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8"/>
  </p:notesMasterIdLst>
  <p:handoutMasterIdLst>
    <p:handoutMasterId r:id="rId89"/>
  </p:handoutMasterIdLst>
  <p:sldIdLst>
    <p:sldId id="4347" r:id="rId5"/>
    <p:sldId id="4410" r:id="rId6"/>
    <p:sldId id="4412" r:id="rId7"/>
    <p:sldId id="4306" r:id="rId8"/>
    <p:sldId id="4391" r:id="rId9"/>
    <p:sldId id="4430" r:id="rId10"/>
    <p:sldId id="4323" r:id="rId11"/>
    <p:sldId id="4322" r:id="rId12"/>
    <p:sldId id="4375" r:id="rId13"/>
    <p:sldId id="4349" r:id="rId14"/>
    <p:sldId id="4351" r:id="rId15"/>
    <p:sldId id="4354" r:id="rId16"/>
    <p:sldId id="4355" r:id="rId17"/>
    <p:sldId id="4358" r:id="rId18"/>
    <p:sldId id="4356" r:id="rId19"/>
    <p:sldId id="4359" r:id="rId20"/>
    <p:sldId id="4361" r:id="rId21"/>
    <p:sldId id="4360" r:id="rId22"/>
    <p:sldId id="4362" r:id="rId23"/>
    <p:sldId id="4363" r:id="rId24"/>
    <p:sldId id="4365" r:id="rId25"/>
    <p:sldId id="4366" r:id="rId26"/>
    <p:sldId id="4392" r:id="rId27"/>
    <p:sldId id="4393" r:id="rId28"/>
    <p:sldId id="4394" r:id="rId29"/>
    <p:sldId id="4395" r:id="rId30"/>
    <p:sldId id="4399" r:id="rId31"/>
    <p:sldId id="4400" r:id="rId32"/>
    <p:sldId id="4401" r:id="rId33"/>
    <p:sldId id="4402" r:id="rId34"/>
    <p:sldId id="4404" r:id="rId35"/>
    <p:sldId id="4403" r:id="rId36"/>
    <p:sldId id="4405" r:id="rId37"/>
    <p:sldId id="4406" r:id="rId38"/>
    <p:sldId id="4407" r:id="rId39"/>
    <p:sldId id="4408" r:id="rId40"/>
    <p:sldId id="4396" r:id="rId41"/>
    <p:sldId id="4397" r:id="rId42"/>
    <p:sldId id="4398" r:id="rId43"/>
    <p:sldId id="4421" r:id="rId44"/>
    <p:sldId id="4367" r:id="rId45"/>
    <p:sldId id="4368" r:id="rId46"/>
    <p:sldId id="4369" r:id="rId47"/>
    <p:sldId id="4370" r:id="rId48"/>
    <p:sldId id="4371" r:id="rId49"/>
    <p:sldId id="4372" r:id="rId50"/>
    <p:sldId id="4374" r:id="rId51"/>
    <p:sldId id="4373" r:id="rId52"/>
    <p:sldId id="4376" r:id="rId53"/>
    <p:sldId id="4377" r:id="rId54"/>
    <p:sldId id="4378" r:id="rId55"/>
    <p:sldId id="4379" r:id="rId56"/>
    <p:sldId id="4381" r:id="rId57"/>
    <p:sldId id="4380" r:id="rId58"/>
    <p:sldId id="4382" r:id="rId59"/>
    <p:sldId id="4384" r:id="rId60"/>
    <p:sldId id="4385" r:id="rId61"/>
    <p:sldId id="4383" r:id="rId62"/>
    <p:sldId id="4386" r:id="rId63"/>
    <p:sldId id="4387" r:id="rId64"/>
    <p:sldId id="4388" r:id="rId65"/>
    <p:sldId id="4389" r:id="rId66"/>
    <p:sldId id="4390" r:id="rId67"/>
    <p:sldId id="4423" r:id="rId68"/>
    <p:sldId id="275" r:id="rId69"/>
    <p:sldId id="4424" r:id="rId70"/>
    <p:sldId id="4415" r:id="rId71"/>
    <p:sldId id="4414" r:id="rId72"/>
    <p:sldId id="4413" r:id="rId73"/>
    <p:sldId id="4426" r:id="rId74"/>
    <p:sldId id="4427" r:id="rId75"/>
    <p:sldId id="4428" r:id="rId76"/>
    <p:sldId id="4429" r:id="rId77"/>
    <p:sldId id="4425" r:id="rId78"/>
    <p:sldId id="4416" r:id="rId79"/>
    <p:sldId id="4417" r:id="rId80"/>
    <p:sldId id="4418" r:id="rId81"/>
    <p:sldId id="4419" r:id="rId82"/>
    <p:sldId id="4420" r:id="rId83"/>
    <p:sldId id="4431" r:id="rId84"/>
    <p:sldId id="4432" r:id="rId85"/>
    <p:sldId id="4433" r:id="rId86"/>
    <p:sldId id="4263"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26"/>
    <a:srgbClr val="6A9D56"/>
    <a:srgbClr val="F8A36A"/>
    <a:srgbClr val="8D5B98"/>
    <a:srgbClr val="ECECEC"/>
    <a:srgbClr val="00B6E6"/>
    <a:srgbClr val="009AC1"/>
    <a:srgbClr val="74659A"/>
    <a:srgbClr val="24BAA2"/>
    <a:srgbClr val="092E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676"/>
    <p:restoredTop sz="95082"/>
  </p:normalViewPr>
  <p:slideViewPr>
    <p:cSldViewPr snapToGrid="0" snapToObjects="1">
      <p:cViewPr varScale="1">
        <p:scale>
          <a:sx n="103" d="100"/>
          <a:sy n="103" d="100"/>
        </p:scale>
        <p:origin x="72" y="24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56" d="100"/>
        <a:sy n="156" d="100"/>
      </p:scale>
      <p:origin x="0" y="0"/>
    </p:cViewPr>
  </p:sorterViewPr>
  <p:notesViewPr>
    <p:cSldViewPr snapToGrid="0" snapToObjects="1">
      <p:cViewPr varScale="1">
        <p:scale>
          <a:sx n="71" d="100"/>
          <a:sy n="71" d="100"/>
        </p:scale>
        <p:origin x="3464"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handoutMaster" Target="handoutMasters/handoutMaster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516AF9-B2AD-104A-AF9A-F25363C3821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9588DA8-91B0-C14B-D779-3889DF35BD7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CA55AD-336F-2841-9E44-8096CEA2A7BD}" type="datetimeFigureOut">
              <a:rPr lang="en-US" smtClean="0"/>
              <a:t>10/9/2024</a:t>
            </a:fld>
            <a:endParaRPr lang="en-US"/>
          </a:p>
        </p:txBody>
      </p:sp>
      <p:sp>
        <p:nvSpPr>
          <p:cNvPr id="4" name="Footer Placeholder 3">
            <a:extLst>
              <a:ext uri="{FF2B5EF4-FFF2-40B4-BE49-F238E27FC236}">
                <a16:creationId xmlns:a16="http://schemas.microsoft.com/office/drawing/2014/main" id="{06DE9AC7-AB01-16E6-F784-94958BD727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CF29F86-810F-CB4D-2A95-B03F85C830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32C195-42C6-9347-A20E-4343730EB34C}" type="slidenum">
              <a:rPr lang="en-US" smtClean="0"/>
              <a:t>‹#›</a:t>
            </a:fld>
            <a:endParaRPr lang="en-US"/>
          </a:p>
        </p:txBody>
      </p:sp>
    </p:spTree>
    <p:extLst>
      <p:ext uri="{BB962C8B-B14F-4D97-AF65-F5344CB8AC3E}">
        <p14:creationId xmlns:p14="http://schemas.microsoft.com/office/powerpoint/2010/main" val="596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Klicken Sie auf , um Mastertextstile zu bearbeiten</a:t>
            </a:r>
          </a:p>
          <a:p>
            <a:pPr lvl="1"/>
            <a:r>
              <a:rPr lang="en-GB"/>
              <a:t>Zweite Ebene</a:t>
            </a:r>
          </a:p>
          <a:p>
            <a:pPr lvl="2"/>
            <a:r>
              <a:rPr lang="en-GB"/>
              <a:t>Dritte Ebene</a:t>
            </a:r>
          </a:p>
          <a:p>
            <a:pPr lvl="3"/>
            <a:r>
              <a:rPr lang="en-GB"/>
              <a:t>Vierte Ebene</a:t>
            </a:r>
          </a:p>
          <a:p>
            <a:pPr lvl="4"/>
            <a:r>
              <a:rPr lang="en-GB"/>
              <a:t>Fünfte Ebene</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1821101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60</a:t>
            </a:fld>
            <a:endParaRPr lang="en-US"/>
          </a:p>
        </p:txBody>
      </p:sp>
    </p:spTree>
    <p:extLst>
      <p:ext uri="{BB962C8B-B14F-4D97-AF65-F5344CB8AC3E}">
        <p14:creationId xmlns:p14="http://schemas.microsoft.com/office/powerpoint/2010/main" val="60058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62</a:t>
            </a:fld>
            <a:endParaRPr lang="en-US"/>
          </a:p>
        </p:txBody>
      </p:sp>
    </p:spTree>
    <p:extLst>
      <p:ext uri="{BB962C8B-B14F-4D97-AF65-F5344CB8AC3E}">
        <p14:creationId xmlns:p14="http://schemas.microsoft.com/office/powerpoint/2010/main" val="46946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64</a:t>
            </a:fld>
            <a:endParaRPr lang="en-US"/>
          </a:p>
        </p:txBody>
      </p:sp>
    </p:spTree>
    <p:extLst>
      <p:ext uri="{BB962C8B-B14F-4D97-AF65-F5344CB8AC3E}">
        <p14:creationId xmlns:p14="http://schemas.microsoft.com/office/powerpoint/2010/main" val="3754151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1:notes"/>
          <p:cNvSpPr>
            <a:spLocks noGrp="1" noRot="1" noChangeAspect="1"/>
          </p:cNvSpPr>
          <p:nvPr>
            <p:ph type="sldImg" idx="2"/>
          </p:nvPr>
        </p:nvSpPr>
        <p:spPr>
          <a:xfrm>
            <a:off x="3079750" y="946150"/>
            <a:ext cx="45339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21:notes"/>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7" name="Google Shape;337;p21:notes"/>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65</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66</a:t>
            </a:fld>
            <a:endParaRPr lang="en-US"/>
          </a:p>
        </p:txBody>
      </p:sp>
    </p:spTree>
    <p:extLst>
      <p:ext uri="{BB962C8B-B14F-4D97-AF65-F5344CB8AC3E}">
        <p14:creationId xmlns:p14="http://schemas.microsoft.com/office/powerpoint/2010/main" val="1218291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70</a:t>
            </a:fld>
            <a:endParaRPr lang="en-US"/>
          </a:p>
        </p:txBody>
      </p:sp>
    </p:spTree>
    <p:extLst>
      <p:ext uri="{BB962C8B-B14F-4D97-AF65-F5344CB8AC3E}">
        <p14:creationId xmlns:p14="http://schemas.microsoft.com/office/powerpoint/2010/main" val="3650712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74</a:t>
            </a:fld>
            <a:endParaRPr lang="en-US"/>
          </a:p>
        </p:txBody>
      </p:sp>
    </p:spTree>
    <p:extLst>
      <p:ext uri="{BB962C8B-B14F-4D97-AF65-F5344CB8AC3E}">
        <p14:creationId xmlns:p14="http://schemas.microsoft.com/office/powerpoint/2010/main" val="356425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83</a:t>
            </a:fld>
            <a:endParaRPr lang="en-US"/>
          </a:p>
        </p:txBody>
      </p:sp>
    </p:spTree>
    <p:extLst>
      <p:ext uri="{BB962C8B-B14F-4D97-AF65-F5344CB8AC3E}">
        <p14:creationId xmlns:p14="http://schemas.microsoft.com/office/powerpoint/2010/main" val="717219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4</a:t>
            </a:fld>
            <a:endParaRPr lang="en-US"/>
          </a:p>
        </p:txBody>
      </p:sp>
    </p:spTree>
    <p:extLst>
      <p:ext uri="{BB962C8B-B14F-4D97-AF65-F5344CB8AC3E}">
        <p14:creationId xmlns:p14="http://schemas.microsoft.com/office/powerpoint/2010/main" val="4226468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5</a:t>
            </a:fld>
            <a:endParaRPr lang="en-US"/>
          </a:p>
        </p:txBody>
      </p:sp>
    </p:spTree>
    <p:extLst>
      <p:ext uri="{BB962C8B-B14F-4D97-AF65-F5344CB8AC3E}">
        <p14:creationId xmlns:p14="http://schemas.microsoft.com/office/powerpoint/2010/main" val="1873205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6</a:t>
            </a:fld>
            <a:endParaRPr lang="en-US"/>
          </a:p>
        </p:txBody>
      </p:sp>
    </p:spTree>
    <p:extLst>
      <p:ext uri="{BB962C8B-B14F-4D97-AF65-F5344CB8AC3E}">
        <p14:creationId xmlns:p14="http://schemas.microsoft.com/office/powerpoint/2010/main" val="894025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7</a:t>
            </a:fld>
            <a:endParaRPr lang="en-US"/>
          </a:p>
        </p:txBody>
      </p:sp>
    </p:spTree>
    <p:extLst>
      <p:ext uri="{BB962C8B-B14F-4D97-AF65-F5344CB8AC3E}">
        <p14:creationId xmlns:p14="http://schemas.microsoft.com/office/powerpoint/2010/main" val="2284729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13</a:t>
            </a:fld>
            <a:endParaRPr lang="en-US"/>
          </a:p>
        </p:txBody>
      </p:sp>
    </p:spTree>
    <p:extLst>
      <p:ext uri="{BB962C8B-B14F-4D97-AF65-F5344CB8AC3E}">
        <p14:creationId xmlns:p14="http://schemas.microsoft.com/office/powerpoint/2010/main" val="3284013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47</a:t>
            </a:fld>
            <a:endParaRPr lang="en-US"/>
          </a:p>
        </p:txBody>
      </p:sp>
    </p:spTree>
    <p:extLst>
      <p:ext uri="{BB962C8B-B14F-4D97-AF65-F5344CB8AC3E}">
        <p14:creationId xmlns:p14="http://schemas.microsoft.com/office/powerpoint/2010/main" val="1985425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53</a:t>
            </a:fld>
            <a:endParaRPr lang="en-US"/>
          </a:p>
        </p:txBody>
      </p:sp>
    </p:spTree>
    <p:extLst>
      <p:ext uri="{BB962C8B-B14F-4D97-AF65-F5344CB8AC3E}">
        <p14:creationId xmlns:p14="http://schemas.microsoft.com/office/powerpoint/2010/main" val="3454045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57</a:t>
            </a:fld>
            <a:endParaRPr lang="en-US"/>
          </a:p>
        </p:txBody>
      </p:sp>
    </p:spTree>
    <p:extLst>
      <p:ext uri="{BB962C8B-B14F-4D97-AF65-F5344CB8AC3E}">
        <p14:creationId xmlns:p14="http://schemas.microsoft.com/office/powerpoint/2010/main" val="1151777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gradFill>
            <a:gsLst>
              <a:gs pos="0">
                <a:srgbClr val="6A9D56"/>
              </a:gs>
              <a:gs pos="60540">
                <a:srgbClr val="2D8784"/>
              </a:gs>
              <a:gs pos="100000">
                <a:srgbClr val="263D9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Blockchain for Agri Edu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3E6F887F-9228-1D4F-8127-5E0D4A5B1EDB}"/>
              </a:ext>
            </a:extLst>
          </p:cNvPr>
          <p:cNvSpPr/>
          <p:nvPr userDrawn="1"/>
        </p:nvSpPr>
        <p:spPr>
          <a:xfrm>
            <a:off x="3776133" y="644599"/>
            <a:ext cx="8415867" cy="550945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w="3060" cap="flat">
            <a:noFill/>
            <a:prstDash val="solid"/>
            <a:miter/>
          </a:ln>
        </p:spPr>
        <p:txBody>
          <a:bodyPr rtlCol="0" anchor="ctr"/>
          <a:lstStyle/>
          <a:p>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5267332" y="2721528"/>
            <a:ext cx="5150436" cy="2757828"/>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861664" y="1103100"/>
            <a:ext cx="2066906" cy="582221"/>
          </a:xfrm>
          <a:prstGeom prst="rect">
            <a:avLst/>
          </a:prstGeom>
        </p:spPr>
        <p:txBody>
          <a:bodyPr>
            <a:noAutofit/>
          </a:bodyPr>
          <a:lstStyle>
            <a:lvl1pPr marL="0" indent="0" algn="l">
              <a:buNone/>
              <a:defRPr sz="13000" b="0" i="0">
                <a:solidFill>
                  <a:srgbClr val="262626"/>
                </a:solidFill>
                <a:latin typeface="+mn-lt"/>
              </a:defRPr>
            </a:lvl1pPr>
          </a:lstStyle>
          <a:p>
            <a:pPr lvl="0"/>
            <a:r>
              <a:rPr lang="en-US" dirty="0"/>
              <a:t>01</a:t>
            </a:r>
          </a:p>
        </p:txBody>
      </p:sp>
      <p:sp>
        <p:nvSpPr>
          <p:cNvPr id="27" name="Freeform 26">
            <a:extLst>
              <a:ext uri="{FF2B5EF4-FFF2-40B4-BE49-F238E27FC236}">
                <a16:creationId xmlns:a16="http://schemas.microsoft.com/office/drawing/2014/main" id="{E14646F1-3D11-F74B-AAAD-8A7FC4063A2A}"/>
              </a:ext>
            </a:extLst>
          </p:cNvPr>
          <p:cNvSpPr/>
          <p:nvPr userDrawn="1"/>
        </p:nvSpPr>
        <p:spPr>
          <a:xfrm>
            <a:off x="-29990" y="2975159"/>
            <a:ext cx="5040000" cy="72000"/>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262626"/>
          </a:solidFill>
          <a:ln w="3060" cap="flat">
            <a:noFill/>
            <a:prstDash val="solid"/>
            <a:miter/>
          </a:ln>
        </p:spPr>
        <p:txBody>
          <a:bodyPr rtlCol="0" anchor="ctr"/>
          <a:lstStyle/>
          <a:p>
            <a:endParaRPr lang="en-US"/>
          </a:p>
        </p:txBody>
      </p:sp>
      <p:grpSp>
        <p:nvGrpSpPr>
          <p:cNvPr id="2" name="Graphic 231">
            <a:extLst>
              <a:ext uri="{FF2B5EF4-FFF2-40B4-BE49-F238E27FC236}">
                <a16:creationId xmlns:a16="http://schemas.microsoft.com/office/drawing/2014/main" id="{F9A61FCD-7ABF-A2C5-8D0F-105F383B6658}"/>
              </a:ext>
            </a:extLst>
          </p:cNvPr>
          <p:cNvGrpSpPr/>
          <p:nvPr userDrawn="1"/>
        </p:nvGrpSpPr>
        <p:grpSpPr>
          <a:xfrm rot="10800000" flipH="1">
            <a:off x="10358238" y="644626"/>
            <a:ext cx="1803352" cy="2809693"/>
            <a:chOff x="12708052" y="5708395"/>
            <a:chExt cx="760809" cy="1185370"/>
          </a:xfrm>
          <a:solidFill>
            <a:schemeClr val="bg1">
              <a:alpha val="77011"/>
            </a:schemeClr>
          </a:solidFill>
        </p:grpSpPr>
        <p:sp>
          <p:nvSpPr>
            <p:cNvPr id="3" name="Freeform 2">
              <a:extLst>
                <a:ext uri="{FF2B5EF4-FFF2-40B4-BE49-F238E27FC236}">
                  <a16:creationId xmlns:a16="http://schemas.microsoft.com/office/drawing/2014/main" id="{F072C53B-E3D9-3C4A-3015-FE14997F707F}"/>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4CD2072F-F676-C615-D2A9-666CC081F022}"/>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FE8782BC-4075-FF38-6109-0E7D712B070A}"/>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11EB0DDA-0995-5E15-2606-0B0F8AFB05DD}"/>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E9BFDA31-5844-B12A-3FA6-2BC31A95794D}"/>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9A843EB1-735D-C0A6-4C00-BF0F57932588}"/>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9" name="TextBox 8">
            <a:extLst>
              <a:ext uri="{FF2B5EF4-FFF2-40B4-BE49-F238E27FC236}">
                <a16:creationId xmlns:a16="http://schemas.microsoft.com/office/drawing/2014/main" id="{8411E35E-B846-40B2-9114-5685ACD56F6D}"/>
              </a:ext>
            </a:extLst>
          </p:cNvPr>
          <p:cNvSpPr txBox="1"/>
          <p:nvPr userDrawn="1"/>
        </p:nvSpPr>
        <p:spPr>
          <a:xfrm rot="16200000">
            <a:off x="10556168" y="4502514"/>
            <a:ext cx="2687307" cy="153888"/>
          </a:xfrm>
          <a:prstGeom prst="rect">
            <a:avLst/>
          </a:prstGeom>
          <a:noFill/>
        </p:spPr>
        <p:txBody>
          <a:bodyPr wrap="square" rtlCol="0">
            <a:spAutoFit/>
          </a:bodyPr>
          <a:lstStyle/>
          <a:p>
            <a:r>
              <a:rPr lang="en-US" sz="400" b="0" spc="300" dirty="0">
                <a:solidFill>
                  <a:schemeClr val="bg1"/>
                </a:solidFill>
              </a:rPr>
              <a:t>BLOCKCHAIN FOR AGRI FOOD EDU</a:t>
            </a:r>
          </a:p>
        </p:txBody>
      </p:sp>
    </p:spTree>
    <p:extLst>
      <p:ext uri="{BB962C8B-B14F-4D97-AF65-F5344CB8AC3E}">
        <p14:creationId xmlns:p14="http://schemas.microsoft.com/office/powerpoint/2010/main" val="22041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16" name="Text Placeholder 17">
            <a:extLst>
              <a:ext uri="{FF2B5EF4-FFF2-40B4-BE49-F238E27FC236}">
                <a16:creationId xmlns:a16="http://schemas.microsoft.com/office/drawing/2014/main" id="{A29AA7C0-E80F-9940-A7DE-B7B4733D7F3D}"/>
              </a:ext>
            </a:extLst>
          </p:cNvPr>
          <p:cNvSpPr>
            <a:spLocks noGrp="1"/>
          </p:cNvSpPr>
          <p:nvPr>
            <p:ph type="body" sz="quarter" idx="18" hasCustomPrompt="1"/>
          </p:nvPr>
        </p:nvSpPr>
        <p:spPr>
          <a:xfrm>
            <a:off x="5943601" y="2095553"/>
            <a:ext cx="4867011" cy="3913188"/>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7" name="Text Placeholder 23">
            <a:extLst>
              <a:ext uri="{FF2B5EF4-FFF2-40B4-BE49-F238E27FC236}">
                <a16:creationId xmlns:a16="http://schemas.microsoft.com/office/drawing/2014/main" id="{F13E4322-43A6-A642-9B00-7405BE2B70DA}"/>
              </a:ext>
            </a:extLst>
          </p:cNvPr>
          <p:cNvSpPr>
            <a:spLocks noGrp="1"/>
          </p:cNvSpPr>
          <p:nvPr>
            <p:ph type="body" sz="quarter" idx="16" hasCustomPrompt="1"/>
          </p:nvPr>
        </p:nvSpPr>
        <p:spPr>
          <a:xfrm>
            <a:off x="5943601" y="647039"/>
            <a:ext cx="4990998" cy="992652"/>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grpSp>
        <p:nvGrpSpPr>
          <p:cNvPr id="3" name="Graphic 231">
            <a:extLst>
              <a:ext uri="{FF2B5EF4-FFF2-40B4-BE49-F238E27FC236}">
                <a16:creationId xmlns:a16="http://schemas.microsoft.com/office/drawing/2014/main" id="{97BCD7A9-92C6-4B4E-F88C-BD15F1BE4682}"/>
              </a:ext>
            </a:extLst>
          </p:cNvPr>
          <p:cNvGrpSpPr/>
          <p:nvPr userDrawn="1"/>
        </p:nvGrpSpPr>
        <p:grpSpPr>
          <a:xfrm flipH="1">
            <a:off x="0" y="148421"/>
            <a:ext cx="2360749" cy="3678139"/>
            <a:chOff x="12708052" y="5708395"/>
            <a:chExt cx="760809" cy="1185370"/>
          </a:xfrm>
          <a:gradFill>
            <a:gsLst>
              <a:gs pos="0">
                <a:srgbClr val="6A9D56"/>
              </a:gs>
              <a:gs pos="60540">
                <a:srgbClr val="2D8784"/>
              </a:gs>
              <a:gs pos="100000">
                <a:srgbClr val="263D94"/>
              </a:gs>
            </a:gsLst>
            <a:lin ang="5400000" scaled="0"/>
          </a:gradFill>
        </p:grpSpPr>
        <p:sp>
          <p:nvSpPr>
            <p:cNvPr id="4" name="Freeform 3">
              <a:extLst>
                <a:ext uri="{FF2B5EF4-FFF2-40B4-BE49-F238E27FC236}">
                  <a16:creationId xmlns:a16="http://schemas.microsoft.com/office/drawing/2014/main" id="{F36CF261-59A0-8031-A636-E1F55FC602CC}"/>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0CA36DAD-DB7D-A1B4-87EF-E6427A0066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DD5AE791-F8A3-CF91-A3C1-0C7B3B8D61CC}"/>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69803317-209A-DCB8-B45C-74ACFE60053D}"/>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C77BE907-2925-E56E-6479-9F0591FF4B89}"/>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54701704-F437-4FDA-E111-3F1EF39D9E66}"/>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pic>
        <p:nvPicPr>
          <p:cNvPr id="41" name="Picture 40">
            <a:extLst>
              <a:ext uri="{FF2B5EF4-FFF2-40B4-BE49-F238E27FC236}">
                <a16:creationId xmlns:a16="http://schemas.microsoft.com/office/drawing/2014/main" id="{49EE9C43-9867-A3B5-A453-577DEFA9E5B0}"/>
              </a:ext>
            </a:extLst>
          </p:cNvPr>
          <p:cNvPicPr>
            <a:picLocks noChangeAspect="1"/>
          </p:cNvPicPr>
          <p:nvPr userDrawn="1"/>
        </p:nvPicPr>
        <p:blipFill rotWithShape="1">
          <a:blip r:embed="rId2"/>
          <a:srcRect l="-18315" t="15976" r="29196" b="11083"/>
          <a:stretch/>
        </p:blipFill>
        <p:spPr>
          <a:xfrm flipH="1">
            <a:off x="0" y="1769732"/>
            <a:ext cx="8439100" cy="5375657"/>
          </a:xfrm>
          <a:prstGeom prst="rect">
            <a:avLst/>
          </a:prstGeom>
        </p:spPr>
      </p:pic>
      <p:sp>
        <p:nvSpPr>
          <p:cNvPr id="42" name="Picture Placeholder 17">
            <a:extLst>
              <a:ext uri="{FF2B5EF4-FFF2-40B4-BE49-F238E27FC236}">
                <a16:creationId xmlns:a16="http://schemas.microsoft.com/office/drawing/2014/main" id="{21DCC8D1-31AE-882B-4FDC-BE665FDFA4C4}"/>
              </a:ext>
            </a:extLst>
          </p:cNvPr>
          <p:cNvSpPr>
            <a:spLocks noGrp="1"/>
          </p:cNvSpPr>
          <p:nvPr>
            <p:ph type="pic" sz="quarter" idx="10"/>
          </p:nvPr>
        </p:nvSpPr>
        <p:spPr>
          <a:xfrm>
            <a:off x="0" y="1996828"/>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r>
              <a:rPr lang="en-GB"/>
              <a:t>Click icon to add picture</a:t>
            </a:r>
            <a:endParaRPr lang="en-US" dirty="0"/>
          </a:p>
        </p:txBody>
      </p:sp>
    </p:spTree>
    <p:extLst>
      <p:ext uri="{BB962C8B-B14F-4D97-AF65-F5344CB8AC3E}">
        <p14:creationId xmlns:p14="http://schemas.microsoft.com/office/powerpoint/2010/main" val="956642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grpSp>
        <p:nvGrpSpPr>
          <p:cNvPr id="2" name="Graphic 231">
            <a:extLst>
              <a:ext uri="{FF2B5EF4-FFF2-40B4-BE49-F238E27FC236}">
                <a16:creationId xmlns:a16="http://schemas.microsoft.com/office/drawing/2014/main" id="{07DA9E81-3F73-477C-9886-D22091BCA19A}"/>
              </a:ext>
            </a:extLst>
          </p:cNvPr>
          <p:cNvGrpSpPr/>
          <p:nvPr userDrawn="1"/>
        </p:nvGrpSpPr>
        <p:grpSpPr>
          <a:xfrm rot="10800000" flipH="1">
            <a:off x="9804365" y="0"/>
            <a:ext cx="2360749" cy="3678139"/>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4ACA2033-E239-3954-BE41-5FBF56B71F34}"/>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08A1582B-C1EA-FF1F-4514-B8BC10586116}"/>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47428CD5-DEB8-A4F0-C6D3-0BE3AC2D7DF3}"/>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E253FC09-D26D-EC65-AA4E-562AC753DA4C}"/>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9A9EF7C-142A-D873-3EA3-1881763B16F4}"/>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414FA1D4-BB00-D715-95F5-6FDD353D2B9D}"/>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777306" y="2727702"/>
            <a:ext cx="7178174" cy="3311641"/>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777306" y="1104337"/>
            <a:ext cx="7178174" cy="1031625"/>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pic>
        <p:nvPicPr>
          <p:cNvPr id="17" name="Picture 16" descr="iPhone6_mockup_front_white.png">
            <a:extLst>
              <a:ext uri="{FF2B5EF4-FFF2-40B4-BE49-F238E27FC236}">
                <a16:creationId xmlns:a16="http://schemas.microsoft.com/office/drawing/2014/main" id="{E4E01626-D8FB-DA4D-8D60-ADB5CDC507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8850" y="226918"/>
            <a:ext cx="4094254" cy="6404164"/>
          </a:xfrm>
          <a:prstGeom prst="rect">
            <a:avLst/>
          </a:prstGeom>
        </p:spPr>
      </p:pic>
      <p:sp>
        <p:nvSpPr>
          <p:cNvPr id="18" name="Picture Placeholder 17">
            <a:extLst>
              <a:ext uri="{FF2B5EF4-FFF2-40B4-BE49-F238E27FC236}">
                <a16:creationId xmlns:a16="http://schemas.microsoft.com/office/drawing/2014/main" id="{2C88D513-C68B-0445-BEAD-F3AA97638FA7}"/>
              </a:ext>
            </a:extLst>
          </p:cNvPr>
          <p:cNvSpPr>
            <a:spLocks noGrp="1"/>
          </p:cNvSpPr>
          <p:nvPr>
            <p:ph type="pic" sz="quarter" idx="10"/>
          </p:nvPr>
        </p:nvSpPr>
        <p:spPr>
          <a:xfrm>
            <a:off x="8583306"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r>
              <a:rPr lang="en-GB"/>
              <a:t>Click icon to add picture</a:t>
            </a:r>
            <a:endParaRPr lang="en-US" dirty="0"/>
          </a:p>
        </p:txBody>
      </p:sp>
    </p:spTree>
    <p:extLst>
      <p:ext uri="{BB962C8B-B14F-4D97-AF65-F5344CB8AC3E}">
        <p14:creationId xmlns:p14="http://schemas.microsoft.com/office/powerpoint/2010/main" val="4108775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4" name="Freeform 133">
            <a:extLst>
              <a:ext uri="{FF2B5EF4-FFF2-40B4-BE49-F238E27FC236}">
                <a16:creationId xmlns:a16="http://schemas.microsoft.com/office/drawing/2014/main" id="{235E0D95-4783-9F46-82FE-2993AB58F1EA}"/>
              </a:ext>
            </a:extLst>
          </p:cNvPr>
          <p:cNvSpPr/>
          <p:nvPr userDrawn="1"/>
        </p:nvSpPr>
        <p:spPr>
          <a:xfrm>
            <a:off x="-31340" y="2978523"/>
            <a:ext cx="12339763" cy="280904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w="3060" cap="flat">
            <a:noFill/>
            <a:prstDash val="solid"/>
            <a:miter/>
          </a:ln>
        </p:spPr>
        <p:txBody>
          <a:bodyPr rtlCol="0" anchor="ctr"/>
          <a:lstStyle/>
          <a:p>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605556" y="423857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605556" y="342900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215" name="Freeform 214">
            <a:extLst>
              <a:ext uri="{FF2B5EF4-FFF2-40B4-BE49-F238E27FC236}">
                <a16:creationId xmlns:a16="http://schemas.microsoft.com/office/drawing/2014/main" id="{2E9DC95E-90D5-1FEE-3EC9-C55B9D9EA105}"/>
              </a:ext>
            </a:extLst>
          </p:cNvPr>
          <p:cNvSpPr/>
          <p:nvPr userDrawn="1"/>
        </p:nvSpPr>
        <p:spPr>
          <a:xfrm>
            <a:off x="12182476" y="-63292"/>
            <a:ext cx="4132053" cy="7117337"/>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CECEC"/>
          </a:solidFill>
          <a:ln w="3060"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802C4C43-E2F3-4195-2846-B5853A3AC1B3}"/>
              </a:ext>
            </a:extLst>
          </p:cNvPr>
          <p:cNvGrpSpPr/>
          <p:nvPr userDrawn="1"/>
        </p:nvGrpSpPr>
        <p:grpSpPr>
          <a:xfrm>
            <a:off x="9842233" y="3266018"/>
            <a:ext cx="2050690" cy="2000480"/>
            <a:chOff x="10968672" y="5214269"/>
            <a:chExt cx="1344930" cy="1312000"/>
          </a:xfrm>
        </p:grpSpPr>
        <p:grpSp>
          <p:nvGrpSpPr>
            <p:cNvPr id="3" name="Graphic 47">
              <a:extLst>
                <a:ext uri="{FF2B5EF4-FFF2-40B4-BE49-F238E27FC236}">
                  <a16:creationId xmlns:a16="http://schemas.microsoft.com/office/drawing/2014/main" id="{09BEE6B4-C4B9-4C2E-0A1C-2B997F062484}"/>
                </a:ext>
              </a:extLst>
            </p:cNvPr>
            <p:cNvGrpSpPr/>
            <p:nvPr/>
          </p:nvGrpSpPr>
          <p:grpSpPr>
            <a:xfrm>
              <a:off x="11799728" y="5338043"/>
              <a:ext cx="373379" cy="317050"/>
              <a:chOff x="11799728" y="5338043"/>
              <a:chExt cx="373379" cy="317050"/>
            </a:xfrm>
            <a:solidFill>
              <a:srgbClr val="FFFFFF"/>
            </a:solidFill>
          </p:grpSpPr>
          <p:sp>
            <p:nvSpPr>
              <p:cNvPr id="228" name="Freeform 227">
                <a:extLst>
                  <a:ext uri="{FF2B5EF4-FFF2-40B4-BE49-F238E27FC236}">
                    <a16:creationId xmlns:a16="http://schemas.microsoft.com/office/drawing/2014/main" id="{0BD3CCB5-0AC7-493D-B120-66F832609189}"/>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229" name="Freeform 228">
                <a:extLst>
                  <a:ext uri="{FF2B5EF4-FFF2-40B4-BE49-F238E27FC236}">
                    <a16:creationId xmlns:a16="http://schemas.microsoft.com/office/drawing/2014/main" id="{B199E997-4030-90C2-0355-13889510D123}"/>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230" name="Freeform 229">
                <a:extLst>
                  <a:ext uri="{FF2B5EF4-FFF2-40B4-BE49-F238E27FC236}">
                    <a16:creationId xmlns:a16="http://schemas.microsoft.com/office/drawing/2014/main" id="{3AC3CAA1-5763-50B0-EBEC-C7059CB8207F}"/>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4" name="Graphic 47">
              <a:extLst>
                <a:ext uri="{FF2B5EF4-FFF2-40B4-BE49-F238E27FC236}">
                  <a16:creationId xmlns:a16="http://schemas.microsoft.com/office/drawing/2014/main" id="{516AF814-7743-E57C-8BDE-4E7053F163E4}"/>
                </a:ext>
              </a:extLst>
            </p:cNvPr>
            <p:cNvGrpSpPr/>
            <p:nvPr/>
          </p:nvGrpSpPr>
          <p:grpSpPr>
            <a:xfrm>
              <a:off x="11553031" y="5790293"/>
              <a:ext cx="373379" cy="316098"/>
              <a:chOff x="11553031" y="5790293"/>
              <a:chExt cx="373379" cy="316098"/>
            </a:xfrm>
            <a:solidFill>
              <a:srgbClr val="FFFFFF"/>
            </a:solidFill>
          </p:grpSpPr>
          <p:sp>
            <p:nvSpPr>
              <p:cNvPr id="225" name="Freeform 224">
                <a:extLst>
                  <a:ext uri="{FF2B5EF4-FFF2-40B4-BE49-F238E27FC236}">
                    <a16:creationId xmlns:a16="http://schemas.microsoft.com/office/drawing/2014/main" id="{04A8BF0D-C753-7EBB-4B83-FC1E06A7882D}"/>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226" name="Freeform 225">
                <a:extLst>
                  <a:ext uri="{FF2B5EF4-FFF2-40B4-BE49-F238E27FC236}">
                    <a16:creationId xmlns:a16="http://schemas.microsoft.com/office/drawing/2014/main" id="{17495326-8C12-78A6-81F2-2905A731EA34}"/>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227" name="Freeform 226">
                <a:extLst>
                  <a:ext uri="{FF2B5EF4-FFF2-40B4-BE49-F238E27FC236}">
                    <a16:creationId xmlns:a16="http://schemas.microsoft.com/office/drawing/2014/main" id="{828DF4CA-4590-89B5-03E9-86C8A3BBA0C1}"/>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5" name="Graphic 47">
              <a:extLst>
                <a:ext uri="{FF2B5EF4-FFF2-40B4-BE49-F238E27FC236}">
                  <a16:creationId xmlns:a16="http://schemas.microsoft.com/office/drawing/2014/main" id="{96783D1D-1D50-AA3E-320C-9F38D365D4A3}"/>
                </a:ext>
              </a:extLst>
            </p:cNvPr>
            <p:cNvGrpSpPr/>
            <p:nvPr/>
          </p:nvGrpSpPr>
          <p:grpSpPr>
            <a:xfrm>
              <a:off x="12091193" y="5786484"/>
              <a:ext cx="221456" cy="316098"/>
              <a:chOff x="12091193" y="5786484"/>
              <a:chExt cx="221456" cy="316098"/>
            </a:xfrm>
            <a:solidFill>
              <a:srgbClr val="FFFFFF"/>
            </a:solidFill>
          </p:grpSpPr>
          <p:sp>
            <p:nvSpPr>
              <p:cNvPr id="222" name="Freeform 221">
                <a:extLst>
                  <a:ext uri="{FF2B5EF4-FFF2-40B4-BE49-F238E27FC236}">
                    <a16:creationId xmlns:a16="http://schemas.microsoft.com/office/drawing/2014/main" id="{8BE78026-46FD-6C9E-C392-A0F1386D0184}"/>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223" name="Freeform 222">
                <a:extLst>
                  <a:ext uri="{FF2B5EF4-FFF2-40B4-BE49-F238E27FC236}">
                    <a16:creationId xmlns:a16="http://schemas.microsoft.com/office/drawing/2014/main" id="{1666D474-909F-3D85-4A06-CE3764D1122F}"/>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224" name="Freeform 223">
                <a:extLst>
                  <a:ext uri="{FF2B5EF4-FFF2-40B4-BE49-F238E27FC236}">
                    <a16:creationId xmlns:a16="http://schemas.microsoft.com/office/drawing/2014/main" id="{4E5B8810-B3FD-928D-E60C-6E4C2F7C98F5}"/>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6" name="Graphic 47">
              <a:extLst>
                <a:ext uri="{FF2B5EF4-FFF2-40B4-BE49-F238E27FC236}">
                  <a16:creationId xmlns:a16="http://schemas.microsoft.com/office/drawing/2014/main" id="{977CC410-B062-B3FB-6AA3-9F100AD5BE6B}"/>
                </a:ext>
              </a:extLst>
            </p:cNvPr>
            <p:cNvGrpSpPr/>
            <p:nvPr/>
          </p:nvGrpSpPr>
          <p:grpSpPr>
            <a:xfrm>
              <a:off x="11846163" y="6237782"/>
              <a:ext cx="371713" cy="288487"/>
              <a:chOff x="11846163" y="6237782"/>
              <a:chExt cx="371713" cy="288487"/>
            </a:xfrm>
            <a:solidFill>
              <a:srgbClr val="FFFFFF"/>
            </a:solidFill>
          </p:grpSpPr>
          <p:sp>
            <p:nvSpPr>
              <p:cNvPr id="219" name="Freeform 218">
                <a:extLst>
                  <a:ext uri="{FF2B5EF4-FFF2-40B4-BE49-F238E27FC236}">
                    <a16:creationId xmlns:a16="http://schemas.microsoft.com/office/drawing/2014/main" id="{044B5138-AA96-8852-5C07-781AAD3BA65E}"/>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220" name="Freeform 219">
                <a:extLst>
                  <a:ext uri="{FF2B5EF4-FFF2-40B4-BE49-F238E27FC236}">
                    <a16:creationId xmlns:a16="http://schemas.microsoft.com/office/drawing/2014/main" id="{EC5E0CCA-E530-27C9-108F-B407E697697A}"/>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221" name="Freeform 220">
                <a:extLst>
                  <a:ext uri="{FF2B5EF4-FFF2-40B4-BE49-F238E27FC236}">
                    <a16:creationId xmlns:a16="http://schemas.microsoft.com/office/drawing/2014/main" id="{72BBB498-4F7F-E97B-F767-7A691D44B6C5}"/>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3382BA1D-430B-954F-EA86-27E19C6803D0}"/>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FF23C03-9072-1745-EE83-966ABBAEDAAC}"/>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E008859C-94E8-62B1-FD3A-402369741DDF}"/>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CB93857E-2BA2-83DD-22D4-A4DBD7594828}"/>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C76A669A-6A92-520F-6E9B-351840DFA141}"/>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58BA89E2-879F-2AC8-B8DB-A0E94E3BCC17}"/>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3" name="Graphic 47">
              <a:extLst>
                <a:ext uri="{FF2B5EF4-FFF2-40B4-BE49-F238E27FC236}">
                  <a16:creationId xmlns:a16="http://schemas.microsoft.com/office/drawing/2014/main" id="{F572D2FC-9CFD-8F75-A32D-E41EFEF11F76}"/>
                </a:ext>
              </a:extLst>
            </p:cNvPr>
            <p:cNvGrpSpPr/>
            <p:nvPr/>
          </p:nvGrpSpPr>
          <p:grpSpPr>
            <a:xfrm>
              <a:off x="10968672" y="5214269"/>
              <a:ext cx="912495" cy="1194891"/>
              <a:chOff x="10968672" y="5214269"/>
              <a:chExt cx="912495" cy="1194891"/>
            </a:xfrm>
            <a:solidFill>
              <a:srgbClr val="FFFFFF"/>
            </a:solidFill>
          </p:grpSpPr>
          <p:grpSp>
            <p:nvGrpSpPr>
              <p:cNvPr id="14" name="Graphic 47">
                <a:extLst>
                  <a:ext uri="{FF2B5EF4-FFF2-40B4-BE49-F238E27FC236}">
                    <a16:creationId xmlns:a16="http://schemas.microsoft.com/office/drawing/2014/main" id="{969FE252-5CE2-7A90-CC4B-2CC3D5F1D53A}"/>
                  </a:ext>
                </a:extLst>
              </p:cNvPr>
              <p:cNvGrpSpPr/>
              <p:nvPr/>
            </p:nvGrpSpPr>
            <p:grpSpPr>
              <a:xfrm>
                <a:off x="10968672" y="5789340"/>
                <a:ext cx="751522" cy="619820"/>
                <a:chOff x="10968672" y="5789340"/>
                <a:chExt cx="751522" cy="619820"/>
              </a:xfrm>
              <a:solidFill>
                <a:srgbClr val="FFFFFF"/>
              </a:solidFill>
            </p:grpSpPr>
            <p:sp>
              <p:nvSpPr>
                <p:cNvPr id="30" name="Freeform 29">
                  <a:extLst>
                    <a:ext uri="{FF2B5EF4-FFF2-40B4-BE49-F238E27FC236}">
                      <a16:creationId xmlns:a16="http://schemas.microsoft.com/office/drawing/2014/main" id="{E4E6D9B1-BF6F-38C5-4111-C074BADD5518}"/>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EF8518B8-B83E-B47E-AF1C-017EB72D4813}"/>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9E2349AC-2AE8-5171-A94C-55B492FFEB91}"/>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454A35F4-93FC-302E-111E-29422DCEEEAD}"/>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1CF371A2-427A-47F3-3E2B-5363F6CA2E5F}"/>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183" name="Freeform 182">
                  <a:extLst>
                    <a:ext uri="{FF2B5EF4-FFF2-40B4-BE49-F238E27FC236}">
                      <a16:creationId xmlns:a16="http://schemas.microsoft.com/office/drawing/2014/main" id="{C1046708-3FEA-DF77-8CB7-D33E4A2A234B}"/>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4" name="Freeform 183">
                  <a:extLst>
                    <a:ext uri="{FF2B5EF4-FFF2-40B4-BE49-F238E27FC236}">
                      <a16:creationId xmlns:a16="http://schemas.microsoft.com/office/drawing/2014/main" id="{452F48D3-FFF6-DECC-0E35-E324096A1A07}"/>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5" name="Freeform 184">
                  <a:extLst>
                    <a:ext uri="{FF2B5EF4-FFF2-40B4-BE49-F238E27FC236}">
                      <a16:creationId xmlns:a16="http://schemas.microsoft.com/office/drawing/2014/main" id="{61023ED4-2737-EBDA-405E-9C5D042F9340}"/>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216" name="Freeform 215">
                  <a:extLst>
                    <a:ext uri="{FF2B5EF4-FFF2-40B4-BE49-F238E27FC236}">
                      <a16:creationId xmlns:a16="http://schemas.microsoft.com/office/drawing/2014/main" id="{6EC6D811-DBB1-800F-5373-822A95C8331C}"/>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217" name="Freeform 216">
                  <a:extLst>
                    <a:ext uri="{FF2B5EF4-FFF2-40B4-BE49-F238E27FC236}">
                      <a16:creationId xmlns:a16="http://schemas.microsoft.com/office/drawing/2014/main" id="{7BE622B3-1BDC-7861-D000-9A72B686E532}"/>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218" name="Freeform 217">
                  <a:extLst>
                    <a:ext uri="{FF2B5EF4-FFF2-40B4-BE49-F238E27FC236}">
                      <a16:creationId xmlns:a16="http://schemas.microsoft.com/office/drawing/2014/main" id="{2EA64179-F65F-6E00-C5C4-864E1306018F}"/>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15" name="Graphic 47">
                <a:extLst>
                  <a:ext uri="{FF2B5EF4-FFF2-40B4-BE49-F238E27FC236}">
                    <a16:creationId xmlns:a16="http://schemas.microsoft.com/office/drawing/2014/main" id="{B0F71D52-6376-575C-0948-FF802DC50D00}"/>
                  </a:ext>
                </a:extLst>
              </p:cNvPr>
              <p:cNvGrpSpPr/>
              <p:nvPr/>
            </p:nvGrpSpPr>
            <p:grpSpPr>
              <a:xfrm>
                <a:off x="10976292" y="5214269"/>
                <a:ext cx="904875" cy="408452"/>
                <a:chOff x="10976292" y="5214269"/>
                <a:chExt cx="904875" cy="408452"/>
              </a:xfrm>
              <a:solidFill>
                <a:srgbClr val="FFFFFF"/>
              </a:solidFill>
            </p:grpSpPr>
            <p:sp>
              <p:nvSpPr>
                <p:cNvPr id="20" name="Freeform 19">
                  <a:extLst>
                    <a:ext uri="{FF2B5EF4-FFF2-40B4-BE49-F238E27FC236}">
                      <a16:creationId xmlns:a16="http://schemas.microsoft.com/office/drawing/2014/main" id="{D7E30446-4FEE-A671-DE15-0DB2D7AD4E5C}"/>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DDDB1232-DF6E-F524-233D-6AAAE3FEB36D}"/>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611CD762-A1B8-93A9-3928-1E125CC9A369}"/>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EC479004-5867-5619-A82D-1C05BAC5925B}"/>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D09EFF40-56B2-02A2-CDB9-C9B5C42025F6}"/>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43940171-5BDA-1285-EDE8-8152F75252E0}"/>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FF064738-5B7F-E5DD-9DCE-481F5B0AC97A}"/>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3ABBCC1C-2EC7-F7D0-AADC-9E9E7E6020FD}"/>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0E6748CA-7A6A-7FC9-AC21-7CBAA35DFD83}"/>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5CC3881C-1EAB-CABA-203B-467E2EEE7F03}"/>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16" name="Graphic 47">
                <a:extLst>
                  <a:ext uri="{FF2B5EF4-FFF2-40B4-BE49-F238E27FC236}">
                    <a16:creationId xmlns:a16="http://schemas.microsoft.com/office/drawing/2014/main" id="{045814BA-B3CE-2582-93E6-8055C007C6CB}"/>
                  </a:ext>
                </a:extLst>
              </p:cNvPr>
              <p:cNvGrpSpPr/>
              <p:nvPr/>
            </p:nvGrpSpPr>
            <p:grpSpPr>
              <a:xfrm>
                <a:off x="11013440" y="5670327"/>
                <a:ext cx="207644" cy="85689"/>
                <a:chOff x="11013440" y="5670327"/>
                <a:chExt cx="207644" cy="85689"/>
              </a:xfrm>
              <a:solidFill>
                <a:srgbClr val="FFFFFF"/>
              </a:solidFill>
            </p:grpSpPr>
            <p:sp>
              <p:nvSpPr>
                <p:cNvPr id="17" name="Freeform 16">
                  <a:extLst>
                    <a:ext uri="{FF2B5EF4-FFF2-40B4-BE49-F238E27FC236}">
                      <a16:creationId xmlns:a16="http://schemas.microsoft.com/office/drawing/2014/main" id="{CDC99A9A-CFDA-01E8-0CD4-1C1C2B40DF73}"/>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2B6E8D18-C36F-7602-32B3-F98A79CC5AB2}"/>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A41B06D7-F6D8-69B5-2D0C-4123036C0868}"/>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grpSp>
        <p:nvGrpSpPr>
          <p:cNvPr id="231" name="Graphic 231">
            <a:extLst>
              <a:ext uri="{FF2B5EF4-FFF2-40B4-BE49-F238E27FC236}">
                <a16:creationId xmlns:a16="http://schemas.microsoft.com/office/drawing/2014/main" id="{004EDCC2-EBAA-2EED-9D23-7B2F131E6CBD}"/>
              </a:ext>
            </a:extLst>
          </p:cNvPr>
          <p:cNvGrpSpPr/>
          <p:nvPr userDrawn="1"/>
        </p:nvGrpSpPr>
        <p:grpSpPr>
          <a:xfrm rot="5400000" flipH="1">
            <a:off x="627355" y="-645895"/>
            <a:ext cx="2360749" cy="3678139"/>
            <a:chOff x="12708052" y="5708395"/>
            <a:chExt cx="760809" cy="1185370"/>
          </a:xfrm>
          <a:gradFill>
            <a:gsLst>
              <a:gs pos="0">
                <a:srgbClr val="6A9D56"/>
              </a:gs>
              <a:gs pos="60540">
                <a:srgbClr val="2D8784"/>
              </a:gs>
              <a:gs pos="100000">
                <a:srgbClr val="263D94"/>
              </a:gs>
            </a:gsLst>
            <a:lin ang="5400000" scaled="0"/>
          </a:gradFill>
        </p:grpSpPr>
        <p:sp>
          <p:nvSpPr>
            <p:cNvPr id="232" name="Freeform 231">
              <a:extLst>
                <a:ext uri="{FF2B5EF4-FFF2-40B4-BE49-F238E27FC236}">
                  <a16:creationId xmlns:a16="http://schemas.microsoft.com/office/drawing/2014/main" id="{D73D051A-23DF-8AA5-6B75-EC49B09EC002}"/>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233" name="Freeform 232">
              <a:extLst>
                <a:ext uri="{FF2B5EF4-FFF2-40B4-BE49-F238E27FC236}">
                  <a16:creationId xmlns:a16="http://schemas.microsoft.com/office/drawing/2014/main" id="{643F9367-528C-2394-FA34-AA9CD89DBA58}"/>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234" name="Freeform 233">
              <a:extLst>
                <a:ext uri="{FF2B5EF4-FFF2-40B4-BE49-F238E27FC236}">
                  <a16:creationId xmlns:a16="http://schemas.microsoft.com/office/drawing/2014/main" id="{5DA19A0F-6C29-D602-553C-13BED9DEDBE7}"/>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235" name="Freeform 234">
              <a:extLst>
                <a:ext uri="{FF2B5EF4-FFF2-40B4-BE49-F238E27FC236}">
                  <a16:creationId xmlns:a16="http://schemas.microsoft.com/office/drawing/2014/main" id="{E85098B9-5B33-EB13-0B1E-87AECA466F43}"/>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236" name="Freeform 235">
              <a:extLst>
                <a:ext uri="{FF2B5EF4-FFF2-40B4-BE49-F238E27FC236}">
                  <a16:creationId xmlns:a16="http://schemas.microsoft.com/office/drawing/2014/main" id="{2D106A07-8D07-7300-31FA-DD06AF358CE7}"/>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237" name="Freeform 236">
              <a:extLst>
                <a:ext uri="{FF2B5EF4-FFF2-40B4-BE49-F238E27FC236}">
                  <a16:creationId xmlns:a16="http://schemas.microsoft.com/office/drawing/2014/main" id="{D5D772FA-6934-556F-63D5-30066DE1542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238" name="Text Placeholder 23">
            <a:extLst>
              <a:ext uri="{FF2B5EF4-FFF2-40B4-BE49-F238E27FC236}">
                <a16:creationId xmlns:a16="http://schemas.microsoft.com/office/drawing/2014/main" id="{07D2543B-9BDF-519F-6012-5E34384541F6}"/>
              </a:ext>
            </a:extLst>
          </p:cNvPr>
          <p:cNvSpPr>
            <a:spLocks noGrp="1"/>
          </p:cNvSpPr>
          <p:nvPr>
            <p:ph type="body" sz="quarter" idx="21" hasCustomPrompt="1"/>
          </p:nvPr>
        </p:nvSpPr>
        <p:spPr>
          <a:xfrm>
            <a:off x="8482130" y="1267137"/>
            <a:ext cx="3195485" cy="837258"/>
          </a:xfrm>
          <a:prstGeom prst="rect">
            <a:avLst/>
          </a:prstGeom>
        </p:spPr>
        <p:txBody>
          <a:bodyPr anchor="ctr">
            <a:normAutofit/>
          </a:bodyPr>
          <a:lstStyle>
            <a:lvl1pPr marL="0" indent="0" algn="r">
              <a:buNone/>
              <a:defRPr sz="3000" b="0" baseline="0">
                <a:solidFill>
                  <a:srgbClr val="262626"/>
                </a:solidFill>
                <a:latin typeface="+mn-lt"/>
              </a:defRPr>
            </a:lvl1pPr>
          </a:lstStyle>
          <a:p>
            <a:pPr lvl="0"/>
            <a:r>
              <a:rPr lang="en-US" dirty="0" err="1"/>
              <a:t>www.website.eu</a:t>
            </a:r>
            <a:endParaRPr lang="en-US" dirty="0"/>
          </a:p>
        </p:txBody>
      </p:sp>
    </p:spTree>
    <p:extLst>
      <p:ext uri="{BB962C8B-B14F-4D97-AF65-F5344CB8AC3E}">
        <p14:creationId xmlns:p14="http://schemas.microsoft.com/office/powerpoint/2010/main" val="3097068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64"/>
          <p:cNvSpPr txBox="1">
            <a:spLocks noGrp="1"/>
          </p:cNvSpPr>
          <p:nvPr>
            <p:ph type="title"/>
          </p:nvPr>
        </p:nvSpPr>
        <p:spPr>
          <a:xfrm>
            <a:off x="1935426" y="1438502"/>
            <a:ext cx="8321149" cy="57765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171" b="1" i="0">
                <a:solidFill>
                  <a:srgbClr val="7CACD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64"/>
          <p:cNvSpPr txBox="1">
            <a:spLocks noGrp="1"/>
          </p:cNvSpPr>
          <p:nvPr>
            <p:ph type="body" idx="1"/>
          </p:nvPr>
        </p:nvSpPr>
        <p:spPr>
          <a:xfrm>
            <a:off x="1935426" y="1438502"/>
            <a:ext cx="8321149" cy="577659"/>
          </a:xfrm>
          <a:prstGeom prst="rect">
            <a:avLst/>
          </a:prstGeom>
          <a:noFill/>
          <a:ln>
            <a:noFill/>
          </a:ln>
        </p:spPr>
        <p:txBody>
          <a:bodyPr spcFirstLastPara="1" wrap="square" lIns="0" tIns="0" rIns="0" bIns="0" anchor="t" anchorCtr="0">
            <a:spAutoFit/>
          </a:bodyPr>
          <a:lstStyle>
            <a:lvl1pPr marL="414589" lvl="0" indent="-207294" algn="l">
              <a:spcBef>
                <a:spcPts val="0"/>
              </a:spcBef>
              <a:spcAft>
                <a:spcPts val="0"/>
              </a:spcAft>
              <a:buSzPts val="1400"/>
              <a:buNone/>
              <a:defRPr sz="4171" b="1" i="0">
                <a:solidFill>
                  <a:srgbClr val="7CACD2"/>
                </a:solidFill>
                <a:latin typeface="Open Sans"/>
                <a:ea typeface="Open Sans"/>
                <a:cs typeface="Open Sans"/>
                <a:sym typeface="Open Sans"/>
              </a:defRPr>
            </a:lvl1pPr>
            <a:lvl2pPr marL="829178" lvl="1" indent="-207294" algn="l">
              <a:spcBef>
                <a:spcPts val="0"/>
              </a:spcBef>
              <a:spcAft>
                <a:spcPts val="0"/>
              </a:spcAft>
              <a:buSzPts val="1400"/>
              <a:buNone/>
              <a:defRPr/>
            </a:lvl2pPr>
            <a:lvl3pPr marL="1243767" lvl="2" indent="-207294" algn="l">
              <a:spcBef>
                <a:spcPts val="0"/>
              </a:spcBef>
              <a:spcAft>
                <a:spcPts val="0"/>
              </a:spcAft>
              <a:buSzPts val="1400"/>
              <a:buNone/>
              <a:defRPr/>
            </a:lvl3pPr>
            <a:lvl4pPr marL="1658356" lvl="3" indent="-207294" algn="l">
              <a:spcBef>
                <a:spcPts val="0"/>
              </a:spcBef>
              <a:spcAft>
                <a:spcPts val="0"/>
              </a:spcAft>
              <a:buSzPts val="1400"/>
              <a:buNone/>
              <a:defRPr/>
            </a:lvl4pPr>
            <a:lvl5pPr marL="2072945" lvl="4" indent="-207294" algn="l">
              <a:spcBef>
                <a:spcPts val="0"/>
              </a:spcBef>
              <a:spcAft>
                <a:spcPts val="0"/>
              </a:spcAft>
              <a:buSzPts val="1400"/>
              <a:buNone/>
              <a:defRPr/>
            </a:lvl5pPr>
            <a:lvl6pPr marL="2487534" lvl="5" indent="-207294" algn="l">
              <a:spcBef>
                <a:spcPts val="0"/>
              </a:spcBef>
              <a:spcAft>
                <a:spcPts val="0"/>
              </a:spcAft>
              <a:buSzPts val="1400"/>
              <a:buNone/>
              <a:defRPr/>
            </a:lvl6pPr>
            <a:lvl7pPr marL="2902123" lvl="6" indent="-207294" algn="l">
              <a:spcBef>
                <a:spcPts val="0"/>
              </a:spcBef>
              <a:spcAft>
                <a:spcPts val="0"/>
              </a:spcAft>
              <a:buSzPts val="1400"/>
              <a:buNone/>
              <a:defRPr/>
            </a:lvl7pPr>
            <a:lvl8pPr marL="3316712" lvl="7" indent="-207294" algn="l">
              <a:spcBef>
                <a:spcPts val="0"/>
              </a:spcBef>
              <a:spcAft>
                <a:spcPts val="0"/>
              </a:spcAft>
              <a:buSzPts val="1400"/>
              <a:buNone/>
              <a:defRPr/>
            </a:lvl8pPr>
            <a:lvl9pPr marL="3731301" lvl="8" indent="-207294" algn="l">
              <a:spcBef>
                <a:spcPts val="0"/>
              </a:spcBef>
              <a:spcAft>
                <a:spcPts val="0"/>
              </a:spcAft>
              <a:buSzPts val="1400"/>
              <a:buNone/>
              <a:defRPr/>
            </a:lvl9pPr>
          </a:lstStyle>
          <a:p>
            <a:endParaRPr/>
          </a:p>
        </p:txBody>
      </p:sp>
      <p:sp>
        <p:nvSpPr>
          <p:cNvPr id="18" name="Google Shape;18;p64"/>
          <p:cNvSpPr txBox="1">
            <a:spLocks noGrp="1"/>
          </p:cNvSpPr>
          <p:nvPr>
            <p:ph type="ftr" idx="11"/>
          </p:nvPr>
        </p:nvSpPr>
        <p:spPr>
          <a:xfrm>
            <a:off x="4145280" y="6377939"/>
            <a:ext cx="390144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64"/>
          <p:cNvSpPr txBox="1">
            <a:spLocks noGrp="1"/>
          </p:cNvSpPr>
          <p:nvPr>
            <p:ph type="dt" idx="10"/>
          </p:nvPr>
        </p:nvSpPr>
        <p:spPr>
          <a:xfrm>
            <a:off x="609600" y="6377939"/>
            <a:ext cx="2804160"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64"/>
          <p:cNvSpPr txBox="1">
            <a:spLocks noGrp="1"/>
          </p:cNvSpPr>
          <p:nvPr>
            <p:ph type="sldNum" idx="12"/>
          </p:nvPr>
        </p:nvSpPr>
        <p:spPr>
          <a:xfrm>
            <a:off x="8778240" y="6377940"/>
            <a:ext cx="2804160" cy="251159"/>
          </a:xfrm>
          <a:prstGeom prst="rect">
            <a:avLst/>
          </a:prstGeom>
          <a:noFill/>
          <a:ln>
            <a:noFill/>
          </a:ln>
        </p:spPr>
        <p:txBody>
          <a:bodyPr spcFirstLastPara="1" wrap="square" lIns="0" tIns="0" rIns="0" bIns="0" anchor="t" anchorCtr="0">
            <a:spAutoFit/>
          </a:bodyPr>
          <a:lstStyle>
            <a:lvl1pPr marL="0" lvl="0" indent="0" algn="r">
              <a:spcBef>
                <a:spcPts val="0"/>
              </a:spcBef>
              <a:buNone/>
              <a:defRPr sz="1632" b="0" i="0" u="none" strike="noStrike" cap="none">
                <a:solidFill>
                  <a:srgbClr val="888888"/>
                </a:solidFill>
                <a:latin typeface="Calibri"/>
                <a:ea typeface="Calibri"/>
                <a:cs typeface="Calibri"/>
                <a:sym typeface="Calibri"/>
              </a:defRPr>
            </a:lvl1pPr>
            <a:lvl2pPr marL="0" lvl="1" indent="0" algn="r">
              <a:spcBef>
                <a:spcPts val="0"/>
              </a:spcBef>
              <a:buNone/>
              <a:defRPr sz="1632" b="0" i="0" u="none" strike="noStrike" cap="none">
                <a:solidFill>
                  <a:srgbClr val="888888"/>
                </a:solidFill>
                <a:latin typeface="Calibri"/>
                <a:ea typeface="Calibri"/>
                <a:cs typeface="Calibri"/>
                <a:sym typeface="Calibri"/>
              </a:defRPr>
            </a:lvl2pPr>
            <a:lvl3pPr marL="0" lvl="2" indent="0" algn="r">
              <a:spcBef>
                <a:spcPts val="0"/>
              </a:spcBef>
              <a:buNone/>
              <a:defRPr sz="1632" b="0" i="0" u="none" strike="noStrike" cap="none">
                <a:solidFill>
                  <a:srgbClr val="888888"/>
                </a:solidFill>
                <a:latin typeface="Calibri"/>
                <a:ea typeface="Calibri"/>
                <a:cs typeface="Calibri"/>
                <a:sym typeface="Calibri"/>
              </a:defRPr>
            </a:lvl3pPr>
            <a:lvl4pPr marL="0" lvl="3" indent="0" algn="r">
              <a:spcBef>
                <a:spcPts val="0"/>
              </a:spcBef>
              <a:buNone/>
              <a:defRPr sz="1632" b="0" i="0" u="none" strike="noStrike" cap="none">
                <a:solidFill>
                  <a:srgbClr val="888888"/>
                </a:solidFill>
                <a:latin typeface="Calibri"/>
                <a:ea typeface="Calibri"/>
                <a:cs typeface="Calibri"/>
                <a:sym typeface="Calibri"/>
              </a:defRPr>
            </a:lvl4pPr>
            <a:lvl5pPr marL="0" lvl="4" indent="0" algn="r">
              <a:spcBef>
                <a:spcPts val="0"/>
              </a:spcBef>
              <a:buNone/>
              <a:defRPr sz="1632" b="0" i="0" u="none" strike="noStrike" cap="none">
                <a:solidFill>
                  <a:srgbClr val="888888"/>
                </a:solidFill>
                <a:latin typeface="Calibri"/>
                <a:ea typeface="Calibri"/>
                <a:cs typeface="Calibri"/>
                <a:sym typeface="Calibri"/>
              </a:defRPr>
            </a:lvl5pPr>
            <a:lvl6pPr marL="0" lvl="5" indent="0" algn="r">
              <a:spcBef>
                <a:spcPts val="0"/>
              </a:spcBef>
              <a:buNone/>
              <a:defRPr sz="1632" b="0" i="0" u="none" strike="noStrike" cap="none">
                <a:solidFill>
                  <a:srgbClr val="888888"/>
                </a:solidFill>
                <a:latin typeface="Calibri"/>
                <a:ea typeface="Calibri"/>
                <a:cs typeface="Calibri"/>
                <a:sym typeface="Calibri"/>
              </a:defRPr>
            </a:lvl6pPr>
            <a:lvl7pPr marL="0" lvl="6" indent="0" algn="r">
              <a:spcBef>
                <a:spcPts val="0"/>
              </a:spcBef>
              <a:buNone/>
              <a:defRPr sz="1632" b="0" i="0" u="none" strike="noStrike" cap="none">
                <a:solidFill>
                  <a:srgbClr val="888888"/>
                </a:solidFill>
                <a:latin typeface="Calibri"/>
                <a:ea typeface="Calibri"/>
                <a:cs typeface="Calibri"/>
                <a:sym typeface="Calibri"/>
              </a:defRPr>
            </a:lvl7pPr>
            <a:lvl8pPr marL="0" lvl="7" indent="0" algn="r">
              <a:spcBef>
                <a:spcPts val="0"/>
              </a:spcBef>
              <a:buNone/>
              <a:defRPr sz="1632" b="0" i="0" u="none" strike="noStrike" cap="none">
                <a:solidFill>
                  <a:srgbClr val="888888"/>
                </a:solidFill>
                <a:latin typeface="Calibri"/>
                <a:ea typeface="Calibri"/>
                <a:cs typeface="Calibri"/>
                <a:sym typeface="Calibri"/>
              </a:defRPr>
            </a:lvl8pPr>
            <a:lvl9pPr marL="0" lvl="8" indent="0" algn="r">
              <a:spcBef>
                <a:spcPts val="0"/>
              </a:spcBef>
              <a:buNone/>
              <a:defRPr sz="1632" b="0" i="0" u="none" strike="noStrike" cap="none">
                <a:solidFill>
                  <a:srgbClr val="888888"/>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96349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204" name="Picture Placeholder 203">
            <a:extLst>
              <a:ext uri="{FF2B5EF4-FFF2-40B4-BE49-F238E27FC236}">
                <a16:creationId xmlns:a16="http://schemas.microsoft.com/office/drawing/2014/main" id="{92008537-0EC7-43D0-263F-F065A14D8E63}"/>
              </a:ext>
            </a:extLst>
          </p:cNvPr>
          <p:cNvSpPr>
            <a:spLocks noGrp="1"/>
          </p:cNvSpPr>
          <p:nvPr>
            <p:ph type="pic" sz="quarter" idx="44" hasCustomPrompt="1"/>
          </p:nvPr>
        </p:nvSpPr>
        <p:spPr>
          <a:xfrm>
            <a:off x="487463" y="656405"/>
            <a:ext cx="11318019" cy="3936378"/>
          </a:xfrm>
          <a:custGeom>
            <a:avLst/>
            <a:gdLst>
              <a:gd name="connsiteX0" fmla="*/ 0 w 11318019"/>
              <a:gd name="connsiteY0" fmla="*/ 0 h 3936378"/>
              <a:gd name="connsiteX1" fmla="*/ 8099283 w 11318019"/>
              <a:gd name="connsiteY1" fmla="*/ 0 h 3936378"/>
              <a:gd name="connsiteX2" fmla="*/ 8099283 w 11318019"/>
              <a:gd name="connsiteY2" fmla="*/ 2006118 h 3936378"/>
              <a:gd name="connsiteX3" fmla="*/ 10752692 w 11318019"/>
              <a:gd name="connsiteY3" fmla="*/ 2006118 h 3936378"/>
              <a:gd name="connsiteX4" fmla="*/ 10752692 w 11318019"/>
              <a:gd name="connsiteY4" fmla="*/ 0 h 3936378"/>
              <a:gd name="connsiteX5" fmla="*/ 11318019 w 11318019"/>
              <a:gd name="connsiteY5" fmla="*/ 0 h 3936378"/>
              <a:gd name="connsiteX6" fmla="*/ 11318019 w 11318019"/>
              <a:gd name="connsiteY6" fmla="*/ 3936378 h 3936378"/>
              <a:gd name="connsiteX7" fmla="*/ 0 w 11318019"/>
              <a:gd name="connsiteY7" fmla="*/ 3936378 h 3936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8019" h="3936378">
                <a:moveTo>
                  <a:pt x="0" y="0"/>
                </a:moveTo>
                <a:lnTo>
                  <a:pt x="8099283" y="0"/>
                </a:lnTo>
                <a:lnTo>
                  <a:pt x="8099283" y="2006118"/>
                </a:lnTo>
                <a:lnTo>
                  <a:pt x="10752692" y="2006118"/>
                </a:lnTo>
                <a:lnTo>
                  <a:pt x="10752692" y="0"/>
                </a:lnTo>
                <a:lnTo>
                  <a:pt x="11318019" y="0"/>
                </a:lnTo>
                <a:lnTo>
                  <a:pt x="11318019" y="3936378"/>
                </a:lnTo>
                <a:lnTo>
                  <a:pt x="0" y="3936378"/>
                </a:lnTo>
                <a:close/>
              </a:path>
            </a:pathLst>
          </a:custGeom>
          <a:solidFill>
            <a:schemeClr val="bg1">
              <a:lumMod val="95000"/>
            </a:schemeClr>
          </a:solidFill>
        </p:spPr>
        <p:txBody>
          <a:bodyPr wrap="square">
            <a:noAutofit/>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205" name="Freeform 204">
            <a:extLst>
              <a:ext uri="{FF2B5EF4-FFF2-40B4-BE49-F238E27FC236}">
                <a16:creationId xmlns:a16="http://schemas.microsoft.com/office/drawing/2014/main" id="{669BBDA4-4032-5623-1217-02BB7DEE19B7}"/>
              </a:ext>
            </a:extLst>
          </p:cNvPr>
          <p:cNvSpPr/>
          <p:nvPr userDrawn="1"/>
        </p:nvSpPr>
        <p:spPr>
          <a:xfrm>
            <a:off x="8586746" y="0"/>
            <a:ext cx="2653409" cy="2662521"/>
          </a:xfrm>
          <a:custGeom>
            <a:avLst/>
            <a:gdLst>
              <a:gd name="connsiteX0" fmla="*/ 0 w 1483995"/>
              <a:gd name="connsiteY0" fmla="*/ 0 h 1489091"/>
              <a:gd name="connsiteX1" fmla="*/ 1483995 w 1483995"/>
              <a:gd name="connsiteY1" fmla="*/ 0 h 1489091"/>
              <a:gd name="connsiteX2" fmla="*/ 1483995 w 1483995"/>
              <a:gd name="connsiteY2" fmla="*/ 1489092 h 1489091"/>
              <a:gd name="connsiteX3" fmla="*/ 0 w 1483995"/>
              <a:gd name="connsiteY3" fmla="*/ 1489092 h 1489091"/>
            </a:gdLst>
            <a:ahLst/>
            <a:cxnLst>
              <a:cxn ang="0">
                <a:pos x="connsiteX0" y="connsiteY0"/>
              </a:cxn>
              <a:cxn ang="0">
                <a:pos x="connsiteX1" y="connsiteY1"/>
              </a:cxn>
              <a:cxn ang="0">
                <a:pos x="connsiteX2" y="connsiteY2"/>
              </a:cxn>
              <a:cxn ang="0">
                <a:pos x="connsiteX3" y="connsiteY3"/>
              </a:cxn>
            </a:cxnLst>
            <a:rect l="l" t="t" r="r" b="b"/>
            <a:pathLst>
              <a:path w="1483995" h="1489091">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1"/>
          </a:gradFill>
          <a:ln w="9525"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005AC5DC-E49F-D276-6C25-005747533247}"/>
              </a:ext>
            </a:extLst>
          </p:cNvPr>
          <p:cNvGrpSpPr/>
          <p:nvPr userDrawn="1"/>
        </p:nvGrpSpPr>
        <p:grpSpPr>
          <a:xfrm>
            <a:off x="9180753" y="412591"/>
            <a:ext cx="2050690" cy="2000480"/>
            <a:chOff x="10968672" y="5214269"/>
            <a:chExt cx="1344930" cy="1312000"/>
          </a:xfrm>
        </p:grpSpPr>
        <p:grpSp>
          <p:nvGrpSpPr>
            <p:cNvPr id="4" name="Graphic 47">
              <a:extLst>
                <a:ext uri="{FF2B5EF4-FFF2-40B4-BE49-F238E27FC236}">
                  <a16:creationId xmlns:a16="http://schemas.microsoft.com/office/drawing/2014/main" id="{893FBB07-50DE-8ECB-9F70-20313B72EAC4}"/>
                </a:ext>
              </a:extLst>
            </p:cNvPr>
            <p:cNvGrpSpPr/>
            <p:nvPr/>
          </p:nvGrpSpPr>
          <p:grpSpPr>
            <a:xfrm>
              <a:off x="11799728" y="5338043"/>
              <a:ext cx="373379" cy="317050"/>
              <a:chOff x="11799728" y="5338043"/>
              <a:chExt cx="373379" cy="317050"/>
            </a:xfrm>
            <a:solidFill>
              <a:srgbClr val="FFFFFF"/>
            </a:solidFill>
          </p:grpSpPr>
          <p:sp>
            <p:nvSpPr>
              <p:cNvPr id="195" name="Freeform 194">
                <a:extLst>
                  <a:ext uri="{FF2B5EF4-FFF2-40B4-BE49-F238E27FC236}">
                    <a16:creationId xmlns:a16="http://schemas.microsoft.com/office/drawing/2014/main" id="{4FB9DB29-A308-CBDC-66A0-AF5767467B60}"/>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196" name="Freeform 195">
                <a:extLst>
                  <a:ext uri="{FF2B5EF4-FFF2-40B4-BE49-F238E27FC236}">
                    <a16:creationId xmlns:a16="http://schemas.microsoft.com/office/drawing/2014/main" id="{4BC7A048-D4B5-3723-0DD3-4F4C82326B40}"/>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197" name="Freeform 196">
                <a:extLst>
                  <a:ext uri="{FF2B5EF4-FFF2-40B4-BE49-F238E27FC236}">
                    <a16:creationId xmlns:a16="http://schemas.microsoft.com/office/drawing/2014/main" id="{0A0D4D68-BC9B-CB30-1C64-18D448E98D7F}"/>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5" name="Graphic 47">
              <a:extLst>
                <a:ext uri="{FF2B5EF4-FFF2-40B4-BE49-F238E27FC236}">
                  <a16:creationId xmlns:a16="http://schemas.microsoft.com/office/drawing/2014/main" id="{574E034F-FD59-539B-1FC1-D98FD380ABB6}"/>
                </a:ext>
              </a:extLst>
            </p:cNvPr>
            <p:cNvGrpSpPr/>
            <p:nvPr/>
          </p:nvGrpSpPr>
          <p:grpSpPr>
            <a:xfrm>
              <a:off x="11553031" y="5790293"/>
              <a:ext cx="373379" cy="316098"/>
              <a:chOff x="11553031" y="5790293"/>
              <a:chExt cx="373379" cy="316098"/>
            </a:xfrm>
            <a:solidFill>
              <a:srgbClr val="FFFFFF"/>
            </a:solidFill>
          </p:grpSpPr>
          <p:sp>
            <p:nvSpPr>
              <p:cNvPr id="192" name="Freeform 191">
                <a:extLst>
                  <a:ext uri="{FF2B5EF4-FFF2-40B4-BE49-F238E27FC236}">
                    <a16:creationId xmlns:a16="http://schemas.microsoft.com/office/drawing/2014/main" id="{7CB13D77-5883-4886-F571-A32E173A367E}"/>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193" name="Freeform 192">
                <a:extLst>
                  <a:ext uri="{FF2B5EF4-FFF2-40B4-BE49-F238E27FC236}">
                    <a16:creationId xmlns:a16="http://schemas.microsoft.com/office/drawing/2014/main" id="{AA104BB0-9A6D-F521-C235-5930B1562988}"/>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194" name="Freeform 193">
                <a:extLst>
                  <a:ext uri="{FF2B5EF4-FFF2-40B4-BE49-F238E27FC236}">
                    <a16:creationId xmlns:a16="http://schemas.microsoft.com/office/drawing/2014/main" id="{0B86A6A6-F009-9E27-2777-8005B6C77C93}"/>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6" name="Graphic 47">
              <a:extLst>
                <a:ext uri="{FF2B5EF4-FFF2-40B4-BE49-F238E27FC236}">
                  <a16:creationId xmlns:a16="http://schemas.microsoft.com/office/drawing/2014/main" id="{23D4083F-4E5D-732F-36B5-8AD92B05B845}"/>
                </a:ext>
              </a:extLst>
            </p:cNvPr>
            <p:cNvGrpSpPr/>
            <p:nvPr/>
          </p:nvGrpSpPr>
          <p:grpSpPr>
            <a:xfrm>
              <a:off x="12091193" y="5786484"/>
              <a:ext cx="221456" cy="316098"/>
              <a:chOff x="12091193" y="5786484"/>
              <a:chExt cx="221456" cy="316098"/>
            </a:xfrm>
            <a:solidFill>
              <a:srgbClr val="FFFFFF"/>
            </a:solidFill>
          </p:grpSpPr>
          <p:sp>
            <p:nvSpPr>
              <p:cNvPr id="189" name="Freeform 188">
                <a:extLst>
                  <a:ext uri="{FF2B5EF4-FFF2-40B4-BE49-F238E27FC236}">
                    <a16:creationId xmlns:a16="http://schemas.microsoft.com/office/drawing/2014/main" id="{FA9DE0F0-4A2E-51AB-0894-9EE79698DD0F}"/>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190" name="Freeform 189">
                <a:extLst>
                  <a:ext uri="{FF2B5EF4-FFF2-40B4-BE49-F238E27FC236}">
                    <a16:creationId xmlns:a16="http://schemas.microsoft.com/office/drawing/2014/main" id="{F807E8D8-E55B-685D-5066-4FE28A5199DA}"/>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191" name="Freeform 190">
                <a:extLst>
                  <a:ext uri="{FF2B5EF4-FFF2-40B4-BE49-F238E27FC236}">
                    <a16:creationId xmlns:a16="http://schemas.microsoft.com/office/drawing/2014/main" id="{97BEA615-C263-AF69-12D9-1977335E333E}"/>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7" name="Graphic 47">
              <a:extLst>
                <a:ext uri="{FF2B5EF4-FFF2-40B4-BE49-F238E27FC236}">
                  <a16:creationId xmlns:a16="http://schemas.microsoft.com/office/drawing/2014/main" id="{92775C00-C3DB-8196-B34B-927D6ADB54AE}"/>
                </a:ext>
              </a:extLst>
            </p:cNvPr>
            <p:cNvGrpSpPr/>
            <p:nvPr/>
          </p:nvGrpSpPr>
          <p:grpSpPr>
            <a:xfrm>
              <a:off x="11846163" y="6237782"/>
              <a:ext cx="371713" cy="288487"/>
              <a:chOff x="11846163" y="6237782"/>
              <a:chExt cx="371713" cy="288487"/>
            </a:xfrm>
            <a:solidFill>
              <a:srgbClr val="FFFFFF"/>
            </a:solidFill>
          </p:grpSpPr>
          <p:sp>
            <p:nvSpPr>
              <p:cNvPr id="186" name="Freeform 185">
                <a:extLst>
                  <a:ext uri="{FF2B5EF4-FFF2-40B4-BE49-F238E27FC236}">
                    <a16:creationId xmlns:a16="http://schemas.microsoft.com/office/drawing/2014/main" id="{7CEF91C1-E03A-AE6C-01D6-9A0290E77F90}"/>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187" name="Freeform 186">
                <a:extLst>
                  <a:ext uri="{FF2B5EF4-FFF2-40B4-BE49-F238E27FC236}">
                    <a16:creationId xmlns:a16="http://schemas.microsoft.com/office/drawing/2014/main" id="{C1BC6C3B-3BE4-7118-1B07-AB845988B45B}"/>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188" name="Freeform 187">
                <a:extLst>
                  <a:ext uri="{FF2B5EF4-FFF2-40B4-BE49-F238E27FC236}">
                    <a16:creationId xmlns:a16="http://schemas.microsoft.com/office/drawing/2014/main" id="{2DEA59D4-C5D5-E737-DA72-A9373C5B1510}"/>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8" name="Freeform 7">
              <a:extLst>
                <a:ext uri="{FF2B5EF4-FFF2-40B4-BE49-F238E27FC236}">
                  <a16:creationId xmlns:a16="http://schemas.microsoft.com/office/drawing/2014/main" id="{0F062FE7-538B-E39B-DBBF-D9F159AE06BE}"/>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9F7CE617-BED4-66B1-08C1-19DE148A32B7}"/>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52140F6B-DFA3-EFD1-5423-90AEF3BBB03A}"/>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833B67B5-B8AD-5BEA-D6E7-4CAF61F350AA}"/>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41DA1CD-6186-7CD1-762C-2F94D885D1EE}"/>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BD56224-8185-F800-5D98-F79C36122A84}"/>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4" name="Graphic 47">
              <a:extLst>
                <a:ext uri="{FF2B5EF4-FFF2-40B4-BE49-F238E27FC236}">
                  <a16:creationId xmlns:a16="http://schemas.microsoft.com/office/drawing/2014/main" id="{8D6712AB-B559-B023-1F10-289E693D25FE}"/>
                </a:ext>
              </a:extLst>
            </p:cNvPr>
            <p:cNvGrpSpPr/>
            <p:nvPr/>
          </p:nvGrpSpPr>
          <p:grpSpPr>
            <a:xfrm>
              <a:off x="10968672" y="5214269"/>
              <a:ext cx="912495" cy="1194891"/>
              <a:chOff x="10968672" y="5214269"/>
              <a:chExt cx="912495" cy="1194891"/>
            </a:xfrm>
            <a:solidFill>
              <a:srgbClr val="FFFFFF"/>
            </a:solidFill>
          </p:grpSpPr>
          <p:grpSp>
            <p:nvGrpSpPr>
              <p:cNvPr id="15" name="Graphic 47">
                <a:extLst>
                  <a:ext uri="{FF2B5EF4-FFF2-40B4-BE49-F238E27FC236}">
                    <a16:creationId xmlns:a16="http://schemas.microsoft.com/office/drawing/2014/main" id="{FE070AB9-028B-FBEF-FBF7-D65B104FD198}"/>
                  </a:ext>
                </a:extLst>
              </p:cNvPr>
              <p:cNvGrpSpPr/>
              <p:nvPr/>
            </p:nvGrpSpPr>
            <p:grpSpPr>
              <a:xfrm>
                <a:off x="10968672" y="5789340"/>
                <a:ext cx="751522" cy="619820"/>
                <a:chOff x="10968672" y="5789340"/>
                <a:chExt cx="751522" cy="619820"/>
              </a:xfrm>
              <a:solidFill>
                <a:srgbClr val="FFFFFF"/>
              </a:solidFill>
            </p:grpSpPr>
            <p:sp>
              <p:nvSpPr>
                <p:cNvPr id="175" name="Freeform 174">
                  <a:extLst>
                    <a:ext uri="{FF2B5EF4-FFF2-40B4-BE49-F238E27FC236}">
                      <a16:creationId xmlns:a16="http://schemas.microsoft.com/office/drawing/2014/main" id="{A8DCB712-19CE-4D40-68D0-443F637DB353}"/>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176" name="Freeform 175">
                  <a:extLst>
                    <a:ext uri="{FF2B5EF4-FFF2-40B4-BE49-F238E27FC236}">
                      <a16:creationId xmlns:a16="http://schemas.microsoft.com/office/drawing/2014/main" id="{871161D3-598E-260E-B7E2-5F605A39FC8C}"/>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177" name="Freeform 176">
                  <a:extLst>
                    <a:ext uri="{FF2B5EF4-FFF2-40B4-BE49-F238E27FC236}">
                      <a16:creationId xmlns:a16="http://schemas.microsoft.com/office/drawing/2014/main" id="{3001EE7E-08C5-4E54-8AC7-0FB5B82E0192}"/>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178" name="Freeform 177">
                  <a:extLst>
                    <a:ext uri="{FF2B5EF4-FFF2-40B4-BE49-F238E27FC236}">
                      <a16:creationId xmlns:a16="http://schemas.microsoft.com/office/drawing/2014/main" id="{DE5CFEA2-0DBA-7B32-B22A-71FE6EC0CFC3}"/>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179" name="Freeform 178">
                  <a:extLst>
                    <a:ext uri="{FF2B5EF4-FFF2-40B4-BE49-F238E27FC236}">
                      <a16:creationId xmlns:a16="http://schemas.microsoft.com/office/drawing/2014/main" id="{762E4429-085D-6291-9250-795C2F77E95C}"/>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180" name="Freeform 179">
                  <a:extLst>
                    <a:ext uri="{FF2B5EF4-FFF2-40B4-BE49-F238E27FC236}">
                      <a16:creationId xmlns:a16="http://schemas.microsoft.com/office/drawing/2014/main" id="{86208DB4-049F-300B-2910-F2EE7C7C1192}"/>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1" name="Freeform 180">
                  <a:extLst>
                    <a:ext uri="{FF2B5EF4-FFF2-40B4-BE49-F238E27FC236}">
                      <a16:creationId xmlns:a16="http://schemas.microsoft.com/office/drawing/2014/main" id="{C8828254-0383-7640-30E6-26907B30F60C}"/>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2" name="Freeform 181">
                  <a:extLst>
                    <a:ext uri="{FF2B5EF4-FFF2-40B4-BE49-F238E27FC236}">
                      <a16:creationId xmlns:a16="http://schemas.microsoft.com/office/drawing/2014/main" id="{8640FB5F-2D24-0E45-EBED-0CF82094BD34}"/>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183" name="Freeform 182">
                  <a:extLst>
                    <a:ext uri="{FF2B5EF4-FFF2-40B4-BE49-F238E27FC236}">
                      <a16:creationId xmlns:a16="http://schemas.microsoft.com/office/drawing/2014/main" id="{EBD0D415-7522-D9BD-257F-07DACE37F680}"/>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184" name="Freeform 183">
                  <a:extLst>
                    <a:ext uri="{FF2B5EF4-FFF2-40B4-BE49-F238E27FC236}">
                      <a16:creationId xmlns:a16="http://schemas.microsoft.com/office/drawing/2014/main" id="{239F06AA-3B86-0D88-2AF7-E6C79F973344}"/>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185" name="Freeform 184">
                  <a:extLst>
                    <a:ext uri="{FF2B5EF4-FFF2-40B4-BE49-F238E27FC236}">
                      <a16:creationId xmlns:a16="http://schemas.microsoft.com/office/drawing/2014/main" id="{9E69E5E4-04A2-8538-F4AD-EC7EABFA9B2B}"/>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17" name="Graphic 47">
                <a:extLst>
                  <a:ext uri="{FF2B5EF4-FFF2-40B4-BE49-F238E27FC236}">
                    <a16:creationId xmlns:a16="http://schemas.microsoft.com/office/drawing/2014/main" id="{6F0CE7EB-260B-AED0-7ECB-0D4111FDB8BE}"/>
                  </a:ext>
                </a:extLst>
              </p:cNvPr>
              <p:cNvGrpSpPr/>
              <p:nvPr/>
            </p:nvGrpSpPr>
            <p:grpSpPr>
              <a:xfrm>
                <a:off x="10976292" y="5214269"/>
                <a:ext cx="904875" cy="408452"/>
                <a:chOff x="10976292" y="5214269"/>
                <a:chExt cx="904875" cy="408452"/>
              </a:xfrm>
              <a:solidFill>
                <a:srgbClr val="FFFFFF"/>
              </a:solidFill>
            </p:grpSpPr>
            <p:sp>
              <p:nvSpPr>
                <p:cNvPr id="161" name="Freeform 160">
                  <a:extLst>
                    <a:ext uri="{FF2B5EF4-FFF2-40B4-BE49-F238E27FC236}">
                      <a16:creationId xmlns:a16="http://schemas.microsoft.com/office/drawing/2014/main" id="{0922034D-04F9-9E4E-66FA-10EF7CF0286B}"/>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163" name="Freeform 162">
                  <a:extLst>
                    <a:ext uri="{FF2B5EF4-FFF2-40B4-BE49-F238E27FC236}">
                      <a16:creationId xmlns:a16="http://schemas.microsoft.com/office/drawing/2014/main" id="{DAAF524A-5DDB-1879-C10D-5EDA6B9E76D2}"/>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164" name="Freeform 163">
                  <a:extLst>
                    <a:ext uri="{FF2B5EF4-FFF2-40B4-BE49-F238E27FC236}">
                      <a16:creationId xmlns:a16="http://schemas.microsoft.com/office/drawing/2014/main" id="{EF406C6D-8A8A-6BC2-EC3D-02505B9F9D55}"/>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165" name="Freeform 164">
                  <a:extLst>
                    <a:ext uri="{FF2B5EF4-FFF2-40B4-BE49-F238E27FC236}">
                      <a16:creationId xmlns:a16="http://schemas.microsoft.com/office/drawing/2014/main" id="{218AA75D-B1F0-C675-17CB-A05E88DC15FC}"/>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166" name="Freeform 165">
                  <a:extLst>
                    <a:ext uri="{FF2B5EF4-FFF2-40B4-BE49-F238E27FC236}">
                      <a16:creationId xmlns:a16="http://schemas.microsoft.com/office/drawing/2014/main" id="{CF90E105-AC27-D620-132B-7ECE86891876}"/>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170" name="Freeform 169">
                  <a:extLst>
                    <a:ext uri="{FF2B5EF4-FFF2-40B4-BE49-F238E27FC236}">
                      <a16:creationId xmlns:a16="http://schemas.microsoft.com/office/drawing/2014/main" id="{E0FB056C-A7B3-4416-E68A-B8BCC51A4BB7}"/>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171" name="Freeform 170">
                  <a:extLst>
                    <a:ext uri="{FF2B5EF4-FFF2-40B4-BE49-F238E27FC236}">
                      <a16:creationId xmlns:a16="http://schemas.microsoft.com/office/drawing/2014/main" id="{0734F01E-02F9-2649-01A4-47FDF6E16AE4}"/>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172" name="Freeform 171">
                  <a:extLst>
                    <a:ext uri="{FF2B5EF4-FFF2-40B4-BE49-F238E27FC236}">
                      <a16:creationId xmlns:a16="http://schemas.microsoft.com/office/drawing/2014/main" id="{C9C948E3-EA5F-0E19-4A8C-929C0F9C6727}"/>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173" name="Freeform 172">
                  <a:extLst>
                    <a:ext uri="{FF2B5EF4-FFF2-40B4-BE49-F238E27FC236}">
                      <a16:creationId xmlns:a16="http://schemas.microsoft.com/office/drawing/2014/main" id="{B11006F7-1969-34A2-21F5-42AA5E725902}"/>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174" name="Freeform 173">
                  <a:extLst>
                    <a:ext uri="{FF2B5EF4-FFF2-40B4-BE49-F238E27FC236}">
                      <a16:creationId xmlns:a16="http://schemas.microsoft.com/office/drawing/2014/main" id="{2536366E-3B53-47B6-4D89-77D2A09A9E96}"/>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18" name="Graphic 47">
                <a:extLst>
                  <a:ext uri="{FF2B5EF4-FFF2-40B4-BE49-F238E27FC236}">
                    <a16:creationId xmlns:a16="http://schemas.microsoft.com/office/drawing/2014/main" id="{F189C371-8945-6FED-A350-9BD7D700359A}"/>
                  </a:ext>
                </a:extLst>
              </p:cNvPr>
              <p:cNvGrpSpPr/>
              <p:nvPr/>
            </p:nvGrpSpPr>
            <p:grpSpPr>
              <a:xfrm>
                <a:off x="11013440" y="5670327"/>
                <a:ext cx="207644" cy="85689"/>
                <a:chOff x="11013440" y="5670327"/>
                <a:chExt cx="207644" cy="85689"/>
              </a:xfrm>
              <a:solidFill>
                <a:srgbClr val="FFFFFF"/>
              </a:solidFill>
            </p:grpSpPr>
            <p:sp>
              <p:nvSpPr>
                <p:cNvPr id="19" name="Freeform 18">
                  <a:extLst>
                    <a:ext uri="{FF2B5EF4-FFF2-40B4-BE49-F238E27FC236}">
                      <a16:creationId xmlns:a16="http://schemas.microsoft.com/office/drawing/2014/main" id="{B8C3DD5D-5DD1-1AE2-3277-133F32140457}"/>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E4CC3600-FB08-6DD3-EB8F-B241FB07DCA0}"/>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1CD92339-1DB4-A4E5-751B-5D49EA44F48D}"/>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sp>
        <p:nvSpPr>
          <p:cNvPr id="200" name="Text Placeholder 32">
            <a:extLst>
              <a:ext uri="{FF2B5EF4-FFF2-40B4-BE49-F238E27FC236}">
                <a16:creationId xmlns:a16="http://schemas.microsoft.com/office/drawing/2014/main" id="{F051E687-1A34-CAAD-989D-122ABB88D2EE}"/>
              </a:ext>
            </a:extLst>
          </p:cNvPr>
          <p:cNvSpPr>
            <a:spLocks noGrp="1"/>
          </p:cNvSpPr>
          <p:nvPr>
            <p:ph type="body" sz="quarter" idx="19" hasCustomPrompt="1"/>
          </p:nvPr>
        </p:nvSpPr>
        <p:spPr>
          <a:xfrm>
            <a:off x="926524" y="4210794"/>
            <a:ext cx="3335229" cy="756631"/>
          </a:xfrm>
          <a:prstGeom prst="rect">
            <a:avLst/>
          </a:prstGeom>
          <a:gradFill>
            <a:gsLst>
              <a:gs pos="0">
                <a:srgbClr val="6A9D56"/>
              </a:gs>
              <a:gs pos="56000">
                <a:srgbClr val="2D8784"/>
              </a:gs>
              <a:gs pos="100000">
                <a:srgbClr val="263D94"/>
              </a:gs>
            </a:gsLst>
            <a:lin ang="0" scaled="0"/>
          </a:gradFill>
        </p:spPr>
        <p:txBody>
          <a:bodyPr anchor="ctr">
            <a:noAutofit/>
          </a:bodyPr>
          <a:lstStyle>
            <a:lvl1pPr marL="0" indent="0" algn="l">
              <a:lnSpc>
                <a:spcPct val="100000"/>
              </a:lnSpc>
              <a:spcBef>
                <a:spcPts val="0"/>
              </a:spcBef>
              <a:buNone/>
              <a:defRPr sz="39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202" name="Text Placeholder 32">
            <a:extLst>
              <a:ext uri="{FF2B5EF4-FFF2-40B4-BE49-F238E27FC236}">
                <a16:creationId xmlns:a16="http://schemas.microsoft.com/office/drawing/2014/main" id="{F961FD57-F4AF-47CF-D2F7-BF7FB3131E95}"/>
              </a:ext>
            </a:extLst>
          </p:cNvPr>
          <p:cNvSpPr>
            <a:spLocks noGrp="1"/>
          </p:cNvSpPr>
          <p:nvPr>
            <p:ph type="body" sz="quarter" idx="21" hasCustomPrompt="1"/>
          </p:nvPr>
        </p:nvSpPr>
        <p:spPr>
          <a:xfrm>
            <a:off x="883983" y="5335740"/>
            <a:ext cx="3629734" cy="1038225"/>
          </a:xfrm>
          <a:prstGeom prst="rect">
            <a:avLst/>
          </a:prstGeom>
        </p:spPr>
        <p:txBody>
          <a:bodyPr>
            <a:noAutofit/>
          </a:bodyPr>
          <a:lstStyle>
            <a:lvl1pPr marL="0" indent="0">
              <a:lnSpc>
                <a:spcPts val="3120"/>
              </a:lnSpc>
              <a:spcBef>
                <a:spcPts val="0"/>
              </a:spcBef>
              <a:buNone/>
              <a:defRPr sz="3900" b="1" i="0">
                <a:solidFill>
                  <a:srgbClr val="262626"/>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Blockchain for Agri Food Edu</a:t>
            </a:r>
            <a:endParaRPr lang="en-US" dirty="0"/>
          </a:p>
        </p:txBody>
      </p:sp>
    </p:spTree>
    <p:extLst>
      <p:ext uri="{BB962C8B-B14F-4D97-AF65-F5344CB8AC3E}">
        <p14:creationId xmlns:p14="http://schemas.microsoft.com/office/powerpoint/2010/main" val="4247298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view/Content Slide">
    <p:spTree>
      <p:nvGrpSpPr>
        <p:cNvPr id="1" name=""/>
        <p:cNvGrpSpPr/>
        <p:nvPr/>
      </p:nvGrpSpPr>
      <p:grpSpPr>
        <a:xfrm>
          <a:off x="0" y="0"/>
          <a:ext cx="0" cy="0"/>
          <a:chOff x="0" y="0"/>
          <a:chExt cx="0" cy="0"/>
        </a:xfrm>
      </p:grpSpPr>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2643669" y="1937363"/>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3478966" y="1937363"/>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2643669" y="2649153"/>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3478966" y="2649153"/>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2643669" y="3360940"/>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3478966" y="3360940"/>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2643669" y="4072732"/>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3478966" y="4072732"/>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2643669" y="4767585"/>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3478966" y="4767585"/>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36" name="Rectangle 35">
            <a:extLst>
              <a:ext uri="{FF2B5EF4-FFF2-40B4-BE49-F238E27FC236}">
                <a16:creationId xmlns:a16="http://schemas.microsoft.com/office/drawing/2014/main" id="{27BC3113-E3C6-5349-8D68-5760D4A8C23B}"/>
              </a:ext>
            </a:extLst>
          </p:cNvPr>
          <p:cNvSpPr/>
          <p:nvPr userDrawn="1"/>
        </p:nvSpPr>
        <p:spPr>
          <a:xfrm>
            <a:off x="4959545" y="5843126"/>
            <a:ext cx="5457798" cy="58477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de-DE" sz="800" b="0" i="0" dirty="0">
                <a:solidFill>
                  <a:srgbClr val="26324B"/>
                </a:solidFill>
                <a:effectLst/>
                <a:latin typeface="arial" panose="020B0604020202020204" pitchFamily="34" charset="0"/>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800" b="0" i="0" dirty="0">
              <a:solidFill>
                <a:srgbClr val="262626"/>
              </a:solidFill>
              <a:latin typeface="Calibri" panose="020F0502020204030204" pitchFamily="34" charset="0"/>
              <a:ea typeface="Open Sans" panose="020B060603050402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4A9FE447-E059-844E-AB44-8ADA48F90A17}"/>
              </a:ext>
            </a:extLst>
          </p:cNvPr>
          <p:cNvSpPr/>
          <p:nvPr userDrawn="1"/>
        </p:nvSpPr>
        <p:spPr>
          <a:xfrm flipH="1" flipV="1">
            <a:off x="12799" y="5619"/>
            <a:ext cx="2185652" cy="6852379"/>
          </a:xfrm>
          <a:prstGeom prst="rect">
            <a:avLst/>
          </a:prstGeom>
          <a:gradFill>
            <a:gsLst>
              <a:gs pos="0">
                <a:srgbClr val="6A9D56"/>
              </a:gs>
              <a:gs pos="60540">
                <a:srgbClr val="2D8784"/>
              </a:gs>
              <a:gs pos="100000">
                <a:srgbClr val="263D9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51" name="Text Placeholder 23">
            <a:extLst>
              <a:ext uri="{FF2B5EF4-FFF2-40B4-BE49-F238E27FC236}">
                <a16:creationId xmlns:a16="http://schemas.microsoft.com/office/drawing/2014/main" id="{F889F8E2-E40E-4A46-B6D7-52A0D1D266BA}"/>
              </a:ext>
            </a:extLst>
          </p:cNvPr>
          <p:cNvSpPr>
            <a:spLocks noGrp="1"/>
          </p:cNvSpPr>
          <p:nvPr>
            <p:ph type="body" sz="quarter" idx="27" hasCustomPrompt="1"/>
          </p:nvPr>
        </p:nvSpPr>
        <p:spPr>
          <a:xfrm>
            <a:off x="2654199" y="734017"/>
            <a:ext cx="5041923" cy="720752"/>
          </a:xfrm>
          <a:prstGeom prst="rect">
            <a:avLst/>
          </a:prstGeom>
          <a:noFill/>
        </p:spPr>
        <p:txBody>
          <a:bodyPr anchor="ctr">
            <a:noAutofit/>
          </a:bodyPr>
          <a:lstStyle>
            <a:lvl1pPr marL="0" indent="0" algn="l">
              <a:buNone/>
              <a:defRPr sz="3600" b="1" i="0">
                <a:solidFill>
                  <a:srgbClr val="262626"/>
                </a:solidFill>
                <a:latin typeface="+mn-lt"/>
              </a:defRPr>
            </a:lvl1pPr>
          </a:lstStyle>
          <a:p>
            <a:pPr lvl="0"/>
            <a:r>
              <a:rPr lang="en-US" dirty="0"/>
              <a:t>TABLE OF CONTENTS</a:t>
            </a:r>
          </a:p>
        </p:txBody>
      </p:sp>
      <p:grpSp>
        <p:nvGrpSpPr>
          <p:cNvPr id="2" name="Group 1">
            <a:extLst>
              <a:ext uri="{FF2B5EF4-FFF2-40B4-BE49-F238E27FC236}">
                <a16:creationId xmlns:a16="http://schemas.microsoft.com/office/drawing/2014/main" id="{DD16246E-EAF0-2591-C676-C0CDCD9AA862}"/>
              </a:ext>
            </a:extLst>
          </p:cNvPr>
          <p:cNvGrpSpPr/>
          <p:nvPr userDrawn="1"/>
        </p:nvGrpSpPr>
        <p:grpSpPr>
          <a:xfrm>
            <a:off x="2600040" y="2646874"/>
            <a:ext cx="7753586" cy="2110705"/>
            <a:chOff x="1265109" y="2728756"/>
            <a:chExt cx="4752000" cy="1567084"/>
          </a:xfrm>
          <a:solidFill>
            <a:srgbClr val="6A9D56"/>
          </a:solidFill>
        </p:grpSpPr>
        <p:sp>
          <p:nvSpPr>
            <p:cNvPr id="3" name="Rectangle 2">
              <a:extLst>
                <a:ext uri="{FF2B5EF4-FFF2-40B4-BE49-F238E27FC236}">
                  <a16:creationId xmlns:a16="http://schemas.microsoft.com/office/drawing/2014/main" id="{06231B09-CEB4-43F4-B671-457B6A63A72E}"/>
                </a:ext>
              </a:extLst>
            </p:cNvPr>
            <p:cNvSpPr/>
            <p:nvPr userDrawn="1"/>
          </p:nvSpPr>
          <p:spPr>
            <a:xfrm>
              <a:off x="1265109" y="2728756"/>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4" name="Rectangle 3">
              <a:extLst>
                <a:ext uri="{FF2B5EF4-FFF2-40B4-BE49-F238E27FC236}">
                  <a16:creationId xmlns:a16="http://schemas.microsoft.com/office/drawing/2014/main" id="{212B9FAD-9E74-90E4-3126-18AAD98951FD}"/>
                </a:ext>
              </a:extLst>
            </p:cNvPr>
            <p:cNvSpPr/>
            <p:nvPr userDrawn="1"/>
          </p:nvSpPr>
          <p:spPr>
            <a:xfrm>
              <a:off x="1265109" y="3229991"/>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5" name="Rectangle 4">
              <a:extLst>
                <a:ext uri="{FF2B5EF4-FFF2-40B4-BE49-F238E27FC236}">
                  <a16:creationId xmlns:a16="http://schemas.microsoft.com/office/drawing/2014/main" id="{9FF3C6D7-7B7C-237B-8959-9D6E4B0F8599}"/>
                </a:ext>
              </a:extLst>
            </p:cNvPr>
            <p:cNvSpPr/>
            <p:nvPr userDrawn="1"/>
          </p:nvSpPr>
          <p:spPr>
            <a:xfrm>
              <a:off x="1265109" y="3752116"/>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6" name="Rectangle 5">
              <a:extLst>
                <a:ext uri="{FF2B5EF4-FFF2-40B4-BE49-F238E27FC236}">
                  <a16:creationId xmlns:a16="http://schemas.microsoft.com/office/drawing/2014/main" id="{15DD351C-A634-8CC3-FDB4-B7E2F2171808}"/>
                </a:ext>
              </a:extLst>
            </p:cNvPr>
            <p:cNvSpPr/>
            <p:nvPr userDrawn="1"/>
          </p:nvSpPr>
          <p:spPr>
            <a:xfrm>
              <a:off x="1265109" y="4274240"/>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grpSp>
      <p:grpSp>
        <p:nvGrpSpPr>
          <p:cNvPr id="7" name="Group 6">
            <a:extLst>
              <a:ext uri="{FF2B5EF4-FFF2-40B4-BE49-F238E27FC236}">
                <a16:creationId xmlns:a16="http://schemas.microsoft.com/office/drawing/2014/main" id="{48CC97FC-73AC-A85F-6F4A-D922C317D56F}"/>
              </a:ext>
            </a:extLst>
          </p:cNvPr>
          <p:cNvGrpSpPr/>
          <p:nvPr userDrawn="1"/>
        </p:nvGrpSpPr>
        <p:grpSpPr>
          <a:xfrm>
            <a:off x="343586" y="4825263"/>
            <a:ext cx="1579575" cy="1540900"/>
            <a:chOff x="10968672" y="5214269"/>
            <a:chExt cx="1344930" cy="1312000"/>
          </a:xfrm>
        </p:grpSpPr>
        <p:grpSp>
          <p:nvGrpSpPr>
            <p:cNvPr id="8" name="Graphic 47">
              <a:extLst>
                <a:ext uri="{FF2B5EF4-FFF2-40B4-BE49-F238E27FC236}">
                  <a16:creationId xmlns:a16="http://schemas.microsoft.com/office/drawing/2014/main" id="{09CFD8E2-23DE-836F-0B89-B140F0732425}"/>
                </a:ext>
              </a:extLst>
            </p:cNvPr>
            <p:cNvGrpSpPr/>
            <p:nvPr/>
          </p:nvGrpSpPr>
          <p:grpSpPr>
            <a:xfrm>
              <a:off x="11799728" y="5338043"/>
              <a:ext cx="373379" cy="317050"/>
              <a:chOff x="11799728" y="5338043"/>
              <a:chExt cx="373379" cy="317050"/>
            </a:xfrm>
            <a:solidFill>
              <a:srgbClr val="FFFFFF"/>
            </a:solidFill>
          </p:grpSpPr>
          <p:sp>
            <p:nvSpPr>
              <p:cNvPr id="63" name="Freeform 62">
                <a:extLst>
                  <a:ext uri="{FF2B5EF4-FFF2-40B4-BE49-F238E27FC236}">
                    <a16:creationId xmlns:a16="http://schemas.microsoft.com/office/drawing/2014/main" id="{592324C3-CAF5-408C-43C9-D884862BE512}"/>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38A9495B-CF00-4D5F-1C7F-5FC58634A1FD}"/>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8CA80518-CBE9-E597-06FA-B069C63037A7}"/>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9" name="Graphic 47">
              <a:extLst>
                <a:ext uri="{FF2B5EF4-FFF2-40B4-BE49-F238E27FC236}">
                  <a16:creationId xmlns:a16="http://schemas.microsoft.com/office/drawing/2014/main" id="{2CDD3A1D-9DA3-7643-C608-6EB47FCCF61D}"/>
                </a:ext>
              </a:extLst>
            </p:cNvPr>
            <p:cNvGrpSpPr/>
            <p:nvPr/>
          </p:nvGrpSpPr>
          <p:grpSpPr>
            <a:xfrm>
              <a:off x="11553031" y="5790293"/>
              <a:ext cx="373379" cy="316098"/>
              <a:chOff x="11553031" y="5790293"/>
              <a:chExt cx="373379" cy="316098"/>
            </a:xfrm>
            <a:solidFill>
              <a:srgbClr val="FFFFFF"/>
            </a:solidFill>
          </p:grpSpPr>
          <p:sp>
            <p:nvSpPr>
              <p:cNvPr id="58" name="Freeform 57">
                <a:extLst>
                  <a:ext uri="{FF2B5EF4-FFF2-40B4-BE49-F238E27FC236}">
                    <a16:creationId xmlns:a16="http://schemas.microsoft.com/office/drawing/2014/main" id="{F4DD0433-AD0F-BCD8-0395-14E3EBCE087D}"/>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370AC0BB-0DBE-603A-695E-3EF2E0062637}"/>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95B5B243-0B02-5CF9-2579-6C0159B23572}"/>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10" name="Graphic 47">
              <a:extLst>
                <a:ext uri="{FF2B5EF4-FFF2-40B4-BE49-F238E27FC236}">
                  <a16:creationId xmlns:a16="http://schemas.microsoft.com/office/drawing/2014/main" id="{797B3436-C911-5A7D-7B37-5D604DA7E3DB}"/>
                </a:ext>
              </a:extLst>
            </p:cNvPr>
            <p:cNvGrpSpPr/>
            <p:nvPr/>
          </p:nvGrpSpPr>
          <p:grpSpPr>
            <a:xfrm>
              <a:off x="12091193" y="5786484"/>
              <a:ext cx="221456" cy="316098"/>
              <a:chOff x="12091193" y="5786484"/>
              <a:chExt cx="221456" cy="316098"/>
            </a:xfrm>
            <a:solidFill>
              <a:srgbClr val="FFFFFF"/>
            </a:solidFill>
          </p:grpSpPr>
          <p:sp>
            <p:nvSpPr>
              <p:cNvPr id="55" name="Freeform 54">
                <a:extLst>
                  <a:ext uri="{FF2B5EF4-FFF2-40B4-BE49-F238E27FC236}">
                    <a16:creationId xmlns:a16="http://schemas.microsoft.com/office/drawing/2014/main" id="{E5F10092-DE61-C6A4-F49B-E7DE3AD4815B}"/>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F0B2F215-7011-EEDE-0E8E-09E2982699E9}"/>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49F9D11-A495-1075-FF08-60D468CBF4F8}"/>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11" name="Graphic 47">
              <a:extLst>
                <a:ext uri="{FF2B5EF4-FFF2-40B4-BE49-F238E27FC236}">
                  <a16:creationId xmlns:a16="http://schemas.microsoft.com/office/drawing/2014/main" id="{4AC094B9-66D3-3E96-986E-CE62FE5BEADB}"/>
                </a:ext>
              </a:extLst>
            </p:cNvPr>
            <p:cNvGrpSpPr/>
            <p:nvPr/>
          </p:nvGrpSpPr>
          <p:grpSpPr>
            <a:xfrm>
              <a:off x="11846163" y="6237782"/>
              <a:ext cx="371713" cy="288487"/>
              <a:chOff x="11846163" y="6237782"/>
              <a:chExt cx="371713" cy="288487"/>
            </a:xfrm>
            <a:solidFill>
              <a:srgbClr val="FFFFFF"/>
            </a:solidFill>
          </p:grpSpPr>
          <p:sp>
            <p:nvSpPr>
              <p:cNvPr id="52" name="Freeform 51">
                <a:extLst>
                  <a:ext uri="{FF2B5EF4-FFF2-40B4-BE49-F238E27FC236}">
                    <a16:creationId xmlns:a16="http://schemas.microsoft.com/office/drawing/2014/main" id="{6138926A-5A7F-71FC-9CB6-142E34C07C15}"/>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1EAD3D86-263F-5161-820E-A73992C3EB30}"/>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4868319B-7472-F938-3FD1-BB755B209283}"/>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12" name="Freeform 11">
              <a:extLst>
                <a:ext uri="{FF2B5EF4-FFF2-40B4-BE49-F238E27FC236}">
                  <a16:creationId xmlns:a16="http://schemas.microsoft.com/office/drawing/2014/main" id="{B618F388-C3D0-A248-42C3-783DEC937ABF}"/>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0BF685FE-FFF5-399A-E6AA-F2989C5075F7}"/>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FD24180-F1A1-83A4-2F20-8064AD6E7330}"/>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3660163-5EC6-ADF7-98DE-D4C1DDDFDBD4}"/>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76CE33C3-2134-BC79-1F10-EFF3B6E7B737}"/>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AE2F0A1-440E-2E86-AEF9-208F6480AD69}"/>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8" name="Graphic 47">
              <a:extLst>
                <a:ext uri="{FF2B5EF4-FFF2-40B4-BE49-F238E27FC236}">
                  <a16:creationId xmlns:a16="http://schemas.microsoft.com/office/drawing/2014/main" id="{2585782C-9F55-7B39-41AF-2BD78FC82D01}"/>
                </a:ext>
              </a:extLst>
            </p:cNvPr>
            <p:cNvGrpSpPr/>
            <p:nvPr/>
          </p:nvGrpSpPr>
          <p:grpSpPr>
            <a:xfrm>
              <a:off x="10968672" y="5214269"/>
              <a:ext cx="912495" cy="1194891"/>
              <a:chOff x="10968672" y="5214269"/>
              <a:chExt cx="912495" cy="1194891"/>
            </a:xfrm>
            <a:solidFill>
              <a:srgbClr val="FFFFFF"/>
            </a:solidFill>
          </p:grpSpPr>
          <p:grpSp>
            <p:nvGrpSpPr>
              <p:cNvPr id="20" name="Graphic 47">
                <a:extLst>
                  <a:ext uri="{FF2B5EF4-FFF2-40B4-BE49-F238E27FC236}">
                    <a16:creationId xmlns:a16="http://schemas.microsoft.com/office/drawing/2014/main" id="{8E140808-1446-31F1-C015-7B3EA9C0AD52}"/>
                  </a:ext>
                </a:extLst>
              </p:cNvPr>
              <p:cNvGrpSpPr/>
              <p:nvPr/>
            </p:nvGrpSpPr>
            <p:grpSpPr>
              <a:xfrm>
                <a:off x="10968672" y="5789340"/>
                <a:ext cx="751522" cy="619820"/>
                <a:chOff x="10968672" y="5789340"/>
                <a:chExt cx="751522" cy="619820"/>
              </a:xfrm>
              <a:solidFill>
                <a:srgbClr val="FFFFFF"/>
              </a:solidFill>
            </p:grpSpPr>
            <p:sp>
              <p:nvSpPr>
                <p:cNvPr id="40" name="Freeform 39">
                  <a:extLst>
                    <a:ext uri="{FF2B5EF4-FFF2-40B4-BE49-F238E27FC236}">
                      <a16:creationId xmlns:a16="http://schemas.microsoft.com/office/drawing/2014/main" id="{BEAD21C3-8BC4-BE46-D595-F2109170F680}"/>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270E5EE4-04AF-4297-4688-6C9FF82794A7}"/>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4168C947-0CA4-9344-00C6-C7EF65AA301E}"/>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1CEC47CF-D0C2-E545-02C1-D4B14D597574}"/>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20338FF7-C1D4-75A8-7AB3-3DBFAD76DFDC}"/>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C6E0A9A1-8C8A-2871-FDA4-02D5DFFEA45A}"/>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1C0CCB59-3B0E-45E9-56DB-7C5E8914BE94}"/>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1AB0CA80-C455-C88C-2BDA-9E56210086E2}"/>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9419C48B-881A-AAF3-7CA9-1E7C93779D7A}"/>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D5EA02B-9366-1E93-D02C-B3C662D761C5}"/>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0E3410C5-4BF1-EC31-0C04-13FACDFC8217}"/>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21" name="Graphic 47">
                <a:extLst>
                  <a:ext uri="{FF2B5EF4-FFF2-40B4-BE49-F238E27FC236}">
                    <a16:creationId xmlns:a16="http://schemas.microsoft.com/office/drawing/2014/main" id="{78C8002C-601A-68CF-C5F9-D458A7D81825}"/>
                  </a:ext>
                </a:extLst>
              </p:cNvPr>
              <p:cNvGrpSpPr/>
              <p:nvPr/>
            </p:nvGrpSpPr>
            <p:grpSpPr>
              <a:xfrm>
                <a:off x="10976292" y="5214269"/>
                <a:ext cx="904875" cy="408452"/>
                <a:chOff x="10976292" y="5214269"/>
                <a:chExt cx="904875" cy="408452"/>
              </a:xfrm>
              <a:solidFill>
                <a:srgbClr val="FFFFFF"/>
              </a:solidFill>
            </p:grpSpPr>
            <p:sp>
              <p:nvSpPr>
                <p:cNvPr id="29" name="Freeform 28">
                  <a:extLst>
                    <a:ext uri="{FF2B5EF4-FFF2-40B4-BE49-F238E27FC236}">
                      <a16:creationId xmlns:a16="http://schemas.microsoft.com/office/drawing/2014/main" id="{36B09457-A3E7-5A0D-C36B-8EB93E29F655}"/>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F898054-A1EF-0945-D2F4-A584A471CEEB}"/>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40C9C8D0-1F44-6366-7F6A-B55D52DA61AD}"/>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3100DB5-ECB3-2FCA-67B2-BBD75B3C4105}"/>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7366484C-81EC-4613-71C1-9E96836B87DD}"/>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63316520-C31B-BBA6-C8DB-58E5AC69D684}"/>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FF9598DC-C415-0FED-A771-1DD493C5E833}"/>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C0C8D55A-2C4A-7E07-2ADB-56FBDBADBC35}"/>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433066FE-ABEE-EDA5-BDCE-8992D88A23C2}"/>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F198AF9D-68DD-6837-AC5D-786CA9FF248C}"/>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22" name="Graphic 47">
                <a:extLst>
                  <a:ext uri="{FF2B5EF4-FFF2-40B4-BE49-F238E27FC236}">
                    <a16:creationId xmlns:a16="http://schemas.microsoft.com/office/drawing/2014/main" id="{6642D038-45AB-4C73-CFCB-1E78DCD1707D}"/>
                  </a:ext>
                </a:extLst>
              </p:cNvPr>
              <p:cNvGrpSpPr/>
              <p:nvPr/>
            </p:nvGrpSpPr>
            <p:grpSpPr>
              <a:xfrm>
                <a:off x="11013440" y="5670327"/>
                <a:ext cx="207644" cy="85689"/>
                <a:chOff x="11013440" y="5670327"/>
                <a:chExt cx="207644" cy="85689"/>
              </a:xfrm>
              <a:solidFill>
                <a:srgbClr val="FFFFFF"/>
              </a:solidFill>
            </p:grpSpPr>
            <p:sp>
              <p:nvSpPr>
                <p:cNvPr id="24" name="Freeform 23">
                  <a:extLst>
                    <a:ext uri="{FF2B5EF4-FFF2-40B4-BE49-F238E27FC236}">
                      <a16:creationId xmlns:a16="http://schemas.microsoft.com/office/drawing/2014/main" id="{0EB28037-11EB-2BBE-FDA5-89758DB3E7A6}"/>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68DAE2A7-ACFE-EFE3-A967-F3F729C51C31}"/>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B47A92F-F7C3-FE7C-1910-704DE2016A89}"/>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grpSp>
        <p:nvGrpSpPr>
          <p:cNvPr id="66" name="Graphic 231">
            <a:extLst>
              <a:ext uri="{FF2B5EF4-FFF2-40B4-BE49-F238E27FC236}">
                <a16:creationId xmlns:a16="http://schemas.microsoft.com/office/drawing/2014/main" id="{C4593AA1-FD81-B5ED-07E6-1021F20ECC33}"/>
              </a:ext>
            </a:extLst>
          </p:cNvPr>
          <p:cNvGrpSpPr/>
          <p:nvPr userDrawn="1"/>
        </p:nvGrpSpPr>
        <p:grpSpPr>
          <a:xfrm rot="10800000" flipH="1">
            <a:off x="10347469"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73" name="Freeform 72">
              <a:extLst>
                <a:ext uri="{FF2B5EF4-FFF2-40B4-BE49-F238E27FC236}">
                  <a16:creationId xmlns:a16="http://schemas.microsoft.com/office/drawing/2014/main" id="{AC74B207-146A-DE52-689A-C472FEF535E1}"/>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BC446C25-03B0-DB52-31A9-BF6DAB0181F7}"/>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BCE423EF-9554-A288-CE57-1840E234E050}"/>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980AAEFF-EA3D-E305-F826-24F1B7BCE383}"/>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4BEF9D74-862D-BB47-F12F-7E0C5529794A}"/>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8B572F2D-DF9F-8EE9-7054-D9F438F7D60A}"/>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476502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4884044" y="0"/>
            <a:ext cx="6417733"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w="3060" cap="flat">
            <a:noFill/>
            <a:prstDash val="solid"/>
            <a:miter/>
          </a:ln>
        </p:spPr>
        <p:txBody>
          <a:bodyPr rtlCol="0" anchor="ctr"/>
          <a:lstStyle/>
          <a:p>
            <a:endParaRPr lang="en-US"/>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6096001" y="593579"/>
            <a:ext cx="4724400" cy="5604021"/>
          </a:xfrm>
          <a:prstGeom prst="rect">
            <a:avLst/>
          </a:prstGeo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
        <p:nvSpPr>
          <p:cNvPr id="10" name="Picture Placeholder 62">
            <a:extLst>
              <a:ext uri="{FF2B5EF4-FFF2-40B4-BE49-F238E27FC236}">
                <a16:creationId xmlns:a16="http://schemas.microsoft.com/office/drawing/2014/main" id="{3CDD18F0-3368-4EF8-E033-33F1C2B3C25F}"/>
              </a:ext>
            </a:extLst>
          </p:cNvPr>
          <p:cNvSpPr>
            <a:spLocks noGrp="1"/>
          </p:cNvSpPr>
          <p:nvPr>
            <p:ph type="pic" sz="quarter" idx="44" hasCustomPrompt="1"/>
          </p:nvPr>
        </p:nvSpPr>
        <p:spPr>
          <a:xfrm>
            <a:off x="414116" y="352414"/>
            <a:ext cx="5497412" cy="6099184"/>
          </a:xfrm>
          <a:prstGeom prst="rect">
            <a:avLst/>
          </a:prstGeom>
          <a:solidFill>
            <a:schemeClr val="bg1">
              <a:lumMod val="95000"/>
            </a:schemeClr>
          </a:solidFill>
        </p:spPr>
        <p:txBody>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Tree>
    <p:extLst>
      <p:ext uri="{BB962C8B-B14F-4D97-AF65-F5344CB8AC3E}">
        <p14:creationId xmlns:p14="http://schemas.microsoft.com/office/powerpoint/2010/main" val="64932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Quote Slide 2">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61B6070F-794F-F449-83D1-E1387DDD2B9B}"/>
              </a:ext>
            </a:extLst>
          </p:cNvPr>
          <p:cNvSpPr/>
          <p:nvPr userDrawn="1"/>
        </p:nvSpPr>
        <p:spPr>
          <a:xfrm>
            <a:off x="0" y="1352385"/>
            <a:ext cx="6096000" cy="438801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29" name="Picture Placeholder 28">
            <a:extLst>
              <a:ext uri="{FF2B5EF4-FFF2-40B4-BE49-F238E27FC236}">
                <a16:creationId xmlns:a16="http://schemas.microsoft.com/office/drawing/2014/main" id="{50C4F02F-B685-C24A-A1A4-1694530C252C}"/>
              </a:ext>
            </a:extLst>
          </p:cNvPr>
          <p:cNvSpPr>
            <a:spLocks noGrp="1"/>
          </p:cNvSpPr>
          <p:nvPr>
            <p:ph type="pic" sz="quarter" idx="44"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5740405 h 6858000"/>
              <a:gd name="connsiteX5" fmla="*/ 6096007 w 12192000"/>
              <a:gd name="connsiteY5" fmla="*/ 5740405 h 6858000"/>
              <a:gd name="connsiteX6" fmla="*/ 6096007 w 12192000"/>
              <a:gd name="connsiteY6" fmla="*/ 1352385 h 6858000"/>
              <a:gd name="connsiteX7" fmla="*/ 0 w 12192000"/>
              <a:gd name="connsiteY7" fmla="*/ 135238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5740405"/>
                </a:lnTo>
                <a:lnTo>
                  <a:pt x="6096007" y="5740405"/>
                </a:lnTo>
                <a:lnTo>
                  <a:pt x="6096007" y="1352385"/>
                </a:lnTo>
                <a:lnTo>
                  <a:pt x="0" y="1352385"/>
                </a:lnTo>
                <a:close/>
              </a:path>
            </a:pathLst>
          </a:custGeom>
          <a:solidFill>
            <a:schemeClr val="bg1">
              <a:lumMod val="95000"/>
            </a:schemeClr>
          </a:solidFill>
        </p:spPr>
        <p:txBody>
          <a:bodyPr wrap="square">
            <a:noAutofit/>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9" name="Text Placeholder 23">
            <a:extLst>
              <a:ext uri="{FF2B5EF4-FFF2-40B4-BE49-F238E27FC236}">
                <a16:creationId xmlns:a16="http://schemas.microsoft.com/office/drawing/2014/main" id="{4954F6C3-99B9-8369-3F2E-981DB8796214}"/>
              </a:ext>
            </a:extLst>
          </p:cNvPr>
          <p:cNvSpPr>
            <a:spLocks noGrp="1"/>
          </p:cNvSpPr>
          <p:nvPr>
            <p:ph type="body" sz="quarter" idx="13" hasCustomPrompt="1"/>
          </p:nvPr>
        </p:nvSpPr>
        <p:spPr>
          <a:xfrm>
            <a:off x="427670" y="1747126"/>
            <a:ext cx="5126463" cy="3565651"/>
          </a:xfrm>
          <a:prstGeom prst="rect">
            <a:avLst/>
          </a:prstGeo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Tree>
    <p:extLst>
      <p:ext uri="{BB962C8B-B14F-4D97-AF65-F5344CB8AC3E}">
        <p14:creationId xmlns:p14="http://schemas.microsoft.com/office/powerpoint/2010/main" val="826949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8A54412-A33F-8E4B-9ACC-A7AC67276BD7}"/>
              </a:ext>
            </a:extLst>
          </p:cNvPr>
          <p:cNvSpPr/>
          <p:nvPr userDrawn="1"/>
        </p:nvSpPr>
        <p:spPr>
          <a:xfrm>
            <a:off x="-110112" y="-776"/>
            <a:ext cx="4885857" cy="6858776"/>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90115" y="846903"/>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90116" y="1345616"/>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431555" y="986640"/>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126342" y="0"/>
            <a:ext cx="3669321" cy="6858000"/>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r>
              <a:rPr lang="en-GB"/>
              <a:t>Click icon to add picture</a:t>
            </a:r>
            <a:endParaRPr lang="en-US" dirty="0"/>
          </a:p>
        </p:txBody>
      </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90114" y="2770036"/>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90115" y="3268749"/>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431554" y="2940769"/>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5005612" y="4633833"/>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5005613" y="5132546"/>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447052" y="4804566"/>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2" name="Group 1">
            <a:extLst>
              <a:ext uri="{FF2B5EF4-FFF2-40B4-BE49-F238E27FC236}">
                <a16:creationId xmlns:a16="http://schemas.microsoft.com/office/drawing/2014/main" id="{22C36F44-39CB-A8B9-6CF6-CDDAC1277DC8}"/>
              </a:ext>
            </a:extLst>
          </p:cNvPr>
          <p:cNvGrpSpPr/>
          <p:nvPr userDrawn="1"/>
        </p:nvGrpSpPr>
        <p:grpSpPr>
          <a:xfrm>
            <a:off x="4125567" y="726071"/>
            <a:ext cx="7578908" cy="5461417"/>
            <a:chOff x="4054159" y="721803"/>
            <a:chExt cx="7578908" cy="546141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6454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CA6B076-9BFA-2346-A8EF-0964DD60C975}"/>
              </a:ext>
            </a:extLst>
          </p:cNvPr>
          <p:cNvSpPr/>
          <p:nvPr userDrawn="1"/>
        </p:nvSpPr>
        <p:spPr>
          <a:xfrm>
            <a:off x="0" y="0"/>
            <a:ext cx="6417733"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26" name="Picture Placeholder 62">
            <a:extLst>
              <a:ext uri="{FF2B5EF4-FFF2-40B4-BE49-F238E27FC236}">
                <a16:creationId xmlns:a16="http://schemas.microsoft.com/office/drawing/2014/main" id="{6F2FA5C4-F5A3-1D40-9151-447AF9FD00A2}"/>
              </a:ext>
            </a:extLst>
          </p:cNvPr>
          <p:cNvSpPr>
            <a:spLocks noGrp="1"/>
          </p:cNvSpPr>
          <p:nvPr>
            <p:ph type="pic" sz="quarter" idx="44" hasCustomPrompt="1"/>
          </p:nvPr>
        </p:nvSpPr>
        <p:spPr>
          <a:xfrm>
            <a:off x="5888002" y="439730"/>
            <a:ext cx="5660531" cy="6045736"/>
          </a:xfrm>
          <a:prstGeom prst="rect">
            <a:avLst/>
          </a:prstGeom>
          <a:solidFill>
            <a:schemeClr val="bg1">
              <a:lumMod val="95000"/>
            </a:schemeClr>
          </a:solidFill>
        </p:spPr>
        <p:txBody>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11" name="Text Placeholder 17">
            <a:extLst>
              <a:ext uri="{FF2B5EF4-FFF2-40B4-BE49-F238E27FC236}">
                <a16:creationId xmlns:a16="http://schemas.microsoft.com/office/drawing/2014/main" id="{D6D7A5B5-C505-2517-D6AB-E7398A432FC2}"/>
              </a:ext>
            </a:extLst>
          </p:cNvPr>
          <p:cNvSpPr>
            <a:spLocks noGrp="1"/>
          </p:cNvSpPr>
          <p:nvPr>
            <p:ph type="body" sz="quarter" idx="18" hasCustomPrompt="1"/>
          </p:nvPr>
        </p:nvSpPr>
        <p:spPr>
          <a:xfrm>
            <a:off x="898358" y="2107770"/>
            <a:ext cx="4639192" cy="437769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A3C26F62-43AC-3300-8E12-B64A6150B58A}"/>
              </a:ext>
            </a:extLst>
          </p:cNvPr>
          <p:cNvSpPr>
            <a:spLocks noGrp="1"/>
          </p:cNvSpPr>
          <p:nvPr>
            <p:ph type="body" sz="quarter" idx="16" hasCustomPrompt="1"/>
          </p:nvPr>
        </p:nvSpPr>
        <p:spPr>
          <a:xfrm>
            <a:off x="898358" y="890242"/>
            <a:ext cx="4757375"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Tree>
    <p:extLst>
      <p:ext uri="{BB962C8B-B14F-4D97-AF65-F5344CB8AC3E}">
        <p14:creationId xmlns:p14="http://schemas.microsoft.com/office/powerpoint/2010/main" val="49209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351284-75C4-E847-BB44-907672E8A8BA}"/>
              </a:ext>
            </a:extLst>
          </p:cNvPr>
          <p:cNvSpPr/>
          <p:nvPr userDrawn="1"/>
        </p:nvSpPr>
        <p:spPr>
          <a:xfrm>
            <a:off x="12192000" y="-287867"/>
            <a:ext cx="1185333" cy="714586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7">
            <a:extLst>
              <a:ext uri="{FF2B5EF4-FFF2-40B4-BE49-F238E27FC236}">
                <a16:creationId xmlns:a16="http://schemas.microsoft.com/office/drawing/2014/main" id="{94629FAB-1FEE-6DD3-BAE0-63C9EDF41FA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69F67E6E-6001-52D5-328C-6DB21D316891}"/>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spTree>
    <p:extLst>
      <p:ext uri="{BB962C8B-B14F-4D97-AF65-F5344CB8AC3E}">
        <p14:creationId xmlns:p14="http://schemas.microsoft.com/office/powerpoint/2010/main" val="41910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1974079" y="1623405"/>
            <a:ext cx="9357643" cy="4895927"/>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1928488" y="604434"/>
            <a:ext cx="9461245" cy="1018971"/>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sp>
        <p:nvSpPr>
          <p:cNvPr id="2" name="Rectangle 1">
            <a:extLst>
              <a:ext uri="{FF2B5EF4-FFF2-40B4-BE49-F238E27FC236}">
                <a16:creationId xmlns:a16="http://schemas.microsoft.com/office/drawing/2014/main" id="{C07CE72E-371D-1D4A-A68D-68550F825E9D}"/>
              </a:ext>
            </a:extLst>
          </p:cNvPr>
          <p:cNvSpPr/>
          <p:nvPr userDrawn="1"/>
        </p:nvSpPr>
        <p:spPr>
          <a:xfrm>
            <a:off x="12192000" y="-287867"/>
            <a:ext cx="1185333" cy="714586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aphic 231">
            <a:extLst>
              <a:ext uri="{FF2B5EF4-FFF2-40B4-BE49-F238E27FC236}">
                <a16:creationId xmlns:a16="http://schemas.microsoft.com/office/drawing/2014/main" id="{2C674085-34EA-23E4-E6C3-8A921C568C06}"/>
              </a:ext>
            </a:extLst>
          </p:cNvPr>
          <p:cNvGrpSpPr/>
          <p:nvPr userDrawn="1"/>
        </p:nvGrpSpPr>
        <p:grpSpPr>
          <a:xfrm flipH="1">
            <a:off x="13555" y="4795934"/>
            <a:ext cx="1348714" cy="2100973"/>
            <a:chOff x="12708052" y="5708395"/>
            <a:chExt cx="760809" cy="1185370"/>
          </a:xfrm>
          <a:gradFill>
            <a:gsLst>
              <a:gs pos="0">
                <a:srgbClr val="6A9D56"/>
              </a:gs>
              <a:gs pos="60540">
                <a:srgbClr val="2D8784"/>
              </a:gs>
              <a:gs pos="100000">
                <a:srgbClr val="263D94"/>
              </a:gs>
            </a:gsLst>
            <a:lin ang="5400000" scaled="0"/>
          </a:gradFill>
        </p:grpSpPr>
        <p:sp>
          <p:nvSpPr>
            <p:cNvPr id="4" name="Freeform 3">
              <a:extLst>
                <a:ext uri="{FF2B5EF4-FFF2-40B4-BE49-F238E27FC236}">
                  <a16:creationId xmlns:a16="http://schemas.microsoft.com/office/drawing/2014/main" id="{C463EA82-78CF-A77A-8E58-E94E27168EEE}"/>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BF5346DB-CEA8-749A-1A8A-49E06AD71AA2}"/>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1114D44A-ACBB-4410-1ED3-2AE29AD3560A}"/>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2A992A76-CD90-6610-EBD9-5245CAC54F76}"/>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BBB1BCC-2937-52ED-F02A-2B24E43A45F0}"/>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9A74FBC-6585-E874-C8D7-F5DB385E0022}"/>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8060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4797FF0D-DACD-E343-AAC4-7335CAE89C12}"/>
              </a:ext>
            </a:extLst>
          </p:cNvPr>
          <p:cNvCxnSpPr>
            <a:cxnSpLocks/>
          </p:cNvCxnSpPr>
          <p:nvPr userDrawn="1"/>
        </p:nvCxnSpPr>
        <p:spPr>
          <a:xfrm flipH="1">
            <a:off x="11791088" y="6608548"/>
            <a:ext cx="224149" cy="0"/>
          </a:xfrm>
          <a:prstGeom prst="line">
            <a:avLst/>
          </a:prstGeom>
          <a:noFill/>
          <a:ln w="9525" cap="flat">
            <a:solidFill>
              <a:srgbClr val="6A9D56"/>
            </a:solidFill>
            <a:prstDash val="solid"/>
            <a:miter lim="400000"/>
          </a:ln>
          <a:effectLst/>
          <a:sp3d/>
        </p:spPr>
        <p:style>
          <a:lnRef idx="0">
            <a:scrgbClr r="0" g="0" b="0"/>
          </a:lnRef>
          <a:fillRef idx="0">
            <a:scrgbClr r="0" g="0" b="0"/>
          </a:fillRef>
          <a:effectRef idx="0">
            <a:scrgbClr r="0" g="0" b="0"/>
          </a:effectRef>
          <a:fontRef idx="none"/>
        </p:style>
      </p:cxnSp>
      <p:sp>
        <p:nvSpPr>
          <p:cNvPr id="7" name="TextBox 6">
            <a:extLst>
              <a:ext uri="{FF2B5EF4-FFF2-40B4-BE49-F238E27FC236}">
                <a16:creationId xmlns:a16="http://schemas.microsoft.com/office/drawing/2014/main" id="{08D42670-A269-F633-26D6-D1C24903CEA7}"/>
              </a:ext>
            </a:extLst>
          </p:cNvPr>
          <p:cNvSpPr txBox="1"/>
          <p:nvPr userDrawn="1"/>
        </p:nvSpPr>
        <p:spPr>
          <a:xfrm rot="16200000">
            <a:off x="10556168" y="5125084"/>
            <a:ext cx="2687307" cy="153888"/>
          </a:xfrm>
          <a:prstGeom prst="rect">
            <a:avLst/>
          </a:prstGeom>
          <a:noFill/>
        </p:spPr>
        <p:txBody>
          <a:bodyPr wrap="square" rtlCol="0">
            <a:spAutoFit/>
          </a:bodyPr>
          <a:lstStyle/>
          <a:p>
            <a:r>
              <a:rPr lang="en-US" sz="400" b="0" spc="300" dirty="0">
                <a:solidFill>
                  <a:srgbClr val="010101"/>
                </a:solidFill>
              </a:rPr>
              <a:t>BLOCKCHAIN FÜR DIE LEBENSMITTELINDUSTRIE EDU</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81" r:id="rId2"/>
    <p:sldLayoutId id="2147483842" r:id="rId3"/>
    <p:sldLayoutId id="2147483840" r:id="rId4"/>
    <p:sldLayoutId id="2147483880" r:id="rId5"/>
    <p:sldLayoutId id="2147483877" r:id="rId6"/>
    <p:sldLayoutId id="2147483841" r:id="rId7"/>
    <p:sldLayoutId id="2147483879" r:id="rId8"/>
    <p:sldLayoutId id="2147483878" r:id="rId9"/>
    <p:sldLayoutId id="2147483861" r:id="rId10"/>
    <p:sldLayoutId id="2147483833" r:id="rId11"/>
    <p:sldLayoutId id="2147483847" r:id="rId12"/>
    <p:sldLayoutId id="2147483853" r:id="rId13"/>
    <p:sldLayoutId id="214748388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geeksforgeeks.org/how-does-the-blockchain-work/"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3" Type="http://schemas.openxmlformats.org/officeDocument/2006/relationships/hyperlink" Target="https://youtu.be/yubzJw0uiE4?si=cM5BwRN9-Q9yeMpU" TargetMode="External"/><Relationship Id="rId7" Type="http://schemas.openxmlformats.org/officeDocument/2006/relationships/hyperlink" Target="https://youtu.be/0UvVOMZqpEA?si=30XIcpQ_zJdH3xM-" TargetMode="External"/><Relationship Id="rId2" Type="http://schemas.openxmlformats.org/officeDocument/2006/relationships/hyperlink" Target="https://youtu.be/SSo_EIwHSd4?si=nZzy2Vu1T7SEgAgu" TargetMode="External"/><Relationship Id="rId1" Type="http://schemas.openxmlformats.org/officeDocument/2006/relationships/slideLayout" Target="../slideLayouts/slideLayout8.xml"/><Relationship Id="rId6" Type="http://schemas.openxmlformats.org/officeDocument/2006/relationships/hyperlink" Target="https://youtu.be/qOVAbKKSH10?si=Nv5y4JnyTxuiTkxo" TargetMode="External"/><Relationship Id="rId5" Type="http://schemas.openxmlformats.org/officeDocument/2006/relationships/hyperlink" Target="https://youtu.be/kHybf1aC-jE?si=WNy8-I1kG6v3fiGW" TargetMode="External"/><Relationship Id="rId4" Type="http://schemas.openxmlformats.org/officeDocument/2006/relationships/hyperlink" Target="https://youtu.be/QphJEO9ZX6s?si=GZHCc74wUJk8WCm_"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ww.ncbi.nlm.nih.gov/pmc/articles/PMC7256149/" TargetMode="External"/><Relationship Id="rId3" Type="http://schemas.openxmlformats.org/officeDocument/2006/relationships/hyperlink" Target="https://merge.rocks/blog/design-principles-for-blockchain" TargetMode="External"/><Relationship Id="rId7" Type="http://schemas.openxmlformats.org/officeDocument/2006/relationships/hyperlink" Target="https://webisoft.com/articles/blockchain-design/" TargetMode="External"/><Relationship Id="rId2" Type="http://schemas.openxmlformats.org/officeDocument/2006/relationships/hyperlink" Target="https://medium.com/the-programmer/blockchain-principle-type-application-why-you-should-care-about-it-249417b516cc" TargetMode="External"/><Relationship Id="rId1" Type="http://schemas.openxmlformats.org/officeDocument/2006/relationships/slideLayout" Target="../slideLayouts/slideLayout8.xml"/><Relationship Id="rId6" Type="http://schemas.openxmlformats.org/officeDocument/2006/relationships/hyperlink" Target="https://www.ibm.com/topics/blockchain-security" TargetMode="External"/><Relationship Id="rId5" Type="http://schemas.openxmlformats.org/officeDocument/2006/relationships/hyperlink" Target="https://www.web3labs.com/blockchain-principles" TargetMode="External"/><Relationship Id="rId4" Type="http://schemas.openxmlformats.org/officeDocument/2006/relationships/hyperlink" Target="https://web3.princeton.edu/principles-of-blockchain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hyperlink" Target="https://emn178.github.io/online-tools/sha256.html" TargetMode="Externa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Placeholder 38">
            <a:extLst>
              <a:ext uri="{FF2B5EF4-FFF2-40B4-BE49-F238E27FC236}">
                <a16:creationId xmlns:a16="http://schemas.microsoft.com/office/drawing/2014/main" id="{AE138943-35EB-F8A4-9BDB-2FC7DEA15CE7}"/>
              </a:ext>
            </a:extLst>
          </p:cNvPr>
          <p:cNvPicPr>
            <a:picLocks noGrp="1" noChangeAspect="1"/>
          </p:cNvPicPr>
          <p:nvPr>
            <p:ph type="pic" sz="quarter" idx="44"/>
          </p:nvPr>
        </p:nvPicPr>
        <p:blipFill>
          <a:blip r:embed="rId3"/>
          <a:srcRect t="19078" b="19078"/>
          <a:stretch>
            <a:fillRect/>
          </a:stretch>
        </p:blipFill>
        <p:spPr/>
      </p:pic>
      <p:sp>
        <p:nvSpPr>
          <p:cNvPr id="7" name="Text Placeholder 6">
            <a:extLst>
              <a:ext uri="{FF2B5EF4-FFF2-40B4-BE49-F238E27FC236}">
                <a16:creationId xmlns:a16="http://schemas.microsoft.com/office/drawing/2014/main" id="{C7A02EA4-4CBF-804E-84A7-7223E815E249}"/>
              </a:ext>
            </a:extLst>
          </p:cNvPr>
          <p:cNvSpPr>
            <a:spLocks noGrp="1"/>
          </p:cNvSpPr>
          <p:nvPr>
            <p:ph type="body" sz="quarter" idx="19"/>
          </p:nvPr>
        </p:nvSpPr>
        <p:spPr>
          <a:prstGeom prst="rect">
            <a:avLst/>
          </a:prstGeom>
        </p:spPr>
        <p:txBody>
          <a:bodyPr lIns="91440" tIns="45720" rIns="91440" bIns="45720" anchor="ctr">
            <a:noAutofit/>
          </a:bodyPr>
          <a:lstStyle/>
          <a:p>
            <a:r>
              <a:rPr lang="en-IE" b="0" dirty="0">
                <a:latin typeface="Calibri"/>
                <a:ea typeface="Open Sans"/>
                <a:cs typeface="Calibri"/>
              </a:rPr>
              <a:t>Modul </a:t>
            </a:r>
            <a:r>
              <a:rPr lang="cs-CZ" b="0" dirty="0">
                <a:latin typeface="Calibri"/>
                <a:ea typeface="Open Sans"/>
                <a:cs typeface="Calibri"/>
              </a:rPr>
              <a:t>2</a:t>
            </a:r>
            <a:endParaRPr lang="en-IE" b="0" dirty="0">
              <a:latin typeface="Calibri"/>
              <a:ea typeface="Open Sans"/>
              <a:cs typeface="Calibri"/>
            </a:endParaRPr>
          </a:p>
        </p:txBody>
      </p:sp>
      <p:sp>
        <p:nvSpPr>
          <p:cNvPr id="9" name="Text Placeholder 8">
            <a:extLst>
              <a:ext uri="{FF2B5EF4-FFF2-40B4-BE49-F238E27FC236}">
                <a16:creationId xmlns:a16="http://schemas.microsoft.com/office/drawing/2014/main" id="{89177E28-4F22-7E40-AB64-D1BAC04F32A8}"/>
              </a:ext>
            </a:extLst>
          </p:cNvPr>
          <p:cNvSpPr>
            <a:spLocks noGrp="1"/>
          </p:cNvSpPr>
          <p:nvPr>
            <p:ph type="body" sz="quarter" idx="21"/>
          </p:nvPr>
        </p:nvSpPr>
        <p:spPr>
          <a:xfrm>
            <a:off x="907072" y="5145662"/>
            <a:ext cx="8627453" cy="1038225"/>
          </a:xfrm>
          <a:prstGeom prst="rect">
            <a:avLst/>
          </a:prstGeom>
        </p:spPr>
        <p:txBody>
          <a:bodyPr lIns="91440" tIns="45720" rIns="91440" bIns="45720" anchor="t">
            <a:noAutofit/>
          </a:bodyPr>
          <a:lstStyle/>
          <a:p>
            <a:r>
              <a:rPr lang="en-US" dirty="0">
                <a:latin typeface="Calibri"/>
                <a:cs typeface="Calibri"/>
              </a:rPr>
              <a:t>Die Bausteine der Blockchain </a:t>
            </a:r>
            <a:br>
              <a:rPr lang="cs-CZ" dirty="0">
                <a:latin typeface="Calibri"/>
                <a:cs typeface="Calibri"/>
              </a:rPr>
            </a:br>
            <a:r>
              <a:rPr lang="en-US" dirty="0">
                <a:latin typeface="Calibri"/>
                <a:cs typeface="Calibri"/>
              </a:rPr>
              <a:t>und der Blockchain-Mechanismus</a:t>
            </a:r>
            <a:endParaRPr lang="en-US" dirty="0"/>
          </a:p>
        </p:txBody>
      </p:sp>
      <p:pic>
        <p:nvPicPr>
          <p:cNvPr id="3" name="Picture 2">
            <a:extLst>
              <a:ext uri="{FF2B5EF4-FFF2-40B4-BE49-F238E27FC236}">
                <a16:creationId xmlns:a16="http://schemas.microsoft.com/office/drawing/2014/main" id="{0524C632-47E8-B300-A84B-DDCC76368051}"/>
              </a:ext>
            </a:extLst>
          </p:cNvPr>
          <p:cNvPicPr>
            <a:picLocks noChangeAspect="1"/>
          </p:cNvPicPr>
          <p:nvPr/>
        </p:nvPicPr>
        <p:blipFill>
          <a:blip r:embed="rId4"/>
          <a:stretch>
            <a:fillRect/>
          </a:stretch>
        </p:blipFill>
        <p:spPr>
          <a:xfrm>
            <a:off x="10230192" y="5458736"/>
            <a:ext cx="1638095" cy="342857"/>
          </a:xfrm>
          <a:prstGeom prst="rect">
            <a:avLst/>
          </a:prstGeom>
        </p:spPr>
      </p:pic>
      <p:sp>
        <p:nvSpPr>
          <p:cNvPr id="2" name="Rectangle 1">
            <a:extLst>
              <a:ext uri="{FF2B5EF4-FFF2-40B4-BE49-F238E27FC236}">
                <a16:creationId xmlns:a16="http://schemas.microsoft.com/office/drawing/2014/main" id="{AA4B040A-EF2B-8BE0-CB5D-4D62C02C257F}"/>
              </a:ext>
            </a:extLst>
          </p:cNvPr>
          <p:cNvSpPr>
            <a:spLocks noChangeArrowheads="1"/>
          </p:cNvSpPr>
          <p:nvPr/>
        </p:nvSpPr>
        <p:spPr bwMode="auto">
          <a:xfrm>
            <a:off x="1003996" y="6128500"/>
            <a:ext cx="3180284"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333333"/>
                </a:solidFill>
                <a:effectLst/>
                <a:latin typeface="Source Sans Pro" panose="020B0503030403020204" pitchFamily="34" charset="0"/>
              </a:rPr>
              <a:t>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 </a:t>
            </a:r>
            <a:r>
              <a:rPr kumimoji="0" lang="en-US" altLang="en-US" sz="1100" b="0" i="0" u="none" strike="noStrike" cap="none" normalizeH="0" baseline="0" dirty="0">
                <a:ln>
                  <a:noFill/>
                </a:ln>
                <a:solidFill>
                  <a:srgbClr val="333333"/>
                </a:solidFill>
                <a:effectLst/>
                <a:latin typeface="Source Sans Pro" panose="020B0503030403020204" pitchFamily="34" charset="0"/>
              </a:rPr>
              <a:t>Open Educational Resources © 2023/2024 von Blockchain for </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 </a:t>
            </a:r>
            <a:r>
              <a:rPr kumimoji="0" lang="en-US" altLang="en-US" sz="1100" b="0" i="0" u="none" strike="noStrike" cap="none" normalizeH="0" baseline="0" dirty="0">
                <a:ln>
                  <a:noFill/>
                </a:ln>
                <a:solidFill>
                  <a:srgbClr val="333333"/>
                </a:solidFill>
                <a:effectLst/>
                <a:latin typeface="Source Sans Pro" panose="020B0503030403020204" pitchFamily="34" charset="0"/>
              </a:rPr>
              <a:t>Consortium ist lizenziert unter </a:t>
            </a:r>
            <a:r>
              <a:rPr kumimoji="0" lang="en-US" altLang="en-US" sz="1100" b="0" i="0" u="none" strike="noStrike" cap="none" normalizeH="0" baseline="0" dirty="0">
                <a:ln>
                  <a:noFill/>
                </a:ln>
                <a:solidFill>
                  <a:srgbClr val="D14500"/>
                </a:solidFill>
                <a:effectLst/>
                <a:latin typeface="Source Sans Pro" panose="020B0503030403020204" pitchFamily="34" charset="0"/>
                <a:hlinkClick r:id="rId5"/>
              </a:rPr>
              <a:t>CC BY-SA 4.</a:t>
            </a:r>
            <a:r>
              <a:rPr kumimoji="0" lang="en-US" altLang="en-US" sz="700" b="0" i="0" u="none" strike="noStrike" cap="none" normalizeH="0" baseline="0" dirty="0">
                <a:ln>
                  <a:noFill/>
                </a:ln>
                <a:solidFill>
                  <a:schemeClr val="tx1"/>
                </a:solidFill>
                <a:effectLst/>
              </a:rPr>
              <a:t>0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4" name="Picture 6">
            <a:extLst>
              <a:ext uri="{FF2B5EF4-FFF2-40B4-BE49-F238E27FC236}">
                <a16:creationId xmlns:a16="http://schemas.microsoft.com/office/drawing/2014/main" id="{59846688-58B2-2A3C-2FA8-E0FFAB24E7C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1752" y="6362124"/>
            <a:ext cx="903881" cy="31624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1F5D1865-2E1D-21D3-7186-8E76A31FE76B}"/>
              </a:ext>
            </a:extLst>
          </p:cNvPr>
          <p:cNvSpPr/>
          <p:nvPr/>
        </p:nvSpPr>
        <p:spPr>
          <a:xfrm>
            <a:off x="8569842" y="5801593"/>
            <a:ext cx="3320701" cy="830997"/>
          </a:xfrm>
          <a:prstGeom prst="rect">
            <a:avLst/>
          </a:prstGeom>
        </p:spPr>
        <p:txBody>
          <a:bodyPr wrap="square">
            <a:spAutoFit/>
          </a:bodyPr>
          <a:lstStyle/>
          <a:p>
            <a:pPr algn="just" defTabSz="181904" hangingPunct="0">
              <a:defRPr/>
            </a:pPr>
            <a:r>
              <a:rPr lang="de-DE" sz="800" b="0" i="0" dirty="0">
                <a:solidFill>
                  <a:schemeClr val="tx1">
                    <a:lumMod val="50000"/>
                  </a:schemeClr>
                </a:solidFill>
                <a:effectLst/>
                <a:latin typeface="arial" panose="020B0604020202020204" pitchFamily="34" charset="0"/>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800" b="0" i="0" dirty="0">
              <a:solidFill>
                <a:schemeClr val="tx1">
                  <a:lumMod val="50000"/>
                </a:schemeClr>
              </a:solidFill>
              <a:latin typeface="Calibri" panose="020F0502020204030204" pitchFamily="34" charset="0"/>
              <a:ea typeface="Open Sans" panose="020B0606030504020204" pitchFamily="34" charset="0"/>
              <a:cs typeface="Calibri" panose="020F0502020204030204" pitchFamily="34" charset="0"/>
            </a:endParaRPr>
          </a:p>
        </p:txBody>
      </p:sp>
    </p:spTree>
    <p:extLst>
      <p:ext uri="{BB962C8B-B14F-4D97-AF65-F5344CB8AC3E}">
        <p14:creationId xmlns:p14="http://schemas.microsoft.com/office/powerpoint/2010/main" val="3894297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41279" y="2001185"/>
            <a:ext cx="10595237" cy="3849918"/>
          </a:xfrm>
          <a:prstGeom prst="rect">
            <a:avLst/>
          </a:prstGeom>
        </p:spPr>
        <p:txBody>
          <a:bodyPr/>
          <a:lstStyle/>
          <a:p>
            <a:pPr marL="0" indent="0">
              <a:spcBef>
                <a:spcPts val="2200"/>
              </a:spcBef>
            </a:pPr>
            <a:r>
              <a:rPr lang="cs-CZ" sz="2000" b="1" dirty="0"/>
              <a:t>BLOCKS</a:t>
            </a:r>
          </a:p>
          <a:p>
            <a:r>
              <a:rPr lang="en-US" sz="2000" dirty="0"/>
              <a:t>Die Blockchain besteht aus einer Kette von Blöcken, wobei jeder Block eine Liste von Transaktionen und eine eindeutige Kennung (Hash) des vorherigen Blocks enthält. Dadurch wird die Integrität der Daten gewährleistet.</a:t>
            </a:r>
            <a:endParaRPr lang="en-US" sz="2000" b="1" dirty="0"/>
          </a:p>
          <a:p>
            <a:pPr marL="0" indent="0">
              <a:spcBef>
                <a:spcPts val="2200"/>
              </a:spcBef>
            </a:pPr>
            <a:r>
              <a:rPr lang="en-US" sz="2000" b="1" dirty="0"/>
              <a:t>VERTEILTER LEDGER </a:t>
            </a:r>
            <a:endParaRPr lang="cs-CZ" sz="2000" b="1" dirty="0"/>
          </a:p>
          <a:p>
            <a:r>
              <a:rPr lang="en-US" sz="2000" dirty="0"/>
              <a:t>Die Blockchain wird auf Tausenden von Computern (Knoten) in der ganzen Welt gespeichert. Jeder Knoten hat eine Kopie der gesamten Blockchain, was ihre Widerstandsfähigkeit gegen Ausfälle und Angriffe erhöht.</a:t>
            </a:r>
            <a:endParaRPr lang="cs-CZ" sz="2000" dirty="0"/>
          </a:p>
          <a:p>
            <a:endParaRPr lang="en-US" b="1"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Einführun</a:t>
            </a:r>
            <a:r>
              <a:rPr lang="cs-CZ" dirty="0"/>
              <a:t>g </a:t>
            </a:r>
          </a:p>
          <a:p>
            <a:r>
              <a:rPr lang="en-US" sz="2800" dirty="0"/>
              <a:t>Die Bausteine der Blockchain und der Blockchain-Mechanismus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973152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41279" y="2001185"/>
            <a:ext cx="10595237" cy="3849918"/>
          </a:xfrm>
          <a:prstGeom prst="rect">
            <a:avLst/>
          </a:prstGeom>
        </p:spPr>
        <p:txBody>
          <a:bodyPr/>
          <a:lstStyle/>
          <a:p>
            <a:pPr marL="0" indent="0"/>
            <a:r>
              <a:rPr lang="en-US" sz="2000" b="1" dirty="0"/>
              <a:t>CRYPTOGRAPHIE</a:t>
            </a:r>
            <a:endParaRPr lang="cs-CZ" sz="2000" b="1" dirty="0"/>
          </a:p>
          <a:p>
            <a:r>
              <a:rPr lang="en-US" sz="2000" dirty="0"/>
              <a:t>Die asymmetrische Kryptographie wird zur Sicherung von Transaktionen verwendet. Jeder Teilnehmer hat einen privaten und einen öffentlichen Schlüssel, die die Überprüfung und Unterzeichnung von Transaktionen ermöglichen.</a:t>
            </a:r>
            <a:endParaRPr lang="cs-CZ" sz="2000" dirty="0"/>
          </a:p>
          <a:p>
            <a:pPr marL="0" indent="0">
              <a:spcBef>
                <a:spcPts val="2200"/>
              </a:spcBef>
            </a:pPr>
            <a:r>
              <a:rPr lang="en-US" sz="2000" b="1" dirty="0"/>
              <a:t>KONSENSMECHANISMUS</a:t>
            </a:r>
            <a:endParaRPr lang="cs-CZ" sz="2000" b="1" dirty="0"/>
          </a:p>
          <a:p>
            <a:r>
              <a:rPr lang="en-US" sz="2000" dirty="0"/>
              <a:t>Bei der Blockchain müssen die Knoten einen Konsens über gültige Transaktionen erzielen. Dies wird in der Regel durch verschiedene Konsensalgorithmen wie Proof of Work (</a:t>
            </a:r>
            <a:r>
              <a:rPr lang="en-US" sz="2000" dirty="0" err="1"/>
              <a:t>PoW</a:t>
            </a:r>
            <a:r>
              <a:rPr lang="en-US" sz="2000" dirty="0"/>
              <a:t>) oder Proof of Stake (</a:t>
            </a:r>
            <a:r>
              <a:rPr lang="en-US" sz="2000" dirty="0" err="1"/>
              <a:t>PoS</a:t>
            </a:r>
            <a:r>
              <a:rPr lang="en-US" sz="2000" dirty="0"/>
              <a:t>) erreicht.</a:t>
            </a:r>
          </a:p>
          <a:p>
            <a:pPr marL="0" indent="0">
              <a:spcBef>
                <a:spcPts val="2200"/>
              </a:spcBef>
            </a:pPr>
            <a:r>
              <a:rPr lang="en-US" sz="2000" b="1" dirty="0"/>
              <a:t>IMMUTABILITÄT</a:t>
            </a:r>
            <a:endParaRPr lang="cs-CZ" sz="2000" b="1" dirty="0"/>
          </a:p>
          <a:p>
            <a:r>
              <a:rPr lang="en-US" sz="2000" dirty="0"/>
              <a:t>Sobald Daten in der Blockchain gespeichert sind, können sie nicht mehr ohne weiteres geändert werden. Das sorgt für Vertrauen und Transparenz.</a:t>
            </a:r>
            <a:endParaRPr lang="cs-CZ" sz="2000" dirty="0"/>
          </a:p>
          <a:p>
            <a:pPr marL="0" indent="-248400"/>
            <a:endParaRPr lang="cs-CZ" sz="2000"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Einführun</a:t>
            </a:r>
            <a:r>
              <a:rPr lang="cs-CZ" dirty="0"/>
              <a:t>g </a:t>
            </a:r>
          </a:p>
          <a:p>
            <a:r>
              <a:rPr lang="en-US" sz="2800" dirty="0"/>
              <a:t>Die Bausteine der Blockchain und der Blockchain-Mechanismus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3301706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925374" y="2991278"/>
            <a:ext cx="10595237" cy="3849918"/>
          </a:xfrm>
          <a:prstGeom prst="rect">
            <a:avLst/>
          </a:prstGeom>
        </p:spPr>
        <p:txBody>
          <a:bodyPr/>
          <a:lstStyle/>
          <a:p>
            <a:pPr marL="342900" indent="-342900">
              <a:buFont typeface="Arial" panose="020B0604020202020204" pitchFamily="34" charset="0"/>
              <a:buChar char="•"/>
            </a:pPr>
            <a:r>
              <a:rPr lang="en-US" dirty="0"/>
              <a:t>Der Blockchain-Mechanismus gewährleistet die Integrität der Daten und stellt sicher, dass Transaktionen unanfechtbar sind. </a:t>
            </a:r>
            <a:endParaRPr lang="cs-CZ" dirty="0"/>
          </a:p>
          <a:p>
            <a:pPr marL="342900" indent="-342900">
              <a:buFont typeface="Arial" panose="020B0604020202020204" pitchFamily="34" charset="0"/>
              <a:buChar char="•"/>
            </a:pPr>
            <a:r>
              <a:rPr lang="en-US" dirty="0"/>
              <a:t>Blockchain findet nicht nur in der Kryptowährung Anwendung, sondern auch im Finanzwesen, in der Lieferkette, im Gesundheitswesen und in vielen anderen Branchen.</a:t>
            </a:r>
            <a:endParaRPr lang="cs-CZ" dirty="0"/>
          </a:p>
          <a:p>
            <a:pPr marL="342900" indent="-342900">
              <a:buFont typeface="Arial" panose="020B0604020202020204" pitchFamily="34" charset="0"/>
              <a:buChar char="•"/>
            </a:pPr>
            <a:r>
              <a:rPr lang="en-US" dirty="0"/>
              <a:t>Ihre Zukunft hängt von der Fähigkeit von Gemeinschaften und Unternehmen ab, innovativ zu sein und ihr Potenzial zu nutzen, um echte Probleme zu lösen und die digitale Welt zu verändern.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Einführun</a:t>
            </a:r>
            <a:r>
              <a:rPr lang="cs-CZ" dirty="0"/>
              <a:t>g </a:t>
            </a:r>
          </a:p>
          <a:p>
            <a:r>
              <a:rPr lang="en-US" sz="2800" dirty="0"/>
              <a:t>Die Bausteine der Blockchain und der Blockchain-Mechanismus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222702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lnSpcReduction="10000"/>
          </a:bodyPr>
          <a:lstStyle/>
          <a:p>
            <a:r>
              <a:rPr lang="en-US" sz="3900" dirty="0"/>
              <a:t>Grundlegende Komponenten: Blöcke, kryptografisches Hashing, Dezentralisierung </a:t>
            </a: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02</a:t>
            </a:r>
            <a:endParaRPr lang="en-US" dirty="0"/>
          </a:p>
        </p:txBody>
      </p:sp>
    </p:spTree>
    <p:extLst>
      <p:ext uri="{BB962C8B-B14F-4D97-AF65-F5344CB8AC3E}">
        <p14:creationId xmlns:p14="http://schemas.microsoft.com/office/powerpoint/2010/main" val="3854271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925374" y="2123349"/>
            <a:ext cx="10595237" cy="3849918"/>
          </a:xfrm>
          <a:prstGeom prst="rect">
            <a:avLst/>
          </a:prstGeom>
        </p:spPr>
        <p:txBody>
          <a:bodyPr/>
          <a:lstStyle/>
          <a:p>
            <a:pPr marL="0" indent="0" fontAlgn="base"/>
            <a:r>
              <a:rPr lang="en-US" dirty="0"/>
              <a:t>Wie funktioniert eine Blockchain? </a:t>
            </a:r>
          </a:p>
          <a:p>
            <a:pPr marL="342900" indent="-342900" fontAlgn="base">
              <a:buFont typeface="Arial" panose="020B0604020202020204" pitchFamily="34" charset="0"/>
              <a:buChar char="•"/>
            </a:pPr>
            <a:r>
              <a:rPr lang="en-US" dirty="0"/>
              <a:t>Jede Transaktion oder Dateneingabe, die als "Block" bezeichnet wird, ist durch kryptografisches Hashing sicher mit der vorhergehenden verknüpft, wodurch eine kontinuierliche und fälschungssichere Informationskette entsteht. </a:t>
            </a:r>
          </a:p>
          <a:p>
            <a:pPr marL="342900" indent="-342900" fontAlgn="base">
              <a:buFont typeface="Arial" panose="020B0604020202020204" pitchFamily="34" charset="0"/>
              <a:buChar char="•"/>
            </a:pPr>
            <a:r>
              <a:rPr lang="en-US" dirty="0"/>
              <a:t>Da es keine Möglichkeit gibt, einen Block zu ändern, ist Vertrauen nur an dem Punkt erforderlich, an dem ein Benutzer oder ein Programm Daten eingibt. Dieser Aspekt reduziert den Bedarf an vertrauenswürdigen Dritten, bei denen es sich in der Regel um Prüfer oder andere Menschen handelt, die Kosten verursachen und Fehler machen. </a:t>
            </a:r>
          </a:p>
          <a:p>
            <a:pPr marL="342900" indent="-342900">
              <a:buFont typeface="Arial" panose="020B0604020202020204" pitchFamily="34" charset="0"/>
              <a:buChar char="•"/>
            </a:pP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07836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lstStyle/>
          <a:p>
            <a:pPr algn="l" rtl="0" fontAlgn="base"/>
            <a:r>
              <a:rPr lang="en-US" b="0" i="0" dirty="0">
                <a:solidFill>
                  <a:srgbClr val="000000"/>
                </a:solidFill>
                <a:effectLst/>
                <a:latin typeface="Calibri" panose="020F0502020204030204" pitchFamily="34" charset="0"/>
              </a:rPr>
              <a:t>	Eine Blockchain besteht aus Programmen, die Skripte genannt werden und die Aufgaben ausführen, die man normalerweise in einer Datenbank erledigen würde: Eingabe und Abruf von Informationen sowie deren Speicherung und Ablage an einem bestimmten Ort. Eine Blockchain ist verteilt, was bedeutet, dass mehrere Kopien auf vielen Rechnern gespeichert sind, die alle übereinstimmen müssen, damit sie gültig sind. </a:t>
            </a:r>
            <a:endParaRPr lang="en-US" b="0" i="0" dirty="0">
              <a:solidFill>
                <a:srgbClr val="000000"/>
              </a:solidFill>
              <a:effectLst/>
              <a:latin typeface="Segoe UI" panose="020B0502040204020203" pitchFamily="34" charset="0"/>
            </a:endParaRPr>
          </a:p>
          <a:p>
            <a:pPr algn="l" rtl="0" fontAlgn="base"/>
            <a:r>
              <a:rPr lang="en-US" b="0" i="0" dirty="0">
                <a:solidFill>
                  <a:srgbClr val="000000"/>
                </a:solidFill>
                <a:effectLst/>
                <a:latin typeface="Calibri" panose="020F0502020204030204" pitchFamily="34" charset="0"/>
              </a:rPr>
              <a:t>	Die Blockchain sammelt Transaktionsinformationen und trägt sie in einen </a:t>
            </a:r>
            <a:r>
              <a:rPr lang="en-US" b="1" i="0" dirty="0">
                <a:solidFill>
                  <a:srgbClr val="000000"/>
                </a:solidFill>
                <a:effectLst/>
                <a:latin typeface="Calibri" panose="020F0502020204030204" pitchFamily="34" charset="0"/>
              </a:rPr>
              <a:t>Block </a:t>
            </a:r>
            <a:r>
              <a:rPr lang="en-US" b="0" i="0" dirty="0">
                <a:solidFill>
                  <a:srgbClr val="000000"/>
                </a:solidFill>
                <a:effectLst/>
                <a:latin typeface="Calibri" panose="020F0502020204030204" pitchFamily="34" charset="0"/>
              </a:rPr>
              <a:t>ein, wie eine Zelle in einer Tabellenkalkulation, die Informationen enthält. Sobald der Block voll ist, werden die Informationen durch einen </a:t>
            </a:r>
            <a:r>
              <a:rPr lang="en-US" b="1" i="0" dirty="0">
                <a:solidFill>
                  <a:srgbClr val="000000"/>
                </a:solidFill>
                <a:effectLst/>
                <a:latin typeface="Calibri" panose="020F0502020204030204" pitchFamily="34" charset="0"/>
              </a:rPr>
              <a:t>Verschlüsselungsalgorithmus </a:t>
            </a:r>
            <a:r>
              <a:rPr lang="en-US" b="0" i="0" dirty="0">
                <a:solidFill>
                  <a:srgbClr val="000000"/>
                </a:solidFill>
                <a:effectLst/>
                <a:latin typeface="Calibri" panose="020F0502020204030204" pitchFamily="34" charset="0"/>
              </a:rPr>
              <a:t>geleitet, der eine hexadezimale Zahl, den </a:t>
            </a:r>
            <a:r>
              <a:rPr lang="en-US" b="1" i="0" dirty="0">
                <a:solidFill>
                  <a:srgbClr val="000000"/>
                </a:solidFill>
                <a:effectLst/>
                <a:latin typeface="Calibri" panose="020F0502020204030204" pitchFamily="34" charset="0"/>
              </a:rPr>
              <a:t>Hash, </a:t>
            </a:r>
            <a:r>
              <a:rPr lang="en-US" b="0" i="0" dirty="0">
                <a:solidFill>
                  <a:srgbClr val="000000"/>
                </a:solidFill>
                <a:effectLst/>
                <a:latin typeface="Calibri" panose="020F0502020204030204" pitchFamily="34" charset="0"/>
              </a:rPr>
              <a:t>erzeugt</a:t>
            </a:r>
            <a:endParaRPr lang="en-US" b="0" i="0" dirty="0">
              <a:solidFill>
                <a:srgbClr val="000000"/>
              </a:solidFill>
              <a:effectLst/>
              <a:latin typeface="Segoe UI" panose="020B0502040204020203" pitchFamily="34" charset="0"/>
            </a:endParaRPr>
          </a:p>
          <a:p>
            <a:pPr marL="342900" indent="-342900">
              <a:buFont typeface="Arial" panose="020B0604020202020204" pitchFamily="34" charset="0"/>
              <a:buChar char="•"/>
            </a:pP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692267" y="609240"/>
            <a:ext cx="9696381"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3811603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673355" y="499895"/>
            <a:ext cx="10595237"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12" name="Zástupný text 11">
            <a:extLst>
              <a:ext uri="{FF2B5EF4-FFF2-40B4-BE49-F238E27FC236}">
                <a16:creationId xmlns:a16="http://schemas.microsoft.com/office/drawing/2014/main" id="{C0E5443A-D13B-FCFC-E564-701D9D3E0E05}"/>
              </a:ext>
            </a:extLst>
          </p:cNvPr>
          <p:cNvSpPr>
            <a:spLocks noGrp="1"/>
          </p:cNvSpPr>
          <p:nvPr>
            <p:ph type="body" sz="quarter" idx="18"/>
          </p:nvPr>
        </p:nvSpPr>
        <p:spPr>
          <a:xfrm>
            <a:off x="217896" y="2407985"/>
            <a:ext cx="10595237" cy="3688413"/>
          </a:xfrm>
        </p:spPr>
        <p:txBody>
          <a:bodyPr/>
          <a:lstStyle/>
          <a:p>
            <a:endParaRPr lang="cs-CZ" sz="1800" b="0" i="1" dirty="0">
              <a:solidFill>
                <a:srgbClr val="44546A"/>
              </a:solidFill>
              <a:effectLst/>
              <a:latin typeface="Calibri" panose="020F0502020204030204" pitchFamily="34" charset="0"/>
            </a:endParaRPr>
          </a:p>
          <a:p>
            <a:endParaRPr lang="cs-CZ" sz="1800" i="1" dirty="0">
              <a:solidFill>
                <a:srgbClr val="44546A"/>
              </a:solidFill>
              <a:latin typeface="Calibri" panose="020F0502020204030204" pitchFamily="34" charset="0"/>
            </a:endParaRPr>
          </a:p>
          <a:p>
            <a:endParaRPr lang="cs-CZ" sz="1800" b="0" i="1" dirty="0">
              <a:solidFill>
                <a:srgbClr val="44546A"/>
              </a:solidFill>
              <a:effectLst/>
              <a:latin typeface="Calibri" panose="020F0502020204030204" pitchFamily="34" charset="0"/>
            </a:endParaRPr>
          </a:p>
          <a:p>
            <a:endParaRPr lang="cs-CZ" sz="1800" i="1" dirty="0">
              <a:solidFill>
                <a:srgbClr val="44546A"/>
              </a:solidFill>
              <a:latin typeface="Calibri" panose="020F0502020204030204" pitchFamily="34" charset="0"/>
            </a:endParaRPr>
          </a:p>
          <a:p>
            <a:endParaRPr lang="cs-CZ" sz="1800" b="0" i="1" dirty="0">
              <a:solidFill>
                <a:srgbClr val="44546A"/>
              </a:solidFill>
              <a:effectLst/>
              <a:latin typeface="Calibri" panose="020F0502020204030204" pitchFamily="34" charset="0"/>
            </a:endParaRPr>
          </a:p>
          <a:p>
            <a:endParaRPr lang="cs-CZ" sz="1800" i="1" dirty="0">
              <a:solidFill>
                <a:srgbClr val="44546A"/>
              </a:solidFill>
              <a:latin typeface="Calibri" panose="020F0502020204030204" pitchFamily="34" charset="0"/>
            </a:endParaRPr>
          </a:p>
          <a:p>
            <a:endParaRPr lang="cs-CZ" sz="1800" b="0" i="1" dirty="0">
              <a:solidFill>
                <a:srgbClr val="44546A"/>
              </a:solidFill>
              <a:effectLst/>
              <a:latin typeface="Calibri" panose="020F0502020204030204" pitchFamily="34" charset="0"/>
            </a:endParaRPr>
          </a:p>
          <a:p>
            <a:endParaRPr lang="cs-CZ" sz="1800" i="1" dirty="0">
              <a:solidFill>
                <a:srgbClr val="44546A"/>
              </a:solidFill>
              <a:latin typeface="Calibri" panose="020F0502020204030204" pitchFamily="34" charset="0"/>
            </a:endParaRPr>
          </a:p>
          <a:p>
            <a:endParaRPr lang="cs-CZ" sz="1800" b="0" i="1" dirty="0">
              <a:solidFill>
                <a:srgbClr val="44546A"/>
              </a:solidFill>
              <a:effectLst/>
              <a:latin typeface="Calibri" panose="020F0502020204030204" pitchFamily="34" charset="0"/>
            </a:endParaRPr>
          </a:p>
          <a:p>
            <a:endParaRPr lang="cs-CZ" sz="1800" i="1" dirty="0">
              <a:solidFill>
                <a:srgbClr val="44546A"/>
              </a:solidFill>
              <a:latin typeface="Calibri" panose="020F0502020204030204" pitchFamily="34" charset="0"/>
            </a:endParaRPr>
          </a:p>
          <a:p>
            <a:endParaRPr lang="cs-CZ" sz="1800" b="0" i="1" dirty="0">
              <a:solidFill>
                <a:srgbClr val="44546A"/>
              </a:solidFill>
              <a:effectLst/>
              <a:latin typeface="Calibri" panose="020F0502020204030204" pitchFamily="34" charset="0"/>
            </a:endParaRPr>
          </a:p>
          <a:p>
            <a:pPr algn="ctr"/>
            <a:r>
              <a:rPr lang="en-US" sz="1200" b="0" i="1" dirty="0">
                <a:solidFill>
                  <a:srgbClr val="44546A"/>
                </a:solidFill>
                <a:effectLst/>
                <a:latin typeface="Calibri" panose="020F0502020204030204" pitchFamily="34" charset="0"/>
              </a:rPr>
              <a:t>Abbildung 1: So funktioniert die Blockchain (Quelle: </a:t>
            </a:r>
            <a:r>
              <a:rPr lang="en-US" sz="1200" b="0" i="1" u="sng" strike="noStrike" dirty="0">
                <a:solidFill>
                  <a:srgbClr val="0563C1"/>
                </a:solidFill>
                <a:effectLst/>
                <a:latin typeface="Calibri" panose="020F0502020204030204" pitchFamily="34" charset="0"/>
                <a:hlinkClick r:id="rId2"/>
              </a:rPr>
              <a:t>https:</a:t>
            </a:r>
            <a:r>
              <a:rPr lang="en-US" sz="1200" b="0" i="1" dirty="0">
                <a:solidFill>
                  <a:srgbClr val="44546A"/>
                </a:solidFill>
                <a:effectLst/>
                <a:latin typeface="Calibri" panose="020F0502020204030204" pitchFamily="34" charset="0"/>
              </a:rPr>
              <a:t>//www.geeksforgeeks.org/how-does-the-blockchain-work/ ) </a:t>
            </a:r>
            <a:endParaRPr lang="cs-CZ" sz="1600" dirty="0"/>
          </a:p>
        </p:txBody>
      </p:sp>
      <p:pic>
        <p:nvPicPr>
          <p:cNvPr id="1026" name="Picture 2" descr="Blockchain Working">
            <a:extLst>
              <a:ext uri="{FF2B5EF4-FFF2-40B4-BE49-F238E27FC236}">
                <a16:creationId xmlns:a16="http://schemas.microsoft.com/office/drawing/2014/main" id="{C0ADA6CB-4CF1-6098-5C31-7FAB3DC61F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750" y="1753519"/>
            <a:ext cx="9525000" cy="4563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129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17001" y="2246480"/>
            <a:ext cx="10595237" cy="3849918"/>
          </a:xfrm>
          <a:prstGeom prst="rect">
            <a:avLst/>
          </a:prstGeom>
        </p:spPr>
        <p:txBody>
          <a:bodyPr/>
          <a:lstStyle/>
          <a:p>
            <a:pPr fontAlgn="base"/>
            <a:r>
              <a:rPr lang="en-US" dirty="0">
                <a:solidFill>
                  <a:srgbClr val="000000"/>
                </a:solidFill>
                <a:latin typeface="Calibri" panose="020F0502020204030204" pitchFamily="34" charset="0"/>
              </a:rPr>
              <a:t>Der Transaktionsprozess in einer Blockchain lässt sich wie folgt zusammenfassen: </a:t>
            </a:r>
          </a:p>
          <a:p>
            <a:pPr marL="457200" indent="-457200" fontAlgn="base">
              <a:buFont typeface="+mj-lt"/>
              <a:buAutoNum type="arabicPeriod"/>
            </a:pPr>
            <a:r>
              <a:rPr lang="en-US" dirty="0">
                <a:solidFill>
                  <a:srgbClr val="000000"/>
                </a:solidFill>
                <a:latin typeface="Calibri" panose="020F0502020204030204" pitchFamily="34" charset="0"/>
              </a:rPr>
              <a:t>Erleichterung einer Transaktion</a:t>
            </a:r>
            <a:endParaRPr lang="cs-CZ" dirty="0">
              <a:solidFill>
                <a:srgbClr val="000000"/>
              </a:solidFill>
              <a:latin typeface="Calibri" panose="020F0502020204030204" pitchFamily="34" charset="0"/>
            </a:endParaRPr>
          </a:p>
          <a:p>
            <a:pPr marL="457200" indent="-457200" fontAlgn="base">
              <a:buFont typeface="+mj-lt"/>
              <a:buAutoNum type="arabicPeriod"/>
            </a:pPr>
            <a:r>
              <a:rPr lang="en-US" dirty="0">
                <a:solidFill>
                  <a:srgbClr val="000000"/>
                </a:solidFill>
                <a:latin typeface="Calibri" panose="020F0502020204030204" pitchFamily="34" charset="0"/>
              </a:rPr>
              <a:t>Überprüfung der Transaktion</a:t>
            </a:r>
            <a:endParaRPr lang="cs-CZ" dirty="0">
              <a:solidFill>
                <a:srgbClr val="000000"/>
              </a:solidFill>
              <a:latin typeface="Calibri" panose="020F0502020204030204" pitchFamily="34" charset="0"/>
            </a:endParaRPr>
          </a:p>
          <a:p>
            <a:pPr marL="457200" indent="-457200" fontAlgn="base">
              <a:buFont typeface="+mj-lt"/>
              <a:buAutoNum type="arabicPeriod"/>
            </a:pPr>
            <a:r>
              <a:rPr lang="en-US" dirty="0">
                <a:solidFill>
                  <a:srgbClr val="000000"/>
                </a:solidFill>
                <a:latin typeface="Calibri" panose="020F0502020204030204" pitchFamily="34" charset="0"/>
              </a:rPr>
              <a:t>Bildung eines neuen Blocks</a:t>
            </a:r>
            <a:endParaRPr lang="cs-CZ" dirty="0">
              <a:solidFill>
                <a:srgbClr val="000000"/>
              </a:solidFill>
              <a:latin typeface="Calibri" panose="020F0502020204030204" pitchFamily="34" charset="0"/>
            </a:endParaRPr>
          </a:p>
          <a:p>
            <a:pPr marL="457200" indent="-457200" fontAlgn="base">
              <a:buFont typeface="+mj-lt"/>
              <a:buAutoNum type="arabicPeriod"/>
            </a:pPr>
            <a:r>
              <a:rPr lang="en-US" dirty="0">
                <a:solidFill>
                  <a:srgbClr val="000000"/>
                </a:solidFill>
                <a:latin typeface="Calibri" panose="020F0502020204030204" pitchFamily="34" charset="0"/>
              </a:rPr>
              <a:t>Konsens-Algorithmus</a:t>
            </a:r>
            <a:endParaRPr lang="cs-CZ" dirty="0">
              <a:solidFill>
                <a:srgbClr val="000000"/>
              </a:solidFill>
              <a:latin typeface="Calibri" panose="020F0502020204030204" pitchFamily="34" charset="0"/>
            </a:endParaRPr>
          </a:p>
          <a:p>
            <a:pPr marL="457200" indent="-457200" fontAlgn="base">
              <a:buFont typeface="+mj-lt"/>
              <a:buAutoNum type="arabicPeriod"/>
            </a:pPr>
            <a:r>
              <a:rPr lang="en-US" dirty="0">
                <a:solidFill>
                  <a:srgbClr val="000000"/>
                </a:solidFill>
                <a:latin typeface="Calibri" panose="020F0502020204030204" pitchFamily="34" charset="0"/>
              </a:rPr>
              <a:t>Hinzufügen des neuen Blocks zur Blockchain</a:t>
            </a:r>
            <a:endParaRPr lang="cs-CZ" dirty="0">
              <a:solidFill>
                <a:srgbClr val="000000"/>
              </a:solidFill>
              <a:latin typeface="Calibri" panose="020F0502020204030204" pitchFamily="34" charset="0"/>
            </a:endParaRPr>
          </a:p>
          <a:p>
            <a:pPr marL="457200" indent="-457200" fontAlgn="base">
              <a:buFont typeface="+mj-lt"/>
              <a:buAutoNum type="arabicPeriod"/>
            </a:pPr>
            <a:r>
              <a:rPr lang="en-US" dirty="0">
                <a:solidFill>
                  <a:srgbClr val="000000"/>
                </a:solidFill>
                <a:latin typeface="Calibri" panose="020F0502020204030204" pitchFamily="34" charset="0"/>
              </a:rPr>
              <a:t>Transaktion abgeschlossen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2" y="761602"/>
            <a:ext cx="9490928"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59581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lstStyle/>
          <a:p>
            <a:pPr algn="l" rtl="0" fontAlgn="base"/>
            <a:r>
              <a:rPr lang="en-US" b="0" i="0" dirty="0">
                <a:solidFill>
                  <a:srgbClr val="000000"/>
                </a:solidFill>
                <a:effectLst/>
                <a:latin typeface="Calibri" panose="020F0502020204030204" pitchFamily="34" charset="0"/>
              </a:rPr>
              <a:t>	Der Hashwert wird dann in den folgenden Blockkopf eingegeben und mit den anderen Informationen des Blocks verschlüsselt. So entsteht eine Reihe von Blöcken, die aneinandergereiht werden. </a:t>
            </a:r>
          </a:p>
          <a:p>
            <a:pPr algn="l" rtl="0" fontAlgn="base"/>
            <a:endParaRPr lang="en-US" b="0" i="0" dirty="0">
              <a:solidFill>
                <a:srgbClr val="000000"/>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	</a:t>
            </a:r>
            <a:r>
              <a:rPr lang="en-US" b="0" i="0" dirty="0" err="1">
                <a:solidFill>
                  <a:srgbClr val="000000"/>
                </a:solidFill>
                <a:effectLst/>
                <a:latin typeface="Calibri" panose="020F0502020204030204" pitchFamily="34" charset="0"/>
              </a:rPr>
              <a:t>Transaktionen</a:t>
            </a:r>
            <a:r>
              <a:rPr lang="en-US" b="0" i="0" dirty="0">
                <a:solidFill>
                  <a:srgbClr val="000000"/>
                </a:solidFill>
                <a:effectLst/>
                <a:latin typeface="Calibri" panose="020F0502020204030204" pitchFamily="34" charset="0"/>
              </a:rPr>
              <a:t> folgen einem bestimmten Prozess, je nachdem, auf welcher Blockchain sie stattfinden. Wenn Sie zum Beispiel auf der Bitcoin-Blockchain eine Transaktion mit Ihrer Kryptowährungs-Wallet - der Anwendung, die eine Schnittstelle für die Blockchain bereitstellt - initiieren, wird eine Reihe von Ereignissen ausgelöst. </a:t>
            </a: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073417"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889891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lstStyle/>
          <a:p>
            <a:pPr marL="457200" indent="-457200" algn="l" rtl="0" fontAlgn="base">
              <a:buAutoNum type="arabicPeriod"/>
            </a:pPr>
            <a:r>
              <a:rPr lang="en-US" sz="2000" b="1" dirty="0"/>
              <a:t>Erleichterung einer Transaktion: </a:t>
            </a:r>
            <a:r>
              <a:rPr lang="en-US" sz="2000" dirty="0"/>
              <a:t>Eine neue Transaktion wird in das Blockchain-Netzwerk eingegeben. Alle Informationen, die übertragen werden müssen, werden mit öffentlichen und privaten Schlüsseln doppelt verschlüsselt. </a:t>
            </a:r>
            <a:endParaRPr lang="cs-CZ" sz="2000" dirty="0"/>
          </a:p>
          <a:p>
            <a:pPr marL="457200" indent="-457200" algn="l" rtl="0" fontAlgn="base">
              <a:buAutoNum type="arabicPeriod"/>
            </a:pPr>
            <a:r>
              <a:rPr lang="en-US" sz="2000" b="1" dirty="0"/>
              <a:t>Überprüfung der Transaktion: </a:t>
            </a:r>
            <a:r>
              <a:rPr lang="en-US" sz="2000" dirty="0"/>
              <a:t>Die Transaktion wird dann an das Netz der weltweit verteilten Peer-to-Peer-Computer übermittelt. Alle Knoten im Netzwerk überprüfen die Gültigkeit der Transaktion, z. B. ob ein ausreichendes Guthaben für die Durchführung der Transaktion vorhanden ist. </a:t>
            </a:r>
          </a:p>
          <a:p>
            <a:pPr marL="457200" indent="-457200" algn="l" rtl="0" fontAlgn="base">
              <a:buAutoNum type="arabicPeriod"/>
            </a:pPr>
            <a:r>
              <a:rPr lang="en-US" sz="2000" b="1" dirty="0"/>
              <a:t>Bildung eines neuen Blocks: </a:t>
            </a:r>
            <a:r>
              <a:rPr lang="en-US" sz="2000" dirty="0"/>
              <a:t>In einem typischen Blockchain-Netzwerk gibt es viele Knoten und viele Transaktionen werden gleichzeitig überprüft. Sobald die Transaktion verifiziert und als rechtmäßige Transaktion deklariert wurde, wird sie dem </a:t>
            </a:r>
            <a:r>
              <a:rPr lang="en-US" sz="2000" dirty="0" err="1"/>
              <a:t>Mempool </a:t>
            </a:r>
            <a:r>
              <a:rPr lang="en-US" sz="2000" dirty="0"/>
              <a:t>hinzugefügt.  Alle überprüften Transaktionen eines bestimmten Knotens bilden einen </a:t>
            </a:r>
            <a:r>
              <a:rPr lang="en-US" sz="2000" dirty="0" err="1"/>
              <a:t>Mempool</a:t>
            </a:r>
            <a:r>
              <a:rPr lang="en-US" sz="2000" dirty="0"/>
              <a:t>, und mehrere solcher </a:t>
            </a:r>
            <a:r>
              <a:rPr lang="en-US" sz="2000" dirty="0" err="1"/>
              <a:t>Mempools </a:t>
            </a:r>
            <a:r>
              <a:rPr lang="en-US" sz="2000" dirty="0"/>
              <a:t>bilden einen Block. </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029399"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35842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a:lnSpc>
                <a:spcPct val="107000"/>
              </a:lnSpc>
              <a:spcAft>
                <a:spcPts val="800"/>
              </a:spcAft>
            </a:pPr>
            <a:r>
              <a:rPr lang="en-GB"/>
              <a:t>Das Modul "Die Bausteine der Blockchain und der Blockchain-Mechanismus" umfasst die Grundsätze der Blockchain-Erstellung (was ist ein Block und was ist eine Kette), die grundlegenden Merkmale des traditionellen, dezentralen und verteilten Konzepts der Datenbanken sowie die Eigenschaften und Anforderungen der Kryptographie und Hash-Funktionen und hat als Ergebnis. Es sind auch eine Erklärung des Unterschieds zwischen Proof of Work und Proof of State und die wichtigsten Vorteile von Blockchain im Modul enthalten.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Beschreibung des </a:t>
            </a:r>
            <a:r>
              <a:rPr lang="cs-CZ" dirty="0"/>
              <a:t>Moduls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16055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484273" y="1915580"/>
            <a:ext cx="10595237" cy="3849918"/>
          </a:xfrm>
          <a:prstGeom prst="rect">
            <a:avLst/>
          </a:prstGeom>
        </p:spPr>
        <p:txBody>
          <a:bodyPr>
            <a:noAutofit/>
          </a:bodyPr>
          <a:lstStyle/>
          <a:p>
            <a:pPr marL="457200" indent="-457200" fontAlgn="base">
              <a:buFont typeface="+mj-lt"/>
              <a:buAutoNum type="arabicPeriod" startAt="6"/>
            </a:pPr>
            <a:r>
              <a:rPr lang="en-US" sz="2000" b="1" dirty="0"/>
              <a:t>Konsens-Algorithmus:  </a:t>
            </a:r>
            <a:r>
              <a:rPr lang="en-US" sz="2000" dirty="0"/>
              <a:t>Die Knoten, die einen Block bilden, versuchen, den Block dem Blockchain-Netzwerk hinzuzufügen, um ihn dauerhaft zu machen. Wenn jedoch jeder Knoten auf diese Weise Blöcke hinzufügen darf, wird das Funktionieren des Blockchain-Netzwerks gestört. </a:t>
            </a:r>
          </a:p>
          <a:p>
            <a:pPr marL="457200" indent="-457200" fontAlgn="base">
              <a:buFont typeface="+mj-lt"/>
              <a:buAutoNum type="arabicPeriod" startAt="6"/>
            </a:pPr>
            <a:r>
              <a:rPr lang="en-US" sz="2000" b="1" dirty="0"/>
              <a:t>Hinzufügen des neuen Blocks zur Blockchain: </a:t>
            </a:r>
            <a:r>
              <a:rPr lang="en-US" sz="2000" dirty="0"/>
              <a:t>Nachdem der neu erstellte Block seinen Hash-Wert erhalten hat und authentifiziert wurde, kann er nun der Blockchain hinzugefügt werden. In jedem Block gibt es einen Hash-Wert des vorherigen Blocks, und so werden die Blöcke kryptografisch miteinander verbunden, um eine Blockchain zu bilden. Ein neuer Block wird dem offenen Ende der Blockchain hinzugefügt. </a:t>
            </a:r>
          </a:p>
          <a:p>
            <a:pPr marL="457200" indent="-457200" algn="l" rtl="0" fontAlgn="base">
              <a:buFont typeface="+mj-lt"/>
              <a:buAutoNum type="arabicPeriod" startAt="6"/>
            </a:pPr>
            <a:r>
              <a:rPr lang="en-US" sz="2000" b="1" dirty="0"/>
              <a:t>Transaktion abgeschlossen: </a:t>
            </a:r>
            <a:r>
              <a:rPr lang="en-US" sz="2000" dirty="0"/>
              <a:t>Sobald der Block zur Blockchain hinzugefügt wird, ist die Transaktion abgeschlossen und die Details dieser Transaktion werden dauerhaft in der Blockchain gespeichert. Jeder kann die Details der Transaktion abrufen und die Transaktion bestätigen. </a:t>
            </a:r>
          </a:p>
          <a:p>
            <a:pPr marL="457200" indent="-457200" algn="l" rtl="0" fontAlgn="base">
              <a:buFont typeface="+mj-lt"/>
              <a:buAutoNum type="arabicPeriod" startAt="4"/>
            </a:pPr>
            <a:endParaRPr lang="en-US" sz="2000"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561461"/>
            <a:ext cx="10172756" cy="1292553"/>
          </a:xfrm>
          <a:prstGeom prst="rect">
            <a:avLst/>
          </a:prstGeom>
        </p:spPr>
        <p:txBody>
          <a:bodyPr/>
          <a:lstStyle/>
          <a:p>
            <a:r>
              <a:rPr lang="en-US" sz="3600" dirty="0"/>
              <a:t>Grundlegende Komponenten: Blöcke, kryptografisches Hashing, Dezentralisierung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05333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1541291"/>
            <a:ext cx="10595237" cy="4690604"/>
          </a:xfrm>
          <a:prstGeom prst="rect">
            <a:avLst/>
          </a:prstGeom>
        </p:spPr>
        <p:txBody>
          <a:bodyPr lIns="91440" tIns="45720" rIns="91440" bIns="45720" anchor="t"/>
          <a:lstStyle/>
          <a:p>
            <a:pPr algn="l" rtl="0" fontAlgn="base"/>
            <a:r>
              <a:rPr lang="en-US" sz="2000" dirty="0">
                <a:solidFill>
                  <a:srgbClr val="000000"/>
                </a:solidFill>
              </a:rPr>
              <a:t>	</a:t>
            </a:r>
            <a:r>
              <a:rPr lang="en-US" sz="2000" b="0" i="0" dirty="0" err="1">
                <a:solidFill>
                  <a:srgbClr val="000000"/>
                </a:solidFill>
                <a:effectLst/>
              </a:rPr>
              <a:t>Herkömmliche</a:t>
            </a:r>
            <a:r>
              <a:rPr lang="en-US" sz="2000" b="0" i="0" dirty="0">
                <a:solidFill>
                  <a:srgbClr val="000000"/>
                </a:solidFill>
                <a:effectLst/>
              </a:rPr>
              <a:t> Datenbanken sind zentralisiert, veränderbar und für die Hochgeschwindigkeitsdatenverarbeitung optimiert, während Blockchains dezentralisiert und unveränderlich sind und sich darauf konzentrieren, durch Konsensmechanismen Vertrauen und Transparenz zu schaffen. Die Wahl zwischen den beiden hängt von den spezifischen Anforderungen einer bestimmten Anwendung ab. </a:t>
            </a:r>
          </a:p>
          <a:p>
            <a:pPr marL="342900" indent="-342900" algn="l" rtl="0" fontAlgn="base">
              <a:buFont typeface="Arial" panose="020B0604020202020204" pitchFamily="34" charset="0"/>
              <a:buChar char="•"/>
            </a:pPr>
            <a:r>
              <a:rPr lang="en-US" sz="2000" b="0" i="1" dirty="0">
                <a:solidFill>
                  <a:srgbClr val="000000"/>
                </a:solidFill>
                <a:effectLst/>
              </a:rPr>
              <a:t>Zentralisierung vs. Dezentralisierung</a:t>
            </a:r>
            <a:endParaRPr lang="cs-CZ" sz="2000" b="0" i="1" dirty="0">
              <a:solidFill>
                <a:srgbClr val="000000"/>
              </a:solidFill>
              <a:effectLst/>
            </a:endParaRPr>
          </a:p>
          <a:p>
            <a:pPr marL="342900" indent="-342900" algn="l" rtl="0" fontAlgn="base">
              <a:buFont typeface="Arial" panose="020B0604020202020204" pitchFamily="34" charset="0"/>
              <a:buChar char="•"/>
            </a:pPr>
            <a:r>
              <a:rPr lang="cs-CZ" sz="2000" i="1" dirty="0" err="1">
                <a:solidFill>
                  <a:srgbClr val="000000"/>
                </a:solidFill>
              </a:rPr>
              <a:t>Datenstruktur</a:t>
            </a:r>
            <a:endParaRPr lang="cs-CZ" sz="2000" i="1" dirty="0">
              <a:solidFill>
                <a:srgbClr val="000000"/>
              </a:solidFill>
            </a:endParaRPr>
          </a:p>
          <a:p>
            <a:pPr marL="342900" indent="-342900" algn="l" rtl="0" fontAlgn="base">
              <a:buFont typeface="Arial" panose="020B0604020202020204" pitchFamily="34" charset="0"/>
              <a:buChar char="•"/>
            </a:pPr>
            <a:r>
              <a:rPr lang="cs-CZ" sz="2000" b="0" i="1" dirty="0" err="1">
                <a:solidFill>
                  <a:srgbClr val="000000"/>
                </a:solidFill>
                <a:effectLst/>
              </a:rPr>
              <a:t>Zugangskontrolle</a:t>
            </a:r>
            <a:endParaRPr lang="cs-CZ" sz="2000" b="0" i="1" dirty="0">
              <a:solidFill>
                <a:srgbClr val="000000"/>
              </a:solidFill>
              <a:effectLst/>
            </a:endParaRPr>
          </a:p>
          <a:p>
            <a:pPr marL="342900" indent="-342900" algn="l" rtl="0" fontAlgn="base">
              <a:buFont typeface="Arial" panose="020B0604020202020204" pitchFamily="34" charset="0"/>
              <a:buChar char="•"/>
            </a:pPr>
            <a:r>
              <a:rPr lang="cs-CZ" sz="2000" i="1" dirty="0" err="1">
                <a:solidFill>
                  <a:srgbClr val="000000"/>
                </a:solidFill>
              </a:rPr>
              <a:t>Konsens-Mechanismus</a:t>
            </a:r>
            <a:endParaRPr lang="cs-CZ" sz="2000" i="1" dirty="0">
              <a:solidFill>
                <a:srgbClr val="000000"/>
              </a:solidFill>
            </a:endParaRPr>
          </a:p>
          <a:p>
            <a:pPr marL="342900" indent="-342900" algn="l" rtl="0" fontAlgn="base">
              <a:buFont typeface="Arial" panose="020B0604020202020204" pitchFamily="34" charset="0"/>
              <a:buChar char="•"/>
            </a:pPr>
            <a:r>
              <a:rPr lang="cs-CZ" sz="2000" b="0" i="1" dirty="0" err="1">
                <a:solidFill>
                  <a:srgbClr val="000000"/>
                </a:solidFill>
                <a:effectLst/>
              </a:rPr>
              <a:t>Unveränderliche </a:t>
            </a:r>
            <a:r>
              <a:rPr lang="cs-CZ" sz="2000" b="0" i="1" dirty="0">
                <a:solidFill>
                  <a:srgbClr val="000000"/>
                </a:solidFill>
                <a:effectLst/>
              </a:rPr>
              <a:t>vs. </a:t>
            </a:r>
            <a:r>
              <a:rPr lang="cs-CZ" sz="2000" b="0" i="1" dirty="0" err="1">
                <a:solidFill>
                  <a:srgbClr val="000000"/>
                </a:solidFill>
                <a:effectLst/>
              </a:rPr>
              <a:t>veränderliche </a:t>
            </a:r>
            <a:r>
              <a:rPr lang="cs-CZ" sz="2000" b="0" i="1" dirty="0">
                <a:solidFill>
                  <a:srgbClr val="000000"/>
                </a:solidFill>
                <a:effectLst/>
              </a:rPr>
              <a:t>Daten</a:t>
            </a:r>
          </a:p>
          <a:p>
            <a:pPr marL="342900" indent="-342900" algn="l" rtl="0" fontAlgn="base">
              <a:buFont typeface="Arial" panose="020B0604020202020204" pitchFamily="34" charset="0"/>
              <a:buChar char="•"/>
            </a:pPr>
            <a:r>
              <a:rPr lang="cs-CZ" sz="2000" i="1" dirty="0">
                <a:solidFill>
                  <a:srgbClr val="000000"/>
                </a:solidFill>
              </a:rPr>
              <a:t>Transaktionsgeschwindigkeit und </a:t>
            </a:r>
            <a:r>
              <a:rPr lang="cs-CZ" sz="2000" i="1" dirty="0" err="1">
                <a:solidFill>
                  <a:srgbClr val="000000"/>
                </a:solidFill>
              </a:rPr>
              <a:t>Skalierbarkeit</a:t>
            </a:r>
            <a:endParaRPr lang="cs-CZ" sz="2000" i="1" dirty="0">
              <a:solidFill>
                <a:srgbClr val="000000"/>
              </a:solidFill>
            </a:endParaRPr>
          </a:p>
          <a:p>
            <a:pPr marL="342900" indent="-342900" algn="l" rtl="0" fontAlgn="base">
              <a:buFont typeface="Arial" panose="020B0604020202020204" pitchFamily="34" charset="0"/>
              <a:buChar char="•"/>
            </a:pPr>
            <a:r>
              <a:rPr lang="cs-CZ" sz="2000" b="0" i="1" dirty="0" err="1">
                <a:solidFill>
                  <a:srgbClr val="000000"/>
                </a:solidFill>
                <a:effectLst/>
              </a:rPr>
              <a:t>Anwendungsfälle</a:t>
            </a:r>
            <a:endParaRPr lang="en-US" sz="2000" b="0" i="0"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008775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1" y="1991669"/>
            <a:ext cx="10595237" cy="4690604"/>
          </a:xfrm>
          <a:prstGeom prst="rect">
            <a:avLst/>
          </a:prstGeom>
        </p:spPr>
        <p:txBody>
          <a:bodyPr/>
          <a:lstStyle/>
          <a:p>
            <a:pPr marL="0" indent="0" algn="l" rtl="0" fontAlgn="base"/>
            <a:r>
              <a:rPr lang="en-US" sz="2000" b="1" dirty="0">
                <a:solidFill>
                  <a:srgbClr val="000000"/>
                </a:solidFill>
                <a:effectLst/>
              </a:rPr>
              <a:t>Zentralisierung vs. Dezentralisierung</a:t>
            </a:r>
            <a:endParaRPr lang="cs-CZ" sz="2000" b="1" dirty="0">
              <a:solidFill>
                <a:srgbClr val="000000"/>
              </a:solidFill>
              <a:effectLst/>
            </a:endParaRPr>
          </a:p>
          <a:p>
            <a:pPr marL="0" indent="0" algn="l" rtl="0" fontAlgn="base"/>
            <a:endParaRPr lang="cs-CZ" sz="2000" i="1" dirty="0">
              <a:solidFill>
                <a:srgbClr val="000000"/>
              </a:solidFill>
            </a:endParaRPr>
          </a:p>
          <a:p>
            <a:pPr fontAlgn="base"/>
            <a:r>
              <a:rPr lang="en-US" sz="2000" b="1" dirty="0">
                <a:solidFill>
                  <a:srgbClr val="000000"/>
                </a:solidFill>
              </a:rPr>
              <a:t>	</a:t>
            </a:r>
            <a:r>
              <a:rPr lang="en-US" sz="2000" b="1" dirty="0" err="1">
                <a:solidFill>
                  <a:srgbClr val="000000"/>
                </a:solidFill>
              </a:rPr>
              <a:t>Traditionelle</a:t>
            </a:r>
            <a:r>
              <a:rPr lang="en-US" sz="2000" b="1" dirty="0">
                <a:solidFill>
                  <a:srgbClr val="000000"/>
                </a:solidFill>
              </a:rPr>
              <a:t> Datenbanken: </a:t>
            </a:r>
            <a:r>
              <a:rPr lang="en-US" sz="2000" dirty="0">
                <a:solidFill>
                  <a:srgbClr val="000000"/>
                </a:solidFill>
              </a:rPr>
              <a:t>Bei herkömmlichen Datenbanken handelt es sich um zentralisierte Systeme, bei denen eine einzige Einheit (z. B. ein Unternehmen oder eine Organisation) die Kontrolle über die Datenbank hat. Sie stützen sich auf einen zentralen Server oder eine Gruppe von Servern zur Verwaltung und Speicherung von Daten. </a:t>
            </a:r>
          </a:p>
          <a:p>
            <a:pPr fontAlgn="base"/>
            <a:r>
              <a:rPr lang="en-US" sz="2000" b="1" dirty="0">
                <a:solidFill>
                  <a:srgbClr val="000000"/>
                </a:solidFill>
              </a:rPr>
              <a:t>	Blockchain: </a:t>
            </a:r>
            <a:r>
              <a:rPr lang="en-US" sz="2000" dirty="0">
                <a:solidFill>
                  <a:srgbClr val="000000"/>
                </a:solidFill>
              </a:rPr>
              <a:t>Blockchains sind dezentrale Netzwerke, in denen Daten über mehrere Knoten (Computer) in einem Netzwerk verteilt sind. Es gibt keine zentrale Behörde oder einen einzigen Kontrollpunkt, was sie resistent gegen Zensur und Manipulationen macht. </a:t>
            </a:r>
          </a:p>
          <a:p>
            <a:pPr marL="0" indent="0" algn="l" rtl="0" fontAlgn="base"/>
            <a:endParaRPr lang="cs-CZ" sz="2000" b="0" i="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43697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4AFB872B-DCE6-D21F-3208-815074CFEBEE}"/>
              </a:ext>
            </a:extLst>
          </p:cNvPr>
          <p:cNvSpPr>
            <a:spLocks noGrp="1"/>
          </p:cNvSpPr>
          <p:nvPr>
            <p:ph type="body" sz="quarter" idx="13"/>
          </p:nvPr>
        </p:nvSpPr>
        <p:spPr/>
        <p:txBody>
          <a:bodyPr/>
          <a:lstStyle/>
          <a:p>
            <a:r>
              <a:rPr lang="en-CZ" dirty="0"/>
              <a:t>Zentralisiert</a:t>
            </a:r>
          </a:p>
          <a:p>
            <a:endParaRPr lang="en-CZ" dirty="0"/>
          </a:p>
          <a:p>
            <a:r>
              <a:rPr lang="en-CZ" dirty="0"/>
              <a:t>Alle Knoten sind über eine einzige Behörde verbunden.</a:t>
            </a:r>
          </a:p>
        </p:txBody>
      </p:sp>
      <p:grpSp>
        <p:nvGrpSpPr>
          <p:cNvPr id="155" name="Group 154">
            <a:extLst>
              <a:ext uri="{FF2B5EF4-FFF2-40B4-BE49-F238E27FC236}">
                <a16:creationId xmlns:a16="http://schemas.microsoft.com/office/drawing/2014/main" id="{4BD61E6D-0FDD-ED1C-49EE-6B172DE89688}"/>
              </a:ext>
            </a:extLst>
          </p:cNvPr>
          <p:cNvGrpSpPr/>
          <p:nvPr/>
        </p:nvGrpSpPr>
        <p:grpSpPr>
          <a:xfrm>
            <a:off x="272537" y="928865"/>
            <a:ext cx="4330235" cy="5000270"/>
            <a:chOff x="138722" y="948247"/>
            <a:chExt cx="4330235" cy="5000270"/>
          </a:xfrm>
        </p:grpSpPr>
        <p:sp>
          <p:nvSpPr>
            <p:cNvPr id="18" name="Oval 17">
              <a:extLst>
                <a:ext uri="{FF2B5EF4-FFF2-40B4-BE49-F238E27FC236}">
                  <a16:creationId xmlns:a16="http://schemas.microsoft.com/office/drawing/2014/main" id="{058C7D4A-866F-7066-4451-ACAB59590F67}"/>
                </a:ext>
              </a:extLst>
            </p:cNvPr>
            <p:cNvSpPr/>
            <p:nvPr/>
          </p:nvSpPr>
          <p:spPr>
            <a:xfrm>
              <a:off x="1884638" y="35868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Oval 18">
              <a:extLst>
                <a:ext uri="{FF2B5EF4-FFF2-40B4-BE49-F238E27FC236}">
                  <a16:creationId xmlns:a16="http://schemas.microsoft.com/office/drawing/2014/main" id="{F0F42E8C-1BED-8916-FAFF-18CFE577C383}"/>
                </a:ext>
              </a:extLst>
            </p:cNvPr>
            <p:cNvSpPr/>
            <p:nvPr/>
          </p:nvSpPr>
          <p:spPr>
            <a:xfrm>
              <a:off x="1608700" y="134936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0" name="Oval 19">
              <a:extLst>
                <a:ext uri="{FF2B5EF4-FFF2-40B4-BE49-F238E27FC236}">
                  <a16:creationId xmlns:a16="http://schemas.microsoft.com/office/drawing/2014/main" id="{7F089747-C866-E402-971B-5B1C2198E669}"/>
                </a:ext>
              </a:extLst>
            </p:cNvPr>
            <p:cNvSpPr/>
            <p:nvPr/>
          </p:nvSpPr>
          <p:spPr>
            <a:xfrm>
              <a:off x="1873394" y="198217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Oval 20">
              <a:extLst>
                <a:ext uri="{FF2B5EF4-FFF2-40B4-BE49-F238E27FC236}">
                  <a16:creationId xmlns:a16="http://schemas.microsoft.com/office/drawing/2014/main" id="{3D2B0E1F-38C1-989C-E691-90F6749C718E}"/>
                </a:ext>
              </a:extLst>
            </p:cNvPr>
            <p:cNvSpPr/>
            <p:nvPr/>
          </p:nvSpPr>
          <p:spPr>
            <a:xfrm>
              <a:off x="2670271" y="14821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2" name="Oval 21">
              <a:extLst>
                <a:ext uri="{FF2B5EF4-FFF2-40B4-BE49-F238E27FC236}">
                  <a16:creationId xmlns:a16="http://schemas.microsoft.com/office/drawing/2014/main" id="{66EFE246-C846-A9BF-EAF7-7556F9D2186C}"/>
                </a:ext>
              </a:extLst>
            </p:cNvPr>
            <p:cNvSpPr/>
            <p:nvPr/>
          </p:nvSpPr>
          <p:spPr>
            <a:xfrm>
              <a:off x="2491133" y="238276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3" name="Oval 22">
              <a:extLst>
                <a:ext uri="{FF2B5EF4-FFF2-40B4-BE49-F238E27FC236}">
                  <a16:creationId xmlns:a16="http://schemas.microsoft.com/office/drawing/2014/main" id="{630A7A4D-C792-B90F-F4B5-F106A3E03CE5}"/>
                </a:ext>
              </a:extLst>
            </p:cNvPr>
            <p:cNvSpPr/>
            <p:nvPr/>
          </p:nvSpPr>
          <p:spPr>
            <a:xfrm>
              <a:off x="3644708" y="9482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Oval 23">
              <a:extLst>
                <a:ext uri="{FF2B5EF4-FFF2-40B4-BE49-F238E27FC236}">
                  <a16:creationId xmlns:a16="http://schemas.microsoft.com/office/drawing/2014/main" id="{F15C271B-1DFC-81D4-2B96-D0CF9F0BD4B8}"/>
                </a:ext>
              </a:extLst>
            </p:cNvPr>
            <p:cNvSpPr/>
            <p:nvPr/>
          </p:nvSpPr>
          <p:spPr>
            <a:xfrm>
              <a:off x="3777055" y="209332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5" name="Oval 24">
              <a:extLst>
                <a:ext uri="{FF2B5EF4-FFF2-40B4-BE49-F238E27FC236}">
                  <a16:creationId xmlns:a16="http://schemas.microsoft.com/office/drawing/2014/main" id="{B26DCFD3-2D75-B938-7C05-BA5AC3322618}"/>
                </a:ext>
              </a:extLst>
            </p:cNvPr>
            <p:cNvSpPr/>
            <p:nvPr/>
          </p:nvSpPr>
          <p:spPr>
            <a:xfrm>
              <a:off x="3341958" y="28906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6" name="Oval 25">
              <a:extLst>
                <a:ext uri="{FF2B5EF4-FFF2-40B4-BE49-F238E27FC236}">
                  <a16:creationId xmlns:a16="http://schemas.microsoft.com/office/drawing/2014/main" id="{58CE421A-AE65-9D2B-D543-E6CD6EEF7B13}"/>
                </a:ext>
              </a:extLst>
            </p:cNvPr>
            <p:cNvSpPr/>
            <p:nvPr/>
          </p:nvSpPr>
          <p:spPr>
            <a:xfrm>
              <a:off x="3852946" y="32966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29" name="Straight Connector 28">
              <a:extLst>
                <a:ext uri="{FF2B5EF4-FFF2-40B4-BE49-F238E27FC236}">
                  <a16:creationId xmlns:a16="http://schemas.microsoft.com/office/drawing/2014/main" id="{412A74AC-A316-80BF-17EB-B6BB8096C570}"/>
                </a:ext>
              </a:extLst>
            </p:cNvPr>
            <p:cNvCxnSpPr>
              <a:cxnSpLocks/>
              <a:stCxn id="18" idx="0"/>
              <a:endCxn id="20" idx="4"/>
            </p:cNvCxnSpPr>
            <p:nvPr/>
          </p:nvCxnSpPr>
          <p:spPr>
            <a:xfrm flipH="1" flipV="1">
              <a:off x="2005741" y="2246871"/>
              <a:ext cx="11244" cy="13399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D62A361-D946-07F5-B267-CC3C2D5BEB16}"/>
                </a:ext>
              </a:extLst>
            </p:cNvPr>
            <p:cNvCxnSpPr>
              <a:cxnSpLocks/>
              <a:stCxn id="18" idx="0"/>
              <a:endCxn id="19" idx="4"/>
            </p:cNvCxnSpPr>
            <p:nvPr/>
          </p:nvCxnSpPr>
          <p:spPr>
            <a:xfrm flipH="1" flipV="1">
              <a:off x="1741047" y="1614060"/>
              <a:ext cx="275938" cy="197279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35B4993-B8AC-BE4F-1C2F-6109AFB877E9}"/>
                </a:ext>
              </a:extLst>
            </p:cNvPr>
            <p:cNvCxnSpPr>
              <a:cxnSpLocks/>
              <a:stCxn id="18" idx="0"/>
              <a:endCxn id="21" idx="3"/>
            </p:cNvCxnSpPr>
            <p:nvPr/>
          </p:nvCxnSpPr>
          <p:spPr>
            <a:xfrm flipV="1">
              <a:off x="2016985" y="1708056"/>
              <a:ext cx="692050" cy="187880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1C16550-5341-954B-6F6D-BF5C143BA6E5}"/>
                </a:ext>
              </a:extLst>
            </p:cNvPr>
            <p:cNvCxnSpPr>
              <a:cxnSpLocks/>
              <a:stCxn id="18" idx="7"/>
              <a:endCxn id="23" idx="3"/>
            </p:cNvCxnSpPr>
            <p:nvPr/>
          </p:nvCxnSpPr>
          <p:spPr>
            <a:xfrm flipV="1">
              <a:off x="2110568" y="1174177"/>
              <a:ext cx="1572904" cy="24514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BAD2DCE-3982-9E66-243C-1D8817DBB8CE}"/>
                </a:ext>
              </a:extLst>
            </p:cNvPr>
            <p:cNvCxnSpPr>
              <a:cxnSpLocks/>
              <a:stCxn id="18" idx="7"/>
              <a:endCxn id="22" idx="3"/>
            </p:cNvCxnSpPr>
            <p:nvPr/>
          </p:nvCxnSpPr>
          <p:spPr>
            <a:xfrm flipV="1">
              <a:off x="2110568" y="2608693"/>
              <a:ext cx="419329" cy="10169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540C275-1251-38BF-06B9-B701A5BE151A}"/>
                </a:ext>
              </a:extLst>
            </p:cNvPr>
            <p:cNvCxnSpPr>
              <a:cxnSpLocks/>
              <a:stCxn id="18" idx="7"/>
              <a:endCxn id="24" idx="3"/>
            </p:cNvCxnSpPr>
            <p:nvPr/>
          </p:nvCxnSpPr>
          <p:spPr>
            <a:xfrm flipV="1">
              <a:off x="2110568" y="2319254"/>
              <a:ext cx="1705251" cy="1306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B96A3EE-ED5A-5D90-119D-834BA9F585B1}"/>
                </a:ext>
              </a:extLst>
            </p:cNvPr>
            <p:cNvCxnSpPr>
              <a:cxnSpLocks/>
              <a:stCxn id="18" idx="7"/>
              <a:endCxn id="25" idx="2"/>
            </p:cNvCxnSpPr>
            <p:nvPr/>
          </p:nvCxnSpPr>
          <p:spPr>
            <a:xfrm flipV="1">
              <a:off x="2110568" y="3022947"/>
              <a:ext cx="1231390" cy="6026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9400DC4-02DB-7FAE-701E-25DAA3E7AC83}"/>
                </a:ext>
              </a:extLst>
            </p:cNvPr>
            <p:cNvCxnSpPr>
              <a:cxnSpLocks/>
              <a:stCxn id="18" idx="6"/>
              <a:endCxn id="26" idx="2"/>
            </p:cNvCxnSpPr>
            <p:nvPr/>
          </p:nvCxnSpPr>
          <p:spPr>
            <a:xfrm flipV="1">
              <a:off x="2149332" y="3428999"/>
              <a:ext cx="1703614" cy="29020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576B5710-7C86-CD07-AAAC-267ECB888ED7}"/>
                </a:ext>
              </a:extLst>
            </p:cNvPr>
            <p:cNvSpPr/>
            <p:nvPr/>
          </p:nvSpPr>
          <p:spPr>
            <a:xfrm>
              <a:off x="2934817" y="37040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9" name="Oval 58">
              <a:extLst>
                <a:ext uri="{FF2B5EF4-FFF2-40B4-BE49-F238E27FC236}">
                  <a16:creationId xmlns:a16="http://schemas.microsoft.com/office/drawing/2014/main" id="{7C109D31-1B7E-72B2-25B5-0EE1409FBCCD}"/>
                </a:ext>
              </a:extLst>
            </p:cNvPr>
            <p:cNvSpPr/>
            <p:nvPr/>
          </p:nvSpPr>
          <p:spPr>
            <a:xfrm>
              <a:off x="4204263" y="34626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0" name="Oval 59">
              <a:extLst>
                <a:ext uri="{FF2B5EF4-FFF2-40B4-BE49-F238E27FC236}">
                  <a16:creationId xmlns:a16="http://schemas.microsoft.com/office/drawing/2014/main" id="{8CB71D68-3637-948A-DADB-418489606470}"/>
                </a:ext>
              </a:extLst>
            </p:cNvPr>
            <p:cNvSpPr/>
            <p:nvPr/>
          </p:nvSpPr>
          <p:spPr>
            <a:xfrm>
              <a:off x="3551125" y="401028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61" name="Straight Connector 60">
              <a:extLst>
                <a:ext uri="{FF2B5EF4-FFF2-40B4-BE49-F238E27FC236}">
                  <a16:creationId xmlns:a16="http://schemas.microsoft.com/office/drawing/2014/main" id="{23F1F571-F25F-8B98-9041-22E5E6E52D98}"/>
                </a:ext>
              </a:extLst>
            </p:cNvPr>
            <p:cNvCxnSpPr>
              <a:cxnSpLocks/>
              <a:stCxn id="18" idx="6"/>
              <a:endCxn id="59" idx="2"/>
            </p:cNvCxnSpPr>
            <p:nvPr/>
          </p:nvCxnSpPr>
          <p:spPr>
            <a:xfrm flipV="1">
              <a:off x="2149332" y="3594980"/>
              <a:ext cx="2054931" cy="1242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D64A7AA-2578-71C3-3AF9-F787235CF72E}"/>
                </a:ext>
              </a:extLst>
            </p:cNvPr>
            <p:cNvCxnSpPr>
              <a:cxnSpLocks/>
              <a:stCxn id="18" idx="6"/>
              <a:endCxn id="58" idx="2"/>
            </p:cNvCxnSpPr>
            <p:nvPr/>
          </p:nvCxnSpPr>
          <p:spPr>
            <a:xfrm>
              <a:off x="2149332" y="3719206"/>
              <a:ext cx="785485" cy="1171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A32B353-87B1-FF09-D579-805B0D7CF967}"/>
                </a:ext>
              </a:extLst>
            </p:cNvPr>
            <p:cNvCxnSpPr>
              <a:cxnSpLocks/>
              <a:stCxn id="18" idx="6"/>
              <a:endCxn id="60" idx="2"/>
            </p:cNvCxnSpPr>
            <p:nvPr/>
          </p:nvCxnSpPr>
          <p:spPr>
            <a:xfrm>
              <a:off x="2149332" y="3719206"/>
              <a:ext cx="1401793" cy="4234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04D14455-FA64-A990-3A35-DB36FB5C2776}"/>
                </a:ext>
              </a:extLst>
            </p:cNvPr>
            <p:cNvSpPr/>
            <p:nvPr/>
          </p:nvSpPr>
          <p:spPr>
            <a:xfrm>
              <a:off x="3197584" y="44391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72" name="Straight Connector 71">
              <a:extLst>
                <a:ext uri="{FF2B5EF4-FFF2-40B4-BE49-F238E27FC236}">
                  <a16:creationId xmlns:a16="http://schemas.microsoft.com/office/drawing/2014/main" id="{8D799456-E543-CEF2-45B7-8A4A12CD569D}"/>
                </a:ext>
              </a:extLst>
            </p:cNvPr>
            <p:cNvCxnSpPr>
              <a:cxnSpLocks/>
              <a:stCxn id="18" idx="5"/>
              <a:endCxn id="71" idx="1"/>
            </p:cNvCxnSpPr>
            <p:nvPr/>
          </p:nvCxnSpPr>
          <p:spPr>
            <a:xfrm>
              <a:off x="2110568" y="3812789"/>
              <a:ext cx="1125780" cy="66513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A53FCDA8-E96B-4990-7EAF-D731B3D63C01}"/>
                </a:ext>
              </a:extLst>
            </p:cNvPr>
            <p:cNvSpPr/>
            <p:nvPr/>
          </p:nvSpPr>
          <p:spPr>
            <a:xfrm>
              <a:off x="3865902" y="42875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76" name="Straight Connector 75">
              <a:extLst>
                <a:ext uri="{FF2B5EF4-FFF2-40B4-BE49-F238E27FC236}">
                  <a16:creationId xmlns:a16="http://schemas.microsoft.com/office/drawing/2014/main" id="{E5ED8459-A1BE-629B-FE61-F354EE32E96C}"/>
                </a:ext>
              </a:extLst>
            </p:cNvPr>
            <p:cNvCxnSpPr>
              <a:cxnSpLocks/>
              <a:stCxn id="18" idx="5"/>
              <a:endCxn id="75" idx="2"/>
            </p:cNvCxnSpPr>
            <p:nvPr/>
          </p:nvCxnSpPr>
          <p:spPr>
            <a:xfrm>
              <a:off x="2110568" y="3812789"/>
              <a:ext cx="1755334" cy="60708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3" name="Oval 82">
              <a:extLst>
                <a:ext uri="{FF2B5EF4-FFF2-40B4-BE49-F238E27FC236}">
                  <a16:creationId xmlns:a16="http://schemas.microsoft.com/office/drawing/2014/main" id="{1C17CA82-69F9-D24F-D0BC-1366B2D8B6F5}"/>
                </a:ext>
              </a:extLst>
            </p:cNvPr>
            <p:cNvSpPr/>
            <p:nvPr/>
          </p:nvSpPr>
          <p:spPr>
            <a:xfrm>
              <a:off x="3462278" y="486851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4" name="Oval 83">
              <a:extLst>
                <a:ext uri="{FF2B5EF4-FFF2-40B4-BE49-F238E27FC236}">
                  <a16:creationId xmlns:a16="http://schemas.microsoft.com/office/drawing/2014/main" id="{809FE9E9-B677-BB04-7D83-9DF1E7538F31}"/>
                </a:ext>
              </a:extLst>
            </p:cNvPr>
            <p:cNvSpPr/>
            <p:nvPr/>
          </p:nvSpPr>
          <p:spPr>
            <a:xfrm>
              <a:off x="3003287" y="482895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85" name="Straight Connector 84">
              <a:extLst>
                <a:ext uri="{FF2B5EF4-FFF2-40B4-BE49-F238E27FC236}">
                  <a16:creationId xmlns:a16="http://schemas.microsoft.com/office/drawing/2014/main" id="{74E47561-7A43-77D8-3C38-E7154BA99117}"/>
                </a:ext>
              </a:extLst>
            </p:cNvPr>
            <p:cNvCxnSpPr>
              <a:cxnSpLocks/>
              <a:stCxn id="18" idx="5"/>
              <a:endCxn id="83" idx="1"/>
            </p:cNvCxnSpPr>
            <p:nvPr/>
          </p:nvCxnSpPr>
          <p:spPr>
            <a:xfrm>
              <a:off x="2110568" y="3812789"/>
              <a:ext cx="1390474" cy="10944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869B943-97ED-99A7-F257-83439C657D06}"/>
                </a:ext>
              </a:extLst>
            </p:cNvPr>
            <p:cNvCxnSpPr>
              <a:cxnSpLocks/>
              <a:stCxn id="18" idx="5"/>
              <a:endCxn id="84" idx="1"/>
            </p:cNvCxnSpPr>
            <p:nvPr/>
          </p:nvCxnSpPr>
          <p:spPr>
            <a:xfrm>
              <a:off x="2110568" y="3812789"/>
              <a:ext cx="931483" cy="105492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3" name="Oval 92">
              <a:extLst>
                <a:ext uri="{FF2B5EF4-FFF2-40B4-BE49-F238E27FC236}">
                  <a16:creationId xmlns:a16="http://schemas.microsoft.com/office/drawing/2014/main" id="{37361145-FE19-6A9C-3A2A-565E3F0CDBD3}"/>
                </a:ext>
              </a:extLst>
            </p:cNvPr>
            <p:cNvSpPr/>
            <p:nvPr/>
          </p:nvSpPr>
          <p:spPr>
            <a:xfrm>
              <a:off x="1873394" y="568382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4" name="Oval 93">
              <a:extLst>
                <a:ext uri="{FF2B5EF4-FFF2-40B4-BE49-F238E27FC236}">
                  <a16:creationId xmlns:a16="http://schemas.microsoft.com/office/drawing/2014/main" id="{F75FC9A2-75AE-FB12-AD05-D155CDA8F2D8}"/>
                </a:ext>
              </a:extLst>
            </p:cNvPr>
            <p:cNvSpPr/>
            <p:nvPr/>
          </p:nvSpPr>
          <p:spPr>
            <a:xfrm>
              <a:off x="2384062" y="507747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5" name="Oval 94">
              <a:extLst>
                <a:ext uri="{FF2B5EF4-FFF2-40B4-BE49-F238E27FC236}">
                  <a16:creationId xmlns:a16="http://schemas.microsoft.com/office/drawing/2014/main" id="{EEF9C974-FECD-97D5-B705-0D5C20A95313}"/>
                </a:ext>
              </a:extLst>
            </p:cNvPr>
            <p:cNvSpPr/>
            <p:nvPr/>
          </p:nvSpPr>
          <p:spPr>
            <a:xfrm>
              <a:off x="2387573" y="470385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6" name="Oval 95">
              <a:extLst>
                <a:ext uri="{FF2B5EF4-FFF2-40B4-BE49-F238E27FC236}">
                  <a16:creationId xmlns:a16="http://schemas.microsoft.com/office/drawing/2014/main" id="{7EF952DB-BBEE-1D29-3829-4DDDA0BC2219}"/>
                </a:ext>
              </a:extLst>
            </p:cNvPr>
            <p:cNvSpPr/>
            <p:nvPr/>
          </p:nvSpPr>
          <p:spPr>
            <a:xfrm>
              <a:off x="1594401" y="537342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7" name="Oval 96">
              <a:extLst>
                <a:ext uri="{FF2B5EF4-FFF2-40B4-BE49-F238E27FC236}">
                  <a16:creationId xmlns:a16="http://schemas.microsoft.com/office/drawing/2014/main" id="{AD3CC058-EBE1-1C66-0EAC-12BE5389EB3F}"/>
                </a:ext>
              </a:extLst>
            </p:cNvPr>
            <p:cNvSpPr/>
            <p:nvPr/>
          </p:nvSpPr>
          <p:spPr>
            <a:xfrm>
              <a:off x="1316519" y="477493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98" name="Straight Connector 97">
              <a:extLst>
                <a:ext uri="{FF2B5EF4-FFF2-40B4-BE49-F238E27FC236}">
                  <a16:creationId xmlns:a16="http://schemas.microsoft.com/office/drawing/2014/main" id="{0CF53452-6DD4-6296-60CC-C73B6A9824D4}"/>
                </a:ext>
              </a:extLst>
            </p:cNvPr>
            <p:cNvCxnSpPr>
              <a:cxnSpLocks/>
              <a:stCxn id="18" idx="4"/>
              <a:endCxn id="95" idx="1"/>
            </p:cNvCxnSpPr>
            <p:nvPr/>
          </p:nvCxnSpPr>
          <p:spPr>
            <a:xfrm>
              <a:off x="2016985" y="3851553"/>
              <a:ext cx="409352" cy="89106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837D777F-73AA-5305-7F70-38A9F1B854F1}"/>
                </a:ext>
              </a:extLst>
            </p:cNvPr>
            <p:cNvCxnSpPr>
              <a:cxnSpLocks/>
              <a:stCxn id="18" idx="4"/>
              <a:endCxn id="94" idx="1"/>
            </p:cNvCxnSpPr>
            <p:nvPr/>
          </p:nvCxnSpPr>
          <p:spPr>
            <a:xfrm>
              <a:off x="2016985" y="3851553"/>
              <a:ext cx="405841" cy="12646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555D9F4-D984-CFF9-9FCC-4AC3354C8CA6}"/>
                </a:ext>
              </a:extLst>
            </p:cNvPr>
            <p:cNvCxnSpPr>
              <a:cxnSpLocks/>
              <a:stCxn id="18" idx="4"/>
              <a:endCxn id="93" idx="0"/>
            </p:cNvCxnSpPr>
            <p:nvPr/>
          </p:nvCxnSpPr>
          <p:spPr>
            <a:xfrm flipH="1">
              <a:off x="2005741" y="3851553"/>
              <a:ext cx="11244" cy="183227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36A61E7-5465-85E5-8BFB-A6B4AE25C16E}"/>
                </a:ext>
              </a:extLst>
            </p:cNvPr>
            <p:cNvCxnSpPr>
              <a:cxnSpLocks/>
              <a:stCxn id="18" idx="4"/>
              <a:endCxn id="96" idx="0"/>
            </p:cNvCxnSpPr>
            <p:nvPr/>
          </p:nvCxnSpPr>
          <p:spPr>
            <a:xfrm flipH="1">
              <a:off x="1726748" y="3851553"/>
              <a:ext cx="290237" cy="152187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55B155A-D097-8812-59B9-CFE8D81AB7F5}"/>
                </a:ext>
              </a:extLst>
            </p:cNvPr>
            <p:cNvCxnSpPr>
              <a:cxnSpLocks/>
              <a:stCxn id="18" idx="4"/>
              <a:endCxn id="97" idx="7"/>
            </p:cNvCxnSpPr>
            <p:nvPr/>
          </p:nvCxnSpPr>
          <p:spPr>
            <a:xfrm flipH="1">
              <a:off x="1542449" y="3851553"/>
              <a:ext cx="474536" cy="96214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5" name="Oval 114">
              <a:extLst>
                <a:ext uri="{FF2B5EF4-FFF2-40B4-BE49-F238E27FC236}">
                  <a16:creationId xmlns:a16="http://schemas.microsoft.com/office/drawing/2014/main" id="{423D5071-B89A-38DC-9B9B-000F66D23EDE}"/>
                </a:ext>
              </a:extLst>
            </p:cNvPr>
            <p:cNvSpPr/>
            <p:nvPr/>
          </p:nvSpPr>
          <p:spPr>
            <a:xfrm>
              <a:off x="465348" y="4749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16" name="Oval 115">
              <a:extLst>
                <a:ext uri="{FF2B5EF4-FFF2-40B4-BE49-F238E27FC236}">
                  <a16:creationId xmlns:a16="http://schemas.microsoft.com/office/drawing/2014/main" id="{65D5F138-E959-BCC1-7A57-C59310495A1E}"/>
                </a:ext>
              </a:extLst>
            </p:cNvPr>
            <p:cNvSpPr/>
            <p:nvPr/>
          </p:nvSpPr>
          <p:spPr>
            <a:xfrm>
              <a:off x="836336" y="48848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17" name="Oval 116">
              <a:extLst>
                <a:ext uri="{FF2B5EF4-FFF2-40B4-BE49-F238E27FC236}">
                  <a16:creationId xmlns:a16="http://schemas.microsoft.com/office/drawing/2014/main" id="{99E60D81-EB50-771B-1342-8CE2A1F42BF0}"/>
                </a:ext>
              </a:extLst>
            </p:cNvPr>
            <p:cNvSpPr/>
            <p:nvPr/>
          </p:nvSpPr>
          <p:spPr>
            <a:xfrm>
              <a:off x="302581" y="416473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118" name="Straight Connector 117">
              <a:extLst>
                <a:ext uri="{FF2B5EF4-FFF2-40B4-BE49-F238E27FC236}">
                  <a16:creationId xmlns:a16="http://schemas.microsoft.com/office/drawing/2014/main" id="{BA6F56D3-EA6B-D3E7-0FAF-43C341E0A144}"/>
                </a:ext>
              </a:extLst>
            </p:cNvPr>
            <p:cNvCxnSpPr>
              <a:cxnSpLocks/>
              <a:stCxn id="18" idx="3"/>
              <a:endCxn id="116" idx="7"/>
            </p:cNvCxnSpPr>
            <p:nvPr/>
          </p:nvCxnSpPr>
          <p:spPr>
            <a:xfrm flipH="1">
              <a:off x="1062266" y="3812789"/>
              <a:ext cx="861136" cy="11107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BBD694A-7C24-C54D-BBD2-38DF8108D7A2}"/>
                </a:ext>
              </a:extLst>
            </p:cNvPr>
            <p:cNvCxnSpPr>
              <a:cxnSpLocks/>
              <a:stCxn id="18" idx="3"/>
              <a:endCxn id="115" idx="7"/>
            </p:cNvCxnSpPr>
            <p:nvPr/>
          </p:nvCxnSpPr>
          <p:spPr>
            <a:xfrm flipH="1">
              <a:off x="691278" y="3812789"/>
              <a:ext cx="1232124" cy="9749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A2F8B63-8796-A8A8-2FC6-2732D488D3CC}"/>
                </a:ext>
              </a:extLst>
            </p:cNvPr>
            <p:cNvCxnSpPr>
              <a:cxnSpLocks/>
              <a:stCxn id="18" idx="3"/>
              <a:endCxn id="117" idx="6"/>
            </p:cNvCxnSpPr>
            <p:nvPr/>
          </p:nvCxnSpPr>
          <p:spPr>
            <a:xfrm flipH="1">
              <a:off x="567275" y="3812789"/>
              <a:ext cx="1356127" cy="48429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8" name="Oval 127">
              <a:extLst>
                <a:ext uri="{FF2B5EF4-FFF2-40B4-BE49-F238E27FC236}">
                  <a16:creationId xmlns:a16="http://schemas.microsoft.com/office/drawing/2014/main" id="{93F67E21-253D-F242-E934-70E48610B649}"/>
                </a:ext>
              </a:extLst>
            </p:cNvPr>
            <p:cNvSpPr/>
            <p:nvPr/>
          </p:nvSpPr>
          <p:spPr>
            <a:xfrm>
              <a:off x="1123282" y="362562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29" name="Oval 128">
              <a:extLst>
                <a:ext uri="{FF2B5EF4-FFF2-40B4-BE49-F238E27FC236}">
                  <a16:creationId xmlns:a16="http://schemas.microsoft.com/office/drawing/2014/main" id="{6B976616-5011-1D15-B58F-5ECA5D809F28}"/>
                </a:ext>
              </a:extLst>
            </p:cNvPr>
            <p:cNvSpPr/>
            <p:nvPr/>
          </p:nvSpPr>
          <p:spPr>
            <a:xfrm>
              <a:off x="138722" y="288939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130" name="Straight Connector 129">
              <a:extLst>
                <a:ext uri="{FF2B5EF4-FFF2-40B4-BE49-F238E27FC236}">
                  <a16:creationId xmlns:a16="http://schemas.microsoft.com/office/drawing/2014/main" id="{05E9E4FD-14B7-4AFA-6DDD-3D2D834CAF2E}"/>
                </a:ext>
              </a:extLst>
            </p:cNvPr>
            <p:cNvCxnSpPr>
              <a:cxnSpLocks/>
              <a:stCxn id="18" idx="2"/>
              <a:endCxn id="128" idx="6"/>
            </p:cNvCxnSpPr>
            <p:nvPr/>
          </p:nvCxnSpPr>
          <p:spPr>
            <a:xfrm flipH="1">
              <a:off x="1387976" y="3719206"/>
              <a:ext cx="496662" cy="387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63F8BFF-9608-A015-91A0-3A188314A3EA}"/>
                </a:ext>
              </a:extLst>
            </p:cNvPr>
            <p:cNvCxnSpPr>
              <a:cxnSpLocks/>
              <a:stCxn id="18" idx="2"/>
              <a:endCxn id="129" idx="5"/>
            </p:cNvCxnSpPr>
            <p:nvPr/>
          </p:nvCxnSpPr>
          <p:spPr>
            <a:xfrm flipH="1" flipV="1">
              <a:off x="364652" y="3115323"/>
              <a:ext cx="1519986" cy="60388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8" name="Oval 137">
              <a:extLst>
                <a:ext uri="{FF2B5EF4-FFF2-40B4-BE49-F238E27FC236}">
                  <a16:creationId xmlns:a16="http://schemas.microsoft.com/office/drawing/2014/main" id="{A20CF2D9-1273-9BD5-22E1-E51840696C56}"/>
                </a:ext>
              </a:extLst>
            </p:cNvPr>
            <p:cNvSpPr/>
            <p:nvPr/>
          </p:nvSpPr>
          <p:spPr>
            <a:xfrm>
              <a:off x="285430" y="193313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39" name="Oval 138">
              <a:extLst>
                <a:ext uri="{FF2B5EF4-FFF2-40B4-BE49-F238E27FC236}">
                  <a16:creationId xmlns:a16="http://schemas.microsoft.com/office/drawing/2014/main" id="{035C5144-1876-038B-CD0E-B5F9C9E47697}"/>
                </a:ext>
              </a:extLst>
            </p:cNvPr>
            <p:cNvSpPr/>
            <p:nvPr/>
          </p:nvSpPr>
          <p:spPr>
            <a:xfrm>
              <a:off x="1179931" y="173468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40" name="Oval 139">
              <a:extLst>
                <a:ext uri="{FF2B5EF4-FFF2-40B4-BE49-F238E27FC236}">
                  <a16:creationId xmlns:a16="http://schemas.microsoft.com/office/drawing/2014/main" id="{F4CB69F8-2E5A-BE84-F5FC-A2FD06C2786A}"/>
                </a:ext>
              </a:extLst>
            </p:cNvPr>
            <p:cNvSpPr/>
            <p:nvPr/>
          </p:nvSpPr>
          <p:spPr>
            <a:xfrm>
              <a:off x="667130" y="27376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41" name="Oval 140">
              <a:extLst>
                <a:ext uri="{FF2B5EF4-FFF2-40B4-BE49-F238E27FC236}">
                  <a16:creationId xmlns:a16="http://schemas.microsoft.com/office/drawing/2014/main" id="{C731F663-AEF1-008A-2C95-F50FFB186C88}"/>
                </a:ext>
              </a:extLst>
            </p:cNvPr>
            <p:cNvSpPr/>
            <p:nvPr/>
          </p:nvSpPr>
          <p:spPr>
            <a:xfrm>
              <a:off x="316880" y="16248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142" name="Straight Connector 141">
              <a:extLst>
                <a:ext uri="{FF2B5EF4-FFF2-40B4-BE49-F238E27FC236}">
                  <a16:creationId xmlns:a16="http://schemas.microsoft.com/office/drawing/2014/main" id="{9121F480-427E-6DAC-B103-E587333A4B16}"/>
                </a:ext>
              </a:extLst>
            </p:cNvPr>
            <p:cNvCxnSpPr>
              <a:cxnSpLocks/>
              <a:stCxn id="18" idx="1"/>
              <a:endCxn id="140" idx="5"/>
            </p:cNvCxnSpPr>
            <p:nvPr/>
          </p:nvCxnSpPr>
          <p:spPr>
            <a:xfrm flipH="1" flipV="1">
              <a:off x="893060" y="2963594"/>
              <a:ext cx="1030342" cy="6620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26416ACF-4679-373D-C821-813C8AA1B736}"/>
                </a:ext>
              </a:extLst>
            </p:cNvPr>
            <p:cNvCxnSpPr>
              <a:cxnSpLocks/>
              <a:stCxn id="18" idx="1"/>
              <a:endCxn id="138" idx="5"/>
            </p:cNvCxnSpPr>
            <p:nvPr/>
          </p:nvCxnSpPr>
          <p:spPr>
            <a:xfrm flipH="1" flipV="1">
              <a:off x="511360" y="2159068"/>
              <a:ext cx="1412042" cy="14665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5ABAD32-65E7-B09B-74FC-35EE9B62FF95}"/>
                </a:ext>
              </a:extLst>
            </p:cNvPr>
            <p:cNvCxnSpPr>
              <a:cxnSpLocks/>
              <a:stCxn id="18" idx="1"/>
              <a:endCxn id="141" idx="5"/>
            </p:cNvCxnSpPr>
            <p:nvPr/>
          </p:nvCxnSpPr>
          <p:spPr>
            <a:xfrm flipH="1" flipV="1">
              <a:off x="542810" y="1850747"/>
              <a:ext cx="1380592" cy="17748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814FBEE-B43F-907D-DB63-1428B0F4808E}"/>
                </a:ext>
              </a:extLst>
            </p:cNvPr>
            <p:cNvCxnSpPr>
              <a:cxnSpLocks/>
              <a:stCxn id="18" idx="1"/>
              <a:endCxn id="139" idx="4"/>
            </p:cNvCxnSpPr>
            <p:nvPr/>
          </p:nvCxnSpPr>
          <p:spPr>
            <a:xfrm flipH="1" flipV="1">
              <a:off x="1312278" y="1999376"/>
              <a:ext cx="611124" cy="162624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80411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E0CB38-B552-9922-86A3-4802AB0F96DE}"/>
              </a:ext>
            </a:extLst>
          </p:cNvPr>
          <p:cNvSpPr>
            <a:spLocks noGrp="1"/>
          </p:cNvSpPr>
          <p:nvPr>
            <p:ph type="body" sz="quarter" idx="13"/>
          </p:nvPr>
        </p:nvSpPr>
        <p:spPr/>
        <p:txBody>
          <a:bodyPr/>
          <a:lstStyle/>
          <a:p>
            <a:r>
              <a:rPr lang="en-CZ" dirty="0"/>
              <a:t>Dezentralisiert</a:t>
            </a:r>
          </a:p>
          <a:p>
            <a:endParaRPr lang="en-CZ" dirty="0"/>
          </a:p>
          <a:p>
            <a:r>
              <a:rPr lang="en-CZ" dirty="0"/>
              <a:t>Die Knoten werden nicht von einem einzigen Behördenserver kontrolliert, sondern haben alle eine eigene Entität.</a:t>
            </a:r>
          </a:p>
        </p:txBody>
      </p:sp>
      <p:grpSp>
        <p:nvGrpSpPr>
          <p:cNvPr id="268" name="Group 267">
            <a:extLst>
              <a:ext uri="{FF2B5EF4-FFF2-40B4-BE49-F238E27FC236}">
                <a16:creationId xmlns:a16="http://schemas.microsoft.com/office/drawing/2014/main" id="{3368D349-355E-BA51-B4F0-0D2DAA602D6A}"/>
              </a:ext>
            </a:extLst>
          </p:cNvPr>
          <p:cNvGrpSpPr/>
          <p:nvPr/>
        </p:nvGrpSpPr>
        <p:grpSpPr>
          <a:xfrm>
            <a:off x="468203" y="419542"/>
            <a:ext cx="4078392" cy="6294078"/>
            <a:chOff x="468203" y="419542"/>
            <a:chExt cx="4078392" cy="6294078"/>
          </a:xfrm>
        </p:grpSpPr>
        <p:sp>
          <p:nvSpPr>
            <p:cNvPr id="6" name="Oval 5">
              <a:extLst>
                <a:ext uri="{FF2B5EF4-FFF2-40B4-BE49-F238E27FC236}">
                  <a16:creationId xmlns:a16="http://schemas.microsoft.com/office/drawing/2014/main" id="{2332E24F-DEC8-14FE-0907-99D0BF72FACC}"/>
                </a:ext>
              </a:extLst>
            </p:cNvPr>
            <p:cNvSpPr/>
            <p:nvPr/>
          </p:nvSpPr>
          <p:spPr>
            <a:xfrm>
              <a:off x="526046" y="468278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 name="Oval 6">
              <a:extLst>
                <a:ext uri="{FF2B5EF4-FFF2-40B4-BE49-F238E27FC236}">
                  <a16:creationId xmlns:a16="http://schemas.microsoft.com/office/drawing/2014/main" id="{FE3AA0A5-7409-65DA-33C7-EB90A444457A}"/>
                </a:ext>
              </a:extLst>
            </p:cNvPr>
            <p:cNvSpPr/>
            <p:nvPr/>
          </p:nvSpPr>
          <p:spPr>
            <a:xfrm>
              <a:off x="1371599" y="46663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 name="Oval 7">
              <a:extLst>
                <a:ext uri="{FF2B5EF4-FFF2-40B4-BE49-F238E27FC236}">
                  <a16:creationId xmlns:a16="http://schemas.microsoft.com/office/drawing/2014/main" id="{63378F50-84B8-B66E-4945-0EB0E0F30AC9}"/>
                </a:ext>
              </a:extLst>
            </p:cNvPr>
            <p:cNvSpPr/>
            <p:nvPr/>
          </p:nvSpPr>
          <p:spPr>
            <a:xfrm>
              <a:off x="726990" y="40722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 name="Oval 8">
              <a:extLst>
                <a:ext uri="{FF2B5EF4-FFF2-40B4-BE49-F238E27FC236}">
                  <a16:creationId xmlns:a16="http://schemas.microsoft.com/office/drawing/2014/main" id="{A3257110-5ACD-4392-CAE1-1F27C4664A87}"/>
                </a:ext>
              </a:extLst>
            </p:cNvPr>
            <p:cNvSpPr/>
            <p:nvPr/>
          </p:nvSpPr>
          <p:spPr>
            <a:xfrm>
              <a:off x="1364263" y="514679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0" name="Oval 9">
              <a:extLst>
                <a:ext uri="{FF2B5EF4-FFF2-40B4-BE49-F238E27FC236}">
                  <a16:creationId xmlns:a16="http://schemas.microsoft.com/office/drawing/2014/main" id="{CE17B882-2F05-C7A2-AE8C-64ECE60BE85A}"/>
                </a:ext>
              </a:extLst>
            </p:cNvPr>
            <p:cNvSpPr/>
            <p:nvPr/>
          </p:nvSpPr>
          <p:spPr>
            <a:xfrm>
              <a:off x="1660039" y="497016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1" name="Oval 10">
              <a:extLst>
                <a:ext uri="{FF2B5EF4-FFF2-40B4-BE49-F238E27FC236}">
                  <a16:creationId xmlns:a16="http://schemas.microsoft.com/office/drawing/2014/main" id="{EF458D32-E55D-78F2-40FC-2077855978CA}"/>
                </a:ext>
              </a:extLst>
            </p:cNvPr>
            <p:cNvSpPr/>
            <p:nvPr/>
          </p:nvSpPr>
          <p:spPr>
            <a:xfrm>
              <a:off x="936170" y="52066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2" name="Oval 11">
              <a:extLst>
                <a:ext uri="{FF2B5EF4-FFF2-40B4-BE49-F238E27FC236}">
                  <a16:creationId xmlns:a16="http://schemas.microsoft.com/office/drawing/2014/main" id="{4EDF96B6-F7C2-C40E-35F1-5D9B945F074F}"/>
                </a:ext>
              </a:extLst>
            </p:cNvPr>
            <p:cNvSpPr/>
            <p:nvPr/>
          </p:nvSpPr>
          <p:spPr>
            <a:xfrm>
              <a:off x="1132450" y="592907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3" name="Oval 12">
              <a:extLst>
                <a:ext uri="{FF2B5EF4-FFF2-40B4-BE49-F238E27FC236}">
                  <a16:creationId xmlns:a16="http://schemas.microsoft.com/office/drawing/2014/main" id="{C89E9181-0F09-7614-E9DF-8C6415EA8AB9}"/>
                </a:ext>
              </a:extLst>
            </p:cNvPr>
            <p:cNvSpPr/>
            <p:nvPr/>
          </p:nvSpPr>
          <p:spPr>
            <a:xfrm>
              <a:off x="1226033" y="64489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4" name="Oval 13">
              <a:extLst>
                <a:ext uri="{FF2B5EF4-FFF2-40B4-BE49-F238E27FC236}">
                  <a16:creationId xmlns:a16="http://schemas.microsoft.com/office/drawing/2014/main" id="{BC5F5C66-11B0-5E1D-9E83-04C394619C0D}"/>
                </a:ext>
              </a:extLst>
            </p:cNvPr>
            <p:cNvSpPr/>
            <p:nvPr/>
          </p:nvSpPr>
          <p:spPr>
            <a:xfrm>
              <a:off x="1865119" y="591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5" name="Oval 14">
              <a:extLst>
                <a:ext uri="{FF2B5EF4-FFF2-40B4-BE49-F238E27FC236}">
                  <a16:creationId xmlns:a16="http://schemas.microsoft.com/office/drawing/2014/main" id="{69E5D347-29C6-50B4-D497-CED4501E31A0}"/>
                </a:ext>
              </a:extLst>
            </p:cNvPr>
            <p:cNvSpPr/>
            <p:nvPr/>
          </p:nvSpPr>
          <p:spPr>
            <a:xfrm>
              <a:off x="2319664" y="631657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6" name="Oval 15">
              <a:extLst>
                <a:ext uri="{FF2B5EF4-FFF2-40B4-BE49-F238E27FC236}">
                  <a16:creationId xmlns:a16="http://schemas.microsoft.com/office/drawing/2014/main" id="{02FEA38A-ED84-59CC-02BD-CE85311916E2}"/>
                </a:ext>
              </a:extLst>
            </p:cNvPr>
            <p:cNvSpPr/>
            <p:nvPr/>
          </p:nvSpPr>
          <p:spPr>
            <a:xfrm>
              <a:off x="2481552" y="52066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7" name="Oval 16">
              <a:extLst>
                <a:ext uri="{FF2B5EF4-FFF2-40B4-BE49-F238E27FC236}">
                  <a16:creationId xmlns:a16="http://schemas.microsoft.com/office/drawing/2014/main" id="{A5A18477-1746-C5CD-2D54-34493C1E187F}"/>
                </a:ext>
              </a:extLst>
            </p:cNvPr>
            <p:cNvSpPr/>
            <p:nvPr/>
          </p:nvSpPr>
          <p:spPr>
            <a:xfrm>
              <a:off x="3830173" y="620976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8" name="Oval 17">
              <a:extLst>
                <a:ext uri="{FF2B5EF4-FFF2-40B4-BE49-F238E27FC236}">
                  <a16:creationId xmlns:a16="http://schemas.microsoft.com/office/drawing/2014/main" id="{D859B65D-AF28-3EE6-4D88-FB06CD6C4C4C}"/>
                </a:ext>
              </a:extLst>
            </p:cNvPr>
            <p:cNvSpPr/>
            <p:nvPr/>
          </p:nvSpPr>
          <p:spPr>
            <a:xfrm>
              <a:off x="3228510" y="599741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Oval 18">
              <a:extLst>
                <a:ext uri="{FF2B5EF4-FFF2-40B4-BE49-F238E27FC236}">
                  <a16:creationId xmlns:a16="http://schemas.microsoft.com/office/drawing/2014/main" id="{5F18AA33-8155-8DBB-1B7B-1D3482E96CC3}"/>
                </a:ext>
              </a:extLst>
            </p:cNvPr>
            <p:cNvSpPr/>
            <p:nvPr/>
          </p:nvSpPr>
          <p:spPr>
            <a:xfrm>
              <a:off x="2969015" y="53890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0" name="Oval 19">
              <a:extLst>
                <a:ext uri="{FF2B5EF4-FFF2-40B4-BE49-F238E27FC236}">
                  <a16:creationId xmlns:a16="http://schemas.microsoft.com/office/drawing/2014/main" id="{56C13AC5-49EB-7E34-A90C-FEF55E03C193}"/>
                </a:ext>
              </a:extLst>
            </p:cNvPr>
            <p:cNvSpPr/>
            <p:nvPr/>
          </p:nvSpPr>
          <p:spPr>
            <a:xfrm>
              <a:off x="3815044" y="53890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Oval 20">
              <a:extLst>
                <a:ext uri="{FF2B5EF4-FFF2-40B4-BE49-F238E27FC236}">
                  <a16:creationId xmlns:a16="http://schemas.microsoft.com/office/drawing/2014/main" id="{F405A1BA-982A-6DAC-4B16-42E65B960F2A}"/>
                </a:ext>
              </a:extLst>
            </p:cNvPr>
            <p:cNvSpPr/>
            <p:nvPr/>
          </p:nvSpPr>
          <p:spPr>
            <a:xfrm>
              <a:off x="4281901" y="48922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2" name="Oval 21">
              <a:extLst>
                <a:ext uri="{FF2B5EF4-FFF2-40B4-BE49-F238E27FC236}">
                  <a16:creationId xmlns:a16="http://schemas.microsoft.com/office/drawing/2014/main" id="{AF8A2DD1-D0EA-CD81-A147-2CB3F39808E2}"/>
                </a:ext>
              </a:extLst>
            </p:cNvPr>
            <p:cNvSpPr/>
            <p:nvPr/>
          </p:nvSpPr>
          <p:spPr>
            <a:xfrm>
              <a:off x="3508853" y="42003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3" name="Oval 22">
              <a:extLst>
                <a:ext uri="{FF2B5EF4-FFF2-40B4-BE49-F238E27FC236}">
                  <a16:creationId xmlns:a16="http://schemas.microsoft.com/office/drawing/2014/main" id="{6D87E5F6-A881-458B-D4EE-C248F1AC1E8F}"/>
                </a:ext>
              </a:extLst>
            </p:cNvPr>
            <p:cNvSpPr/>
            <p:nvPr/>
          </p:nvSpPr>
          <p:spPr>
            <a:xfrm>
              <a:off x="4216776" y="330438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Oval 23">
              <a:extLst>
                <a:ext uri="{FF2B5EF4-FFF2-40B4-BE49-F238E27FC236}">
                  <a16:creationId xmlns:a16="http://schemas.microsoft.com/office/drawing/2014/main" id="{501DFF6E-93E8-8BD8-95E0-F6A8A7CAA703}"/>
                </a:ext>
              </a:extLst>
            </p:cNvPr>
            <p:cNvSpPr/>
            <p:nvPr/>
          </p:nvSpPr>
          <p:spPr>
            <a:xfrm>
              <a:off x="4062955" y="276481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5" name="Oval 24">
              <a:extLst>
                <a:ext uri="{FF2B5EF4-FFF2-40B4-BE49-F238E27FC236}">
                  <a16:creationId xmlns:a16="http://schemas.microsoft.com/office/drawing/2014/main" id="{E23D6604-8375-6102-2C8A-98D7CF25AC9E}"/>
                </a:ext>
              </a:extLst>
            </p:cNvPr>
            <p:cNvSpPr/>
            <p:nvPr/>
          </p:nvSpPr>
          <p:spPr>
            <a:xfrm>
              <a:off x="3539317" y="255944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Oval 26">
              <a:extLst>
                <a:ext uri="{FF2B5EF4-FFF2-40B4-BE49-F238E27FC236}">
                  <a16:creationId xmlns:a16="http://schemas.microsoft.com/office/drawing/2014/main" id="{7B896007-F389-5D0D-E7E2-6D3F4172F22C}"/>
                </a:ext>
              </a:extLst>
            </p:cNvPr>
            <p:cNvSpPr/>
            <p:nvPr/>
          </p:nvSpPr>
          <p:spPr>
            <a:xfrm>
              <a:off x="3081348" y="289237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8" name="Oval 27">
              <a:extLst>
                <a:ext uri="{FF2B5EF4-FFF2-40B4-BE49-F238E27FC236}">
                  <a16:creationId xmlns:a16="http://schemas.microsoft.com/office/drawing/2014/main" id="{AADEDF4B-5B65-2D38-9256-9B939B545F14}"/>
                </a:ext>
              </a:extLst>
            </p:cNvPr>
            <p:cNvSpPr/>
            <p:nvPr/>
          </p:nvSpPr>
          <p:spPr>
            <a:xfrm>
              <a:off x="3478389" y="33078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9" name="Oval 28">
              <a:extLst>
                <a:ext uri="{FF2B5EF4-FFF2-40B4-BE49-F238E27FC236}">
                  <a16:creationId xmlns:a16="http://schemas.microsoft.com/office/drawing/2014/main" id="{1CBF9B32-EFC0-4C02-1FA5-3D07627FD1F4}"/>
                </a:ext>
              </a:extLst>
            </p:cNvPr>
            <p:cNvSpPr/>
            <p:nvPr/>
          </p:nvSpPr>
          <p:spPr>
            <a:xfrm>
              <a:off x="3059723" y="36703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0" name="Oval 29">
              <a:extLst>
                <a:ext uri="{FF2B5EF4-FFF2-40B4-BE49-F238E27FC236}">
                  <a16:creationId xmlns:a16="http://schemas.microsoft.com/office/drawing/2014/main" id="{93AEA1FB-5A87-89C5-FA7A-11CCF4F16683}"/>
                </a:ext>
              </a:extLst>
            </p:cNvPr>
            <p:cNvSpPr/>
            <p:nvPr/>
          </p:nvSpPr>
          <p:spPr>
            <a:xfrm>
              <a:off x="2265638" y="32947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1" name="Oval 30">
              <a:extLst>
                <a:ext uri="{FF2B5EF4-FFF2-40B4-BE49-F238E27FC236}">
                  <a16:creationId xmlns:a16="http://schemas.microsoft.com/office/drawing/2014/main" id="{D911C3B0-53F2-12BC-FAF1-AC86CF561F47}"/>
                </a:ext>
              </a:extLst>
            </p:cNvPr>
            <p:cNvSpPr/>
            <p:nvPr/>
          </p:nvSpPr>
          <p:spPr>
            <a:xfrm>
              <a:off x="2290409" y="23550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2" name="Oval 31">
              <a:extLst>
                <a:ext uri="{FF2B5EF4-FFF2-40B4-BE49-F238E27FC236}">
                  <a16:creationId xmlns:a16="http://schemas.microsoft.com/office/drawing/2014/main" id="{6E1F3F82-4BE2-79B9-6F30-D46A421773D5}"/>
                </a:ext>
              </a:extLst>
            </p:cNvPr>
            <p:cNvSpPr/>
            <p:nvPr/>
          </p:nvSpPr>
          <p:spPr>
            <a:xfrm>
              <a:off x="1657775" y="272469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4" name="Oval 33">
              <a:extLst>
                <a:ext uri="{FF2B5EF4-FFF2-40B4-BE49-F238E27FC236}">
                  <a16:creationId xmlns:a16="http://schemas.microsoft.com/office/drawing/2014/main" id="{DDCB38C9-D192-1061-7E1A-ED5AA3A7A7FF}"/>
                </a:ext>
              </a:extLst>
            </p:cNvPr>
            <p:cNvSpPr/>
            <p:nvPr/>
          </p:nvSpPr>
          <p:spPr>
            <a:xfrm>
              <a:off x="853755" y="34433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5" name="Oval 34">
              <a:extLst>
                <a:ext uri="{FF2B5EF4-FFF2-40B4-BE49-F238E27FC236}">
                  <a16:creationId xmlns:a16="http://schemas.microsoft.com/office/drawing/2014/main" id="{50B229ED-AA9E-7D16-EF7F-4995767C69B3}"/>
                </a:ext>
              </a:extLst>
            </p:cNvPr>
            <p:cNvSpPr/>
            <p:nvPr/>
          </p:nvSpPr>
          <p:spPr>
            <a:xfrm>
              <a:off x="980963" y="255944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7" name="Oval 36">
              <a:extLst>
                <a:ext uri="{FF2B5EF4-FFF2-40B4-BE49-F238E27FC236}">
                  <a16:creationId xmlns:a16="http://schemas.microsoft.com/office/drawing/2014/main" id="{A1A337A0-1710-ACDC-D4F5-289CE33B7F36}"/>
                </a:ext>
              </a:extLst>
            </p:cNvPr>
            <p:cNvSpPr/>
            <p:nvPr/>
          </p:nvSpPr>
          <p:spPr>
            <a:xfrm>
              <a:off x="468203" y="207569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9" name="Oval 38">
              <a:extLst>
                <a:ext uri="{FF2B5EF4-FFF2-40B4-BE49-F238E27FC236}">
                  <a16:creationId xmlns:a16="http://schemas.microsoft.com/office/drawing/2014/main" id="{1D1D4C02-BE41-2429-EE99-D26F6A9EE0D7}"/>
                </a:ext>
              </a:extLst>
            </p:cNvPr>
            <p:cNvSpPr/>
            <p:nvPr/>
          </p:nvSpPr>
          <p:spPr>
            <a:xfrm>
              <a:off x="1212695" y="20154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0" name="Oval 39">
              <a:extLst>
                <a:ext uri="{FF2B5EF4-FFF2-40B4-BE49-F238E27FC236}">
                  <a16:creationId xmlns:a16="http://schemas.microsoft.com/office/drawing/2014/main" id="{15ABCE29-E256-BB41-4380-31E0C89AE739}"/>
                </a:ext>
              </a:extLst>
            </p:cNvPr>
            <p:cNvSpPr/>
            <p:nvPr/>
          </p:nvSpPr>
          <p:spPr>
            <a:xfrm>
              <a:off x="3502039" y="207569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1" name="Oval 40">
              <a:extLst>
                <a:ext uri="{FF2B5EF4-FFF2-40B4-BE49-F238E27FC236}">
                  <a16:creationId xmlns:a16="http://schemas.microsoft.com/office/drawing/2014/main" id="{E8107B81-4A06-E0B3-B3D8-B29D37911411}"/>
                </a:ext>
              </a:extLst>
            </p:cNvPr>
            <p:cNvSpPr/>
            <p:nvPr/>
          </p:nvSpPr>
          <p:spPr>
            <a:xfrm>
              <a:off x="3413407" y="41954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2" name="Oval 41">
              <a:extLst>
                <a:ext uri="{FF2B5EF4-FFF2-40B4-BE49-F238E27FC236}">
                  <a16:creationId xmlns:a16="http://schemas.microsoft.com/office/drawing/2014/main" id="{23B19360-537D-98A7-FD5B-C6A11BB34D2C}"/>
                </a:ext>
              </a:extLst>
            </p:cNvPr>
            <p:cNvSpPr/>
            <p:nvPr/>
          </p:nvSpPr>
          <p:spPr>
            <a:xfrm>
              <a:off x="3437762" y="135797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3" name="Oval 42">
              <a:extLst>
                <a:ext uri="{FF2B5EF4-FFF2-40B4-BE49-F238E27FC236}">
                  <a16:creationId xmlns:a16="http://schemas.microsoft.com/office/drawing/2014/main" id="{960F32A5-5778-16CA-1067-133AD429C41B}"/>
                </a:ext>
              </a:extLst>
            </p:cNvPr>
            <p:cNvSpPr/>
            <p:nvPr/>
          </p:nvSpPr>
          <p:spPr>
            <a:xfrm>
              <a:off x="4114650" y="18152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4" name="Oval 43">
              <a:extLst>
                <a:ext uri="{FF2B5EF4-FFF2-40B4-BE49-F238E27FC236}">
                  <a16:creationId xmlns:a16="http://schemas.microsoft.com/office/drawing/2014/main" id="{5AB2631C-D17B-6E9E-7A0F-3042F7E2ABBE}"/>
                </a:ext>
              </a:extLst>
            </p:cNvPr>
            <p:cNvSpPr/>
            <p:nvPr/>
          </p:nvSpPr>
          <p:spPr>
            <a:xfrm>
              <a:off x="2774643" y="924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5" name="Oval 44">
              <a:extLst>
                <a:ext uri="{FF2B5EF4-FFF2-40B4-BE49-F238E27FC236}">
                  <a16:creationId xmlns:a16="http://schemas.microsoft.com/office/drawing/2014/main" id="{A92DED05-CAD8-5FF3-B7E9-D57A786A06CC}"/>
                </a:ext>
              </a:extLst>
            </p:cNvPr>
            <p:cNvSpPr/>
            <p:nvPr/>
          </p:nvSpPr>
          <p:spPr>
            <a:xfrm>
              <a:off x="1850286" y="7974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6" name="Oval 45">
              <a:extLst>
                <a:ext uri="{FF2B5EF4-FFF2-40B4-BE49-F238E27FC236}">
                  <a16:creationId xmlns:a16="http://schemas.microsoft.com/office/drawing/2014/main" id="{D179C9F9-450A-1C12-B2AA-0F3055E992CE}"/>
                </a:ext>
              </a:extLst>
            </p:cNvPr>
            <p:cNvSpPr/>
            <p:nvPr/>
          </p:nvSpPr>
          <p:spPr>
            <a:xfrm>
              <a:off x="1264797" y="12859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7" name="Oval 46">
              <a:extLst>
                <a:ext uri="{FF2B5EF4-FFF2-40B4-BE49-F238E27FC236}">
                  <a16:creationId xmlns:a16="http://schemas.microsoft.com/office/drawing/2014/main" id="{D35F19E1-706B-B75B-810C-AFDBF72CAB7D}"/>
                </a:ext>
              </a:extLst>
            </p:cNvPr>
            <p:cNvSpPr/>
            <p:nvPr/>
          </p:nvSpPr>
          <p:spPr>
            <a:xfrm>
              <a:off x="680741" y="107924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8" name="Oval 47">
              <a:extLst>
                <a:ext uri="{FF2B5EF4-FFF2-40B4-BE49-F238E27FC236}">
                  <a16:creationId xmlns:a16="http://schemas.microsoft.com/office/drawing/2014/main" id="{C30AB9AD-52D6-ABB5-3FA4-4B4047750816}"/>
                </a:ext>
              </a:extLst>
            </p:cNvPr>
            <p:cNvSpPr/>
            <p:nvPr/>
          </p:nvSpPr>
          <p:spPr>
            <a:xfrm>
              <a:off x="668559" y="5145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9" name="Oval 48">
              <a:extLst>
                <a:ext uri="{FF2B5EF4-FFF2-40B4-BE49-F238E27FC236}">
                  <a16:creationId xmlns:a16="http://schemas.microsoft.com/office/drawing/2014/main" id="{91194D9A-860F-A495-F6E9-33DE9FF20BF0}"/>
                </a:ext>
              </a:extLst>
            </p:cNvPr>
            <p:cNvSpPr/>
            <p:nvPr/>
          </p:nvSpPr>
          <p:spPr>
            <a:xfrm>
              <a:off x="1322970" y="4722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0" name="Oval 49">
              <a:extLst>
                <a:ext uri="{FF2B5EF4-FFF2-40B4-BE49-F238E27FC236}">
                  <a16:creationId xmlns:a16="http://schemas.microsoft.com/office/drawing/2014/main" id="{245CB821-AC3A-2C5A-87AD-020257982FF2}"/>
                </a:ext>
              </a:extLst>
            </p:cNvPr>
            <p:cNvSpPr/>
            <p:nvPr/>
          </p:nvSpPr>
          <p:spPr>
            <a:xfrm>
              <a:off x="4127573" y="6396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51" name="Straight Connector 50">
              <a:extLst>
                <a:ext uri="{FF2B5EF4-FFF2-40B4-BE49-F238E27FC236}">
                  <a16:creationId xmlns:a16="http://schemas.microsoft.com/office/drawing/2014/main" id="{B98A80C5-2A51-F7C7-ED55-FDB7A7B678E6}"/>
                </a:ext>
              </a:extLst>
            </p:cNvPr>
            <p:cNvCxnSpPr>
              <a:cxnSpLocks/>
              <a:stCxn id="46" idx="1"/>
              <a:endCxn id="48" idx="5"/>
            </p:cNvCxnSpPr>
            <p:nvPr/>
          </p:nvCxnSpPr>
          <p:spPr>
            <a:xfrm flipH="1" flipV="1">
              <a:off x="894489" y="740456"/>
              <a:ext cx="409072" cy="58424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98D4CE6-B2E5-2706-AA31-600C31BC2188}"/>
                </a:ext>
              </a:extLst>
            </p:cNvPr>
            <p:cNvCxnSpPr>
              <a:cxnSpLocks/>
              <a:stCxn id="46" idx="2"/>
              <a:endCxn id="47" idx="5"/>
            </p:cNvCxnSpPr>
            <p:nvPr/>
          </p:nvCxnSpPr>
          <p:spPr>
            <a:xfrm flipH="1" flipV="1">
              <a:off x="906671" y="1305179"/>
              <a:ext cx="358126" cy="11310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A862241-ABF4-A046-8C13-5CBB1818DAE1}"/>
                </a:ext>
              </a:extLst>
            </p:cNvPr>
            <p:cNvCxnSpPr>
              <a:cxnSpLocks/>
              <a:stCxn id="46" idx="3"/>
              <a:endCxn id="37" idx="7"/>
            </p:cNvCxnSpPr>
            <p:nvPr/>
          </p:nvCxnSpPr>
          <p:spPr>
            <a:xfrm flipH="1">
              <a:off x="694133" y="1511864"/>
              <a:ext cx="609428" cy="60259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7BCB4F2-BFE9-852A-309D-887968D1DD66}"/>
                </a:ext>
              </a:extLst>
            </p:cNvPr>
            <p:cNvCxnSpPr>
              <a:cxnSpLocks/>
              <a:stCxn id="46" idx="0"/>
              <a:endCxn id="49" idx="4"/>
            </p:cNvCxnSpPr>
            <p:nvPr/>
          </p:nvCxnSpPr>
          <p:spPr>
            <a:xfrm flipV="1">
              <a:off x="1397144" y="736993"/>
              <a:ext cx="58173" cy="54894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178C404-9BD2-E3FA-526F-50FFF7B59B5F}"/>
                </a:ext>
              </a:extLst>
            </p:cNvPr>
            <p:cNvCxnSpPr>
              <a:cxnSpLocks/>
              <a:stCxn id="46" idx="7"/>
              <a:endCxn id="45" idx="3"/>
            </p:cNvCxnSpPr>
            <p:nvPr/>
          </p:nvCxnSpPr>
          <p:spPr>
            <a:xfrm flipV="1">
              <a:off x="1490727" y="1023390"/>
              <a:ext cx="398323" cy="3013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FABF28-4A97-56C5-7148-D21C842DF57D}"/>
                </a:ext>
              </a:extLst>
            </p:cNvPr>
            <p:cNvCxnSpPr>
              <a:cxnSpLocks/>
              <a:stCxn id="46" idx="4"/>
              <a:endCxn id="39" idx="0"/>
            </p:cNvCxnSpPr>
            <p:nvPr/>
          </p:nvCxnSpPr>
          <p:spPr>
            <a:xfrm flipH="1">
              <a:off x="1345042" y="1550628"/>
              <a:ext cx="52102" cy="46480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2B01601-6D9F-E958-7F27-E922932599BE}"/>
                </a:ext>
              </a:extLst>
            </p:cNvPr>
            <p:cNvCxnSpPr>
              <a:cxnSpLocks/>
              <a:stCxn id="46" idx="6"/>
              <a:endCxn id="42" idx="2"/>
            </p:cNvCxnSpPr>
            <p:nvPr/>
          </p:nvCxnSpPr>
          <p:spPr>
            <a:xfrm>
              <a:off x="1529491" y="1418281"/>
              <a:ext cx="1908271" cy="7203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2F305DF-E277-AF5B-8923-0434347E9C89}"/>
                </a:ext>
              </a:extLst>
            </p:cNvPr>
            <p:cNvCxnSpPr>
              <a:cxnSpLocks/>
              <a:stCxn id="44" idx="5"/>
              <a:endCxn id="42" idx="1"/>
            </p:cNvCxnSpPr>
            <p:nvPr/>
          </p:nvCxnSpPr>
          <p:spPr>
            <a:xfrm>
              <a:off x="3000573" y="1150067"/>
              <a:ext cx="475953" cy="2466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7A51EE3-6584-7A7E-86E8-5AEF696607AB}"/>
                </a:ext>
              </a:extLst>
            </p:cNvPr>
            <p:cNvCxnSpPr>
              <a:cxnSpLocks/>
              <a:stCxn id="42" idx="7"/>
              <a:endCxn id="50" idx="3"/>
            </p:cNvCxnSpPr>
            <p:nvPr/>
          </p:nvCxnSpPr>
          <p:spPr>
            <a:xfrm flipV="1">
              <a:off x="3663692" y="865603"/>
              <a:ext cx="502645" cy="53113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9CB430E-0106-FAFE-1A11-4AA7C81D2139}"/>
                </a:ext>
              </a:extLst>
            </p:cNvPr>
            <p:cNvCxnSpPr>
              <a:cxnSpLocks/>
              <a:stCxn id="42" idx="5"/>
              <a:endCxn id="43" idx="1"/>
            </p:cNvCxnSpPr>
            <p:nvPr/>
          </p:nvCxnSpPr>
          <p:spPr>
            <a:xfrm>
              <a:off x="3663692" y="1583901"/>
              <a:ext cx="489722" cy="27007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648AEDF-48EA-B58B-DD41-1B88F32B5B67}"/>
                </a:ext>
              </a:extLst>
            </p:cNvPr>
            <p:cNvCxnSpPr>
              <a:cxnSpLocks/>
              <a:stCxn id="41" idx="4"/>
              <a:endCxn id="42" idx="0"/>
            </p:cNvCxnSpPr>
            <p:nvPr/>
          </p:nvCxnSpPr>
          <p:spPr>
            <a:xfrm>
              <a:off x="3545754" y="684236"/>
              <a:ext cx="24355" cy="6737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8C1EE686-95A9-02C6-04F8-48E600D55549}"/>
                </a:ext>
              </a:extLst>
            </p:cNvPr>
            <p:cNvCxnSpPr>
              <a:cxnSpLocks/>
              <a:stCxn id="40" idx="0"/>
              <a:endCxn id="42" idx="4"/>
            </p:cNvCxnSpPr>
            <p:nvPr/>
          </p:nvCxnSpPr>
          <p:spPr>
            <a:xfrm flipH="1" flipV="1">
              <a:off x="3570109" y="1622665"/>
              <a:ext cx="64277" cy="4530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C1F7A48-B7EF-E7D1-4446-5B0ACBF2234D}"/>
                </a:ext>
              </a:extLst>
            </p:cNvPr>
            <p:cNvCxnSpPr>
              <a:cxnSpLocks/>
              <a:stCxn id="30" idx="7"/>
              <a:endCxn id="42" idx="3"/>
            </p:cNvCxnSpPr>
            <p:nvPr/>
          </p:nvCxnSpPr>
          <p:spPr>
            <a:xfrm flipV="1">
              <a:off x="2491568" y="1583901"/>
              <a:ext cx="984958" cy="17496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42CE6DE-3CB9-7585-9FF5-AE4A4FA75B7A}"/>
                </a:ext>
              </a:extLst>
            </p:cNvPr>
            <p:cNvCxnSpPr>
              <a:cxnSpLocks/>
              <a:stCxn id="30" idx="1"/>
              <a:endCxn id="46" idx="5"/>
            </p:cNvCxnSpPr>
            <p:nvPr/>
          </p:nvCxnSpPr>
          <p:spPr>
            <a:xfrm flipH="1" flipV="1">
              <a:off x="1490727" y="1511864"/>
              <a:ext cx="813675" cy="182165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BAE28D3-3685-E20D-C728-A51959B29A31}"/>
                </a:ext>
              </a:extLst>
            </p:cNvPr>
            <p:cNvCxnSpPr>
              <a:cxnSpLocks/>
              <a:stCxn id="30" idx="0"/>
              <a:endCxn id="31" idx="4"/>
            </p:cNvCxnSpPr>
            <p:nvPr/>
          </p:nvCxnSpPr>
          <p:spPr>
            <a:xfrm flipV="1">
              <a:off x="2397985" y="2619733"/>
              <a:ext cx="24771" cy="6750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EE7D0F1-301D-CF6C-5732-913052F1510A}"/>
                </a:ext>
              </a:extLst>
            </p:cNvPr>
            <p:cNvCxnSpPr>
              <a:cxnSpLocks/>
              <a:stCxn id="30" idx="1"/>
              <a:endCxn id="32" idx="5"/>
            </p:cNvCxnSpPr>
            <p:nvPr/>
          </p:nvCxnSpPr>
          <p:spPr>
            <a:xfrm flipH="1" flipV="1">
              <a:off x="1883705" y="2950623"/>
              <a:ext cx="420697" cy="3829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5349B29-01BC-9F49-30E2-E75514856D7F}"/>
                </a:ext>
              </a:extLst>
            </p:cNvPr>
            <p:cNvCxnSpPr>
              <a:cxnSpLocks/>
              <a:stCxn id="30" idx="2"/>
              <a:endCxn id="35" idx="5"/>
            </p:cNvCxnSpPr>
            <p:nvPr/>
          </p:nvCxnSpPr>
          <p:spPr>
            <a:xfrm flipH="1" flipV="1">
              <a:off x="1206893" y="2785378"/>
              <a:ext cx="1058745" cy="6417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75ADF748-CB56-A009-6C7E-A8B7F9D19BED}"/>
                </a:ext>
              </a:extLst>
            </p:cNvPr>
            <p:cNvCxnSpPr>
              <a:cxnSpLocks/>
              <a:stCxn id="30" idx="2"/>
              <a:endCxn id="34" idx="6"/>
            </p:cNvCxnSpPr>
            <p:nvPr/>
          </p:nvCxnSpPr>
          <p:spPr>
            <a:xfrm flipH="1">
              <a:off x="1118449" y="3427106"/>
              <a:ext cx="1147189" cy="14855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D8094A9C-3583-CE47-A5EB-1EFB83098BD3}"/>
                </a:ext>
              </a:extLst>
            </p:cNvPr>
            <p:cNvCxnSpPr>
              <a:cxnSpLocks/>
              <a:stCxn id="28" idx="2"/>
              <a:endCxn id="30" idx="6"/>
            </p:cNvCxnSpPr>
            <p:nvPr/>
          </p:nvCxnSpPr>
          <p:spPr>
            <a:xfrm flipH="1" flipV="1">
              <a:off x="2530332" y="3427106"/>
              <a:ext cx="948057" cy="1313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00866D58-14B8-41FC-CC8A-18FA18538766}"/>
                </a:ext>
              </a:extLst>
            </p:cNvPr>
            <p:cNvCxnSpPr>
              <a:cxnSpLocks/>
              <a:stCxn id="28" idx="1"/>
              <a:endCxn id="27" idx="5"/>
            </p:cNvCxnSpPr>
            <p:nvPr/>
          </p:nvCxnSpPr>
          <p:spPr>
            <a:xfrm flipH="1" flipV="1">
              <a:off x="3307278" y="3118309"/>
              <a:ext cx="209875" cy="2283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5AB1989A-2DBE-90A8-6416-EBD250CE9585}"/>
                </a:ext>
              </a:extLst>
            </p:cNvPr>
            <p:cNvCxnSpPr>
              <a:cxnSpLocks/>
              <a:stCxn id="28" idx="0"/>
              <a:endCxn id="25" idx="4"/>
            </p:cNvCxnSpPr>
            <p:nvPr/>
          </p:nvCxnSpPr>
          <p:spPr>
            <a:xfrm flipV="1">
              <a:off x="3610736" y="2824142"/>
              <a:ext cx="60928" cy="48375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CE9ADDA6-8115-CAF5-1E72-DBBF3EF37FDC}"/>
                </a:ext>
              </a:extLst>
            </p:cNvPr>
            <p:cNvCxnSpPr>
              <a:cxnSpLocks/>
              <a:stCxn id="28" idx="7"/>
              <a:endCxn id="24" idx="3"/>
            </p:cNvCxnSpPr>
            <p:nvPr/>
          </p:nvCxnSpPr>
          <p:spPr>
            <a:xfrm flipV="1">
              <a:off x="3704319" y="2990749"/>
              <a:ext cx="397400" cy="35591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D40D7D6A-346D-BFD5-D2BC-0064575DADDE}"/>
                </a:ext>
              </a:extLst>
            </p:cNvPr>
            <p:cNvCxnSpPr>
              <a:cxnSpLocks/>
              <a:stCxn id="28" idx="6"/>
              <a:endCxn id="23" idx="2"/>
            </p:cNvCxnSpPr>
            <p:nvPr/>
          </p:nvCxnSpPr>
          <p:spPr>
            <a:xfrm flipV="1">
              <a:off x="3743083" y="3436731"/>
              <a:ext cx="473693" cy="351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01D9830-9FD2-60FF-90D7-D6A5B05EA025}"/>
                </a:ext>
              </a:extLst>
            </p:cNvPr>
            <p:cNvCxnSpPr>
              <a:cxnSpLocks/>
              <a:stCxn id="28" idx="4"/>
              <a:endCxn id="22" idx="0"/>
            </p:cNvCxnSpPr>
            <p:nvPr/>
          </p:nvCxnSpPr>
          <p:spPr>
            <a:xfrm>
              <a:off x="3610736" y="3572590"/>
              <a:ext cx="30464" cy="6277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6BAC70F-6DB2-9D22-3259-2897EE4A0FE2}"/>
                </a:ext>
              </a:extLst>
            </p:cNvPr>
            <p:cNvCxnSpPr>
              <a:cxnSpLocks/>
              <a:stCxn id="28" idx="3"/>
              <a:endCxn id="29" idx="7"/>
            </p:cNvCxnSpPr>
            <p:nvPr/>
          </p:nvCxnSpPr>
          <p:spPr>
            <a:xfrm flipH="1">
              <a:off x="3285653" y="3533826"/>
              <a:ext cx="231500" cy="1752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A92E3EB-0D40-A410-5649-496170E012CA}"/>
                </a:ext>
              </a:extLst>
            </p:cNvPr>
            <p:cNvCxnSpPr>
              <a:cxnSpLocks/>
              <a:stCxn id="30" idx="5"/>
              <a:endCxn id="20" idx="1"/>
            </p:cNvCxnSpPr>
            <p:nvPr/>
          </p:nvCxnSpPr>
          <p:spPr>
            <a:xfrm>
              <a:off x="2491568" y="3520689"/>
              <a:ext cx="1362240" cy="190708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D752740B-3EED-EE56-827B-C5435E0EDCAC}"/>
                </a:ext>
              </a:extLst>
            </p:cNvPr>
            <p:cNvCxnSpPr>
              <a:cxnSpLocks/>
              <a:stCxn id="30" idx="4"/>
              <a:endCxn id="14" idx="0"/>
            </p:cNvCxnSpPr>
            <p:nvPr/>
          </p:nvCxnSpPr>
          <p:spPr>
            <a:xfrm flipH="1">
              <a:off x="1997466" y="3559453"/>
              <a:ext cx="400519" cy="235417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C0708248-CBFC-B18B-8D0A-AC0211B3B337}"/>
                </a:ext>
              </a:extLst>
            </p:cNvPr>
            <p:cNvCxnSpPr>
              <a:cxnSpLocks/>
              <a:stCxn id="30" idx="3"/>
              <a:endCxn id="7" idx="7"/>
            </p:cNvCxnSpPr>
            <p:nvPr/>
          </p:nvCxnSpPr>
          <p:spPr>
            <a:xfrm flipH="1">
              <a:off x="1597529" y="3520689"/>
              <a:ext cx="706873" cy="118438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1FEF442B-EFFE-A4D9-EEB0-46C8B51F6371}"/>
                </a:ext>
              </a:extLst>
            </p:cNvPr>
            <p:cNvCxnSpPr>
              <a:cxnSpLocks/>
              <a:stCxn id="8" idx="5"/>
              <a:endCxn id="7" idx="1"/>
            </p:cNvCxnSpPr>
            <p:nvPr/>
          </p:nvCxnSpPr>
          <p:spPr>
            <a:xfrm>
              <a:off x="952920" y="4298136"/>
              <a:ext cx="457443" cy="40693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C2A83A8-C529-B7C4-8AFA-A2DDDB12E668}"/>
                </a:ext>
              </a:extLst>
            </p:cNvPr>
            <p:cNvCxnSpPr>
              <a:cxnSpLocks/>
              <a:stCxn id="6" idx="6"/>
              <a:endCxn id="7" idx="2"/>
            </p:cNvCxnSpPr>
            <p:nvPr/>
          </p:nvCxnSpPr>
          <p:spPr>
            <a:xfrm flipV="1">
              <a:off x="790740" y="4798658"/>
              <a:ext cx="580859" cy="164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33971FF-F125-FF89-3DE6-29D98550BCB4}"/>
                </a:ext>
              </a:extLst>
            </p:cNvPr>
            <p:cNvCxnSpPr>
              <a:cxnSpLocks/>
              <a:stCxn id="9" idx="0"/>
              <a:endCxn id="7" idx="4"/>
            </p:cNvCxnSpPr>
            <p:nvPr/>
          </p:nvCxnSpPr>
          <p:spPr>
            <a:xfrm flipV="1">
              <a:off x="1496610" y="4931005"/>
              <a:ext cx="7336" cy="2157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2C6ACB4D-0493-F6F3-07F1-49E6E0BBF993}"/>
                </a:ext>
              </a:extLst>
            </p:cNvPr>
            <p:cNvCxnSpPr>
              <a:cxnSpLocks/>
              <a:stCxn id="7" idx="5"/>
              <a:endCxn id="10" idx="1"/>
            </p:cNvCxnSpPr>
            <p:nvPr/>
          </p:nvCxnSpPr>
          <p:spPr>
            <a:xfrm>
              <a:off x="1597529" y="4892241"/>
              <a:ext cx="101274" cy="1166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9F2F9DC4-7BE7-FE1E-042F-1FFE4B745ADD}"/>
                </a:ext>
              </a:extLst>
            </p:cNvPr>
            <p:cNvCxnSpPr>
              <a:cxnSpLocks/>
              <a:stCxn id="11" idx="5"/>
              <a:endCxn id="14" idx="1"/>
            </p:cNvCxnSpPr>
            <p:nvPr/>
          </p:nvCxnSpPr>
          <p:spPr>
            <a:xfrm>
              <a:off x="1162100" y="5432546"/>
              <a:ext cx="741783" cy="51984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D8D3DDEC-859C-A0C1-E0C7-8F96159824E2}"/>
                </a:ext>
              </a:extLst>
            </p:cNvPr>
            <p:cNvCxnSpPr>
              <a:cxnSpLocks/>
              <a:stCxn id="12" idx="6"/>
              <a:endCxn id="14" idx="2"/>
            </p:cNvCxnSpPr>
            <p:nvPr/>
          </p:nvCxnSpPr>
          <p:spPr>
            <a:xfrm flipV="1">
              <a:off x="1397144" y="6045978"/>
              <a:ext cx="467975" cy="154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E8B03EF1-4978-6880-550D-61D1887F19BD}"/>
                </a:ext>
              </a:extLst>
            </p:cNvPr>
            <p:cNvCxnSpPr>
              <a:cxnSpLocks/>
              <a:stCxn id="13" idx="7"/>
              <a:endCxn id="14" idx="3"/>
            </p:cNvCxnSpPr>
            <p:nvPr/>
          </p:nvCxnSpPr>
          <p:spPr>
            <a:xfrm flipV="1">
              <a:off x="1451963" y="6139561"/>
              <a:ext cx="451920" cy="3481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DAC1BB60-D8C5-F91B-B601-CC9347459D82}"/>
                </a:ext>
              </a:extLst>
            </p:cNvPr>
            <p:cNvCxnSpPr>
              <a:cxnSpLocks/>
              <a:stCxn id="14" idx="5"/>
              <a:endCxn id="15" idx="1"/>
            </p:cNvCxnSpPr>
            <p:nvPr/>
          </p:nvCxnSpPr>
          <p:spPr>
            <a:xfrm>
              <a:off x="2091049" y="6139561"/>
              <a:ext cx="267379" cy="2157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818FF053-949B-15DD-E6A9-5A9BF7F5802D}"/>
                </a:ext>
              </a:extLst>
            </p:cNvPr>
            <p:cNvCxnSpPr>
              <a:cxnSpLocks/>
              <a:stCxn id="16" idx="3"/>
              <a:endCxn id="14" idx="7"/>
            </p:cNvCxnSpPr>
            <p:nvPr/>
          </p:nvCxnSpPr>
          <p:spPr>
            <a:xfrm flipH="1">
              <a:off x="2091049" y="5432546"/>
              <a:ext cx="429267" cy="51984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5920BA5E-CCD4-3839-92A1-5C9FD8EEF32B}"/>
                </a:ext>
              </a:extLst>
            </p:cNvPr>
            <p:cNvCxnSpPr>
              <a:cxnSpLocks/>
              <a:stCxn id="21" idx="3"/>
              <a:endCxn id="20" idx="7"/>
            </p:cNvCxnSpPr>
            <p:nvPr/>
          </p:nvCxnSpPr>
          <p:spPr>
            <a:xfrm flipH="1">
              <a:off x="4040974" y="5118171"/>
              <a:ext cx="279691" cy="30960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B516F8A6-7350-C45D-09B0-72FAF097AA51}"/>
                </a:ext>
              </a:extLst>
            </p:cNvPr>
            <p:cNvCxnSpPr>
              <a:cxnSpLocks/>
              <a:stCxn id="19" idx="6"/>
              <a:endCxn id="20" idx="2"/>
            </p:cNvCxnSpPr>
            <p:nvPr/>
          </p:nvCxnSpPr>
          <p:spPr>
            <a:xfrm>
              <a:off x="3233709" y="5521358"/>
              <a:ext cx="58133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AB042DC7-9C07-BD35-7D90-54D9617FC9CC}"/>
                </a:ext>
              </a:extLst>
            </p:cNvPr>
            <p:cNvCxnSpPr>
              <a:cxnSpLocks/>
              <a:stCxn id="18" idx="7"/>
              <a:endCxn id="20" idx="3"/>
            </p:cNvCxnSpPr>
            <p:nvPr/>
          </p:nvCxnSpPr>
          <p:spPr>
            <a:xfrm flipV="1">
              <a:off x="3454440" y="5614941"/>
              <a:ext cx="399368" cy="4212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A4BE049C-5B6B-EFE9-8BE2-5ECF5D66BE92}"/>
                </a:ext>
              </a:extLst>
            </p:cNvPr>
            <p:cNvCxnSpPr>
              <a:cxnSpLocks/>
              <a:stCxn id="17" idx="0"/>
              <a:endCxn id="20" idx="4"/>
            </p:cNvCxnSpPr>
            <p:nvPr/>
          </p:nvCxnSpPr>
          <p:spPr>
            <a:xfrm flipH="1" flipV="1">
              <a:off x="3947391" y="5653705"/>
              <a:ext cx="15129" cy="55606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24" name="Oval 223">
              <a:extLst>
                <a:ext uri="{FF2B5EF4-FFF2-40B4-BE49-F238E27FC236}">
                  <a16:creationId xmlns:a16="http://schemas.microsoft.com/office/drawing/2014/main" id="{DFB08AE3-6C06-74D3-5915-81E1B66448C4}"/>
                </a:ext>
              </a:extLst>
            </p:cNvPr>
            <p:cNvSpPr/>
            <p:nvPr/>
          </p:nvSpPr>
          <p:spPr>
            <a:xfrm>
              <a:off x="4281901" y="39398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225" name="Straight Connector 224">
              <a:extLst>
                <a:ext uri="{FF2B5EF4-FFF2-40B4-BE49-F238E27FC236}">
                  <a16:creationId xmlns:a16="http://schemas.microsoft.com/office/drawing/2014/main" id="{52B33FDA-0E4A-F4E3-7403-130A50534BD1}"/>
                </a:ext>
              </a:extLst>
            </p:cNvPr>
            <p:cNvCxnSpPr>
              <a:cxnSpLocks/>
              <a:stCxn id="28" idx="5"/>
              <a:endCxn id="224" idx="1"/>
            </p:cNvCxnSpPr>
            <p:nvPr/>
          </p:nvCxnSpPr>
          <p:spPr>
            <a:xfrm>
              <a:off x="3704319" y="3533826"/>
              <a:ext cx="616346" cy="44479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2680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D5E589-B990-03C7-89A8-5512E2704877}"/>
              </a:ext>
            </a:extLst>
          </p:cNvPr>
          <p:cNvSpPr>
            <a:spLocks noGrp="1"/>
          </p:cNvSpPr>
          <p:nvPr>
            <p:ph type="body" sz="quarter" idx="13"/>
          </p:nvPr>
        </p:nvSpPr>
        <p:spPr/>
        <p:txBody>
          <a:bodyPr/>
          <a:lstStyle/>
          <a:p>
            <a:r>
              <a:rPr lang="en-CZ" dirty="0"/>
              <a:t>Verteilt</a:t>
            </a:r>
          </a:p>
          <a:p>
            <a:endParaRPr lang="en-CZ" dirty="0"/>
          </a:p>
          <a:p>
            <a:r>
              <a:rPr lang="en-CZ" dirty="0"/>
              <a:t>Jeder Knoten ist unabhängig und untereinander vernetzt.</a:t>
            </a:r>
          </a:p>
        </p:txBody>
      </p:sp>
      <p:grpSp>
        <p:nvGrpSpPr>
          <p:cNvPr id="241" name="Group 240">
            <a:extLst>
              <a:ext uri="{FF2B5EF4-FFF2-40B4-BE49-F238E27FC236}">
                <a16:creationId xmlns:a16="http://schemas.microsoft.com/office/drawing/2014/main" id="{A41EEF13-0C7D-4148-919E-9C3AB1789F95}"/>
              </a:ext>
            </a:extLst>
          </p:cNvPr>
          <p:cNvGrpSpPr/>
          <p:nvPr/>
        </p:nvGrpSpPr>
        <p:grpSpPr>
          <a:xfrm>
            <a:off x="590555" y="337802"/>
            <a:ext cx="3532261" cy="6254029"/>
            <a:chOff x="590555" y="337802"/>
            <a:chExt cx="3532261" cy="6254029"/>
          </a:xfrm>
        </p:grpSpPr>
        <p:sp>
          <p:nvSpPr>
            <p:cNvPr id="3" name="Oval 2">
              <a:extLst>
                <a:ext uri="{FF2B5EF4-FFF2-40B4-BE49-F238E27FC236}">
                  <a16:creationId xmlns:a16="http://schemas.microsoft.com/office/drawing/2014/main" id="{B450E47B-F53F-91F4-7067-905EFBAE51A9}"/>
                </a:ext>
              </a:extLst>
            </p:cNvPr>
            <p:cNvSpPr/>
            <p:nvPr/>
          </p:nvSpPr>
          <p:spPr>
            <a:xfrm>
              <a:off x="2725151" y="60578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 name="Oval 3">
              <a:extLst>
                <a:ext uri="{FF2B5EF4-FFF2-40B4-BE49-F238E27FC236}">
                  <a16:creationId xmlns:a16="http://schemas.microsoft.com/office/drawing/2014/main" id="{AEC226D8-1F9E-AF77-2899-A2CAA9AA55E0}"/>
                </a:ext>
              </a:extLst>
            </p:cNvPr>
            <p:cNvSpPr/>
            <p:nvPr/>
          </p:nvSpPr>
          <p:spPr>
            <a:xfrm>
              <a:off x="3074066" y="574106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 name="Oval 5">
              <a:extLst>
                <a:ext uri="{FF2B5EF4-FFF2-40B4-BE49-F238E27FC236}">
                  <a16:creationId xmlns:a16="http://schemas.microsoft.com/office/drawing/2014/main" id="{9EF25A26-6BD9-3977-1354-344EEF05C11D}"/>
                </a:ext>
              </a:extLst>
            </p:cNvPr>
            <p:cNvSpPr/>
            <p:nvPr/>
          </p:nvSpPr>
          <p:spPr>
            <a:xfrm>
              <a:off x="2983832" y="49544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 name="Oval 6">
              <a:extLst>
                <a:ext uri="{FF2B5EF4-FFF2-40B4-BE49-F238E27FC236}">
                  <a16:creationId xmlns:a16="http://schemas.microsoft.com/office/drawing/2014/main" id="{37665906-1DF7-601C-2E42-41247B7E3297}"/>
                </a:ext>
              </a:extLst>
            </p:cNvPr>
            <p:cNvSpPr/>
            <p:nvPr/>
          </p:nvSpPr>
          <p:spPr>
            <a:xfrm>
              <a:off x="1743240" y="6327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 name="Oval 7">
              <a:extLst>
                <a:ext uri="{FF2B5EF4-FFF2-40B4-BE49-F238E27FC236}">
                  <a16:creationId xmlns:a16="http://schemas.microsoft.com/office/drawing/2014/main" id="{A88835BC-CA15-6D3E-5B57-1BD9CDB09F61}"/>
                </a:ext>
              </a:extLst>
            </p:cNvPr>
            <p:cNvSpPr/>
            <p:nvPr/>
          </p:nvSpPr>
          <p:spPr>
            <a:xfrm>
              <a:off x="957512" y="61361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 name="Oval 8">
              <a:extLst>
                <a:ext uri="{FF2B5EF4-FFF2-40B4-BE49-F238E27FC236}">
                  <a16:creationId xmlns:a16="http://schemas.microsoft.com/office/drawing/2014/main" id="{17EA8AC9-2B40-7CD4-DEC1-FABAFE81244B}"/>
                </a:ext>
              </a:extLst>
            </p:cNvPr>
            <p:cNvSpPr/>
            <p:nvPr/>
          </p:nvSpPr>
          <p:spPr>
            <a:xfrm>
              <a:off x="1391654" y="54342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0" name="Oval 9">
              <a:extLst>
                <a:ext uri="{FF2B5EF4-FFF2-40B4-BE49-F238E27FC236}">
                  <a16:creationId xmlns:a16="http://schemas.microsoft.com/office/drawing/2014/main" id="{69EE9EC5-4386-3B00-1909-4B71E63B96FD}"/>
                </a:ext>
              </a:extLst>
            </p:cNvPr>
            <p:cNvSpPr/>
            <p:nvPr/>
          </p:nvSpPr>
          <p:spPr>
            <a:xfrm>
              <a:off x="2478689" y="519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1" name="Oval 10">
              <a:extLst>
                <a:ext uri="{FF2B5EF4-FFF2-40B4-BE49-F238E27FC236}">
                  <a16:creationId xmlns:a16="http://schemas.microsoft.com/office/drawing/2014/main" id="{EDBFEC5D-F648-7DC2-D6DE-6A44D5C683F7}"/>
                </a:ext>
              </a:extLst>
            </p:cNvPr>
            <p:cNvSpPr/>
            <p:nvPr/>
          </p:nvSpPr>
          <p:spPr>
            <a:xfrm>
              <a:off x="3653588" y="535004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2" name="Oval 11">
              <a:extLst>
                <a:ext uri="{FF2B5EF4-FFF2-40B4-BE49-F238E27FC236}">
                  <a16:creationId xmlns:a16="http://schemas.microsoft.com/office/drawing/2014/main" id="{43876940-0719-1DF7-07C8-4613BEF573D1}"/>
                </a:ext>
              </a:extLst>
            </p:cNvPr>
            <p:cNvSpPr/>
            <p:nvPr/>
          </p:nvSpPr>
          <p:spPr>
            <a:xfrm>
              <a:off x="3840078" y="49650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3" name="Oval 12">
              <a:extLst>
                <a:ext uri="{FF2B5EF4-FFF2-40B4-BE49-F238E27FC236}">
                  <a16:creationId xmlns:a16="http://schemas.microsoft.com/office/drawing/2014/main" id="{C3E78381-EF30-1FEE-9901-719826B43479}"/>
                </a:ext>
              </a:extLst>
            </p:cNvPr>
            <p:cNvSpPr/>
            <p:nvPr/>
          </p:nvSpPr>
          <p:spPr>
            <a:xfrm>
              <a:off x="2134267" y="47003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4" name="Oval 13">
              <a:extLst>
                <a:ext uri="{FF2B5EF4-FFF2-40B4-BE49-F238E27FC236}">
                  <a16:creationId xmlns:a16="http://schemas.microsoft.com/office/drawing/2014/main" id="{85AD3922-0E80-CCD5-FACF-160534CCC98C}"/>
                </a:ext>
              </a:extLst>
            </p:cNvPr>
            <p:cNvSpPr/>
            <p:nvPr/>
          </p:nvSpPr>
          <p:spPr>
            <a:xfrm>
              <a:off x="885655" y="47424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5" name="Oval 14">
              <a:extLst>
                <a:ext uri="{FF2B5EF4-FFF2-40B4-BE49-F238E27FC236}">
                  <a16:creationId xmlns:a16="http://schemas.microsoft.com/office/drawing/2014/main" id="{864FD893-58C5-D559-5C7E-C50AD4EFD0BC}"/>
                </a:ext>
              </a:extLst>
            </p:cNvPr>
            <p:cNvSpPr/>
            <p:nvPr/>
          </p:nvSpPr>
          <p:spPr>
            <a:xfrm>
              <a:off x="2116217" y="42732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6" name="Oval 15">
              <a:extLst>
                <a:ext uri="{FF2B5EF4-FFF2-40B4-BE49-F238E27FC236}">
                  <a16:creationId xmlns:a16="http://schemas.microsoft.com/office/drawing/2014/main" id="{C15209CE-C7AA-2854-B40F-7AB27097A7CC}"/>
                </a:ext>
              </a:extLst>
            </p:cNvPr>
            <p:cNvSpPr/>
            <p:nvPr/>
          </p:nvSpPr>
          <p:spPr>
            <a:xfrm>
              <a:off x="2629082" y="368366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7" name="Oval 16">
              <a:extLst>
                <a:ext uri="{FF2B5EF4-FFF2-40B4-BE49-F238E27FC236}">
                  <a16:creationId xmlns:a16="http://schemas.microsoft.com/office/drawing/2014/main" id="{BB2A4B0A-9357-8577-F1BA-4BF655665095}"/>
                </a:ext>
              </a:extLst>
            </p:cNvPr>
            <p:cNvSpPr/>
            <p:nvPr/>
          </p:nvSpPr>
          <p:spPr>
            <a:xfrm>
              <a:off x="3647572" y="365358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8" name="Oval 17">
              <a:extLst>
                <a:ext uri="{FF2B5EF4-FFF2-40B4-BE49-F238E27FC236}">
                  <a16:creationId xmlns:a16="http://schemas.microsoft.com/office/drawing/2014/main" id="{A86A6509-CD73-DF7A-C4F6-C390E25ECE09}"/>
                </a:ext>
              </a:extLst>
            </p:cNvPr>
            <p:cNvSpPr/>
            <p:nvPr/>
          </p:nvSpPr>
          <p:spPr>
            <a:xfrm>
              <a:off x="1767306" y="36641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Oval 18">
              <a:extLst>
                <a:ext uri="{FF2B5EF4-FFF2-40B4-BE49-F238E27FC236}">
                  <a16:creationId xmlns:a16="http://schemas.microsoft.com/office/drawing/2014/main" id="{F9D2E8B3-8312-915D-A514-B0D1F4FD3EEB}"/>
                </a:ext>
              </a:extLst>
            </p:cNvPr>
            <p:cNvSpPr/>
            <p:nvPr/>
          </p:nvSpPr>
          <p:spPr>
            <a:xfrm>
              <a:off x="969544" y="38220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0" name="Oval 19">
              <a:extLst>
                <a:ext uri="{FF2B5EF4-FFF2-40B4-BE49-F238E27FC236}">
                  <a16:creationId xmlns:a16="http://schemas.microsoft.com/office/drawing/2014/main" id="{F933037B-E117-B892-49E9-C7E0F3A084C1}"/>
                </a:ext>
              </a:extLst>
            </p:cNvPr>
            <p:cNvSpPr/>
            <p:nvPr/>
          </p:nvSpPr>
          <p:spPr>
            <a:xfrm>
              <a:off x="3858122" y="314811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Oval 20">
              <a:extLst>
                <a:ext uri="{FF2B5EF4-FFF2-40B4-BE49-F238E27FC236}">
                  <a16:creationId xmlns:a16="http://schemas.microsoft.com/office/drawing/2014/main" id="{D5E1B1E1-E218-B24A-CC69-EE93B07DB044}"/>
                </a:ext>
              </a:extLst>
            </p:cNvPr>
            <p:cNvSpPr/>
            <p:nvPr/>
          </p:nvSpPr>
          <p:spPr>
            <a:xfrm>
              <a:off x="2797346" y="29397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2" name="Oval 21">
              <a:extLst>
                <a:ext uri="{FF2B5EF4-FFF2-40B4-BE49-F238E27FC236}">
                  <a16:creationId xmlns:a16="http://schemas.microsoft.com/office/drawing/2014/main" id="{A4F3AC6B-4219-8B0A-6D7A-FCE2D02314FD}"/>
                </a:ext>
              </a:extLst>
            </p:cNvPr>
            <p:cNvSpPr/>
            <p:nvPr/>
          </p:nvSpPr>
          <p:spPr>
            <a:xfrm>
              <a:off x="3110163" y="24918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3" name="Oval 22">
              <a:extLst>
                <a:ext uri="{FF2B5EF4-FFF2-40B4-BE49-F238E27FC236}">
                  <a16:creationId xmlns:a16="http://schemas.microsoft.com/office/drawing/2014/main" id="{01DD23E8-63EF-FD68-A626-182929D030DC}"/>
                </a:ext>
              </a:extLst>
            </p:cNvPr>
            <p:cNvSpPr/>
            <p:nvPr/>
          </p:nvSpPr>
          <p:spPr>
            <a:xfrm>
              <a:off x="2386932" y="243438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Oval 23">
              <a:extLst>
                <a:ext uri="{FF2B5EF4-FFF2-40B4-BE49-F238E27FC236}">
                  <a16:creationId xmlns:a16="http://schemas.microsoft.com/office/drawing/2014/main" id="{2BE3DE10-8847-E82D-A118-BE6EBBDBD0A4}"/>
                </a:ext>
              </a:extLst>
            </p:cNvPr>
            <p:cNvSpPr/>
            <p:nvPr/>
          </p:nvSpPr>
          <p:spPr>
            <a:xfrm>
              <a:off x="1427746" y="22091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5" name="Oval 24">
              <a:extLst>
                <a:ext uri="{FF2B5EF4-FFF2-40B4-BE49-F238E27FC236}">
                  <a16:creationId xmlns:a16="http://schemas.microsoft.com/office/drawing/2014/main" id="{20E4C87D-922C-CA73-0179-E8D0689F8A05}"/>
                </a:ext>
              </a:extLst>
            </p:cNvPr>
            <p:cNvSpPr/>
            <p:nvPr/>
          </p:nvSpPr>
          <p:spPr>
            <a:xfrm>
              <a:off x="825167" y="28976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6" name="Oval 25">
              <a:extLst>
                <a:ext uri="{FF2B5EF4-FFF2-40B4-BE49-F238E27FC236}">
                  <a16:creationId xmlns:a16="http://schemas.microsoft.com/office/drawing/2014/main" id="{762BB4C1-795F-3724-B97F-51EF34FB8BFA}"/>
                </a:ext>
              </a:extLst>
            </p:cNvPr>
            <p:cNvSpPr/>
            <p:nvPr/>
          </p:nvSpPr>
          <p:spPr>
            <a:xfrm>
              <a:off x="590555" y="201529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Oval 26">
              <a:extLst>
                <a:ext uri="{FF2B5EF4-FFF2-40B4-BE49-F238E27FC236}">
                  <a16:creationId xmlns:a16="http://schemas.microsoft.com/office/drawing/2014/main" id="{CA4B2E1F-A502-035C-88CF-5B67944DFBAF}"/>
                </a:ext>
              </a:extLst>
            </p:cNvPr>
            <p:cNvSpPr/>
            <p:nvPr/>
          </p:nvSpPr>
          <p:spPr>
            <a:xfrm>
              <a:off x="3637211" y="185345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8" name="Oval 27">
              <a:extLst>
                <a:ext uri="{FF2B5EF4-FFF2-40B4-BE49-F238E27FC236}">
                  <a16:creationId xmlns:a16="http://schemas.microsoft.com/office/drawing/2014/main" id="{8B8F548C-97D2-3C5F-70CC-86220C52BA21}"/>
                </a:ext>
              </a:extLst>
            </p:cNvPr>
            <p:cNvSpPr/>
            <p:nvPr/>
          </p:nvSpPr>
          <p:spPr>
            <a:xfrm>
              <a:off x="3834065" y="251058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9" name="Oval 28">
              <a:extLst>
                <a:ext uri="{FF2B5EF4-FFF2-40B4-BE49-F238E27FC236}">
                  <a16:creationId xmlns:a16="http://schemas.microsoft.com/office/drawing/2014/main" id="{663BB27E-73A5-CE2F-72DC-344EC772FF6D}"/>
                </a:ext>
              </a:extLst>
            </p:cNvPr>
            <p:cNvSpPr/>
            <p:nvPr/>
          </p:nvSpPr>
          <p:spPr>
            <a:xfrm>
              <a:off x="2420020" y="1962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0" name="Oval 29">
              <a:extLst>
                <a:ext uri="{FF2B5EF4-FFF2-40B4-BE49-F238E27FC236}">
                  <a16:creationId xmlns:a16="http://schemas.microsoft.com/office/drawing/2014/main" id="{7B362A86-9510-C8CF-1E6B-7A38876F9236}"/>
                </a:ext>
              </a:extLst>
            </p:cNvPr>
            <p:cNvSpPr/>
            <p:nvPr/>
          </p:nvSpPr>
          <p:spPr>
            <a:xfrm>
              <a:off x="1467855" y="132225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1" name="Oval 30">
              <a:extLst>
                <a:ext uri="{FF2B5EF4-FFF2-40B4-BE49-F238E27FC236}">
                  <a16:creationId xmlns:a16="http://schemas.microsoft.com/office/drawing/2014/main" id="{E491942B-5F13-7B59-C9D1-F0BE58ABE537}"/>
                </a:ext>
              </a:extLst>
            </p:cNvPr>
            <p:cNvSpPr/>
            <p:nvPr/>
          </p:nvSpPr>
          <p:spPr>
            <a:xfrm>
              <a:off x="687130" y="125087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2" name="Oval 31">
              <a:extLst>
                <a:ext uri="{FF2B5EF4-FFF2-40B4-BE49-F238E27FC236}">
                  <a16:creationId xmlns:a16="http://schemas.microsoft.com/office/drawing/2014/main" id="{4EFEDBDC-1A9F-1F81-314B-34DD5842471A}"/>
                </a:ext>
              </a:extLst>
            </p:cNvPr>
            <p:cNvSpPr/>
            <p:nvPr/>
          </p:nvSpPr>
          <p:spPr>
            <a:xfrm>
              <a:off x="933449" y="33780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3" name="Oval 32">
              <a:extLst>
                <a:ext uri="{FF2B5EF4-FFF2-40B4-BE49-F238E27FC236}">
                  <a16:creationId xmlns:a16="http://schemas.microsoft.com/office/drawing/2014/main" id="{B8B41BEB-3FEB-555E-B5C7-7DCD97670C79}"/>
                </a:ext>
              </a:extLst>
            </p:cNvPr>
            <p:cNvSpPr/>
            <p:nvPr/>
          </p:nvSpPr>
          <p:spPr>
            <a:xfrm>
              <a:off x="1610893" y="7292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4" name="Oval 33">
              <a:extLst>
                <a:ext uri="{FF2B5EF4-FFF2-40B4-BE49-F238E27FC236}">
                  <a16:creationId xmlns:a16="http://schemas.microsoft.com/office/drawing/2014/main" id="{5888A9A1-32AC-A45F-EC2C-855274346AAE}"/>
                </a:ext>
              </a:extLst>
            </p:cNvPr>
            <p:cNvSpPr/>
            <p:nvPr/>
          </p:nvSpPr>
          <p:spPr>
            <a:xfrm>
              <a:off x="2435055" y="8548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5" name="Oval 34">
              <a:extLst>
                <a:ext uri="{FF2B5EF4-FFF2-40B4-BE49-F238E27FC236}">
                  <a16:creationId xmlns:a16="http://schemas.microsoft.com/office/drawing/2014/main" id="{AFEA51B8-4C6C-0186-570A-5EA6F9DBF75D}"/>
                </a:ext>
              </a:extLst>
            </p:cNvPr>
            <p:cNvSpPr/>
            <p:nvPr/>
          </p:nvSpPr>
          <p:spPr>
            <a:xfrm>
              <a:off x="3134227" y="11876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6" name="Oval 35">
              <a:extLst>
                <a:ext uri="{FF2B5EF4-FFF2-40B4-BE49-F238E27FC236}">
                  <a16:creationId xmlns:a16="http://schemas.microsoft.com/office/drawing/2014/main" id="{AC39F741-06BD-3DDA-7EB0-C738C7AF44FF}"/>
                </a:ext>
              </a:extLst>
            </p:cNvPr>
            <p:cNvSpPr/>
            <p:nvPr/>
          </p:nvSpPr>
          <p:spPr>
            <a:xfrm>
              <a:off x="3230478" y="37757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38" name="Straight Connector 37">
              <a:extLst>
                <a:ext uri="{FF2B5EF4-FFF2-40B4-BE49-F238E27FC236}">
                  <a16:creationId xmlns:a16="http://schemas.microsoft.com/office/drawing/2014/main" id="{F2AB9215-8982-FE48-9AF2-8D595FD93CD1}"/>
                </a:ext>
              </a:extLst>
            </p:cNvPr>
            <p:cNvCxnSpPr>
              <a:cxnSpLocks/>
              <a:endCxn id="35" idx="0"/>
            </p:cNvCxnSpPr>
            <p:nvPr/>
          </p:nvCxnSpPr>
          <p:spPr>
            <a:xfrm flipH="1">
              <a:off x="3266574" y="64227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BF12443-2462-B6EE-2C4E-26B8CC5C8B5F}"/>
                </a:ext>
              </a:extLst>
            </p:cNvPr>
            <p:cNvCxnSpPr>
              <a:cxnSpLocks/>
              <a:stCxn id="36" idx="3"/>
              <a:endCxn id="34" idx="7"/>
            </p:cNvCxnSpPr>
            <p:nvPr/>
          </p:nvCxnSpPr>
          <p:spPr>
            <a:xfrm flipH="1">
              <a:off x="2660985" y="60350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D59D4E-23AF-C0FB-1E49-7CD700E3E883}"/>
                </a:ext>
              </a:extLst>
            </p:cNvPr>
            <p:cNvCxnSpPr>
              <a:cxnSpLocks/>
              <a:stCxn id="34" idx="4"/>
              <a:endCxn id="29" idx="0"/>
            </p:cNvCxnSpPr>
            <p:nvPr/>
          </p:nvCxnSpPr>
          <p:spPr>
            <a:xfrm flipH="1">
              <a:off x="2552367" y="111952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4D56E5D-C865-A508-95FF-0A5DD1020E22}"/>
                </a:ext>
              </a:extLst>
            </p:cNvPr>
            <p:cNvCxnSpPr>
              <a:cxnSpLocks/>
              <a:stCxn id="35" idx="3"/>
              <a:endCxn id="29" idx="7"/>
            </p:cNvCxnSpPr>
            <p:nvPr/>
          </p:nvCxnSpPr>
          <p:spPr>
            <a:xfrm flipH="1">
              <a:off x="2645950" y="141357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8D0F755-003D-571D-AAC9-BFCF695716A7}"/>
                </a:ext>
              </a:extLst>
            </p:cNvPr>
            <p:cNvCxnSpPr>
              <a:cxnSpLocks/>
              <a:stCxn id="35" idx="5"/>
              <a:endCxn id="27" idx="1"/>
            </p:cNvCxnSpPr>
            <p:nvPr/>
          </p:nvCxnSpPr>
          <p:spPr>
            <a:xfrm>
              <a:off x="3360157" y="141357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46A1761-57BC-223B-D640-64AC0BF00DA4}"/>
                </a:ext>
              </a:extLst>
            </p:cNvPr>
            <p:cNvCxnSpPr>
              <a:cxnSpLocks/>
              <a:stCxn id="33" idx="6"/>
              <a:endCxn id="34" idx="2"/>
            </p:cNvCxnSpPr>
            <p:nvPr/>
          </p:nvCxnSpPr>
          <p:spPr>
            <a:xfrm>
              <a:off x="1875587" y="86164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D548C7F-0481-1136-9441-DB3CAE028C38}"/>
                </a:ext>
              </a:extLst>
            </p:cNvPr>
            <p:cNvCxnSpPr>
              <a:cxnSpLocks/>
              <a:stCxn id="32" idx="5"/>
              <a:endCxn id="33" idx="1"/>
            </p:cNvCxnSpPr>
            <p:nvPr/>
          </p:nvCxnSpPr>
          <p:spPr>
            <a:xfrm>
              <a:off x="1159379" y="56373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830B89F-7F68-787F-B158-4A2A44F51804}"/>
                </a:ext>
              </a:extLst>
            </p:cNvPr>
            <p:cNvCxnSpPr>
              <a:cxnSpLocks/>
              <a:stCxn id="31" idx="0"/>
              <a:endCxn id="32" idx="4"/>
            </p:cNvCxnSpPr>
            <p:nvPr/>
          </p:nvCxnSpPr>
          <p:spPr>
            <a:xfrm flipV="1">
              <a:off x="819477" y="60249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277C9E9-D7F9-6EDD-69EB-208AFD25953A}"/>
                </a:ext>
              </a:extLst>
            </p:cNvPr>
            <p:cNvCxnSpPr>
              <a:cxnSpLocks/>
              <a:stCxn id="30" idx="0"/>
              <a:endCxn id="33" idx="3"/>
            </p:cNvCxnSpPr>
            <p:nvPr/>
          </p:nvCxnSpPr>
          <p:spPr>
            <a:xfrm flipV="1">
              <a:off x="1600202" y="95522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CEDEEAF-A135-77AF-25FC-146187299AC4}"/>
                </a:ext>
              </a:extLst>
            </p:cNvPr>
            <p:cNvCxnSpPr>
              <a:cxnSpLocks/>
              <a:stCxn id="30" idx="5"/>
              <a:endCxn id="29" idx="1"/>
            </p:cNvCxnSpPr>
            <p:nvPr/>
          </p:nvCxnSpPr>
          <p:spPr>
            <a:xfrm>
              <a:off x="1693785" y="154818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38C0EE0-6E2E-AD10-FBAC-C0CD9EFD7A60}"/>
                </a:ext>
              </a:extLst>
            </p:cNvPr>
            <p:cNvCxnSpPr>
              <a:cxnSpLocks/>
              <a:stCxn id="31" idx="6"/>
              <a:endCxn id="30" idx="2"/>
            </p:cNvCxnSpPr>
            <p:nvPr/>
          </p:nvCxnSpPr>
          <p:spPr>
            <a:xfrm>
              <a:off x="951824" y="138322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7F7B611-285D-BEE6-9D6E-B3A2F0D67631}"/>
                </a:ext>
              </a:extLst>
            </p:cNvPr>
            <p:cNvCxnSpPr>
              <a:cxnSpLocks/>
              <a:stCxn id="31" idx="4"/>
              <a:endCxn id="26" idx="0"/>
            </p:cNvCxnSpPr>
            <p:nvPr/>
          </p:nvCxnSpPr>
          <p:spPr>
            <a:xfrm flipH="1">
              <a:off x="722902" y="151556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47A26A5-275E-EAD4-DF39-6BD28148E065}"/>
                </a:ext>
              </a:extLst>
            </p:cNvPr>
            <p:cNvCxnSpPr>
              <a:cxnSpLocks/>
              <a:stCxn id="30" idx="4"/>
              <a:endCxn id="24" idx="0"/>
            </p:cNvCxnSpPr>
            <p:nvPr/>
          </p:nvCxnSpPr>
          <p:spPr>
            <a:xfrm flipH="1">
              <a:off x="1560093" y="158695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E057C68-D949-C207-BFA0-4789530B5B1E}"/>
                </a:ext>
              </a:extLst>
            </p:cNvPr>
            <p:cNvCxnSpPr>
              <a:cxnSpLocks/>
              <a:stCxn id="26" idx="6"/>
              <a:endCxn id="24" idx="2"/>
            </p:cNvCxnSpPr>
            <p:nvPr/>
          </p:nvCxnSpPr>
          <p:spPr>
            <a:xfrm>
              <a:off x="855249" y="214763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96ADB58-932D-DD87-16A9-A6969EC01404}"/>
                </a:ext>
              </a:extLst>
            </p:cNvPr>
            <p:cNvCxnSpPr>
              <a:cxnSpLocks/>
              <a:stCxn id="24" idx="6"/>
              <a:endCxn id="23" idx="2"/>
            </p:cNvCxnSpPr>
            <p:nvPr/>
          </p:nvCxnSpPr>
          <p:spPr>
            <a:xfrm>
              <a:off x="1692440" y="234146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FB194A-1D02-3D0E-8342-7FFF230DC81F}"/>
                </a:ext>
              </a:extLst>
            </p:cNvPr>
            <p:cNvCxnSpPr>
              <a:cxnSpLocks/>
              <a:stCxn id="23" idx="0"/>
              <a:endCxn id="29" idx="4"/>
            </p:cNvCxnSpPr>
            <p:nvPr/>
          </p:nvCxnSpPr>
          <p:spPr>
            <a:xfrm flipV="1">
              <a:off x="2519279" y="222669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CFB60CD-E32F-D9AC-266A-28149A5FE7FF}"/>
                </a:ext>
              </a:extLst>
            </p:cNvPr>
            <p:cNvCxnSpPr>
              <a:cxnSpLocks/>
              <a:stCxn id="22" idx="7"/>
              <a:endCxn id="27" idx="3"/>
            </p:cNvCxnSpPr>
            <p:nvPr/>
          </p:nvCxnSpPr>
          <p:spPr>
            <a:xfrm flipV="1">
              <a:off x="3336093" y="207938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2091C8B2-7E54-1170-D2E4-B817A72F6716}"/>
                </a:ext>
              </a:extLst>
            </p:cNvPr>
            <p:cNvCxnSpPr>
              <a:cxnSpLocks/>
              <a:stCxn id="28" idx="0"/>
              <a:endCxn id="27" idx="4"/>
            </p:cNvCxnSpPr>
            <p:nvPr/>
          </p:nvCxnSpPr>
          <p:spPr>
            <a:xfrm flipH="1" flipV="1">
              <a:off x="3769558" y="211814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1B4D7205-A00D-B0E0-24B8-0A7BBF0F1744}"/>
                </a:ext>
              </a:extLst>
            </p:cNvPr>
            <p:cNvCxnSpPr>
              <a:cxnSpLocks/>
              <a:stCxn id="22" idx="6"/>
              <a:endCxn id="28" idx="2"/>
            </p:cNvCxnSpPr>
            <p:nvPr/>
          </p:nvCxnSpPr>
          <p:spPr>
            <a:xfrm>
              <a:off x="3374857" y="262421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CFCEE9F-2DC0-E7AE-ECD7-AFAC7AC64DD4}"/>
                </a:ext>
              </a:extLst>
            </p:cNvPr>
            <p:cNvCxnSpPr>
              <a:cxnSpLocks/>
              <a:stCxn id="23" idx="6"/>
              <a:endCxn id="22" idx="2"/>
            </p:cNvCxnSpPr>
            <p:nvPr/>
          </p:nvCxnSpPr>
          <p:spPr>
            <a:xfrm>
              <a:off x="2651626" y="256673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7FFDE13-6ED8-D1B5-4111-10BB54C22469}"/>
                </a:ext>
              </a:extLst>
            </p:cNvPr>
            <p:cNvCxnSpPr>
              <a:cxnSpLocks/>
              <a:stCxn id="26" idx="4"/>
              <a:endCxn id="25" idx="0"/>
            </p:cNvCxnSpPr>
            <p:nvPr/>
          </p:nvCxnSpPr>
          <p:spPr>
            <a:xfrm>
              <a:off x="722902" y="227998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5C9A1CB-0819-5BC9-EF7F-B71F68DB1383}"/>
                </a:ext>
              </a:extLst>
            </p:cNvPr>
            <p:cNvCxnSpPr>
              <a:cxnSpLocks/>
              <a:stCxn id="25" idx="7"/>
              <a:endCxn id="24" idx="3"/>
            </p:cNvCxnSpPr>
            <p:nvPr/>
          </p:nvCxnSpPr>
          <p:spPr>
            <a:xfrm flipV="1">
              <a:off x="1051097" y="243504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AAF5AA2-B24D-93EC-EA8B-A74BE29A68A1}"/>
                </a:ext>
              </a:extLst>
            </p:cNvPr>
            <p:cNvCxnSpPr>
              <a:cxnSpLocks/>
              <a:stCxn id="19" idx="0"/>
              <a:endCxn id="25" idx="4"/>
            </p:cNvCxnSpPr>
            <p:nvPr/>
          </p:nvCxnSpPr>
          <p:spPr>
            <a:xfrm flipH="1" flipV="1">
              <a:off x="957514" y="316230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DE7DD21-2EAF-C5F7-04B3-9D1C2B56DC1B}"/>
                </a:ext>
              </a:extLst>
            </p:cNvPr>
            <p:cNvCxnSpPr>
              <a:cxnSpLocks/>
              <a:stCxn id="25" idx="5"/>
              <a:endCxn id="18" idx="1"/>
            </p:cNvCxnSpPr>
            <p:nvPr/>
          </p:nvCxnSpPr>
          <p:spPr>
            <a:xfrm>
              <a:off x="1051097" y="312353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C1BF0EF-42C4-DCA6-90DA-C91A94E57023}"/>
                </a:ext>
              </a:extLst>
            </p:cNvPr>
            <p:cNvCxnSpPr>
              <a:cxnSpLocks/>
              <a:stCxn id="18" idx="0"/>
              <a:endCxn id="23" idx="3"/>
            </p:cNvCxnSpPr>
            <p:nvPr/>
          </p:nvCxnSpPr>
          <p:spPr>
            <a:xfrm flipV="1">
              <a:off x="1899653" y="266031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BD9C5D4-52F1-996A-FA88-CC353B69231D}"/>
                </a:ext>
              </a:extLst>
            </p:cNvPr>
            <p:cNvCxnSpPr>
              <a:cxnSpLocks/>
              <a:stCxn id="18" idx="7"/>
              <a:endCxn id="21" idx="3"/>
            </p:cNvCxnSpPr>
            <p:nvPr/>
          </p:nvCxnSpPr>
          <p:spPr>
            <a:xfrm flipV="1">
              <a:off x="1993236" y="316564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0EA47CE-A054-6648-15F7-A528FFDC22F1}"/>
                </a:ext>
              </a:extLst>
            </p:cNvPr>
            <p:cNvCxnSpPr>
              <a:cxnSpLocks/>
              <a:stCxn id="23" idx="5"/>
              <a:endCxn id="21" idx="1"/>
            </p:cNvCxnSpPr>
            <p:nvPr/>
          </p:nvCxnSpPr>
          <p:spPr>
            <a:xfrm>
              <a:off x="2612862" y="266031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07DF0-A50E-7FDA-BA62-238302C1012E}"/>
                </a:ext>
              </a:extLst>
            </p:cNvPr>
            <p:cNvCxnSpPr>
              <a:cxnSpLocks/>
              <a:stCxn id="21" idx="7"/>
              <a:endCxn id="22" idx="3"/>
            </p:cNvCxnSpPr>
            <p:nvPr/>
          </p:nvCxnSpPr>
          <p:spPr>
            <a:xfrm flipV="1">
              <a:off x="3023276" y="271779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E19696E-8A1F-B678-3122-FBB8F6936EE9}"/>
                </a:ext>
              </a:extLst>
            </p:cNvPr>
            <p:cNvCxnSpPr>
              <a:cxnSpLocks/>
              <a:stCxn id="20" idx="0"/>
              <a:endCxn id="28" idx="4"/>
            </p:cNvCxnSpPr>
            <p:nvPr/>
          </p:nvCxnSpPr>
          <p:spPr>
            <a:xfrm flipH="1" flipV="1">
              <a:off x="3966412" y="277528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A239A2C-7D0B-C839-7A0E-4D502AC55F51}"/>
                </a:ext>
              </a:extLst>
            </p:cNvPr>
            <p:cNvCxnSpPr>
              <a:cxnSpLocks/>
              <a:stCxn id="21" idx="5"/>
              <a:endCxn id="17" idx="1"/>
            </p:cNvCxnSpPr>
            <p:nvPr/>
          </p:nvCxnSpPr>
          <p:spPr>
            <a:xfrm>
              <a:off x="3023276" y="316564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2B29404-61D0-6C37-7D37-C81721ABD948}"/>
                </a:ext>
              </a:extLst>
            </p:cNvPr>
            <p:cNvCxnSpPr>
              <a:cxnSpLocks/>
              <a:stCxn id="17" idx="7"/>
              <a:endCxn id="20" idx="4"/>
            </p:cNvCxnSpPr>
            <p:nvPr/>
          </p:nvCxnSpPr>
          <p:spPr>
            <a:xfrm flipV="1">
              <a:off x="3873502" y="341280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D821C97-253A-0DDA-C2D3-F0FB85FAF247}"/>
                </a:ext>
              </a:extLst>
            </p:cNvPr>
            <p:cNvCxnSpPr>
              <a:cxnSpLocks/>
              <a:stCxn id="16" idx="0"/>
              <a:endCxn id="21" idx="4"/>
            </p:cNvCxnSpPr>
            <p:nvPr/>
          </p:nvCxnSpPr>
          <p:spPr>
            <a:xfrm flipV="1">
              <a:off x="2761429" y="320441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F32123-1ED3-95E2-D476-4965F6C40ACF}"/>
                </a:ext>
              </a:extLst>
            </p:cNvPr>
            <p:cNvCxnSpPr>
              <a:cxnSpLocks/>
              <a:stCxn id="17" idx="2"/>
              <a:endCxn id="16" idx="6"/>
            </p:cNvCxnSpPr>
            <p:nvPr/>
          </p:nvCxnSpPr>
          <p:spPr>
            <a:xfrm flipH="1">
              <a:off x="2893776" y="378593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04AC8EA-6D6A-C5CE-667C-BA110777B615}"/>
                </a:ext>
              </a:extLst>
            </p:cNvPr>
            <p:cNvCxnSpPr>
              <a:cxnSpLocks/>
              <a:stCxn id="18" idx="6"/>
              <a:endCxn id="16" idx="2"/>
            </p:cNvCxnSpPr>
            <p:nvPr/>
          </p:nvCxnSpPr>
          <p:spPr>
            <a:xfrm>
              <a:off x="2032000" y="379649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70210E8-98E3-18CE-B955-232BDD83B7DE}"/>
                </a:ext>
              </a:extLst>
            </p:cNvPr>
            <p:cNvCxnSpPr>
              <a:cxnSpLocks/>
              <a:stCxn id="15" idx="1"/>
              <a:endCxn id="18" idx="5"/>
            </p:cNvCxnSpPr>
            <p:nvPr/>
          </p:nvCxnSpPr>
          <p:spPr>
            <a:xfrm flipH="1" flipV="1">
              <a:off x="1993236" y="389008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C800CFF-3BC1-B0CA-7558-BFEB2ECB00EC}"/>
                </a:ext>
              </a:extLst>
            </p:cNvPr>
            <p:cNvCxnSpPr>
              <a:cxnSpLocks/>
              <a:stCxn id="18" idx="2"/>
              <a:endCxn id="19" idx="7"/>
            </p:cNvCxnSpPr>
            <p:nvPr/>
          </p:nvCxnSpPr>
          <p:spPr>
            <a:xfrm flipH="1">
              <a:off x="1195474" y="379649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4FCCA10D-847B-A152-69F5-A038E2F3D428}"/>
                </a:ext>
              </a:extLst>
            </p:cNvPr>
            <p:cNvCxnSpPr>
              <a:cxnSpLocks/>
              <a:stCxn id="14" idx="0"/>
              <a:endCxn id="19" idx="4"/>
            </p:cNvCxnSpPr>
            <p:nvPr/>
          </p:nvCxnSpPr>
          <p:spPr>
            <a:xfrm flipV="1">
              <a:off x="1018002" y="408672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84637928-A38F-BD18-FBB6-BFAC4D71634F}"/>
                </a:ext>
              </a:extLst>
            </p:cNvPr>
            <p:cNvCxnSpPr>
              <a:cxnSpLocks/>
              <a:stCxn id="14" idx="6"/>
              <a:endCxn id="13" idx="2"/>
            </p:cNvCxnSpPr>
            <p:nvPr/>
          </p:nvCxnSpPr>
          <p:spPr>
            <a:xfrm flipV="1">
              <a:off x="1150349" y="483268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5FA3B056-38BA-7138-CCE9-4532B06B0B19}"/>
                </a:ext>
              </a:extLst>
            </p:cNvPr>
            <p:cNvCxnSpPr>
              <a:cxnSpLocks/>
              <a:stCxn id="13" idx="0"/>
              <a:endCxn id="15" idx="4"/>
            </p:cNvCxnSpPr>
            <p:nvPr/>
          </p:nvCxnSpPr>
          <p:spPr>
            <a:xfrm flipH="1" flipV="1">
              <a:off x="2248564" y="453791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1A38C70-F26B-F463-1061-B7C60B473326}"/>
                </a:ext>
              </a:extLst>
            </p:cNvPr>
            <p:cNvCxnSpPr>
              <a:cxnSpLocks/>
              <a:stCxn id="15" idx="7"/>
              <a:endCxn id="16" idx="3"/>
            </p:cNvCxnSpPr>
            <p:nvPr/>
          </p:nvCxnSpPr>
          <p:spPr>
            <a:xfrm flipV="1">
              <a:off x="2342147" y="390959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4C7AE246-8E86-AE97-AD3C-8F1C7E3B2FB7}"/>
                </a:ext>
              </a:extLst>
            </p:cNvPr>
            <p:cNvCxnSpPr>
              <a:cxnSpLocks/>
              <a:stCxn id="12" idx="0"/>
              <a:endCxn id="17" idx="4"/>
            </p:cNvCxnSpPr>
            <p:nvPr/>
          </p:nvCxnSpPr>
          <p:spPr>
            <a:xfrm flipH="1" flipV="1">
              <a:off x="3779919" y="391828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9008EDD-3A72-7C86-8CAD-2496C878656B}"/>
                </a:ext>
              </a:extLst>
            </p:cNvPr>
            <p:cNvCxnSpPr>
              <a:cxnSpLocks/>
              <a:stCxn id="15" idx="6"/>
              <a:endCxn id="12" idx="1"/>
            </p:cNvCxnSpPr>
            <p:nvPr/>
          </p:nvCxnSpPr>
          <p:spPr>
            <a:xfrm>
              <a:off x="2380911" y="440556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0DF62065-7B11-4D07-AFCD-C985521A2D24}"/>
                </a:ext>
              </a:extLst>
            </p:cNvPr>
            <p:cNvCxnSpPr>
              <a:cxnSpLocks/>
              <a:stCxn id="13" idx="6"/>
              <a:endCxn id="6" idx="2"/>
            </p:cNvCxnSpPr>
            <p:nvPr/>
          </p:nvCxnSpPr>
          <p:spPr>
            <a:xfrm>
              <a:off x="2398961" y="483268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D35D8564-7AB5-7EEE-5F92-81E860A5B06F}"/>
                </a:ext>
              </a:extLst>
            </p:cNvPr>
            <p:cNvCxnSpPr>
              <a:cxnSpLocks/>
              <a:stCxn id="13" idx="5"/>
              <a:endCxn id="10" idx="1"/>
            </p:cNvCxnSpPr>
            <p:nvPr/>
          </p:nvCxnSpPr>
          <p:spPr>
            <a:xfrm>
              <a:off x="2360197" y="492626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641BBE44-96A2-CAB4-677B-8C0A2E67D683}"/>
                </a:ext>
              </a:extLst>
            </p:cNvPr>
            <p:cNvCxnSpPr>
              <a:cxnSpLocks/>
              <a:stCxn id="9" idx="1"/>
              <a:endCxn id="14" idx="4"/>
            </p:cNvCxnSpPr>
            <p:nvPr/>
          </p:nvCxnSpPr>
          <p:spPr>
            <a:xfrm flipH="1" flipV="1">
              <a:off x="1018002" y="500714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1B2467D-7921-C3F6-2C51-C3260EB37922}"/>
                </a:ext>
              </a:extLst>
            </p:cNvPr>
            <p:cNvCxnSpPr>
              <a:cxnSpLocks/>
              <a:stCxn id="9" idx="6"/>
              <a:endCxn id="10" idx="3"/>
            </p:cNvCxnSpPr>
            <p:nvPr/>
          </p:nvCxnSpPr>
          <p:spPr>
            <a:xfrm flipV="1">
              <a:off x="1656348" y="541956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8B996D08-8C53-6161-2324-2B648865D141}"/>
                </a:ext>
              </a:extLst>
            </p:cNvPr>
            <p:cNvCxnSpPr>
              <a:cxnSpLocks/>
              <a:stCxn id="3" idx="1"/>
              <a:endCxn id="10" idx="4"/>
            </p:cNvCxnSpPr>
            <p:nvPr/>
          </p:nvCxnSpPr>
          <p:spPr>
            <a:xfrm flipH="1" flipV="1">
              <a:off x="2611036" y="545832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50E6C5A-B41A-44F4-92AC-6E87FA8463DC}"/>
                </a:ext>
              </a:extLst>
            </p:cNvPr>
            <p:cNvCxnSpPr>
              <a:cxnSpLocks/>
              <a:stCxn id="10" idx="5"/>
              <a:endCxn id="4" idx="1"/>
            </p:cNvCxnSpPr>
            <p:nvPr/>
          </p:nvCxnSpPr>
          <p:spPr>
            <a:xfrm>
              <a:off x="2704619" y="541956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BB9018D-0BC7-4EF3-DC10-D6E406407F0A}"/>
                </a:ext>
              </a:extLst>
            </p:cNvPr>
            <p:cNvCxnSpPr>
              <a:cxnSpLocks/>
              <a:stCxn id="11" idx="7"/>
              <a:endCxn id="12" idx="4"/>
            </p:cNvCxnSpPr>
            <p:nvPr/>
          </p:nvCxnSpPr>
          <p:spPr>
            <a:xfrm flipV="1">
              <a:off x="3879518" y="522972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3EDE6CDF-B303-F62F-A7F5-4DF35A44FC35}"/>
                </a:ext>
              </a:extLst>
            </p:cNvPr>
            <p:cNvCxnSpPr>
              <a:cxnSpLocks/>
              <a:stCxn id="6" idx="5"/>
              <a:endCxn id="11" idx="2"/>
            </p:cNvCxnSpPr>
            <p:nvPr/>
          </p:nvCxnSpPr>
          <p:spPr>
            <a:xfrm>
              <a:off x="3209762" y="518040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B22C8A8E-9563-D263-3F60-E238B680E8C8}"/>
                </a:ext>
              </a:extLst>
            </p:cNvPr>
            <p:cNvCxnSpPr>
              <a:cxnSpLocks/>
              <a:stCxn id="4" idx="7"/>
              <a:endCxn id="11" idx="3"/>
            </p:cNvCxnSpPr>
            <p:nvPr/>
          </p:nvCxnSpPr>
          <p:spPr>
            <a:xfrm flipV="1">
              <a:off x="3299996" y="557597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8942EC35-D58E-28A6-3AAE-E314C8877E62}"/>
                </a:ext>
              </a:extLst>
            </p:cNvPr>
            <p:cNvCxnSpPr>
              <a:cxnSpLocks/>
              <a:stCxn id="3" idx="7"/>
              <a:endCxn id="4" idx="3"/>
            </p:cNvCxnSpPr>
            <p:nvPr/>
          </p:nvCxnSpPr>
          <p:spPr>
            <a:xfrm flipV="1">
              <a:off x="2951081" y="596699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09BAB2EE-13EA-7B10-6BD9-BBE1D73EAD54}"/>
                </a:ext>
              </a:extLst>
            </p:cNvPr>
            <p:cNvCxnSpPr>
              <a:cxnSpLocks/>
              <a:stCxn id="3" idx="2"/>
              <a:endCxn id="9" idx="5"/>
            </p:cNvCxnSpPr>
            <p:nvPr/>
          </p:nvCxnSpPr>
          <p:spPr>
            <a:xfrm flipH="1" flipV="1">
              <a:off x="1617584" y="566019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6448228E-2522-6D20-C640-8589E10299C8}"/>
                </a:ext>
              </a:extLst>
            </p:cNvPr>
            <p:cNvCxnSpPr>
              <a:cxnSpLocks/>
              <a:stCxn id="7" idx="1"/>
              <a:endCxn id="9" idx="4"/>
            </p:cNvCxnSpPr>
            <p:nvPr/>
          </p:nvCxnSpPr>
          <p:spPr>
            <a:xfrm flipH="1" flipV="1">
              <a:off x="1524001" y="569895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F24FD5F0-0C2C-A48C-E31D-2E15CFE94960}"/>
                </a:ext>
              </a:extLst>
            </p:cNvPr>
            <p:cNvCxnSpPr>
              <a:cxnSpLocks/>
              <a:stCxn id="3" idx="3"/>
              <a:endCxn id="7" idx="6"/>
            </p:cNvCxnSpPr>
            <p:nvPr/>
          </p:nvCxnSpPr>
          <p:spPr>
            <a:xfrm flipH="1">
              <a:off x="2007934" y="628382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79409E6B-07E5-93A3-F422-15546FB68049}"/>
                </a:ext>
              </a:extLst>
            </p:cNvPr>
            <p:cNvCxnSpPr>
              <a:cxnSpLocks/>
              <a:stCxn id="9" idx="3"/>
              <a:endCxn id="8" idx="7"/>
            </p:cNvCxnSpPr>
            <p:nvPr/>
          </p:nvCxnSpPr>
          <p:spPr>
            <a:xfrm flipH="1">
              <a:off x="1183442" y="566019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0A6BDD7-F707-4C50-0A31-BB446F758934}"/>
                </a:ext>
              </a:extLst>
            </p:cNvPr>
            <p:cNvCxnSpPr>
              <a:cxnSpLocks/>
              <a:stCxn id="7" idx="2"/>
              <a:endCxn id="8" idx="5"/>
            </p:cNvCxnSpPr>
            <p:nvPr/>
          </p:nvCxnSpPr>
          <p:spPr>
            <a:xfrm flipH="1" flipV="1">
              <a:off x="1183442" y="636203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5455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D5E589-B990-03C7-89A8-5512E2704877}"/>
              </a:ext>
            </a:extLst>
          </p:cNvPr>
          <p:cNvSpPr>
            <a:spLocks noGrp="1"/>
          </p:cNvSpPr>
          <p:nvPr>
            <p:ph type="body" sz="quarter" idx="13"/>
          </p:nvPr>
        </p:nvSpPr>
        <p:spPr/>
        <p:txBody>
          <a:bodyPr/>
          <a:lstStyle/>
          <a:p>
            <a:r>
              <a:rPr lang="en-CZ" dirty="0"/>
              <a:t>Transaktion im verteilten Netz</a:t>
            </a:r>
          </a:p>
          <a:p>
            <a:endParaRPr lang="en-CZ" dirty="0"/>
          </a:p>
          <a:p>
            <a:r>
              <a:rPr lang="en-CZ" dirty="0"/>
              <a:t>Die Transaktion wird in einem Knoten aufgezeichnet und ineinander kopiert.</a:t>
            </a:r>
          </a:p>
        </p:txBody>
      </p:sp>
      <p:grpSp>
        <p:nvGrpSpPr>
          <p:cNvPr id="241" name="Group 240">
            <a:extLst>
              <a:ext uri="{FF2B5EF4-FFF2-40B4-BE49-F238E27FC236}">
                <a16:creationId xmlns:a16="http://schemas.microsoft.com/office/drawing/2014/main" id="{A41EEF13-0C7D-4148-919E-9C3AB1789F95}"/>
              </a:ext>
            </a:extLst>
          </p:cNvPr>
          <p:cNvGrpSpPr/>
          <p:nvPr/>
        </p:nvGrpSpPr>
        <p:grpSpPr>
          <a:xfrm>
            <a:off x="590555" y="337802"/>
            <a:ext cx="3532261" cy="6254029"/>
            <a:chOff x="590555" y="337802"/>
            <a:chExt cx="3532261" cy="6254029"/>
          </a:xfrm>
        </p:grpSpPr>
        <p:sp>
          <p:nvSpPr>
            <p:cNvPr id="3" name="Oval 2">
              <a:extLst>
                <a:ext uri="{FF2B5EF4-FFF2-40B4-BE49-F238E27FC236}">
                  <a16:creationId xmlns:a16="http://schemas.microsoft.com/office/drawing/2014/main" id="{B450E47B-F53F-91F4-7067-905EFBAE51A9}"/>
                </a:ext>
              </a:extLst>
            </p:cNvPr>
            <p:cNvSpPr/>
            <p:nvPr/>
          </p:nvSpPr>
          <p:spPr>
            <a:xfrm>
              <a:off x="2725151" y="60578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 name="Oval 3">
              <a:extLst>
                <a:ext uri="{FF2B5EF4-FFF2-40B4-BE49-F238E27FC236}">
                  <a16:creationId xmlns:a16="http://schemas.microsoft.com/office/drawing/2014/main" id="{AEC226D8-1F9E-AF77-2899-A2CAA9AA55E0}"/>
                </a:ext>
              </a:extLst>
            </p:cNvPr>
            <p:cNvSpPr/>
            <p:nvPr/>
          </p:nvSpPr>
          <p:spPr>
            <a:xfrm>
              <a:off x="3074066" y="574106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 name="Oval 5">
              <a:extLst>
                <a:ext uri="{FF2B5EF4-FFF2-40B4-BE49-F238E27FC236}">
                  <a16:creationId xmlns:a16="http://schemas.microsoft.com/office/drawing/2014/main" id="{9EF25A26-6BD9-3977-1354-344EEF05C11D}"/>
                </a:ext>
              </a:extLst>
            </p:cNvPr>
            <p:cNvSpPr/>
            <p:nvPr/>
          </p:nvSpPr>
          <p:spPr>
            <a:xfrm>
              <a:off x="2983832" y="49544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 name="Oval 6">
              <a:extLst>
                <a:ext uri="{FF2B5EF4-FFF2-40B4-BE49-F238E27FC236}">
                  <a16:creationId xmlns:a16="http://schemas.microsoft.com/office/drawing/2014/main" id="{37665906-1DF7-601C-2E42-41247B7E3297}"/>
                </a:ext>
              </a:extLst>
            </p:cNvPr>
            <p:cNvSpPr/>
            <p:nvPr/>
          </p:nvSpPr>
          <p:spPr>
            <a:xfrm>
              <a:off x="1743240" y="6327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 name="Oval 7">
              <a:extLst>
                <a:ext uri="{FF2B5EF4-FFF2-40B4-BE49-F238E27FC236}">
                  <a16:creationId xmlns:a16="http://schemas.microsoft.com/office/drawing/2014/main" id="{A88835BC-CA15-6D3E-5B57-1BD9CDB09F61}"/>
                </a:ext>
              </a:extLst>
            </p:cNvPr>
            <p:cNvSpPr/>
            <p:nvPr/>
          </p:nvSpPr>
          <p:spPr>
            <a:xfrm>
              <a:off x="957512" y="61361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 name="Oval 8">
              <a:extLst>
                <a:ext uri="{FF2B5EF4-FFF2-40B4-BE49-F238E27FC236}">
                  <a16:creationId xmlns:a16="http://schemas.microsoft.com/office/drawing/2014/main" id="{17EA8AC9-2B40-7CD4-DEC1-FABAFE81244B}"/>
                </a:ext>
              </a:extLst>
            </p:cNvPr>
            <p:cNvSpPr/>
            <p:nvPr/>
          </p:nvSpPr>
          <p:spPr>
            <a:xfrm>
              <a:off x="1391654" y="54342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0" name="Oval 9">
              <a:extLst>
                <a:ext uri="{FF2B5EF4-FFF2-40B4-BE49-F238E27FC236}">
                  <a16:creationId xmlns:a16="http://schemas.microsoft.com/office/drawing/2014/main" id="{69EE9EC5-4386-3B00-1909-4B71E63B96FD}"/>
                </a:ext>
              </a:extLst>
            </p:cNvPr>
            <p:cNvSpPr/>
            <p:nvPr/>
          </p:nvSpPr>
          <p:spPr>
            <a:xfrm>
              <a:off x="2478689" y="519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1" name="Oval 10">
              <a:extLst>
                <a:ext uri="{FF2B5EF4-FFF2-40B4-BE49-F238E27FC236}">
                  <a16:creationId xmlns:a16="http://schemas.microsoft.com/office/drawing/2014/main" id="{EDBFEC5D-F648-7DC2-D6DE-6A44D5C683F7}"/>
                </a:ext>
              </a:extLst>
            </p:cNvPr>
            <p:cNvSpPr/>
            <p:nvPr/>
          </p:nvSpPr>
          <p:spPr>
            <a:xfrm>
              <a:off x="3653588" y="535004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2" name="Oval 11">
              <a:extLst>
                <a:ext uri="{FF2B5EF4-FFF2-40B4-BE49-F238E27FC236}">
                  <a16:creationId xmlns:a16="http://schemas.microsoft.com/office/drawing/2014/main" id="{43876940-0719-1DF7-07C8-4613BEF573D1}"/>
                </a:ext>
              </a:extLst>
            </p:cNvPr>
            <p:cNvSpPr/>
            <p:nvPr/>
          </p:nvSpPr>
          <p:spPr>
            <a:xfrm>
              <a:off x="3840078" y="49650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3" name="Oval 12">
              <a:extLst>
                <a:ext uri="{FF2B5EF4-FFF2-40B4-BE49-F238E27FC236}">
                  <a16:creationId xmlns:a16="http://schemas.microsoft.com/office/drawing/2014/main" id="{C3E78381-EF30-1FEE-9901-719826B43479}"/>
                </a:ext>
              </a:extLst>
            </p:cNvPr>
            <p:cNvSpPr/>
            <p:nvPr/>
          </p:nvSpPr>
          <p:spPr>
            <a:xfrm>
              <a:off x="2134267" y="47003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4" name="Oval 13">
              <a:extLst>
                <a:ext uri="{FF2B5EF4-FFF2-40B4-BE49-F238E27FC236}">
                  <a16:creationId xmlns:a16="http://schemas.microsoft.com/office/drawing/2014/main" id="{85AD3922-0E80-CCD5-FACF-160534CCC98C}"/>
                </a:ext>
              </a:extLst>
            </p:cNvPr>
            <p:cNvSpPr/>
            <p:nvPr/>
          </p:nvSpPr>
          <p:spPr>
            <a:xfrm>
              <a:off x="885655" y="47424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5" name="Oval 14">
              <a:extLst>
                <a:ext uri="{FF2B5EF4-FFF2-40B4-BE49-F238E27FC236}">
                  <a16:creationId xmlns:a16="http://schemas.microsoft.com/office/drawing/2014/main" id="{864FD893-58C5-D559-5C7E-C50AD4EFD0BC}"/>
                </a:ext>
              </a:extLst>
            </p:cNvPr>
            <p:cNvSpPr/>
            <p:nvPr/>
          </p:nvSpPr>
          <p:spPr>
            <a:xfrm>
              <a:off x="2116217" y="42732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6" name="Oval 15">
              <a:extLst>
                <a:ext uri="{FF2B5EF4-FFF2-40B4-BE49-F238E27FC236}">
                  <a16:creationId xmlns:a16="http://schemas.microsoft.com/office/drawing/2014/main" id="{C15209CE-C7AA-2854-B40F-7AB27097A7CC}"/>
                </a:ext>
              </a:extLst>
            </p:cNvPr>
            <p:cNvSpPr/>
            <p:nvPr/>
          </p:nvSpPr>
          <p:spPr>
            <a:xfrm>
              <a:off x="2629082" y="368366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7" name="Oval 16">
              <a:extLst>
                <a:ext uri="{FF2B5EF4-FFF2-40B4-BE49-F238E27FC236}">
                  <a16:creationId xmlns:a16="http://schemas.microsoft.com/office/drawing/2014/main" id="{BB2A4B0A-9357-8577-F1BA-4BF655665095}"/>
                </a:ext>
              </a:extLst>
            </p:cNvPr>
            <p:cNvSpPr/>
            <p:nvPr/>
          </p:nvSpPr>
          <p:spPr>
            <a:xfrm>
              <a:off x="3647572" y="365358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8" name="Oval 17">
              <a:extLst>
                <a:ext uri="{FF2B5EF4-FFF2-40B4-BE49-F238E27FC236}">
                  <a16:creationId xmlns:a16="http://schemas.microsoft.com/office/drawing/2014/main" id="{A86A6509-CD73-DF7A-C4F6-C390E25ECE09}"/>
                </a:ext>
              </a:extLst>
            </p:cNvPr>
            <p:cNvSpPr/>
            <p:nvPr/>
          </p:nvSpPr>
          <p:spPr>
            <a:xfrm>
              <a:off x="1767306" y="36641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Oval 18">
              <a:extLst>
                <a:ext uri="{FF2B5EF4-FFF2-40B4-BE49-F238E27FC236}">
                  <a16:creationId xmlns:a16="http://schemas.microsoft.com/office/drawing/2014/main" id="{F9D2E8B3-8312-915D-A514-B0D1F4FD3EEB}"/>
                </a:ext>
              </a:extLst>
            </p:cNvPr>
            <p:cNvSpPr/>
            <p:nvPr/>
          </p:nvSpPr>
          <p:spPr>
            <a:xfrm>
              <a:off x="969544" y="38220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0" name="Oval 19">
              <a:extLst>
                <a:ext uri="{FF2B5EF4-FFF2-40B4-BE49-F238E27FC236}">
                  <a16:creationId xmlns:a16="http://schemas.microsoft.com/office/drawing/2014/main" id="{F933037B-E117-B892-49E9-C7E0F3A084C1}"/>
                </a:ext>
              </a:extLst>
            </p:cNvPr>
            <p:cNvSpPr/>
            <p:nvPr/>
          </p:nvSpPr>
          <p:spPr>
            <a:xfrm>
              <a:off x="3858122" y="314811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Oval 20">
              <a:extLst>
                <a:ext uri="{FF2B5EF4-FFF2-40B4-BE49-F238E27FC236}">
                  <a16:creationId xmlns:a16="http://schemas.microsoft.com/office/drawing/2014/main" id="{D5E1B1E1-E218-B24A-CC69-EE93B07DB044}"/>
                </a:ext>
              </a:extLst>
            </p:cNvPr>
            <p:cNvSpPr/>
            <p:nvPr/>
          </p:nvSpPr>
          <p:spPr>
            <a:xfrm>
              <a:off x="2797346" y="29397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2" name="Oval 21">
              <a:extLst>
                <a:ext uri="{FF2B5EF4-FFF2-40B4-BE49-F238E27FC236}">
                  <a16:creationId xmlns:a16="http://schemas.microsoft.com/office/drawing/2014/main" id="{A4F3AC6B-4219-8B0A-6D7A-FCE2D02314FD}"/>
                </a:ext>
              </a:extLst>
            </p:cNvPr>
            <p:cNvSpPr/>
            <p:nvPr/>
          </p:nvSpPr>
          <p:spPr>
            <a:xfrm>
              <a:off x="3110163" y="24918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3" name="Oval 22">
              <a:extLst>
                <a:ext uri="{FF2B5EF4-FFF2-40B4-BE49-F238E27FC236}">
                  <a16:creationId xmlns:a16="http://schemas.microsoft.com/office/drawing/2014/main" id="{01DD23E8-63EF-FD68-A626-182929D030DC}"/>
                </a:ext>
              </a:extLst>
            </p:cNvPr>
            <p:cNvSpPr/>
            <p:nvPr/>
          </p:nvSpPr>
          <p:spPr>
            <a:xfrm>
              <a:off x="2386932" y="243438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Oval 23">
              <a:extLst>
                <a:ext uri="{FF2B5EF4-FFF2-40B4-BE49-F238E27FC236}">
                  <a16:creationId xmlns:a16="http://schemas.microsoft.com/office/drawing/2014/main" id="{2BE3DE10-8847-E82D-A118-BE6EBBDBD0A4}"/>
                </a:ext>
              </a:extLst>
            </p:cNvPr>
            <p:cNvSpPr/>
            <p:nvPr/>
          </p:nvSpPr>
          <p:spPr>
            <a:xfrm>
              <a:off x="1427746" y="22091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5" name="Oval 24">
              <a:extLst>
                <a:ext uri="{FF2B5EF4-FFF2-40B4-BE49-F238E27FC236}">
                  <a16:creationId xmlns:a16="http://schemas.microsoft.com/office/drawing/2014/main" id="{20E4C87D-922C-CA73-0179-E8D0689F8A05}"/>
                </a:ext>
              </a:extLst>
            </p:cNvPr>
            <p:cNvSpPr/>
            <p:nvPr/>
          </p:nvSpPr>
          <p:spPr>
            <a:xfrm>
              <a:off x="825167" y="28976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6" name="Oval 25">
              <a:extLst>
                <a:ext uri="{FF2B5EF4-FFF2-40B4-BE49-F238E27FC236}">
                  <a16:creationId xmlns:a16="http://schemas.microsoft.com/office/drawing/2014/main" id="{762BB4C1-795F-3724-B97F-51EF34FB8BFA}"/>
                </a:ext>
              </a:extLst>
            </p:cNvPr>
            <p:cNvSpPr/>
            <p:nvPr/>
          </p:nvSpPr>
          <p:spPr>
            <a:xfrm>
              <a:off x="590555" y="201529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Oval 26">
              <a:extLst>
                <a:ext uri="{FF2B5EF4-FFF2-40B4-BE49-F238E27FC236}">
                  <a16:creationId xmlns:a16="http://schemas.microsoft.com/office/drawing/2014/main" id="{CA4B2E1F-A502-035C-88CF-5B67944DFBAF}"/>
                </a:ext>
              </a:extLst>
            </p:cNvPr>
            <p:cNvSpPr/>
            <p:nvPr/>
          </p:nvSpPr>
          <p:spPr>
            <a:xfrm>
              <a:off x="3637211" y="185345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8" name="Oval 27">
              <a:extLst>
                <a:ext uri="{FF2B5EF4-FFF2-40B4-BE49-F238E27FC236}">
                  <a16:creationId xmlns:a16="http://schemas.microsoft.com/office/drawing/2014/main" id="{8B8F548C-97D2-3C5F-70CC-86220C52BA21}"/>
                </a:ext>
              </a:extLst>
            </p:cNvPr>
            <p:cNvSpPr/>
            <p:nvPr/>
          </p:nvSpPr>
          <p:spPr>
            <a:xfrm>
              <a:off x="3834065" y="251058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9" name="Oval 28">
              <a:extLst>
                <a:ext uri="{FF2B5EF4-FFF2-40B4-BE49-F238E27FC236}">
                  <a16:creationId xmlns:a16="http://schemas.microsoft.com/office/drawing/2014/main" id="{663BB27E-73A5-CE2F-72DC-344EC772FF6D}"/>
                </a:ext>
              </a:extLst>
            </p:cNvPr>
            <p:cNvSpPr/>
            <p:nvPr/>
          </p:nvSpPr>
          <p:spPr>
            <a:xfrm>
              <a:off x="2420020" y="1962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0" name="Oval 29">
              <a:extLst>
                <a:ext uri="{FF2B5EF4-FFF2-40B4-BE49-F238E27FC236}">
                  <a16:creationId xmlns:a16="http://schemas.microsoft.com/office/drawing/2014/main" id="{7B362A86-9510-C8CF-1E6B-7A38876F9236}"/>
                </a:ext>
              </a:extLst>
            </p:cNvPr>
            <p:cNvSpPr/>
            <p:nvPr/>
          </p:nvSpPr>
          <p:spPr>
            <a:xfrm>
              <a:off x="1467855" y="132225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1" name="Oval 30">
              <a:extLst>
                <a:ext uri="{FF2B5EF4-FFF2-40B4-BE49-F238E27FC236}">
                  <a16:creationId xmlns:a16="http://schemas.microsoft.com/office/drawing/2014/main" id="{E491942B-5F13-7B59-C9D1-F0BE58ABE537}"/>
                </a:ext>
              </a:extLst>
            </p:cNvPr>
            <p:cNvSpPr/>
            <p:nvPr/>
          </p:nvSpPr>
          <p:spPr>
            <a:xfrm>
              <a:off x="687130" y="125087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2" name="Oval 31">
              <a:extLst>
                <a:ext uri="{FF2B5EF4-FFF2-40B4-BE49-F238E27FC236}">
                  <a16:creationId xmlns:a16="http://schemas.microsoft.com/office/drawing/2014/main" id="{4EFEDBDC-1A9F-1F81-314B-34DD5842471A}"/>
                </a:ext>
              </a:extLst>
            </p:cNvPr>
            <p:cNvSpPr/>
            <p:nvPr/>
          </p:nvSpPr>
          <p:spPr>
            <a:xfrm>
              <a:off x="933449" y="33780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3" name="Oval 32">
              <a:extLst>
                <a:ext uri="{FF2B5EF4-FFF2-40B4-BE49-F238E27FC236}">
                  <a16:creationId xmlns:a16="http://schemas.microsoft.com/office/drawing/2014/main" id="{B8B41BEB-3FEB-555E-B5C7-7DCD97670C79}"/>
                </a:ext>
              </a:extLst>
            </p:cNvPr>
            <p:cNvSpPr/>
            <p:nvPr/>
          </p:nvSpPr>
          <p:spPr>
            <a:xfrm>
              <a:off x="1610893" y="7292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4" name="Oval 33">
              <a:extLst>
                <a:ext uri="{FF2B5EF4-FFF2-40B4-BE49-F238E27FC236}">
                  <a16:creationId xmlns:a16="http://schemas.microsoft.com/office/drawing/2014/main" id="{5888A9A1-32AC-A45F-EC2C-855274346AAE}"/>
                </a:ext>
              </a:extLst>
            </p:cNvPr>
            <p:cNvSpPr/>
            <p:nvPr/>
          </p:nvSpPr>
          <p:spPr>
            <a:xfrm>
              <a:off x="2435055" y="8548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5" name="Oval 34">
              <a:extLst>
                <a:ext uri="{FF2B5EF4-FFF2-40B4-BE49-F238E27FC236}">
                  <a16:creationId xmlns:a16="http://schemas.microsoft.com/office/drawing/2014/main" id="{AFEA51B8-4C6C-0186-570A-5EA6F9DBF75D}"/>
                </a:ext>
              </a:extLst>
            </p:cNvPr>
            <p:cNvSpPr/>
            <p:nvPr/>
          </p:nvSpPr>
          <p:spPr>
            <a:xfrm>
              <a:off x="3134227" y="11876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6" name="Oval 35">
              <a:extLst>
                <a:ext uri="{FF2B5EF4-FFF2-40B4-BE49-F238E27FC236}">
                  <a16:creationId xmlns:a16="http://schemas.microsoft.com/office/drawing/2014/main" id="{AC39F741-06BD-3DDA-7EB0-C738C7AF44FF}"/>
                </a:ext>
              </a:extLst>
            </p:cNvPr>
            <p:cNvSpPr/>
            <p:nvPr/>
          </p:nvSpPr>
          <p:spPr>
            <a:xfrm>
              <a:off x="3230478" y="37757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38" name="Straight Connector 37">
              <a:extLst>
                <a:ext uri="{FF2B5EF4-FFF2-40B4-BE49-F238E27FC236}">
                  <a16:creationId xmlns:a16="http://schemas.microsoft.com/office/drawing/2014/main" id="{F2AB9215-8982-FE48-9AF2-8D595FD93CD1}"/>
                </a:ext>
              </a:extLst>
            </p:cNvPr>
            <p:cNvCxnSpPr>
              <a:cxnSpLocks/>
              <a:endCxn id="35" idx="0"/>
            </p:cNvCxnSpPr>
            <p:nvPr/>
          </p:nvCxnSpPr>
          <p:spPr>
            <a:xfrm flipH="1">
              <a:off x="3266574" y="64227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BF12443-2462-B6EE-2C4E-26B8CC5C8B5F}"/>
                </a:ext>
              </a:extLst>
            </p:cNvPr>
            <p:cNvCxnSpPr>
              <a:cxnSpLocks/>
              <a:stCxn id="36" idx="3"/>
              <a:endCxn id="34" idx="7"/>
            </p:cNvCxnSpPr>
            <p:nvPr/>
          </p:nvCxnSpPr>
          <p:spPr>
            <a:xfrm flipH="1">
              <a:off x="2660985" y="60350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D59D4E-23AF-C0FB-1E49-7CD700E3E883}"/>
                </a:ext>
              </a:extLst>
            </p:cNvPr>
            <p:cNvCxnSpPr>
              <a:cxnSpLocks/>
              <a:stCxn id="34" idx="4"/>
              <a:endCxn id="29" idx="0"/>
            </p:cNvCxnSpPr>
            <p:nvPr/>
          </p:nvCxnSpPr>
          <p:spPr>
            <a:xfrm flipH="1">
              <a:off x="2552367" y="111952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4D56E5D-C865-A508-95FF-0A5DD1020E22}"/>
                </a:ext>
              </a:extLst>
            </p:cNvPr>
            <p:cNvCxnSpPr>
              <a:cxnSpLocks/>
              <a:stCxn id="35" idx="3"/>
              <a:endCxn id="29" idx="7"/>
            </p:cNvCxnSpPr>
            <p:nvPr/>
          </p:nvCxnSpPr>
          <p:spPr>
            <a:xfrm flipH="1">
              <a:off x="2645950" y="141357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8D0F755-003D-571D-AAC9-BFCF695716A7}"/>
                </a:ext>
              </a:extLst>
            </p:cNvPr>
            <p:cNvCxnSpPr>
              <a:cxnSpLocks/>
              <a:stCxn id="35" idx="5"/>
              <a:endCxn id="27" idx="1"/>
            </p:cNvCxnSpPr>
            <p:nvPr/>
          </p:nvCxnSpPr>
          <p:spPr>
            <a:xfrm>
              <a:off x="3360157" y="141357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46A1761-57BC-223B-D640-64AC0BF00DA4}"/>
                </a:ext>
              </a:extLst>
            </p:cNvPr>
            <p:cNvCxnSpPr>
              <a:cxnSpLocks/>
              <a:stCxn id="33" idx="6"/>
              <a:endCxn id="34" idx="2"/>
            </p:cNvCxnSpPr>
            <p:nvPr/>
          </p:nvCxnSpPr>
          <p:spPr>
            <a:xfrm>
              <a:off x="1875587" y="86164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D548C7F-0481-1136-9441-DB3CAE028C38}"/>
                </a:ext>
              </a:extLst>
            </p:cNvPr>
            <p:cNvCxnSpPr>
              <a:cxnSpLocks/>
              <a:stCxn id="32" idx="5"/>
              <a:endCxn id="33" idx="1"/>
            </p:cNvCxnSpPr>
            <p:nvPr/>
          </p:nvCxnSpPr>
          <p:spPr>
            <a:xfrm>
              <a:off x="1159379" y="56373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830B89F-7F68-787F-B158-4A2A44F51804}"/>
                </a:ext>
              </a:extLst>
            </p:cNvPr>
            <p:cNvCxnSpPr>
              <a:cxnSpLocks/>
              <a:stCxn id="31" idx="0"/>
              <a:endCxn id="32" idx="4"/>
            </p:cNvCxnSpPr>
            <p:nvPr/>
          </p:nvCxnSpPr>
          <p:spPr>
            <a:xfrm flipV="1">
              <a:off x="819477" y="60249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277C9E9-D7F9-6EDD-69EB-208AFD25953A}"/>
                </a:ext>
              </a:extLst>
            </p:cNvPr>
            <p:cNvCxnSpPr>
              <a:cxnSpLocks/>
              <a:stCxn id="30" idx="0"/>
              <a:endCxn id="33" idx="3"/>
            </p:cNvCxnSpPr>
            <p:nvPr/>
          </p:nvCxnSpPr>
          <p:spPr>
            <a:xfrm flipV="1">
              <a:off x="1600202" y="95522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CEDEEAF-A135-77AF-25FC-146187299AC4}"/>
                </a:ext>
              </a:extLst>
            </p:cNvPr>
            <p:cNvCxnSpPr>
              <a:cxnSpLocks/>
              <a:stCxn id="30" idx="5"/>
              <a:endCxn id="29" idx="1"/>
            </p:cNvCxnSpPr>
            <p:nvPr/>
          </p:nvCxnSpPr>
          <p:spPr>
            <a:xfrm>
              <a:off x="1693785" y="154818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38C0EE0-6E2E-AD10-FBAC-C0CD9EFD7A60}"/>
                </a:ext>
              </a:extLst>
            </p:cNvPr>
            <p:cNvCxnSpPr>
              <a:cxnSpLocks/>
              <a:stCxn id="31" idx="6"/>
              <a:endCxn id="30" idx="2"/>
            </p:cNvCxnSpPr>
            <p:nvPr/>
          </p:nvCxnSpPr>
          <p:spPr>
            <a:xfrm>
              <a:off x="951824" y="138322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7F7B611-285D-BEE6-9D6E-B3A2F0D67631}"/>
                </a:ext>
              </a:extLst>
            </p:cNvPr>
            <p:cNvCxnSpPr>
              <a:cxnSpLocks/>
              <a:stCxn id="31" idx="4"/>
              <a:endCxn id="26" idx="0"/>
            </p:cNvCxnSpPr>
            <p:nvPr/>
          </p:nvCxnSpPr>
          <p:spPr>
            <a:xfrm flipH="1">
              <a:off x="722902" y="151556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47A26A5-275E-EAD4-DF39-6BD28148E065}"/>
                </a:ext>
              </a:extLst>
            </p:cNvPr>
            <p:cNvCxnSpPr>
              <a:cxnSpLocks/>
              <a:stCxn id="30" idx="4"/>
              <a:endCxn id="24" idx="0"/>
            </p:cNvCxnSpPr>
            <p:nvPr/>
          </p:nvCxnSpPr>
          <p:spPr>
            <a:xfrm flipH="1">
              <a:off x="1560093" y="158695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E057C68-D949-C207-BFA0-4789530B5B1E}"/>
                </a:ext>
              </a:extLst>
            </p:cNvPr>
            <p:cNvCxnSpPr>
              <a:cxnSpLocks/>
              <a:stCxn id="26" idx="6"/>
              <a:endCxn id="24" idx="2"/>
            </p:cNvCxnSpPr>
            <p:nvPr/>
          </p:nvCxnSpPr>
          <p:spPr>
            <a:xfrm>
              <a:off x="855249" y="214763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96ADB58-932D-DD87-16A9-A6969EC01404}"/>
                </a:ext>
              </a:extLst>
            </p:cNvPr>
            <p:cNvCxnSpPr>
              <a:cxnSpLocks/>
              <a:stCxn id="24" idx="6"/>
              <a:endCxn id="23" idx="2"/>
            </p:cNvCxnSpPr>
            <p:nvPr/>
          </p:nvCxnSpPr>
          <p:spPr>
            <a:xfrm>
              <a:off x="1692440" y="234146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FB194A-1D02-3D0E-8342-7FFF230DC81F}"/>
                </a:ext>
              </a:extLst>
            </p:cNvPr>
            <p:cNvCxnSpPr>
              <a:cxnSpLocks/>
              <a:stCxn id="23" idx="0"/>
              <a:endCxn id="29" idx="4"/>
            </p:cNvCxnSpPr>
            <p:nvPr/>
          </p:nvCxnSpPr>
          <p:spPr>
            <a:xfrm flipV="1">
              <a:off x="2519279" y="222669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CFB60CD-E32F-D9AC-266A-28149A5FE7FF}"/>
                </a:ext>
              </a:extLst>
            </p:cNvPr>
            <p:cNvCxnSpPr>
              <a:cxnSpLocks/>
              <a:stCxn id="22" idx="7"/>
              <a:endCxn id="27" idx="3"/>
            </p:cNvCxnSpPr>
            <p:nvPr/>
          </p:nvCxnSpPr>
          <p:spPr>
            <a:xfrm flipV="1">
              <a:off x="3336093" y="207938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2091C8B2-7E54-1170-D2E4-B817A72F6716}"/>
                </a:ext>
              </a:extLst>
            </p:cNvPr>
            <p:cNvCxnSpPr>
              <a:cxnSpLocks/>
              <a:stCxn id="28" idx="0"/>
              <a:endCxn id="27" idx="4"/>
            </p:cNvCxnSpPr>
            <p:nvPr/>
          </p:nvCxnSpPr>
          <p:spPr>
            <a:xfrm flipH="1" flipV="1">
              <a:off x="3769558" y="211814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1B4D7205-A00D-B0E0-24B8-0A7BBF0F1744}"/>
                </a:ext>
              </a:extLst>
            </p:cNvPr>
            <p:cNvCxnSpPr>
              <a:cxnSpLocks/>
              <a:stCxn id="22" idx="6"/>
              <a:endCxn id="28" idx="2"/>
            </p:cNvCxnSpPr>
            <p:nvPr/>
          </p:nvCxnSpPr>
          <p:spPr>
            <a:xfrm>
              <a:off x="3374857" y="262421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CFCEE9F-2DC0-E7AE-ECD7-AFAC7AC64DD4}"/>
                </a:ext>
              </a:extLst>
            </p:cNvPr>
            <p:cNvCxnSpPr>
              <a:cxnSpLocks/>
              <a:stCxn id="23" idx="6"/>
              <a:endCxn id="22" idx="2"/>
            </p:cNvCxnSpPr>
            <p:nvPr/>
          </p:nvCxnSpPr>
          <p:spPr>
            <a:xfrm>
              <a:off x="2651626" y="256673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7FFDE13-6ED8-D1B5-4111-10BB54C22469}"/>
                </a:ext>
              </a:extLst>
            </p:cNvPr>
            <p:cNvCxnSpPr>
              <a:cxnSpLocks/>
              <a:stCxn id="26" idx="4"/>
              <a:endCxn id="25" idx="0"/>
            </p:cNvCxnSpPr>
            <p:nvPr/>
          </p:nvCxnSpPr>
          <p:spPr>
            <a:xfrm>
              <a:off x="722902" y="227998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5C9A1CB-0819-5BC9-EF7F-B71F68DB1383}"/>
                </a:ext>
              </a:extLst>
            </p:cNvPr>
            <p:cNvCxnSpPr>
              <a:cxnSpLocks/>
              <a:stCxn id="25" idx="7"/>
              <a:endCxn id="24" idx="3"/>
            </p:cNvCxnSpPr>
            <p:nvPr/>
          </p:nvCxnSpPr>
          <p:spPr>
            <a:xfrm flipV="1">
              <a:off x="1051097" y="243504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AAF5AA2-B24D-93EC-EA8B-A74BE29A68A1}"/>
                </a:ext>
              </a:extLst>
            </p:cNvPr>
            <p:cNvCxnSpPr>
              <a:cxnSpLocks/>
              <a:stCxn id="19" idx="0"/>
              <a:endCxn id="25" idx="4"/>
            </p:cNvCxnSpPr>
            <p:nvPr/>
          </p:nvCxnSpPr>
          <p:spPr>
            <a:xfrm flipH="1" flipV="1">
              <a:off x="957514" y="316230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DE7DD21-2EAF-C5F7-04B3-9D1C2B56DC1B}"/>
                </a:ext>
              </a:extLst>
            </p:cNvPr>
            <p:cNvCxnSpPr>
              <a:cxnSpLocks/>
              <a:stCxn id="25" idx="5"/>
              <a:endCxn id="18" idx="1"/>
            </p:cNvCxnSpPr>
            <p:nvPr/>
          </p:nvCxnSpPr>
          <p:spPr>
            <a:xfrm>
              <a:off x="1051097" y="312353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C1BF0EF-42C4-DCA6-90DA-C91A94E57023}"/>
                </a:ext>
              </a:extLst>
            </p:cNvPr>
            <p:cNvCxnSpPr>
              <a:cxnSpLocks/>
              <a:stCxn id="18" idx="0"/>
              <a:endCxn id="23" idx="3"/>
            </p:cNvCxnSpPr>
            <p:nvPr/>
          </p:nvCxnSpPr>
          <p:spPr>
            <a:xfrm flipV="1">
              <a:off x="1899653" y="266031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BD9C5D4-52F1-996A-FA88-CC353B69231D}"/>
                </a:ext>
              </a:extLst>
            </p:cNvPr>
            <p:cNvCxnSpPr>
              <a:cxnSpLocks/>
              <a:stCxn id="18" idx="7"/>
              <a:endCxn id="21" idx="3"/>
            </p:cNvCxnSpPr>
            <p:nvPr/>
          </p:nvCxnSpPr>
          <p:spPr>
            <a:xfrm flipV="1">
              <a:off x="1993236" y="316564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0EA47CE-A054-6648-15F7-A528FFDC22F1}"/>
                </a:ext>
              </a:extLst>
            </p:cNvPr>
            <p:cNvCxnSpPr>
              <a:cxnSpLocks/>
              <a:stCxn id="23" idx="5"/>
              <a:endCxn id="21" idx="1"/>
            </p:cNvCxnSpPr>
            <p:nvPr/>
          </p:nvCxnSpPr>
          <p:spPr>
            <a:xfrm>
              <a:off x="2612862" y="266031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07DF0-A50E-7FDA-BA62-238302C1012E}"/>
                </a:ext>
              </a:extLst>
            </p:cNvPr>
            <p:cNvCxnSpPr>
              <a:cxnSpLocks/>
              <a:stCxn id="21" idx="7"/>
              <a:endCxn id="22" idx="3"/>
            </p:cNvCxnSpPr>
            <p:nvPr/>
          </p:nvCxnSpPr>
          <p:spPr>
            <a:xfrm flipV="1">
              <a:off x="3023276" y="271779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E19696E-8A1F-B678-3122-FBB8F6936EE9}"/>
                </a:ext>
              </a:extLst>
            </p:cNvPr>
            <p:cNvCxnSpPr>
              <a:cxnSpLocks/>
              <a:stCxn id="20" idx="0"/>
              <a:endCxn id="28" idx="4"/>
            </p:cNvCxnSpPr>
            <p:nvPr/>
          </p:nvCxnSpPr>
          <p:spPr>
            <a:xfrm flipH="1" flipV="1">
              <a:off x="3966412" y="277528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A239A2C-7D0B-C839-7A0E-4D502AC55F51}"/>
                </a:ext>
              </a:extLst>
            </p:cNvPr>
            <p:cNvCxnSpPr>
              <a:cxnSpLocks/>
              <a:stCxn id="21" idx="5"/>
              <a:endCxn id="17" idx="1"/>
            </p:cNvCxnSpPr>
            <p:nvPr/>
          </p:nvCxnSpPr>
          <p:spPr>
            <a:xfrm>
              <a:off x="3023276" y="316564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2B29404-61D0-6C37-7D37-C81721ABD948}"/>
                </a:ext>
              </a:extLst>
            </p:cNvPr>
            <p:cNvCxnSpPr>
              <a:cxnSpLocks/>
              <a:stCxn id="17" idx="7"/>
              <a:endCxn id="20" idx="4"/>
            </p:cNvCxnSpPr>
            <p:nvPr/>
          </p:nvCxnSpPr>
          <p:spPr>
            <a:xfrm flipV="1">
              <a:off x="3873502" y="341280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D821C97-253A-0DDA-C2D3-F0FB85FAF247}"/>
                </a:ext>
              </a:extLst>
            </p:cNvPr>
            <p:cNvCxnSpPr>
              <a:cxnSpLocks/>
              <a:stCxn id="16" idx="0"/>
              <a:endCxn id="21" idx="4"/>
            </p:cNvCxnSpPr>
            <p:nvPr/>
          </p:nvCxnSpPr>
          <p:spPr>
            <a:xfrm flipV="1">
              <a:off x="2761429" y="320441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F32123-1ED3-95E2-D476-4965F6C40ACF}"/>
                </a:ext>
              </a:extLst>
            </p:cNvPr>
            <p:cNvCxnSpPr>
              <a:cxnSpLocks/>
              <a:stCxn id="17" idx="2"/>
              <a:endCxn id="16" idx="6"/>
            </p:cNvCxnSpPr>
            <p:nvPr/>
          </p:nvCxnSpPr>
          <p:spPr>
            <a:xfrm flipH="1">
              <a:off x="2893776" y="378593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04AC8EA-6D6A-C5CE-667C-BA110777B615}"/>
                </a:ext>
              </a:extLst>
            </p:cNvPr>
            <p:cNvCxnSpPr>
              <a:cxnSpLocks/>
              <a:stCxn id="18" idx="6"/>
              <a:endCxn id="16" idx="2"/>
            </p:cNvCxnSpPr>
            <p:nvPr/>
          </p:nvCxnSpPr>
          <p:spPr>
            <a:xfrm>
              <a:off x="2032000" y="379649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70210E8-98E3-18CE-B955-232BDD83B7DE}"/>
                </a:ext>
              </a:extLst>
            </p:cNvPr>
            <p:cNvCxnSpPr>
              <a:cxnSpLocks/>
              <a:stCxn id="15" idx="1"/>
              <a:endCxn id="18" idx="5"/>
            </p:cNvCxnSpPr>
            <p:nvPr/>
          </p:nvCxnSpPr>
          <p:spPr>
            <a:xfrm flipH="1" flipV="1">
              <a:off x="1993236" y="389008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C800CFF-3BC1-B0CA-7558-BFEB2ECB00EC}"/>
                </a:ext>
              </a:extLst>
            </p:cNvPr>
            <p:cNvCxnSpPr>
              <a:cxnSpLocks/>
              <a:stCxn id="18" idx="2"/>
              <a:endCxn id="19" idx="7"/>
            </p:cNvCxnSpPr>
            <p:nvPr/>
          </p:nvCxnSpPr>
          <p:spPr>
            <a:xfrm flipH="1">
              <a:off x="1195474" y="379649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4FCCA10D-847B-A152-69F5-A038E2F3D428}"/>
                </a:ext>
              </a:extLst>
            </p:cNvPr>
            <p:cNvCxnSpPr>
              <a:cxnSpLocks/>
              <a:stCxn id="14" idx="0"/>
              <a:endCxn id="19" idx="4"/>
            </p:cNvCxnSpPr>
            <p:nvPr/>
          </p:nvCxnSpPr>
          <p:spPr>
            <a:xfrm flipV="1">
              <a:off x="1018002" y="408672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84637928-A38F-BD18-FBB6-BFAC4D71634F}"/>
                </a:ext>
              </a:extLst>
            </p:cNvPr>
            <p:cNvCxnSpPr>
              <a:cxnSpLocks/>
              <a:stCxn id="14" idx="6"/>
              <a:endCxn id="13" idx="2"/>
            </p:cNvCxnSpPr>
            <p:nvPr/>
          </p:nvCxnSpPr>
          <p:spPr>
            <a:xfrm flipV="1">
              <a:off x="1150349" y="483268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5FA3B056-38BA-7138-CCE9-4532B06B0B19}"/>
                </a:ext>
              </a:extLst>
            </p:cNvPr>
            <p:cNvCxnSpPr>
              <a:cxnSpLocks/>
              <a:stCxn id="13" idx="0"/>
              <a:endCxn id="15" idx="4"/>
            </p:cNvCxnSpPr>
            <p:nvPr/>
          </p:nvCxnSpPr>
          <p:spPr>
            <a:xfrm flipH="1" flipV="1">
              <a:off x="2248564" y="453791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1A38C70-F26B-F463-1061-B7C60B473326}"/>
                </a:ext>
              </a:extLst>
            </p:cNvPr>
            <p:cNvCxnSpPr>
              <a:cxnSpLocks/>
              <a:stCxn id="15" idx="7"/>
              <a:endCxn id="16" idx="3"/>
            </p:cNvCxnSpPr>
            <p:nvPr/>
          </p:nvCxnSpPr>
          <p:spPr>
            <a:xfrm flipV="1">
              <a:off x="2342147" y="390959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4C7AE246-8E86-AE97-AD3C-8F1C7E3B2FB7}"/>
                </a:ext>
              </a:extLst>
            </p:cNvPr>
            <p:cNvCxnSpPr>
              <a:cxnSpLocks/>
              <a:stCxn id="12" idx="0"/>
              <a:endCxn id="17" idx="4"/>
            </p:cNvCxnSpPr>
            <p:nvPr/>
          </p:nvCxnSpPr>
          <p:spPr>
            <a:xfrm flipH="1" flipV="1">
              <a:off x="3779919" y="391828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9008EDD-3A72-7C86-8CAD-2496C878656B}"/>
                </a:ext>
              </a:extLst>
            </p:cNvPr>
            <p:cNvCxnSpPr>
              <a:cxnSpLocks/>
              <a:stCxn id="15" idx="6"/>
              <a:endCxn id="12" idx="1"/>
            </p:cNvCxnSpPr>
            <p:nvPr/>
          </p:nvCxnSpPr>
          <p:spPr>
            <a:xfrm>
              <a:off x="2380911" y="440556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0DF62065-7B11-4D07-AFCD-C985521A2D24}"/>
                </a:ext>
              </a:extLst>
            </p:cNvPr>
            <p:cNvCxnSpPr>
              <a:cxnSpLocks/>
              <a:stCxn id="13" idx="6"/>
              <a:endCxn id="6" idx="2"/>
            </p:cNvCxnSpPr>
            <p:nvPr/>
          </p:nvCxnSpPr>
          <p:spPr>
            <a:xfrm>
              <a:off x="2398961" y="483268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D35D8564-7AB5-7EEE-5F92-81E860A5B06F}"/>
                </a:ext>
              </a:extLst>
            </p:cNvPr>
            <p:cNvCxnSpPr>
              <a:cxnSpLocks/>
              <a:stCxn id="13" idx="5"/>
              <a:endCxn id="10" idx="1"/>
            </p:cNvCxnSpPr>
            <p:nvPr/>
          </p:nvCxnSpPr>
          <p:spPr>
            <a:xfrm>
              <a:off x="2360197" y="492626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641BBE44-96A2-CAB4-677B-8C0A2E67D683}"/>
                </a:ext>
              </a:extLst>
            </p:cNvPr>
            <p:cNvCxnSpPr>
              <a:cxnSpLocks/>
              <a:stCxn id="9" idx="1"/>
              <a:endCxn id="14" idx="4"/>
            </p:cNvCxnSpPr>
            <p:nvPr/>
          </p:nvCxnSpPr>
          <p:spPr>
            <a:xfrm flipH="1" flipV="1">
              <a:off x="1018002" y="500714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1B2467D-7921-C3F6-2C51-C3260EB37922}"/>
                </a:ext>
              </a:extLst>
            </p:cNvPr>
            <p:cNvCxnSpPr>
              <a:cxnSpLocks/>
              <a:stCxn id="9" idx="6"/>
              <a:endCxn id="10" idx="3"/>
            </p:cNvCxnSpPr>
            <p:nvPr/>
          </p:nvCxnSpPr>
          <p:spPr>
            <a:xfrm flipV="1">
              <a:off x="1656348" y="541956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8B996D08-8C53-6161-2324-2B648865D141}"/>
                </a:ext>
              </a:extLst>
            </p:cNvPr>
            <p:cNvCxnSpPr>
              <a:cxnSpLocks/>
              <a:stCxn id="3" idx="1"/>
              <a:endCxn id="10" idx="4"/>
            </p:cNvCxnSpPr>
            <p:nvPr/>
          </p:nvCxnSpPr>
          <p:spPr>
            <a:xfrm flipH="1" flipV="1">
              <a:off x="2611036" y="545832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50E6C5A-B41A-44F4-92AC-6E87FA8463DC}"/>
                </a:ext>
              </a:extLst>
            </p:cNvPr>
            <p:cNvCxnSpPr>
              <a:cxnSpLocks/>
              <a:stCxn id="10" idx="5"/>
              <a:endCxn id="4" idx="1"/>
            </p:cNvCxnSpPr>
            <p:nvPr/>
          </p:nvCxnSpPr>
          <p:spPr>
            <a:xfrm>
              <a:off x="2704619" y="541956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BB9018D-0BC7-4EF3-DC10-D6E406407F0A}"/>
                </a:ext>
              </a:extLst>
            </p:cNvPr>
            <p:cNvCxnSpPr>
              <a:cxnSpLocks/>
              <a:stCxn id="11" idx="7"/>
              <a:endCxn id="12" idx="4"/>
            </p:cNvCxnSpPr>
            <p:nvPr/>
          </p:nvCxnSpPr>
          <p:spPr>
            <a:xfrm flipV="1">
              <a:off x="3879518" y="522972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3EDE6CDF-B303-F62F-A7F5-4DF35A44FC35}"/>
                </a:ext>
              </a:extLst>
            </p:cNvPr>
            <p:cNvCxnSpPr>
              <a:cxnSpLocks/>
              <a:stCxn id="6" idx="5"/>
              <a:endCxn id="11" idx="2"/>
            </p:cNvCxnSpPr>
            <p:nvPr/>
          </p:nvCxnSpPr>
          <p:spPr>
            <a:xfrm>
              <a:off x="3209762" y="518040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B22C8A8E-9563-D263-3F60-E238B680E8C8}"/>
                </a:ext>
              </a:extLst>
            </p:cNvPr>
            <p:cNvCxnSpPr>
              <a:cxnSpLocks/>
              <a:stCxn id="4" idx="7"/>
              <a:endCxn id="11" idx="3"/>
            </p:cNvCxnSpPr>
            <p:nvPr/>
          </p:nvCxnSpPr>
          <p:spPr>
            <a:xfrm flipV="1">
              <a:off x="3299996" y="557597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8942EC35-D58E-28A6-3AAE-E314C8877E62}"/>
                </a:ext>
              </a:extLst>
            </p:cNvPr>
            <p:cNvCxnSpPr>
              <a:cxnSpLocks/>
              <a:stCxn id="3" idx="7"/>
              <a:endCxn id="4" idx="3"/>
            </p:cNvCxnSpPr>
            <p:nvPr/>
          </p:nvCxnSpPr>
          <p:spPr>
            <a:xfrm flipV="1">
              <a:off x="2951081" y="596699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09BAB2EE-13EA-7B10-6BD9-BBE1D73EAD54}"/>
                </a:ext>
              </a:extLst>
            </p:cNvPr>
            <p:cNvCxnSpPr>
              <a:cxnSpLocks/>
              <a:stCxn id="3" idx="2"/>
              <a:endCxn id="9" idx="5"/>
            </p:cNvCxnSpPr>
            <p:nvPr/>
          </p:nvCxnSpPr>
          <p:spPr>
            <a:xfrm flipH="1" flipV="1">
              <a:off x="1617584" y="566019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6448228E-2522-6D20-C640-8589E10299C8}"/>
                </a:ext>
              </a:extLst>
            </p:cNvPr>
            <p:cNvCxnSpPr>
              <a:cxnSpLocks/>
              <a:stCxn id="7" idx="1"/>
              <a:endCxn id="9" idx="4"/>
            </p:cNvCxnSpPr>
            <p:nvPr/>
          </p:nvCxnSpPr>
          <p:spPr>
            <a:xfrm flipH="1" flipV="1">
              <a:off x="1524001" y="569895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F24FD5F0-0C2C-A48C-E31D-2E15CFE94960}"/>
                </a:ext>
              </a:extLst>
            </p:cNvPr>
            <p:cNvCxnSpPr>
              <a:cxnSpLocks/>
              <a:stCxn id="3" idx="3"/>
              <a:endCxn id="7" idx="6"/>
            </p:cNvCxnSpPr>
            <p:nvPr/>
          </p:nvCxnSpPr>
          <p:spPr>
            <a:xfrm flipH="1">
              <a:off x="2007934" y="628382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79409E6B-07E5-93A3-F422-15546FB68049}"/>
                </a:ext>
              </a:extLst>
            </p:cNvPr>
            <p:cNvCxnSpPr>
              <a:cxnSpLocks/>
              <a:stCxn id="9" idx="3"/>
              <a:endCxn id="8" idx="7"/>
            </p:cNvCxnSpPr>
            <p:nvPr/>
          </p:nvCxnSpPr>
          <p:spPr>
            <a:xfrm flipH="1">
              <a:off x="1183442" y="566019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0A6BDD7-F707-4C50-0A31-BB446F758934}"/>
                </a:ext>
              </a:extLst>
            </p:cNvPr>
            <p:cNvCxnSpPr>
              <a:cxnSpLocks/>
              <a:stCxn id="7" idx="2"/>
              <a:endCxn id="8" idx="5"/>
            </p:cNvCxnSpPr>
            <p:nvPr/>
          </p:nvCxnSpPr>
          <p:spPr>
            <a:xfrm flipH="1" flipV="1">
              <a:off x="1183442" y="636203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37" name="Oval 36">
            <a:extLst>
              <a:ext uri="{FF2B5EF4-FFF2-40B4-BE49-F238E27FC236}">
                <a16:creationId xmlns:a16="http://schemas.microsoft.com/office/drawing/2014/main" id="{32A6E191-99F0-EA22-AB84-53B5E2228D92}"/>
              </a:ext>
            </a:extLst>
          </p:cNvPr>
          <p:cNvSpPr/>
          <p:nvPr/>
        </p:nvSpPr>
        <p:spPr>
          <a:xfrm>
            <a:off x="2724687" y="605735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9" name="Oval 38">
            <a:extLst>
              <a:ext uri="{FF2B5EF4-FFF2-40B4-BE49-F238E27FC236}">
                <a16:creationId xmlns:a16="http://schemas.microsoft.com/office/drawing/2014/main" id="{7742142E-2BA6-8592-1B74-B13F0C336710}"/>
              </a:ext>
            </a:extLst>
          </p:cNvPr>
          <p:cNvSpPr/>
          <p:nvPr/>
        </p:nvSpPr>
        <p:spPr>
          <a:xfrm>
            <a:off x="3073602" y="574052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0" name="Oval 39">
            <a:extLst>
              <a:ext uri="{FF2B5EF4-FFF2-40B4-BE49-F238E27FC236}">
                <a16:creationId xmlns:a16="http://schemas.microsoft.com/office/drawing/2014/main" id="{F9C65C53-8C56-74C3-044E-FD57253FB43D}"/>
              </a:ext>
            </a:extLst>
          </p:cNvPr>
          <p:cNvSpPr/>
          <p:nvPr/>
        </p:nvSpPr>
        <p:spPr>
          <a:xfrm>
            <a:off x="2983368" y="495393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2" name="Oval 41">
            <a:extLst>
              <a:ext uri="{FF2B5EF4-FFF2-40B4-BE49-F238E27FC236}">
                <a16:creationId xmlns:a16="http://schemas.microsoft.com/office/drawing/2014/main" id="{823AC2C8-07BD-876C-972A-AD9FCAD06885}"/>
              </a:ext>
            </a:extLst>
          </p:cNvPr>
          <p:cNvSpPr/>
          <p:nvPr/>
        </p:nvSpPr>
        <p:spPr>
          <a:xfrm>
            <a:off x="1742776" y="632659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3" name="Oval 42">
            <a:extLst>
              <a:ext uri="{FF2B5EF4-FFF2-40B4-BE49-F238E27FC236}">
                <a16:creationId xmlns:a16="http://schemas.microsoft.com/office/drawing/2014/main" id="{0A41AC37-EAFC-3271-B9F6-3B4ACD1186C8}"/>
              </a:ext>
            </a:extLst>
          </p:cNvPr>
          <p:cNvSpPr/>
          <p:nvPr/>
        </p:nvSpPr>
        <p:spPr>
          <a:xfrm>
            <a:off x="957048" y="613556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4" name="Oval 43">
            <a:extLst>
              <a:ext uri="{FF2B5EF4-FFF2-40B4-BE49-F238E27FC236}">
                <a16:creationId xmlns:a16="http://schemas.microsoft.com/office/drawing/2014/main" id="{7435C136-7200-558E-4A1C-324CD988AB13}"/>
              </a:ext>
            </a:extLst>
          </p:cNvPr>
          <p:cNvSpPr/>
          <p:nvPr/>
        </p:nvSpPr>
        <p:spPr>
          <a:xfrm>
            <a:off x="1391190" y="5433720"/>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5" name="Oval 44">
            <a:extLst>
              <a:ext uri="{FF2B5EF4-FFF2-40B4-BE49-F238E27FC236}">
                <a16:creationId xmlns:a16="http://schemas.microsoft.com/office/drawing/2014/main" id="{48741880-7D0A-9684-7E27-698BB7CA834A}"/>
              </a:ext>
            </a:extLst>
          </p:cNvPr>
          <p:cNvSpPr/>
          <p:nvPr/>
        </p:nvSpPr>
        <p:spPr>
          <a:xfrm>
            <a:off x="2478225" y="519309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6" name="Oval 45">
            <a:extLst>
              <a:ext uri="{FF2B5EF4-FFF2-40B4-BE49-F238E27FC236}">
                <a16:creationId xmlns:a16="http://schemas.microsoft.com/office/drawing/2014/main" id="{39D61BB2-83FE-C3E5-1F48-70BB84009F44}"/>
              </a:ext>
            </a:extLst>
          </p:cNvPr>
          <p:cNvSpPr/>
          <p:nvPr/>
        </p:nvSpPr>
        <p:spPr>
          <a:xfrm>
            <a:off x="3653124" y="5349500"/>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8" name="Oval 47">
            <a:extLst>
              <a:ext uri="{FF2B5EF4-FFF2-40B4-BE49-F238E27FC236}">
                <a16:creationId xmlns:a16="http://schemas.microsoft.com/office/drawing/2014/main" id="{432BEAED-0FC4-5363-36B9-CC85F74E7C39}"/>
              </a:ext>
            </a:extLst>
          </p:cNvPr>
          <p:cNvSpPr/>
          <p:nvPr/>
        </p:nvSpPr>
        <p:spPr>
          <a:xfrm>
            <a:off x="3839614" y="496449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9" name="Oval 48">
            <a:extLst>
              <a:ext uri="{FF2B5EF4-FFF2-40B4-BE49-F238E27FC236}">
                <a16:creationId xmlns:a16="http://schemas.microsoft.com/office/drawing/2014/main" id="{AAE0DBE0-16B2-FF03-E1EF-5ADEADA42B33}"/>
              </a:ext>
            </a:extLst>
          </p:cNvPr>
          <p:cNvSpPr/>
          <p:nvPr/>
        </p:nvSpPr>
        <p:spPr>
          <a:xfrm>
            <a:off x="2133803" y="469979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1" name="Oval 50">
            <a:extLst>
              <a:ext uri="{FF2B5EF4-FFF2-40B4-BE49-F238E27FC236}">
                <a16:creationId xmlns:a16="http://schemas.microsoft.com/office/drawing/2014/main" id="{52CEBFF4-A7FC-679D-E1F2-F2EBD315FC9C}"/>
              </a:ext>
            </a:extLst>
          </p:cNvPr>
          <p:cNvSpPr/>
          <p:nvPr/>
        </p:nvSpPr>
        <p:spPr>
          <a:xfrm>
            <a:off x="885191" y="474190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2" name="Oval 51">
            <a:extLst>
              <a:ext uri="{FF2B5EF4-FFF2-40B4-BE49-F238E27FC236}">
                <a16:creationId xmlns:a16="http://schemas.microsoft.com/office/drawing/2014/main" id="{B2366760-412B-3BCA-994A-F57002F1C00C}"/>
              </a:ext>
            </a:extLst>
          </p:cNvPr>
          <p:cNvSpPr/>
          <p:nvPr/>
        </p:nvSpPr>
        <p:spPr>
          <a:xfrm>
            <a:off x="2115753" y="427267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4" name="Oval 53">
            <a:extLst>
              <a:ext uri="{FF2B5EF4-FFF2-40B4-BE49-F238E27FC236}">
                <a16:creationId xmlns:a16="http://schemas.microsoft.com/office/drawing/2014/main" id="{592E96C1-06F2-881D-B68F-28B8D0DF402E}"/>
              </a:ext>
            </a:extLst>
          </p:cNvPr>
          <p:cNvSpPr/>
          <p:nvPr/>
        </p:nvSpPr>
        <p:spPr>
          <a:xfrm>
            <a:off x="2628618" y="368312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5" name="Oval 54">
            <a:extLst>
              <a:ext uri="{FF2B5EF4-FFF2-40B4-BE49-F238E27FC236}">
                <a16:creationId xmlns:a16="http://schemas.microsoft.com/office/drawing/2014/main" id="{306B1F4E-2B5A-4FB2-09D9-D24770F341A9}"/>
              </a:ext>
            </a:extLst>
          </p:cNvPr>
          <p:cNvSpPr/>
          <p:nvPr/>
        </p:nvSpPr>
        <p:spPr>
          <a:xfrm>
            <a:off x="3647108" y="365304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7" name="Oval 56">
            <a:extLst>
              <a:ext uri="{FF2B5EF4-FFF2-40B4-BE49-F238E27FC236}">
                <a16:creationId xmlns:a16="http://schemas.microsoft.com/office/drawing/2014/main" id="{DCED98F2-519E-EB48-0321-5002DCA52278}"/>
              </a:ext>
            </a:extLst>
          </p:cNvPr>
          <p:cNvSpPr/>
          <p:nvPr/>
        </p:nvSpPr>
        <p:spPr>
          <a:xfrm>
            <a:off x="1766842" y="3663612"/>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58" name="Oval 57">
            <a:extLst>
              <a:ext uri="{FF2B5EF4-FFF2-40B4-BE49-F238E27FC236}">
                <a16:creationId xmlns:a16="http://schemas.microsoft.com/office/drawing/2014/main" id="{95903CA5-C0AE-4D39-3C67-A86664600119}"/>
              </a:ext>
            </a:extLst>
          </p:cNvPr>
          <p:cNvSpPr/>
          <p:nvPr/>
        </p:nvSpPr>
        <p:spPr>
          <a:xfrm>
            <a:off x="969080" y="382149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0" name="Oval 59">
            <a:extLst>
              <a:ext uri="{FF2B5EF4-FFF2-40B4-BE49-F238E27FC236}">
                <a16:creationId xmlns:a16="http://schemas.microsoft.com/office/drawing/2014/main" id="{B76E37B5-5F78-6DD3-F1F6-D56A3A506F61}"/>
              </a:ext>
            </a:extLst>
          </p:cNvPr>
          <p:cNvSpPr/>
          <p:nvPr/>
        </p:nvSpPr>
        <p:spPr>
          <a:xfrm>
            <a:off x="3857658" y="314757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1" name="Oval 60">
            <a:extLst>
              <a:ext uri="{FF2B5EF4-FFF2-40B4-BE49-F238E27FC236}">
                <a16:creationId xmlns:a16="http://schemas.microsoft.com/office/drawing/2014/main" id="{A0D6C391-2C2A-936E-FC12-2B89DA17B024}"/>
              </a:ext>
            </a:extLst>
          </p:cNvPr>
          <p:cNvSpPr/>
          <p:nvPr/>
        </p:nvSpPr>
        <p:spPr>
          <a:xfrm>
            <a:off x="2796882" y="293917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3" name="Oval 62">
            <a:extLst>
              <a:ext uri="{FF2B5EF4-FFF2-40B4-BE49-F238E27FC236}">
                <a16:creationId xmlns:a16="http://schemas.microsoft.com/office/drawing/2014/main" id="{CF63F7D3-DCE7-819F-D191-2A6E48855D86}"/>
              </a:ext>
            </a:extLst>
          </p:cNvPr>
          <p:cNvSpPr/>
          <p:nvPr/>
        </p:nvSpPr>
        <p:spPr>
          <a:xfrm>
            <a:off x="3109699" y="2491324"/>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4" name="Oval 63">
            <a:extLst>
              <a:ext uri="{FF2B5EF4-FFF2-40B4-BE49-F238E27FC236}">
                <a16:creationId xmlns:a16="http://schemas.microsoft.com/office/drawing/2014/main" id="{2627C771-7160-33C5-F229-56C4214D7546}"/>
              </a:ext>
            </a:extLst>
          </p:cNvPr>
          <p:cNvSpPr/>
          <p:nvPr/>
        </p:nvSpPr>
        <p:spPr>
          <a:xfrm>
            <a:off x="2386468" y="243384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6" name="Oval 65">
            <a:extLst>
              <a:ext uri="{FF2B5EF4-FFF2-40B4-BE49-F238E27FC236}">
                <a16:creationId xmlns:a16="http://schemas.microsoft.com/office/drawing/2014/main" id="{6F1C668F-3AD1-1764-FF0F-4D5167841F94}"/>
              </a:ext>
            </a:extLst>
          </p:cNvPr>
          <p:cNvSpPr/>
          <p:nvPr/>
        </p:nvSpPr>
        <p:spPr>
          <a:xfrm>
            <a:off x="1427282" y="220857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7" name="Oval 66">
            <a:extLst>
              <a:ext uri="{FF2B5EF4-FFF2-40B4-BE49-F238E27FC236}">
                <a16:creationId xmlns:a16="http://schemas.microsoft.com/office/drawing/2014/main" id="{EF5C21CD-8FDF-AD66-94E2-B5CD50CC1FF2}"/>
              </a:ext>
            </a:extLst>
          </p:cNvPr>
          <p:cNvSpPr/>
          <p:nvPr/>
        </p:nvSpPr>
        <p:spPr>
          <a:xfrm>
            <a:off x="824703" y="289706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9" name="Oval 68">
            <a:extLst>
              <a:ext uri="{FF2B5EF4-FFF2-40B4-BE49-F238E27FC236}">
                <a16:creationId xmlns:a16="http://schemas.microsoft.com/office/drawing/2014/main" id="{C14EC7B9-7719-C2D0-D23A-D4E036F2096E}"/>
              </a:ext>
            </a:extLst>
          </p:cNvPr>
          <p:cNvSpPr/>
          <p:nvPr/>
        </p:nvSpPr>
        <p:spPr>
          <a:xfrm>
            <a:off x="590091" y="201475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0" name="Oval 69">
            <a:extLst>
              <a:ext uri="{FF2B5EF4-FFF2-40B4-BE49-F238E27FC236}">
                <a16:creationId xmlns:a16="http://schemas.microsoft.com/office/drawing/2014/main" id="{66863321-30C6-6A83-1356-B4C360F998CC}"/>
              </a:ext>
            </a:extLst>
          </p:cNvPr>
          <p:cNvSpPr/>
          <p:nvPr/>
        </p:nvSpPr>
        <p:spPr>
          <a:xfrm>
            <a:off x="3636747" y="185291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2" name="Oval 71">
            <a:extLst>
              <a:ext uri="{FF2B5EF4-FFF2-40B4-BE49-F238E27FC236}">
                <a16:creationId xmlns:a16="http://schemas.microsoft.com/office/drawing/2014/main" id="{1FE12D3D-87B2-320C-D2DE-B12971BB0F39}"/>
              </a:ext>
            </a:extLst>
          </p:cNvPr>
          <p:cNvSpPr/>
          <p:nvPr/>
        </p:nvSpPr>
        <p:spPr>
          <a:xfrm>
            <a:off x="3833601" y="251004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3" name="Oval 72">
            <a:extLst>
              <a:ext uri="{FF2B5EF4-FFF2-40B4-BE49-F238E27FC236}">
                <a16:creationId xmlns:a16="http://schemas.microsoft.com/office/drawing/2014/main" id="{EF36F8AB-6933-7441-02E3-B8008355A6D3}"/>
              </a:ext>
            </a:extLst>
          </p:cNvPr>
          <p:cNvSpPr/>
          <p:nvPr/>
        </p:nvSpPr>
        <p:spPr>
          <a:xfrm>
            <a:off x="2419556" y="196146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5" name="Oval 74">
            <a:extLst>
              <a:ext uri="{FF2B5EF4-FFF2-40B4-BE49-F238E27FC236}">
                <a16:creationId xmlns:a16="http://schemas.microsoft.com/office/drawing/2014/main" id="{2FABF7E1-3542-BE66-A1AE-8FA90255A727}"/>
              </a:ext>
            </a:extLst>
          </p:cNvPr>
          <p:cNvSpPr/>
          <p:nvPr/>
        </p:nvSpPr>
        <p:spPr>
          <a:xfrm>
            <a:off x="1467391" y="132171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6" name="Oval 75">
            <a:extLst>
              <a:ext uri="{FF2B5EF4-FFF2-40B4-BE49-F238E27FC236}">
                <a16:creationId xmlns:a16="http://schemas.microsoft.com/office/drawing/2014/main" id="{377B956E-0AE7-F93D-8935-456489770E1B}"/>
              </a:ext>
            </a:extLst>
          </p:cNvPr>
          <p:cNvSpPr/>
          <p:nvPr/>
        </p:nvSpPr>
        <p:spPr>
          <a:xfrm>
            <a:off x="686666" y="125033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8" name="Oval 77">
            <a:extLst>
              <a:ext uri="{FF2B5EF4-FFF2-40B4-BE49-F238E27FC236}">
                <a16:creationId xmlns:a16="http://schemas.microsoft.com/office/drawing/2014/main" id="{2695BDD9-43DB-89DD-A9A2-54CD9BF382EA}"/>
              </a:ext>
            </a:extLst>
          </p:cNvPr>
          <p:cNvSpPr/>
          <p:nvPr/>
        </p:nvSpPr>
        <p:spPr>
          <a:xfrm>
            <a:off x="932985" y="337262"/>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9" name="Oval 78">
            <a:extLst>
              <a:ext uri="{FF2B5EF4-FFF2-40B4-BE49-F238E27FC236}">
                <a16:creationId xmlns:a16="http://schemas.microsoft.com/office/drawing/2014/main" id="{C728F693-042A-DC8B-C26F-6631EA1FA4E6}"/>
              </a:ext>
            </a:extLst>
          </p:cNvPr>
          <p:cNvSpPr/>
          <p:nvPr/>
        </p:nvSpPr>
        <p:spPr>
          <a:xfrm>
            <a:off x="1610429" y="72875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1" name="Oval 80">
            <a:extLst>
              <a:ext uri="{FF2B5EF4-FFF2-40B4-BE49-F238E27FC236}">
                <a16:creationId xmlns:a16="http://schemas.microsoft.com/office/drawing/2014/main" id="{40F8BD05-D08B-BB7A-36B1-3912432A7C25}"/>
              </a:ext>
            </a:extLst>
          </p:cNvPr>
          <p:cNvSpPr/>
          <p:nvPr/>
        </p:nvSpPr>
        <p:spPr>
          <a:xfrm>
            <a:off x="2434591" y="854294"/>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2" name="Oval 81">
            <a:extLst>
              <a:ext uri="{FF2B5EF4-FFF2-40B4-BE49-F238E27FC236}">
                <a16:creationId xmlns:a16="http://schemas.microsoft.com/office/drawing/2014/main" id="{EE1C2500-AA39-BDD5-7FB5-7C35A1CBA9E9}"/>
              </a:ext>
            </a:extLst>
          </p:cNvPr>
          <p:cNvSpPr/>
          <p:nvPr/>
        </p:nvSpPr>
        <p:spPr>
          <a:xfrm>
            <a:off x="3133763" y="118710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4" name="Oval 83">
            <a:extLst>
              <a:ext uri="{FF2B5EF4-FFF2-40B4-BE49-F238E27FC236}">
                <a16:creationId xmlns:a16="http://schemas.microsoft.com/office/drawing/2014/main" id="{3453C0C9-DACA-ACDD-08FF-66E5BA8B46B9}"/>
              </a:ext>
            </a:extLst>
          </p:cNvPr>
          <p:cNvSpPr/>
          <p:nvPr/>
        </p:nvSpPr>
        <p:spPr>
          <a:xfrm>
            <a:off x="3230014" y="37703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cxnSp>
        <p:nvCxnSpPr>
          <p:cNvPr id="85" name="Straight Connector 84">
            <a:extLst>
              <a:ext uri="{FF2B5EF4-FFF2-40B4-BE49-F238E27FC236}">
                <a16:creationId xmlns:a16="http://schemas.microsoft.com/office/drawing/2014/main" id="{D39ECC53-6B91-2DDE-F689-CB5F7A630FBA}"/>
              </a:ext>
            </a:extLst>
          </p:cNvPr>
          <p:cNvCxnSpPr>
            <a:cxnSpLocks/>
            <a:endCxn id="82" idx="0"/>
          </p:cNvCxnSpPr>
          <p:nvPr/>
        </p:nvCxnSpPr>
        <p:spPr>
          <a:xfrm flipH="1">
            <a:off x="3266110" y="64173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5FC2310-A699-184C-AD73-AD03ACDF5B80}"/>
              </a:ext>
            </a:extLst>
          </p:cNvPr>
          <p:cNvCxnSpPr>
            <a:cxnSpLocks/>
            <a:stCxn id="84" idx="3"/>
            <a:endCxn id="81" idx="7"/>
          </p:cNvCxnSpPr>
          <p:nvPr/>
        </p:nvCxnSpPr>
        <p:spPr>
          <a:xfrm flipH="1">
            <a:off x="2660521" y="60296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121DE1B-9AF9-48E9-1DC1-AF2C6F11C05A}"/>
              </a:ext>
            </a:extLst>
          </p:cNvPr>
          <p:cNvCxnSpPr>
            <a:cxnSpLocks/>
            <a:stCxn id="81" idx="4"/>
            <a:endCxn id="73" idx="0"/>
          </p:cNvCxnSpPr>
          <p:nvPr/>
        </p:nvCxnSpPr>
        <p:spPr>
          <a:xfrm flipH="1">
            <a:off x="2551903" y="111898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899298C8-0870-4E0A-F30D-93AE088549C3}"/>
              </a:ext>
            </a:extLst>
          </p:cNvPr>
          <p:cNvCxnSpPr>
            <a:cxnSpLocks/>
            <a:stCxn id="82" idx="3"/>
            <a:endCxn id="73" idx="7"/>
          </p:cNvCxnSpPr>
          <p:nvPr/>
        </p:nvCxnSpPr>
        <p:spPr>
          <a:xfrm flipH="1">
            <a:off x="2645486" y="141303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804A780-1BF3-36CB-E8AE-8815250FAF00}"/>
              </a:ext>
            </a:extLst>
          </p:cNvPr>
          <p:cNvCxnSpPr>
            <a:cxnSpLocks/>
            <a:stCxn id="82" idx="5"/>
            <a:endCxn id="70" idx="1"/>
          </p:cNvCxnSpPr>
          <p:nvPr/>
        </p:nvCxnSpPr>
        <p:spPr>
          <a:xfrm>
            <a:off x="3359693" y="141303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AADBE86B-A044-2B39-BD2A-FBFB23B1983F}"/>
              </a:ext>
            </a:extLst>
          </p:cNvPr>
          <p:cNvCxnSpPr>
            <a:cxnSpLocks/>
            <a:stCxn id="79" idx="6"/>
            <a:endCxn id="81" idx="2"/>
          </p:cNvCxnSpPr>
          <p:nvPr/>
        </p:nvCxnSpPr>
        <p:spPr>
          <a:xfrm>
            <a:off x="1875123" y="86110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5B04EF1F-10FD-D8DD-1DFF-91E6D2C48A93}"/>
              </a:ext>
            </a:extLst>
          </p:cNvPr>
          <p:cNvCxnSpPr>
            <a:cxnSpLocks/>
            <a:stCxn id="78" idx="5"/>
            <a:endCxn id="79" idx="1"/>
          </p:cNvCxnSpPr>
          <p:nvPr/>
        </p:nvCxnSpPr>
        <p:spPr>
          <a:xfrm>
            <a:off x="1158915" y="56319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F31A29F-6627-0F28-A64F-170A7EBEBF3C}"/>
              </a:ext>
            </a:extLst>
          </p:cNvPr>
          <p:cNvCxnSpPr>
            <a:cxnSpLocks/>
            <a:stCxn id="76" idx="0"/>
            <a:endCxn id="78" idx="4"/>
          </p:cNvCxnSpPr>
          <p:nvPr/>
        </p:nvCxnSpPr>
        <p:spPr>
          <a:xfrm flipV="1">
            <a:off x="819013" y="60195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478D9A3-82D6-96AD-E5A9-9EC3C2F16922}"/>
              </a:ext>
            </a:extLst>
          </p:cNvPr>
          <p:cNvCxnSpPr>
            <a:cxnSpLocks/>
            <a:stCxn id="75" idx="0"/>
            <a:endCxn id="79" idx="3"/>
          </p:cNvCxnSpPr>
          <p:nvPr/>
        </p:nvCxnSpPr>
        <p:spPr>
          <a:xfrm flipV="1">
            <a:off x="1599738" y="95468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EB25D3D-413B-CA94-556B-076B621FE575}"/>
              </a:ext>
            </a:extLst>
          </p:cNvPr>
          <p:cNvCxnSpPr>
            <a:cxnSpLocks/>
            <a:stCxn id="75" idx="5"/>
            <a:endCxn id="73" idx="1"/>
          </p:cNvCxnSpPr>
          <p:nvPr/>
        </p:nvCxnSpPr>
        <p:spPr>
          <a:xfrm>
            <a:off x="1693321" y="154764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0FBD0F2-470F-C073-A092-E22F00839556}"/>
              </a:ext>
            </a:extLst>
          </p:cNvPr>
          <p:cNvCxnSpPr>
            <a:cxnSpLocks/>
            <a:stCxn id="76" idx="6"/>
            <a:endCxn id="75" idx="2"/>
          </p:cNvCxnSpPr>
          <p:nvPr/>
        </p:nvCxnSpPr>
        <p:spPr>
          <a:xfrm>
            <a:off x="951360" y="138268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6E32D174-036F-3132-60DC-7B229A7A2A1B}"/>
              </a:ext>
            </a:extLst>
          </p:cNvPr>
          <p:cNvCxnSpPr>
            <a:cxnSpLocks/>
            <a:stCxn id="76" idx="4"/>
            <a:endCxn id="69" idx="0"/>
          </p:cNvCxnSpPr>
          <p:nvPr/>
        </p:nvCxnSpPr>
        <p:spPr>
          <a:xfrm flipH="1">
            <a:off x="722438" y="151502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48647E8-FB92-4A5D-7FAD-0A90756ABE9B}"/>
              </a:ext>
            </a:extLst>
          </p:cNvPr>
          <p:cNvCxnSpPr>
            <a:cxnSpLocks/>
            <a:stCxn id="75" idx="4"/>
            <a:endCxn id="66" idx="0"/>
          </p:cNvCxnSpPr>
          <p:nvPr/>
        </p:nvCxnSpPr>
        <p:spPr>
          <a:xfrm flipH="1">
            <a:off x="1559629" y="158641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69009E13-5629-EA60-1B15-7BB720A147DD}"/>
              </a:ext>
            </a:extLst>
          </p:cNvPr>
          <p:cNvCxnSpPr>
            <a:cxnSpLocks/>
            <a:stCxn id="69" idx="6"/>
            <a:endCxn id="66" idx="2"/>
          </p:cNvCxnSpPr>
          <p:nvPr/>
        </p:nvCxnSpPr>
        <p:spPr>
          <a:xfrm>
            <a:off x="854785" y="214709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58CD5838-B7F3-1E80-58E9-AC7B4CDB557A}"/>
              </a:ext>
            </a:extLst>
          </p:cNvPr>
          <p:cNvCxnSpPr>
            <a:cxnSpLocks/>
            <a:stCxn id="66" idx="6"/>
            <a:endCxn id="64" idx="2"/>
          </p:cNvCxnSpPr>
          <p:nvPr/>
        </p:nvCxnSpPr>
        <p:spPr>
          <a:xfrm>
            <a:off x="1691976" y="234092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5342FE3D-946F-01F1-FC3A-44D36CED1EA8}"/>
              </a:ext>
            </a:extLst>
          </p:cNvPr>
          <p:cNvCxnSpPr>
            <a:cxnSpLocks/>
            <a:stCxn id="64" idx="0"/>
            <a:endCxn id="73" idx="4"/>
          </p:cNvCxnSpPr>
          <p:nvPr/>
        </p:nvCxnSpPr>
        <p:spPr>
          <a:xfrm flipV="1">
            <a:off x="2518815" y="222615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2F8DBDE5-BD21-835C-26C1-133E2B5FAC8C}"/>
              </a:ext>
            </a:extLst>
          </p:cNvPr>
          <p:cNvCxnSpPr>
            <a:cxnSpLocks/>
            <a:stCxn id="63" idx="7"/>
            <a:endCxn id="70" idx="3"/>
          </p:cNvCxnSpPr>
          <p:nvPr/>
        </p:nvCxnSpPr>
        <p:spPr>
          <a:xfrm flipV="1">
            <a:off x="3335629" y="207884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46863279-BA38-9F58-8F70-9758C3B045BE}"/>
              </a:ext>
            </a:extLst>
          </p:cNvPr>
          <p:cNvCxnSpPr>
            <a:cxnSpLocks/>
            <a:stCxn id="72" idx="0"/>
            <a:endCxn id="70" idx="4"/>
          </p:cNvCxnSpPr>
          <p:nvPr/>
        </p:nvCxnSpPr>
        <p:spPr>
          <a:xfrm flipH="1" flipV="1">
            <a:off x="3769094" y="211760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EACE8BC-5E5C-48C3-0266-018A2D178BF7}"/>
              </a:ext>
            </a:extLst>
          </p:cNvPr>
          <p:cNvCxnSpPr>
            <a:cxnSpLocks/>
            <a:stCxn id="63" idx="6"/>
            <a:endCxn id="72" idx="2"/>
          </p:cNvCxnSpPr>
          <p:nvPr/>
        </p:nvCxnSpPr>
        <p:spPr>
          <a:xfrm>
            <a:off x="3374393" y="262367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326454F-C572-1A0F-BC1C-547942244DD7}"/>
              </a:ext>
            </a:extLst>
          </p:cNvPr>
          <p:cNvCxnSpPr>
            <a:cxnSpLocks/>
            <a:stCxn id="64" idx="6"/>
            <a:endCxn id="63" idx="2"/>
          </p:cNvCxnSpPr>
          <p:nvPr/>
        </p:nvCxnSpPr>
        <p:spPr>
          <a:xfrm>
            <a:off x="2651162" y="256619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24B3203-F38B-F64D-08BD-9ACF0530CFEA}"/>
              </a:ext>
            </a:extLst>
          </p:cNvPr>
          <p:cNvCxnSpPr>
            <a:cxnSpLocks/>
            <a:stCxn id="69" idx="4"/>
            <a:endCxn id="67" idx="0"/>
          </p:cNvCxnSpPr>
          <p:nvPr/>
        </p:nvCxnSpPr>
        <p:spPr>
          <a:xfrm>
            <a:off x="722438" y="227944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B7B36EAE-2F99-905F-188E-DBA04C9EEECB}"/>
              </a:ext>
            </a:extLst>
          </p:cNvPr>
          <p:cNvCxnSpPr>
            <a:cxnSpLocks/>
            <a:stCxn id="67" idx="7"/>
            <a:endCxn id="66" idx="3"/>
          </p:cNvCxnSpPr>
          <p:nvPr/>
        </p:nvCxnSpPr>
        <p:spPr>
          <a:xfrm flipV="1">
            <a:off x="1050633" y="243450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639580B-C903-6FE6-8140-10BF3B08F1A2}"/>
              </a:ext>
            </a:extLst>
          </p:cNvPr>
          <p:cNvCxnSpPr>
            <a:cxnSpLocks/>
            <a:stCxn id="58" idx="0"/>
            <a:endCxn id="67" idx="4"/>
          </p:cNvCxnSpPr>
          <p:nvPr/>
        </p:nvCxnSpPr>
        <p:spPr>
          <a:xfrm flipH="1" flipV="1">
            <a:off x="957050" y="316176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2F27AFF-33D3-2A11-B0B7-05B18D0C30EE}"/>
              </a:ext>
            </a:extLst>
          </p:cNvPr>
          <p:cNvCxnSpPr>
            <a:cxnSpLocks/>
            <a:stCxn id="67" idx="5"/>
            <a:endCxn id="57" idx="1"/>
          </p:cNvCxnSpPr>
          <p:nvPr/>
        </p:nvCxnSpPr>
        <p:spPr>
          <a:xfrm>
            <a:off x="1050633" y="312299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0474AA95-6017-B3A2-7DB0-D263AB951533}"/>
              </a:ext>
            </a:extLst>
          </p:cNvPr>
          <p:cNvCxnSpPr>
            <a:cxnSpLocks/>
            <a:stCxn id="57" idx="0"/>
            <a:endCxn id="64" idx="3"/>
          </p:cNvCxnSpPr>
          <p:nvPr/>
        </p:nvCxnSpPr>
        <p:spPr>
          <a:xfrm flipV="1">
            <a:off x="1899189" y="265977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ABE22B3-990A-9231-6D39-18FA2825EDA5}"/>
              </a:ext>
            </a:extLst>
          </p:cNvPr>
          <p:cNvCxnSpPr>
            <a:cxnSpLocks/>
            <a:stCxn id="57" idx="7"/>
            <a:endCxn id="61" idx="3"/>
          </p:cNvCxnSpPr>
          <p:nvPr/>
        </p:nvCxnSpPr>
        <p:spPr>
          <a:xfrm flipV="1">
            <a:off x="1992772" y="316510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6B35614E-419A-20C1-75EC-2E6C870A46EA}"/>
              </a:ext>
            </a:extLst>
          </p:cNvPr>
          <p:cNvCxnSpPr>
            <a:cxnSpLocks/>
            <a:stCxn id="64" idx="5"/>
            <a:endCxn id="61" idx="1"/>
          </p:cNvCxnSpPr>
          <p:nvPr/>
        </p:nvCxnSpPr>
        <p:spPr>
          <a:xfrm>
            <a:off x="2612398" y="265977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67CF9DC-1980-3513-EC07-FE41208E0DDD}"/>
              </a:ext>
            </a:extLst>
          </p:cNvPr>
          <p:cNvCxnSpPr>
            <a:cxnSpLocks/>
            <a:stCxn id="61" idx="7"/>
            <a:endCxn id="63" idx="3"/>
          </p:cNvCxnSpPr>
          <p:nvPr/>
        </p:nvCxnSpPr>
        <p:spPr>
          <a:xfrm flipV="1">
            <a:off x="3022812" y="271725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C2E47C2-ADE2-C6B6-2DB4-146AEFB30CE2}"/>
              </a:ext>
            </a:extLst>
          </p:cNvPr>
          <p:cNvCxnSpPr>
            <a:cxnSpLocks/>
            <a:stCxn id="60" idx="0"/>
            <a:endCxn id="72" idx="4"/>
          </p:cNvCxnSpPr>
          <p:nvPr/>
        </p:nvCxnSpPr>
        <p:spPr>
          <a:xfrm flipH="1" flipV="1">
            <a:off x="3965948" y="277474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9C91C38-8FDF-48B7-AA52-8F02C3E1921B}"/>
              </a:ext>
            </a:extLst>
          </p:cNvPr>
          <p:cNvCxnSpPr>
            <a:cxnSpLocks/>
            <a:stCxn id="61" idx="5"/>
            <a:endCxn id="55" idx="1"/>
          </p:cNvCxnSpPr>
          <p:nvPr/>
        </p:nvCxnSpPr>
        <p:spPr>
          <a:xfrm>
            <a:off x="3022812" y="316510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B1E529F-CE94-4854-6098-36CB2C142333}"/>
              </a:ext>
            </a:extLst>
          </p:cNvPr>
          <p:cNvCxnSpPr>
            <a:cxnSpLocks/>
            <a:stCxn id="55" idx="7"/>
            <a:endCxn id="60" idx="4"/>
          </p:cNvCxnSpPr>
          <p:nvPr/>
        </p:nvCxnSpPr>
        <p:spPr>
          <a:xfrm flipV="1">
            <a:off x="3873038" y="341226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5EF60219-BDA7-B4C9-533A-7EBEB47D46BC}"/>
              </a:ext>
            </a:extLst>
          </p:cNvPr>
          <p:cNvCxnSpPr>
            <a:cxnSpLocks/>
            <a:stCxn id="54" idx="0"/>
            <a:endCxn id="61" idx="4"/>
          </p:cNvCxnSpPr>
          <p:nvPr/>
        </p:nvCxnSpPr>
        <p:spPr>
          <a:xfrm flipV="1">
            <a:off x="2760965" y="320387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72D759CC-5A8D-0A6A-2955-7C10DA33193E}"/>
              </a:ext>
            </a:extLst>
          </p:cNvPr>
          <p:cNvCxnSpPr>
            <a:cxnSpLocks/>
            <a:stCxn id="55" idx="2"/>
            <a:endCxn id="54" idx="6"/>
          </p:cNvCxnSpPr>
          <p:nvPr/>
        </p:nvCxnSpPr>
        <p:spPr>
          <a:xfrm flipH="1">
            <a:off x="2893312" y="378539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51934DAD-F2F7-6C9B-B77A-8696566E2BC9}"/>
              </a:ext>
            </a:extLst>
          </p:cNvPr>
          <p:cNvCxnSpPr>
            <a:cxnSpLocks/>
            <a:stCxn id="57" idx="6"/>
            <a:endCxn id="54" idx="2"/>
          </p:cNvCxnSpPr>
          <p:nvPr/>
        </p:nvCxnSpPr>
        <p:spPr>
          <a:xfrm>
            <a:off x="2031536" y="379595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95D7937E-C19A-BCE7-A6C3-A67F1F0AE4C2}"/>
              </a:ext>
            </a:extLst>
          </p:cNvPr>
          <p:cNvCxnSpPr>
            <a:cxnSpLocks/>
            <a:stCxn id="52" idx="1"/>
            <a:endCxn id="57" idx="5"/>
          </p:cNvCxnSpPr>
          <p:nvPr/>
        </p:nvCxnSpPr>
        <p:spPr>
          <a:xfrm flipH="1" flipV="1">
            <a:off x="1992772" y="388954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A313C3A4-E1EC-B145-CC8E-F717C403D00C}"/>
              </a:ext>
            </a:extLst>
          </p:cNvPr>
          <p:cNvCxnSpPr>
            <a:cxnSpLocks/>
            <a:stCxn id="57" idx="2"/>
            <a:endCxn id="58" idx="7"/>
          </p:cNvCxnSpPr>
          <p:nvPr/>
        </p:nvCxnSpPr>
        <p:spPr>
          <a:xfrm flipH="1">
            <a:off x="1195010" y="379595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45F2D1A1-3A3B-861B-B00F-3EDCB1BBAEE3}"/>
              </a:ext>
            </a:extLst>
          </p:cNvPr>
          <p:cNvCxnSpPr>
            <a:cxnSpLocks/>
            <a:stCxn id="51" idx="0"/>
            <a:endCxn id="58" idx="4"/>
          </p:cNvCxnSpPr>
          <p:nvPr/>
        </p:nvCxnSpPr>
        <p:spPr>
          <a:xfrm flipV="1">
            <a:off x="1017538" y="408618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1B69D54-0C87-6531-3593-2CB547062106}"/>
              </a:ext>
            </a:extLst>
          </p:cNvPr>
          <p:cNvCxnSpPr>
            <a:cxnSpLocks/>
            <a:stCxn id="51" idx="6"/>
            <a:endCxn id="49" idx="2"/>
          </p:cNvCxnSpPr>
          <p:nvPr/>
        </p:nvCxnSpPr>
        <p:spPr>
          <a:xfrm flipV="1">
            <a:off x="1149885" y="483214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A78DD8D-EDA0-ECC7-45CB-1FB95D1925E4}"/>
              </a:ext>
            </a:extLst>
          </p:cNvPr>
          <p:cNvCxnSpPr>
            <a:cxnSpLocks/>
            <a:stCxn id="49" idx="0"/>
            <a:endCxn id="52" idx="4"/>
          </p:cNvCxnSpPr>
          <p:nvPr/>
        </p:nvCxnSpPr>
        <p:spPr>
          <a:xfrm flipH="1" flipV="1">
            <a:off x="2248100" y="453737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8F239801-77DE-E751-7E69-7076B2A47991}"/>
              </a:ext>
            </a:extLst>
          </p:cNvPr>
          <p:cNvCxnSpPr>
            <a:cxnSpLocks/>
            <a:stCxn id="52" idx="7"/>
            <a:endCxn id="54" idx="3"/>
          </p:cNvCxnSpPr>
          <p:nvPr/>
        </p:nvCxnSpPr>
        <p:spPr>
          <a:xfrm flipV="1">
            <a:off x="2341683" y="390905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1C55861-22A0-2DE3-24E8-3F7F90CC3BD5}"/>
              </a:ext>
            </a:extLst>
          </p:cNvPr>
          <p:cNvCxnSpPr>
            <a:cxnSpLocks/>
            <a:stCxn id="48" idx="0"/>
            <a:endCxn id="55" idx="4"/>
          </p:cNvCxnSpPr>
          <p:nvPr/>
        </p:nvCxnSpPr>
        <p:spPr>
          <a:xfrm flipH="1" flipV="1">
            <a:off x="3779455" y="391774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D7B32DCE-3A2F-E395-4C6C-5EB92D153118}"/>
              </a:ext>
            </a:extLst>
          </p:cNvPr>
          <p:cNvCxnSpPr>
            <a:cxnSpLocks/>
            <a:stCxn id="52" idx="6"/>
            <a:endCxn id="48" idx="1"/>
          </p:cNvCxnSpPr>
          <p:nvPr/>
        </p:nvCxnSpPr>
        <p:spPr>
          <a:xfrm>
            <a:off x="2380447" y="440502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5FA81C34-BBA1-FB46-4D9A-E829943C65D1}"/>
              </a:ext>
            </a:extLst>
          </p:cNvPr>
          <p:cNvCxnSpPr>
            <a:cxnSpLocks/>
            <a:stCxn id="49" idx="6"/>
            <a:endCxn id="40" idx="2"/>
          </p:cNvCxnSpPr>
          <p:nvPr/>
        </p:nvCxnSpPr>
        <p:spPr>
          <a:xfrm>
            <a:off x="2398497" y="483214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73CC8664-5BC4-B570-D787-8883D02049C3}"/>
              </a:ext>
            </a:extLst>
          </p:cNvPr>
          <p:cNvCxnSpPr>
            <a:cxnSpLocks/>
            <a:stCxn id="49" idx="5"/>
            <a:endCxn id="45" idx="1"/>
          </p:cNvCxnSpPr>
          <p:nvPr/>
        </p:nvCxnSpPr>
        <p:spPr>
          <a:xfrm>
            <a:off x="2359733" y="492572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F8344732-26AB-ECB8-406C-E69AD7456DEC}"/>
              </a:ext>
            </a:extLst>
          </p:cNvPr>
          <p:cNvCxnSpPr>
            <a:cxnSpLocks/>
            <a:stCxn id="44" idx="1"/>
            <a:endCxn id="51" idx="4"/>
          </p:cNvCxnSpPr>
          <p:nvPr/>
        </p:nvCxnSpPr>
        <p:spPr>
          <a:xfrm flipH="1" flipV="1">
            <a:off x="1017538" y="500660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26EB9C5-E629-177A-81EF-5F5B06CEA56A}"/>
              </a:ext>
            </a:extLst>
          </p:cNvPr>
          <p:cNvCxnSpPr>
            <a:cxnSpLocks/>
            <a:stCxn id="44" idx="6"/>
            <a:endCxn id="45" idx="3"/>
          </p:cNvCxnSpPr>
          <p:nvPr/>
        </p:nvCxnSpPr>
        <p:spPr>
          <a:xfrm flipV="1">
            <a:off x="1655884" y="541902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31F6335-F957-FD76-412D-CB0DBED39C83}"/>
              </a:ext>
            </a:extLst>
          </p:cNvPr>
          <p:cNvCxnSpPr>
            <a:cxnSpLocks/>
            <a:stCxn id="37" idx="1"/>
            <a:endCxn id="45" idx="4"/>
          </p:cNvCxnSpPr>
          <p:nvPr/>
        </p:nvCxnSpPr>
        <p:spPr>
          <a:xfrm flipH="1" flipV="1">
            <a:off x="2610572" y="545778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3B8A7E79-1DEC-B6D4-376E-1D7FF34A7FF1}"/>
              </a:ext>
            </a:extLst>
          </p:cNvPr>
          <p:cNvCxnSpPr>
            <a:cxnSpLocks/>
            <a:stCxn id="45" idx="5"/>
            <a:endCxn id="39" idx="1"/>
          </p:cNvCxnSpPr>
          <p:nvPr/>
        </p:nvCxnSpPr>
        <p:spPr>
          <a:xfrm>
            <a:off x="2704155" y="541902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36CD3DD-955C-00BE-941E-8293E5359BB8}"/>
              </a:ext>
            </a:extLst>
          </p:cNvPr>
          <p:cNvCxnSpPr>
            <a:cxnSpLocks/>
            <a:stCxn id="46" idx="7"/>
            <a:endCxn id="48" idx="4"/>
          </p:cNvCxnSpPr>
          <p:nvPr/>
        </p:nvCxnSpPr>
        <p:spPr>
          <a:xfrm flipV="1">
            <a:off x="3879054" y="522918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00EA4D8-2F68-4ACC-8078-0957D2CC59DF}"/>
              </a:ext>
            </a:extLst>
          </p:cNvPr>
          <p:cNvCxnSpPr>
            <a:cxnSpLocks/>
            <a:stCxn id="40" idx="5"/>
            <a:endCxn id="46" idx="2"/>
          </p:cNvCxnSpPr>
          <p:nvPr/>
        </p:nvCxnSpPr>
        <p:spPr>
          <a:xfrm>
            <a:off x="3209298" y="517986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9222FB17-CCFF-8C23-ED6F-C2B49002098B}"/>
              </a:ext>
            </a:extLst>
          </p:cNvPr>
          <p:cNvCxnSpPr>
            <a:cxnSpLocks/>
            <a:stCxn id="39" idx="7"/>
            <a:endCxn id="46" idx="3"/>
          </p:cNvCxnSpPr>
          <p:nvPr/>
        </p:nvCxnSpPr>
        <p:spPr>
          <a:xfrm flipV="1">
            <a:off x="3299532" y="557543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5F505C61-5BD8-B0E1-7FAB-34481AA32229}"/>
              </a:ext>
            </a:extLst>
          </p:cNvPr>
          <p:cNvCxnSpPr>
            <a:cxnSpLocks/>
            <a:stCxn id="37" idx="7"/>
            <a:endCxn id="39" idx="3"/>
          </p:cNvCxnSpPr>
          <p:nvPr/>
        </p:nvCxnSpPr>
        <p:spPr>
          <a:xfrm flipV="1">
            <a:off x="2950617" y="596645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48C1224F-BFD7-A33F-C4D2-56E7F2BA8BD8}"/>
              </a:ext>
            </a:extLst>
          </p:cNvPr>
          <p:cNvCxnSpPr>
            <a:cxnSpLocks/>
            <a:stCxn id="37" idx="2"/>
            <a:endCxn id="44" idx="5"/>
          </p:cNvCxnSpPr>
          <p:nvPr/>
        </p:nvCxnSpPr>
        <p:spPr>
          <a:xfrm flipH="1" flipV="1">
            <a:off x="1617120" y="565965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C041D0F5-2789-C87E-CC75-4FD150AF1623}"/>
              </a:ext>
            </a:extLst>
          </p:cNvPr>
          <p:cNvCxnSpPr>
            <a:cxnSpLocks/>
            <a:stCxn id="42" idx="1"/>
            <a:endCxn id="44" idx="4"/>
          </p:cNvCxnSpPr>
          <p:nvPr/>
        </p:nvCxnSpPr>
        <p:spPr>
          <a:xfrm flipH="1" flipV="1">
            <a:off x="1523537" y="569841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26B4AEB4-FF8A-30AB-365E-EA4C7F3A6F32}"/>
              </a:ext>
            </a:extLst>
          </p:cNvPr>
          <p:cNvCxnSpPr>
            <a:cxnSpLocks/>
            <a:stCxn id="37" idx="3"/>
            <a:endCxn id="42" idx="6"/>
          </p:cNvCxnSpPr>
          <p:nvPr/>
        </p:nvCxnSpPr>
        <p:spPr>
          <a:xfrm flipH="1">
            <a:off x="2007470" y="628328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8472CD2F-80DB-2BB3-DC13-896FED7B3A7B}"/>
              </a:ext>
            </a:extLst>
          </p:cNvPr>
          <p:cNvCxnSpPr>
            <a:cxnSpLocks/>
            <a:stCxn id="44" idx="3"/>
            <a:endCxn id="43" idx="7"/>
          </p:cNvCxnSpPr>
          <p:nvPr/>
        </p:nvCxnSpPr>
        <p:spPr>
          <a:xfrm flipH="1">
            <a:off x="1182978" y="565965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2F45AC33-246E-2596-559B-9878A999E858}"/>
              </a:ext>
            </a:extLst>
          </p:cNvPr>
          <p:cNvCxnSpPr>
            <a:cxnSpLocks/>
            <a:stCxn id="42" idx="2"/>
            <a:endCxn id="43" idx="5"/>
          </p:cNvCxnSpPr>
          <p:nvPr/>
        </p:nvCxnSpPr>
        <p:spPr>
          <a:xfrm flipH="1" flipV="1">
            <a:off x="1182978" y="636149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C238C283-78DE-727F-5F58-B01106E20FCD}"/>
              </a:ext>
            </a:extLst>
          </p:cNvPr>
          <p:cNvSpPr txBox="1"/>
          <p:nvPr/>
        </p:nvSpPr>
        <p:spPr>
          <a:xfrm>
            <a:off x="2872191" y="6254492"/>
            <a:ext cx="1030988" cy="369332"/>
          </a:xfrm>
          <a:prstGeom prst="rect">
            <a:avLst/>
          </a:prstGeom>
          <a:noFill/>
        </p:spPr>
        <p:txBody>
          <a:bodyPr wrap="none" rtlCol="0">
            <a:spAutoFit/>
          </a:bodyPr>
          <a:lstStyle/>
          <a:p>
            <a:r>
              <a:rPr lang="en-CZ" dirty="0">
                <a:solidFill>
                  <a:schemeClr val="accent5"/>
                </a:solidFill>
              </a:rPr>
              <a:t>aufgenommen</a:t>
            </a:r>
          </a:p>
        </p:txBody>
      </p:sp>
      <p:sp>
        <p:nvSpPr>
          <p:cNvPr id="170" name="TextBox 169">
            <a:extLst>
              <a:ext uri="{FF2B5EF4-FFF2-40B4-BE49-F238E27FC236}">
                <a16:creationId xmlns:a16="http://schemas.microsoft.com/office/drawing/2014/main" id="{4DACEA82-B234-7069-0AA9-B90F0B5F7FEA}"/>
              </a:ext>
            </a:extLst>
          </p:cNvPr>
          <p:cNvSpPr txBox="1"/>
          <p:nvPr/>
        </p:nvSpPr>
        <p:spPr>
          <a:xfrm>
            <a:off x="3271095" y="5745377"/>
            <a:ext cx="814325" cy="369332"/>
          </a:xfrm>
          <a:prstGeom prst="rect">
            <a:avLst/>
          </a:prstGeom>
          <a:noFill/>
        </p:spPr>
        <p:txBody>
          <a:bodyPr wrap="none" rtlCol="0">
            <a:spAutoFit/>
          </a:bodyPr>
          <a:lstStyle/>
          <a:p>
            <a:r>
              <a:rPr lang="en-CZ" dirty="0">
                <a:solidFill>
                  <a:schemeClr val="accent5"/>
                </a:solidFill>
              </a:rPr>
              <a:t>kopiert</a:t>
            </a:r>
          </a:p>
        </p:txBody>
      </p:sp>
      <p:sp>
        <p:nvSpPr>
          <p:cNvPr id="171" name="TextBox 170">
            <a:extLst>
              <a:ext uri="{FF2B5EF4-FFF2-40B4-BE49-F238E27FC236}">
                <a16:creationId xmlns:a16="http://schemas.microsoft.com/office/drawing/2014/main" id="{98FFEDDA-636A-B2FA-8775-4CE52891C551}"/>
              </a:ext>
            </a:extLst>
          </p:cNvPr>
          <p:cNvSpPr txBox="1"/>
          <p:nvPr/>
        </p:nvSpPr>
        <p:spPr>
          <a:xfrm>
            <a:off x="1909697" y="6415096"/>
            <a:ext cx="814325" cy="369332"/>
          </a:xfrm>
          <a:prstGeom prst="rect">
            <a:avLst/>
          </a:prstGeom>
          <a:noFill/>
        </p:spPr>
        <p:txBody>
          <a:bodyPr wrap="none" rtlCol="0">
            <a:spAutoFit/>
          </a:bodyPr>
          <a:lstStyle/>
          <a:p>
            <a:r>
              <a:rPr lang="en-CZ" dirty="0">
                <a:solidFill>
                  <a:schemeClr val="accent5"/>
                </a:solidFill>
              </a:rPr>
              <a:t>kopiert</a:t>
            </a:r>
          </a:p>
        </p:txBody>
      </p:sp>
      <p:sp>
        <p:nvSpPr>
          <p:cNvPr id="173" name="TextBox 172">
            <a:extLst>
              <a:ext uri="{FF2B5EF4-FFF2-40B4-BE49-F238E27FC236}">
                <a16:creationId xmlns:a16="http://schemas.microsoft.com/office/drawing/2014/main" id="{49CD8495-A4E4-4121-3D3D-0574AD464F94}"/>
              </a:ext>
            </a:extLst>
          </p:cNvPr>
          <p:cNvSpPr txBox="1"/>
          <p:nvPr/>
        </p:nvSpPr>
        <p:spPr>
          <a:xfrm>
            <a:off x="630378" y="5355760"/>
            <a:ext cx="814325" cy="369332"/>
          </a:xfrm>
          <a:prstGeom prst="rect">
            <a:avLst/>
          </a:prstGeom>
          <a:noFill/>
        </p:spPr>
        <p:txBody>
          <a:bodyPr wrap="none" rtlCol="0">
            <a:spAutoFit/>
          </a:bodyPr>
          <a:lstStyle/>
          <a:p>
            <a:r>
              <a:rPr lang="en-CZ" dirty="0">
                <a:solidFill>
                  <a:schemeClr val="accent5"/>
                </a:solidFill>
              </a:rPr>
              <a:t>kopiert</a:t>
            </a:r>
          </a:p>
        </p:txBody>
      </p:sp>
      <p:sp>
        <p:nvSpPr>
          <p:cNvPr id="174" name="TextBox 173">
            <a:extLst>
              <a:ext uri="{FF2B5EF4-FFF2-40B4-BE49-F238E27FC236}">
                <a16:creationId xmlns:a16="http://schemas.microsoft.com/office/drawing/2014/main" id="{BB6F642C-BCEB-EB63-43AA-A0D336E2C3FC}"/>
              </a:ext>
            </a:extLst>
          </p:cNvPr>
          <p:cNvSpPr txBox="1"/>
          <p:nvPr/>
        </p:nvSpPr>
        <p:spPr>
          <a:xfrm>
            <a:off x="1744542" y="5062566"/>
            <a:ext cx="814325" cy="369332"/>
          </a:xfrm>
          <a:prstGeom prst="rect">
            <a:avLst/>
          </a:prstGeom>
          <a:noFill/>
        </p:spPr>
        <p:txBody>
          <a:bodyPr wrap="none" rtlCol="0">
            <a:spAutoFit/>
          </a:bodyPr>
          <a:lstStyle/>
          <a:p>
            <a:r>
              <a:rPr lang="en-CZ" dirty="0">
                <a:solidFill>
                  <a:schemeClr val="accent5"/>
                </a:solidFill>
              </a:rPr>
              <a:t>kopiert</a:t>
            </a:r>
          </a:p>
        </p:txBody>
      </p:sp>
    </p:spTree>
    <p:extLst>
      <p:ext uri="{BB962C8B-B14F-4D97-AF65-F5344CB8AC3E}">
        <p14:creationId xmlns:p14="http://schemas.microsoft.com/office/powerpoint/2010/main" val="173736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dissolve">
                                      <p:cBhvr>
                                        <p:cTn id="7" dur="500"/>
                                        <p:tgtEl>
                                          <p:spTgt spid="16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dissolve">
                                      <p:cBhvr>
                                        <p:cTn id="15" dur="500"/>
                                        <p:tgtEl>
                                          <p:spTgt spid="4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dissolve">
                                      <p:cBhvr>
                                        <p:cTn id="18" dur="500"/>
                                        <p:tgtEl>
                                          <p:spTgt spid="4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dissolve">
                                      <p:cBhvr>
                                        <p:cTn id="21" dur="500"/>
                                        <p:tgtEl>
                                          <p:spTgt spid="4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dissolve">
                                      <p:cBhvr>
                                        <p:cTn id="24" dur="500"/>
                                        <p:tgtEl>
                                          <p:spTgt spid="3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74"/>
                                        </p:tgtEl>
                                        <p:attrNameLst>
                                          <p:attrName>style.visibility</p:attrName>
                                        </p:attrNameLst>
                                      </p:cBhvr>
                                      <p:to>
                                        <p:strVal val="visible"/>
                                      </p:to>
                                    </p:set>
                                    <p:animEffect transition="in" filter="dissolve">
                                      <p:cBhvr>
                                        <p:cTn id="27" dur="500"/>
                                        <p:tgtEl>
                                          <p:spTgt spid="17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3"/>
                                        </p:tgtEl>
                                        <p:attrNameLst>
                                          <p:attrName>style.visibility</p:attrName>
                                        </p:attrNameLst>
                                      </p:cBhvr>
                                      <p:to>
                                        <p:strVal val="visible"/>
                                      </p:to>
                                    </p:set>
                                    <p:animEffect transition="in" filter="dissolve">
                                      <p:cBhvr>
                                        <p:cTn id="30" dur="500"/>
                                        <p:tgtEl>
                                          <p:spTgt spid="17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71"/>
                                        </p:tgtEl>
                                        <p:attrNameLst>
                                          <p:attrName>style.visibility</p:attrName>
                                        </p:attrNameLst>
                                      </p:cBhvr>
                                      <p:to>
                                        <p:strVal val="visible"/>
                                      </p:to>
                                    </p:set>
                                    <p:animEffect transition="in" filter="dissolve">
                                      <p:cBhvr>
                                        <p:cTn id="33" dur="500"/>
                                        <p:tgtEl>
                                          <p:spTgt spid="17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70"/>
                                        </p:tgtEl>
                                        <p:attrNameLst>
                                          <p:attrName>style.visibility</p:attrName>
                                        </p:attrNameLst>
                                      </p:cBhvr>
                                      <p:to>
                                        <p:strVal val="visible"/>
                                      </p:to>
                                    </p:set>
                                    <p:animEffect transition="in" filter="dissolve">
                                      <p:cBhvr>
                                        <p:cTn id="36" dur="500"/>
                                        <p:tgtEl>
                                          <p:spTgt spid="17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dissolve">
                                      <p:cBhvr>
                                        <p:cTn id="41" dur="500"/>
                                        <p:tgtEl>
                                          <p:spTgt spid="4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ssolve">
                                      <p:cBhvr>
                                        <p:cTn id="44" dur="500"/>
                                        <p:tgtEl>
                                          <p:spTgt spid="51"/>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dissolve">
                                      <p:cBhvr>
                                        <p:cTn id="47" dur="500"/>
                                        <p:tgtEl>
                                          <p:spTgt spid="4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dissolve">
                                      <p:cBhvr>
                                        <p:cTn id="50" dur="500"/>
                                        <p:tgtEl>
                                          <p:spTgt spid="46"/>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dissolve">
                                      <p:cBhvr>
                                        <p:cTn id="55" dur="500"/>
                                        <p:tgtEl>
                                          <p:spTgt spid="40"/>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dissolve">
                                      <p:cBhvr>
                                        <p:cTn id="58" dur="500"/>
                                        <p:tgtEl>
                                          <p:spTgt spid="48"/>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dissolve">
                                      <p:cBhvr>
                                        <p:cTn id="61" dur="500"/>
                                        <p:tgtEl>
                                          <p:spTgt spid="5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dissolve">
                                      <p:cBhvr>
                                        <p:cTn id="64" dur="500"/>
                                        <p:tgtEl>
                                          <p:spTgt spid="58"/>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dissolve">
                                      <p:cBhvr>
                                        <p:cTn id="69" dur="500"/>
                                        <p:tgtEl>
                                          <p:spTgt spid="6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dissolve">
                                      <p:cBhvr>
                                        <p:cTn id="72" dur="500"/>
                                        <p:tgtEl>
                                          <p:spTgt spid="57"/>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dissolve">
                                      <p:cBhvr>
                                        <p:cTn id="75" dur="500"/>
                                        <p:tgtEl>
                                          <p:spTgt spid="5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dissolve">
                                      <p:cBhvr>
                                        <p:cTn id="78" dur="500"/>
                                        <p:tgtEl>
                                          <p:spTgt spid="55"/>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dissolve">
                                      <p:cBhvr>
                                        <p:cTn id="83" dur="500"/>
                                        <p:tgtEl>
                                          <p:spTgt spid="69"/>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dissolve">
                                      <p:cBhvr>
                                        <p:cTn id="86" dur="500"/>
                                        <p:tgtEl>
                                          <p:spTgt spid="66"/>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dissolve">
                                      <p:cBhvr>
                                        <p:cTn id="89" dur="500"/>
                                        <p:tgtEl>
                                          <p:spTgt spid="64"/>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dissolve">
                                      <p:cBhvr>
                                        <p:cTn id="92" dur="500"/>
                                        <p:tgtEl>
                                          <p:spTgt spid="61"/>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dissolve">
                                      <p:cBhvr>
                                        <p:cTn id="95" dur="500"/>
                                        <p:tgtEl>
                                          <p:spTgt spid="60"/>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76"/>
                                        </p:tgtEl>
                                        <p:attrNameLst>
                                          <p:attrName>style.visibility</p:attrName>
                                        </p:attrNameLst>
                                      </p:cBhvr>
                                      <p:to>
                                        <p:strVal val="visible"/>
                                      </p:to>
                                    </p:set>
                                    <p:animEffect transition="in" filter="dissolve">
                                      <p:cBhvr>
                                        <p:cTn id="100" dur="500"/>
                                        <p:tgtEl>
                                          <p:spTgt spid="76"/>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dissolve">
                                      <p:cBhvr>
                                        <p:cTn id="103" dur="500"/>
                                        <p:tgtEl>
                                          <p:spTgt spid="75"/>
                                        </p:tgtEl>
                                      </p:cBhvr>
                                    </p:animEffect>
                                  </p:childTnLst>
                                </p:cTn>
                              </p:par>
                              <p:par>
                                <p:cTn id="104" presetID="9" presetClass="entr" presetSubtype="0" fill="hold" grpId="0" nodeType="withEffect">
                                  <p:stCondLst>
                                    <p:cond delay="0"/>
                                  </p:stCondLst>
                                  <p:childTnLst>
                                    <p:set>
                                      <p:cBhvr>
                                        <p:cTn id="105" dur="1" fill="hold">
                                          <p:stCondLst>
                                            <p:cond delay="0"/>
                                          </p:stCondLst>
                                        </p:cTn>
                                        <p:tgtEl>
                                          <p:spTgt spid="73"/>
                                        </p:tgtEl>
                                        <p:attrNameLst>
                                          <p:attrName>style.visibility</p:attrName>
                                        </p:attrNameLst>
                                      </p:cBhvr>
                                      <p:to>
                                        <p:strVal val="visible"/>
                                      </p:to>
                                    </p:set>
                                    <p:animEffect transition="in" filter="dissolve">
                                      <p:cBhvr>
                                        <p:cTn id="106" dur="500"/>
                                        <p:tgtEl>
                                          <p:spTgt spid="73"/>
                                        </p:tgtEl>
                                      </p:cBhvr>
                                    </p:animEffect>
                                  </p:childTnLst>
                                </p:cTn>
                              </p:par>
                              <p:par>
                                <p:cTn id="107" presetID="9" presetClass="entr" presetSubtype="0" fill="hold" grpId="0" nodeType="withEffect">
                                  <p:stCondLst>
                                    <p:cond delay="0"/>
                                  </p:stCondLst>
                                  <p:childTnLst>
                                    <p:set>
                                      <p:cBhvr>
                                        <p:cTn id="108" dur="1" fill="hold">
                                          <p:stCondLst>
                                            <p:cond delay="0"/>
                                          </p:stCondLst>
                                        </p:cTn>
                                        <p:tgtEl>
                                          <p:spTgt spid="63"/>
                                        </p:tgtEl>
                                        <p:attrNameLst>
                                          <p:attrName>style.visibility</p:attrName>
                                        </p:attrNameLst>
                                      </p:cBhvr>
                                      <p:to>
                                        <p:strVal val="visible"/>
                                      </p:to>
                                    </p:set>
                                    <p:animEffect transition="in" filter="dissolve">
                                      <p:cBhvr>
                                        <p:cTn id="109" dur="500"/>
                                        <p:tgtEl>
                                          <p:spTgt spid="63"/>
                                        </p:tgtEl>
                                      </p:cBhvr>
                                    </p:animEffect>
                                  </p:childTnLst>
                                </p:cTn>
                              </p:par>
                              <p:par>
                                <p:cTn id="110" presetID="9" presetClass="entr" presetSubtype="0"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dissolve">
                                      <p:cBhvr>
                                        <p:cTn id="112" dur="500"/>
                                        <p:tgtEl>
                                          <p:spTgt spid="72"/>
                                        </p:tgtEl>
                                      </p:cBhvr>
                                    </p:animEffect>
                                  </p:childTnLst>
                                </p:cTn>
                              </p:par>
                            </p:childTnLst>
                          </p:cTn>
                        </p:par>
                      </p:childTnLst>
                    </p:cTn>
                  </p:par>
                  <p:par>
                    <p:cTn id="113" fill="hold">
                      <p:stCondLst>
                        <p:cond delay="indefinite"/>
                      </p:stCondLst>
                      <p:childTnLst>
                        <p:par>
                          <p:cTn id="114" fill="hold">
                            <p:stCondLst>
                              <p:cond delay="0"/>
                            </p:stCondLst>
                            <p:childTnLst>
                              <p:par>
                                <p:cTn id="115" presetID="9" presetClass="entr" presetSubtype="0" fill="hold" grpId="0" nodeType="click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dissolve">
                                      <p:cBhvr>
                                        <p:cTn id="117" dur="500"/>
                                        <p:tgtEl>
                                          <p:spTgt spid="78"/>
                                        </p:tgtEl>
                                      </p:cBhvr>
                                    </p:animEffect>
                                  </p:childTnLst>
                                </p:cTn>
                              </p:par>
                              <p:par>
                                <p:cTn id="118" presetID="9" presetClass="entr" presetSubtype="0" fill="hold" grpId="0" nodeType="withEffect">
                                  <p:stCondLst>
                                    <p:cond delay="0"/>
                                  </p:stCondLst>
                                  <p:childTnLst>
                                    <p:set>
                                      <p:cBhvr>
                                        <p:cTn id="119" dur="1" fill="hold">
                                          <p:stCondLst>
                                            <p:cond delay="0"/>
                                          </p:stCondLst>
                                        </p:cTn>
                                        <p:tgtEl>
                                          <p:spTgt spid="79"/>
                                        </p:tgtEl>
                                        <p:attrNameLst>
                                          <p:attrName>style.visibility</p:attrName>
                                        </p:attrNameLst>
                                      </p:cBhvr>
                                      <p:to>
                                        <p:strVal val="visible"/>
                                      </p:to>
                                    </p:set>
                                    <p:animEffect transition="in" filter="dissolve">
                                      <p:cBhvr>
                                        <p:cTn id="120" dur="500"/>
                                        <p:tgtEl>
                                          <p:spTgt spid="79"/>
                                        </p:tgtEl>
                                      </p:cBhvr>
                                    </p:animEffect>
                                  </p:childTnLst>
                                </p:cTn>
                              </p:par>
                              <p:par>
                                <p:cTn id="121" presetID="9" presetClass="entr" presetSubtype="0" fill="hold" grpId="0" nodeType="withEffect">
                                  <p:stCondLst>
                                    <p:cond delay="0"/>
                                  </p:stCondLst>
                                  <p:childTnLst>
                                    <p:set>
                                      <p:cBhvr>
                                        <p:cTn id="122" dur="1" fill="hold">
                                          <p:stCondLst>
                                            <p:cond delay="0"/>
                                          </p:stCondLst>
                                        </p:cTn>
                                        <p:tgtEl>
                                          <p:spTgt spid="81"/>
                                        </p:tgtEl>
                                        <p:attrNameLst>
                                          <p:attrName>style.visibility</p:attrName>
                                        </p:attrNameLst>
                                      </p:cBhvr>
                                      <p:to>
                                        <p:strVal val="visible"/>
                                      </p:to>
                                    </p:set>
                                    <p:animEffect transition="in" filter="dissolve">
                                      <p:cBhvr>
                                        <p:cTn id="123" dur="500"/>
                                        <p:tgtEl>
                                          <p:spTgt spid="81"/>
                                        </p:tgtEl>
                                      </p:cBhvr>
                                    </p:animEffect>
                                  </p:childTnLst>
                                </p:cTn>
                              </p:par>
                              <p:par>
                                <p:cTn id="124" presetID="9" presetClass="entr" presetSubtype="0" fill="hold" grpId="0" nodeType="withEffect">
                                  <p:stCondLst>
                                    <p:cond delay="0"/>
                                  </p:stCondLst>
                                  <p:childTnLst>
                                    <p:set>
                                      <p:cBhvr>
                                        <p:cTn id="125" dur="1" fill="hold">
                                          <p:stCondLst>
                                            <p:cond delay="0"/>
                                          </p:stCondLst>
                                        </p:cTn>
                                        <p:tgtEl>
                                          <p:spTgt spid="82"/>
                                        </p:tgtEl>
                                        <p:attrNameLst>
                                          <p:attrName>style.visibility</p:attrName>
                                        </p:attrNameLst>
                                      </p:cBhvr>
                                      <p:to>
                                        <p:strVal val="visible"/>
                                      </p:to>
                                    </p:set>
                                    <p:animEffect transition="in" filter="dissolve">
                                      <p:cBhvr>
                                        <p:cTn id="126" dur="500"/>
                                        <p:tgtEl>
                                          <p:spTgt spid="82"/>
                                        </p:tgtEl>
                                      </p:cBhvr>
                                    </p:animEffect>
                                  </p:childTnLst>
                                </p:cTn>
                              </p:par>
                              <p:par>
                                <p:cTn id="127" presetID="9" presetClass="entr" presetSubtype="0" fill="hold" grpId="0" nodeType="withEffect">
                                  <p:stCondLst>
                                    <p:cond delay="0"/>
                                  </p:stCondLst>
                                  <p:childTnLst>
                                    <p:set>
                                      <p:cBhvr>
                                        <p:cTn id="128" dur="1" fill="hold">
                                          <p:stCondLst>
                                            <p:cond delay="0"/>
                                          </p:stCondLst>
                                        </p:cTn>
                                        <p:tgtEl>
                                          <p:spTgt spid="70"/>
                                        </p:tgtEl>
                                        <p:attrNameLst>
                                          <p:attrName>style.visibility</p:attrName>
                                        </p:attrNameLst>
                                      </p:cBhvr>
                                      <p:to>
                                        <p:strVal val="visible"/>
                                      </p:to>
                                    </p:set>
                                    <p:animEffect transition="in" filter="dissolve">
                                      <p:cBhvr>
                                        <p:cTn id="129" dur="500"/>
                                        <p:tgtEl>
                                          <p:spTgt spid="70"/>
                                        </p:tgtEl>
                                      </p:cBhvr>
                                    </p:animEffect>
                                  </p:childTnLst>
                                </p:cTn>
                              </p:par>
                            </p:childTnLst>
                          </p:cTn>
                        </p:par>
                      </p:childTnLst>
                    </p:cTn>
                  </p:par>
                  <p:par>
                    <p:cTn id="130" fill="hold">
                      <p:stCondLst>
                        <p:cond delay="indefinite"/>
                      </p:stCondLst>
                      <p:childTnLst>
                        <p:par>
                          <p:cTn id="131" fill="hold">
                            <p:stCondLst>
                              <p:cond delay="0"/>
                            </p:stCondLst>
                            <p:childTnLst>
                              <p:par>
                                <p:cTn id="132" presetID="9" presetClass="entr" presetSubtype="0" fill="hold" grpId="0" nodeType="clickEffect">
                                  <p:stCondLst>
                                    <p:cond delay="0"/>
                                  </p:stCondLst>
                                  <p:childTnLst>
                                    <p:set>
                                      <p:cBhvr>
                                        <p:cTn id="133" dur="1" fill="hold">
                                          <p:stCondLst>
                                            <p:cond delay="0"/>
                                          </p:stCondLst>
                                        </p:cTn>
                                        <p:tgtEl>
                                          <p:spTgt spid="84"/>
                                        </p:tgtEl>
                                        <p:attrNameLst>
                                          <p:attrName>style.visibility</p:attrName>
                                        </p:attrNameLst>
                                      </p:cBhvr>
                                      <p:to>
                                        <p:strVal val="visible"/>
                                      </p:to>
                                    </p:set>
                                    <p:animEffect transition="in" filter="dissolve">
                                      <p:cBhvr>
                                        <p:cTn id="13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0" grpId="0" animBg="1"/>
      <p:bldP spid="42" grpId="0" animBg="1"/>
      <p:bldP spid="43" grpId="0" animBg="1"/>
      <p:bldP spid="44" grpId="0" animBg="1"/>
      <p:bldP spid="45" grpId="0" animBg="1"/>
      <p:bldP spid="46" grpId="0" animBg="1"/>
      <p:bldP spid="48" grpId="0" animBg="1"/>
      <p:bldP spid="49" grpId="0" animBg="1"/>
      <p:bldP spid="51" grpId="0" animBg="1"/>
      <p:bldP spid="52" grpId="0" animBg="1"/>
      <p:bldP spid="54" grpId="0" animBg="1"/>
      <p:bldP spid="55" grpId="0" animBg="1"/>
      <p:bldP spid="57" grpId="0" animBg="1"/>
      <p:bldP spid="58" grpId="0" animBg="1"/>
      <p:bldP spid="60" grpId="0" animBg="1"/>
      <p:bldP spid="61" grpId="0" animBg="1"/>
      <p:bldP spid="63" grpId="0" animBg="1"/>
      <p:bldP spid="64" grpId="0" animBg="1"/>
      <p:bldP spid="66" grpId="0" animBg="1"/>
      <p:bldP spid="67" grpId="0" animBg="1"/>
      <p:bldP spid="69" grpId="0" animBg="1"/>
      <p:bldP spid="70" grpId="0" animBg="1"/>
      <p:bldP spid="72" grpId="0" animBg="1"/>
      <p:bldP spid="73" grpId="0" animBg="1"/>
      <p:bldP spid="75" grpId="0" animBg="1"/>
      <p:bldP spid="76" grpId="0" animBg="1"/>
      <p:bldP spid="78" grpId="0" animBg="1"/>
      <p:bldP spid="79" grpId="0" animBg="1"/>
      <p:bldP spid="81" grpId="0" animBg="1"/>
      <p:bldP spid="82" grpId="0" animBg="1"/>
      <p:bldP spid="84" grpId="0" animBg="1"/>
      <p:bldP spid="168" grpId="0"/>
      <p:bldP spid="170" grpId="0"/>
      <p:bldP spid="171" grpId="0"/>
      <p:bldP spid="173" grpId="0"/>
      <p:bldP spid="1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AE2B21B5-1473-D429-CF33-E5D9A73087A7}"/>
              </a:ext>
            </a:extLst>
          </p:cNvPr>
          <p:cNvSpPr>
            <a:spLocks noGrp="1"/>
          </p:cNvSpPr>
          <p:nvPr>
            <p:ph type="body" sz="quarter" idx="16"/>
          </p:nvPr>
        </p:nvSpPr>
        <p:spPr>
          <a:xfrm>
            <a:off x="5267332" y="2721528"/>
            <a:ext cx="5150436" cy="2757828"/>
          </a:xfrm>
        </p:spPr>
        <p:txBody>
          <a:bodyPr>
            <a:normAutofit fontScale="92500" lnSpcReduction="10000"/>
          </a:bodyPr>
          <a:lstStyle/>
          <a:p>
            <a:r>
              <a:rPr lang="en-GB" sz="2300" dirty="0"/>
              <a:t>Eine Hash-Funktion ist eine mathematische Funktion, die einen Eingabewert in einen anderen komprimierten Wert umwandelt. Die Eingabe in die Hash-Funktion kann eine beliebige Länge haben, die Ausgabe hat jedoch immer eine feste Länge.</a:t>
            </a:r>
          </a:p>
          <a:p>
            <a:r>
              <a:rPr lang="en-GB" sz="2300" dirty="0"/>
              <a:t>Hash-Funktionen sind äußerst nützlich und kommen in fast allen Anwendungen der Informationssicherheit vor.</a:t>
            </a:r>
          </a:p>
          <a:p>
            <a:endParaRPr lang="en-CZ" sz="2300" dirty="0"/>
          </a:p>
        </p:txBody>
      </p:sp>
      <p:sp>
        <p:nvSpPr>
          <p:cNvPr id="18" name="Text Placeholder 17">
            <a:extLst>
              <a:ext uri="{FF2B5EF4-FFF2-40B4-BE49-F238E27FC236}">
                <a16:creationId xmlns:a16="http://schemas.microsoft.com/office/drawing/2014/main" id="{315113F3-E9D3-FE00-B701-574FBF146E68}"/>
              </a:ext>
            </a:extLst>
          </p:cNvPr>
          <p:cNvSpPr>
            <a:spLocks noGrp="1"/>
          </p:cNvSpPr>
          <p:nvPr>
            <p:ph type="body" sz="quarter" idx="17"/>
          </p:nvPr>
        </p:nvSpPr>
        <p:spPr>
          <a:xfrm>
            <a:off x="861664" y="1103100"/>
            <a:ext cx="2066906" cy="582221"/>
          </a:xfrm>
        </p:spPr>
        <p:txBody>
          <a:bodyPr>
            <a:normAutofit fontScale="70000" lnSpcReduction="20000"/>
          </a:bodyPr>
          <a:lstStyle/>
          <a:p>
            <a:r>
              <a:rPr lang="en-CZ" sz="3300"/>
              <a:t>Hash-Funktion</a:t>
            </a:r>
          </a:p>
        </p:txBody>
      </p:sp>
    </p:spTree>
    <p:extLst>
      <p:ext uri="{BB962C8B-B14F-4D97-AF65-F5344CB8AC3E}">
        <p14:creationId xmlns:p14="http://schemas.microsoft.com/office/powerpoint/2010/main" val="565888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693057-BA64-B236-43EA-98891118CD65}"/>
              </a:ext>
            </a:extLst>
          </p:cNvPr>
          <p:cNvSpPr>
            <a:spLocks noGrp="1"/>
          </p:cNvSpPr>
          <p:nvPr>
            <p:ph type="body" sz="quarter" idx="16"/>
          </p:nvPr>
        </p:nvSpPr>
        <p:spPr/>
        <p:txBody>
          <a:bodyPr/>
          <a:lstStyle/>
          <a:p>
            <a:r>
              <a:rPr lang="en-CZ" dirty="0"/>
              <a:t>Eindeutige Ausgabe der Hash-Funktion </a:t>
            </a:r>
          </a:p>
        </p:txBody>
      </p:sp>
      <p:sp>
        <p:nvSpPr>
          <p:cNvPr id="9" name="TextBox 8">
            <a:extLst>
              <a:ext uri="{FF2B5EF4-FFF2-40B4-BE49-F238E27FC236}">
                <a16:creationId xmlns:a16="http://schemas.microsoft.com/office/drawing/2014/main" id="{5510F384-18C4-3B4E-25D5-459CDE3E71E7}"/>
              </a:ext>
            </a:extLst>
          </p:cNvPr>
          <p:cNvSpPr txBox="1"/>
          <p:nvPr/>
        </p:nvSpPr>
        <p:spPr>
          <a:xfrm>
            <a:off x="1391479" y="2302961"/>
            <a:ext cx="2688878" cy="338554"/>
          </a:xfrm>
          <a:prstGeom prst="rect">
            <a:avLst/>
          </a:prstGeom>
          <a:noFill/>
          <a:ln>
            <a:solidFill>
              <a:schemeClr val="accent1">
                <a:shade val="15000"/>
              </a:schemeClr>
            </a:solidFill>
          </a:ln>
        </p:spPr>
        <p:txBody>
          <a:bodyPr wrap="square" rtlCol="0">
            <a:spAutoFit/>
          </a:bodyPr>
          <a:lstStyle/>
          <a:p>
            <a:pPr algn="ctr"/>
            <a:r>
              <a:rPr lang="en-GB" sz="1600" dirty="0"/>
              <a:t> Die Bausteine der Blockchain.</a:t>
            </a:r>
            <a:endParaRPr lang="en-CZ" sz="1600" dirty="0"/>
          </a:p>
        </p:txBody>
      </p:sp>
      <p:sp>
        <p:nvSpPr>
          <p:cNvPr id="10" name="TextBox 9">
            <a:extLst>
              <a:ext uri="{FF2B5EF4-FFF2-40B4-BE49-F238E27FC236}">
                <a16:creationId xmlns:a16="http://schemas.microsoft.com/office/drawing/2014/main" id="{ABDCC817-C240-D159-14A0-31C7011AE9FF}"/>
              </a:ext>
            </a:extLst>
          </p:cNvPr>
          <p:cNvSpPr txBox="1"/>
          <p:nvPr/>
        </p:nvSpPr>
        <p:spPr>
          <a:xfrm>
            <a:off x="4743900" y="2149072"/>
            <a:ext cx="1467068" cy="646331"/>
          </a:xfrm>
          <a:prstGeom prst="rect">
            <a:avLst/>
          </a:prstGeom>
          <a:solidFill>
            <a:schemeClr val="accent4"/>
          </a:solidFill>
          <a:ln>
            <a:solidFill>
              <a:schemeClr val="accent1">
                <a:shade val="15000"/>
              </a:schemeClr>
            </a:solidFill>
          </a:ln>
        </p:spPr>
        <p:txBody>
          <a:bodyPr wrap="none" rtlCol="0">
            <a:spAutoFit/>
          </a:bodyPr>
          <a:lstStyle/>
          <a:p>
            <a:r>
              <a:rPr lang="en-GB" dirty="0"/>
              <a:t>Hash-Funktion</a:t>
            </a:r>
          </a:p>
          <a:p>
            <a:pPr algn="ctr"/>
            <a:r>
              <a:rPr lang="en-GB" dirty="0"/>
              <a:t>SHA1</a:t>
            </a:r>
            <a:endParaRPr lang="en-CZ" dirty="0"/>
          </a:p>
        </p:txBody>
      </p:sp>
      <p:sp>
        <p:nvSpPr>
          <p:cNvPr id="11" name="TextBox 10">
            <a:extLst>
              <a:ext uri="{FF2B5EF4-FFF2-40B4-BE49-F238E27FC236}">
                <a16:creationId xmlns:a16="http://schemas.microsoft.com/office/drawing/2014/main" id="{1DC9BE40-EF82-8D53-96AE-CE9F08DD4F01}"/>
              </a:ext>
            </a:extLst>
          </p:cNvPr>
          <p:cNvSpPr txBox="1"/>
          <p:nvPr/>
        </p:nvSpPr>
        <p:spPr>
          <a:xfrm>
            <a:off x="6844053" y="2302961"/>
            <a:ext cx="4238533" cy="338554"/>
          </a:xfrm>
          <a:prstGeom prst="rect">
            <a:avLst/>
          </a:prstGeom>
          <a:noFill/>
          <a:ln>
            <a:solidFill>
              <a:schemeClr val="accent1">
                <a:shade val="15000"/>
              </a:schemeClr>
            </a:solidFill>
          </a:ln>
        </p:spPr>
        <p:txBody>
          <a:bodyPr wrap="none" rtlCol="0">
            <a:spAutoFit/>
          </a:bodyPr>
          <a:lstStyle/>
          <a:p>
            <a:pPr algn="ctr"/>
            <a:r>
              <a:rPr lang="en-GB" sz="1600" dirty="0"/>
              <a:t>d355724c886c15a6272e5a8e6f416438535ca0be</a:t>
            </a:r>
            <a:endParaRPr lang="en-CZ" sz="1600" dirty="0"/>
          </a:p>
        </p:txBody>
      </p:sp>
      <p:sp>
        <p:nvSpPr>
          <p:cNvPr id="12" name="TextBox 11">
            <a:extLst>
              <a:ext uri="{FF2B5EF4-FFF2-40B4-BE49-F238E27FC236}">
                <a16:creationId xmlns:a16="http://schemas.microsoft.com/office/drawing/2014/main" id="{691B09A1-5526-6841-2DB0-222C83065CDB}"/>
              </a:ext>
            </a:extLst>
          </p:cNvPr>
          <p:cNvSpPr txBox="1"/>
          <p:nvPr/>
        </p:nvSpPr>
        <p:spPr>
          <a:xfrm>
            <a:off x="1391478" y="3137944"/>
            <a:ext cx="2688878" cy="338554"/>
          </a:xfrm>
          <a:prstGeom prst="rect">
            <a:avLst/>
          </a:prstGeom>
          <a:noFill/>
          <a:ln>
            <a:solidFill>
              <a:schemeClr val="accent1">
                <a:shade val="15000"/>
              </a:schemeClr>
            </a:solidFill>
          </a:ln>
        </p:spPr>
        <p:txBody>
          <a:bodyPr wrap="none" rtlCol="0">
            <a:spAutoFit/>
          </a:bodyPr>
          <a:lstStyle/>
          <a:p>
            <a:r>
              <a:rPr lang="en-GB" sz="1600" dirty="0"/>
              <a:t> Die Bausteine der Blockchain.</a:t>
            </a:r>
            <a:endParaRPr lang="en-CZ" sz="1600" dirty="0"/>
          </a:p>
        </p:txBody>
      </p:sp>
      <p:sp>
        <p:nvSpPr>
          <p:cNvPr id="13" name="TextBox 12">
            <a:extLst>
              <a:ext uri="{FF2B5EF4-FFF2-40B4-BE49-F238E27FC236}">
                <a16:creationId xmlns:a16="http://schemas.microsoft.com/office/drawing/2014/main" id="{6857C4F0-0573-C623-3933-824C44443E86}"/>
              </a:ext>
            </a:extLst>
          </p:cNvPr>
          <p:cNvSpPr txBox="1"/>
          <p:nvPr/>
        </p:nvSpPr>
        <p:spPr>
          <a:xfrm>
            <a:off x="4743900" y="2984055"/>
            <a:ext cx="1467068" cy="646331"/>
          </a:xfrm>
          <a:prstGeom prst="rect">
            <a:avLst/>
          </a:prstGeom>
          <a:solidFill>
            <a:schemeClr val="accent4"/>
          </a:solidFill>
          <a:ln>
            <a:solidFill>
              <a:schemeClr val="accent1">
                <a:shade val="15000"/>
              </a:schemeClr>
            </a:solidFill>
          </a:ln>
        </p:spPr>
        <p:txBody>
          <a:bodyPr wrap="none" rtlCol="0">
            <a:spAutoFit/>
          </a:bodyPr>
          <a:lstStyle/>
          <a:p>
            <a:r>
              <a:rPr lang="en-GB" dirty="0"/>
              <a:t>Hash-Funktion</a:t>
            </a:r>
          </a:p>
          <a:p>
            <a:pPr algn="ctr"/>
            <a:r>
              <a:rPr lang="en-GB" dirty="0"/>
              <a:t>SHA1</a:t>
            </a:r>
            <a:endParaRPr lang="en-CZ" dirty="0"/>
          </a:p>
        </p:txBody>
      </p:sp>
      <p:sp>
        <p:nvSpPr>
          <p:cNvPr id="14" name="TextBox 13">
            <a:extLst>
              <a:ext uri="{FF2B5EF4-FFF2-40B4-BE49-F238E27FC236}">
                <a16:creationId xmlns:a16="http://schemas.microsoft.com/office/drawing/2014/main" id="{827734DF-7C3F-DA30-1854-4D7DA804B6CB}"/>
              </a:ext>
            </a:extLst>
          </p:cNvPr>
          <p:cNvSpPr txBox="1"/>
          <p:nvPr/>
        </p:nvSpPr>
        <p:spPr>
          <a:xfrm>
            <a:off x="6878726" y="3137944"/>
            <a:ext cx="4223016" cy="338554"/>
          </a:xfrm>
          <a:prstGeom prst="rect">
            <a:avLst/>
          </a:prstGeom>
          <a:noFill/>
          <a:ln>
            <a:solidFill>
              <a:schemeClr val="accent1">
                <a:shade val="15000"/>
              </a:schemeClr>
            </a:solidFill>
          </a:ln>
        </p:spPr>
        <p:txBody>
          <a:bodyPr wrap="none" rtlCol="0">
            <a:spAutoFit/>
          </a:bodyPr>
          <a:lstStyle/>
          <a:p>
            <a:pPr algn="ctr"/>
            <a:r>
              <a:rPr lang="en-GB" sz="1600" dirty="0"/>
              <a:t>54b05cb173b979447e87e3d4af19a41a774f631c</a:t>
            </a:r>
            <a:endParaRPr lang="en-CZ" sz="1600" dirty="0"/>
          </a:p>
        </p:txBody>
      </p:sp>
      <p:sp>
        <p:nvSpPr>
          <p:cNvPr id="18" name="Right Arrow 17">
            <a:extLst>
              <a:ext uri="{FF2B5EF4-FFF2-40B4-BE49-F238E27FC236}">
                <a16:creationId xmlns:a16="http://schemas.microsoft.com/office/drawing/2014/main" id="{1C99D6B0-98D8-E3E0-2807-54E959EC8540}"/>
              </a:ext>
            </a:extLst>
          </p:cNvPr>
          <p:cNvSpPr/>
          <p:nvPr/>
        </p:nvSpPr>
        <p:spPr>
          <a:xfrm>
            <a:off x="4218635" y="2295376"/>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Right Arrow 18">
            <a:extLst>
              <a:ext uri="{FF2B5EF4-FFF2-40B4-BE49-F238E27FC236}">
                <a16:creationId xmlns:a16="http://schemas.microsoft.com/office/drawing/2014/main" id="{4D03CD1B-78E0-19CB-0369-2B8238E623DC}"/>
              </a:ext>
            </a:extLst>
          </p:cNvPr>
          <p:cNvSpPr/>
          <p:nvPr/>
        </p:nvSpPr>
        <p:spPr>
          <a:xfrm>
            <a:off x="6318788" y="2302961"/>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0" name="Right Arrow 19">
            <a:extLst>
              <a:ext uri="{FF2B5EF4-FFF2-40B4-BE49-F238E27FC236}">
                <a16:creationId xmlns:a16="http://schemas.microsoft.com/office/drawing/2014/main" id="{7D90D1EA-317A-9443-6ED0-9B75CCFD22D7}"/>
              </a:ext>
            </a:extLst>
          </p:cNvPr>
          <p:cNvSpPr/>
          <p:nvPr/>
        </p:nvSpPr>
        <p:spPr>
          <a:xfrm>
            <a:off x="4218635" y="3144571"/>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Right Arrow 20">
            <a:extLst>
              <a:ext uri="{FF2B5EF4-FFF2-40B4-BE49-F238E27FC236}">
                <a16:creationId xmlns:a16="http://schemas.microsoft.com/office/drawing/2014/main" id="{2C0BCCD7-06DE-63E3-79A2-32F7AFA3A704}"/>
              </a:ext>
            </a:extLst>
          </p:cNvPr>
          <p:cNvSpPr/>
          <p:nvPr/>
        </p:nvSpPr>
        <p:spPr>
          <a:xfrm>
            <a:off x="6318788" y="3135244"/>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TextBox 23">
            <a:extLst>
              <a:ext uri="{FF2B5EF4-FFF2-40B4-BE49-F238E27FC236}">
                <a16:creationId xmlns:a16="http://schemas.microsoft.com/office/drawing/2014/main" id="{8E53AE8B-24B5-4850-F5D3-CD8A71806921}"/>
              </a:ext>
            </a:extLst>
          </p:cNvPr>
          <p:cNvSpPr txBox="1"/>
          <p:nvPr/>
        </p:nvSpPr>
        <p:spPr>
          <a:xfrm>
            <a:off x="1391478" y="3783844"/>
            <a:ext cx="2688878" cy="2308324"/>
          </a:xfrm>
          <a:prstGeom prst="rect">
            <a:avLst/>
          </a:prstGeom>
          <a:noFill/>
          <a:ln>
            <a:solidFill>
              <a:schemeClr val="accent1">
                <a:shade val="15000"/>
              </a:schemeClr>
            </a:solidFill>
          </a:ln>
        </p:spPr>
        <p:txBody>
          <a:bodyPr wrap="square">
            <a:spAutoFit/>
          </a:bodyPr>
          <a:lstStyle/>
          <a:p>
            <a:r>
              <a:rPr lang="en-CZ" sz="1600" dirty="0"/>
              <a:t>Eine Hash-Funktion ist eine mathematische Funktion, die einen Eingabewert in einen anderen komprimierten Wert umwandelt. Die Eingabe in die Hash-Funktion kann eine beliebige Länge haben, die Ausgabe hat jedoch immer eine feste Länge.</a:t>
            </a:r>
          </a:p>
        </p:txBody>
      </p:sp>
      <p:sp>
        <p:nvSpPr>
          <p:cNvPr id="25" name="TextBox 24">
            <a:extLst>
              <a:ext uri="{FF2B5EF4-FFF2-40B4-BE49-F238E27FC236}">
                <a16:creationId xmlns:a16="http://schemas.microsoft.com/office/drawing/2014/main" id="{02A25315-F52F-1C61-23E7-DE84888BE8CC}"/>
              </a:ext>
            </a:extLst>
          </p:cNvPr>
          <p:cNvSpPr txBox="1"/>
          <p:nvPr/>
        </p:nvSpPr>
        <p:spPr>
          <a:xfrm>
            <a:off x="4717832" y="4238224"/>
            <a:ext cx="1467068" cy="646331"/>
          </a:xfrm>
          <a:prstGeom prst="rect">
            <a:avLst/>
          </a:prstGeom>
          <a:solidFill>
            <a:schemeClr val="accent4"/>
          </a:solidFill>
          <a:ln>
            <a:solidFill>
              <a:schemeClr val="accent1">
                <a:shade val="15000"/>
              </a:schemeClr>
            </a:solidFill>
          </a:ln>
        </p:spPr>
        <p:txBody>
          <a:bodyPr wrap="none" rtlCol="0">
            <a:spAutoFit/>
          </a:bodyPr>
          <a:lstStyle/>
          <a:p>
            <a:r>
              <a:rPr lang="en-GB" dirty="0"/>
              <a:t>Hash-Funktion</a:t>
            </a:r>
          </a:p>
          <a:p>
            <a:pPr algn="ctr"/>
            <a:r>
              <a:rPr lang="en-GB" dirty="0"/>
              <a:t>SHA1</a:t>
            </a:r>
            <a:endParaRPr lang="en-CZ" dirty="0"/>
          </a:p>
        </p:txBody>
      </p:sp>
      <p:sp>
        <p:nvSpPr>
          <p:cNvPr id="26" name="Right Arrow 25">
            <a:extLst>
              <a:ext uri="{FF2B5EF4-FFF2-40B4-BE49-F238E27FC236}">
                <a16:creationId xmlns:a16="http://schemas.microsoft.com/office/drawing/2014/main" id="{F4C6D067-92CE-40B7-55F8-02D2BF4EFA26}"/>
              </a:ext>
            </a:extLst>
          </p:cNvPr>
          <p:cNvSpPr/>
          <p:nvPr/>
        </p:nvSpPr>
        <p:spPr>
          <a:xfrm>
            <a:off x="4192567" y="4398740"/>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Right Arrow 26">
            <a:extLst>
              <a:ext uri="{FF2B5EF4-FFF2-40B4-BE49-F238E27FC236}">
                <a16:creationId xmlns:a16="http://schemas.microsoft.com/office/drawing/2014/main" id="{F71C1152-DA7D-196C-CE60-5DFE51DD9E84}"/>
              </a:ext>
            </a:extLst>
          </p:cNvPr>
          <p:cNvSpPr/>
          <p:nvPr/>
        </p:nvSpPr>
        <p:spPr>
          <a:xfrm>
            <a:off x="6292720" y="4389413"/>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8" name="TextBox 27">
            <a:extLst>
              <a:ext uri="{FF2B5EF4-FFF2-40B4-BE49-F238E27FC236}">
                <a16:creationId xmlns:a16="http://schemas.microsoft.com/office/drawing/2014/main" id="{C5385042-EF90-E1C0-D8EE-322671D0C2CA}"/>
              </a:ext>
            </a:extLst>
          </p:cNvPr>
          <p:cNvSpPr txBox="1"/>
          <p:nvPr/>
        </p:nvSpPr>
        <p:spPr>
          <a:xfrm>
            <a:off x="6878726" y="4389413"/>
            <a:ext cx="4261103" cy="338554"/>
          </a:xfrm>
          <a:prstGeom prst="rect">
            <a:avLst/>
          </a:prstGeom>
          <a:noFill/>
          <a:ln>
            <a:solidFill>
              <a:schemeClr val="accent1">
                <a:shade val="15000"/>
              </a:schemeClr>
            </a:solidFill>
          </a:ln>
        </p:spPr>
        <p:txBody>
          <a:bodyPr wrap="none" rtlCol="0">
            <a:spAutoFit/>
          </a:bodyPr>
          <a:lstStyle/>
          <a:p>
            <a:r>
              <a:rPr lang="en-GB" sz="1600" dirty="0"/>
              <a:t>63dd04188931586e47c899271ccdcd681b0cc357</a:t>
            </a:r>
            <a:endParaRPr lang="en-CZ" sz="1600" dirty="0"/>
          </a:p>
        </p:txBody>
      </p:sp>
      <p:sp>
        <p:nvSpPr>
          <p:cNvPr id="29" name="TextBox 28">
            <a:extLst>
              <a:ext uri="{FF2B5EF4-FFF2-40B4-BE49-F238E27FC236}">
                <a16:creationId xmlns:a16="http://schemas.microsoft.com/office/drawing/2014/main" id="{904F5E52-A230-EB42-CFD7-663E6C1CB224}"/>
              </a:ext>
            </a:extLst>
          </p:cNvPr>
          <p:cNvSpPr txBox="1"/>
          <p:nvPr/>
        </p:nvSpPr>
        <p:spPr>
          <a:xfrm>
            <a:off x="2268483" y="1516906"/>
            <a:ext cx="666208" cy="369332"/>
          </a:xfrm>
          <a:prstGeom prst="rect">
            <a:avLst/>
          </a:prstGeom>
          <a:noFill/>
        </p:spPr>
        <p:txBody>
          <a:bodyPr wrap="none" rtlCol="0">
            <a:spAutoFit/>
          </a:bodyPr>
          <a:lstStyle/>
          <a:p>
            <a:r>
              <a:rPr lang="en-CZ" dirty="0"/>
              <a:t>DATEN</a:t>
            </a:r>
          </a:p>
        </p:txBody>
      </p:sp>
      <p:sp>
        <p:nvSpPr>
          <p:cNvPr id="30" name="TextBox 29">
            <a:extLst>
              <a:ext uri="{FF2B5EF4-FFF2-40B4-BE49-F238E27FC236}">
                <a16:creationId xmlns:a16="http://schemas.microsoft.com/office/drawing/2014/main" id="{9D883B98-086C-7D1B-28F8-0DE684A00A00}"/>
              </a:ext>
            </a:extLst>
          </p:cNvPr>
          <p:cNvSpPr txBox="1"/>
          <p:nvPr/>
        </p:nvSpPr>
        <p:spPr>
          <a:xfrm>
            <a:off x="4595846" y="1518641"/>
            <a:ext cx="1763175" cy="369332"/>
          </a:xfrm>
          <a:prstGeom prst="rect">
            <a:avLst/>
          </a:prstGeom>
          <a:noFill/>
        </p:spPr>
        <p:txBody>
          <a:bodyPr wrap="none" rtlCol="0">
            <a:spAutoFit/>
          </a:bodyPr>
          <a:lstStyle/>
          <a:p>
            <a:r>
              <a:rPr lang="en-CZ" dirty="0"/>
              <a:t>HASH-FUNKTION</a:t>
            </a:r>
          </a:p>
        </p:txBody>
      </p:sp>
      <p:sp>
        <p:nvSpPr>
          <p:cNvPr id="31" name="TextBox 30">
            <a:extLst>
              <a:ext uri="{FF2B5EF4-FFF2-40B4-BE49-F238E27FC236}">
                <a16:creationId xmlns:a16="http://schemas.microsoft.com/office/drawing/2014/main" id="{D7A4FE1A-CBEC-0C44-76F4-80F0935B5986}"/>
              </a:ext>
            </a:extLst>
          </p:cNvPr>
          <p:cNvSpPr txBox="1"/>
          <p:nvPr/>
        </p:nvSpPr>
        <p:spPr>
          <a:xfrm>
            <a:off x="8653250" y="1516906"/>
            <a:ext cx="712054" cy="369332"/>
          </a:xfrm>
          <a:prstGeom prst="rect">
            <a:avLst/>
          </a:prstGeom>
          <a:noFill/>
        </p:spPr>
        <p:txBody>
          <a:bodyPr wrap="none" rtlCol="0">
            <a:spAutoFit/>
          </a:bodyPr>
          <a:lstStyle/>
          <a:p>
            <a:r>
              <a:rPr lang="en-CZ" dirty="0"/>
              <a:t>HASH</a:t>
            </a:r>
          </a:p>
        </p:txBody>
      </p:sp>
    </p:spTree>
    <p:extLst>
      <p:ext uri="{BB962C8B-B14F-4D97-AF65-F5344CB8AC3E}">
        <p14:creationId xmlns:p14="http://schemas.microsoft.com/office/powerpoint/2010/main" val="14226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ssolv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ssolv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dissolv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dissolv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dissolve">
                                      <p:cBhvr>
                                        <p:cTn id="57" dur="5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dissolve">
                                      <p:cBhvr>
                                        <p:cTn id="62" dur="5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dissolve">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dissolve">
                                      <p:cBhvr>
                                        <p:cTn id="72" dur="500"/>
                                        <p:tgtEl>
                                          <p:spTgt spid="27"/>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dissolve">
                                      <p:cBhvr>
                                        <p:cTn id="7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8" grpId="0" animBg="1"/>
      <p:bldP spid="19" grpId="0" animBg="1"/>
      <p:bldP spid="20" grpId="0" animBg="1"/>
      <p:bldP spid="21" grpId="0" animBg="1"/>
      <p:bldP spid="24" grpId="0" animBg="1"/>
      <p:bldP spid="25" grpId="0" animBg="1"/>
      <p:bldP spid="26" grpId="0" animBg="1"/>
      <p:bldP spid="27" grpId="0" animBg="1"/>
      <p:bldP spid="2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693057-BA64-B236-43EA-98891118CD65}"/>
              </a:ext>
            </a:extLst>
          </p:cNvPr>
          <p:cNvSpPr>
            <a:spLocks noGrp="1"/>
          </p:cNvSpPr>
          <p:nvPr>
            <p:ph type="body" sz="quarter" idx="16"/>
          </p:nvPr>
        </p:nvSpPr>
        <p:spPr/>
        <p:txBody>
          <a:bodyPr/>
          <a:lstStyle/>
          <a:p>
            <a:r>
              <a:rPr lang="en-GB" dirty="0"/>
              <a:t>SHA1 ist in dieser Zeit nicht ausreichend </a:t>
            </a:r>
          </a:p>
        </p:txBody>
      </p:sp>
      <p:sp>
        <p:nvSpPr>
          <p:cNvPr id="15" name="TextBox 14">
            <a:extLst>
              <a:ext uri="{FF2B5EF4-FFF2-40B4-BE49-F238E27FC236}">
                <a16:creationId xmlns:a16="http://schemas.microsoft.com/office/drawing/2014/main" id="{5C8BFDE6-C303-65C6-92B7-1AF0F98B80E6}"/>
              </a:ext>
            </a:extLst>
          </p:cNvPr>
          <p:cNvSpPr txBox="1"/>
          <p:nvPr/>
        </p:nvSpPr>
        <p:spPr>
          <a:xfrm>
            <a:off x="4586772" y="1975932"/>
            <a:ext cx="3018455" cy="338554"/>
          </a:xfrm>
          <a:prstGeom prst="rect">
            <a:avLst/>
          </a:prstGeom>
          <a:noFill/>
          <a:ln>
            <a:solidFill>
              <a:schemeClr val="accent1">
                <a:shade val="15000"/>
              </a:schemeClr>
            </a:solidFill>
          </a:ln>
        </p:spPr>
        <p:txBody>
          <a:bodyPr wrap="none" rtlCol="0">
            <a:spAutoFit/>
          </a:bodyPr>
          <a:lstStyle/>
          <a:p>
            <a:pPr algn="ctr"/>
            <a:r>
              <a:rPr lang="en-GB" sz="1600" dirty="0"/>
              <a:t> Die Bausteine der Blockchain.</a:t>
            </a:r>
            <a:endParaRPr lang="en-CZ" sz="1600" dirty="0"/>
          </a:p>
        </p:txBody>
      </p:sp>
      <p:sp>
        <p:nvSpPr>
          <p:cNvPr id="16" name="TextBox 15">
            <a:extLst>
              <a:ext uri="{FF2B5EF4-FFF2-40B4-BE49-F238E27FC236}">
                <a16:creationId xmlns:a16="http://schemas.microsoft.com/office/drawing/2014/main" id="{E27974C1-864F-0E0A-DDD6-300FA26DDE8B}"/>
              </a:ext>
            </a:extLst>
          </p:cNvPr>
          <p:cNvSpPr txBox="1"/>
          <p:nvPr/>
        </p:nvSpPr>
        <p:spPr>
          <a:xfrm>
            <a:off x="5362465" y="3283634"/>
            <a:ext cx="1467068" cy="646331"/>
          </a:xfrm>
          <a:prstGeom prst="rect">
            <a:avLst/>
          </a:prstGeom>
          <a:solidFill>
            <a:schemeClr val="accent4"/>
          </a:solidFill>
          <a:ln>
            <a:solidFill>
              <a:schemeClr val="accent1">
                <a:shade val="15000"/>
              </a:schemeClr>
            </a:solidFill>
          </a:ln>
        </p:spPr>
        <p:txBody>
          <a:bodyPr wrap="none" rtlCol="0">
            <a:spAutoFit/>
          </a:bodyPr>
          <a:lstStyle/>
          <a:p>
            <a:r>
              <a:rPr lang="en-GB" dirty="0"/>
              <a:t>Hash-Funktion</a:t>
            </a:r>
          </a:p>
          <a:p>
            <a:pPr algn="ctr"/>
            <a:r>
              <a:rPr lang="en-GB" dirty="0"/>
              <a:t>SHA3-512</a:t>
            </a:r>
            <a:endParaRPr lang="en-CZ" dirty="0"/>
          </a:p>
        </p:txBody>
      </p:sp>
      <p:sp>
        <p:nvSpPr>
          <p:cNvPr id="17" name="TextBox 16">
            <a:extLst>
              <a:ext uri="{FF2B5EF4-FFF2-40B4-BE49-F238E27FC236}">
                <a16:creationId xmlns:a16="http://schemas.microsoft.com/office/drawing/2014/main" id="{06A3E861-D918-EA83-7FE3-1282F16FFACD}"/>
              </a:ext>
            </a:extLst>
          </p:cNvPr>
          <p:cNvSpPr txBox="1"/>
          <p:nvPr/>
        </p:nvSpPr>
        <p:spPr>
          <a:xfrm>
            <a:off x="2222499" y="4899113"/>
            <a:ext cx="7747000" cy="584775"/>
          </a:xfrm>
          <a:prstGeom prst="rect">
            <a:avLst/>
          </a:prstGeom>
          <a:noFill/>
          <a:ln>
            <a:solidFill>
              <a:schemeClr val="accent1">
                <a:shade val="15000"/>
              </a:schemeClr>
            </a:solidFill>
          </a:ln>
        </p:spPr>
        <p:txBody>
          <a:bodyPr wrap="square" rtlCol="0">
            <a:spAutoFit/>
          </a:bodyPr>
          <a:lstStyle/>
          <a:p>
            <a:pPr algn="ctr"/>
            <a:r>
              <a:rPr lang="en-GB" sz="1600" dirty="0"/>
              <a:t>33322d615333e9faa2109c35997cf144876cc75ba76059454b28c81d2fa1c286a68679a00afbbaa71e9170ffc3bdaf6fbef5035a31b4f40a354502dd985368d4</a:t>
            </a:r>
            <a:endParaRPr lang="en-CZ" sz="1600" dirty="0"/>
          </a:p>
        </p:txBody>
      </p:sp>
      <p:sp>
        <p:nvSpPr>
          <p:cNvPr id="2" name="Down Arrow 1">
            <a:extLst>
              <a:ext uri="{FF2B5EF4-FFF2-40B4-BE49-F238E27FC236}">
                <a16:creationId xmlns:a16="http://schemas.microsoft.com/office/drawing/2014/main" id="{ED3B2F5F-0A0E-0D25-9A40-53D7587D70A8}"/>
              </a:ext>
            </a:extLst>
          </p:cNvPr>
          <p:cNvSpPr/>
          <p:nvPr/>
        </p:nvSpPr>
        <p:spPr>
          <a:xfrm>
            <a:off x="5867399" y="2508743"/>
            <a:ext cx="457200" cy="58477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3" name="Down Arrow 2">
            <a:extLst>
              <a:ext uri="{FF2B5EF4-FFF2-40B4-BE49-F238E27FC236}">
                <a16:creationId xmlns:a16="http://schemas.microsoft.com/office/drawing/2014/main" id="{A5E26846-677F-CF3A-212E-516A9F98F3B1}"/>
              </a:ext>
            </a:extLst>
          </p:cNvPr>
          <p:cNvSpPr/>
          <p:nvPr/>
        </p:nvSpPr>
        <p:spPr>
          <a:xfrm>
            <a:off x="5867399" y="4120081"/>
            <a:ext cx="457200" cy="58477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Tree>
    <p:extLst>
      <p:ext uri="{BB962C8B-B14F-4D97-AF65-F5344CB8AC3E}">
        <p14:creationId xmlns:p14="http://schemas.microsoft.com/office/powerpoint/2010/main" val="221814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a:lnSpc>
                <a:spcPct val="107000"/>
              </a:lnSpc>
              <a:spcAft>
                <a:spcPts val="800"/>
              </a:spcAft>
            </a:pPr>
            <a:r>
              <a:rPr lang="en-GB" dirty="0"/>
              <a:t>Die Absolventen des Moduls erwerben grundlegende theoretische Kenntnisse im Bereich der Blockchain-Erstellung und Anforderungen an kryptographische und Hash-Funktionen. Das Wissen wird anhand einer Fallstudie gefestigt und durch ein Quiz überprüft.</a:t>
            </a:r>
          </a:p>
          <a:p>
            <a:pPr>
              <a:lnSpc>
                <a:spcPct val="107000"/>
              </a:lnSpc>
              <a:spcAft>
                <a:spcPts val="800"/>
              </a:spcAft>
            </a:pPr>
            <a:r>
              <a:rPr lang="en-GB" dirty="0"/>
              <a:t>Die Ergebnisse sind:</a:t>
            </a:r>
          </a:p>
          <a:p>
            <a:pPr marL="342900" indent="-342900">
              <a:lnSpc>
                <a:spcPct val="107000"/>
              </a:lnSpc>
              <a:spcBef>
                <a:spcPts val="0"/>
              </a:spcBef>
              <a:buFont typeface="Arial" panose="020B0604020202020204" pitchFamily="34" charset="0"/>
              <a:buChar char="•"/>
            </a:pPr>
            <a:r>
              <a:rPr lang="en-GB" dirty="0"/>
              <a:t>Modul mit Lernmaterial</a:t>
            </a:r>
          </a:p>
          <a:p>
            <a:pPr marL="342900" indent="-342900">
              <a:lnSpc>
                <a:spcPct val="107000"/>
              </a:lnSpc>
              <a:spcBef>
                <a:spcPts val="0"/>
              </a:spcBef>
              <a:buFont typeface="Arial" panose="020B0604020202020204" pitchFamily="34" charset="0"/>
              <a:buChar char="•"/>
            </a:pPr>
            <a:r>
              <a:rPr lang="en-GB" dirty="0"/>
              <a:t>Fallstudie</a:t>
            </a:r>
          </a:p>
          <a:p>
            <a:pPr marL="342900" indent="-342900">
              <a:lnSpc>
                <a:spcPct val="107000"/>
              </a:lnSpc>
              <a:spcBef>
                <a:spcPts val="0"/>
              </a:spcBef>
              <a:buFont typeface="Arial" panose="020B0604020202020204" pitchFamily="34" charset="0"/>
              <a:buChar char="•"/>
            </a:pPr>
            <a:r>
              <a:rPr lang="en-GB" dirty="0"/>
              <a:t>Interaktive Tätigkeit</a:t>
            </a:r>
          </a:p>
          <a:p>
            <a:pPr marL="342900" indent="-342900">
              <a:lnSpc>
                <a:spcPct val="107000"/>
              </a:lnSpc>
              <a:spcBef>
                <a:spcPts val="0"/>
              </a:spcBef>
              <a:buFont typeface="Arial" panose="020B0604020202020204" pitchFamily="34" charset="0"/>
              <a:buChar char="•"/>
            </a:pPr>
            <a:r>
              <a:rPr lang="en-GB" dirty="0"/>
              <a:t>Quiz</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Lernergebnisse</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809319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4F1423-D784-D520-5D15-9869ABBE966E}"/>
              </a:ext>
            </a:extLst>
          </p:cNvPr>
          <p:cNvSpPr>
            <a:spLocks noGrp="1"/>
          </p:cNvSpPr>
          <p:nvPr>
            <p:ph type="body" sz="quarter" idx="18"/>
          </p:nvPr>
        </p:nvSpPr>
        <p:spPr/>
        <p:txBody>
          <a:bodyPr/>
          <a:lstStyle/>
          <a:p>
            <a:r>
              <a:rPr lang="en-GB" dirty="0"/>
              <a:t>Diese Eigenschaft bedeutet, dass es rechnerisch schwierig sein sollte, eine Hash-Funktion umzukehren.</a:t>
            </a:r>
          </a:p>
          <a:p>
            <a:r>
              <a:rPr lang="en-GB" dirty="0"/>
              <a:t>Mit anderen Worten: Wenn eine Hash-Funktion h einen Hash-Wert z erzeugt, dann sollte es schwierig sein, einen beliebigen Eingabewert x zu finden, der zu z hasht.</a:t>
            </a:r>
          </a:p>
          <a:p>
            <a:r>
              <a:rPr lang="en-GB" dirty="0"/>
              <a:t>Diese Eigenschaft schützt vor einem Angreifer, der nur einen Hash-Wert hat und versucht, die Eingabe zu finden.</a:t>
            </a:r>
            <a:endParaRPr lang="en-CZ" dirty="0"/>
          </a:p>
        </p:txBody>
      </p:sp>
      <p:sp>
        <p:nvSpPr>
          <p:cNvPr id="3" name="Text Placeholder 2">
            <a:extLst>
              <a:ext uri="{FF2B5EF4-FFF2-40B4-BE49-F238E27FC236}">
                <a16:creationId xmlns:a16="http://schemas.microsoft.com/office/drawing/2014/main" id="{99800164-8EFB-936A-49FC-5723977C4C95}"/>
              </a:ext>
            </a:extLst>
          </p:cNvPr>
          <p:cNvSpPr>
            <a:spLocks noGrp="1"/>
          </p:cNvSpPr>
          <p:nvPr>
            <p:ph type="body" sz="quarter" idx="16"/>
          </p:nvPr>
        </p:nvSpPr>
        <p:spPr/>
        <p:txBody>
          <a:bodyPr/>
          <a:lstStyle/>
          <a:p>
            <a:r>
              <a:rPr lang="en-CZ" dirty="0"/>
              <a:t>Pre-Image-Widerstand</a:t>
            </a:r>
          </a:p>
        </p:txBody>
      </p:sp>
    </p:spTree>
    <p:extLst>
      <p:ext uri="{BB962C8B-B14F-4D97-AF65-F5344CB8AC3E}">
        <p14:creationId xmlns:p14="http://schemas.microsoft.com/office/powerpoint/2010/main" val="2454636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130AA6-702C-185F-159A-9C83E88F6E54}"/>
              </a:ext>
            </a:extLst>
          </p:cNvPr>
          <p:cNvSpPr>
            <a:spLocks noGrp="1"/>
          </p:cNvSpPr>
          <p:nvPr>
            <p:ph type="body" sz="quarter" idx="18"/>
          </p:nvPr>
        </p:nvSpPr>
        <p:spPr/>
        <p:txBody>
          <a:bodyPr/>
          <a:lstStyle/>
          <a:p>
            <a:r>
              <a:rPr lang="en-GB" dirty="0"/>
              <a:t>Diese Eigenschaft bedeutet, dass es schwer sein sollte, zwei verschiedene Eingaben beliebiger Länge zu finden, die denselben Hash ergeben. Diese Eigenschaft wird auch als kollisionsfreie Hash-Funktion bezeichnet.</a:t>
            </a:r>
          </a:p>
          <a:p>
            <a:r>
              <a:rPr lang="en-GB" dirty="0"/>
              <a:t>Mit anderen Worten: Für eine Hash-Funktion h ist es schwer, zwei verschiedene Eingaben x und y zu finden, bei denen h(x) = h(y) ist.</a:t>
            </a:r>
          </a:p>
          <a:p>
            <a:r>
              <a:rPr lang="en-GB" dirty="0"/>
              <a:t>Da eine Hash-Funktion eine komprimierende Funktion mit fester Hash-Länge ist, ist es unmöglich, dass eine Hash-Funktion keine Kollisionen hat. Diese Eigenschaft der Kollisionsfreiheit bestätigt nur, dass diese Kollisionen schwer zu finden sein sollten.</a:t>
            </a:r>
          </a:p>
          <a:p>
            <a:r>
              <a:rPr lang="en-GB" dirty="0"/>
              <a:t>Diese Eigenschaft macht es für einen Angreifer sehr schwierig, zwei Eingabewerte mit demselben Hash zu finden.</a:t>
            </a:r>
          </a:p>
          <a:p>
            <a:r>
              <a:rPr lang="en-GB" dirty="0"/>
              <a:t>Wenn eine Hash-Funktion kollisionssicher ist, dann ist sie auch sekundär abbildsicher.</a:t>
            </a:r>
            <a:endParaRPr lang="en-CZ" dirty="0"/>
          </a:p>
        </p:txBody>
      </p:sp>
      <p:sp>
        <p:nvSpPr>
          <p:cNvPr id="3" name="Text Placeholder 2">
            <a:extLst>
              <a:ext uri="{FF2B5EF4-FFF2-40B4-BE49-F238E27FC236}">
                <a16:creationId xmlns:a16="http://schemas.microsoft.com/office/drawing/2014/main" id="{E5679853-28FD-FB79-FD06-00F75F118B54}"/>
              </a:ext>
            </a:extLst>
          </p:cNvPr>
          <p:cNvSpPr>
            <a:spLocks noGrp="1"/>
          </p:cNvSpPr>
          <p:nvPr>
            <p:ph type="body" sz="quarter" idx="16"/>
          </p:nvPr>
        </p:nvSpPr>
        <p:spPr/>
        <p:txBody>
          <a:bodyPr/>
          <a:lstStyle/>
          <a:p>
            <a:r>
              <a:rPr lang="en-GB" dirty="0"/>
              <a:t>Kollisionswiderstand</a:t>
            </a:r>
            <a:endParaRPr lang="en-CZ" dirty="0"/>
          </a:p>
        </p:txBody>
      </p:sp>
      <p:sp>
        <p:nvSpPr>
          <p:cNvPr id="4" name="TextBox 3">
            <a:extLst>
              <a:ext uri="{FF2B5EF4-FFF2-40B4-BE49-F238E27FC236}">
                <a16:creationId xmlns:a16="http://schemas.microsoft.com/office/drawing/2014/main" id="{B01914E8-BDCA-1E2A-38C8-66970AB3F0EC}"/>
              </a:ext>
            </a:extLst>
          </p:cNvPr>
          <p:cNvSpPr txBox="1"/>
          <p:nvPr/>
        </p:nvSpPr>
        <p:spPr>
          <a:xfrm>
            <a:off x="6896100" y="6396221"/>
            <a:ext cx="4870244" cy="246221"/>
          </a:xfrm>
          <a:prstGeom prst="rect">
            <a:avLst/>
          </a:prstGeom>
          <a:noFill/>
        </p:spPr>
        <p:txBody>
          <a:bodyPr wrap="none" rtlCol="0">
            <a:spAutoFit/>
          </a:bodyPr>
          <a:lstStyle/>
          <a:p>
            <a:r>
              <a:rPr lang="en-CZ" sz="1000" dirty="0"/>
              <a:t>Quelle: </a:t>
            </a:r>
            <a:r>
              <a:rPr lang="en-GB" sz="1000" dirty="0"/>
              <a:t>https:</a:t>
            </a:r>
            <a:r>
              <a:rPr lang="en-GB" sz="1000" dirty="0" err="1"/>
              <a:t>//www.tutorialspoint.com/cryptography/cryptography_hash_functions.htm</a:t>
            </a:r>
            <a:endParaRPr lang="en-CZ" sz="1000" dirty="0"/>
          </a:p>
        </p:txBody>
      </p:sp>
    </p:spTree>
    <p:extLst>
      <p:ext uri="{BB962C8B-B14F-4D97-AF65-F5344CB8AC3E}">
        <p14:creationId xmlns:p14="http://schemas.microsoft.com/office/powerpoint/2010/main" val="1252151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526C52-A3AB-FD90-5CE0-C9E3A6180A20}"/>
              </a:ext>
            </a:extLst>
          </p:cNvPr>
          <p:cNvSpPr>
            <a:spLocks noGrp="1"/>
          </p:cNvSpPr>
          <p:nvPr>
            <p:ph type="body" sz="quarter" idx="18"/>
          </p:nvPr>
        </p:nvSpPr>
        <p:spPr/>
        <p:txBody>
          <a:bodyPr/>
          <a:lstStyle/>
          <a:p>
            <a:r>
              <a:rPr lang="en-GB" dirty="0"/>
              <a:t>Diese Eigenschaft bedeutet, dass es bei einer Eingabe und ihrem Hashwert schwer sein sollte, eine andere Eingabe mit demselben Hashwert zu finden.</a:t>
            </a:r>
          </a:p>
          <a:p>
            <a:r>
              <a:rPr lang="en-GB" dirty="0"/>
              <a:t>Mit anderen Worten: Wenn eine Hash-Funktion h für eine Eingabe x den Hash-Wert h(x) erzeugt, dann sollte es schwierig sein, einen anderen Eingabewert y zu finden, bei dem h(y) = h(x) ist.</a:t>
            </a:r>
          </a:p>
          <a:p>
            <a:r>
              <a:rPr lang="en-GB" dirty="0"/>
              <a:t>Diese Eigenschaft der Hashfunktion schützt vor einem Angreifer, der einen Eingabewert und dessen Hash hat und einen anderen Wert als </a:t>
            </a:r>
            <a:r>
              <a:rPr lang="en-GB" dirty="0" err="1"/>
              <a:t>legitimen</a:t>
            </a:r>
            <a:r>
              <a:rPr lang="en-GB" dirty="0"/>
              <a:t> Wert anstelle des ursprünglichen Eingabewertes ersetzen will.</a:t>
            </a:r>
            <a:endParaRPr lang="en-CZ" dirty="0"/>
          </a:p>
        </p:txBody>
      </p:sp>
      <p:sp>
        <p:nvSpPr>
          <p:cNvPr id="3" name="Text Placeholder 2">
            <a:extLst>
              <a:ext uri="{FF2B5EF4-FFF2-40B4-BE49-F238E27FC236}">
                <a16:creationId xmlns:a16="http://schemas.microsoft.com/office/drawing/2014/main" id="{56095066-7627-939E-88AE-E241C843B3A9}"/>
              </a:ext>
            </a:extLst>
          </p:cNvPr>
          <p:cNvSpPr>
            <a:spLocks noGrp="1"/>
          </p:cNvSpPr>
          <p:nvPr>
            <p:ph type="body" sz="quarter" idx="16"/>
          </p:nvPr>
        </p:nvSpPr>
        <p:spPr/>
        <p:txBody>
          <a:bodyPr/>
          <a:lstStyle/>
          <a:p>
            <a:r>
              <a:rPr lang="en-CZ" dirty="0"/>
              <a:t>Zweite Vorabbildung Widerstand</a:t>
            </a:r>
          </a:p>
        </p:txBody>
      </p:sp>
    </p:spTree>
    <p:extLst>
      <p:ext uri="{BB962C8B-B14F-4D97-AF65-F5344CB8AC3E}">
        <p14:creationId xmlns:p14="http://schemas.microsoft.com/office/powerpoint/2010/main" val="2619163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4877D9B-3F96-3DE8-76DB-596C53EF2C66}"/>
              </a:ext>
            </a:extLst>
          </p:cNvPr>
          <p:cNvSpPr>
            <a:spLocks noGrp="1"/>
          </p:cNvSpPr>
          <p:nvPr>
            <p:ph type="body" sz="quarter" idx="16"/>
          </p:nvPr>
        </p:nvSpPr>
        <p:spPr/>
        <p:txBody>
          <a:bodyPr>
            <a:normAutofit fontScale="92500" lnSpcReduction="20000"/>
          </a:bodyPr>
          <a:lstStyle/>
          <a:p>
            <a:r>
              <a:rPr lang="en-CZ" dirty="0"/>
              <a:t>Block = Daten + Hash des vorherigen Blocks + Hash</a:t>
            </a:r>
          </a:p>
          <a:p>
            <a:r>
              <a:rPr lang="en-CZ" dirty="0"/>
              <a:t>Kette = Kette zwischen Blöcken</a:t>
            </a:r>
          </a:p>
        </p:txBody>
      </p:sp>
      <p:sp>
        <p:nvSpPr>
          <p:cNvPr id="2" name="Text Placeholder 1">
            <a:extLst>
              <a:ext uri="{FF2B5EF4-FFF2-40B4-BE49-F238E27FC236}">
                <a16:creationId xmlns:a16="http://schemas.microsoft.com/office/drawing/2014/main" id="{0465BE65-405A-FCC2-A877-752EBB780D52}"/>
              </a:ext>
            </a:extLst>
          </p:cNvPr>
          <p:cNvSpPr>
            <a:spLocks noGrp="1"/>
          </p:cNvSpPr>
          <p:nvPr>
            <p:ph type="body" sz="quarter" idx="17"/>
          </p:nvPr>
        </p:nvSpPr>
        <p:spPr/>
        <p:txBody>
          <a:bodyPr>
            <a:normAutofit fontScale="25000" lnSpcReduction="20000"/>
          </a:bodyPr>
          <a:lstStyle/>
          <a:p>
            <a:r>
              <a:rPr lang="en-CZ" dirty="0"/>
              <a:t>Blockchain</a:t>
            </a:r>
          </a:p>
        </p:txBody>
      </p:sp>
    </p:spTree>
    <p:extLst>
      <p:ext uri="{BB962C8B-B14F-4D97-AF65-F5344CB8AC3E}">
        <p14:creationId xmlns:p14="http://schemas.microsoft.com/office/powerpoint/2010/main" val="171011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r>
              <a:rPr lang="en-CZ" dirty="0"/>
              <a:t>Alle Transaktionen werden in "Blöcken" aufgezeichnet.</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8" name="TextBox 7">
            <a:extLst>
              <a:ext uri="{FF2B5EF4-FFF2-40B4-BE49-F238E27FC236}">
                <a16:creationId xmlns:a16="http://schemas.microsoft.com/office/drawing/2014/main" id="{72B18286-3860-9345-35EB-C24AE79F6016}"/>
              </a:ext>
            </a:extLst>
          </p:cNvPr>
          <p:cNvSpPr txBox="1"/>
          <p:nvPr/>
        </p:nvSpPr>
        <p:spPr>
          <a:xfrm>
            <a:off x="2060976" y="400361"/>
            <a:ext cx="2889151" cy="830997"/>
          </a:xfrm>
          <a:prstGeom prst="rect">
            <a:avLst/>
          </a:prstGeom>
          <a:noFill/>
        </p:spPr>
        <p:txBody>
          <a:bodyPr wrap="squar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941879" y="1616610"/>
            <a:ext cx="1506823" cy="338554"/>
          </a:xfrm>
          <a:prstGeom prst="rect">
            <a:avLst/>
          </a:prstGeom>
          <a:noFill/>
        </p:spPr>
        <p:txBody>
          <a:bodyPr wrap="none" rtlCol="0">
            <a:spAutoFit/>
          </a:bodyPr>
          <a:lstStyle/>
          <a:p>
            <a:r>
              <a:rPr lang="en-GB" sz="1600" dirty="0"/>
              <a:t>Hash </a:t>
            </a:r>
            <a:r>
              <a:rPr lang="en-CZ" sz="1600" dirty="0"/>
              <a:t>des Blocks</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6823" cy="338554"/>
          </a:xfrm>
          <a:prstGeom prst="rect">
            <a:avLst/>
          </a:prstGeom>
          <a:noFill/>
        </p:spPr>
        <p:txBody>
          <a:bodyPr wrap="none" rtlCol="0">
            <a:spAutoFit/>
          </a:bodyPr>
          <a:lstStyle/>
          <a:p>
            <a:r>
              <a:rPr lang="en-GB" sz="1600" dirty="0"/>
              <a:t>Hash </a:t>
            </a:r>
            <a:r>
              <a:rPr lang="en-CZ" sz="1600" dirty="0"/>
              <a:t>des Blocks</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6823" cy="338554"/>
          </a:xfrm>
          <a:prstGeom prst="rect">
            <a:avLst/>
          </a:prstGeom>
          <a:noFill/>
        </p:spPr>
        <p:txBody>
          <a:bodyPr wrap="none" rtlCol="0">
            <a:spAutoFit/>
          </a:bodyPr>
          <a:lstStyle/>
          <a:p>
            <a:r>
              <a:rPr lang="en-GB" sz="1600" dirty="0"/>
              <a:t>Hash </a:t>
            </a:r>
            <a:r>
              <a:rPr lang="en-CZ" sz="1600" dirty="0"/>
              <a:t>des Blocks</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Tree>
    <p:extLst>
      <p:ext uri="{BB962C8B-B14F-4D97-AF65-F5344CB8AC3E}">
        <p14:creationId xmlns:p14="http://schemas.microsoft.com/office/powerpoint/2010/main" val="89996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dissolve">
                                      <p:cBhvr>
                                        <p:cTn id="18" dur="500"/>
                                        <p:tgtEl>
                                          <p:spTgt spid="1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dissolve">
                                      <p:cBhvr>
                                        <p:cTn id="32" dur="500"/>
                                        <p:tgtEl>
                                          <p:spTgt spid="17"/>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dissolve">
                                      <p:cBhvr>
                                        <p:cTn id="35" dur="500"/>
                                        <p:tgtEl>
                                          <p:spTgt spid="2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dissolve">
                                      <p:cBhvr>
                                        <p:cTn id="41" dur="500"/>
                                        <p:tgtEl>
                                          <p:spTgt spid="6"/>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ssolve">
                                      <p:cBhvr>
                                        <p:cTn id="49" dur="5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dissolve">
                                      <p:cBhvr>
                                        <p:cTn id="52" dur="500"/>
                                        <p:tgtEl>
                                          <p:spTgt spid="2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dissolve">
                                      <p:cBhvr>
                                        <p:cTn id="55" dur="500"/>
                                        <p:tgtEl>
                                          <p:spTgt spid="25"/>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dissolve">
                                      <p:cBhvr>
                                        <p:cTn id="58" dur="500"/>
                                        <p:tgtEl>
                                          <p:spTgt spid="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dissolv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P spid="8" grpId="0"/>
      <p:bldP spid="12" grpId="0"/>
      <p:bldP spid="4" grpId="0" animBg="1"/>
      <p:bldP spid="19" grpId="0" animBg="1"/>
      <p:bldP spid="21" grpId="0"/>
      <p:bldP spid="22" grpId="0"/>
      <p:bldP spid="23" grpId="0" animBg="1"/>
      <p:bldP spid="24" grpId="0"/>
      <p:bldP spid="25" grpId="0"/>
      <p:bldP spid="26" grpId="0" animBg="1"/>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be 2">
            <a:extLst>
              <a:ext uri="{FF2B5EF4-FFF2-40B4-BE49-F238E27FC236}">
                <a16:creationId xmlns:a16="http://schemas.microsoft.com/office/drawing/2014/main" id="{E28EA21E-86CC-E1C7-A853-994EA502E454}"/>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t>ungültig</a:t>
            </a:r>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9" name="Cube 8">
            <a:extLst>
              <a:ext uri="{FF2B5EF4-FFF2-40B4-BE49-F238E27FC236}">
                <a16:creationId xmlns:a16="http://schemas.microsoft.com/office/drawing/2014/main" id="{07AB26A6-615B-794F-F8F3-1C5D3AF938F2}"/>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t>ungültig</a:t>
            </a:r>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10" name="Cube 9">
            <a:extLst>
              <a:ext uri="{FF2B5EF4-FFF2-40B4-BE49-F238E27FC236}">
                <a16:creationId xmlns:a16="http://schemas.microsoft.com/office/drawing/2014/main" id="{921D18DA-B9FC-2E6B-62FA-C4AAE9DCF6B0}"/>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r>
              <a:rPr lang="en-CZ" dirty="0"/>
              <a:t>Wenn ein Block (eine Transaktion in einem Block) geändert wird</a:t>
            </a:r>
          </a:p>
          <a:p>
            <a:endParaRPr lang="en-CZ" dirty="0"/>
          </a:p>
          <a:p>
            <a:r>
              <a:rPr lang="en-CZ" dirty="0"/>
              <a:t>Wert der Hash-Funktion ist unterschiedlich </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solidFill>
                  <a:srgbClr val="262626"/>
                </a:solidFill>
              </a:rPr>
              <a:t>geändert</a:t>
            </a:r>
          </a:p>
        </p:txBody>
      </p:sp>
      <p:sp>
        <p:nvSpPr>
          <p:cNvPr id="8" name="TextBox 7">
            <a:extLst>
              <a:ext uri="{FF2B5EF4-FFF2-40B4-BE49-F238E27FC236}">
                <a16:creationId xmlns:a16="http://schemas.microsoft.com/office/drawing/2014/main" id="{72B18286-3860-9345-35EB-C24AE79F6016}"/>
              </a:ext>
            </a:extLst>
          </p:cNvPr>
          <p:cNvSpPr txBox="1"/>
          <p:nvPr/>
        </p:nvSpPr>
        <p:spPr>
          <a:xfrm>
            <a:off x="1997768" y="477208"/>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769326" y="1616610"/>
            <a:ext cx="1506823" cy="338554"/>
          </a:xfrm>
          <a:prstGeom prst="rect">
            <a:avLst/>
          </a:prstGeom>
          <a:noFill/>
        </p:spPr>
        <p:txBody>
          <a:bodyPr wrap="none" rtlCol="0">
            <a:spAutoFit/>
          </a:bodyPr>
          <a:lstStyle/>
          <a:p>
            <a:r>
              <a:rPr lang="en-GB" sz="1600" dirty="0"/>
              <a:t>Hash </a:t>
            </a:r>
            <a:r>
              <a:rPr lang="en-CZ" sz="1600" dirty="0"/>
              <a:t>des Blocks</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6823" cy="338554"/>
          </a:xfrm>
          <a:prstGeom prst="rect">
            <a:avLst/>
          </a:prstGeom>
          <a:noFill/>
        </p:spPr>
        <p:txBody>
          <a:bodyPr wrap="none" rtlCol="0">
            <a:spAutoFit/>
          </a:bodyPr>
          <a:lstStyle/>
          <a:p>
            <a:r>
              <a:rPr lang="en-GB" sz="1600" dirty="0"/>
              <a:t>Hash </a:t>
            </a:r>
            <a:r>
              <a:rPr lang="en-CZ" sz="1600" dirty="0"/>
              <a:t>des Blocks</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6823" cy="338554"/>
          </a:xfrm>
          <a:prstGeom prst="rect">
            <a:avLst/>
          </a:prstGeom>
          <a:noFill/>
        </p:spPr>
        <p:txBody>
          <a:bodyPr wrap="none" rtlCol="0">
            <a:spAutoFit/>
          </a:bodyPr>
          <a:lstStyle/>
          <a:p>
            <a:r>
              <a:rPr lang="en-GB" sz="1600" dirty="0"/>
              <a:t>Hash </a:t>
            </a:r>
            <a:r>
              <a:rPr lang="en-CZ" sz="1600" dirty="0"/>
              <a:t>des Blocks</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Tree>
    <p:extLst>
      <p:ext uri="{BB962C8B-B14F-4D97-AF65-F5344CB8AC3E}">
        <p14:creationId xmlns:p14="http://schemas.microsoft.com/office/powerpoint/2010/main" val="324815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be 2">
            <a:extLst>
              <a:ext uri="{FF2B5EF4-FFF2-40B4-BE49-F238E27FC236}">
                <a16:creationId xmlns:a16="http://schemas.microsoft.com/office/drawing/2014/main" id="{E28EA21E-86CC-E1C7-A853-994EA502E454}"/>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9" name="Cube 8">
            <a:extLst>
              <a:ext uri="{FF2B5EF4-FFF2-40B4-BE49-F238E27FC236}">
                <a16:creationId xmlns:a16="http://schemas.microsoft.com/office/drawing/2014/main" id="{07AB26A6-615B-794F-F8F3-1C5D3AF938F2}"/>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0" name="Cube 9">
            <a:extLst>
              <a:ext uri="{FF2B5EF4-FFF2-40B4-BE49-F238E27FC236}">
                <a16:creationId xmlns:a16="http://schemas.microsoft.com/office/drawing/2014/main" id="{921D18DA-B9FC-2E6B-62FA-C4AAE9DCF6B0}"/>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t>ungültig</a:t>
            </a:r>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t>ungültig</a:t>
            </a:r>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r>
              <a:rPr lang="en-CZ" dirty="0"/>
              <a:t>Wenn ein Hacker einen Block (Daten in einem Block) ändern möchte, muss er alle folgenden Blöcke und alle Kopien von Blöcken im verteilten Netzwerk ändern</a:t>
            </a:r>
          </a:p>
          <a:p>
            <a:endParaRPr lang="en-CZ" dirty="0"/>
          </a:p>
          <a:p>
            <a:r>
              <a:rPr lang="en-CZ" dirty="0"/>
              <a:t>Fast unmöglich</a:t>
            </a:r>
          </a:p>
          <a:p>
            <a:r>
              <a:rPr lang="en-CZ" dirty="0"/>
              <a:t>(benötigt gigantische Rechenleistung, Strom usw.) </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sz="1400" dirty="0">
                <a:solidFill>
                  <a:srgbClr val="262626"/>
                </a:solidFill>
              </a:rPr>
              <a:t>geändert</a:t>
            </a:r>
          </a:p>
        </p:txBody>
      </p:sp>
      <p:sp>
        <p:nvSpPr>
          <p:cNvPr id="8" name="TextBox 7">
            <a:extLst>
              <a:ext uri="{FF2B5EF4-FFF2-40B4-BE49-F238E27FC236}">
                <a16:creationId xmlns:a16="http://schemas.microsoft.com/office/drawing/2014/main" id="{72B18286-3860-9345-35EB-C24AE79F6016}"/>
              </a:ext>
            </a:extLst>
          </p:cNvPr>
          <p:cNvSpPr txBox="1"/>
          <p:nvPr/>
        </p:nvSpPr>
        <p:spPr>
          <a:xfrm>
            <a:off x="1997768" y="477208"/>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769326" y="1616610"/>
            <a:ext cx="1506823" cy="338554"/>
          </a:xfrm>
          <a:prstGeom prst="rect">
            <a:avLst/>
          </a:prstGeom>
          <a:noFill/>
        </p:spPr>
        <p:txBody>
          <a:bodyPr wrap="none" rtlCol="0">
            <a:spAutoFit/>
          </a:bodyPr>
          <a:lstStyle/>
          <a:p>
            <a:r>
              <a:rPr lang="en-GB" sz="1600" dirty="0"/>
              <a:t>Hash </a:t>
            </a:r>
            <a:r>
              <a:rPr lang="en-CZ" sz="1600" dirty="0"/>
              <a:t>des Blocks</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6823" cy="338554"/>
          </a:xfrm>
          <a:prstGeom prst="rect">
            <a:avLst/>
          </a:prstGeom>
          <a:noFill/>
        </p:spPr>
        <p:txBody>
          <a:bodyPr wrap="none" rtlCol="0">
            <a:spAutoFit/>
          </a:bodyPr>
          <a:lstStyle/>
          <a:p>
            <a:r>
              <a:rPr lang="en-GB" sz="1600" dirty="0"/>
              <a:t>Hash </a:t>
            </a:r>
            <a:r>
              <a:rPr lang="en-CZ" sz="1600" dirty="0"/>
              <a:t>des Blocks</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6823" cy="338554"/>
          </a:xfrm>
          <a:prstGeom prst="rect">
            <a:avLst/>
          </a:prstGeom>
          <a:noFill/>
        </p:spPr>
        <p:txBody>
          <a:bodyPr wrap="none" rtlCol="0">
            <a:spAutoFit/>
          </a:bodyPr>
          <a:lstStyle/>
          <a:p>
            <a:r>
              <a:rPr lang="en-GB" sz="1600" dirty="0"/>
              <a:t>Hash </a:t>
            </a:r>
            <a:r>
              <a:rPr lang="en-CZ" sz="1600" dirty="0"/>
              <a:t>des Blocks</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765885" cy="830997"/>
          </a:xfrm>
          <a:prstGeom prst="rect">
            <a:avLst/>
          </a:prstGeom>
          <a:noFill/>
        </p:spPr>
        <p:txBody>
          <a:bodyPr wrap="none" rtlCol="0">
            <a:spAutoFit/>
          </a:bodyPr>
          <a:lstStyle/>
          <a:p>
            <a:r>
              <a:rPr lang="en-GB" sz="1600" dirty="0"/>
              <a:t>Daten </a:t>
            </a:r>
            <a:r>
              <a:rPr lang="en-CZ" sz="1600" dirty="0"/>
              <a:t>über die Transaktion(en)</a:t>
            </a:r>
          </a:p>
          <a:p>
            <a:r>
              <a:rPr lang="en-CZ" sz="1600" dirty="0"/>
              <a:t>Hash des vorherigen Blocks</a:t>
            </a:r>
          </a:p>
          <a:p>
            <a:r>
              <a:rPr lang="cs-CZ" sz="1600" dirty="0" err="1"/>
              <a:t>Hash des Blocks</a:t>
            </a:r>
            <a:endParaRPr lang="en-CZ" sz="1600" dirty="0"/>
          </a:p>
        </p:txBody>
      </p:sp>
    </p:spTree>
    <p:extLst>
      <p:ext uri="{BB962C8B-B14F-4D97-AF65-F5344CB8AC3E}">
        <p14:creationId xmlns:p14="http://schemas.microsoft.com/office/powerpoint/2010/main" val="541045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FFCB6CB-1D05-79D4-49E2-CA875574CE82}"/>
              </a:ext>
            </a:extLst>
          </p:cNvPr>
          <p:cNvSpPr>
            <a:spLocks noGrp="1"/>
          </p:cNvSpPr>
          <p:nvPr>
            <p:ph type="body" sz="quarter" idx="18"/>
          </p:nvPr>
        </p:nvSpPr>
        <p:spPr/>
        <p:txBody>
          <a:bodyPr/>
          <a:lstStyle/>
          <a:p>
            <a:r>
              <a:rPr lang="en-GB" dirty="0"/>
              <a:t>Proof of Work (</a:t>
            </a:r>
            <a:r>
              <a:rPr lang="en-GB" dirty="0" err="1"/>
              <a:t>PoW</a:t>
            </a:r>
            <a:r>
              <a:rPr lang="en-GB" dirty="0"/>
              <a:t>) ist eine Form des kryptographischen Beweises, bei dem eine Partei (der Prover) anderen (den Verifizierern) beweist, dass ein bestimmter Betrag eines bestimmten Rechenaufwands aufgewendet wurde.</a:t>
            </a:r>
          </a:p>
          <a:p>
            <a:r>
              <a:rPr lang="en-GB" dirty="0"/>
              <a:t>Die Überprüfer können diese Ausgaben anschließend mit minimalem Aufwand bestätigen.</a:t>
            </a:r>
            <a:endParaRPr lang="en-CZ" dirty="0"/>
          </a:p>
        </p:txBody>
      </p:sp>
      <p:sp>
        <p:nvSpPr>
          <p:cNvPr id="4" name="Text Placeholder 3">
            <a:extLst>
              <a:ext uri="{FF2B5EF4-FFF2-40B4-BE49-F238E27FC236}">
                <a16:creationId xmlns:a16="http://schemas.microsoft.com/office/drawing/2014/main" id="{CE92DC81-F8AB-827C-B909-47BFBFC7C781}"/>
              </a:ext>
            </a:extLst>
          </p:cNvPr>
          <p:cNvSpPr>
            <a:spLocks noGrp="1"/>
          </p:cNvSpPr>
          <p:nvPr>
            <p:ph type="body" sz="quarter" idx="16"/>
          </p:nvPr>
        </p:nvSpPr>
        <p:spPr/>
        <p:txBody>
          <a:bodyPr/>
          <a:lstStyle/>
          <a:p>
            <a:r>
              <a:rPr lang="en-CZ" dirty="0"/>
              <a:t>Nachweis der Arbeit</a:t>
            </a:r>
          </a:p>
        </p:txBody>
      </p:sp>
    </p:spTree>
    <p:extLst>
      <p:ext uri="{BB962C8B-B14F-4D97-AF65-F5344CB8AC3E}">
        <p14:creationId xmlns:p14="http://schemas.microsoft.com/office/powerpoint/2010/main" val="18330136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a:extLst>
              <a:ext uri="{FF2B5EF4-FFF2-40B4-BE49-F238E27FC236}">
                <a16:creationId xmlns:a16="http://schemas.microsoft.com/office/drawing/2014/main" id="{792692C6-D395-3805-BA60-D6B6D756324F}"/>
              </a:ext>
            </a:extLst>
          </p:cNvPr>
          <p:cNvCxnSpPr>
            <a:cxnSpLocks/>
            <a:stCxn id="15" idx="2"/>
            <a:endCxn id="20" idx="0"/>
          </p:cNvCxnSpPr>
          <p:nvPr/>
        </p:nvCxnSpPr>
        <p:spPr>
          <a:xfrm>
            <a:off x="7363042" y="3151437"/>
            <a:ext cx="2143342" cy="205431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64D8BBF8-A630-3929-85CB-FEB46896362B}"/>
              </a:ext>
            </a:extLst>
          </p:cNvPr>
          <p:cNvSpPr>
            <a:spLocks noGrp="1"/>
          </p:cNvSpPr>
          <p:nvPr>
            <p:ph type="body" sz="quarter" idx="16"/>
          </p:nvPr>
        </p:nvSpPr>
        <p:spPr/>
        <p:txBody>
          <a:bodyPr/>
          <a:lstStyle/>
          <a:p>
            <a:r>
              <a:rPr lang="en-CZ" dirty="0"/>
              <a:t>Nachweis der Arbeit</a:t>
            </a:r>
          </a:p>
        </p:txBody>
      </p:sp>
      <p:sp>
        <p:nvSpPr>
          <p:cNvPr id="6" name="Rectangle 5">
            <a:extLst>
              <a:ext uri="{FF2B5EF4-FFF2-40B4-BE49-F238E27FC236}">
                <a16:creationId xmlns:a16="http://schemas.microsoft.com/office/drawing/2014/main" id="{0EEF7D0A-F8C1-9CDB-CEB5-9C93AC3D0B79}"/>
              </a:ext>
            </a:extLst>
          </p:cNvPr>
          <p:cNvSpPr/>
          <p:nvPr/>
        </p:nvSpPr>
        <p:spPr>
          <a:xfrm>
            <a:off x="802268" y="1477925"/>
            <a:ext cx="2647507" cy="5103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Hash des vorherigen Blocks</a:t>
            </a:r>
          </a:p>
        </p:txBody>
      </p:sp>
      <p:sp>
        <p:nvSpPr>
          <p:cNvPr id="7" name="Rectangle 6">
            <a:extLst>
              <a:ext uri="{FF2B5EF4-FFF2-40B4-BE49-F238E27FC236}">
                <a16:creationId xmlns:a16="http://schemas.microsoft.com/office/drawing/2014/main" id="{170D4CB4-5B77-5F74-EF63-8498E3F1EEE5}"/>
              </a:ext>
            </a:extLst>
          </p:cNvPr>
          <p:cNvSpPr/>
          <p:nvPr/>
        </p:nvSpPr>
        <p:spPr>
          <a:xfrm>
            <a:off x="802267" y="2083980"/>
            <a:ext cx="2647508" cy="14885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Daten</a:t>
            </a:r>
          </a:p>
          <a:p>
            <a:pPr algn="ctr"/>
            <a:r>
              <a:rPr lang="en-CZ" dirty="0"/>
              <a:t>(Transaktionen)</a:t>
            </a:r>
          </a:p>
        </p:txBody>
      </p:sp>
      <p:sp>
        <p:nvSpPr>
          <p:cNvPr id="8" name="Rectangle 7">
            <a:extLst>
              <a:ext uri="{FF2B5EF4-FFF2-40B4-BE49-F238E27FC236}">
                <a16:creationId xmlns:a16="http://schemas.microsoft.com/office/drawing/2014/main" id="{5299943C-E12E-9CA0-FF1D-8B68FF5A5B38}"/>
              </a:ext>
            </a:extLst>
          </p:cNvPr>
          <p:cNvSpPr/>
          <p:nvPr/>
        </p:nvSpPr>
        <p:spPr>
          <a:xfrm>
            <a:off x="802267" y="3668231"/>
            <a:ext cx="2647508" cy="5103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err="1"/>
              <a:t>Zusätzliche </a:t>
            </a:r>
            <a:r>
              <a:rPr lang="en-CZ" dirty="0"/>
              <a:t>Nummer</a:t>
            </a:r>
            <a:br>
              <a:rPr lang="en-CZ" dirty="0"/>
            </a:br>
            <a:r>
              <a:rPr lang="en-CZ" dirty="0"/>
              <a:t>(z. B. Nonce im Bitcoin)</a:t>
            </a:r>
          </a:p>
        </p:txBody>
      </p:sp>
      <p:sp>
        <p:nvSpPr>
          <p:cNvPr id="10" name="Right Arrow 9">
            <a:extLst>
              <a:ext uri="{FF2B5EF4-FFF2-40B4-BE49-F238E27FC236}">
                <a16:creationId xmlns:a16="http://schemas.microsoft.com/office/drawing/2014/main" id="{8D7A5105-D755-C602-13FC-89F66B210951}"/>
              </a:ext>
            </a:extLst>
          </p:cNvPr>
          <p:cNvSpPr/>
          <p:nvPr/>
        </p:nvSpPr>
        <p:spPr>
          <a:xfrm>
            <a:off x="3763926" y="2585943"/>
            <a:ext cx="595423"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2" name="Rectangle 11">
            <a:extLst>
              <a:ext uri="{FF2B5EF4-FFF2-40B4-BE49-F238E27FC236}">
                <a16:creationId xmlns:a16="http://schemas.microsoft.com/office/drawing/2014/main" id="{968E772E-47A4-85E0-2EB5-6544B0DEB2C4}"/>
              </a:ext>
            </a:extLst>
          </p:cNvPr>
          <p:cNvSpPr/>
          <p:nvPr/>
        </p:nvSpPr>
        <p:spPr>
          <a:xfrm>
            <a:off x="4582631" y="2462551"/>
            <a:ext cx="1158949" cy="7314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Hash-Funktion</a:t>
            </a:r>
          </a:p>
        </p:txBody>
      </p:sp>
      <p:sp>
        <p:nvSpPr>
          <p:cNvPr id="14" name="Right Arrow 13">
            <a:extLst>
              <a:ext uri="{FF2B5EF4-FFF2-40B4-BE49-F238E27FC236}">
                <a16:creationId xmlns:a16="http://schemas.microsoft.com/office/drawing/2014/main" id="{506F550F-0D86-2E7F-D586-FD12CCE74ED7}"/>
              </a:ext>
            </a:extLst>
          </p:cNvPr>
          <p:cNvSpPr/>
          <p:nvPr/>
        </p:nvSpPr>
        <p:spPr>
          <a:xfrm>
            <a:off x="5964862" y="2543414"/>
            <a:ext cx="595423"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15" name="Rectangle 14">
            <a:extLst>
              <a:ext uri="{FF2B5EF4-FFF2-40B4-BE49-F238E27FC236}">
                <a16:creationId xmlns:a16="http://schemas.microsoft.com/office/drawing/2014/main" id="{CA1FC6A0-2EFC-7A98-CBC6-9D4F1E139533}"/>
              </a:ext>
            </a:extLst>
          </p:cNvPr>
          <p:cNvSpPr/>
          <p:nvPr/>
        </p:nvSpPr>
        <p:spPr>
          <a:xfrm>
            <a:off x="6783567" y="2420022"/>
            <a:ext cx="1158949" cy="7314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HASH</a:t>
            </a:r>
          </a:p>
        </p:txBody>
      </p:sp>
      <p:sp>
        <p:nvSpPr>
          <p:cNvPr id="17" name="Oval 16">
            <a:extLst>
              <a:ext uri="{FF2B5EF4-FFF2-40B4-BE49-F238E27FC236}">
                <a16:creationId xmlns:a16="http://schemas.microsoft.com/office/drawing/2014/main" id="{74D7C720-5E54-9C0F-8499-6D0DC2E6E191}"/>
              </a:ext>
            </a:extLst>
          </p:cNvPr>
          <p:cNvSpPr/>
          <p:nvPr/>
        </p:nvSpPr>
        <p:spPr>
          <a:xfrm>
            <a:off x="5199317"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Suche nach zusätzlichen Nummern</a:t>
            </a:r>
          </a:p>
        </p:txBody>
      </p:sp>
      <p:sp>
        <p:nvSpPr>
          <p:cNvPr id="18" name="Oval 17">
            <a:extLst>
              <a:ext uri="{FF2B5EF4-FFF2-40B4-BE49-F238E27FC236}">
                <a16:creationId xmlns:a16="http://schemas.microsoft.com/office/drawing/2014/main" id="{704F0AA9-2348-78F5-12EC-81361C66B672}"/>
              </a:ext>
            </a:extLst>
          </p:cNvPr>
          <p:cNvSpPr/>
          <p:nvPr/>
        </p:nvSpPr>
        <p:spPr>
          <a:xfrm>
            <a:off x="7340005"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Suche nach zusätzlichen Nummern</a:t>
            </a:r>
          </a:p>
        </p:txBody>
      </p:sp>
      <p:sp>
        <p:nvSpPr>
          <p:cNvPr id="19" name="Oval 18">
            <a:extLst>
              <a:ext uri="{FF2B5EF4-FFF2-40B4-BE49-F238E27FC236}">
                <a16:creationId xmlns:a16="http://schemas.microsoft.com/office/drawing/2014/main" id="{708B5597-10EA-E2F3-8890-E444DD9B5D40}"/>
              </a:ext>
            </a:extLst>
          </p:cNvPr>
          <p:cNvSpPr/>
          <p:nvPr/>
        </p:nvSpPr>
        <p:spPr>
          <a:xfrm>
            <a:off x="6209404" y="5234596"/>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Suche nach zusätzlichen Nummern</a:t>
            </a:r>
          </a:p>
        </p:txBody>
      </p:sp>
      <p:sp>
        <p:nvSpPr>
          <p:cNvPr id="20" name="Oval 19">
            <a:extLst>
              <a:ext uri="{FF2B5EF4-FFF2-40B4-BE49-F238E27FC236}">
                <a16:creationId xmlns:a16="http://schemas.microsoft.com/office/drawing/2014/main" id="{671159BB-1C13-C2F9-7601-603741F9B717}"/>
              </a:ext>
            </a:extLst>
          </p:cNvPr>
          <p:cNvSpPr/>
          <p:nvPr/>
        </p:nvSpPr>
        <p:spPr>
          <a:xfrm>
            <a:off x="8498952" y="5205751"/>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Suche nach zusätzlichen Nummern</a:t>
            </a:r>
          </a:p>
        </p:txBody>
      </p:sp>
      <p:sp>
        <p:nvSpPr>
          <p:cNvPr id="21" name="Oval 20">
            <a:extLst>
              <a:ext uri="{FF2B5EF4-FFF2-40B4-BE49-F238E27FC236}">
                <a16:creationId xmlns:a16="http://schemas.microsoft.com/office/drawing/2014/main" id="{FB1EDFFF-64B5-D953-887D-B8F78C192A91}"/>
              </a:ext>
            </a:extLst>
          </p:cNvPr>
          <p:cNvSpPr/>
          <p:nvPr/>
        </p:nvSpPr>
        <p:spPr>
          <a:xfrm>
            <a:off x="9480693"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Suche nach zusätzlichen Nummern</a:t>
            </a:r>
          </a:p>
        </p:txBody>
      </p:sp>
      <p:cxnSp>
        <p:nvCxnSpPr>
          <p:cNvPr id="23" name="Straight Arrow Connector 22">
            <a:extLst>
              <a:ext uri="{FF2B5EF4-FFF2-40B4-BE49-F238E27FC236}">
                <a16:creationId xmlns:a16="http://schemas.microsoft.com/office/drawing/2014/main" id="{727391EE-8168-A599-5D98-8B9A6AD1A785}"/>
              </a:ext>
            </a:extLst>
          </p:cNvPr>
          <p:cNvCxnSpPr>
            <a:stCxn id="15" idx="2"/>
            <a:endCxn id="17" idx="0"/>
          </p:cNvCxnSpPr>
          <p:nvPr/>
        </p:nvCxnSpPr>
        <p:spPr>
          <a:xfrm flipH="1">
            <a:off x="6206749" y="3151437"/>
            <a:ext cx="1156293"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B206566-BEB5-D104-2FEE-229AEBD62AFA}"/>
              </a:ext>
            </a:extLst>
          </p:cNvPr>
          <p:cNvCxnSpPr>
            <a:cxnSpLocks/>
            <a:stCxn id="15" idx="2"/>
            <a:endCxn id="18" idx="0"/>
          </p:cNvCxnSpPr>
          <p:nvPr/>
        </p:nvCxnSpPr>
        <p:spPr>
          <a:xfrm>
            <a:off x="7363042" y="3151437"/>
            <a:ext cx="984395"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25EE8E9-4AC8-CC2D-331E-B430275F78F3}"/>
              </a:ext>
            </a:extLst>
          </p:cNvPr>
          <p:cNvCxnSpPr>
            <a:cxnSpLocks/>
            <a:stCxn id="15" idx="2"/>
            <a:endCxn id="21" idx="0"/>
          </p:cNvCxnSpPr>
          <p:nvPr/>
        </p:nvCxnSpPr>
        <p:spPr>
          <a:xfrm>
            <a:off x="7363042" y="3151437"/>
            <a:ext cx="3125083"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166F95C-B688-227B-87A0-14B6DA78F8DC}"/>
              </a:ext>
            </a:extLst>
          </p:cNvPr>
          <p:cNvCxnSpPr>
            <a:cxnSpLocks/>
            <a:stCxn id="15" idx="2"/>
            <a:endCxn id="19" idx="0"/>
          </p:cNvCxnSpPr>
          <p:nvPr/>
        </p:nvCxnSpPr>
        <p:spPr>
          <a:xfrm flipH="1">
            <a:off x="7216836" y="3151437"/>
            <a:ext cx="146206" cy="208315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2C0D979-BCEC-EF26-1C1B-CD945219679C}"/>
              </a:ext>
            </a:extLst>
          </p:cNvPr>
          <p:cNvSpPr txBox="1"/>
          <p:nvPr/>
        </p:nvSpPr>
        <p:spPr>
          <a:xfrm>
            <a:off x="7340005" y="6290598"/>
            <a:ext cx="2423227" cy="369332"/>
          </a:xfrm>
          <a:prstGeom prst="rect">
            <a:avLst/>
          </a:prstGeom>
          <a:noFill/>
        </p:spPr>
        <p:txBody>
          <a:bodyPr wrap="none" rtlCol="0">
            <a:spAutoFit/>
          </a:bodyPr>
          <a:lstStyle/>
          <a:p>
            <a:r>
              <a:rPr lang="en-CZ" dirty="0"/>
              <a:t>Milliarden von Kombinationen</a:t>
            </a:r>
          </a:p>
        </p:txBody>
      </p:sp>
      <p:sp>
        <p:nvSpPr>
          <p:cNvPr id="43" name="Rectangle 42">
            <a:extLst>
              <a:ext uri="{FF2B5EF4-FFF2-40B4-BE49-F238E27FC236}">
                <a16:creationId xmlns:a16="http://schemas.microsoft.com/office/drawing/2014/main" id="{BF170FCB-BAF7-077A-D3F7-7D24DD509323}"/>
              </a:ext>
            </a:extLst>
          </p:cNvPr>
          <p:cNvSpPr/>
          <p:nvPr/>
        </p:nvSpPr>
        <p:spPr>
          <a:xfrm>
            <a:off x="678730" y="1329179"/>
            <a:ext cx="2894029" cy="2969444"/>
          </a:xfrm>
          <a:prstGeom prst="rect">
            <a:avLst/>
          </a:prstGeom>
          <a:noFill/>
          <a:ln w="857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4" name="Left Arrow 43">
            <a:extLst>
              <a:ext uri="{FF2B5EF4-FFF2-40B4-BE49-F238E27FC236}">
                <a16:creationId xmlns:a16="http://schemas.microsoft.com/office/drawing/2014/main" id="{49D9F139-D5F6-8D2B-0029-99FFD00AFF8D}"/>
              </a:ext>
            </a:extLst>
          </p:cNvPr>
          <p:cNvSpPr/>
          <p:nvPr/>
        </p:nvSpPr>
        <p:spPr>
          <a:xfrm rot="1139331">
            <a:off x="3652366" y="3986466"/>
            <a:ext cx="1511604" cy="484632"/>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Z"/>
          </a:p>
        </p:txBody>
      </p:sp>
      <p:sp>
        <p:nvSpPr>
          <p:cNvPr id="47" name="TextBox 46">
            <a:extLst>
              <a:ext uri="{FF2B5EF4-FFF2-40B4-BE49-F238E27FC236}">
                <a16:creationId xmlns:a16="http://schemas.microsoft.com/office/drawing/2014/main" id="{8181AC9E-94D3-A8A9-3C16-F152E06BA78F}"/>
              </a:ext>
            </a:extLst>
          </p:cNvPr>
          <p:cNvSpPr txBox="1"/>
          <p:nvPr/>
        </p:nvSpPr>
        <p:spPr>
          <a:xfrm>
            <a:off x="4347843" y="5078932"/>
            <a:ext cx="1628523" cy="369332"/>
          </a:xfrm>
          <a:prstGeom prst="rect">
            <a:avLst/>
          </a:prstGeom>
          <a:noFill/>
        </p:spPr>
        <p:txBody>
          <a:bodyPr wrap="none" rtlCol="0">
            <a:spAutoFit/>
          </a:bodyPr>
          <a:lstStyle/>
          <a:p>
            <a:r>
              <a:rPr lang="en-CZ" dirty="0">
                <a:solidFill>
                  <a:srgbClr val="FF0000"/>
                </a:solidFill>
              </a:rPr>
              <a:t>Beweisführung</a:t>
            </a:r>
          </a:p>
        </p:txBody>
      </p:sp>
      <p:sp>
        <p:nvSpPr>
          <p:cNvPr id="48" name="Oval 47">
            <a:extLst>
              <a:ext uri="{FF2B5EF4-FFF2-40B4-BE49-F238E27FC236}">
                <a16:creationId xmlns:a16="http://schemas.microsoft.com/office/drawing/2014/main" id="{0752C699-5D39-8F3A-6552-187AC1B92B0D}"/>
              </a:ext>
            </a:extLst>
          </p:cNvPr>
          <p:cNvSpPr/>
          <p:nvPr/>
        </p:nvSpPr>
        <p:spPr>
          <a:xfrm>
            <a:off x="5199317" y="4179513"/>
            <a:ext cx="2014864" cy="1018970"/>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Zusätzliche Nummer gefunden</a:t>
            </a:r>
          </a:p>
        </p:txBody>
      </p:sp>
      <p:sp>
        <p:nvSpPr>
          <p:cNvPr id="49" name="Oval 48">
            <a:extLst>
              <a:ext uri="{FF2B5EF4-FFF2-40B4-BE49-F238E27FC236}">
                <a16:creationId xmlns:a16="http://schemas.microsoft.com/office/drawing/2014/main" id="{E06BA5D3-C160-0EBB-4AA7-035EB0FCF944}"/>
              </a:ext>
            </a:extLst>
          </p:cNvPr>
          <p:cNvSpPr/>
          <p:nvPr/>
        </p:nvSpPr>
        <p:spPr>
          <a:xfrm>
            <a:off x="7340005" y="4179513"/>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Überprüfung zusätzlicher Nummern</a:t>
            </a:r>
          </a:p>
        </p:txBody>
      </p:sp>
      <p:sp>
        <p:nvSpPr>
          <p:cNvPr id="50" name="Oval 49">
            <a:extLst>
              <a:ext uri="{FF2B5EF4-FFF2-40B4-BE49-F238E27FC236}">
                <a16:creationId xmlns:a16="http://schemas.microsoft.com/office/drawing/2014/main" id="{357FAD2D-3E99-87C0-9664-C20E69AD17C8}"/>
              </a:ext>
            </a:extLst>
          </p:cNvPr>
          <p:cNvSpPr/>
          <p:nvPr/>
        </p:nvSpPr>
        <p:spPr>
          <a:xfrm>
            <a:off x="6209404" y="5235515"/>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Überprüfung zusätzlicher Nummern</a:t>
            </a:r>
          </a:p>
        </p:txBody>
      </p:sp>
      <p:sp>
        <p:nvSpPr>
          <p:cNvPr id="51" name="Oval 50">
            <a:extLst>
              <a:ext uri="{FF2B5EF4-FFF2-40B4-BE49-F238E27FC236}">
                <a16:creationId xmlns:a16="http://schemas.microsoft.com/office/drawing/2014/main" id="{98236D72-87A9-1823-C930-3D712250B861}"/>
              </a:ext>
            </a:extLst>
          </p:cNvPr>
          <p:cNvSpPr/>
          <p:nvPr/>
        </p:nvSpPr>
        <p:spPr>
          <a:xfrm>
            <a:off x="8498952" y="5206670"/>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Überprüfung zusätzlicher Nummern</a:t>
            </a:r>
          </a:p>
        </p:txBody>
      </p:sp>
      <p:sp>
        <p:nvSpPr>
          <p:cNvPr id="52" name="Oval 51">
            <a:extLst>
              <a:ext uri="{FF2B5EF4-FFF2-40B4-BE49-F238E27FC236}">
                <a16:creationId xmlns:a16="http://schemas.microsoft.com/office/drawing/2014/main" id="{F8B03914-1445-3E7D-C32F-45886ADE1D79}"/>
              </a:ext>
            </a:extLst>
          </p:cNvPr>
          <p:cNvSpPr/>
          <p:nvPr/>
        </p:nvSpPr>
        <p:spPr>
          <a:xfrm>
            <a:off x="9480693" y="4179513"/>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Z" dirty="0"/>
              <a:t>Überprüfung zusätzlicher Nummern</a:t>
            </a:r>
          </a:p>
        </p:txBody>
      </p:sp>
      <p:sp>
        <p:nvSpPr>
          <p:cNvPr id="53" name="TextBox 52">
            <a:extLst>
              <a:ext uri="{FF2B5EF4-FFF2-40B4-BE49-F238E27FC236}">
                <a16:creationId xmlns:a16="http://schemas.microsoft.com/office/drawing/2014/main" id="{C2529472-7DCC-9B1D-DAE0-3CEA36DE49E1}"/>
              </a:ext>
            </a:extLst>
          </p:cNvPr>
          <p:cNvSpPr txBox="1"/>
          <p:nvPr/>
        </p:nvSpPr>
        <p:spPr>
          <a:xfrm>
            <a:off x="1569605" y="4394315"/>
            <a:ext cx="1116011" cy="369332"/>
          </a:xfrm>
          <a:prstGeom prst="rect">
            <a:avLst/>
          </a:prstGeom>
          <a:noFill/>
        </p:spPr>
        <p:txBody>
          <a:bodyPr wrap="none" rtlCol="0">
            <a:spAutoFit/>
          </a:bodyPr>
          <a:lstStyle/>
          <a:p>
            <a:r>
              <a:rPr lang="en-CZ" dirty="0">
                <a:solidFill>
                  <a:srgbClr val="FF0000"/>
                </a:solidFill>
              </a:rPr>
              <a:t>Blockschloss</a:t>
            </a:r>
          </a:p>
        </p:txBody>
      </p:sp>
    </p:spTree>
    <p:extLst>
      <p:ext uri="{BB962C8B-B14F-4D97-AF65-F5344CB8AC3E}">
        <p14:creationId xmlns:p14="http://schemas.microsoft.com/office/powerpoint/2010/main" val="7167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dissolve">
                                      <p:cBhvr>
                                        <p:cTn id="26" dur="500"/>
                                        <p:tgtEl>
                                          <p:spTgt spid="14"/>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ssolve">
                                      <p:cBhvr>
                                        <p:cTn id="34" dur="500"/>
                                        <p:tgtEl>
                                          <p:spTgt spid="23"/>
                                        </p:tgtEl>
                                      </p:cBhvr>
                                    </p:animEffect>
                                  </p:childTnLst>
                                </p:cTn>
                              </p:par>
                              <p:par>
                                <p:cTn id="35" presetID="9"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dissolve">
                                      <p:cBhvr>
                                        <p:cTn id="37" dur="500"/>
                                        <p:tgtEl>
                                          <p:spTgt spid="31"/>
                                        </p:tgtEl>
                                      </p:cBhvr>
                                    </p:animEffect>
                                  </p:childTnLst>
                                </p:cTn>
                              </p:par>
                              <p:par>
                                <p:cTn id="38" presetID="9"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dissolve">
                                      <p:cBhvr>
                                        <p:cTn id="40" dur="500"/>
                                        <p:tgtEl>
                                          <p:spTgt spid="25"/>
                                        </p:tgtEl>
                                      </p:cBhvr>
                                    </p:animEffect>
                                  </p:childTnLst>
                                </p:cTn>
                              </p:par>
                              <p:par>
                                <p:cTn id="41" presetID="9"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dissolve">
                                      <p:cBhvr>
                                        <p:cTn id="43" dur="500"/>
                                        <p:tgtEl>
                                          <p:spTgt spid="34"/>
                                        </p:tgtEl>
                                      </p:cBhvr>
                                    </p:animEffect>
                                  </p:childTnLst>
                                </p:cTn>
                              </p:par>
                              <p:par>
                                <p:cTn id="44" presetID="9"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dissolve">
                                      <p:cBhvr>
                                        <p:cTn id="46" dur="500"/>
                                        <p:tgtEl>
                                          <p:spTgt spid="2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ssolve">
                                      <p:cBhvr>
                                        <p:cTn id="49" dur="500"/>
                                        <p:tgtEl>
                                          <p:spTgt spid="17"/>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dissolve">
                                      <p:cBhvr>
                                        <p:cTn id="55" dur="500"/>
                                        <p:tgtEl>
                                          <p:spTgt spid="18"/>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dissolve">
                                      <p:cBhvr>
                                        <p:cTn id="58" dur="500"/>
                                        <p:tgtEl>
                                          <p:spTgt spid="20"/>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dissolve">
                                      <p:cBhvr>
                                        <p:cTn id="61" dur="500"/>
                                        <p:tgtEl>
                                          <p:spTgt spid="21"/>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dissolve">
                                      <p:cBhvr>
                                        <p:cTn id="64" dur="500"/>
                                        <p:tgtEl>
                                          <p:spTgt spid="37"/>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dissolve">
                                      <p:cBhvr>
                                        <p:cTn id="69" dur="500"/>
                                        <p:tgtEl>
                                          <p:spTgt spid="48"/>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dissolve">
                                      <p:cBhvr>
                                        <p:cTn id="72" dur="500"/>
                                        <p:tgtEl>
                                          <p:spTgt spid="47"/>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dissolve">
                                      <p:cBhvr>
                                        <p:cTn id="75" dur="500"/>
                                        <p:tgtEl>
                                          <p:spTgt spid="4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dissolve">
                                      <p:cBhvr>
                                        <p:cTn id="78" dur="500"/>
                                        <p:tgtEl>
                                          <p:spTgt spid="43"/>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dissolve">
                                      <p:cBhvr>
                                        <p:cTn id="81" dur="500"/>
                                        <p:tgtEl>
                                          <p:spTgt spid="53"/>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dissolve">
                                      <p:cBhvr>
                                        <p:cTn id="86" dur="500"/>
                                        <p:tgtEl>
                                          <p:spTgt spid="50"/>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dissolve">
                                      <p:cBhvr>
                                        <p:cTn id="89" dur="500"/>
                                        <p:tgtEl>
                                          <p:spTgt spid="4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51"/>
                                        </p:tgtEl>
                                        <p:attrNameLst>
                                          <p:attrName>style.visibility</p:attrName>
                                        </p:attrNameLst>
                                      </p:cBhvr>
                                      <p:to>
                                        <p:strVal val="visible"/>
                                      </p:to>
                                    </p:set>
                                    <p:animEffect transition="in" filter="dissolve">
                                      <p:cBhvr>
                                        <p:cTn id="92" dur="500"/>
                                        <p:tgtEl>
                                          <p:spTgt spid="51"/>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dissolve">
                                      <p:cBhvr>
                                        <p:cTn id="9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2" grpId="0" animBg="1"/>
      <p:bldP spid="14" grpId="0" animBg="1"/>
      <p:bldP spid="15" grpId="0" animBg="1"/>
      <p:bldP spid="17" grpId="0" animBg="1"/>
      <p:bldP spid="18" grpId="0" animBg="1"/>
      <p:bldP spid="19" grpId="0" animBg="1"/>
      <p:bldP spid="20" grpId="0" animBg="1"/>
      <p:bldP spid="21" grpId="0" animBg="1"/>
      <p:bldP spid="37" grpId="0"/>
      <p:bldP spid="43" grpId="0" animBg="1"/>
      <p:bldP spid="44" grpId="0" animBg="1"/>
      <p:bldP spid="47" grpId="0"/>
      <p:bldP spid="48" grpId="0" animBg="1"/>
      <p:bldP spid="49" grpId="0" animBg="1"/>
      <p:bldP spid="50" grpId="0" animBg="1"/>
      <p:bldP spid="51" grpId="0" animBg="1"/>
      <p:bldP spid="52" grpId="0" animBg="1"/>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4F9466-478F-133C-4017-AB2E1D529717}"/>
              </a:ext>
            </a:extLst>
          </p:cNvPr>
          <p:cNvSpPr>
            <a:spLocks noGrp="1"/>
          </p:cNvSpPr>
          <p:nvPr>
            <p:ph type="body" sz="quarter" idx="18"/>
          </p:nvPr>
        </p:nvSpPr>
        <p:spPr/>
        <p:txBody>
          <a:bodyPr/>
          <a:lstStyle/>
          <a:p>
            <a:r>
              <a:rPr lang="en-GB" dirty="0"/>
              <a:t>Proof-of-Stake-Protokolle (</a:t>
            </a:r>
            <a:r>
              <a:rPr lang="en-GB" dirty="0" err="1"/>
              <a:t>PoS</a:t>
            </a:r>
            <a:r>
              <a:rPr lang="en-GB" dirty="0"/>
              <a:t>) sind eine Klasse von Konsensmechanismen für Blockchains, die durch die Auswahl von Validierern im Verhältnis zu ihrem Anteil an der zugehörigen Kryptowährung funktionieren.</a:t>
            </a:r>
          </a:p>
          <a:p>
            <a:r>
              <a:rPr lang="en-GB" dirty="0"/>
              <a:t>Dies geschieht, um die Rechenkosten von Proof-of-Work (POW)-Systemen zu vermeiden.</a:t>
            </a:r>
            <a:endParaRPr lang="en-CZ" dirty="0"/>
          </a:p>
        </p:txBody>
      </p:sp>
      <p:sp>
        <p:nvSpPr>
          <p:cNvPr id="3" name="Text Placeholder 2">
            <a:extLst>
              <a:ext uri="{FF2B5EF4-FFF2-40B4-BE49-F238E27FC236}">
                <a16:creationId xmlns:a16="http://schemas.microsoft.com/office/drawing/2014/main" id="{A36B6D79-FD41-A6AA-DA97-819C582BB491}"/>
              </a:ext>
            </a:extLst>
          </p:cNvPr>
          <p:cNvSpPr>
            <a:spLocks noGrp="1"/>
          </p:cNvSpPr>
          <p:nvPr>
            <p:ph type="body" sz="quarter" idx="16"/>
          </p:nvPr>
        </p:nvSpPr>
        <p:spPr/>
        <p:txBody>
          <a:bodyPr/>
          <a:lstStyle/>
          <a:p>
            <a:r>
              <a:rPr lang="en-CZ" dirty="0"/>
              <a:t>Nachweis des Einsatzes</a:t>
            </a:r>
          </a:p>
        </p:txBody>
      </p:sp>
    </p:spTree>
    <p:extLst>
      <p:ext uri="{BB962C8B-B14F-4D97-AF65-F5344CB8AC3E}">
        <p14:creationId xmlns:p14="http://schemas.microsoft.com/office/powerpoint/2010/main" val="980944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r>
              <a:rPr lang="en-US" dirty="0"/>
              <a:t>01</a:t>
            </a:r>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r>
              <a:rPr lang="en-US" dirty="0"/>
              <a:t>Einführung</a:t>
            </a:r>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r>
              <a:rPr lang="en-US" dirty="0"/>
              <a:t>02</a:t>
            </a:r>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r>
              <a:rPr lang="en-US" dirty="0"/>
              <a:t>Grundlegende Komponenten: Blöcke, kryptografisches Hashing, Dezentralisierung </a:t>
            </a:r>
          </a:p>
          <a:p>
            <a:r>
              <a:rPr lang="cs-CZ" dirty="0"/>
              <a:t> </a:t>
            </a:r>
            <a:endParaRPr lang="en-US" dirty="0"/>
          </a:p>
        </p:txBody>
      </p:sp>
      <p:sp>
        <p:nvSpPr>
          <p:cNvPr id="21" name="Text Placeholder 20">
            <a:extLst>
              <a:ext uri="{FF2B5EF4-FFF2-40B4-BE49-F238E27FC236}">
                <a16:creationId xmlns:a16="http://schemas.microsoft.com/office/drawing/2014/main" id="{E66C7987-60BB-DC47-A0C2-99C652EF4EF7}"/>
              </a:ext>
            </a:extLst>
          </p:cNvPr>
          <p:cNvSpPr>
            <a:spLocks noGrp="1"/>
          </p:cNvSpPr>
          <p:nvPr>
            <p:ph type="body" sz="quarter" idx="31"/>
          </p:nvPr>
        </p:nvSpPr>
        <p:spPr/>
        <p:txBody>
          <a:bodyPr/>
          <a:lstStyle/>
          <a:p>
            <a:r>
              <a:rPr lang="en-US" dirty="0"/>
              <a:t>03</a:t>
            </a:r>
          </a:p>
        </p:txBody>
      </p:sp>
      <p:sp>
        <p:nvSpPr>
          <p:cNvPr id="22" name="Text Placeholder 21">
            <a:extLst>
              <a:ext uri="{FF2B5EF4-FFF2-40B4-BE49-F238E27FC236}">
                <a16:creationId xmlns:a16="http://schemas.microsoft.com/office/drawing/2014/main" id="{4AB945CA-DD37-8744-AC8D-A87A2B36C598}"/>
              </a:ext>
            </a:extLst>
          </p:cNvPr>
          <p:cNvSpPr>
            <a:spLocks noGrp="1"/>
          </p:cNvSpPr>
          <p:nvPr>
            <p:ph type="body" sz="quarter" idx="32"/>
          </p:nvPr>
        </p:nvSpPr>
        <p:spPr/>
        <p:txBody>
          <a:bodyPr/>
          <a:lstStyle/>
          <a:p>
            <a:r>
              <a:rPr lang="cs-CZ" dirty="0" err="1"/>
              <a:t>Was </a:t>
            </a:r>
            <a:r>
              <a:rPr lang="cs-CZ" dirty="0"/>
              <a:t>sind </a:t>
            </a:r>
            <a:r>
              <a:rPr lang="cs-CZ" dirty="0" err="1"/>
              <a:t>die wichtigsten Bestandteile der </a:t>
            </a:r>
            <a:r>
              <a:rPr lang="cs-CZ" dirty="0"/>
              <a:t>Blockchain?</a:t>
            </a:r>
            <a:endParaRPr lang="en-US" dirty="0"/>
          </a:p>
        </p:txBody>
      </p:sp>
      <p:sp>
        <p:nvSpPr>
          <p:cNvPr id="23" name="Text Placeholder 22">
            <a:extLst>
              <a:ext uri="{FF2B5EF4-FFF2-40B4-BE49-F238E27FC236}">
                <a16:creationId xmlns:a16="http://schemas.microsoft.com/office/drawing/2014/main" id="{8343CF12-FDE6-8849-AC52-1E26D392F86A}"/>
              </a:ext>
            </a:extLst>
          </p:cNvPr>
          <p:cNvSpPr>
            <a:spLocks noGrp="1"/>
          </p:cNvSpPr>
          <p:nvPr>
            <p:ph type="body" sz="quarter" idx="33"/>
          </p:nvPr>
        </p:nvSpPr>
        <p:spPr/>
        <p:txBody>
          <a:bodyPr/>
          <a:lstStyle/>
          <a:p>
            <a:r>
              <a:rPr lang="en-US" dirty="0"/>
              <a:t>04</a:t>
            </a:r>
          </a:p>
        </p:txBody>
      </p:sp>
      <p:sp>
        <p:nvSpPr>
          <p:cNvPr id="24" name="Text Placeholder 23">
            <a:extLst>
              <a:ext uri="{FF2B5EF4-FFF2-40B4-BE49-F238E27FC236}">
                <a16:creationId xmlns:a16="http://schemas.microsoft.com/office/drawing/2014/main" id="{5691577C-B257-3147-BB4B-29D2F40873AE}"/>
              </a:ext>
            </a:extLst>
          </p:cNvPr>
          <p:cNvSpPr>
            <a:spLocks noGrp="1"/>
          </p:cNvSpPr>
          <p:nvPr>
            <p:ph type="body" sz="quarter" idx="34"/>
          </p:nvPr>
        </p:nvSpPr>
        <p:spPr/>
        <p:txBody>
          <a:bodyPr/>
          <a:lstStyle/>
          <a:p>
            <a:r>
              <a:rPr lang="cs-CZ" dirty="0" err="1"/>
              <a:t>Was </a:t>
            </a:r>
            <a:r>
              <a:rPr lang="cs-CZ" dirty="0"/>
              <a:t>sind </a:t>
            </a:r>
            <a:r>
              <a:rPr lang="cs-CZ" dirty="0" err="1"/>
              <a:t>die Vorteile der </a:t>
            </a:r>
            <a:r>
              <a:rPr lang="cs-CZ" dirty="0"/>
              <a:t>Blockchain?</a:t>
            </a:r>
            <a:endParaRPr lang="en-US" dirty="0"/>
          </a:p>
        </p:txBody>
      </p:sp>
      <p:sp>
        <p:nvSpPr>
          <p:cNvPr id="25" name="Text Placeholder 24">
            <a:extLst>
              <a:ext uri="{FF2B5EF4-FFF2-40B4-BE49-F238E27FC236}">
                <a16:creationId xmlns:a16="http://schemas.microsoft.com/office/drawing/2014/main" id="{C649836C-4763-0A4B-8068-8B6B3A14D501}"/>
              </a:ext>
            </a:extLst>
          </p:cNvPr>
          <p:cNvSpPr>
            <a:spLocks noGrp="1"/>
          </p:cNvSpPr>
          <p:nvPr>
            <p:ph type="body" sz="quarter" idx="35"/>
          </p:nvPr>
        </p:nvSpPr>
        <p:spPr/>
        <p:txBody>
          <a:bodyPr/>
          <a:lstStyle/>
          <a:p>
            <a:r>
              <a:rPr lang="en-US" dirty="0"/>
              <a:t>05</a:t>
            </a:r>
          </a:p>
        </p:txBody>
      </p:sp>
      <p:sp>
        <p:nvSpPr>
          <p:cNvPr id="26" name="Text Placeholder 25">
            <a:extLst>
              <a:ext uri="{FF2B5EF4-FFF2-40B4-BE49-F238E27FC236}">
                <a16:creationId xmlns:a16="http://schemas.microsoft.com/office/drawing/2014/main" id="{AF2A8952-1670-2F4B-B3F8-033CA2659F15}"/>
              </a:ext>
            </a:extLst>
          </p:cNvPr>
          <p:cNvSpPr>
            <a:spLocks noGrp="1"/>
          </p:cNvSpPr>
          <p:nvPr>
            <p:ph type="body" sz="quarter" idx="36"/>
          </p:nvPr>
        </p:nvSpPr>
        <p:spPr>
          <a:xfrm>
            <a:off x="3478966" y="5007568"/>
            <a:ext cx="6874660" cy="689519"/>
          </a:xfrm>
        </p:spPr>
        <p:txBody>
          <a:bodyPr/>
          <a:lstStyle/>
          <a:p>
            <a:r>
              <a:rPr lang="cs-CZ" dirty="0" err="1"/>
              <a:t>Was ist der Unterschied zwischen </a:t>
            </a:r>
            <a:r>
              <a:rPr lang="cs-CZ" dirty="0"/>
              <a:t>einer Datenbank und einer Blockchain?</a:t>
            </a:r>
            <a:endParaRPr lang="en-US" sz="2400" dirty="0"/>
          </a:p>
          <a:p>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r>
              <a:rPr lang="en-US" dirty="0"/>
              <a:t>Inhalt</a:t>
            </a:r>
          </a:p>
        </p:txBody>
      </p:sp>
      <p:pic>
        <p:nvPicPr>
          <p:cNvPr id="4" name="Picture 3">
            <a:extLst>
              <a:ext uri="{FF2B5EF4-FFF2-40B4-BE49-F238E27FC236}">
                <a16:creationId xmlns:a16="http://schemas.microsoft.com/office/drawing/2014/main" id="{896CE476-C39A-138B-38EB-86E359A3F9AB}"/>
              </a:ext>
            </a:extLst>
          </p:cNvPr>
          <p:cNvPicPr>
            <a:picLocks noChangeAspect="1"/>
          </p:cNvPicPr>
          <p:nvPr/>
        </p:nvPicPr>
        <p:blipFill>
          <a:blip r:embed="rId3"/>
          <a:stretch>
            <a:fillRect/>
          </a:stretch>
        </p:blipFill>
        <p:spPr>
          <a:xfrm>
            <a:off x="2872735" y="5952554"/>
            <a:ext cx="1638095" cy="342857"/>
          </a:xfrm>
          <a:prstGeom prst="rect">
            <a:avLst/>
          </a:prstGeom>
        </p:spPr>
      </p:pic>
    </p:spTree>
    <p:extLst>
      <p:ext uri="{BB962C8B-B14F-4D97-AF65-F5344CB8AC3E}">
        <p14:creationId xmlns:p14="http://schemas.microsoft.com/office/powerpoint/2010/main" val="302860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fontAlgn="base">
              <a:buFont typeface="+mj-lt"/>
              <a:buAutoNum type="arabicPeriod"/>
            </a:pPr>
            <a:r>
              <a:rPr lang="cs-CZ" dirty="0">
                <a:solidFill>
                  <a:srgbClr val="000000"/>
                </a:solidFill>
              </a:rPr>
              <a:t>Blockchain 1.0: </a:t>
            </a:r>
            <a:r>
              <a:rPr lang="cs-CZ" dirty="0" err="1">
                <a:solidFill>
                  <a:srgbClr val="000000"/>
                </a:solidFill>
              </a:rPr>
              <a:t>Der Ursprung der modernen </a:t>
            </a:r>
            <a:r>
              <a:rPr lang="cs-CZ" dirty="0">
                <a:solidFill>
                  <a:srgbClr val="000000"/>
                </a:solidFill>
              </a:rPr>
              <a:t>Blockchain</a:t>
            </a:r>
          </a:p>
          <a:p>
            <a:pPr marL="457200" indent="-457200" algn="l" rtl="0" fontAlgn="base">
              <a:buFont typeface="+mj-lt"/>
              <a:buAutoNum type="arabicPeriod"/>
            </a:pPr>
            <a:r>
              <a:rPr lang="cs-CZ" dirty="0">
                <a:solidFill>
                  <a:srgbClr val="000000"/>
                </a:solidFill>
              </a:rPr>
              <a:t>Blockchain 2.0: Intelligente </a:t>
            </a:r>
            <a:r>
              <a:rPr lang="cs-CZ" dirty="0" err="1">
                <a:solidFill>
                  <a:srgbClr val="000000"/>
                </a:solidFill>
              </a:rPr>
              <a:t>Verträge</a:t>
            </a:r>
            <a:endParaRPr lang="cs-CZ" dirty="0">
              <a:solidFill>
                <a:srgbClr val="000000"/>
              </a:solidFill>
            </a:endParaRPr>
          </a:p>
          <a:p>
            <a:pPr marL="457200" indent="-457200" algn="l" rtl="0" fontAlgn="base">
              <a:buFont typeface="+mj-lt"/>
              <a:buAutoNum type="arabicPeriod"/>
            </a:pPr>
            <a:r>
              <a:rPr lang="cs-CZ" dirty="0">
                <a:solidFill>
                  <a:srgbClr val="000000"/>
                </a:solidFill>
              </a:rPr>
              <a:t>Blockchain 3:0: </a:t>
            </a:r>
            <a:r>
              <a:rPr lang="cs-CZ" dirty="0" err="1">
                <a:solidFill>
                  <a:srgbClr val="000000"/>
                </a:solidFill>
              </a:rPr>
              <a:t>Dezentralisierte Anwendung </a:t>
            </a:r>
            <a:r>
              <a:rPr lang="cs-CZ" dirty="0">
                <a:solidFill>
                  <a:srgbClr val="000000"/>
                </a:solidFill>
              </a:rPr>
              <a:t>auf Unternehmensebene</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Die 3 Ebenen der Blockchain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4825306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err="1">
                <a:solidFill>
                  <a:srgbClr val="000000"/>
                </a:solidFill>
              </a:rPr>
              <a:t>Datenstruktur</a:t>
            </a:r>
            <a:endParaRPr lang="cs-CZ" b="1" dirty="0">
              <a:solidFill>
                <a:srgbClr val="000000"/>
              </a:solidFill>
            </a:endParaRPr>
          </a:p>
          <a:p>
            <a:pPr marL="0" indent="0" algn="l" rtl="0" fontAlgn="base"/>
            <a:endParaRPr lang="cs-CZ" dirty="0">
              <a:solidFill>
                <a:srgbClr val="000000"/>
              </a:solidFill>
            </a:endParaRPr>
          </a:p>
          <a:p>
            <a:pPr fontAlgn="base"/>
            <a:r>
              <a:rPr lang="en-US" b="1" dirty="0">
                <a:solidFill>
                  <a:srgbClr val="000000"/>
                </a:solidFill>
              </a:rPr>
              <a:t>	</a:t>
            </a:r>
            <a:r>
              <a:rPr lang="en-US" b="1" dirty="0" err="1">
                <a:solidFill>
                  <a:srgbClr val="000000"/>
                </a:solidFill>
              </a:rPr>
              <a:t>Traditionelle</a:t>
            </a:r>
            <a:r>
              <a:rPr lang="en-US" b="1" dirty="0">
                <a:solidFill>
                  <a:srgbClr val="000000"/>
                </a:solidFill>
              </a:rPr>
              <a:t> Datenbanken: </a:t>
            </a:r>
            <a:r>
              <a:rPr lang="en-US" dirty="0">
                <a:solidFill>
                  <a:srgbClr val="000000"/>
                </a:solidFill>
              </a:rPr>
              <a:t>Herkömmliche Datenbanken verwenden Tabellen, um Daten in einer strukturierten Weise zu organisieren, die normalerweise einem vordefinierten Schema folgt. </a:t>
            </a:r>
          </a:p>
          <a:p>
            <a:pPr marL="0" indent="0" algn="l" rtl="0" fontAlgn="base"/>
            <a:endParaRPr lang="en-US" dirty="0">
              <a:solidFill>
                <a:srgbClr val="000000"/>
              </a:solidFill>
            </a:endParaRPr>
          </a:p>
          <a:p>
            <a:pPr fontAlgn="base"/>
            <a:r>
              <a:rPr lang="en-US" b="1" dirty="0">
                <a:solidFill>
                  <a:srgbClr val="000000"/>
                </a:solidFill>
              </a:rPr>
              <a:t>	Blockchain: </a:t>
            </a:r>
            <a:r>
              <a:rPr lang="en-US" dirty="0">
                <a:solidFill>
                  <a:srgbClr val="000000"/>
                </a:solidFill>
              </a:rPr>
              <a:t>Blockchains verwenden eine Hauptbuchstruktur, bei der die Daten in Blöcken organisiert sind, wobei jeder Block eine Liste von Transaktionen oder Dateneinträgen enthält. Die Struktur ist in der Regel weniger starr und ermöglicht eine größere Flexibilität bei Datentypen und -formaten. </a:t>
            </a:r>
            <a:endParaRPr lang="cs-CZ"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0474060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err="1">
                <a:solidFill>
                  <a:srgbClr val="000000"/>
                </a:solidFill>
                <a:effectLst/>
              </a:rPr>
              <a:t>Zugangskontrolle</a:t>
            </a:r>
            <a:endParaRPr lang="cs-CZ" b="1" dirty="0">
              <a:solidFill>
                <a:srgbClr val="000000"/>
              </a:solidFill>
              <a:effectLst/>
            </a:endParaRPr>
          </a:p>
          <a:p>
            <a:pPr marL="0" indent="0" algn="l" rtl="0" fontAlgn="base"/>
            <a:endParaRPr lang="cs-CZ" i="1" dirty="0">
              <a:solidFill>
                <a:srgbClr val="000000"/>
              </a:solidFill>
            </a:endParaRPr>
          </a:p>
          <a:p>
            <a:pPr fontAlgn="base"/>
            <a:r>
              <a:rPr lang="en-US" b="1" dirty="0">
                <a:solidFill>
                  <a:srgbClr val="000000"/>
                </a:solidFill>
              </a:rPr>
              <a:t>	</a:t>
            </a:r>
            <a:r>
              <a:rPr lang="en-US" b="1" dirty="0" err="1">
                <a:solidFill>
                  <a:srgbClr val="000000"/>
                </a:solidFill>
              </a:rPr>
              <a:t>Traditionelle</a:t>
            </a:r>
            <a:r>
              <a:rPr lang="en-US" b="1" dirty="0">
                <a:solidFill>
                  <a:srgbClr val="000000"/>
                </a:solidFill>
              </a:rPr>
              <a:t> Datenbanken: </a:t>
            </a:r>
            <a:r>
              <a:rPr lang="en-US" dirty="0">
                <a:solidFill>
                  <a:srgbClr val="000000"/>
                </a:solidFill>
              </a:rPr>
              <a:t>Die Zugriffskontrolle wird von einer zentralen Behörde verwaltet, und die Berechtigungen können für verschiedene Benutzer oder Rollen erteilt oder entzogen werden. </a:t>
            </a:r>
          </a:p>
          <a:p>
            <a:pPr fontAlgn="base"/>
            <a:r>
              <a:rPr lang="en-US" b="1" dirty="0">
                <a:solidFill>
                  <a:srgbClr val="000000"/>
                </a:solidFill>
              </a:rPr>
              <a:t>	Blockchain: </a:t>
            </a:r>
            <a:r>
              <a:rPr lang="en-US" dirty="0">
                <a:solidFill>
                  <a:srgbClr val="000000"/>
                </a:solidFill>
              </a:rPr>
              <a:t>Die Zugangskontrolle wird häufig über kryptografische Schlüssel verwaltet. Die Nutzer haben die Kontrolle über ihre privaten Schlüssel, so dass sie mit der Blockchain interagieren können, ohne sich auf eine zentrale Behörde verlassen zu müssen. Öffentliche Blockchains sind in der Regel genehmigungsfrei, während private Blockchains unterschiedliche Stufen der Zugangskontrolle aufweisen können. </a:t>
            </a:r>
          </a:p>
          <a:p>
            <a:pPr marL="0" indent="0" algn="l" rtl="0" fontAlgn="base"/>
            <a:endParaRPr lang="cs-CZ" b="0" i="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947344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lIns="91440" tIns="45720" rIns="91440" bIns="45720" anchor="t"/>
          <a:lstStyle/>
          <a:p>
            <a:pPr marL="0" indent="0" algn="l" rtl="0" fontAlgn="base"/>
            <a:r>
              <a:rPr lang="cs-CZ" b="1" dirty="0" err="1">
                <a:solidFill>
                  <a:srgbClr val="000000"/>
                </a:solidFill>
              </a:rPr>
              <a:t>Konsens-Mechanismus</a:t>
            </a:r>
            <a:endParaRPr lang="cs-CZ" b="1" dirty="0">
              <a:solidFill>
                <a:srgbClr val="000000"/>
              </a:solidFill>
            </a:endParaRPr>
          </a:p>
          <a:p>
            <a:pPr marL="0" indent="0" algn="l" rtl="0" fontAlgn="base"/>
            <a:endParaRPr lang="cs-CZ" i="1" dirty="0">
              <a:solidFill>
                <a:srgbClr val="000000"/>
              </a:solidFill>
            </a:endParaRPr>
          </a:p>
          <a:p>
            <a:pPr fontAlgn="base"/>
            <a:r>
              <a:rPr lang="en-US" b="1" dirty="0">
                <a:solidFill>
                  <a:srgbClr val="000000"/>
                </a:solidFill>
              </a:rPr>
              <a:t>	</a:t>
            </a:r>
            <a:r>
              <a:rPr lang="en-US" b="1" dirty="0" err="1">
                <a:solidFill>
                  <a:srgbClr val="000000"/>
                </a:solidFill>
              </a:rPr>
              <a:t>Traditionelle</a:t>
            </a:r>
            <a:r>
              <a:rPr lang="en-US" b="1" dirty="0">
                <a:solidFill>
                  <a:srgbClr val="000000"/>
                </a:solidFill>
              </a:rPr>
              <a:t> Datenbanken:</a:t>
            </a:r>
            <a:r>
              <a:rPr lang="en-US" dirty="0">
                <a:solidFill>
                  <a:srgbClr val="000000"/>
                </a:solidFill>
              </a:rPr>
              <a:t> Herkömmliche Datenbanken stützen sich nicht auf einen Konsensmechanismus zwischen mehreren Parteien. Sie gehen davon aus, dass die in der Datenbank gespeicherten Daten korrekt sind. </a:t>
            </a:r>
          </a:p>
          <a:p>
            <a:pPr fontAlgn="base"/>
            <a:r>
              <a:rPr lang="en-US" b="1" dirty="0">
                <a:solidFill>
                  <a:srgbClr val="000000"/>
                </a:solidFill>
              </a:rPr>
              <a:t>	Blockchain: </a:t>
            </a:r>
            <a:r>
              <a:rPr lang="en-US" dirty="0">
                <a:solidFill>
                  <a:srgbClr val="000000"/>
                </a:solidFill>
              </a:rPr>
              <a:t>Blockchains verwenden Konsensmechanismen (z. B. Proof of Work, Proof of Stake), um den Zustand des Ledgers zu validieren und zu vereinbaren. Dadurch wird sichergestellt, dass alle Teilnehmer des Netzwerks eine gemeinsame und vereinbarte Sicht auf die Daten haben. </a:t>
            </a:r>
          </a:p>
          <a:p>
            <a:pPr marL="0" indent="0" algn="l" rtl="0" fontAlgn="base"/>
            <a:endParaRPr lang="cs-CZ" i="1"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1078940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88987" y="1792448"/>
            <a:ext cx="10595237" cy="4690604"/>
          </a:xfrm>
          <a:prstGeom prst="rect">
            <a:avLst/>
          </a:prstGeom>
        </p:spPr>
        <p:txBody>
          <a:bodyPr/>
          <a:lstStyle/>
          <a:p>
            <a:pPr marL="0" indent="0" algn="l" rtl="0" fontAlgn="base"/>
            <a:r>
              <a:rPr lang="cs-CZ" b="1" dirty="0" err="1">
                <a:solidFill>
                  <a:srgbClr val="000000"/>
                </a:solidFill>
                <a:effectLst/>
              </a:rPr>
              <a:t>Unveränderliche </a:t>
            </a:r>
            <a:r>
              <a:rPr lang="cs-CZ" b="1" dirty="0">
                <a:solidFill>
                  <a:srgbClr val="000000"/>
                </a:solidFill>
                <a:effectLst/>
              </a:rPr>
              <a:t>vs. </a:t>
            </a:r>
            <a:r>
              <a:rPr lang="cs-CZ" b="1" dirty="0" err="1">
                <a:solidFill>
                  <a:srgbClr val="000000"/>
                </a:solidFill>
                <a:effectLst/>
              </a:rPr>
              <a:t>veränderliche </a:t>
            </a:r>
            <a:r>
              <a:rPr lang="cs-CZ" b="1" dirty="0">
                <a:solidFill>
                  <a:srgbClr val="000000"/>
                </a:solidFill>
                <a:effectLst/>
              </a:rPr>
              <a:t>Daten</a:t>
            </a:r>
          </a:p>
          <a:p>
            <a:pPr marL="0" indent="0" algn="l" rtl="0" fontAlgn="base"/>
            <a:endParaRPr lang="cs-CZ" b="1" dirty="0">
              <a:solidFill>
                <a:srgbClr val="000000"/>
              </a:solidFill>
            </a:endParaRPr>
          </a:p>
          <a:p>
            <a:pPr fontAlgn="base"/>
            <a:r>
              <a:rPr lang="en-US" b="1" dirty="0">
                <a:solidFill>
                  <a:srgbClr val="000000"/>
                </a:solidFill>
              </a:rPr>
              <a:t>	</a:t>
            </a:r>
            <a:r>
              <a:rPr lang="en-US" b="1" dirty="0" err="1">
                <a:solidFill>
                  <a:srgbClr val="000000"/>
                </a:solidFill>
              </a:rPr>
              <a:t>Traditionelle</a:t>
            </a:r>
            <a:r>
              <a:rPr lang="en-US" b="1" dirty="0">
                <a:solidFill>
                  <a:srgbClr val="000000"/>
                </a:solidFill>
              </a:rPr>
              <a:t> Datenbanken: </a:t>
            </a:r>
            <a:r>
              <a:rPr lang="en-US" dirty="0">
                <a:solidFill>
                  <a:srgbClr val="000000"/>
                </a:solidFill>
              </a:rPr>
              <a:t>Daten in herkömmlichen Datenbanken können von autorisierten Benutzern mit den erforderlichen Berechtigungen geändert oder gelöscht werden. </a:t>
            </a:r>
          </a:p>
          <a:p>
            <a:pPr fontAlgn="base"/>
            <a:r>
              <a:rPr lang="en-US" b="1" dirty="0">
                <a:solidFill>
                  <a:srgbClr val="000000"/>
                </a:solidFill>
              </a:rPr>
              <a:t>	Blockchain: </a:t>
            </a:r>
            <a:r>
              <a:rPr lang="en-US" dirty="0">
                <a:solidFill>
                  <a:srgbClr val="000000"/>
                </a:solidFill>
              </a:rPr>
              <a:t>Sobald Daten in der Blockchain gespeichert sind, sind sie in der Regel unveränderlich und resistent gegen Änderungen. Diese Unveränderlichkeit ist ein Kernmerkmal der Blockchain-Technologie. </a:t>
            </a:r>
          </a:p>
          <a:p>
            <a:pPr marL="0" indent="0" algn="l" rtl="0" fontAlgn="base"/>
            <a:endParaRPr lang="cs-CZ"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19117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a:solidFill>
                  <a:srgbClr val="000000"/>
                </a:solidFill>
              </a:rPr>
              <a:t>Transaktionsgeschwindigkeit und </a:t>
            </a:r>
            <a:r>
              <a:rPr lang="cs-CZ" b="1" dirty="0" err="1">
                <a:solidFill>
                  <a:srgbClr val="000000"/>
                </a:solidFill>
              </a:rPr>
              <a:t>Skalierbarkeit</a:t>
            </a:r>
            <a:endParaRPr lang="cs-CZ" b="1" dirty="0">
              <a:solidFill>
                <a:srgbClr val="000000"/>
              </a:solidFill>
            </a:endParaRPr>
          </a:p>
          <a:p>
            <a:pPr marL="0" indent="0" algn="l" rtl="0" fontAlgn="base"/>
            <a:endParaRPr lang="cs-CZ" b="1" dirty="0">
              <a:solidFill>
                <a:srgbClr val="000000"/>
              </a:solidFill>
            </a:endParaRPr>
          </a:p>
          <a:p>
            <a:pPr fontAlgn="base"/>
            <a:r>
              <a:rPr lang="en-US" b="1" dirty="0">
                <a:solidFill>
                  <a:srgbClr val="000000"/>
                </a:solidFill>
              </a:rPr>
              <a:t>	</a:t>
            </a:r>
            <a:r>
              <a:rPr lang="en-US" b="1" dirty="0" err="1">
                <a:solidFill>
                  <a:srgbClr val="000000"/>
                </a:solidFill>
              </a:rPr>
              <a:t>Traditionelle</a:t>
            </a:r>
            <a:r>
              <a:rPr lang="en-US" b="1" dirty="0">
                <a:solidFill>
                  <a:srgbClr val="000000"/>
                </a:solidFill>
              </a:rPr>
              <a:t> Datenbanken: </a:t>
            </a:r>
            <a:r>
              <a:rPr lang="en-US" dirty="0">
                <a:solidFill>
                  <a:srgbClr val="000000"/>
                </a:solidFill>
              </a:rPr>
              <a:t>Herkömmliche Datenbanken sind oft für hohe Transaktionsgeschwindigkeiten optimiert und können durch Hinzufügen weiterer Server oder Ressourcen leicht skaliert werden. </a:t>
            </a:r>
          </a:p>
          <a:p>
            <a:pPr fontAlgn="base"/>
            <a:r>
              <a:rPr lang="en-US" b="1" dirty="0">
                <a:solidFill>
                  <a:srgbClr val="000000"/>
                </a:solidFill>
              </a:rPr>
              <a:t>	Blockchain: </a:t>
            </a:r>
            <a:r>
              <a:rPr lang="en-US" dirty="0">
                <a:solidFill>
                  <a:srgbClr val="000000"/>
                </a:solidFill>
              </a:rPr>
              <a:t>Öffentliche Blockchains, insbesondere solche, die Proof of Work verwenden, können langsamere Transaktionsverarbeitungsgeschwindigkeiten und Skalierbarkeitsprobleme aufweisen. Es werden jedoch verschiedene Lösungen und Technologien entwickelt, um die Skalierbarkeit von Blockchains zu verbessern. </a:t>
            </a:r>
          </a:p>
          <a:p>
            <a:pPr marL="0" indent="0" algn="l" rtl="0" fontAlgn="base"/>
            <a:endParaRPr lang="cs-CZ" b="1"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0908475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err="1">
                <a:solidFill>
                  <a:srgbClr val="000000"/>
                </a:solidFill>
                <a:effectLst/>
              </a:rPr>
              <a:t>Anwendungsfälle</a:t>
            </a:r>
            <a:endParaRPr lang="cs-CZ" b="1" dirty="0">
              <a:solidFill>
                <a:srgbClr val="000000"/>
              </a:solidFill>
              <a:effectLst/>
            </a:endParaRPr>
          </a:p>
          <a:p>
            <a:pPr marL="0" indent="0" algn="l" rtl="0" fontAlgn="base"/>
            <a:endParaRPr lang="cs-CZ" b="1" dirty="0">
              <a:solidFill>
                <a:srgbClr val="000000"/>
              </a:solidFill>
            </a:endParaRPr>
          </a:p>
          <a:p>
            <a:pPr fontAlgn="base"/>
            <a:r>
              <a:rPr lang="en-US" b="1" dirty="0">
                <a:solidFill>
                  <a:srgbClr val="000000"/>
                </a:solidFill>
              </a:rPr>
              <a:t>	</a:t>
            </a:r>
            <a:r>
              <a:rPr lang="en-US" b="1" dirty="0" err="1">
                <a:solidFill>
                  <a:srgbClr val="000000"/>
                </a:solidFill>
              </a:rPr>
              <a:t>Herkömmliche</a:t>
            </a:r>
            <a:r>
              <a:rPr lang="en-US" b="1" dirty="0">
                <a:solidFill>
                  <a:srgbClr val="000000"/>
                </a:solidFill>
              </a:rPr>
              <a:t> Datenbanken: </a:t>
            </a:r>
            <a:r>
              <a:rPr lang="en-US" dirty="0">
                <a:solidFill>
                  <a:srgbClr val="000000"/>
                </a:solidFill>
              </a:rPr>
              <a:t>Herkömmliche Datenbanken eignen sich gut für Anwendungen, die einen hohen Durchsatz, eine geringe Latenzzeit und eine zentrale Steuerung erfordern, wie z. B. Banksysteme und E-Commerce-Plattformen. </a:t>
            </a:r>
          </a:p>
          <a:p>
            <a:pPr fontAlgn="base"/>
            <a:r>
              <a:rPr lang="en-US" b="1" dirty="0">
                <a:solidFill>
                  <a:srgbClr val="000000"/>
                </a:solidFill>
              </a:rPr>
              <a:t>	Blockchain: </a:t>
            </a:r>
            <a:r>
              <a:rPr lang="en-US" dirty="0">
                <a:solidFill>
                  <a:srgbClr val="000000"/>
                </a:solidFill>
              </a:rPr>
              <a:t>Blockchains eignen sich am besten für Anwendungen, die Dezentralisierung, Vertrauen, Transparenz und Sicherheit erfordern, wie z. B. Kryptowährungen, Lieferkettenverfolgung, Wahlsysteme und intelligente Verträge. </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Vergleich mit herkömmlichen Datenbanken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791697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dirty="0" err="1"/>
              <a:t>Was </a:t>
            </a:r>
            <a:r>
              <a:rPr lang="cs-CZ" sz="3900" dirty="0"/>
              <a:t>sind </a:t>
            </a:r>
            <a:r>
              <a:rPr lang="cs-CZ" sz="3900" dirty="0" err="1"/>
              <a:t>die wichtigsten Komponenten der </a:t>
            </a:r>
            <a:r>
              <a:rPr lang="cs-CZ" sz="3900" dirty="0"/>
              <a:t>Blockchain-Technologie?</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03</a:t>
            </a:r>
            <a:endParaRPr lang="en-US" dirty="0"/>
          </a:p>
        </p:txBody>
      </p:sp>
    </p:spTree>
    <p:extLst>
      <p:ext uri="{BB962C8B-B14F-4D97-AF65-F5344CB8AC3E}">
        <p14:creationId xmlns:p14="http://schemas.microsoft.com/office/powerpoint/2010/main" val="16298938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nSpc>
                <a:spcPct val="107000"/>
              </a:lnSpc>
              <a:spcAft>
                <a:spcPts val="800"/>
              </a:spcAft>
            </a:pPr>
            <a:r>
              <a:rPr lang="cs-CZ" dirty="0" err="1">
                <a:effectLst/>
                <a:latin typeface="Calibri" panose="020F0502020204030204" pitchFamily="34" charset="0"/>
                <a:ea typeface="Calibri" panose="020F0502020204030204" pitchFamily="34" charset="0"/>
                <a:cs typeface="Times New Roman" panose="02020603050405020304" pitchFamily="18" charset="0"/>
              </a:rPr>
              <a:t>Die Blockchain-Architektur </a:t>
            </a:r>
            <a:r>
              <a:rPr lang="cs-CZ" dirty="0">
                <a:effectLst/>
                <a:latin typeface="Calibri" panose="020F0502020204030204" pitchFamily="34" charset="0"/>
                <a:ea typeface="Calibri" panose="020F0502020204030204" pitchFamily="34" charset="0"/>
                <a:cs typeface="Times New Roman" panose="02020603050405020304" pitchFamily="18" charset="0"/>
              </a:rPr>
              <a:t>besteht aus </a:t>
            </a:r>
            <a:r>
              <a:rPr lang="cs-CZ" dirty="0" err="1">
                <a:effectLst/>
                <a:latin typeface="Calibri" panose="020F0502020204030204" pitchFamily="34" charset="0"/>
                <a:ea typeface="Calibri" panose="020F0502020204030204" pitchFamily="34" charset="0"/>
                <a:cs typeface="Times New Roman" panose="02020603050405020304" pitchFamily="18" charset="0"/>
              </a:rPr>
              <a:t>den folgenden Hauptkomponenten</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Ein verteiltes Hauptbuch</a:t>
            </a:r>
            <a:endParaRPr lang="cs-CZ" b="1" dirty="0">
              <a:effectLst/>
              <a:latin typeface="Times New Roman" panose="02020603050405020304" pitchFamily="18" charset="0"/>
              <a:ea typeface="Times New Roman" panose="02020603050405020304" pitchFamily="18" charset="0"/>
            </a:endParaRP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Intelligente Verträge</a:t>
            </a:r>
            <a:endParaRPr lang="cs-CZ" b="1" dirty="0">
              <a:effectLst/>
              <a:latin typeface="Times New Roman" panose="02020603050405020304" pitchFamily="18" charset="0"/>
              <a:ea typeface="Times New Roman" panose="02020603050405020304" pitchFamily="18" charset="0"/>
            </a:endParaRP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Kryptographie mit öffentlichem Schlüssel</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wichtigsten Komponenten 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9872853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Ein verteiltes Hauptbuch</a:t>
            </a:r>
            <a:endParaRPr lang="cs-CZ"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pPr>
            <a:endParaRPr lang="cs-CZ" b="1" dirty="0">
              <a:effectLst/>
              <a:latin typeface="Times New Roman" panose="02020603050405020304" pitchFamily="18" charset="0"/>
              <a:ea typeface="Times New Roman" panose="02020603050405020304" pitchFamily="18" charset="0"/>
            </a:endParaRPr>
          </a:p>
          <a:p>
            <a:pPr fontAlgn="base"/>
            <a:r>
              <a:rPr lang="cs-CZ" dirty="0">
                <a:solidFill>
                  <a:srgbClr val="000000"/>
                </a:solidFill>
              </a:rPr>
              <a:t> </a:t>
            </a:r>
            <a:r>
              <a:rPr lang="en-US" dirty="0">
                <a:solidFill>
                  <a:srgbClr val="000000"/>
                </a:solidFill>
              </a:rPr>
              <a:t>	</a:t>
            </a:r>
            <a:r>
              <a:rPr lang="cs-CZ" dirty="0">
                <a:solidFill>
                  <a:srgbClr val="000000"/>
                </a:solidFill>
              </a:rPr>
              <a:t>Ein verteiltes Hauptbuch ist die gemeinsame Datenbank im Blockchain-Netzwerk, in der die Transaktionen gespeichert werden, z. B. eine </a:t>
            </a:r>
            <a:r>
              <a:rPr lang="cs-CZ" dirty="0" err="1">
                <a:solidFill>
                  <a:srgbClr val="000000"/>
                </a:solidFill>
              </a:rPr>
              <a:t>gemeinsame Datei, die jeder </a:t>
            </a:r>
            <a:r>
              <a:rPr lang="cs-CZ" dirty="0">
                <a:solidFill>
                  <a:srgbClr val="000000"/>
                </a:solidFill>
              </a:rPr>
              <a:t>im Team </a:t>
            </a:r>
            <a:r>
              <a:rPr lang="cs-CZ" dirty="0" err="1">
                <a:solidFill>
                  <a:srgbClr val="000000"/>
                </a:solidFill>
              </a:rPr>
              <a:t>bearbeiten kann</a:t>
            </a:r>
            <a:r>
              <a:rPr lang="cs-CZ" dirty="0">
                <a:solidFill>
                  <a:srgbClr val="000000"/>
                </a:solidFill>
              </a:rPr>
              <a:t>. In den meisten </a:t>
            </a:r>
            <a:r>
              <a:rPr lang="cs-CZ" dirty="0" err="1">
                <a:solidFill>
                  <a:srgbClr val="000000"/>
                </a:solidFill>
              </a:rPr>
              <a:t>gemeinsam genutzten Texteditoren kann jeder, der über Bearbeitungsrechte verfügt</a:t>
            </a:r>
            <a:r>
              <a:rPr lang="cs-CZ" dirty="0">
                <a:solidFill>
                  <a:srgbClr val="000000"/>
                </a:solidFill>
              </a:rPr>
              <a:t>, </a:t>
            </a:r>
            <a:r>
              <a:rPr lang="cs-CZ" dirty="0" err="1">
                <a:solidFill>
                  <a:srgbClr val="000000"/>
                </a:solidFill>
              </a:rPr>
              <a:t>die gesamte Datei löschen</a:t>
            </a:r>
            <a:r>
              <a:rPr lang="cs-CZ" dirty="0">
                <a:solidFill>
                  <a:srgbClr val="000000"/>
                </a:solidFill>
              </a:rPr>
              <a:t>. Bei </a:t>
            </a:r>
            <a:r>
              <a:rPr lang="cs-CZ" dirty="0" err="1">
                <a:solidFill>
                  <a:srgbClr val="000000"/>
                </a:solidFill>
              </a:rPr>
              <a:t>Distributed-Ledger-Technologien gibt es jedoch strenge Regeln dafür, wer die Datei bearbeiten darf </a:t>
            </a:r>
            <a:r>
              <a:rPr lang="cs-CZ" dirty="0">
                <a:solidFill>
                  <a:srgbClr val="000000"/>
                </a:solidFill>
              </a:rPr>
              <a:t>und </a:t>
            </a:r>
            <a:r>
              <a:rPr lang="cs-CZ" dirty="0" err="1">
                <a:solidFill>
                  <a:srgbClr val="000000"/>
                </a:solidFill>
              </a:rPr>
              <a:t>wie </a:t>
            </a:r>
            <a:r>
              <a:rPr lang="cs-CZ" dirty="0">
                <a:solidFill>
                  <a:srgbClr val="000000"/>
                </a:solidFill>
              </a:rPr>
              <a:t>sie </a:t>
            </a:r>
            <a:r>
              <a:rPr lang="cs-CZ" dirty="0" err="1">
                <a:solidFill>
                  <a:srgbClr val="000000"/>
                </a:solidFill>
              </a:rPr>
              <a:t>bearbeitet wird</a:t>
            </a:r>
            <a:r>
              <a:rPr lang="cs-CZ" dirty="0">
                <a:solidFill>
                  <a:srgbClr val="000000"/>
                </a:solidFill>
              </a:rPr>
              <a:t>. </a:t>
            </a:r>
            <a:r>
              <a:rPr lang="cs-CZ" dirty="0" err="1">
                <a:solidFill>
                  <a:srgbClr val="000000"/>
                </a:solidFill>
              </a:rPr>
              <a:t>Einmal aufgezeichnete Einträge können nicht mehr gelöscht werden</a:t>
            </a:r>
            <a:r>
              <a:rPr lang="cs-CZ" dirty="0">
                <a:solidFill>
                  <a:srgbClr val="000000"/>
                </a:solidFill>
              </a:rPr>
              <a:t>.</a:t>
            </a:r>
          </a:p>
          <a:p>
            <a:pPr marL="0" indent="-248400" fontAlgn="base"/>
            <a:endParaRPr lang="cs-CZ"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wichtigsten Komponenten 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107243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r>
              <a:rPr lang="cs-CZ" dirty="0"/>
              <a:t>06</a:t>
            </a:r>
            <a:endParaRPr lang="en-US" dirty="0"/>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r>
              <a:rPr lang="cs-CZ" dirty="0" err="1"/>
              <a:t>Wie unterscheidet sich die </a:t>
            </a:r>
            <a:r>
              <a:rPr lang="cs-CZ" dirty="0"/>
              <a:t>Blockchain </a:t>
            </a:r>
            <a:r>
              <a:rPr lang="cs-CZ" dirty="0" err="1"/>
              <a:t>von der </a:t>
            </a:r>
            <a:r>
              <a:rPr lang="cs-CZ" dirty="0"/>
              <a:t>Cloud?</a:t>
            </a:r>
            <a:endParaRPr lang="en-US" dirty="0"/>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r>
              <a:rPr lang="cs-CZ" dirty="0"/>
              <a:t>07</a:t>
            </a:r>
            <a:endParaRPr lang="en-US" dirty="0"/>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r>
              <a:rPr lang="cs-CZ" sz="2400" dirty="0" err="1"/>
              <a:t>Was ist </a:t>
            </a:r>
            <a:r>
              <a:rPr lang="cs-CZ" sz="2400" dirty="0"/>
              <a:t>Blockchain als </a:t>
            </a:r>
            <a:r>
              <a:rPr lang="cs-CZ" sz="2400" dirty="0" err="1"/>
              <a:t>Dienstleistung</a:t>
            </a:r>
            <a:r>
              <a:rPr lang="cs-CZ" sz="2400" dirty="0"/>
              <a:t>?</a:t>
            </a:r>
            <a:endParaRPr lang="en-US" sz="2400" dirty="0"/>
          </a:p>
          <a:p>
            <a:r>
              <a:rPr lang="cs-CZ" dirty="0"/>
              <a:t> </a:t>
            </a:r>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r>
              <a:rPr lang="en-US" dirty="0"/>
              <a:t>Inhalt</a:t>
            </a:r>
          </a:p>
        </p:txBody>
      </p:sp>
      <p:sp>
        <p:nvSpPr>
          <p:cNvPr id="6" name="Text Placeholder 18">
            <a:extLst>
              <a:ext uri="{FF2B5EF4-FFF2-40B4-BE49-F238E27FC236}">
                <a16:creationId xmlns:a16="http://schemas.microsoft.com/office/drawing/2014/main" id="{D38DDF80-2C02-FE62-5B01-010C04E811C0}"/>
              </a:ext>
            </a:extLst>
          </p:cNvPr>
          <p:cNvSpPr txBox="1">
            <a:spLocks/>
          </p:cNvSpPr>
          <p:nvPr/>
        </p:nvSpPr>
        <p:spPr>
          <a:xfrm>
            <a:off x="2654199" y="3360939"/>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08</a:t>
            </a:r>
            <a:endParaRPr lang="en-US" dirty="0"/>
          </a:p>
        </p:txBody>
      </p:sp>
      <p:sp>
        <p:nvSpPr>
          <p:cNvPr id="7" name="Text Placeholder 19">
            <a:extLst>
              <a:ext uri="{FF2B5EF4-FFF2-40B4-BE49-F238E27FC236}">
                <a16:creationId xmlns:a16="http://schemas.microsoft.com/office/drawing/2014/main" id="{64670B92-4093-ED51-AFFB-A0BAB1D632E0}"/>
              </a:ext>
            </a:extLst>
          </p:cNvPr>
          <p:cNvSpPr txBox="1">
            <a:spLocks/>
          </p:cNvSpPr>
          <p:nvPr/>
        </p:nvSpPr>
        <p:spPr>
          <a:xfrm>
            <a:off x="3489496" y="3821262"/>
            <a:ext cx="6874660" cy="229192"/>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sz="2400" dirty="0"/>
              <a:t>Anwendungsfall</a:t>
            </a:r>
            <a:endParaRPr lang="en-US" sz="2400" dirty="0"/>
          </a:p>
          <a:p>
            <a:r>
              <a:rPr lang="cs-CZ" dirty="0"/>
              <a:t> </a:t>
            </a:r>
            <a:endParaRPr lang="en-US" dirty="0"/>
          </a:p>
        </p:txBody>
      </p:sp>
      <p:sp>
        <p:nvSpPr>
          <p:cNvPr id="8" name="Text Placeholder 18">
            <a:extLst>
              <a:ext uri="{FF2B5EF4-FFF2-40B4-BE49-F238E27FC236}">
                <a16:creationId xmlns:a16="http://schemas.microsoft.com/office/drawing/2014/main" id="{E9324A7F-DCD4-9D93-A4FA-D407E1B6FD0A}"/>
              </a:ext>
            </a:extLst>
          </p:cNvPr>
          <p:cNvSpPr txBox="1">
            <a:spLocks/>
          </p:cNvSpPr>
          <p:nvPr/>
        </p:nvSpPr>
        <p:spPr>
          <a:xfrm>
            <a:off x="2654199" y="407208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09</a:t>
            </a:r>
            <a:endParaRPr lang="en-US" dirty="0"/>
          </a:p>
        </p:txBody>
      </p:sp>
      <p:sp>
        <p:nvSpPr>
          <p:cNvPr id="9" name="Text Placeholder 19">
            <a:extLst>
              <a:ext uri="{FF2B5EF4-FFF2-40B4-BE49-F238E27FC236}">
                <a16:creationId xmlns:a16="http://schemas.microsoft.com/office/drawing/2014/main" id="{EEAC4A69-DC79-7179-6099-0CFB9A8DC88D}"/>
              </a:ext>
            </a:extLst>
          </p:cNvPr>
          <p:cNvSpPr txBox="1">
            <a:spLocks/>
          </p:cNvSpPr>
          <p:nvPr/>
        </p:nvSpPr>
        <p:spPr>
          <a:xfrm>
            <a:off x="3489496" y="4532409"/>
            <a:ext cx="6874660" cy="229192"/>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sz="2400" dirty="0" err="1"/>
              <a:t>Schlussfolgerung</a:t>
            </a:r>
            <a:endParaRPr lang="en-US" sz="2400" dirty="0"/>
          </a:p>
          <a:p>
            <a:r>
              <a:rPr lang="cs-CZ" dirty="0"/>
              <a:t> </a:t>
            </a:r>
            <a:endParaRPr lang="en-US" dirty="0"/>
          </a:p>
        </p:txBody>
      </p:sp>
      <p:pic>
        <p:nvPicPr>
          <p:cNvPr id="2" name="Picture 1">
            <a:extLst>
              <a:ext uri="{FF2B5EF4-FFF2-40B4-BE49-F238E27FC236}">
                <a16:creationId xmlns:a16="http://schemas.microsoft.com/office/drawing/2014/main" id="{EC40129E-E716-C8B3-896E-4ACBA9ADCBA6}"/>
              </a:ext>
            </a:extLst>
          </p:cNvPr>
          <p:cNvPicPr>
            <a:picLocks noChangeAspect="1"/>
          </p:cNvPicPr>
          <p:nvPr/>
        </p:nvPicPr>
        <p:blipFill>
          <a:blip r:embed="rId3"/>
          <a:stretch>
            <a:fillRect/>
          </a:stretch>
        </p:blipFill>
        <p:spPr>
          <a:xfrm>
            <a:off x="3004392" y="5956627"/>
            <a:ext cx="1638095" cy="342857"/>
          </a:xfrm>
          <a:prstGeom prst="rect">
            <a:avLst/>
          </a:prstGeom>
        </p:spPr>
      </p:pic>
    </p:spTree>
    <p:extLst>
      <p:ext uri="{BB962C8B-B14F-4D97-AF65-F5344CB8AC3E}">
        <p14:creationId xmlns:p14="http://schemas.microsoft.com/office/powerpoint/2010/main" val="28234080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startAt="2"/>
            </a:pPr>
            <a:r>
              <a:rPr lang="en-GB" b="1" kern="100" dirty="0">
                <a:solidFill>
                  <a:srgbClr val="000000"/>
                </a:solidFill>
                <a:effectLst/>
                <a:ea typeface="Calibri" panose="020F0502020204030204" pitchFamily="34" charset="0"/>
                <a:cs typeface="Times New Roman" panose="02020603050405020304" pitchFamily="18" charset="0"/>
              </a:rPr>
              <a:t>Intelligente Verträge</a:t>
            </a:r>
            <a:endParaRPr lang="cs-CZ" b="1" dirty="0">
              <a:effectLst/>
              <a:ea typeface="Times New Roman" panose="02020603050405020304" pitchFamily="18" charset="0"/>
            </a:endParaRPr>
          </a:p>
          <a:p>
            <a:pPr marL="0" indent="0" algn="l" rtl="0" fontAlgn="base"/>
            <a:endParaRPr lang="cs-CZ" b="1" dirty="0">
              <a:solidFill>
                <a:srgbClr val="000000"/>
              </a:solidFill>
              <a:effectLst/>
            </a:endParaRPr>
          </a:p>
          <a:p>
            <a:pPr fontAlgn="base"/>
            <a:r>
              <a:rPr lang="en-US" dirty="0">
                <a:solidFill>
                  <a:srgbClr val="000000"/>
                </a:solidFill>
              </a:rPr>
              <a:t>	</a:t>
            </a:r>
            <a:r>
              <a:rPr lang="cs-CZ" dirty="0">
                <a:solidFill>
                  <a:srgbClr val="000000"/>
                </a:solidFill>
              </a:rPr>
              <a:t>Unternehmen nutzen Smart Contracts, um Geschäftsverträge selbst zu verwalten, ohne dass eine unterstützende Drittpartei erforderlich ist. Dabei handelt es sich um </a:t>
            </a:r>
            <a:r>
              <a:rPr lang="cs-CZ" dirty="0" err="1">
                <a:solidFill>
                  <a:srgbClr val="000000"/>
                </a:solidFill>
              </a:rPr>
              <a:t>Programme, die </a:t>
            </a:r>
            <a:r>
              <a:rPr lang="cs-CZ" dirty="0">
                <a:solidFill>
                  <a:srgbClr val="000000"/>
                </a:solidFill>
              </a:rPr>
              <a:t>auf </a:t>
            </a:r>
            <a:r>
              <a:rPr lang="cs-CZ" dirty="0" err="1">
                <a:solidFill>
                  <a:srgbClr val="000000"/>
                </a:solidFill>
              </a:rPr>
              <a:t>dem Blockchain-System gespeichert sind und automatisch </a:t>
            </a:r>
            <a:r>
              <a:rPr lang="cs-CZ" dirty="0">
                <a:solidFill>
                  <a:srgbClr val="000000"/>
                </a:solidFill>
              </a:rPr>
              <a:t>ausgeführt werden</a:t>
            </a:r>
            <a:r>
              <a:rPr lang="cs-CZ" dirty="0" err="1">
                <a:solidFill>
                  <a:srgbClr val="000000"/>
                </a:solidFill>
              </a:rPr>
              <a:t>, wenn bestimmte Bedingungen </a:t>
            </a:r>
            <a:r>
              <a:rPr lang="cs-CZ" dirty="0">
                <a:solidFill>
                  <a:srgbClr val="000000"/>
                </a:solidFill>
              </a:rPr>
              <a:t>erfüllt sind. Sie führen </a:t>
            </a:r>
            <a:r>
              <a:rPr lang="cs-CZ" dirty="0" err="1">
                <a:solidFill>
                  <a:srgbClr val="000000"/>
                </a:solidFill>
              </a:rPr>
              <a:t>Wenn-Dann-Prüfungen durch</a:t>
            </a:r>
            <a:r>
              <a:rPr lang="cs-CZ" dirty="0">
                <a:solidFill>
                  <a:srgbClr val="000000"/>
                </a:solidFill>
              </a:rPr>
              <a:t>, </a:t>
            </a:r>
            <a:r>
              <a:rPr lang="cs-CZ" dirty="0" err="1">
                <a:solidFill>
                  <a:srgbClr val="000000"/>
                </a:solidFill>
              </a:rPr>
              <a:t>damit Transaktionen sicher abgeschlossen werden können</a:t>
            </a:r>
            <a:r>
              <a:rPr lang="cs-CZ" dirty="0">
                <a:solidFill>
                  <a:srgbClr val="000000"/>
                </a:solidFill>
              </a:rPr>
              <a:t>. Ein </a:t>
            </a:r>
            <a:r>
              <a:rPr lang="cs-CZ" dirty="0" err="1">
                <a:solidFill>
                  <a:srgbClr val="000000"/>
                </a:solidFill>
              </a:rPr>
              <a:t>Logistikunternehmen kann zum Beispiel </a:t>
            </a:r>
            <a:r>
              <a:rPr lang="cs-CZ" dirty="0">
                <a:solidFill>
                  <a:srgbClr val="000000"/>
                </a:solidFill>
              </a:rPr>
              <a:t>einen </a:t>
            </a:r>
            <a:r>
              <a:rPr lang="cs-CZ" dirty="0" err="1">
                <a:solidFill>
                  <a:srgbClr val="000000"/>
                </a:solidFill>
              </a:rPr>
              <a:t>intelligenten Vertrag haben, der automatisch die Zahlung vornimmt, sobald die Waren im </a:t>
            </a:r>
            <a:r>
              <a:rPr lang="cs-CZ" dirty="0">
                <a:solidFill>
                  <a:srgbClr val="000000"/>
                </a:solidFill>
              </a:rPr>
              <a:t>Hafen </a:t>
            </a:r>
            <a:r>
              <a:rPr lang="cs-CZ" dirty="0" err="1">
                <a:solidFill>
                  <a:srgbClr val="000000"/>
                </a:solidFill>
              </a:rPr>
              <a:t>angekommen sind</a:t>
            </a:r>
            <a:r>
              <a:rPr lang="cs-CZ" dirty="0">
                <a:solidFill>
                  <a:srgbClr val="000000"/>
                </a:solidFill>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wichtigsten Komponenten 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58986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Kryptographie mit öffentlichem Schlüssel</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cs-CZ" dirty="0">
                <a:effectLst/>
                <a:latin typeface="Calibri" panose="020F0502020204030204" pitchFamily="34" charset="0"/>
                <a:ea typeface="Calibri" panose="020F0502020204030204" pitchFamily="34" charset="0"/>
                <a:cs typeface="Times New Roman" panose="02020603050405020304" pitchFamily="18" charset="0"/>
              </a:rPr>
              <a:t>Die Public-Key-Kryptografie ist ein Sicherheitsmerkmal zur eindeutigen Identifizierung der Teilnehmer im Blockchain-Netzwerk. </a:t>
            </a:r>
            <a:r>
              <a:rPr lang="cs-CZ" dirty="0" err="1">
                <a:effectLst/>
                <a:latin typeface="Calibri" panose="020F0502020204030204" pitchFamily="34" charset="0"/>
                <a:ea typeface="Calibri" panose="020F0502020204030204" pitchFamily="34" charset="0"/>
                <a:cs typeface="Times New Roman" panose="02020603050405020304" pitchFamily="18" charset="0"/>
              </a:rPr>
              <a:t>Dieser Mechanismus generiert zwei Sätze von Schlüsseln für Netzwerkmitglieder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Ein Schlüssel ist </a:t>
            </a:r>
            <a:r>
              <a:rPr lang="cs-CZ" dirty="0">
                <a:effectLst/>
                <a:latin typeface="Calibri" panose="020F0502020204030204" pitchFamily="34" charset="0"/>
                <a:ea typeface="Calibri" panose="020F0502020204030204" pitchFamily="34" charset="0"/>
                <a:cs typeface="Times New Roman" panose="02020603050405020304" pitchFamily="18" charset="0"/>
              </a:rPr>
              <a:t>ein öffentlicher </a:t>
            </a:r>
            <a:r>
              <a:rPr lang="cs-CZ" dirty="0" err="1">
                <a:effectLst/>
                <a:latin typeface="Calibri" panose="020F0502020204030204" pitchFamily="34" charset="0"/>
                <a:ea typeface="Calibri" panose="020F0502020204030204" pitchFamily="34" charset="0"/>
                <a:cs typeface="Times New Roman" panose="02020603050405020304" pitchFamily="18" charset="0"/>
              </a:rPr>
              <a:t>Schlüssel, der </a:t>
            </a:r>
            <a:r>
              <a:rPr lang="cs-CZ" dirty="0">
                <a:effectLst/>
                <a:latin typeface="Calibri" panose="020F0502020204030204" pitchFamily="34" charset="0"/>
                <a:ea typeface="Calibri" panose="020F0502020204030204" pitchFamily="34" charset="0"/>
                <a:cs typeface="Times New Roman" panose="02020603050405020304" pitchFamily="18" charset="0"/>
              </a:rPr>
              <a:t>für </a:t>
            </a:r>
            <a:r>
              <a:rPr lang="cs-CZ" dirty="0" err="1">
                <a:effectLst/>
                <a:latin typeface="Calibri" panose="020F0502020204030204" pitchFamily="34" charset="0"/>
                <a:ea typeface="Calibri" panose="020F0502020204030204" pitchFamily="34" charset="0"/>
                <a:cs typeface="Times New Roman" panose="02020603050405020304" pitchFamily="18" charset="0"/>
              </a:rPr>
              <a:t>alle </a:t>
            </a:r>
            <a:r>
              <a:rPr lang="cs-CZ" dirty="0">
                <a:effectLst/>
                <a:latin typeface="Calibri" panose="020F0502020204030204" pitchFamily="34" charset="0"/>
                <a:ea typeface="Calibri" panose="020F0502020204030204" pitchFamily="34" charset="0"/>
                <a:cs typeface="Times New Roman" panose="02020603050405020304" pitchFamily="18" charset="0"/>
              </a:rPr>
              <a:t>Mitglieder des Netzwerks gilt. </a:t>
            </a:r>
            <a:r>
              <a:rPr lang="cs-CZ" dirty="0" err="1">
                <a:effectLst/>
                <a:latin typeface="Calibri" panose="020F0502020204030204" pitchFamily="34" charset="0"/>
                <a:ea typeface="Calibri" panose="020F0502020204030204" pitchFamily="34" charset="0"/>
                <a:cs typeface="Times New Roman" panose="02020603050405020304" pitchFamily="18" charset="0"/>
              </a:rPr>
              <a:t>Der andere ist </a:t>
            </a:r>
            <a:r>
              <a:rPr lang="cs-CZ" dirty="0">
                <a:effectLst/>
                <a:latin typeface="Calibri" panose="020F0502020204030204" pitchFamily="34" charset="0"/>
                <a:ea typeface="Calibri" panose="020F0502020204030204" pitchFamily="34" charset="0"/>
                <a:cs typeface="Times New Roman" panose="02020603050405020304" pitchFamily="18" charset="0"/>
              </a:rPr>
              <a:t>ein </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privater Schlüssel, der </a:t>
            </a:r>
            <a:r>
              <a:rPr lang="cs-CZ" dirty="0">
                <a:effectLst/>
                <a:latin typeface="Calibri" panose="020F0502020204030204" pitchFamily="34" charset="0"/>
                <a:ea typeface="Calibri" panose="020F0502020204030204" pitchFamily="34" charset="0"/>
                <a:cs typeface="Times New Roman" panose="02020603050405020304" pitchFamily="18" charset="0"/>
              </a:rPr>
              <a:t>für </a:t>
            </a:r>
            <a:r>
              <a:rPr lang="cs-CZ" dirty="0" err="1">
                <a:effectLst/>
                <a:latin typeface="Calibri" panose="020F0502020204030204" pitchFamily="34" charset="0"/>
                <a:ea typeface="Calibri" panose="020F0502020204030204" pitchFamily="34" charset="0"/>
                <a:cs typeface="Times New Roman" panose="02020603050405020304" pitchFamily="18" charset="0"/>
              </a:rPr>
              <a:t>jedes Mitglied einzigartig ist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Der private </a:t>
            </a:r>
            <a:r>
              <a:rPr lang="cs-CZ" dirty="0">
                <a:effectLst/>
                <a:latin typeface="Calibri" panose="020F0502020204030204" pitchFamily="34" charset="0"/>
                <a:ea typeface="Calibri" panose="020F0502020204030204" pitchFamily="34" charset="0"/>
                <a:cs typeface="Times New Roman" panose="02020603050405020304" pitchFamily="18" charset="0"/>
              </a:rPr>
              <a:t>und der öffentliche </a:t>
            </a:r>
            <a:r>
              <a:rPr lang="cs-CZ" dirty="0" err="1">
                <a:effectLst/>
                <a:latin typeface="Calibri" panose="020F0502020204030204" pitchFamily="34" charset="0"/>
                <a:ea typeface="Calibri" panose="020F0502020204030204" pitchFamily="34" charset="0"/>
                <a:cs typeface="Times New Roman" panose="02020603050405020304" pitchFamily="18" charset="0"/>
              </a:rPr>
              <a:t>Schlüssel arbeiten zusammen</a:t>
            </a:r>
            <a:r>
              <a:rPr lang="cs-CZ" dirty="0">
                <a:effectLst/>
                <a:latin typeface="Calibri" panose="020F0502020204030204" pitchFamily="34" charset="0"/>
                <a:ea typeface="Calibri" panose="020F0502020204030204" pitchFamily="34" charset="0"/>
                <a:cs typeface="Times New Roman" panose="02020603050405020304" pitchFamily="18" charset="0"/>
              </a:rPr>
              <a:t>, um </a:t>
            </a:r>
            <a:r>
              <a:rPr lang="cs-CZ" dirty="0" err="1">
                <a:effectLst/>
                <a:latin typeface="Calibri" panose="020F0502020204030204" pitchFamily="34" charset="0"/>
                <a:ea typeface="Calibri" panose="020F0502020204030204" pitchFamily="34" charset="0"/>
                <a:cs typeface="Times New Roman" panose="02020603050405020304" pitchFamily="18" charset="0"/>
              </a:rPr>
              <a:t>die </a:t>
            </a:r>
            <a:r>
              <a:rPr lang="cs-CZ" dirty="0">
                <a:effectLst/>
                <a:latin typeface="Calibri" panose="020F0502020204030204" pitchFamily="34" charset="0"/>
                <a:ea typeface="Calibri" panose="020F0502020204030204" pitchFamily="34" charset="0"/>
                <a:cs typeface="Times New Roman" panose="02020603050405020304" pitchFamily="18" charset="0"/>
              </a:rPr>
              <a:t>Daten </a:t>
            </a:r>
            <a:r>
              <a:rPr lang="cs-CZ" dirty="0" err="1">
                <a:effectLst/>
                <a:latin typeface="Calibri" panose="020F0502020204030204" pitchFamily="34" charset="0"/>
                <a:ea typeface="Calibri" panose="020F0502020204030204" pitchFamily="34" charset="0"/>
                <a:cs typeface="Times New Roman" panose="02020603050405020304" pitchFamily="18" charset="0"/>
              </a:rPr>
              <a:t>im Hauptbuch zu entsperren</a:t>
            </a:r>
            <a:r>
              <a:rPr lang="cs-CZ"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wichtigsten Komponenten 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1026306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Kryptographie mit öffentlichem Schlüssel</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cs-CZ" dirty="0">
                <a:effectLst/>
                <a:latin typeface="Calibri" panose="020F0502020204030204" pitchFamily="34" charset="0"/>
                <a:ea typeface="Calibri" panose="020F0502020204030204" pitchFamily="34" charset="0"/>
                <a:cs typeface="Times New Roman" panose="02020603050405020304" pitchFamily="18" charset="0"/>
              </a:rPr>
              <a:t>Ein Beispiel: John und Jill sind zwei Mitglieder des Netzes. John </a:t>
            </a:r>
            <a:r>
              <a:rPr lang="cs-CZ" dirty="0" err="1">
                <a:effectLst/>
                <a:latin typeface="Calibri" panose="020F0502020204030204" pitchFamily="34" charset="0"/>
                <a:ea typeface="Calibri" panose="020F0502020204030204" pitchFamily="34" charset="0"/>
                <a:cs typeface="Times New Roman" panose="02020603050405020304" pitchFamily="18" charset="0"/>
              </a:rPr>
              <a:t>zeichnet </a:t>
            </a:r>
            <a:r>
              <a:rPr lang="cs-CZ" dirty="0">
                <a:effectLst/>
                <a:latin typeface="Calibri" panose="020F0502020204030204" pitchFamily="34" charset="0"/>
                <a:ea typeface="Calibri" panose="020F0502020204030204" pitchFamily="34" charset="0"/>
                <a:cs typeface="Times New Roman" panose="02020603050405020304" pitchFamily="18" charset="0"/>
              </a:rPr>
              <a:t>eine </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 auf, die mit </a:t>
            </a:r>
            <a:r>
              <a:rPr lang="cs-CZ" dirty="0">
                <a:effectLst/>
                <a:latin typeface="Calibri" panose="020F0502020204030204" pitchFamily="34" charset="0"/>
                <a:ea typeface="Calibri" panose="020F0502020204030204" pitchFamily="34" charset="0"/>
                <a:cs typeface="Times New Roman" panose="02020603050405020304" pitchFamily="18" charset="0"/>
              </a:rPr>
              <a:t>seinem </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privaten Schlüssel verschlüsselt ist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Jill kann sie mit </a:t>
            </a:r>
            <a:r>
              <a:rPr lang="cs-CZ" dirty="0">
                <a:effectLst/>
                <a:latin typeface="Calibri" panose="020F0502020204030204" pitchFamily="34" charset="0"/>
                <a:ea typeface="Calibri" panose="020F0502020204030204" pitchFamily="34" charset="0"/>
                <a:cs typeface="Times New Roman" panose="02020603050405020304" pitchFamily="18" charset="0"/>
              </a:rPr>
              <a:t>ihrem öffentlichen </a:t>
            </a:r>
            <a:r>
              <a:rPr lang="cs-CZ" dirty="0" err="1">
                <a:effectLst/>
                <a:latin typeface="Calibri" panose="020F0502020204030204" pitchFamily="34" charset="0"/>
                <a:ea typeface="Calibri" panose="020F0502020204030204" pitchFamily="34" charset="0"/>
                <a:cs typeface="Times New Roman" panose="02020603050405020304" pitchFamily="18" charset="0"/>
              </a:rPr>
              <a:t>Schlüssel entschlüsseln</a:t>
            </a:r>
            <a:r>
              <a:rPr lang="cs-CZ" dirty="0">
                <a:effectLst/>
                <a:latin typeface="Calibri" panose="020F0502020204030204" pitchFamily="34" charset="0"/>
                <a:ea typeface="Calibri" panose="020F0502020204030204" pitchFamily="34" charset="0"/>
                <a:cs typeface="Times New Roman" panose="02020603050405020304" pitchFamily="18" charset="0"/>
              </a:rPr>
              <a:t>. Auf </a:t>
            </a:r>
            <a:r>
              <a:rPr lang="cs-CZ" dirty="0" err="1">
                <a:effectLst/>
                <a:latin typeface="Calibri" panose="020F0502020204030204" pitchFamily="34" charset="0"/>
                <a:ea typeface="Calibri" panose="020F0502020204030204" pitchFamily="34" charset="0"/>
                <a:cs typeface="Times New Roman" panose="02020603050405020304" pitchFamily="18" charset="0"/>
              </a:rPr>
              <a:t>diese Weise ist Jill sicher, dass </a:t>
            </a:r>
            <a:r>
              <a:rPr lang="cs-CZ" dirty="0">
                <a:effectLst/>
                <a:latin typeface="Calibri" panose="020F0502020204030204" pitchFamily="34" charset="0"/>
                <a:ea typeface="Calibri" panose="020F0502020204030204" pitchFamily="34" charset="0"/>
                <a:cs typeface="Times New Roman" panose="02020603050405020304" pitchFamily="18" charset="0"/>
              </a:rPr>
              <a:t>John </a:t>
            </a:r>
            <a:r>
              <a:rPr lang="cs-CZ" dirty="0" err="1">
                <a:effectLst/>
                <a:latin typeface="Calibri" panose="020F0502020204030204" pitchFamily="34" charset="0"/>
                <a:ea typeface="Calibri" panose="020F0502020204030204" pitchFamily="34" charset="0"/>
                <a:cs typeface="Times New Roman" panose="02020603050405020304" pitchFamily="18" charset="0"/>
              </a:rPr>
              <a:t>die Transaktion </a:t>
            </a:r>
            <a:r>
              <a:rPr lang="cs-CZ" dirty="0">
                <a:effectLst/>
                <a:latin typeface="Calibri" panose="020F0502020204030204" pitchFamily="34" charset="0"/>
                <a:ea typeface="Calibri" panose="020F0502020204030204" pitchFamily="34" charset="0"/>
                <a:cs typeface="Times New Roman" panose="02020603050405020304" pitchFamily="18" charset="0"/>
              </a:rPr>
              <a:t>durchgeführt hat. </a:t>
            </a:r>
            <a:r>
              <a:rPr lang="cs-CZ" dirty="0" err="1">
                <a:effectLst/>
                <a:latin typeface="Calibri" panose="020F0502020204030204" pitchFamily="34" charset="0"/>
                <a:ea typeface="Calibri" panose="020F0502020204030204" pitchFamily="34" charset="0"/>
                <a:cs typeface="Times New Roman" panose="02020603050405020304" pitchFamily="18" charset="0"/>
              </a:rPr>
              <a:t>Jills </a:t>
            </a:r>
            <a:r>
              <a:rPr lang="cs-CZ" dirty="0">
                <a:effectLst/>
                <a:latin typeface="Calibri" panose="020F0502020204030204" pitchFamily="34" charset="0"/>
                <a:ea typeface="Calibri" panose="020F0502020204030204" pitchFamily="34" charset="0"/>
                <a:cs typeface="Times New Roman" panose="02020603050405020304" pitchFamily="18" charset="0"/>
              </a:rPr>
              <a:t>öffentlicher </a:t>
            </a:r>
            <a:r>
              <a:rPr lang="cs-CZ" dirty="0" err="1">
                <a:effectLst/>
                <a:latin typeface="Calibri" panose="020F0502020204030204" pitchFamily="34" charset="0"/>
                <a:ea typeface="Calibri" panose="020F0502020204030204" pitchFamily="34" charset="0"/>
                <a:cs typeface="Times New Roman" panose="02020603050405020304" pitchFamily="18" charset="0"/>
              </a:rPr>
              <a:t>Schlüssel hätte nicht funktioniert, wenn Johns privater Schlüssel verfälscht worden </a:t>
            </a:r>
            <a:r>
              <a:rPr lang="cs-CZ" dirty="0">
                <a:effectLst/>
                <a:latin typeface="Calibri" panose="020F0502020204030204" pitchFamily="34" charset="0"/>
                <a:ea typeface="Calibri" panose="020F0502020204030204" pitchFamily="34" charset="0"/>
                <a:cs typeface="Times New Roman" panose="02020603050405020304" pitchFamily="18" charset="0"/>
              </a:rPr>
              <a:t>wäre.</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wichtigsten Komponenten 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206245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dirty="0" err="1"/>
              <a:t>Was </a:t>
            </a:r>
            <a:r>
              <a:rPr lang="cs-CZ" sz="3900" dirty="0"/>
              <a:t>sind </a:t>
            </a:r>
            <a:r>
              <a:rPr lang="cs-CZ" sz="3900" dirty="0" err="1"/>
              <a:t>die Vorteile der </a:t>
            </a:r>
            <a:r>
              <a:rPr lang="cs-CZ" sz="3900" dirty="0"/>
              <a:t>Blockchain-Technologie?</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04</a:t>
            </a:r>
            <a:endParaRPr lang="en-US" dirty="0"/>
          </a:p>
        </p:txBody>
      </p:sp>
    </p:spTree>
    <p:extLst>
      <p:ext uri="{BB962C8B-B14F-4D97-AF65-F5344CB8AC3E}">
        <p14:creationId xmlns:p14="http://schemas.microsoft.com/office/powerpoint/2010/main" val="33506578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cs-CZ" dirty="0">
                <a:effectLst/>
                <a:latin typeface="Calibri" panose="020F0502020204030204" pitchFamily="34" charset="0"/>
                <a:ea typeface="Calibri" panose="020F0502020204030204" pitchFamily="34" charset="0"/>
                <a:cs typeface="Times New Roman" panose="02020603050405020304" pitchFamily="18" charset="0"/>
              </a:rPr>
              <a:t>Die Blockchain-Technologie bietet viele Vorteile für die Verwaltung von Vermögenstransaktionen. In </a:t>
            </a:r>
            <a:r>
              <a:rPr lang="cs-CZ" dirty="0" err="1">
                <a:effectLst/>
                <a:latin typeface="Calibri" panose="020F0502020204030204" pitchFamily="34" charset="0"/>
                <a:ea typeface="Calibri" panose="020F0502020204030204" pitchFamily="34" charset="0"/>
                <a:cs typeface="Times New Roman" panose="02020603050405020304" pitchFamily="18" charset="0"/>
              </a:rPr>
              <a:t>den folgenden Unterabschnitten </a:t>
            </a:r>
            <a:r>
              <a:rPr lang="cs-CZ" dirty="0">
                <a:effectLst/>
                <a:latin typeface="Calibri" panose="020F0502020204030204" pitchFamily="34" charset="0"/>
                <a:ea typeface="Calibri" panose="020F0502020204030204" pitchFamily="34" charset="0"/>
                <a:cs typeface="Times New Roman" panose="02020603050405020304" pitchFamily="18" charset="0"/>
              </a:rPr>
              <a:t>führen </a:t>
            </a:r>
            <a:r>
              <a:rPr lang="cs-CZ" dirty="0" err="1">
                <a:effectLst/>
                <a:latin typeface="Calibri" panose="020F0502020204030204" pitchFamily="34" charset="0"/>
                <a:ea typeface="Calibri" panose="020F0502020204030204" pitchFamily="34" charset="0"/>
                <a:cs typeface="Times New Roman" panose="02020603050405020304" pitchFamily="18" charset="0"/>
              </a:rPr>
              <a:t>wir einige davon </a:t>
            </a:r>
            <a:r>
              <a:rPr lang="cs-CZ" dirty="0">
                <a:effectLst/>
                <a:latin typeface="Calibri" panose="020F0502020204030204" pitchFamily="34" charset="0"/>
                <a:ea typeface="Calibri" panose="020F0502020204030204" pitchFamily="34" charset="0"/>
                <a:cs typeface="Times New Roman" panose="02020603050405020304" pitchFamily="18" charset="0"/>
              </a:rPr>
              <a:t>auf:</a:t>
            </a: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Erweiterte Sicherheit</a:t>
            </a:r>
            <a:endParaRPr lang="cs-CZ" b="1" dirty="0">
              <a:effectLst/>
              <a:latin typeface="Times New Roman" panose="02020603050405020304" pitchFamily="18" charset="0"/>
              <a:ea typeface="Times New Roman" panose="02020603050405020304" pitchFamily="18" charset="0"/>
            </a:endParaRP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Verbesserte Effizienz</a:t>
            </a:r>
            <a:endParaRPr lang="cs-CZ" b="1" dirty="0">
              <a:effectLst/>
              <a:latin typeface="Times New Roman" panose="02020603050405020304" pitchFamily="18" charset="0"/>
              <a:ea typeface="Times New Roman" panose="02020603050405020304" pitchFamily="18" charset="0"/>
            </a:endParaRPr>
          </a:p>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Schnelleres Auditing</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a:t>
            </a:r>
            <a:r>
              <a:rPr lang="cs-CZ" dirty="0" err="1"/>
              <a:t>Vorteile </a:t>
            </a:r>
            <a:r>
              <a:rPr lang="en-US" sz="3600" dirty="0"/>
              <a:t>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232201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Erweiterte Sicherheit</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Blockchain-Systeme bieten das hohe Maß an Sicherheit und Vertrauen, das moderne digitale Transaktionen erfordern.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Es besteht immer </a:t>
            </a:r>
            <a:r>
              <a:rPr lang="cs-CZ" sz="2400" dirty="0">
                <a:effectLst/>
                <a:latin typeface="Calibri" panose="020F0502020204030204" pitchFamily="34" charset="0"/>
                <a:ea typeface="Calibri" panose="020F0502020204030204" pitchFamily="34" charset="0"/>
                <a:cs typeface="Times New Roman" panose="02020603050405020304" pitchFamily="18" charset="0"/>
              </a:rPr>
              <a:t>die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Befürchtung, dass jemand die zugrunde liegende </a:t>
            </a:r>
            <a:r>
              <a:rPr lang="cs-CZ" sz="2400" dirty="0">
                <a:effectLst/>
                <a:latin typeface="Calibri" panose="020F0502020204030204" pitchFamily="34" charset="0"/>
                <a:ea typeface="Calibri" panose="020F0502020204030204" pitchFamily="34" charset="0"/>
                <a:cs typeface="Times New Roman" panose="02020603050405020304" pitchFamily="18" charset="0"/>
              </a:rPr>
              <a:t>Software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manipuliert</a:t>
            </a:r>
            <a:r>
              <a:rPr lang="cs-CZ" sz="2400" dirty="0">
                <a:effectLst/>
                <a:latin typeface="Calibri" panose="020F0502020204030204" pitchFamily="34" charset="0"/>
                <a:ea typeface="Calibri" panose="020F0502020204030204" pitchFamily="34" charset="0"/>
                <a:cs typeface="Times New Roman" panose="02020603050405020304" pitchFamily="18" charset="0"/>
              </a:rPr>
              <a:t>, um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für sich selbst Falschgeld zu erzeugen</a:t>
            </a:r>
            <a:r>
              <a:rPr lang="cs-CZ" sz="2400" dirty="0">
                <a:effectLst/>
                <a:latin typeface="Calibri" panose="020F0502020204030204" pitchFamily="34" charset="0"/>
                <a:ea typeface="Calibri" panose="020F0502020204030204" pitchFamily="34" charset="0"/>
                <a:cs typeface="Times New Roman" panose="02020603050405020304" pitchFamily="18" charset="0"/>
              </a:rPr>
              <a:t>. Blockchain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nutzt </a:t>
            </a:r>
            <a:r>
              <a:rPr lang="cs-CZ" sz="2400" dirty="0">
                <a:effectLst/>
                <a:latin typeface="Calibri" panose="020F0502020204030204" pitchFamily="34" charset="0"/>
                <a:ea typeface="Calibri" panose="020F0502020204030204" pitchFamily="34" charset="0"/>
                <a:cs typeface="Times New Roman" panose="02020603050405020304" pitchFamily="18" charset="0"/>
              </a:rPr>
              <a:t>jedoch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die drei Prinzipien Kryptografie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Dezentralisierung </a:t>
            </a:r>
            <a:r>
              <a:rPr lang="cs-CZ" sz="2400" dirty="0">
                <a:effectLst/>
                <a:latin typeface="Calibri" panose="020F0502020204030204" pitchFamily="34" charset="0"/>
                <a:ea typeface="Calibri" panose="020F0502020204030204" pitchFamily="34" charset="0"/>
                <a:cs typeface="Times New Roman" panose="02020603050405020304" pitchFamily="18" charset="0"/>
              </a:rPr>
              <a:t>und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Konsens</a:t>
            </a:r>
            <a:r>
              <a:rPr lang="cs-CZ" sz="2400" dirty="0">
                <a:effectLst/>
                <a:latin typeface="Calibri" panose="020F0502020204030204" pitchFamily="34" charset="0"/>
                <a:ea typeface="Calibri" panose="020F0502020204030204" pitchFamily="34" charset="0"/>
                <a:cs typeface="Times New Roman" panose="02020603050405020304" pitchFamily="18" charset="0"/>
              </a:rPr>
              <a:t>, um ein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hochsicheres zugrunde liegendes Softwaresystem zu schaffen, das nahezu unmöglich </a:t>
            </a:r>
            <a:r>
              <a:rPr lang="cs-CZ" sz="2400" dirty="0">
                <a:effectLst/>
                <a:latin typeface="Calibri" panose="020F0502020204030204" pitchFamily="34" charset="0"/>
                <a:ea typeface="Calibri" panose="020F0502020204030204" pitchFamily="34" charset="0"/>
                <a:cs typeface="Times New Roman" panose="02020603050405020304" pitchFamily="18" charset="0"/>
              </a:rPr>
              <a:t>zu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manipulieren ist</a:t>
            </a:r>
            <a:r>
              <a:rPr lang="cs-CZ" sz="2400" dirty="0">
                <a:effectLst/>
                <a:latin typeface="Calibri" panose="020F0502020204030204" pitchFamily="34" charset="0"/>
                <a:ea typeface="Calibri" panose="020F0502020204030204" pitchFamily="34" charset="0"/>
                <a:cs typeface="Times New Roman" panose="02020603050405020304" pitchFamily="18" charset="0"/>
              </a:rPr>
              <a:t>. Es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gibt</a:t>
            </a:r>
            <a:r>
              <a:rPr lang="cs-CZ" sz="2400" dirty="0">
                <a:effectLst/>
                <a:latin typeface="Calibri" panose="020F0502020204030204" pitchFamily="34" charset="0"/>
                <a:ea typeface="Calibri" panose="020F0502020204030204" pitchFamily="34" charset="0"/>
                <a:cs typeface="Times New Roman" panose="02020603050405020304" pitchFamily="18" charset="0"/>
              </a:rPr>
              <a:t> keinen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einzigen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Fehlerpunkt</a:t>
            </a:r>
            <a:r>
              <a:rPr lang="cs-CZ" sz="2400" dirty="0">
                <a:effectLst/>
                <a:latin typeface="Calibri" panose="020F0502020204030204" pitchFamily="34" charset="0"/>
                <a:ea typeface="Calibri" panose="020F0502020204030204" pitchFamily="34" charset="0"/>
                <a:cs typeface="Times New Roman" panose="02020603050405020304" pitchFamily="18" charset="0"/>
              </a:rPr>
              <a:t> und ein einzelner Benutzer kann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Transaktionsaufzeichnungen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nicht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ändern</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cs-CZ" b="1" dirty="0">
              <a:solidFill>
                <a:srgbClr val="000000"/>
              </a:solidFill>
              <a:effectLst/>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a:t>
            </a:r>
            <a:r>
              <a:rPr lang="cs-CZ" dirty="0" err="1"/>
              <a:t>Vorteile </a:t>
            </a:r>
            <a:r>
              <a:rPr lang="en-US" sz="3600" dirty="0"/>
              <a:t>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266633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startAt="2"/>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Verbesserte Effizienz</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Business-to-Business-Transaktionen können viel Zeit in Anspruch nehmen und zu betrieblichen Engpässen führen, vor allem, wenn die Einhaltung von Vorschriften und die Regulierungsbehörden Dritter beteiligt sind.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Transparenz </a:t>
            </a:r>
            <a:r>
              <a:rPr lang="cs-CZ" sz="2400" dirty="0">
                <a:effectLst/>
                <a:latin typeface="Calibri" panose="020F0502020204030204" pitchFamily="34" charset="0"/>
                <a:ea typeface="Calibri" panose="020F0502020204030204" pitchFamily="34" charset="0"/>
                <a:cs typeface="Times New Roman" panose="02020603050405020304" pitchFamily="18" charset="0"/>
              </a:rPr>
              <a:t>und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intelligente Verträge </a:t>
            </a:r>
            <a:r>
              <a:rPr lang="cs-CZ" sz="2400" dirty="0">
                <a:effectLst/>
                <a:latin typeface="Calibri" panose="020F0502020204030204" pitchFamily="34" charset="0"/>
                <a:ea typeface="Calibri" panose="020F0502020204030204" pitchFamily="34" charset="0"/>
                <a:cs typeface="Times New Roman" panose="02020603050405020304" pitchFamily="18" charset="0"/>
              </a:rPr>
              <a:t>in der Blockchain machen solche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Geschäftstransaktionen schneller </a:t>
            </a:r>
            <a:r>
              <a:rPr lang="cs-CZ" sz="2400" dirty="0">
                <a:effectLst/>
                <a:latin typeface="Calibri" panose="020F0502020204030204" pitchFamily="34" charset="0"/>
                <a:ea typeface="Calibri" panose="020F0502020204030204" pitchFamily="34" charset="0"/>
                <a:cs typeface="Times New Roman" panose="02020603050405020304" pitchFamily="18" charset="0"/>
              </a:rPr>
              <a:t>und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effizienter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a:t>
            </a:r>
            <a:r>
              <a:rPr lang="cs-CZ" dirty="0" err="1"/>
              <a:t>Vorteile </a:t>
            </a:r>
            <a:r>
              <a:rPr lang="en-US" sz="3600" dirty="0"/>
              <a:t>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093455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Was ist der Unterschied zwischen einer Datenbank und einer Blockchain? </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05</a:t>
            </a:r>
            <a:endParaRPr lang="en-US" dirty="0"/>
          </a:p>
        </p:txBody>
      </p:sp>
    </p:spTree>
    <p:extLst>
      <p:ext uri="{BB962C8B-B14F-4D97-AF65-F5344CB8AC3E}">
        <p14:creationId xmlns:p14="http://schemas.microsoft.com/office/powerpoint/2010/main" val="33056656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Schnelleres Auditing</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Unternehmen müssen in der Lage sein, elektronische Transaktionen sicher zu erzeugen, auszutauschen, zu archivieren und nachprüfbar zu rekonstruieren.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Blockchain-Datensätze </a:t>
            </a:r>
            <a:r>
              <a:rPr lang="cs-CZ" sz="2400" dirty="0">
                <a:effectLst/>
                <a:latin typeface="Calibri" panose="020F0502020204030204" pitchFamily="34" charset="0"/>
                <a:ea typeface="Calibri" panose="020F0502020204030204" pitchFamily="34" charset="0"/>
                <a:cs typeface="Times New Roman" panose="02020603050405020304" pitchFamily="18" charset="0"/>
              </a:rPr>
              <a:t>sind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chronologisch unveränderlich</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was bedeutet, dass alle Datensätze immer zeitlich geordnet </a:t>
            </a:r>
            <a:r>
              <a:rPr lang="cs-CZ" sz="2400" dirty="0">
                <a:effectLst/>
                <a:latin typeface="Calibri" panose="020F0502020204030204" pitchFamily="34" charset="0"/>
                <a:ea typeface="Calibri" panose="020F0502020204030204" pitchFamily="34" charset="0"/>
                <a:cs typeface="Times New Roman" panose="02020603050405020304" pitchFamily="18" charset="0"/>
              </a:rPr>
              <a:t>sind.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Diese Datentransparenz beschleunigt die Audit-Verarbeitung </a:t>
            </a:r>
            <a:r>
              <a:rPr lang="cs-CZ" sz="2400" dirty="0">
                <a:effectLst/>
                <a:latin typeface="Calibri" panose="020F0502020204030204" pitchFamily="34" charset="0"/>
                <a:ea typeface="Calibri" panose="020F0502020204030204" pitchFamily="34" charset="0"/>
                <a:cs typeface="Times New Roman" panose="02020603050405020304" pitchFamily="18" charset="0"/>
              </a:rPr>
              <a:t>erheblich.</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US" sz="3600" dirty="0"/>
              <a:t>Was sind die </a:t>
            </a:r>
            <a:r>
              <a:rPr lang="cs-CZ" dirty="0" err="1"/>
              <a:t>Vorteile </a:t>
            </a:r>
            <a:r>
              <a:rPr lang="en-US" sz="3600" dirty="0"/>
              <a:t>der Blockchain-Technologie?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3631713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484273" y="1797458"/>
            <a:ext cx="10595237" cy="4690604"/>
          </a:xfrm>
          <a:prstGeom prst="rect">
            <a:avLst/>
          </a:prstGeom>
        </p:spPr>
        <p:txBody>
          <a:bodyPr/>
          <a:lstStyle/>
          <a:p>
            <a:pPr>
              <a:lnSpc>
                <a:spcPct val="107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a:effectLst/>
                <a:latin typeface="Calibri" panose="020F0502020204030204" pitchFamily="34" charset="0"/>
                <a:ea typeface="Calibri" panose="020F0502020204030204" pitchFamily="34" charset="0"/>
                <a:cs typeface="Times New Roman" panose="02020603050405020304" pitchFamily="18" charset="0"/>
              </a:rPr>
              <a:t>Blockchain ist eine besondere Art von Datenbankmanagementsystem, das mehr Funktionen als eine normale Datenbank hat. 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der folgenden </a:t>
            </a:r>
            <a:r>
              <a:rPr lang="cs-CZ" sz="2000" dirty="0">
                <a:effectLst/>
                <a:latin typeface="Calibri" panose="020F0502020204030204" pitchFamily="34" charset="0"/>
                <a:ea typeface="Calibri" panose="020F0502020204030204" pitchFamily="34" charset="0"/>
                <a:cs typeface="Times New Roman" panose="02020603050405020304" pitchFamily="18" charset="0"/>
              </a:rPr>
              <a:t>Liste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beschreiben wir einige wesentliche Unterschiede zwischen </a:t>
            </a:r>
            <a:r>
              <a:rPr lang="cs-CZ" sz="2000" dirty="0">
                <a:effectLst/>
                <a:latin typeface="Calibri" panose="020F0502020204030204" pitchFamily="34" charset="0"/>
                <a:ea typeface="Calibri" panose="020F0502020204030204" pitchFamily="34" charset="0"/>
                <a:cs typeface="Times New Roman" panose="02020603050405020304" pitchFamily="18" charset="0"/>
              </a:rPr>
              <a:t>einer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herkömmlichen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Datenbank und einer Blockchain:</a:t>
            </a:r>
          </a:p>
          <a:p>
            <a:pPr marL="342900" lvl="0" indent="-342900">
              <a:lnSpc>
                <a:spcPct val="107000"/>
              </a:lnSpc>
              <a:buFont typeface="Symbol" panose="05050102010706020507" pitchFamily="18" charset="2"/>
              <a:buChar char=""/>
            </a:pPr>
            <a:r>
              <a:rPr lang="cs-CZ" sz="2000" dirty="0" err="1">
                <a:effectLst/>
                <a:latin typeface="Calibri" panose="020F0502020204030204" pitchFamily="34" charset="0"/>
                <a:ea typeface="Calibri" panose="020F0502020204030204" pitchFamily="34" charset="0"/>
                <a:cs typeface="Times New Roman" panose="02020603050405020304" pitchFamily="18" charset="0"/>
              </a:rPr>
              <a:t>Blockchains dezentralisieren die Kontrolle, ohne das </a:t>
            </a:r>
            <a:r>
              <a:rPr lang="cs-CZ" sz="2000" dirty="0">
                <a:effectLst/>
                <a:latin typeface="Calibri" panose="020F0502020204030204" pitchFamily="34" charset="0"/>
                <a:ea typeface="Calibri" panose="020F0502020204030204" pitchFamily="34" charset="0"/>
                <a:cs typeface="Times New Roman" panose="02020603050405020304" pitchFamily="18" charset="0"/>
              </a:rPr>
              <a:t>Vertrauen 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die vorhandenen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 zu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beschädigen</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Dies ist </a:t>
            </a:r>
            <a:r>
              <a:rPr lang="cs-CZ" sz="2000" dirty="0">
                <a:effectLst/>
                <a:latin typeface="Calibri" panose="020F0502020204030204" pitchFamily="34" charset="0"/>
                <a:ea typeface="Calibri" panose="020F0502020204030204" pitchFamily="34" charset="0"/>
                <a:cs typeface="Times New Roman" panose="02020603050405020304" pitchFamily="18" charset="0"/>
              </a:rPr>
              <a:t>bei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anderen Datenbanksystemen </a:t>
            </a:r>
            <a:r>
              <a:rPr lang="cs-CZ" sz="2000" dirty="0">
                <a:effectLst/>
                <a:latin typeface="Calibri" panose="020F0502020204030204" pitchFamily="34" charset="0"/>
                <a:ea typeface="Calibri" panose="020F0502020204030204" pitchFamily="34" charset="0"/>
                <a:cs typeface="Times New Roman" panose="02020603050405020304" pitchFamily="18" charset="0"/>
              </a:rPr>
              <a:t>nicht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möglich</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7000"/>
              </a:lnSpc>
              <a:buFont typeface="Symbol" panose="05050102010706020507" pitchFamily="18" charset="2"/>
              <a:buChar char=""/>
            </a:pPr>
            <a:r>
              <a:rPr lang="cs-CZ" sz="2000" dirty="0">
                <a:effectLst/>
                <a:latin typeface="Calibri" panose="020F0502020204030204" pitchFamily="34" charset="0"/>
                <a:ea typeface="Calibri" panose="020F0502020204030204" pitchFamily="34" charset="0"/>
                <a:cs typeface="Times New Roman" panose="02020603050405020304" pitchFamily="18" charset="0"/>
              </a:rPr>
              <a:t>Die an einer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Transaktion beteiligten Unternehmen können nicht ihre gesamte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Datenbank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gemeinsam nutzen</a:t>
            </a:r>
            <a:r>
              <a:rPr lang="cs-CZ" sz="2000" dirty="0">
                <a:effectLst/>
                <a:latin typeface="Calibri" panose="020F0502020204030204" pitchFamily="34" charset="0"/>
                <a:ea typeface="Calibri" panose="020F0502020204030204" pitchFamily="34" charset="0"/>
                <a:cs typeface="Times New Roman" panose="02020603050405020304" pitchFamily="18" charset="0"/>
              </a:rPr>
              <a:t>. 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Blockchain-Netzwerken </a:t>
            </a:r>
            <a:r>
              <a:rPr lang="cs-CZ" sz="2000" dirty="0">
                <a:effectLst/>
                <a:latin typeface="Calibri" panose="020F0502020204030204" pitchFamily="34" charset="0"/>
                <a:ea typeface="Calibri" panose="020F0502020204030204" pitchFamily="34" charset="0"/>
                <a:cs typeface="Times New Roman" panose="02020603050405020304" pitchFamily="18" charset="0"/>
              </a:rPr>
              <a:t>hat jedoch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jedes Unternehmen seine </a:t>
            </a:r>
            <a:r>
              <a:rPr lang="cs-CZ" sz="2000" dirty="0">
                <a:effectLst/>
                <a:latin typeface="Calibri" panose="020F0502020204030204" pitchFamily="34" charset="0"/>
                <a:ea typeface="Calibri" panose="020F0502020204030204" pitchFamily="34" charset="0"/>
                <a:cs typeface="Times New Roman" panose="02020603050405020304" pitchFamily="18" charset="0"/>
              </a:rPr>
              <a:t>Kopie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des Hauptbuchs</a:t>
            </a:r>
            <a:r>
              <a:rPr lang="cs-CZ" sz="2000" dirty="0">
                <a:effectLst/>
                <a:latin typeface="Calibri" panose="020F0502020204030204" pitchFamily="34" charset="0"/>
                <a:ea typeface="Calibri" panose="020F0502020204030204" pitchFamily="34" charset="0"/>
                <a:cs typeface="Times New Roman" panose="02020603050405020304" pitchFamily="18" charset="0"/>
              </a:rPr>
              <a:t>, und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das System sorgt automatisch für die Konsistenz zwischen den beiden Hauptbüchern</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800"/>
              </a:spcAft>
              <a:buFont typeface="Symbol" panose="05050102010706020507" pitchFamily="18" charset="2"/>
              <a:buChar char=""/>
            </a:pPr>
            <a:r>
              <a:rPr lang="cs-CZ" sz="2000" dirty="0" err="1">
                <a:effectLst/>
                <a:latin typeface="Calibri" panose="020F0502020204030204" pitchFamily="34" charset="0"/>
                <a:ea typeface="Calibri" panose="020F0502020204030204" pitchFamily="34" charset="0"/>
                <a:cs typeface="Times New Roman" panose="02020603050405020304" pitchFamily="18" charset="0"/>
              </a:rPr>
              <a:t>Während man </a:t>
            </a:r>
            <a:r>
              <a:rPr lang="cs-CZ" sz="2000" dirty="0">
                <a:effectLst/>
                <a:latin typeface="Calibri" panose="020F0502020204030204" pitchFamily="34" charset="0"/>
                <a:ea typeface="Calibri" panose="020F0502020204030204" pitchFamily="34" charset="0"/>
                <a:cs typeface="Times New Roman" panose="02020603050405020304" pitchFamily="18" charset="0"/>
              </a:rPr>
              <a:t>in den meisten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Datenbanksystemen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bearbeiten oder löschen kann</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kann man </a:t>
            </a:r>
            <a:r>
              <a:rPr lang="cs-CZ" sz="2000" dirty="0">
                <a:effectLst/>
                <a:latin typeface="Calibri" panose="020F0502020204030204" pitchFamily="34" charset="0"/>
                <a:ea typeface="Calibri" panose="020F0502020204030204" pitchFamily="34" charset="0"/>
                <a:cs typeface="Times New Roman" panose="02020603050405020304" pitchFamily="18" charset="0"/>
              </a:rPr>
              <a:t>in der Blockchain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nur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 einfügen.</a:t>
            </a:r>
          </a:p>
          <a:p>
            <a:pPr marL="0" indent="0" algn="l" rtl="0" fontAlgn="base"/>
            <a:endParaRPr lang="en-US" sz="2000"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529998" y="355736"/>
            <a:ext cx="10595237" cy="1292553"/>
          </a:xfrm>
          <a:prstGeom prst="rect">
            <a:avLst/>
          </a:prstGeom>
        </p:spPr>
        <p:txBody>
          <a:bodyPr/>
          <a:lstStyle/>
          <a:p>
            <a:r>
              <a:rPr lang="en-US" sz="3600" dirty="0"/>
              <a:t>Was </a:t>
            </a:r>
            <a:r>
              <a:rPr lang="cs-CZ" sz="3600" dirty="0" err="1"/>
              <a:t>ist der Unterschied zwischen </a:t>
            </a:r>
            <a:r>
              <a:rPr lang="cs-CZ" sz="3600" dirty="0"/>
              <a:t>einer Datenbank und einer Blockchain</a:t>
            </a:r>
            <a:r>
              <a:rPr lang="en-US" sz="3600" dirty="0"/>
              <a:t>?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84207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r>
              <a:rPr lang="en-US" dirty="0"/>
              <a:t>10</a:t>
            </a:r>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r>
              <a:rPr lang="cs-CZ" dirty="0" err="1"/>
              <a:t>Interaktive Lernaktivität</a:t>
            </a:r>
            <a:endParaRPr lang="en-US" dirty="0"/>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r>
              <a:rPr lang="en-US" dirty="0"/>
              <a:t>11</a:t>
            </a:r>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r>
              <a:rPr lang="cs-CZ" sz="2400" dirty="0" err="1"/>
              <a:t>Quiz</a:t>
            </a:r>
            <a:endParaRPr lang="en-US" sz="2400" dirty="0"/>
          </a:p>
          <a:p>
            <a:r>
              <a:rPr lang="cs-CZ" dirty="0"/>
              <a:t> </a:t>
            </a:r>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r>
              <a:rPr lang="en-US" dirty="0"/>
              <a:t>Inhalt</a:t>
            </a:r>
          </a:p>
        </p:txBody>
      </p:sp>
    </p:spTree>
    <p:extLst>
      <p:ext uri="{BB962C8B-B14F-4D97-AF65-F5344CB8AC3E}">
        <p14:creationId xmlns:p14="http://schemas.microsoft.com/office/powerpoint/2010/main" val="34427065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Wie unterscheidet sich die </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Blockchain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von der </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Cloud</a:t>
            </a:r>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06</a:t>
            </a:r>
            <a:endParaRPr lang="en-US" dirty="0"/>
          </a:p>
        </p:txBody>
      </p:sp>
    </p:spTree>
    <p:extLst>
      <p:ext uri="{BB962C8B-B14F-4D97-AF65-F5344CB8AC3E}">
        <p14:creationId xmlns:p14="http://schemas.microsoft.com/office/powerpoint/2010/main" val="7961386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nSpc>
                <a:spcPct val="107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a:effectLst/>
                <a:latin typeface="Calibri" panose="020F0502020204030204" pitchFamily="34" charset="0"/>
                <a:ea typeface="Calibri" panose="020F0502020204030204" pitchFamily="34" charset="0"/>
                <a:cs typeface="Times New Roman" panose="02020603050405020304" pitchFamily="18" charset="0"/>
              </a:rPr>
              <a:t>Der Begriff Cloud bezieht sich auf Computerdienste, auf die online zugegriffen werden kann.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Sie können über die </a:t>
            </a:r>
            <a:r>
              <a:rPr lang="cs-CZ" sz="2000" dirty="0">
                <a:effectLst/>
                <a:latin typeface="Calibri" panose="020F0502020204030204" pitchFamily="34" charset="0"/>
                <a:ea typeface="Calibri" panose="020F0502020204030204" pitchFamily="34" charset="0"/>
                <a:cs typeface="Times New Roman" panose="02020603050405020304" pitchFamily="18" charset="0"/>
              </a:rPr>
              <a:t>Cloud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auf </a:t>
            </a:r>
            <a:r>
              <a:rPr lang="cs-CZ" sz="2000" dirty="0">
                <a:effectLst/>
                <a:latin typeface="Calibri" panose="020F0502020204030204" pitchFamily="34" charset="0"/>
                <a:ea typeface="Calibri" panose="020F0502020204030204" pitchFamily="34" charset="0"/>
                <a:cs typeface="Times New Roman" panose="02020603050405020304" pitchFamily="18" charset="0"/>
              </a:rPr>
              <a:t>Software as a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Service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SaaS</a:t>
            </a:r>
            <a:r>
              <a:rPr lang="cs-CZ" sz="2000" dirty="0">
                <a:effectLst/>
                <a:latin typeface="Calibri" panose="020F0502020204030204" pitchFamily="34" charset="0"/>
                <a:ea typeface="Calibri" panose="020F0502020204030204" pitchFamily="34" charset="0"/>
                <a:cs typeface="Times New Roman" panose="02020603050405020304" pitchFamily="18" charset="0"/>
              </a:rPr>
              <a:t>), Product as a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Service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PaaS</a:t>
            </a:r>
            <a:r>
              <a:rPr lang="cs-CZ" sz="2000" dirty="0">
                <a:effectLst/>
                <a:latin typeface="Calibri" panose="020F0502020204030204" pitchFamily="34" charset="0"/>
                <a:ea typeface="Calibri" panose="020F0502020204030204" pitchFamily="34" charset="0"/>
                <a:cs typeface="Times New Roman" panose="02020603050405020304" pitchFamily="18" charset="0"/>
              </a:rPr>
              <a:t>) und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Infrastructure </a:t>
            </a:r>
            <a:r>
              <a:rPr lang="cs-CZ" sz="2000" dirty="0">
                <a:effectLst/>
                <a:latin typeface="Calibri" panose="020F0502020204030204" pitchFamily="34" charset="0"/>
                <a:ea typeface="Calibri" panose="020F0502020204030204" pitchFamily="34" charset="0"/>
                <a:cs typeface="Times New Roman" panose="02020603050405020304" pitchFamily="18" charset="0"/>
              </a:rPr>
              <a:t>as a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Service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IaaS</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zugreifen</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a:effectLst/>
                <a:latin typeface="Calibri" panose="020F0502020204030204" pitchFamily="34" charset="0"/>
                <a:ea typeface="Calibri" panose="020F0502020204030204" pitchFamily="34" charset="0"/>
                <a:cs typeface="Times New Roman" panose="02020603050405020304" pitchFamily="18" charset="0"/>
              </a:rPr>
              <a:t>Cloud-Anbieter verwalten ihre Hardware und Infrastruktur und bieten Ihnen über das Internet Zugang zu diesen Datenverarbeitungsressourcen. Sie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bieten </a:t>
            </a:r>
            <a:r>
              <a:rPr lang="cs-CZ" sz="2000" dirty="0">
                <a:effectLst/>
                <a:latin typeface="Calibri" panose="020F0502020204030204" pitchFamily="34" charset="0"/>
                <a:ea typeface="Calibri" panose="020F0502020204030204" pitchFamily="34" charset="0"/>
                <a:cs typeface="Times New Roman" panose="02020603050405020304" pitchFamily="18" charset="0"/>
              </a:rPr>
              <a:t>viel mehr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Ressourcen als </a:t>
            </a:r>
            <a:r>
              <a:rPr lang="cs-CZ" sz="2000" dirty="0">
                <a:effectLst/>
                <a:latin typeface="Calibri" panose="020F0502020204030204" pitchFamily="34" charset="0"/>
                <a:ea typeface="Calibri" panose="020F0502020204030204" pitchFamily="34" charset="0"/>
                <a:cs typeface="Times New Roman" panose="02020603050405020304" pitchFamily="18" charset="0"/>
              </a:rPr>
              <a:t>nur Datenbankmanagement. </a:t>
            </a:r>
          </a:p>
          <a:p>
            <a:pPr>
              <a:lnSpc>
                <a:spcPct val="107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a:effectLst/>
                <a:latin typeface="Calibri" panose="020F0502020204030204" pitchFamily="34" charset="0"/>
                <a:ea typeface="Calibri" panose="020F0502020204030204" pitchFamily="34" charset="0"/>
                <a:cs typeface="Times New Roman" panose="02020603050405020304" pitchFamily="18" charset="0"/>
              </a:rPr>
              <a:t>Wenn Sie einem öffentlichen Blockchain-Netzwerk beitreten möchten, müssen Sie Ihre Hardware-Ressourcen zur Verfügung stellen, um Ihre Ledger-Kopie zu speichern.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Sie können zu diesem Zweck auch </a:t>
            </a:r>
            <a:r>
              <a:rPr lang="cs-CZ" sz="2000" dirty="0">
                <a:effectLst/>
                <a:latin typeface="Calibri" panose="020F0502020204030204" pitchFamily="34" charset="0"/>
                <a:ea typeface="Calibri" panose="020F0502020204030204" pitchFamily="34" charset="0"/>
                <a:cs typeface="Times New Roman" panose="02020603050405020304" pitchFamily="18" charset="0"/>
              </a:rPr>
              <a:t>einen Server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aus der </a:t>
            </a:r>
            <a:r>
              <a:rPr lang="cs-CZ" sz="2000" dirty="0">
                <a:effectLst/>
                <a:latin typeface="Calibri" panose="020F0502020204030204" pitchFamily="34" charset="0"/>
                <a:ea typeface="Calibri" panose="020F0502020204030204" pitchFamily="34" charset="0"/>
                <a:cs typeface="Times New Roman" panose="02020603050405020304" pitchFamily="18" charset="0"/>
              </a:rPr>
              <a:t>Cloud verwenden.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Einige Cloud-Anbieter bieten auch komplette Blockchain-as-a-Service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BaaS</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aus der </a:t>
            </a:r>
            <a:r>
              <a:rPr lang="cs-CZ" sz="2000" dirty="0">
                <a:effectLst/>
                <a:latin typeface="Calibri" panose="020F0502020204030204" pitchFamily="34" charset="0"/>
                <a:ea typeface="Calibri" panose="020F0502020204030204" pitchFamily="34" charset="0"/>
                <a:cs typeface="Times New Roman" panose="02020603050405020304" pitchFamily="18" charset="0"/>
              </a:rPr>
              <a:t>Cloud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an</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sz="2000"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81728" y="761603"/>
            <a:ext cx="9904373" cy="1292553"/>
          </a:xfrm>
          <a:prstGeom prst="rect">
            <a:avLst/>
          </a:prstGeom>
        </p:spPr>
        <p:txBody>
          <a:bodyPr/>
          <a:lstStyle/>
          <a:p>
            <a:r>
              <a:rPr lang="cs-CZ" sz="3600" dirty="0" err="1"/>
              <a:t>Wie unterscheidet sich die </a:t>
            </a:r>
            <a:r>
              <a:rPr lang="cs-CZ" sz="3600" dirty="0"/>
              <a:t>Blockchain </a:t>
            </a:r>
            <a:r>
              <a:rPr lang="cs-CZ" sz="3600" dirty="0" err="1"/>
              <a:t>von der </a:t>
            </a:r>
            <a:r>
              <a:rPr lang="cs-CZ" sz="3600" dirty="0"/>
              <a:t>Cloud</a:t>
            </a:r>
            <a:r>
              <a:rPr lang="en-US" sz="3600" dirty="0"/>
              <a:t>?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0096708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Was ist </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Blockchain als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Dienstleistung</a:t>
            </a:r>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07</a:t>
            </a:r>
            <a:endParaRPr lang="en-US" dirty="0"/>
          </a:p>
        </p:txBody>
      </p:sp>
    </p:spTree>
    <p:extLst>
      <p:ext uri="{BB962C8B-B14F-4D97-AF65-F5344CB8AC3E}">
        <p14:creationId xmlns:p14="http://schemas.microsoft.com/office/powerpoint/2010/main" val="12646264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 as a Service (BaaS) ist ein verwalteter Blockchain-Dienst, der von einem Drittanbieter in der Cloud bereitgestellt wird.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Sie können Blockchain-Anwendungen </a:t>
            </a:r>
            <a:r>
              <a:rPr lang="cs-CZ" sz="2400" dirty="0">
                <a:effectLst/>
                <a:latin typeface="Calibri" panose="020F0502020204030204" pitchFamily="34" charset="0"/>
                <a:ea typeface="Calibri" panose="020F0502020204030204" pitchFamily="34" charset="0"/>
                <a:cs typeface="Times New Roman" panose="02020603050405020304" pitchFamily="18" charset="0"/>
              </a:rPr>
              <a:t>und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digitale Dienste entwickeln, während der </a:t>
            </a:r>
            <a:r>
              <a:rPr lang="cs-CZ" sz="2400" dirty="0">
                <a:effectLst/>
                <a:latin typeface="Calibri" panose="020F0502020204030204" pitchFamily="34" charset="0"/>
                <a:ea typeface="Calibri" panose="020F0502020204030204" pitchFamily="34" charset="0"/>
                <a:cs typeface="Times New Roman" panose="02020603050405020304" pitchFamily="18" charset="0"/>
              </a:rPr>
              <a:t>Cloud-Anbieter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die Infrastruktur </a:t>
            </a:r>
            <a:r>
              <a:rPr lang="cs-CZ" sz="2400" dirty="0">
                <a:effectLst/>
                <a:latin typeface="Calibri" panose="020F0502020204030204" pitchFamily="34" charset="0"/>
                <a:ea typeface="Calibri" panose="020F0502020204030204" pitchFamily="34" charset="0"/>
                <a:cs typeface="Times New Roman" panose="02020603050405020304" pitchFamily="18" charset="0"/>
              </a:rPr>
              <a:t>und die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Blockchain-Aufbauwerkzeuge bereitstellt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a:effectLst/>
                <a:latin typeface="Calibri" panose="020F0502020204030204" pitchFamily="34" charset="0"/>
                <a:ea typeface="Calibri" panose="020F0502020204030204" pitchFamily="34" charset="0"/>
                <a:cs typeface="Times New Roman" panose="02020603050405020304" pitchFamily="18" charset="0"/>
              </a:rPr>
              <a:t>Alles, was Sie tun müssen, ist, die bestehende Blockchain-Technologie anzupassen, was die Einführung der Blockchain schneller und effizienter macht.   </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sz="3600" dirty="0" err="1"/>
              <a:t>Was ist </a:t>
            </a:r>
            <a:r>
              <a:rPr lang="cs-CZ" sz="3600" dirty="0"/>
              <a:t>Blockchain als </a:t>
            </a:r>
            <a:r>
              <a:rPr lang="cs-CZ" sz="3600" dirty="0" err="1"/>
              <a:t>Dienstleistung</a:t>
            </a:r>
            <a:r>
              <a:rPr lang="en-US" sz="3600" dirty="0"/>
              <a:t>? </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2233949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Anwendungsfall</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08</a:t>
            </a:r>
            <a:endParaRPr lang="en-US" dirty="0"/>
          </a:p>
        </p:txBody>
      </p:sp>
    </p:spTree>
    <p:extLst>
      <p:ext uri="{BB962C8B-B14F-4D97-AF65-F5344CB8AC3E}">
        <p14:creationId xmlns:p14="http://schemas.microsoft.com/office/powerpoint/2010/main" val="5486627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pic>
        <p:nvPicPr>
          <p:cNvPr id="339" name="Google Shape;339;p21"/>
          <p:cNvPicPr preferRelativeResize="0"/>
          <p:nvPr/>
        </p:nvPicPr>
        <p:blipFill rotWithShape="1">
          <a:blip r:embed="rId3">
            <a:alphaModFix/>
          </a:blip>
          <a:srcRect/>
          <a:stretch/>
        </p:blipFill>
        <p:spPr>
          <a:xfrm>
            <a:off x="1247607" y="-7358"/>
            <a:ext cx="9696786" cy="1061799"/>
          </a:xfrm>
          <a:prstGeom prst="rect">
            <a:avLst/>
          </a:prstGeom>
          <a:noFill/>
          <a:ln>
            <a:noFill/>
          </a:ln>
        </p:spPr>
      </p:pic>
      <p:sp>
        <p:nvSpPr>
          <p:cNvPr id="340" name="Google Shape;340;p21"/>
          <p:cNvSpPr txBox="1"/>
          <p:nvPr/>
        </p:nvSpPr>
        <p:spPr>
          <a:xfrm>
            <a:off x="1604614" y="391627"/>
            <a:ext cx="9261860" cy="474439"/>
          </a:xfrm>
          <a:prstGeom prst="rect">
            <a:avLst/>
          </a:prstGeom>
          <a:noFill/>
          <a:ln>
            <a:noFill/>
          </a:ln>
        </p:spPr>
        <p:txBody>
          <a:bodyPr spcFirstLastPara="1" wrap="square" lIns="82904" tIns="41441" rIns="82904" bIns="41441" anchor="t" anchorCtr="0">
            <a:spAutoFit/>
          </a:bodyPr>
          <a:lstStyle/>
          <a:p>
            <a:r>
              <a:rPr lang="en-GB" sz="2539" dirty="0">
                <a:solidFill>
                  <a:schemeClr val="lt1"/>
                </a:solidFill>
                <a:latin typeface="Open Sans"/>
                <a:ea typeface="Open Sans"/>
                <a:cs typeface="Open Sans"/>
                <a:sym typeface="Open Sans"/>
              </a:rPr>
              <a:t>Kryptowährung - die erste weit verbreitete Blockchain</a:t>
            </a:r>
            <a:endParaRPr sz="1632" dirty="0"/>
          </a:p>
        </p:txBody>
      </p:sp>
      <p:sp>
        <p:nvSpPr>
          <p:cNvPr id="6" name="Text Placeholder 5">
            <a:extLst>
              <a:ext uri="{FF2B5EF4-FFF2-40B4-BE49-F238E27FC236}">
                <a16:creationId xmlns:a16="http://schemas.microsoft.com/office/drawing/2014/main" id="{434912EC-975D-2F50-4D30-C715CA233461}"/>
              </a:ext>
            </a:extLst>
          </p:cNvPr>
          <p:cNvSpPr>
            <a:spLocks noGrp="1"/>
          </p:cNvSpPr>
          <p:nvPr>
            <p:ph type="body" sz="quarter" idx="18"/>
          </p:nvPr>
        </p:nvSpPr>
        <p:spPr>
          <a:xfrm>
            <a:off x="1292690" y="1453426"/>
            <a:ext cx="9651703" cy="5105994"/>
          </a:xfrm>
        </p:spPr>
        <p:txBody>
          <a:bodyPr/>
          <a:lstStyle/>
          <a:p>
            <a:pPr marL="342900" indent="-342900">
              <a:buFont typeface="Arial" panose="020B0604020202020204" pitchFamily="34" charset="0"/>
              <a:buChar char="•"/>
            </a:pPr>
            <a:r>
              <a:rPr lang="en-GB" sz="1800" dirty="0"/>
              <a:t>Moderne Kryptowährungen nutzen Blockchain</a:t>
            </a:r>
          </a:p>
          <a:p>
            <a:pPr marL="800100" lvl="1" indent="-342900">
              <a:buFont typeface="Arial" panose="020B0604020202020204" pitchFamily="34" charset="0"/>
              <a:buChar char="•"/>
            </a:pPr>
            <a:r>
              <a:rPr lang="en-GB" sz="1600" dirty="0">
                <a:solidFill>
                  <a:srgbClr val="262626"/>
                </a:solidFill>
                <a:latin typeface="+mn-lt"/>
              </a:rPr>
              <a:t>Bitcoin</a:t>
            </a:r>
          </a:p>
          <a:p>
            <a:pPr marL="800100" lvl="1" indent="-342900">
              <a:buFont typeface="Arial" panose="020B0604020202020204" pitchFamily="34" charset="0"/>
              <a:buChar char="•"/>
            </a:pPr>
            <a:r>
              <a:rPr lang="en-GB" sz="1600" dirty="0">
                <a:solidFill>
                  <a:srgbClr val="262626"/>
                </a:solidFill>
                <a:latin typeface="+mn-lt"/>
              </a:rPr>
              <a:t>Litecoin</a:t>
            </a:r>
          </a:p>
          <a:p>
            <a:pPr marL="800100" lvl="1" indent="-342900">
              <a:buFont typeface="Arial" panose="020B0604020202020204" pitchFamily="34" charset="0"/>
              <a:buChar char="•"/>
            </a:pPr>
            <a:r>
              <a:rPr lang="en-GB" sz="1600" dirty="0">
                <a:solidFill>
                  <a:srgbClr val="262626"/>
                </a:solidFill>
                <a:latin typeface="+mn-lt"/>
              </a:rPr>
              <a:t>Ethereum</a:t>
            </a:r>
          </a:p>
          <a:p>
            <a:pPr marL="800100" lvl="1" indent="-342900">
              <a:buFont typeface="Arial" panose="020B0604020202020204" pitchFamily="34" charset="0"/>
              <a:buChar char="•"/>
            </a:pPr>
            <a:r>
              <a:rPr lang="en-GB" sz="1600" dirty="0">
                <a:solidFill>
                  <a:srgbClr val="262626"/>
                </a:solidFill>
                <a:latin typeface="+mn-lt"/>
              </a:rPr>
              <a:t>XRP</a:t>
            </a:r>
          </a:p>
          <a:p>
            <a:pPr marL="800100" lvl="1" indent="-342900">
              <a:buFont typeface="Arial" panose="020B0604020202020204" pitchFamily="34" charset="0"/>
              <a:buChar char="•"/>
            </a:pPr>
            <a:r>
              <a:rPr lang="en-GB" sz="1600" dirty="0">
                <a:solidFill>
                  <a:srgbClr val="262626"/>
                </a:solidFill>
                <a:latin typeface="+mn-lt"/>
              </a:rPr>
              <a:t>EOS</a:t>
            </a:r>
          </a:p>
          <a:p>
            <a:pPr marL="800100" lvl="1" indent="-342900">
              <a:buFont typeface="Arial" panose="020B0604020202020204" pitchFamily="34" charset="0"/>
              <a:buChar char="•"/>
            </a:pPr>
            <a:r>
              <a:rPr lang="en-GB" sz="1600" dirty="0">
                <a:solidFill>
                  <a:srgbClr val="262626"/>
                </a:solidFill>
                <a:latin typeface="+mn-lt"/>
              </a:rPr>
              <a:t>NEO</a:t>
            </a:r>
          </a:p>
          <a:p>
            <a:pPr marL="800100" lvl="1" indent="-342900">
              <a:buFont typeface="Arial" panose="020B0604020202020204" pitchFamily="34" charset="0"/>
              <a:buChar char="•"/>
            </a:pPr>
            <a:r>
              <a:rPr lang="en-GB" sz="1600" dirty="0">
                <a:solidFill>
                  <a:srgbClr val="262626"/>
                </a:solidFill>
                <a:latin typeface="+mn-lt"/>
              </a:rPr>
              <a:t>Stellar</a:t>
            </a:r>
          </a:p>
          <a:p>
            <a:pPr marL="800100" lvl="1" indent="-342900">
              <a:buFont typeface="Arial" panose="020B0604020202020204" pitchFamily="34" charset="0"/>
              <a:buChar char="•"/>
            </a:pPr>
            <a:r>
              <a:rPr lang="en-GB" sz="1600" dirty="0" err="1">
                <a:solidFill>
                  <a:srgbClr val="262626"/>
                </a:solidFill>
                <a:latin typeface="+mn-lt"/>
              </a:rPr>
              <a:t>Monero</a:t>
            </a:r>
            <a:endParaRPr lang="en-GB" sz="1600" dirty="0">
              <a:solidFill>
                <a:srgbClr val="262626"/>
              </a:solidFill>
              <a:latin typeface="+mn-lt"/>
            </a:endParaRPr>
          </a:p>
          <a:p>
            <a:pPr marL="800100" lvl="1" indent="-342900">
              <a:buFont typeface="Arial" panose="020B0604020202020204" pitchFamily="34" charset="0"/>
              <a:buChar char="•"/>
            </a:pPr>
            <a:r>
              <a:rPr lang="en-GB" sz="1600" dirty="0" err="1">
                <a:solidFill>
                  <a:srgbClr val="262626"/>
                </a:solidFill>
                <a:latin typeface="+mn-lt"/>
              </a:rPr>
              <a:t>Gedankenstrich</a:t>
            </a:r>
            <a:endParaRPr lang="en-GB" dirty="0">
              <a:solidFill>
                <a:srgbClr val="262626"/>
              </a:solidFill>
              <a:latin typeface="+mn-lt"/>
            </a:endParaRPr>
          </a:p>
          <a:p>
            <a:pPr marL="800100" lvl="1" indent="-342900">
              <a:buFont typeface="Arial" panose="020B0604020202020204" pitchFamily="34" charset="0"/>
              <a:buChar char="•"/>
            </a:pPr>
            <a:endParaRPr lang="en-GB" dirty="0">
              <a:solidFill>
                <a:srgbClr val="262626"/>
              </a:solidFill>
              <a:latin typeface="+mn-lt"/>
            </a:endParaRPr>
          </a:p>
        </p:txBody>
      </p:sp>
      <p:pic>
        <p:nvPicPr>
          <p:cNvPr id="3" name="Picture 2" descr="A close up of a logo&#10;&#10;Description automatically generated">
            <a:extLst>
              <a:ext uri="{FF2B5EF4-FFF2-40B4-BE49-F238E27FC236}">
                <a16:creationId xmlns:a16="http://schemas.microsoft.com/office/drawing/2014/main" id="{E092132F-126A-748B-741D-005B68FA7530}"/>
              </a:ext>
            </a:extLst>
          </p:cNvPr>
          <p:cNvPicPr>
            <a:picLocks noChangeAspect="1"/>
          </p:cNvPicPr>
          <p:nvPr/>
        </p:nvPicPr>
        <p:blipFill>
          <a:blip r:embed="rId4"/>
          <a:stretch>
            <a:fillRect/>
          </a:stretch>
        </p:blipFill>
        <p:spPr>
          <a:xfrm>
            <a:off x="5384023" y="2116433"/>
            <a:ext cx="1784955" cy="1784955"/>
          </a:xfrm>
          <a:prstGeom prst="rect">
            <a:avLst/>
          </a:prstGeom>
        </p:spPr>
      </p:pic>
      <p:pic>
        <p:nvPicPr>
          <p:cNvPr id="5" name="Picture 4" descr="A blue diamond shaped logo&#10;&#10;Description automatically generated">
            <a:extLst>
              <a:ext uri="{FF2B5EF4-FFF2-40B4-BE49-F238E27FC236}">
                <a16:creationId xmlns:a16="http://schemas.microsoft.com/office/drawing/2014/main" id="{42C9A1A1-2E08-9ABB-0A45-83EFD2D432D3}"/>
              </a:ext>
            </a:extLst>
          </p:cNvPr>
          <p:cNvPicPr>
            <a:picLocks noChangeAspect="1"/>
          </p:cNvPicPr>
          <p:nvPr/>
        </p:nvPicPr>
        <p:blipFill>
          <a:blip r:embed="rId5"/>
          <a:stretch>
            <a:fillRect/>
          </a:stretch>
        </p:blipFill>
        <p:spPr>
          <a:xfrm>
            <a:off x="7225791" y="1651339"/>
            <a:ext cx="2324101" cy="2324101"/>
          </a:xfrm>
          <a:prstGeom prst="rect">
            <a:avLst/>
          </a:prstGeom>
        </p:spPr>
      </p:pic>
      <p:pic>
        <p:nvPicPr>
          <p:cNvPr id="10" name="Picture 9" descr="A blue circle with a white letter on it&#10;&#10;Description automatically generated">
            <a:extLst>
              <a:ext uri="{FF2B5EF4-FFF2-40B4-BE49-F238E27FC236}">
                <a16:creationId xmlns:a16="http://schemas.microsoft.com/office/drawing/2014/main" id="{8D94DBC6-A41D-06D7-6C36-DC6D40229B6C}"/>
              </a:ext>
            </a:extLst>
          </p:cNvPr>
          <p:cNvPicPr>
            <a:picLocks noChangeAspect="1"/>
          </p:cNvPicPr>
          <p:nvPr/>
        </p:nvPicPr>
        <p:blipFill>
          <a:blip r:embed="rId6"/>
          <a:stretch>
            <a:fillRect/>
          </a:stretch>
        </p:blipFill>
        <p:spPr>
          <a:xfrm>
            <a:off x="7889187" y="4209058"/>
            <a:ext cx="1784956" cy="1784956"/>
          </a:xfrm>
          <a:prstGeom prst="rect">
            <a:avLst/>
          </a:prstGeom>
        </p:spPr>
      </p:pic>
      <p:pic>
        <p:nvPicPr>
          <p:cNvPr id="12" name="Picture 11" descr="A white x on a black background&#10;&#10;Description automatically generated">
            <a:extLst>
              <a:ext uri="{FF2B5EF4-FFF2-40B4-BE49-F238E27FC236}">
                <a16:creationId xmlns:a16="http://schemas.microsoft.com/office/drawing/2014/main" id="{CEA8D9B7-440D-8B8C-78B3-3AEE01B67D6C}"/>
              </a:ext>
            </a:extLst>
          </p:cNvPr>
          <p:cNvPicPr>
            <a:picLocks noChangeAspect="1"/>
          </p:cNvPicPr>
          <p:nvPr/>
        </p:nvPicPr>
        <p:blipFill>
          <a:blip r:embed="rId7"/>
          <a:stretch>
            <a:fillRect/>
          </a:stretch>
        </p:blipFill>
        <p:spPr>
          <a:xfrm>
            <a:off x="5868931" y="4763184"/>
            <a:ext cx="1586169" cy="1586169"/>
          </a:xfrm>
          <a:prstGeom prst="rect">
            <a:avLst/>
          </a:prstGeom>
        </p:spPr>
      </p:pic>
      <p:pic>
        <p:nvPicPr>
          <p:cNvPr id="14" name="Picture 13" descr="A black background with a black square&#10;&#10;Description automatically generated with medium confidence">
            <a:extLst>
              <a:ext uri="{FF2B5EF4-FFF2-40B4-BE49-F238E27FC236}">
                <a16:creationId xmlns:a16="http://schemas.microsoft.com/office/drawing/2014/main" id="{704771C1-F03F-7413-A8D0-B14FE019D98D}"/>
              </a:ext>
            </a:extLst>
          </p:cNvPr>
          <p:cNvPicPr>
            <a:picLocks noChangeAspect="1"/>
          </p:cNvPicPr>
          <p:nvPr/>
        </p:nvPicPr>
        <p:blipFill>
          <a:blip r:embed="rId8"/>
          <a:stretch>
            <a:fillRect/>
          </a:stretch>
        </p:blipFill>
        <p:spPr>
          <a:xfrm>
            <a:off x="9389733" y="2441375"/>
            <a:ext cx="2165705" cy="2165705"/>
          </a:xfrm>
          <a:prstGeom prst="rect">
            <a:avLst/>
          </a:prstGeom>
        </p:spPr>
      </p:pic>
      <p:pic>
        <p:nvPicPr>
          <p:cNvPr id="16" name="Picture 15" descr="A green and black cube&#10;&#10;Description automatically generated">
            <a:extLst>
              <a:ext uri="{FF2B5EF4-FFF2-40B4-BE49-F238E27FC236}">
                <a16:creationId xmlns:a16="http://schemas.microsoft.com/office/drawing/2014/main" id="{96FC10F3-C19D-DA86-AF68-6FEE4E9F2B93}"/>
              </a:ext>
            </a:extLst>
          </p:cNvPr>
          <p:cNvPicPr>
            <a:picLocks noChangeAspect="1"/>
          </p:cNvPicPr>
          <p:nvPr/>
        </p:nvPicPr>
        <p:blipFill>
          <a:blip r:embed="rId9"/>
          <a:stretch>
            <a:fillRect/>
          </a:stretch>
        </p:blipFill>
        <p:spPr>
          <a:xfrm>
            <a:off x="9942285" y="4963382"/>
            <a:ext cx="1612912" cy="1784956"/>
          </a:xfrm>
          <a:prstGeom prst="rect">
            <a:avLst/>
          </a:prstGeom>
        </p:spPr>
      </p:pic>
      <p:pic>
        <p:nvPicPr>
          <p:cNvPr id="18" name="Picture 17" descr="A black background with a black square&#10;&#10;Description automatically generated with medium confidence">
            <a:extLst>
              <a:ext uri="{FF2B5EF4-FFF2-40B4-BE49-F238E27FC236}">
                <a16:creationId xmlns:a16="http://schemas.microsoft.com/office/drawing/2014/main" id="{E91FAB96-9C99-2479-EB0C-FEFBE7466230}"/>
              </a:ext>
            </a:extLst>
          </p:cNvPr>
          <p:cNvPicPr>
            <a:picLocks noChangeAspect="1"/>
          </p:cNvPicPr>
          <p:nvPr/>
        </p:nvPicPr>
        <p:blipFill>
          <a:blip r:embed="rId10"/>
          <a:stretch>
            <a:fillRect/>
          </a:stretch>
        </p:blipFill>
        <p:spPr>
          <a:xfrm>
            <a:off x="4104040" y="3933665"/>
            <a:ext cx="1784954" cy="1487462"/>
          </a:xfrm>
          <a:prstGeom prst="rect">
            <a:avLst/>
          </a:prstGeom>
        </p:spPr>
      </p:pic>
      <p:pic>
        <p:nvPicPr>
          <p:cNvPr id="20" name="Picture 19" descr="A black and white logo&#10;&#10;Description automatically generated">
            <a:extLst>
              <a:ext uri="{FF2B5EF4-FFF2-40B4-BE49-F238E27FC236}">
                <a16:creationId xmlns:a16="http://schemas.microsoft.com/office/drawing/2014/main" id="{E99DDFE3-8AEA-63E1-8A04-731D88892B2C}"/>
              </a:ext>
            </a:extLst>
          </p:cNvPr>
          <p:cNvPicPr>
            <a:picLocks noChangeAspect="1"/>
          </p:cNvPicPr>
          <p:nvPr/>
        </p:nvPicPr>
        <p:blipFill>
          <a:blip r:embed="rId11"/>
          <a:stretch>
            <a:fillRect/>
          </a:stretch>
        </p:blipFill>
        <p:spPr>
          <a:xfrm>
            <a:off x="1844995" y="5708520"/>
            <a:ext cx="3200400" cy="850900"/>
          </a:xfrm>
          <a:prstGeom prst="rect">
            <a:avLst/>
          </a:prstGeom>
        </p:spPr>
      </p:pic>
      <p:pic>
        <p:nvPicPr>
          <p:cNvPr id="22" name="Picture 21" descr="A blue and black logo&#10;&#10;Description automatically generated">
            <a:extLst>
              <a:ext uri="{FF2B5EF4-FFF2-40B4-BE49-F238E27FC236}">
                <a16:creationId xmlns:a16="http://schemas.microsoft.com/office/drawing/2014/main" id="{31140754-08F4-0504-0857-FD4DE454FFF7}"/>
              </a:ext>
            </a:extLst>
          </p:cNvPr>
          <p:cNvPicPr>
            <a:picLocks noChangeAspect="1"/>
          </p:cNvPicPr>
          <p:nvPr/>
        </p:nvPicPr>
        <p:blipFill>
          <a:blip r:embed="rId12"/>
          <a:stretch>
            <a:fillRect/>
          </a:stretch>
        </p:blipFill>
        <p:spPr>
          <a:xfrm>
            <a:off x="1628410" y="4754033"/>
            <a:ext cx="2238717" cy="657401"/>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Schlussfolgerung</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09</a:t>
            </a:r>
            <a:endParaRPr lang="en-US" dirty="0"/>
          </a:p>
        </p:txBody>
      </p:sp>
    </p:spTree>
    <p:extLst>
      <p:ext uri="{BB962C8B-B14F-4D97-AF65-F5344CB8AC3E}">
        <p14:creationId xmlns:p14="http://schemas.microsoft.com/office/powerpoint/2010/main" val="28369397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1731483" y="1623405"/>
            <a:ext cx="9357643" cy="4895927"/>
          </a:xfrm>
          <a:prstGeom prst="rect">
            <a:avLst/>
          </a:prstGeom>
        </p:spPr>
        <p:txBody>
          <a:bodyPr/>
          <a:lstStyle/>
          <a:p>
            <a:pPr algn="just">
              <a:lnSpc>
                <a:spcPct val="107000"/>
              </a:lnSpc>
              <a:spcAft>
                <a:spcPts val="8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a:effectLst/>
                <a:latin typeface="Calibri" panose="020F0502020204030204" pitchFamily="34" charset="0"/>
                <a:ea typeface="Calibri" panose="020F0502020204030204" pitchFamily="34" charset="0"/>
                <a:cs typeface="Times New Roman" panose="02020603050405020304" pitchFamily="18" charset="0"/>
              </a:rPr>
              <a:t>Die Blockchain-Technologie ist ein fortschrittlicher Datenbankmechanismus, der einen transparenten Informationsaustausch innerhalb eines Unternehmensnetzes ermöglicht. Die Blockchain besteht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aus </a:t>
            </a:r>
            <a:r>
              <a:rPr lang="cs-CZ" sz="2000" dirty="0">
                <a:effectLst/>
                <a:latin typeface="Calibri" panose="020F0502020204030204" pitchFamily="34" charset="0"/>
                <a:ea typeface="Calibri" panose="020F0502020204030204" pitchFamily="34" charset="0"/>
                <a:cs typeface="Times New Roman" panose="02020603050405020304" pitchFamily="18" charset="0"/>
              </a:rPr>
              <a:t>einer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Kette von Blöcken</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wobei jeder Block </a:t>
            </a:r>
            <a:r>
              <a:rPr lang="cs-CZ" sz="2000" dirty="0">
                <a:effectLst/>
                <a:latin typeface="Calibri" panose="020F0502020204030204" pitchFamily="34" charset="0"/>
                <a:ea typeface="Calibri" panose="020F0502020204030204" pitchFamily="34" charset="0"/>
                <a:cs typeface="Times New Roman" panose="02020603050405020304" pitchFamily="18" charset="0"/>
              </a:rPr>
              <a:t>eine Liste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von Transaktionen </a:t>
            </a:r>
            <a:r>
              <a:rPr lang="cs-CZ" sz="2000" dirty="0">
                <a:effectLst/>
                <a:latin typeface="Calibri" panose="020F0502020204030204" pitchFamily="34" charset="0"/>
                <a:ea typeface="Calibri" panose="020F0502020204030204" pitchFamily="34" charset="0"/>
                <a:cs typeface="Times New Roman" panose="02020603050405020304" pitchFamily="18" charset="0"/>
              </a:rPr>
              <a:t>und eine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eindeutige Kennung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Hash</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des vorherigen Blocks enthält</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Dadurch wird die </a:t>
            </a:r>
            <a:r>
              <a:rPr lang="cs-CZ" sz="2000" dirty="0">
                <a:effectLst/>
                <a:latin typeface="Calibri" panose="020F0502020204030204" pitchFamily="34" charset="0"/>
                <a:ea typeface="Calibri" panose="020F0502020204030204" pitchFamily="34" charset="0"/>
                <a:cs typeface="Times New Roman" panose="02020603050405020304" pitchFamily="18" charset="0"/>
              </a:rPr>
              <a:t>Integrität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der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gewährleistet</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Blockchains </a:t>
            </a:r>
            <a:r>
              <a:rPr lang="cs-CZ" sz="2000" dirty="0">
                <a:effectLst/>
                <a:latin typeface="Calibri" panose="020F0502020204030204" pitchFamily="34" charset="0"/>
                <a:ea typeface="Calibri" panose="020F0502020204030204" pitchFamily="34" charset="0"/>
                <a:cs typeface="Times New Roman" panose="02020603050405020304" pitchFamily="18" charset="0"/>
              </a:rPr>
              <a:t>sind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dezentralisierte Netzwerke, bei denen die </a:t>
            </a:r>
            <a:r>
              <a:rPr lang="cs-CZ" sz="2000" dirty="0">
                <a:effectLst/>
                <a:latin typeface="Calibri" panose="020F0502020204030204" pitchFamily="34" charset="0"/>
                <a:ea typeface="Calibri" panose="020F0502020204030204" pitchFamily="34" charset="0"/>
                <a:cs typeface="Times New Roman" panose="02020603050405020304" pitchFamily="18" charset="0"/>
              </a:rPr>
              <a:t>Daten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über mehrere Knoten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Computer</a:t>
            </a:r>
            <a:r>
              <a:rPr lang="cs-CZ" sz="2000" dirty="0">
                <a:effectLst/>
                <a:latin typeface="Calibri" panose="020F0502020204030204" pitchFamily="34" charset="0"/>
                <a:ea typeface="Calibri" panose="020F0502020204030204" pitchFamily="34" charset="0"/>
                <a:cs typeface="Times New Roman" panose="02020603050405020304" pitchFamily="18" charset="0"/>
              </a:rPr>
              <a:t>) in einem Netzwerk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verteilt sind</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Es gibt </a:t>
            </a:r>
            <a:r>
              <a:rPr lang="cs-CZ" sz="2000" dirty="0">
                <a:effectLst/>
                <a:latin typeface="Calibri" panose="020F0502020204030204" pitchFamily="34" charset="0"/>
                <a:ea typeface="Calibri" panose="020F0502020204030204" pitchFamily="34" charset="0"/>
                <a:cs typeface="Times New Roman" panose="02020603050405020304" pitchFamily="18" charset="0"/>
              </a:rPr>
              <a:t>keine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zentrale Behörde oder </a:t>
            </a:r>
            <a:r>
              <a:rPr lang="cs-CZ" sz="2000" dirty="0">
                <a:effectLst/>
                <a:latin typeface="Calibri" panose="020F0502020204030204" pitchFamily="34" charset="0"/>
                <a:ea typeface="Calibri" panose="020F0502020204030204" pitchFamily="34" charset="0"/>
                <a:cs typeface="Times New Roman" panose="02020603050405020304" pitchFamily="18" charset="0"/>
              </a:rPr>
              <a:t>einen einzigen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Kontrollpunkt</a:t>
            </a:r>
            <a:r>
              <a:rPr lang="cs-CZ" sz="2000" dirty="0">
                <a:effectLst/>
                <a:latin typeface="Calibri" panose="020F0502020204030204" pitchFamily="34" charset="0"/>
                <a:ea typeface="Calibri" panose="020F0502020204030204" pitchFamily="34" charset="0"/>
                <a:cs typeface="Times New Roman" panose="02020603050405020304" pitchFamily="18" charset="0"/>
              </a:rPr>
              <a:t>, was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sie resistent </a:t>
            </a:r>
            <a:r>
              <a:rPr lang="cs-CZ" sz="2000" dirty="0">
                <a:effectLst/>
                <a:latin typeface="Calibri" panose="020F0502020204030204" pitchFamily="34" charset="0"/>
                <a:ea typeface="Calibri" panose="020F0502020204030204" pitchFamily="34" charset="0"/>
                <a:cs typeface="Times New Roman" panose="02020603050405020304" pitchFamily="18" charset="0"/>
              </a:rPr>
              <a:t>gegen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Zensur </a:t>
            </a:r>
            <a:r>
              <a:rPr lang="cs-CZ" sz="2000" dirty="0">
                <a:effectLst/>
                <a:latin typeface="Calibri" panose="020F0502020204030204" pitchFamily="34" charset="0"/>
                <a:ea typeface="Calibri" panose="020F0502020204030204" pitchFamily="34" charset="0"/>
                <a:cs typeface="Times New Roman" panose="02020603050405020304" pitchFamily="18" charset="0"/>
              </a:rPr>
              <a:t>und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Manipulationen macht</a:t>
            </a:r>
            <a:r>
              <a:rPr lang="cs-CZ" sz="2000" dirty="0">
                <a:effectLst/>
                <a:latin typeface="Calibri" panose="020F0502020204030204" pitchFamily="34" charset="0"/>
                <a:ea typeface="Calibri" panose="020F0502020204030204" pitchFamily="34" charset="0"/>
                <a:cs typeface="Times New Roman" panose="02020603050405020304" pitchFamily="18" charset="0"/>
              </a:rPr>
              <a:t>. Die Blockchain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ist </a:t>
            </a:r>
            <a:r>
              <a:rPr lang="cs-CZ" sz="2000" dirty="0">
                <a:effectLst/>
                <a:latin typeface="Calibri" panose="020F0502020204030204" pitchFamily="34" charset="0"/>
                <a:ea typeface="Calibri" panose="020F0502020204030204" pitchFamily="34" charset="0"/>
                <a:cs typeface="Times New Roman" panose="02020603050405020304" pitchFamily="18" charset="0"/>
              </a:rPr>
              <a:t>auf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Tausenden von Computern </a:t>
            </a:r>
            <a:r>
              <a:rPr lang="cs-CZ" sz="2000" dirty="0">
                <a:effectLst/>
                <a:latin typeface="Calibri" panose="020F0502020204030204" pitchFamily="34" charset="0"/>
                <a:ea typeface="Calibri" panose="020F0502020204030204" pitchFamily="34" charset="0"/>
                <a:cs typeface="Times New Roman" panose="02020603050405020304" pitchFamily="18" charset="0"/>
              </a:rPr>
              <a:t>(</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Knoten</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auf der ganzen Welt gespeichert</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Jeder </a:t>
            </a:r>
            <a:r>
              <a:rPr lang="cs-CZ" sz="2000" dirty="0">
                <a:effectLst/>
                <a:latin typeface="Calibri" panose="020F0502020204030204" pitchFamily="34" charset="0"/>
                <a:ea typeface="Calibri" panose="020F0502020204030204" pitchFamily="34" charset="0"/>
                <a:cs typeface="Times New Roman" panose="02020603050405020304" pitchFamily="18" charset="0"/>
              </a:rPr>
              <a:t>Knoten hat eine Kopie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der gesamten </a:t>
            </a:r>
            <a:r>
              <a:rPr lang="cs-CZ" sz="2000" dirty="0">
                <a:effectLst/>
                <a:latin typeface="Calibri" panose="020F0502020204030204" pitchFamily="34" charset="0"/>
                <a:ea typeface="Calibri" panose="020F0502020204030204" pitchFamily="34" charset="0"/>
                <a:cs typeface="Times New Roman" panose="02020603050405020304" pitchFamily="18" charset="0"/>
              </a:rPr>
              <a:t>Blockchain,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was ihre Widerstandsfähigkeit </a:t>
            </a:r>
            <a:r>
              <a:rPr lang="cs-CZ" sz="2000" dirty="0">
                <a:effectLst/>
                <a:latin typeface="Calibri" panose="020F0502020204030204" pitchFamily="34" charset="0"/>
                <a:ea typeface="Calibri" panose="020F0502020204030204" pitchFamily="34" charset="0"/>
                <a:cs typeface="Times New Roman" panose="02020603050405020304" pitchFamily="18" charset="0"/>
              </a:rPr>
              <a:t>gegen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Ausfälle </a:t>
            </a:r>
            <a:r>
              <a:rPr lang="cs-CZ" sz="2000" dirty="0">
                <a:effectLst/>
                <a:latin typeface="Calibri" panose="020F0502020204030204" pitchFamily="34" charset="0"/>
                <a:ea typeface="Calibri" panose="020F0502020204030204" pitchFamily="34" charset="0"/>
                <a:cs typeface="Times New Roman" panose="02020603050405020304" pitchFamily="18" charset="0"/>
              </a:rPr>
              <a:t>und </a:t>
            </a:r>
            <a:r>
              <a:rPr lang="cs-CZ" sz="2000" dirty="0" err="1">
                <a:effectLst/>
                <a:latin typeface="Calibri" panose="020F0502020204030204" pitchFamily="34" charset="0"/>
                <a:ea typeface="Calibri" panose="020F0502020204030204" pitchFamily="34" charset="0"/>
                <a:cs typeface="Times New Roman" panose="02020603050405020304" pitchFamily="18" charset="0"/>
              </a:rPr>
              <a:t>Angriffe erhöht</a:t>
            </a:r>
            <a:r>
              <a:rPr lang="cs-CZ" sz="20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rtl="0" fontAlgn="base"/>
            <a:endParaRPr lang="en-US" sz="2000"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prstGeom prst="rect">
            <a:avLst/>
          </a:prstGeom>
        </p:spPr>
        <p:txBody>
          <a:bodyPr/>
          <a:lstStyle/>
          <a:p>
            <a:r>
              <a:rPr lang="cs-CZ" sz="3600" dirty="0" err="1"/>
              <a:t>Schlussfolgerung</a:t>
            </a:r>
            <a:endParaRPr lang="en-US" sz="3600" dirty="0"/>
          </a:p>
        </p:txBody>
      </p:sp>
    </p:spTree>
    <p:extLst>
      <p:ext uri="{BB962C8B-B14F-4D97-AF65-F5344CB8AC3E}">
        <p14:creationId xmlns:p14="http://schemas.microsoft.com/office/powerpoint/2010/main" val="26713876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342900" indent="-342900">
              <a:lnSpc>
                <a:spcPct val="107000"/>
              </a:lnSpc>
              <a:spcAft>
                <a:spcPts val="800"/>
              </a:spcAft>
              <a:buFont typeface="Arial" panose="020B0604020202020204" pitchFamily="34" charset="0"/>
              <a:buChar char="•"/>
            </a:pPr>
            <a:r>
              <a:rPr lang="en-GB" dirty="0">
                <a:hlinkClick r:id="rId2"/>
              </a:rPr>
              <a:t>Wie funktioniert eine Blockchain - einfach erklärt </a:t>
            </a:r>
            <a:r>
              <a:rPr lang="en-GB" dirty="0"/>
              <a:t>[6:00]</a:t>
            </a:r>
          </a:p>
          <a:p>
            <a:pPr marL="342900" indent="-342900">
              <a:lnSpc>
                <a:spcPct val="107000"/>
              </a:lnSpc>
              <a:spcAft>
                <a:spcPts val="800"/>
              </a:spcAft>
              <a:buFont typeface="Arial" panose="020B0604020202020204" pitchFamily="34" charset="0"/>
              <a:buChar char="•"/>
            </a:pPr>
            <a:r>
              <a:rPr lang="en-GB" dirty="0">
                <a:hlinkClick r:id="rId3"/>
              </a:rPr>
              <a:t>Blockchain in 7 Minuten </a:t>
            </a:r>
            <a:r>
              <a:rPr lang="en-GB" dirty="0"/>
              <a:t>[7:03]</a:t>
            </a:r>
          </a:p>
          <a:p>
            <a:pPr marL="342900" indent="-342900">
              <a:lnSpc>
                <a:spcPct val="107000"/>
              </a:lnSpc>
              <a:spcAft>
                <a:spcPts val="800"/>
              </a:spcAft>
              <a:buFont typeface="Arial" panose="020B0604020202020204" pitchFamily="34" charset="0"/>
              <a:buChar char="•"/>
            </a:pPr>
            <a:r>
              <a:rPr lang="en-GB" dirty="0">
                <a:hlinkClick r:id="rId4"/>
              </a:rPr>
              <a:t>Blockchain Erklärt </a:t>
            </a:r>
            <a:r>
              <a:rPr lang="en-GB" dirty="0"/>
              <a:t>[10:23] </a:t>
            </a:r>
          </a:p>
          <a:p>
            <a:pPr marL="342900" indent="-342900">
              <a:lnSpc>
                <a:spcPct val="107000"/>
              </a:lnSpc>
              <a:spcAft>
                <a:spcPts val="800"/>
              </a:spcAft>
              <a:buFont typeface="Arial" panose="020B0604020202020204" pitchFamily="34" charset="0"/>
              <a:buChar char="•"/>
            </a:pPr>
            <a:r>
              <a:rPr lang="en-GB" dirty="0">
                <a:hlinkClick r:id="rId5"/>
              </a:rPr>
              <a:t>Was ist eine Blockchain? (Animiert + Beispiele) </a:t>
            </a:r>
            <a:r>
              <a:rPr lang="en-GB" dirty="0"/>
              <a:t>[8:27]</a:t>
            </a:r>
          </a:p>
          <a:p>
            <a:pPr marL="342900" indent="-342900">
              <a:lnSpc>
                <a:spcPct val="107000"/>
              </a:lnSpc>
              <a:spcAft>
                <a:spcPts val="800"/>
              </a:spcAft>
              <a:buFont typeface="Arial" panose="020B0604020202020204" pitchFamily="34" charset="0"/>
              <a:buChar char="•"/>
            </a:pPr>
            <a:r>
              <a:rPr lang="en-GB" dirty="0">
                <a:hlinkClick r:id="rId6"/>
              </a:rPr>
              <a:t>Blockchain-Technologie erklärt </a:t>
            </a:r>
            <a:r>
              <a:rPr lang="en-GB" dirty="0">
                <a:sym typeface="Wingdings" pitchFamily="2" charset="2"/>
                <a:hlinkClick r:id="rId6"/>
              </a:rPr>
              <a:t>(2-Stunden-Kurs) </a:t>
            </a:r>
            <a:r>
              <a:rPr lang="en-GB" dirty="0">
                <a:sym typeface="Wingdings" pitchFamily="2" charset="2"/>
              </a:rPr>
              <a:t>[1:54:53]</a:t>
            </a:r>
            <a:endParaRPr lang="en-GB" dirty="0"/>
          </a:p>
          <a:p>
            <a:pPr marL="342900" indent="-342900">
              <a:lnSpc>
                <a:spcPct val="107000"/>
              </a:lnSpc>
              <a:spcAft>
                <a:spcPts val="800"/>
              </a:spcAft>
              <a:buFont typeface="Arial" panose="020B0604020202020204" pitchFamily="34" charset="0"/>
              <a:buChar char="•"/>
            </a:pPr>
            <a:r>
              <a:rPr lang="en-GB" dirty="0">
                <a:hlinkClick r:id="rId7"/>
              </a:rPr>
              <a:t>Blockchain-Grundlagen &amp; Kryptographie </a:t>
            </a:r>
            <a:r>
              <a:rPr lang="en-GB" dirty="0"/>
              <a:t>[1:17:37]</a:t>
            </a:r>
          </a:p>
          <a:p>
            <a:pPr marL="342900" indent="-342900">
              <a:lnSpc>
                <a:spcPct val="107000"/>
              </a:lnSpc>
              <a:spcAft>
                <a:spcPts val="800"/>
              </a:spcAft>
              <a:buFont typeface="Arial" panose="020B0604020202020204" pitchFamily="34" charset="0"/>
              <a:buChar char="•"/>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a:t>Video</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0755985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342900" indent="-342900">
              <a:lnSpc>
                <a:spcPct val="107000"/>
              </a:lnSpc>
              <a:spcAft>
                <a:spcPts val="800"/>
              </a:spcAft>
              <a:buFont typeface="Arial" panose="020B0604020202020204" pitchFamily="34" charset="0"/>
              <a:buChar char="•"/>
            </a:pPr>
            <a:r>
              <a:rPr lang="en-GB" dirty="0">
                <a:hlinkClick r:id="rId2"/>
              </a:rPr>
              <a:t>BlockChain-Prinzipien, Typ &amp; Anwendung &amp; Warum sollten Sie sich dafür interessieren?</a:t>
            </a:r>
            <a:endParaRPr lang="en-GB" dirty="0"/>
          </a:p>
          <a:p>
            <a:pPr marL="342900" indent="-342900">
              <a:lnSpc>
                <a:spcPct val="107000"/>
              </a:lnSpc>
              <a:spcAft>
                <a:spcPts val="800"/>
              </a:spcAft>
              <a:buFont typeface="Arial" panose="020B0604020202020204" pitchFamily="34" charset="0"/>
              <a:buChar char="•"/>
            </a:pPr>
            <a:r>
              <a:rPr lang="en-GB" dirty="0">
                <a:hlinkClick r:id="rId3"/>
              </a:rPr>
              <a:t>Gestaltungsprinzipien für Blockchain</a:t>
            </a:r>
            <a:endParaRPr lang="en-GB" dirty="0"/>
          </a:p>
          <a:p>
            <a:pPr marL="342900" indent="-342900">
              <a:lnSpc>
                <a:spcPct val="107000"/>
              </a:lnSpc>
              <a:spcAft>
                <a:spcPts val="800"/>
              </a:spcAft>
              <a:buFont typeface="Arial" panose="020B0604020202020204" pitchFamily="34" charset="0"/>
              <a:buChar char="•"/>
            </a:pPr>
            <a:r>
              <a:rPr lang="en-GB" dirty="0">
                <a:hlinkClick r:id="rId4"/>
              </a:rPr>
              <a:t>Grundsätze von Blockchains</a:t>
            </a:r>
            <a:endParaRPr lang="en-GB" dirty="0"/>
          </a:p>
          <a:p>
            <a:pPr marL="342900" indent="-342900">
              <a:lnSpc>
                <a:spcPct val="107000"/>
              </a:lnSpc>
              <a:spcAft>
                <a:spcPts val="800"/>
              </a:spcAft>
              <a:buFont typeface="Arial" panose="020B0604020202020204" pitchFamily="34" charset="0"/>
              <a:buChar char="•"/>
            </a:pPr>
            <a:r>
              <a:rPr lang="en-GB" dirty="0">
                <a:hlinkClick r:id="rId5"/>
              </a:rPr>
              <a:t>Grundsätze erfolgreicher Blockchain-Implementierungen</a:t>
            </a:r>
            <a:endParaRPr lang="en-GB" dirty="0"/>
          </a:p>
          <a:p>
            <a:pPr marL="342900" indent="-342900">
              <a:lnSpc>
                <a:spcPct val="107000"/>
              </a:lnSpc>
              <a:spcAft>
                <a:spcPts val="800"/>
              </a:spcAft>
              <a:buFont typeface="Arial" panose="020B0604020202020204" pitchFamily="34" charset="0"/>
              <a:buChar char="•"/>
            </a:pPr>
            <a:r>
              <a:rPr lang="en-GB" dirty="0">
                <a:hlinkClick r:id="rId6"/>
              </a:rPr>
              <a:t>Grundlegende Sicherheit der Blockchain</a:t>
            </a:r>
            <a:endParaRPr lang="en-GB" dirty="0"/>
          </a:p>
          <a:p>
            <a:pPr marL="342900" indent="-342900">
              <a:lnSpc>
                <a:spcPct val="107000"/>
              </a:lnSpc>
              <a:spcAft>
                <a:spcPts val="800"/>
              </a:spcAft>
              <a:buFont typeface="Arial" panose="020B0604020202020204" pitchFamily="34" charset="0"/>
              <a:buChar char="•"/>
            </a:pPr>
            <a:r>
              <a:rPr lang="en-GB" dirty="0">
                <a:hlinkClick r:id="rId7"/>
              </a:rPr>
              <a:t>Blockchain-Design - Entdecken Sie die Blockchain-Prinzipien</a:t>
            </a:r>
            <a:endParaRPr lang="en-GB" dirty="0"/>
          </a:p>
          <a:p>
            <a:pPr marL="342900" indent="-342900">
              <a:lnSpc>
                <a:spcPct val="107000"/>
              </a:lnSpc>
              <a:spcAft>
                <a:spcPts val="800"/>
              </a:spcAft>
              <a:buFont typeface="Arial" panose="020B0604020202020204" pitchFamily="34" charset="0"/>
              <a:buChar char="•"/>
            </a:pPr>
            <a:r>
              <a:rPr lang="en-GB" dirty="0">
                <a:hlinkClick r:id="rId8"/>
              </a:rPr>
              <a:t>Blockchain-Technologie: Prinzipien und Anwendung in der medizinischen Bildgebung</a:t>
            </a: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Links</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0608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fontScale="92500" lnSpcReduction="10000"/>
          </a:bodyPr>
          <a:lstStyle/>
          <a:p>
            <a:r>
              <a:rPr lang="en-US" dirty="0"/>
              <a:t>EINLEITUNG ZU Modul </a:t>
            </a:r>
            <a:r>
              <a:rPr lang="cs-CZ" dirty="0"/>
              <a:t>2</a:t>
            </a:r>
          </a:p>
          <a:p>
            <a:r>
              <a:rPr lang="en-US" sz="3900" dirty="0"/>
              <a:t>Die Bausteine der Blockchain und der Blockchain-Mechanismus</a:t>
            </a: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en-US" dirty="0"/>
              <a:t>01</a:t>
            </a:r>
          </a:p>
        </p:txBody>
      </p:sp>
    </p:spTree>
    <p:extLst>
      <p:ext uri="{BB962C8B-B14F-4D97-AF65-F5344CB8AC3E}">
        <p14:creationId xmlns:p14="http://schemas.microsoft.com/office/powerpoint/2010/main" val="132918606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Interaktive Lernaktivität</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10</a:t>
            </a:r>
            <a:endParaRPr lang="en-US" dirty="0"/>
          </a:p>
        </p:txBody>
      </p:sp>
    </p:spTree>
    <p:extLst>
      <p:ext uri="{BB962C8B-B14F-4D97-AF65-F5344CB8AC3E}">
        <p14:creationId xmlns:p14="http://schemas.microsoft.com/office/powerpoint/2010/main" val="8099912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a:pPr>
            <a:r>
              <a:rPr lang="en-GB" dirty="0"/>
              <a:t>Online-Tool für Rauten verwenden</a:t>
            </a:r>
            <a:br>
              <a:rPr lang="en-GB" dirty="0"/>
            </a:br>
            <a:r>
              <a:rPr lang="en-GB" dirty="0">
                <a:hlinkClick r:id="rId2"/>
              </a:rPr>
              <a:t>https://emn178.github.io/online-tools/sha256.html</a:t>
            </a:r>
            <a:endParaRPr lang="en-GB" dirty="0"/>
          </a:p>
          <a:p>
            <a:pPr marL="457200" indent="-457200">
              <a:lnSpc>
                <a:spcPct val="107000"/>
              </a:lnSpc>
              <a:spcAft>
                <a:spcPts val="800"/>
              </a:spcAft>
              <a:buFont typeface="+mj-lt"/>
              <a:buAutoNum type="arabicPeriod"/>
            </a:pPr>
            <a:r>
              <a:rPr lang="en-GB" dirty="0"/>
              <a:t>SHA256 verwenden und Hashes von 5 Blöcken erstellen - Inhalt auf der nächsten Folie</a:t>
            </a:r>
          </a:p>
          <a:p>
            <a:pPr marL="457200" indent="-45720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a:t>5 </a:t>
            </a:r>
            <a:r>
              <a:rPr lang="cs-CZ" dirty="0" err="1"/>
              <a:t>Blöcke unter </a:t>
            </a:r>
            <a:r>
              <a:rPr lang="cs-CZ" dirty="0"/>
              <a:t>Blockchain erstellen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8551958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normAutofit fontScale="62500" lnSpcReduction="20000"/>
          </a:bodyPr>
          <a:lstStyle/>
          <a:p>
            <a:pPr marL="457200" indent="-457200">
              <a:lnSpc>
                <a:spcPct val="107000"/>
              </a:lnSpc>
              <a:spcAft>
                <a:spcPts val="800"/>
              </a:spcAft>
              <a:buFont typeface="+mj-lt"/>
              <a:buAutoNum type="arabicPeriod"/>
            </a:pPr>
            <a:r>
              <a:rPr lang="en-GB" dirty="0"/>
              <a:t>1</a:t>
            </a:r>
            <a:r>
              <a:rPr lang="en-GB" baseline="30000" dirty="0"/>
              <a:t>st</a:t>
            </a:r>
            <a:r>
              <a:rPr lang="en-GB" dirty="0"/>
              <a:t> Blockinhalt:</a:t>
            </a:r>
            <a:br>
              <a:rPr lang="en-GB" dirty="0"/>
            </a:br>
            <a:r>
              <a:rPr lang="en-GB" dirty="0"/>
              <a:t>2023-01-01T10:34:12+1,Jonh </a:t>
            </a:r>
            <a:r>
              <a:rPr lang="en-GB" dirty="0" err="1"/>
              <a:t>Newman,Jane </a:t>
            </a:r>
            <a:r>
              <a:rPr lang="en-GB" dirty="0"/>
              <a:t>Newman,236.23,EUR</a:t>
            </a:r>
            <a:br>
              <a:rPr lang="en-GB" dirty="0"/>
            </a:br>
            <a:r>
              <a:rPr lang="en-GB" dirty="0"/>
              <a:t>e3b0c44298fc1c149afbf4c8996fb92427ae41e4649b934ca495991b7852b855</a:t>
            </a:r>
          </a:p>
          <a:p>
            <a:pPr marL="457200" indent="-457200">
              <a:lnSpc>
                <a:spcPct val="107000"/>
              </a:lnSpc>
              <a:spcAft>
                <a:spcPts val="800"/>
              </a:spcAft>
              <a:buFont typeface="+mj-lt"/>
              <a:buAutoNum type="arabicPeriod"/>
            </a:pPr>
            <a:r>
              <a:rPr lang="en-GB" dirty="0"/>
              <a:t>2</a:t>
            </a:r>
            <a:r>
              <a:rPr lang="en-GB" baseline="30000" dirty="0"/>
              <a:t>nd</a:t>
            </a:r>
            <a:r>
              <a:rPr lang="en-GB" dirty="0"/>
              <a:t> Blockinhalt:</a:t>
            </a:r>
            <a:br>
              <a:rPr lang="en-GB" dirty="0"/>
            </a:br>
            <a:r>
              <a:rPr lang="en-GB" dirty="0"/>
              <a:t>2023-01-01T10:35:28+1,Steve </a:t>
            </a:r>
            <a:r>
              <a:rPr lang="en-GB" dirty="0" err="1"/>
              <a:t>Johnson,Richard </a:t>
            </a:r>
            <a:r>
              <a:rPr lang="en-GB" dirty="0"/>
              <a:t>McCay,100.00,EUR</a:t>
            </a:r>
            <a:br>
              <a:rPr lang="en-GB" dirty="0"/>
            </a:br>
            <a:r>
              <a:rPr lang="en-GB" dirty="0"/>
              <a:t>Hash von der Hash-Funktion des Blocks 1</a:t>
            </a:r>
            <a:r>
              <a:rPr lang="en-GB" baseline="30000" dirty="0"/>
              <a:t>st</a:t>
            </a:r>
            <a:r>
              <a:rPr lang="en-GB" dirty="0"/>
              <a:t> verwenden</a:t>
            </a:r>
          </a:p>
          <a:p>
            <a:pPr marL="457200" indent="-457200">
              <a:lnSpc>
                <a:spcPct val="107000"/>
              </a:lnSpc>
              <a:spcAft>
                <a:spcPts val="800"/>
              </a:spcAft>
              <a:buFont typeface="+mj-lt"/>
              <a:buAutoNum type="arabicPeriod"/>
            </a:pPr>
            <a:r>
              <a:rPr lang="en-GB" dirty="0"/>
              <a:t>3</a:t>
            </a:r>
            <a:r>
              <a:rPr lang="en-GB" baseline="30000" dirty="0"/>
              <a:t>rd</a:t>
            </a:r>
            <a:r>
              <a:rPr lang="en-GB" dirty="0"/>
              <a:t> Blockinhalt:</a:t>
            </a:r>
            <a:br>
              <a:rPr lang="en-GB" dirty="0"/>
            </a:br>
            <a:r>
              <a:rPr lang="en-GB" dirty="0"/>
              <a:t>2023-01-01T10:35:33+1,Charles </a:t>
            </a:r>
            <a:r>
              <a:rPr lang="en-GB" dirty="0" err="1"/>
              <a:t>Tann,Elisabeth </a:t>
            </a:r>
            <a:r>
              <a:rPr lang="en-GB" dirty="0"/>
              <a:t>Bronson,100.00,EUR</a:t>
            </a:r>
            <a:br>
              <a:rPr lang="en-GB" dirty="0"/>
            </a:br>
            <a:r>
              <a:rPr lang="en-GB" dirty="0"/>
              <a:t>Hash von der Hash-Funktion des Blocks 3</a:t>
            </a:r>
            <a:r>
              <a:rPr lang="en-GB" baseline="30000" dirty="0"/>
              <a:t>rd</a:t>
            </a:r>
            <a:r>
              <a:rPr lang="en-GB" dirty="0"/>
              <a:t> verwenden</a:t>
            </a:r>
          </a:p>
          <a:p>
            <a:pPr marL="457200" indent="-457200">
              <a:lnSpc>
                <a:spcPct val="107000"/>
              </a:lnSpc>
              <a:spcAft>
                <a:spcPts val="800"/>
              </a:spcAft>
              <a:buFont typeface="+mj-lt"/>
              <a:buAutoNum type="arabicPeriod"/>
            </a:pPr>
            <a:r>
              <a:rPr lang="en-GB" dirty="0"/>
              <a:t>4</a:t>
            </a:r>
            <a:r>
              <a:rPr lang="en-GB" baseline="30000" dirty="0"/>
              <a:t>th</a:t>
            </a:r>
            <a:r>
              <a:rPr lang="en-GB" dirty="0"/>
              <a:t> Blockinhalt:</a:t>
            </a:r>
            <a:br>
              <a:rPr lang="en-GB" dirty="0"/>
            </a:br>
            <a:r>
              <a:rPr lang="en-GB" dirty="0"/>
              <a:t>2023-01-01T10:35:59+1,Roger </a:t>
            </a:r>
            <a:r>
              <a:rPr lang="en-GB" dirty="0" err="1"/>
              <a:t>Blackburn,Lisa </a:t>
            </a:r>
            <a:r>
              <a:rPr lang="en-GB" dirty="0"/>
              <a:t>Tann,50.00,EUR</a:t>
            </a:r>
            <a:br>
              <a:rPr lang="en-GB" dirty="0"/>
            </a:br>
            <a:r>
              <a:rPr lang="en-GB" dirty="0"/>
              <a:t>Hash von der Hash-Funktion des Blocks 3</a:t>
            </a:r>
            <a:r>
              <a:rPr lang="en-GB" baseline="30000" dirty="0"/>
              <a:t>rd</a:t>
            </a:r>
            <a:r>
              <a:rPr lang="en-GB" dirty="0"/>
              <a:t> verwenden</a:t>
            </a:r>
          </a:p>
          <a:p>
            <a:pPr marL="457200" indent="-457200">
              <a:lnSpc>
                <a:spcPct val="107000"/>
              </a:lnSpc>
              <a:spcAft>
                <a:spcPts val="800"/>
              </a:spcAft>
              <a:buFont typeface="+mj-lt"/>
              <a:buAutoNum type="arabicPeriod"/>
            </a:pPr>
            <a:r>
              <a:rPr lang="en-GB" dirty="0"/>
              <a:t>5</a:t>
            </a:r>
            <a:r>
              <a:rPr lang="en-GB" baseline="30000" dirty="0"/>
              <a:t>th</a:t>
            </a:r>
            <a:r>
              <a:rPr lang="en-GB" dirty="0"/>
              <a:t> Blockinhalt:</a:t>
            </a:r>
            <a:br>
              <a:rPr lang="en-GB" dirty="0"/>
            </a:br>
            <a:r>
              <a:rPr lang="en-GB" dirty="0"/>
              <a:t>2023-01-01T10:36:01+1,Richard </a:t>
            </a:r>
            <a:r>
              <a:rPr lang="en-GB" dirty="0" err="1"/>
              <a:t>Moss,Edward </a:t>
            </a:r>
            <a:r>
              <a:rPr lang="en-GB" dirty="0"/>
              <a:t>Morris,85.00,EUR</a:t>
            </a:r>
            <a:br>
              <a:rPr lang="en-GB" dirty="0"/>
            </a:br>
            <a:r>
              <a:rPr lang="en-GB" dirty="0"/>
              <a:t>Hash von der Hash-Funktion des Blocks 4</a:t>
            </a:r>
            <a:r>
              <a:rPr lang="en-GB" baseline="30000" dirty="0"/>
              <a:t>th</a:t>
            </a:r>
            <a:r>
              <a:rPr lang="en-GB" dirty="0"/>
              <a:t> verwenden</a:t>
            </a:r>
          </a:p>
          <a:p>
            <a:pPr marL="457200" indent="-45720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a:t>5 </a:t>
            </a:r>
            <a:r>
              <a:rPr lang="cs-CZ" dirty="0" err="1"/>
              <a:t>Blöcke unter </a:t>
            </a:r>
            <a:r>
              <a:rPr lang="cs-CZ" dirty="0"/>
              <a:t>Blockchain erstellen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2262257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normAutofit/>
          </a:bodyPr>
          <a:lstStyle/>
          <a:p>
            <a:pPr marL="457200" indent="-457200">
              <a:lnSpc>
                <a:spcPct val="107000"/>
              </a:lnSpc>
              <a:spcAft>
                <a:spcPts val="800"/>
              </a:spcAft>
              <a:buFont typeface="+mj-lt"/>
              <a:buAutoNum type="arabicPeriod"/>
            </a:pPr>
            <a:r>
              <a:rPr lang="en-GB" dirty="0"/>
              <a:t>Nehmen Sie dieselben kleinen Änderungen im Block 2</a:t>
            </a:r>
            <a:r>
              <a:rPr lang="en-GB" baseline="30000" dirty="0"/>
              <a:t>nd</a:t>
            </a:r>
            <a:r>
              <a:rPr lang="en-GB" dirty="0"/>
              <a:t> vor und vergleichen Sie die neuen Hashes</a:t>
            </a:r>
          </a:p>
          <a:p>
            <a:pPr marL="457200" indent="-457200">
              <a:lnSpc>
                <a:spcPct val="107000"/>
              </a:lnSpc>
              <a:spcAft>
                <a:spcPts val="800"/>
              </a:spcAft>
              <a:buFont typeface="+mj-lt"/>
              <a:buAutoNum type="arabicPeriod"/>
            </a:pPr>
            <a:r>
              <a:rPr lang="en-GB" dirty="0"/>
              <a:t>Andere Hash-Funktion verwenden - Menü oben - Hash</a:t>
            </a:r>
          </a:p>
          <a:p>
            <a:pPr marL="914400" lvl="1" indent="-457200">
              <a:lnSpc>
                <a:spcPct val="107000"/>
              </a:lnSpc>
              <a:spcAft>
                <a:spcPts val="800"/>
              </a:spcAft>
              <a:buFont typeface="+mj-lt"/>
              <a:buAutoNum type="arabicPeriod"/>
            </a:pPr>
            <a:r>
              <a:rPr lang="en-GB" dirty="0">
                <a:solidFill>
                  <a:srgbClr val="262626"/>
                </a:solidFill>
              </a:rPr>
              <a:t>SHA1</a:t>
            </a:r>
          </a:p>
          <a:p>
            <a:pPr marL="914400" lvl="1" indent="-457200">
              <a:lnSpc>
                <a:spcPct val="107000"/>
              </a:lnSpc>
              <a:spcAft>
                <a:spcPts val="800"/>
              </a:spcAft>
              <a:buFont typeface="+mj-lt"/>
              <a:buAutoNum type="arabicPeriod"/>
            </a:pPr>
            <a:r>
              <a:rPr lang="en-GB" dirty="0">
                <a:solidFill>
                  <a:srgbClr val="262626"/>
                </a:solidFill>
              </a:rPr>
              <a:t>SHA2-512</a:t>
            </a:r>
          </a:p>
          <a:p>
            <a:pPr marL="914400" lvl="1" indent="-457200">
              <a:lnSpc>
                <a:spcPct val="107000"/>
              </a:lnSpc>
              <a:spcAft>
                <a:spcPts val="800"/>
              </a:spcAft>
              <a:buFont typeface="+mj-lt"/>
              <a:buAutoNum type="arabicPeriod"/>
            </a:pPr>
            <a:r>
              <a:rPr lang="en-GB" dirty="0">
                <a:solidFill>
                  <a:srgbClr val="262626"/>
                </a:solidFill>
              </a:rPr>
              <a:t>SHA3</a:t>
            </a:r>
          </a:p>
          <a:p>
            <a:pPr marL="914400" lvl="1" indent="-457200">
              <a:lnSpc>
                <a:spcPct val="107000"/>
              </a:lnSpc>
              <a:spcAft>
                <a:spcPts val="800"/>
              </a:spcAft>
              <a:buFont typeface="+mj-lt"/>
              <a:buAutoNum type="arabicPeriod"/>
            </a:pPr>
            <a:r>
              <a:rPr lang="en-GB" dirty="0">
                <a:solidFill>
                  <a:srgbClr val="262626"/>
                </a:solidFill>
              </a:rPr>
              <a:t>...</a:t>
            </a:r>
          </a:p>
          <a:p>
            <a:pPr marL="457200" indent="-457200">
              <a:lnSpc>
                <a:spcPct val="107000"/>
              </a:lnSpc>
              <a:spcAft>
                <a:spcPts val="800"/>
              </a:spcAft>
              <a:buFont typeface="+mj-lt"/>
              <a:buAutoNum type="arabicPeriod"/>
            </a:pPr>
            <a:r>
              <a:rPr lang="en-GB" dirty="0"/>
              <a:t>Verwenden Sie den Inhalt Ihres Blocks für die Funktion hat</a:t>
            </a:r>
            <a:endParaRPr lang="en-GB" dirty="0">
              <a:solidFill>
                <a:srgbClr val="262626"/>
              </a:solidFill>
            </a:endParaRPr>
          </a:p>
          <a:p>
            <a:pPr marL="914400" lvl="1" indent="-457200">
              <a:lnSpc>
                <a:spcPct val="107000"/>
              </a:lnSpc>
              <a:spcAft>
                <a:spcPts val="800"/>
              </a:spcAft>
              <a:buFont typeface="+mj-lt"/>
              <a:buAutoNum type="arabicPeriod"/>
            </a:pPr>
            <a:endParaRPr lang="en-GB" dirty="0">
              <a:solidFill>
                <a:srgbClr val="262626"/>
              </a:solidFill>
            </a:endParaRPr>
          </a:p>
          <a:p>
            <a:pPr marL="457200" indent="-45720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a:t>Versuchen Sie es: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0409652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Quiz</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cs-CZ" dirty="0"/>
              <a:t>11</a:t>
            </a:r>
            <a:endParaRPr lang="en-US" dirty="0"/>
          </a:p>
        </p:txBody>
      </p:sp>
    </p:spTree>
    <p:extLst>
      <p:ext uri="{BB962C8B-B14F-4D97-AF65-F5344CB8AC3E}">
        <p14:creationId xmlns:p14="http://schemas.microsoft.com/office/powerpoint/2010/main" val="21346084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a:pPr>
            <a:r>
              <a:rPr lang="en-GB" dirty="0"/>
              <a:t>Was ist eine der wichtigsten Anforderungen an eine sichere Hash-Funktion?</a:t>
            </a:r>
          </a:p>
          <a:p>
            <a:pPr marL="914400" lvl="1" indent="-457200">
              <a:lnSpc>
                <a:spcPct val="107000"/>
              </a:lnSpc>
              <a:spcAft>
                <a:spcPts val="800"/>
              </a:spcAft>
              <a:buFont typeface="+mj-lt"/>
              <a:buAutoNum type="alphaLcParenR"/>
            </a:pPr>
            <a:r>
              <a:rPr lang="en-GB" dirty="0">
                <a:solidFill>
                  <a:srgbClr val="262626"/>
                </a:solidFill>
                <a:latin typeface="+mn-lt"/>
              </a:rPr>
              <a:t>Kollisionssicherheit</a:t>
            </a:r>
          </a:p>
          <a:p>
            <a:pPr marL="914400" lvl="1" indent="-457200">
              <a:lnSpc>
                <a:spcPct val="107000"/>
              </a:lnSpc>
              <a:spcAft>
                <a:spcPts val="800"/>
              </a:spcAft>
              <a:buFont typeface="+mj-lt"/>
              <a:buAutoNum type="alphaLcParenR"/>
            </a:pPr>
            <a:r>
              <a:rPr lang="en-GB" dirty="0">
                <a:solidFill>
                  <a:srgbClr val="262626"/>
                </a:solidFill>
                <a:latin typeface="+mn-lt"/>
              </a:rPr>
              <a:t>Redundanz</a:t>
            </a:r>
          </a:p>
          <a:p>
            <a:pPr marL="914400" lvl="1" indent="-457200">
              <a:lnSpc>
                <a:spcPct val="107000"/>
              </a:lnSpc>
              <a:spcAft>
                <a:spcPts val="800"/>
              </a:spcAft>
              <a:buFont typeface="+mj-lt"/>
              <a:buAutoNum type="alphaLcParenR"/>
            </a:pPr>
            <a:r>
              <a:rPr lang="en-GB" dirty="0">
                <a:solidFill>
                  <a:srgbClr val="262626"/>
                </a:solidFill>
                <a:latin typeface="+mn-lt"/>
              </a:rPr>
              <a:t>Vorhersehbarkeit</a:t>
            </a:r>
          </a:p>
          <a:p>
            <a:pPr marL="914400" lvl="1" indent="-457200">
              <a:lnSpc>
                <a:spcPct val="107000"/>
              </a:lnSpc>
              <a:spcAft>
                <a:spcPts val="800"/>
              </a:spcAft>
              <a:buFont typeface="+mj-lt"/>
              <a:buAutoNum type="alphaLcParenR"/>
            </a:pPr>
            <a:r>
              <a:rPr lang="en-GB" dirty="0">
                <a:solidFill>
                  <a:srgbClr val="262626"/>
                </a:solidFill>
                <a:latin typeface="+mn-lt"/>
              </a:rPr>
              <a:t>Linearität</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19211789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2"/>
            </a:pPr>
            <a:r>
              <a:rPr lang="en-GB" dirty="0"/>
              <a:t>Was ist ein Merkmal einer zentralisierten Datenbankarchitektur?</a:t>
            </a:r>
          </a:p>
          <a:p>
            <a:pPr marL="914400" lvl="1" indent="-457200">
              <a:lnSpc>
                <a:spcPct val="107000"/>
              </a:lnSpc>
              <a:spcAft>
                <a:spcPts val="800"/>
              </a:spcAft>
              <a:buFont typeface="+mj-lt"/>
              <a:buAutoNum type="alphaLcParenR"/>
            </a:pPr>
            <a:r>
              <a:rPr lang="en-GB" dirty="0">
                <a:solidFill>
                  <a:srgbClr val="262626"/>
                </a:solidFill>
                <a:latin typeface="+mn-lt"/>
              </a:rPr>
              <a:t>Eine einzige Kontroll- und Autoritätsstelle</a:t>
            </a:r>
          </a:p>
          <a:p>
            <a:pPr marL="914400" lvl="1" indent="-457200">
              <a:lnSpc>
                <a:spcPct val="107000"/>
              </a:lnSpc>
              <a:spcAft>
                <a:spcPts val="800"/>
              </a:spcAft>
              <a:buFont typeface="+mj-lt"/>
              <a:buAutoNum type="alphaLcParenR"/>
            </a:pPr>
            <a:r>
              <a:rPr lang="en-GB" dirty="0">
                <a:solidFill>
                  <a:srgbClr val="262626"/>
                </a:solidFill>
                <a:latin typeface="+mn-lt"/>
              </a:rPr>
              <a:t>Verteilte Datenspeicherung über mehrere Knotenpunkte</a:t>
            </a:r>
          </a:p>
          <a:p>
            <a:pPr marL="914400" lvl="1" indent="-457200">
              <a:lnSpc>
                <a:spcPct val="107000"/>
              </a:lnSpc>
              <a:spcAft>
                <a:spcPts val="800"/>
              </a:spcAft>
              <a:buFont typeface="+mj-lt"/>
              <a:buAutoNum type="alphaLcParenR"/>
            </a:pPr>
            <a:r>
              <a:rPr lang="en-GB" dirty="0">
                <a:solidFill>
                  <a:srgbClr val="262626"/>
                </a:solidFill>
                <a:latin typeface="+mn-lt"/>
              </a:rPr>
              <a:t>Autonome Entscheidungsfindung durch jeden Knoten</a:t>
            </a:r>
          </a:p>
          <a:p>
            <a:pPr marL="914400" lvl="1" indent="-457200">
              <a:lnSpc>
                <a:spcPct val="107000"/>
              </a:lnSpc>
              <a:spcAft>
                <a:spcPts val="800"/>
              </a:spcAft>
              <a:buFont typeface="+mj-lt"/>
              <a:buAutoNum type="alphaLcParenR"/>
            </a:pPr>
            <a:r>
              <a:rPr lang="en-GB" dirty="0">
                <a:solidFill>
                  <a:srgbClr val="262626"/>
                </a:solidFill>
                <a:latin typeface="+mn-lt"/>
              </a:rPr>
              <a:t>Hohe Widerstandsfähigkeit gegen Zensur und Manipulationen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680459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3"/>
            </a:pPr>
            <a:r>
              <a:rPr lang="en-GB" dirty="0"/>
              <a:t>Was ist ein Hauptmerkmal einer dezentralen Datenbankarchitektur?</a:t>
            </a:r>
          </a:p>
          <a:p>
            <a:pPr marL="914400" lvl="1" indent="-457200">
              <a:lnSpc>
                <a:spcPct val="107000"/>
              </a:lnSpc>
              <a:spcAft>
                <a:spcPts val="800"/>
              </a:spcAft>
              <a:buFont typeface="+mj-lt"/>
              <a:buAutoNum type="alphaLcParenR"/>
            </a:pPr>
            <a:r>
              <a:rPr lang="en-GB" dirty="0">
                <a:solidFill>
                  <a:srgbClr val="262626"/>
                </a:solidFill>
                <a:latin typeface="+mn-lt"/>
              </a:rPr>
              <a:t>Mehr "zentrale" Knotenpunkte</a:t>
            </a:r>
          </a:p>
          <a:p>
            <a:pPr marL="914400" lvl="1" indent="-457200">
              <a:lnSpc>
                <a:spcPct val="107000"/>
              </a:lnSpc>
              <a:spcAft>
                <a:spcPts val="800"/>
              </a:spcAft>
              <a:buFont typeface="+mj-lt"/>
              <a:buAutoNum type="alphaLcParenR"/>
            </a:pPr>
            <a:r>
              <a:rPr lang="en-GB" dirty="0">
                <a:solidFill>
                  <a:srgbClr val="262626"/>
                </a:solidFill>
                <a:latin typeface="+mn-lt"/>
              </a:rPr>
              <a:t>Eine einzige Kontroll- und Autoritätsstelle</a:t>
            </a:r>
          </a:p>
          <a:p>
            <a:pPr marL="914400" lvl="1" indent="-457200">
              <a:lnSpc>
                <a:spcPct val="107000"/>
              </a:lnSpc>
              <a:spcAft>
                <a:spcPts val="800"/>
              </a:spcAft>
              <a:buFont typeface="+mj-lt"/>
              <a:buAutoNum type="alphaLcParenR"/>
            </a:pPr>
            <a:r>
              <a:rPr lang="en-GB" dirty="0">
                <a:solidFill>
                  <a:srgbClr val="262626"/>
                </a:solidFill>
                <a:latin typeface="+mn-lt"/>
              </a:rPr>
              <a:t>Zentralisierte Entscheidungsfindung durch einen bestimmten Knotenpunkt</a:t>
            </a:r>
          </a:p>
          <a:p>
            <a:pPr marL="914400" lvl="1" indent="-457200">
              <a:lnSpc>
                <a:spcPct val="107000"/>
              </a:lnSpc>
              <a:spcAft>
                <a:spcPts val="800"/>
              </a:spcAft>
              <a:buFont typeface="+mj-lt"/>
              <a:buAutoNum type="alphaLcParenR"/>
            </a:pPr>
            <a:r>
              <a:rPr lang="en-GB" dirty="0">
                <a:solidFill>
                  <a:srgbClr val="262626"/>
                </a:solidFill>
                <a:latin typeface="+mn-lt"/>
              </a:rPr>
              <a:t>Geringe Redundanz und Fehlertoleranz</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6402665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4"/>
            </a:pPr>
            <a:r>
              <a:rPr lang="en-GB" dirty="0"/>
              <a:t>Was ist ein charakteristisches Merkmal eines verteilten </a:t>
            </a:r>
            <a:r>
              <a:rPr lang="en-GB" dirty="0" err="1"/>
              <a:t>Datenbanksystems</a:t>
            </a:r>
            <a:r>
              <a:rPr lang="en-GB" dirty="0"/>
              <a:t>?</a:t>
            </a:r>
          </a:p>
          <a:p>
            <a:pPr marL="914400" lvl="1" indent="-457200">
              <a:lnSpc>
                <a:spcPct val="107000"/>
              </a:lnSpc>
              <a:spcAft>
                <a:spcPts val="800"/>
              </a:spcAft>
              <a:buFont typeface="+mj-lt"/>
              <a:buAutoNum type="alphaLcParenR"/>
            </a:pPr>
            <a:r>
              <a:rPr lang="en-GB" dirty="0">
                <a:solidFill>
                  <a:srgbClr val="262626"/>
                </a:solidFill>
                <a:latin typeface="+mn-lt"/>
              </a:rPr>
              <a:t>Daten werden über mehrere Knotenpunkte in einem Netzwerk gespeichert</a:t>
            </a:r>
          </a:p>
          <a:p>
            <a:pPr marL="914400" lvl="1" indent="-457200">
              <a:lnSpc>
                <a:spcPct val="107000"/>
              </a:lnSpc>
              <a:spcAft>
                <a:spcPts val="800"/>
              </a:spcAft>
              <a:buFont typeface="+mj-lt"/>
              <a:buAutoNum type="alphaLcParenR"/>
            </a:pPr>
            <a:r>
              <a:rPr lang="en-GB" dirty="0">
                <a:solidFill>
                  <a:srgbClr val="262626"/>
                </a:solidFill>
                <a:latin typeface="+mn-lt"/>
              </a:rPr>
              <a:t>Zentralisierte Kontrolle und Autorität über die gesamte Datenbank</a:t>
            </a:r>
          </a:p>
          <a:p>
            <a:pPr marL="914400" lvl="1" indent="-457200">
              <a:lnSpc>
                <a:spcPct val="107000"/>
              </a:lnSpc>
              <a:spcAft>
                <a:spcPts val="800"/>
              </a:spcAft>
              <a:buFont typeface="+mj-lt"/>
              <a:buAutoNum type="alphaLcParenR"/>
            </a:pPr>
            <a:r>
              <a:rPr lang="en-GB" dirty="0">
                <a:solidFill>
                  <a:srgbClr val="262626"/>
                </a:solidFill>
                <a:latin typeface="+mn-lt"/>
              </a:rPr>
              <a:t>Fehlende Redundanz für mehr Leistung</a:t>
            </a:r>
          </a:p>
          <a:p>
            <a:pPr marL="914400" lvl="1" indent="-457200">
              <a:lnSpc>
                <a:spcPct val="107000"/>
              </a:lnSpc>
              <a:spcAft>
                <a:spcPts val="800"/>
              </a:spcAft>
              <a:buFont typeface="+mj-lt"/>
              <a:buAutoNum type="alphaLcParenR"/>
            </a:pPr>
            <a:r>
              <a:rPr lang="en-GB" dirty="0">
                <a:solidFill>
                  <a:srgbClr val="262626"/>
                </a:solidFill>
                <a:latin typeface="+mn-lt"/>
              </a:rPr>
              <a:t>Begrenzte Skalierbarkeit aufgrund einer Single-Node-Architektur</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6011677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5"/>
            </a:pPr>
            <a:r>
              <a:rPr lang="en-GB" dirty="0"/>
              <a:t>Was beschreibt einen Hash im Kontext der Informatik und Kryptographie am besten?</a:t>
            </a:r>
          </a:p>
          <a:p>
            <a:pPr marL="914400" lvl="1" indent="-457200">
              <a:lnSpc>
                <a:spcPct val="107000"/>
              </a:lnSpc>
              <a:spcAft>
                <a:spcPts val="800"/>
              </a:spcAft>
              <a:buFont typeface="+mj-lt"/>
              <a:buAutoNum type="alphaLcParenR"/>
            </a:pPr>
            <a:r>
              <a:rPr lang="en-GB" dirty="0">
                <a:solidFill>
                  <a:srgbClr val="262626"/>
                </a:solidFill>
                <a:latin typeface="+mn-lt"/>
              </a:rPr>
              <a:t>Eine von einer Hash-Funktion erzeugte Ausgabe fester Größe, die die eindeutige digitale Signatur von Eingabedaten darstellt</a:t>
            </a:r>
          </a:p>
          <a:p>
            <a:pPr marL="914400" lvl="1" indent="-457200">
              <a:lnSpc>
                <a:spcPct val="107000"/>
              </a:lnSpc>
              <a:spcAft>
                <a:spcPts val="800"/>
              </a:spcAft>
              <a:buFont typeface="+mj-lt"/>
              <a:buAutoNum type="alphaLcParenR"/>
            </a:pPr>
            <a:r>
              <a:rPr lang="en-GB" dirty="0">
                <a:solidFill>
                  <a:srgbClr val="262626"/>
                </a:solidFill>
                <a:latin typeface="+mn-lt"/>
              </a:rPr>
              <a:t>Eine Zeichenkette mit variabler Länge, die für die Datenspeicherung in Datenbanken verwendet wird</a:t>
            </a:r>
          </a:p>
          <a:p>
            <a:pPr marL="914400" lvl="1" indent="-457200">
              <a:lnSpc>
                <a:spcPct val="107000"/>
              </a:lnSpc>
              <a:spcAft>
                <a:spcPts val="800"/>
              </a:spcAft>
              <a:buFont typeface="+mj-lt"/>
              <a:buAutoNum type="alphaLcParenR"/>
            </a:pPr>
            <a:r>
              <a:rPr lang="en-GB" dirty="0">
                <a:solidFill>
                  <a:srgbClr val="262626"/>
                </a:solidFill>
                <a:latin typeface="+mn-lt"/>
              </a:rPr>
              <a:t>Ein Programmierkonstrukt zur Optimierung des Datenabrufs in Algorithmen</a:t>
            </a:r>
          </a:p>
          <a:p>
            <a:pPr marL="914400" lvl="1" indent="-457200">
              <a:lnSpc>
                <a:spcPct val="107000"/>
              </a:lnSpc>
              <a:spcAft>
                <a:spcPts val="800"/>
              </a:spcAft>
              <a:buFont typeface="+mj-lt"/>
              <a:buAutoNum type="alphaLcParenR"/>
            </a:pPr>
            <a:r>
              <a:rPr lang="en-GB" dirty="0">
                <a:solidFill>
                  <a:srgbClr val="262626"/>
                </a:solidFill>
                <a:latin typeface="+mn-lt"/>
              </a:rPr>
              <a:t>Ein Echtzeit-Verschlüsselungsverfahren zur Sicherung von Kommunikationskanälen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52912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87141" y="2123349"/>
            <a:ext cx="10595237" cy="4184854"/>
          </a:xfrm>
          <a:prstGeom prst="rect">
            <a:avLst/>
          </a:prstGeom>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cs-CZ" sz="1800" dirty="0">
                <a:effectLst/>
                <a:latin typeface="Calibri" panose="020F0502020204030204" pitchFamily="34" charset="0"/>
                <a:ea typeface="Calibri" panose="020F0502020204030204" pitchFamily="34" charset="0"/>
                <a:cs typeface="Times New Roman" panose="02020603050405020304" pitchFamily="18" charset="0"/>
              </a:rPr>
              <a:t>Die Blockchain-Technologie ist ein fortschrittlicher Datenbankmechanismus, der einen transparenten Informationsaustausch innerhalb eines Unternehmensnetzwerks ermöglicht. Eine Blockchain-Datenbank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speichert </a:t>
            </a:r>
            <a:r>
              <a:rPr lang="cs-CZ" sz="1800" dirty="0">
                <a:effectLst/>
                <a:latin typeface="Calibri" panose="020F0502020204030204" pitchFamily="34" charset="0"/>
                <a:ea typeface="Calibri" panose="020F0502020204030204" pitchFamily="34" charset="0"/>
                <a:cs typeface="Times New Roman" panose="02020603050405020304" pitchFamily="18" charset="0"/>
              </a:rPr>
              <a:t>Daten in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Blöcken, die </a:t>
            </a:r>
            <a:r>
              <a:rPr lang="cs-CZ" sz="1800" dirty="0">
                <a:effectLst/>
                <a:latin typeface="Calibri" panose="020F0502020204030204" pitchFamily="34" charset="0"/>
                <a:ea typeface="Calibri" panose="020F0502020204030204" pitchFamily="34" charset="0"/>
                <a:cs typeface="Times New Roman" panose="02020603050405020304" pitchFamily="18" charset="0"/>
              </a:rPr>
              <a:t>in einer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Kette miteinander verbunden </a:t>
            </a:r>
            <a:r>
              <a:rPr lang="cs-CZ" sz="1800" dirty="0">
                <a:effectLst/>
                <a:latin typeface="Calibri" panose="020F0502020204030204" pitchFamily="34" charset="0"/>
                <a:ea typeface="Calibri" panose="020F0502020204030204" pitchFamily="34" charset="0"/>
                <a:cs typeface="Times New Roman" panose="02020603050405020304" pitchFamily="18" charset="0"/>
              </a:rPr>
              <a:t>sind.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cs-CZ" sz="1800" dirty="0">
                <a:effectLst/>
                <a:latin typeface="Calibri" panose="020F0502020204030204" pitchFamily="34" charset="0"/>
                <a:ea typeface="Calibri" panose="020F0502020204030204" pitchFamily="34" charset="0"/>
                <a:cs typeface="Times New Roman" panose="02020603050405020304" pitchFamily="18" charset="0"/>
              </a:rPr>
              <a:t>Die Daten sind chronologisch konsistent, da die Kette nicht ohne Zustimmung des Netzwerks gelöscht oder geändert werden kann.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Folglich können Sie </a:t>
            </a:r>
            <a:r>
              <a:rPr lang="cs-CZ" sz="1800" dirty="0">
                <a:effectLst/>
                <a:latin typeface="Calibri" panose="020F0502020204030204" pitchFamily="34" charset="0"/>
                <a:ea typeface="Calibri" panose="020F0502020204030204" pitchFamily="34" charset="0"/>
                <a:cs typeface="Times New Roman" panose="02020603050405020304" pitchFamily="18" charset="0"/>
              </a:rPr>
              <a:t>die Blockchain-Technologie nutzen, um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ein unveränderliches oder unveränderbares Hauptbuch zur Verfolgung von Aufträgen</a:t>
            </a:r>
            <a:r>
              <a:rPr lang="cs-CZ" sz="1800" dirty="0">
                <a:effectLst/>
                <a:latin typeface="Calibri" panose="020F0502020204030204" pitchFamily="34" charset="0"/>
                <a:ea typeface="Calibri" panose="020F0502020204030204" pitchFamily="34" charset="0"/>
                <a:cs typeface="Times New Roman" panose="02020603050405020304" pitchFamily="18" charset="0"/>
              </a:rPr>
              <a:t>,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Zahlungen</a:t>
            </a:r>
            <a:r>
              <a:rPr lang="cs-CZ" sz="1800" dirty="0">
                <a:effectLst/>
                <a:latin typeface="Calibri" panose="020F0502020204030204" pitchFamily="34" charset="0"/>
                <a:ea typeface="Calibri" panose="020F0502020204030204" pitchFamily="34" charset="0"/>
                <a:cs typeface="Times New Roman" panose="02020603050405020304" pitchFamily="18" charset="0"/>
              </a:rPr>
              <a:t>,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Konten </a:t>
            </a:r>
            <a:r>
              <a:rPr lang="cs-CZ" sz="1800" dirty="0">
                <a:effectLst/>
                <a:latin typeface="Calibri" panose="020F0502020204030204" pitchFamily="34" charset="0"/>
                <a:ea typeface="Calibri" panose="020F0502020204030204" pitchFamily="34" charset="0"/>
                <a:cs typeface="Times New Roman" panose="02020603050405020304" pitchFamily="18" charset="0"/>
              </a:rPr>
              <a:t>und </a:t>
            </a:r>
            <a:r>
              <a:rPr lang="cs-CZ" sz="1800" dirty="0" err="1">
                <a:effectLst/>
                <a:latin typeface="Calibri" panose="020F0502020204030204" pitchFamily="34" charset="0"/>
                <a:ea typeface="Calibri" panose="020F0502020204030204" pitchFamily="34" charset="0"/>
                <a:cs typeface="Times New Roman" panose="02020603050405020304" pitchFamily="18" charset="0"/>
              </a:rPr>
              <a:t>anderen Transaktionen zu erstellen</a:t>
            </a:r>
            <a:r>
              <a:rPr lang="cs-CZ"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cs-CZ" sz="1800" dirty="0">
                <a:effectLst/>
                <a:latin typeface="Calibri" panose="020F0502020204030204" pitchFamily="34" charset="0"/>
                <a:ea typeface="Calibri" panose="020F0502020204030204" pitchFamily="34" charset="0"/>
                <a:cs typeface="Times New Roman" panose="02020603050405020304" pitchFamily="18" charset="0"/>
              </a:rPr>
              <a:t>Das System verfügt über eingebaute Mechanismen, die unautorisierte Transaktionseinträge verhindern und die Konsistenz in der gemeinsamen Sicht auf diese Transaktionen herstellen.</a:t>
            </a:r>
          </a:p>
          <a:p>
            <a:endParaRPr lang="cs-CZ" sz="1800"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Einführun</a:t>
            </a:r>
            <a:r>
              <a:rPr lang="cs-CZ" dirty="0"/>
              <a:t>g </a:t>
            </a:r>
          </a:p>
          <a:p>
            <a:r>
              <a:rPr lang="cs-CZ" sz="2800" dirty="0" err="1"/>
              <a:t>Was ist die </a:t>
            </a:r>
            <a:r>
              <a:rPr lang="cs-CZ" sz="2800" dirty="0"/>
              <a:t>Blockchain-Technologie?</a:t>
            </a:r>
            <a:endParaRPr lang="en-US" sz="2800"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9335636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6"/>
            </a:pPr>
            <a:r>
              <a:rPr lang="en-GB" dirty="0"/>
              <a:t>Welche Komponente ist für die chronologische und unveränderliche Aufzeichnung von Transaktionen in einer Blockchain verantwortlich?</a:t>
            </a:r>
          </a:p>
          <a:p>
            <a:pPr marL="914400" lvl="1" indent="-457200">
              <a:lnSpc>
                <a:spcPct val="107000"/>
              </a:lnSpc>
              <a:spcAft>
                <a:spcPts val="800"/>
              </a:spcAft>
              <a:buFont typeface="+mj-lt"/>
              <a:buAutoNum type="alphaLcParenR"/>
            </a:pPr>
            <a:r>
              <a:rPr lang="en-GB" dirty="0">
                <a:solidFill>
                  <a:srgbClr val="262626"/>
                </a:solidFill>
                <a:latin typeface="+mn-lt"/>
              </a:rPr>
              <a:t>Block</a:t>
            </a:r>
          </a:p>
          <a:p>
            <a:pPr marL="914400" lvl="1" indent="-457200">
              <a:lnSpc>
                <a:spcPct val="107000"/>
              </a:lnSpc>
              <a:spcAft>
                <a:spcPts val="800"/>
              </a:spcAft>
              <a:buFont typeface="+mj-lt"/>
              <a:buAutoNum type="alphaLcParenR"/>
            </a:pPr>
            <a:r>
              <a:rPr lang="en-GB" dirty="0">
                <a:solidFill>
                  <a:srgbClr val="262626"/>
                </a:solidFill>
                <a:latin typeface="+mn-lt"/>
              </a:rPr>
              <a:t>Knotenpunkt</a:t>
            </a:r>
          </a:p>
          <a:p>
            <a:pPr marL="914400" lvl="1" indent="-457200">
              <a:lnSpc>
                <a:spcPct val="107000"/>
              </a:lnSpc>
              <a:spcAft>
                <a:spcPts val="800"/>
              </a:spcAft>
              <a:buFont typeface="+mj-lt"/>
              <a:buAutoNum type="alphaLcParenR"/>
            </a:pPr>
            <a:r>
              <a:rPr lang="en-GB" dirty="0">
                <a:solidFill>
                  <a:srgbClr val="262626"/>
                </a:solidFill>
                <a:latin typeface="+mn-lt"/>
              </a:rPr>
              <a:t>Intelligenter Vertrag</a:t>
            </a:r>
          </a:p>
          <a:p>
            <a:pPr marL="914400" lvl="1" indent="-457200">
              <a:lnSpc>
                <a:spcPct val="107000"/>
              </a:lnSpc>
              <a:spcAft>
                <a:spcPts val="800"/>
              </a:spcAft>
              <a:buFont typeface="+mj-lt"/>
              <a:buAutoNum type="alphaLcParenR"/>
            </a:pPr>
            <a:r>
              <a:rPr lang="en-GB" dirty="0">
                <a:solidFill>
                  <a:srgbClr val="262626"/>
                </a:solidFill>
                <a:latin typeface="+mn-lt"/>
              </a:rPr>
              <a:t>Konsens-Algorithmus</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7918198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7"/>
            </a:pPr>
            <a:r>
              <a:rPr lang="en-GB" sz="2000" dirty="0"/>
              <a:t>Was ist der Hauptunterschied zwischen einer Blockchain und einer herkömmlichen Datenbank?</a:t>
            </a:r>
          </a:p>
          <a:p>
            <a:pPr marL="914400" lvl="1" indent="-457200">
              <a:lnSpc>
                <a:spcPct val="107000"/>
              </a:lnSpc>
              <a:spcAft>
                <a:spcPts val="800"/>
              </a:spcAft>
              <a:buFont typeface="+mj-lt"/>
              <a:buAutoNum type="alphaLcParenR"/>
            </a:pPr>
            <a:r>
              <a:rPr lang="en-GB" sz="1800" dirty="0">
                <a:solidFill>
                  <a:srgbClr val="262626"/>
                </a:solidFill>
                <a:latin typeface="+mn-lt"/>
              </a:rPr>
              <a:t>Blockchain bietet eine dezentralisierte und verteilte Kontrolle, während herkömmliche Datenbanken in der Regel zentralisiert sind</a:t>
            </a:r>
          </a:p>
          <a:p>
            <a:pPr marL="914400" lvl="1" indent="-457200">
              <a:lnSpc>
                <a:spcPct val="107000"/>
              </a:lnSpc>
              <a:spcAft>
                <a:spcPts val="800"/>
              </a:spcAft>
              <a:buFont typeface="+mj-lt"/>
              <a:buAutoNum type="alphaLcParenR"/>
            </a:pPr>
            <a:r>
              <a:rPr lang="en-GB" sz="1800" dirty="0">
                <a:solidFill>
                  <a:srgbClr val="262626"/>
                </a:solidFill>
                <a:latin typeface="+mn-lt"/>
              </a:rPr>
              <a:t>Herkömmliche Datenbanken bieten eine schnellere Transaktionsverarbeitung im Vergleich zur langsameren Natur der Blockchain</a:t>
            </a:r>
          </a:p>
          <a:p>
            <a:pPr marL="914400" lvl="1" indent="-457200">
              <a:lnSpc>
                <a:spcPct val="107000"/>
              </a:lnSpc>
              <a:spcAft>
                <a:spcPts val="800"/>
              </a:spcAft>
              <a:buFont typeface="+mj-lt"/>
              <a:buAutoNum type="alphaLcParenR"/>
            </a:pPr>
            <a:r>
              <a:rPr lang="en-GB" sz="1800" dirty="0">
                <a:solidFill>
                  <a:srgbClr val="262626"/>
                </a:solidFill>
                <a:latin typeface="+mn-lt"/>
              </a:rPr>
              <a:t>Blockchain beruht auf einem einzigen Kontrollpunkt, während herkömmliche Datenbanken ein verteiltes Netzwerk für die Kontrolle nutzen</a:t>
            </a:r>
          </a:p>
          <a:p>
            <a:pPr marL="914400" lvl="1" indent="-457200">
              <a:lnSpc>
                <a:spcPct val="107000"/>
              </a:lnSpc>
              <a:spcAft>
                <a:spcPts val="800"/>
              </a:spcAft>
              <a:buFont typeface="+mj-lt"/>
              <a:buAutoNum type="alphaLcParenR"/>
            </a:pPr>
            <a:r>
              <a:rPr lang="en-GB" sz="1800" dirty="0">
                <a:solidFill>
                  <a:srgbClr val="262626"/>
                </a:solidFill>
                <a:latin typeface="+mn-lt"/>
              </a:rPr>
              <a:t>Herkömmliche Datenbanken sind von Natur aus resistent gegen Manipulationen, während die Blockchain anfälliger für Datenmanipulationen ist.</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9871869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nSpc>
                <a:spcPct val="107000"/>
              </a:lnSpc>
              <a:spcAft>
                <a:spcPts val="800"/>
              </a:spcAft>
              <a:buFont typeface="+mj-lt"/>
              <a:buAutoNum type="arabicPeriod" startAt="8"/>
            </a:pPr>
            <a:r>
              <a:rPr lang="en-GB" dirty="0"/>
              <a:t>Wo </a:t>
            </a:r>
            <a:r>
              <a:rPr lang="en-GB" b="0" i="0" u="none" strike="noStrike" dirty="0">
                <a:solidFill>
                  <a:srgbClr val="0F0F0F"/>
                </a:solidFill>
                <a:effectLst/>
              </a:rPr>
              <a:t>wurde die Blockchain-Technologie zuerst eingeführt?</a:t>
            </a:r>
          </a:p>
          <a:p>
            <a:pPr marL="914400" lvl="1" indent="-457200">
              <a:lnSpc>
                <a:spcPct val="107000"/>
              </a:lnSpc>
              <a:spcAft>
                <a:spcPts val="800"/>
              </a:spcAft>
              <a:buFont typeface="+mj-lt"/>
              <a:buAutoNum type="alphaLcParenR"/>
            </a:pPr>
            <a:r>
              <a:rPr lang="en-GB" dirty="0">
                <a:solidFill>
                  <a:srgbClr val="262626"/>
                </a:solidFill>
                <a:latin typeface="+mn-lt"/>
              </a:rPr>
              <a:t>Finanzen und Kryptowährungen</a:t>
            </a:r>
          </a:p>
          <a:p>
            <a:pPr marL="914400" lvl="1" indent="-457200">
              <a:lnSpc>
                <a:spcPct val="107000"/>
              </a:lnSpc>
              <a:spcAft>
                <a:spcPts val="800"/>
              </a:spcAft>
              <a:buFont typeface="+mj-lt"/>
              <a:buAutoNum type="alphaLcParenR"/>
            </a:pPr>
            <a:r>
              <a:rPr lang="en-GB" dirty="0">
                <a:solidFill>
                  <a:srgbClr val="262626"/>
                </a:solidFill>
                <a:latin typeface="+mn-lt"/>
              </a:rPr>
              <a:t>Gesundheitswesen und medizinische Aufzeichnungen</a:t>
            </a:r>
          </a:p>
          <a:p>
            <a:pPr marL="914400" lvl="1" indent="-457200">
              <a:lnSpc>
                <a:spcPct val="107000"/>
              </a:lnSpc>
              <a:spcAft>
                <a:spcPts val="800"/>
              </a:spcAft>
              <a:buFont typeface="+mj-lt"/>
              <a:buAutoNum type="alphaLcParenR"/>
            </a:pPr>
            <a:r>
              <a:rPr lang="en-GB" dirty="0">
                <a:solidFill>
                  <a:srgbClr val="262626"/>
                </a:solidFill>
                <a:latin typeface="+mn-lt"/>
              </a:rPr>
              <a:t>Soziale Medien und Networking</a:t>
            </a:r>
          </a:p>
          <a:p>
            <a:pPr marL="914400" lvl="1" indent="-457200">
              <a:lnSpc>
                <a:spcPct val="107000"/>
              </a:lnSpc>
              <a:spcAft>
                <a:spcPts val="800"/>
              </a:spcAft>
              <a:buFont typeface="+mj-lt"/>
              <a:buAutoNum type="alphaLcParenR"/>
            </a:pPr>
            <a:r>
              <a:rPr lang="en-GB" dirty="0">
                <a:solidFill>
                  <a:srgbClr val="262626"/>
                </a:solidFill>
                <a:latin typeface="+mn-lt"/>
              </a:rPr>
              <a:t>E-Commerce und Online-Handel</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en-GB"/>
              <a:t>Quiz</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8537545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p:txBody>
          <a:bodyPr/>
          <a:lstStyle/>
          <a:p>
            <a:r>
              <a:rPr lang="en-US" dirty="0"/>
              <a:t>Haben Sie Fragen?</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normAutofit fontScale="92500"/>
          </a:bodyPr>
          <a:lstStyle/>
          <a:p>
            <a:r>
              <a:rPr lang="en-US" dirty="0"/>
              <a:t>Dankeschön</a:t>
            </a:r>
          </a:p>
        </p:txBody>
      </p:sp>
      <p:sp>
        <p:nvSpPr>
          <p:cNvPr id="2" name="Text Placeholder 1">
            <a:extLst>
              <a:ext uri="{FF2B5EF4-FFF2-40B4-BE49-F238E27FC236}">
                <a16:creationId xmlns:a16="http://schemas.microsoft.com/office/drawing/2014/main" id="{D87329F1-1306-7B46-8DBA-BE11725FA73E}"/>
              </a:ext>
            </a:extLst>
          </p:cNvPr>
          <p:cNvSpPr>
            <a:spLocks noGrp="1"/>
          </p:cNvSpPr>
          <p:nvPr>
            <p:ph type="body" sz="quarter" idx="21"/>
          </p:nvPr>
        </p:nvSpPr>
        <p:spPr>
          <a:xfrm>
            <a:off x="5622588" y="1267137"/>
            <a:ext cx="6055028" cy="837258"/>
          </a:xfrm>
          <a:prstGeom prst="rect">
            <a:avLst/>
          </a:prstGeom>
        </p:spPr>
        <p:txBody>
          <a:bodyPr>
            <a:normAutofit/>
          </a:bodyPr>
          <a:lstStyle/>
          <a:p>
            <a:r>
              <a:rPr lang="en-US" dirty="0">
                <a:hlinkClick r:id="rId3"/>
              </a:rPr>
              <a:t>https://blockchainforagrifood.eu/ </a:t>
            </a:r>
          </a:p>
        </p:txBody>
      </p:sp>
      <p:pic>
        <p:nvPicPr>
          <p:cNvPr id="3" name="Picture 2">
            <a:extLst>
              <a:ext uri="{FF2B5EF4-FFF2-40B4-BE49-F238E27FC236}">
                <a16:creationId xmlns:a16="http://schemas.microsoft.com/office/drawing/2014/main" id="{34909C86-4498-1974-5473-972FD0601DE6}"/>
              </a:ext>
            </a:extLst>
          </p:cNvPr>
          <p:cNvPicPr>
            <a:picLocks noChangeAspect="1"/>
          </p:cNvPicPr>
          <p:nvPr/>
        </p:nvPicPr>
        <p:blipFill>
          <a:blip r:embed="rId4"/>
          <a:stretch>
            <a:fillRect/>
          </a:stretch>
        </p:blipFill>
        <p:spPr>
          <a:xfrm>
            <a:off x="605556" y="6202536"/>
            <a:ext cx="1638095" cy="342857"/>
          </a:xfrm>
          <a:prstGeom prst="rect">
            <a:avLst/>
          </a:prstGeom>
        </p:spPr>
      </p:pic>
      <p:sp>
        <p:nvSpPr>
          <p:cNvPr id="5" name="TextBox 4">
            <a:extLst>
              <a:ext uri="{FF2B5EF4-FFF2-40B4-BE49-F238E27FC236}">
                <a16:creationId xmlns:a16="http://schemas.microsoft.com/office/drawing/2014/main" id="{2AB1EF54-D5B0-D8A4-9BB6-EFD3FE553940}"/>
              </a:ext>
            </a:extLst>
          </p:cNvPr>
          <p:cNvSpPr txBox="1"/>
          <p:nvPr/>
        </p:nvSpPr>
        <p:spPr>
          <a:xfrm>
            <a:off x="2243651" y="6020021"/>
            <a:ext cx="4117132" cy="707886"/>
          </a:xfrm>
          <a:prstGeom prst="rect">
            <a:avLst/>
          </a:prstGeom>
          <a:noFill/>
        </p:spPr>
        <p:txBody>
          <a:bodyPr wrap="square">
            <a:spAutoFit/>
          </a:bodyPr>
          <a:lstStyle/>
          <a:p>
            <a:r>
              <a:rPr lang="de-DE" sz="800" b="0" i="0" dirty="0">
                <a:solidFill>
                  <a:schemeClr val="tx1">
                    <a:lumMod val="50000"/>
                  </a:schemeClr>
                </a:solidFill>
                <a:effectLst/>
                <a:latin typeface="arial" panose="020B0604020202020204" pitchFamily="34" charset="0"/>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GB" sz="800" dirty="0">
              <a:solidFill>
                <a:schemeClr val="tx1">
                  <a:lumMod val="50000"/>
                </a:schemeClr>
              </a:solidFill>
            </a:endParaRPr>
          </a:p>
        </p:txBody>
      </p:sp>
    </p:spTree>
    <p:extLst>
      <p:ext uri="{BB962C8B-B14F-4D97-AF65-F5344CB8AC3E}">
        <p14:creationId xmlns:p14="http://schemas.microsoft.com/office/powerpoint/2010/main" val="416982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81525" y="2246480"/>
            <a:ext cx="10006469" cy="3849918"/>
          </a:xfrm>
          <a:prstGeom prst="rect">
            <a:avLst/>
          </a:prstGeom>
        </p:spPr>
        <p:txBody>
          <a:bodyPr/>
          <a:lstStyle/>
          <a:p>
            <a:pPr>
              <a:lnSpc>
                <a:spcPct val="107000"/>
              </a:lnSpc>
              <a:spcAft>
                <a:spcPts val="800"/>
              </a:spcAft>
            </a:pPr>
            <a:r>
              <a:rPr lang="en-US" sz="1800" dirty="0">
                <a:latin typeface="Calibri" panose="020F0502020204030204" pitchFamily="34" charset="0"/>
                <a:cs typeface="Times New Roman" panose="02020603050405020304" pitchFamily="18" charset="0"/>
              </a:rPr>
              <a:t>	Blockchain-</a:t>
            </a:r>
            <a:r>
              <a:rPr lang="en-US" sz="1800" dirty="0" err="1">
                <a:latin typeface="Calibri" panose="020F0502020204030204" pitchFamily="34" charset="0"/>
                <a:cs typeface="Times New Roman" panose="02020603050405020304" pitchFamily="18" charset="0"/>
              </a:rPr>
              <a:t>Bausteine</a:t>
            </a:r>
            <a:r>
              <a:rPr lang="en-US" sz="1800" dirty="0">
                <a:latin typeface="Calibri" panose="020F0502020204030204" pitchFamily="34" charset="0"/>
                <a:cs typeface="Times New Roman" panose="02020603050405020304" pitchFamily="18" charset="0"/>
              </a:rPr>
              <a:t> und Blockchain-Mechanismus sind Schlüsselkonzepte im Bereich des digitalen Ökosystems und der Kryptowährungen. </a:t>
            </a:r>
            <a:endParaRPr lang="cs-CZ" sz="1800" dirty="0">
              <a:latin typeface="Calibri" panose="020F0502020204030204" pitchFamily="34" charset="0"/>
              <a:cs typeface="Times New Roman" panose="02020603050405020304" pitchFamily="18" charset="0"/>
            </a:endParaRPr>
          </a:p>
          <a:p>
            <a:pPr>
              <a:lnSpc>
                <a:spcPct val="107000"/>
              </a:lnSpc>
              <a:spcAft>
                <a:spcPts val="800"/>
              </a:spcAft>
            </a:pPr>
            <a:r>
              <a:rPr lang="en-US" sz="1800" dirty="0">
                <a:latin typeface="Calibri" panose="020F0502020204030204" pitchFamily="34" charset="0"/>
                <a:cs typeface="Times New Roman" panose="02020603050405020304" pitchFamily="18" charset="0"/>
              </a:rPr>
              <a:t>	Blockchain ist eine Technologie, mit der Transaktionen und Ereignisse in einem dezentralen und unveränderlichen System aufgezeichnet werden können.</a:t>
            </a:r>
          </a:p>
          <a:p>
            <a:r>
              <a:rPr lang="en-US" sz="1800" dirty="0">
                <a:latin typeface="Calibri" panose="020F0502020204030204" pitchFamily="34" charset="0"/>
                <a:cs typeface="Times New Roman" panose="02020603050405020304" pitchFamily="18" charset="0"/>
              </a:rPr>
              <a:t>	Die Grundbausteine der Blockchain sind die folgenden Elemente: </a:t>
            </a:r>
            <a:endParaRPr lang="cs-CZ" sz="1800" dirty="0">
              <a:latin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1800" dirty="0"/>
              <a:t>Blöcke</a:t>
            </a:r>
            <a:endParaRPr lang="cs-CZ" sz="1800" dirty="0"/>
          </a:p>
          <a:p>
            <a:pPr marL="342900" indent="-342900">
              <a:buFont typeface="Arial" panose="020B0604020202020204" pitchFamily="34" charset="0"/>
              <a:buChar char="•"/>
            </a:pPr>
            <a:r>
              <a:rPr lang="en-US" sz="1800" dirty="0"/>
              <a:t>Verteiltes Hauptbuch </a:t>
            </a:r>
            <a:endParaRPr lang="cs-CZ" sz="1800" dirty="0"/>
          </a:p>
          <a:p>
            <a:pPr marL="342900" indent="-342900">
              <a:buFont typeface="Arial" panose="020B0604020202020204" pitchFamily="34" charset="0"/>
              <a:buChar char="•"/>
            </a:pPr>
            <a:r>
              <a:rPr lang="en-US" sz="1800" dirty="0"/>
              <a:t>Kryptographie</a:t>
            </a:r>
            <a:endParaRPr lang="cs-CZ" sz="1800" dirty="0"/>
          </a:p>
          <a:p>
            <a:pPr marL="342900" indent="-342900">
              <a:buFont typeface="Arial" panose="020B0604020202020204" pitchFamily="34" charset="0"/>
              <a:buChar char="•"/>
            </a:pPr>
            <a:r>
              <a:rPr lang="en-US" sz="1800" dirty="0"/>
              <a:t>Konsens-Mechanismus</a:t>
            </a:r>
            <a:endParaRPr lang="cs-CZ" sz="1800" dirty="0"/>
          </a:p>
          <a:p>
            <a:pPr marL="342900" indent="-342900">
              <a:buFont typeface="Arial" panose="020B0604020202020204" pitchFamily="34" charset="0"/>
              <a:buChar char="•"/>
            </a:pPr>
            <a:r>
              <a:rPr lang="en-US" sz="1800" dirty="0" err="1"/>
              <a:t>Unveränderlichkeit</a:t>
            </a:r>
            <a:endParaRPr lang="en-US" sz="1800" dirty="0">
              <a:highlight>
                <a:srgbClr val="FFFF00"/>
              </a:highlight>
            </a:endParaRPr>
          </a:p>
          <a:p>
            <a:pPr>
              <a:lnSpc>
                <a:spcPct val="107000"/>
              </a:lnSpc>
              <a:spcAft>
                <a:spcPts val="800"/>
              </a:spcAft>
            </a:pPr>
            <a:endParaRPr lang="en-US" sz="1800" dirty="0">
              <a:latin typeface="Calibri" panose="020F0502020204030204" pitchFamily="34" charset="0"/>
              <a:cs typeface="Times New Roman" panose="02020603050405020304" pitchFamily="18" charset="0"/>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r>
              <a:rPr lang="cs-CZ" dirty="0" err="1"/>
              <a:t>Einführun</a:t>
            </a:r>
            <a:r>
              <a:rPr lang="cs-CZ" dirty="0"/>
              <a:t>g </a:t>
            </a:r>
          </a:p>
          <a:p>
            <a:r>
              <a:rPr lang="en-US" sz="2800" dirty="0"/>
              <a:t>Die Bausteine der Blockchain und der Blockchain-Mechanismus</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96688909"/>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rviving digital -  landscape powerpoint.potx" id="{1D4B4119-D1A6-FE49-944E-44D0450B8D70}" vid="{BE5704CA-28D9-BF4E-9D78-EE5BB38933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themeOverride>
</file>

<file path=ppt/theme/themeOverride2.xml><?xml version="1.0" encoding="utf-8"?>
<a:themeOverride xmlns:a="http://schemas.openxmlformats.org/drawingml/2006/main">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C8CD9FFBF167504091ADB0A958B57D7A" ma:contentTypeVersion="12" ma:contentTypeDescription="Ein neues Dokument erstellen." ma:contentTypeScope="" ma:versionID="1f97f158e20c659223efb42fce305f85">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e7359a9239792fb1ab997dbdcf5c4740"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619C22-2BA4-45D5-87EC-0C240386AD3B}">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2.xml><?xml version="1.0" encoding="utf-8"?>
<ds:datastoreItem xmlns:ds="http://schemas.openxmlformats.org/officeDocument/2006/customXml" ds:itemID="{76654395-7BAD-4883-95D2-8B0D3A209A49}">
  <ds:schemaRefs>
    <ds:schemaRef ds:uri="http://schemas.microsoft.com/sharepoint/v3/contenttype/forms"/>
  </ds:schemaRefs>
</ds:datastoreItem>
</file>

<file path=customXml/itemProps3.xml><?xml version="1.0" encoding="utf-8"?>
<ds:datastoreItem xmlns:ds="http://schemas.openxmlformats.org/officeDocument/2006/customXml" ds:itemID="{089AAE7F-1D32-47DF-92E0-7CED0E6762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2501</TotalTime>
  <Words>4832</Words>
  <Application>Microsoft Office PowerPoint</Application>
  <PresentationFormat>Widescreen</PresentationFormat>
  <Paragraphs>497</Paragraphs>
  <Slides>83</Slides>
  <Notes>17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83</vt:i4>
      </vt:variant>
    </vt:vector>
  </HeadingPairs>
  <TitlesOfParts>
    <vt:vector size="96" baseType="lpstr">
      <vt:lpstr>Arial</vt:lpstr>
      <vt:lpstr>Arial</vt:lpstr>
      <vt:lpstr>Calibri</vt:lpstr>
      <vt:lpstr>Calibri Light</vt:lpstr>
      <vt:lpstr>Montserrat</vt:lpstr>
      <vt:lpstr>Montserrat Light</vt:lpstr>
      <vt:lpstr>Open Sans</vt:lpstr>
      <vt:lpstr>Segoe UI</vt:lpstr>
      <vt:lpstr>Source Sans Pro</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keywords>, docId:14DA570DAC767FAD4A03C0D3AE7C13EB</cp:keywords>
  <cp:lastModifiedBy>canice euei</cp:lastModifiedBy>
  <cp:revision>67</cp:revision>
  <dcterms:created xsi:type="dcterms:W3CDTF">2022-05-09T10:29:33Z</dcterms:created>
  <dcterms:modified xsi:type="dcterms:W3CDTF">2024-10-09T14:38:50Z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