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2" r:id="rId5"/>
  </p:sldMasterIdLst>
  <p:notesMasterIdLst>
    <p:notesMasterId r:id="rId77"/>
  </p:notesMasterIdLst>
  <p:sldIdLst>
    <p:sldId id="4347" r:id="rId6"/>
    <p:sldId id="257" r:id="rId7"/>
    <p:sldId id="258" r:id="rId8"/>
    <p:sldId id="259" r:id="rId9"/>
    <p:sldId id="260" r:id="rId10"/>
    <p:sldId id="261" r:id="rId11"/>
    <p:sldId id="262" r:id="rId12"/>
    <p:sldId id="263" r:id="rId13"/>
    <p:sldId id="264" r:id="rId14"/>
    <p:sldId id="267" r:id="rId15"/>
    <p:sldId id="327" r:id="rId16"/>
    <p:sldId id="265" r:id="rId17"/>
    <p:sldId id="266" r:id="rId18"/>
    <p:sldId id="268" r:id="rId19"/>
    <p:sldId id="269" r:id="rId20"/>
    <p:sldId id="271" r:id="rId21"/>
    <p:sldId id="272" r:id="rId22"/>
    <p:sldId id="273" r:id="rId23"/>
    <p:sldId id="274" r:id="rId24"/>
    <p:sldId id="275" r:id="rId25"/>
    <p:sldId id="276" r:id="rId26"/>
    <p:sldId id="278" r:id="rId27"/>
    <p:sldId id="277"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22" r:id="rId67"/>
    <p:sldId id="317" r:id="rId68"/>
    <p:sldId id="325" r:id="rId69"/>
    <p:sldId id="319" r:id="rId70"/>
    <p:sldId id="321" r:id="rId71"/>
    <p:sldId id="323" r:id="rId72"/>
    <p:sldId id="324" r:id="rId73"/>
    <p:sldId id="320" r:id="rId74"/>
    <p:sldId id="326" r:id="rId75"/>
    <p:sldId id="318" r:id="rId76"/>
  </p:sldIdLst>
  <p:sldSz cx="12168188" cy="6875463"/>
  <p:notesSz cx="10693400" cy="7562850"/>
  <p:embeddedFontLst>
    <p:embeddedFont>
      <p:font typeface="Montserrat" panose="00000500000000000000" pitchFamily="2" charset="0"/>
      <p:regular r:id="rId78"/>
    </p:embeddedFont>
    <p:embeddedFont>
      <p:font typeface="Open Sans" panose="020B0606030504020204" pitchFamily="34" charset="0"/>
      <p:regular r:id="rId79"/>
      <p:bold r:id="rId80"/>
      <p:italic r:id="rId81"/>
      <p:boldItalic r:id="rId82"/>
    </p:embeddedFont>
    <p:embeddedFont>
      <p:font typeface="Source Sans Pro" panose="020B0503030403020204" pitchFamily="34" charset="0"/>
      <p:regular r:id="rId8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618" userDrawn="1">
          <p15:clr>
            <a:srgbClr val="A4A3A4"/>
          </p15:clr>
        </p15:guide>
        <p15:guide id="2" pos="2458" userDrawn="1">
          <p15:clr>
            <a:srgbClr val="A4A3A4"/>
          </p15:clr>
        </p15:guide>
      </p15:sldGuideLst>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86" roundtripDataSignature="AMtx7mh8x0uWW20UvVsBymB9SK2/sO7Xs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AF2960-FF4F-4EC0-80C1-36F0B50D1003}" v="1" dt="2023-10-30T13:07:58.319"/>
    <p1510:client id="{77FCE6E9-313F-4682-8405-B61EB4B06FA9}" v="4479" dt="2023-11-20T12:04:50.682"/>
    <p1510:client id="{A16D209D-3607-4DB4-87E5-B061F74EB9E3}" v="4118" dt="2023-11-15T16:09:27.551"/>
    <p1510:client id="{ABCC1EE3-47C2-4F8E-A485-ABE609A90058}" v="398" dt="2023-11-16T09:51:16.075"/>
    <p1510:client id="{E29B7D7E-AD98-4C0F-9306-F81D1C759181}" v="8" dt="2023-10-30T08:45:09.9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924" y="96"/>
      </p:cViewPr>
      <p:guideLst>
        <p:guide orient="horz" pos="2618"/>
        <p:guide pos="245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9" Type="http://schemas.openxmlformats.org/officeDocument/2006/relationships/theme" Target="theme/theme1.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font" Target="fonts/font2.fntdata"/><Relationship Id="rId5" Type="http://schemas.openxmlformats.org/officeDocument/2006/relationships/slideMaster" Target="slideMasters/slideMaster2.xml"/><Relationship Id="rId90" Type="http://schemas.openxmlformats.org/officeDocument/2006/relationships/tableStyles" Target="tableStyles.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font" Target="fonts/font3.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font" Target="fonts/font6.fntdata"/><Relationship Id="rId88" Type="http://schemas.openxmlformats.org/officeDocument/2006/relationships/viewProps" Target="viewProps.xml"/><Relationship Id="rId9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font" Target="fonts/font1.fntdata"/><Relationship Id="rId81" Type="http://schemas.openxmlformats.org/officeDocument/2006/relationships/font" Target="fonts/font4.fntdata"/><Relationship Id="rId86"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presProps" Target="presProps.xml"/><Relationship Id="rId61" Type="http://schemas.openxmlformats.org/officeDocument/2006/relationships/slide" Target="slides/slide56.xml"/><Relationship Id="rId82" Type="http://schemas.openxmlformats.org/officeDocument/2006/relationships/font" Target="fonts/font5.fntdata"/><Relationship Id="rId19"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633913" cy="37941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6057900" y="0"/>
            <a:ext cx="4632325" cy="379413"/>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7183438"/>
            <a:ext cx="4633913" cy="379412"/>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269"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89275" y="946150"/>
            <a:ext cx="4514850" cy="2551113"/>
          </a:xfrm>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1</a:t>
            </a:fld>
            <a:endParaRPr lang="en-US"/>
          </a:p>
        </p:txBody>
      </p:sp>
    </p:spTree>
    <p:extLst>
      <p:ext uri="{BB962C8B-B14F-4D97-AF65-F5344CB8AC3E}">
        <p14:creationId xmlns:p14="http://schemas.microsoft.com/office/powerpoint/2010/main" val="1821101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1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65C3CA27-9E02-62B5-10BD-B9637A41E833}"/>
            </a:ext>
          </a:extLst>
        </p:cNvPr>
        <p:cNvGrpSpPr/>
        <p:nvPr/>
      </p:nvGrpSpPr>
      <p:grpSpPr>
        <a:xfrm>
          <a:off x="0" y="0"/>
          <a:ext cx="0" cy="0"/>
          <a:chOff x="0" y="0"/>
          <a:chExt cx="0" cy="0"/>
        </a:xfrm>
      </p:grpSpPr>
      <p:sp>
        <p:nvSpPr>
          <p:cNvPr id="261" name="Google Shape;261;p11:notes">
            <a:extLst>
              <a:ext uri="{FF2B5EF4-FFF2-40B4-BE49-F238E27FC236}">
                <a16:creationId xmlns:a16="http://schemas.microsoft.com/office/drawing/2014/main" id="{4E2EF0E9-1B1F-5973-8AE9-B061BEF1D98B}"/>
              </a:ext>
            </a:extLst>
          </p:cNvPr>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1:notes">
            <a:extLst>
              <a:ext uri="{FF2B5EF4-FFF2-40B4-BE49-F238E27FC236}">
                <a16:creationId xmlns:a16="http://schemas.microsoft.com/office/drawing/2014/main" id="{86007071-3204-0418-2E07-8C38CDA7C7FD}"/>
              </a:ext>
            </a:extLst>
          </p:cNvPr>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11:notes">
            <a:extLst>
              <a:ext uri="{FF2B5EF4-FFF2-40B4-BE49-F238E27FC236}">
                <a16:creationId xmlns:a16="http://schemas.microsoft.com/office/drawing/2014/main" id="{9950F21A-F315-968C-7F2E-6C413FF6574B}"/>
              </a:ext>
            </a:extLst>
          </p:cNvPr>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790722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0: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6e12bcc226_0_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26e12bcc226_0_1: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3" name="Google Shape;253;g26e12bcc226_0_1: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2: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1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2" name="Google Shape;272;p1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3: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p1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p1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75c4de7356_0_47: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g275c4de7356_0_47: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9" name="Google Shape;299;g275c4de7356_0_47: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9: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p1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p1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26e12bcc226_0_14: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26e12bcc226_0_14: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8" name="Google Shape;318;g26e12bcc226_0_14: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18: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27" name="Google Shape;327;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2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2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p2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2: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2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7" name="Google Shape;347;p2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24: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4" name="Google Shape;364;p2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5" name="Google Shape;365;p2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3: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2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6" name="Google Shape;356;p2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23</a:t>
            </a:fld>
            <a:endParaRPr/>
          </a:p>
        </p:txBody>
      </p:sp>
    </p:spTree>
    <p:extLst>
      <p:ext uri="{BB962C8B-B14F-4D97-AF65-F5344CB8AC3E}">
        <p14:creationId xmlns:p14="http://schemas.microsoft.com/office/powerpoint/2010/main" val="4164583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25: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2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2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6: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2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4" name="Google Shape;384;p2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7: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2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2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8: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0" name="Google Shape;400;p2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1" name="Google Shape;401;p2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29: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9" name="Google Shape;409;p2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0" name="Google Shape;410;p2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27542cab73c_0_7: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27542cab73c_0_7: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0" name="Google Shape;420;g27542cab73c_0_7: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3: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 name="Google Shape;180;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27542cab73c_0_28: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27542cab73c_0_28: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0" name="Google Shape;430;g27542cab73c_0_28: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30: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9" name="Google Shape;439;p3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0" name="Google Shape;440;p3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3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9" name="Google Shape;449;p3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0" name="Google Shape;450;p3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27542cab73c_0_44: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27542cab73c_0_44: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0" name="Google Shape;460;g27542cab73c_0_44: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27542cab73c_0_56: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27542cab73c_0_56: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0" name="Google Shape;470;g27542cab73c_0_56: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35: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3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9" name="Google Shape;479;p3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36: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3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8" name="Google Shape;488;p3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37: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6" name="Google Shape;496;p3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7" name="Google Shape;497;p3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38: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3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6" name="Google Shape;506;p3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g26111f4c0a8_0_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6" name="Google Shape;516;g26111f4c0a8_0_1: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7" name="Google Shape;517;g26111f4c0a8_0_1: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4: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None/>
            </a:pPr>
            <a:endParaRPr/>
          </a:p>
          <a:p>
            <a:pPr marL="0" lvl="0" indent="0" algn="l" rtl="0">
              <a:spcBef>
                <a:spcPts val="600"/>
              </a:spcBef>
              <a:spcAft>
                <a:spcPts val="0"/>
              </a:spcAft>
              <a:buNone/>
            </a:pPr>
            <a:endParaRPr/>
          </a:p>
        </p:txBody>
      </p:sp>
      <p:sp>
        <p:nvSpPr>
          <p:cNvPr id="188" name="Google Shape;188;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g26111f4c0a8_0_8: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9" name="Google Shape;529;g26111f4c0a8_0_8: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0" name="Google Shape;530;g26111f4c0a8_0_8: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39: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9" name="Google Shape;539;p3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 name="Google Shape;540;p3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g1e57d31ba4a_0_9: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7" name="Google Shape;547;g1e57d31ba4a_0_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8" name="Google Shape;548;g1e57d31ba4a_0_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4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Google Shape;557;p4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8" name="Google Shape;558;p4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p42: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6" name="Google Shape;566;p4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7" name="Google Shape;567;p4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45: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5" name="Google Shape;575;p4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6" name="Google Shape;576;p4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g1e57d31ba4a_0_24: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5" name="Google Shape;585;g1e57d31ba4a_0_2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6" name="Google Shape;586;g1e57d31ba4a_0_2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g275c4de7356_0_9: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6" name="Google Shape;596;g275c4de7356_0_9: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7" name="Google Shape;597;g275c4de7356_0_9: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g275c4de7356_0_6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7" name="Google Shape;607;g275c4de7356_0_61: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8" name="Google Shape;608;g275c4de7356_0_61: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Google Shape;615;g275c4de7356_0_70: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6" name="Google Shape;616;g275c4de7356_0_70: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7" name="Google Shape;617;g275c4de7356_0_70: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6: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p5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4" name="Google Shape;624;p55: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25c52fc29ab_0_1594: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1" name="Google Shape;631;g25c52fc29ab_0_1594: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p56: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8" name="Google Shape;638;p56: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26103101649_0_0: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5" name="Google Shape;645;g26103101649_0_0: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g26103101649_0_12: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4" name="Google Shape;654;g26103101649_0_12: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g26103101649_0_6: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5" name="Google Shape;665;g26103101649_0_6: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g25c52fc29ab_0_1606: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2" name="Google Shape;672;g25c52fc29ab_0_1606: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g25c52fc29ab_0_1612: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9" name="Google Shape;679;g25c52fc29ab_0_1612: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p58: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7" name="Google Shape;687;p58: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p57: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4" name="Google Shape;694;p57: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75c4de7356_0_22: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275c4de7356_0_22: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6" name="Google Shape;206;g275c4de7356_0_22: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2" name="Google Shape;702;p59: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60: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8" name="Google Shape;708;p60: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025875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574412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64226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20770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61940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497910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2497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5: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6" name="Google Shape;216;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39246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p6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0" name="Google Shape;720;p62: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275c4de7356_0_33: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275c4de7356_0_33: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5" name="Google Shape;225;g275c4de7356_0_33: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Font typeface="Arial"/>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8:notes"/>
          <p:cNvSpPr>
            <a:spLocks noGrp="1" noRot="1" noChangeAspect="1"/>
          </p:cNvSpPr>
          <p:nvPr>
            <p:ph type="sldImg" idx="2"/>
          </p:nvPr>
        </p:nvSpPr>
        <p:spPr>
          <a:xfrm>
            <a:off x="3089275" y="946150"/>
            <a:ext cx="451485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Google Shape;235;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64"/>
          <p:cNvSpPr txBox="1">
            <a:spLocks noGrp="1"/>
          </p:cNvSpPr>
          <p:nvPr>
            <p:ph type="title"/>
          </p:nvPr>
        </p:nvSpPr>
        <p:spPr>
          <a:xfrm>
            <a:off x="1931647" y="1442167"/>
            <a:ext cx="8304897" cy="80921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5235"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64"/>
          <p:cNvSpPr txBox="1">
            <a:spLocks noGrp="1"/>
          </p:cNvSpPr>
          <p:nvPr>
            <p:ph type="body" idx="1"/>
          </p:nvPr>
        </p:nvSpPr>
        <p:spPr>
          <a:xfrm>
            <a:off x="1931647" y="1442167"/>
            <a:ext cx="8304897" cy="809212"/>
          </a:xfrm>
          <a:prstGeom prst="rect">
            <a:avLst/>
          </a:prstGeom>
          <a:noFill/>
          <a:ln>
            <a:noFill/>
          </a:ln>
        </p:spPr>
        <p:txBody>
          <a:bodyPr spcFirstLastPara="1" wrap="square" lIns="0" tIns="0" rIns="0" bIns="0" anchor="t" anchorCtr="0">
            <a:spAutoFit/>
          </a:bodyPr>
          <a:lstStyle>
            <a:lvl1pPr marL="520273" lvl="0" indent="-260136" algn="l">
              <a:spcBef>
                <a:spcPts val="0"/>
              </a:spcBef>
              <a:spcAft>
                <a:spcPts val="0"/>
              </a:spcAft>
              <a:buSzPts val="1400"/>
              <a:buNone/>
              <a:defRPr sz="5235" b="1" i="0">
                <a:solidFill>
                  <a:srgbClr val="7CACD2"/>
                </a:solidFill>
                <a:latin typeface="Open Sans"/>
                <a:ea typeface="Open Sans"/>
                <a:cs typeface="Open Sans"/>
                <a:sym typeface="Open Sans"/>
              </a:defRPr>
            </a:lvl1pPr>
            <a:lvl2pPr marL="1040545" lvl="1" indent="-260136" algn="l">
              <a:spcBef>
                <a:spcPts val="0"/>
              </a:spcBef>
              <a:spcAft>
                <a:spcPts val="0"/>
              </a:spcAft>
              <a:buSzPts val="1400"/>
              <a:buNone/>
              <a:defRPr/>
            </a:lvl2pPr>
            <a:lvl3pPr marL="1560818" lvl="2" indent="-260136" algn="l">
              <a:spcBef>
                <a:spcPts val="0"/>
              </a:spcBef>
              <a:spcAft>
                <a:spcPts val="0"/>
              </a:spcAft>
              <a:buSzPts val="1400"/>
              <a:buNone/>
              <a:defRPr/>
            </a:lvl3pPr>
            <a:lvl4pPr marL="2081090" lvl="3" indent="-260136" algn="l">
              <a:spcBef>
                <a:spcPts val="0"/>
              </a:spcBef>
              <a:spcAft>
                <a:spcPts val="0"/>
              </a:spcAft>
              <a:buSzPts val="1400"/>
              <a:buNone/>
              <a:defRPr/>
            </a:lvl4pPr>
            <a:lvl5pPr marL="2601362" lvl="4" indent="-260136" algn="l">
              <a:spcBef>
                <a:spcPts val="0"/>
              </a:spcBef>
              <a:spcAft>
                <a:spcPts val="0"/>
              </a:spcAft>
              <a:buSzPts val="1400"/>
              <a:buNone/>
              <a:defRPr/>
            </a:lvl5pPr>
            <a:lvl6pPr marL="3121635" lvl="5" indent="-260136" algn="l">
              <a:spcBef>
                <a:spcPts val="0"/>
              </a:spcBef>
              <a:spcAft>
                <a:spcPts val="0"/>
              </a:spcAft>
              <a:buSzPts val="1400"/>
              <a:buNone/>
              <a:defRPr/>
            </a:lvl6pPr>
            <a:lvl7pPr marL="3641907" lvl="6" indent="-260136" algn="l">
              <a:spcBef>
                <a:spcPts val="0"/>
              </a:spcBef>
              <a:spcAft>
                <a:spcPts val="0"/>
              </a:spcAft>
              <a:buSzPts val="1400"/>
              <a:buNone/>
              <a:defRPr/>
            </a:lvl7pPr>
            <a:lvl8pPr marL="4162179" lvl="7" indent="-260136" algn="l">
              <a:spcBef>
                <a:spcPts val="0"/>
              </a:spcBef>
              <a:spcAft>
                <a:spcPts val="0"/>
              </a:spcAft>
              <a:buSzPts val="1400"/>
              <a:buNone/>
              <a:defRPr/>
            </a:lvl8pPr>
            <a:lvl9pPr marL="4682452" lvl="8" indent="-260136" algn="l">
              <a:spcBef>
                <a:spcPts val="0"/>
              </a:spcBef>
              <a:spcAft>
                <a:spcPts val="0"/>
              </a:spcAft>
              <a:buSzPts val="1400"/>
              <a:buNone/>
              <a:defRPr/>
            </a:lvl9pPr>
          </a:lstStyle>
          <a:p>
            <a:endParaRPr/>
          </a:p>
        </p:txBody>
      </p:sp>
      <p:sp>
        <p:nvSpPr>
          <p:cNvPr id="18" name="Google Shape;18;p64"/>
          <p:cNvSpPr txBox="1">
            <a:spLocks noGrp="1"/>
          </p:cNvSpPr>
          <p:nvPr>
            <p:ph type="ftr" idx="11"/>
          </p:nvPr>
        </p:nvSpPr>
        <p:spPr>
          <a:xfrm>
            <a:off x="4137184" y="6394181"/>
            <a:ext cx="3893820" cy="316586"/>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4"/>
          <p:cNvSpPr txBox="1">
            <a:spLocks noGrp="1"/>
          </p:cNvSpPr>
          <p:nvPr>
            <p:ph type="dt" idx="10"/>
          </p:nvPr>
        </p:nvSpPr>
        <p:spPr>
          <a:xfrm>
            <a:off x="608410" y="6394181"/>
            <a:ext cx="2798683" cy="31658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4"/>
          <p:cNvSpPr txBox="1">
            <a:spLocks noGrp="1"/>
          </p:cNvSpPr>
          <p:nvPr>
            <p:ph type="sldNum" idx="12"/>
          </p:nvPr>
        </p:nvSpPr>
        <p:spPr>
          <a:xfrm>
            <a:off x="8761095" y="6394182"/>
            <a:ext cx="2798683" cy="316586"/>
          </a:xfrm>
          <a:prstGeom prst="rect">
            <a:avLst/>
          </a:prstGeom>
          <a:noFill/>
          <a:ln>
            <a:noFill/>
          </a:ln>
        </p:spPr>
        <p:txBody>
          <a:bodyPr spcFirstLastPara="1" wrap="square" lIns="0" tIns="0" rIns="0" bIns="0" anchor="t" anchorCtr="0">
            <a:spAutoFit/>
          </a:bodyPr>
          <a:lstStyle>
            <a:lvl1pPr marL="0" lvl="0" indent="0" algn="r">
              <a:spcBef>
                <a:spcPts val="0"/>
              </a:spcBef>
              <a:buNone/>
              <a:defRPr sz="2048" b="0" i="0" u="none" strike="noStrike" cap="none">
                <a:solidFill>
                  <a:srgbClr val="888888"/>
                </a:solidFill>
                <a:latin typeface="Calibri"/>
                <a:ea typeface="Calibri"/>
                <a:cs typeface="Calibri"/>
                <a:sym typeface="Calibri"/>
              </a:defRPr>
            </a:lvl1pPr>
            <a:lvl2pPr marL="0" lvl="1" indent="0" algn="r">
              <a:spcBef>
                <a:spcPts val="0"/>
              </a:spcBef>
              <a:buNone/>
              <a:defRPr sz="2048" b="0" i="0" u="none" strike="noStrike" cap="none">
                <a:solidFill>
                  <a:srgbClr val="888888"/>
                </a:solidFill>
                <a:latin typeface="Calibri"/>
                <a:ea typeface="Calibri"/>
                <a:cs typeface="Calibri"/>
                <a:sym typeface="Calibri"/>
              </a:defRPr>
            </a:lvl2pPr>
            <a:lvl3pPr marL="0" lvl="2" indent="0" algn="r">
              <a:spcBef>
                <a:spcPts val="0"/>
              </a:spcBef>
              <a:buNone/>
              <a:defRPr sz="2048" b="0" i="0" u="none" strike="noStrike" cap="none">
                <a:solidFill>
                  <a:srgbClr val="888888"/>
                </a:solidFill>
                <a:latin typeface="Calibri"/>
                <a:ea typeface="Calibri"/>
                <a:cs typeface="Calibri"/>
                <a:sym typeface="Calibri"/>
              </a:defRPr>
            </a:lvl3pPr>
            <a:lvl4pPr marL="0" lvl="3" indent="0" algn="r">
              <a:spcBef>
                <a:spcPts val="0"/>
              </a:spcBef>
              <a:buNone/>
              <a:defRPr sz="2048" b="0" i="0" u="none" strike="noStrike" cap="none">
                <a:solidFill>
                  <a:srgbClr val="888888"/>
                </a:solidFill>
                <a:latin typeface="Calibri"/>
                <a:ea typeface="Calibri"/>
                <a:cs typeface="Calibri"/>
                <a:sym typeface="Calibri"/>
              </a:defRPr>
            </a:lvl4pPr>
            <a:lvl5pPr marL="0" lvl="4" indent="0" algn="r">
              <a:spcBef>
                <a:spcPts val="0"/>
              </a:spcBef>
              <a:buNone/>
              <a:defRPr sz="2048" b="0" i="0" u="none" strike="noStrike" cap="none">
                <a:solidFill>
                  <a:srgbClr val="888888"/>
                </a:solidFill>
                <a:latin typeface="Calibri"/>
                <a:ea typeface="Calibri"/>
                <a:cs typeface="Calibri"/>
                <a:sym typeface="Calibri"/>
              </a:defRPr>
            </a:lvl5pPr>
            <a:lvl6pPr marL="0" lvl="5" indent="0" algn="r">
              <a:spcBef>
                <a:spcPts val="0"/>
              </a:spcBef>
              <a:buNone/>
              <a:defRPr sz="2048" b="0" i="0" u="none" strike="noStrike" cap="none">
                <a:solidFill>
                  <a:srgbClr val="888888"/>
                </a:solidFill>
                <a:latin typeface="Calibri"/>
                <a:ea typeface="Calibri"/>
                <a:cs typeface="Calibri"/>
                <a:sym typeface="Calibri"/>
              </a:defRPr>
            </a:lvl6pPr>
            <a:lvl7pPr marL="0" lvl="6" indent="0" algn="r">
              <a:spcBef>
                <a:spcPts val="0"/>
              </a:spcBef>
              <a:buNone/>
              <a:defRPr sz="2048" b="0" i="0" u="none" strike="noStrike" cap="none">
                <a:solidFill>
                  <a:srgbClr val="888888"/>
                </a:solidFill>
                <a:latin typeface="Calibri"/>
                <a:ea typeface="Calibri"/>
                <a:cs typeface="Calibri"/>
                <a:sym typeface="Calibri"/>
              </a:defRPr>
            </a:lvl7pPr>
            <a:lvl8pPr marL="0" lvl="7" indent="0" algn="r">
              <a:spcBef>
                <a:spcPts val="0"/>
              </a:spcBef>
              <a:buNone/>
              <a:defRPr sz="2048" b="0" i="0" u="none" strike="noStrike" cap="none">
                <a:solidFill>
                  <a:srgbClr val="888888"/>
                </a:solidFill>
                <a:latin typeface="Calibri"/>
                <a:ea typeface="Calibri"/>
                <a:cs typeface="Calibri"/>
                <a:sym typeface="Calibri"/>
              </a:defRPr>
            </a:lvl8pPr>
            <a:lvl9pPr marL="0" lvl="8" indent="0" algn="r">
              <a:spcBef>
                <a:spcPts val="0"/>
              </a:spcBef>
              <a:buNone/>
              <a:defRPr sz="2048" b="0" i="0" u="none" strike="noStrike" cap="none">
                <a:solidFill>
                  <a:srgbClr val="888888"/>
                </a:solidFill>
                <a:latin typeface="Calibri"/>
                <a:ea typeface="Calibri"/>
                <a:cs typeface="Calibri"/>
                <a:sym typeface="Calibri"/>
              </a:defRPr>
            </a:lvl9pPr>
          </a:lstStyle>
          <a:p>
            <a:fld id="{00000000-1234-1234-1234-123412341234}"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73"/>
          <p:cNvSpPr txBox="1">
            <a:spLocks noGrp="1"/>
          </p:cNvSpPr>
          <p:nvPr>
            <p:ph type="title"/>
          </p:nvPr>
        </p:nvSpPr>
        <p:spPr>
          <a:xfrm>
            <a:off x="830964" y="1714536"/>
            <a:ext cx="10493617" cy="2859004"/>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828"/>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73"/>
          <p:cNvSpPr txBox="1">
            <a:spLocks noGrp="1"/>
          </p:cNvSpPr>
          <p:nvPr>
            <p:ph type="body" idx="1"/>
          </p:nvPr>
        </p:nvSpPr>
        <p:spPr>
          <a:xfrm>
            <a:off x="830964" y="4600964"/>
            <a:ext cx="10493617" cy="1503827"/>
          </a:xfrm>
          <a:prstGeom prst="rect">
            <a:avLst/>
          </a:prstGeom>
          <a:noFill/>
          <a:ln>
            <a:noFill/>
          </a:ln>
        </p:spPr>
        <p:txBody>
          <a:bodyPr spcFirstLastPara="1" wrap="square" lIns="91425" tIns="45700" rIns="91425" bIns="45700" anchor="t" anchorCtr="0">
            <a:normAutofit/>
          </a:bodyPr>
          <a:lstStyle>
            <a:lvl1pPr marL="520273" lvl="0" indent="-260136" algn="l">
              <a:lnSpc>
                <a:spcPct val="90000"/>
              </a:lnSpc>
              <a:spcBef>
                <a:spcPts val="1138"/>
              </a:spcBef>
              <a:spcAft>
                <a:spcPts val="0"/>
              </a:spcAft>
              <a:buClr>
                <a:srgbClr val="888888"/>
              </a:buClr>
              <a:buSzPts val="2400"/>
              <a:buNone/>
              <a:defRPr sz="2732">
                <a:solidFill>
                  <a:srgbClr val="888888"/>
                </a:solidFill>
              </a:defRPr>
            </a:lvl1pPr>
            <a:lvl2pPr marL="1040545" lvl="1" indent="-260136" algn="l">
              <a:lnSpc>
                <a:spcPct val="90000"/>
              </a:lnSpc>
              <a:spcBef>
                <a:spcPts val="569"/>
              </a:spcBef>
              <a:spcAft>
                <a:spcPts val="0"/>
              </a:spcAft>
              <a:buClr>
                <a:srgbClr val="888888"/>
              </a:buClr>
              <a:buSzPts val="2000"/>
              <a:buNone/>
              <a:defRPr sz="2276">
                <a:solidFill>
                  <a:srgbClr val="888888"/>
                </a:solidFill>
              </a:defRPr>
            </a:lvl2pPr>
            <a:lvl3pPr marL="1560818" lvl="2" indent="-260136" algn="l">
              <a:lnSpc>
                <a:spcPct val="90000"/>
              </a:lnSpc>
              <a:spcBef>
                <a:spcPts val="569"/>
              </a:spcBef>
              <a:spcAft>
                <a:spcPts val="0"/>
              </a:spcAft>
              <a:buClr>
                <a:srgbClr val="888888"/>
              </a:buClr>
              <a:buSzPts val="1800"/>
              <a:buNone/>
              <a:defRPr sz="2048">
                <a:solidFill>
                  <a:srgbClr val="888888"/>
                </a:solidFill>
              </a:defRPr>
            </a:lvl3pPr>
            <a:lvl4pPr marL="2081090" lvl="3" indent="-260136" algn="l">
              <a:lnSpc>
                <a:spcPct val="90000"/>
              </a:lnSpc>
              <a:spcBef>
                <a:spcPts val="569"/>
              </a:spcBef>
              <a:spcAft>
                <a:spcPts val="0"/>
              </a:spcAft>
              <a:buClr>
                <a:srgbClr val="888888"/>
              </a:buClr>
              <a:buSzPts val="1600"/>
              <a:buNone/>
              <a:defRPr sz="1821">
                <a:solidFill>
                  <a:srgbClr val="888888"/>
                </a:solidFill>
              </a:defRPr>
            </a:lvl4pPr>
            <a:lvl5pPr marL="2601362" lvl="4" indent="-260136" algn="l">
              <a:lnSpc>
                <a:spcPct val="90000"/>
              </a:lnSpc>
              <a:spcBef>
                <a:spcPts val="569"/>
              </a:spcBef>
              <a:spcAft>
                <a:spcPts val="0"/>
              </a:spcAft>
              <a:buClr>
                <a:srgbClr val="888888"/>
              </a:buClr>
              <a:buSzPts val="1600"/>
              <a:buNone/>
              <a:defRPr sz="1821">
                <a:solidFill>
                  <a:srgbClr val="888888"/>
                </a:solidFill>
              </a:defRPr>
            </a:lvl5pPr>
            <a:lvl6pPr marL="3121635" lvl="5" indent="-260136" algn="l">
              <a:lnSpc>
                <a:spcPct val="90000"/>
              </a:lnSpc>
              <a:spcBef>
                <a:spcPts val="569"/>
              </a:spcBef>
              <a:spcAft>
                <a:spcPts val="0"/>
              </a:spcAft>
              <a:buClr>
                <a:srgbClr val="888888"/>
              </a:buClr>
              <a:buSzPts val="1600"/>
              <a:buNone/>
              <a:defRPr sz="1821">
                <a:solidFill>
                  <a:srgbClr val="888888"/>
                </a:solidFill>
              </a:defRPr>
            </a:lvl6pPr>
            <a:lvl7pPr marL="3641907" lvl="6" indent="-260136" algn="l">
              <a:lnSpc>
                <a:spcPct val="90000"/>
              </a:lnSpc>
              <a:spcBef>
                <a:spcPts val="569"/>
              </a:spcBef>
              <a:spcAft>
                <a:spcPts val="0"/>
              </a:spcAft>
              <a:buClr>
                <a:srgbClr val="888888"/>
              </a:buClr>
              <a:buSzPts val="1600"/>
              <a:buNone/>
              <a:defRPr sz="1821">
                <a:solidFill>
                  <a:srgbClr val="888888"/>
                </a:solidFill>
              </a:defRPr>
            </a:lvl7pPr>
            <a:lvl8pPr marL="4162179" lvl="7" indent="-260136" algn="l">
              <a:lnSpc>
                <a:spcPct val="90000"/>
              </a:lnSpc>
              <a:spcBef>
                <a:spcPts val="569"/>
              </a:spcBef>
              <a:spcAft>
                <a:spcPts val="0"/>
              </a:spcAft>
              <a:buClr>
                <a:srgbClr val="888888"/>
              </a:buClr>
              <a:buSzPts val="1600"/>
              <a:buNone/>
              <a:defRPr sz="1821">
                <a:solidFill>
                  <a:srgbClr val="888888"/>
                </a:solidFill>
              </a:defRPr>
            </a:lvl8pPr>
            <a:lvl9pPr marL="4682452" lvl="8" indent="-260136" algn="l">
              <a:lnSpc>
                <a:spcPct val="90000"/>
              </a:lnSpc>
              <a:spcBef>
                <a:spcPts val="569"/>
              </a:spcBef>
              <a:spcAft>
                <a:spcPts val="0"/>
              </a:spcAft>
              <a:buClr>
                <a:srgbClr val="888888"/>
              </a:buClr>
              <a:buSzPts val="1600"/>
              <a:buNone/>
              <a:defRPr sz="1821">
                <a:solidFill>
                  <a:srgbClr val="888888"/>
                </a:solidFill>
              </a:defRPr>
            </a:lvl9pPr>
          </a:lstStyle>
          <a:p>
            <a:endParaRPr/>
          </a:p>
        </p:txBody>
      </p:sp>
      <p:sp>
        <p:nvSpPr>
          <p:cNvPr id="67" name="Google Shape;67;p73"/>
          <p:cNvSpPr txBox="1">
            <a:spLocks noGrp="1"/>
          </p:cNvSpPr>
          <p:nvPr>
            <p:ph type="dt" idx="10"/>
          </p:nvPr>
        </p:nvSpPr>
        <p:spPr>
          <a:xfrm>
            <a:off x="836384" y="6373225"/>
            <a:ext cx="2738564" cy="3651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73"/>
          <p:cNvSpPr txBox="1">
            <a:spLocks noGrp="1"/>
          </p:cNvSpPr>
          <p:nvPr>
            <p:ph type="ftr" idx="11"/>
          </p:nvPr>
        </p:nvSpPr>
        <p:spPr>
          <a:xfrm>
            <a:off x="4030173" y="6373225"/>
            <a:ext cx="4107848" cy="3651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73"/>
          <p:cNvSpPr txBox="1">
            <a:spLocks noGrp="1"/>
          </p:cNvSpPr>
          <p:nvPr>
            <p:ph type="sldNum" idx="12"/>
          </p:nvPr>
        </p:nvSpPr>
        <p:spPr>
          <a:xfrm>
            <a:off x="8593243" y="6373225"/>
            <a:ext cx="2738564" cy="3651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0"/>
        <p:cNvGrpSpPr/>
        <p:nvPr/>
      </p:nvGrpSpPr>
      <p:grpSpPr>
        <a:xfrm>
          <a:off x="0" y="0"/>
          <a:ext cx="0" cy="0"/>
          <a:chOff x="0" y="0"/>
          <a:chExt cx="0" cy="0"/>
        </a:xfrm>
      </p:grpSpPr>
      <p:sp>
        <p:nvSpPr>
          <p:cNvPr id="71" name="Google Shape;71;p74"/>
          <p:cNvSpPr txBox="1">
            <a:spLocks noGrp="1"/>
          </p:cNvSpPr>
          <p:nvPr>
            <p:ph type="title"/>
          </p:nvPr>
        </p:nvSpPr>
        <p:spPr>
          <a:xfrm>
            <a:off x="836385" y="366576"/>
            <a:ext cx="10495423" cy="13277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74"/>
          <p:cNvSpPr txBox="1">
            <a:spLocks noGrp="1"/>
          </p:cNvSpPr>
          <p:nvPr>
            <p:ph type="body" idx="1"/>
          </p:nvPr>
        </p:nvSpPr>
        <p:spPr>
          <a:xfrm>
            <a:off x="836383" y="1829996"/>
            <a:ext cx="5161002" cy="4362831"/>
          </a:xfrm>
          <a:prstGeom prst="rect">
            <a:avLst/>
          </a:prstGeom>
          <a:noFill/>
          <a:ln>
            <a:noFill/>
          </a:ln>
        </p:spPr>
        <p:txBody>
          <a:bodyPr spcFirstLastPara="1" wrap="square" lIns="91425" tIns="45700" rIns="91425" bIns="45700" anchor="t" anchorCtr="0">
            <a:normAutofit/>
          </a:bodyPr>
          <a:lstStyle>
            <a:lvl1pPr marL="520273" lvl="0" indent="-390204" algn="l">
              <a:lnSpc>
                <a:spcPct val="90000"/>
              </a:lnSpc>
              <a:spcBef>
                <a:spcPts val="1138"/>
              </a:spcBef>
              <a:spcAft>
                <a:spcPts val="0"/>
              </a:spcAft>
              <a:buClr>
                <a:schemeClr val="dk1"/>
              </a:buClr>
              <a:buSzPts val="1800"/>
              <a:buChar char="•"/>
              <a:defRPr/>
            </a:lvl1pPr>
            <a:lvl2pPr marL="1040545" lvl="1" indent="-390204" algn="l">
              <a:lnSpc>
                <a:spcPct val="90000"/>
              </a:lnSpc>
              <a:spcBef>
                <a:spcPts val="569"/>
              </a:spcBef>
              <a:spcAft>
                <a:spcPts val="0"/>
              </a:spcAft>
              <a:buClr>
                <a:schemeClr val="dk1"/>
              </a:buClr>
              <a:buSzPts val="1800"/>
              <a:buChar char="•"/>
              <a:defRPr/>
            </a:lvl2pPr>
            <a:lvl3pPr marL="1560818" lvl="2" indent="-390204" algn="l">
              <a:lnSpc>
                <a:spcPct val="90000"/>
              </a:lnSpc>
              <a:spcBef>
                <a:spcPts val="569"/>
              </a:spcBef>
              <a:spcAft>
                <a:spcPts val="0"/>
              </a:spcAft>
              <a:buClr>
                <a:schemeClr val="dk1"/>
              </a:buClr>
              <a:buSzPts val="1800"/>
              <a:buChar char="•"/>
              <a:defRPr/>
            </a:lvl3pPr>
            <a:lvl4pPr marL="2081090" lvl="3" indent="-390204" algn="l">
              <a:lnSpc>
                <a:spcPct val="90000"/>
              </a:lnSpc>
              <a:spcBef>
                <a:spcPts val="569"/>
              </a:spcBef>
              <a:spcAft>
                <a:spcPts val="0"/>
              </a:spcAft>
              <a:buClr>
                <a:schemeClr val="dk1"/>
              </a:buClr>
              <a:buSzPts val="1800"/>
              <a:buChar char="•"/>
              <a:defRPr/>
            </a:lvl4pPr>
            <a:lvl5pPr marL="2601362" lvl="4" indent="-390204" algn="l">
              <a:lnSpc>
                <a:spcPct val="90000"/>
              </a:lnSpc>
              <a:spcBef>
                <a:spcPts val="569"/>
              </a:spcBef>
              <a:spcAft>
                <a:spcPts val="0"/>
              </a:spcAft>
              <a:buClr>
                <a:schemeClr val="dk1"/>
              </a:buClr>
              <a:buSzPts val="1800"/>
              <a:buChar char="•"/>
              <a:defRPr/>
            </a:lvl5pPr>
            <a:lvl6pPr marL="3121635" lvl="5" indent="-390204" algn="l">
              <a:lnSpc>
                <a:spcPct val="90000"/>
              </a:lnSpc>
              <a:spcBef>
                <a:spcPts val="569"/>
              </a:spcBef>
              <a:spcAft>
                <a:spcPts val="0"/>
              </a:spcAft>
              <a:buClr>
                <a:schemeClr val="dk1"/>
              </a:buClr>
              <a:buSzPts val="1800"/>
              <a:buChar char="•"/>
              <a:defRPr/>
            </a:lvl6pPr>
            <a:lvl7pPr marL="3641907" lvl="6" indent="-390204" algn="l">
              <a:lnSpc>
                <a:spcPct val="90000"/>
              </a:lnSpc>
              <a:spcBef>
                <a:spcPts val="569"/>
              </a:spcBef>
              <a:spcAft>
                <a:spcPts val="0"/>
              </a:spcAft>
              <a:buClr>
                <a:schemeClr val="dk1"/>
              </a:buClr>
              <a:buSzPts val="1800"/>
              <a:buChar char="•"/>
              <a:defRPr/>
            </a:lvl7pPr>
            <a:lvl8pPr marL="4162179" lvl="7" indent="-390204" algn="l">
              <a:lnSpc>
                <a:spcPct val="90000"/>
              </a:lnSpc>
              <a:spcBef>
                <a:spcPts val="569"/>
              </a:spcBef>
              <a:spcAft>
                <a:spcPts val="0"/>
              </a:spcAft>
              <a:buClr>
                <a:schemeClr val="dk1"/>
              </a:buClr>
              <a:buSzPts val="1800"/>
              <a:buChar char="•"/>
              <a:defRPr/>
            </a:lvl8pPr>
            <a:lvl9pPr marL="4682452" lvl="8" indent="-390204" algn="l">
              <a:lnSpc>
                <a:spcPct val="90000"/>
              </a:lnSpc>
              <a:spcBef>
                <a:spcPts val="569"/>
              </a:spcBef>
              <a:spcAft>
                <a:spcPts val="0"/>
              </a:spcAft>
              <a:buClr>
                <a:schemeClr val="dk1"/>
              </a:buClr>
              <a:buSzPts val="1800"/>
              <a:buChar char="•"/>
              <a:defRPr/>
            </a:lvl9pPr>
          </a:lstStyle>
          <a:p>
            <a:endParaRPr/>
          </a:p>
        </p:txBody>
      </p:sp>
      <p:sp>
        <p:nvSpPr>
          <p:cNvPr id="73" name="Google Shape;73;p74"/>
          <p:cNvSpPr txBox="1">
            <a:spLocks noGrp="1"/>
          </p:cNvSpPr>
          <p:nvPr>
            <p:ph type="body" idx="2"/>
          </p:nvPr>
        </p:nvSpPr>
        <p:spPr>
          <a:xfrm>
            <a:off x="6170804" y="1829996"/>
            <a:ext cx="5161003" cy="4362831"/>
          </a:xfrm>
          <a:prstGeom prst="rect">
            <a:avLst/>
          </a:prstGeom>
          <a:noFill/>
          <a:ln>
            <a:noFill/>
          </a:ln>
        </p:spPr>
        <p:txBody>
          <a:bodyPr spcFirstLastPara="1" wrap="square" lIns="91425" tIns="45700" rIns="91425" bIns="45700" anchor="t" anchorCtr="0">
            <a:normAutofit/>
          </a:bodyPr>
          <a:lstStyle>
            <a:lvl1pPr marL="520273" lvl="0" indent="-390204" algn="l">
              <a:lnSpc>
                <a:spcPct val="90000"/>
              </a:lnSpc>
              <a:spcBef>
                <a:spcPts val="1138"/>
              </a:spcBef>
              <a:spcAft>
                <a:spcPts val="0"/>
              </a:spcAft>
              <a:buClr>
                <a:schemeClr val="dk1"/>
              </a:buClr>
              <a:buSzPts val="1800"/>
              <a:buChar char="•"/>
              <a:defRPr/>
            </a:lvl1pPr>
            <a:lvl2pPr marL="1040545" lvl="1" indent="-390204" algn="l">
              <a:lnSpc>
                <a:spcPct val="90000"/>
              </a:lnSpc>
              <a:spcBef>
                <a:spcPts val="569"/>
              </a:spcBef>
              <a:spcAft>
                <a:spcPts val="0"/>
              </a:spcAft>
              <a:buClr>
                <a:schemeClr val="dk1"/>
              </a:buClr>
              <a:buSzPts val="1800"/>
              <a:buChar char="•"/>
              <a:defRPr/>
            </a:lvl2pPr>
            <a:lvl3pPr marL="1560818" lvl="2" indent="-390204" algn="l">
              <a:lnSpc>
                <a:spcPct val="90000"/>
              </a:lnSpc>
              <a:spcBef>
                <a:spcPts val="569"/>
              </a:spcBef>
              <a:spcAft>
                <a:spcPts val="0"/>
              </a:spcAft>
              <a:buClr>
                <a:schemeClr val="dk1"/>
              </a:buClr>
              <a:buSzPts val="1800"/>
              <a:buChar char="•"/>
              <a:defRPr/>
            </a:lvl3pPr>
            <a:lvl4pPr marL="2081090" lvl="3" indent="-390204" algn="l">
              <a:lnSpc>
                <a:spcPct val="90000"/>
              </a:lnSpc>
              <a:spcBef>
                <a:spcPts val="569"/>
              </a:spcBef>
              <a:spcAft>
                <a:spcPts val="0"/>
              </a:spcAft>
              <a:buClr>
                <a:schemeClr val="dk1"/>
              </a:buClr>
              <a:buSzPts val="1800"/>
              <a:buChar char="•"/>
              <a:defRPr/>
            </a:lvl4pPr>
            <a:lvl5pPr marL="2601362" lvl="4" indent="-390204" algn="l">
              <a:lnSpc>
                <a:spcPct val="90000"/>
              </a:lnSpc>
              <a:spcBef>
                <a:spcPts val="569"/>
              </a:spcBef>
              <a:spcAft>
                <a:spcPts val="0"/>
              </a:spcAft>
              <a:buClr>
                <a:schemeClr val="dk1"/>
              </a:buClr>
              <a:buSzPts val="1800"/>
              <a:buChar char="•"/>
              <a:defRPr/>
            </a:lvl5pPr>
            <a:lvl6pPr marL="3121635" lvl="5" indent="-390204" algn="l">
              <a:lnSpc>
                <a:spcPct val="90000"/>
              </a:lnSpc>
              <a:spcBef>
                <a:spcPts val="569"/>
              </a:spcBef>
              <a:spcAft>
                <a:spcPts val="0"/>
              </a:spcAft>
              <a:buClr>
                <a:schemeClr val="dk1"/>
              </a:buClr>
              <a:buSzPts val="1800"/>
              <a:buChar char="•"/>
              <a:defRPr/>
            </a:lvl6pPr>
            <a:lvl7pPr marL="3641907" lvl="6" indent="-390204" algn="l">
              <a:lnSpc>
                <a:spcPct val="90000"/>
              </a:lnSpc>
              <a:spcBef>
                <a:spcPts val="569"/>
              </a:spcBef>
              <a:spcAft>
                <a:spcPts val="0"/>
              </a:spcAft>
              <a:buClr>
                <a:schemeClr val="dk1"/>
              </a:buClr>
              <a:buSzPts val="1800"/>
              <a:buChar char="•"/>
              <a:defRPr/>
            </a:lvl7pPr>
            <a:lvl8pPr marL="4162179" lvl="7" indent="-390204" algn="l">
              <a:lnSpc>
                <a:spcPct val="90000"/>
              </a:lnSpc>
              <a:spcBef>
                <a:spcPts val="569"/>
              </a:spcBef>
              <a:spcAft>
                <a:spcPts val="0"/>
              </a:spcAft>
              <a:buClr>
                <a:schemeClr val="dk1"/>
              </a:buClr>
              <a:buSzPts val="1800"/>
              <a:buChar char="•"/>
              <a:defRPr/>
            </a:lvl8pPr>
            <a:lvl9pPr marL="4682452" lvl="8" indent="-390204" algn="l">
              <a:lnSpc>
                <a:spcPct val="90000"/>
              </a:lnSpc>
              <a:spcBef>
                <a:spcPts val="569"/>
              </a:spcBef>
              <a:spcAft>
                <a:spcPts val="0"/>
              </a:spcAft>
              <a:buClr>
                <a:schemeClr val="dk1"/>
              </a:buClr>
              <a:buSzPts val="1800"/>
              <a:buChar char="•"/>
              <a:defRPr/>
            </a:lvl9pPr>
          </a:lstStyle>
          <a:p>
            <a:endParaRPr/>
          </a:p>
        </p:txBody>
      </p:sp>
      <p:sp>
        <p:nvSpPr>
          <p:cNvPr id="74" name="Google Shape;74;p74"/>
          <p:cNvSpPr txBox="1">
            <a:spLocks noGrp="1"/>
          </p:cNvSpPr>
          <p:nvPr>
            <p:ph type="dt" idx="10"/>
          </p:nvPr>
        </p:nvSpPr>
        <p:spPr>
          <a:xfrm>
            <a:off x="836384" y="6373225"/>
            <a:ext cx="2738564" cy="3651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74"/>
          <p:cNvSpPr txBox="1">
            <a:spLocks noGrp="1"/>
          </p:cNvSpPr>
          <p:nvPr>
            <p:ph type="ftr" idx="11"/>
          </p:nvPr>
        </p:nvSpPr>
        <p:spPr>
          <a:xfrm>
            <a:off x="4030173" y="6373225"/>
            <a:ext cx="4107848" cy="3651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4"/>
          <p:cNvSpPr txBox="1">
            <a:spLocks noGrp="1"/>
          </p:cNvSpPr>
          <p:nvPr>
            <p:ph type="sldNum" idx="12"/>
          </p:nvPr>
        </p:nvSpPr>
        <p:spPr>
          <a:xfrm>
            <a:off x="8593243" y="6373225"/>
            <a:ext cx="2738564" cy="3651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75"/>
          <p:cNvSpPr txBox="1">
            <a:spLocks noGrp="1"/>
          </p:cNvSpPr>
          <p:nvPr>
            <p:ph type="title"/>
          </p:nvPr>
        </p:nvSpPr>
        <p:spPr>
          <a:xfrm>
            <a:off x="838191" y="366576"/>
            <a:ext cx="10495423" cy="13277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75"/>
          <p:cNvSpPr txBox="1">
            <a:spLocks noGrp="1"/>
          </p:cNvSpPr>
          <p:nvPr>
            <p:ph type="body" idx="1"/>
          </p:nvPr>
        </p:nvSpPr>
        <p:spPr>
          <a:xfrm>
            <a:off x="838189" y="1685672"/>
            <a:ext cx="5148359" cy="825517"/>
          </a:xfrm>
          <a:prstGeom prst="rect">
            <a:avLst/>
          </a:prstGeom>
          <a:noFill/>
          <a:ln>
            <a:noFill/>
          </a:ln>
        </p:spPr>
        <p:txBody>
          <a:bodyPr spcFirstLastPara="1" wrap="square" lIns="91425" tIns="45700" rIns="91425" bIns="45700" anchor="b" anchorCtr="0">
            <a:normAutofit/>
          </a:bodyPr>
          <a:lstStyle>
            <a:lvl1pPr marL="520273" lvl="0" indent="-260136" algn="l">
              <a:lnSpc>
                <a:spcPct val="90000"/>
              </a:lnSpc>
              <a:spcBef>
                <a:spcPts val="1138"/>
              </a:spcBef>
              <a:spcAft>
                <a:spcPts val="0"/>
              </a:spcAft>
              <a:buClr>
                <a:schemeClr val="dk1"/>
              </a:buClr>
              <a:buSzPts val="2400"/>
              <a:buNone/>
              <a:defRPr sz="2732" b="1"/>
            </a:lvl1pPr>
            <a:lvl2pPr marL="1040545" lvl="1" indent="-260136" algn="l">
              <a:lnSpc>
                <a:spcPct val="90000"/>
              </a:lnSpc>
              <a:spcBef>
                <a:spcPts val="569"/>
              </a:spcBef>
              <a:spcAft>
                <a:spcPts val="0"/>
              </a:spcAft>
              <a:buClr>
                <a:schemeClr val="dk1"/>
              </a:buClr>
              <a:buSzPts val="2000"/>
              <a:buNone/>
              <a:defRPr sz="2276" b="1"/>
            </a:lvl2pPr>
            <a:lvl3pPr marL="1560818" lvl="2" indent="-260136" algn="l">
              <a:lnSpc>
                <a:spcPct val="90000"/>
              </a:lnSpc>
              <a:spcBef>
                <a:spcPts val="569"/>
              </a:spcBef>
              <a:spcAft>
                <a:spcPts val="0"/>
              </a:spcAft>
              <a:buClr>
                <a:schemeClr val="dk1"/>
              </a:buClr>
              <a:buSzPts val="1800"/>
              <a:buNone/>
              <a:defRPr sz="2048" b="1"/>
            </a:lvl3pPr>
            <a:lvl4pPr marL="2081090" lvl="3" indent="-260136" algn="l">
              <a:lnSpc>
                <a:spcPct val="90000"/>
              </a:lnSpc>
              <a:spcBef>
                <a:spcPts val="569"/>
              </a:spcBef>
              <a:spcAft>
                <a:spcPts val="0"/>
              </a:spcAft>
              <a:buClr>
                <a:schemeClr val="dk1"/>
              </a:buClr>
              <a:buSzPts val="1600"/>
              <a:buNone/>
              <a:defRPr sz="1821" b="1"/>
            </a:lvl4pPr>
            <a:lvl5pPr marL="2601362" lvl="4" indent="-260136" algn="l">
              <a:lnSpc>
                <a:spcPct val="90000"/>
              </a:lnSpc>
              <a:spcBef>
                <a:spcPts val="569"/>
              </a:spcBef>
              <a:spcAft>
                <a:spcPts val="0"/>
              </a:spcAft>
              <a:buClr>
                <a:schemeClr val="dk1"/>
              </a:buClr>
              <a:buSzPts val="1600"/>
              <a:buNone/>
              <a:defRPr sz="1821" b="1"/>
            </a:lvl5pPr>
            <a:lvl6pPr marL="3121635" lvl="5" indent="-260136" algn="l">
              <a:lnSpc>
                <a:spcPct val="90000"/>
              </a:lnSpc>
              <a:spcBef>
                <a:spcPts val="569"/>
              </a:spcBef>
              <a:spcAft>
                <a:spcPts val="0"/>
              </a:spcAft>
              <a:buClr>
                <a:schemeClr val="dk1"/>
              </a:buClr>
              <a:buSzPts val="1600"/>
              <a:buNone/>
              <a:defRPr sz="1821" b="1"/>
            </a:lvl6pPr>
            <a:lvl7pPr marL="3641907" lvl="6" indent="-260136" algn="l">
              <a:lnSpc>
                <a:spcPct val="90000"/>
              </a:lnSpc>
              <a:spcBef>
                <a:spcPts val="569"/>
              </a:spcBef>
              <a:spcAft>
                <a:spcPts val="0"/>
              </a:spcAft>
              <a:buClr>
                <a:schemeClr val="dk1"/>
              </a:buClr>
              <a:buSzPts val="1600"/>
              <a:buNone/>
              <a:defRPr sz="1821" b="1"/>
            </a:lvl7pPr>
            <a:lvl8pPr marL="4162179" lvl="7" indent="-260136" algn="l">
              <a:lnSpc>
                <a:spcPct val="90000"/>
              </a:lnSpc>
              <a:spcBef>
                <a:spcPts val="569"/>
              </a:spcBef>
              <a:spcAft>
                <a:spcPts val="0"/>
              </a:spcAft>
              <a:buClr>
                <a:schemeClr val="dk1"/>
              </a:buClr>
              <a:buSzPts val="1600"/>
              <a:buNone/>
              <a:defRPr sz="1821" b="1"/>
            </a:lvl8pPr>
            <a:lvl9pPr marL="4682452" lvl="8" indent="-260136" algn="l">
              <a:lnSpc>
                <a:spcPct val="90000"/>
              </a:lnSpc>
              <a:spcBef>
                <a:spcPts val="569"/>
              </a:spcBef>
              <a:spcAft>
                <a:spcPts val="0"/>
              </a:spcAft>
              <a:buClr>
                <a:schemeClr val="dk1"/>
              </a:buClr>
              <a:buSzPts val="1600"/>
              <a:buNone/>
              <a:defRPr sz="1821" b="1"/>
            </a:lvl9pPr>
          </a:lstStyle>
          <a:p>
            <a:endParaRPr/>
          </a:p>
        </p:txBody>
      </p:sp>
      <p:sp>
        <p:nvSpPr>
          <p:cNvPr id="80" name="Google Shape;80;p75"/>
          <p:cNvSpPr txBox="1">
            <a:spLocks noGrp="1"/>
          </p:cNvSpPr>
          <p:nvPr>
            <p:ph type="body" idx="2"/>
          </p:nvPr>
        </p:nvSpPr>
        <p:spPr>
          <a:xfrm>
            <a:off x="838189" y="2511189"/>
            <a:ext cx="5148359" cy="3694623"/>
          </a:xfrm>
          <a:prstGeom prst="rect">
            <a:avLst/>
          </a:prstGeom>
          <a:noFill/>
          <a:ln>
            <a:noFill/>
          </a:ln>
        </p:spPr>
        <p:txBody>
          <a:bodyPr spcFirstLastPara="1" wrap="square" lIns="91425" tIns="45700" rIns="91425" bIns="45700" anchor="t" anchorCtr="0">
            <a:normAutofit/>
          </a:bodyPr>
          <a:lstStyle>
            <a:lvl1pPr marL="520273" lvl="0" indent="-390204" algn="l">
              <a:lnSpc>
                <a:spcPct val="90000"/>
              </a:lnSpc>
              <a:spcBef>
                <a:spcPts val="1138"/>
              </a:spcBef>
              <a:spcAft>
                <a:spcPts val="0"/>
              </a:spcAft>
              <a:buClr>
                <a:schemeClr val="dk1"/>
              </a:buClr>
              <a:buSzPts val="1800"/>
              <a:buChar char="•"/>
              <a:defRPr/>
            </a:lvl1pPr>
            <a:lvl2pPr marL="1040545" lvl="1" indent="-390204" algn="l">
              <a:lnSpc>
                <a:spcPct val="90000"/>
              </a:lnSpc>
              <a:spcBef>
                <a:spcPts val="569"/>
              </a:spcBef>
              <a:spcAft>
                <a:spcPts val="0"/>
              </a:spcAft>
              <a:buClr>
                <a:schemeClr val="dk1"/>
              </a:buClr>
              <a:buSzPts val="1800"/>
              <a:buChar char="•"/>
              <a:defRPr/>
            </a:lvl2pPr>
            <a:lvl3pPr marL="1560818" lvl="2" indent="-390204" algn="l">
              <a:lnSpc>
                <a:spcPct val="90000"/>
              </a:lnSpc>
              <a:spcBef>
                <a:spcPts val="569"/>
              </a:spcBef>
              <a:spcAft>
                <a:spcPts val="0"/>
              </a:spcAft>
              <a:buClr>
                <a:schemeClr val="dk1"/>
              </a:buClr>
              <a:buSzPts val="1800"/>
              <a:buChar char="•"/>
              <a:defRPr/>
            </a:lvl3pPr>
            <a:lvl4pPr marL="2081090" lvl="3" indent="-390204" algn="l">
              <a:lnSpc>
                <a:spcPct val="90000"/>
              </a:lnSpc>
              <a:spcBef>
                <a:spcPts val="569"/>
              </a:spcBef>
              <a:spcAft>
                <a:spcPts val="0"/>
              </a:spcAft>
              <a:buClr>
                <a:schemeClr val="dk1"/>
              </a:buClr>
              <a:buSzPts val="1800"/>
              <a:buChar char="•"/>
              <a:defRPr/>
            </a:lvl4pPr>
            <a:lvl5pPr marL="2601362" lvl="4" indent="-390204" algn="l">
              <a:lnSpc>
                <a:spcPct val="90000"/>
              </a:lnSpc>
              <a:spcBef>
                <a:spcPts val="569"/>
              </a:spcBef>
              <a:spcAft>
                <a:spcPts val="0"/>
              </a:spcAft>
              <a:buClr>
                <a:schemeClr val="dk1"/>
              </a:buClr>
              <a:buSzPts val="1800"/>
              <a:buChar char="•"/>
              <a:defRPr/>
            </a:lvl5pPr>
            <a:lvl6pPr marL="3121635" lvl="5" indent="-390204" algn="l">
              <a:lnSpc>
                <a:spcPct val="90000"/>
              </a:lnSpc>
              <a:spcBef>
                <a:spcPts val="569"/>
              </a:spcBef>
              <a:spcAft>
                <a:spcPts val="0"/>
              </a:spcAft>
              <a:buClr>
                <a:schemeClr val="dk1"/>
              </a:buClr>
              <a:buSzPts val="1800"/>
              <a:buChar char="•"/>
              <a:defRPr/>
            </a:lvl6pPr>
            <a:lvl7pPr marL="3641907" lvl="6" indent="-390204" algn="l">
              <a:lnSpc>
                <a:spcPct val="90000"/>
              </a:lnSpc>
              <a:spcBef>
                <a:spcPts val="569"/>
              </a:spcBef>
              <a:spcAft>
                <a:spcPts val="0"/>
              </a:spcAft>
              <a:buClr>
                <a:schemeClr val="dk1"/>
              </a:buClr>
              <a:buSzPts val="1800"/>
              <a:buChar char="•"/>
              <a:defRPr/>
            </a:lvl7pPr>
            <a:lvl8pPr marL="4162179" lvl="7" indent="-390204" algn="l">
              <a:lnSpc>
                <a:spcPct val="90000"/>
              </a:lnSpc>
              <a:spcBef>
                <a:spcPts val="569"/>
              </a:spcBef>
              <a:spcAft>
                <a:spcPts val="0"/>
              </a:spcAft>
              <a:buClr>
                <a:schemeClr val="dk1"/>
              </a:buClr>
              <a:buSzPts val="1800"/>
              <a:buChar char="•"/>
              <a:defRPr/>
            </a:lvl8pPr>
            <a:lvl9pPr marL="4682452" lvl="8" indent="-390204" algn="l">
              <a:lnSpc>
                <a:spcPct val="90000"/>
              </a:lnSpc>
              <a:spcBef>
                <a:spcPts val="569"/>
              </a:spcBef>
              <a:spcAft>
                <a:spcPts val="0"/>
              </a:spcAft>
              <a:buClr>
                <a:schemeClr val="dk1"/>
              </a:buClr>
              <a:buSzPts val="1800"/>
              <a:buChar char="•"/>
              <a:defRPr/>
            </a:lvl9pPr>
          </a:lstStyle>
          <a:p>
            <a:endParaRPr/>
          </a:p>
        </p:txBody>
      </p:sp>
      <p:sp>
        <p:nvSpPr>
          <p:cNvPr id="81" name="Google Shape;81;p75"/>
          <p:cNvSpPr txBox="1">
            <a:spLocks noGrp="1"/>
          </p:cNvSpPr>
          <p:nvPr>
            <p:ph type="body" idx="3"/>
          </p:nvPr>
        </p:nvSpPr>
        <p:spPr>
          <a:xfrm>
            <a:off x="6159964" y="1685672"/>
            <a:ext cx="5173649" cy="825517"/>
          </a:xfrm>
          <a:prstGeom prst="rect">
            <a:avLst/>
          </a:prstGeom>
          <a:noFill/>
          <a:ln>
            <a:noFill/>
          </a:ln>
        </p:spPr>
        <p:txBody>
          <a:bodyPr spcFirstLastPara="1" wrap="square" lIns="91425" tIns="45700" rIns="91425" bIns="45700" anchor="b" anchorCtr="0">
            <a:normAutofit/>
          </a:bodyPr>
          <a:lstStyle>
            <a:lvl1pPr marL="520273" lvl="0" indent="-260136" algn="l">
              <a:lnSpc>
                <a:spcPct val="90000"/>
              </a:lnSpc>
              <a:spcBef>
                <a:spcPts val="1138"/>
              </a:spcBef>
              <a:spcAft>
                <a:spcPts val="0"/>
              </a:spcAft>
              <a:buClr>
                <a:schemeClr val="dk1"/>
              </a:buClr>
              <a:buSzPts val="2400"/>
              <a:buNone/>
              <a:defRPr sz="2732" b="1"/>
            </a:lvl1pPr>
            <a:lvl2pPr marL="1040545" lvl="1" indent="-260136" algn="l">
              <a:lnSpc>
                <a:spcPct val="90000"/>
              </a:lnSpc>
              <a:spcBef>
                <a:spcPts val="569"/>
              </a:spcBef>
              <a:spcAft>
                <a:spcPts val="0"/>
              </a:spcAft>
              <a:buClr>
                <a:schemeClr val="dk1"/>
              </a:buClr>
              <a:buSzPts val="2000"/>
              <a:buNone/>
              <a:defRPr sz="2276" b="1"/>
            </a:lvl2pPr>
            <a:lvl3pPr marL="1560818" lvl="2" indent="-260136" algn="l">
              <a:lnSpc>
                <a:spcPct val="90000"/>
              </a:lnSpc>
              <a:spcBef>
                <a:spcPts val="569"/>
              </a:spcBef>
              <a:spcAft>
                <a:spcPts val="0"/>
              </a:spcAft>
              <a:buClr>
                <a:schemeClr val="dk1"/>
              </a:buClr>
              <a:buSzPts val="1800"/>
              <a:buNone/>
              <a:defRPr sz="2048" b="1"/>
            </a:lvl3pPr>
            <a:lvl4pPr marL="2081090" lvl="3" indent="-260136" algn="l">
              <a:lnSpc>
                <a:spcPct val="90000"/>
              </a:lnSpc>
              <a:spcBef>
                <a:spcPts val="569"/>
              </a:spcBef>
              <a:spcAft>
                <a:spcPts val="0"/>
              </a:spcAft>
              <a:buClr>
                <a:schemeClr val="dk1"/>
              </a:buClr>
              <a:buSzPts val="1600"/>
              <a:buNone/>
              <a:defRPr sz="1821" b="1"/>
            </a:lvl4pPr>
            <a:lvl5pPr marL="2601362" lvl="4" indent="-260136" algn="l">
              <a:lnSpc>
                <a:spcPct val="90000"/>
              </a:lnSpc>
              <a:spcBef>
                <a:spcPts val="569"/>
              </a:spcBef>
              <a:spcAft>
                <a:spcPts val="0"/>
              </a:spcAft>
              <a:buClr>
                <a:schemeClr val="dk1"/>
              </a:buClr>
              <a:buSzPts val="1600"/>
              <a:buNone/>
              <a:defRPr sz="1821" b="1"/>
            </a:lvl5pPr>
            <a:lvl6pPr marL="3121635" lvl="5" indent="-260136" algn="l">
              <a:lnSpc>
                <a:spcPct val="90000"/>
              </a:lnSpc>
              <a:spcBef>
                <a:spcPts val="569"/>
              </a:spcBef>
              <a:spcAft>
                <a:spcPts val="0"/>
              </a:spcAft>
              <a:buClr>
                <a:schemeClr val="dk1"/>
              </a:buClr>
              <a:buSzPts val="1600"/>
              <a:buNone/>
              <a:defRPr sz="1821" b="1"/>
            </a:lvl6pPr>
            <a:lvl7pPr marL="3641907" lvl="6" indent="-260136" algn="l">
              <a:lnSpc>
                <a:spcPct val="90000"/>
              </a:lnSpc>
              <a:spcBef>
                <a:spcPts val="569"/>
              </a:spcBef>
              <a:spcAft>
                <a:spcPts val="0"/>
              </a:spcAft>
              <a:buClr>
                <a:schemeClr val="dk1"/>
              </a:buClr>
              <a:buSzPts val="1600"/>
              <a:buNone/>
              <a:defRPr sz="1821" b="1"/>
            </a:lvl7pPr>
            <a:lvl8pPr marL="4162179" lvl="7" indent="-260136" algn="l">
              <a:lnSpc>
                <a:spcPct val="90000"/>
              </a:lnSpc>
              <a:spcBef>
                <a:spcPts val="569"/>
              </a:spcBef>
              <a:spcAft>
                <a:spcPts val="0"/>
              </a:spcAft>
              <a:buClr>
                <a:schemeClr val="dk1"/>
              </a:buClr>
              <a:buSzPts val="1600"/>
              <a:buNone/>
              <a:defRPr sz="1821" b="1"/>
            </a:lvl8pPr>
            <a:lvl9pPr marL="4682452" lvl="8" indent="-260136" algn="l">
              <a:lnSpc>
                <a:spcPct val="90000"/>
              </a:lnSpc>
              <a:spcBef>
                <a:spcPts val="569"/>
              </a:spcBef>
              <a:spcAft>
                <a:spcPts val="0"/>
              </a:spcAft>
              <a:buClr>
                <a:schemeClr val="dk1"/>
              </a:buClr>
              <a:buSzPts val="1600"/>
              <a:buNone/>
              <a:defRPr sz="1821" b="1"/>
            </a:lvl9pPr>
          </a:lstStyle>
          <a:p>
            <a:endParaRPr/>
          </a:p>
        </p:txBody>
      </p:sp>
      <p:sp>
        <p:nvSpPr>
          <p:cNvPr id="82" name="Google Shape;82;p75"/>
          <p:cNvSpPr txBox="1">
            <a:spLocks noGrp="1"/>
          </p:cNvSpPr>
          <p:nvPr>
            <p:ph type="body" idx="4"/>
          </p:nvPr>
        </p:nvSpPr>
        <p:spPr>
          <a:xfrm>
            <a:off x="6159964" y="2511189"/>
            <a:ext cx="5173649" cy="3694623"/>
          </a:xfrm>
          <a:prstGeom prst="rect">
            <a:avLst/>
          </a:prstGeom>
          <a:noFill/>
          <a:ln>
            <a:noFill/>
          </a:ln>
        </p:spPr>
        <p:txBody>
          <a:bodyPr spcFirstLastPara="1" wrap="square" lIns="91425" tIns="45700" rIns="91425" bIns="45700" anchor="t" anchorCtr="0">
            <a:normAutofit/>
          </a:bodyPr>
          <a:lstStyle>
            <a:lvl1pPr marL="520273" lvl="0" indent="-390204" algn="l">
              <a:lnSpc>
                <a:spcPct val="90000"/>
              </a:lnSpc>
              <a:spcBef>
                <a:spcPts val="1138"/>
              </a:spcBef>
              <a:spcAft>
                <a:spcPts val="0"/>
              </a:spcAft>
              <a:buClr>
                <a:schemeClr val="dk1"/>
              </a:buClr>
              <a:buSzPts val="1800"/>
              <a:buChar char="•"/>
              <a:defRPr/>
            </a:lvl1pPr>
            <a:lvl2pPr marL="1040545" lvl="1" indent="-390204" algn="l">
              <a:lnSpc>
                <a:spcPct val="90000"/>
              </a:lnSpc>
              <a:spcBef>
                <a:spcPts val="569"/>
              </a:spcBef>
              <a:spcAft>
                <a:spcPts val="0"/>
              </a:spcAft>
              <a:buClr>
                <a:schemeClr val="dk1"/>
              </a:buClr>
              <a:buSzPts val="1800"/>
              <a:buChar char="•"/>
              <a:defRPr/>
            </a:lvl2pPr>
            <a:lvl3pPr marL="1560818" lvl="2" indent="-390204" algn="l">
              <a:lnSpc>
                <a:spcPct val="90000"/>
              </a:lnSpc>
              <a:spcBef>
                <a:spcPts val="569"/>
              </a:spcBef>
              <a:spcAft>
                <a:spcPts val="0"/>
              </a:spcAft>
              <a:buClr>
                <a:schemeClr val="dk1"/>
              </a:buClr>
              <a:buSzPts val="1800"/>
              <a:buChar char="•"/>
              <a:defRPr/>
            </a:lvl3pPr>
            <a:lvl4pPr marL="2081090" lvl="3" indent="-390204" algn="l">
              <a:lnSpc>
                <a:spcPct val="90000"/>
              </a:lnSpc>
              <a:spcBef>
                <a:spcPts val="569"/>
              </a:spcBef>
              <a:spcAft>
                <a:spcPts val="0"/>
              </a:spcAft>
              <a:buClr>
                <a:schemeClr val="dk1"/>
              </a:buClr>
              <a:buSzPts val="1800"/>
              <a:buChar char="•"/>
              <a:defRPr/>
            </a:lvl4pPr>
            <a:lvl5pPr marL="2601362" lvl="4" indent="-390204" algn="l">
              <a:lnSpc>
                <a:spcPct val="90000"/>
              </a:lnSpc>
              <a:spcBef>
                <a:spcPts val="569"/>
              </a:spcBef>
              <a:spcAft>
                <a:spcPts val="0"/>
              </a:spcAft>
              <a:buClr>
                <a:schemeClr val="dk1"/>
              </a:buClr>
              <a:buSzPts val="1800"/>
              <a:buChar char="•"/>
              <a:defRPr/>
            </a:lvl5pPr>
            <a:lvl6pPr marL="3121635" lvl="5" indent="-390204" algn="l">
              <a:lnSpc>
                <a:spcPct val="90000"/>
              </a:lnSpc>
              <a:spcBef>
                <a:spcPts val="569"/>
              </a:spcBef>
              <a:spcAft>
                <a:spcPts val="0"/>
              </a:spcAft>
              <a:buClr>
                <a:schemeClr val="dk1"/>
              </a:buClr>
              <a:buSzPts val="1800"/>
              <a:buChar char="•"/>
              <a:defRPr/>
            </a:lvl6pPr>
            <a:lvl7pPr marL="3641907" lvl="6" indent="-390204" algn="l">
              <a:lnSpc>
                <a:spcPct val="90000"/>
              </a:lnSpc>
              <a:spcBef>
                <a:spcPts val="569"/>
              </a:spcBef>
              <a:spcAft>
                <a:spcPts val="0"/>
              </a:spcAft>
              <a:buClr>
                <a:schemeClr val="dk1"/>
              </a:buClr>
              <a:buSzPts val="1800"/>
              <a:buChar char="•"/>
              <a:defRPr/>
            </a:lvl7pPr>
            <a:lvl8pPr marL="4162179" lvl="7" indent="-390204" algn="l">
              <a:lnSpc>
                <a:spcPct val="90000"/>
              </a:lnSpc>
              <a:spcBef>
                <a:spcPts val="569"/>
              </a:spcBef>
              <a:spcAft>
                <a:spcPts val="0"/>
              </a:spcAft>
              <a:buClr>
                <a:schemeClr val="dk1"/>
              </a:buClr>
              <a:buSzPts val="1800"/>
              <a:buChar char="•"/>
              <a:defRPr/>
            </a:lvl8pPr>
            <a:lvl9pPr marL="4682452" lvl="8" indent="-390204" algn="l">
              <a:lnSpc>
                <a:spcPct val="90000"/>
              </a:lnSpc>
              <a:spcBef>
                <a:spcPts val="569"/>
              </a:spcBef>
              <a:spcAft>
                <a:spcPts val="0"/>
              </a:spcAft>
              <a:buClr>
                <a:schemeClr val="dk1"/>
              </a:buClr>
              <a:buSzPts val="1800"/>
              <a:buChar char="•"/>
              <a:defRPr/>
            </a:lvl9pPr>
          </a:lstStyle>
          <a:p>
            <a:endParaRPr/>
          </a:p>
        </p:txBody>
      </p:sp>
      <p:sp>
        <p:nvSpPr>
          <p:cNvPr id="83" name="Google Shape;83;p75"/>
          <p:cNvSpPr txBox="1">
            <a:spLocks noGrp="1"/>
          </p:cNvSpPr>
          <p:nvPr>
            <p:ph type="dt" idx="10"/>
          </p:nvPr>
        </p:nvSpPr>
        <p:spPr>
          <a:xfrm>
            <a:off x="836384" y="6373225"/>
            <a:ext cx="2738564" cy="3651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75"/>
          <p:cNvSpPr txBox="1">
            <a:spLocks noGrp="1"/>
          </p:cNvSpPr>
          <p:nvPr>
            <p:ph type="ftr" idx="11"/>
          </p:nvPr>
        </p:nvSpPr>
        <p:spPr>
          <a:xfrm>
            <a:off x="4030173" y="6373225"/>
            <a:ext cx="4107848" cy="3651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75"/>
          <p:cNvSpPr txBox="1">
            <a:spLocks noGrp="1"/>
          </p:cNvSpPr>
          <p:nvPr>
            <p:ph type="sldNum" idx="12"/>
          </p:nvPr>
        </p:nvSpPr>
        <p:spPr>
          <a:xfrm>
            <a:off x="8593243" y="6373225"/>
            <a:ext cx="2738564" cy="3651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GB" smtClean="0"/>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6"/>
        <p:cNvGrpSpPr/>
        <p:nvPr/>
      </p:nvGrpSpPr>
      <p:grpSpPr>
        <a:xfrm>
          <a:off x="0" y="0"/>
          <a:ext cx="0" cy="0"/>
          <a:chOff x="0" y="0"/>
          <a:chExt cx="0" cy="0"/>
        </a:xfrm>
      </p:grpSpPr>
      <p:sp>
        <p:nvSpPr>
          <p:cNvPr id="87" name="Google Shape;87;p76"/>
          <p:cNvSpPr txBox="1">
            <a:spLocks noGrp="1"/>
          </p:cNvSpPr>
          <p:nvPr>
            <p:ph type="title"/>
          </p:nvPr>
        </p:nvSpPr>
        <p:spPr>
          <a:xfrm>
            <a:off x="836385" y="366576"/>
            <a:ext cx="10495423" cy="13277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76"/>
          <p:cNvSpPr txBox="1">
            <a:spLocks noGrp="1"/>
          </p:cNvSpPr>
          <p:nvPr>
            <p:ph type="dt" idx="10"/>
          </p:nvPr>
        </p:nvSpPr>
        <p:spPr>
          <a:xfrm>
            <a:off x="836384" y="6373225"/>
            <a:ext cx="2738564" cy="3651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76"/>
          <p:cNvSpPr txBox="1">
            <a:spLocks noGrp="1"/>
          </p:cNvSpPr>
          <p:nvPr>
            <p:ph type="ftr" idx="11"/>
          </p:nvPr>
        </p:nvSpPr>
        <p:spPr>
          <a:xfrm>
            <a:off x="4030173" y="6373225"/>
            <a:ext cx="4107848" cy="3651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76"/>
          <p:cNvSpPr txBox="1">
            <a:spLocks noGrp="1"/>
          </p:cNvSpPr>
          <p:nvPr>
            <p:ph type="sldNum" idx="12"/>
          </p:nvPr>
        </p:nvSpPr>
        <p:spPr>
          <a:xfrm>
            <a:off x="8593243" y="6373225"/>
            <a:ext cx="2738564" cy="3651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GB" smtClean="0"/>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77"/>
          <p:cNvSpPr txBox="1">
            <a:spLocks noGrp="1"/>
          </p:cNvSpPr>
          <p:nvPr>
            <p:ph type="dt" idx="10"/>
          </p:nvPr>
        </p:nvSpPr>
        <p:spPr>
          <a:xfrm>
            <a:off x="836384" y="6373225"/>
            <a:ext cx="2738564" cy="3651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77"/>
          <p:cNvSpPr txBox="1">
            <a:spLocks noGrp="1"/>
          </p:cNvSpPr>
          <p:nvPr>
            <p:ph type="ftr" idx="11"/>
          </p:nvPr>
        </p:nvSpPr>
        <p:spPr>
          <a:xfrm>
            <a:off x="4030173" y="6373225"/>
            <a:ext cx="4107848" cy="3651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77"/>
          <p:cNvSpPr txBox="1">
            <a:spLocks noGrp="1"/>
          </p:cNvSpPr>
          <p:nvPr>
            <p:ph type="sldNum" idx="12"/>
          </p:nvPr>
        </p:nvSpPr>
        <p:spPr>
          <a:xfrm>
            <a:off x="8593243" y="6373225"/>
            <a:ext cx="2738564" cy="3651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GB" smtClean="0"/>
              <a:pPr/>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5"/>
        <p:cNvGrpSpPr/>
        <p:nvPr/>
      </p:nvGrpSpPr>
      <p:grpSpPr>
        <a:xfrm>
          <a:off x="0" y="0"/>
          <a:ext cx="0" cy="0"/>
          <a:chOff x="0" y="0"/>
          <a:chExt cx="0" cy="0"/>
        </a:xfrm>
      </p:grpSpPr>
      <p:sp>
        <p:nvSpPr>
          <p:cNvPr id="96" name="Google Shape;96;p78"/>
          <p:cNvSpPr txBox="1">
            <a:spLocks noGrp="1"/>
          </p:cNvSpPr>
          <p:nvPr>
            <p:ph type="title"/>
          </p:nvPr>
        </p:nvSpPr>
        <p:spPr>
          <a:xfrm>
            <a:off x="836385" y="366576"/>
            <a:ext cx="10495423" cy="13277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78"/>
          <p:cNvSpPr txBox="1">
            <a:spLocks noGrp="1"/>
          </p:cNvSpPr>
          <p:nvPr>
            <p:ph type="body" idx="1"/>
          </p:nvPr>
        </p:nvSpPr>
        <p:spPr>
          <a:xfrm rot="5400000">
            <a:off x="3902681" y="-1236302"/>
            <a:ext cx="4362831" cy="10495423"/>
          </a:xfrm>
          <a:prstGeom prst="rect">
            <a:avLst/>
          </a:prstGeom>
          <a:noFill/>
          <a:ln>
            <a:noFill/>
          </a:ln>
        </p:spPr>
        <p:txBody>
          <a:bodyPr spcFirstLastPara="1" wrap="square" lIns="91425" tIns="45700" rIns="91425" bIns="45700" anchor="t" anchorCtr="0">
            <a:normAutofit/>
          </a:bodyPr>
          <a:lstStyle>
            <a:lvl1pPr marL="520273" lvl="0" indent="-390204" algn="l">
              <a:lnSpc>
                <a:spcPct val="90000"/>
              </a:lnSpc>
              <a:spcBef>
                <a:spcPts val="1138"/>
              </a:spcBef>
              <a:spcAft>
                <a:spcPts val="0"/>
              </a:spcAft>
              <a:buClr>
                <a:schemeClr val="dk1"/>
              </a:buClr>
              <a:buSzPts val="1800"/>
              <a:buChar char="•"/>
              <a:defRPr/>
            </a:lvl1pPr>
            <a:lvl2pPr marL="1040545" lvl="1" indent="-390204" algn="l">
              <a:lnSpc>
                <a:spcPct val="90000"/>
              </a:lnSpc>
              <a:spcBef>
                <a:spcPts val="569"/>
              </a:spcBef>
              <a:spcAft>
                <a:spcPts val="0"/>
              </a:spcAft>
              <a:buClr>
                <a:schemeClr val="dk1"/>
              </a:buClr>
              <a:buSzPts val="1800"/>
              <a:buChar char="•"/>
              <a:defRPr/>
            </a:lvl2pPr>
            <a:lvl3pPr marL="1560818" lvl="2" indent="-390204" algn="l">
              <a:lnSpc>
                <a:spcPct val="90000"/>
              </a:lnSpc>
              <a:spcBef>
                <a:spcPts val="569"/>
              </a:spcBef>
              <a:spcAft>
                <a:spcPts val="0"/>
              </a:spcAft>
              <a:buClr>
                <a:schemeClr val="dk1"/>
              </a:buClr>
              <a:buSzPts val="1800"/>
              <a:buChar char="•"/>
              <a:defRPr/>
            </a:lvl3pPr>
            <a:lvl4pPr marL="2081090" lvl="3" indent="-390204" algn="l">
              <a:lnSpc>
                <a:spcPct val="90000"/>
              </a:lnSpc>
              <a:spcBef>
                <a:spcPts val="569"/>
              </a:spcBef>
              <a:spcAft>
                <a:spcPts val="0"/>
              </a:spcAft>
              <a:buClr>
                <a:schemeClr val="dk1"/>
              </a:buClr>
              <a:buSzPts val="1800"/>
              <a:buChar char="•"/>
              <a:defRPr/>
            </a:lvl4pPr>
            <a:lvl5pPr marL="2601362" lvl="4" indent="-390204" algn="l">
              <a:lnSpc>
                <a:spcPct val="90000"/>
              </a:lnSpc>
              <a:spcBef>
                <a:spcPts val="569"/>
              </a:spcBef>
              <a:spcAft>
                <a:spcPts val="0"/>
              </a:spcAft>
              <a:buClr>
                <a:schemeClr val="dk1"/>
              </a:buClr>
              <a:buSzPts val="1800"/>
              <a:buChar char="•"/>
              <a:defRPr/>
            </a:lvl5pPr>
            <a:lvl6pPr marL="3121635" lvl="5" indent="-390204" algn="l">
              <a:lnSpc>
                <a:spcPct val="90000"/>
              </a:lnSpc>
              <a:spcBef>
                <a:spcPts val="569"/>
              </a:spcBef>
              <a:spcAft>
                <a:spcPts val="0"/>
              </a:spcAft>
              <a:buClr>
                <a:schemeClr val="dk1"/>
              </a:buClr>
              <a:buSzPts val="1800"/>
              <a:buChar char="•"/>
              <a:defRPr/>
            </a:lvl6pPr>
            <a:lvl7pPr marL="3641907" lvl="6" indent="-390204" algn="l">
              <a:lnSpc>
                <a:spcPct val="90000"/>
              </a:lnSpc>
              <a:spcBef>
                <a:spcPts val="569"/>
              </a:spcBef>
              <a:spcAft>
                <a:spcPts val="0"/>
              </a:spcAft>
              <a:buClr>
                <a:schemeClr val="dk1"/>
              </a:buClr>
              <a:buSzPts val="1800"/>
              <a:buChar char="•"/>
              <a:defRPr/>
            </a:lvl7pPr>
            <a:lvl8pPr marL="4162179" lvl="7" indent="-390204" algn="l">
              <a:lnSpc>
                <a:spcPct val="90000"/>
              </a:lnSpc>
              <a:spcBef>
                <a:spcPts val="569"/>
              </a:spcBef>
              <a:spcAft>
                <a:spcPts val="0"/>
              </a:spcAft>
              <a:buClr>
                <a:schemeClr val="dk1"/>
              </a:buClr>
              <a:buSzPts val="1800"/>
              <a:buChar char="•"/>
              <a:defRPr/>
            </a:lvl8pPr>
            <a:lvl9pPr marL="4682452" lvl="8" indent="-390204" algn="l">
              <a:lnSpc>
                <a:spcPct val="90000"/>
              </a:lnSpc>
              <a:spcBef>
                <a:spcPts val="569"/>
              </a:spcBef>
              <a:spcAft>
                <a:spcPts val="0"/>
              </a:spcAft>
              <a:buClr>
                <a:schemeClr val="dk1"/>
              </a:buClr>
              <a:buSzPts val="1800"/>
              <a:buChar char="•"/>
              <a:defRPr/>
            </a:lvl9pPr>
          </a:lstStyle>
          <a:p>
            <a:endParaRPr/>
          </a:p>
        </p:txBody>
      </p:sp>
      <p:sp>
        <p:nvSpPr>
          <p:cNvPr id="98" name="Google Shape;98;p78"/>
          <p:cNvSpPr txBox="1">
            <a:spLocks noGrp="1"/>
          </p:cNvSpPr>
          <p:nvPr>
            <p:ph type="dt" idx="10"/>
          </p:nvPr>
        </p:nvSpPr>
        <p:spPr>
          <a:xfrm>
            <a:off x="836384" y="6373225"/>
            <a:ext cx="2738564" cy="3651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78"/>
          <p:cNvSpPr txBox="1">
            <a:spLocks noGrp="1"/>
          </p:cNvSpPr>
          <p:nvPr>
            <p:ph type="ftr" idx="11"/>
          </p:nvPr>
        </p:nvSpPr>
        <p:spPr>
          <a:xfrm>
            <a:off x="4030173" y="6373225"/>
            <a:ext cx="4107848" cy="3651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78"/>
          <p:cNvSpPr txBox="1">
            <a:spLocks noGrp="1"/>
          </p:cNvSpPr>
          <p:nvPr>
            <p:ph type="sldNum" idx="12"/>
          </p:nvPr>
        </p:nvSpPr>
        <p:spPr>
          <a:xfrm>
            <a:off x="8593243" y="6373225"/>
            <a:ext cx="2738564" cy="3651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GB" smtClean="0"/>
              <a:pPr/>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1"/>
        <p:cNvGrpSpPr/>
        <p:nvPr/>
      </p:nvGrpSpPr>
      <p:grpSpPr>
        <a:xfrm>
          <a:off x="0" y="0"/>
          <a:ext cx="0" cy="0"/>
          <a:chOff x="0" y="0"/>
          <a:chExt cx="0" cy="0"/>
        </a:xfrm>
      </p:grpSpPr>
      <p:sp>
        <p:nvSpPr>
          <p:cNvPr id="102" name="Google Shape;102;p79"/>
          <p:cNvSpPr txBox="1">
            <a:spLocks noGrp="1"/>
          </p:cNvSpPr>
          <p:nvPr>
            <p:ph type="title"/>
          </p:nvPr>
        </p:nvSpPr>
        <p:spPr>
          <a:xfrm rot="5400000">
            <a:off x="7107206" y="1968226"/>
            <a:ext cx="5826248" cy="26229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79"/>
          <p:cNvSpPr txBox="1">
            <a:spLocks noGrp="1"/>
          </p:cNvSpPr>
          <p:nvPr>
            <p:ph type="body" idx="1"/>
          </p:nvPr>
        </p:nvSpPr>
        <p:spPr>
          <a:xfrm rot="5400000">
            <a:off x="1772786" y="-569824"/>
            <a:ext cx="5826248" cy="7699052"/>
          </a:xfrm>
          <a:prstGeom prst="rect">
            <a:avLst/>
          </a:prstGeom>
          <a:noFill/>
          <a:ln>
            <a:noFill/>
          </a:ln>
        </p:spPr>
        <p:txBody>
          <a:bodyPr spcFirstLastPara="1" wrap="square" lIns="91425" tIns="45700" rIns="91425" bIns="45700" anchor="t" anchorCtr="0">
            <a:normAutofit/>
          </a:bodyPr>
          <a:lstStyle>
            <a:lvl1pPr marL="520273" lvl="0" indent="-390204" algn="l">
              <a:lnSpc>
                <a:spcPct val="90000"/>
              </a:lnSpc>
              <a:spcBef>
                <a:spcPts val="1138"/>
              </a:spcBef>
              <a:spcAft>
                <a:spcPts val="0"/>
              </a:spcAft>
              <a:buClr>
                <a:schemeClr val="dk1"/>
              </a:buClr>
              <a:buSzPts val="1800"/>
              <a:buChar char="•"/>
              <a:defRPr/>
            </a:lvl1pPr>
            <a:lvl2pPr marL="1040545" lvl="1" indent="-390204" algn="l">
              <a:lnSpc>
                <a:spcPct val="90000"/>
              </a:lnSpc>
              <a:spcBef>
                <a:spcPts val="569"/>
              </a:spcBef>
              <a:spcAft>
                <a:spcPts val="0"/>
              </a:spcAft>
              <a:buClr>
                <a:schemeClr val="dk1"/>
              </a:buClr>
              <a:buSzPts val="1800"/>
              <a:buChar char="•"/>
              <a:defRPr/>
            </a:lvl2pPr>
            <a:lvl3pPr marL="1560818" lvl="2" indent="-390204" algn="l">
              <a:lnSpc>
                <a:spcPct val="90000"/>
              </a:lnSpc>
              <a:spcBef>
                <a:spcPts val="569"/>
              </a:spcBef>
              <a:spcAft>
                <a:spcPts val="0"/>
              </a:spcAft>
              <a:buClr>
                <a:schemeClr val="dk1"/>
              </a:buClr>
              <a:buSzPts val="1800"/>
              <a:buChar char="•"/>
              <a:defRPr/>
            </a:lvl3pPr>
            <a:lvl4pPr marL="2081090" lvl="3" indent="-390204" algn="l">
              <a:lnSpc>
                <a:spcPct val="90000"/>
              </a:lnSpc>
              <a:spcBef>
                <a:spcPts val="569"/>
              </a:spcBef>
              <a:spcAft>
                <a:spcPts val="0"/>
              </a:spcAft>
              <a:buClr>
                <a:schemeClr val="dk1"/>
              </a:buClr>
              <a:buSzPts val="1800"/>
              <a:buChar char="•"/>
              <a:defRPr/>
            </a:lvl4pPr>
            <a:lvl5pPr marL="2601362" lvl="4" indent="-390204" algn="l">
              <a:lnSpc>
                <a:spcPct val="90000"/>
              </a:lnSpc>
              <a:spcBef>
                <a:spcPts val="569"/>
              </a:spcBef>
              <a:spcAft>
                <a:spcPts val="0"/>
              </a:spcAft>
              <a:buClr>
                <a:schemeClr val="dk1"/>
              </a:buClr>
              <a:buSzPts val="1800"/>
              <a:buChar char="•"/>
              <a:defRPr/>
            </a:lvl5pPr>
            <a:lvl6pPr marL="3121635" lvl="5" indent="-390204" algn="l">
              <a:lnSpc>
                <a:spcPct val="90000"/>
              </a:lnSpc>
              <a:spcBef>
                <a:spcPts val="569"/>
              </a:spcBef>
              <a:spcAft>
                <a:spcPts val="0"/>
              </a:spcAft>
              <a:buClr>
                <a:schemeClr val="dk1"/>
              </a:buClr>
              <a:buSzPts val="1800"/>
              <a:buChar char="•"/>
              <a:defRPr/>
            </a:lvl6pPr>
            <a:lvl7pPr marL="3641907" lvl="6" indent="-390204" algn="l">
              <a:lnSpc>
                <a:spcPct val="90000"/>
              </a:lnSpc>
              <a:spcBef>
                <a:spcPts val="569"/>
              </a:spcBef>
              <a:spcAft>
                <a:spcPts val="0"/>
              </a:spcAft>
              <a:buClr>
                <a:schemeClr val="dk1"/>
              </a:buClr>
              <a:buSzPts val="1800"/>
              <a:buChar char="•"/>
              <a:defRPr/>
            </a:lvl7pPr>
            <a:lvl8pPr marL="4162179" lvl="7" indent="-390204" algn="l">
              <a:lnSpc>
                <a:spcPct val="90000"/>
              </a:lnSpc>
              <a:spcBef>
                <a:spcPts val="569"/>
              </a:spcBef>
              <a:spcAft>
                <a:spcPts val="0"/>
              </a:spcAft>
              <a:buClr>
                <a:schemeClr val="dk1"/>
              </a:buClr>
              <a:buSzPts val="1800"/>
              <a:buChar char="•"/>
              <a:defRPr/>
            </a:lvl8pPr>
            <a:lvl9pPr marL="4682452" lvl="8" indent="-390204" algn="l">
              <a:lnSpc>
                <a:spcPct val="90000"/>
              </a:lnSpc>
              <a:spcBef>
                <a:spcPts val="569"/>
              </a:spcBef>
              <a:spcAft>
                <a:spcPts val="0"/>
              </a:spcAft>
              <a:buClr>
                <a:schemeClr val="dk1"/>
              </a:buClr>
              <a:buSzPts val="1800"/>
              <a:buChar char="•"/>
              <a:defRPr/>
            </a:lvl9pPr>
          </a:lstStyle>
          <a:p>
            <a:endParaRPr/>
          </a:p>
        </p:txBody>
      </p:sp>
      <p:sp>
        <p:nvSpPr>
          <p:cNvPr id="104" name="Google Shape;104;p79"/>
          <p:cNvSpPr txBox="1">
            <a:spLocks noGrp="1"/>
          </p:cNvSpPr>
          <p:nvPr>
            <p:ph type="dt" idx="10"/>
          </p:nvPr>
        </p:nvSpPr>
        <p:spPr>
          <a:xfrm>
            <a:off x="836384" y="6373225"/>
            <a:ext cx="2738564" cy="3651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79"/>
          <p:cNvSpPr txBox="1">
            <a:spLocks noGrp="1"/>
          </p:cNvSpPr>
          <p:nvPr>
            <p:ph type="ftr" idx="11"/>
          </p:nvPr>
        </p:nvSpPr>
        <p:spPr>
          <a:xfrm>
            <a:off x="4030173" y="6373225"/>
            <a:ext cx="4107848" cy="3651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79"/>
          <p:cNvSpPr txBox="1">
            <a:spLocks noGrp="1"/>
          </p:cNvSpPr>
          <p:nvPr>
            <p:ph type="sldNum" idx="12"/>
          </p:nvPr>
        </p:nvSpPr>
        <p:spPr>
          <a:xfrm>
            <a:off x="8593243" y="6373225"/>
            <a:ext cx="2738564" cy="3651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2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2"/>
        <p:cNvGrpSpPr/>
        <p:nvPr/>
      </p:nvGrpSpPr>
      <p:grpSpPr>
        <a:xfrm>
          <a:off x="0" y="0"/>
          <a:ext cx="0" cy="0"/>
          <a:chOff x="0" y="0"/>
          <a:chExt cx="0" cy="0"/>
        </a:xfrm>
      </p:grpSpPr>
      <p:sp>
        <p:nvSpPr>
          <p:cNvPr id="23" name="Google Shape;23;p70"/>
          <p:cNvSpPr txBox="1">
            <a:spLocks noGrp="1"/>
          </p:cNvSpPr>
          <p:nvPr>
            <p:ph type="title"/>
          </p:nvPr>
        </p:nvSpPr>
        <p:spPr>
          <a:xfrm>
            <a:off x="1931647" y="1442167"/>
            <a:ext cx="8304897" cy="80921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5235"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70"/>
          <p:cNvSpPr txBox="1">
            <a:spLocks noGrp="1"/>
          </p:cNvSpPr>
          <p:nvPr>
            <p:ph type="ftr" idx="11"/>
          </p:nvPr>
        </p:nvSpPr>
        <p:spPr>
          <a:xfrm>
            <a:off x="4137184" y="6394181"/>
            <a:ext cx="3893820" cy="316586"/>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0"/>
          <p:cNvSpPr txBox="1">
            <a:spLocks noGrp="1"/>
          </p:cNvSpPr>
          <p:nvPr>
            <p:ph type="dt" idx="10"/>
          </p:nvPr>
        </p:nvSpPr>
        <p:spPr>
          <a:xfrm>
            <a:off x="608410" y="6394181"/>
            <a:ext cx="2798683" cy="31658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0"/>
          <p:cNvSpPr txBox="1">
            <a:spLocks noGrp="1"/>
          </p:cNvSpPr>
          <p:nvPr>
            <p:ph type="sldNum" idx="12"/>
          </p:nvPr>
        </p:nvSpPr>
        <p:spPr>
          <a:xfrm>
            <a:off x="8761095" y="6394182"/>
            <a:ext cx="2798683" cy="316586"/>
          </a:xfrm>
          <a:prstGeom prst="rect">
            <a:avLst/>
          </a:prstGeom>
          <a:noFill/>
          <a:ln>
            <a:noFill/>
          </a:ln>
        </p:spPr>
        <p:txBody>
          <a:bodyPr spcFirstLastPara="1" wrap="square" lIns="0" tIns="0" rIns="0" bIns="0" anchor="t" anchorCtr="0">
            <a:spAutoFit/>
          </a:bodyPr>
          <a:lstStyle>
            <a:lvl1pPr marL="0" lvl="0" indent="0" algn="r">
              <a:spcBef>
                <a:spcPts val="0"/>
              </a:spcBef>
              <a:buNone/>
              <a:defRPr sz="2048">
                <a:solidFill>
                  <a:srgbClr val="888888"/>
                </a:solidFill>
                <a:latin typeface="Calibri"/>
                <a:ea typeface="Calibri"/>
                <a:cs typeface="Calibri"/>
                <a:sym typeface="Calibri"/>
              </a:defRPr>
            </a:lvl1pPr>
            <a:lvl2pPr marL="0" lvl="1" indent="0" algn="r">
              <a:spcBef>
                <a:spcPts val="0"/>
              </a:spcBef>
              <a:buNone/>
              <a:defRPr sz="2048">
                <a:solidFill>
                  <a:srgbClr val="888888"/>
                </a:solidFill>
                <a:latin typeface="Calibri"/>
                <a:ea typeface="Calibri"/>
                <a:cs typeface="Calibri"/>
                <a:sym typeface="Calibri"/>
              </a:defRPr>
            </a:lvl2pPr>
            <a:lvl3pPr marL="0" lvl="2" indent="0" algn="r">
              <a:spcBef>
                <a:spcPts val="0"/>
              </a:spcBef>
              <a:buNone/>
              <a:defRPr sz="2048">
                <a:solidFill>
                  <a:srgbClr val="888888"/>
                </a:solidFill>
                <a:latin typeface="Calibri"/>
                <a:ea typeface="Calibri"/>
                <a:cs typeface="Calibri"/>
                <a:sym typeface="Calibri"/>
              </a:defRPr>
            </a:lvl3pPr>
            <a:lvl4pPr marL="0" lvl="3" indent="0" algn="r">
              <a:spcBef>
                <a:spcPts val="0"/>
              </a:spcBef>
              <a:buNone/>
              <a:defRPr sz="2048">
                <a:solidFill>
                  <a:srgbClr val="888888"/>
                </a:solidFill>
                <a:latin typeface="Calibri"/>
                <a:ea typeface="Calibri"/>
                <a:cs typeface="Calibri"/>
                <a:sym typeface="Calibri"/>
              </a:defRPr>
            </a:lvl4pPr>
            <a:lvl5pPr marL="0" lvl="4" indent="0" algn="r">
              <a:spcBef>
                <a:spcPts val="0"/>
              </a:spcBef>
              <a:buNone/>
              <a:defRPr sz="2048">
                <a:solidFill>
                  <a:srgbClr val="888888"/>
                </a:solidFill>
                <a:latin typeface="Calibri"/>
                <a:ea typeface="Calibri"/>
                <a:cs typeface="Calibri"/>
                <a:sym typeface="Calibri"/>
              </a:defRPr>
            </a:lvl5pPr>
            <a:lvl6pPr marL="0" lvl="5" indent="0" algn="r">
              <a:spcBef>
                <a:spcPts val="0"/>
              </a:spcBef>
              <a:buNone/>
              <a:defRPr sz="2048">
                <a:solidFill>
                  <a:srgbClr val="888888"/>
                </a:solidFill>
                <a:latin typeface="Calibri"/>
                <a:ea typeface="Calibri"/>
                <a:cs typeface="Calibri"/>
                <a:sym typeface="Calibri"/>
              </a:defRPr>
            </a:lvl6pPr>
            <a:lvl7pPr marL="0" lvl="6" indent="0" algn="r">
              <a:spcBef>
                <a:spcPts val="0"/>
              </a:spcBef>
              <a:buNone/>
              <a:defRPr sz="2048">
                <a:solidFill>
                  <a:srgbClr val="888888"/>
                </a:solidFill>
                <a:latin typeface="Calibri"/>
                <a:ea typeface="Calibri"/>
                <a:cs typeface="Calibri"/>
                <a:sym typeface="Calibri"/>
              </a:defRPr>
            </a:lvl7pPr>
            <a:lvl8pPr marL="0" lvl="7" indent="0" algn="r">
              <a:spcBef>
                <a:spcPts val="0"/>
              </a:spcBef>
              <a:buNone/>
              <a:defRPr sz="2048">
                <a:solidFill>
                  <a:srgbClr val="888888"/>
                </a:solidFill>
                <a:latin typeface="Calibri"/>
                <a:ea typeface="Calibri"/>
                <a:cs typeface="Calibri"/>
                <a:sym typeface="Calibri"/>
              </a:defRPr>
            </a:lvl8pPr>
            <a:lvl9pPr marL="0" lvl="8" indent="0" algn="r">
              <a:spcBef>
                <a:spcPts val="0"/>
              </a:spcBef>
              <a:buNone/>
              <a:defRPr sz="2048">
                <a:solidFill>
                  <a:srgbClr val="888888"/>
                </a:solidFill>
                <a:latin typeface="Calibri"/>
                <a:ea typeface="Calibri"/>
                <a:cs typeface="Calibri"/>
                <a:sym typeface="Calibri"/>
              </a:defRPr>
            </a:lvl9pPr>
          </a:lstStyle>
          <a:p>
            <a:fld id="{00000000-1234-1234-1234-123412341234}"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Cover Slide ">
    <p:spTree>
      <p:nvGrpSpPr>
        <p:cNvPr id="1" name=""/>
        <p:cNvGrpSpPr/>
        <p:nvPr/>
      </p:nvGrpSpPr>
      <p:grpSpPr>
        <a:xfrm>
          <a:off x="0" y="0"/>
          <a:ext cx="0" cy="0"/>
          <a:chOff x="0" y="0"/>
          <a:chExt cx="0" cy="0"/>
        </a:xfrm>
      </p:grpSpPr>
      <p:sp>
        <p:nvSpPr>
          <p:cNvPr id="204" name="Picture Placeholder 203">
            <a:extLst>
              <a:ext uri="{FF2B5EF4-FFF2-40B4-BE49-F238E27FC236}">
                <a16:creationId xmlns:a16="http://schemas.microsoft.com/office/drawing/2014/main" id="{92008537-0EC7-43D0-263F-F065A14D8E63}"/>
              </a:ext>
            </a:extLst>
          </p:cNvPr>
          <p:cNvSpPr>
            <a:spLocks noGrp="1"/>
          </p:cNvSpPr>
          <p:nvPr>
            <p:ph type="pic" sz="quarter" idx="44" hasCustomPrompt="1"/>
          </p:nvPr>
        </p:nvSpPr>
        <p:spPr>
          <a:xfrm>
            <a:off x="486513" y="658077"/>
            <a:ext cx="11295914" cy="3946401"/>
          </a:xfrm>
          <a:custGeom>
            <a:avLst/>
            <a:gdLst>
              <a:gd name="connsiteX0" fmla="*/ 0 w 11318019"/>
              <a:gd name="connsiteY0" fmla="*/ 0 h 3936378"/>
              <a:gd name="connsiteX1" fmla="*/ 8099283 w 11318019"/>
              <a:gd name="connsiteY1" fmla="*/ 0 h 3936378"/>
              <a:gd name="connsiteX2" fmla="*/ 8099283 w 11318019"/>
              <a:gd name="connsiteY2" fmla="*/ 2006118 h 3936378"/>
              <a:gd name="connsiteX3" fmla="*/ 10752692 w 11318019"/>
              <a:gd name="connsiteY3" fmla="*/ 2006118 h 3936378"/>
              <a:gd name="connsiteX4" fmla="*/ 10752692 w 11318019"/>
              <a:gd name="connsiteY4" fmla="*/ 0 h 3936378"/>
              <a:gd name="connsiteX5" fmla="*/ 11318019 w 11318019"/>
              <a:gd name="connsiteY5" fmla="*/ 0 h 3936378"/>
              <a:gd name="connsiteX6" fmla="*/ 11318019 w 11318019"/>
              <a:gd name="connsiteY6" fmla="*/ 3936378 h 3936378"/>
              <a:gd name="connsiteX7" fmla="*/ 0 w 11318019"/>
              <a:gd name="connsiteY7" fmla="*/ 3936378 h 393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8019" h="3936378">
                <a:moveTo>
                  <a:pt x="0" y="0"/>
                </a:moveTo>
                <a:lnTo>
                  <a:pt x="8099283" y="0"/>
                </a:lnTo>
                <a:lnTo>
                  <a:pt x="8099283" y="2006118"/>
                </a:lnTo>
                <a:lnTo>
                  <a:pt x="10752692" y="2006118"/>
                </a:lnTo>
                <a:lnTo>
                  <a:pt x="10752692" y="0"/>
                </a:lnTo>
                <a:lnTo>
                  <a:pt x="11318019" y="0"/>
                </a:lnTo>
                <a:lnTo>
                  <a:pt x="11318019" y="3936378"/>
                </a:lnTo>
                <a:lnTo>
                  <a:pt x="0" y="3936378"/>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
        <p:nvSpPr>
          <p:cNvPr id="205" name="Freeform 204">
            <a:extLst>
              <a:ext uri="{FF2B5EF4-FFF2-40B4-BE49-F238E27FC236}">
                <a16:creationId xmlns:a16="http://schemas.microsoft.com/office/drawing/2014/main" id="{669BBDA4-4032-5623-1217-02BB7DEE19B7}"/>
              </a:ext>
            </a:extLst>
          </p:cNvPr>
          <p:cNvSpPr/>
          <p:nvPr userDrawn="1"/>
        </p:nvSpPr>
        <p:spPr>
          <a:xfrm>
            <a:off x="8569977" y="4"/>
            <a:ext cx="2648227" cy="2669301"/>
          </a:xfrm>
          <a:custGeom>
            <a:avLst/>
            <a:gdLst>
              <a:gd name="connsiteX0" fmla="*/ 0 w 1483995"/>
              <a:gd name="connsiteY0" fmla="*/ 0 h 1489091"/>
              <a:gd name="connsiteX1" fmla="*/ 1483995 w 1483995"/>
              <a:gd name="connsiteY1" fmla="*/ 0 h 1489091"/>
              <a:gd name="connsiteX2" fmla="*/ 1483995 w 1483995"/>
              <a:gd name="connsiteY2" fmla="*/ 1489092 h 1489091"/>
              <a:gd name="connsiteX3" fmla="*/ 0 w 1483995"/>
              <a:gd name="connsiteY3" fmla="*/ 1489092 h 1489091"/>
            </a:gdLst>
            <a:ahLst/>
            <a:cxnLst>
              <a:cxn ang="0">
                <a:pos x="connsiteX0" y="connsiteY0"/>
              </a:cxn>
              <a:cxn ang="0">
                <a:pos x="connsiteX1" y="connsiteY1"/>
              </a:cxn>
              <a:cxn ang="0">
                <a:pos x="connsiteX2" y="connsiteY2"/>
              </a:cxn>
              <a:cxn ang="0">
                <a:pos x="connsiteX3" y="connsiteY3"/>
              </a:cxn>
            </a:cxnLst>
            <a:rect l="l" t="t" r="r" b="b"/>
            <a:pathLst>
              <a:path w="1483995" h="1489091">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1"/>
          </a:gradFill>
          <a:ln w="9525" cap="flat">
            <a:noFill/>
            <a:prstDash val="solid"/>
            <a:miter/>
          </a:ln>
        </p:spPr>
        <p:txBody>
          <a:bodyPr rtlCol="0" anchor="ctr"/>
          <a:lstStyle/>
          <a:p>
            <a:endParaRPr lang="en-US" sz="1397"/>
          </a:p>
        </p:txBody>
      </p:sp>
      <p:grpSp>
        <p:nvGrpSpPr>
          <p:cNvPr id="3" name="Group 2">
            <a:extLst>
              <a:ext uri="{FF2B5EF4-FFF2-40B4-BE49-F238E27FC236}">
                <a16:creationId xmlns:a16="http://schemas.microsoft.com/office/drawing/2014/main" id="{005AC5DC-E49F-D276-6C25-005747533247}"/>
              </a:ext>
            </a:extLst>
          </p:cNvPr>
          <p:cNvGrpSpPr/>
          <p:nvPr userDrawn="1"/>
        </p:nvGrpSpPr>
        <p:grpSpPr>
          <a:xfrm>
            <a:off x="9162823" y="413645"/>
            <a:ext cx="2046684" cy="2005574"/>
            <a:chOff x="10968672" y="5214269"/>
            <a:chExt cx="1344930" cy="1312000"/>
          </a:xfrm>
        </p:grpSpPr>
        <p:grpSp>
          <p:nvGrpSpPr>
            <p:cNvPr id="4" name="Graphic 47">
              <a:extLst>
                <a:ext uri="{FF2B5EF4-FFF2-40B4-BE49-F238E27FC236}">
                  <a16:creationId xmlns:a16="http://schemas.microsoft.com/office/drawing/2014/main" id="{893FBB07-50DE-8ECB-9F70-20313B72EAC4}"/>
                </a:ext>
              </a:extLst>
            </p:cNvPr>
            <p:cNvGrpSpPr/>
            <p:nvPr/>
          </p:nvGrpSpPr>
          <p:grpSpPr>
            <a:xfrm>
              <a:off x="11799728" y="5338043"/>
              <a:ext cx="373379" cy="317050"/>
              <a:chOff x="11799728" y="5338043"/>
              <a:chExt cx="373379" cy="317050"/>
            </a:xfrm>
            <a:solidFill>
              <a:srgbClr val="FFFFFF"/>
            </a:solidFill>
          </p:grpSpPr>
          <p:sp>
            <p:nvSpPr>
              <p:cNvPr id="195" name="Freeform 194">
                <a:extLst>
                  <a:ext uri="{FF2B5EF4-FFF2-40B4-BE49-F238E27FC236}">
                    <a16:creationId xmlns:a16="http://schemas.microsoft.com/office/drawing/2014/main" id="{4FB9DB29-A308-CBDC-66A0-AF5767467B60}"/>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sz="1397"/>
              </a:p>
            </p:txBody>
          </p:sp>
          <p:sp>
            <p:nvSpPr>
              <p:cNvPr id="196" name="Freeform 195">
                <a:extLst>
                  <a:ext uri="{FF2B5EF4-FFF2-40B4-BE49-F238E27FC236}">
                    <a16:creationId xmlns:a16="http://schemas.microsoft.com/office/drawing/2014/main" id="{4BC7A048-D4B5-3723-0DD3-4F4C82326B40}"/>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sz="1397"/>
              </a:p>
            </p:txBody>
          </p:sp>
          <p:sp>
            <p:nvSpPr>
              <p:cNvPr id="197" name="Freeform 196">
                <a:extLst>
                  <a:ext uri="{FF2B5EF4-FFF2-40B4-BE49-F238E27FC236}">
                    <a16:creationId xmlns:a16="http://schemas.microsoft.com/office/drawing/2014/main" id="{0A0D4D68-BC9B-CB30-1C64-18D448E98D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sz="1397"/>
              </a:p>
            </p:txBody>
          </p:sp>
        </p:grpSp>
        <p:grpSp>
          <p:nvGrpSpPr>
            <p:cNvPr id="5" name="Graphic 47">
              <a:extLst>
                <a:ext uri="{FF2B5EF4-FFF2-40B4-BE49-F238E27FC236}">
                  <a16:creationId xmlns:a16="http://schemas.microsoft.com/office/drawing/2014/main" id="{574E034F-FD59-539B-1FC1-D98FD380ABB6}"/>
                </a:ext>
              </a:extLst>
            </p:cNvPr>
            <p:cNvGrpSpPr/>
            <p:nvPr/>
          </p:nvGrpSpPr>
          <p:grpSpPr>
            <a:xfrm>
              <a:off x="11553031" y="5790293"/>
              <a:ext cx="373379" cy="316098"/>
              <a:chOff x="11553031" y="5790293"/>
              <a:chExt cx="373379" cy="316098"/>
            </a:xfrm>
            <a:solidFill>
              <a:srgbClr val="FFFFFF"/>
            </a:solidFill>
          </p:grpSpPr>
          <p:sp>
            <p:nvSpPr>
              <p:cNvPr id="192" name="Freeform 191">
                <a:extLst>
                  <a:ext uri="{FF2B5EF4-FFF2-40B4-BE49-F238E27FC236}">
                    <a16:creationId xmlns:a16="http://schemas.microsoft.com/office/drawing/2014/main" id="{7CB13D77-5883-4886-F571-A32E173A367E}"/>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sz="1397"/>
              </a:p>
            </p:txBody>
          </p:sp>
          <p:sp>
            <p:nvSpPr>
              <p:cNvPr id="193" name="Freeform 192">
                <a:extLst>
                  <a:ext uri="{FF2B5EF4-FFF2-40B4-BE49-F238E27FC236}">
                    <a16:creationId xmlns:a16="http://schemas.microsoft.com/office/drawing/2014/main" id="{AA104BB0-9A6D-F521-C235-5930B1562988}"/>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sz="1397"/>
              </a:p>
            </p:txBody>
          </p:sp>
          <p:sp>
            <p:nvSpPr>
              <p:cNvPr id="194" name="Freeform 193">
                <a:extLst>
                  <a:ext uri="{FF2B5EF4-FFF2-40B4-BE49-F238E27FC236}">
                    <a16:creationId xmlns:a16="http://schemas.microsoft.com/office/drawing/2014/main" id="{0B86A6A6-F009-9E27-2777-8005B6C77C93}"/>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397"/>
              </a:p>
            </p:txBody>
          </p:sp>
        </p:grpSp>
        <p:grpSp>
          <p:nvGrpSpPr>
            <p:cNvPr id="6" name="Graphic 47">
              <a:extLst>
                <a:ext uri="{FF2B5EF4-FFF2-40B4-BE49-F238E27FC236}">
                  <a16:creationId xmlns:a16="http://schemas.microsoft.com/office/drawing/2014/main" id="{23D4083F-4E5D-732F-36B5-8AD92B05B845}"/>
                </a:ext>
              </a:extLst>
            </p:cNvPr>
            <p:cNvGrpSpPr/>
            <p:nvPr/>
          </p:nvGrpSpPr>
          <p:grpSpPr>
            <a:xfrm>
              <a:off x="12091193" y="5786484"/>
              <a:ext cx="221456" cy="316098"/>
              <a:chOff x="12091193" y="5786484"/>
              <a:chExt cx="221456" cy="316098"/>
            </a:xfrm>
            <a:solidFill>
              <a:srgbClr val="FFFFFF"/>
            </a:solidFill>
          </p:grpSpPr>
          <p:sp>
            <p:nvSpPr>
              <p:cNvPr id="189" name="Freeform 188">
                <a:extLst>
                  <a:ext uri="{FF2B5EF4-FFF2-40B4-BE49-F238E27FC236}">
                    <a16:creationId xmlns:a16="http://schemas.microsoft.com/office/drawing/2014/main" id="{FA9DE0F0-4A2E-51AB-0894-9EE79698DD0F}"/>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sz="1397"/>
              </a:p>
            </p:txBody>
          </p:sp>
          <p:sp>
            <p:nvSpPr>
              <p:cNvPr id="190" name="Freeform 189">
                <a:extLst>
                  <a:ext uri="{FF2B5EF4-FFF2-40B4-BE49-F238E27FC236}">
                    <a16:creationId xmlns:a16="http://schemas.microsoft.com/office/drawing/2014/main" id="{F807E8D8-E55B-685D-5066-4FE28A5199DA}"/>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sz="1397"/>
              </a:p>
            </p:txBody>
          </p:sp>
          <p:sp>
            <p:nvSpPr>
              <p:cNvPr id="191" name="Freeform 190">
                <a:extLst>
                  <a:ext uri="{FF2B5EF4-FFF2-40B4-BE49-F238E27FC236}">
                    <a16:creationId xmlns:a16="http://schemas.microsoft.com/office/drawing/2014/main" id="{97BEA615-C263-AF69-12D9-1977335E333E}"/>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sz="1397"/>
              </a:p>
            </p:txBody>
          </p:sp>
        </p:grpSp>
        <p:grpSp>
          <p:nvGrpSpPr>
            <p:cNvPr id="7" name="Graphic 47">
              <a:extLst>
                <a:ext uri="{FF2B5EF4-FFF2-40B4-BE49-F238E27FC236}">
                  <a16:creationId xmlns:a16="http://schemas.microsoft.com/office/drawing/2014/main" id="{92775C00-C3DB-8196-B34B-927D6ADB54AE}"/>
                </a:ext>
              </a:extLst>
            </p:cNvPr>
            <p:cNvGrpSpPr/>
            <p:nvPr/>
          </p:nvGrpSpPr>
          <p:grpSpPr>
            <a:xfrm>
              <a:off x="11846163" y="6237782"/>
              <a:ext cx="371713" cy="288487"/>
              <a:chOff x="11846163" y="6237782"/>
              <a:chExt cx="371713" cy="288487"/>
            </a:xfrm>
            <a:solidFill>
              <a:srgbClr val="FFFFFF"/>
            </a:solidFill>
          </p:grpSpPr>
          <p:sp>
            <p:nvSpPr>
              <p:cNvPr id="186" name="Freeform 185">
                <a:extLst>
                  <a:ext uri="{FF2B5EF4-FFF2-40B4-BE49-F238E27FC236}">
                    <a16:creationId xmlns:a16="http://schemas.microsoft.com/office/drawing/2014/main" id="{7CEF91C1-E03A-AE6C-01D6-9A0290E77F90}"/>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sz="1397"/>
              </a:p>
            </p:txBody>
          </p:sp>
          <p:sp>
            <p:nvSpPr>
              <p:cNvPr id="187" name="Freeform 186">
                <a:extLst>
                  <a:ext uri="{FF2B5EF4-FFF2-40B4-BE49-F238E27FC236}">
                    <a16:creationId xmlns:a16="http://schemas.microsoft.com/office/drawing/2014/main" id="{C1BC6C3B-3BE4-7118-1B07-AB845988B45B}"/>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sz="1397"/>
              </a:p>
            </p:txBody>
          </p:sp>
          <p:sp>
            <p:nvSpPr>
              <p:cNvPr id="188" name="Freeform 187">
                <a:extLst>
                  <a:ext uri="{FF2B5EF4-FFF2-40B4-BE49-F238E27FC236}">
                    <a16:creationId xmlns:a16="http://schemas.microsoft.com/office/drawing/2014/main" id="{2DEA59D4-C5D5-E737-DA72-A9373C5B1510}"/>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397"/>
              </a:p>
            </p:txBody>
          </p:sp>
        </p:grpSp>
        <p:sp>
          <p:nvSpPr>
            <p:cNvPr id="8" name="Freeform 7">
              <a:extLst>
                <a:ext uri="{FF2B5EF4-FFF2-40B4-BE49-F238E27FC236}">
                  <a16:creationId xmlns:a16="http://schemas.microsoft.com/office/drawing/2014/main" id="{0F062FE7-538B-E39B-DBBF-D9F159AE06BE}"/>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sz="1397"/>
            </a:p>
          </p:txBody>
        </p:sp>
        <p:sp>
          <p:nvSpPr>
            <p:cNvPr id="9" name="Freeform 8">
              <a:extLst>
                <a:ext uri="{FF2B5EF4-FFF2-40B4-BE49-F238E27FC236}">
                  <a16:creationId xmlns:a16="http://schemas.microsoft.com/office/drawing/2014/main" id="{9F7CE617-BED4-66B1-08C1-19DE148A32B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sz="1397"/>
            </a:p>
          </p:txBody>
        </p:sp>
        <p:sp>
          <p:nvSpPr>
            <p:cNvPr id="10" name="Freeform 9">
              <a:extLst>
                <a:ext uri="{FF2B5EF4-FFF2-40B4-BE49-F238E27FC236}">
                  <a16:creationId xmlns:a16="http://schemas.microsoft.com/office/drawing/2014/main" id="{52140F6B-DFA3-EFD1-5423-90AEF3BBB03A}"/>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sz="1397"/>
            </a:p>
          </p:txBody>
        </p:sp>
        <p:sp>
          <p:nvSpPr>
            <p:cNvPr id="11" name="Freeform 10">
              <a:extLst>
                <a:ext uri="{FF2B5EF4-FFF2-40B4-BE49-F238E27FC236}">
                  <a16:creationId xmlns:a16="http://schemas.microsoft.com/office/drawing/2014/main" id="{833B67B5-B8AD-5BEA-D6E7-4CAF61F350AA}"/>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sz="1397"/>
            </a:p>
          </p:txBody>
        </p:sp>
        <p:sp>
          <p:nvSpPr>
            <p:cNvPr id="12" name="Freeform 11">
              <a:extLst>
                <a:ext uri="{FF2B5EF4-FFF2-40B4-BE49-F238E27FC236}">
                  <a16:creationId xmlns:a16="http://schemas.microsoft.com/office/drawing/2014/main" id="{041DA1CD-6186-7CD1-762C-2F94D885D1EE}"/>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sz="1397"/>
            </a:p>
          </p:txBody>
        </p:sp>
        <p:sp>
          <p:nvSpPr>
            <p:cNvPr id="13" name="Freeform 12">
              <a:extLst>
                <a:ext uri="{FF2B5EF4-FFF2-40B4-BE49-F238E27FC236}">
                  <a16:creationId xmlns:a16="http://schemas.microsoft.com/office/drawing/2014/main" id="{CBD56224-8185-F800-5D98-F79C36122A84}"/>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sz="1397"/>
            </a:p>
          </p:txBody>
        </p:sp>
        <p:grpSp>
          <p:nvGrpSpPr>
            <p:cNvPr id="14" name="Graphic 47">
              <a:extLst>
                <a:ext uri="{FF2B5EF4-FFF2-40B4-BE49-F238E27FC236}">
                  <a16:creationId xmlns:a16="http://schemas.microsoft.com/office/drawing/2014/main" id="{8D6712AB-B559-B023-1F10-289E693D25FE}"/>
                </a:ext>
              </a:extLst>
            </p:cNvPr>
            <p:cNvGrpSpPr/>
            <p:nvPr/>
          </p:nvGrpSpPr>
          <p:grpSpPr>
            <a:xfrm>
              <a:off x="10968672" y="5214269"/>
              <a:ext cx="912495" cy="1194891"/>
              <a:chOff x="10968672" y="5214269"/>
              <a:chExt cx="912495" cy="1194891"/>
            </a:xfrm>
            <a:solidFill>
              <a:srgbClr val="FFFFFF"/>
            </a:solidFill>
          </p:grpSpPr>
          <p:grpSp>
            <p:nvGrpSpPr>
              <p:cNvPr id="15" name="Graphic 47">
                <a:extLst>
                  <a:ext uri="{FF2B5EF4-FFF2-40B4-BE49-F238E27FC236}">
                    <a16:creationId xmlns:a16="http://schemas.microsoft.com/office/drawing/2014/main" id="{FE070AB9-028B-FBEF-FBF7-D65B104FD198}"/>
                  </a:ext>
                </a:extLst>
              </p:cNvPr>
              <p:cNvGrpSpPr/>
              <p:nvPr/>
            </p:nvGrpSpPr>
            <p:grpSpPr>
              <a:xfrm>
                <a:off x="10968672" y="5789340"/>
                <a:ext cx="751522" cy="619820"/>
                <a:chOff x="10968672" y="5789340"/>
                <a:chExt cx="751522" cy="619820"/>
              </a:xfrm>
              <a:solidFill>
                <a:srgbClr val="FFFFFF"/>
              </a:solidFill>
            </p:grpSpPr>
            <p:sp>
              <p:nvSpPr>
                <p:cNvPr id="175" name="Freeform 174">
                  <a:extLst>
                    <a:ext uri="{FF2B5EF4-FFF2-40B4-BE49-F238E27FC236}">
                      <a16:creationId xmlns:a16="http://schemas.microsoft.com/office/drawing/2014/main" id="{A8DCB712-19CE-4D40-68D0-443F637DB353}"/>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sz="1397"/>
                </a:p>
              </p:txBody>
            </p:sp>
            <p:sp>
              <p:nvSpPr>
                <p:cNvPr id="176" name="Freeform 175">
                  <a:extLst>
                    <a:ext uri="{FF2B5EF4-FFF2-40B4-BE49-F238E27FC236}">
                      <a16:creationId xmlns:a16="http://schemas.microsoft.com/office/drawing/2014/main" id="{871161D3-598E-260E-B7E2-5F605A39FC8C}"/>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sz="1397"/>
                </a:p>
              </p:txBody>
            </p:sp>
            <p:sp>
              <p:nvSpPr>
                <p:cNvPr id="177" name="Freeform 176">
                  <a:extLst>
                    <a:ext uri="{FF2B5EF4-FFF2-40B4-BE49-F238E27FC236}">
                      <a16:creationId xmlns:a16="http://schemas.microsoft.com/office/drawing/2014/main" id="{3001EE7E-08C5-4E54-8AC7-0FB5B82E0192}"/>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sz="1397"/>
                </a:p>
              </p:txBody>
            </p:sp>
            <p:sp>
              <p:nvSpPr>
                <p:cNvPr id="178" name="Freeform 177">
                  <a:extLst>
                    <a:ext uri="{FF2B5EF4-FFF2-40B4-BE49-F238E27FC236}">
                      <a16:creationId xmlns:a16="http://schemas.microsoft.com/office/drawing/2014/main" id="{DE5CFEA2-0DBA-7B32-B22A-71FE6EC0CFC3}"/>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sz="1397"/>
                </a:p>
              </p:txBody>
            </p:sp>
            <p:sp>
              <p:nvSpPr>
                <p:cNvPr id="179" name="Freeform 178">
                  <a:extLst>
                    <a:ext uri="{FF2B5EF4-FFF2-40B4-BE49-F238E27FC236}">
                      <a16:creationId xmlns:a16="http://schemas.microsoft.com/office/drawing/2014/main" id="{762E4429-085D-6291-9250-795C2F77E95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sz="1397"/>
                </a:p>
              </p:txBody>
            </p:sp>
            <p:sp>
              <p:nvSpPr>
                <p:cNvPr id="180" name="Freeform 179">
                  <a:extLst>
                    <a:ext uri="{FF2B5EF4-FFF2-40B4-BE49-F238E27FC236}">
                      <a16:creationId xmlns:a16="http://schemas.microsoft.com/office/drawing/2014/main" id="{86208DB4-049F-300B-2910-F2EE7C7C1192}"/>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397"/>
                </a:p>
              </p:txBody>
            </p:sp>
            <p:sp>
              <p:nvSpPr>
                <p:cNvPr id="181" name="Freeform 180">
                  <a:extLst>
                    <a:ext uri="{FF2B5EF4-FFF2-40B4-BE49-F238E27FC236}">
                      <a16:creationId xmlns:a16="http://schemas.microsoft.com/office/drawing/2014/main" id="{C8828254-0383-7640-30E6-26907B30F60C}"/>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397"/>
                </a:p>
              </p:txBody>
            </p:sp>
            <p:sp>
              <p:nvSpPr>
                <p:cNvPr id="182" name="Freeform 181">
                  <a:extLst>
                    <a:ext uri="{FF2B5EF4-FFF2-40B4-BE49-F238E27FC236}">
                      <a16:creationId xmlns:a16="http://schemas.microsoft.com/office/drawing/2014/main" id="{8640FB5F-2D24-0E45-EBED-0CF82094BD34}"/>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sz="1397"/>
                </a:p>
              </p:txBody>
            </p:sp>
            <p:sp>
              <p:nvSpPr>
                <p:cNvPr id="183" name="Freeform 182">
                  <a:extLst>
                    <a:ext uri="{FF2B5EF4-FFF2-40B4-BE49-F238E27FC236}">
                      <a16:creationId xmlns:a16="http://schemas.microsoft.com/office/drawing/2014/main" id="{EBD0D415-7522-D9BD-257F-07DACE37F680}"/>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sz="1397"/>
                </a:p>
              </p:txBody>
            </p:sp>
            <p:sp>
              <p:nvSpPr>
                <p:cNvPr id="184" name="Freeform 183">
                  <a:extLst>
                    <a:ext uri="{FF2B5EF4-FFF2-40B4-BE49-F238E27FC236}">
                      <a16:creationId xmlns:a16="http://schemas.microsoft.com/office/drawing/2014/main" id="{239F06AA-3B86-0D88-2AF7-E6C79F973344}"/>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sz="1397"/>
                </a:p>
              </p:txBody>
            </p:sp>
            <p:sp>
              <p:nvSpPr>
                <p:cNvPr id="185" name="Freeform 184">
                  <a:extLst>
                    <a:ext uri="{FF2B5EF4-FFF2-40B4-BE49-F238E27FC236}">
                      <a16:creationId xmlns:a16="http://schemas.microsoft.com/office/drawing/2014/main" id="{9E69E5E4-04A2-8538-F4AD-EC7EABFA9B2B}"/>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sz="1397"/>
                </a:p>
              </p:txBody>
            </p:sp>
          </p:grpSp>
          <p:grpSp>
            <p:nvGrpSpPr>
              <p:cNvPr id="17" name="Graphic 47">
                <a:extLst>
                  <a:ext uri="{FF2B5EF4-FFF2-40B4-BE49-F238E27FC236}">
                    <a16:creationId xmlns:a16="http://schemas.microsoft.com/office/drawing/2014/main" id="{6F0CE7EB-260B-AED0-7ECB-0D4111FDB8BE}"/>
                  </a:ext>
                </a:extLst>
              </p:cNvPr>
              <p:cNvGrpSpPr/>
              <p:nvPr/>
            </p:nvGrpSpPr>
            <p:grpSpPr>
              <a:xfrm>
                <a:off x="10976292" y="5214269"/>
                <a:ext cx="904875" cy="408452"/>
                <a:chOff x="10976292" y="5214269"/>
                <a:chExt cx="904875" cy="408452"/>
              </a:xfrm>
              <a:solidFill>
                <a:srgbClr val="FFFFFF"/>
              </a:solidFill>
            </p:grpSpPr>
            <p:sp>
              <p:nvSpPr>
                <p:cNvPr id="161" name="Freeform 160">
                  <a:extLst>
                    <a:ext uri="{FF2B5EF4-FFF2-40B4-BE49-F238E27FC236}">
                      <a16:creationId xmlns:a16="http://schemas.microsoft.com/office/drawing/2014/main" id="{0922034D-04F9-9E4E-66FA-10EF7CF0286B}"/>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sz="1397"/>
                </a:p>
              </p:txBody>
            </p:sp>
            <p:sp>
              <p:nvSpPr>
                <p:cNvPr id="163" name="Freeform 162">
                  <a:extLst>
                    <a:ext uri="{FF2B5EF4-FFF2-40B4-BE49-F238E27FC236}">
                      <a16:creationId xmlns:a16="http://schemas.microsoft.com/office/drawing/2014/main" id="{DAAF524A-5DDB-1879-C10D-5EDA6B9E76D2}"/>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sz="1397"/>
                </a:p>
              </p:txBody>
            </p:sp>
            <p:sp>
              <p:nvSpPr>
                <p:cNvPr id="164" name="Freeform 163">
                  <a:extLst>
                    <a:ext uri="{FF2B5EF4-FFF2-40B4-BE49-F238E27FC236}">
                      <a16:creationId xmlns:a16="http://schemas.microsoft.com/office/drawing/2014/main" id="{EF406C6D-8A8A-6BC2-EC3D-02505B9F9D55}"/>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sz="1397"/>
                </a:p>
              </p:txBody>
            </p:sp>
            <p:sp>
              <p:nvSpPr>
                <p:cNvPr id="165" name="Freeform 164">
                  <a:extLst>
                    <a:ext uri="{FF2B5EF4-FFF2-40B4-BE49-F238E27FC236}">
                      <a16:creationId xmlns:a16="http://schemas.microsoft.com/office/drawing/2014/main" id="{218AA75D-B1F0-C675-17CB-A05E88DC15FC}"/>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sz="1397"/>
                </a:p>
              </p:txBody>
            </p:sp>
            <p:sp>
              <p:nvSpPr>
                <p:cNvPr id="166" name="Freeform 165">
                  <a:extLst>
                    <a:ext uri="{FF2B5EF4-FFF2-40B4-BE49-F238E27FC236}">
                      <a16:creationId xmlns:a16="http://schemas.microsoft.com/office/drawing/2014/main" id="{CF90E105-AC27-D620-132B-7ECE8689187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sz="1397"/>
                </a:p>
              </p:txBody>
            </p:sp>
            <p:sp>
              <p:nvSpPr>
                <p:cNvPr id="170" name="Freeform 169">
                  <a:extLst>
                    <a:ext uri="{FF2B5EF4-FFF2-40B4-BE49-F238E27FC236}">
                      <a16:creationId xmlns:a16="http://schemas.microsoft.com/office/drawing/2014/main" id="{E0FB056C-A7B3-4416-E68A-B8BCC51A4BB7}"/>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sz="1397"/>
                </a:p>
              </p:txBody>
            </p:sp>
            <p:sp>
              <p:nvSpPr>
                <p:cNvPr id="171" name="Freeform 170">
                  <a:extLst>
                    <a:ext uri="{FF2B5EF4-FFF2-40B4-BE49-F238E27FC236}">
                      <a16:creationId xmlns:a16="http://schemas.microsoft.com/office/drawing/2014/main" id="{0734F01E-02F9-2649-01A4-47FDF6E16AE4}"/>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sz="1397"/>
                </a:p>
              </p:txBody>
            </p:sp>
            <p:sp>
              <p:nvSpPr>
                <p:cNvPr id="172" name="Freeform 171">
                  <a:extLst>
                    <a:ext uri="{FF2B5EF4-FFF2-40B4-BE49-F238E27FC236}">
                      <a16:creationId xmlns:a16="http://schemas.microsoft.com/office/drawing/2014/main" id="{C9C948E3-EA5F-0E19-4A8C-929C0F9C6727}"/>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sz="1397"/>
                </a:p>
              </p:txBody>
            </p:sp>
            <p:sp>
              <p:nvSpPr>
                <p:cNvPr id="173" name="Freeform 172">
                  <a:extLst>
                    <a:ext uri="{FF2B5EF4-FFF2-40B4-BE49-F238E27FC236}">
                      <a16:creationId xmlns:a16="http://schemas.microsoft.com/office/drawing/2014/main" id="{B11006F7-1969-34A2-21F5-42AA5E72590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sz="1397"/>
                </a:p>
              </p:txBody>
            </p:sp>
            <p:sp>
              <p:nvSpPr>
                <p:cNvPr id="174" name="Freeform 173">
                  <a:extLst>
                    <a:ext uri="{FF2B5EF4-FFF2-40B4-BE49-F238E27FC236}">
                      <a16:creationId xmlns:a16="http://schemas.microsoft.com/office/drawing/2014/main" id="{2536366E-3B53-47B6-4D89-77D2A09A9E96}"/>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sz="1397"/>
                </a:p>
              </p:txBody>
            </p:sp>
          </p:grpSp>
          <p:grpSp>
            <p:nvGrpSpPr>
              <p:cNvPr id="18" name="Graphic 47">
                <a:extLst>
                  <a:ext uri="{FF2B5EF4-FFF2-40B4-BE49-F238E27FC236}">
                    <a16:creationId xmlns:a16="http://schemas.microsoft.com/office/drawing/2014/main" id="{F189C371-8945-6FED-A350-9BD7D700359A}"/>
                  </a:ext>
                </a:extLst>
              </p:cNvPr>
              <p:cNvGrpSpPr/>
              <p:nvPr/>
            </p:nvGrpSpPr>
            <p:grpSpPr>
              <a:xfrm>
                <a:off x="11013440" y="5670327"/>
                <a:ext cx="207644" cy="85689"/>
                <a:chOff x="11013440" y="5670327"/>
                <a:chExt cx="207644" cy="85689"/>
              </a:xfrm>
              <a:solidFill>
                <a:srgbClr val="FFFFFF"/>
              </a:solidFill>
            </p:grpSpPr>
            <p:sp>
              <p:nvSpPr>
                <p:cNvPr id="19" name="Freeform 18">
                  <a:extLst>
                    <a:ext uri="{FF2B5EF4-FFF2-40B4-BE49-F238E27FC236}">
                      <a16:creationId xmlns:a16="http://schemas.microsoft.com/office/drawing/2014/main" id="{B8C3DD5D-5DD1-1AE2-3277-133F32140457}"/>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sz="1397"/>
                </a:p>
              </p:txBody>
            </p:sp>
            <p:sp>
              <p:nvSpPr>
                <p:cNvPr id="86" name="Freeform 85">
                  <a:extLst>
                    <a:ext uri="{FF2B5EF4-FFF2-40B4-BE49-F238E27FC236}">
                      <a16:creationId xmlns:a16="http://schemas.microsoft.com/office/drawing/2014/main" id="{E4CC3600-FB08-6DD3-EB8F-B241FB07DCA0}"/>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sz="1397"/>
                </a:p>
              </p:txBody>
            </p:sp>
            <p:sp>
              <p:nvSpPr>
                <p:cNvPr id="87" name="Freeform 86">
                  <a:extLst>
                    <a:ext uri="{FF2B5EF4-FFF2-40B4-BE49-F238E27FC236}">
                      <a16:creationId xmlns:a16="http://schemas.microsoft.com/office/drawing/2014/main" id="{1CD92339-1DB4-A4E5-751B-5D49EA44F48D}"/>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sz="1397"/>
                </a:p>
              </p:txBody>
            </p:sp>
          </p:grpSp>
        </p:grpSp>
      </p:grpSp>
      <p:sp>
        <p:nvSpPr>
          <p:cNvPr id="200" name="Text Placeholder 32">
            <a:extLst>
              <a:ext uri="{FF2B5EF4-FFF2-40B4-BE49-F238E27FC236}">
                <a16:creationId xmlns:a16="http://schemas.microsoft.com/office/drawing/2014/main" id="{F051E687-1A34-CAAD-989D-122ABB88D2EE}"/>
              </a:ext>
            </a:extLst>
          </p:cNvPr>
          <p:cNvSpPr>
            <a:spLocks noGrp="1"/>
          </p:cNvSpPr>
          <p:nvPr>
            <p:ph type="body" sz="quarter" idx="19" hasCustomPrompt="1"/>
          </p:nvPr>
        </p:nvSpPr>
        <p:spPr>
          <a:xfrm>
            <a:off x="924716" y="4221517"/>
            <a:ext cx="3328714" cy="758558"/>
          </a:xfrm>
          <a:prstGeom prst="rect">
            <a:avLst/>
          </a:prstGeom>
          <a:gradFill>
            <a:gsLst>
              <a:gs pos="0">
                <a:srgbClr val="6A9D56"/>
              </a:gs>
              <a:gs pos="56000">
                <a:srgbClr val="2D8784"/>
              </a:gs>
              <a:gs pos="100000">
                <a:srgbClr val="263D94"/>
              </a:gs>
            </a:gsLst>
            <a:lin ang="0" scaled="0"/>
          </a:gradFill>
        </p:spPr>
        <p:txBody>
          <a:bodyPr anchor="ctr">
            <a:noAutofit/>
          </a:bodyPr>
          <a:lstStyle>
            <a:lvl1pPr marL="0" indent="0" algn="l">
              <a:lnSpc>
                <a:spcPct val="100000"/>
              </a:lnSpc>
              <a:spcBef>
                <a:spcPts val="0"/>
              </a:spcBef>
              <a:buNone/>
              <a:defRPr sz="3893"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8435" indent="0">
              <a:buNone/>
              <a:defRPr sz="5152">
                <a:solidFill>
                  <a:srgbClr val="011E3B"/>
                </a:solidFill>
                <a:latin typeface="Montserrat" pitchFamily="2" charset="77"/>
              </a:defRPr>
            </a:lvl2pPr>
            <a:lvl3pPr marL="1216868" indent="0">
              <a:buNone/>
              <a:defRPr sz="5152">
                <a:solidFill>
                  <a:srgbClr val="011E3B"/>
                </a:solidFill>
                <a:latin typeface="Montserrat" pitchFamily="2" charset="77"/>
              </a:defRPr>
            </a:lvl3pPr>
            <a:lvl4pPr marL="1825302" indent="0">
              <a:buNone/>
              <a:defRPr sz="5152">
                <a:solidFill>
                  <a:srgbClr val="011E3B"/>
                </a:solidFill>
                <a:latin typeface="Montserrat" pitchFamily="2" charset="77"/>
              </a:defRPr>
            </a:lvl4pPr>
            <a:lvl5pPr marL="2433740" indent="0">
              <a:buNone/>
              <a:defRPr sz="5152">
                <a:solidFill>
                  <a:srgbClr val="011E3B"/>
                </a:solidFill>
                <a:latin typeface="Montserrat" pitchFamily="2" charset="77"/>
              </a:defRPr>
            </a:lvl5pPr>
          </a:lstStyle>
          <a:p>
            <a:pPr lvl="0"/>
            <a:r>
              <a:rPr lang="en-GB"/>
              <a:t>Your Guide to </a:t>
            </a:r>
          </a:p>
        </p:txBody>
      </p:sp>
      <p:sp>
        <p:nvSpPr>
          <p:cNvPr id="202" name="Text Placeholder 32">
            <a:extLst>
              <a:ext uri="{FF2B5EF4-FFF2-40B4-BE49-F238E27FC236}">
                <a16:creationId xmlns:a16="http://schemas.microsoft.com/office/drawing/2014/main" id="{F961FD57-F4AF-47CF-D2F7-BF7FB3131E95}"/>
              </a:ext>
            </a:extLst>
          </p:cNvPr>
          <p:cNvSpPr>
            <a:spLocks noGrp="1"/>
          </p:cNvSpPr>
          <p:nvPr>
            <p:ph type="body" sz="quarter" idx="21" hasCustomPrompt="1"/>
          </p:nvPr>
        </p:nvSpPr>
        <p:spPr>
          <a:xfrm>
            <a:off x="882258" y="5349331"/>
            <a:ext cx="3622644" cy="1040868"/>
          </a:xfrm>
          <a:prstGeom prst="rect">
            <a:avLst/>
          </a:prstGeom>
        </p:spPr>
        <p:txBody>
          <a:bodyPr>
            <a:noAutofit/>
          </a:bodyPr>
          <a:lstStyle>
            <a:lvl1pPr marL="0" indent="0">
              <a:lnSpc>
                <a:spcPts val="3114"/>
              </a:lnSpc>
              <a:spcBef>
                <a:spcPts val="0"/>
              </a:spcBef>
              <a:buNone/>
              <a:defRPr sz="3893" b="1" i="0">
                <a:solidFill>
                  <a:srgbClr val="262626"/>
                </a:solidFill>
                <a:latin typeface="Calibri" panose="020F0502020204030204" pitchFamily="34" charset="0"/>
                <a:cs typeface="Calibri" panose="020F0502020204030204" pitchFamily="34" charset="0"/>
              </a:defRPr>
            </a:lvl1pPr>
            <a:lvl2pPr marL="377249" indent="0">
              <a:buNone/>
              <a:defRPr sz="3194">
                <a:solidFill>
                  <a:srgbClr val="011E3B"/>
                </a:solidFill>
                <a:latin typeface="Montserrat" pitchFamily="2" charset="77"/>
              </a:defRPr>
            </a:lvl2pPr>
            <a:lvl3pPr marL="754498" indent="0">
              <a:buNone/>
              <a:defRPr sz="3194">
                <a:solidFill>
                  <a:srgbClr val="011E3B"/>
                </a:solidFill>
                <a:latin typeface="Montserrat" pitchFamily="2" charset="77"/>
              </a:defRPr>
            </a:lvl3pPr>
            <a:lvl4pPr marL="1131746" indent="0">
              <a:buNone/>
              <a:defRPr sz="3194">
                <a:solidFill>
                  <a:srgbClr val="011E3B"/>
                </a:solidFill>
                <a:latin typeface="Montserrat" pitchFamily="2" charset="77"/>
              </a:defRPr>
            </a:lvl4pPr>
            <a:lvl5pPr marL="1508994" indent="0">
              <a:buNone/>
              <a:defRPr sz="3194">
                <a:solidFill>
                  <a:srgbClr val="011E3B"/>
                </a:solidFill>
                <a:latin typeface="Montserrat" pitchFamily="2" charset="77"/>
              </a:defRPr>
            </a:lvl5pPr>
          </a:lstStyle>
          <a:p>
            <a:pPr lvl="0"/>
            <a:r>
              <a:rPr lang="en-GB"/>
              <a:t>Blockchain for Agri Food Edu</a:t>
            </a:r>
            <a:endParaRPr lang="en-US"/>
          </a:p>
        </p:txBody>
      </p:sp>
    </p:spTree>
    <p:extLst>
      <p:ext uri="{BB962C8B-B14F-4D97-AF65-F5344CB8AC3E}">
        <p14:creationId xmlns:p14="http://schemas.microsoft.com/office/powerpoint/2010/main" val="3186365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33"/>
        <p:cNvGrpSpPr/>
        <p:nvPr/>
      </p:nvGrpSpPr>
      <p:grpSpPr>
        <a:xfrm>
          <a:off x="0" y="0"/>
          <a:ext cx="0" cy="0"/>
          <a:chOff x="0" y="0"/>
          <a:chExt cx="0" cy="0"/>
        </a:xfrm>
      </p:grpSpPr>
      <p:sp>
        <p:nvSpPr>
          <p:cNvPr id="34" name="Google Shape;34;p66"/>
          <p:cNvSpPr/>
          <p:nvPr/>
        </p:nvSpPr>
        <p:spPr>
          <a:xfrm>
            <a:off x="0" y="0"/>
            <a:ext cx="12168188" cy="101313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2048">
              <a:solidFill>
                <a:schemeClr val="dk1"/>
              </a:solidFill>
              <a:latin typeface="Calibri"/>
              <a:ea typeface="Calibri"/>
              <a:cs typeface="Calibri"/>
              <a:sym typeface="Calibri"/>
            </a:endParaRPr>
          </a:p>
        </p:txBody>
      </p:sp>
      <p:sp>
        <p:nvSpPr>
          <p:cNvPr id="35" name="Google Shape;35;p66"/>
          <p:cNvSpPr txBox="1">
            <a:spLocks noGrp="1"/>
          </p:cNvSpPr>
          <p:nvPr>
            <p:ph type="body" idx="1"/>
          </p:nvPr>
        </p:nvSpPr>
        <p:spPr>
          <a:xfrm>
            <a:off x="496833" y="1610629"/>
            <a:ext cx="5215195" cy="251823"/>
          </a:xfrm>
          <a:prstGeom prst="rect">
            <a:avLst/>
          </a:prstGeom>
          <a:noFill/>
          <a:ln>
            <a:noFill/>
          </a:ln>
        </p:spPr>
        <p:txBody>
          <a:bodyPr spcFirstLastPara="1" wrap="square" lIns="91425" tIns="45700" rIns="91425" bIns="45700" anchor="t" anchorCtr="0">
            <a:normAutofit/>
          </a:bodyPr>
          <a:lstStyle>
            <a:lvl1pPr marL="520273" lvl="0" indent="-260136" algn="l">
              <a:lnSpc>
                <a:spcPct val="90000"/>
              </a:lnSpc>
              <a:spcBef>
                <a:spcPts val="1138"/>
              </a:spcBef>
              <a:spcAft>
                <a:spcPts val="0"/>
              </a:spcAft>
              <a:buClr>
                <a:schemeClr val="dk1"/>
              </a:buClr>
              <a:buSzPts val="1800"/>
              <a:buNone/>
              <a:defRPr sz="2048" b="1">
                <a:solidFill>
                  <a:schemeClr val="dk1"/>
                </a:solidFill>
                <a:latin typeface="Open Sans"/>
                <a:ea typeface="Open Sans"/>
                <a:cs typeface="Open Sans"/>
                <a:sym typeface="Open Sans"/>
              </a:defRPr>
            </a:lvl1pPr>
            <a:lvl2pPr marL="1040545" lvl="1" indent="-390204" algn="l">
              <a:lnSpc>
                <a:spcPct val="90000"/>
              </a:lnSpc>
              <a:spcBef>
                <a:spcPts val="569"/>
              </a:spcBef>
              <a:spcAft>
                <a:spcPts val="0"/>
              </a:spcAft>
              <a:buClr>
                <a:schemeClr val="dk1"/>
              </a:buClr>
              <a:buSzPts val="1800"/>
              <a:buChar char="•"/>
              <a:defRPr/>
            </a:lvl2pPr>
            <a:lvl3pPr marL="1560818" lvl="2" indent="-390204" algn="l">
              <a:lnSpc>
                <a:spcPct val="90000"/>
              </a:lnSpc>
              <a:spcBef>
                <a:spcPts val="569"/>
              </a:spcBef>
              <a:spcAft>
                <a:spcPts val="0"/>
              </a:spcAft>
              <a:buClr>
                <a:schemeClr val="dk1"/>
              </a:buClr>
              <a:buSzPts val="1800"/>
              <a:buChar char="•"/>
              <a:defRPr/>
            </a:lvl3pPr>
            <a:lvl4pPr marL="2081090" lvl="3" indent="-390204" algn="l">
              <a:lnSpc>
                <a:spcPct val="90000"/>
              </a:lnSpc>
              <a:spcBef>
                <a:spcPts val="569"/>
              </a:spcBef>
              <a:spcAft>
                <a:spcPts val="0"/>
              </a:spcAft>
              <a:buClr>
                <a:schemeClr val="dk1"/>
              </a:buClr>
              <a:buSzPts val="1800"/>
              <a:buChar char="•"/>
              <a:defRPr/>
            </a:lvl4pPr>
            <a:lvl5pPr marL="2601362" lvl="4" indent="-390204" algn="l">
              <a:lnSpc>
                <a:spcPct val="90000"/>
              </a:lnSpc>
              <a:spcBef>
                <a:spcPts val="569"/>
              </a:spcBef>
              <a:spcAft>
                <a:spcPts val="0"/>
              </a:spcAft>
              <a:buClr>
                <a:schemeClr val="dk1"/>
              </a:buClr>
              <a:buSzPts val="1800"/>
              <a:buChar char="•"/>
              <a:defRPr/>
            </a:lvl5pPr>
            <a:lvl6pPr marL="3121635" lvl="5" indent="-390204" algn="l">
              <a:lnSpc>
                <a:spcPct val="90000"/>
              </a:lnSpc>
              <a:spcBef>
                <a:spcPts val="569"/>
              </a:spcBef>
              <a:spcAft>
                <a:spcPts val="0"/>
              </a:spcAft>
              <a:buClr>
                <a:schemeClr val="dk1"/>
              </a:buClr>
              <a:buSzPts val="1800"/>
              <a:buChar char="•"/>
              <a:defRPr/>
            </a:lvl6pPr>
            <a:lvl7pPr marL="3641907" lvl="6" indent="-390204" algn="l">
              <a:lnSpc>
                <a:spcPct val="90000"/>
              </a:lnSpc>
              <a:spcBef>
                <a:spcPts val="569"/>
              </a:spcBef>
              <a:spcAft>
                <a:spcPts val="0"/>
              </a:spcAft>
              <a:buClr>
                <a:schemeClr val="dk1"/>
              </a:buClr>
              <a:buSzPts val="1800"/>
              <a:buChar char="•"/>
              <a:defRPr/>
            </a:lvl7pPr>
            <a:lvl8pPr marL="4162179" lvl="7" indent="-390204" algn="l">
              <a:lnSpc>
                <a:spcPct val="90000"/>
              </a:lnSpc>
              <a:spcBef>
                <a:spcPts val="569"/>
              </a:spcBef>
              <a:spcAft>
                <a:spcPts val="0"/>
              </a:spcAft>
              <a:buClr>
                <a:schemeClr val="dk1"/>
              </a:buClr>
              <a:buSzPts val="1800"/>
              <a:buChar char="•"/>
              <a:defRPr/>
            </a:lvl8pPr>
            <a:lvl9pPr marL="4682452" lvl="8" indent="-390204" algn="l">
              <a:lnSpc>
                <a:spcPct val="90000"/>
              </a:lnSpc>
              <a:spcBef>
                <a:spcPts val="569"/>
              </a:spcBef>
              <a:spcAft>
                <a:spcPts val="0"/>
              </a:spcAft>
              <a:buClr>
                <a:schemeClr val="dk1"/>
              </a:buClr>
              <a:buSzPts val="1800"/>
              <a:buChar char="•"/>
              <a:defRPr/>
            </a:lvl9pPr>
          </a:lstStyle>
          <a:p>
            <a:endParaRPr/>
          </a:p>
        </p:txBody>
      </p:sp>
      <p:sp>
        <p:nvSpPr>
          <p:cNvPr id="37" name="Google Shape;37;p66"/>
          <p:cNvSpPr txBox="1">
            <a:spLocks noGrp="1"/>
          </p:cNvSpPr>
          <p:nvPr>
            <p:ph type="body" idx="2"/>
          </p:nvPr>
        </p:nvSpPr>
        <p:spPr>
          <a:xfrm>
            <a:off x="9276075" y="524878"/>
            <a:ext cx="2183988" cy="211164"/>
          </a:xfrm>
          <a:prstGeom prst="rect">
            <a:avLst/>
          </a:prstGeom>
          <a:noFill/>
          <a:ln>
            <a:noFill/>
          </a:ln>
        </p:spPr>
        <p:txBody>
          <a:bodyPr spcFirstLastPara="1" wrap="square" lIns="91425" tIns="45700" rIns="91425" bIns="45700" anchor="t" anchorCtr="0">
            <a:noAutofit/>
          </a:bodyPr>
          <a:lstStyle>
            <a:lvl1pPr marL="520273" lvl="0" indent="-260136" algn="r">
              <a:lnSpc>
                <a:spcPct val="90000"/>
              </a:lnSpc>
              <a:spcBef>
                <a:spcPts val="1138"/>
              </a:spcBef>
              <a:spcAft>
                <a:spcPts val="0"/>
              </a:spcAft>
              <a:buClr>
                <a:schemeClr val="lt1"/>
              </a:buClr>
              <a:buSzPts val="1000"/>
              <a:buNone/>
              <a:defRPr sz="1138" b="0">
                <a:solidFill>
                  <a:schemeClr val="lt1"/>
                </a:solidFill>
                <a:latin typeface="Open Sans"/>
                <a:ea typeface="Open Sans"/>
                <a:cs typeface="Open Sans"/>
                <a:sym typeface="Open Sans"/>
              </a:defRPr>
            </a:lvl1pPr>
            <a:lvl2pPr marL="1040545" lvl="1" indent="-260136" algn="r">
              <a:lnSpc>
                <a:spcPct val="90000"/>
              </a:lnSpc>
              <a:spcBef>
                <a:spcPts val="569"/>
              </a:spcBef>
              <a:spcAft>
                <a:spcPts val="0"/>
              </a:spcAft>
              <a:buClr>
                <a:schemeClr val="dk1"/>
              </a:buClr>
              <a:buSzPts val="800"/>
              <a:buNone/>
              <a:defRPr sz="911"/>
            </a:lvl2pPr>
            <a:lvl3pPr marL="1560818" lvl="2" indent="-260136" algn="r">
              <a:lnSpc>
                <a:spcPct val="90000"/>
              </a:lnSpc>
              <a:spcBef>
                <a:spcPts val="569"/>
              </a:spcBef>
              <a:spcAft>
                <a:spcPts val="0"/>
              </a:spcAft>
              <a:buClr>
                <a:schemeClr val="dk1"/>
              </a:buClr>
              <a:buSzPts val="800"/>
              <a:buNone/>
              <a:defRPr sz="911"/>
            </a:lvl3pPr>
            <a:lvl4pPr marL="2081090" lvl="3" indent="-260136" algn="r">
              <a:lnSpc>
                <a:spcPct val="90000"/>
              </a:lnSpc>
              <a:spcBef>
                <a:spcPts val="569"/>
              </a:spcBef>
              <a:spcAft>
                <a:spcPts val="0"/>
              </a:spcAft>
              <a:buClr>
                <a:schemeClr val="dk1"/>
              </a:buClr>
              <a:buSzPts val="800"/>
              <a:buNone/>
              <a:defRPr sz="911"/>
            </a:lvl4pPr>
            <a:lvl5pPr marL="2601362" lvl="4" indent="-260136" algn="r">
              <a:lnSpc>
                <a:spcPct val="90000"/>
              </a:lnSpc>
              <a:spcBef>
                <a:spcPts val="569"/>
              </a:spcBef>
              <a:spcAft>
                <a:spcPts val="0"/>
              </a:spcAft>
              <a:buClr>
                <a:schemeClr val="dk1"/>
              </a:buClr>
              <a:buSzPts val="800"/>
              <a:buNone/>
              <a:defRPr sz="911"/>
            </a:lvl5pPr>
            <a:lvl6pPr marL="3121635" lvl="5" indent="-390204" algn="l">
              <a:lnSpc>
                <a:spcPct val="90000"/>
              </a:lnSpc>
              <a:spcBef>
                <a:spcPts val="569"/>
              </a:spcBef>
              <a:spcAft>
                <a:spcPts val="0"/>
              </a:spcAft>
              <a:buClr>
                <a:schemeClr val="dk1"/>
              </a:buClr>
              <a:buSzPts val="1800"/>
              <a:buChar char="•"/>
              <a:defRPr/>
            </a:lvl6pPr>
            <a:lvl7pPr marL="3641907" lvl="6" indent="-390204" algn="l">
              <a:lnSpc>
                <a:spcPct val="90000"/>
              </a:lnSpc>
              <a:spcBef>
                <a:spcPts val="569"/>
              </a:spcBef>
              <a:spcAft>
                <a:spcPts val="0"/>
              </a:spcAft>
              <a:buClr>
                <a:schemeClr val="dk1"/>
              </a:buClr>
              <a:buSzPts val="1800"/>
              <a:buChar char="•"/>
              <a:defRPr/>
            </a:lvl7pPr>
            <a:lvl8pPr marL="4162179" lvl="7" indent="-390204" algn="l">
              <a:lnSpc>
                <a:spcPct val="90000"/>
              </a:lnSpc>
              <a:spcBef>
                <a:spcPts val="569"/>
              </a:spcBef>
              <a:spcAft>
                <a:spcPts val="0"/>
              </a:spcAft>
              <a:buClr>
                <a:schemeClr val="dk1"/>
              </a:buClr>
              <a:buSzPts val="1800"/>
              <a:buChar char="•"/>
              <a:defRPr/>
            </a:lvl8pPr>
            <a:lvl9pPr marL="4682452" lvl="8" indent="-390204" algn="l">
              <a:lnSpc>
                <a:spcPct val="90000"/>
              </a:lnSpc>
              <a:spcBef>
                <a:spcPts val="569"/>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7"/>
          <p:cNvSpPr txBox="1">
            <a:spLocks noGrp="1"/>
          </p:cNvSpPr>
          <p:nvPr>
            <p:ph type="title"/>
          </p:nvPr>
        </p:nvSpPr>
        <p:spPr>
          <a:xfrm>
            <a:off x="838190" y="458945"/>
            <a:ext cx="3925397" cy="160340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64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7"/>
          <p:cNvSpPr txBox="1">
            <a:spLocks noGrp="1"/>
          </p:cNvSpPr>
          <p:nvPr>
            <p:ph type="body" idx="1"/>
          </p:nvPr>
        </p:nvSpPr>
        <p:spPr>
          <a:xfrm>
            <a:off x="5173648" y="990043"/>
            <a:ext cx="6159965" cy="4885274"/>
          </a:xfrm>
          <a:prstGeom prst="rect">
            <a:avLst/>
          </a:prstGeom>
          <a:noFill/>
          <a:ln>
            <a:noFill/>
          </a:ln>
        </p:spPr>
        <p:txBody>
          <a:bodyPr spcFirstLastPara="1" wrap="square" lIns="91425" tIns="45700" rIns="91425" bIns="45700" anchor="t" anchorCtr="0">
            <a:normAutofit/>
          </a:bodyPr>
          <a:lstStyle>
            <a:lvl1pPr marL="520273" lvl="0" indent="-491369" algn="l">
              <a:lnSpc>
                <a:spcPct val="90000"/>
              </a:lnSpc>
              <a:spcBef>
                <a:spcPts val="1138"/>
              </a:spcBef>
              <a:spcAft>
                <a:spcPts val="0"/>
              </a:spcAft>
              <a:buClr>
                <a:schemeClr val="dk1"/>
              </a:buClr>
              <a:buSzPts val="3200"/>
              <a:buChar char="•"/>
              <a:defRPr sz="3641"/>
            </a:lvl1pPr>
            <a:lvl2pPr marL="1040545" lvl="1" indent="-462464" algn="l">
              <a:lnSpc>
                <a:spcPct val="90000"/>
              </a:lnSpc>
              <a:spcBef>
                <a:spcPts val="569"/>
              </a:spcBef>
              <a:spcAft>
                <a:spcPts val="0"/>
              </a:spcAft>
              <a:buClr>
                <a:schemeClr val="dk1"/>
              </a:buClr>
              <a:buSzPts val="2800"/>
              <a:buChar char="•"/>
              <a:defRPr sz="3186"/>
            </a:lvl2pPr>
            <a:lvl3pPr marL="1560818" lvl="2" indent="-433560" algn="l">
              <a:lnSpc>
                <a:spcPct val="90000"/>
              </a:lnSpc>
              <a:spcBef>
                <a:spcPts val="569"/>
              </a:spcBef>
              <a:spcAft>
                <a:spcPts val="0"/>
              </a:spcAft>
              <a:buClr>
                <a:schemeClr val="dk1"/>
              </a:buClr>
              <a:buSzPts val="2400"/>
              <a:buChar char="•"/>
              <a:defRPr sz="2732"/>
            </a:lvl3pPr>
            <a:lvl4pPr marL="2081090" lvl="3" indent="-404657" algn="l">
              <a:lnSpc>
                <a:spcPct val="90000"/>
              </a:lnSpc>
              <a:spcBef>
                <a:spcPts val="569"/>
              </a:spcBef>
              <a:spcAft>
                <a:spcPts val="0"/>
              </a:spcAft>
              <a:buClr>
                <a:schemeClr val="dk1"/>
              </a:buClr>
              <a:buSzPts val="2000"/>
              <a:buChar char="•"/>
              <a:defRPr sz="2276"/>
            </a:lvl4pPr>
            <a:lvl5pPr marL="2601362" lvl="4" indent="-404657" algn="l">
              <a:lnSpc>
                <a:spcPct val="90000"/>
              </a:lnSpc>
              <a:spcBef>
                <a:spcPts val="569"/>
              </a:spcBef>
              <a:spcAft>
                <a:spcPts val="0"/>
              </a:spcAft>
              <a:buClr>
                <a:schemeClr val="dk1"/>
              </a:buClr>
              <a:buSzPts val="2000"/>
              <a:buChar char="•"/>
              <a:defRPr sz="2276"/>
            </a:lvl5pPr>
            <a:lvl6pPr marL="3121635" lvl="5" indent="-404657" algn="l">
              <a:lnSpc>
                <a:spcPct val="90000"/>
              </a:lnSpc>
              <a:spcBef>
                <a:spcPts val="569"/>
              </a:spcBef>
              <a:spcAft>
                <a:spcPts val="0"/>
              </a:spcAft>
              <a:buClr>
                <a:schemeClr val="dk1"/>
              </a:buClr>
              <a:buSzPts val="2000"/>
              <a:buChar char="•"/>
              <a:defRPr sz="2276"/>
            </a:lvl6pPr>
            <a:lvl7pPr marL="3641907" lvl="6" indent="-404657" algn="l">
              <a:lnSpc>
                <a:spcPct val="90000"/>
              </a:lnSpc>
              <a:spcBef>
                <a:spcPts val="569"/>
              </a:spcBef>
              <a:spcAft>
                <a:spcPts val="0"/>
              </a:spcAft>
              <a:buClr>
                <a:schemeClr val="dk1"/>
              </a:buClr>
              <a:buSzPts val="2000"/>
              <a:buChar char="•"/>
              <a:defRPr sz="2276"/>
            </a:lvl7pPr>
            <a:lvl8pPr marL="4162179" lvl="7" indent="-404657" algn="l">
              <a:lnSpc>
                <a:spcPct val="90000"/>
              </a:lnSpc>
              <a:spcBef>
                <a:spcPts val="569"/>
              </a:spcBef>
              <a:spcAft>
                <a:spcPts val="0"/>
              </a:spcAft>
              <a:buClr>
                <a:schemeClr val="dk1"/>
              </a:buClr>
              <a:buSzPts val="2000"/>
              <a:buChar char="•"/>
              <a:defRPr sz="2276"/>
            </a:lvl8pPr>
            <a:lvl9pPr marL="4682452" lvl="8" indent="-404657" algn="l">
              <a:lnSpc>
                <a:spcPct val="90000"/>
              </a:lnSpc>
              <a:spcBef>
                <a:spcPts val="569"/>
              </a:spcBef>
              <a:spcAft>
                <a:spcPts val="0"/>
              </a:spcAft>
              <a:buClr>
                <a:schemeClr val="dk1"/>
              </a:buClr>
              <a:buSzPts val="2000"/>
              <a:buChar char="•"/>
              <a:defRPr sz="2276"/>
            </a:lvl9pPr>
          </a:lstStyle>
          <a:p>
            <a:endParaRPr/>
          </a:p>
        </p:txBody>
      </p:sp>
      <p:sp>
        <p:nvSpPr>
          <p:cNvPr id="41" name="Google Shape;41;p67"/>
          <p:cNvSpPr txBox="1">
            <a:spLocks noGrp="1"/>
          </p:cNvSpPr>
          <p:nvPr>
            <p:ph type="body" idx="2"/>
          </p:nvPr>
        </p:nvSpPr>
        <p:spPr>
          <a:xfrm>
            <a:off x="838190" y="2062351"/>
            <a:ext cx="3925397" cy="3821626"/>
          </a:xfrm>
          <a:prstGeom prst="rect">
            <a:avLst/>
          </a:prstGeom>
          <a:noFill/>
          <a:ln>
            <a:noFill/>
          </a:ln>
        </p:spPr>
        <p:txBody>
          <a:bodyPr spcFirstLastPara="1" wrap="square" lIns="91425" tIns="45700" rIns="91425" bIns="45700" anchor="t" anchorCtr="0">
            <a:normAutofit/>
          </a:bodyPr>
          <a:lstStyle>
            <a:lvl1pPr marL="520273" lvl="0" indent="-260136" algn="l">
              <a:lnSpc>
                <a:spcPct val="90000"/>
              </a:lnSpc>
              <a:spcBef>
                <a:spcPts val="1138"/>
              </a:spcBef>
              <a:spcAft>
                <a:spcPts val="0"/>
              </a:spcAft>
              <a:buClr>
                <a:schemeClr val="dk1"/>
              </a:buClr>
              <a:buSzPts val="1600"/>
              <a:buNone/>
              <a:defRPr sz="1821"/>
            </a:lvl1pPr>
            <a:lvl2pPr marL="1040545" lvl="1" indent="-260136" algn="l">
              <a:lnSpc>
                <a:spcPct val="90000"/>
              </a:lnSpc>
              <a:spcBef>
                <a:spcPts val="569"/>
              </a:spcBef>
              <a:spcAft>
                <a:spcPts val="0"/>
              </a:spcAft>
              <a:buClr>
                <a:schemeClr val="dk1"/>
              </a:buClr>
              <a:buSzPts val="1400"/>
              <a:buNone/>
              <a:defRPr sz="1593"/>
            </a:lvl2pPr>
            <a:lvl3pPr marL="1560818" lvl="2" indent="-260136" algn="l">
              <a:lnSpc>
                <a:spcPct val="90000"/>
              </a:lnSpc>
              <a:spcBef>
                <a:spcPts val="569"/>
              </a:spcBef>
              <a:spcAft>
                <a:spcPts val="0"/>
              </a:spcAft>
              <a:buClr>
                <a:schemeClr val="dk1"/>
              </a:buClr>
              <a:buSzPts val="1200"/>
              <a:buNone/>
              <a:defRPr sz="1366"/>
            </a:lvl3pPr>
            <a:lvl4pPr marL="2081090" lvl="3" indent="-260136" algn="l">
              <a:lnSpc>
                <a:spcPct val="90000"/>
              </a:lnSpc>
              <a:spcBef>
                <a:spcPts val="569"/>
              </a:spcBef>
              <a:spcAft>
                <a:spcPts val="0"/>
              </a:spcAft>
              <a:buClr>
                <a:schemeClr val="dk1"/>
              </a:buClr>
              <a:buSzPts val="1000"/>
              <a:buNone/>
              <a:defRPr sz="1138"/>
            </a:lvl4pPr>
            <a:lvl5pPr marL="2601362" lvl="4" indent="-260136" algn="l">
              <a:lnSpc>
                <a:spcPct val="90000"/>
              </a:lnSpc>
              <a:spcBef>
                <a:spcPts val="569"/>
              </a:spcBef>
              <a:spcAft>
                <a:spcPts val="0"/>
              </a:spcAft>
              <a:buClr>
                <a:schemeClr val="dk1"/>
              </a:buClr>
              <a:buSzPts val="1000"/>
              <a:buNone/>
              <a:defRPr sz="1138"/>
            </a:lvl5pPr>
            <a:lvl6pPr marL="3121635" lvl="5" indent="-260136" algn="l">
              <a:lnSpc>
                <a:spcPct val="90000"/>
              </a:lnSpc>
              <a:spcBef>
                <a:spcPts val="569"/>
              </a:spcBef>
              <a:spcAft>
                <a:spcPts val="0"/>
              </a:spcAft>
              <a:buClr>
                <a:schemeClr val="dk1"/>
              </a:buClr>
              <a:buSzPts val="1000"/>
              <a:buNone/>
              <a:defRPr sz="1138"/>
            </a:lvl6pPr>
            <a:lvl7pPr marL="3641907" lvl="6" indent="-260136" algn="l">
              <a:lnSpc>
                <a:spcPct val="90000"/>
              </a:lnSpc>
              <a:spcBef>
                <a:spcPts val="569"/>
              </a:spcBef>
              <a:spcAft>
                <a:spcPts val="0"/>
              </a:spcAft>
              <a:buClr>
                <a:schemeClr val="dk1"/>
              </a:buClr>
              <a:buSzPts val="1000"/>
              <a:buNone/>
              <a:defRPr sz="1138"/>
            </a:lvl7pPr>
            <a:lvl8pPr marL="4162179" lvl="7" indent="-260136" algn="l">
              <a:lnSpc>
                <a:spcPct val="90000"/>
              </a:lnSpc>
              <a:spcBef>
                <a:spcPts val="569"/>
              </a:spcBef>
              <a:spcAft>
                <a:spcPts val="0"/>
              </a:spcAft>
              <a:buClr>
                <a:schemeClr val="dk1"/>
              </a:buClr>
              <a:buSzPts val="1000"/>
              <a:buNone/>
              <a:defRPr sz="1138"/>
            </a:lvl8pPr>
            <a:lvl9pPr marL="4682452" lvl="8" indent="-260136" algn="l">
              <a:lnSpc>
                <a:spcPct val="90000"/>
              </a:lnSpc>
              <a:spcBef>
                <a:spcPts val="569"/>
              </a:spcBef>
              <a:spcAft>
                <a:spcPts val="0"/>
              </a:spcAft>
              <a:buClr>
                <a:schemeClr val="dk1"/>
              </a:buClr>
              <a:buSzPts val="1000"/>
              <a:buNone/>
              <a:defRPr sz="1138"/>
            </a:lvl9pPr>
          </a:lstStyle>
          <a:p>
            <a:endParaRPr/>
          </a:p>
        </p:txBody>
      </p:sp>
      <p:sp>
        <p:nvSpPr>
          <p:cNvPr id="42" name="Google Shape;42;p67"/>
          <p:cNvSpPr txBox="1">
            <a:spLocks noGrp="1"/>
          </p:cNvSpPr>
          <p:nvPr>
            <p:ph type="dt" idx="10"/>
          </p:nvPr>
        </p:nvSpPr>
        <p:spPr>
          <a:xfrm>
            <a:off x="836384" y="6373225"/>
            <a:ext cx="2738564" cy="3651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7"/>
          <p:cNvSpPr txBox="1">
            <a:spLocks noGrp="1"/>
          </p:cNvSpPr>
          <p:nvPr>
            <p:ph type="ftr" idx="11"/>
          </p:nvPr>
        </p:nvSpPr>
        <p:spPr>
          <a:xfrm>
            <a:off x="4030173" y="6373225"/>
            <a:ext cx="4107848" cy="3651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8593243" y="6373225"/>
            <a:ext cx="2738564" cy="3651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5"/>
        <p:cNvGrpSpPr/>
        <p:nvPr/>
      </p:nvGrpSpPr>
      <p:grpSpPr>
        <a:xfrm>
          <a:off x="0" y="0"/>
          <a:ext cx="0" cy="0"/>
          <a:chOff x="0" y="0"/>
          <a:chExt cx="0" cy="0"/>
        </a:xfrm>
      </p:grpSpPr>
      <p:sp>
        <p:nvSpPr>
          <p:cNvPr id="46" name="Google Shape;46;p68"/>
          <p:cNvSpPr txBox="1">
            <a:spLocks noGrp="1"/>
          </p:cNvSpPr>
          <p:nvPr>
            <p:ph type="title"/>
          </p:nvPr>
        </p:nvSpPr>
        <p:spPr>
          <a:xfrm>
            <a:off x="838190" y="458945"/>
            <a:ext cx="3925397" cy="160340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64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8"/>
          <p:cNvSpPr>
            <a:spLocks noGrp="1"/>
          </p:cNvSpPr>
          <p:nvPr>
            <p:ph type="pic" idx="2"/>
          </p:nvPr>
        </p:nvSpPr>
        <p:spPr>
          <a:xfrm>
            <a:off x="5173648" y="990043"/>
            <a:ext cx="6159965" cy="4885274"/>
          </a:xfrm>
          <a:prstGeom prst="rect">
            <a:avLst/>
          </a:prstGeom>
          <a:noFill/>
          <a:ln>
            <a:noFill/>
          </a:ln>
        </p:spPr>
      </p:sp>
      <p:sp>
        <p:nvSpPr>
          <p:cNvPr id="48" name="Google Shape;48;p68"/>
          <p:cNvSpPr txBox="1">
            <a:spLocks noGrp="1"/>
          </p:cNvSpPr>
          <p:nvPr>
            <p:ph type="body" idx="1"/>
          </p:nvPr>
        </p:nvSpPr>
        <p:spPr>
          <a:xfrm>
            <a:off x="838190" y="2062351"/>
            <a:ext cx="3925397" cy="3821626"/>
          </a:xfrm>
          <a:prstGeom prst="rect">
            <a:avLst/>
          </a:prstGeom>
          <a:noFill/>
          <a:ln>
            <a:noFill/>
          </a:ln>
        </p:spPr>
        <p:txBody>
          <a:bodyPr spcFirstLastPara="1" wrap="square" lIns="91425" tIns="45700" rIns="91425" bIns="45700" anchor="t" anchorCtr="0">
            <a:normAutofit/>
          </a:bodyPr>
          <a:lstStyle>
            <a:lvl1pPr marL="520273" lvl="0" indent="-260136" algn="l">
              <a:lnSpc>
                <a:spcPct val="90000"/>
              </a:lnSpc>
              <a:spcBef>
                <a:spcPts val="1138"/>
              </a:spcBef>
              <a:spcAft>
                <a:spcPts val="0"/>
              </a:spcAft>
              <a:buClr>
                <a:schemeClr val="dk1"/>
              </a:buClr>
              <a:buSzPts val="1600"/>
              <a:buNone/>
              <a:defRPr sz="1821"/>
            </a:lvl1pPr>
            <a:lvl2pPr marL="1040545" lvl="1" indent="-260136" algn="l">
              <a:lnSpc>
                <a:spcPct val="90000"/>
              </a:lnSpc>
              <a:spcBef>
                <a:spcPts val="569"/>
              </a:spcBef>
              <a:spcAft>
                <a:spcPts val="0"/>
              </a:spcAft>
              <a:buClr>
                <a:schemeClr val="dk1"/>
              </a:buClr>
              <a:buSzPts val="1400"/>
              <a:buNone/>
              <a:defRPr sz="1593"/>
            </a:lvl2pPr>
            <a:lvl3pPr marL="1560818" lvl="2" indent="-260136" algn="l">
              <a:lnSpc>
                <a:spcPct val="90000"/>
              </a:lnSpc>
              <a:spcBef>
                <a:spcPts val="569"/>
              </a:spcBef>
              <a:spcAft>
                <a:spcPts val="0"/>
              </a:spcAft>
              <a:buClr>
                <a:schemeClr val="dk1"/>
              </a:buClr>
              <a:buSzPts val="1200"/>
              <a:buNone/>
              <a:defRPr sz="1366"/>
            </a:lvl3pPr>
            <a:lvl4pPr marL="2081090" lvl="3" indent="-260136" algn="l">
              <a:lnSpc>
                <a:spcPct val="90000"/>
              </a:lnSpc>
              <a:spcBef>
                <a:spcPts val="569"/>
              </a:spcBef>
              <a:spcAft>
                <a:spcPts val="0"/>
              </a:spcAft>
              <a:buClr>
                <a:schemeClr val="dk1"/>
              </a:buClr>
              <a:buSzPts val="1000"/>
              <a:buNone/>
              <a:defRPr sz="1138"/>
            </a:lvl4pPr>
            <a:lvl5pPr marL="2601362" lvl="4" indent="-260136" algn="l">
              <a:lnSpc>
                <a:spcPct val="90000"/>
              </a:lnSpc>
              <a:spcBef>
                <a:spcPts val="569"/>
              </a:spcBef>
              <a:spcAft>
                <a:spcPts val="0"/>
              </a:spcAft>
              <a:buClr>
                <a:schemeClr val="dk1"/>
              </a:buClr>
              <a:buSzPts val="1000"/>
              <a:buNone/>
              <a:defRPr sz="1138"/>
            </a:lvl5pPr>
            <a:lvl6pPr marL="3121635" lvl="5" indent="-260136" algn="l">
              <a:lnSpc>
                <a:spcPct val="90000"/>
              </a:lnSpc>
              <a:spcBef>
                <a:spcPts val="569"/>
              </a:spcBef>
              <a:spcAft>
                <a:spcPts val="0"/>
              </a:spcAft>
              <a:buClr>
                <a:schemeClr val="dk1"/>
              </a:buClr>
              <a:buSzPts val="1000"/>
              <a:buNone/>
              <a:defRPr sz="1138"/>
            </a:lvl6pPr>
            <a:lvl7pPr marL="3641907" lvl="6" indent="-260136" algn="l">
              <a:lnSpc>
                <a:spcPct val="90000"/>
              </a:lnSpc>
              <a:spcBef>
                <a:spcPts val="569"/>
              </a:spcBef>
              <a:spcAft>
                <a:spcPts val="0"/>
              </a:spcAft>
              <a:buClr>
                <a:schemeClr val="dk1"/>
              </a:buClr>
              <a:buSzPts val="1000"/>
              <a:buNone/>
              <a:defRPr sz="1138"/>
            </a:lvl7pPr>
            <a:lvl8pPr marL="4162179" lvl="7" indent="-260136" algn="l">
              <a:lnSpc>
                <a:spcPct val="90000"/>
              </a:lnSpc>
              <a:spcBef>
                <a:spcPts val="569"/>
              </a:spcBef>
              <a:spcAft>
                <a:spcPts val="0"/>
              </a:spcAft>
              <a:buClr>
                <a:schemeClr val="dk1"/>
              </a:buClr>
              <a:buSzPts val="1000"/>
              <a:buNone/>
              <a:defRPr sz="1138"/>
            </a:lvl8pPr>
            <a:lvl9pPr marL="4682452" lvl="8" indent="-260136" algn="l">
              <a:lnSpc>
                <a:spcPct val="90000"/>
              </a:lnSpc>
              <a:spcBef>
                <a:spcPts val="569"/>
              </a:spcBef>
              <a:spcAft>
                <a:spcPts val="0"/>
              </a:spcAft>
              <a:buClr>
                <a:schemeClr val="dk1"/>
              </a:buClr>
              <a:buSzPts val="1000"/>
              <a:buNone/>
              <a:defRPr sz="1138"/>
            </a:lvl9pPr>
          </a:lstStyle>
          <a:p>
            <a:endParaRPr/>
          </a:p>
        </p:txBody>
      </p:sp>
      <p:sp>
        <p:nvSpPr>
          <p:cNvPr id="49" name="Google Shape;49;p68"/>
          <p:cNvSpPr txBox="1">
            <a:spLocks noGrp="1"/>
          </p:cNvSpPr>
          <p:nvPr>
            <p:ph type="dt" idx="10"/>
          </p:nvPr>
        </p:nvSpPr>
        <p:spPr>
          <a:xfrm>
            <a:off x="836384" y="6373225"/>
            <a:ext cx="2738564" cy="36513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8"/>
          <p:cNvSpPr txBox="1">
            <a:spLocks noGrp="1"/>
          </p:cNvSpPr>
          <p:nvPr>
            <p:ph type="ftr" idx="11"/>
          </p:nvPr>
        </p:nvSpPr>
        <p:spPr>
          <a:xfrm>
            <a:off x="4030173" y="6373225"/>
            <a:ext cx="4107848" cy="36513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68"/>
          <p:cNvSpPr txBox="1">
            <a:spLocks noGrp="1"/>
          </p:cNvSpPr>
          <p:nvPr>
            <p:ph type="sldNum" idx="12"/>
          </p:nvPr>
        </p:nvSpPr>
        <p:spPr>
          <a:xfrm>
            <a:off x="8593243" y="6373225"/>
            <a:ext cx="2738564" cy="36513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52"/>
        <p:cNvGrpSpPr/>
        <p:nvPr/>
      </p:nvGrpSpPr>
      <p:grpSpPr>
        <a:xfrm>
          <a:off x="0" y="0"/>
          <a:ext cx="0" cy="0"/>
          <a:chOff x="0" y="0"/>
          <a:chExt cx="0" cy="0"/>
        </a:xfrm>
      </p:grpSpPr>
      <p:sp>
        <p:nvSpPr>
          <p:cNvPr id="53" name="Google Shape;53;p71"/>
          <p:cNvSpPr/>
          <p:nvPr/>
        </p:nvSpPr>
        <p:spPr>
          <a:xfrm>
            <a:off x="0" y="0"/>
            <a:ext cx="12168188" cy="101313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2048">
              <a:solidFill>
                <a:schemeClr val="dk1"/>
              </a:solidFill>
              <a:latin typeface="Calibri"/>
              <a:ea typeface="Calibri"/>
              <a:cs typeface="Calibri"/>
              <a:sym typeface="Calibri"/>
            </a:endParaRPr>
          </a:p>
        </p:txBody>
      </p:sp>
      <p:sp>
        <p:nvSpPr>
          <p:cNvPr id="54" name="Google Shape;54;p71"/>
          <p:cNvSpPr txBox="1"/>
          <p:nvPr/>
        </p:nvSpPr>
        <p:spPr>
          <a:xfrm>
            <a:off x="619609" y="524877"/>
            <a:ext cx="3556883" cy="189705"/>
          </a:xfrm>
          <a:prstGeom prst="rect">
            <a:avLst/>
          </a:prstGeom>
          <a:noFill/>
          <a:ln>
            <a:noFill/>
          </a:ln>
        </p:spPr>
        <p:txBody>
          <a:bodyPr spcFirstLastPara="1" wrap="square" lIns="0" tIns="14451" rIns="0" bIns="0" anchor="t" anchorCtr="0">
            <a:spAutoFit/>
          </a:bodyPr>
          <a:lstStyle/>
          <a:p>
            <a:pPr marL="14453" marR="0" lvl="0" indent="0" algn="l" rtl="0">
              <a:lnSpc>
                <a:spcPct val="100000"/>
              </a:lnSpc>
              <a:spcBef>
                <a:spcPts val="0"/>
              </a:spcBef>
              <a:spcAft>
                <a:spcPts val="0"/>
              </a:spcAft>
              <a:buNone/>
            </a:pPr>
            <a:r>
              <a:rPr lang="en-GB" sz="1138" b="0">
                <a:solidFill>
                  <a:schemeClr val="lt1"/>
                </a:solidFill>
                <a:latin typeface="Open Sans"/>
                <a:ea typeface="Open Sans"/>
                <a:cs typeface="Open Sans"/>
                <a:sym typeface="Open Sans"/>
              </a:rPr>
              <a:t>Brand manual for </a:t>
            </a:r>
            <a:r>
              <a:rPr lang="en-GB" sz="1138" b="1">
                <a:solidFill>
                  <a:schemeClr val="lt1"/>
                </a:solidFill>
                <a:latin typeface="Open Sans"/>
                <a:ea typeface="Open Sans"/>
                <a:cs typeface="Open Sans"/>
                <a:sym typeface="Open Sans"/>
              </a:rPr>
              <a:t>Blockchain for Agri Food Edu</a:t>
            </a:r>
            <a:endParaRPr sz="1138" b="1">
              <a:solidFill>
                <a:schemeClr val="lt1"/>
              </a:solidFill>
              <a:latin typeface="Open Sans"/>
              <a:ea typeface="Open Sans"/>
              <a:cs typeface="Open Sans"/>
              <a:sym typeface="Open Sans"/>
            </a:endParaRPr>
          </a:p>
        </p:txBody>
      </p:sp>
      <p:sp>
        <p:nvSpPr>
          <p:cNvPr id="55" name="Google Shape;55;p71"/>
          <p:cNvSpPr txBox="1">
            <a:spLocks noGrp="1"/>
          </p:cNvSpPr>
          <p:nvPr>
            <p:ph type="body" idx="1"/>
          </p:nvPr>
        </p:nvSpPr>
        <p:spPr>
          <a:xfrm>
            <a:off x="9276075" y="524878"/>
            <a:ext cx="2183988" cy="211164"/>
          </a:xfrm>
          <a:prstGeom prst="rect">
            <a:avLst/>
          </a:prstGeom>
          <a:noFill/>
          <a:ln>
            <a:noFill/>
          </a:ln>
        </p:spPr>
        <p:txBody>
          <a:bodyPr spcFirstLastPara="1" wrap="square" lIns="91425" tIns="45700" rIns="91425" bIns="45700" anchor="t" anchorCtr="0">
            <a:noAutofit/>
          </a:bodyPr>
          <a:lstStyle>
            <a:lvl1pPr marL="520273" lvl="0" indent="-260136" algn="r">
              <a:lnSpc>
                <a:spcPct val="90000"/>
              </a:lnSpc>
              <a:spcBef>
                <a:spcPts val="1138"/>
              </a:spcBef>
              <a:spcAft>
                <a:spcPts val="0"/>
              </a:spcAft>
              <a:buClr>
                <a:schemeClr val="lt1"/>
              </a:buClr>
              <a:buSzPts val="1000"/>
              <a:buNone/>
              <a:defRPr sz="1138" b="0">
                <a:solidFill>
                  <a:schemeClr val="lt1"/>
                </a:solidFill>
                <a:latin typeface="Open Sans"/>
                <a:ea typeface="Open Sans"/>
                <a:cs typeface="Open Sans"/>
                <a:sym typeface="Open Sans"/>
              </a:defRPr>
            </a:lvl1pPr>
            <a:lvl2pPr marL="1040545" lvl="1" indent="-260136" algn="r">
              <a:lnSpc>
                <a:spcPct val="90000"/>
              </a:lnSpc>
              <a:spcBef>
                <a:spcPts val="569"/>
              </a:spcBef>
              <a:spcAft>
                <a:spcPts val="0"/>
              </a:spcAft>
              <a:buClr>
                <a:schemeClr val="dk1"/>
              </a:buClr>
              <a:buSzPts val="800"/>
              <a:buNone/>
              <a:defRPr sz="911"/>
            </a:lvl2pPr>
            <a:lvl3pPr marL="1560818" lvl="2" indent="-260136" algn="r">
              <a:lnSpc>
                <a:spcPct val="90000"/>
              </a:lnSpc>
              <a:spcBef>
                <a:spcPts val="569"/>
              </a:spcBef>
              <a:spcAft>
                <a:spcPts val="0"/>
              </a:spcAft>
              <a:buClr>
                <a:schemeClr val="dk1"/>
              </a:buClr>
              <a:buSzPts val="800"/>
              <a:buNone/>
              <a:defRPr sz="911"/>
            </a:lvl3pPr>
            <a:lvl4pPr marL="2081090" lvl="3" indent="-260136" algn="r">
              <a:lnSpc>
                <a:spcPct val="90000"/>
              </a:lnSpc>
              <a:spcBef>
                <a:spcPts val="569"/>
              </a:spcBef>
              <a:spcAft>
                <a:spcPts val="0"/>
              </a:spcAft>
              <a:buClr>
                <a:schemeClr val="dk1"/>
              </a:buClr>
              <a:buSzPts val="800"/>
              <a:buNone/>
              <a:defRPr sz="911"/>
            </a:lvl4pPr>
            <a:lvl5pPr marL="2601362" lvl="4" indent="-260136" algn="r">
              <a:lnSpc>
                <a:spcPct val="90000"/>
              </a:lnSpc>
              <a:spcBef>
                <a:spcPts val="569"/>
              </a:spcBef>
              <a:spcAft>
                <a:spcPts val="0"/>
              </a:spcAft>
              <a:buClr>
                <a:schemeClr val="dk1"/>
              </a:buClr>
              <a:buSzPts val="800"/>
              <a:buNone/>
              <a:defRPr sz="911"/>
            </a:lvl5pPr>
            <a:lvl6pPr marL="3121635" lvl="5" indent="-390204" algn="l">
              <a:lnSpc>
                <a:spcPct val="90000"/>
              </a:lnSpc>
              <a:spcBef>
                <a:spcPts val="569"/>
              </a:spcBef>
              <a:spcAft>
                <a:spcPts val="0"/>
              </a:spcAft>
              <a:buClr>
                <a:schemeClr val="dk1"/>
              </a:buClr>
              <a:buSzPts val="1800"/>
              <a:buChar char="•"/>
              <a:defRPr/>
            </a:lvl6pPr>
            <a:lvl7pPr marL="3641907" lvl="6" indent="-390204" algn="l">
              <a:lnSpc>
                <a:spcPct val="90000"/>
              </a:lnSpc>
              <a:spcBef>
                <a:spcPts val="569"/>
              </a:spcBef>
              <a:spcAft>
                <a:spcPts val="0"/>
              </a:spcAft>
              <a:buClr>
                <a:schemeClr val="dk1"/>
              </a:buClr>
              <a:buSzPts val="1800"/>
              <a:buChar char="•"/>
              <a:defRPr/>
            </a:lvl7pPr>
            <a:lvl8pPr marL="4162179" lvl="7" indent="-390204" algn="l">
              <a:lnSpc>
                <a:spcPct val="90000"/>
              </a:lnSpc>
              <a:spcBef>
                <a:spcPts val="569"/>
              </a:spcBef>
              <a:spcAft>
                <a:spcPts val="0"/>
              </a:spcAft>
              <a:buClr>
                <a:schemeClr val="dk1"/>
              </a:buClr>
              <a:buSzPts val="1800"/>
              <a:buChar char="•"/>
              <a:defRPr/>
            </a:lvl8pPr>
            <a:lvl9pPr marL="4682452" lvl="8" indent="-390204" algn="l">
              <a:lnSpc>
                <a:spcPct val="90000"/>
              </a:lnSpc>
              <a:spcBef>
                <a:spcPts val="569"/>
              </a:spcBef>
              <a:spcAft>
                <a:spcPts val="0"/>
              </a:spcAft>
              <a:buClr>
                <a:schemeClr val="dk1"/>
              </a:buClr>
              <a:buSzPts val="1800"/>
              <a:buChar char="•"/>
              <a:defRPr/>
            </a:lvl9pPr>
          </a:lstStyle>
          <a:p>
            <a:endParaRPr/>
          </a:p>
        </p:txBody>
      </p:sp>
      <p:grpSp>
        <p:nvGrpSpPr>
          <p:cNvPr id="56" name="Google Shape;56;p71"/>
          <p:cNvGrpSpPr/>
          <p:nvPr/>
        </p:nvGrpSpPr>
        <p:grpSpPr>
          <a:xfrm flipH="1">
            <a:off x="4432" y="4321146"/>
            <a:ext cx="2052061" cy="2554320"/>
            <a:chOff x="12708052" y="5708395"/>
            <a:chExt cx="760808" cy="1185370"/>
          </a:xfrm>
        </p:grpSpPr>
        <p:sp>
          <p:nvSpPr>
            <p:cNvPr id="57" name="Google Shape;57;p7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48">
                <a:solidFill>
                  <a:schemeClr val="dk1"/>
                </a:solidFill>
                <a:latin typeface="Calibri"/>
                <a:ea typeface="Calibri"/>
                <a:cs typeface="Calibri"/>
                <a:sym typeface="Calibri"/>
              </a:endParaRPr>
            </a:p>
          </p:txBody>
        </p:sp>
        <p:sp>
          <p:nvSpPr>
            <p:cNvPr id="58" name="Google Shape;58;p7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48">
                <a:solidFill>
                  <a:schemeClr val="dk1"/>
                </a:solidFill>
                <a:latin typeface="Calibri"/>
                <a:ea typeface="Calibri"/>
                <a:cs typeface="Calibri"/>
                <a:sym typeface="Calibri"/>
              </a:endParaRPr>
            </a:p>
          </p:txBody>
        </p:sp>
        <p:sp>
          <p:nvSpPr>
            <p:cNvPr id="59" name="Google Shape;59;p7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48">
                <a:solidFill>
                  <a:schemeClr val="dk1"/>
                </a:solidFill>
                <a:latin typeface="Calibri"/>
                <a:ea typeface="Calibri"/>
                <a:cs typeface="Calibri"/>
                <a:sym typeface="Calibri"/>
              </a:endParaRPr>
            </a:p>
          </p:txBody>
        </p:sp>
        <p:sp>
          <p:nvSpPr>
            <p:cNvPr id="60" name="Google Shape;60;p7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48">
                <a:solidFill>
                  <a:schemeClr val="dk1"/>
                </a:solidFill>
                <a:latin typeface="Calibri"/>
                <a:ea typeface="Calibri"/>
                <a:cs typeface="Calibri"/>
                <a:sym typeface="Calibri"/>
              </a:endParaRPr>
            </a:p>
          </p:txBody>
        </p:sp>
        <p:sp>
          <p:nvSpPr>
            <p:cNvPr id="61" name="Google Shape;61;p7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48">
                <a:solidFill>
                  <a:schemeClr val="dk1"/>
                </a:solidFill>
                <a:latin typeface="Calibri"/>
                <a:ea typeface="Calibri"/>
                <a:cs typeface="Calibri"/>
                <a:sym typeface="Calibri"/>
              </a:endParaRPr>
            </a:p>
          </p:txBody>
        </p:sp>
        <p:sp>
          <p:nvSpPr>
            <p:cNvPr id="62" name="Google Shape;62;p7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48">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3"/>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3"/>
          <p:cNvSpPr txBox="1">
            <a:spLocks noGrp="1"/>
          </p:cNvSpPr>
          <p:nvPr>
            <p:ph type="title"/>
          </p:nvPr>
        </p:nvSpPr>
        <p:spPr>
          <a:xfrm>
            <a:off x="1931647" y="1442165"/>
            <a:ext cx="8304897" cy="707886"/>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3"/>
          <p:cNvSpPr txBox="1">
            <a:spLocks noGrp="1"/>
          </p:cNvSpPr>
          <p:nvPr>
            <p:ph type="body" idx="1"/>
          </p:nvPr>
        </p:nvSpPr>
        <p:spPr>
          <a:xfrm>
            <a:off x="1931647" y="1442165"/>
            <a:ext cx="8304897" cy="707886"/>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63"/>
          <p:cNvSpPr txBox="1">
            <a:spLocks noGrp="1"/>
          </p:cNvSpPr>
          <p:nvPr>
            <p:ph type="ftr" idx="11"/>
          </p:nvPr>
        </p:nvSpPr>
        <p:spPr>
          <a:xfrm>
            <a:off x="4137184" y="6394181"/>
            <a:ext cx="3893820" cy="316586"/>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2048"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9pPr>
          </a:lstStyle>
          <a:p>
            <a:endParaRPr/>
          </a:p>
        </p:txBody>
      </p:sp>
      <p:sp>
        <p:nvSpPr>
          <p:cNvPr id="13" name="Google Shape;13;p63"/>
          <p:cNvSpPr txBox="1">
            <a:spLocks noGrp="1"/>
          </p:cNvSpPr>
          <p:nvPr>
            <p:ph type="dt" idx="10"/>
          </p:nvPr>
        </p:nvSpPr>
        <p:spPr>
          <a:xfrm>
            <a:off x="608410" y="6394181"/>
            <a:ext cx="2798683" cy="316586"/>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2048"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9pPr>
          </a:lstStyle>
          <a:p>
            <a:endParaRPr/>
          </a:p>
        </p:txBody>
      </p:sp>
      <p:sp>
        <p:nvSpPr>
          <p:cNvPr id="14" name="Google Shape;14;p63"/>
          <p:cNvSpPr txBox="1">
            <a:spLocks noGrp="1"/>
          </p:cNvSpPr>
          <p:nvPr>
            <p:ph type="sldNum" idx="12"/>
          </p:nvPr>
        </p:nvSpPr>
        <p:spPr>
          <a:xfrm>
            <a:off x="8761095" y="6394182"/>
            <a:ext cx="2798683" cy="316586"/>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2048" b="0" i="0" u="none" strike="noStrike" cap="none">
                <a:solidFill>
                  <a:srgbClr val="888888"/>
                </a:solidFill>
                <a:latin typeface="Calibri"/>
                <a:ea typeface="Calibri"/>
                <a:cs typeface="Calibri"/>
                <a:sym typeface="Calibri"/>
              </a:defRPr>
            </a:lvl1pPr>
            <a:lvl2pPr marL="0" marR="0" lvl="1" indent="0" algn="r" rtl="0">
              <a:spcBef>
                <a:spcPts val="0"/>
              </a:spcBef>
              <a:buNone/>
              <a:defRPr sz="2048" b="0" i="0" u="none" strike="noStrike" cap="none">
                <a:solidFill>
                  <a:srgbClr val="888888"/>
                </a:solidFill>
                <a:latin typeface="Calibri"/>
                <a:ea typeface="Calibri"/>
                <a:cs typeface="Calibri"/>
                <a:sym typeface="Calibri"/>
              </a:defRPr>
            </a:lvl2pPr>
            <a:lvl3pPr marL="0" marR="0" lvl="2" indent="0" algn="r" rtl="0">
              <a:spcBef>
                <a:spcPts val="0"/>
              </a:spcBef>
              <a:buNone/>
              <a:defRPr sz="2048" b="0" i="0" u="none" strike="noStrike" cap="none">
                <a:solidFill>
                  <a:srgbClr val="888888"/>
                </a:solidFill>
                <a:latin typeface="Calibri"/>
                <a:ea typeface="Calibri"/>
                <a:cs typeface="Calibri"/>
                <a:sym typeface="Calibri"/>
              </a:defRPr>
            </a:lvl3pPr>
            <a:lvl4pPr marL="0" marR="0" lvl="3" indent="0" algn="r" rtl="0">
              <a:spcBef>
                <a:spcPts val="0"/>
              </a:spcBef>
              <a:buNone/>
              <a:defRPr sz="2048" b="0" i="0" u="none" strike="noStrike" cap="none">
                <a:solidFill>
                  <a:srgbClr val="888888"/>
                </a:solidFill>
                <a:latin typeface="Calibri"/>
                <a:ea typeface="Calibri"/>
                <a:cs typeface="Calibri"/>
                <a:sym typeface="Calibri"/>
              </a:defRPr>
            </a:lvl4pPr>
            <a:lvl5pPr marL="0" marR="0" lvl="4" indent="0" algn="r" rtl="0">
              <a:spcBef>
                <a:spcPts val="0"/>
              </a:spcBef>
              <a:buNone/>
              <a:defRPr sz="2048" b="0" i="0" u="none" strike="noStrike" cap="none">
                <a:solidFill>
                  <a:srgbClr val="888888"/>
                </a:solidFill>
                <a:latin typeface="Calibri"/>
                <a:ea typeface="Calibri"/>
                <a:cs typeface="Calibri"/>
                <a:sym typeface="Calibri"/>
              </a:defRPr>
            </a:lvl5pPr>
            <a:lvl6pPr marL="0" marR="0" lvl="5" indent="0" algn="r" rtl="0">
              <a:spcBef>
                <a:spcPts val="0"/>
              </a:spcBef>
              <a:buNone/>
              <a:defRPr sz="2048" b="0" i="0" u="none" strike="noStrike" cap="none">
                <a:solidFill>
                  <a:srgbClr val="888888"/>
                </a:solidFill>
                <a:latin typeface="Calibri"/>
                <a:ea typeface="Calibri"/>
                <a:cs typeface="Calibri"/>
                <a:sym typeface="Calibri"/>
              </a:defRPr>
            </a:lvl6pPr>
            <a:lvl7pPr marL="0" marR="0" lvl="6" indent="0" algn="r" rtl="0">
              <a:spcBef>
                <a:spcPts val="0"/>
              </a:spcBef>
              <a:buNone/>
              <a:defRPr sz="2048" b="0" i="0" u="none" strike="noStrike" cap="none">
                <a:solidFill>
                  <a:srgbClr val="888888"/>
                </a:solidFill>
                <a:latin typeface="Calibri"/>
                <a:ea typeface="Calibri"/>
                <a:cs typeface="Calibri"/>
                <a:sym typeface="Calibri"/>
              </a:defRPr>
            </a:lvl7pPr>
            <a:lvl8pPr marL="0" marR="0" lvl="7" indent="0" algn="r" rtl="0">
              <a:spcBef>
                <a:spcPts val="0"/>
              </a:spcBef>
              <a:buNone/>
              <a:defRPr sz="2048" b="0" i="0" u="none" strike="noStrike" cap="none">
                <a:solidFill>
                  <a:srgbClr val="888888"/>
                </a:solidFill>
                <a:latin typeface="Calibri"/>
                <a:ea typeface="Calibri"/>
                <a:cs typeface="Calibri"/>
                <a:sym typeface="Calibri"/>
              </a:defRPr>
            </a:lvl8pPr>
            <a:lvl9pPr marL="0" marR="0" lvl="8" indent="0" algn="r" rtl="0">
              <a:spcBef>
                <a:spcPts val="0"/>
              </a:spcBef>
              <a:buNone/>
              <a:defRPr sz="2048" b="0" i="0" u="none" strike="noStrike" cap="none">
                <a:solidFill>
                  <a:srgbClr val="888888"/>
                </a:solidFill>
                <a:latin typeface="Calibri"/>
                <a:ea typeface="Calibri"/>
                <a:cs typeface="Calibri"/>
                <a:sym typeface="Calibri"/>
              </a:defRPr>
            </a:lvl9pPr>
          </a:lstStyle>
          <a:p>
            <a:fld id="{00000000-1234-1234-1234-123412341234}" type="slidenum">
              <a:rPr lang="en-GB" smtClean="0"/>
              <a:pPr/>
              <a:t>‹#›</a:t>
            </a:fld>
            <a:endParaRPr lang="en-GB"/>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
        <p:cNvGrpSpPr/>
        <p:nvPr/>
      </p:nvGrpSpPr>
      <p:grpSpPr>
        <a:xfrm>
          <a:off x="0" y="0"/>
          <a:ext cx="0" cy="0"/>
          <a:chOff x="0" y="0"/>
          <a:chExt cx="0" cy="0"/>
        </a:xfrm>
      </p:grpSpPr>
      <p:sp>
        <p:nvSpPr>
          <p:cNvPr id="28" name="Google Shape;28;p65"/>
          <p:cNvSpPr txBox="1">
            <a:spLocks noGrp="1"/>
          </p:cNvSpPr>
          <p:nvPr>
            <p:ph type="title"/>
          </p:nvPr>
        </p:nvSpPr>
        <p:spPr>
          <a:xfrm>
            <a:off x="836385" y="366576"/>
            <a:ext cx="10495423" cy="132775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65"/>
          <p:cNvSpPr txBox="1">
            <a:spLocks noGrp="1"/>
          </p:cNvSpPr>
          <p:nvPr>
            <p:ph type="body" idx="1"/>
          </p:nvPr>
        </p:nvSpPr>
        <p:spPr>
          <a:xfrm>
            <a:off x="836385" y="1829996"/>
            <a:ext cx="10495423" cy="4362831"/>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65"/>
          <p:cNvSpPr txBox="1">
            <a:spLocks noGrp="1"/>
          </p:cNvSpPr>
          <p:nvPr>
            <p:ph type="dt" idx="10"/>
          </p:nvPr>
        </p:nvSpPr>
        <p:spPr>
          <a:xfrm>
            <a:off x="836384" y="6373225"/>
            <a:ext cx="2738564" cy="365133"/>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366">
                <a:solidFill>
                  <a:srgbClr val="888888"/>
                </a:solidFill>
                <a:latin typeface="Calibri"/>
                <a:ea typeface="Calibri"/>
                <a:cs typeface="Calibri"/>
                <a:sym typeface="Calibri"/>
              </a:defRPr>
            </a:lvl1pPr>
            <a:lvl2pPr marR="0" lvl="1"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9pPr>
          </a:lstStyle>
          <a:p>
            <a:endParaRPr/>
          </a:p>
        </p:txBody>
      </p:sp>
      <p:sp>
        <p:nvSpPr>
          <p:cNvPr id="31" name="Google Shape;31;p65"/>
          <p:cNvSpPr txBox="1">
            <a:spLocks noGrp="1"/>
          </p:cNvSpPr>
          <p:nvPr>
            <p:ph type="ftr" idx="11"/>
          </p:nvPr>
        </p:nvSpPr>
        <p:spPr>
          <a:xfrm>
            <a:off x="4030173" y="6373225"/>
            <a:ext cx="4107848" cy="365133"/>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366">
                <a:solidFill>
                  <a:srgbClr val="888888"/>
                </a:solidFill>
                <a:latin typeface="Calibri"/>
                <a:ea typeface="Calibri"/>
                <a:cs typeface="Calibri"/>
                <a:sym typeface="Calibri"/>
              </a:defRPr>
            </a:lvl1pPr>
            <a:lvl2pPr marR="0" lvl="1"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048" b="0" i="0" u="none" strike="noStrike" cap="none">
                <a:solidFill>
                  <a:schemeClr val="dk1"/>
                </a:solidFill>
                <a:latin typeface="Calibri"/>
                <a:ea typeface="Calibri"/>
                <a:cs typeface="Calibri"/>
                <a:sym typeface="Calibri"/>
              </a:defRPr>
            </a:lvl9pPr>
          </a:lstStyle>
          <a:p>
            <a:endParaRPr/>
          </a:p>
        </p:txBody>
      </p:sp>
      <p:sp>
        <p:nvSpPr>
          <p:cNvPr id="32" name="Google Shape;32;p65"/>
          <p:cNvSpPr txBox="1">
            <a:spLocks noGrp="1"/>
          </p:cNvSpPr>
          <p:nvPr>
            <p:ph type="sldNum" idx="12"/>
          </p:nvPr>
        </p:nvSpPr>
        <p:spPr>
          <a:xfrm>
            <a:off x="8593243" y="6373225"/>
            <a:ext cx="2738564" cy="365133"/>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66">
                <a:solidFill>
                  <a:srgbClr val="888888"/>
                </a:solidFill>
                <a:latin typeface="Calibri"/>
                <a:ea typeface="Calibri"/>
                <a:cs typeface="Calibri"/>
                <a:sym typeface="Calibri"/>
              </a:defRPr>
            </a:lvl1pPr>
            <a:lvl2pPr marL="0" marR="0" lvl="1" indent="0" algn="r" rtl="0">
              <a:spcBef>
                <a:spcPts val="0"/>
              </a:spcBef>
              <a:buNone/>
              <a:defRPr sz="1366">
                <a:solidFill>
                  <a:srgbClr val="888888"/>
                </a:solidFill>
                <a:latin typeface="Calibri"/>
                <a:ea typeface="Calibri"/>
                <a:cs typeface="Calibri"/>
                <a:sym typeface="Calibri"/>
              </a:defRPr>
            </a:lvl2pPr>
            <a:lvl3pPr marL="0" marR="0" lvl="2" indent="0" algn="r" rtl="0">
              <a:spcBef>
                <a:spcPts val="0"/>
              </a:spcBef>
              <a:buNone/>
              <a:defRPr sz="1366">
                <a:solidFill>
                  <a:srgbClr val="888888"/>
                </a:solidFill>
                <a:latin typeface="Calibri"/>
                <a:ea typeface="Calibri"/>
                <a:cs typeface="Calibri"/>
                <a:sym typeface="Calibri"/>
              </a:defRPr>
            </a:lvl3pPr>
            <a:lvl4pPr marL="0" marR="0" lvl="3" indent="0" algn="r" rtl="0">
              <a:spcBef>
                <a:spcPts val="0"/>
              </a:spcBef>
              <a:buNone/>
              <a:defRPr sz="1366">
                <a:solidFill>
                  <a:srgbClr val="888888"/>
                </a:solidFill>
                <a:latin typeface="Calibri"/>
                <a:ea typeface="Calibri"/>
                <a:cs typeface="Calibri"/>
                <a:sym typeface="Calibri"/>
              </a:defRPr>
            </a:lvl4pPr>
            <a:lvl5pPr marL="0" marR="0" lvl="4" indent="0" algn="r" rtl="0">
              <a:spcBef>
                <a:spcPts val="0"/>
              </a:spcBef>
              <a:buNone/>
              <a:defRPr sz="1366">
                <a:solidFill>
                  <a:srgbClr val="888888"/>
                </a:solidFill>
                <a:latin typeface="Calibri"/>
                <a:ea typeface="Calibri"/>
                <a:cs typeface="Calibri"/>
                <a:sym typeface="Calibri"/>
              </a:defRPr>
            </a:lvl5pPr>
            <a:lvl6pPr marL="0" marR="0" lvl="5" indent="0" algn="r" rtl="0">
              <a:spcBef>
                <a:spcPts val="0"/>
              </a:spcBef>
              <a:buNone/>
              <a:defRPr sz="1366">
                <a:solidFill>
                  <a:srgbClr val="888888"/>
                </a:solidFill>
                <a:latin typeface="Calibri"/>
                <a:ea typeface="Calibri"/>
                <a:cs typeface="Calibri"/>
                <a:sym typeface="Calibri"/>
              </a:defRPr>
            </a:lvl6pPr>
            <a:lvl7pPr marL="0" marR="0" lvl="6" indent="0" algn="r" rtl="0">
              <a:spcBef>
                <a:spcPts val="0"/>
              </a:spcBef>
              <a:buNone/>
              <a:defRPr sz="1366">
                <a:solidFill>
                  <a:srgbClr val="888888"/>
                </a:solidFill>
                <a:latin typeface="Calibri"/>
                <a:ea typeface="Calibri"/>
                <a:cs typeface="Calibri"/>
                <a:sym typeface="Calibri"/>
              </a:defRPr>
            </a:lvl7pPr>
            <a:lvl8pPr marL="0" marR="0" lvl="7" indent="0" algn="r" rtl="0">
              <a:spcBef>
                <a:spcPts val="0"/>
              </a:spcBef>
              <a:buNone/>
              <a:defRPr sz="1366">
                <a:solidFill>
                  <a:srgbClr val="888888"/>
                </a:solidFill>
                <a:latin typeface="Calibri"/>
                <a:ea typeface="Calibri"/>
                <a:cs typeface="Calibri"/>
                <a:sym typeface="Calibri"/>
              </a:defRPr>
            </a:lvl8pPr>
            <a:lvl9pPr marL="0" marR="0" lvl="8" indent="0" algn="r" rtl="0">
              <a:spcBef>
                <a:spcPts val="0"/>
              </a:spcBef>
              <a:buNone/>
              <a:defRPr sz="1366">
                <a:solidFill>
                  <a:srgbClr val="888888"/>
                </a:solidFill>
                <a:latin typeface="Calibri"/>
                <a:ea typeface="Calibri"/>
                <a:cs typeface="Calibri"/>
                <a:sym typeface="Calibri"/>
              </a:defRPr>
            </a:lvl9pPr>
          </a:lstStyle>
          <a:p>
            <a:fld id="{00000000-1234-1234-1234-123412341234}" type="slidenum">
              <a:rPr lang="en-GB" smtClean="0"/>
              <a:pPr/>
              <a:t>‹#›</a:t>
            </a:fld>
            <a:endParaRPr lang="en-GB"/>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93"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ideo" Target="https://www.youtube.com/embed/6ImFBrRuGG0?feature=oembed" TargetMode="Externa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hyperlink" Target="https://mediacenter.ibm.com/media/Atea%20+%20IBM:%20Setting%C3%A2%C2%80%C2%8B%20the%20industry%20standard%20for%20seafood%C3%A2%C2%80%C2%8B%20%C3%A2%C2%80%C2%8Bproducts%20with%20blockchain/1_6xdqoo4x" TargetMode="Externa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hyperlink" Target="https://upload.wikimedia.org/wikipedia/en/2/24/WWF_logo.svg" TargetMode="Externa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hyperlink" Target="https://www.google.com/url?sa=i&amp;url=https%3A%2F%2Ffishcoin.co%2F&amp;psig=AOvVaw1sFFk2H9DjN8Wx3mVbhzX6&amp;ust=1692447824358000&amp;source=images&amp;cd=vfe&amp;opi=89978449&amp;ved=0CBIQjhxqFwoTCIDG_MyZ5oADFQAAAAAdAAAAABAJ" TargetMode="Externa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hyperlink" Target="https://www.carrefour.com/en" TargetMode="External"/><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hyperlink" Target="https://www.carrefour.com/en/news/2022/carrefourbioblockchain"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hyperlink" Target="https://placidovolpone.it/en/" TargetMode="External"/><Relationship Id="rId5" Type="http://schemas.openxmlformats.org/officeDocument/2006/relationships/image" Target="../media/image34.jpeg"/><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35.jpe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hyperlink" Target="https://www.theguardian.com/uk-news/2013/oct/22/horsemeat-scandal-guardian-investigation-public-secrecy" TargetMode="External"/><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hyperlink" Target="https://www.google.com/url?sa=i&amp;url=https%3A%2F%2Fmoyeecoffee.ie%2F&amp;psig=AOvVaw37FdnD0mxwZhqhgNAbc2Di&amp;ust=1692701868267000&amp;source=images&amp;cd=vfe&amp;opi=89978449&amp;ved=0CBIQjhxqFwoTCLimkf_L7YADFQAAAAAdAAAAABAl" TargetMode="External"/><Relationship Id="rId4" Type="http://schemas.openxmlformats.org/officeDocument/2006/relationships/image" Target="../media/image40.png"/></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hyperlink" Target="https://wemakegood.ie/cdn/shop/products/Semira_Burjajo-_sorting_woman_1200x_92228584-0c42-4bd6-9e08-39b56ad7b004.webp?v=1672851193&amp;width=1445" TargetMode="External"/><Relationship Id="rId4" Type="http://schemas.openxmlformats.org/officeDocument/2006/relationships/image" Target="../media/image41.jpeg"/></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hyperlink" Target="https://www.linkedin.com/pulse/why-i-started-moyee-coffee-ireland-killian-stokes/" TargetMode="External"/><Relationship Id="rId4" Type="http://schemas.openxmlformats.org/officeDocument/2006/relationships/image" Target="../media/image42.jpe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49.xml.rels><?xml version="1.0" encoding="UTF-8" standalone="yes"?>
<Relationships xmlns="http://schemas.openxmlformats.org/package/2006/relationships"><Relationship Id="rId3" Type="http://schemas.openxmlformats.org/officeDocument/2006/relationships/hyperlink" Target="https://www.weforum.org/press/2018/04/busting-the-blockchain-hype-how-to-tell-if-distributed-ledger-technology-is-right-for-you/" TargetMode="External"/><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45.jpeg"/></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58.xml.rels><?xml version="1.0" encoding="UTF-8" standalone="yes"?>
<Relationships xmlns="http://schemas.openxmlformats.org/package/2006/relationships"><Relationship Id="rId8" Type="http://schemas.openxmlformats.org/officeDocument/2006/relationships/hyperlink" Target="https://papers.ssrn.com/sol3/papers.cfm?abstract_id=3028164" TargetMode="External"/><Relationship Id="rId13" Type="http://schemas.openxmlformats.org/officeDocument/2006/relationships/hyperlink" Target="https://www.frontiersin.org/articles/10.3389/fbloc.2020.00007/full" TargetMode="External"/><Relationship Id="rId3" Type="http://schemas.openxmlformats.org/officeDocument/2006/relationships/hyperlink" Target="https://www.undp.org/sites/g/files/zskgke326/files/2021-11/UNDP-Blockchain-for-Agri-Food-Traceability.pdf" TargetMode="External"/><Relationship Id="rId7" Type="http://schemas.openxmlformats.org/officeDocument/2006/relationships/hyperlink" Target="https://www.researchgate.net/publication/343090613_Improving_Farmers'_Participation_in_Agri_Supply_Chains_with_Blockchain_and_Smart_Contracts" TargetMode="External"/><Relationship Id="rId12" Type="http://schemas.openxmlformats.org/officeDocument/2006/relationships/hyperlink" Target="https://www.mdpi.com/2077-0472/12/1/40" TargetMode="External"/><Relationship Id="rId17" Type="http://schemas.openxmlformats.org/officeDocument/2006/relationships/image" Target="../media/image4.png"/><Relationship Id="rId2" Type="http://schemas.openxmlformats.org/officeDocument/2006/relationships/notesSlide" Target="../notesSlides/notesSlide58.xml"/><Relationship Id="rId16" Type="http://schemas.openxmlformats.org/officeDocument/2006/relationships/hyperlink" Target="https://www.researchgate.net/publication/335290647_The_Rise_of_Blockchain_Technology_in_Agriculture_and_Food_Supply_Chains/fulltext/5d5cb986299bf1b97cfa281c/The-Rise-of-Blockchain-Technology-in-Agriculture-and-Food-Supply-Chains.pdf" TargetMode="External"/><Relationship Id="rId1" Type="http://schemas.openxmlformats.org/officeDocument/2006/relationships/slideLayout" Target="../slideLayouts/slideLayout1.xml"/><Relationship Id="rId6" Type="http://schemas.openxmlformats.org/officeDocument/2006/relationships/hyperlink" Target="https://www.nature.com/articles/s41599-023-01658-2.pdf" TargetMode="External"/><Relationship Id="rId11" Type="http://schemas.openxmlformats.org/officeDocument/2006/relationships/hyperlink" Target="https://www.mdpi.com/2077-0472/13/6/1173" TargetMode="External"/><Relationship Id="rId5" Type="http://schemas.openxmlformats.org/officeDocument/2006/relationships/hyperlink" Target="https://www.sciencedirect.com/science/article/pii/S2772390922000609" TargetMode="External"/><Relationship Id="rId15" Type="http://schemas.openxmlformats.org/officeDocument/2006/relationships/hyperlink" Target="https://www.mdpi.com/2071-1050/14/6/3321" TargetMode="External"/><Relationship Id="rId10" Type="http://schemas.openxmlformats.org/officeDocument/2006/relationships/hyperlink" Target="https://www.researchpublish.com/upload/book/The%20Role%20of%20Blockchain-04122021-1.pdf" TargetMode="External"/><Relationship Id="rId4" Type="http://schemas.openxmlformats.org/officeDocument/2006/relationships/hyperlink" Target="https://www.sciencedirect.com/science/article/abs/pii/S0959652620347752" TargetMode="External"/><Relationship Id="rId9" Type="http://schemas.openxmlformats.org/officeDocument/2006/relationships/hyperlink" Target="http://ieomsociety.org/pilsen2019/papers/256.pdf" TargetMode="External"/><Relationship Id="rId14" Type="http://schemas.openxmlformats.org/officeDocument/2006/relationships/hyperlink" Target="https://www.pwc.com/gx/en/services/sustainability/building-blockchains-for-the-earth.html" TargetMode="External"/></Relationships>
</file>

<file path=ppt/slides/_rels/slide59.xml.rels><?xml version="1.0" encoding="UTF-8" standalone="yes"?>
<Relationships xmlns="http://schemas.openxmlformats.org/package/2006/relationships"><Relationship Id="rId8" Type="http://schemas.openxmlformats.org/officeDocument/2006/relationships/hyperlink" Target="https://arxiv.org/pdf/2212.03302" TargetMode="External"/><Relationship Id="rId3" Type="http://schemas.openxmlformats.org/officeDocument/2006/relationships/image" Target="../media/image4.png"/><Relationship Id="rId7" Type="http://schemas.openxmlformats.org/officeDocument/2006/relationships/hyperlink" Target="https://www.sciencedirect.com/science/article/abs/pii/S026483772100260X" TargetMode="External"/><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hyperlink" Target="https://www.mdpi.com/1424-8220/23/11/5342" TargetMode="External"/><Relationship Id="rId5" Type="http://schemas.openxmlformats.org/officeDocument/2006/relationships/hyperlink" Target="https://www.frontiersin.org/articles/10.3389/fbloc.2021.653128/full" TargetMode="External"/><Relationship Id="rId10" Type="http://schemas.openxmlformats.org/officeDocument/2006/relationships/hyperlink" Target="https://www.knowledgehut.com/blog/blockchain/blockchain-technology-in-agriculture#what-are-the%C2%A0challenges-of-blockchain-technology%C2%A0in%C2%A0agriculture?%C2%A0" TargetMode="External"/><Relationship Id="rId4" Type="http://schemas.openxmlformats.org/officeDocument/2006/relationships/hyperlink" Target="https://onlinelibrary.wiley.com/doi/abs/10.1002/bse.2882" TargetMode="External"/><Relationship Id="rId9" Type="http://schemas.openxmlformats.org/officeDocument/2006/relationships/hyperlink" Target="https://www.fao.org/fao-stories/article/en/c/1599315/"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generationblockchain.eu/bachelors-curriculum-e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AE138943-35EB-F8A4-9BDB-2FC7DEA15CE7}"/>
              </a:ext>
            </a:extLst>
          </p:cNvPr>
          <p:cNvPicPr>
            <a:picLocks noGrp="1" noChangeAspect="1"/>
          </p:cNvPicPr>
          <p:nvPr>
            <p:ph type="pic" sz="quarter" idx="44"/>
          </p:nvPr>
        </p:nvPicPr>
        <p:blipFill>
          <a:blip r:embed="rId3"/>
          <a:srcRect t="19078" b="19078"/>
          <a:stretch>
            <a:fillRect/>
          </a:stretch>
        </p:blipFill>
        <p:spPr/>
      </p:pic>
      <p:sp>
        <p:nvSpPr>
          <p:cNvPr id="7" name="Text Placeholder 6">
            <a:extLst>
              <a:ext uri="{FF2B5EF4-FFF2-40B4-BE49-F238E27FC236}">
                <a16:creationId xmlns:a16="http://schemas.microsoft.com/office/drawing/2014/main" id="{C7A02EA4-4CBF-804E-84A7-7223E815E249}"/>
              </a:ext>
            </a:extLst>
          </p:cNvPr>
          <p:cNvSpPr>
            <a:spLocks noGrp="1"/>
          </p:cNvSpPr>
          <p:nvPr>
            <p:ph type="body" sz="quarter" idx="19"/>
          </p:nvPr>
        </p:nvSpPr>
        <p:spPr>
          <a:xfrm>
            <a:off x="856634" y="4059664"/>
            <a:ext cx="3328714" cy="758558"/>
          </a:xfrm>
          <a:prstGeom prst="rect">
            <a:avLst/>
          </a:prstGeom>
        </p:spPr>
        <p:txBody>
          <a:bodyPr spcFirstLastPara="1" wrap="square" lIns="91262" tIns="45631" rIns="91262" bIns="45631" anchor="ctr" anchorCtr="0">
            <a:noAutofit/>
          </a:bodyPr>
          <a:lstStyle/>
          <a:p>
            <a:pPr algn="l" rtl="0"/>
            <a:r>
              <a:rPr lang="en-IE" b="0" dirty="0">
                <a:latin typeface="Calibri"/>
                <a:ea typeface="Open Sans"/>
                <a:cs typeface="Calibri"/>
              </a:rPr>
              <a:t>Modul </a:t>
            </a:r>
            <a:r>
              <a:rPr lang="en-GB" b="0" dirty="0">
                <a:latin typeface="Calibri"/>
                <a:ea typeface="Open Sans"/>
                <a:cs typeface="Calibri"/>
              </a:rPr>
              <a:t>3</a:t>
            </a:r>
            <a:endParaRPr lang="en-IE" b="0" dirty="0">
              <a:latin typeface="Calibri"/>
              <a:ea typeface="Open Sans"/>
              <a:cs typeface="Calibri"/>
            </a:endParaRPr>
          </a:p>
        </p:txBody>
      </p:sp>
      <p:sp>
        <p:nvSpPr>
          <p:cNvPr id="9" name="Text Placeholder 8">
            <a:extLst>
              <a:ext uri="{FF2B5EF4-FFF2-40B4-BE49-F238E27FC236}">
                <a16:creationId xmlns:a16="http://schemas.microsoft.com/office/drawing/2014/main" id="{89177E28-4F22-7E40-AB64-D1BAC04F32A8}"/>
              </a:ext>
            </a:extLst>
          </p:cNvPr>
          <p:cNvSpPr>
            <a:spLocks noGrp="1"/>
          </p:cNvSpPr>
          <p:nvPr>
            <p:ph type="body" sz="quarter" idx="21"/>
          </p:nvPr>
        </p:nvSpPr>
        <p:spPr>
          <a:xfrm>
            <a:off x="755798" y="4945404"/>
            <a:ext cx="7521428" cy="1036198"/>
          </a:xfrm>
          <a:prstGeom prst="rect">
            <a:avLst/>
          </a:prstGeom>
        </p:spPr>
        <p:txBody>
          <a:bodyPr spcFirstLastPara="1" wrap="square" lIns="91262" tIns="45631" rIns="91262" bIns="45631" anchor="t" anchorCtr="0">
            <a:noAutofit/>
          </a:bodyPr>
          <a:lstStyle/>
          <a:p>
            <a:pPr algn="l" rtl="0"/>
            <a:r>
              <a:rPr lang="en-GB" sz="3200" dirty="0">
                <a:solidFill>
                  <a:schemeClr val="tx1"/>
                </a:solidFill>
                <a:latin typeface="Calibri"/>
                <a:ea typeface="Calibri"/>
                <a:cs typeface="Calibri"/>
                <a:sym typeface="Calibri"/>
              </a:rPr>
              <a:t>Sådan bruger du blockchain-teknologi inden for landbrugsfødevaresektoren</a:t>
            </a:r>
            <a:endParaRPr lang="en-US" sz="3200" dirty="0">
              <a:latin typeface="Calibri"/>
              <a:cs typeface="Calibri"/>
            </a:endParaRPr>
          </a:p>
        </p:txBody>
      </p:sp>
      <p:pic>
        <p:nvPicPr>
          <p:cNvPr id="3" name="Picture 2">
            <a:extLst>
              <a:ext uri="{FF2B5EF4-FFF2-40B4-BE49-F238E27FC236}">
                <a16:creationId xmlns:a16="http://schemas.microsoft.com/office/drawing/2014/main" id="{C6CF9F77-6E02-64A3-912C-00E50FED23D0}"/>
              </a:ext>
            </a:extLst>
          </p:cNvPr>
          <p:cNvPicPr>
            <a:picLocks noChangeAspect="1"/>
          </p:cNvPicPr>
          <p:nvPr/>
        </p:nvPicPr>
        <p:blipFill>
          <a:blip r:embed="rId4"/>
          <a:stretch>
            <a:fillRect/>
          </a:stretch>
        </p:blipFill>
        <p:spPr>
          <a:xfrm>
            <a:off x="10232426" y="5463503"/>
            <a:ext cx="1634896" cy="342187"/>
          </a:xfrm>
          <a:prstGeom prst="rect">
            <a:avLst/>
          </a:prstGeom>
        </p:spPr>
      </p:pic>
      <p:sp>
        <p:nvSpPr>
          <p:cNvPr id="2" name="Rectangle 1">
            <a:extLst>
              <a:ext uri="{FF2B5EF4-FFF2-40B4-BE49-F238E27FC236}">
                <a16:creationId xmlns:a16="http://schemas.microsoft.com/office/drawing/2014/main" id="{88E442B3-A872-5CDC-8AAA-23E2E617B8DC}"/>
              </a:ext>
            </a:extLst>
          </p:cNvPr>
          <p:cNvSpPr>
            <a:spLocks noChangeArrowheads="1"/>
          </p:cNvSpPr>
          <p:nvPr/>
        </p:nvSpPr>
        <p:spPr bwMode="auto">
          <a:xfrm>
            <a:off x="755797" y="6060368"/>
            <a:ext cx="3174073" cy="59902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62" tIns="45631" rIns="91262" bIns="45631"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l" defTabSz="912662" rtl="0" fontAlgn="ctr">
              <a:buClrTx/>
            </a:pPr>
            <a:r>
              <a:rPr lang="en-US" altLang="en-US" sz="1098" dirty="0">
                <a:solidFill>
                  <a:srgbClr val="333333"/>
                </a:solidFill>
                <a:latin typeface="Source Sans Pro" panose="020B0503030403020204" pitchFamily="34" charset="0"/>
              </a:rPr>
              <a:t>Blockchain </a:t>
            </a:r>
            <a:r>
              <a:rPr lang="en-US" altLang="en-US" sz="1098" dirty="0" err="1">
                <a:solidFill>
                  <a:srgbClr val="333333"/>
                </a:solidFill>
                <a:latin typeface="Source Sans Pro" panose="020B0503030403020204" pitchFamily="34" charset="0"/>
              </a:rPr>
              <a:t>tilAgriFoodÅbn</a:t>
            </a:r>
            <a:r>
              <a:rPr lang="en-US" altLang="en-US" sz="1098" dirty="0">
                <a:solidFill>
                  <a:srgbClr val="333333"/>
                </a:solidFill>
                <a:latin typeface="Source Sans Pro" panose="020B0503030403020204" pitchFamily="34" charset="0"/>
              </a:rPr>
              <a:t> uddannelsesressourcer © 2023/2024 af Blockchain for</a:t>
            </a:r>
            <a:r>
              <a:rPr lang="en-US" altLang="en-US" sz="1098" dirty="0" err="1">
                <a:solidFill>
                  <a:srgbClr val="333333"/>
                </a:solidFill>
                <a:latin typeface="Source Sans Pro" panose="020B0503030403020204" pitchFamily="34" charset="0"/>
              </a:rPr>
              <a:t>AgriFood</a:t>
            </a:r>
            <a:r>
              <a:rPr lang="en-US" altLang="en-US" sz="1098" dirty="0">
                <a:solidFill>
                  <a:srgbClr val="333333"/>
                </a:solidFill>
                <a:latin typeface="Source Sans Pro" panose="020B0503030403020204" pitchFamily="34" charset="0"/>
              </a:rPr>
              <a:t>Konsortiet er licenseret under</a:t>
            </a:r>
            <a:r>
              <a:rPr lang="en-US" altLang="en-US" sz="1098" dirty="0">
                <a:solidFill>
                  <a:srgbClr val="D14500"/>
                </a:solidFill>
                <a:latin typeface="Source Sans Pro" panose="020B0503030403020204" pitchFamily="34" charset="0"/>
                <a:hlinkClick r:id="rId5"/>
              </a:rPr>
              <a:t>CC BY-SA 4.0</a:t>
            </a:r>
            <a:r>
              <a:rPr lang="en-US" altLang="en-US" sz="1098" dirty="0">
                <a:solidFill>
                  <a:srgbClr val="D14500"/>
                </a:solidFill>
                <a:latin typeface="Source Sans Pro" panose="020B0503030403020204" pitchFamily="34" charset="0"/>
              </a:rPr>
              <a:t> </a:t>
            </a:r>
            <a:r>
              <a:rPr lang="en-US" altLang="en-US" sz="699" dirty="0"/>
              <a:t> </a:t>
            </a:r>
            <a:endParaRPr lang="en-US" altLang="en-US" sz="1597" dirty="0"/>
          </a:p>
        </p:txBody>
      </p:sp>
      <p:sp>
        <p:nvSpPr>
          <p:cNvPr id="4" name="AutoShape 2">
            <a:hlinkClick r:id="rId5"/>
            <a:extLst>
              <a:ext uri="{FF2B5EF4-FFF2-40B4-BE49-F238E27FC236}">
                <a16:creationId xmlns:a16="http://schemas.microsoft.com/office/drawing/2014/main" id="{339E1A54-683E-B4D9-E751-8B128B16E4F2}"/>
              </a:ext>
            </a:extLst>
          </p:cNvPr>
          <p:cNvSpPr>
            <a:spLocks noChangeAspect="1" noChangeArrowheads="1"/>
          </p:cNvSpPr>
          <p:nvPr/>
        </p:nvSpPr>
        <p:spPr bwMode="auto">
          <a:xfrm flipV="1">
            <a:off x="6221198" y="3116798"/>
            <a:ext cx="49595" cy="4562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262" tIns="45631" rIns="91262" bIns="45631" numCol="1" anchor="t" anchorCtr="0" compatLnSpc="1">
            <a:prstTxWarp prst="textNoShape">
              <a:avLst/>
            </a:prstTxWarp>
          </a:bodyPr>
          <a:lstStyle/>
          <a:p>
            <a:pPr algn="l" rtl="0"/>
            <a:endParaRPr lang="en-GB" sz="1397"/>
          </a:p>
        </p:txBody>
      </p:sp>
      <p:sp>
        <p:nvSpPr>
          <p:cNvPr id="5" name="AutoShape 3">
            <a:extLst>
              <a:ext uri="{FF2B5EF4-FFF2-40B4-BE49-F238E27FC236}">
                <a16:creationId xmlns:a16="http://schemas.microsoft.com/office/drawing/2014/main" id="{D0D958A8-DADF-EAC1-6B69-A0F5E4A121B1}"/>
              </a:ext>
            </a:extLst>
          </p:cNvPr>
          <p:cNvSpPr>
            <a:spLocks noChangeAspect="1" noChangeArrowheads="1"/>
          </p:cNvSpPr>
          <p:nvPr/>
        </p:nvSpPr>
        <p:spPr bwMode="auto">
          <a:xfrm flipV="1">
            <a:off x="6492131" y="3116798"/>
            <a:ext cx="49595" cy="4562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262" tIns="45631" rIns="91262" bIns="45631" numCol="1" anchor="t" anchorCtr="0" compatLnSpc="1">
            <a:prstTxWarp prst="textNoShape">
              <a:avLst/>
            </a:prstTxWarp>
          </a:bodyPr>
          <a:lstStyle/>
          <a:p>
            <a:pPr algn="l" rtl="0"/>
            <a:endParaRPr lang="en-GB" sz="1397"/>
          </a:p>
        </p:txBody>
      </p:sp>
      <p:sp>
        <p:nvSpPr>
          <p:cNvPr id="6" name="AutoShape 4">
            <a:extLst>
              <a:ext uri="{FF2B5EF4-FFF2-40B4-BE49-F238E27FC236}">
                <a16:creationId xmlns:a16="http://schemas.microsoft.com/office/drawing/2014/main" id="{2CC850E7-F168-E277-0CC5-68ECD50CB8B8}"/>
              </a:ext>
            </a:extLst>
          </p:cNvPr>
          <p:cNvSpPr>
            <a:spLocks noChangeAspect="1" noChangeArrowheads="1"/>
          </p:cNvSpPr>
          <p:nvPr/>
        </p:nvSpPr>
        <p:spPr bwMode="auto">
          <a:xfrm flipV="1">
            <a:off x="6763062" y="3116798"/>
            <a:ext cx="49595" cy="4562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262" tIns="45631" rIns="91262" bIns="45631" numCol="1" anchor="t" anchorCtr="0" compatLnSpc="1">
            <a:prstTxWarp prst="textNoShape">
              <a:avLst/>
            </a:prstTxWarp>
          </a:bodyPr>
          <a:lstStyle/>
          <a:p>
            <a:pPr algn="l" rtl="0"/>
            <a:endParaRPr lang="en-GB" sz="1397"/>
          </a:p>
        </p:txBody>
      </p:sp>
      <p:pic>
        <p:nvPicPr>
          <p:cNvPr id="1030" name="Picture 6">
            <a:extLst>
              <a:ext uri="{FF2B5EF4-FFF2-40B4-BE49-F238E27FC236}">
                <a16:creationId xmlns:a16="http://schemas.microsoft.com/office/drawing/2014/main" id="{E73F898D-265E-578E-6EE5-37B6FF0515A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85348" y="6249207"/>
            <a:ext cx="902116" cy="31562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5">
            <a:extLst>
              <a:ext uri="{FF2B5EF4-FFF2-40B4-BE49-F238E27FC236}">
                <a16:creationId xmlns:a16="http://schemas.microsoft.com/office/drawing/2014/main" id="{6713CCE5-F6FD-4EE7-0FD6-7F613157ADE0}"/>
              </a:ext>
            </a:extLst>
          </p:cNvPr>
          <p:cNvSpPr txBox="1"/>
          <p:nvPr/>
        </p:nvSpPr>
        <p:spPr>
          <a:xfrm>
            <a:off x="8948498" y="5838101"/>
            <a:ext cx="3106659" cy="83099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extLst>
      <p:ext uri="{BB962C8B-B14F-4D97-AF65-F5344CB8AC3E}">
        <p14:creationId xmlns:p14="http://schemas.microsoft.com/office/powerpoint/2010/main" val="3894297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6" name="Google Shape;266;p11"/>
          <p:cNvSpPr txBox="1"/>
          <p:nvPr/>
        </p:nvSpPr>
        <p:spPr>
          <a:xfrm>
            <a:off x="224056" y="-1868274"/>
            <a:ext cx="11720077" cy="1260719"/>
          </a:xfrm>
          <a:prstGeom prst="rect">
            <a:avLst/>
          </a:prstGeom>
          <a:noFill/>
          <a:ln>
            <a:noFill/>
          </a:ln>
        </p:spPr>
        <p:txBody>
          <a:bodyPr spcFirstLastPara="1" wrap="square" lIns="104034" tIns="52001" rIns="104034" bIns="52001" anchor="t" anchorCtr="0">
            <a:spAutoFit/>
          </a:bodyPr>
          <a:lstStyle/>
          <a:p>
            <a:pPr algn="l" rtl="0">
              <a:buClr>
                <a:schemeClr val="dk1"/>
              </a:buClr>
            </a:pPr>
            <a:r>
              <a:rPr lang="en-GB" sz="3755">
                <a:solidFill>
                  <a:schemeClr val="lt1"/>
                </a:solidFill>
                <a:latin typeface="Calibri"/>
                <a:ea typeface="Calibri"/>
                <a:cs typeface="Calibri"/>
                <a:sym typeface="Calibri"/>
              </a:rPr>
              <a:t>DIGITALISERING AF FORSYNINGSKÆDEN VED HJÆLP AF BLOCKCHAIN</a:t>
            </a:r>
            <a:endParaRPr sz="3755">
              <a:solidFill>
                <a:schemeClr val="lt1"/>
              </a:solidFill>
              <a:latin typeface="Calibri"/>
              <a:ea typeface="Calibri"/>
              <a:cs typeface="Calibri"/>
              <a:sym typeface="Calibri"/>
            </a:endParaRPr>
          </a:p>
        </p:txBody>
      </p:sp>
      <p:sp>
        <p:nvSpPr>
          <p:cNvPr id="267" name="Google Shape;267;p11"/>
          <p:cNvSpPr txBox="1"/>
          <p:nvPr/>
        </p:nvSpPr>
        <p:spPr>
          <a:xfrm>
            <a:off x="960913" y="7282624"/>
            <a:ext cx="8573626" cy="247497"/>
          </a:xfrm>
          <a:prstGeom prst="rect">
            <a:avLst/>
          </a:prstGeom>
          <a:noFill/>
          <a:ln>
            <a:noFill/>
          </a:ln>
        </p:spPr>
        <p:txBody>
          <a:bodyPr spcFirstLastPara="1" wrap="square" lIns="104034" tIns="104034" rIns="104034" bIns="104034" anchor="t" anchorCtr="0">
            <a:noAutofit/>
          </a:bodyPr>
          <a:lstStyle/>
          <a:p>
            <a:pPr algn="l" rtl="0"/>
            <a:r>
              <a:rPr lang="sl-SI" sz="1366" dirty="0">
                <a:solidFill>
                  <a:srgbClr val="6AA84F"/>
                </a:solidFill>
                <a:latin typeface="Open Sans"/>
                <a:ea typeface="Open Sans"/>
                <a:cs typeface="Open Sans"/>
                <a:sym typeface="Open Sans"/>
              </a:rPr>
              <a:t> </a:t>
            </a:r>
            <a:endParaRPr sz="1366" dirty="0">
              <a:solidFill>
                <a:srgbClr val="6AA84F"/>
              </a:solidFill>
              <a:latin typeface="Open Sans"/>
              <a:ea typeface="Open Sans"/>
              <a:cs typeface="Open Sans"/>
              <a:sym typeface="Open Sans"/>
            </a:endParaRPr>
          </a:p>
        </p:txBody>
      </p:sp>
      <p:pic>
        <p:nvPicPr>
          <p:cNvPr id="268" name="Google Shape;268;p11"/>
          <p:cNvPicPr preferRelativeResize="0"/>
          <p:nvPr/>
        </p:nvPicPr>
        <p:blipFill>
          <a:blip r:embed="rId3">
            <a:alphaModFix/>
          </a:blip>
          <a:stretch>
            <a:fillRect/>
          </a:stretch>
        </p:blipFill>
        <p:spPr>
          <a:xfrm>
            <a:off x="173421" y="803729"/>
            <a:ext cx="11821350" cy="6015288"/>
          </a:xfrm>
          <a:prstGeom prst="rect">
            <a:avLst/>
          </a:prstGeom>
          <a:noFill/>
          <a:ln>
            <a:noFill/>
          </a:ln>
        </p:spPr>
      </p:pic>
      <p:pic>
        <p:nvPicPr>
          <p:cNvPr id="2" name="Google Shape;265;p11">
            <a:extLst>
              <a:ext uri="{FF2B5EF4-FFF2-40B4-BE49-F238E27FC236}">
                <a16:creationId xmlns:a16="http://schemas.microsoft.com/office/drawing/2014/main" id="{98B8B4B7-175A-FD16-F537-99A9BFB71E25}"/>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18276"/>
            <a:ext cx="12168188" cy="1113651"/>
          </a:xfrm>
          <a:prstGeom prst="rect">
            <a:avLst/>
          </a:prstGeom>
          <a:noFill/>
          <a:ln>
            <a:noFill/>
          </a:ln>
        </p:spPr>
      </p:pic>
      <p:sp>
        <p:nvSpPr>
          <p:cNvPr id="3" name="Google Shape;247;p10">
            <a:extLst>
              <a:ext uri="{FF2B5EF4-FFF2-40B4-BE49-F238E27FC236}">
                <a16:creationId xmlns:a16="http://schemas.microsoft.com/office/drawing/2014/main" id="{D2B068C4-50BE-5B9D-3FB2-145EB6C4F7E5}"/>
              </a:ext>
            </a:extLst>
          </p:cNvPr>
          <p:cNvSpPr txBox="1"/>
          <p:nvPr/>
        </p:nvSpPr>
        <p:spPr>
          <a:xfrm>
            <a:off x="447997" y="224675"/>
            <a:ext cx="10029589"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BLOKKÆDE OG STYRING AF SUPPLY CHAIN</a:t>
            </a:r>
            <a:endParaRPr sz="3755" dirty="0">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4">
          <a:extLst>
            <a:ext uri="{FF2B5EF4-FFF2-40B4-BE49-F238E27FC236}">
              <a16:creationId xmlns:a16="http://schemas.microsoft.com/office/drawing/2014/main" id="{0569C581-272E-A682-712A-E3249F94B7C7}"/>
            </a:ext>
          </a:extLst>
        </p:cNvPr>
        <p:cNvGrpSpPr/>
        <p:nvPr/>
      </p:nvGrpSpPr>
      <p:grpSpPr>
        <a:xfrm>
          <a:off x="0" y="0"/>
          <a:ext cx="0" cy="0"/>
          <a:chOff x="0" y="0"/>
          <a:chExt cx="0" cy="0"/>
        </a:xfrm>
      </p:grpSpPr>
      <p:sp>
        <p:nvSpPr>
          <p:cNvPr id="266" name="Google Shape;266;p11">
            <a:extLst>
              <a:ext uri="{FF2B5EF4-FFF2-40B4-BE49-F238E27FC236}">
                <a16:creationId xmlns:a16="http://schemas.microsoft.com/office/drawing/2014/main" id="{329BB4F2-A0F5-DB17-2C30-8B7B5A01FFAE}"/>
              </a:ext>
            </a:extLst>
          </p:cNvPr>
          <p:cNvSpPr txBox="1"/>
          <p:nvPr/>
        </p:nvSpPr>
        <p:spPr>
          <a:xfrm>
            <a:off x="224056" y="-1868274"/>
            <a:ext cx="11720077" cy="1260719"/>
          </a:xfrm>
          <a:prstGeom prst="rect">
            <a:avLst/>
          </a:prstGeom>
          <a:noFill/>
          <a:ln>
            <a:noFill/>
          </a:ln>
        </p:spPr>
        <p:txBody>
          <a:bodyPr spcFirstLastPara="1" wrap="square" lIns="104034" tIns="52001" rIns="104034" bIns="52001" anchor="t" anchorCtr="0">
            <a:spAutoFit/>
          </a:bodyPr>
          <a:lstStyle/>
          <a:p>
            <a:pPr algn="l" rtl="0">
              <a:buClr>
                <a:schemeClr val="dk1"/>
              </a:buClr>
            </a:pPr>
            <a:r>
              <a:rPr lang="en-GB" sz="3755">
                <a:solidFill>
                  <a:schemeClr val="lt1"/>
                </a:solidFill>
                <a:latin typeface="Calibri"/>
                <a:ea typeface="Calibri"/>
                <a:cs typeface="Calibri"/>
                <a:sym typeface="Calibri"/>
              </a:rPr>
              <a:t>DIGITALISERING AF FORSYNINGSKÆDEN VED HJÆLP AF BLOCKCHAIN</a:t>
            </a:r>
            <a:endParaRPr sz="3755">
              <a:solidFill>
                <a:schemeClr val="lt1"/>
              </a:solidFill>
              <a:latin typeface="Calibri"/>
              <a:ea typeface="Calibri"/>
              <a:cs typeface="Calibri"/>
              <a:sym typeface="Calibri"/>
            </a:endParaRPr>
          </a:p>
        </p:txBody>
      </p:sp>
      <p:sp>
        <p:nvSpPr>
          <p:cNvPr id="267" name="Google Shape;267;p11">
            <a:extLst>
              <a:ext uri="{FF2B5EF4-FFF2-40B4-BE49-F238E27FC236}">
                <a16:creationId xmlns:a16="http://schemas.microsoft.com/office/drawing/2014/main" id="{6133CC1E-3CCD-A7AD-72BD-ECAAC001DCC8}"/>
              </a:ext>
            </a:extLst>
          </p:cNvPr>
          <p:cNvSpPr txBox="1"/>
          <p:nvPr/>
        </p:nvSpPr>
        <p:spPr>
          <a:xfrm>
            <a:off x="721209" y="418792"/>
            <a:ext cx="10889766" cy="352733"/>
          </a:xfrm>
          <a:prstGeom prst="rect">
            <a:avLst/>
          </a:prstGeom>
          <a:noFill/>
          <a:ln>
            <a:noFill/>
          </a:ln>
        </p:spPr>
        <p:txBody>
          <a:bodyPr spcFirstLastPara="1" wrap="square" lIns="104034" tIns="104034" rIns="104034" bIns="104034" anchor="t" anchorCtr="0">
            <a:noAutofit/>
          </a:bodyPr>
          <a:lstStyle/>
          <a:p>
            <a:pPr algn="l" rtl="0"/>
            <a:r>
              <a:rPr lang="sl-SI" sz="2732"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Klik</a:t>
            </a:r>
            <a:r>
              <a:rPr lang="sl-SI" sz="2732"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 </a:t>
            </a:r>
            <a:r>
              <a:rPr lang="sl-SI" sz="2732"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de</a:t>
            </a:r>
            <a:r>
              <a:rPr lang="sl-SI" sz="2732"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video til</a:t>
            </a:r>
            <a:r>
              <a:rPr lang="sl-SI" sz="2732"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ur</a:t>
            </a:r>
            <a:r>
              <a:rPr lang="sl-SI" sz="2732"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hvordan</a:t>
            </a:r>
            <a:r>
              <a:rPr lang="sl-SI" sz="2732"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blockchain</a:t>
            </a:r>
            <a:r>
              <a:rPr lang="sl-SI" sz="2732"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 </a:t>
            </a:r>
            <a:r>
              <a:rPr lang="sl-SI" sz="2732"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kan</a:t>
            </a:r>
            <a:r>
              <a:rPr lang="sl-SI" sz="2732"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være</a:t>
            </a:r>
            <a:r>
              <a:rPr lang="sl-SI" sz="2732"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implementeret</a:t>
            </a:r>
            <a:r>
              <a:rPr lang="sl-SI" sz="2732"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 </a:t>
            </a:r>
            <a:r>
              <a:rPr lang="sl-SI" sz="2732"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til</a:t>
            </a:r>
            <a:r>
              <a:rPr lang="sl-SI" sz="2732"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 </a:t>
            </a:r>
            <a:r>
              <a:rPr lang="sl-SI" sz="2732"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de</a:t>
            </a:r>
            <a:r>
              <a:rPr lang="sl-SI" sz="2732"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 </a:t>
            </a:r>
            <a:r>
              <a:rPr lang="sl-SI" sz="2732"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landbrugs</a:t>
            </a:r>
            <a:r>
              <a:rPr lang="sl-SI" sz="2732"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 </a:t>
            </a:r>
            <a:r>
              <a:rPr lang="sl-SI" sz="2732"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levere</a:t>
            </a:r>
            <a:r>
              <a:rPr lang="sl-SI" sz="2732"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 </a:t>
            </a:r>
            <a:r>
              <a:rPr lang="sl-SI" sz="2732"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kæde</a:t>
            </a:r>
            <a:endParaRPr sz="2732"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endParaRPr>
          </a:p>
        </p:txBody>
      </p:sp>
      <p:pic>
        <p:nvPicPr>
          <p:cNvPr id="2" name="Predstavnost v spletu 1" title="Blockchain for agricultural supply chain">
            <a:hlinkClick r:id="" action="ppaction://media"/>
            <a:extLst>
              <a:ext uri="{FF2B5EF4-FFF2-40B4-BE49-F238E27FC236}">
                <a16:creationId xmlns:a16="http://schemas.microsoft.com/office/drawing/2014/main" id="{F6BE7454-E29E-DDDB-AE05-D9585C1A8B69}"/>
              </a:ext>
            </a:extLst>
          </p:cNvPr>
          <p:cNvPicPr>
            <a:picLocks noRot="1" noChangeAspect="1"/>
          </p:cNvPicPr>
          <p:nvPr>
            <a:videoFile r:link="rId1"/>
          </p:nvPr>
        </p:nvPicPr>
        <p:blipFill>
          <a:blip r:embed="rId4"/>
          <a:stretch>
            <a:fillRect/>
          </a:stretch>
        </p:blipFill>
        <p:spPr>
          <a:xfrm>
            <a:off x="2061615" y="1775356"/>
            <a:ext cx="8044958" cy="4542010"/>
          </a:xfrm>
          <a:prstGeom prst="rect">
            <a:avLst/>
          </a:prstGeom>
        </p:spPr>
      </p:pic>
    </p:spTree>
    <p:extLst>
      <p:ext uri="{BB962C8B-B14F-4D97-AF65-F5344CB8AC3E}">
        <p14:creationId xmlns:p14="http://schemas.microsoft.com/office/powerpoint/2010/main" val="4093143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10"/>
          <p:cNvPicPr preferRelativeResize="0"/>
          <p:nvPr/>
        </p:nvPicPr>
        <p:blipFill rotWithShape="1">
          <a:blip r:embed="rId3">
            <a:alphaModFix/>
          </a:blip>
          <a:srcRect/>
          <a:stretch/>
        </p:blipFill>
        <p:spPr>
          <a:xfrm>
            <a:off x="0" y="-57467"/>
            <a:ext cx="12168188" cy="1332418"/>
          </a:xfrm>
          <a:prstGeom prst="rect">
            <a:avLst/>
          </a:prstGeom>
          <a:noFill/>
          <a:ln>
            <a:noFill/>
          </a:ln>
        </p:spPr>
      </p:pic>
      <p:sp>
        <p:nvSpPr>
          <p:cNvPr id="247" name="Google Shape;247;p10"/>
          <p:cNvSpPr txBox="1"/>
          <p:nvPr/>
        </p:nvSpPr>
        <p:spPr>
          <a:xfrm>
            <a:off x="447997" y="224675"/>
            <a:ext cx="10029589"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BLOKKÆDE OG STYRING AF SUPPLY CHAIN</a:t>
            </a:r>
            <a:endParaRPr sz="3755" dirty="0">
              <a:latin typeface="Calibri"/>
              <a:ea typeface="Calibri"/>
              <a:cs typeface="Calibri"/>
              <a:sym typeface="Calibri"/>
            </a:endParaRPr>
          </a:p>
        </p:txBody>
      </p:sp>
      <p:sp>
        <p:nvSpPr>
          <p:cNvPr id="248" name="Google Shape;248;p10"/>
          <p:cNvSpPr txBox="1">
            <a:spLocks noGrp="1"/>
          </p:cNvSpPr>
          <p:nvPr>
            <p:ph type="body" idx="1"/>
          </p:nvPr>
        </p:nvSpPr>
        <p:spPr>
          <a:xfrm>
            <a:off x="447997" y="1386971"/>
            <a:ext cx="7036353" cy="5640006"/>
          </a:xfrm>
          <a:prstGeom prst="rect">
            <a:avLst/>
          </a:prstGeom>
          <a:noFill/>
          <a:ln>
            <a:noFill/>
          </a:ln>
        </p:spPr>
        <p:txBody>
          <a:bodyPr spcFirstLastPara="1" wrap="square" lIns="0" tIns="0" rIns="0" bIns="0" anchor="t" anchorCtr="0">
            <a:spAutoFit/>
          </a:bodyPr>
          <a:lstStyle/>
          <a:p>
            <a:pPr marL="101165" indent="0" algn="l" rtl="0">
              <a:buClr>
                <a:schemeClr val="dk1"/>
              </a:buClr>
              <a:buSzPts val="2200"/>
            </a:pPr>
            <a:r>
              <a:rPr lang="en-GB" sz="2504" dirty="0">
                <a:solidFill>
                  <a:schemeClr val="dk1"/>
                </a:solidFill>
                <a:latin typeface="Calibri"/>
                <a:ea typeface="Calibri"/>
                <a:cs typeface="Calibri"/>
                <a:sym typeface="Calibri"/>
              </a:rPr>
              <a:t>Problemer i eksisterende forsyningskæder</a:t>
            </a:r>
            <a:r>
              <a:rPr lang="en-GB" sz="2504" b="0" dirty="0">
                <a:solidFill>
                  <a:schemeClr val="dk1"/>
                </a:solidFill>
                <a:latin typeface="Calibri"/>
                <a:ea typeface="Calibri"/>
                <a:cs typeface="Calibri"/>
                <a:sym typeface="Calibri"/>
              </a:rPr>
              <a:t>:</a:t>
            </a:r>
            <a:endParaRPr sz="2504" b="0" dirty="0">
              <a:solidFill>
                <a:schemeClr val="dk1"/>
              </a:solidFill>
              <a:latin typeface="Calibri"/>
              <a:ea typeface="Calibri"/>
              <a:cs typeface="Calibri"/>
              <a:sym typeface="Calibri"/>
            </a:endParaRPr>
          </a:p>
          <a:p>
            <a:pPr indent="0" algn="l" rtl="0"/>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Stort antal globalt distribuerede interessenter</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Mangel på delt information</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Lavt niveau af tillid - behov for tredjepartsformidlere, hvilket resulterer i ekstra omkostninger og forsinkelser</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Lavt digitaliseringsniveau - de fleste compliancedata og informationer gemt på papir eller i en centraliseret database</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Menneskelig fejl</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Datamanipulation</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Ineffektiv, dyr</a:t>
            </a:r>
            <a:endParaRPr sz="2504" b="0" dirty="0">
              <a:solidFill>
                <a:schemeClr val="dk1"/>
              </a:solidFill>
              <a:latin typeface="Calibri"/>
              <a:ea typeface="Calibri"/>
              <a:cs typeface="Calibri"/>
              <a:sym typeface="Calibri"/>
            </a:endParaRPr>
          </a:p>
          <a:p>
            <a:pPr indent="0" algn="l" rtl="0"/>
            <a:endParaRPr sz="2048" b="0" dirty="0">
              <a:solidFill>
                <a:schemeClr val="dk1"/>
              </a:solidFill>
            </a:endParaRPr>
          </a:p>
          <a:p>
            <a:pPr marL="0" indent="0" algn="l" rtl="0"/>
            <a:endParaRPr sz="2048" b="0" dirty="0">
              <a:solidFill>
                <a:schemeClr val="dk1"/>
              </a:solidFill>
            </a:endParaRPr>
          </a:p>
        </p:txBody>
      </p:sp>
      <p:pic>
        <p:nvPicPr>
          <p:cNvPr id="249" name="Google Shape;249;p10"/>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7820025" y="2867025"/>
            <a:ext cx="4013899" cy="308413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g26e12bcc226_0_1"/>
          <p:cNvSpPr txBox="1">
            <a:spLocks noGrp="1"/>
          </p:cNvSpPr>
          <p:nvPr>
            <p:ph type="title"/>
          </p:nvPr>
        </p:nvSpPr>
        <p:spPr>
          <a:xfrm>
            <a:off x="75689" y="1405800"/>
            <a:ext cx="8280371" cy="5116465"/>
          </a:xfrm>
          <a:prstGeom prst="rect">
            <a:avLst/>
          </a:prstGeom>
        </p:spPr>
        <p:txBody>
          <a:bodyPr spcFirstLastPara="1" wrap="square" lIns="0" tIns="0" rIns="0" bIns="0" anchor="t" anchorCtr="0">
            <a:spAutoFit/>
          </a:bodyPr>
          <a:lstStyle/>
          <a:p>
            <a:pPr marL="520273" indent="-419108" algn="l" rtl="0">
              <a:buClr>
                <a:schemeClr val="dk1"/>
              </a:buClr>
              <a:buSzPts val="2200"/>
              <a:buChar char="●"/>
            </a:pPr>
            <a:r>
              <a:rPr lang="en-GB" sz="2400" b="0" dirty="0">
                <a:solidFill>
                  <a:schemeClr val="dk1"/>
                </a:solidFill>
                <a:latin typeface="Calibri"/>
                <a:ea typeface="Calibri"/>
                <a:cs typeface="Calibri"/>
                <a:sym typeface="Calibri"/>
              </a:rPr>
              <a:t>Blockchain som en</a:t>
            </a:r>
            <a:r>
              <a:rPr lang="en-GB" sz="2400" dirty="0">
                <a:solidFill>
                  <a:schemeClr val="dk1"/>
                </a:solidFill>
                <a:latin typeface="Calibri"/>
                <a:ea typeface="Calibri"/>
                <a:cs typeface="Calibri"/>
                <a:sym typeface="Calibri"/>
              </a:rPr>
              <a:t>potentiel løsning</a:t>
            </a:r>
            <a:r>
              <a:rPr lang="en-GB" sz="2400" b="0" dirty="0">
                <a:solidFill>
                  <a:schemeClr val="dk1"/>
                </a:solidFill>
                <a:latin typeface="Calibri"/>
                <a:ea typeface="Calibri"/>
                <a:cs typeface="Calibri"/>
                <a:sym typeface="Calibri"/>
              </a:rPr>
              <a:t>til mange af disse problemer inden for fødevareforsyningskæden</a:t>
            </a:r>
            <a:endParaRPr sz="2400" b="0" dirty="0">
              <a:solidFill>
                <a:schemeClr val="dk1"/>
              </a:solidFill>
              <a:latin typeface="Calibri"/>
              <a:ea typeface="Calibri"/>
              <a:cs typeface="Calibri"/>
              <a:sym typeface="Calibri"/>
            </a:endParaRPr>
          </a:p>
          <a:p>
            <a:pPr marL="520273" algn="l" rtl="0"/>
            <a:endParaRPr sz="2400" b="0" dirty="0">
              <a:solidFill>
                <a:schemeClr val="dk1"/>
              </a:solidFill>
              <a:latin typeface="Calibri"/>
              <a:ea typeface="Calibri"/>
              <a:cs typeface="Calibri"/>
              <a:sym typeface="Calibri"/>
            </a:endParaRPr>
          </a:p>
          <a:p>
            <a:pPr marL="520273" indent="-419108" algn="l" rtl="0">
              <a:buClr>
                <a:schemeClr val="dk1"/>
              </a:buClr>
              <a:buSzPts val="2200"/>
              <a:buChar char="●"/>
            </a:pPr>
            <a:r>
              <a:rPr lang="en-GB" sz="2400" b="0" dirty="0">
                <a:solidFill>
                  <a:schemeClr val="dk1"/>
                </a:solidFill>
                <a:latin typeface="Calibri"/>
                <a:ea typeface="Calibri"/>
                <a:cs typeface="Calibri"/>
                <a:sym typeface="Calibri"/>
              </a:rPr>
              <a:t>Nøgle: Blockchain som en</a:t>
            </a:r>
            <a:r>
              <a:rPr lang="en-GB" sz="2400" dirty="0">
                <a:solidFill>
                  <a:schemeClr val="dk1"/>
                </a:solidFill>
                <a:latin typeface="Calibri"/>
                <a:ea typeface="Calibri"/>
                <a:cs typeface="Calibri"/>
                <a:sym typeface="Calibri"/>
              </a:rPr>
              <a:t>distribueret, decentraliseret hovedbog</a:t>
            </a:r>
            <a:r>
              <a:rPr lang="en-GB" sz="2400" b="0" dirty="0">
                <a:solidFill>
                  <a:schemeClr val="dk1"/>
                </a:solidFill>
                <a:latin typeface="Calibri"/>
                <a:ea typeface="Calibri"/>
                <a:cs typeface="Calibri"/>
                <a:sym typeface="Calibri"/>
              </a:rPr>
              <a:t> </a:t>
            </a:r>
            <a:endParaRPr sz="2400" b="0" dirty="0">
              <a:solidFill>
                <a:schemeClr val="dk1"/>
              </a:solidFill>
              <a:latin typeface="Calibri"/>
              <a:ea typeface="Calibri"/>
              <a:cs typeface="Calibri"/>
              <a:sym typeface="Calibri"/>
            </a:endParaRPr>
          </a:p>
          <a:p>
            <a:pPr marL="520273"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Alle på Blockchain (knudepunkter) modtager en identisk, synkroniseret kopi af informationen på Blockchain</a:t>
            </a:r>
            <a:endParaRPr sz="2400" b="0" dirty="0">
              <a:solidFill>
                <a:schemeClr val="dk1"/>
              </a:solidFill>
              <a:latin typeface="Calibri"/>
              <a:ea typeface="Calibri"/>
              <a:cs typeface="Calibri"/>
              <a:sym typeface="Calibri"/>
            </a:endParaRPr>
          </a:p>
          <a:p>
            <a:pPr marL="520273"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Data indtastet i Blockchain skal verificeres og valideres af alle deltagere (konsensus)</a:t>
            </a:r>
            <a:endParaRPr sz="2400" b="0" dirty="0">
              <a:solidFill>
                <a:schemeClr val="dk1"/>
              </a:solidFill>
              <a:latin typeface="Calibri"/>
              <a:ea typeface="Calibri"/>
              <a:cs typeface="Calibri"/>
              <a:sym typeface="Calibri"/>
            </a:endParaRPr>
          </a:p>
          <a:p>
            <a:pPr marL="520273"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Data indtastet i Blockchain er uforanderlige</a:t>
            </a:r>
            <a:endParaRPr sz="2400" b="0" dirty="0">
              <a:solidFill>
                <a:schemeClr val="dk1"/>
              </a:solidFill>
              <a:latin typeface="Calibri"/>
              <a:ea typeface="Calibri"/>
              <a:cs typeface="Calibri"/>
              <a:sym typeface="Calibri"/>
            </a:endParaRPr>
          </a:p>
          <a:p>
            <a:pPr algn="l" rtl="0"/>
            <a:endParaRPr sz="2400" b="0" dirty="0">
              <a:solidFill>
                <a:schemeClr val="dk1"/>
              </a:solidFill>
              <a:latin typeface="Calibri"/>
              <a:ea typeface="Calibri"/>
              <a:cs typeface="Calibri"/>
              <a:sym typeface="Calibri"/>
            </a:endParaRPr>
          </a:p>
          <a:p>
            <a:pPr marL="520273"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Lad os tage et kig på den slags interessenter og information, der bør inkluderes i en Blockchain-støttet agro-fødevareforsyningskæde</a:t>
            </a:r>
            <a:endParaRPr sz="2400" b="0" dirty="0">
              <a:solidFill>
                <a:schemeClr val="dk1"/>
              </a:solidFill>
              <a:latin typeface="Calibri"/>
              <a:ea typeface="Calibri"/>
              <a:cs typeface="Calibri"/>
              <a:sym typeface="Calibri"/>
            </a:endParaRPr>
          </a:p>
          <a:p>
            <a:pPr algn="l" rtl="0"/>
            <a:r>
              <a:rPr lang="en-GB" sz="2048" b="0" dirty="0">
                <a:solidFill>
                  <a:schemeClr val="dk1"/>
                </a:solidFill>
              </a:rPr>
              <a:t> </a:t>
            </a:r>
            <a:endParaRPr sz="2048" b="0" dirty="0">
              <a:solidFill>
                <a:schemeClr val="dk1"/>
              </a:solidFill>
            </a:endParaRPr>
          </a:p>
        </p:txBody>
      </p:sp>
      <p:pic>
        <p:nvPicPr>
          <p:cNvPr id="256" name="Google Shape;256;g26e12bcc226_0_1"/>
          <p:cNvPicPr preferRelativeResize="0"/>
          <p:nvPr/>
        </p:nvPicPr>
        <p:blipFill rotWithShape="1">
          <a:blip r:embed="rId3">
            <a:alphaModFix/>
          </a:blip>
          <a:srcRect/>
          <a:stretch/>
        </p:blipFill>
        <p:spPr>
          <a:xfrm>
            <a:off x="0" y="-79950"/>
            <a:ext cx="12168188" cy="1332418"/>
          </a:xfrm>
          <a:prstGeom prst="rect">
            <a:avLst/>
          </a:prstGeom>
          <a:noFill/>
          <a:ln>
            <a:noFill/>
          </a:ln>
        </p:spPr>
      </p:pic>
      <p:sp>
        <p:nvSpPr>
          <p:cNvPr id="257" name="Google Shape;257;g26e12bcc226_0_1"/>
          <p:cNvSpPr txBox="1"/>
          <p:nvPr/>
        </p:nvSpPr>
        <p:spPr>
          <a:xfrm>
            <a:off x="293756" y="192284"/>
            <a:ext cx="10621874" cy="787950"/>
          </a:xfrm>
          <a:prstGeom prst="rect">
            <a:avLst/>
          </a:prstGeom>
          <a:noFill/>
          <a:ln>
            <a:noFill/>
          </a:ln>
        </p:spPr>
        <p:txBody>
          <a:bodyPr spcFirstLastPara="1" wrap="square" lIns="104034" tIns="104034" rIns="104034" bIns="104034" anchor="t" anchorCtr="0">
            <a:spAutoFit/>
          </a:bodyPr>
          <a:lstStyle/>
          <a:p>
            <a:pPr algn="l" rtl="0"/>
            <a:r>
              <a:rPr lang="en-GB" sz="3755" dirty="0">
                <a:solidFill>
                  <a:schemeClr val="lt1"/>
                </a:solidFill>
                <a:latin typeface="Calibri"/>
                <a:ea typeface="Calibri"/>
                <a:cs typeface="Calibri"/>
                <a:sym typeface="Calibri"/>
              </a:rPr>
              <a:t>BLOKKÆDE OG STYRING AF SUPPLY CHAIN</a:t>
            </a:r>
            <a:endParaRPr sz="3755" dirty="0">
              <a:latin typeface="Calibri"/>
              <a:ea typeface="Calibri"/>
              <a:cs typeface="Calibri"/>
              <a:sym typeface="Calibri"/>
            </a:endParaRPr>
          </a:p>
        </p:txBody>
      </p:sp>
      <p:sp>
        <p:nvSpPr>
          <p:cNvPr id="258" name="Google Shape;258;g26e12bcc226_0_1"/>
          <p:cNvSpPr/>
          <p:nvPr/>
        </p:nvSpPr>
        <p:spPr>
          <a:xfrm>
            <a:off x="8492247" y="4494684"/>
            <a:ext cx="3627303" cy="2027581"/>
          </a:xfrm>
          <a:prstGeom prst="rect">
            <a:avLst/>
          </a:prstGeom>
          <a:solidFill>
            <a:srgbClr val="B6D7A8"/>
          </a:solidFill>
          <a:ln w="9525" cap="flat" cmpd="sng">
            <a:solidFill>
              <a:schemeClr val="dk2"/>
            </a:solidFill>
            <a:prstDash val="solid"/>
            <a:round/>
            <a:headEnd type="none" w="sm" len="sm"/>
            <a:tailEnd type="none" w="sm" len="sm"/>
          </a:ln>
        </p:spPr>
        <p:txBody>
          <a:bodyPr spcFirstLastPara="1" wrap="square" lIns="104034" tIns="104034" rIns="104034" bIns="104034" anchor="ctr" anchorCtr="0">
            <a:noAutofit/>
          </a:bodyPr>
          <a:lstStyle/>
          <a:p>
            <a:pPr algn="l" rtl="0"/>
            <a:endParaRPr sz="1593"/>
          </a:p>
        </p:txBody>
      </p:sp>
      <p:sp>
        <p:nvSpPr>
          <p:cNvPr id="259" name="Google Shape;259;g26e12bcc226_0_1"/>
          <p:cNvSpPr txBox="1"/>
          <p:nvPr/>
        </p:nvSpPr>
        <p:spPr>
          <a:xfrm>
            <a:off x="8579795" y="4424163"/>
            <a:ext cx="3775351" cy="387460"/>
          </a:xfrm>
          <a:prstGeom prst="rect">
            <a:avLst/>
          </a:prstGeom>
          <a:noFill/>
          <a:ln>
            <a:noFill/>
          </a:ln>
        </p:spPr>
        <p:txBody>
          <a:bodyPr spcFirstLastPara="1" wrap="square" lIns="104034" tIns="104034" rIns="104034" bIns="104034" anchor="t" anchorCtr="0">
            <a:noAutofit/>
          </a:bodyPr>
          <a:lstStyle/>
          <a:p>
            <a:pPr algn="l" rtl="0"/>
            <a:r>
              <a:rPr lang="en-GB" sz="2504" dirty="0">
                <a:latin typeface="Calibri"/>
                <a:ea typeface="Calibri"/>
                <a:cs typeface="Calibri"/>
                <a:sym typeface="Calibri"/>
              </a:rPr>
              <a:t>Se modul 2 for mere information om noder, konsensus og de andre byggesten i blockchain</a:t>
            </a:r>
            <a:endParaRPr sz="2504" dirty="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p12"/>
          <p:cNvPicPr preferRelativeResize="0"/>
          <p:nvPr/>
        </p:nvPicPr>
        <p:blipFill rotWithShape="1">
          <a:blip r:embed="rId3">
            <a:alphaModFix/>
          </a:blip>
          <a:srcRect/>
          <a:stretch/>
        </p:blipFill>
        <p:spPr>
          <a:xfrm>
            <a:off x="0" y="-46851"/>
            <a:ext cx="12168188" cy="1332418"/>
          </a:xfrm>
          <a:prstGeom prst="rect">
            <a:avLst/>
          </a:prstGeom>
          <a:noFill/>
          <a:ln>
            <a:noFill/>
          </a:ln>
        </p:spPr>
      </p:pic>
      <p:sp>
        <p:nvSpPr>
          <p:cNvPr id="275" name="Google Shape;275;p12"/>
          <p:cNvSpPr txBox="1"/>
          <p:nvPr/>
        </p:nvSpPr>
        <p:spPr>
          <a:xfrm>
            <a:off x="415483" y="-1705708"/>
            <a:ext cx="10473717" cy="682868"/>
          </a:xfrm>
          <a:prstGeom prst="rect">
            <a:avLst/>
          </a:prstGeom>
          <a:noFill/>
          <a:ln>
            <a:noFill/>
          </a:ln>
        </p:spPr>
        <p:txBody>
          <a:bodyPr spcFirstLastPara="1" wrap="square" lIns="104034" tIns="52001" rIns="104034" bIns="52001" anchor="t" anchorCtr="0">
            <a:spAutoFit/>
          </a:bodyPr>
          <a:lstStyle/>
          <a:p>
            <a:pPr algn="l" rtl="0"/>
            <a:r>
              <a:rPr lang="en-GB" sz="3755">
                <a:solidFill>
                  <a:schemeClr val="lt1"/>
                </a:solidFill>
                <a:latin typeface="Calibri"/>
                <a:ea typeface="Calibri"/>
                <a:cs typeface="Calibri"/>
                <a:sym typeface="Calibri"/>
              </a:rPr>
              <a:t>BLOKKÆDE OG STYRING AF SUPPLY CHAIN</a:t>
            </a:r>
            <a:endParaRPr sz="3755">
              <a:latin typeface="Calibri"/>
              <a:ea typeface="Calibri"/>
              <a:cs typeface="Calibri"/>
              <a:sym typeface="Calibri"/>
            </a:endParaRPr>
          </a:p>
        </p:txBody>
      </p:sp>
      <p:sp>
        <p:nvSpPr>
          <p:cNvPr id="276" name="Google Shape;276;p12"/>
          <p:cNvSpPr txBox="1">
            <a:spLocks noGrp="1"/>
          </p:cNvSpPr>
          <p:nvPr>
            <p:ph type="body" idx="1"/>
          </p:nvPr>
        </p:nvSpPr>
        <p:spPr>
          <a:xfrm>
            <a:off x="621417" y="1074907"/>
            <a:ext cx="6152596" cy="5186676"/>
          </a:xfrm>
          <a:prstGeom prst="rect">
            <a:avLst/>
          </a:prstGeom>
          <a:noFill/>
          <a:ln>
            <a:noFill/>
          </a:ln>
        </p:spPr>
        <p:txBody>
          <a:bodyPr spcFirstLastPara="1" wrap="square" lIns="0" tIns="0" rIns="0" bIns="0" anchor="t" anchorCtr="0">
            <a:spAutoFit/>
          </a:bodyPr>
          <a:lstStyle/>
          <a:p>
            <a:pPr indent="0" algn="l" rtl="0"/>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400" b="0" dirty="0">
                <a:solidFill>
                  <a:schemeClr val="dk1"/>
                </a:solidFill>
                <a:latin typeface="Calibri"/>
                <a:ea typeface="Calibri"/>
                <a:cs typeface="Calibri"/>
                <a:sym typeface="Calibri"/>
              </a:rPr>
              <a:t>Hurtigere, mere præcis</a:t>
            </a:r>
            <a:r>
              <a:rPr lang="en-GB" sz="2400" dirty="0">
                <a:solidFill>
                  <a:schemeClr val="dk1"/>
                </a:solidFill>
                <a:latin typeface="Calibri"/>
                <a:ea typeface="Calibri"/>
                <a:cs typeface="Calibri"/>
                <a:sym typeface="Calibri"/>
              </a:rPr>
              <a:t>informationsstrøm</a:t>
            </a:r>
            <a:r>
              <a:rPr lang="en-GB" sz="2400" b="0" dirty="0">
                <a:solidFill>
                  <a:schemeClr val="dk1"/>
                </a:solidFill>
                <a:latin typeface="Calibri"/>
                <a:ea typeface="Calibri"/>
                <a:cs typeface="Calibri"/>
                <a:sym typeface="Calibri"/>
              </a:rPr>
              <a:t>mellem forsyningskædens interessenter</a:t>
            </a:r>
            <a:endParaRPr sz="2400" b="0" dirty="0">
              <a:solidFill>
                <a:schemeClr val="dk1"/>
              </a:solidFill>
              <a:latin typeface="Calibri"/>
              <a:ea typeface="Calibri"/>
              <a:cs typeface="Calibri"/>
              <a:sym typeface="Calibri"/>
            </a:endParaRPr>
          </a:p>
          <a:p>
            <a:pPr indent="-419108" algn="l" rtl="0">
              <a:buClr>
                <a:schemeClr val="dk1"/>
              </a:buClr>
              <a:buSzPts val="2200"/>
              <a:buChar char="-"/>
            </a:pPr>
            <a:r>
              <a:rPr lang="en-GB" sz="2400" dirty="0">
                <a:solidFill>
                  <a:schemeClr val="dk1"/>
                </a:solidFill>
                <a:latin typeface="Calibri"/>
                <a:ea typeface="Calibri"/>
                <a:cs typeface="Calibri"/>
                <a:sym typeface="Calibri"/>
              </a:rPr>
              <a:t>Disintermediation</a:t>
            </a:r>
            <a:r>
              <a:rPr lang="en-GB" sz="2400" b="0" dirty="0">
                <a:solidFill>
                  <a:schemeClr val="dk1"/>
                </a:solidFill>
                <a:latin typeface="Calibri"/>
                <a:ea typeface="Calibri"/>
                <a:cs typeface="Calibri"/>
                <a:sym typeface="Calibri"/>
              </a:rPr>
              <a:t>- en distribueret, decentraliseret hovedbog, hvor oplysninger verificeres af alle interessenter, fjerner behovet for tredjepartsformidlere til at udføre denne opgave, og dermed udelukker "mellemmanden"</a:t>
            </a:r>
            <a:endParaRPr sz="24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Mindre plads til menneskelige fejl, datamanipulation eller fejlkommunikation</a:t>
            </a:r>
            <a:endParaRPr sz="24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400" dirty="0">
                <a:solidFill>
                  <a:schemeClr val="dk1"/>
                </a:solidFill>
                <a:latin typeface="Calibri"/>
                <a:ea typeface="Calibri"/>
                <a:cs typeface="Calibri"/>
                <a:sym typeface="Calibri"/>
              </a:rPr>
              <a:t>Øget gennemsigtighed</a:t>
            </a:r>
            <a:endParaRPr sz="240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400" dirty="0">
                <a:solidFill>
                  <a:schemeClr val="dk1"/>
                </a:solidFill>
                <a:latin typeface="Calibri"/>
                <a:ea typeface="Calibri"/>
                <a:cs typeface="Calibri"/>
                <a:sym typeface="Calibri"/>
              </a:rPr>
              <a:t>Øget effektivitet</a:t>
            </a:r>
            <a:endParaRPr sz="240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400" dirty="0">
                <a:solidFill>
                  <a:schemeClr val="dk1"/>
                </a:solidFill>
                <a:latin typeface="Calibri"/>
                <a:ea typeface="Calibri"/>
                <a:cs typeface="Calibri"/>
                <a:sym typeface="Calibri"/>
              </a:rPr>
              <a:t>Reducerede omkostninger</a:t>
            </a:r>
            <a:endParaRPr sz="2400" dirty="0">
              <a:solidFill>
                <a:schemeClr val="dk1"/>
              </a:solidFill>
              <a:latin typeface="Calibri"/>
              <a:ea typeface="Calibri"/>
              <a:cs typeface="Calibri"/>
              <a:sym typeface="Calibri"/>
            </a:endParaRPr>
          </a:p>
        </p:txBody>
      </p:sp>
      <p:pic>
        <p:nvPicPr>
          <p:cNvPr id="277" name="Google Shape;277;p12"/>
          <p:cNvPicPr preferRelativeResize="0"/>
          <p:nvPr/>
        </p:nvPicPr>
        <p:blipFill rotWithShape="1">
          <a:blip r:embed="rId4" cstate="screen">
            <a:alphaModFix/>
            <a:extLst>
              <a:ext uri="{28A0092B-C50C-407E-A947-70E740481C1C}">
                <a14:useLocalDpi xmlns:a14="http://schemas.microsoft.com/office/drawing/2010/main"/>
              </a:ext>
            </a:extLst>
          </a:blip>
          <a:srcRect l="13534" r="11771"/>
          <a:stretch/>
        </p:blipFill>
        <p:spPr>
          <a:xfrm>
            <a:off x="7658100" y="1708942"/>
            <a:ext cx="4209565" cy="5146394"/>
          </a:xfrm>
          <a:prstGeom prst="rect">
            <a:avLst/>
          </a:prstGeom>
          <a:noFill/>
          <a:ln>
            <a:noFill/>
          </a:ln>
        </p:spPr>
      </p:pic>
      <p:sp>
        <p:nvSpPr>
          <p:cNvPr id="3" name="TextBox 2">
            <a:extLst>
              <a:ext uri="{FF2B5EF4-FFF2-40B4-BE49-F238E27FC236}">
                <a16:creationId xmlns:a16="http://schemas.microsoft.com/office/drawing/2014/main" id="{F418DF10-DB31-4485-E23C-45F683A0ACAB}"/>
              </a:ext>
            </a:extLst>
          </p:cNvPr>
          <p:cNvSpPr txBox="1"/>
          <p:nvPr/>
        </p:nvSpPr>
        <p:spPr>
          <a:xfrm>
            <a:off x="696872" y="283196"/>
            <a:ext cx="10333078" cy="492443"/>
          </a:xfrm>
          <a:prstGeom prst="rect">
            <a:avLst/>
          </a:prstGeom>
          <a:noFill/>
        </p:spPr>
        <p:txBody>
          <a:bodyPr wrap="square">
            <a:spAutoFit/>
          </a:bodyPr>
          <a:lstStyle/>
          <a:p>
            <a:pPr algn="l" rtl="0">
              <a:buClr>
                <a:schemeClr val="dk1"/>
              </a:buClr>
              <a:buSzPts val="2200"/>
            </a:pPr>
            <a:r>
              <a:rPr lang="en-GB" sz="2600" dirty="0">
                <a:solidFill>
                  <a:schemeClr val="bg1"/>
                </a:solidFill>
                <a:latin typeface="Calibri"/>
                <a:ea typeface="Calibri"/>
                <a:cs typeface="Calibri"/>
                <a:sym typeface="Calibri"/>
              </a:rPr>
              <a:t>FORDELE VED EN BLOCKCHAIN-UNDERSTØTTET AGRIFOOD FORSYNINGSKÆDE</a:t>
            </a:r>
            <a:endParaRPr lang="en-GB" sz="2600" b="0" dirty="0">
              <a:solidFill>
                <a:schemeClr val="bg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pic>
        <p:nvPicPr>
          <p:cNvPr id="283" name="Google Shape;283;p13"/>
          <p:cNvPicPr preferRelativeResize="0"/>
          <p:nvPr/>
        </p:nvPicPr>
        <p:blipFill rotWithShape="1">
          <a:blip r:embed="rId3">
            <a:alphaModFix/>
          </a:blip>
          <a:srcRect/>
          <a:stretch/>
        </p:blipFill>
        <p:spPr>
          <a:xfrm>
            <a:off x="0" y="0"/>
            <a:ext cx="12168188" cy="1332418"/>
          </a:xfrm>
          <a:prstGeom prst="rect">
            <a:avLst/>
          </a:prstGeom>
          <a:noFill/>
          <a:ln>
            <a:noFill/>
          </a:ln>
        </p:spPr>
      </p:pic>
      <p:sp>
        <p:nvSpPr>
          <p:cNvPr id="284" name="Google Shape;284;p13"/>
          <p:cNvSpPr txBox="1"/>
          <p:nvPr/>
        </p:nvSpPr>
        <p:spPr>
          <a:xfrm>
            <a:off x="263742" y="-1705708"/>
            <a:ext cx="10161358" cy="682868"/>
          </a:xfrm>
          <a:prstGeom prst="rect">
            <a:avLst/>
          </a:prstGeom>
          <a:noFill/>
          <a:ln>
            <a:noFill/>
          </a:ln>
        </p:spPr>
        <p:txBody>
          <a:bodyPr spcFirstLastPara="1" wrap="square" lIns="104034" tIns="52001" rIns="104034" bIns="52001" anchor="t" anchorCtr="0">
            <a:spAutoFit/>
          </a:bodyPr>
          <a:lstStyle/>
          <a:p>
            <a:pPr algn="l" rtl="0"/>
            <a:r>
              <a:rPr lang="en-GB" sz="3755">
                <a:solidFill>
                  <a:schemeClr val="lt1"/>
                </a:solidFill>
                <a:latin typeface="Calibri"/>
                <a:ea typeface="Calibri"/>
                <a:cs typeface="Calibri"/>
                <a:sym typeface="Calibri"/>
              </a:rPr>
              <a:t>BLOKKÆDE OG STYRING AF SUPPLY CHAIN</a:t>
            </a:r>
            <a:r>
              <a:rPr lang="en-GB" sz="3186">
                <a:solidFill>
                  <a:schemeClr val="lt1"/>
                </a:solidFill>
                <a:latin typeface="Open Sans"/>
                <a:ea typeface="Open Sans"/>
                <a:cs typeface="Open Sans"/>
                <a:sym typeface="Open Sans"/>
              </a:rPr>
              <a:t> </a:t>
            </a:r>
            <a:endParaRPr sz="1593"/>
          </a:p>
        </p:txBody>
      </p:sp>
      <p:sp>
        <p:nvSpPr>
          <p:cNvPr id="285" name="Google Shape;285;p13"/>
          <p:cNvSpPr txBox="1">
            <a:spLocks noGrp="1"/>
          </p:cNvSpPr>
          <p:nvPr>
            <p:ph type="body" idx="1"/>
          </p:nvPr>
        </p:nvSpPr>
        <p:spPr>
          <a:xfrm>
            <a:off x="507117" y="1497618"/>
            <a:ext cx="10925356" cy="5170646"/>
          </a:xfrm>
          <a:prstGeom prst="rect">
            <a:avLst/>
          </a:prstGeom>
          <a:noFill/>
          <a:ln>
            <a:noFill/>
          </a:ln>
        </p:spPr>
        <p:txBody>
          <a:bodyPr spcFirstLastPara="1" wrap="square" lIns="0" tIns="0" rIns="0" bIns="0" anchor="t" anchorCtr="0">
            <a:spAutoFit/>
          </a:bodyPr>
          <a:lstStyle/>
          <a:p>
            <a:pPr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Øget gennemsigtighed og sporbarhed takket være Blockchain kan bidrage til at reducere chancerne for menneskelige fejl og relateret madspild, men det kan ikke eliminere al risiko for kontaminering</a:t>
            </a:r>
            <a:endParaRPr sz="2400" b="0" dirty="0">
              <a:solidFill>
                <a:schemeClr val="dk1"/>
              </a:solidFill>
              <a:latin typeface="Calibri"/>
              <a:ea typeface="Calibri"/>
              <a:cs typeface="Calibri"/>
              <a:sym typeface="Calibri"/>
            </a:endParaRPr>
          </a:p>
          <a:p>
            <a:pPr indent="0" algn="l" rtl="0"/>
            <a:endParaRPr sz="2400" b="0" dirty="0">
              <a:solidFill>
                <a:schemeClr val="dk1"/>
              </a:solidFill>
              <a:latin typeface="Calibri"/>
              <a:ea typeface="Calibri"/>
              <a:cs typeface="Calibri"/>
              <a:sym typeface="Calibri"/>
            </a:endParaRPr>
          </a:p>
          <a:p>
            <a:pPr indent="-419108" algn="l" rtl="0">
              <a:buClr>
                <a:schemeClr val="dk1"/>
              </a:buClr>
              <a:buSzPts val="2200"/>
              <a:buChar char="●"/>
            </a:pPr>
            <a:r>
              <a:rPr lang="en-GB" sz="2400" b="0" dirty="0">
                <a:solidFill>
                  <a:schemeClr val="dk1"/>
                </a:solidFill>
                <a:latin typeface="Calibri"/>
                <a:ea typeface="Calibri"/>
                <a:cs typeface="Calibri"/>
                <a:sym typeface="Calibri"/>
              </a:rPr>
              <a:t>Men selv i tilfælde, hvor Blockchain ikke kan forhindre forurening i forsyningskæden, kan det stadig hjælpe</a:t>
            </a:r>
            <a:r>
              <a:rPr lang="en-GB" sz="2400" dirty="0">
                <a:solidFill>
                  <a:schemeClr val="dk1"/>
                </a:solidFill>
                <a:latin typeface="Calibri"/>
                <a:ea typeface="Calibri"/>
                <a:cs typeface="Calibri"/>
                <a:sym typeface="Calibri"/>
              </a:rPr>
              <a:t>minimere</a:t>
            </a:r>
            <a:r>
              <a:rPr lang="en-GB" sz="2400" b="0" dirty="0">
                <a:solidFill>
                  <a:schemeClr val="dk1"/>
                </a:solidFill>
                <a:latin typeface="Calibri"/>
                <a:ea typeface="Calibri"/>
                <a:cs typeface="Calibri"/>
                <a:sym typeface="Calibri"/>
              </a:rPr>
              <a:t>den negative påvirkning</a:t>
            </a:r>
            <a:endParaRPr sz="2400" b="0" dirty="0">
              <a:solidFill>
                <a:schemeClr val="dk1"/>
              </a:solidFill>
              <a:latin typeface="Calibri"/>
              <a:ea typeface="Calibri"/>
              <a:cs typeface="Calibri"/>
              <a:sym typeface="Calibri"/>
            </a:endParaRPr>
          </a:p>
          <a:p>
            <a:pPr marL="0" indent="0" algn="l" rtl="0"/>
            <a:endParaRPr sz="2400" b="0" dirty="0">
              <a:solidFill>
                <a:schemeClr val="dk1"/>
              </a:solidFill>
              <a:latin typeface="Calibri"/>
              <a:ea typeface="Calibri"/>
              <a:cs typeface="Calibri"/>
              <a:sym typeface="Calibri"/>
            </a:endParaRPr>
          </a:p>
          <a:p>
            <a:pPr indent="-419108" algn="l" rtl="0">
              <a:buClr>
                <a:schemeClr val="dk1"/>
              </a:buClr>
              <a:buSzPts val="2200"/>
              <a:buChar char="●"/>
            </a:pPr>
            <a:r>
              <a:rPr lang="en-GB" sz="2400" b="0" dirty="0">
                <a:solidFill>
                  <a:schemeClr val="dk1"/>
                </a:solidFill>
                <a:latin typeface="Calibri"/>
                <a:ea typeface="Calibri"/>
                <a:cs typeface="Calibri"/>
                <a:sym typeface="Calibri"/>
              </a:rPr>
              <a:t>Detaljerede oplysninger om et produkts herkomst og rejse gennem forsyningskæden kan hjælpe detailhandlere med at identificere præcis, hvilke produkter der var forurenet, hvornår og hvor, for at udføre en</a:t>
            </a:r>
            <a:r>
              <a:rPr lang="en-GB" sz="2400" dirty="0">
                <a:solidFill>
                  <a:schemeClr val="dk1"/>
                </a:solidFill>
                <a:latin typeface="Calibri"/>
                <a:ea typeface="Calibri"/>
                <a:cs typeface="Calibri"/>
                <a:sym typeface="Calibri"/>
              </a:rPr>
              <a:t>hurtig</a:t>
            </a:r>
            <a:r>
              <a:rPr lang="en-GB" sz="2400" b="0" dirty="0">
                <a:solidFill>
                  <a:schemeClr val="dk1"/>
                </a:solidFill>
                <a:latin typeface="Calibri"/>
                <a:ea typeface="Calibri"/>
                <a:cs typeface="Calibri"/>
                <a:sym typeface="Calibri"/>
              </a:rPr>
              <a:t>og</a:t>
            </a:r>
            <a:r>
              <a:rPr lang="en-GB" sz="2400" dirty="0">
                <a:solidFill>
                  <a:schemeClr val="dk1"/>
                </a:solidFill>
                <a:latin typeface="Calibri"/>
                <a:ea typeface="Calibri"/>
                <a:cs typeface="Calibri"/>
                <a:sym typeface="Calibri"/>
              </a:rPr>
              <a:t>målrettet produkttilbagekaldelse</a:t>
            </a:r>
            <a:endParaRPr sz="2400" dirty="0">
              <a:solidFill>
                <a:schemeClr val="dk1"/>
              </a:solidFill>
              <a:latin typeface="Calibri"/>
              <a:ea typeface="Calibri"/>
              <a:cs typeface="Calibri"/>
              <a:sym typeface="Calibri"/>
            </a:endParaRPr>
          </a:p>
          <a:p>
            <a:pPr marL="0" indent="0" algn="l" rtl="0"/>
            <a:endParaRPr sz="2400" b="0" dirty="0">
              <a:solidFill>
                <a:schemeClr val="dk1"/>
              </a:solidFill>
              <a:latin typeface="Calibri"/>
              <a:ea typeface="Calibri"/>
              <a:cs typeface="Calibri"/>
              <a:sym typeface="Calibri"/>
            </a:endParaRPr>
          </a:p>
          <a:p>
            <a:pPr indent="-419108" algn="l" rtl="0">
              <a:buClr>
                <a:schemeClr val="dk1"/>
              </a:buClr>
              <a:buSzPts val="2200"/>
              <a:buChar char="●"/>
            </a:pPr>
            <a:r>
              <a:rPr lang="en-GB" sz="2400" b="0" dirty="0">
                <a:solidFill>
                  <a:schemeClr val="dk1"/>
                </a:solidFill>
                <a:latin typeface="Calibri"/>
                <a:ea typeface="Calibri"/>
                <a:cs typeface="Calibri"/>
                <a:sym typeface="Calibri"/>
              </a:rPr>
              <a:t>Ved at øge forsyningskædens sporbarhed kan Blockchain hjælpe</a:t>
            </a:r>
            <a:r>
              <a:rPr lang="en-GB" sz="2400" dirty="0">
                <a:solidFill>
                  <a:schemeClr val="dk1"/>
                </a:solidFill>
                <a:latin typeface="Calibri"/>
                <a:ea typeface="Calibri"/>
                <a:cs typeface="Calibri"/>
                <a:sym typeface="Calibri"/>
              </a:rPr>
              <a:t>forbedre fødevaresikkerheden</a:t>
            </a:r>
            <a:r>
              <a:rPr lang="en-GB" sz="2400" b="0" dirty="0">
                <a:solidFill>
                  <a:schemeClr val="dk1"/>
                </a:solidFill>
                <a:latin typeface="Calibri"/>
                <a:ea typeface="Calibri"/>
                <a:cs typeface="Calibri"/>
                <a:sym typeface="Calibri"/>
              </a:rPr>
              <a:t>og</a:t>
            </a:r>
            <a:r>
              <a:rPr lang="en-GB" sz="2400" dirty="0">
                <a:solidFill>
                  <a:schemeClr val="dk1"/>
                </a:solidFill>
                <a:latin typeface="Calibri"/>
                <a:ea typeface="Calibri"/>
                <a:cs typeface="Calibri"/>
                <a:sym typeface="Calibri"/>
              </a:rPr>
              <a:t>reducere madspild</a:t>
            </a:r>
            <a:endParaRPr sz="2400" dirty="0">
              <a:solidFill>
                <a:schemeClr val="dk1"/>
              </a:solidFill>
              <a:latin typeface="Calibri"/>
              <a:ea typeface="Calibri"/>
              <a:cs typeface="Calibri"/>
              <a:sym typeface="Calibri"/>
            </a:endParaRPr>
          </a:p>
        </p:txBody>
      </p:sp>
      <p:sp>
        <p:nvSpPr>
          <p:cNvPr id="2" name="TextBox 1">
            <a:extLst>
              <a:ext uri="{FF2B5EF4-FFF2-40B4-BE49-F238E27FC236}">
                <a16:creationId xmlns:a16="http://schemas.microsoft.com/office/drawing/2014/main" id="{7E9E14F0-46A7-BA52-9CB8-4D4F90255200}"/>
              </a:ext>
            </a:extLst>
          </p:cNvPr>
          <p:cNvSpPr txBox="1"/>
          <p:nvPr/>
        </p:nvSpPr>
        <p:spPr>
          <a:xfrm>
            <a:off x="696872" y="283196"/>
            <a:ext cx="10333078" cy="492443"/>
          </a:xfrm>
          <a:prstGeom prst="rect">
            <a:avLst/>
          </a:prstGeom>
          <a:noFill/>
        </p:spPr>
        <p:txBody>
          <a:bodyPr wrap="square">
            <a:spAutoFit/>
          </a:bodyPr>
          <a:lstStyle/>
          <a:p>
            <a:pPr algn="l" rtl="0">
              <a:buClr>
                <a:schemeClr val="dk1"/>
              </a:buClr>
              <a:buSzPts val="2200"/>
            </a:pPr>
            <a:r>
              <a:rPr lang="en-GB" sz="2600" dirty="0">
                <a:solidFill>
                  <a:schemeClr val="bg1"/>
                </a:solidFill>
                <a:latin typeface="Calibri"/>
                <a:ea typeface="Calibri"/>
                <a:cs typeface="Calibri"/>
                <a:sym typeface="Calibri"/>
              </a:rPr>
              <a:t>FORDELE VED EN BLOCKCHAIN-UNDERSTØTTET AGRIFOOD FORSYNINGSKÆDE</a:t>
            </a:r>
            <a:endParaRPr lang="en-GB" sz="2600" b="0" dirty="0">
              <a:solidFill>
                <a:schemeClr val="bg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2" name="Google Shape;302;g275c4de7356_0_47"/>
          <p:cNvSpPr txBox="1"/>
          <p:nvPr/>
        </p:nvSpPr>
        <p:spPr>
          <a:xfrm>
            <a:off x="382967" y="-1705704"/>
            <a:ext cx="8324080" cy="682868"/>
          </a:xfrm>
          <a:prstGeom prst="rect">
            <a:avLst/>
          </a:prstGeom>
          <a:noFill/>
          <a:ln>
            <a:noFill/>
          </a:ln>
        </p:spPr>
        <p:txBody>
          <a:bodyPr spcFirstLastPara="1" wrap="square" lIns="104034" tIns="52001" rIns="104034" bIns="52001" anchor="t" anchorCtr="0">
            <a:spAutoFit/>
          </a:bodyPr>
          <a:lstStyle/>
          <a:p>
            <a:pPr algn="l" rtl="0"/>
            <a:r>
              <a:rPr lang="en-GB" sz="3755">
                <a:solidFill>
                  <a:schemeClr val="lt1"/>
                </a:solidFill>
                <a:latin typeface="Calibri"/>
                <a:ea typeface="Calibri"/>
                <a:cs typeface="Calibri"/>
                <a:sym typeface="Calibri"/>
              </a:rPr>
              <a:t>KORT ØVELSE I KLASSEN: QUIZ</a:t>
            </a:r>
            <a:endParaRPr sz="3755">
              <a:latin typeface="Calibri"/>
              <a:ea typeface="Calibri"/>
              <a:cs typeface="Calibri"/>
              <a:sym typeface="Calibri"/>
            </a:endParaRPr>
          </a:p>
        </p:txBody>
      </p:sp>
      <p:sp>
        <p:nvSpPr>
          <p:cNvPr id="303" name="Google Shape;303;g275c4de7356_0_47"/>
          <p:cNvSpPr txBox="1">
            <a:spLocks noGrp="1"/>
          </p:cNvSpPr>
          <p:nvPr>
            <p:ph type="body" idx="1"/>
          </p:nvPr>
        </p:nvSpPr>
        <p:spPr>
          <a:xfrm>
            <a:off x="621416" y="146453"/>
            <a:ext cx="10925356" cy="5324856"/>
          </a:xfrm>
          <a:prstGeom prst="rect">
            <a:avLst/>
          </a:prstGeom>
          <a:noFill/>
          <a:ln>
            <a:noFill/>
          </a:ln>
        </p:spPr>
        <p:txBody>
          <a:bodyPr spcFirstLastPara="1" wrap="square" lIns="0" tIns="0" rIns="0" bIns="0" anchor="t" anchorCtr="0">
            <a:spAutoFit/>
          </a:bodyPr>
          <a:lstStyle/>
          <a:p>
            <a:pPr marL="0" indent="0" algn="l" rtl="0"/>
            <a:r>
              <a:rPr lang="en-GB" sz="2504" b="0" dirty="0">
                <a:solidFill>
                  <a:schemeClr val="dk1"/>
                </a:solidFill>
                <a:latin typeface="Calibri"/>
                <a:ea typeface="Calibri"/>
                <a:cs typeface="Calibri"/>
                <a:sym typeface="Calibri"/>
              </a:rPr>
              <a:t>I 2016 gennemførte Walmart og IBM et casestudie, der sporede herkomsten af ​​en pakke mango i skiver til salg i en af ​​Walmarts amerikanske butikker.</a:t>
            </a:r>
            <a:endParaRPr sz="2504" b="0" dirty="0">
              <a:solidFill>
                <a:schemeClr val="dk1"/>
              </a:solidFill>
              <a:latin typeface="Calibri"/>
              <a:ea typeface="Calibri"/>
              <a:cs typeface="Calibri"/>
              <a:sym typeface="Calibri"/>
            </a:endParaRPr>
          </a:p>
          <a:p>
            <a:pPr marL="0" indent="0" algn="l" rtl="0"/>
            <a:endParaRPr sz="2504" b="0" dirty="0">
              <a:solidFill>
                <a:schemeClr val="dk1"/>
              </a:solidFill>
              <a:latin typeface="Calibri"/>
              <a:ea typeface="Calibri"/>
              <a:cs typeface="Calibri"/>
              <a:sym typeface="Calibri"/>
            </a:endParaRPr>
          </a:p>
          <a:p>
            <a:pPr marL="0" indent="0" algn="l" rtl="0"/>
            <a:r>
              <a:rPr lang="en-GB" sz="2504" b="0" dirty="0">
                <a:solidFill>
                  <a:schemeClr val="dk1"/>
                </a:solidFill>
                <a:latin typeface="Calibri"/>
                <a:ea typeface="Calibri"/>
                <a:cs typeface="Calibri"/>
                <a:sym typeface="Calibri"/>
              </a:rPr>
              <a:t>Før de implementerede Blockchain i deres forsyningskæde, tog det Walmarts Food Safety-team</a:t>
            </a:r>
            <a:r>
              <a:rPr lang="en-GB" sz="2504" dirty="0">
                <a:solidFill>
                  <a:schemeClr val="dk1"/>
                </a:solidFill>
                <a:latin typeface="Calibri"/>
                <a:ea typeface="Calibri"/>
                <a:cs typeface="Calibri"/>
                <a:sym typeface="Calibri"/>
              </a:rPr>
              <a:t>6 dage, 18 timer og 26 minutter</a:t>
            </a:r>
            <a:r>
              <a:rPr lang="en-GB" sz="2504" b="0" dirty="0">
                <a:solidFill>
                  <a:schemeClr val="dk1"/>
                </a:solidFill>
                <a:latin typeface="Calibri"/>
                <a:ea typeface="Calibri"/>
                <a:cs typeface="Calibri"/>
                <a:sym typeface="Calibri"/>
              </a:rPr>
              <a:t>at spore mangoens herkomst.</a:t>
            </a:r>
            <a:endParaRPr sz="2504" b="0" dirty="0">
              <a:solidFill>
                <a:schemeClr val="dk1"/>
              </a:solidFill>
              <a:latin typeface="Calibri"/>
              <a:ea typeface="Calibri"/>
              <a:cs typeface="Calibri"/>
              <a:sym typeface="Calibri"/>
            </a:endParaRPr>
          </a:p>
          <a:p>
            <a:pPr marL="0" indent="0" algn="l" rtl="0"/>
            <a:endParaRPr sz="2504" b="0" dirty="0">
              <a:solidFill>
                <a:schemeClr val="dk1"/>
              </a:solidFill>
              <a:latin typeface="Calibri"/>
              <a:ea typeface="Calibri"/>
              <a:cs typeface="Calibri"/>
              <a:sym typeface="Calibri"/>
            </a:endParaRPr>
          </a:p>
          <a:p>
            <a:pPr marL="0" indent="0" algn="l" rtl="0"/>
            <a:r>
              <a:rPr lang="en-GB" sz="2504" b="0" dirty="0">
                <a:solidFill>
                  <a:schemeClr val="dk1"/>
                </a:solidFill>
                <a:latin typeface="Calibri"/>
                <a:ea typeface="Calibri"/>
                <a:cs typeface="Calibri"/>
                <a:sym typeface="Calibri"/>
              </a:rPr>
              <a:t>Efter at have samarbejdet med IBM om at skabe et Blockchain-baseret fødevaresporingssystem (Hyperledger),</a:t>
            </a:r>
            <a:r>
              <a:rPr lang="en-GB" sz="2504" dirty="0">
                <a:solidFill>
                  <a:schemeClr val="dk1"/>
                </a:solidFill>
                <a:latin typeface="Calibri"/>
                <a:ea typeface="Calibri"/>
                <a:cs typeface="Calibri"/>
                <a:sym typeface="Calibri"/>
              </a:rPr>
              <a:t>hvor lang tid tog det at spore de samme mangoer?</a:t>
            </a:r>
            <a:endParaRPr sz="2504" dirty="0">
              <a:solidFill>
                <a:schemeClr val="dk1"/>
              </a:solidFill>
              <a:latin typeface="Calibri"/>
              <a:ea typeface="Calibri"/>
              <a:cs typeface="Calibri"/>
              <a:sym typeface="Calibri"/>
            </a:endParaRPr>
          </a:p>
          <a:p>
            <a:pPr marL="0" indent="0" algn="l" rtl="0"/>
            <a:endParaRPr sz="2504" dirty="0">
              <a:solidFill>
                <a:schemeClr val="dk1"/>
              </a:solidFill>
              <a:latin typeface="Calibri"/>
              <a:ea typeface="Calibri"/>
              <a:cs typeface="Calibri"/>
              <a:sym typeface="Calibri"/>
            </a:endParaRPr>
          </a:p>
          <a:p>
            <a:pPr indent="-419108" algn="l" rtl="0">
              <a:buClr>
                <a:schemeClr val="dk1"/>
              </a:buClr>
              <a:buSzPts val="2200"/>
              <a:buFont typeface="Calibri"/>
              <a:buAutoNum type="alphaLcPeriod"/>
            </a:pPr>
            <a:r>
              <a:rPr lang="en-GB" sz="2504" b="0" dirty="0">
                <a:solidFill>
                  <a:schemeClr val="dk1"/>
                </a:solidFill>
                <a:latin typeface="Calibri"/>
                <a:ea typeface="Calibri"/>
                <a:cs typeface="Calibri"/>
                <a:sym typeface="Calibri"/>
              </a:rPr>
              <a:t>24-48 timer</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AutoNum type="alphaLcPeriod"/>
            </a:pPr>
            <a:r>
              <a:rPr lang="en-GB" sz="2504" b="0" dirty="0">
                <a:solidFill>
                  <a:schemeClr val="dk1"/>
                </a:solidFill>
                <a:latin typeface="Calibri"/>
                <a:ea typeface="Calibri"/>
                <a:cs typeface="Calibri"/>
                <a:sym typeface="Calibri"/>
              </a:rPr>
              <a:t>12-24 timer</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AutoNum type="alphaLcPeriod"/>
            </a:pPr>
            <a:r>
              <a:rPr lang="en-GB" sz="2504" b="0" dirty="0">
                <a:solidFill>
                  <a:schemeClr val="dk1"/>
                </a:solidFill>
                <a:latin typeface="Calibri"/>
                <a:ea typeface="Calibri"/>
                <a:cs typeface="Calibri"/>
                <a:sym typeface="Calibri"/>
              </a:rPr>
              <a:t>0-12 timer</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AutoNum type="alphaLcPeriod"/>
            </a:pPr>
            <a:r>
              <a:rPr lang="en-GB" sz="2504" dirty="0">
                <a:solidFill>
                  <a:schemeClr val="dk1"/>
                </a:solidFill>
                <a:latin typeface="Calibri"/>
                <a:ea typeface="Calibri"/>
                <a:cs typeface="Calibri"/>
                <a:sym typeface="Calibri"/>
              </a:rPr>
              <a:t>Under en time</a:t>
            </a:r>
            <a:endParaRPr sz="2504" dirty="0">
              <a:solidFill>
                <a:schemeClr val="dk1"/>
              </a:solidFill>
              <a:latin typeface="Calibri"/>
              <a:ea typeface="Calibri"/>
              <a:cs typeface="Calibri"/>
              <a:sym typeface="Calibri"/>
            </a:endParaRPr>
          </a:p>
          <a:p>
            <a:pPr marL="0" indent="0" algn="l" rtl="0"/>
            <a:endParaRPr sz="2048" b="0" dirty="0">
              <a:solidFill>
                <a:schemeClr val="dk1"/>
              </a:solidFill>
            </a:endParaRPr>
          </a:p>
        </p:txBody>
      </p:sp>
      <p:pic>
        <p:nvPicPr>
          <p:cNvPr id="304" name="Google Shape;304;g275c4de7356_0_47"/>
          <p:cNvPicPr preferRelativeResize="0"/>
          <p:nvPr/>
        </p:nvPicPr>
        <p:blipFill rotWithShape="1">
          <a:blip r:embed="rId3" cstate="screen">
            <a:alphaModFix/>
            <a:extLst>
              <a:ext uri="{28A0092B-C50C-407E-A947-70E740481C1C}">
                <a14:useLocalDpi xmlns:a14="http://schemas.microsoft.com/office/drawing/2010/main"/>
              </a:ext>
            </a:extLst>
          </a:blip>
          <a:srcRect t="11386"/>
          <a:stretch/>
        </p:blipFill>
        <p:spPr>
          <a:xfrm>
            <a:off x="7616857" y="3861163"/>
            <a:ext cx="4268320" cy="2466193"/>
          </a:xfrm>
          <a:prstGeom prst="rect">
            <a:avLst/>
          </a:prstGeom>
          <a:noFill/>
          <a:ln>
            <a:noFill/>
          </a:ln>
        </p:spPr>
      </p:pic>
      <p:sp>
        <p:nvSpPr>
          <p:cNvPr id="305" name="Google Shape;305;g275c4de7356_0_47"/>
          <p:cNvSpPr txBox="1"/>
          <p:nvPr/>
        </p:nvSpPr>
        <p:spPr>
          <a:xfrm>
            <a:off x="3849113" y="5273370"/>
            <a:ext cx="4469961" cy="754098"/>
          </a:xfrm>
          <a:prstGeom prst="rect">
            <a:avLst/>
          </a:prstGeom>
          <a:noFill/>
          <a:ln>
            <a:noFill/>
          </a:ln>
        </p:spPr>
        <p:txBody>
          <a:bodyPr spcFirstLastPara="1" wrap="square" lIns="104034" tIns="104034" rIns="104034" bIns="104034" anchor="t" anchorCtr="0">
            <a:noAutofit/>
          </a:bodyPr>
          <a:lstStyle/>
          <a:p>
            <a:pPr algn="l" rtl="0">
              <a:buClr>
                <a:schemeClr val="dk1"/>
              </a:buClr>
              <a:buSzPts val="1100"/>
            </a:pPr>
            <a:r>
              <a:rPr lang="en-GB" sz="2504" dirty="0">
                <a:solidFill>
                  <a:schemeClr val="dk1"/>
                </a:solidFill>
                <a:latin typeface="Calibri"/>
                <a:ea typeface="Calibri"/>
                <a:cs typeface="Calibri"/>
                <a:sym typeface="Calibri"/>
              </a:rPr>
              <a:t>Ved hjælp af Blockchain blev mangos herkomst sporet på bare</a:t>
            </a:r>
            <a:r>
              <a:rPr lang="en-GB" sz="2504" b="1" dirty="0">
                <a:solidFill>
                  <a:schemeClr val="dk1"/>
                </a:solidFill>
                <a:latin typeface="Calibri"/>
                <a:ea typeface="Calibri"/>
                <a:cs typeface="Calibri"/>
                <a:sym typeface="Calibri"/>
              </a:rPr>
              <a:t>2,2 sekunder!</a:t>
            </a:r>
            <a:endParaRPr sz="2504" b="1" dirty="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Google Shape;311;p19"/>
          <p:cNvPicPr preferRelativeResize="0"/>
          <p:nvPr/>
        </p:nvPicPr>
        <p:blipFill rotWithShape="1">
          <a:blip r:embed="rId3">
            <a:alphaModFix/>
          </a:blip>
          <a:srcRect/>
          <a:stretch/>
        </p:blipFill>
        <p:spPr>
          <a:xfrm>
            <a:off x="0" y="-112444"/>
            <a:ext cx="12168188" cy="1332418"/>
          </a:xfrm>
          <a:prstGeom prst="rect">
            <a:avLst/>
          </a:prstGeom>
          <a:noFill/>
          <a:ln>
            <a:noFill/>
          </a:ln>
        </p:spPr>
      </p:pic>
      <p:sp>
        <p:nvSpPr>
          <p:cNvPr id="312" name="Google Shape;312;p19"/>
          <p:cNvSpPr txBox="1"/>
          <p:nvPr/>
        </p:nvSpPr>
        <p:spPr>
          <a:xfrm>
            <a:off x="372128" y="-1705708"/>
            <a:ext cx="9943562" cy="682868"/>
          </a:xfrm>
          <a:prstGeom prst="rect">
            <a:avLst/>
          </a:prstGeom>
          <a:noFill/>
          <a:ln>
            <a:noFill/>
          </a:ln>
        </p:spPr>
        <p:txBody>
          <a:bodyPr spcFirstLastPara="1" wrap="square" lIns="104034" tIns="52001" rIns="104034" bIns="52001" anchor="t" anchorCtr="0">
            <a:spAutoFit/>
          </a:bodyPr>
          <a:lstStyle/>
          <a:p>
            <a:pPr algn="l" rtl="0"/>
            <a:r>
              <a:rPr lang="en-GB" sz="3755">
                <a:solidFill>
                  <a:schemeClr val="lt1"/>
                </a:solidFill>
                <a:latin typeface="Calibri"/>
                <a:ea typeface="Calibri"/>
                <a:cs typeface="Calibri"/>
                <a:sym typeface="Calibri"/>
              </a:rPr>
              <a:t>BLOKKÆDE OG LANDMANCENTRISKE LØSNINGER</a:t>
            </a:r>
            <a:endParaRPr sz="3755">
              <a:latin typeface="Calibri"/>
              <a:ea typeface="Calibri"/>
              <a:cs typeface="Calibri"/>
              <a:sym typeface="Calibri"/>
            </a:endParaRPr>
          </a:p>
        </p:txBody>
      </p:sp>
      <p:sp>
        <p:nvSpPr>
          <p:cNvPr id="313" name="Google Shape;313;p19"/>
          <p:cNvSpPr txBox="1">
            <a:spLocks noGrp="1"/>
          </p:cNvSpPr>
          <p:nvPr>
            <p:ph type="body" idx="1"/>
          </p:nvPr>
        </p:nvSpPr>
        <p:spPr>
          <a:xfrm>
            <a:off x="7499223" y="1478320"/>
            <a:ext cx="4477812" cy="4015843"/>
          </a:xfrm>
          <a:prstGeom prst="rect">
            <a:avLst/>
          </a:prstGeom>
          <a:noFill/>
          <a:ln>
            <a:noFill/>
          </a:ln>
        </p:spPr>
        <p:txBody>
          <a:bodyPr spcFirstLastPara="1" wrap="square" lIns="0" tIns="0" rIns="0" bIns="0" anchor="t" anchorCtr="0">
            <a:spAutoFit/>
          </a:bodyPr>
          <a:lstStyle/>
          <a:p>
            <a:pPr marL="101165" indent="0" algn="l" rtl="0">
              <a:buClr>
                <a:schemeClr val="dk1"/>
              </a:buClr>
              <a:buSzPts val="2200"/>
            </a:pPr>
            <a:r>
              <a:rPr lang="en-GB" sz="2000" b="0" dirty="0">
                <a:solidFill>
                  <a:schemeClr val="dk1"/>
                </a:solidFill>
                <a:latin typeface="Calibri"/>
                <a:ea typeface="Calibri"/>
                <a:cs typeface="Calibri"/>
                <a:sym typeface="Calibri"/>
              </a:rPr>
              <a:t>Blockchain-implementering har klare fordele med hensyn til overordnet forsyningskædestyring, men den kan også have mere direkte</a:t>
            </a:r>
            <a:r>
              <a:rPr lang="en-GB" sz="2000" dirty="0">
                <a:solidFill>
                  <a:schemeClr val="dk1"/>
                </a:solidFill>
                <a:latin typeface="Calibri"/>
                <a:ea typeface="Calibri"/>
                <a:cs typeface="Calibri"/>
                <a:sym typeface="Calibri"/>
              </a:rPr>
              <a:t>fordele for landmændene</a:t>
            </a:r>
            <a:r>
              <a:rPr lang="en-GB" sz="2000" b="0" dirty="0">
                <a:solidFill>
                  <a:schemeClr val="dk1"/>
                </a:solidFill>
                <a:latin typeface="Calibri"/>
                <a:ea typeface="Calibri"/>
                <a:cs typeface="Calibri"/>
                <a:sym typeface="Calibri"/>
              </a:rPr>
              <a:t>specifikt:</a:t>
            </a:r>
            <a:endParaRPr sz="2000" b="0" dirty="0">
              <a:solidFill>
                <a:schemeClr val="dk1"/>
              </a:solidFill>
              <a:latin typeface="Calibri"/>
              <a:ea typeface="Calibri"/>
              <a:cs typeface="Calibri"/>
              <a:sym typeface="Calibri"/>
            </a:endParaRPr>
          </a:p>
          <a:p>
            <a:pPr indent="-419108" algn="l" rtl="0">
              <a:buClr>
                <a:schemeClr val="dk1"/>
              </a:buClr>
              <a:buSzPts val="2200"/>
              <a:buChar char="-"/>
            </a:pPr>
            <a:r>
              <a:rPr lang="en-GB" sz="2000" dirty="0">
                <a:solidFill>
                  <a:schemeClr val="dk1"/>
                </a:solidFill>
                <a:latin typeface="Calibri"/>
                <a:ea typeface="Calibri"/>
                <a:cs typeface="Calibri"/>
                <a:sym typeface="Calibri"/>
              </a:rPr>
              <a:t>Bedre deltagelse</a:t>
            </a:r>
            <a:r>
              <a:rPr lang="en-GB" sz="2000" b="0" dirty="0">
                <a:solidFill>
                  <a:schemeClr val="dk1"/>
                </a:solidFill>
                <a:latin typeface="Calibri"/>
                <a:ea typeface="Calibri"/>
                <a:cs typeface="Calibri"/>
                <a:sym typeface="Calibri"/>
              </a:rPr>
              <a:t>i forsyningskæder</a:t>
            </a:r>
            <a:endParaRPr sz="2000" b="0" dirty="0">
              <a:solidFill>
                <a:schemeClr val="dk1"/>
              </a:solidFill>
              <a:latin typeface="Calibri"/>
              <a:ea typeface="Calibri"/>
              <a:cs typeface="Calibri"/>
              <a:sym typeface="Calibri"/>
            </a:endParaRPr>
          </a:p>
          <a:p>
            <a:pPr indent="-419108" algn="l" rtl="0">
              <a:buClr>
                <a:schemeClr val="dk1"/>
              </a:buClr>
              <a:buSzPts val="2200"/>
              <a:buChar char="-"/>
            </a:pPr>
            <a:r>
              <a:rPr lang="en-GB" sz="2000" dirty="0">
                <a:solidFill>
                  <a:schemeClr val="dk1"/>
                </a:solidFill>
                <a:latin typeface="Calibri"/>
                <a:ea typeface="Calibri"/>
                <a:cs typeface="Calibri"/>
                <a:sym typeface="Calibri"/>
              </a:rPr>
              <a:t>Reduceret</a:t>
            </a:r>
            <a:r>
              <a:rPr lang="en-GB" sz="2000" b="0" dirty="0">
                <a:solidFill>
                  <a:schemeClr val="dk1"/>
                </a:solidFill>
                <a:latin typeface="Calibri"/>
                <a:ea typeface="Calibri"/>
                <a:cs typeface="Calibri"/>
                <a:sym typeface="Calibri"/>
              </a:rPr>
              <a:t>transaktionsomkostninger</a:t>
            </a:r>
            <a:endParaRPr sz="2000" b="0" dirty="0">
              <a:solidFill>
                <a:schemeClr val="dk1"/>
              </a:solidFill>
              <a:latin typeface="Calibri"/>
              <a:ea typeface="Calibri"/>
              <a:cs typeface="Calibri"/>
              <a:sym typeface="Calibri"/>
            </a:endParaRPr>
          </a:p>
          <a:p>
            <a:pPr indent="-419108" algn="l" rtl="0">
              <a:buClr>
                <a:schemeClr val="dk1"/>
              </a:buClr>
              <a:buSzPts val="2200"/>
              <a:buChar char="-"/>
            </a:pPr>
            <a:r>
              <a:rPr lang="en-GB" sz="2000" b="0" dirty="0">
                <a:solidFill>
                  <a:schemeClr val="dk1"/>
                </a:solidFill>
                <a:latin typeface="Calibri"/>
                <a:ea typeface="Calibri"/>
                <a:cs typeface="Calibri"/>
                <a:sym typeface="Calibri"/>
              </a:rPr>
              <a:t>Support til</a:t>
            </a:r>
            <a:r>
              <a:rPr lang="en-GB" sz="2000" dirty="0">
                <a:solidFill>
                  <a:schemeClr val="dk1"/>
                </a:solidFill>
                <a:latin typeface="Calibri"/>
                <a:ea typeface="Calibri"/>
                <a:cs typeface="Calibri"/>
                <a:sym typeface="Calibri"/>
              </a:rPr>
              <a:t>landmandskooperativer</a:t>
            </a:r>
            <a:endParaRPr sz="2000" dirty="0">
              <a:solidFill>
                <a:schemeClr val="dk1"/>
              </a:solidFill>
              <a:latin typeface="Calibri"/>
              <a:ea typeface="Calibri"/>
              <a:cs typeface="Calibri"/>
              <a:sym typeface="Calibri"/>
            </a:endParaRPr>
          </a:p>
          <a:p>
            <a:pPr indent="-419108" algn="l" rtl="0">
              <a:buClr>
                <a:schemeClr val="dk1"/>
              </a:buClr>
              <a:buSzPts val="2200"/>
              <a:buChar char="-"/>
            </a:pPr>
            <a:r>
              <a:rPr lang="en-GB" sz="2000" b="0" dirty="0">
                <a:solidFill>
                  <a:schemeClr val="dk1"/>
                </a:solidFill>
                <a:latin typeface="Calibri"/>
                <a:ea typeface="Calibri"/>
                <a:cs typeface="Calibri"/>
                <a:sym typeface="Calibri"/>
              </a:rPr>
              <a:t>Støtte</a:t>
            </a:r>
            <a:r>
              <a:rPr lang="en-GB" sz="2000" dirty="0">
                <a:solidFill>
                  <a:schemeClr val="dk1"/>
                </a:solidFill>
                <a:latin typeface="Calibri"/>
                <a:ea typeface="Calibri"/>
                <a:cs typeface="Calibri"/>
                <a:sym typeface="Calibri"/>
              </a:rPr>
              <a:t>fair labo</a:t>
            </a:r>
            <a:r>
              <a:rPr lang="en-GB" sz="2000" b="0" dirty="0">
                <a:solidFill>
                  <a:schemeClr val="dk1"/>
                </a:solidFill>
                <a:latin typeface="Calibri"/>
                <a:ea typeface="Calibri"/>
                <a:cs typeface="Calibri"/>
                <a:sym typeface="Calibri"/>
              </a:rPr>
              <a:t>din praksis</a:t>
            </a:r>
            <a:endParaRPr sz="2000" b="0" dirty="0">
              <a:solidFill>
                <a:schemeClr val="dk1"/>
              </a:solidFill>
              <a:latin typeface="Calibri"/>
              <a:ea typeface="Calibri"/>
              <a:cs typeface="Calibri"/>
              <a:sym typeface="Calibri"/>
            </a:endParaRPr>
          </a:p>
          <a:p>
            <a:pPr indent="-419108" algn="l" rtl="0">
              <a:buClr>
                <a:schemeClr val="dk1"/>
              </a:buClr>
              <a:buSzPts val="2200"/>
              <a:buChar char="-"/>
            </a:pPr>
            <a:r>
              <a:rPr lang="en-GB" sz="2000" dirty="0">
                <a:solidFill>
                  <a:schemeClr val="dk1"/>
                </a:solidFill>
                <a:latin typeface="Calibri"/>
                <a:ea typeface="Calibri"/>
                <a:cs typeface="Calibri"/>
                <a:sym typeface="Calibri"/>
              </a:rPr>
              <a:t>Hurtig betaling</a:t>
            </a:r>
            <a:r>
              <a:rPr lang="en-GB" sz="2000" b="0" dirty="0">
                <a:solidFill>
                  <a:schemeClr val="dk1"/>
                </a:solidFill>
                <a:latin typeface="Calibri"/>
                <a:ea typeface="Calibri"/>
                <a:cs typeface="Calibri"/>
                <a:sym typeface="Calibri"/>
              </a:rPr>
              <a:t>for tjenesteydelser og forsikringsskader</a:t>
            </a:r>
            <a:endParaRPr sz="2000" b="0" dirty="0">
              <a:solidFill>
                <a:schemeClr val="dk1"/>
              </a:solidFill>
              <a:latin typeface="Calibri"/>
              <a:ea typeface="Calibri"/>
              <a:cs typeface="Calibri"/>
              <a:sym typeface="Calibri"/>
            </a:endParaRPr>
          </a:p>
          <a:p>
            <a:pPr marL="0" indent="0" algn="l" rtl="0"/>
            <a:endParaRPr sz="2000" b="0" dirty="0">
              <a:solidFill>
                <a:schemeClr val="dk1"/>
              </a:solidFill>
            </a:endParaRPr>
          </a:p>
          <a:p>
            <a:pPr indent="0" algn="l" rtl="0"/>
            <a:endParaRPr sz="2000" b="0" dirty="0">
              <a:solidFill>
                <a:schemeClr val="dk1"/>
              </a:solidFill>
            </a:endParaRPr>
          </a:p>
        </p:txBody>
      </p:sp>
      <p:pic>
        <p:nvPicPr>
          <p:cNvPr id="314" name="Google Shape;314;p19"/>
          <p:cNvPicPr preferRelativeResize="0"/>
          <p:nvPr/>
        </p:nvPicPr>
        <p:blipFill rotWithShape="1">
          <a:blip r:embed="rId4" cstate="screen">
            <a:alphaModFix/>
            <a:extLst>
              <a:ext uri="{28A0092B-C50C-407E-A947-70E740481C1C}">
                <a14:useLocalDpi xmlns:a14="http://schemas.microsoft.com/office/drawing/2010/main"/>
              </a:ext>
            </a:extLst>
          </a:blip>
          <a:srcRect l="-3423"/>
          <a:stretch/>
        </p:blipFill>
        <p:spPr>
          <a:xfrm>
            <a:off x="-249287" y="1380446"/>
            <a:ext cx="7531405" cy="5019707"/>
          </a:xfrm>
          <a:prstGeom prst="rect">
            <a:avLst/>
          </a:prstGeom>
          <a:noFill/>
          <a:ln>
            <a:noFill/>
          </a:ln>
        </p:spPr>
      </p:pic>
      <p:sp>
        <p:nvSpPr>
          <p:cNvPr id="3" name="TextBox 2">
            <a:extLst>
              <a:ext uri="{FF2B5EF4-FFF2-40B4-BE49-F238E27FC236}">
                <a16:creationId xmlns:a16="http://schemas.microsoft.com/office/drawing/2014/main" id="{5DDED9D5-9343-E7C2-DA15-9AD3B601B95A}"/>
              </a:ext>
            </a:extLst>
          </p:cNvPr>
          <p:cNvSpPr txBox="1"/>
          <p:nvPr/>
        </p:nvSpPr>
        <p:spPr>
          <a:xfrm>
            <a:off x="188259" y="213700"/>
            <a:ext cx="11196917" cy="523220"/>
          </a:xfrm>
          <a:prstGeom prst="rect">
            <a:avLst/>
          </a:prstGeom>
          <a:noFill/>
        </p:spPr>
        <p:txBody>
          <a:bodyPr wrap="square">
            <a:spAutoFit/>
          </a:bodyPr>
          <a:lstStyle/>
          <a:p>
            <a:pPr algn="l" rtl="0">
              <a:buClr>
                <a:schemeClr val="dk1"/>
              </a:buClr>
              <a:buSzPts val="2200"/>
            </a:pPr>
            <a:r>
              <a:rPr lang="en-GB" sz="2800" dirty="0">
                <a:solidFill>
                  <a:schemeClr val="bg1"/>
                </a:solidFill>
                <a:latin typeface="Calibri"/>
                <a:ea typeface="Calibri"/>
                <a:cs typeface="Calibri"/>
                <a:sym typeface="Calibri"/>
              </a:rPr>
              <a:t>FORDELE VED EN BLOCKCHAIN-UNDERSTØTTET AGRIFOOD FORSYNINGSKÆDE</a:t>
            </a:r>
            <a:endParaRPr lang="en-GB" sz="2800" b="0" dirty="0">
              <a:solidFill>
                <a:schemeClr val="bg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26e12bcc226_0_14"/>
          <p:cNvSpPr txBox="1">
            <a:spLocks noGrp="1"/>
          </p:cNvSpPr>
          <p:nvPr>
            <p:ph type="body" idx="1"/>
          </p:nvPr>
        </p:nvSpPr>
        <p:spPr>
          <a:xfrm>
            <a:off x="544291" y="1476691"/>
            <a:ext cx="10381205" cy="4528163"/>
          </a:xfrm>
          <a:prstGeom prst="rect">
            <a:avLst/>
          </a:prstGeom>
        </p:spPr>
        <p:txBody>
          <a:bodyPr spcFirstLastPara="1" wrap="square" lIns="0" tIns="0" rIns="0" bIns="0" anchor="t" anchorCtr="0">
            <a:spAutoFit/>
          </a:bodyPr>
          <a:lstStyle/>
          <a:p>
            <a:pPr marL="0" indent="0" algn="l" rtl="0"/>
            <a:endParaRPr sz="2504"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Typisk kan landmænd - især smålandmænd - blive hæmmet i at deltage i forsyningskæder pga.</a:t>
            </a:r>
            <a:r>
              <a:rPr lang="en-GB" sz="2504" dirty="0">
                <a:solidFill>
                  <a:schemeClr val="dk1"/>
                </a:solidFill>
                <a:latin typeface="Calibri"/>
                <a:ea typeface="Calibri"/>
                <a:cs typeface="Calibri"/>
                <a:sym typeface="Calibri"/>
              </a:rPr>
              <a:t>omkostninger</a:t>
            </a:r>
            <a:r>
              <a:rPr lang="en-GB" sz="2504" b="0" dirty="0">
                <a:solidFill>
                  <a:schemeClr val="dk1"/>
                </a:solidFill>
                <a:latin typeface="Calibri"/>
                <a:ea typeface="Calibri"/>
                <a:cs typeface="Calibri"/>
                <a:sym typeface="Calibri"/>
              </a:rPr>
              <a:t>(f.eks. markedsføringsomkostninger, transaktionsomkostninger, forhandlingsomkostninger osv.) forårsaget af en</a:t>
            </a:r>
            <a:r>
              <a:rPr lang="en-GB" sz="2504" dirty="0">
                <a:solidFill>
                  <a:schemeClr val="dk1"/>
                </a:solidFill>
                <a:latin typeface="Calibri"/>
                <a:ea typeface="Calibri"/>
                <a:cs typeface="Calibri"/>
                <a:sym typeface="Calibri"/>
              </a:rPr>
              <a:t>manglende informationsgennemsigtighed</a:t>
            </a:r>
            <a:endParaRPr sz="2504"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Implementering af Blockchain i agro-fødevareforsyningskæden kan være gavnlig for landmænd ved at:</a:t>
            </a:r>
            <a:endParaRPr sz="2504" b="0" dirty="0">
              <a:solidFill>
                <a:schemeClr val="dk1"/>
              </a:solidFill>
              <a:latin typeface="Calibri"/>
              <a:ea typeface="Calibri"/>
              <a:cs typeface="Calibri"/>
              <a:sym typeface="Calibri"/>
            </a:endParaRPr>
          </a:p>
          <a:p>
            <a:pPr marL="1076325" indent="-449263" algn="l" rtl="0">
              <a:buClr>
                <a:schemeClr val="dk1"/>
              </a:buClr>
              <a:buSzPts val="2200"/>
              <a:buChar char="-"/>
            </a:pPr>
            <a:r>
              <a:rPr lang="en-GB" sz="2400" b="0" dirty="0">
                <a:solidFill>
                  <a:schemeClr val="dk1"/>
                </a:solidFill>
                <a:latin typeface="Calibri"/>
                <a:ea typeface="Calibri"/>
                <a:cs typeface="Calibri"/>
                <a:sym typeface="Calibri"/>
              </a:rPr>
              <a:t>Aktiverer</a:t>
            </a:r>
            <a:r>
              <a:rPr lang="en-GB" sz="2400" dirty="0">
                <a:solidFill>
                  <a:schemeClr val="dk1"/>
                </a:solidFill>
                <a:latin typeface="Calibri"/>
                <a:ea typeface="Calibri"/>
                <a:cs typeface="Calibri"/>
                <a:sym typeface="Calibri"/>
              </a:rPr>
              <a:t>samarbejde</a:t>
            </a:r>
            <a:r>
              <a:rPr lang="en-GB" sz="2400" b="0" dirty="0">
                <a:solidFill>
                  <a:schemeClr val="dk1"/>
                </a:solidFill>
                <a:latin typeface="Calibri"/>
                <a:ea typeface="Calibri"/>
                <a:cs typeface="Calibri"/>
                <a:sym typeface="Calibri"/>
              </a:rPr>
              <a:t>mellem forsyningskædepartnere ved at øge tilliden</a:t>
            </a:r>
            <a:endParaRPr sz="2400" b="0" dirty="0">
              <a:solidFill>
                <a:schemeClr val="dk1"/>
              </a:solidFill>
              <a:latin typeface="Calibri"/>
              <a:ea typeface="Calibri"/>
              <a:cs typeface="Calibri"/>
              <a:sym typeface="Calibri"/>
            </a:endParaRPr>
          </a:p>
          <a:p>
            <a:pPr marL="1076325" indent="-449263" algn="l" rtl="0">
              <a:buClr>
                <a:schemeClr val="dk1"/>
              </a:buClr>
              <a:buSzPts val="2200"/>
              <a:buChar char="-"/>
            </a:pPr>
            <a:r>
              <a:rPr lang="en-GB" sz="2400" b="0" dirty="0">
                <a:solidFill>
                  <a:schemeClr val="dk1"/>
                </a:solidFill>
                <a:latin typeface="Calibri"/>
                <a:ea typeface="Calibri"/>
                <a:cs typeface="Calibri"/>
                <a:sym typeface="Calibri"/>
              </a:rPr>
              <a:t>Forbedret</a:t>
            </a:r>
            <a:r>
              <a:rPr lang="en-GB" sz="2400" dirty="0">
                <a:solidFill>
                  <a:schemeClr val="dk1"/>
                </a:solidFill>
                <a:latin typeface="Calibri"/>
                <a:ea typeface="Calibri"/>
                <a:cs typeface="Calibri"/>
                <a:sym typeface="Calibri"/>
              </a:rPr>
              <a:t>markedskendskab</a:t>
            </a:r>
            <a:r>
              <a:rPr lang="en-GB" sz="2400" b="0" dirty="0">
                <a:solidFill>
                  <a:schemeClr val="dk1"/>
                </a:solidFill>
                <a:latin typeface="Calibri"/>
                <a:ea typeface="Calibri"/>
                <a:cs typeface="Calibri"/>
                <a:sym typeface="Calibri"/>
              </a:rPr>
              <a:t>og forståelse for købers krav</a:t>
            </a:r>
            <a:endParaRPr sz="2400" b="0" dirty="0">
              <a:solidFill>
                <a:schemeClr val="dk1"/>
              </a:solidFill>
              <a:latin typeface="Calibri"/>
              <a:ea typeface="Calibri"/>
              <a:cs typeface="Calibri"/>
              <a:sym typeface="Calibri"/>
            </a:endParaRPr>
          </a:p>
          <a:p>
            <a:pPr marL="1076325" indent="-449263" algn="l" rtl="0">
              <a:buClr>
                <a:schemeClr val="dk1"/>
              </a:buClr>
              <a:buSzPts val="2200"/>
              <a:buChar char="-"/>
            </a:pPr>
            <a:r>
              <a:rPr lang="en-GB" sz="2400" b="0" dirty="0">
                <a:solidFill>
                  <a:schemeClr val="dk1"/>
                </a:solidFill>
                <a:latin typeface="Calibri"/>
                <a:ea typeface="Calibri"/>
                <a:cs typeface="Calibri"/>
                <a:sym typeface="Calibri"/>
              </a:rPr>
              <a:t>Reducerede transaktionsomkostninger (f.eks. på grund af disintermediation) kan give landmænd adgang</a:t>
            </a:r>
            <a:r>
              <a:rPr lang="en-GB" sz="2400" dirty="0">
                <a:solidFill>
                  <a:schemeClr val="dk1"/>
                </a:solidFill>
                <a:latin typeface="Calibri"/>
                <a:ea typeface="Calibri"/>
                <a:cs typeface="Calibri"/>
                <a:sym typeface="Calibri"/>
              </a:rPr>
              <a:t>nye markeder</a:t>
            </a:r>
            <a:endParaRPr sz="2400" dirty="0">
              <a:solidFill>
                <a:schemeClr val="dk1"/>
              </a:solidFill>
              <a:latin typeface="Calibri"/>
              <a:ea typeface="Calibri"/>
              <a:cs typeface="Calibri"/>
              <a:sym typeface="Calibri"/>
            </a:endParaRPr>
          </a:p>
          <a:p>
            <a:pPr marL="1076325" indent="-449263" algn="l" rtl="0">
              <a:buClr>
                <a:schemeClr val="dk1"/>
              </a:buClr>
              <a:buSzPts val="2200"/>
              <a:buChar char="-"/>
            </a:pPr>
            <a:r>
              <a:rPr lang="en-GB" sz="2400" b="0" dirty="0">
                <a:solidFill>
                  <a:schemeClr val="dk1"/>
                </a:solidFill>
                <a:latin typeface="Calibri"/>
                <a:ea typeface="Calibri"/>
                <a:cs typeface="Calibri"/>
                <a:sym typeface="Calibri"/>
              </a:rPr>
              <a:t>Øget gennemsigtighed og mere direkte kontakt med forbrugerne kan give landmænd i dårligt stillede samfund mulighed for at efterspørge</a:t>
            </a:r>
            <a:r>
              <a:rPr lang="en-GB" sz="2400" dirty="0">
                <a:solidFill>
                  <a:schemeClr val="dk1"/>
                </a:solidFill>
                <a:latin typeface="Calibri"/>
                <a:ea typeface="Calibri"/>
                <a:cs typeface="Calibri"/>
                <a:sym typeface="Calibri"/>
              </a:rPr>
              <a:t>mere retfærdig løn</a:t>
            </a:r>
            <a:endParaRPr sz="2400" dirty="0">
              <a:solidFill>
                <a:schemeClr val="dk1"/>
              </a:solidFill>
              <a:latin typeface="Calibri"/>
              <a:ea typeface="Calibri"/>
              <a:cs typeface="Calibri"/>
              <a:sym typeface="Calibri"/>
            </a:endParaRPr>
          </a:p>
        </p:txBody>
      </p:sp>
      <p:sp>
        <p:nvSpPr>
          <p:cNvPr id="321" name="Google Shape;321;g26e12bcc226_0_14"/>
          <p:cNvSpPr txBox="1">
            <a:spLocks noGrp="1"/>
          </p:cNvSpPr>
          <p:nvPr>
            <p:ph type="sldNum" idx="12"/>
          </p:nvPr>
        </p:nvSpPr>
        <p:spPr>
          <a:xfrm>
            <a:off x="8761097" y="7153556"/>
            <a:ext cx="2798590" cy="315177"/>
          </a:xfrm>
          <a:prstGeom prst="rect">
            <a:avLst/>
          </a:prstGeom>
        </p:spPr>
        <p:txBody>
          <a:bodyPr spcFirstLastPara="1" wrap="square" lIns="0" tIns="0" rIns="0" bIns="0" anchor="t" anchorCtr="0">
            <a:spAutoFit/>
          </a:bodyPr>
          <a:lstStyle/>
          <a:p>
            <a:fld id="{00000000-1234-1234-1234-123412341234}" type="slidenum">
              <a:rPr lang="en-GB"/>
              <a:pPr algn="l" rtl="0"/>
              <a:t>18</a:t>
            </a:fld>
            <a:endParaRPr dirty="0"/>
          </a:p>
        </p:txBody>
      </p:sp>
      <p:pic>
        <p:nvPicPr>
          <p:cNvPr id="322" name="Google Shape;322;g26e12bcc226_0_14"/>
          <p:cNvPicPr preferRelativeResize="0"/>
          <p:nvPr/>
        </p:nvPicPr>
        <p:blipFill rotWithShape="1">
          <a:blip r:embed="rId3">
            <a:alphaModFix/>
          </a:blip>
          <a:srcRect/>
          <a:stretch/>
        </p:blipFill>
        <p:spPr>
          <a:xfrm>
            <a:off x="0" y="0"/>
            <a:ext cx="12168188" cy="1332418"/>
          </a:xfrm>
          <a:prstGeom prst="rect">
            <a:avLst/>
          </a:prstGeom>
          <a:noFill/>
          <a:ln>
            <a:noFill/>
          </a:ln>
        </p:spPr>
      </p:pic>
      <p:sp>
        <p:nvSpPr>
          <p:cNvPr id="323" name="Google Shape;323;g26e12bcc226_0_14"/>
          <p:cNvSpPr txBox="1"/>
          <p:nvPr/>
        </p:nvSpPr>
        <p:spPr>
          <a:xfrm>
            <a:off x="304647" y="272234"/>
            <a:ext cx="10860495" cy="787950"/>
          </a:xfrm>
          <a:prstGeom prst="rect">
            <a:avLst/>
          </a:prstGeom>
          <a:noFill/>
          <a:ln>
            <a:noFill/>
          </a:ln>
        </p:spPr>
        <p:txBody>
          <a:bodyPr spcFirstLastPara="1" wrap="square" lIns="104034" tIns="104034" rIns="104034" bIns="104034" anchor="t" anchorCtr="0">
            <a:spAutoFit/>
          </a:bodyPr>
          <a:lstStyle/>
          <a:p>
            <a:pPr algn="l" rtl="0"/>
            <a:r>
              <a:rPr lang="en-GB" sz="3755" dirty="0">
                <a:solidFill>
                  <a:schemeClr val="lt1"/>
                </a:solidFill>
                <a:latin typeface="Calibri"/>
                <a:ea typeface="Calibri"/>
                <a:cs typeface="Calibri"/>
                <a:sym typeface="Calibri"/>
              </a:rPr>
              <a:t>BLOKKÆDE OG LANDMANCENTRISKE LØSNINGER</a:t>
            </a:r>
            <a:endParaRPr sz="3755" dirty="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pic>
        <p:nvPicPr>
          <p:cNvPr id="329" name="Google Shape;329;p18"/>
          <p:cNvPicPr preferRelativeResize="0"/>
          <p:nvPr/>
        </p:nvPicPr>
        <p:blipFill rotWithShape="1">
          <a:blip r:embed="rId3">
            <a:alphaModFix/>
          </a:blip>
          <a:srcRect/>
          <a:stretch/>
        </p:blipFill>
        <p:spPr>
          <a:xfrm>
            <a:off x="0" y="36632"/>
            <a:ext cx="12168188" cy="1332418"/>
          </a:xfrm>
          <a:prstGeom prst="rect">
            <a:avLst/>
          </a:prstGeom>
          <a:noFill/>
          <a:ln>
            <a:noFill/>
          </a:ln>
        </p:spPr>
      </p:pic>
      <p:sp>
        <p:nvSpPr>
          <p:cNvPr id="330" name="Google Shape;330;p18"/>
          <p:cNvSpPr txBox="1"/>
          <p:nvPr/>
        </p:nvSpPr>
        <p:spPr>
          <a:xfrm>
            <a:off x="277965" y="214100"/>
            <a:ext cx="8324080"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BLOKKÆDE OG SMART KONTRAKTER</a:t>
            </a:r>
            <a:endParaRPr sz="3755" dirty="0">
              <a:latin typeface="Calibri"/>
              <a:ea typeface="Calibri"/>
              <a:cs typeface="Calibri"/>
              <a:sym typeface="Calibri"/>
            </a:endParaRPr>
          </a:p>
        </p:txBody>
      </p:sp>
      <p:sp>
        <p:nvSpPr>
          <p:cNvPr id="331" name="Google Shape;331;p18"/>
          <p:cNvSpPr txBox="1">
            <a:spLocks noGrp="1"/>
          </p:cNvSpPr>
          <p:nvPr>
            <p:ph type="body" idx="1"/>
          </p:nvPr>
        </p:nvSpPr>
        <p:spPr>
          <a:xfrm>
            <a:off x="6795240" y="1614187"/>
            <a:ext cx="5170120" cy="5009705"/>
          </a:xfrm>
          <a:prstGeom prst="rect">
            <a:avLst/>
          </a:prstGeom>
          <a:noFill/>
          <a:ln>
            <a:noFill/>
          </a:ln>
        </p:spPr>
        <p:txBody>
          <a:bodyPr spcFirstLastPara="1" wrap="square" lIns="0" tIns="0" rIns="0" bIns="0" anchor="t" anchorCtr="0">
            <a:spAutoFit/>
          </a:bodyPr>
          <a:lstStyle/>
          <a:p>
            <a:pPr indent="-419108" algn="l" rtl="0">
              <a:buClr>
                <a:schemeClr val="dk1"/>
              </a:buClr>
              <a:buSzPts val="2200"/>
              <a:buChar char="●"/>
            </a:pPr>
            <a:r>
              <a:rPr lang="en-GB" sz="2504" b="0" dirty="0">
                <a:solidFill>
                  <a:schemeClr val="dk1"/>
                </a:solidFill>
                <a:latin typeface="Calibri"/>
                <a:ea typeface="Calibri"/>
                <a:cs typeface="Calibri"/>
                <a:sym typeface="Calibri"/>
              </a:rPr>
              <a:t>En måde, hvorpå Blockchain-baserede løsninger kan gavne landmændene, er gennem brugen af</a:t>
            </a:r>
            <a:r>
              <a:rPr lang="en-GB" sz="2504" dirty="0">
                <a:solidFill>
                  <a:schemeClr val="dk1"/>
                </a:solidFill>
                <a:latin typeface="Calibri"/>
                <a:ea typeface="Calibri"/>
                <a:cs typeface="Calibri"/>
                <a:sym typeface="Calibri"/>
              </a:rPr>
              <a:t>smarte kontrakter</a:t>
            </a:r>
            <a:endParaRPr sz="2504"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Blockchain-baseret, kan integreres med IoT-enheder</a:t>
            </a:r>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Fordele:</a:t>
            </a:r>
            <a:r>
              <a:rPr lang="en-GB" sz="2504" dirty="0">
                <a:solidFill>
                  <a:schemeClr val="dk1"/>
                </a:solidFill>
                <a:latin typeface="Calibri"/>
                <a:ea typeface="Calibri"/>
                <a:cs typeface="Calibri"/>
                <a:sym typeface="Calibri"/>
              </a:rPr>
              <a:t>reduceret tidsforsinkelse</a:t>
            </a:r>
            <a:r>
              <a:rPr lang="en-GB" sz="2504" b="0" dirty="0">
                <a:solidFill>
                  <a:schemeClr val="dk1"/>
                </a:solidFill>
                <a:latin typeface="Calibri"/>
                <a:ea typeface="Calibri"/>
                <a:cs typeface="Calibri"/>
                <a:sym typeface="Calibri"/>
              </a:rPr>
              <a:t>, pleje</a:t>
            </a:r>
            <a:r>
              <a:rPr lang="en-GB" sz="2504" dirty="0">
                <a:solidFill>
                  <a:schemeClr val="dk1"/>
                </a:solidFill>
                <a:latin typeface="Calibri"/>
                <a:ea typeface="Calibri"/>
                <a:cs typeface="Calibri"/>
                <a:sym typeface="Calibri"/>
              </a:rPr>
              <a:t>tillid</a:t>
            </a:r>
            <a:r>
              <a:rPr lang="en-GB" sz="2504" b="0" dirty="0">
                <a:solidFill>
                  <a:schemeClr val="dk1"/>
                </a:solidFill>
                <a:latin typeface="Calibri"/>
                <a:ea typeface="Calibri"/>
                <a:cs typeface="Calibri"/>
                <a:sym typeface="Calibri"/>
              </a:rPr>
              <a:t>,</a:t>
            </a:r>
            <a:r>
              <a:rPr lang="en-GB" sz="2504" dirty="0">
                <a:solidFill>
                  <a:schemeClr val="dk1"/>
                </a:solidFill>
                <a:latin typeface="Calibri"/>
                <a:ea typeface="Calibri"/>
                <a:cs typeface="Calibri"/>
                <a:sym typeface="Calibri"/>
              </a:rPr>
              <a:t>uforanderlig</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Reducer behovet for mellemmænd, f.eks. advokater, banker, der typisk håndhæver vilkårene i kontrakten</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Afskrække købere fra at give afkald på betaling</a:t>
            </a:r>
            <a:endParaRPr sz="2504" b="0" dirty="0">
              <a:solidFill>
                <a:schemeClr val="dk1"/>
              </a:solidFill>
              <a:latin typeface="Calibri"/>
              <a:ea typeface="Calibri"/>
              <a:cs typeface="Calibri"/>
              <a:sym typeface="Calibri"/>
            </a:endParaRPr>
          </a:p>
          <a:p>
            <a:pPr marL="0" indent="0" algn="l" rtl="0"/>
            <a:endParaRPr sz="2504" b="0" dirty="0">
              <a:solidFill>
                <a:schemeClr val="dk1"/>
              </a:solidFill>
              <a:latin typeface="Calibri"/>
              <a:ea typeface="Calibri"/>
              <a:cs typeface="Calibri"/>
              <a:sym typeface="Calibri"/>
            </a:endParaRPr>
          </a:p>
        </p:txBody>
      </p:sp>
      <p:pic>
        <p:nvPicPr>
          <p:cNvPr id="332" name="Google Shape;332;p18"/>
          <p:cNvPicPr preferRelativeResize="0"/>
          <p:nvPr/>
        </p:nvPicPr>
        <p:blipFill rotWithShape="1">
          <a:blip r:embed="rId4">
            <a:alphaModFix/>
          </a:blip>
          <a:srcRect l="1161" r="1249" b="1224"/>
          <a:stretch/>
        </p:blipFill>
        <p:spPr>
          <a:xfrm>
            <a:off x="237841" y="1183294"/>
            <a:ext cx="6319558" cy="4163804"/>
          </a:xfrm>
          <a:prstGeom prst="rect">
            <a:avLst/>
          </a:prstGeom>
          <a:noFill/>
          <a:ln>
            <a:noFill/>
          </a:ln>
        </p:spPr>
      </p:pic>
      <p:sp>
        <p:nvSpPr>
          <p:cNvPr id="333" name="Google Shape;333;p18"/>
          <p:cNvSpPr txBox="1"/>
          <p:nvPr/>
        </p:nvSpPr>
        <p:spPr>
          <a:xfrm>
            <a:off x="277967" y="5430999"/>
            <a:ext cx="6239305" cy="1358272"/>
          </a:xfrm>
          <a:prstGeom prst="rect">
            <a:avLst/>
          </a:prstGeom>
          <a:solidFill>
            <a:srgbClr val="93C47D"/>
          </a:solidFill>
          <a:ln>
            <a:noFill/>
          </a:ln>
        </p:spPr>
        <p:txBody>
          <a:bodyPr spcFirstLastPara="1" wrap="square" lIns="104034" tIns="104034" rIns="104034" bIns="104034" anchor="t" anchorCtr="0">
            <a:noAutofit/>
          </a:bodyPr>
          <a:lstStyle/>
          <a:p>
            <a:pPr algn="l" rtl="0"/>
            <a:r>
              <a:rPr lang="en-GB" sz="2000" b="1" dirty="0">
                <a:solidFill>
                  <a:schemeClr val="dk1"/>
                </a:solidFill>
                <a:latin typeface="Calibri"/>
                <a:ea typeface="Calibri"/>
                <a:cs typeface="Calibri"/>
                <a:sym typeface="Calibri"/>
              </a:rPr>
              <a:t>Note</a:t>
            </a:r>
            <a:r>
              <a:rPr lang="en-GB" sz="2000" dirty="0">
                <a:solidFill>
                  <a:schemeClr val="dk1"/>
                </a:solidFill>
                <a:latin typeface="Calibri"/>
                <a:ea typeface="Calibri"/>
                <a:cs typeface="Calibri"/>
                <a:sym typeface="Calibri"/>
              </a:rPr>
              <a:t>: Stand-alone kode-kun smarte kontrakter er</a:t>
            </a:r>
            <a:r>
              <a:rPr lang="en-GB" sz="2000" b="1" dirty="0">
                <a:solidFill>
                  <a:schemeClr val="dk1"/>
                </a:solidFill>
                <a:latin typeface="Calibri"/>
                <a:ea typeface="Calibri"/>
                <a:cs typeface="Calibri"/>
                <a:sym typeface="Calibri"/>
              </a:rPr>
              <a:t>ikke</a:t>
            </a:r>
            <a:r>
              <a:rPr lang="en-GB" sz="2000" dirty="0">
                <a:solidFill>
                  <a:schemeClr val="dk1"/>
                </a:solidFill>
                <a:latin typeface="Calibri"/>
                <a:ea typeface="Calibri"/>
                <a:cs typeface="Calibri"/>
                <a:sym typeface="Calibri"/>
              </a:rPr>
              <a:t>retskraftig; smarte kontrakter er mest effektive som</a:t>
            </a:r>
            <a:r>
              <a:rPr lang="en-GB" sz="2000" b="1" dirty="0">
                <a:solidFill>
                  <a:schemeClr val="dk1"/>
                </a:solidFill>
                <a:latin typeface="Calibri"/>
                <a:ea typeface="Calibri"/>
                <a:cs typeface="Calibri"/>
                <a:sym typeface="Calibri"/>
              </a:rPr>
              <a:t>hjælpemidler</a:t>
            </a:r>
            <a:r>
              <a:rPr lang="en-GB" sz="2000" dirty="0">
                <a:solidFill>
                  <a:schemeClr val="dk1"/>
                </a:solidFill>
                <a:latin typeface="Calibri"/>
                <a:ea typeface="Calibri"/>
                <a:cs typeface="Calibri"/>
                <a:sym typeface="Calibri"/>
              </a:rPr>
              <a:t>at implementere bestemmelserne i en traditionel tekstbaseret, juridisk bindende kontrakt</a:t>
            </a:r>
            <a:endParaRPr sz="2000" dirty="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
          <p:cNvSpPr/>
          <p:nvPr/>
        </p:nvSpPr>
        <p:spPr>
          <a:xfrm flipH="1">
            <a:off x="11233" y="-865210"/>
            <a:ext cx="3038043" cy="8603002"/>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5400000" scaled="0"/>
          </a:gradFill>
          <a:ln>
            <a:noFill/>
          </a:ln>
        </p:spPr>
        <p:txBody>
          <a:bodyPr spcFirstLastPara="1" wrap="square" lIns="0" tIns="0" rIns="0" bIns="0" anchor="t" anchorCtr="0">
            <a:noAutofit/>
          </a:bodyPr>
          <a:lstStyle/>
          <a:p>
            <a:pPr algn="l" rtl="0"/>
            <a:endParaRPr sz="2048">
              <a:solidFill>
                <a:schemeClr val="dk1"/>
              </a:solidFill>
              <a:latin typeface="Calibri"/>
              <a:ea typeface="Calibri"/>
              <a:cs typeface="Calibri"/>
              <a:sym typeface="Calibri"/>
            </a:endParaRPr>
          </a:p>
        </p:txBody>
      </p:sp>
      <p:sp>
        <p:nvSpPr>
          <p:cNvPr id="174" name="Google Shape;174;p2"/>
          <p:cNvSpPr txBox="1"/>
          <p:nvPr/>
        </p:nvSpPr>
        <p:spPr>
          <a:xfrm rot="-5400000">
            <a:off x="-1149807" y="2565199"/>
            <a:ext cx="3634958" cy="1044577"/>
          </a:xfrm>
          <a:prstGeom prst="rect">
            <a:avLst/>
          </a:prstGeom>
          <a:noFill/>
          <a:ln>
            <a:noFill/>
          </a:ln>
        </p:spPr>
        <p:txBody>
          <a:bodyPr spcFirstLastPara="1" wrap="square" lIns="0" tIns="13712" rIns="0" bIns="0" anchor="t" anchorCtr="0">
            <a:spAutoFit/>
          </a:bodyPr>
          <a:lstStyle/>
          <a:p>
            <a:pPr marL="14453" marR="5781" algn="l" rtl="0">
              <a:lnSpc>
                <a:spcPct val="108700"/>
              </a:lnSpc>
            </a:pPr>
            <a:r>
              <a:rPr lang="en-GB" sz="6145" b="1">
                <a:solidFill>
                  <a:schemeClr val="lt1"/>
                </a:solidFill>
                <a:latin typeface="Calibri"/>
                <a:ea typeface="Calibri"/>
                <a:cs typeface="Calibri"/>
                <a:sym typeface="Calibri"/>
              </a:rPr>
              <a:t>INDHOLD</a:t>
            </a:r>
            <a:endParaRPr sz="6145">
              <a:solidFill>
                <a:schemeClr val="lt1"/>
              </a:solidFill>
              <a:latin typeface="Calibri"/>
              <a:ea typeface="Calibri"/>
              <a:cs typeface="Calibri"/>
              <a:sym typeface="Calibri"/>
            </a:endParaRPr>
          </a:p>
        </p:txBody>
      </p:sp>
      <p:sp>
        <p:nvSpPr>
          <p:cNvPr id="175" name="Google Shape;175;p2"/>
          <p:cNvSpPr txBox="1"/>
          <p:nvPr/>
        </p:nvSpPr>
        <p:spPr>
          <a:xfrm>
            <a:off x="1542701" y="1052371"/>
            <a:ext cx="10753985" cy="1116631"/>
          </a:xfrm>
          <a:prstGeom prst="rect">
            <a:avLst/>
          </a:prstGeom>
          <a:noFill/>
          <a:ln>
            <a:noFill/>
          </a:ln>
        </p:spPr>
        <p:txBody>
          <a:bodyPr spcFirstLastPara="1" wrap="square" lIns="0" tIns="123550" rIns="0" bIns="0" anchor="t" anchorCtr="0">
            <a:spAutoFit/>
          </a:bodyPr>
          <a:lstStyle/>
          <a:p>
            <a:pPr marL="14453" algn="l" rtl="0"/>
            <a:r>
              <a:rPr lang="en-GB" sz="1593" b="1">
                <a:solidFill>
                  <a:schemeClr val="dk1"/>
                </a:solidFill>
                <a:latin typeface="Open Sans"/>
                <a:ea typeface="Open Sans"/>
                <a:cs typeface="Open Sans"/>
                <a:sym typeface="Open Sans"/>
              </a:rPr>
              <a:t> </a:t>
            </a:r>
            <a:endParaRPr sz="1593" b="1">
              <a:solidFill>
                <a:srgbClr val="2C8784"/>
              </a:solidFill>
              <a:latin typeface="Open Sans"/>
              <a:ea typeface="Open Sans"/>
              <a:cs typeface="Open Sans"/>
              <a:sym typeface="Open Sans"/>
            </a:endParaRPr>
          </a:p>
          <a:p>
            <a:pPr marL="14453" algn="l" rtl="0">
              <a:spcBef>
                <a:spcPts val="973"/>
              </a:spcBef>
            </a:pPr>
            <a:endParaRPr sz="1593" b="1">
              <a:solidFill>
                <a:schemeClr val="dk1"/>
              </a:solidFill>
              <a:latin typeface="Open Sans"/>
              <a:ea typeface="Open Sans"/>
              <a:cs typeface="Open Sans"/>
              <a:sym typeface="Open Sans"/>
            </a:endParaRPr>
          </a:p>
          <a:p>
            <a:pPr marL="14453" algn="l" rtl="0">
              <a:spcBef>
                <a:spcPts val="973"/>
              </a:spcBef>
            </a:pPr>
            <a:r>
              <a:rPr lang="en-GB" sz="1593" b="1">
                <a:solidFill>
                  <a:schemeClr val="dk1"/>
                </a:solidFill>
                <a:latin typeface="Open Sans"/>
                <a:ea typeface="Open Sans"/>
                <a:cs typeface="Open Sans"/>
                <a:sym typeface="Open Sans"/>
              </a:rPr>
              <a:t> </a:t>
            </a:r>
            <a:endParaRPr sz="1593" b="1">
              <a:solidFill>
                <a:srgbClr val="2C8784"/>
              </a:solidFill>
              <a:latin typeface="Open Sans"/>
              <a:ea typeface="Open Sans"/>
              <a:cs typeface="Open Sans"/>
              <a:sym typeface="Open Sans"/>
            </a:endParaRPr>
          </a:p>
        </p:txBody>
      </p:sp>
      <p:sp>
        <p:nvSpPr>
          <p:cNvPr id="176" name="Google Shape;176;p2"/>
          <p:cNvSpPr txBox="1"/>
          <p:nvPr/>
        </p:nvSpPr>
        <p:spPr>
          <a:xfrm>
            <a:off x="3183426" y="551910"/>
            <a:ext cx="11105943" cy="3234184"/>
          </a:xfrm>
          <a:prstGeom prst="rect">
            <a:avLst/>
          </a:prstGeom>
          <a:noFill/>
          <a:ln>
            <a:noFill/>
          </a:ln>
        </p:spPr>
        <p:txBody>
          <a:bodyPr spcFirstLastPara="1" wrap="square" lIns="104034" tIns="104034" rIns="104034" bIns="104034" anchor="t" anchorCtr="0">
            <a:noAutofit/>
          </a:bodyPr>
          <a:lstStyle/>
          <a:p>
            <a:pPr algn="l" rtl="0"/>
            <a:r>
              <a:rPr lang="en-GB" sz="2504" b="1" dirty="0">
                <a:solidFill>
                  <a:schemeClr val="tx1"/>
                </a:solidFill>
                <a:latin typeface="Calibri"/>
                <a:ea typeface="Calibri"/>
                <a:cs typeface="Calibri"/>
                <a:sym typeface="Calibri"/>
              </a:rPr>
              <a:t>01 INDLEDNING</a:t>
            </a:r>
            <a:endParaRPr sz="2504" b="1" dirty="0">
              <a:solidFill>
                <a:schemeClr val="tx1"/>
              </a:solidFill>
              <a:latin typeface="Calibri"/>
              <a:ea typeface="Calibri"/>
              <a:cs typeface="Calibri"/>
              <a:sym typeface="Calibri"/>
            </a:endParaRPr>
          </a:p>
          <a:p>
            <a:pPr algn="l" rtl="0"/>
            <a:endParaRPr sz="2504" b="1" dirty="0">
              <a:solidFill>
                <a:schemeClr val="tx1"/>
              </a:solidFill>
              <a:latin typeface="Calibri"/>
              <a:ea typeface="Calibri"/>
              <a:cs typeface="Calibri"/>
              <a:sym typeface="Calibri"/>
            </a:endParaRPr>
          </a:p>
          <a:p>
            <a:pPr algn="l" rtl="0"/>
            <a:r>
              <a:rPr lang="en-GB" sz="2504" b="1" dirty="0">
                <a:solidFill>
                  <a:schemeClr val="tx1"/>
                </a:solidFill>
                <a:latin typeface="Calibri"/>
                <a:ea typeface="Calibri"/>
                <a:cs typeface="Calibri"/>
                <a:sym typeface="Calibri"/>
              </a:rPr>
              <a:t>02 BLOKKÆDE OG STYRING AF SUPPLY CHAIN</a:t>
            </a:r>
            <a:endParaRPr sz="2504" b="1" dirty="0">
              <a:solidFill>
                <a:schemeClr val="tx1"/>
              </a:solidFill>
              <a:latin typeface="Calibri"/>
              <a:ea typeface="Calibri"/>
              <a:cs typeface="Calibri"/>
              <a:sym typeface="Calibri"/>
            </a:endParaRPr>
          </a:p>
          <a:p>
            <a:pPr algn="l" rtl="0"/>
            <a:endParaRPr sz="2504" b="1" dirty="0">
              <a:solidFill>
                <a:schemeClr val="tx1"/>
              </a:solidFill>
              <a:latin typeface="Calibri"/>
              <a:ea typeface="Calibri"/>
              <a:cs typeface="Calibri"/>
              <a:sym typeface="Calibri"/>
            </a:endParaRPr>
          </a:p>
          <a:p>
            <a:pPr algn="l" rtl="0"/>
            <a:r>
              <a:rPr lang="en-GB" sz="2504" b="1" dirty="0">
                <a:solidFill>
                  <a:schemeClr val="tx1"/>
                </a:solidFill>
                <a:latin typeface="Calibri"/>
                <a:ea typeface="Calibri"/>
                <a:cs typeface="Calibri"/>
                <a:sym typeface="Calibri"/>
              </a:rPr>
              <a:t>03 BLOKKÆDE OG LANDMANCENTRISKE LØSNINGER</a:t>
            </a:r>
            <a:endParaRPr sz="2504" b="1" dirty="0">
              <a:solidFill>
                <a:schemeClr val="tx1"/>
              </a:solidFill>
              <a:latin typeface="Calibri"/>
              <a:ea typeface="Calibri"/>
              <a:cs typeface="Calibri"/>
              <a:sym typeface="Calibri"/>
            </a:endParaRPr>
          </a:p>
          <a:p>
            <a:pPr algn="l" rtl="0"/>
            <a:endParaRPr sz="2504" b="1" dirty="0">
              <a:solidFill>
                <a:schemeClr val="tx1"/>
              </a:solidFill>
              <a:latin typeface="Calibri"/>
              <a:ea typeface="Calibri"/>
              <a:cs typeface="Calibri"/>
              <a:sym typeface="Calibri"/>
            </a:endParaRPr>
          </a:p>
          <a:p>
            <a:pPr algn="l" rtl="0"/>
            <a:r>
              <a:rPr lang="en-GB" sz="2504" b="1" dirty="0">
                <a:solidFill>
                  <a:schemeClr val="tx1"/>
                </a:solidFill>
                <a:latin typeface="Calibri"/>
                <a:ea typeface="Calibri"/>
                <a:cs typeface="Calibri"/>
                <a:sym typeface="Calibri"/>
              </a:rPr>
              <a:t>04 BLOKKÆDE OG MILJØCENTRISKE LØSNINGER</a:t>
            </a:r>
            <a:endParaRPr sz="2504" b="1" dirty="0">
              <a:solidFill>
                <a:schemeClr val="tx1"/>
              </a:solidFill>
              <a:latin typeface="Calibri"/>
              <a:ea typeface="Calibri"/>
              <a:cs typeface="Calibri"/>
              <a:sym typeface="Calibri"/>
            </a:endParaRPr>
          </a:p>
          <a:p>
            <a:pPr algn="l" rtl="0"/>
            <a:endParaRPr sz="2504" b="1" dirty="0">
              <a:solidFill>
                <a:schemeClr val="tx1"/>
              </a:solidFill>
              <a:latin typeface="Calibri"/>
              <a:ea typeface="Calibri"/>
              <a:cs typeface="Calibri"/>
              <a:sym typeface="Calibri"/>
            </a:endParaRPr>
          </a:p>
          <a:p>
            <a:pPr algn="l" rtl="0"/>
            <a:r>
              <a:rPr lang="en-GB" sz="2504" b="1" dirty="0">
                <a:solidFill>
                  <a:schemeClr val="tx1"/>
                </a:solidFill>
                <a:latin typeface="Calibri"/>
                <a:ea typeface="Calibri"/>
                <a:cs typeface="Calibri"/>
                <a:sym typeface="Calibri"/>
              </a:rPr>
              <a:t>05 BLOKKÆDE OG FORBRUGERRELATIONER</a:t>
            </a:r>
            <a:endParaRPr sz="2504" b="1" dirty="0">
              <a:solidFill>
                <a:schemeClr val="tx1"/>
              </a:solidFill>
              <a:latin typeface="Calibri"/>
              <a:ea typeface="Calibri"/>
              <a:cs typeface="Calibri"/>
              <a:sym typeface="Calibri"/>
            </a:endParaRPr>
          </a:p>
          <a:p>
            <a:pPr algn="l" rtl="0"/>
            <a:endParaRPr sz="2504" b="1" dirty="0">
              <a:solidFill>
                <a:schemeClr val="tx1"/>
              </a:solidFill>
              <a:latin typeface="Calibri"/>
              <a:ea typeface="Calibri"/>
              <a:cs typeface="Calibri"/>
              <a:sym typeface="Calibri"/>
            </a:endParaRPr>
          </a:p>
          <a:p>
            <a:pPr algn="l" rtl="0"/>
            <a:r>
              <a:rPr lang="en-GB" sz="2504" b="1" dirty="0">
                <a:solidFill>
                  <a:schemeClr val="tx1"/>
                </a:solidFill>
                <a:latin typeface="Calibri"/>
                <a:ea typeface="Calibri"/>
                <a:cs typeface="Calibri"/>
                <a:sym typeface="Calibri"/>
              </a:rPr>
              <a:t>06 BEGRÆNSNINGER AF BLOCKCHAINS ANVENDELSE I AGRIFOOD</a:t>
            </a:r>
            <a:endParaRPr sz="2504" b="1" dirty="0">
              <a:solidFill>
                <a:schemeClr val="tx1"/>
              </a:solidFill>
              <a:latin typeface="Calibri"/>
              <a:ea typeface="Calibri"/>
              <a:cs typeface="Calibri"/>
              <a:sym typeface="Calibri"/>
            </a:endParaRPr>
          </a:p>
          <a:p>
            <a:pPr algn="l" rtl="0"/>
            <a:endParaRPr sz="2504" b="1" dirty="0">
              <a:solidFill>
                <a:schemeClr val="tx1"/>
              </a:solidFill>
              <a:latin typeface="Calibri"/>
              <a:ea typeface="Calibri"/>
              <a:cs typeface="Calibri"/>
              <a:sym typeface="Calibri"/>
            </a:endParaRPr>
          </a:p>
          <a:p>
            <a:pPr algn="l" rtl="0"/>
            <a:r>
              <a:rPr lang="en-GB" sz="2504" b="1" dirty="0">
                <a:solidFill>
                  <a:schemeClr val="tx1"/>
                </a:solidFill>
                <a:latin typeface="Calibri"/>
                <a:ea typeface="Calibri"/>
                <a:cs typeface="Calibri"/>
                <a:sym typeface="Calibri"/>
              </a:rPr>
              <a:t>07 KONKLUSIONER</a:t>
            </a:r>
            <a:endParaRPr sz="2504" b="1" dirty="0">
              <a:solidFill>
                <a:schemeClr val="tx1"/>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616D23E2-A487-B978-407C-D8F9584BF892}"/>
              </a:ext>
            </a:extLst>
          </p:cNvPr>
          <p:cNvPicPr>
            <a:picLocks noChangeAspect="1"/>
          </p:cNvPicPr>
          <p:nvPr/>
        </p:nvPicPr>
        <p:blipFill>
          <a:blip r:embed="rId3"/>
          <a:stretch>
            <a:fillRect/>
          </a:stretch>
        </p:blipFill>
        <p:spPr>
          <a:xfrm>
            <a:off x="3327151" y="5985277"/>
            <a:ext cx="1864014" cy="390141"/>
          </a:xfrm>
          <a:prstGeom prst="rect">
            <a:avLst/>
          </a:prstGeom>
        </p:spPr>
      </p:pic>
      <p:sp>
        <p:nvSpPr>
          <p:cNvPr id="4" name="TextBox 5">
            <a:extLst>
              <a:ext uri="{FF2B5EF4-FFF2-40B4-BE49-F238E27FC236}">
                <a16:creationId xmlns:a16="http://schemas.microsoft.com/office/drawing/2014/main" id="{6713CCE5-F6FD-4EE7-0FD6-7F613157ADE0}"/>
              </a:ext>
            </a:extLst>
          </p:cNvPr>
          <p:cNvSpPr txBox="1"/>
          <p:nvPr/>
        </p:nvSpPr>
        <p:spPr>
          <a:xfrm>
            <a:off x="5260065" y="5913753"/>
            <a:ext cx="6097508"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p21"/>
          <p:cNvPicPr preferRelativeResize="0"/>
          <p:nvPr/>
        </p:nvPicPr>
        <p:blipFill rotWithShape="1">
          <a:blip r:embed="rId3">
            <a:alphaModFix/>
          </a:blip>
          <a:srcRect/>
          <a:stretch/>
        </p:blipFill>
        <p:spPr>
          <a:xfrm>
            <a:off x="0" y="38364"/>
            <a:ext cx="12168188" cy="1332418"/>
          </a:xfrm>
          <a:prstGeom prst="rect">
            <a:avLst/>
          </a:prstGeom>
          <a:noFill/>
          <a:ln>
            <a:noFill/>
          </a:ln>
        </p:spPr>
      </p:pic>
      <p:sp>
        <p:nvSpPr>
          <p:cNvPr id="340" name="Google Shape;340;p21"/>
          <p:cNvSpPr txBox="1"/>
          <p:nvPr/>
        </p:nvSpPr>
        <p:spPr>
          <a:xfrm>
            <a:off x="268705" y="314162"/>
            <a:ext cx="10793742"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SMART KONTRAKTER FOR AGRIFOOD, et eksempel</a:t>
            </a:r>
            <a:endParaRPr sz="1593" dirty="0"/>
          </a:p>
        </p:txBody>
      </p:sp>
      <p:pic>
        <p:nvPicPr>
          <p:cNvPr id="341" name="Google Shape;341;p21"/>
          <p:cNvPicPr preferRelativeResize="0"/>
          <p:nvPr/>
        </p:nvPicPr>
        <p:blipFill rotWithShape="1">
          <a:blip r:embed="rId4" cstate="screen">
            <a:alphaModFix/>
            <a:extLst>
              <a:ext uri="{28A0092B-C50C-407E-A947-70E740481C1C}">
                <a14:useLocalDpi xmlns:a14="http://schemas.microsoft.com/office/drawing/2010/main"/>
              </a:ext>
            </a:extLst>
          </a:blip>
          <a:srcRect l="3277" t="4011" r="2817" b="6254"/>
          <a:stretch/>
        </p:blipFill>
        <p:spPr>
          <a:xfrm>
            <a:off x="6418729" y="2217271"/>
            <a:ext cx="5557980" cy="3768936"/>
          </a:xfrm>
          <a:prstGeom prst="rect">
            <a:avLst/>
          </a:prstGeom>
          <a:noFill/>
          <a:ln w="28575" cap="flat" cmpd="sng">
            <a:solidFill>
              <a:schemeClr val="dk1"/>
            </a:solidFill>
            <a:prstDash val="solid"/>
            <a:round/>
            <a:headEnd type="none" w="sm" len="sm"/>
            <a:tailEnd type="none" w="sm" len="sm"/>
          </a:ln>
        </p:spPr>
      </p:pic>
      <p:sp>
        <p:nvSpPr>
          <p:cNvPr id="342" name="Google Shape;342;p21"/>
          <p:cNvSpPr txBox="1">
            <a:spLocks noGrp="1"/>
          </p:cNvSpPr>
          <p:nvPr>
            <p:ph type="body" idx="1"/>
          </p:nvPr>
        </p:nvSpPr>
        <p:spPr>
          <a:xfrm>
            <a:off x="66279" y="1888715"/>
            <a:ext cx="6017815" cy="4062651"/>
          </a:xfrm>
          <a:prstGeom prst="rect">
            <a:avLst/>
          </a:prstGeom>
          <a:noFill/>
          <a:ln>
            <a:noFill/>
          </a:ln>
        </p:spPr>
        <p:txBody>
          <a:bodyPr spcFirstLastPara="1" wrap="square" lIns="0" tIns="0" rIns="0" bIns="0" anchor="t" anchorCtr="0">
            <a:spAutoFit/>
          </a:bodyPr>
          <a:lstStyle/>
          <a:p>
            <a:pPr indent="-419108" algn="l" rtl="0">
              <a:buClr>
                <a:schemeClr val="dk1"/>
              </a:buClr>
              <a:buSzPts val="2200"/>
              <a:buChar char="●"/>
            </a:pPr>
            <a:r>
              <a:rPr lang="en-GB" sz="2400" b="0" dirty="0">
                <a:solidFill>
                  <a:schemeClr val="dk1"/>
                </a:solidFill>
                <a:latin typeface="Calibri"/>
                <a:ea typeface="Calibri"/>
                <a:cs typeface="Calibri"/>
                <a:sym typeface="Calibri"/>
              </a:rPr>
              <a:t>EN</a:t>
            </a:r>
            <a:r>
              <a:rPr lang="en-GB" sz="2400" dirty="0">
                <a:solidFill>
                  <a:schemeClr val="dk1"/>
                </a:solidFill>
                <a:latin typeface="Calibri"/>
                <a:ea typeface="Calibri"/>
                <a:cs typeface="Calibri"/>
                <a:sym typeface="Calibri"/>
              </a:rPr>
              <a:t>landmand</a:t>
            </a:r>
            <a:r>
              <a:rPr lang="en-GB" sz="2400" b="0" dirty="0">
                <a:solidFill>
                  <a:schemeClr val="dk1"/>
                </a:solidFill>
                <a:latin typeface="Calibri"/>
                <a:ea typeface="Calibri"/>
                <a:cs typeface="Calibri"/>
                <a:sym typeface="Calibri"/>
              </a:rPr>
              <a:t>dyrkning af hvede ønsker at sælge næste års høst til en</a:t>
            </a:r>
            <a:r>
              <a:rPr lang="en-GB" sz="2400" dirty="0">
                <a:solidFill>
                  <a:schemeClr val="dk1"/>
                </a:solidFill>
                <a:latin typeface="Calibri"/>
                <a:ea typeface="Calibri"/>
                <a:cs typeface="Calibri"/>
                <a:sym typeface="Calibri"/>
              </a:rPr>
              <a:t>producent</a:t>
            </a:r>
            <a:r>
              <a:rPr lang="en-GB" sz="2400" b="0" dirty="0">
                <a:solidFill>
                  <a:schemeClr val="dk1"/>
                </a:solidFill>
                <a:latin typeface="Calibri"/>
                <a:ea typeface="Calibri"/>
                <a:cs typeface="Calibri"/>
                <a:sym typeface="Calibri"/>
              </a:rPr>
              <a:t>hvem vil vende det til mel.</a:t>
            </a:r>
            <a:endParaRPr sz="2400" b="0" dirty="0">
              <a:solidFill>
                <a:schemeClr val="dk1"/>
              </a:solidFill>
              <a:latin typeface="Calibri"/>
              <a:ea typeface="Calibri"/>
              <a:cs typeface="Calibri"/>
              <a:sym typeface="Calibri"/>
            </a:endParaRPr>
          </a:p>
          <a:p>
            <a:pPr indent="-419108" algn="l" rtl="0">
              <a:buClr>
                <a:schemeClr val="dk1"/>
              </a:buClr>
              <a:buSzPts val="2200"/>
              <a:buChar char="●"/>
            </a:pPr>
            <a:r>
              <a:rPr lang="en-GB" sz="2400" b="0" dirty="0">
                <a:solidFill>
                  <a:schemeClr val="dk1"/>
                </a:solidFill>
                <a:latin typeface="Calibri"/>
                <a:ea typeface="Calibri"/>
                <a:cs typeface="Calibri"/>
                <a:sym typeface="Calibri"/>
              </a:rPr>
              <a:t>Landmanden og producenten skaber en</a:t>
            </a:r>
            <a:r>
              <a:rPr lang="en-GB" sz="2400" dirty="0">
                <a:solidFill>
                  <a:schemeClr val="dk1"/>
                </a:solidFill>
                <a:latin typeface="Calibri"/>
                <a:ea typeface="Calibri"/>
                <a:cs typeface="Calibri"/>
                <a:sym typeface="Calibri"/>
              </a:rPr>
              <a:t>smart kontrakt</a:t>
            </a:r>
            <a:r>
              <a:rPr lang="en-GB" sz="2400" b="0" dirty="0">
                <a:solidFill>
                  <a:schemeClr val="dk1"/>
                </a:solidFill>
                <a:latin typeface="Calibri"/>
                <a:ea typeface="Calibri"/>
                <a:cs typeface="Calibri"/>
                <a:sym typeface="Calibri"/>
              </a:rPr>
              <a:t>hvorefter landmanden får betalt ved modtagelse af hveden.</a:t>
            </a:r>
            <a:endParaRPr sz="2400" b="0" dirty="0">
              <a:solidFill>
                <a:schemeClr val="dk1"/>
              </a:solidFill>
              <a:latin typeface="Calibri"/>
              <a:ea typeface="Calibri"/>
              <a:cs typeface="Calibri"/>
              <a:sym typeface="Calibri"/>
            </a:endParaRPr>
          </a:p>
          <a:p>
            <a:pPr indent="-419108" algn="l" rtl="0">
              <a:buClr>
                <a:schemeClr val="dk1"/>
              </a:buClr>
              <a:buSzPts val="2200"/>
              <a:buChar char="●"/>
            </a:pPr>
            <a:r>
              <a:rPr lang="en-GB" sz="2400" b="0" dirty="0">
                <a:solidFill>
                  <a:schemeClr val="dk1"/>
                </a:solidFill>
                <a:latin typeface="Calibri"/>
                <a:ea typeface="Calibri"/>
                <a:cs typeface="Calibri"/>
                <a:sym typeface="Calibri"/>
              </a:rPr>
              <a:t>Året efter høstes hveden og leveres til industrimøllen, og landmanden får sin betaling</a:t>
            </a:r>
            <a:r>
              <a:rPr lang="en-GB" sz="2400" dirty="0">
                <a:solidFill>
                  <a:schemeClr val="dk1"/>
                </a:solidFill>
                <a:latin typeface="Calibri"/>
                <a:ea typeface="Calibri"/>
                <a:cs typeface="Calibri"/>
                <a:sym typeface="Calibri"/>
              </a:rPr>
              <a:t>automatisk</a:t>
            </a:r>
            <a:r>
              <a:rPr lang="en-GB" sz="2400" b="0" dirty="0">
                <a:solidFill>
                  <a:schemeClr val="dk1"/>
                </a:solidFill>
                <a:latin typeface="Calibri"/>
                <a:ea typeface="Calibri"/>
                <a:cs typeface="Calibri"/>
                <a:sym typeface="Calibri"/>
              </a:rPr>
              <a:t>via den smarte kontrakt ved overdragelse af ejerskab af aktiver.</a:t>
            </a:r>
            <a:endParaRPr sz="2400" b="0" dirty="0">
              <a:solidFill>
                <a:schemeClr val="dk1"/>
              </a:solidFill>
              <a:latin typeface="Calibri"/>
              <a:ea typeface="Calibri"/>
              <a:cs typeface="Calibri"/>
              <a:sym typeface="Calibri"/>
            </a:endParaRPr>
          </a:p>
        </p:txBody>
      </p:sp>
      <p:sp>
        <p:nvSpPr>
          <p:cNvPr id="343" name="Google Shape;343;p21"/>
          <p:cNvSpPr txBox="1"/>
          <p:nvPr/>
        </p:nvSpPr>
        <p:spPr>
          <a:xfrm>
            <a:off x="8772079" y="5986206"/>
            <a:ext cx="3395996" cy="184684"/>
          </a:xfrm>
          <a:prstGeom prst="rect">
            <a:avLst/>
          </a:prstGeom>
          <a:noFill/>
          <a:ln>
            <a:noFill/>
          </a:ln>
        </p:spPr>
        <p:txBody>
          <a:bodyPr spcFirstLastPara="1" wrap="square" lIns="104034" tIns="104034" rIns="104034" bIns="104034" anchor="t" anchorCtr="0">
            <a:noAutofit/>
          </a:bodyPr>
          <a:lstStyle/>
          <a:p>
            <a:pPr algn="l" rtl="0"/>
            <a:r>
              <a:rPr lang="en-GB" sz="1252" b="1" dirty="0">
                <a:latin typeface="Open Sans"/>
                <a:ea typeface="Open Sans"/>
                <a:cs typeface="Open Sans"/>
                <a:sym typeface="Open Sans"/>
              </a:rPr>
              <a:t>Eksempel </a:t>
            </a:r>
            <a:r>
              <a:rPr lang="en-GB" sz="1252" b="1" dirty="0" err="1">
                <a:latin typeface="Open Sans"/>
                <a:ea typeface="Open Sans"/>
                <a:cs typeface="Open Sans"/>
                <a:sym typeface="Open Sans"/>
              </a:rPr>
              <a:t>på</a:t>
            </a:r>
            <a:r>
              <a:rPr lang="en-GB" sz="1252" b="1" dirty="0">
                <a:latin typeface="Open Sans"/>
                <a:ea typeface="Open Sans"/>
                <a:cs typeface="Open Sans"/>
                <a:sym typeface="Open Sans"/>
              </a:rPr>
              <a:t> en smart </a:t>
            </a:r>
            <a:r>
              <a:rPr lang="en-GB" sz="1252" b="1" dirty="0" err="1">
                <a:latin typeface="Open Sans"/>
                <a:ea typeface="Open Sans"/>
                <a:cs typeface="Open Sans"/>
                <a:sym typeface="Open Sans"/>
              </a:rPr>
              <a:t>kontrakt</a:t>
            </a:r>
            <a:r>
              <a:rPr lang="en-GB" sz="1252" b="1" dirty="0">
                <a:latin typeface="Open Sans"/>
                <a:ea typeface="Open Sans"/>
                <a:cs typeface="Open Sans"/>
                <a:sym typeface="Open Sans"/>
              </a:rPr>
              <a:t> for </a:t>
            </a:r>
            <a:r>
              <a:rPr lang="en-GB" sz="1252" b="1" dirty="0" err="1">
                <a:latin typeface="Open Sans"/>
                <a:ea typeface="Open Sans"/>
                <a:cs typeface="Open Sans"/>
                <a:sym typeface="Open Sans"/>
              </a:rPr>
              <a:t>landbrugsfødevarer</a:t>
            </a:r>
            <a:endParaRPr sz="1252" b="1" dirty="0">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22"/>
          <p:cNvPicPr preferRelativeResize="0"/>
          <p:nvPr/>
        </p:nvPicPr>
        <p:blipFill rotWithShape="1">
          <a:blip r:embed="rId3">
            <a:alphaModFix/>
          </a:blip>
          <a:srcRect/>
          <a:stretch/>
        </p:blipFill>
        <p:spPr>
          <a:xfrm>
            <a:off x="0" y="0"/>
            <a:ext cx="12168188" cy="1332418"/>
          </a:xfrm>
          <a:prstGeom prst="rect">
            <a:avLst/>
          </a:prstGeom>
          <a:noFill/>
          <a:ln>
            <a:noFill/>
          </a:ln>
        </p:spPr>
      </p:pic>
      <p:sp>
        <p:nvSpPr>
          <p:cNvPr id="350" name="Google Shape;350;p22"/>
          <p:cNvSpPr txBox="1"/>
          <p:nvPr/>
        </p:nvSpPr>
        <p:spPr>
          <a:xfrm>
            <a:off x="359768" y="455879"/>
            <a:ext cx="11532321"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SMARTE KONTRAKTER TIL LANDBRUGSFORSIKRING</a:t>
            </a:r>
            <a:endParaRPr sz="3755" dirty="0">
              <a:latin typeface="Calibri"/>
              <a:ea typeface="Calibri"/>
              <a:cs typeface="Calibri"/>
              <a:sym typeface="Calibri"/>
            </a:endParaRPr>
          </a:p>
        </p:txBody>
      </p:sp>
      <p:sp>
        <p:nvSpPr>
          <p:cNvPr id="351" name="Google Shape;351;p22"/>
          <p:cNvSpPr txBox="1">
            <a:spLocks noGrp="1"/>
          </p:cNvSpPr>
          <p:nvPr>
            <p:ph type="body" idx="1"/>
          </p:nvPr>
        </p:nvSpPr>
        <p:spPr>
          <a:xfrm>
            <a:off x="219095" y="1464381"/>
            <a:ext cx="8608151" cy="4955203"/>
          </a:xfrm>
          <a:prstGeom prst="rect">
            <a:avLst/>
          </a:prstGeom>
          <a:noFill/>
          <a:ln>
            <a:noFill/>
          </a:ln>
        </p:spPr>
        <p:txBody>
          <a:bodyPr spcFirstLastPara="1" wrap="square" lIns="0" tIns="0" rIns="0" bIns="0" anchor="t" anchorCtr="0">
            <a:spAutoFit/>
          </a:bodyPr>
          <a:lstStyle/>
          <a:p>
            <a:pPr indent="-419108" algn="l" rtl="0">
              <a:buClr>
                <a:schemeClr val="dk1"/>
              </a:buClr>
              <a:buSzPts val="2200"/>
              <a:buFont typeface="Calibri"/>
              <a:buChar char="●"/>
            </a:pPr>
            <a:r>
              <a:rPr lang="en-GB" sz="2300" b="0" dirty="0">
                <a:solidFill>
                  <a:schemeClr val="dk1"/>
                </a:solidFill>
                <a:latin typeface="Calibri"/>
                <a:ea typeface="Calibri"/>
                <a:cs typeface="Calibri"/>
                <a:sym typeface="Calibri"/>
              </a:rPr>
              <a:t>Afgrødeforsikring er underudnyttet globalt, til dels fordi skadeprocessen kan være kompleks og/eller, i visse lande, korrupt</a:t>
            </a:r>
            <a:endParaRPr sz="2300" b="0" dirty="0">
              <a:solidFill>
                <a:schemeClr val="dk1"/>
              </a:solidFill>
              <a:latin typeface="Calibri"/>
              <a:ea typeface="Calibri"/>
              <a:cs typeface="Calibri"/>
              <a:sym typeface="Calibri"/>
            </a:endParaRPr>
          </a:p>
          <a:p>
            <a:pPr indent="0" algn="l" rtl="0"/>
            <a:endParaRPr sz="2300" b="0" dirty="0">
              <a:solidFill>
                <a:schemeClr val="dk1"/>
              </a:solidFill>
              <a:latin typeface="Calibri"/>
              <a:ea typeface="Calibri"/>
              <a:cs typeface="Calibri"/>
              <a:sym typeface="Calibri"/>
            </a:endParaRPr>
          </a:p>
          <a:p>
            <a:pPr indent="-419108" algn="l" rtl="0">
              <a:buClr>
                <a:schemeClr val="dk1"/>
              </a:buClr>
              <a:buSzPts val="2200"/>
              <a:buChar char="●"/>
            </a:pPr>
            <a:r>
              <a:rPr lang="en-GB" sz="2300" dirty="0">
                <a:solidFill>
                  <a:schemeClr val="dk1"/>
                </a:solidFill>
                <a:latin typeface="Calibri"/>
                <a:ea typeface="Calibri"/>
                <a:cs typeface="Calibri"/>
                <a:sym typeface="Calibri"/>
              </a:rPr>
              <a:t>Smarte indeksbaserede forsikringskontrakter</a:t>
            </a:r>
            <a:r>
              <a:rPr lang="en-GB" sz="2300" b="0" dirty="0">
                <a:solidFill>
                  <a:schemeClr val="dk1"/>
                </a:solidFill>
                <a:latin typeface="Calibri"/>
                <a:ea typeface="Calibri"/>
                <a:cs typeface="Calibri"/>
                <a:sym typeface="Calibri"/>
              </a:rPr>
              <a:t>: udbetaling udløses af en</a:t>
            </a:r>
            <a:r>
              <a:rPr lang="en-GB" sz="2300" dirty="0">
                <a:solidFill>
                  <a:schemeClr val="dk1"/>
                </a:solidFill>
                <a:latin typeface="Calibri"/>
                <a:ea typeface="Calibri"/>
                <a:cs typeface="Calibri"/>
                <a:sym typeface="Calibri"/>
              </a:rPr>
              <a:t>målbart indeks</a:t>
            </a:r>
            <a:r>
              <a:rPr lang="en-GB" sz="2300" b="0" dirty="0">
                <a:solidFill>
                  <a:schemeClr val="dk1"/>
                </a:solidFill>
                <a:latin typeface="Calibri"/>
                <a:ea typeface="Calibri"/>
                <a:cs typeface="Calibri"/>
                <a:sym typeface="Calibri"/>
              </a:rPr>
              <a:t>frem for selve tabet</a:t>
            </a:r>
            <a:endParaRPr sz="2300" b="0" dirty="0">
              <a:solidFill>
                <a:schemeClr val="dk1"/>
              </a:solidFill>
              <a:latin typeface="Calibri"/>
              <a:ea typeface="Calibri"/>
              <a:cs typeface="Calibri"/>
              <a:sym typeface="Calibri"/>
            </a:endParaRPr>
          </a:p>
          <a:p>
            <a:pPr indent="0" algn="l" rtl="0"/>
            <a:endParaRPr sz="2300" b="0" dirty="0">
              <a:solidFill>
                <a:schemeClr val="dk1"/>
              </a:solidFill>
              <a:latin typeface="Calibri"/>
              <a:ea typeface="Calibri"/>
              <a:cs typeface="Calibri"/>
              <a:sym typeface="Calibri"/>
            </a:endParaRPr>
          </a:p>
          <a:p>
            <a:pPr indent="-419108" algn="l" rtl="0">
              <a:buClr>
                <a:schemeClr val="dk1"/>
              </a:buClr>
              <a:buSzPts val="2200"/>
              <a:buChar char="●"/>
            </a:pPr>
            <a:r>
              <a:rPr lang="en-GB" sz="2300" b="0" dirty="0">
                <a:solidFill>
                  <a:schemeClr val="dk1"/>
                </a:solidFill>
                <a:latin typeface="Calibri"/>
                <a:ea typeface="Calibri"/>
                <a:cs typeface="Calibri"/>
                <a:sym typeface="Calibri"/>
              </a:rPr>
              <a:t>Eksempel: en smart landbrugskontrakt kan udløses af</a:t>
            </a:r>
            <a:r>
              <a:rPr lang="en-GB" sz="2300" dirty="0">
                <a:solidFill>
                  <a:schemeClr val="dk1"/>
                </a:solidFill>
                <a:latin typeface="Calibri"/>
                <a:ea typeface="Calibri"/>
                <a:cs typeface="Calibri"/>
                <a:sym typeface="Calibri"/>
              </a:rPr>
              <a:t>vejr</a:t>
            </a:r>
            <a:r>
              <a:rPr lang="en-GB" sz="2300" b="0" dirty="0">
                <a:solidFill>
                  <a:schemeClr val="dk1"/>
                </a:solidFill>
                <a:latin typeface="Calibri"/>
                <a:ea typeface="Calibri"/>
                <a:cs typeface="Calibri"/>
                <a:sym typeface="Calibri"/>
              </a:rPr>
              <a:t> </a:t>
            </a:r>
            <a:r>
              <a:rPr lang="en-GB" sz="2300" dirty="0">
                <a:solidFill>
                  <a:schemeClr val="dk1"/>
                </a:solidFill>
                <a:latin typeface="Calibri"/>
                <a:ea typeface="Calibri"/>
                <a:cs typeface="Calibri"/>
                <a:sym typeface="Calibri"/>
              </a:rPr>
              <a:t>data</a:t>
            </a:r>
            <a:r>
              <a:rPr lang="en-GB" sz="2300" b="0" dirty="0">
                <a:solidFill>
                  <a:schemeClr val="dk1"/>
                </a:solidFill>
                <a:latin typeface="Calibri"/>
                <a:ea typeface="Calibri"/>
                <a:cs typeface="Calibri"/>
                <a:sym typeface="Calibri"/>
              </a:rPr>
              <a:t>hvis det fx er varmere end 40 grader i mere end en uge, vil landmænd med denne forsikringspakke automatisk modtage en udbetaling</a:t>
            </a:r>
            <a:endParaRPr sz="2300" b="0" dirty="0">
              <a:solidFill>
                <a:schemeClr val="dk1"/>
              </a:solidFill>
              <a:latin typeface="Calibri"/>
              <a:ea typeface="Calibri"/>
              <a:cs typeface="Calibri"/>
              <a:sym typeface="Calibri"/>
            </a:endParaRPr>
          </a:p>
          <a:p>
            <a:pPr indent="0" algn="l" rtl="0"/>
            <a:endParaRPr sz="2300" b="0" dirty="0">
              <a:solidFill>
                <a:schemeClr val="dk1"/>
              </a:solidFill>
              <a:latin typeface="Calibri"/>
              <a:ea typeface="Calibri"/>
              <a:cs typeface="Calibri"/>
              <a:sym typeface="Calibri"/>
            </a:endParaRPr>
          </a:p>
          <a:p>
            <a:pPr indent="-419108" algn="l" rtl="0">
              <a:buClr>
                <a:schemeClr val="dk1"/>
              </a:buClr>
              <a:buSzPts val="2200"/>
              <a:buChar char="●"/>
            </a:pPr>
            <a:r>
              <a:rPr lang="en-GB" sz="2300" b="0" dirty="0">
                <a:solidFill>
                  <a:schemeClr val="dk1"/>
                </a:solidFill>
                <a:latin typeface="Calibri"/>
                <a:ea typeface="Calibri"/>
                <a:cs typeface="Calibri"/>
                <a:sym typeface="Calibri"/>
              </a:rPr>
              <a:t>Fordele:</a:t>
            </a:r>
            <a:r>
              <a:rPr lang="en-GB" sz="2300" dirty="0">
                <a:solidFill>
                  <a:schemeClr val="dk1"/>
                </a:solidFill>
                <a:latin typeface="Calibri"/>
                <a:ea typeface="Calibri"/>
                <a:cs typeface="Calibri"/>
                <a:sym typeface="Calibri"/>
              </a:rPr>
              <a:t>rettidig udbetaling</a:t>
            </a:r>
            <a:r>
              <a:rPr lang="en-GB" sz="2300" b="0" dirty="0">
                <a:solidFill>
                  <a:schemeClr val="dk1"/>
                </a:solidFill>
                <a:latin typeface="Calibri"/>
                <a:ea typeface="Calibri"/>
                <a:cs typeface="Calibri"/>
                <a:sym typeface="Calibri"/>
              </a:rPr>
              <a:t>, minimal menneskelig interaktion,</a:t>
            </a:r>
            <a:r>
              <a:rPr lang="en-GB" sz="2300" dirty="0">
                <a:solidFill>
                  <a:schemeClr val="dk1"/>
                </a:solidFill>
                <a:latin typeface="Calibri"/>
                <a:ea typeface="Calibri"/>
                <a:cs typeface="Calibri"/>
                <a:sym typeface="Calibri"/>
              </a:rPr>
              <a:t>symmetrisk information</a:t>
            </a:r>
            <a:r>
              <a:rPr lang="en-GB" sz="2300" b="0" dirty="0">
                <a:solidFill>
                  <a:schemeClr val="dk1"/>
                </a:solidFill>
                <a:latin typeface="Calibri"/>
                <a:ea typeface="Calibri"/>
                <a:cs typeface="Calibri"/>
                <a:sym typeface="Calibri"/>
              </a:rPr>
              <a:t>mellem landmand og forsikringsudbyder, undgå kostbar skadevurdering</a:t>
            </a:r>
            <a:endParaRPr sz="2300" b="0" dirty="0">
              <a:solidFill>
                <a:schemeClr val="dk1"/>
              </a:solidFill>
              <a:latin typeface="Calibri"/>
              <a:ea typeface="Calibri"/>
              <a:cs typeface="Calibri"/>
              <a:sym typeface="Calibri"/>
            </a:endParaRPr>
          </a:p>
        </p:txBody>
      </p:sp>
      <p:pic>
        <p:nvPicPr>
          <p:cNvPr id="352" name="Google Shape;352;p22"/>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8934823" y="1573485"/>
            <a:ext cx="3143043" cy="371569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8" name="Google Shape;368;p24"/>
          <p:cNvSpPr txBox="1"/>
          <p:nvPr/>
        </p:nvSpPr>
        <p:spPr>
          <a:xfrm>
            <a:off x="242066" y="-1705704"/>
            <a:ext cx="8324080" cy="682868"/>
          </a:xfrm>
          <a:prstGeom prst="rect">
            <a:avLst/>
          </a:prstGeom>
          <a:noFill/>
          <a:ln>
            <a:noFill/>
          </a:ln>
        </p:spPr>
        <p:txBody>
          <a:bodyPr spcFirstLastPara="1" wrap="square" lIns="104034" tIns="52001" rIns="104034" bIns="52001" anchor="t" anchorCtr="0">
            <a:spAutoFit/>
          </a:bodyPr>
          <a:lstStyle/>
          <a:p>
            <a:pPr algn="l" rtl="0"/>
            <a:r>
              <a:rPr lang="en-GB" sz="3755">
                <a:solidFill>
                  <a:schemeClr val="lt1"/>
                </a:solidFill>
                <a:latin typeface="Calibri"/>
                <a:ea typeface="Calibri"/>
                <a:cs typeface="Calibri"/>
                <a:sym typeface="Calibri"/>
              </a:rPr>
              <a:t>SMART KONTRAKTER: FORDELE OG UNDER</a:t>
            </a:r>
            <a:r>
              <a:rPr lang="en-GB" sz="3186">
                <a:solidFill>
                  <a:schemeClr val="lt1"/>
                </a:solidFill>
                <a:latin typeface="Open Sans"/>
                <a:ea typeface="Open Sans"/>
                <a:cs typeface="Open Sans"/>
                <a:sym typeface="Open Sans"/>
              </a:rPr>
              <a:t> </a:t>
            </a:r>
            <a:endParaRPr sz="1593"/>
          </a:p>
        </p:txBody>
      </p:sp>
      <p:sp>
        <p:nvSpPr>
          <p:cNvPr id="369" name="Google Shape;369;p24"/>
          <p:cNvSpPr txBox="1">
            <a:spLocks noGrp="1"/>
          </p:cNvSpPr>
          <p:nvPr>
            <p:ph type="body" idx="1"/>
          </p:nvPr>
        </p:nvSpPr>
        <p:spPr>
          <a:xfrm>
            <a:off x="703891" y="1125559"/>
            <a:ext cx="5058148" cy="4624343"/>
          </a:xfrm>
          <a:prstGeom prst="rect">
            <a:avLst/>
          </a:prstGeom>
          <a:noFill/>
          <a:ln>
            <a:noFill/>
          </a:ln>
        </p:spPr>
        <p:txBody>
          <a:bodyPr spcFirstLastPara="1" wrap="square" lIns="0" tIns="0" rIns="0" bIns="0" anchor="t" anchorCtr="0">
            <a:spAutoFit/>
          </a:bodyPr>
          <a:lstStyle/>
          <a:p>
            <a:pPr marL="0" indent="0" algn="ctr" rtl="0"/>
            <a:r>
              <a:rPr lang="en-GB" sz="2504" u="sng" dirty="0">
                <a:solidFill>
                  <a:srgbClr val="38761D"/>
                </a:solidFill>
                <a:latin typeface="Calibri"/>
                <a:ea typeface="Calibri"/>
                <a:cs typeface="Calibri"/>
                <a:sym typeface="Calibri"/>
              </a:rPr>
              <a:t>PROS</a:t>
            </a:r>
            <a:endParaRPr sz="2504" u="sng" dirty="0">
              <a:solidFill>
                <a:srgbClr val="38761D"/>
              </a:solidFill>
              <a:latin typeface="Calibri"/>
              <a:ea typeface="Calibri"/>
              <a:cs typeface="Calibri"/>
              <a:sym typeface="Calibri"/>
            </a:endParaRPr>
          </a:p>
          <a:p>
            <a:pPr marL="0" indent="0" algn="l" rtl="0"/>
            <a:endParaRPr sz="2504" dirty="0">
              <a:solidFill>
                <a:srgbClr val="38761D"/>
              </a:solidFill>
              <a:latin typeface="Calibri"/>
              <a:ea typeface="Calibri"/>
              <a:cs typeface="Calibri"/>
              <a:sym typeface="Calibri"/>
            </a:endParaRPr>
          </a:p>
          <a:p>
            <a:pPr indent="-419108" algn="l" rtl="0">
              <a:buClr>
                <a:schemeClr val="dk1"/>
              </a:buClr>
              <a:buSzPts val="2200"/>
              <a:buFont typeface="Calibri"/>
              <a:buChar char="●"/>
            </a:pPr>
            <a:r>
              <a:rPr lang="en-GB" sz="2504" b="0" dirty="0" err="1">
                <a:solidFill>
                  <a:schemeClr val="dk1"/>
                </a:solidFill>
                <a:latin typeface="Calibri"/>
                <a:ea typeface="Calibri"/>
                <a:cs typeface="Calibri"/>
                <a:sym typeface="Calibri"/>
              </a:rPr>
              <a:t>Hurtig</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betaling</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reduceret</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tidsforsinkelse</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err="1">
                <a:solidFill>
                  <a:schemeClr val="dk1"/>
                </a:solidFill>
                <a:latin typeface="Calibri"/>
                <a:ea typeface="Calibri"/>
                <a:cs typeface="Calibri"/>
                <a:sym typeface="Calibri"/>
              </a:rPr>
              <a:t>Reducerede</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omkostninger</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på</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grund</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af</a:t>
            </a:r>
            <a:r>
              <a:rPr lang="en-GB" sz="2504" b="0" dirty="0">
                <a:solidFill>
                  <a:schemeClr val="dk1"/>
                </a:solidFill>
                <a:latin typeface="Calibri"/>
                <a:ea typeface="Calibri"/>
                <a:cs typeface="Calibri"/>
                <a:sym typeface="Calibri"/>
              </a:rPr>
              <a:t> disintermediation</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err="1">
                <a:solidFill>
                  <a:schemeClr val="dk1"/>
                </a:solidFill>
                <a:latin typeface="Calibri"/>
                <a:ea typeface="Calibri"/>
                <a:cs typeface="Calibri"/>
                <a:sym typeface="Calibri"/>
              </a:rPr>
              <a:t>Gennemsigtighed</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og</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uforanderlighed</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fremmer</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tillid</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mellem</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aktører</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err="1">
                <a:solidFill>
                  <a:schemeClr val="dk1"/>
                </a:solidFill>
                <a:latin typeface="Calibri"/>
                <a:ea typeface="Calibri"/>
                <a:cs typeface="Calibri"/>
                <a:sym typeface="Calibri"/>
              </a:rPr>
              <a:t>Reduceret</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sandsynlighed</a:t>
            </a:r>
            <a:r>
              <a:rPr lang="en-GB" sz="2504" b="0" dirty="0">
                <a:solidFill>
                  <a:schemeClr val="dk1"/>
                </a:solidFill>
                <a:latin typeface="Calibri"/>
                <a:ea typeface="Calibri"/>
                <a:cs typeface="Calibri"/>
                <a:sym typeface="Calibri"/>
              </a:rPr>
              <a:t> for </a:t>
            </a:r>
            <a:r>
              <a:rPr lang="en-GB" sz="2504" b="0" dirty="0" err="1">
                <a:solidFill>
                  <a:schemeClr val="dk1"/>
                </a:solidFill>
                <a:latin typeface="Calibri"/>
                <a:ea typeface="Calibri"/>
                <a:cs typeface="Calibri"/>
                <a:sym typeface="Calibri"/>
              </a:rPr>
              <a:t>kontraktbrud</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err="1">
                <a:solidFill>
                  <a:schemeClr val="dk1"/>
                </a:solidFill>
                <a:latin typeface="Calibri"/>
                <a:ea typeface="Calibri"/>
                <a:cs typeface="Calibri"/>
                <a:sym typeface="Calibri"/>
              </a:rPr>
              <a:t>Lovende</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brug</a:t>
            </a:r>
            <a:r>
              <a:rPr lang="en-GB" sz="2504" b="0" dirty="0">
                <a:solidFill>
                  <a:schemeClr val="dk1"/>
                </a:solidFill>
                <a:latin typeface="Calibri"/>
                <a:ea typeface="Calibri"/>
                <a:cs typeface="Calibri"/>
                <a:sym typeface="Calibri"/>
              </a:rPr>
              <a:t> i </a:t>
            </a:r>
            <a:r>
              <a:rPr lang="en-GB" sz="2504" b="0" dirty="0" err="1">
                <a:solidFill>
                  <a:schemeClr val="dk1"/>
                </a:solidFill>
                <a:latin typeface="Calibri"/>
                <a:ea typeface="Calibri"/>
                <a:cs typeface="Calibri"/>
                <a:sym typeface="Calibri"/>
              </a:rPr>
              <a:t>afgrødeforsikring</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err="1">
                <a:solidFill>
                  <a:schemeClr val="dk1"/>
                </a:solidFill>
                <a:latin typeface="Calibri"/>
                <a:ea typeface="Calibri"/>
                <a:cs typeface="Calibri"/>
                <a:sym typeface="Calibri"/>
              </a:rPr>
              <a:t>Effektiv</a:t>
            </a:r>
            <a:endParaRPr sz="2504" b="0" dirty="0">
              <a:solidFill>
                <a:schemeClr val="dk1"/>
              </a:solidFill>
              <a:latin typeface="Calibri"/>
              <a:ea typeface="Calibri"/>
              <a:cs typeface="Calibri"/>
              <a:sym typeface="Calibri"/>
            </a:endParaRPr>
          </a:p>
        </p:txBody>
      </p:sp>
      <p:cxnSp>
        <p:nvCxnSpPr>
          <p:cNvPr id="370" name="Google Shape;370;p24"/>
          <p:cNvCxnSpPr>
            <a:cxnSpLocks/>
          </p:cNvCxnSpPr>
          <p:nvPr/>
        </p:nvCxnSpPr>
        <p:spPr>
          <a:xfrm>
            <a:off x="5949461" y="0"/>
            <a:ext cx="0" cy="6875463"/>
          </a:xfrm>
          <a:prstGeom prst="straightConnector1">
            <a:avLst/>
          </a:prstGeom>
          <a:noFill/>
          <a:ln w="28575" cap="flat" cmpd="sng">
            <a:solidFill>
              <a:srgbClr val="38761D"/>
            </a:solidFill>
            <a:prstDash val="solid"/>
            <a:round/>
            <a:headEnd type="none" w="med" len="med"/>
            <a:tailEnd type="none" w="med" len="med"/>
          </a:ln>
        </p:spPr>
      </p:cxnSp>
      <p:sp>
        <p:nvSpPr>
          <p:cNvPr id="371" name="Google Shape;371;p24"/>
          <p:cNvSpPr txBox="1">
            <a:spLocks noGrp="1"/>
          </p:cNvSpPr>
          <p:nvPr>
            <p:ph type="body" idx="1"/>
          </p:nvPr>
        </p:nvSpPr>
        <p:spPr>
          <a:xfrm>
            <a:off x="6454021" y="1125559"/>
            <a:ext cx="5455508" cy="4939494"/>
          </a:xfrm>
          <a:prstGeom prst="rect">
            <a:avLst/>
          </a:prstGeom>
          <a:noFill/>
          <a:ln>
            <a:noFill/>
          </a:ln>
        </p:spPr>
        <p:txBody>
          <a:bodyPr spcFirstLastPara="1" wrap="square" lIns="0" tIns="0" rIns="0" bIns="0" anchor="t" anchorCtr="0">
            <a:spAutoFit/>
          </a:bodyPr>
          <a:lstStyle/>
          <a:p>
            <a:pPr marL="0" indent="0" algn="ctr" rtl="0"/>
            <a:r>
              <a:rPr lang="en-GB" sz="2504" u="sng" dirty="0">
                <a:solidFill>
                  <a:srgbClr val="1155CC"/>
                </a:solidFill>
                <a:latin typeface="Calibri"/>
                <a:ea typeface="Calibri"/>
                <a:cs typeface="Calibri"/>
                <a:sym typeface="Calibri"/>
              </a:rPr>
              <a:t>CONS</a:t>
            </a:r>
            <a:endParaRPr sz="2504" u="sng" dirty="0">
              <a:solidFill>
                <a:srgbClr val="1155CC"/>
              </a:solidFill>
              <a:latin typeface="Calibri"/>
              <a:ea typeface="Calibri"/>
              <a:cs typeface="Calibri"/>
              <a:sym typeface="Calibri"/>
            </a:endParaRPr>
          </a:p>
          <a:p>
            <a:pPr marL="0" indent="0" algn="l" rtl="0"/>
            <a:endParaRPr sz="2504" dirty="0">
              <a:solidFill>
                <a:srgbClr val="1155CC"/>
              </a:solidFill>
              <a:latin typeface="Calibri"/>
              <a:ea typeface="Calibri"/>
              <a:cs typeface="Calibri"/>
              <a:sym typeface="Calibri"/>
            </a:endParaRPr>
          </a:p>
          <a:p>
            <a:pPr indent="-419108" algn="l" rtl="0">
              <a:buClr>
                <a:schemeClr val="dk1"/>
              </a:buClr>
              <a:buSzPts val="2200"/>
              <a:buFont typeface="Calibri"/>
              <a:buChar char="●"/>
            </a:pPr>
            <a:r>
              <a:rPr lang="en-GB" sz="2504" b="0" dirty="0" err="1">
                <a:solidFill>
                  <a:schemeClr val="dk1"/>
                </a:solidFill>
                <a:latin typeface="Calibri"/>
                <a:ea typeface="Calibri"/>
                <a:cs typeface="Calibri"/>
                <a:sym typeface="Calibri"/>
              </a:rPr>
              <a:t>Smarte</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kontrakter</a:t>
            </a:r>
            <a:r>
              <a:rPr lang="en-GB" sz="2504" b="0" dirty="0">
                <a:solidFill>
                  <a:schemeClr val="dk1"/>
                </a:solidFill>
                <a:latin typeface="Calibri"/>
                <a:ea typeface="Calibri"/>
                <a:cs typeface="Calibri"/>
                <a:sym typeface="Calibri"/>
              </a:rPr>
              <a:t> (i sig </a:t>
            </a:r>
            <a:r>
              <a:rPr lang="en-GB" sz="2504" b="0" dirty="0" err="1">
                <a:solidFill>
                  <a:schemeClr val="dk1"/>
                </a:solidFill>
                <a:latin typeface="Calibri"/>
                <a:ea typeface="Calibri"/>
                <a:cs typeface="Calibri"/>
                <a:sym typeface="Calibri"/>
              </a:rPr>
              <a:t>selv</a:t>
            </a:r>
            <a:r>
              <a:rPr lang="en-GB" sz="2504" b="0" dirty="0">
                <a:solidFill>
                  <a:schemeClr val="dk1"/>
                </a:solidFill>
                <a:latin typeface="Calibri"/>
                <a:ea typeface="Calibri"/>
                <a:cs typeface="Calibri"/>
                <a:sym typeface="Calibri"/>
              </a:rPr>
              <a:t>) er </a:t>
            </a:r>
            <a:r>
              <a:rPr lang="en-GB" sz="2504" b="0" dirty="0" err="1">
                <a:solidFill>
                  <a:schemeClr val="dk1"/>
                </a:solidFill>
                <a:latin typeface="Calibri"/>
                <a:ea typeface="Calibri"/>
                <a:cs typeface="Calibri"/>
                <a:sym typeface="Calibri"/>
              </a:rPr>
              <a:t>ikke</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juridisk</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håndhævede</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Der mangler en </a:t>
            </a:r>
            <a:r>
              <a:rPr lang="en-GB" sz="2504" b="0" dirty="0" err="1">
                <a:solidFill>
                  <a:schemeClr val="dk1"/>
                </a:solidFill>
                <a:latin typeface="Calibri"/>
                <a:ea typeface="Calibri"/>
                <a:cs typeface="Calibri"/>
                <a:sym typeface="Calibri"/>
              </a:rPr>
              <a:t>teknisk</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ekspert</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til</a:t>
            </a:r>
            <a:r>
              <a:rPr lang="en-GB" sz="2504" b="0" dirty="0">
                <a:solidFill>
                  <a:schemeClr val="dk1"/>
                </a:solidFill>
                <a:latin typeface="Calibri"/>
                <a:ea typeface="Calibri"/>
                <a:cs typeface="Calibri"/>
                <a:sym typeface="Calibri"/>
              </a:rPr>
              <a:t> at </a:t>
            </a:r>
            <a:r>
              <a:rPr lang="en-GB" sz="2504" b="0" dirty="0" err="1">
                <a:solidFill>
                  <a:schemeClr val="dk1"/>
                </a:solidFill>
                <a:latin typeface="Calibri"/>
                <a:ea typeface="Calibri"/>
                <a:cs typeface="Calibri"/>
                <a:sym typeface="Calibri"/>
              </a:rPr>
              <a:t>skrive</a:t>
            </a:r>
            <a:r>
              <a:rPr lang="en-GB" sz="2504" b="0" dirty="0">
                <a:solidFill>
                  <a:schemeClr val="dk1"/>
                </a:solidFill>
                <a:latin typeface="Calibri"/>
                <a:ea typeface="Calibri"/>
                <a:cs typeface="Calibri"/>
                <a:sym typeface="Calibri"/>
              </a:rPr>
              <a:t> smart </a:t>
            </a:r>
            <a:r>
              <a:rPr lang="en-GB" sz="2504" b="0" dirty="0" err="1">
                <a:solidFill>
                  <a:schemeClr val="dk1"/>
                </a:solidFill>
                <a:latin typeface="Calibri"/>
                <a:ea typeface="Calibri"/>
                <a:cs typeface="Calibri"/>
                <a:sym typeface="Calibri"/>
              </a:rPr>
              <a:t>kontraktkode</a:t>
            </a:r>
            <a:r>
              <a:rPr lang="en-GB" sz="2504" b="0" dirty="0">
                <a:solidFill>
                  <a:schemeClr val="dk1"/>
                </a:solidFill>
                <a:latin typeface="Calibri"/>
                <a:ea typeface="Calibri"/>
                <a:cs typeface="Calibri"/>
                <a:sym typeface="Calibri"/>
              </a:rPr>
              <a:t> - en </a:t>
            </a:r>
            <a:r>
              <a:rPr lang="en-GB" sz="2504" b="0" dirty="0" err="1">
                <a:solidFill>
                  <a:schemeClr val="dk1"/>
                </a:solidFill>
                <a:latin typeface="Calibri"/>
                <a:ea typeface="Calibri"/>
                <a:cs typeface="Calibri"/>
                <a:sym typeface="Calibri"/>
              </a:rPr>
              <a:t>ny</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mellemmand</a:t>
            </a:r>
            <a:r>
              <a:rPr lang="en-GB" sz="2504" b="0" dirty="0">
                <a:solidFill>
                  <a:schemeClr val="dk1"/>
                </a:solidFill>
                <a:latin typeface="Calibri"/>
                <a:ea typeface="Calibri"/>
                <a:cs typeface="Calibri"/>
                <a:sym typeface="Calibri"/>
              </a:rPr>
              <a:t>?</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err="1">
                <a:solidFill>
                  <a:schemeClr val="dk1"/>
                </a:solidFill>
                <a:latin typeface="Calibri"/>
                <a:ea typeface="Calibri"/>
                <a:cs typeface="Calibri"/>
                <a:sym typeface="Calibri"/>
              </a:rPr>
              <a:t>Infrastruktur</a:t>
            </a:r>
            <a:r>
              <a:rPr lang="en-GB" sz="2504" b="0" dirty="0">
                <a:solidFill>
                  <a:schemeClr val="dk1"/>
                </a:solidFill>
                <a:latin typeface="Calibri"/>
                <a:ea typeface="Calibri"/>
                <a:cs typeface="Calibri"/>
                <a:sym typeface="Calibri"/>
              </a:rPr>
              <a:t> </a:t>
            </a:r>
            <a:r>
              <a:rPr lang="en-GB" sz="2504" b="0" dirty="0" err="1">
                <a:solidFill>
                  <a:schemeClr val="dk1"/>
                </a:solidFill>
                <a:latin typeface="Calibri"/>
                <a:ea typeface="Calibri"/>
                <a:cs typeface="Calibri"/>
                <a:sym typeface="Calibri"/>
              </a:rPr>
              <a:t>og</a:t>
            </a:r>
            <a:r>
              <a:rPr lang="en-GB" sz="2504" b="0" dirty="0">
                <a:solidFill>
                  <a:schemeClr val="dk1"/>
                </a:solidFill>
                <a:latin typeface="Calibri"/>
                <a:ea typeface="Calibri"/>
                <a:cs typeface="Calibri"/>
                <a:sym typeface="Calibri"/>
              </a:rPr>
              <a:t> en </a:t>
            </a:r>
            <a:r>
              <a:rPr lang="en-GB" sz="2504" b="0" dirty="0" err="1">
                <a:solidFill>
                  <a:schemeClr val="dk1"/>
                </a:solidFill>
                <a:latin typeface="Calibri"/>
                <a:ea typeface="Calibri"/>
                <a:cs typeface="Calibri"/>
                <a:sym typeface="Calibri"/>
              </a:rPr>
              <a:t>høj</a:t>
            </a:r>
            <a:r>
              <a:rPr lang="en-GB" sz="2504" b="0" dirty="0">
                <a:solidFill>
                  <a:schemeClr val="dk1"/>
                </a:solidFill>
                <a:latin typeface="Calibri"/>
                <a:ea typeface="Calibri"/>
                <a:cs typeface="Calibri"/>
                <a:sym typeface="Calibri"/>
              </a:rPr>
              <a:t> grad </a:t>
            </a:r>
            <a:r>
              <a:rPr lang="en-GB" sz="2504" b="0" dirty="0" err="1">
                <a:solidFill>
                  <a:schemeClr val="dk1"/>
                </a:solidFill>
                <a:latin typeface="Calibri"/>
                <a:ea typeface="Calibri"/>
                <a:cs typeface="Calibri"/>
                <a:sym typeface="Calibri"/>
              </a:rPr>
              <a:t>af</a:t>
            </a:r>
            <a:r>
              <a:rPr lang="en-GB" sz="2504" b="0" dirty="0">
                <a:solidFill>
                  <a:schemeClr val="dk1"/>
                </a:solidFill>
                <a:latin typeface="Calibri"/>
                <a:ea typeface="Calibri"/>
                <a:cs typeface="Calibri"/>
                <a:sym typeface="Calibri"/>
              </a:rPr>
              <a:t> digital </a:t>
            </a:r>
            <a:r>
              <a:rPr lang="en-GB" sz="2504" b="0" dirty="0" err="1">
                <a:solidFill>
                  <a:schemeClr val="dk1"/>
                </a:solidFill>
                <a:latin typeface="Calibri"/>
                <a:ea typeface="Calibri"/>
                <a:cs typeface="Calibri"/>
                <a:sym typeface="Calibri"/>
              </a:rPr>
              <a:t>modenhed</a:t>
            </a:r>
            <a:r>
              <a:rPr lang="en-GB" sz="2504" b="0" dirty="0">
                <a:solidFill>
                  <a:schemeClr val="dk1"/>
                </a:solidFill>
                <a:latin typeface="Calibri"/>
                <a:ea typeface="Calibri"/>
                <a:cs typeface="Calibri"/>
                <a:sym typeface="Calibri"/>
              </a:rPr>
              <a:t> er </a:t>
            </a:r>
            <a:r>
              <a:rPr lang="en-GB" sz="2504" b="0" dirty="0" err="1">
                <a:solidFill>
                  <a:schemeClr val="dk1"/>
                </a:solidFill>
                <a:latin typeface="Calibri"/>
                <a:ea typeface="Calibri"/>
                <a:cs typeface="Calibri"/>
                <a:sym typeface="Calibri"/>
              </a:rPr>
              <a:t>nødvendig</a:t>
            </a:r>
            <a:r>
              <a:rPr lang="en-GB" sz="2504" b="0" dirty="0">
                <a:solidFill>
                  <a:schemeClr val="dk1"/>
                </a:solidFill>
                <a:latin typeface="Calibri"/>
                <a:ea typeface="Calibri"/>
                <a:cs typeface="Calibri"/>
                <a:sym typeface="Calibri"/>
              </a:rPr>
              <a:t> for </a:t>
            </a:r>
            <a:r>
              <a:rPr lang="en-GB" sz="2504" b="0" dirty="0" err="1">
                <a:solidFill>
                  <a:schemeClr val="dk1"/>
                </a:solidFill>
                <a:latin typeface="Calibri"/>
                <a:ea typeface="Calibri"/>
                <a:cs typeface="Calibri"/>
                <a:sym typeface="Calibri"/>
              </a:rPr>
              <a:t>implementering</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err="1">
                <a:solidFill>
                  <a:schemeClr val="dk1"/>
                </a:solidFill>
                <a:latin typeface="Calibri"/>
                <a:ea typeface="Calibri"/>
                <a:cs typeface="Calibri"/>
                <a:sym typeface="Calibri"/>
              </a:rPr>
              <a:t>Ufleksibel</a:t>
            </a:r>
            <a:endParaRPr sz="2504" b="0" dirty="0">
              <a:solidFill>
                <a:schemeClr val="dk1"/>
              </a:solidFill>
              <a:latin typeface="Calibri"/>
              <a:ea typeface="Calibri"/>
              <a:cs typeface="Calibri"/>
              <a:sym typeface="Calibri"/>
            </a:endParaRPr>
          </a:p>
          <a:p>
            <a:pPr marL="0" indent="0" algn="l" rtl="0"/>
            <a:endParaRPr sz="2048" b="0" dirty="0">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pic>
        <p:nvPicPr>
          <p:cNvPr id="358" name="Google Shape;358;p23"/>
          <p:cNvPicPr preferRelativeResize="0"/>
          <p:nvPr/>
        </p:nvPicPr>
        <p:blipFill rotWithShape="1">
          <a:blip r:embed="rId3">
            <a:alphaModFix/>
          </a:blip>
          <a:srcRect/>
          <a:stretch/>
        </p:blipFill>
        <p:spPr>
          <a:xfrm>
            <a:off x="0" y="-360237"/>
            <a:ext cx="12168188" cy="1332418"/>
          </a:xfrm>
          <a:prstGeom prst="rect">
            <a:avLst/>
          </a:prstGeom>
          <a:noFill/>
          <a:ln>
            <a:noFill/>
          </a:ln>
        </p:spPr>
      </p:pic>
      <p:sp>
        <p:nvSpPr>
          <p:cNvPr id="359" name="Google Shape;359;p23"/>
          <p:cNvSpPr txBox="1"/>
          <p:nvPr/>
        </p:nvSpPr>
        <p:spPr>
          <a:xfrm>
            <a:off x="350451" y="-1705704"/>
            <a:ext cx="8324080" cy="682868"/>
          </a:xfrm>
          <a:prstGeom prst="rect">
            <a:avLst/>
          </a:prstGeom>
          <a:noFill/>
          <a:ln>
            <a:noFill/>
          </a:ln>
        </p:spPr>
        <p:txBody>
          <a:bodyPr spcFirstLastPara="1" wrap="square" lIns="104034" tIns="52001" rIns="104034" bIns="52001" anchor="t" anchorCtr="0">
            <a:spAutoFit/>
          </a:bodyPr>
          <a:lstStyle/>
          <a:p>
            <a:pPr algn="l" rtl="0"/>
            <a:r>
              <a:rPr lang="en-GB" sz="3755">
                <a:solidFill>
                  <a:schemeClr val="lt1"/>
                </a:solidFill>
                <a:latin typeface="Calibri"/>
                <a:ea typeface="Calibri"/>
                <a:cs typeface="Calibri"/>
                <a:sym typeface="Calibri"/>
              </a:rPr>
              <a:t>KORT ØVELSE I KLASSEN</a:t>
            </a:r>
            <a:endParaRPr sz="3755">
              <a:latin typeface="Calibri"/>
              <a:ea typeface="Calibri"/>
              <a:cs typeface="Calibri"/>
              <a:sym typeface="Calibri"/>
            </a:endParaRPr>
          </a:p>
        </p:txBody>
      </p:sp>
      <p:sp>
        <p:nvSpPr>
          <p:cNvPr id="360" name="Google Shape;360;p23"/>
          <p:cNvSpPr txBox="1">
            <a:spLocks noGrp="1"/>
          </p:cNvSpPr>
          <p:nvPr>
            <p:ph type="body" idx="1"/>
          </p:nvPr>
        </p:nvSpPr>
        <p:spPr>
          <a:xfrm>
            <a:off x="621417" y="1161616"/>
            <a:ext cx="10925356" cy="1541448"/>
          </a:xfrm>
          <a:prstGeom prst="rect">
            <a:avLst/>
          </a:prstGeom>
          <a:noFill/>
          <a:ln>
            <a:noFill/>
          </a:ln>
        </p:spPr>
        <p:txBody>
          <a:bodyPr spcFirstLastPara="1" wrap="square" lIns="0" tIns="0" rIns="0" bIns="0" anchor="t" anchorCtr="0">
            <a:spAutoFit/>
          </a:bodyPr>
          <a:lstStyle/>
          <a:p>
            <a:pPr indent="-419108" algn="l" rtl="0">
              <a:buClr>
                <a:schemeClr val="dk1"/>
              </a:buClr>
              <a:buSzPts val="2200"/>
              <a:buChar char="●"/>
            </a:pPr>
            <a:r>
              <a:rPr lang="en-GB" sz="2504" b="0" dirty="0">
                <a:solidFill>
                  <a:schemeClr val="dk1"/>
                </a:solidFill>
                <a:latin typeface="Calibri"/>
                <a:ea typeface="Calibri"/>
                <a:cs typeface="Calibri"/>
                <a:sym typeface="Calibri"/>
              </a:rPr>
              <a:t>Indtil videre har vi skitseret en række fordele ved smarte kontrakter, men hvad er potentialet</a:t>
            </a:r>
            <a:r>
              <a:rPr lang="en-GB" sz="2504" dirty="0">
                <a:solidFill>
                  <a:schemeClr val="dk1"/>
                </a:solidFill>
                <a:latin typeface="Calibri"/>
                <a:ea typeface="Calibri"/>
                <a:cs typeface="Calibri"/>
                <a:sym typeface="Calibri"/>
              </a:rPr>
              <a:t>ulemper ved smarte kontrakter</a:t>
            </a:r>
            <a:r>
              <a:rPr lang="en-GB" sz="2504" b="0" dirty="0">
                <a:solidFill>
                  <a:schemeClr val="dk1"/>
                </a:solidFill>
                <a:latin typeface="Calibri"/>
                <a:ea typeface="Calibri"/>
                <a:cs typeface="Calibri"/>
                <a:sym typeface="Calibri"/>
              </a:rPr>
              <a:t>?</a:t>
            </a:r>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Bryd ud i grupper af</a:t>
            </a:r>
            <a:r>
              <a:rPr lang="en-GB" sz="2504" dirty="0">
                <a:solidFill>
                  <a:schemeClr val="dk1"/>
                </a:solidFill>
                <a:latin typeface="Calibri"/>
                <a:ea typeface="Calibri"/>
                <a:cs typeface="Calibri"/>
                <a:sym typeface="Calibri"/>
              </a:rPr>
              <a:t>4</a:t>
            </a:r>
            <a:r>
              <a:rPr lang="en-GB" sz="2504" b="0" dirty="0">
                <a:solidFill>
                  <a:schemeClr val="dk1"/>
                </a:solidFill>
                <a:latin typeface="Calibri"/>
                <a:ea typeface="Calibri"/>
                <a:cs typeface="Calibri"/>
                <a:sym typeface="Calibri"/>
              </a:rPr>
              <a:t>og diskutere for</a:t>
            </a:r>
            <a:r>
              <a:rPr lang="en-GB" sz="2504" dirty="0">
                <a:solidFill>
                  <a:schemeClr val="dk1"/>
                </a:solidFill>
                <a:latin typeface="Calibri"/>
                <a:ea typeface="Calibri"/>
                <a:cs typeface="Calibri"/>
                <a:sym typeface="Calibri"/>
              </a:rPr>
              <a:t>10 minutter</a:t>
            </a:r>
            <a:r>
              <a:rPr lang="en-GB" sz="2504" b="0" dirty="0">
                <a:solidFill>
                  <a:schemeClr val="dk1"/>
                </a:solidFill>
                <a:latin typeface="Calibri"/>
                <a:ea typeface="Calibri"/>
                <a:cs typeface="Calibri"/>
                <a:sym typeface="Calibri"/>
              </a:rPr>
              <a:t>. Som en del af denne øvelse skal du lave en liste over fordele og ulemper, som du vil dele med klassen.</a:t>
            </a:r>
            <a:endParaRPr sz="2504" b="0" dirty="0">
              <a:solidFill>
                <a:schemeClr val="dk1"/>
              </a:solidFill>
              <a:latin typeface="Calibri"/>
              <a:ea typeface="Calibri"/>
              <a:cs typeface="Calibri"/>
              <a:sym typeface="Calibri"/>
            </a:endParaRPr>
          </a:p>
        </p:txBody>
      </p:sp>
      <p:pic>
        <p:nvPicPr>
          <p:cNvPr id="361" name="Google Shape;361;p23"/>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3223207" y="3018117"/>
            <a:ext cx="4884738" cy="3216971"/>
          </a:xfrm>
          <a:prstGeom prst="rect">
            <a:avLst/>
          </a:prstGeom>
          <a:noFill/>
          <a:ln>
            <a:noFill/>
          </a:ln>
        </p:spPr>
      </p:pic>
      <p:sp>
        <p:nvSpPr>
          <p:cNvPr id="2" name="Google Shape;340;p21">
            <a:extLst>
              <a:ext uri="{FF2B5EF4-FFF2-40B4-BE49-F238E27FC236}">
                <a16:creationId xmlns:a16="http://schemas.microsoft.com/office/drawing/2014/main" id="{7B3DCAEB-4A3F-80FF-0BD6-18A54CD35E60}"/>
              </a:ext>
            </a:extLst>
          </p:cNvPr>
          <p:cNvSpPr txBox="1"/>
          <p:nvPr/>
        </p:nvSpPr>
        <p:spPr>
          <a:xfrm>
            <a:off x="268705" y="314162"/>
            <a:ext cx="10793742"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KLASSEVÆRET</a:t>
            </a:r>
            <a:endParaRPr sz="1593" dirty="0"/>
          </a:p>
        </p:txBody>
      </p:sp>
    </p:spTree>
    <p:extLst>
      <p:ext uri="{BB962C8B-B14F-4D97-AF65-F5344CB8AC3E}">
        <p14:creationId xmlns:p14="http://schemas.microsoft.com/office/powerpoint/2010/main" val="27697951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pic>
        <p:nvPicPr>
          <p:cNvPr id="377" name="Google Shape;377;p2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12168188" cy="1091925"/>
          </a:xfrm>
          <a:prstGeom prst="rect">
            <a:avLst/>
          </a:prstGeom>
          <a:noFill/>
          <a:ln>
            <a:noFill/>
          </a:ln>
        </p:spPr>
      </p:pic>
      <p:sp>
        <p:nvSpPr>
          <p:cNvPr id="378" name="Google Shape;378;p25"/>
          <p:cNvSpPr txBox="1"/>
          <p:nvPr/>
        </p:nvSpPr>
        <p:spPr>
          <a:xfrm>
            <a:off x="90237" y="327005"/>
            <a:ext cx="11987713"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BEGRÆNSNINGER FOR LANDMANCENTRISKE LØSNINGER</a:t>
            </a:r>
            <a:endParaRPr sz="3755" dirty="0">
              <a:latin typeface="Calibri"/>
              <a:ea typeface="Calibri"/>
              <a:cs typeface="Calibri"/>
              <a:sym typeface="Calibri"/>
            </a:endParaRPr>
          </a:p>
        </p:txBody>
      </p:sp>
      <p:sp>
        <p:nvSpPr>
          <p:cNvPr id="379" name="Google Shape;379;p25"/>
          <p:cNvSpPr txBox="1">
            <a:spLocks noGrp="1"/>
          </p:cNvSpPr>
          <p:nvPr>
            <p:ph type="body" idx="1"/>
          </p:nvPr>
        </p:nvSpPr>
        <p:spPr>
          <a:xfrm>
            <a:off x="6501367" y="1323622"/>
            <a:ext cx="5321690" cy="4308872"/>
          </a:xfrm>
          <a:prstGeom prst="rect">
            <a:avLst/>
          </a:prstGeom>
          <a:noFill/>
          <a:ln>
            <a:noFill/>
          </a:ln>
        </p:spPr>
        <p:txBody>
          <a:bodyPr spcFirstLastPara="1" wrap="square" lIns="0" tIns="0" rIns="0" bIns="0" anchor="t" anchorCtr="0">
            <a:spAutoFit/>
          </a:bodyPr>
          <a:lstStyle/>
          <a:p>
            <a:pPr indent="-419108" algn="l" rtl="0">
              <a:buClr>
                <a:schemeClr val="dk1"/>
              </a:buClr>
              <a:buSzPts val="2200"/>
              <a:buChar char="●"/>
            </a:pPr>
            <a:r>
              <a:rPr lang="en-GB" sz="2000" b="0" dirty="0">
                <a:solidFill>
                  <a:schemeClr val="dk1"/>
                </a:solidFill>
                <a:latin typeface="Calibri"/>
                <a:ea typeface="Calibri"/>
                <a:cs typeface="Calibri"/>
                <a:sym typeface="Calibri"/>
              </a:rPr>
              <a:t>Selvom litteraturen har identificeret mange potentielle fordele ved Blockchain-implementering for landmænd,</a:t>
            </a:r>
            <a:r>
              <a:rPr lang="en-GB" sz="2000" dirty="0">
                <a:solidFill>
                  <a:schemeClr val="dk1"/>
                </a:solidFill>
                <a:latin typeface="Calibri"/>
                <a:ea typeface="Calibri"/>
                <a:cs typeface="Calibri"/>
                <a:sym typeface="Calibri"/>
              </a:rPr>
              <a:t>manglende digital kapacitet</a:t>
            </a:r>
            <a:r>
              <a:rPr lang="en-GB" sz="2000" b="0" dirty="0">
                <a:solidFill>
                  <a:schemeClr val="dk1"/>
                </a:solidFill>
                <a:latin typeface="Calibri"/>
                <a:ea typeface="Calibri"/>
                <a:cs typeface="Calibri"/>
                <a:sym typeface="Calibri"/>
              </a:rPr>
              <a:t>og</a:t>
            </a:r>
            <a:r>
              <a:rPr lang="en-GB" sz="2000" dirty="0">
                <a:solidFill>
                  <a:schemeClr val="dk1"/>
                </a:solidFill>
                <a:latin typeface="Calibri"/>
                <a:ea typeface="Calibri"/>
                <a:cs typeface="Calibri"/>
                <a:sym typeface="Calibri"/>
              </a:rPr>
              <a:t>omkostninger ved indledende adoption</a:t>
            </a:r>
            <a:r>
              <a:rPr lang="en-GB" sz="2000" b="0" dirty="0">
                <a:solidFill>
                  <a:schemeClr val="dk1"/>
                </a:solidFill>
                <a:latin typeface="Calibri"/>
                <a:ea typeface="Calibri"/>
                <a:cs typeface="Calibri"/>
                <a:sym typeface="Calibri"/>
              </a:rPr>
              <a:t>forblive vedvarende problemer</a:t>
            </a:r>
            <a:endParaRPr sz="20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000" b="0" dirty="0">
                <a:solidFill>
                  <a:schemeClr val="dk1"/>
                </a:solidFill>
                <a:latin typeface="Calibri"/>
                <a:ea typeface="Calibri"/>
                <a:cs typeface="Calibri"/>
                <a:sym typeface="Calibri"/>
              </a:rPr>
              <a:t>Lavt niveau af digitalisering, især i udviklingslande</a:t>
            </a:r>
            <a:endParaRPr sz="20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000" b="0" dirty="0">
                <a:solidFill>
                  <a:schemeClr val="dk1"/>
                </a:solidFill>
                <a:latin typeface="Calibri"/>
                <a:ea typeface="Calibri"/>
                <a:cs typeface="Calibri"/>
                <a:sym typeface="Calibri"/>
              </a:rPr>
              <a:t>Kan potentielt udvide den finansielle og digitale kløft mellem store og små interessenter, landmænd i udviklede lande og udviklingslande</a:t>
            </a:r>
            <a:endParaRPr sz="2000" b="0" dirty="0">
              <a:solidFill>
                <a:schemeClr val="dk1"/>
              </a:solidFill>
              <a:latin typeface="Calibri"/>
              <a:ea typeface="Calibri"/>
              <a:cs typeface="Calibri"/>
              <a:sym typeface="Calibri"/>
            </a:endParaRPr>
          </a:p>
          <a:p>
            <a:pPr indent="-419108" algn="l" rtl="0">
              <a:buClr>
                <a:schemeClr val="dk1"/>
              </a:buClr>
              <a:buSzPts val="2200"/>
              <a:buChar char="●"/>
            </a:pPr>
            <a:r>
              <a:rPr lang="en-GB" sz="2000" b="0" dirty="0">
                <a:solidFill>
                  <a:schemeClr val="dk1"/>
                </a:solidFill>
                <a:latin typeface="Calibri"/>
                <a:ea typeface="Calibri"/>
                <a:cs typeface="Calibri"/>
                <a:sym typeface="Calibri"/>
              </a:rPr>
              <a:t>Landmandens betydning</a:t>
            </a:r>
            <a:r>
              <a:rPr lang="en-GB" sz="2000" dirty="0">
                <a:solidFill>
                  <a:schemeClr val="dk1"/>
                </a:solidFill>
                <a:latin typeface="Calibri"/>
                <a:ea typeface="Calibri"/>
                <a:cs typeface="Calibri"/>
                <a:sym typeface="Calibri"/>
              </a:rPr>
              <a:t>uddannelse</a:t>
            </a:r>
            <a:r>
              <a:rPr lang="en-GB" sz="2000" b="0" dirty="0">
                <a:solidFill>
                  <a:schemeClr val="dk1"/>
                </a:solidFill>
                <a:latin typeface="Calibri"/>
                <a:ea typeface="Calibri"/>
                <a:cs typeface="Calibri"/>
                <a:sym typeface="Calibri"/>
              </a:rPr>
              <a:t>og</a:t>
            </a:r>
            <a:r>
              <a:rPr lang="en-GB" sz="2000" dirty="0">
                <a:solidFill>
                  <a:schemeClr val="dk1"/>
                </a:solidFill>
                <a:latin typeface="Calibri"/>
                <a:ea typeface="Calibri"/>
                <a:cs typeface="Calibri"/>
                <a:sym typeface="Calibri"/>
              </a:rPr>
              <a:t>kompetenceudvikling</a:t>
            </a:r>
            <a:endParaRPr sz="2000" dirty="0">
              <a:solidFill>
                <a:schemeClr val="dk1"/>
              </a:solidFill>
              <a:latin typeface="Calibri"/>
              <a:ea typeface="Calibri"/>
              <a:cs typeface="Calibri"/>
              <a:sym typeface="Calibri"/>
            </a:endParaRPr>
          </a:p>
        </p:txBody>
      </p:sp>
      <p:pic>
        <p:nvPicPr>
          <p:cNvPr id="380" name="Google Shape;380;p25"/>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2" y="1638516"/>
            <a:ext cx="6332873" cy="422707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386" name="Google Shape;386;p26"/>
          <p:cNvPicPr preferRelativeResize="0"/>
          <p:nvPr/>
        </p:nvPicPr>
        <p:blipFill rotWithShape="1">
          <a:blip r:embed="rId3">
            <a:alphaModFix/>
          </a:blip>
          <a:srcRect/>
          <a:stretch/>
        </p:blipFill>
        <p:spPr>
          <a:xfrm>
            <a:off x="0" y="0"/>
            <a:ext cx="12168188" cy="1332418"/>
          </a:xfrm>
          <a:prstGeom prst="rect">
            <a:avLst/>
          </a:prstGeom>
          <a:noFill/>
          <a:ln>
            <a:noFill/>
          </a:ln>
        </p:spPr>
      </p:pic>
      <p:sp>
        <p:nvSpPr>
          <p:cNvPr id="387" name="Google Shape;387;p26"/>
          <p:cNvSpPr txBox="1"/>
          <p:nvPr/>
        </p:nvSpPr>
        <p:spPr>
          <a:xfrm>
            <a:off x="311254" y="329778"/>
            <a:ext cx="11940605"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BLOKKÆDE OG MILJØCENTRISKE LØSNINGER</a:t>
            </a:r>
            <a:endParaRPr sz="3755" dirty="0">
              <a:latin typeface="Calibri"/>
              <a:ea typeface="Calibri"/>
              <a:cs typeface="Calibri"/>
              <a:sym typeface="Calibri"/>
            </a:endParaRPr>
          </a:p>
        </p:txBody>
      </p:sp>
      <p:sp>
        <p:nvSpPr>
          <p:cNvPr id="388" name="Google Shape;388;p26"/>
          <p:cNvSpPr txBox="1">
            <a:spLocks noGrp="1"/>
          </p:cNvSpPr>
          <p:nvPr>
            <p:ph type="body" idx="1"/>
          </p:nvPr>
        </p:nvSpPr>
        <p:spPr>
          <a:xfrm>
            <a:off x="136513" y="1558902"/>
            <a:ext cx="11690922" cy="1926810"/>
          </a:xfrm>
          <a:prstGeom prst="rect">
            <a:avLst/>
          </a:prstGeom>
          <a:noFill/>
          <a:ln>
            <a:noFill/>
          </a:ln>
        </p:spPr>
        <p:txBody>
          <a:bodyPr spcFirstLastPara="1" wrap="square" lIns="0" tIns="0" rIns="0" bIns="0" anchor="t" anchorCtr="0">
            <a:spAutoFit/>
          </a:bodyPr>
          <a:lstStyle/>
          <a:p>
            <a:pPr indent="-419108" algn="l" rtl="0">
              <a:buClr>
                <a:schemeClr val="dk1"/>
              </a:buClr>
              <a:buSzPts val="2200"/>
              <a:buChar char="●"/>
            </a:pPr>
            <a:r>
              <a:rPr lang="en-GB" sz="2504" b="0" dirty="0">
                <a:solidFill>
                  <a:schemeClr val="dk1"/>
                </a:solidFill>
                <a:latin typeface="Calibri"/>
                <a:ea typeface="Calibri"/>
                <a:cs typeface="Calibri"/>
                <a:sym typeface="Calibri"/>
              </a:rPr>
              <a:t>Den negative miljøpåvirkning af nuværende landbrugspraksis nødvendiggør en ny</a:t>
            </a:r>
            <a:r>
              <a:rPr lang="en-GB" sz="2504" dirty="0">
                <a:solidFill>
                  <a:schemeClr val="dk1"/>
                </a:solidFill>
                <a:latin typeface="Calibri"/>
                <a:ea typeface="Calibri"/>
                <a:cs typeface="Calibri"/>
                <a:sym typeface="Calibri"/>
              </a:rPr>
              <a:t>bæredygtighedsdrevet tilgang</a:t>
            </a:r>
            <a:r>
              <a:rPr lang="en-GB" sz="2504" b="0" dirty="0">
                <a:solidFill>
                  <a:schemeClr val="dk1"/>
                </a:solidFill>
                <a:latin typeface="Calibri"/>
                <a:ea typeface="Calibri"/>
                <a:cs typeface="Calibri"/>
                <a:sym typeface="Calibri"/>
              </a:rPr>
              <a:t>til landbrugsfødevareproduktion</a:t>
            </a:r>
            <a:endParaRPr sz="2504" b="0" dirty="0">
              <a:solidFill>
                <a:schemeClr val="dk1"/>
              </a:solidFill>
              <a:latin typeface="Calibri"/>
              <a:ea typeface="Calibri"/>
              <a:cs typeface="Calibri"/>
              <a:sym typeface="Calibri"/>
            </a:endParaRPr>
          </a:p>
          <a:p>
            <a:pPr indent="0" algn="l" rtl="0"/>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Nye teknologier - herunder Blockchain-baserede løsninger - kan være med til at gøre mere</a:t>
            </a:r>
            <a:r>
              <a:rPr lang="en-GB" sz="2504" dirty="0">
                <a:solidFill>
                  <a:schemeClr val="dk1"/>
                </a:solidFill>
                <a:latin typeface="Calibri"/>
                <a:ea typeface="Calibri"/>
                <a:cs typeface="Calibri"/>
                <a:sym typeface="Calibri"/>
              </a:rPr>
              <a:t>effektiv brug af begrænsede ressourcer</a:t>
            </a:r>
            <a:r>
              <a:rPr lang="en-GB" sz="2504" b="0" dirty="0">
                <a:solidFill>
                  <a:schemeClr val="dk1"/>
                </a:solidFill>
                <a:latin typeface="Calibri"/>
                <a:ea typeface="Calibri"/>
                <a:cs typeface="Calibri"/>
                <a:sym typeface="Calibri"/>
              </a:rPr>
              <a:t>og</a:t>
            </a:r>
            <a:r>
              <a:rPr lang="en-GB" sz="2504" dirty="0">
                <a:solidFill>
                  <a:schemeClr val="dk1"/>
                </a:solidFill>
                <a:latin typeface="Calibri"/>
                <a:ea typeface="Calibri"/>
                <a:cs typeface="Calibri"/>
                <a:sym typeface="Calibri"/>
              </a:rPr>
              <a:t>reducere madspild</a:t>
            </a:r>
            <a:endParaRPr sz="2504" dirty="0">
              <a:solidFill>
                <a:schemeClr val="dk1"/>
              </a:solidFill>
              <a:latin typeface="Calibri"/>
              <a:ea typeface="Calibri"/>
              <a:cs typeface="Calibri"/>
              <a:sym typeface="Calibri"/>
            </a:endParaRPr>
          </a:p>
        </p:txBody>
      </p:sp>
      <p:pic>
        <p:nvPicPr>
          <p:cNvPr id="389" name="Google Shape;389;p26"/>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3293035" y="3633694"/>
            <a:ext cx="5304935" cy="291199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pic>
        <p:nvPicPr>
          <p:cNvPr id="395" name="Google Shape;395;p27"/>
          <p:cNvPicPr preferRelativeResize="0"/>
          <p:nvPr/>
        </p:nvPicPr>
        <p:blipFill rotWithShape="1">
          <a:blip r:embed="rId3">
            <a:alphaModFix/>
          </a:blip>
          <a:srcRect/>
          <a:stretch/>
        </p:blipFill>
        <p:spPr>
          <a:xfrm>
            <a:off x="0" y="0"/>
            <a:ext cx="12168188" cy="1332418"/>
          </a:xfrm>
          <a:prstGeom prst="rect">
            <a:avLst/>
          </a:prstGeom>
          <a:noFill/>
          <a:ln>
            <a:noFill/>
          </a:ln>
        </p:spPr>
      </p:pic>
      <p:sp>
        <p:nvSpPr>
          <p:cNvPr id="396" name="Google Shape;396;p27"/>
          <p:cNvSpPr txBox="1"/>
          <p:nvPr/>
        </p:nvSpPr>
        <p:spPr>
          <a:xfrm>
            <a:off x="183542" y="384581"/>
            <a:ext cx="11420349" cy="659015"/>
          </a:xfrm>
          <a:prstGeom prst="rect">
            <a:avLst/>
          </a:prstGeom>
          <a:noFill/>
          <a:ln>
            <a:noFill/>
          </a:ln>
        </p:spPr>
        <p:txBody>
          <a:bodyPr spcFirstLastPara="1" wrap="square" lIns="104034" tIns="52001" rIns="104034" bIns="52001" anchor="t" anchorCtr="0">
            <a:spAutoFit/>
          </a:bodyPr>
          <a:lstStyle/>
          <a:p>
            <a:pPr algn="l" rtl="0"/>
            <a:r>
              <a:rPr lang="en-GB" sz="3600" dirty="0">
                <a:solidFill>
                  <a:schemeClr val="lt1"/>
                </a:solidFill>
                <a:latin typeface="Calibri"/>
                <a:ea typeface="Calibri"/>
                <a:cs typeface="Calibri"/>
                <a:sym typeface="Calibri"/>
              </a:rPr>
              <a:t>BLOKKÆDE OG MILJØCENTRISKE LØSNINGER</a:t>
            </a:r>
            <a:r>
              <a:rPr lang="en-GB" sz="2800" dirty="0">
                <a:solidFill>
                  <a:schemeClr val="lt1"/>
                </a:solidFill>
                <a:latin typeface="Open Sans"/>
                <a:ea typeface="Open Sans"/>
                <a:cs typeface="Open Sans"/>
                <a:sym typeface="Open Sans"/>
              </a:rPr>
              <a:t> </a:t>
            </a:r>
            <a:endParaRPr sz="1400" dirty="0"/>
          </a:p>
        </p:txBody>
      </p:sp>
      <p:sp>
        <p:nvSpPr>
          <p:cNvPr id="397" name="Google Shape;397;p27"/>
          <p:cNvSpPr txBox="1">
            <a:spLocks noGrp="1"/>
          </p:cNvSpPr>
          <p:nvPr>
            <p:ph type="body" idx="1"/>
          </p:nvPr>
        </p:nvSpPr>
        <p:spPr>
          <a:xfrm>
            <a:off x="533856" y="1866539"/>
            <a:ext cx="10925356" cy="4624343"/>
          </a:xfrm>
          <a:prstGeom prst="rect">
            <a:avLst/>
          </a:prstGeom>
          <a:noFill/>
          <a:ln>
            <a:noFill/>
          </a:ln>
        </p:spPr>
        <p:txBody>
          <a:bodyPr spcFirstLastPara="1" wrap="square" lIns="0" tIns="0" rIns="0" bIns="0" anchor="t" anchorCtr="0">
            <a:spAutoFit/>
          </a:bodyPr>
          <a:lstStyle/>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Blockchains potentiale til</a:t>
            </a:r>
            <a:r>
              <a:rPr lang="en-GB" sz="2504" dirty="0">
                <a:solidFill>
                  <a:schemeClr val="dk1"/>
                </a:solidFill>
                <a:latin typeface="Calibri"/>
                <a:ea typeface="Calibri"/>
                <a:cs typeface="Calibri"/>
                <a:sym typeface="Calibri"/>
              </a:rPr>
              <a:t>reducere madspild</a:t>
            </a:r>
            <a:r>
              <a:rPr lang="en-GB" sz="2504" b="0" dirty="0">
                <a:solidFill>
                  <a:schemeClr val="dk1"/>
                </a:solidFill>
                <a:latin typeface="Calibri"/>
                <a:ea typeface="Calibri"/>
                <a:cs typeface="Calibri"/>
                <a:sym typeface="Calibri"/>
              </a:rPr>
              <a:t>er også vigtigt ud fra et miljømæssigt perspektiv</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Cirka ⅓ af fødevarer produceret globalt går til spilde hvert år på grund af ineffektivitet i forsyningskæden - dette repræsenterer en massiv</a:t>
            </a:r>
            <a:r>
              <a:rPr lang="en-GB" sz="2504" dirty="0">
                <a:solidFill>
                  <a:schemeClr val="dk1"/>
                </a:solidFill>
                <a:latin typeface="Calibri"/>
                <a:ea typeface="Calibri"/>
                <a:cs typeface="Calibri"/>
                <a:sym typeface="Calibri"/>
              </a:rPr>
              <a:t>spild af ressourcer</a:t>
            </a:r>
            <a:r>
              <a:rPr lang="en-GB" sz="2504" b="0" dirty="0">
                <a:solidFill>
                  <a:schemeClr val="dk1"/>
                </a:solidFill>
                <a:latin typeface="Calibri"/>
                <a:ea typeface="Calibri"/>
                <a:cs typeface="Calibri"/>
                <a:sym typeface="Calibri"/>
              </a:rPr>
              <a:t>(fx vand, energi i drivhuse, brændstof til transport) samt fødevarer</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Ved at reducere antallet af mellemled og øge sporbarheden (f.eks. sporforhold med IoT/RFID med data lagret på Blockchain) kan introduktionen af ​​Blockchain i agri-food forsyningskæder reducere madspild og den tilhørende miljøbelastning ved at gøre det muligt for producenter og detailhandlere at</a:t>
            </a:r>
            <a:r>
              <a:rPr lang="en-GB" sz="2504" dirty="0">
                <a:solidFill>
                  <a:schemeClr val="dk1"/>
                </a:solidFill>
                <a:latin typeface="Calibri"/>
                <a:ea typeface="Calibri"/>
                <a:cs typeface="Calibri"/>
                <a:sym typeface="Calibri"/>
              </a:rPr>
              <a:t>hurtigt identificere</a:t>
            </a:r>
            <a:r>
              <a:rPr lang="en-GB" sz="2504" b="0" dirty="0">
                <a:solidFill>
                  <a:schemeClr val="dk1"/>
                </a:solidFill>
                <a:latin typeface="Calibri"/>
                <a:ea typeface="Calibri"/>
                <a:cs typeface="Calibri"/>
                <a:sym typeface="Calibri"/>
              </a:rPr>
              <a:t>og</a:t>
            </a:r>
            <a:r>
              <a:rPr lang="en-GB" sz="2504" dirty="0">
                <a:solidFill>
                  <a:schemeClr val="dk1"/>
                </a:solidFill>
                <a:latin typeface="Calibri"/>
                <a:ea typeface="Calibri"/>
                <a:cs typeface="Calibri"/>
                <a:sym typeface="Calibri"/>
              </a:rPr>
              <a:t>reagere på forekomster af forurening</a:t>
            </a:r>
            <a:endParaRPr sz="2504"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dirty="0">
                <a:solidFill>
                  <a:schemeClr val="dk1"/>
                </a:solidFill>
                <a:latin typeface="Calibri"/>
                <a:ea typeface="Calibri"/>
                <a:cs typeface="Calibri"/>
                <a:sym typeface="Calibri"/>
              </a:rPr>
              <a:t>Smarte systemer til håndtering af madtab</a:t>
            </a:r>
            <a:r>
              <a:rPr lang="en-GB" sz="2504" b="0" dirty="0">
                <a:solidFill>
                  <a:schemeClr val="dk1"/>
                </a:solidFill>
                <a:latin typeface="Calibri"/>
                <a:ea typeface="Calibri"/>
                <a:cs typeface="Calibri"/>
                <a:sym typeface="Calibri"/>
              </a:rPr>
              <a:t>og salg af overskudsmad (f.eks. velgørenhed, gæstfrihed, kompost, biogas osv.)</a:t>
            </a:r>
            <a:endParaRPr sz="2504" b="0" dirty="0">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pic>
        <p:nvPicPr>
          <p:cNvPr id="403" name="Google Shape;403;p28"/>
          <p:cNvPicPr preferRelativeResize="0"/>
          <p:nvPr/>
        </p:nvPicPr>
        <p:blipFill rotWithShape="1">
          <a:blip r:embed="rId3">
            <a:alphaModFix/>
          </a:blip>
          <a:srcRect/>
          <a:stretch/>
        </p:blipFill>
        <p:spPr>
          <a:xfrm>
            <a:off x="0" y="-83373"/>
            <a:ext cx="12168188" cy="1332418"/>
          </a:xfrm>
          <a:prstGeom prst="rect">
            <a:avLst/>
          </a:prstGeom>
          <a:noFill/>
          <a:ln>
            <a:noFill/>
          </a:ln>
        </p:spPr>
      </p:pic>
      <p:sp>
        <p:nvSpPr>
          <p:cNvPr id="404" name="Google Shape;404;p28"/>
          <p:cNvSpPr txBox="1"/>
          <p:nvPr/>
        </p:nvSpPr>
        <p:spPr>
          <a:xfrm>
            <a:off x="479804" y="415939"/>
            <a:ext cx="11246931"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BLOKKÆDE OG MILJØCENTRISKE LØSNINGER</a:t>
            </a:r>
            <a:endParaRPr sz="3755" dirty="0">
              <a:latin typeface="Calibri"/>
              <a:ea typeface="Calibri"/>
              <a:cs typeface="Calibri"/>
              <a:sym typeface="Calibri"/>
            </a:endParaRPr>
          </a:p>
        </p:txBody>
      </p:sp>
      <p:sp>
        <p:nvSpPr>
          <p:cNvPr id="405" name="Google Shape;405;p28"/>
          <p:cNvSpPr txBox="1">
            <a:spLocks noGrp="1"/>
          </p:cNvSpPr>
          <p:nvPr>
            <p:ph type="body" idx="1"/>
          </p:nvPr>
        </p:nvSpPr>
        <p:spPr>
          <a:xfrm>
            <a:off x="479804" y="1583972"/>
            <a:ext cx="10925356" cy="3700693"/>
          </a:xfrm>
          <a:prstGeom prst="rect">
            <a:avLst/>
          </a:prstGeom>
          <a:noFill/>
          <a:ln>
            <a:noFill/>
          </a:ln>
        </p:spPr>
        <p:txBody>
          <a:bodyPr spcFirstLastPara="1" wrap="square" lIns="0" tIns="0" rIns="0" bIns="0" anchor="t" anchorCtr="0">
            <a:spAutoFit/>
          </a:bodyPr>
          <a:lstStyle/>
          <a:p>
            <a:pPr indent="-419108" algn="l" rtl="0">
              <a:buClr>
                <a:schemeClr val="dk1"/>
              </a:buClr>
              <a:buSzPts val="2200"/>
              <a:buChar char="●"/>
            </a:pPr>
            <a:r>
              <a:rPr lang="en-GB" sz="2000" b="0" dirty="0">
                <a:solidFill>
                  <a:schemeClr val="dk1"/>
                </a:solidFill>
                <a:latin typeface="Calibri"/>
                <a:ea typeface="Calibri"/>
                <a:cs typeface="Calibri"/>
                <a:sym typeface="Calibri"/>
              </a:rPr>
              <a:t>Pres fra forbrugere og investorer har fået mange landbrugsfødevarevirksomheder til at gøre ambitiøse</a:t>
            </a:r>
            <a:r>
              <a:rPr lang="en-GB" sz="2000" dirty="0">
                <a:solidFill>
                  <a:schemeClr val="dk1"/>
                </a:solidFill>
                <a:latin typeface="Calibri"/>
                <a:ea typeface="Calibri"/>
                <a:cs typeface="Calibri"/>
                <a:sym typeface="Calibri"/>
              </a:rPr>
              <a:t>offentlige tilsagn og løfter</a:t>
            </a:r>
            <a:r>
              <a:rPr lang="en-GB" sz="2000" b="0" dirty="0">
                <a:solidFill>
                  <a:schemeClr val="dk1"/>
                </a:solidFill>
                <a:latin typeface="Calibri"/>
                <a:ea typeface="Calibri"/>
                <a:cs typeface="Calibri"/>
                <a:sym typeface="Calibri"/>
              </a:rPr>
              <a:t>(f.eks. nul skovrydning, 100 % vedvarende energi, 100 % genbrugsmaterialer)</a:t>
            </a:r>
            <a:endParaRPr sz="20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000" b="0" dirty="0">
                <a:solidFill>
                  <a:schemeClr val="dk1"/>
                </a:solidFill>
                <a:latin typeface="Calibri"/>
                <a:ea typeface="Calibri"/>
                <a:cs typeface="Calibri"/>
                <a:sym typeface="Calibri"/>
              </a:rPr>
              <a:t>Imidlertid kan komplekse og uigennemskuelige globale forsyningskæder gøre det svært selv for virksomheder med gode intentioner at gennemføre deres forpligtelser og demonstrere målbare resultater</a:t>
            </a:r>
            <a:endParaRPr sz="2000" b="0" dirty="0">
              <a:solidFill>
                <a:schemeClr val="dk1"/>
              </a:solidFill>
              <a:latin typeface="Calibri"/>
              <a:ea typeface="Calibri"/>
              <a:cs typeface="Calibri"/>
              <a:sym typeface="Calibri"/>
            </a:endParaRPr>
          </a:p>
          <a:p>
            <a:pPr indent="-419108" algn="l" rtl="0">
              <a:buClr>
                <a:schemeClr val="dk1"/>
              </a:buClr>
              <a:buSzPts val="2200"/>
              <a:buChar char="●"/>
            </a:pPr>
            <a:r>
              <a:rPr lang="en-GB" sz="2000" b="0" dirty="0">
                <a:solidFill>
                  <a:schemeClr val="dk1"/>
                </a:solidFill>
                <a:latin typeface="Calibri"/>
                <a:ea typeface="Calibri"/>
                <a:cs typeface="Calibri"/>
                <a:sym typeface="Calibri"/>
              </a:rPr>
              <a:t>Manglende evne til at opfylde miljøforpligtelser</a:t>
            </a:r>
            <a:r>
              <a:rPr lang="en-GB" sz="2000" dirty="0">
                <a:solidFill>
                  <a:schemeClr val="dk1"/>
                </a:solidFill>
                <a:latin typeface="Calibri"/>
                <a:ea typeface="Calibri"/>
                <a:cs typeface="Calibri"/>
                <a:sym typeface="Calibri"/>
              </a:rPr>
              <a:t>skader en virksomheds troværdighed</a:t>
            </a:r>
            <a:r>
              <a:rPr lang="en-GB" sz="2000" b="0" dirty="0">
                <a:solidFill>
                  <a:schemeClr val="dk1"/>
                </a:solidFill>
                <a:latin typeface="Calibri"/>
                <a:ea typeface="Calibri"/>
                <a:cs typeface="Calibri"/>
                <a:sym typeface="Calibri"/>
              </a:rPr>
              <a:t>og omdømme</a:t>
            </a:r>
            <a:endParaRPr sz="2000" b="0" dirty="0">
              <a:solidFill>
                <a:schemeClr val="dk1"/>
              </a:solidFill>
              <a:latin typeface="Calibri"/>
              <a:ea typeface="Calibri"/>
              <a:cs typeface="Calibri"/>
              <a:sym typeface="Calibri"/>
            </a:endParaRPr>
          </a:p>
          <a:p>
            <a:pPr indent="-419108" algn="l" rtl="0">
              <a:buClr>
                <a:schemeClr val="dk1"/>
              </a:buClr>
              <a:buSzPts val="2200"/>
              <a:buChar char="●"/>
            </a:pPr>
            <a:r>
              <a:rPr lang="en-GB" sz="2000" dirty="0">
                <a:solidFill>
                  <a:schemeClr val="dk1"/>
                </a:solidFill>
                <a:latin typeface="Calibri"/>
                <a:ea typeface="Calibri"/>
                <a:cs typeface="Calibri"/>
                <a:sym typeface="Calibri"/>
              </a:rPr>
              <a:t>Tredjeparts certificeringer</a:t>
            </a:r>
            <a:r>
              <a:rPr lang="en-GB" sz="2000" b="0" dirty="0">
                <a:solidFill>
                  <a:schemeClr val="dk1"/>
                </a:solidFill>
                <a:latin typeface="Calibri"/>
                <a:ea typeface="Calibri"/>
                <a:cs typeface="Calibri"/>
                <a:sym typeface="Calibri"/>
              </a:rPr>
              <a:t>som en løsning? 1) Forvirrende spredning, 2) Greenwashing, 3) Revisionsbedrageri, 4) Dyrt</a:t>
            </a:r>
            <a:endParaRPr sz="2000" b="0" dirty="0">
              <a:solidFill>
                <a:schemeClr val="dk1"/>
              </a:solidFill>
              <a:latin typeface="Calibri"/>
              <a:ea typeface="Calibri"/>
              <a:cs typeface="Calibri"/>
              <a:sym typeface="Calibri"/>
            </a:endParaRPr>
          </a:p>
          <a:p>
            <a:pPr indent="-390204" algn="l" rtl="0">
              <a:buClr>
                <a:schemeClr val="dk1"/>
              </a:buClr>
              <a:buSzPts val="1800"/>
              <a:buChar char="●"/>
            </a:pPr>
            <a:r>
              <a:rPr lang="en-GB" sz="2000" b="0" dirty="0">
                <a:solidFill>
                  <a:schemeClr val="dk1"/>
                </a:solidFill>
                <a:latin typeface="Calibri"/>
                <a:ea typeface="Calibri"/>
                <a:cs typeface="Calibri"/>
                <a:sym typeface="Calibri"/>
              </a:rPr>
              <a:t>Blockchain som en måde at demonstrere opfyldte forpligtelser/et alternativ til tredjepartscertificering:</a:t>
            </a:r>
            <a:r>
              <a:rPr lang="en-GB" sz="2000" dirty="0">
                <a:solidFill>
                  <a:schemeClr val="dk1"/>
                </a:solidFill>
                <a:latin typeface="Calibri"/>
                <a:ea typeface="Calibri"/>
                <a:cs typeface="Calibri"/>
                <a:sym typeface="Calibri"/>
              </a:rPr>
              <a:t>gennemsigtighed, verificerbare forsyningskæder og tillid</a:t>
            </a:r>
            <a:r>
              <a:rPr lang="en-GB" sz="2000" dirty="0">
                <a:solidFill>
                  <a:schemeClr val="dk1"/>
                </a:solidFill>
              </a:rPr>
              <a:t> </a:t>
            </a:r>
            <a:endParaRPr sz="2000" dirty="0">
              <a:solidFill>
                <a:schemeClr val="dk1"/>
              </a:solidFill>
            </a:endParaRPr>
          </a:p>
          <a:p>
            <a:pPr indent="0" algn="l" rtl="0"/>
            <a:endParaRPr sz="2000" b="0" dirty="0">
              <a:solidFill>
                <a:schemeClr val="dk1"/>
              </a:solidFill>
            </a:endParaRPr>
          </a:p>
        </p:txBody>
      </p:sp>
      <p:sp>
        <p:nvSpPr>
          <p:cNvPr id="406" name="Google Shape;406;p28"/>
          <p:cNvSpPr txBox="1"/>
          <p:nvPr/>
        </p:nvSpPr>
        <p:spPr>
          <a:xfrm>
            <a:off x="336946" y="5849904"/>
            <a:ext cx="11783430" cy="873626"/>
          </a:xfrm>
          <a:prstGeom prst="rect">
            <a:avLst/>
          </a:prstGeom>
          <a:solidFill>
            <a:srgbClr val="93C47D"/>
          </a:solidFill>
          <a:ln w="19050" cap="flat" cmpd="sng">
            <a:solidFill>
              <a:srgbClr val="000000"/>
            </a:solidFill>
            <a:prstDash val="solid"/>
            <a:round/>
            <a:headEnd type="none" w="sm" len="sm"/>
            <a:tailEnd type="none" w="sm" len="sm"/>
          </a:ln>
        </p:spPr>
        <p:txBody>
          <a:bodyPr spcFirstLastPara="1" wrap="square" lIns="104034" tIns="104034" rIns="104034" bIns="104034" anchor="t" anchorCtr="0">
            <a:noAutofit/>
          </a:bodyPr>
          <a:lstStyle/>
          <a:p>
            <a:pPr algn="ctr" rtl="0"/>
            <a:r>
              <a:rPr lang="en-GB" sz="2276" dirty="0">
                <a:latin typeface="Calibri"/>
                <a:ea typeface="Calibri"/>
                <a:cs typeface="Calibri"/>
                <a:sym typeface="Calibri"/>
              </a:rPr>
              <a:t>Bemærk: regeringers og regulerende organers rolle er nøglen til at holde virksomheder ansvarlige - forbrugernes efterspørgsel kan være en utilstrækkelig motivator i sig selv</a:t>
            </a:r>
            <a:endParaRPr sz="2276" dirty="0">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pic>
        <p:nvPicPr>
          <p:cNvPr id="412" name="Google Shape;412;p29"/>
          <p:cNvPicPr preferRelativeResize="0"/>
          <p:nvPr/>
        </p:nvPicPr>
        <p:blipFill>
          <a:blip r:embed="rId3">
            <a:alphaModFix/>
          </a:blip>
          <a:stretch>
            <a:fillRect/>
          </a:stretch>
        </p:blipFill>
        <p:spPr>
          <a:xfrm>
            <a:off x="1" y="-51054"/>
            <a:ext cx="6658430" cy="7726481"/>
          </a:xfrm>
          <a:prstGeom prst="rect">
            <a:avLst/>
          </a:prstGeom>
          <a:noFill/>
          <a:ln>
            <a:noFill/>
          </a:ln>
        </p:spPr>
      </p:pic>
      <p:sp>
        <p:nvSpPr>
          <p:cNvPr id="413" name="Google Shape;413;p29"/>
          <p:cNvSpPr txBox="1"/>
          <p:nvPr/>
        </p:nvSpPr>
        <p:spPr>
          <a:xfrm>
            <a:off x="268706" y="230534"/>
            <a:ext cx="6263576" cy="1260719"/>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CASE STUDIE: FISKEINDUSTRI</a:t>
            </a:r>
            <a:endParaRPr sz="3755" dirty="0">
              <a:latin typeface="Calibri"/>
              <a:ea typeface="Calibri"/>
              <a:cs typeface="Calibri"/>
              <a:sym typeface="Calibri"/>
            </a:endParaRPr>
          </a:p>
        </p:txBody>
      </p:sp>
      <p:sp>
        <p:nvSpPr>
          <p:cNvPr id="414" name="Google Shape;414;p29"/>
          <p:cNvSpPr txBox="1">
            <a:spLocks noGrp="1"/>
          </p:cNvSpPr>
          <p:nvPr>
            <p:ph type="body" idx="1"/>
          </p:nvPr>
        </p:nvSpPr>
        <p:spPr>
          <a:xfrm>
            <a:off x="7073684" y="712140"/>
            <a:ext cx="4870052" cy="6200095"/>
          </a:xfrm>
          <a:prstGeom prst="rect">
            <a:avLst/>
          </a:prstGeom>
          <a:noFill/>
          <a:ln>
            <a:noFill/>
          </a:ln>
        </p:spPr>
        <p:txBody>
          <a:bodyPr spcFirstLastPara="1" wrap="square" lIns="0" tIns="0" rIns="0" bIns="0" anchor="t" anchorCtr="0">
            <a:spAutoFit/>
          </a:bodyPr>
          <a:lstStyle/>
          <a:p>
            <a:pPr indent="-419108" algn="l" rtl="0">
              <a:buClr>
                <a:schemeClr val="dk1"/>
              </a:buClr>
              <a:buSzPts val="2200"/>
              <a:buFont typeface="Calibri"/>
              <a:buChar char="●"/>
            </a:pPr>
            <a:r>
              <a:rPr lang="en-GB" sz="2504" b="0">
                <a:solidFill>
                  <a:schemeClr val="dk1"/>
                </a:solidFill>
                <a:latin typeface="Calibri"/>
                <a:ea typeface="Calibri"/>
                <a:cs typeface="Calibri"/>
                <a:sym typeface="Calibri"/>
              </a:rPr>
              <a:t>Fiskeriindustrien er ofte forbundet med ubæredygtig praksis såsom overfiskning, der udgør en alvorlig trussel mod havbevaring</a:t>
            </a:r>
            <a:endParaRPr sz="2504" b="0">
              <a:solidFill>
                <a:schemeClr val="dk1"/>
              </a:solidFill>
              <a:latin typeface="Calibri"/>
              <a:ea typeface="Calibri"/>
              <a:cs typeface="Calibri"/>
              <a:sym typeface="Calibri"/>
            </a:endParaRPr>
          </a:p>
          <a:p>
            <a:pPr indent="0" algn="l" rtl="0"/>
            <a:endParaRPr sz="2504" b="0">
              <a:solidFill>
                <a:schemeClr val="dk1"/>
              </a:solidFill>
              <a:latin typeface="Calibri"/>
              <a:ea typeface="Calibri"/>
              <a:cs typeface="Calibri"/>
              <a:sym typeface="Calibri"/>
            </a:endParaRPr>
          </a:p>
          <a:p>
            <a:pPr indent="-419108" algn="l" rtl="0">
              <a:buClr>
                <a:schemeClr val="dk1"/>
              </a:buClr>
              <a:buSzPts val="2200"/>
              <a:buChar char="●"/>
            </a:pPr>
            <a:r>
              <a:rPr lang="en-GB" sz="2504" b="0">
                <a:solidFill>
                  <a:schemeClr val="dk1"/>
                </a:solidFill>
                <a:latin typeface="Calibri"/>
                <a:ea typeface="Calibri"/>
                <a:cs typeface="Calibri"/>
                <a:sym typeface="Calibri"/>
              </a:rPr>
              <a:t>Brug af Blockchain-teknologi til at understøtte</a:t>
            </a:r>
            <a:r>
              <a:rPr lang="en-GB" sz="2504">
                <a:solidFill>
                  <a:schemeClr val="dk1"/>
                </a:solidFill>
                <a:latin typeface="Calibri"/>
                <a:ea typeface="Calibri"/>
                <a:cs typeface="Calibri"/>
                <a:sym typeface="Calibri"/>
              </a:rPr>
              <a:t>mere bæredygtige fiskerimetoder</a:t>
            </a:r>
            <a:endParaRPr sz="2504">
              <a:solidFill>
                <a:schemeClr val="dk1"/>
              </a:solidFill>
              <a:latin typeface="Calibri"/>
              <a:ea typeface="Calibri"/>
              <a:cs typeface="Calibri"/>
              <a:sym typeface="Calibri"/>
            </a:endParaRPr>
          </a:p>
          <a:p>
            <a:pPr indent="0" algn="l" rtl="0"/>
            <a:endParaRPr sz="2504" b="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a:solidFill>
                  <a:schemeClr val="dk1"/>
                </a:solidFill>
                <a:latin typeface="Calibri"/>
                <a:ea typeface="Calibri"/>
                <a:cs typeface="Calibri"/>
                <a:sym typeface="Calibri"/>
              </a:rPr>
              <a:t>Eksempel: Atea og IBM Food Trust</a:t>
            </a:r>
            <a:endParaRPr sz="2504" b="0">
              <a:solidFill>
                <a:schemeClr val="dk1"/>
              </a:solidFill>
              <a:latin typeface="Calibri"/>
              <a:ea typeface="Calibri"/>
              <a:cs typeface="Calibri"/>
              <a:sym typeface="Calibri"/>
            </a:endParaRPr>
          </a:p>
          <a:p>
            <a:pPr marL="0" indent="0" algn="l" rtl="0"/>
            <a:endParaRPr sz="2048" b="0">
              <a:solidFill>
                <a:schemeClr val="dk1"/>
              </a:solidFill>
            </a:endParaRPr>
          </a:p>
          <a:p>
            <a:pPr marL="0" indent="0" algn="l" rtl="0"/>
            <a:endParaRPr sz="2048" b="0">
              <a:solidFill>
                <a:schemeClr val="dk1"/>
              </a:solidFill>
            </a:endParaRPr>
          </a:p>
          <a:p>
            <a:pPr marL="0" indent="0" algn="l" rtl="0"/>
            <a:endParaRPr sz="2048" b="0">
              <a:solidFill>
                <a:schemeClr val="dk1"/>
              </a:solidFill>
            </a:endParaRPr>
          </a:p>
          <a:p>
            <a:pPr marL="0" indent="0" algn="l" rtl="0"/>
            <a:endParaRPr sz="2048" b="0">
              <a:solidFill>
                <a:srgbClr val="0000FF"/>
              </a:solidFill>
            </a:endParaRPr>
          </a:p>
          <a:p>
            <a:pPr indent="0" algn="l" rtl="0"/>
            <a:endParaRPr sz="2048" b="0">
              <a:solidFill>
                <a:schemeClr val="dk1"/>
              </a:solidFill>
            </a:endParaRPr>
          </a:p>
        </p:txBody>
      </p:sp>
      <p:pic>
        <p:nvPicPr>
          <p:cNvPr id="415" name="Google Shape;415;p29"/>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1" y="1528117"/>
            <a:ext cx="6658430" cy="3682806"/>
          </a:xfrm>
          <a:prstGeom prst="rect">
            <a:avLst/>
          </a:prstGeom>
          <a:noFill/>
          <a:ln>
            <a:noFill/>
          </a:ln>
        </p:spPr>
      </p:pic>
      <p:sp>
        <p:nvSpPr>
          <p:cNvPr id="416" name="Google Shape;416;p29"/>
          <p:cNvSpPr txBox="1"/>
          <p:nvPr/>
        </p:nvSpPr>
        <p:spPr>
          <a:xfrm>
            <a:off x="1135131" y="5713952"/>
            <a:ext cx="4530725" cy="583410"/>
          </a:xfrm>
          <a:prstGeom prst="rect">
            <a:avLst/>
          </a:prstGeom>
          <a:noFill/>
          <a:ln>
            <a:noFill/>
          </a:ln>
        </p:spPr>
        <p:txBody>
          <a:bodyPr spcFirstLastPara="1" wrap="square" lIns="104034" tIns="104034" rIns="104034" bIns="104034" anchor="t" anchorCtr="0">
            <a:noAutofit/>
          </a:bodyPr>
          <a:lstStyle/>
          <a:p>
            <a:pPr algn="l" rtl="0"/>
            <a:r>
              <a:rPr lang="en-GB" sz="2504" u="sng" dirty="0">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Video: Atea + IBM Food Trust</a:t>
            </a:r>
            <a:endParaRPr sz="2504" dirty="0">
              <a:solidFill>
                <a:schemeClr val="lt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g27542cab73c_0_7"/>
          <p:cNvSpPr txBox="1"/>
          <p:nvPr/>
        </p:nvSpPr>
        <p:spPr>
          <a:xfrm>
            <a:off x="207097" y="1456896"/>
            <a:ext cx="8064338" cy="5113365"/>
          </a:xfrm>
          <a:prstGeom prst="rect">
            <a:avLst/>
          </a:prstGeom>
          <a:noFill/>
          <a:ln>
            <a:noFill/>
          </a:ln>
        </p:spPr>
        <p:txBody>
          <a:bodyPr spcFirstLastPara="1" wrap="square" lIns="104034" tIns="104034" rIns="104034" bIns="104034" anchor="t" anchorCtr="0">
            <a:spAutoFit/>
          </a:bodyPr>
          <a:lstStyle/>
          <a:p>
            <a:pPr algn="l" rtl="0"/>
            <a:r>
              <a:rPr lang="en-GB" sz="2400" dirty="0">
                <a:solidFill>
                  <a:schemeClr val="dk1"/>
                </a:solidFill>
                <a:latin typeface="Calibri"/>
                <a:ea typeface="Calibri"/>
                <a:cs typeface="Calibri"/>
                <a:sym typeface="Calibri"/>
              </a:rPr>
              <a:t>Andre eksempler på Blockchain-anvendelser til bæredygtigt fiskeri:</a:t>
            </a:r>
            <a:endParaRPr sz="2400" dirty="0">
              <a:solidFill>
                <a:schemeClr val="dk1"/>
              </a:solidFill>
              <a:latin typeface="Calibri"/>
              <a:ea typeface="Calibri"/>
              <a:cs typeface="Calibri"/>
              <a:sym typeface="Calibri"/>
            </a:endParaRPr>
          </a:p>
          <a:p>
            <a:pPr algn="l" rtl="0"/>
            <a:endParaRPr sz="2400" dirty="0">
              <a:solidFill>
                <a:schemeClr val="dk1"/>
              </a:solidFill>
              <a:latin typeface="Calibri"/>
              <a:ea typeface="Calibri"/>
              <a:cs typeface="Calibri"/>
              <a:sym typeface="Calibri"/>
            </a:endParaRPr>
          </a:p>
          <a:p>
            <a:pPr marL="101165" algn="l" rtl="0">
              <a:buClr>
                <a:schemeClr val="dk1"/>
              </a:buClr>
              <a:buSzPts val="2200"/>
            </a:pPr>
            <a:r>
              <a:rPr lang="en-GB" sz="2400" b="1" dirty="0">
                <a:solidFill>
                  <a:schemeClr val="dk1"/>
                </a:solidFill>
                <a:latin typeface="Calibri"/>
                <a:ea typeface="Calibri"/>
                <a:cs typeface="Calibri"/>
                <a:sym typeface="Calibri"/>
              </a:rPr>
              <a:t>Verdensnaturfonden (WWF)</a:t>
            </a:r>
            <a:endParaRPr sz="2400" b="1" dirty="0">
              <a:solidFill>
                <a:schemeClr val="dk1"/>
              </a:solidFill>
              <a:latin typeface="Calibri"/>
              <a:ea typeface="Calibri"/>
              <a:cs typeface="Calibri"/>
              <a:sym typeface="Calibri"/>
            </a:endParaRPr>
          </a:p>
          <a:p>
            <a:pPr marL="520273" indent="-419108" algn="l" rtl="0">
              <a:buClr>
                <a:schemeClr val="dk1"/>
              </a:buClr>
              <a:buSzPts val="2200"/>
              <a:buFont typeface="Open Sans"/>
              <a:buChar char="-"/>
            </a:pPr>
            <a:r>
              <a:rPr lang="en-GB" sz="2400" dirty="0">
                <a:solidFill>
                  <a:schemeClr val="dk1"/>
                </a:solidFill>
                <a:latin typeface="Calibri"/>
                <a:ea typeface="Calibri"/>
                <a:cs typeface="Calibri"/>
                <a:sym typeface="Calibri"/>
              </a:rPr>
              <a:t>2018 pilotprogram, blockchain i Stillehavsøerne</a:t>
            </a:r>
            <a:r>
              <a:rPr lang="en-GB" sz="2400" b="1" dirty="0">
                <a:solidFill>
                  <a:schemeClr val="dk1"/>
                </a:solidFill>
                <a:latin typeface="Calibri"/>
                <a:ea typeface="Calibri"/>
                <a:cs typeface="Calibri"/>
                <a:sym typeface="Calibri"/>
              </a:rPr>
              <a:t>tunindustrien</a:t>
            </a:r>
            <a:endParaRPr sz="2400" b="1" dirty="0">
              <a:solidFill>
                <a:schemeClr val="dk1"/>
              </a:solidFill>
              <a:latin typeface="Calibri"/>
              <a:ea typeface="Calibri"/>
              <a:cs typeface="Calibri"/>
              <a:sym typeface="Calibri"/>
            </a:endParaRPr>
          </a:p>
          <a:p>
            <a:pPr marL="520273" indent="-419108" algn="l" rtl="0">
              <a:buClr>
                <a:schemeClr val="dk1"/>
              </a:buClr>
              <a:buSzPts val="2200"/>
              <a:buFont typeface="Open Sans"/>
              <a:buChar char="-"/>
            </a:pPr>
            <a:r>
              <a:rPr lang="en-GB" sz="2400" dirty="0">
                <a:solidFill>
                  <a:schemeClr val="dk1"/>
                </a:solidFill>
                <a:latin typeface="Calibri"/>
                <a:ea typeface="Calibri"/>
                <a:cs typeface="Calibri"/>
                <a:sym typeface="Calibri"/>
              </a:rPr>
              <a:t>Sigt efter at stemple ud</a:t>
            </a:r>
            <a:r>
              <a:rPr lang="en-GB" sz="2400" b="1" dirty="0">
                <a:solidFill>
                  <a:schemeClr val="dk1"/>
                </a:solidFill>
                <a:latin typeface="Calibri"/>
                <a:ea typeface="Calibri"/>
                <a:cs typeface="Calibri"/>
                <a:sym typeface="Calibri"/>
              </a:rPr>
              <a:t>ulovligt, ureguleret og urapporteret tunfiskeri</a:t>
            </a:r>
            <a:r>
              <a:rPr lang="en-GB" sz="2400" dirty="0">
                <a:solidFill>
                  <a:schemeClr val="dk1"/>
                </a:solidFill>
                <a:latin typeface="Calibri"/>
                <a:ea typeface="Calibri"/>
                <a:cs typeface="Calibri"/>
                <a:sym typeface="Calibri"/>
              </a:rPr>
              <a:t>samt urimelig arbejdspraksis</a:t>
            </a:r>
            <a:endParaRPr sz="2400" dirty="0">
              <a:solidFill>
                <a:schemeClr val="dk1"/>
              </a:solidFill>
              <a:latin typeface="Calibri"/>
              <a:ea typeface="Calibri"/>
              <a:cs typeface="Calibri"/>
              <a:sym typeface="Calibri"/>
            </a:endParaRPr>
          </a:p>
          <a:p>
            <a:pPr marL="520273" indent="-419108" algn="l" rtl="0">
              <a:buClr>
                <a:schemeClr val="dk1"/>
              </a:buClr>
              <a:buSzPts val="2200"/>
              <a:buFont typeface="Open Sans"/>
              <a:buChar char="-"/>
            </a:pPr>
            <a:r>
              <a:rPr lang="en-GB" sz="2400" dirty="0">
                <a:solidFill>
                  <a:schemeClr val="dk1"/>
                </a:solidFill>
                <a:latin typeface="Calibri"/>
                <a:ea typeface="Calibri"/>
                <a:cs typeface="Calibri"/>
                <a:sym typeface="Calibri"/>
              </a:rPr>
              <a:t>Resultat: lancering af online platform,</a:t>
            </a:r>
            <a:r>
              <a:rPr lang="en-GB" sz="2400" b="1" dirty="0" err="1">
                <a:solidFill>
                  <a:schemeClr val="dk1"/>
                </a:solidFill>
                <a:latin typeface="Calibri"/>
                <a:ea typeface="Calibri"/>
                <a:cs typeface="Calibri"/>
                <a:sym typeface="Calibri"/>
              </a:rPr>
              <a:t>OpenSC</a:t>
            </a:r>
            <a:r>
              <a:rPr lang="en-GB" sz="2400" dirty="0">
                <a:solidFill>
                  <a:schemeClr val="dk1"/>
                </a:solidFill>
                <a:latin typeface="Calibri"/>
                <a:ea typeface="Calibri"/>
                <a:cs typeface="Calibri"/>
                <a:sym typeface="Calibri"/>
              </a:rPr>
              <a:t>, som bruger</a:t>
            </a:r>
            <a:r>
              <a:rPr lang="en-GB" sz="2400" dirty="0">
                <a:solidFill>
                  <a:srgbClr val="12110F"/>
                </a:solidFill>
                <a:highlight>
                  <a:srgbClr val="FFFFFF"/>
                </a:highlight>
                <a:latin typeface="Calibri"/>
                <a:ea typeface="Calibri"/>
                <a:cs typeface="Calibri"/>
                <a:sym typeface="Calibri"/>
              </a:rPr>
              <a:t>blockchain til</a:t>
            </a:r>
            <a:r>
              <a:rPr lang="en-GB" sz="2400" b="1" dirty="0">
                <a:solidFill>
                  <a:srgbClr val="12110F"/>
                </a:solidFill>
                <a:highlight>
                  <a:srgbClr val="FFFFFF"/>
                </a:highlight>
                <a:latin typeface="Calibri"/>
                <a:ea typeface="Calibri"/>
                <a:cs typeface="Calibri"/>
                <a:sym typeface="Calibri"/>
              </a:rPr>
              <a:t>verificere</a:t>
            </a:r>
            <a:r>
              <a:rPr lang="en-GB" sz="2400" dirty="0">
                <a:solidFill>
                  <a:srgbClr val="12110F"/>
                </a:solidFill>
                <a:highlight>
                  <a:srgbClr val="FFFFFF"/>
                </a:highlight>
                <a:latin typeface="Calibri"/>
                <a:ea typeface="Calibri"/>
                <a:cs typeface="Calibri"/>
                <a:sym typeface="Calibri"/>
              </a:rPr>
              <a:t>bæredygtig produktion,</a:t>
            </a:r>
            <a:r>
              <a:rPr lang="en-GB" sz="2400" b="1" dirty="0">
                <a:solidFill>
                  <a:srgbClr val="12110F"/>
                </a:solidFill>
                <a:highlight>
                  <a:srgbClr val="FFFFFF"/>
                </a:highlight>
                <a:latin typeface="Calibri"/>
                <a:ea typeface="Calibri"/>
                <a:cs typeface="Calibri"/>
                <a:sym typeface="Calibri"/>
              </a:rPr>
              <a:t>spore</a:t>
            </a:r>
            <a:r>
              <a:rPr lang="en-GB" sz="2400" dirty="0">
                <a:solidFill>
                  <a:srgbClr val="12110F"/>
                </a:solidFill>
                <a:highlight>
                  <a:srgbClr val="FFFFFF"/>
                </a:highlight>
                <a:latin typeface="Calibri"/>
                <a:ea typeface="Calibri"/>
                <a:cs typeface="Calibri"/>
                <a:sym typeface="Calibri"/>
              </a:rPr>
              <a:t>mad langs forsyningskæden og hjælpe folk til</a:t>
            </a:r>
            <a:r>
              <a:rPr lang="en-GB" sz="2400" b="1" dirty="0">
                <a:solidFill>
                  <a:srgbClr val="12110F"/>
                </a:solidFill>
                <a:highlight>
                  <a:srgbClr val="FFFFFF"/>
                </a:highlight>
                <a:latin typeface="Calibri"/>
                <a:ea typeface="Calibri"/>
                <a:cs typeface="Calibri"/>
                <a:sym typeface="Calibri"/>
              </a:rPr>
              <a:t>undgå</a:t>
            </a:r>
            <a:r>
              <a:rPr lang="en-GB" sz="2400" dirty="0">
                <a:solidFill>
                  <a:srgbClr val="12110F"/>
                </a:solidFill>
                <a:highlight>
                  <a:srgbClr val="FFFFFF"/>
                </a:highlight>
                <a:latin typeface="Calibri"/>
                <a:ea typeface="Calibri"/>
                <a:cs typeface="Calibri"/>
                <a:sym typeface="Calibri"/>
              </a:rPr>
              <a:t>ulovlige, miljøbelastende eller uetiske produkter</a:t>
            </a:r>
            <a:endParaRPr sz="2400" dirty="0">
              <a:solidFill>
                <a:schemeClr val="dk1"/>
              </a:solidFill>
              <a:latin typeface="Calibri"/>
              <a:ea typeface="Calibri"/>
              <a:cs typeface="Calibri"/>
              <a:sym typeface="Calibri"/>
            </a:endParaRPr>
          </a:p>
          <a:p>
            <a:pPr marL="1040545" algn="l" rtl="0"/>
            <a:endParaRPr sz="1821" dirty="0">
              <a:solidFill>
                <a:schemeClr val="dk1"/>
              </a:solidFill>
              <a:latin typeface="Open Sans"/>
              <a:ea typeface="Open Sans"/>
              <a:cs typeface="Open Sans"/>
              <a:sym typeface="Open Sans"/>
            </a:endParaRPr>
          </a:p>
          <a:p>
            <a:pPr algn="l" rtl="0"/>
            <a:endParaRPr sz="1821" dirty="0">
              <a:solidFill>
                <a:srgbClr val="252525"/>
              </a:solidFill>
              <a:highlight>
                <a:srgbClr val="FFFFFF"/>
              </a:highlight>
              <a:latin typeface="Open Sans"/>
              <a:ea typeface="Open Sans"/>
              <a:cs typeface="Open Sans"/>
              <a:sym typeface="Open Sans"/>
            </a:endParaRPr>
          </a:p>
          <a:p>
            <a:pPr marL="1040545" algn="l" rtl="0"/>
            <a:endParaRPr sz="1821" dirty="0">
              <a:solidFill>
                <a:schemeClr val="dk1"/>
              </a:solidFill>
              <a:latin typeface="Times New Roman"/>
              <a:ea typeface="Times New Roman"/>
              <a:cs typeface="Times New Roman"/>
              <a:sym typeface="Times New Roman"/>
            </a:endParaRPr>
          </a:p>
        </p:txBody>
      </p:sp>
      <p:pic>
        <p:nvPicPr>
          <p:cNvPr id="423" name="Google Shape;423;g27542cab73c_0_7"/>
          <p:cNvPicPr preferRelativeResize="0"/>
          <p:nvPr/>
        </p:nvPicPr>
        <p:blipFill rotWithShape="1">
          <a:blip r:embed="rId3">
            <a:alphaModFix/>
          </a:blip>
          <a:srcRect/>
          <a:stretch/>
        </p:blipFill>
        <p:spPr>
          <a:xfrm>
            <a:off x="0" y="-124889"/>
            <a:ext cx="12168188" cy="1332418"/>
          </a:xfrm>
          <a:prstGeom prst="rect">
            <a:avLst/>
          </a:prstGeom>
          <a:noFill/>
          <a:ln>
            <a:noFill/>
          </a:ln>
        </p:spPr>
      </p:pic>
      <p:sp>
        <p:nvSpPr>
          <p:cNvPr id="424" name="Google Shape;424;g27542cab73c_0_7"/>
          <p:cNvSpPr txBox="1"/>
          <p:nvPr/>
        </p:nvSpPr>
        <p:spPr>
          <a:xfrm>
            <a:off x="207097" y="97269"/>
            <a:ext cx="8822830" cy="787950"/>
          </a:xfrm>
          <a:prstGeom prst="rect">
            <a:avLst/>
          </a:prstGeom>
          <a:noFill/>
          <a:ln>
            <a:noFill/>
          </a:ln>
        </p:spPr>
        <p:txBody>
          <a:bodyPr spcFirstLastPara="1" wrap="square" lIns="104034" tIns="104034" rIns="104034" bIns="104034" anchor="t" anchorCtr="0">
            <a:spAutoFit/>
          </a:bodyPr>
          <a:lstStyle/>
          <a:p>
            <a:pPr algn="l" rtl="0"/>
            <a:r>
              <a:rPr lang="en-GB" sz="3755" dirty="0">
                <a:solidFill>
                  <a:schemeClr val="lt1"/>
                </a:solidFill>
                <a:latin typeface="Calibri"/>
                <a:ea typeface="Calibri"/>
                <a:cs typeface="Calibri"/>
                <a:sym typeface="Calibri"/>
              </a:rPr>
              <a:t>CASE STUDIE: FISKEINDUSTRI</a:t>
            </a:r>
            <a:endParaRPr sz="3755" dirty="0">
              <a:latin typeface="Calibri"/>
              <a:ea typeface="Calibri"/>
              <a:cs typeface="Calibri"/>
              <a:sym typeface="Calibri"/>
            </a:endParaRPr>
          </a:p>
        </p:txBody>
      </p:sp>
      <p:pic>
        <p:nvPicPr>
          <p:cNvPr id="425" name="Google Shape;425;g27542cab73c_0_7"/>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8618070" y="1410447"/>
            <a:ext cx="3051729" cy="4579797"/>
          </a:xfrm>
          <a:prstGeom prst="rect">
            <a:avLst/>
          </a:prstGeom>
          <a:noFill/>
          <a:ln>
            <a:noFill/>
          </a:ln>
        </p:spPr>
      </p:pic>
      <p:sp>
        <p:nvSpPr>
          <p:cNvPr id="426" name="Google Shape;426;g27542cab73c_0_7"/>
          <p:cNvSpPr txBox="1"/>
          <p:nvPr/>
        </p:nvSpPr>
        <p:spPr>
          <a:xfrm>
            <a:off x="10947035" y="7224874"/>
            <a:ext cx="1008079" cy="292558"/>
          </a:xfrm>
          <a:prstGeom prst="rect">
            <a:avLst/>
          </a:prstGeom>
          <a:noFill/>
          <a:ln>
            <a:noFill/>
          </a:ln>
        </p:spPr>
        <p:txBody>
          <a:bodyPr spcFirstLastPara="1" wrap="square" lIns="104034" tIns="104034" rIns="104034" bIns="104034" anchor="t" anchorCtr="0">
            <a:noAutofit/>
          </a:bodyPr>
          <a:lstStyle/>
          <a:p>
            <a:pPr algn="l" rtl="0"/>
            <a:r>
              <a:rPr lang="en-GB" sz="683">
                <a:latin typeface="Open Sans"/>
                <a:ea typeface="Open Sans"/>
                <a:cs typeface="Open Sans"/>
                <a:sym typeface="Open Sans"/>
              </a:rPr>
              <a:t>Kilde:</a:t>
            </a:r>
            <a:r>
              <a:rPr lang="en-GB" sz="683" u="sng">
                <a:solidFill>
                  <a:schemeClr val="hlink"/>
                </a:solidFill>
                <a:latin typeface="Open Sans"/>
                <a:ea typeface="Open Sans"/>
                <a:cs typeface="Open Sans"/>
                <a:sym typeface="Open Sans"/>
                <a:hlinkClick r:id="rId5"/>
              </a:rPr>
              <a:t>Wikimedia</a:t>
            </a:r>
            <a:endParaRPr sz="683">
              <a:latin typeface="Open Sans"/>
              <a:ea typeface="Open Sans"/>
              <a:cs typeface="Open Sans"/>
              <a:sym typeface="Open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pic>
        <p:nvPicPr>
          <p:cNvPr id="182" name="Google Shape;182;p3"/>
          <p:cNvPicPr preferRelativeResize="0"/>
          <p:nvPr/>
        </p:nvPicPr>
        <p:blipFill rotWithShape="1">
          <a:blip r:embed="rId3">
            <a:alphaModFix/>
          </a:blip>
          <a:srcRect/>
          <a:stretch/>
        </p:blipFill>
        <p:spPr>
          <a:xfrm>
            <a:off x="0" y="-874444"/>
            <a:ext cx="12168188" cy="1332418"/>
          </a:xfrm>
          <a:prstGeom prst="rect">
            <a:avLst/>
          </a:prstGeom>
          <a:noFill/>
          <a:ln>
            <a:noFill/>
          </a:ln>
        </p:spPr>
      </p:pic>
      <p:sp>
        <p:nvSpPr>
          <p:cNvPr id="183" name="Google Shape;183;p3"/>
          <p:cNvSpPr txBox="1"/>
          <p:nvPr/>
        </p:nvSpPr>
        <p:spPr>
          <a:xfrm>
            <a:off x="447997" y="160333"/>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MODUL BESKRIVELSE</a:t>
            </a:r>
            <a:endParaRPr sz="1593" dirty="0"/>
          </a:p>
        </p:txBody>
      </p:sp>
      <p:sp>
        <p:nvSpPr>
          <p:cNvPr id="184" name="Google Shape;184;p3"/>
          <p:cNvSpPr txBox="1"/>
          <p:nvPr/>
        </p:nvSpPr>
        <p:spPr>
          <a:xfrm>
            <a:off x="628956" y="1448628"/>
            <a:ext cx="9796088" cy="3573275"/>
          </a:xfrm>
          <a:prstGeom prst="rect">
            <a:avLst/>
          </a:prstGeom>
          <a:noFill/>
          <a:ln>
            <a:noFill/>
          </a:ln>
        </p:spPr>
        <p:txBody>
          <a:bodyPr spcFirstLastPara="1" wrap="square" lIns="104034" tIns="52001" rIns="104034" bIns="52001" anchor="t" anchorCtr="0">
            <a:spAutoFit/>
          </a:bodyPr>
          <a:lstStyle/>
          <a:p>
            <a:pPr marL="325170" indent="-354075" algn="l" rtl="0">
              <a:lnSpc>
                <a:spcPct val="150000"/>
              </a:lnSpc>
              <a:buClr>
                <a:schemeClr val="dk1"/>
              </a:buClr>
              <a:buSzPts val="2200"/>
              <a:buFont typeface="Calibri"/>
              <a:buChar char="•"/>
            </a:pPr>
            <a:r>
              <a:rPr lang="en-GB" sz="2504" dirty="0">
                <a:solidFill>
                  <a:schemeClr val="dk1"/>
                </a:solidFill>
                <a:latin typeface="Calibri"/>
                <a:ea typeface="Calibri"/>
                <a:cs typeface="Calibri"/>
                <a:sym typeface="Calibri"/>
              </a:rPr>
              <a:t>Emne:</a:t>
            </a:r>
            <a:r>
              <a:rPr lang="en-GB" sz="2504" b="1" dirty="0">
                <a:solidFill>
                  <a:schemeClr val="dk1"/>
                </a:solidFill>
                <a:latin typeface="Calibri"/>
                <a:ea typeface="Calibri"/>
                <a:cs typeface="Calibri"/>
                <a:sym typeface="Calibri"/>
              </a:rPr>
              <a:t>'Sådan bruger du Blockchain-teknologi inden for landbrugsfødevaresektoren'</a:t>
            </a:r>
            <a:endParaRPr sz="2504" b="1" dirty="0">
              <a:solidFill>
                <a:schemeClr val="dk1"/>
              </a:solidFill>
              <a:latin typeface="Calibri"/>
              <a:ea typeface="Calibri"/>
              <a:cs typeface="Calibri"/>
              <a:sym typeface="Calibri"/>
            </a:endParaRPr>
          </a:p>
          <a:p>
            <a:pPr marL="325170" indent="-354075" algn="l" rtl="0">
              <a:lnSpc>
                <a:spcPct val="150000"/>
              </a:lnSpc>
              <a:buClr>
                <a:schemeClr val="dk1"/>
              </a:buClr>
              <a:buSzPts val="2200"/>
              <a:buFont typeface="Calibri"/>
              <a:buChar char="•"/>
            </a:pPr>
            <a:r>
              <a:rPr lang="en-GB" sz="2504" dirty="0">
                <a:solidFill>
                  <a:schemeClr val="dk1"/>
                </a:solidFill>
                <a:latin typeface="Calibri"/>
                <a:ea typeface="Calibri"/>
                <a:cs typeface="Calibri"/>
                <a:sym typeface="Calibri"/>
              </a:rPr>
              <a:t>Betydning: potentiale til at forbedre</a:t>
            </a:r>
            <a:r>
              <a:rPr lang="en-GB" sz="2504" b="1" dirty="0">
                <a:solidFill>
                  <a:schemeClr val="dk1"/>
                </a:solidFill>
                <a:latin typeface="Calibri"/>
                <a:ea typeface="Calibri"/>
                <a:cs typeface="Calibri"/>
                <a:sym typeface="Calibri"/>
              </a:rPr>
              <a:t>effektivitet, rentabilitet og bæredygtighed</a:t>
            </a:r>
            <a:r>
              <a:rPr lang="en-GB" sz="2504" dirty="0">
                <a:solidFill>
                  <a:schemeClr val="dk1"/>
                </a:solidFill>
                <a:latin typeface="Calibri"/>
                <a:ea typeface="Calibri"/>
                <a:cs typeface="Calibri"/>
                <a:sym typeface="Calibri"/>
              </a:rPr>
              <a:t>af landbrugsfødevaresektoren</a:t>
            </a:r>
            <a:endParaRPr sz="2504" dirty="0">
              <a:solidFill>
                <a:schemeClr val="dk1"/>
              </a:solidFill>
              <a:latin typeface="Calibri"/>
              <a:ea typeface="Calibri"/>
              <a:cs typeface="Calibri"/>
              <a:sym typeface="Calibri"/>
            </a:endParaRPr>
          </a:p>
          <a:p>
            <a:pPr marL="325170" indent="-354075" algn="l" rtl="0">
              <a:lnSpc>
                <a:spcPct val="150000"/>
              </a:lnSpc>
              <a:buClr>
                <a:schemeClr val="dk1"/>
              </a:buClr>
              <a:buSzPts val="2200"/>
              <a:buFont typeface="Calibri"/>
              <a:buChar char="•"/>
            </a:pPr>
            <a:r>
              <a:rPr lang="en-GB" sz="2504" dirty="0">
                <a:solidFill>
                  <a:schemeClr val="dk1"/>
                </a:solidFill>
                <a:latin typeface="Calibri"/>
                <a:ea typeface="Calibri"/>
                <a:cs typeface="Calibri"/>
                <a:sym typeface="Calibri"/>
              </a:rPr>
              <a:t>Fremtrædende i den akademiske litteratur</a:t>
            </a:r>
            <a:endParaRPr sz="2504" dirty="0">
              <a:solidFill>
                <a:schemeClr val="dk1"/>
              </a:solidFill>
              <a:latin typeface="Calibri"/>
              <a:ea typeface="Calibri"/>
              <a:cs typeface="Calibri"/>
              <a:sym typeface="Calibri"/>
            </a:endParaRPr>
          </a:p>
          <a:p>
            <a:pPr marL="325170" indent="-354075" algn="l" rtl="0">
              <a:lnSpc>
                <a:spcPct val="150000"/>
              </a:lnSpc>
              <a:buClr>
                <a:schemeClr val="dk1"/>
              </a:buClr>
              <a:buSzPts val="2200"/>
              <a:buFont typeface="Calibri"/>
              <a:buChar char="•"/>
            </a:pPr>
            <a:r>
              <a:rPr lang="en-GB" sz="2504" dirty="0">
                <a:solidFill>
                  <a:schemeClr val="dk1"/>
                </a:solidFill>
                <a:latin typeface="Calibri"/>
                <a:ea typeface="Calibri"/>
                <a:cs typeface="Calibri"/>
                <a:sym typeface="Calibri"/>
              </a:rPr>
              <a:t>Besvar spørgsmål vedr</a:t>
            </a:r>
            <a:r>
              <a:rPr lang="en-GB" sz="2504" b="1" dirty="0">
                <a:solidFill>
                  <a:schemeClr val="dk1"/>
                </a:solidFill>
                <a:latin typeface="Calibri"/>
                <a:ea typeface="Calibri"/>
                <a:cs typeface="Calibri"/>
                <a:sym typeface="Calibri"/>
              </a:rPr>
              <a:t>hvorfor</a:t>
            </a:r>
            <a:r>
              <a:rPr lang="en-GB" sz="2504" dirty="0">
                <a:solidFill>
                  <a:schemeClr val="dk1"/>
                </a:solidFill>
                <a:latin typeface="Calibri"/>
                <a:ea typeface="Calibri"/>
                <a:cs typeface="Calibri"/>
                <a:sym typeface="Calibri"/>
              </a:rPr>
              <a:t>og</a:t>
            </a:r>
            <a:r>
              <a:rPr lang="en-GB" sz="2504" b="1" dirty="0">
                <a:solidFill>
                  <a:schemeClr val="dk1"/>
                </a:solidFill>
                <a:latin typeface="Calibri"/>
                <a:ea typeface="Calibri"/>
                <a:cs typeface="Calibri"/>
                <a:sym typeface="Calibri"/>
              </a:rPr>
              <a:t>hvordan</a:t>
            </a:r>
            <a:r>
              <a:rPr lang="en-GB" sz="2504" dirty="0">
                <a:solidFill>
                  <a:schemeClr val="dk1"/>
                </a:solidFill>
                <a:latin typeface="Calibri"/>
                <a:ea typeface="Calibri"/>
                <a:cs typeface="Calibri"/>
                <a:sym typeface="Calibri"/>
              </a:rPr>
              <a:t>at implementere fra Blockchains brug i landbrugsfødevaresektoren,</a:t>
            </a:r>
            <a:r>
              <a:rPr lang="en-GB" sz="2504" b="1" dirty="0">
                <a:solidFill>
                  <a:schemeClr val="dk1"/>
                </a:solidFill>
                <a:latin typeface="Calibri"/>
                <a:ea typeface="Calibri"/>
                <a:cs typeface="Calibri"/>
                <a:sym typeface="Calibri"/>
              </a:rPr>
              <a:t>WHO</a:t>
            </a:r>
            <a:r>
              <a:rPr lang="en-GB" sz="2504" dirty="0">
                <a:solidFill>
                  <a:schemeClr val="dk1"/>
                </a:solidFill>
                <a:latin typeface="Calibri"/>
                <a:ea typeface="Calibri"/>
                <a:cs typeface="Calibri"/>
                <a:sym typeface="Calibri"/>
              </a:rPr>
              <a:t>står til gavn eller tab</a:t>
            </a:r>
            <a:endParaRPr sz="2504" dirty="0">
              <a:solidFill>
                <a:schemeClr val="dk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2" name="Google Shape;432;g27542cab73c_0_28"/>
          <p:cNvPicPr preferRelativeResize="0"/>
          <p:nvPr/>
        </p:nvPicPr>
        <p:blipFill rotWithShape="1">
          <a:blip r:embed="rId3">
            <a:alphaModFix/>
          </a:blip>
          <a:srcRect/>
          <a:stretch/>
        </p:blipFill>
        <p:spPr>
          <a:xfrm>
            <a:off x="0" y="-42352"/>
            <a:ext cx="12168188" cy="1332418"/>
          </a:xfrm>
          <a:prstGeom prst="rect">
            <a:avLst/>
          </a:prstGeom>
          <a:noFill/>
          <a:ln>
            <a:noFill/>
          </a:ln>
        </p:spPr>
      </p:pic>
      <p:sp>
        <p:nvSpPr>
          <p:cNvPr id="433" name="Google Shape;433;g27542cab73c_0_28"/>
          <p:cNvSpPr txBox="1"/>
          <p:nvPr/>
        </p:nvSpPr>
        <p:spPr>
          <a:xfrm>
            <a:off x="258710" y="1394581"/>
            <a:ext cx="11909477" cy="3292995"/>
          </a:xfrm>
          <a:prstGeom prst="rect">
            <a:avLst/>
          </a:prstGeom>
          <a:noFill/>
          <a:ln>
            <a:noFill/>
          </a:ln>
        </p:spPr>
        <p:txBody>
          <a:bodyPr spcFirstLastPara="1" wrap="square" lIns="104034" tIns="104034" rIns="104034" bIns="104034" anchor="t" anchorCtr="0">
            <a:spAutoFit/>
          </a:bodyPr>
          <a:lstStyle/>
          <a:p>
            <a:pPr algn="l" rtl="0"/>
            <a:endParaRPr sz="2504" dirty="0">
              <a:solidFill>
                <a:schemeClr val="dk1"/>
              </a:solidFill>
              <a:latin typeface="Calibri"/>
              <a:ea typeface="Calibri"/>
              <a:cs typeface="Calibri"/>
              <a:sym typeface="Calibri"/>
            </a:endParaRPr>
          </a:p>
          <a:p>
            <a:pPr marL="101165" algn="l" rtl="0">
              <a:buClr>
                <a:schemeClr val="dk1"/>
              </a:buClr>
              <a:buSzPts val="2200"/>
            </a:pPr>
            <a:r>
              <a:rPr lang="en-GB" sz="2504" b="1" dirty="0" err="1">
                <a:solidFill>
                  <a:schemeClr val="dk1"/>
                </a:solidFill>
                <a:latin typeface="Calibri"/>
                <a:ea typeface="Calibri"/>
                <a:cs typeface="Calibri"/>
                <a:sym typeface="Calibri"/>
              </a:rPr>
              <a:t>FishCoin</a:t>
            </a:r>
            <a:endParaRPr sz="2504" b="1" dirty="0">
              <a:solidFill>
                <a:schemeClr val="dk1"/>
              </a:solidFill>
              <a:latin typeface="Calibri"/>
              <a:ea typeface="Calibri"/>
              <a:cs typeface="Calibri"/>
              <a:sym typeface="Calibri"/>
            </a:endParaRPr>
          </a:p>
          <a:p>
            <a:pPr marL="520273" indent="-419108" algn="l" rtl="0">
              <a:buClr>
                <a:schemeClr val="dk1"/>
              </a:buClr>
              <a:buSzPts val="2200"/>
              <a:buFont typeface="Open Sans"/>
              <a:buChar char="-"/>
            </a:pPr>
            <a:r>
              <a:rPr lang="en-GB" sz="2504" dirty="0">
                <a:solidFill>
                  <a:schemeClr val="dk1"/>
                </a:solidFill>
                <a:latin typeface="Calibri"/>
                <a:ea typeface="Calibri"/>
                <a:cs typeface="Calibri"/>
                <a:sym typeface="Calibri"/>
              </a:rPr>
              <a:t>Open source, decentraliseret Blockchain-platform designet til</a:t>
            </a:r>
            <a:r>
              <a:rPr lang="en-GB" sz="2504" b="1" dirty="0">
                <a:solidFill>
                  <a:schemeClr val="dk1"/>
                </a:solidFill>
                <a:latin typeface="Calibri"/>
                <a:ea typeface="Calibri"/>
                <a:cs typeface="Calibri"/>
                <a:sym typeface="Calibri"/>
              </a:rPr>
              <a:t>tilskynde til datadeling</a:t>
            </a:r>
            <a:endParaRPr sz="2504" b="1" dirty="0">
              <a:solidFill>
                <a:schemeClr val="dk1"/>
              </a:solidFill>
              <a:latin typeface="Calibri"/>
              <a:ea typeface="Calibri"/>
              <a:cs typeface="Calibri"/>
              <a:sym typeface="Calibri"/>
            </a:endParaRPr>
          </a:p>
          <a:p>
            <a:pPr marL="520273" indent="-419108" algn="l" rtl="0">
              <a:buClr>
                <a:schemeClr val="dk1"/>
              </a:buClr>
              <a:buSzPts val="2200"/>
              <a:buFont typeface="Open Sans"/>
              <a:buChar char="-"/>
            </a:pPr>
            <a:r>
              <a:rPr lang="en-GB" sz="2504" dirty="0" err="1">
                <a:solidFill>
                  <a:schemeClr val="dk1"/>
                </a:solidFill>
                <a:latin typeface="Calibri"/>
                <a:ea typeface="Calibri"/>
                <a:cs typeface="Calibri"/>
                <a:sym typeface="Calibri"/>
              </a:rPr>
              <a:t>Fiskemønt</a:t>
            </a:r>
            <a:r>
              <a:rPr lang="en-GB" sz="2504" dirty="0">
                <a:solidFill>
                  <a:schemeClr val="dk1"/>
                </a:solidFill>
                <a:latin typeface="Calibri"/>
                <a:ea typeface="Calibri"/>
                <a:cs typeface="Calibri"/>
                <a:sym typeface="Calibri"/>
              </a:rPr>
              <a:t>app: gør det muligt for fiskere at</a:t>
            </a:r>
            <a:r>
              <a:rPr lang="en-GB" sz="2504" b="1" dirty="0">
                <a:solidFill>
                  <a:schemeClr val="dk1"/>
                </a:solidFill>
                <a:latin typeface="Calibri"/>
                <a:ea typeface="Calibri"/>
                <a:cs typeface="Calibri"/>
                <a:sym typeface="Calibri"/>
              </a:rPr>
              <a:t>sælge information</a:t>
            </a:r>
            <a:r>
              <a:rPr lang="en-GB" sz="2504" dirty="0">
                <a:solidFill>
                  <a:schemeClr val="dk1"/>
                </a:solidFill>
                <a:latin typeface="Calibri"/>
                <a:ea typeface="Calibri"/>
                <a:cs typeface="Calibri"/>
                <a:sym typeface="Calibri"/>
              </a:rPr>
              <a:t>om deres fangst til potentielle købere. Når en køber beslutter sig for at købe dataene, er fiskeren straks</a:t>
            </a:r>
            <a:r>
              <a:rPr lang="en-GB" sz="2504" b="1" dirty="0">
                <a:solidFill>
                  <a:schemeClr val="dk1"/>
                </a:solidFill>
                <a:latin typeface="Calibri"/>
                <a:ea typeface="Calibri"/>
                <a:cs typeface="Calibri"/>
                <a:sym typeface="Calibri"/>
              </a:rPr>
              <a:t>belønnet med cryptocurrency tokens</a:t>
            </a:r>
            <a:r>
              <a:rPr lang="en-GB" sz="2504" dirty="0">
                <a:solidFill>
                  <a:schemeClr val="dk1"/>
                </a:solidFill>
                <a:latin typeface="Calibri"/>
                <a:ea typeface="Calibri"/>
                <a:cs typeface="Calibri"/>
                <a:sym typeface="Calibri"/>
              </a:rPr>
              <a:t>(</a:t>
            </a:r>
            <a:r>
              <a:rPr lang="en-GB" sz="2504" dirty="0" err="1">
                <a:solidFill>
                  <a:schemeClr val="dk1"/>
                </a:solidFill>
                <a:latin typeface="Calibri"/>
                <a:ea typeface="Calibri"/>
                <a:cs typeface="Calibri"/>
                <a:sym typeface="Calibri"/>
              </a:rPr>
              <a:t>Fiskemønter</a:t>
            </a:r>
            <a:r>
              <a:rPr lang="en-GB" sz="2504" dirty="0">
                <a:solidFill>
                  <a:schemeClr val="dk1"/>
                </a:solidFill>
                <a:latin typeface="Calibri"/>
                <a:ea typeface="Calibri"/>
                <a:cs typeface="Calibri"/>
                <a:sym typeface="Calibri"/>
              </a:rPr>
              <a:t>), som kan indløses til e-vouchers, mobilabonnementsminutter, kredit til elregninger eller</a:t>
            </a:r>
            <a:r>
              <a:rPr lang="en-GB" sz="2504" dirty="0">
                <a:solidFill>
                  <a:srgbClr val="252525"/>
                </a:solidFill>
                <a:highlight>
                  <a:srgbClr val="FFFFFF"/>
                </a:highlight>
                <a:latin typeface="Calibri"/>
                <a:ea typeface="Calibri"/>
                <a:cs typeface="Calibri"/>
                <a:sym typeface="Calibri"/>
              </a:rPr>
              <a:t>direkte aflønning, hvor det er relevant, på land for land basis</a:t>
            </a:r>
            <a:endParaRPr sz="2504" dirty="0">
              <a:solidFill>
                <a:srgbClr val="252525"/>
              </a:solidFill>
              <a:highlight>
                <a:srgbClr val="FFFFFF"/>
              </a:highlight>
              <a:latin typeface="Calibri"/>
              <a:ea typeface="Calibri"/>
              <a:cs typeface="Calibri"/>
              <a:sym typeface="Calibri"/>
            </a:endParaRPr>
          </a:p>
        </p:txBody>
      </p:sp>
      <p:sp>
        <p:nvSpPr>
          <p:cNvPr id="434" name="Google Shape;434;g27542cab73c_0_28"/>
          <p:cNvSpPr txBox="1"/>
          <p:nvPr/>
        </p:nvSpPr>
        <p:spPr>
          <a:xfrm>
            <a:off x="258710" y="229882"/>
            <a:ext cx="8822830" cy="787950"/>
          </a:xfrm>
          <a:prstGeom prst="rect">
            <a:avLst/>
          </a:prstGeom>
          <a:noFill/>
          <a:ln>
            <a:noFill/>
          </a:ln>
        </p:spPr>
        <p:txBody>
          <a:bodyPr spcFirstLastPara="1" wrap="square" lIns="104034" tIns="104034" rIns="104034" bIns="104034" anchor="t" anchorCtr="0">
            <a:spAutoFit/>
          </a:bodyPr>
          <a:lstStyle/>
          <a:p>
            <a:pPr algn="l" rtl="0"/>
            <a:r>
              <a:rPr lang="en-GB" sz="3755" dirty="0">
                <a:solidFill>
                  <a:schemeClr val="lt1"/>
                </a:solidFill>
                <a:latin typeface="Calibri"/>
                <a:ea typeface="Calibri"/>
                <a:cs typeface="Calibri"/>
                <a:sym typeface="Calibri"/>
              </a:rPr>
              <a:t>CASE STUDIE: FISKEINDUSTRI</a:t>
            </a:r>
            <a:endParaRPr sz="3755" dirty="0">
              <a:latin typeface="Calibri"/>
              <a:ea typeface="Calibri"/>
              <a:cs typeface="Calibri"/>
              <a:sym typeface="Calibri"/>
            </a:endParaRPr>
          </a:p>
        </p:txBody>
      </p:sp>
      <p:pic>
        <p:nvPicPr>
          <p:cNvPr id="435" name="Google Shape;435;g27542cab73c_0_28"/>
          <p:cNvPicPr preferRelativeResize="0"/>
          <p:nvPr/>
        </p:nvPicPr>
        <p:blipFill>
          <a:blip r:embed="rId4">
            <a:alphaModFix/>
          </a:blip>
          <a:stretch>
            <a:fillRect/>
          </a:stretch>
        </p:blipFill>
        <p:spPr>
          <a:xfrm>
            <a:off x="2970402" y="4603664"/>
            <a:ext cx="5817651" cy="1894800"/>
          </a:xfrm>
          <a:prstGeom prst="rect">
            <a:avLst/>
          </a:prstGeom>
          <a:noFill/>
          <a:ln>
            <a:noFill/>
          </a:ln>
        </p:spPr>
      </p:pic>
      <p:sp>
        <p:nvSpPr>
          <p:cNvPr id="436" name="Google Shape;436;g27542cab73c_0_28"/>
          <p:cNvSpPr txBox="1"/>
          <p:nvPr/>
        </p:nvSpPr>
        <p:spPr>
          <a:xfrm>
            <a:off x="10719424" y="7222997"/>
            <a:ext cx="1062358" cy="370392"/>
          </a:xfrm>
          <a:prstGeom prst="rect">
            <a:avLst/>
          </a:prstGeom>
          <a:noFill/>
          <a:ln>
            <a:noFill/>
          </a:ln>
        </p:spPr>
        <p:txBody>
          <a:bodyPr spcFirstLastPara="1" wrap="square" lIns="104034" tIns="104034" rIns="104034" bIns="104034" anchor="t" anchorCtr="0">
            <a:noAutofit/>
          </a:bodyPr>
          <a:lstStyle/>
          <a:p>
            <a:pPr algn="l" rtl="0"/>
            <a:r>
              <a:rPr lang="en-GB" sz="683">
                <a:latin typeface="Open Sans"/>
                <a:ea typeface="Open Sans"/>
                <a:cs typeface="Open Sans"/>
                <a:sym typeface="Open Sans"/>
              </a:rPr>
              <a:t>Kilde:</a:t>
            </a:r>
            <a:r>
              <a:rPr lang="en-GB" sz="683" u="sng">
                <a:solidFill>
                  <a:schemeClr val="hlink"/>
                </a:solidFill>
                <a:latin typeface="Open Sans"/>
                <a:ea typeface="Open Sans"/>
                <a:cs typeface="Open Sans"/>
                <a:sym typeface="Open Sans"/>
                <a:hlinkClick r:id="rId5"/>
              </a:rPr>
              <a:t>fishcoin.co</a:t>
            </a:r>
            <a:endParaRPr sz="683">
              <a:latin typeface="Open Sans"/>
              <a:ea typeface="Open Sans"/>
              <a:cs typeface="Open Sans"/>
              <a:sym typeface="Open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pic>
        <p:nvPicPr>
          <p:cNvPr id="442" name="Google Shape;442;p30"/>
          <p:cNvPicPr preferRelativeResize="0"/>
          <p:nvPr/>
        </p:nvPicPr>
        <p:blipFill rotWithShape="1">
          <a:blip r:embed="rId3">
            <a:alphaModFix/>
          </a:blip>
          <a:srcRect/>
          <a:stretch/>
        </p:blipFill>
        <p:spPr>
          <a:xfrm>
            <a:off x="0" y="-32097"/>
            <a:ext cx="12168188" cy="1332418"/>
          </a:xfrm>
          <a:prstGeom prst="rect">
            <a:avLst/>
          </a:prstGeom>
          <a:noFill/>
          <a:ln>
            <a:noFill/>
          </a:ln>
        </p:spPr>
      </p:pic>
      <p:sp>
        <p:nvSpPr>
          <p:cNvPr id="443" name="Google Shape;443;p30"/>
          <p:cNvSpPr txBox="1"/>
          <p:nvPr/>
        </p:nvSpPr>
        <p:spPr>
          <a:xfrm>
            <a:off x="131582" y="292678"/>
            <a:ext cx="12616185"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BEGRÆNSNINGER FOR MILJØCENTRISKE LØSNINGER</a:t>
            </a:r>
            <a:endParaRPr sz="3755" dirty="0">
              <a:latin typeface="Calibri"/>
              <a:ea typeface="Calibri"/>
              <a:cs typeface="Calibri"/>
              <a:sym typeface="Calibri"/>
            </a:endParaRPr>
          </a:p>
        </p:txBody>
      </p:sp>
      <p:sp>
        <p:nvSpPr>
          <p:cNvPr id="444" name="Google Shape;444;p30"/>
          <p:cNvSpPr txBox="1">
            <a:spLocks noGrp="1"/>
          </p:cNvSpPr>
          <p:nvPr>
            <p:ph type="body" idx="1"/>
          </p:nvPr>
        </p:nvSpPr>
        <p:spPr>
          <a:xfrm>
            <a:off x="382357" y="1570365"/>
            <a:ext cx="10925356" cy="3082895"/>
          </a:xfrm>
          <a:prstGeom prst="rect">
            <a:avLst/>
          </a:prstGeom>
          <a:noFill/>
          <a:ln>
            <a:noFill/>
          </a:ln>
        </p:spPr>
        <p:txBody>
          <a:bodyPr spcFirstLastPara="1" wrap="square" lIns="0" tIns="0" rIns="0" bIns="0" anchor="t" anchorCtr="0">
            <a:spAutoFit/>
          </a:bodyPr>
          <a:lstStyle/>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Blockchain kan tilbyde radikal miljøgennemsigtighed – men ikke alle agrifood-aktører ønsker det måske</a:t>
            </a:r>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Det har producenterne også</a:t>
            </a:r>
            <a:r>
              <a:rPr lang="en-GB" sz="2504" dirty="0">
                <a:solidFill>
                  <a:schemeClr val="dk1"/>
                </a:solidFill>
                <a:latin typeface="Calibri"/>
                <a:ea typeface="Calibri"/>
                <a:cs typeface="Calibri"/>
                <a:sym typeface="Calibri"/>
              </a:rPr>
              <a:t>incitamenter til ikke at videregive oplysninger</a:t>
            </a:r>
            <a:r>
              <a:rPr lang="en-GB" sz="2504" b="0" dirty="0">
                <a:solidFill>
                  <a:schemeClr val="dk1"/>
                </a:solidFill>
                <a:latin typeface="Calibri"/>
                <a:ea typeface="Calibri"/>
                <a:cs typeface="Calibri"/>
                <a:sym typeface="Calibri"/>
              </a:rPr>
              <a:t>- nuværende mangel på regulering, høje udgifter, konkurrence, skade på omdømmet</a:t>
            </a:r>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504" dirty="0">
                <a:solidFill>
                  <a:schemeClr val="dk1"/>
                </a:solidFill>
                <a:latin typeface="Calibri"/>
                <a:ea typeface="Calibri"/>
                <a:cs typeface="Calibri"/>
                <a:sym typeface="Calibri"/>
              </a:rPr>
              <a:t>Selektiv informationsdeling</a:t>
            </a:r>
            <a:r>
              <a:rPr lang="en-GB" sz="2504" b="0" dirty="0">
                <a:solidFill>
                  <a:schemeClr val="dk1"/>
                </a:solidFill>
                <a:latin typeface="Calibri"/>
                <a:ea typeface="Calibri"/>
                <a:cs typeface="Calibri"/>
                <a:sym typeface="Calibri"/>
              </a:rPr>
              <a:t>- kun afsløre positive aspekter, mens du ignorerer de negative</a:t>
            </a:r>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For at tilskynde til større gennemsigtighed (ved hjælp af Blockchain eller andet),</a:t>
            </a:r>
            <a:r>
              <a:rPr lang="en-GB" sz="2504" dirty="0">
                <a:solidFill>
                  <a:schemeClr val="dk1"/>
                </a:solidFill>
                <a:latin typeface="Calibri"/>
                <a:ea typeface="Calibri"/>
                <a:cs typeface="Calibri"/>
                <a:sym typeface="Calibri"/>
              </a:rPr>
              <a:t>statslig</a:t>
            </a:r>
            <a:r>
              <a:rPr lang="en-GB" sz="2504" b="0" dirty="0">
                <a:solidFill>
                  <a:schemeClr val="dk1"/>
                </a:solidFill>
                <a:latin typeface="Calibri"/>
                <a:ea typeface="Calibri"/>
                <a:cs typeface="Calibri"/>
                <a:sym typeface="Calibri"/>
              </a:rPr>
              <a:t>og</a:t>
            </a:r>
            <a:r>
              <a:rPr lang="en-GB" sz="2504" dirty="0">
                <a:solidFill>
                  <a:schemeClr val="dk1"/>
                </a:solidFill>
                <a:latin typeface="Calibri"/>
                <a:ea typeface="Calibri"/>
                <a:cs typeface="Calibri"/>
                <a:sym typeface="Calibri"/>
              </a:rPr>
              <a:t>samfundsmæssigt pres</a:t>
            </a:r>
            <a:r>
              <a:rPr lang="en-GB" sz="2504" b="0" dirty="0">
                <a:solidFill>
                  <a:schemeClr val="dk1"/>
                </a:solidFill>
                <a:latin typeface="Calibri"/>
                <a:ea typeface="Calibri"/>
                <a:cs typeface="Calibri"/>
                <a:sym typeface="Calibri"/>
              </a:rPr>
              <a:t>er afgørende</a:t>
            </a:r>
            <a:endParaRPr sz="2504" b="0" dirty="0">
              <a:solidFill>
                <a:schemeClr val="dk1"/>
              </a:solidFill>
              <a:latin typeface="Calibri"/>
              <a:ea typeface="Calibri"/>
              <a:cs typeface="Calibri"/>
              <a:sym typeface="Calibri"/>
            </a:endParaRPr>
          </a:p>
        </p:txBody>
      </p:sp>
      <p:pic>
        <p:nvPicPr>
          <p:cNvPr id="445" name="Google Shape;445;p30"/>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3442446" y="4621657"/>
            <a:ext cx="2004229" cy="2141024"/>
          </a:xfrm>
          <a:prstGeom prst="rect">
            <a:avLst/>
          </a:prstGeom>
          <a:noFill/>
          <a:ln>
            <a:noFill/>
          </a:ln>
        </p:spPr>
      </p:pic>
      <p:pic>
        <p:nvPicPr>
          <p:cNvPr id="446" name="Google Shape;446;p30"/>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7111999" y="4503898"/>
            <a:ext cx="2907441" cy="2258783"/>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pic>
        <p:nvPicPr>
          <p:cNvPr id="452" name="Google Shape;452;p31"/>
          <p:cNvPicPr preferRelativeResize="0"/>
          <p:nvPr/>
        </p:nvPicPr>
        <p:blipFill rotWithShape="1">
          <a:blip r:embed="rId3">
            <a:alphaModFix/>
          </a:blip>
          <a:srcRect/>
          <a:stretch/>
        </p:blipFill>
        <p:spPr>
          <a:xfrm>
            <a:off x="0" y="-43210"/>
            <a:ext cx="12168188" cy="1332418"/>
          </a:xfrm>
          <a:prstGeom prst="rect">
            <a:avLst/>
          </a:prstGeom>
          <a:noFill/>
          <a:ln>
            <a:noFill/>
          </a:ln>
        </p:spPr>
      </p:pic>
      <p:sp>
        <p:nvSpPr>
          <p:cNvPr id="453" name="Google Shape;453;p31"/>
          <p:cNvSpPr txBox="1"/>
          <p:nvPr/>
        </p:nvSpPr>
        <p:spPr>
          <a:xfrm>
            <a:off x="214464" y="281565"/>
            <a:ext cx="11571920"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BEGRÆNSNINGER FOR MILJØCENTRISKE LØSNINGER</a:t>
            </a:r>
            <a:endParaRPr sz="3755" dirty="0">
              <a:latin typeface="Calibri"/>
              <a:ea typeface="Calibri"/>
              <a:cs typeface="Calibri"/>
              <a:sym typeface="Calibri"/>
            </a:endParaRPr>
          </a:p>
        </p:txBody>
      </p:sp>
      <p:sp>
        <p:nvSpPr>
          <p:cNvPr id="454" name="Google Shape;454;p31"/>
          <p:cNvSpPr txBox="1">
            <a:spLocks noGrp="1"/>
          </p:cNvSpPr>
          <p:nvPr>
            <p:ph type="body" idx="1"/>
          </p:nvPr>
        </p:nvSpPr>
        <p:spPr>
          <a:xfrm>
            <a:off x="579581" y="1480397"/>
            <a:ext cx="10925356" cy="3082895"/>
          </a:xfrm>
          <a:prstGeom prst="rect">
            <a:avLst/>
          </a:prstGeom>
          <a:noFill/>
          <a:ln>
            <a:noFill/>
          </a:ln>
        </p:spPr>
        <p:txBody>
          <a:bodyPr spcFirstLastPara="1" wrap="square" lIns="0" tIns="0" rIns="0" bIns="0" anchor="t" anchorCtr="0">
            <a:spAutoFit/>
          </a:bodyPr>
          <a:lstStyle/>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Spørgsmål omkring bæredygtigheden af ​​selve Blockchain-teknologien?</a:t>
            </a:r>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Mest kendte Blockchain-konsensusmekanisme:</a:t>
            </a:r>
            <a:r>
              <a:rPr lang="en-GB" sz="2504" dirty="0">
                <a:solidFill>
                  <a:schemeClr val="dk1"/>
                </a:solidFill>
                <a:latin typeface="Calibri"/>
                <a:ea typeface="Calibri"/>
                <a:cs typeface="Calibri"/>
                <a:sym typeface="Calibri"/>
              </a:rPr>
              <a:t>Bevis for arbejde (</a:t>
            </a:r>
            <a:r>
              <a:rPr lang="en-GB" sz="2504" dirty="0" err="1">
                <a:solidFill>
                  <a:schemeClr val="dk1"/>
                </a:solidFill>
                <a:latin typeface="Calibri"/>
                <a:ea typeface="Calibri"/>
                <a:cs typeface="Calibri"/>
                <a:sym typeface="Calibri"/>
              </a:rPr>
              <a:t>PoW</a:t>
            </a:r>
            <a:r>
              <a:rPr lang="en-GB" sz="2504" dirty="0">
                <a:solidFill>
                  <a:schemeClr val="dk1"/>
                </a:solidFill>
                <a:latin typeface="Calibri"/>
                <a:ea typeface="Calibri"/>
                <a:cs typeface="Calibri"/>
                <a:sym typeface="Calibri"/>
              </a:rPr>
              <a:t>)</a:t>
            </a:r>
            <a:endParaRPr sz="2504"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err="1">
                <a:solidFill>
                  <a:schemeClr val="dk1"/>
                </a:solidFill>
                <a:latin typeface="Calibri"/>
                <a:ea typeface="Calibri"/>
                <a:cs typeface="Calibri"/>
                <a:sym typeface="Calibri"/>
              </a:rPr>
              <a:t>PoW</a:t>
            </a:r>
            <a:r>
              <a:rPr lang="en-GB" sz="2504" b="0" dirty="0">
                <a:solidFill>
                  <a:schemeClr val="dk1"/>
                </a:solidFill>
                <a:latin typeface="Calibri"/>
                <a:ea typeface="Calibri"/>
                <a:cs typeface="Calibri"/>
                <a:sym typeface="Calibri"/>
              </a:rPr>
              <a:t>kræver ofte høje niveauer af beregningskraft og følgelig høje niveauer af</a:t>
            </a:r>
            <a:r>
              <a:rPr lang="en-GB" sz="2504" dirty="0">
                <a:solidFill>
                  <a:schemeClr val="dk1"/>
                </a:solidFill>
                <a:latin typeface="Calibri"/>
                <a:ea typeface="Calibri"/>
                <a:cs typeface="Calibri"/>
                <a:sym typeface="Calibri"/>
              </a:rPr>
              <a:t>energiforbrug</a:t>
            </a:r>
            <a:endParaRPr sz="2504" dirty="0">
              <a:solidFill>
                <a:schemeClr val="dk1"/>
              </a:solidFill>
              <a:latin typeface="Calibri"/>
              <a:ea typeface="Calibri"/>
              <a:cs typeface="Calibri"/>
              <a:sym typeface="Calibri"/>
            </a:endParaRPr>
          </a:p>
          <a:p>
            <a:pPr marL="101165" indent="0" algn="l" rtl="0">
              <a:buClr>
                <a:schemeClr val="dk1"/>
              </a:buClr>
              <a:buSzPts val="2200"/>
            </a:pPr>
            <a:endParaRPr lang="en-GB" sz="2504" b="0" dirty="0">
              <a:solidFill>
                <a:schemeClr val="dk1"/>
              </a:solidFill>
              <a:latin typeface="Calibri"/>
              <a:ea typeface="Calibri"/>
              <a:cs typeface="Calibri"/>
              <a:sym typeface="Calibri"/>
            </a:endParaRPr>
          </a:p>
          <a:p>
            <a:pPr marL="101165" indent="0" algn="l" rtl="0">
              <a:buClr>
                <a:schemeClr val="dk1"/>
              </a:buClr>
              <a:buSzPts val="2200"/>
            </a:pPr>
            <a:r>
              <a:rPr lang="en-GB" sz="2504" b="0" dirty="0">
                <a:solidFill>
                  <a:schemeClr val="dk1"/>
                </a:solidFill>
                <a:latin typeface="Calibri"/>
                <a:ea typeface="Calibri"/>
                <a:cs typeface="Calibri"/>
                <a:sym typeface="Calibri"/>
              </a:rPr>
              <a:t>I 2022 var Bitcoins estimerede CO2-fodaftryk sammenligneligt med Grækenlands emissioner på landeniveau</a:t>
            </a:r>
            <a:endParaRPr sz="2504" b="0" dirty="0">
              <a:solidFill>
                <a:schemeClr val="dk1"/>
              </a:solidFill>
              <a:latin typeface="Calibri"/>
              <a:ea typeface="Calibri"/>
              <a:cs typeface="Calibri"/>
              <a:sym typeface="Calibri"/>
            </a:endParaRPr>
          </a:p>
          <a:p>
            <a:pPr marL="0" indent="0" algn="l" rtl="0"/>
            <a:endParaRPr sz="2504" b="0" dirty="0">
              <a:solidFill>
                <a:schemeClr val="dk1"/>
              </a:solidFill>
              <a:latin typeface="Calibri"/>
              <a:ea typeface="Calibri"/>
              <a:cs typeface="Calibri"/>
              <a:sym typeface="Calibri"/>
            </a:endParaRPr>
          </a:p>
        </p:txBody>
      </p:sp>
      <p:pic>
        <p:nvPicPr>
          <p:cNvPr id="455" name="Google Shape;455;p31"/>
          <p:cNvPicPr preferRelativeResize="0"/>
          <p:nvPr/>
        </p:nvPicPr>
        <p:blipFill rotWithShape="1">
          <a:blip r:embed="rId4" cstate="screen">
            <a:alphaModFix/>
            <a:extLst>
              <a:ext uri="{28A0092B-C50C-407E-A947-70E740481C1C}">
                <a14:useLocalDpi xmlns:a14="http://schemas.microsoft.com/office/drawing/2010/main"/>
              </a:ext>
            </a:extLst>
          </a:blip>
          <a:srcRect l="14846" t="11372" r="14621" b="23897"/>
          <a:stretch/>
        </p:blipFill>
        <p:spPr>
          <a:xfrm>
            <a:off x="6765364" y="3844743"/>
            <a:ext cx="2870596" cy="3030720"/>
          </a:xfrm>
          <a:prstGeom prst="rect">
            <a:avLst/>
          </a:prstGeom>
          <a:noFill/>
          <a:ln>
            <a:noFill/>
          </a:ln>
        </p:spPr>
      </p:pic>
      <p:pic>
        <p:nvPicPr>
          <p:cNvPr id="456" name="Google Shape;456;p31"/>
          <p:cNvPicPr preferRelativeResize="0"/>
          <p:nvPr/>
        </p:nvPicPr>
        <p:blipFill rotWithShape="1">
          <a:blip r:embed="rId5" cstate="screen">
            <a:alphaModFix/>
            <a:extLst>
              <a:ext uri="{28A0092B-C50C-407E-A947-70E740481C1C}">
                <a14:useLocalDpi xmlns:a14="http://schemas.microsoft.com/office/drawing/2010/main"/>
              </a:ext>
            </a:extLst>
          </a:blip>
          <a:srcRect l="13255" t="9384" r="14069" b="14320"/>
          <a:stretch/>
        </p:blipFill>
        <p:spPr>
          <a:xfrm>
            <a:off x="2767106" y="4177930"/>
            <a:ext cx="2823104" cy="269753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g27542cab73c_0_44"/>
          <p:cNvSpPr txBox="1">
            <a:spLocks noGrp="1"/>
          </p:cNvSpPr>
          <p:nvPr>
            <p:ph type="sldNum" idx="12"/>
          </p:nvPr>
        </p:nvSpPr>
        <p:spPr>
          <a:xfrm>
            <a:off x="8761097" y="7153556"/>
            <a:ext cx="2798590" cy="315177"/>
          </a:xfrm>
          <a:prstGeom prst="rect">
            <a:avLst/>
          </a:prstGeom>
        </p:spPr>
        <p:txBody>
          <a:bodyPr spcFirstLastPara="1" wrap="square" lIns="0" tIns="0" rIns="0" bIns="0" anchor="t" anchorCtr="0">
            <a:spAutoFit/>
          </a:bodyPr>
          <a:lstStyle/>
          <a:p>
            <a:fld id="{00000000-1234-1234-1234-123412341234}" type="slidenum">
              <a:rPr lang="en-GB"/>
              <a:pPr algn="l" rtl="0"/>
              <a:t>33</a:t>
            </a:fld>
            <a:endParaRPr/>
          </a:p>
        </p:txBody>
      </p:sp>
      <p:pic>
        <p:nvPicPr>
          <p:cNvPr id="463" name="Google Shape;463;g27542cab73c_0_44"/>
          <p:cNvPicPr preferRelativeResize="0"/>
          <p:nvPr/>
        </p:nvPicPr>
        <p:blipFill rotWithShape="1">
          <a:blip r:embed="rId3">
            <a:alphaModFix/>
          </a:blip>
          <a:srcRect/>
          <a:stretch/>
        </p:blipFill>
        <p:spPr>
          <a:xfrm>
            <a:off x="0" y="1240"/>
            <a:ext cx="12168188" cy="1332418"/>
          </a:xfrm>
          <a:prstGeom prst="rect">
            <a:avLst/>
          </a:prstGeom>
          <a:noFill/>
          <a:ln>
            <a:noFill/>
          </a:ln>
        </p:spPr>
      </p:pic>
      <p:sp>
        <p:nvSpPr>
          <p:cNvPr id="464" name="Google Shape;464;g27542cab73c_0_44"/>
          <p:cNvSpPr txBox="1"/>
          <p:nvPr/>
        </p:nvSpPr>
        <p:spPr>
          <a:xfrm>
            <a:off x="255064" y="355914"/>
            <a:ext cx="11304623" cy="787950"/>
          </a:xfrm>
          <a:prstGeom prst="rect">
            <a:avLst/>
          </a:prstGeom>
          <a:noFill/>
          <a:ln>
            <a:noFill/>
          </a:ln>
        </p:spPr>
        <p:txBody>
          <a:bodyPr spcFirstLastPara="1" wrap="square" lIns="104034" tIns="104034" rIns="104034" bIns="104034" anchor="t" anchorCtr="0">
            <a:spAutoFit/>
          </a:bodyPr>
          <a:lstStyle/>
          <a:p>
            <a:pPr algn="l" rtl="0"/>
            <a:r>
              <a:rPr lang="en-GB" sz="3755" dirty="0">
                <a:solidFill>
                  <a:schemeClr val="lt1"/>
                </a:solidFill>
                <a:latin typeface="Calibri"/>
                <a:ea typeface="Calibri"/>
                <a:cs typeface="Calibri"/>
                <a:sym typeface="Calibri"/>
              </a:rPr>
              <a:t>BEGRÆNSNINGER FOR MILJØCENTRISKE LØSNINGER</a:t>
            </a:r>
            <a:endParaRPr sz="2162" dirty="0">
              <a:solidFill>
                <a:schemeClr val="dk1"/>
              </a:solidFill>
              <a:latin typeface="Calibri"/>
              <a:ea typeface="Calibri"/>
              <a:cs typeface="Calibri"/>
              <a:sym typeface="Calibri"/>
            </a:endParaRPr>
          </a:p>
        </p:txBody>
      </p:sp>
      <p:sp>
        <p:nvSpPr>
          <p:cNvPr id="465" name="Google Shape;465;g27542cab73c_0_44"/>
          <p:cNvSpPr txBox="1"/>
          <p:nvPr/>
        </p:nvSpPr>
        <p:spPr>
          <a:xfrm>
            <a:off x="304250" y="1425804"/>
            <a:ext cx="11559687" cy="4693220"/>
          </a:xfrm>
          <a:prstGeom prst="rect">
            <a:avLst/>
          </a:prstGeom>
          <a:noFill/>
          <a:ln>
            <a:noFill/>
          </a:ln>
        </p:spPr>
        <p:txBody>
          <a:bodyPr spcFirstLastPara="1" wrap="square" lIns="104034" tIns="104034" rIns="104034" bIns="104034" anchor="t" anchorCtr="0">
            <a:noAutofit/>
          </a:bodyPr>
          <a:lstStyle/>
          <a:p>
            <a:pPr marL="101165" algn="l" rtl="0">
              <a:buSzPts val="2200"/>
            </a:pPr>
            <a:r>
              <a:rPr lang="en-GB" sz="2504" dirty="0">
                <a:latin typeface="Calibri"/>
                <a:ea typeface="Calibri"/>
                <a:cs typeface="Calibri"/>
                <a:sym typeface="Calibri"/>
              </a:rPr>
              <a:t>Mulig løsning: alternativer til</a:t>
            </a:r>
            <a:r>
              <a:rPr lang="en-GB" sz="2504" dirty="0" err="1">
                <a:latin typeface="Calibri"/>
                <a:ea typeface="Calibri"/>
                <a:cs typeface="Calibri"/>
                <a:sym typeface="Calibri"/>
              </a:rPr>
              <a:t>PoW</a:t>
            </a:r>
            <a:r>
              <a:rPr lang="en-GB" sz="2504" dirty="0">
                <a:latin typeface="Calibri"/>
                <a:ea typeface="Calibri"/>
                <a:cs typeface="Calibri"/>
                <a:sym typeface="Calibri"/>
              </a:rPr>
              <a:t>? Mange alternativer er blevet udviklet, her er to af de mest brugte:</a:t>
            </a:r>
            <a:endParaRPr sz="2504" dirty="0">
              <a:latin typeface="Calibri"/>
              <a:ea typeface="Calibri"/>
              <a:cs typeface="Calibri"/>
              <a:sym typeface="Calibri"/>
            </a:endParaRPr>
          </a:p>
          <a:p>
            <a:pPr marL="520273" algn="l" rtl="0"/>
            <a:endParaRPr sz="2504" dirty="0">
              <a:latin typeface="Calibri"/>
              <a:ea typeface="Calibri"/>
              <a:cs typeface="Calibri"/>
              <a:sym typeface="Calibri"/>
            </a:endParaRPr>
          </a:p>
          <a:p>
            <a:pPr marL="520273" indent="-419108" algn="l" rtl="0">
              <a:buSzPts val="2200"/>
              <a:buFont typeface="Open Sans"/>
              <a:buChar char="●"/>
            </a:pPr>
            <a:r>
              <a:rPr lang="en-GB" sz="2504" b="1" dirty="0">
                <a:latin typeface="Calibri"/>
                <a:ea typeface="Calibri"/>
                <a:cs typeface="Calibri"/>
                <a:sym typeface="Calibri"/>
              </a:rPr>
              <a:t>Bevis for indsats (</a:t>
            </a:r>
            <a:r>
              <a:rPr lang="en-GB" sz="2504" b="1" dirty="0" err="1">
                <a:latin typeface="Calibri"/>
                <a:ea typeface="Calibri"/>
                <a:cs typeface="Calibri"/>
                <a:sym typeface="Calibri"/>
              </a:rPr>
              <a:t>PoS</a:t>
            </a:r>
            <a:r>
              <a:rPr lang="en-GB" sz="2504" b="1" dirty="0">
                <a:latin typeface="Calibri"/>
                <a:ea typeface="Calibri"/>
                <a:cs typeface="Calibri"/>
                <a:sym typeface="Calibri"/>
              </a:rPr>
              <a:t>)</a:t>
            </a:r>
            <a:r>
              <a:rPr lang="en-GB" sz="2504" dirty="0">
                <a:latin typeface="Calibri"/>
                <a:ea typeface="Calibri"/>
                <a:cs typeface="Calibri"/>
                <a:sym typeface="Calibri"/>
              </a:rPr>
              <a:t>- i stedet for at løse beregningsmæssige problemer for at verificere transaktioner, vælges validatorer til at verificere transaktioner = lavere energiforbrug end</a:t>
            </a:r>
            <a:r>
              <a:rPr lang="en-GB" sz="2504" dirty="0" err="1">
                <a:latin typeface="Calibri"/>
                <a:ea typeface="Calibri"/>
                <a:cs typeface="Calibri"/>
                <a:sym typeface="Calibri"/>
              </a:rPr>
              <a:t>PoW</a:t>
            </a:r>
            <a:endParaRPr sz="2504"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Validatorer valgt ud fra mængden af ​​indsats, de har i netværket</a:t>
            </a:r>
            <a:endParaRPr sz="2504"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Ulempe: potentielt problem med monopolisering</a:t>
            </a:r>
            <a:endParaRPr sz="2504" dirty="0">
              <a:latin typeface="Calibri"/>
              <a:ea typeface="Calibri"/>
              <a:cs typeface="Calibri"/>
              <a:sym typeface="Calibri"/>
            </a:endParaRPr>
          </a:p>
          <a:p>
            <a:pPr marL="1040545" algn="l" rtl="0"/>
            <a:endParaRPr sz="2504" dirty="0">
              <a:latin typeface="Calibri"/>
              <a:ea typeface="Calibri"/>
              <a:cs typeface="Calibri"/>
              <a:sym typeface="Calibri"/>
            </a:endParaRPr>
          </a:p>
          <a:p>
            <a:pPr marL="520273" indent="-419108" algn="l" rtl="0">
              <a:buSzPts val="2200"/>
              <a:buFont typeface="Open Sans"/>
              <a:buChar char="●"/>
            </a:pPr>
            <a:r>
              <a:rPr lang="en-GB" sz="2504" b="1" dirty="0">
                <a:latin typeface="Calibri"/>
                <a:ea typeface="Calibri"/>
                <a:cs typeface="Calibri"/>
                <a:sym typeface="Calibri"/>
              </a:rPr>
              <a:t>Bevis for autoritet (</a:t>
            </a:r>
            <a:r>
              <a:rPr lang="en-GB" sz="2504" b="1" dirty="0" err="1">
                <a:latin typeface="Calibri"/>
                <a:ea typeface="Calibri"/>
                <a:cs typeface="Calibri"/>
                <a:sym typeface="Calibri"/>
              </a:rPr>
              <a:t>PoA</a:t>
            </a:r>
            <a:r>
              <a:rPr lang="en-GB" sz="2504" b="1" dirty="0">
                <a:latin typeface="Calibri"/>
                <a:ea typeface="Calibri"/>
                <a:cs typeface="Calibri"/>
                <a:sym typeface="Calibri"/>
              </a:rPr>
              <a:t>)</a:t>
            </a:r>
            <a:r>
              <a:rPr lang="en-GB" sz="2504" dirty="0">
                <a:latin typeface="Calibri"/>
                <a:ea typeface="Calibri"/>
                <a:cs typeface="Calibri"/>
                <a:sym typeface="Calibri"/>
              </a:rPr>
              <a:t>- ligesom</a:t>
            </a:r>
            <a:r>
              <a:rPr lang="en-GB" sz="2504" dirty="0" err="1">
                <a:latin typeface="Calibri"/>
                <a:ea typeface="Calibri"/>
                <a:cs typeface="Calibri"/>
                <a:sym typeface="Calibri"/>
              </a:rPr>
              <a:t>PoS</a:t>
            </a:r>
            <a:r>
              <a:rPr lang="en-GB" sz="2504" dirty="0">
                <a:latin typeface="Calibri"/>
                <a:ea typeface="Calibri"/>
                <a:cs typeface="Calibri"/>
                <a:sym typeface="Calibri"/>
              </a:rPr>
              <a:t>, transaktioner verificeres af validatorer, som er valgt ud fra deres troværdighed = lavere energiforbrug end enten</a:t>
            </a:r>
            <a:r>
              <a:rPr lang="en-GB" sz="2504" dirty="0" err="1">
                <a:latin typeface="Calibri"/>
                <a:ea typeface="Calibri"/>
                <a:cs typeface="Calibri"/>
                <a:sym typeface="Calibri"/>
              </a:rPr>
              <a:t>PoW</a:t>
            </a:r>
            <a:r>
              <a:rPr lang="en-GB" sz="2504" dirty="0">
                <a:latin typeface="Calibri"/>
                <a:ea typeface="Calibri"/>
                <a:cs typeface="Calibri"/>
                <a:sym typeface="Calibri"/>
              </a:rPr>
              <a:t>eller</a:t>
            </a:r>
            <a:r>
              <a:rPr lang="en-GB" sz="2504" dirty="0" err="1">
                <a:latin typeface="Calibri"/>
                <a:ea typeface="Calibri"/>
                <a:cs typeface="Calibri"/>
                <a:sym typeface="Calibri"/>
              </a:rPr>
              <a:t>PoS</a:t>
            </a:r>
            <a:endParaRPr sz="2504"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Ulempe: centraliseret konsensusmekanisme</a:t>
            </a:r>
            <a:endParaRPr sz="2504" dirty="0">
              <a:latin typeface="Calibri"/>
              <a:ea typeface="Calibri"/>
              <a:cs typeface="Calibri"/>
              <a:sym typeface="Calibri"/>
            </a:endParaRPr>
          </a:p>
        </p:txBody>
      </p:sp>
      <p:sp>
        <p:nvSpPr>
          <p:cNvPr id="466" name="Google Shape;466;g27542cab73c_0_44"/>
          <p:cNvSpPr txBox="1"/>
          <p:nvPr/>
        </p:nvSpPr>
        <p:spPr>
          <a:xfrm>
            <a:off x="851106" y="5461913"/>
            <a:ext cx="10112542" cy="492262"/>
          </a:xfrm>
          <a:prstGeom prst="rect">
            <a:avLst/>
          </a:prstGeom>
          <a:noFill/>
          <a:ln>
            <a:noFill/>
          </a:ln>
        </p:spPr>
        <p:txBody>
          <a:bodyPr spcFirstLastPara="1" wrap="square" lIns="104034" tIns="104034" rIns="104034" bIns="104034" anchor="t" anchorCtr="0">
            <a:noAutofit/>
          </a:bodyPr>
          <a:lstStyle/>
          <a:p>
            <a:pPr marL="520273" algn="l" rtl="0"/>
            <a:endParaRPr sz="2048">
              <a:latin typeface="Open Sans"/>
              <a:ea typeface="Open Sans"/>
              <a:cs typeface="Open Sans"/>
              <a:sym typeface="Open San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g27542cab73c_0_56"/>
          <p:cNvSpPr txBox="1">
            <a:spLocks noGrp="1"/>
          </p:cNvSpPr>
          <p:nvPr>
            <p:ph type="sldNum" idx="12"/>
          </p:nvPr>
        </p:nvSpPr>
        <p:spPr>
          <a:xfrm>
            <a:off x="8761097" y="7153556"/>
            <a:ext cx="2798590" cy="315177"/>
          </a:xfrm>
          <a:prstGeom prst="rect">
            <a:avLst/>
          </a:prstGeom>
        </p:spPr>
        <p:txBody>
          <a:bodyPr spcFirstLastPara="1" wrap="square" lIns="0" tIns="0" rIns="0" bIns="0" anchor="t" anchorCtr="0">
            <a:spAutoFit/>
          </a:bodyPr>
          <a:lstStyle/>
          <a:p>
            <a:fld id="{00000000-1234-1234-1234-123412341234}" type="slidenum">
              <a:rPr lang="en-GB"/>
              <a:pPr algn="l" rtl="0"/>
              <a:t>34</a:t>
            </a:fld>
            <a:endParaRPr/>
          </a:p>
        </p:txBody>
      </p:sp>
      <p:sp>
        <p:nvSpPr>
          <p:cNvPr id="473" name="Google Shape;473;g27542cab73c_0_56"/>
          <p:cNvSpPr txBox="1"/>
          <p:nvPr/>
        </p:nvSpPr>
        <p:spPr>
          <a:xfrm>
            <a:off x="81458" y="1473180"/>
            <a:ext cx="11985036" cy="5011414"/>
          </a:xfrm>
          <a:prstGeom prst="rect">
            <a:avLst/>
          </a:prstGeom>
          <a:noFill/>
          <a:ln>
            <a:noFill/>
          </a:ln>
        </p:spPr>
        <p:txBody>
          <a:bodyPr spcFirstLastPara="1" wrap="square" lIns="104034" tIns="104034" rIns="104034" bIns="104034" anchor="t" anchorCtr="0">
            <a:spAutoFit/>
          </a:bodyPr>
          <a:lstStyle/>
          <a:p>
            <a:pPr marL="101165" algn="l" rtl="0">
              <a:buClr>
                <a:schemeClr val="dk1"/>
              </a:buClr>
              <a:buSzPts val="2200"/>
            </a:pPr>
            <a:r>
              <a:rPr lang="en-GB" sz="2400" dirty="0">
                <a:solidFill>
                  <a:schemeClr val="dk1"/>
                </a:solidFill>
                <a:latin typeface="Calibri"/>
                <a:ea typeface="Calibri"/>
                <a:cs typeface="Calibri"/>
                <a:sym typeface="Calibri"/>
              </a:rPr>
              <a:t>Bæredygtigheden af ​​Blockchain-teknologi er en</a:t>
            </a:r>
            <a:r>
              <a:rPr lang="en-GB" sz="2400" b="1" dirty="0">
                <a:solidFill>
                  <a:schemeClr val="dk1"/>
                </a:solidFill>
                <a:latin typeface="Calibri"/>
                <a:ea typeface="Calibri"/>
                <a:cs typeface="Calibri"/>
                <a:sym typeface="Calibri"/>
              </a:rPr>
              <a:t>kompleks</a:t>
            </a:r>
            <a:r>
              <a:rPr lang="en-GB" sz="2400" dirty="0">
                <a:solidFill>
                  <a:schemeClr val="dk1"/>
                </a:solidFill>
                <a:latin typeface="Calibri"/>
                <a:ea typeface="Calibri"/>
                <a:cs typeface="Calibri"/>
                <a:sym typeface="Calibri"/>
              </a:rPr>
              <a:t>problem, og ingen version af Blockchain indtil videre er uden sine ulemper, selvom teknologien er i konstant udvikling</a:t>
            </a:r>
            <a:endParaRPr sz="2400" dirty="0">
              <a:solidFill>
                <a:schemeClr val="dk1"/>
              </a:solidFill>
              <a:latin typeface="Calibri"/>
              <a:ea typeface="Calibri"/>
              <a:cs typeface="Calibri"/>
              <a:sym typeface="Calibri"/>
            </a:endParaRPr>
          </a:p>
          <a:p>
            <a:pPr marL="520273" algn="l" rtl="0"/>
            <a:endParaRPr sz="2400" dirty="0">
              <a:solidFill>
                <a:schemeClr val="dk1"/>
              </a:solidFill>
              <a:latin typeface="Calibri"/>
              <a:ea typeface="Calibri"/>
              <a:cs typeface="Calibri"/>
              <a:sym typeface="Calibri"/>
            </a:endParaRPr>
          </a:p>
          <a:p>
            <a:pPr marL="101165" algn="l" rtl="0">
              <a:buClr>
                <a:schemeClr val="dk1"/>
              </a:buClr>
              <a:buSzPts val="2200"/>
            </a:pPr>
            <a:r>
              <a:rPr lang="en-GB" sz="2400" b="1" dirty="0">
                <a:solidFill>
                  <a:schemeClr val="dk1"/>
                </a:solidFill>
                <a:latin typeface="Calibri"/>
                <a:ea typeface="Calibri"/>
                <a:cs typeface="Calibri"/>
                <a:sym typeface="Calibri"/>
              </a:rPr>
              <a:t>Hvad synes du? (30 minutter)</a:t>
            </a:r>
            <a:endParaRPr sz="2400" b="1" dirty="0">
              <a:solidFill>
                <a:schemeClr val="dk1"/>
              </a:solidFill>
              <a:latin typeface="Calibri"/>
              <a:ea typeface="Calibri"/>
              <a:cs typeface="Calibri"/>
              <a:sym typeface="Calibri"/>
            </a:endParaRPr>
          </a:p>
          <a:p>
            <a:pPr marL="520273" indent="-419108" algn="l" rtl="0">
              <a:buClr>
                <a:schemeClr val="dk1"/>
              </a:buClr>
              <a:buSzPts val="2200"/>
              <a:buFont typeface="Calibri"/>
              <a:buChar char="-"/>
            </a:pPr>
            <a:r>
              <a:rPr lang="en-GB" sz="2400" dirty="0">
                <a:solidFill>
                  <a:schemeClr val="dk1"/>
                </a:solidFill>
                <a:latin typeface="Calibri"/>
                <a:ea typeface="Calibri"/>
                <a:cs typeface="Calibri"/>
                <a:sym typeface="Calibri"/>
              </a:rPr>
              <a:t>Del klassen op i tre grupper, dem, der betragter Blockchain som en bæredygtig teknologi (JA), dem, der ikke gør (NEJ), og dem, der er usikre (VED IKKE).</a:t>
            </a:r>
            <a:endParaRPr sz="2400" dirty="0">
              <a:solidFill>
                <a:schemeClr val="dk1"/>
              </a:solidFill>
              <a:latin typeface="Calibri"/>
              <a:ea typeface="Calibri"/>
              <a:cs typeface="Calibri"/>
              <a:sym typeface="Calibri"/>
            </a:endParaRPr>
          </a:p>
          <a:p>
            <a:pPr marL="520273" indent="-419108" algn="l" rtl="0">
              <a:buClr>
                <a:schemeClr val="dk1"/>
              </a:buClr>
              <a:buSzPts val="2200"/>
              <a:buFont typeface="Calibri"/>
              <a:buChar char="-"/>
            </a:pPr>
            <a:r>
              <a:rPr lang="en-GB" sz="2400" dirty="0">
                <a:solidFill>
                  <a:schemeClr val="dk1"/>
                </a:solidFill>
                <a:latin typeface="Calibri"/>
                <a:ea typeface="Calibri"/>
                <a:cs typeface="Calibri"/>
                <a:sym typeface="Calibri"/>
              </a:rPr>
              <a:t>JA- og NEJ-grupperne skal stå på hver sin side af lokalet med VED IKKE i midten.</a:t>
            </a:r>
            <a:endParaRPr sz="2400" dirty="0">
              <a:solidFill>
                <a:schemeClr val="dk1"/>
              </a:solidFill>
              <a:latin typeface="Calibri"/>
              <a:ea typeface="Calibri"/>
              <a:cs typeface="Calibri"/>
              <a:sym typeface="Calibri"/>
            </a:endParaRPr>
          </a:p>
          <a:p>
            <a:pPr marL="520273" indent="-419108" algn="l" rtl="0">
              <a:buClr>
                <a:schemeClr val="dk1"/>
              </a:buClr>
              <a:buSzPts val="2200"/>
              <a:buFont typeface="Calibri"/>
              <a:buChar char="-"/>
            </a:pPr>
            <a:r>
              <a:rPr lang="en-GB" sz="2400" dirty="0">
                <a:solidFill>
                  <a:schemeClr val="dk1"/>
                </a:solidFill>
                <a:latin typeface="Calibri"/>
                <a:ea typeface="Calibri"/>
                <a:cs typeface="Calibri"/>
                <a:sym typeface="Calibri"/>
              </a:rPr>
              <a:t>Læreren vil skiftevis bede tilfældige medlemmer af hver gruppe om at forklare deres holdning.</a:t>
            </a:r>
            <a:endParaRPr sz="2400" dirty="0">
              <a:solidFill>
                <a:schemeClr val="dk1"/>
              </a:solidFill>
              <a:latin typeface="Calibri"/>
              <a:ea typeface="Calibri"/>
              <a:cs typeface="Calibri"/>
              <a:sym typeface="Calibri"/>
            </a:endParaRPr>
          </a:p>
          <a:p>
            <a:pPr marL="520273" indent="-419108" algn="l" rtl="0">
              <a:buClr>
                <a:schemeClr val="dk1"/>
              </a:buClr>
              <a:buSzPts val="2200"/>
              <a:buFont typeface="Calibri"/>
              <a:buChar char="-"/>
            </a:pPr>
            <a:r>
              <a:rPr lang="en-GB" sz="2400" dirty="0">
                <a:solidFill>
                  <a:schemeClr val="dk1"/>
                </a:solidFill>
                <a:latin typeface="Calibri"/>
                <a:ea typeface="Calibri"/>
                <a:cs typeface="Calibri"/>
                <a:sym typeface="Calibri"/>
              </a:rPr>
              <a:t>Under hele debatten har elever, der er overbevist af andres argumenter, chancen for at forlade deres gruppe og slutte sig til en anden ('stemme med fødderne'). Elever, der skifter gruppe, vil blive bedt om at forklare, hvilket argument der mest overbeviste dem om at ændre deres holdning.</a:t>
            </a:r>
            <a:endParaRPr sz="2400" dirty="0">
              <a:solidFill>
                <a:schemeClr val="dk1"/>
              </a:solidFill>
              <a:latin typeface="Calibri"/>
              <a:ea typeface="Calibri"/>
              <a:cs typeface="Calibri"/>
              <a:sym typeface="Calibri"/>
            </a:endParaRPr>
          </a:p>
        </p:txBody>
      </p:sp>
      <p:pic>
        <p:nvPicPr>
          <p:cNvPr id="474" name="Google Shape;474;g27542cab73c_0_56"/>
          <p:cNvPicPr preferRelativeResize="0"/>
          <p:nvPr/>
        </p:nvPicPr>
        <p:blipFill rotWithShape="1">
          <a:blip r:embed="rId3">
            <a:alphaModFix/>
          </a:blip>
          <a:srcRect/>
          <a:stretch/>
        </p:blipFill>
        <p:spPr>
          <a:xfrm>
            <a:off x="0" y="-8650"/>
            <a:ext cx="12168188" cy="1332418"/>
          </a:xfrm>
          <a:prstGeom prst="rect">
            <a:avLst/>
          </a:prstGeom>
          <a:noFill/>
          <a:ln>
            <a:noFill/>
          </a:ln>
        </p:spPr>
      </p:pic>
      <p:sp>
        <p:nvSpPr>
          <p:cNvPr id="475" name="Google Shape;475;g27542cab73c_0_56"/>
          <p:cNvSpPr txBox="1"/>
          <p:nvPr/>
        </p:nvSpPr>
        <p:spPr>
          <a:xfrm>
            <a:off x="222447" y="140762"/>
            <a:ext cx="10567595" cy="787950"/>
          </a:xfrm>
          <a:prstGeom prst="rect">
            <a:avLst/>
          </a:prstGeom>
          <a:noFill/>
          <a:ln>
            <a:noFill/>
          </a:ln>
        </p:spPr>
        <p:txBody>
          <a:bodyPr spcFirstLastPara="1" wrap="square" lIns="104034" tIns="104034" rIns="104034" bIns="104034" anchor="t" anchorCtr="0">
            <a:spAutoFit/>
          </a:bodyPr>
          <a:lstStyle/>
          <a:p>
            <a:pPr algn="l" rtl="0"/>
            <a:r>
              <a:rPr lang="en-GB" sz="3755" dirty="0">
                <a:solidFill>
                  <a:schemeClr val="lt1"/>
                </a:solidFill>
                <a:latin typeface="Calibri"/>
                <a:ea typeface="Calibri"/>
                <a:cs typeface="Calibri"/>
                <a:sym typeface="Calibri"/>
              </a:rPr>
              <a:t>KORT BÆREDYGTIGHEDSØVELSE I KLASSEN</a:t>
            </a:r>
            <a:endParaRPr sz="3755" dirty="0">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pic>
        <p:nvPicPr>
          <p:cNvPr id="481" name="Google Shape;481;p35"/>
          <p:cNvPicPr preferRelativeResize="0"/>
          <p:nvPr/>
        </p:nvPicPr>
        <p:blipFill rotWithShape="1">
          <a:blip r:embed="rId3">
            <a:alphaModFix/>
          </a:blip>
          <a:srcRect/>
          <a:stretch/>
        </p:blipFill>
        <p:spPr>
          <a:xfrm>
            <a:off x="0" y="-55667"/>
            <a:ext cx="12168188" cy="1332418"/>
          </a:xfrm>
          <a:prstGeom prst="rect">
            <a:avLst/>
          </a:prstGeom>
          <a:noFill/>
          <a:ln>
            <a:noFill/>
          </a:ln>
        </p:spPr>
      </p:pic>
      <p:sp>
        <p:nvSpPr>
          <p:cNvPr id="482" name="Google Shape;482;p35"/>
          <p:cNvSpPr txBox="1"/>
          <p:nvPr/>
        </p:nvSpPr>
        <p:spPr>
          <a:xfrm>
            <a:off x="154038" y="401393"/>
            <a:ext cx="9165911"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BLOKKÆDE OG FORBRUGERRELATIONER</a:t>
            </a:r>
            <a:endParaRPr sz="3755" dirty="0">
              <a:latin typeface="Calibri"/>
              <a:ea typeface="Calibri"/>
              <a:cs typeface="Calibri"/>
              <a:sym typeface="Calibri"/>
            </a:endParaRPr>
          </a:p>
        </p:txBody>
      </p:sp>
      <p:sp>
        <p:nvSpPr>
          <p:cNvPr id="483" name="Google Shape;483;p35"/>
          <p:cNvSpPr txBox="1">
            <a:spLocks noGrp="1"/>
          </p:cNvSpPr>
          <p:nvPr>
            <p:ph type="body" idx="1"/>
          </p:nvPr>
        </p:nvSpPr>
        <p:spPr>
          <a:xfrm>
            <a:off x="223424" y="1469180"/>
            <a:ext cx="4559401" cy="5009705"/>
          </a:xfrm>
          <a:prstGeom prst="rect">
            <a:avLst/>
          </a:prstGeom>
          <a:noFill/>
          <a:ln>
            <a:noFill/>
          </a:ln>
        </p:spPr>
        <p:txBody>
          <a:bodyPr spcFirstLastPara="1" wrap="square" lIns="0" tIns="0" rIns="0" bIns="0" anchor="t" anchorCtr="0">
            <a:spAutoFit/>
          </a:bodyPr>
          <a:lstStyle/>
          <a:p>
            <a:pPr marL="0" indent="0" algn="l" rtl="0"/>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Skifter</a:t>
            </a:r>
            <a:r>
              <a:rPr lang="en-GB" sz="2504" dirty="0">
                <a:solidFill>
                  <a:schemeClr val="dk1"/>
                </a:solidFill>
                <a:latin typeface="Calibri"/>
                <a:ea typeface="Calibri"/>
                <a:cs typeface="Calibri"/>
                <a:sym typeface="Calibri"/>
              </a:rPr>
              <a:t>forbrugernes præferencer</a:t>
            </a:r>
            <a:r>
              <a:rPr lang="en-GB" sz="2504" b="0" dirty="0">
                <a:solidFill>
                  <a:schemeClr val="dk1"/>
                </a:solidFill>
                <a:latin typeface="Calibri"/>
                <a:ea typeface="Calibri"/>
                <a:cs typeface="Calibri"/>
                <a:sym typeface="Calibri"/>
              </a:rPr>
              <a:t>- kvalitet, sikkerhed, bæredygtighed, ansvar</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Over 70 % villige til at betale en højere pris for gennemsigtighed</a:t>
            </a:r>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Blockchain som en mulighed for at</a:t>
            </a:r>
            <a:r>
              <a:rPr lang="en-GB" sz="2504" dirty="0">
                <a:solidFill>
                  <a:schemeClr val="dk1"/>
                </a:solidFill>
                <a:latin typeface="Calibri"/>
                <a:ea typeface="Calibri"/>
                <a:cs typeface="Calibri"/>
                <a:sym typeface="Calibri"/>
              </a:rPr>
              <a:t>øge forbrugernes tillid</a:t>
            </a:r>
            <a:r>
              <a:rPr lang="en-GB" sz="2504" b="0" dirty="0">
                <a:solidFill>
                  <a:schemeClr val="dk1"/>
                </a:solidFill>
                <a:latin typeface="Calibri"/>
                <a:ea typeface="Calibri"/>
                <a:cs typeface="Calibri"/>
                <a:sym typeface="Calibri"/>
              </a:rPr>
              <a:t>og tiltrække nye kunder</a:t>
            </a:r>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Gennemsigtighed som en</a:t>
            </a:r>
            <a:r>
              <a:rPr lang="en-GB" sz="2504" dirty="0">
                <a:solidFill>
                  <a:schemeClr val="dk1"/>
                </a:solidFill>
                <a:latin typeface="Calibri"/>
                <a:ea typeface="Calibri"/>
                <a:cs typeface="Calibri"/>
                <a:sym typeface="Calibri"/>
              </a:rPr>
              <a:t>unikt salgsargument</a:t>
            </a:r>
            <a:r>
              <a:rPr lang="en-GB" sz="2504" b="0" dirty="0">
                <a:solidFill>
                  <a:schemeClr val="dk1"/>
                </a:solidFill>
                <a:latin typeface="Calibri"/>
                <a:ea typeface="Calibri"/>
                <a:cs typeface="Calibri"/>
                <a:sym typeface="Calibri"/>
              </a:rPr>
              <a:t>: en ny konkurrencefordel</a:t>
            </a:r>
            <a:endParaRPr sz="2504" b="0" dirty="0">
              <a:solidFill>
                <a:schemeClr val="dk1"/>
              </a:solidFill>
              <a:latin typeface="Calibri"/>
              <a:ea typeface="Calibri"/>
              <a:cs typeface="Calibri"/>
              <a:sym typeface="Calibri"/>
            </a:endParaRPr>
          </a:p>
        </p:txBody>
      </p:sp>
      <p:pic>
        <p:nvPicPr>
          <p:cNvPr id="484" name="Google Shape;484;p35"/>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5094250" y="1469180"/>
            <a:ext cx="7073940" cy="4714812"/>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pic>
        <p:nvPicPr>
          <p:cNvPr id="490" name="Google Shape;490;p36"/>
          <p:cNvPicPr preferRelativeResize="0"/>
          <p:nvPr/>
        </p:nvPicPr>
        <p:blipFill rotWithShape="1">
          <a:blip r:embed="rId3">
            <a:alphaModFix/>
          </a:blip>
          <a:srcRect/>
          <a:stretch/>
        </p:blipFill>
        <p:spPr>
          <a:xfrm>
            <a:off x="0" y="-32340"/>
            <a:ext cx="12168188" cy="1332418"/>
          </a:xfrm>
          <a:prstGeom prst="rect">
            <a:avLst/>
          </a:prstGeom>
          <a:noFill/>
          <a:ln>
            <a:noFill/>
          </a:ln>
        </p:spPr>
      </p:pic>
      <p:sp>
        <p:nvSpPr>
          <p:cNvPr id="491" name="Google Shape;491;p36"/>
          <p:cNvSpPr txBox="1"/>
          <p:nvPr/>
        </p:nvSpPr>
        <p:spPr>
          <a:xfrm>
            <a:off x="220892" y="367308"/>
            <a:ext cx="10087281"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BLOKKÆDE OG FORBRUGERRELATIONER</a:t>
            </a:r>
            <a:endParaRPr sz="2162" dirty="0">
              <a:latin typeface="Calibri"/>
              <a:ea typeface="Calibri"/>
              <a:cs typeface="Calibri"/>
              <a:sym typeface="Calibri"/>
            </a:endParaRPr>
          </a:p>
        </p:txBody>
      </p:sp>
      <p:sp>
        <p:nvSpPr>
          <p:cNvPr id="492" name="Google Shape;492;p36"/>
          <p:cNvSpPr txBox="1">
            <a:spLocks noGrp="1"/>
          </p:cNvSpPr>
          <p:nvPr>
            <p:ph type="body" idx="1"/>
          </p:nvPr>
        </p:nvSpPr>
        <p:spPr>
          <a:xfrm>
            <a:off x="534707" y="1321059"/>
            <a:ext cx="10925356" cy="385362"/>
          </a:xfrm>
          <a:prstGeom prst="rect">
            <a:avLst/>
          </a:prstGeom>
          <a:noFill/>
          <a:ln>
            <a:noFill/>
          </a:ln>
        </p:spPr>
        <p:txBody>
          <a:bodyPr spcFirstLastPara="1" wrap="square" lIns="0" tIns="0" rIns="0" bIns="0" anchor="t" anchorCtr="0">
            <a:spAutoFit/>
          </a:bodyPr>
          <a:lstStyle/>
          <a:p>
            <a:pPr marL="101165" indent="0" algn="l" rtl="0">
              <a:buClr>
                <a:schemeClr val="dk1"/>
              </a:buClr>
              <a:buSzPts val="2200"/>
            </a:pPr>
            <a:r>
              <a:rPr lang="en-GB" sz="2504" b="0" dirty="0">
                <a:solidFill>
                  <a:schemeClr val="dk1"/>
                </a:solidFill>
                <a:latin typeface="Calibri"/>
                <a:ea typeface="Calibri"/>
                <a:cs typeface="Calibri"/>
                <a:sym typeface="Calibri"/>
              </a:rPr>
              <a:t>Mekanisme: QR-koder på produkter</a:t>
            </a:r>
            <a:endParaRPr sz="2504" b="0" dirty="0">
              <a:solidFill>
                <a:schemeClr val="dk1"/>
              </a:solidFill>
              <a:latin typeface="Calibri"/>
              <a:ea typeface="Calibri"/>
              <a:cs typeface="Calibri"/>
              <a:sym typeface="Calibri"/>
            </a:endParaRPr>
          </a:p>
        </p:txBody>
      </p:sp>
      <p:pic>
        <p:nvPicPr>
          <p:cNvPr id="493" name="Google Shape;493;p36"/>
          <p:cNvPicPr preferRelativeResize="0"/>
          <p:nvPr/>
        </p:nvPicPr>
        <p:blipFill>
          <a:blip r:embed="rId4">
            <a:alphaModFix/>
          </a:blip>
          <a:stretch>
            <a:fillRect/>
          </a:stretch>
        </p:blipFill>
        <p:spPr>
          <a:xfrm>
            <a:off x="534707" y="1706421"/>
            <a:ext cx="11290256" cy="4874006"/>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pic>
        <p:nvPicPr>
          <p:cNvPr id="499" name="Google Shape;499;p37"/>
          <p:cNvPicPr preferRelativeResize="0"/>
          <p:nvPr/>
        </p:nvPicPr>
        <p:blipFill rotWithShape="1">
          <a:blip r:embed="rId3">
            <a:alphaModFix/>
          </a:blip>
          <a:srcRect/>
          <a:stretch/>
        </p:blipFill>
        <p:spPr>
          <a:xfrm>
            <a:off x="-41836" y="0"/>
            <a:ext cx="12168188" cy="1332418"/>
          </a:xfrm>
          <a:prstGeom prst="rect">
            <a:avLst/>
          </a:prstGeom>
          <a:noFill/>
          <a:ln>
            <a:noFill/>
          </a:ln>
        </p:spPr>
      </p:pic>
      <p:sp>
        <p:nvSpPr>
          <p:cNvPr id="500" name="Google Shape;500;p37"/>
          <p:cNvSpPr txBox="1"/>
          <p:nvPr/>
        </p:nvSpPr>
        <p:spPr>
          <a:xfrm>
            <a:off x="309326" y="398013"/>
            <a:ext cx="8324080"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BLOKKÆDE OG KVALITETSSIKRING</a:t>
            </a:r>
            <a:endParaRPr sz="3755" dirty="0">
              <a:latin typeface="Calibri"/>
              <a:ea typeface="Calibri"/>
              <a:cs typeface="Calibri"/>
              <a:sym typeface="Calibri"/>
            </a:endParaRPr>
          </a:p>
        </p:txBody>
      </p:sp>
      <p:sp>
        <p:nvSpPr>
          <p:cNvPr id="501" name="Google Shape;501;p37"/>
          <p:cNvSpPr txBox="1">
            <a:spLocks noGrp="1"/>
          </p:cNvSpPr>
          <p:nvPr>
            <p:ph type="body" idx="1"/>
          </p:nvPr>
        </p:nvSpPr>
        <p:spPr>
          <a:xfrm>
            <a:off x="430170" y="2002376"/>
            <a:ext cx="7016512" cy="3468257"/>
          </a:xfrm>
          <a:prstGeom prst="rect">
            <a:avLst/>
          </a:prstGeom>
          <a:noFill/>
          <a:ln>
            <a:noFill/>
          </a:ln>
        </p:spPr>
        <p:txBody>
          <a:bodyPr spcFirstLastPara="1" wrap="square" lIns="0" tIns="0" rIns="0" bIns="0" anchor="t" anchorCtr="0">
            <a:spAutoFit/>
          </a:bodyPr>
          <a:lstStyle/>
          <a:p>
            <a:pPr indent="-419108" algn="l" rtl="0">
              <a:buClr>
                <a:schemeClr val="dk1"/>
              </a:buClr>
              <a:buSzPts val="2200"/>
              <a:buChar char="●"/>
            </a:pPr>
            <a:r>
              <a:rPr lang="en-GB" sz="2504" b="0" dirty="0">
                <a:solidFill>
                  <a:schemeClr val="dk1"/>
                </a:solidFill>
                <a:latin typeface="Calibri"/>
                <a:ea typeface="Calibri"/>
                <a:cs typeface="Calibri"/>
                <a:sym typeface="Calibri"/>
              </a:rPr>
              <a:t>Visse produkter hvor</a:t>
            </a:r>
            <a:r>
              <a:rPr lang="en-GB" sz="2504" dirty="0">
                <a:solidFill>
                  <a:schemeClr val="dk1"/>
                </a:solidFill>
                <a:latin typeface="Calibri"/>
                <a:ea typeface="Calibri"/>
                <a:cs typeface="Calibri"/>
                <a:sym typeface="Calibri"/>
              </a:rPr>
              <a:t>pris og herkomst</a:t>
            </a:r>
            <a:r>
              <a:rPr lang="en-GB" sz="2504" b="0" dirty="0">
                <a:solidFill>
                  <a:schemeClr val="dk1"/>
                </a:solidFill>
                <a:latin typeface="Calibri"/>
                <a:ea typeface="Calibri"/>
                <a:cs typeface="Calibri"/>
                <a:sym typeface="Calibri"/>
              </a:rPr>
              <a:t>er tæt forbundet f.eks. BOB-produkter, vin, økologiske fødevarer</a:t>
            </a:r>
            <a:endParaRPr sz="2504" b="0"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Forbrugerne er villige til at betale en</a:t>
            </a:r>
            <a:r>
              <a:rPr lang="en-GB" sz="2504" dirty="0">
                <a:solidFill>
                  <a:schemeClr val="dk1"/>
                </a:solidFill>
                <a:latin typeface="Calibri"/>
                <a:ea typeface="Calibri"/>
                <a:cs typeface="Calibri"/>
                <a:sym typeface="Calibri"/>
              </a:rPr>
              <a:t>præmie</a:t>
            </a:r>
            <a:r>
              <a:rPr lang="en-GB" sz="2504" b="0" dirty="0">
                <a:solidFill>
                  <a:schemeClr val="dk1"/>
                </a:solidFill>
                <a:latin typeface="Calibri"/>
                <a:ea typeface="Calibri"/>
                <a:cs typeface="Calibri"/>
                <a:sym typeface="Calibri"/>
              </a:rPr>
              <a:t>men har brug for sikkerhed for produktet er</a:t>
            </a:r>
            <a:r>
              <a:rPr lang="en-GB" sz="2504" dirty="0">
                <a:solidFill>
                  <a:schemeClr val="dk1"/>
                </a:solidFill>
                <a:latin typeface="Calibri"/>
                <a:ea typeface="Calibri"/>
                <a:cs typeface="Calibri"/>
                <a:sym typeface="Calibri"/>
              </a:rPr>
              <a:t>ægte</a:t>
            </a:r>
            <a:endParaRPr sz="2504"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Forekomster af</a:t>
            </a:r>
            <a:r>
              <a:rPr lang="en-GB" sz="2504" dirty="0">
                <a:solidFill>
                  <a:schemeClr val="dk1"/>
                </a:solidFill>
                <a:latin typeface="Calibri"/>
                <a:ea typeface="Calibri"/>
                <a:cs typeface="Calibri"/>
                <a:sym typeface="Calibri"/>
              </a:rPr>
              <a:t>fødevaresvindel</a:t>
            </a:r>
            <a:endParaRPr sz="2504"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Blockchain-løsning: spor produkt på Blockchain fra kilden og gør denne information tilgængelig for forbrugeren</a:t>
            </a:r>
            <a:endParaRPr sz="2504" b="0" dirty="0">
              <a:solidFill>
                <a:schemeClr val="dk1"/>
              </a:solidFill>
              <a:latin typeface="Calibri"/>
              <a:ea typeface="Calibri"/>
              <a:cs typeface="Calibri"/>
              <a:sym typeface="Calibri"/>
            </a:endParaRPr>
          </a:p>
        </p:txBody>
      </p:sp>
      <p:pic>
        <p:nvPicPr>
          <p:cNvPr id="502" name="Google Shape;502;p37"/>
          <p:cNvPicPr preferRelativeResize="0"/>
          <p:nvPr/>
        </p:nvPicPr>
        <p:blipFill rotWithShape="1">
          <a:blip r:embed="rId4" cstate="screen">
            <a:alphaModFix/>
            <a:extLst>
              <a:ext uri="{28A0092B-C50C-407E-A947-70E740481C1C}">
                <a14:useLocalDpi xmlns:a14="http://schemas.microsoft.com/office/drawing/2010/main"/>
              </a:ext>
            </a:extLst>
          </a:blip>
          <a:srcRect l="20858" t="22206" r="15742" b="17906"/>
          <a:stretch/>
        </p:blipFill>
        <p:spPr>
          <a:xfrm>
            <a:off x="7860430" y="1885852"/>
            <a:ext cx="4042104" cy="3818112"/>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pic>
        <p:nvPicPr>
          <p:cNvPr id="508" name="Google Shape;508;p38"/>
          <p:cNvPicPr preferRelativeResize="0"/>
          <p:nvPr/>
        </p:nvPicPr>
        <p:blipFill>
          <a:blip r:embed="rId3">
            <a:alphaModFix/>
          </a:blip>
          <a:stretch>
            <a:fillRect/>
          </a:stretch>
        </p:blipFill>
        <p:spPr>
          <a:xfrm>
            <a:off x="0" y="0"/>
            <a:ext cx="6367149" cy="6875463"/>
          </a:xfrm>
          <a:prstGeom prst="rect">
            <a:avLst/>
          </a:prstGeom>
          <a:noFill/>
          <a:ln>
            <a:noFill/>
          </a:ln>
        </p:spPr>
      </p:pic>
      <p:sp>
        <p:nvSpPr>
          <p:cNvPr id="509" name="Google Shape;509;p38"/>
          <p:cNvSpPr txBox="1"/>
          <p:nvPr/>
        </p:nvSpPr>
        <p:spPr>
          <a:xfrm>
            <a:off x="286103" y="157323"/>
            <a:ext cx="8324080" cy="682868"/>
          </a:xfrm>
          <a:prstGeom prst="rect">
            <a:avLst/>
          </a:prstGeom>
          <a:noFill/>
          <a:ln>
            <a:noFill/>
          </a:ln>
        </p:spPr>
        <p:txBody>
          <a:bodyPr spcFirstLastPara="1" wrap="square" lIns="104034" tIns="52001" rIns="104034" bIns="52001" anchor="t" anchorCtr="0">
            <a:spAutoFit/>
          </a:bodyPr>
          <a:lstStyle/>
          <a:p>
            <a:pPr algn="l" rtl="0"/>
            <a:r>
              <a:rPr lang="en-GB" sz="3755">
                <a:solidFill>
                  <a:schemeClr val="lt1"/>
                </a:solidFill>
                <a:latin typeface="Calibri"/>
                <a:ea typeface="Calibri"/>
                <a:cs typeface="Calibri"/>
                <a:sym typeface="Calibri"/>
              </a:rPr>
              <a:t>EKSEMPEL: CARREFOUR BIO</a:t>
            </a:r>
            <a:endParaRPr sz="3755">
              <a:latin typeface="Calibri"/>
              <a:ea typeface="Calibri"/>
              <a:cs typeface="Calibri"/>
              <a:sym typeface="Calibri"/>
            </a:endParaRPr>
          </a:p>
        </p:txBody>
      </p:sp>
      <p:sp>
        <p:nvSpPr>
          <p:cNvPr id="510" name="Google Shape;510;p38"/>
          <p:cNvSpPr txBox="1">
            <a:spLocks noGrp="1"/>
          </p:cNvSpPr>
          <p:nvPr>
            <p:ph type="body" idx="1"/>
          </p:nvPr>
        </p:nvSpPr>
        <p:spPr>
          <a:xfrm>
            <a:off x="6438156" y="712292"/>
            <a:ext cx="5636439" cy="5232202"/>
          </a:xfrm>
          <a:prstGeom prst="rect">
            <a:avLst/>
          </a:prstGeom>
          <a:noFill/>
          <a:ln>
            <a:noFill/>
          </a:ln>
        </p:spPr>
        <p:txBody>
          <a:bodyPr spcFirstLastPara="1" wrap="square" lIns="0" tIns="0" rIns="0" bIns="0" anchor="t" anchorCtr="0">
            <a:spAutoFit/>
          </a:bodyPr>
          <a:lstStyle/>
          <a:p>
            <a:pPr marL="101165" indent="0" algn="l" rtl="0">
              <a:buClr>
                <a:schemeClr val="dk1"/>
              </a:buClr>
              <a:buSzPts val="2200"/>
            </a:pPr>
            <a:r>
              <a:rPr lang="en-GB" sz="2000" b="0" u="sng" dirty="0">
                <a:solidFill>
                  <a:schemeClr val="hlink"/>
                </a:solidFill>
                <a:latin typeface="Calibri"/>
                <a:ea typeface="Calibri"/>
                <a:cs typeface="Calibri"/>
                <a:sym typeface="Calibri"/>
                <a:hlinkClick r:id="rId4"/>
              </a:rPr>
              <a:t>2022 pressemeddelelse</a:t>
            </a:r>
            <a:r>
              <a:rPr lang="en-GB" sz="2000" b="0" dirty="0">
                <a:solidFill>
                  <a:schemeClr val="dk1"/>
                </a:solidFill>
                <a:latin typeface="Calibri"/>
                <a:ea typeface="Calibri"/>
                <a:cs typeface="Calibri"/>
                <a:sym typeface="Calibri"/>
              </a:rPr>
              <a:t>: 'Carrefour er den første forhandler, der bruger</a:t>
            </a:r>
            <a:r>
              <a:rPr lang="en-GB" sz="2000" dirty="0">
                <a:solidFill>
                  <a:schemeClr val="dk1"/>
                </a:solidFill>
                <a:latin typeface="Calibri"/>
                <a:ea typeface="Calibri"/>
                <a:cs typeface="Calibri"/>
                <a:sym typeface="Calibri"/>
              </a:rPr>
              <a:t>blockchain teknologi</a:t>
            </a:r>
            <a:r>
              <a:rPr lang="en-GB" sz="2000" b="0" dirty="0">
                <a:solidFill>
                  <a:schemeClr val="dk1"/>
                </a:solidFill>
                <a:latin typeface="Calibri"/>
                <a:ea typeface="Calibri"/>
                <a:cs typeface="Calibri"/>
                <a:sym typeface="Calibri"/>
              </a:rPr>
              <a:t>med eget mærke</a:t>
            </a:r>
            <a:r>
              <a:rPr lang="en-GB" sz="2000" dirty="0">
                <a:solidFill>
                  <a:schemeClr val="dk1"/>
                </a:solidFill>
                <a:latin typeface="Calibri"/>
                <a:ea typeface="Calibri"/>
                <a:cs typeface="Calibri"/>
                <a:sym typeface="Calibri"/>
              </a:rPr>
              <a:t>økologisk</a:t>
            </a:r>
            <a:r>
              <a:rPr lang="en-GB" sz="2000" b="0" dirty="0">
                <a:solidFill>
                  <a:schemeClr val="dk1"/>
                </a:solidFill>
                <a:latin typeface="Calibri"/>
                <a:ea typeface="Calibri"/>
                <a:cs typeface="Calibri"/>
                <a:sym typeface="Calibri"/>
              </a:rPr>
              <a:t>produkter, der giver forbrugerne mere gennemsigtighed"</a:t>
            </a:r>
          </a:p>
          <a:p>
            <a:pPr marL="101165" indent="0" algn="l" rtl="0">
              <a:buClr>
                <a:schemeClr val="dk1"/>
              </a:buClr>
              <a:buSzPts val="2200"/>
            </a:pPr>
            <a:endParaRPr sz="2000" b="0" dirty="0">
              <a:solidFill>
                <a:schemeClr val="dk1"/>
              </a:solidFill>
              <a:latin typeface="Calibri"/>
              <a:ea typeface="Calibri"/>
              <a:cs typeface="Calibri"/>
              <a:sym typeface="Calibri"/>
            </a:endParaRPr>
          </a:p>
          <a:p>
            <a:pPr marL="101165" indent="0" algn="l" rtl="0">
              <a:buClr>
                <a:schemeClr val="dk1"/>
              </a:buClr>
              <a:buSzPts val="2200"/>
            </a:pPr>
            <a:r>
              <a:rPr lang="en-GB" sz="2000" b="0" dirty="0">
                <a:solidFill>
                  <a:schemeClr val="dk1"/>
                </a:solidFill>
                <a:latin typeface="Calibri"/>
                <a:ea typeface="Calibri"/>
                <a:cs typeface="Calibri"/>
                <a:sym typeface="Calibri"/>
              </a:rPr>
              <a:t>Pilotprodukt: økologiske dessertappelsiner</a:t>
            </a:r>
            <a:endParaRPr sz="2000" b="0" dirty="0">
              <a:solidFill>
                <a:schemeClr val="dk1"/>
              </a:solidFill>
              <a:latin typeface="Calibri"/>
              <a:ea typeface="Calibri"/>
              <a:cs typeface="Calibri"/>
              <a:sym typeface="Calibri"/>
            </a:endParaRPr>
          </a:p>
          <a:p>
            <a:pPr indent="0" algn="l" rtl="0"/>
            <a:endParaRPr sz="2000" b="0" dirty="0">
              <a:solidFill>
                <a:schemeClr val="dk1"/>
              </a:solidFill>
              <a:latin typeface="Calibri"/>
              <a:ea typeface="Calibri"/>
              <a:cs typeface="Calibri"/>
              <a:sym typeface="Calibri"/>
            </a:endParaRPr>
          </a:p>
          <a:p>
            <a:pPr marL="101165" indent="0" algn="l" rtl="0">
              <a:buClr>
                <a:schemeClr val="dk1"/>
              </a:buClr>
              <a:buSzPts val="2200"/>
            </a:pPr>
            <a:r>
              <a:rPr lang="en-GB" sz="2000" b="0" dirty="0">
                <a:solidFill>
                  <a:schemeClr val="dk1"/>
                </a:solidFill>
                <a:latin typeface="Calibri"/>
                <a:ea typeface="Calibri"/>
                <a:cs typeface="Calibri"/>
                <a:sym typeface="Calibri"/>
              </a:rPr>
              <a:t>'En QR-kode til at spore rejseplanen for hver batch':</a:t>
            </a:r>
            <a:endParaRPr sz="2000" b="0" dirty="0">
              <a:solidFill>
                <a:schemeClr val="dk1"/>
              </a:solidFill>
              <a:latin typeface="Calibri"/>
              <a:ea typeface="Calibri"/>
              <a:cs typeface="Calibri"/>
              <a:sym typeface="Calibri"/>
            </a:endParaRPr>
          </a:p>
          <a:p>
            <a:pPr indent="0" algn="l" rtl="0"/>
            <a:endParaRPr sz="20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000" b="0" dirty="0">
                <a:solidFill>
                  <a:schemeClr val="dk1"/>
                </a:solidFill>
                <a:latin typeface="Calibri"/>
                <a:ea typeface="Calibri"/>
                <a:cs typeface="Calibri"/>
                <a:sym typeface="Calibri"/>
              </a:rPr>
              <a:t>Dens oprindelse og den vej, den har fulgt: producentens navn, markens placering, emballagestedet, transportmidler</a:t>
            </a:r>
            <a:endParaRPr sz="20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000" b="0" dirty="0">
                <a:solidFill>
                  <a:schemeClr val="dk1"/>
                </a:solidFill>
                <a:latin typeface="Calibri"/>
                <a:ea typeface="Calibri"/>
                <a:cs typeface="Calibri"/>
                <a:sym typeface="Calibri"/>
              </a:rPr>
              <a:t>Dens kvalitet: høstdato, analyseresultater, sort og sæsonbestemt</a:t>
            </a:r>
            <a:endParaRPr sz="20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000" b="0" dirty="0">
                <a:solidFill>
                  <a:schemeClr val="dk1"/>
                </a:solidFill>
                <a:latin typeface="Calibri"/>
                <a:ea typeface="Calibri"/>
                <a:cs typeface="Calibri"/>
                <a:sym typeface="Calibri"/>
              </a:rPr>
              <a:t>Dens økologiske certificering: konverteringsdato, officielt certifikat, yderligere initiativer implementeret af producenten.</a:t>
            </a:r>
            <a:endParaRPr sz="2000" b="0" dirty="0">
              <a:solidFill>
                <a:schemeClr val="dk1"/>
              </a:solidFill>
              <a:latin typeface="Calibri"/>
              <a:ea typeface="Calibri"/>
              <a:cs typeface="Calibri"/>
              <a:sym typeface="Calibri"/>
            </a:endParaRPr>
          </a:p>
        </p:txBody>
      </p:sp>
      <p:pic>
        <p:nvPicPr>
          <p:cNvPr id="511" name="Google Shape;511;p38"/>
          <p:cNvPicPr preferRelativeResize="0"/>
          <p:nvPr/>
        </p:nvPicPr>
        <p:blipFill rotWithShape="1">
          <a:blip r:embed="rId5">
            <a:alphaModFix/>
          </a:blip>
          <a:srcRect l="13666"/>
          <a:stretch/>
        </p:blipFill>
        <p:spPr>
          <a:xfrm>
            <a:off x="1" y="1371733"/>
            <a:ext cx="6206931" cy="4131971"/>
          </a:xfrm>
          <a:prstGeom prst="rect">
            <a:avLst/>
          </a:prstGeom>
          <a:noFill/>
          <a:ln>
            <a:noFill/>
          </a:ln>
        </p:spPr>
      </p:pic>
      <p:pic>
        <p:nvPicPr>
          <p:cNvPr id="512" name="Google Shape;512;p38"/>
          <p:cNvPicPr preferRelativeResize="0"/>
          <p:nvPr/>
        </p:nvPicPr>
        <p:blipFill>
          <a:blip r:embed="rId6" cstate="screen">
            <a:alphaModFix/>
            <a:extLst>
              <a:ext uri="{28A0092B-C50C-407E-A947-70E740481C1C}">
                <a14:useLocalDpi xmlns:a14="http://schemas.microsoft.com/office/drawing/2010/main"/>
              </a:ext>
            </a:extLst>
          </a:blip>
          <a:stretch>
            <a:fillRect/>
          </a:stretch>
        </p:blipFill>
        <p:spPr>
          <a:xfrm>
            <a:off x="164600" y="5637483"/>
            <a:ext cx="1255892" cy="1002501"/>
          </a:xfrm>
          <a:prstGeom prst="rect">
            <a:avLst/>
          </a:prstGeom>
          <a:noFill/>
          <a:ln>
            <a:noFill/>
          </a:ln>
        </p:spPr>
      </p:pic>
      <p:sp>
        <p:nvSpPr>
          <p:cNvPr id="513" name="Google Shape;513;p38"/>
          <p:cNvSpPr txBox="1"/>
          <p:nvPr/>
        </p:nvSpPr>
        <p:spPr>
          <a:xfrm>
            <a:off x="10556843" y="7430810"/>
            <a:ext cx="1517752" cy="204824"/>
          </a:xfrm>
          <a:prstGeom prst="rect">
            <a:avLst/>
          </a:prstGeom>
          <a:noFill/>
          <a:ln>
            <a:noFill/>
          </a:ln>
        </p:spPr>
        <p:txBody>
          <a:bodyPr spcFirstLastPara="1" wrap="square" lIns="104034" tIns="104034" rIns="104034" bIns="104034" anchor="t" anchorCtr="0">
            <a:noAutofit/>
          </a:bodyPr>
          <a:lstStyle/>
          <a:p>
            <a:pPr algn="l" rtl="0"/>
            <a:r>
              <a:rPr lang="en-GB" sz="683">
                <a:latin typeface="Open Sans"/>
                <a:ea typeface="Open Sans"/>
                <a:cs typeface="Open Sans"/>
                <a:sym typeface="Open Sans"/>
              </a:rPr>
              <a:t>Kildekreditter:</a:t>
            </a:r>
            <a:r>
              <a:rPr lang="en-GB" sz="683" u="sng">
                <a:solidFill>
                  <a:schemeClr val="hlink"/>
                </a:solidFill>
                <a:latin typeface="Open Sans"/>
                <a:ea typeface="Open Sans"/>
                <a:cs typeface="Open Sans"/>
                <a:sym typeface="Open Sans"/>
                <a:hlinkClick r:id="rId7"/>
              </a:rPr>
              <a:t>Carrefour Gruppen</a:t>
            </a:r>
            <a:r>
              <a:rPr lang="en-GB" sz="683">
                <a:latin typeface="Open Sans"/>
                <a:ea typeface="Open Sans"/>
                <a:cs typeface="Open Sans"/>
                <a:sym typeface="Open Sans"/>
              </a:rPr>
              <a:t> </a:t>
            </a:r>
            <a:endParaRPr sz="683">
              <a:latin typeface="Open Sans"/>
              <a:ea typeface="Open Sans"/>
              <a:cs typeface="Open Sans"/>
              <a:sym typeface="Open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9EDDF"/>
        </a:solidFill>
        <a:effectLst/>
      </p:bgPr>
    </p:bg>
    <p:spTree>
      <p:nvGrpSpPr>
        <p:cNvPr id="1" name="Shape 518"/>
        <p:cNvGrpSpPr/>
        <p:nvPr/>
      </p:nvGrpSpPr>
      <p:grpSpPr>
        <a:xfrm>
          <a:off x="0" y="0"/>
          <a:ext cx="0" cy="0"/>
          <a:chOff x="0" y="0"/>
          <a:chExt cx="0" cy="0"/>
        </a:xfrm>
      </p:grpSpPr>
      <p:sp>
        <p:nvSpPr>
          <p:cNvPr id="519" name="Google Shape;519;g26111f4c0a8_0_1"/>
          <p:cNvSpPr txBox="1">
            <a:spLocks noGrp="1"/>
          </p:cNvSpPr>
          <p:nvPr>
            <p:ph type="title"/>
          </p:nvPr>
        </p:nvSpPr>
        <p:spPr>
          <a:xfrm>
            <a:off x="1931646" y="939918"/>
            <a:ext cx="8304964" cy="805613"/>
          </a:xfrm>
          <a:prstGeom prst="rect">
            <a:avLst/>
          </a:prstGeom>
        </p:spPr>
        <p:txBody>
          <a:bodyPr spcFirstLastPara="1" wrap="square" lIns="0" tIns="0" rIns="0" bIns="0" anchor="t" anchorCtr="0">
            <a:spAutoFit/>
          </a:bodyPr>
          <a:lstStyle/>
          <a:p>
            <a:pPr algn="l" rtl="0"/>
            <a:endParaRPr/>
          </a:p>
        </p:txBody>
      </p:sp>
      <p:sp>
        <p:nvSpPr>
          <p:cNvPr id="520" name="Google Shape;520;g26111f4c0a8_0_1"/>
          <p:cNvSpPr txBox="1">
            <a:spLocks noGrp="1"/>
          </p:cNvSpPr>
          <p:nvPr>
            <p:ph type="body" idx="1"/>
          </p:nvPr>
        </p:nvSpPr>
        <p:spPr>
          <a:xfrm>
            <a:off x="1931646" y="939918"/>
            <a:ext cx="8304964" cy="805613"/>
          </a:xfrm>
          <a:prstGeom prst="rect">
            <a:avLst/>
          </a:prstGeom>
        </p:spPr>
        <p:txBody>
          <a:bodyPr spcFirstLastPara="1" wrap="square" lIns="0" tIns="0" rIns="0" bIns="0" anchor="t" anchorCtr="0">
            <a:spAutoFit/>
          </a:bodyPr>
          <a:lstStyle/>
          <a:p>
            <a:pPr marL="0" indent="0" algn="l" rtl="0"/>
            <a:endParaRPr/>
          </a:p>
        </p:txBody>
      </p:sp>
      <p:sp>
        <p:nvSpPr>
          <p:cNvPr id="521" name="Google Shape;521;g26111f4c0a8_0_1"/>
          <p:cNvSpPr txBox="1">
            <a:spLocks noGrp="1"/>
          </p:cNvSpPr>
          <p:nvPr>
            <p:ph type="sldNum" idx="12"/>
          </p:nvPr>
        </p:nvSpPr>
        <p:spPr>
          <a:xfrm>
            <a:off x="8761097" y="7153556"/>
            <a:ext cx="2798590" cy="315177"/>
          </a:xfrm>
          <a:prstGeom prst="rect">
            <a:avLst/>
          </a:prstGeom>
        </p:spPr>
        <p:txBody>
          <a:bodyPr spcFirstLastPara="1" wrap="square" lIns="0" tIns="0" rIns="0" bIns="0" anchor="t" anchorCtr="0">
            <a:spAutoFit/>
          </a:bodyPr>
          <a:lstStyle/>
          <a:p>
            <a:pPr algn="l" rtl="0"/>
            <a:endParaRPr/>
          </a:p>
        </p:txBody>
      </p:sp>
      <p:pic>
        <p:nvPicPr>
          <p:cNvPr id="522" name="Google Shape;522;g26111f4c0a8_0_1"/>
          <p:cNvPicPr preferRelativeResize="0"/>
          <p:nvPr/>
        </p:nvPicPr>
        <p:blipFill rotWithShape="1">
          <a:blip r:embed="rId3">
            <a:alphaModFix/>
          </a:blip>
          <a:srcRect/>
          <a:stretch/>
        </p:blipFill>
        <p:spPr>
          <a:xfrm>
            <a:off x="0" y="14906"/>
            <a:ext cx="12168188" cy="1332418"/>
          </a:xfrm>
          <a:prstGeom prst="rect">
            <a:avLst/>
          </a:prstGeom>
          <a:noFill/>
          <a:ln>
            <a:noFill/>
          </a:ln>
        </p:spPr>
      </p:pic>
      <p:sp>
        <p:nvSpPr>
          <p:cNvPr id="523" name="Google Shape;523;g26111f4c0a8_0_1"/>
          <p:cNvSpPr txBox="1"/>
          <p:nvPr/>
        </p:nvSpPr>
        <p:spPr>
          <a:xfrm>
            <a:off x="230246" y="188592"/>
            <a:ext cx="8410790" cy="787950"/>
          </a:xfrm>
          <a:prstGeom prst="rect">
            <a:avLst/>
          </a:prstGeom>
          <a:noFill/>
          <a:ln>
            <a:noFill/>
          </a:ln>
        </p:spPr>
        <p:txBody>
          <a:bodyPr spcFirstLastPara="1" wrap="square" lIns="104034" tIns="104034" rIns="104034" bIns="104034" anchor="t" anchorCtr="0">
            <a:spAutoFit/>
          </a:bodyPr>
          <a:lstStyle/>
          <a:p>
            <a:pPr algn="l" rtl="0"/>
            <a:r>
              <a:rPr lang="en-GB" sz="3755" dirty="0">
                <a:solidFill>
                  <a:schemeClr val="lt1"/>
                </a:solidFill>
                <a:latin typeface="Calibri"/>
                <a:ea typeface="Calibri"/>
                <a:cs typeface="Calibri"/>
                <a:sym typeface="Calibri"/>
              </a:rPr>
              <a:t>EKSEMPEL: PLACIDO VOLPONE</a:t>
            </a:r>
            <a:endParaRPr sz="3755" dirty="0">
              <a:latin typeface="Calibri"/>
              <a:ea typeface="Calibri"/>
              <a:cs typeface="Calibri"/>
              <a:sym typeface="Calibri"/>
            </a:endParaRPr>
          </a:p>
        </p:txBody>
      </p:sp>
      <p:pic>
        <p:nvPicPr>
          <p:cNvPr id="524" name="Google Shape;524;g26111f4c0a8_0_1"/>
          <p:cNvPicPr preferRelativeResize="0"/>
          <p:nvPr/>
        </p:nvPicPr>
        <p:blipFill>
          <a:blip r:embed="rId4">
            <a:alphaModFix/>
          </a:blip>
          <a:stretch>
            <a:fillRect/>
          </a:stretch>
        </p:blipFill>
        <p:spPr>
          <a:xfrm>
            <a:off x="-59765" y="1200241"/>
            <a:ext cx="11619452" cy="5675222"/>
          </a:xfrm>
          <a:prstGeom prst="rect">
            <a:avLst/>
          </a:prstGeom>
          <a:noFill/>
          <a:ln>
            <a:noFill/>
          </a:ln>
        </p:spPr>
      </p:pic>
      <p:pic>
        <p:nvPicPr>
          <p:cNvPr id="525" name="Google Shape;525;g26111f4c0a8_0_1"/>
          <p:cNvPicPr preferRelativeResize="0"/>
          <p:nvPr/>
        </p:nvPicPr>
        <p:blipFill>
          <a:blip r:embed="rId5">
            <a:alphaModFix/>
          </a:blip>
          <a:stretch>
            <a:fillRect/>
          </a:stretch>
        </p:blipFill>
        <p:spPr>
          <a:xfrm>
            <a:off x="9582810" y="1172735"/>
            <a:ext cx="2585378" cy="1666238"/>
          </a:xfrm>
          <a:prstGeom prst="rect">
            <a:avLst/>
          </a:prstGeom>
          <a:noFill/>
          <a:ln>
            <a:noFill/>
          </a:ln>
        </p:spPr>
      </p:pic>
      <p:sp>
        <p:nvSpPr>
          <p:cNvPr id="526" name="Google Shape;526;g26111f4c0a8_0_1"/>
          <p:cNvSpPr txBox="1"/>
          <p:nvPr/>
        </p:nvSpPr>
        <p:spPr>
          <a:xfrm>
            <a:off x="119225" y="7376616"/>
            <a:ext cx="1528335" cy="151911"/>
          </a:xfrm>
          <a:prstGeom prst="rect">
            <a:avLst/>
          </a:prstGeom>
          <a:noFill/>
          <a:ln>
            <a:noFill/>
          </a:ln>
        </p:spPr>
        <p:txBody>
          <a:bodyPr spcFirstLastPara="1" wrap="square" lIns="104034" tIns="104034" rIns="104034" bIns="104034" anchor="t" anchorCtr="0">
            <a:noAutofit/>
          </a:bodyPr>
          <a:lstStyle/>
          <a:p>
            <a:pPr algn="l" rtl="0"/>
            <a:r>
              <a:rPr lang="en-GB" sz="683">
                <a:latin typeface="Open Sans"/>
                <a:ea typeface="Open Sans"/>
                <a:cs typeface="Open Sans"/>
                <a:sym typeface="Open Sans"/>
              </a:rPr>
              <a:t>Kildekreditter:</a:t>
            </a:r>
            <a:r>
              <a:rPr lang="en-GB" sz="683" u="sng">
                <a:solidFill>
                  <a:schemeClr val="hlink"/>
                </a:solidFill>
                <a:latin typeface="Open Sans"/>
                <a:ea typeface="Open Sans"/>
                <a:cs typeface="Open Sans"/>
                <a:sym typeface="Open Sans"/>
                <a:hlinkClick r:id="rId6"/>
              </a:rPr>
              <a:t>Placido Volpone</a:t>
            </a:r>
            <a:endParaRPr sz="683">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4"/>
          <p:cNvPicPr preferRelativeResize="0"/>
          <p:nvPr/>
        </p:nvPicPr>
        <p:blipFill rotWithShape="1">
          <a:blip r:embed="rId3">
            <a:alphaModFix/>
          </a:blip>
          <a:srcRect/>
          <a:stretch/>
        </p:blipFill>
        <p:spPr>
          <a:xfrm>
            <a:off x="0" y="-537495"/>
            <a:ext cx="12168188" cy="1332418"/>
          </a:xfrm>
          <a:prstGeom prst="rect">
            <a:avLst/>
          </a:prstGeom>
          <a:noFill/>
          <a:ln>
            <a:noFill/>
          </a:ln>
        </p:spPr>
      </p:pic>
      <p:sp>
        <p:nvSpPr>
          <p:cNvPr id="191" name="Google Shape;191;p4"/>
          <p:cNvSpPr txBox="1"/>
          <p:nvPr/>
        </p:nvSpPr>
        <p:spPr>
          <a:xfrm>
            <a:off x="534707" y="220409"/>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LÆRINGSRESULTATER</a:t>
            </a:r>
            <a:endParaRPr sz="1593" dirty="0"/>
          </a:p>
        </p:txBody>
      </p:sp>
      <p:sp>
        <p:nvSpPr>
          <p:cNvPr id="192" name="Google Shape;192;p4"/>
          <p:cNvSpPr txBox="1"/>
          <p:nvPr/>
        </p:nvSpPr>
        <p:spPr>
          <a:xfrm>
            <a:off x="534708" y="836457"/>
            <a:ext cx="10491810" cy="5412240"/>
          </a:xfrm>
          <a:prstGeom prst="rect">
            <a:avLst/>
          </a:prstGeom>
          <a:noFill/>
          <a:ln>
            <a:noFill/>
          </a:ln>
        </p:spPr>
        <p:txBody>
          <a:bodyPr spcFirstLastPara="1" wrap="square" lIns="104034" tIns="52001" rIns="104034" bIns="52001" anchor="t" anchorCtr="0">
            <a:spAutoFit/>
          </a:bodyPr>
          <a:lstStyle/>
          <a:p>
            <a:pPr algn="l" rtl="0">
              <a:lnSpc>
                <a:spcPct val="150000"/>
              </a:lnSpc>
            </a:pPr>
            <a:endParaRPr sz="2504">
              <a:solidFill>
                <a:schemeClr val="dk1"/>
              </a:solidFill>
              <a:latin typeface="Calibri"/>
              <a:ea typeface="Calibri"/>
              <a:cs typeface="Calibri"/>
              <a:sym typeface="Calibri"/>
            </a:endParaRPr>
          </a:p>
          <a:p>
            <a:pPr marL="325170" indent="-354075" algn="l" rtl="0">
              <a:lnSpc>
                <a:spcPct val="150000"/>
              </a:lnSpc>
              <a:buClr>
                <a:schemeClr val="dk1"/>
              </a:buClr>
              <a:buSzPts val="2200"/>
              <a:buFont typeface="Arial"/>
              <a:buChar char="•"/>
            </a:pPr>
            <a:r>
              <a:rPr lang="en-GB" sz="2504" b="1">
                <a:solidFill>
                  <a:schemeClr val="dk1"/>
                </a:solidFill>
                <a:latin typeface="Calibri"/>
                <a:ea typeface="Calibri"/>
                <a:cs typeface="Calibri"/>
                <a:sym typeface="Calibri"/>
              </a:rPr>
              <a:t>Demonstrere</a:t>
            </a:r>
            <a:r>
              <a:rPr lang="en-GB" sz="2504">
                <a:solidFill>
                  <a:schemeClr val="dk1"/>
                </a:solidFill>
                <a:latin typeface="Calibri"/>
                <a:ea typeface="Calibri"/>
                <a:cs typeface="Calibri"/>
                <a:sym typeface="Calibri"/>
              </a:rPr>
              <a:t>en klar forståelse af de store problemer, som landbrugsfødevaresektoren står over for i dag og Blockchains relevans som en potentiel løsning på mange af disse problemer</a:t>
            </a:r>
            <a:endParaRPr sz="2504">
              <a:solidFill>
                <a:schemeClr val="dk1"/>
              </a:solidFill>
              <a:latin typeface="Calibri"/>
              <a:ea typeface="Calibri"/>
              <a:cs typeface="Calibri"/>
              <a:sym typeface="Calibri"/>
            </a:endParaRPr>
          </a:p>
          <a:p>
            <a:pPr marL="325170" indent="-354075" algn="l" rtl="0">
              <a:lnSpc>
                <a:spcPct val="150000"/>
              </a:lnSpc>
              <a:buClr>
                <a:schemeClr val="dk1"/>
              </a:buClr>
              <a:buSzPts val="2200"/>
              <a:buFont typeface="Arial"/>
              <a:buChar char="•"/>
            </a:pPr>
            <a:r>
              <a:rPr lang="en-GB" sz="2504" b="1">
                <a:solidFill>
                  <a:schemeClr val="dk1"/>
                </a:solidFill>
                <a:latin typeface="Calibri"/>
                <a:ea typeface="Calibri"/>
                <a:cs typeface="Calibri"/>
                <a:sym typeface="Calibri"/>
              </a:rPr>
              <a:t>Analysere</a:t>
            </a:r>
            <a:r>
              <a:rPr lang="en-GB" sz="2504">
                <a:solidFill>
                  <a:schemeClr val="dk1"/>
                </a:solidFill>
                <a:latin typeface="Calibri"/>
                <a:ea typeface="Calibri"/>
                <a:cs typeface="Calibri"/>
                <a:sym typeface="Calibri"/>
              </a:rPr>
              <a:t>Blockchain-teknologiens rolle i supply chain management og landmands-, miljø- og forbrugercentrerede løsninger</a:t>
            </a:r>
            <a:endParaRPr sz="2504">
              <a:solidFill>
                <a:schemeClr val="dk1"/>
              </a:solidFill>
              <a:latin typeface="Calibri"/>
              <a:ea typeface="Calibri"/>
              <a:cs typeface="Calibri"/>
              <a:sym typeface="Calibri"/>
            </a:endParaRPr>
          </a:p>
          <a:p>
            <a:pPr marL="325170" indent="-354075" algn="l" rtl="0">
              <a:lnSpc>
                <a:spcPct val="150000"/>
              </a:lnSpc>
              <a:buClr>
                <a:schemeClr val="dk1"/>
              </a:buClr>
              <a:buSzPts val="2200"/>
              <a:buFont typeface="Arial"/>
              <a:buChar char="•"/>
            </a:pPr>
            <a:r>
              <a:rPr lang="en-GB" sz="2504" b="1">
                <a:solidFill>
                  <a:schemeClr val="dk1"/>
                </a:solidFill>
                <a:latin typeface="Calibri"/>
                <a:ea typeface="Calibri"/>
                <a:cs typeface="Calibri"/>
                <a:sym typeface="Calibri"/>
              </a:rPr>
              <a:t>Vurdere</a:t>
            </a:r>
            <a:r>
              <a:rPr lang="en-GB" sz="2504">
                <a:solidFill>
                  <a:schemeClr val="dk1"/>
                </a:solidFill>
                <a:latin typeface="Calibri"/>
                <a:ea typeface="Calibri"/>
                <a:cs typeface="Calibri"/>
                <a:sym typeface="Calibri"/>
              </a:rPr>
              <a:t>de relative fordele og ulemper ved at implementere Blockchain-teknologier i agrifood-forsyningskæden</a:t>
            </a:r>
            <a:endParaRPr sz="2504">
              <a:solidFill>
                <a:schemeClr val="dk1"/>
              </a:solidFill>
              <a:latin typeface="Calibri"/>
              <a:ea typeface="Calibri"/>
              <a:cs typeface="Calibri"/>
              <a:sym typeface="Calibri"/>
            </a:endParaRPr>
          </a:p>
          <a:p>
            <a:pPr marL="520273" algn="l" rtl="0">
              <a:lnSpc>
                <a:spcPct val="150000"/>
              </a:lnSpc>
            </a:pPr>
            <a:endParaRPr sz="1593">
              <a:solidFill>
                <a:srgbClr val="FF0000"/>
              </a:solidFill>
            </a:endParaRPr>
          </a:p>
          <a:p>
            <a:pPr marL="325170" indent="-195102" algn="l" rtl="0">
              <a:buClr>
                <a:schemeClr val="dk1"/>
              </a:buClr>
              <a:buSzPts val="1800"/>
            </a:pPr>
            <a:endParaRPr sz="2048">
              <a:solidFill>
                <a:schemeClr val="dk1"/>
              </a:solidFill>
              <a:latin typeface="Open Sans"/>
              <a:ea typeface="Open Sans"/>
              <a:cs typeface="Open Sans"/>
              <a:sym typeface="Open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pic>
        <p:nvPicPr>
          <p:cNvPr id="532" name="Google Shape;532;g26111f4c0a8_0_8"/>
          <p:cNvPicPr preferRelativeResize="0"/>
          <p:nvPr/>
        </p:nvPicPr>
        <p:blipFill>
          <a:blip r:embed="rId3">
            <a:alphaModFix/>
          </a:blip>
          <a:stretch>
            <a:fillRect/>
          </a:stretch>
        </p:blipFill>
        <p:spPr>
          <a:xfrm>
            <a:off x="5961257" y="0"/>
            <a:ext cx="6206932" cy="7740677"/>
          </a:xfrm>
          <a:prstGeom prst="rect">
            <a:avLst/>
          </a:prstGeom>
          <a:noFill/>
          <a:ln>
            <a:noFill/>
          </a:ln>
        </p:spPr>
      </p:pic>
      <p:sp>
        <p:nvSpPr>
          <p:cNvPr id="533" name="Google Shape;533;g26111f4c0a8_0_8"/>
          <p:cNvSpPr txBox="1"/>
          <p:nvPr/>
        </p:nvSpPr>
        <p:spPr>
          <a:xfrm>
            <a:off x="6163607" y="338896"/>
            <a:ext cx="5589328" cy="787950"/>
          </a:xfrm>
          <a:prstGeom prst="rect">
            <a:avLst/>
          </a:prstGeom>
          <a:noFill/>
          <a:ln>
            <a:noFill/>
          </a:ln>
        </p:spPr>
        <p:txBody>
          <a:bodyPr spcFirstLastPara="1" wrap="square" lIns="104034" tIns="104034" rIns="104034" bIns="104034" anchor="t" anchorCtr="0">
            <a:spAutoFit/>
          </a:bodyPr>
          <a:lstStyle/>
          <a:p>
            <a:pPr algn="l" rtl="0"/>
            <a:r>
              <a:rPr lang="en-GB" sz="3755" dirty="0">
                <a:solidFill>
                  <a:schemeClr val="lt1"/>
                </a:solidFill>
                <a:latin typeface="Calibri"/>
                <a:ea typeface="Calibri"/>
                <a:cs typeface="Calibri"/>
                <a:sym typeface="Calibri"/>
              </a:rPr>
              <a:t>EKSEMPEL: NAVIDUL</a:t>
            </a:r>
            <a:endParaRPr sz="3755" dirty="0">
              <a:latin typeface="Calibri"/>
              <a:ea typeface="Calibri"/>
              <a:cs typeface="Calibri"/>
              <a:sym typeface="Calibri"/>
            </a:endParaRPr>
          </a:p>
        </p:txBody>
      </p:sp>
      <p:pic>
        <p:nvPicPr>
          <p:cNvPr id="534" name="Google Shape;534;g26111f4c0a8_0_8"/>
          <p:cNvPicPr preferRelativeResize="0"/>
          <p:nvPr/>
        </p:nvPicPr>
        <p:blipFill rotWithShape="1">
          <a:blip r:embed="rId4">
            <a:alphaModFix/>
          </a:blip>
          <a:srcRect l="19955" r="22865"/>
          <a:stretch/>
        </p:blipFill>
        <p:spPr>
          <a:xfrm>
            <a:off x="-143747" y="946436"/>
            <a:ext cx="6105003" cy="4982564"/>
          </a:xfrm>
          <a:prstGeom prst="rect">
            <a:avLst/>
          </a:prstGeom>
          <a:noFill/>
          <a:ln>
            <a:noFill/>
          </a:ln>
        </p:spPr>
      </p:pic>
      <p:pic>
        <p:nvPicPr>
          <p:cNvPr id="535" name="Google Shape;535;g26111f4c0a8_0_8"/>
          <p:cNvPicPr preferRelativeResize="0"/>
          <p:nvPr/>
        </p:nvPicPr>
        <p:blipFill rotWithShape="1">
          <a:blip r:embed="rId5">
            <a:alphaModFix/>
          </a:blip>
          <a:srcRect l="17599" t="12357" r="17599" b="13243"/>
          <a:stretch/>
        </p:blipFill>
        <p:spPr>
          <a:xfrm>
            <a:off x="2384504" y="5091494"/>
            <a:ext cx="1309456" cy="1511124"/>
          </a:xfrm>
          <a:prstGeom prst="rect">
            <a:avLst/>
          </a:prstGeom>
          <a:noFill/>
          <a:ln>
            <a:noFill/>
          </a:ln>
        </p:spPr>
      </p:pic>
      <p:sp>
        <p:nvSpPr>
          <p:cNvPr id="536" name="Google Shape;536;g26111f4c0a8_0_8"/>
          <p:cNvSpPr txBox="1"/>
          <p:nvPr/>
        </p:nvSpPr>
        <p:spPr>
          <a:xfrm>
            <a:off x="6297255" y="1172455"/>
            <a:ext cx="5322032" cy="5907148"/>
          </a:xfrm>
          <a:prstGeom prst="rect">
            <a:avLst/>
          </a:prstGeom>
          <a:noFill/>
          <a:ln>
            <a:noFill/>
          </a:ln>
        </p:spPr>
        <p:txBody>
          <a:bodyPr spcFirstLastPara="1" wrap="square" lIns="104034" tIns="104034" rIns="104034" bIns="104034" anchor="t" anchorCtr="0">
            <a:noAutofit/>
          </a:bodyPr>
          <a:lstStyle/>
          <a:p>
            <a:pPr marL="520273" indent="-419108" algn="l" rtl="0">
              <a:buClr>
                <a:schemeClr val="lt1"/>
              </a:buClr>
              <a:buSzPts val="2200"/>
              <a:buFont typeface="Calibri"/>
              <a:buChar char="●"/>
            </a:pPr>
            <a:r>
              <a:rPr lang="en-GB" sz="2504">
                <a:solidFill>
                  <a:schemeClr val="lt1"/>
                </a:solidFill>
                <a:latin typeface="Calibri"/>
                <a:ea typeface="Calibri"/>
                <a:cs typeface="Calibri"/>
                <a:sym typeface="Calibri"/>
              </a:rPr>
              <a:t>Iberiske skinkeskuldre (DO)</a:t>
            </a:r>
            <a:endParaRPr sz="2504">
              <a:solidFill>
                <a:schemeClr val="lt1"/>
              </a:solidFill>
              <a:latin typeface="Calibri"/>
              <a:ea typeface="Calibri"/>
              <a:cs typeface="Calibri"/>
              <a:sym typeface="Calibri"/>
            </a:endParaRPr>
          </a:p>
          <a:p>
            <a:pPr marL="520273" indent="-419108" algn="l" rtl="0">
              <a:buClr>
                <a:schemeClr val="lt1"/>
              </a:buClr>
              <a:buSzPts val="2200"/>
              <a:buFont typeface="Calibri"/>
              <a:buChar char="●"/>
            </a:pPr>
            <a:r>
              <a:rPr lang="en-GB" sz="2504">
                <a:solidFill>
                  <a:schemeClr val="lt1"/>
                </a:solidFill>
                <a:latin typeface="Calibri"/>
                <a:ea typeface="Calibri"/>
                <a:cs typeface="Calibri"/>
                <a:sym typeface="Calibri"/>
              </a:rPr>
              <a:t>Farvekodede etiketter og Blockchain</a:t>
            </a:r>
            <a:endParaRPr sz="2504">
              <a:solidFill>
                <a:schemeClr val="lt1"/>
              </a:solidFill>
              <a:latin typeface="Calibri"/>
              <a:ea typeface="Calibri"/>
              <a:cs typeface="Calibri"/>
              <a:sym typeface="Calibri"/>
            </a:endParaRPr>
          </a:p>
          <a:p>
            <a:pPr marL="520273" indent="-419108" algn="l" rtl="0">
              <a:buClr>
                <a:schemeClr val="lt1"/>
              </a:buClr>
              <a:buSzPts val="2200"/>
              <a:buFont typeface="Calibri"/>
              <a:buChar char="●"/>
            </a:pPr>
            <a:r>
              <a:rPr lang="en-GB" sz="2504">
                <a:solidFill>
                  <a:schemeClr val="lt1"/>
                </a:solidFill>
                <a:latin typeface="Calibri"/>
                <a:ea typeface="Calibri"/>
                <a:cs typeface="Calibri"/>
                <a:sym typeface="Calibri"/>
              </a:rPr>
              <a:t>Oplysninger om dyrets fodervægt, hærdningsproces mm.</a:t>
            </a:r>
            <a:endParaRPr sz="2504">
              <a:solidFill>
                <a:schemeClr val="lt1"/>
              </a:solidFill>
              <a:latin typeface="Calibri"/>
              <a:ea typeface="Calibri"/>
              <a:cs typeface="Calibri"/>
              <a:sym typeface="Calibri"/>
            </a:endParaRPr>
          </a:p>
          <a:p>
            <a:pPr marL="520273" indent="-419108" algn="l" rtl="0">
              <a:buClr>
                <a:schemeClr val="lt1"/>
              </a:buClr>
              <a:buSzPts val="2200"/>
              <a:buFont typeface="Calibri"/>
              <a:buChar char="●"/>
            </a:pPr>
            <a:r>
              <a:rPr lang="en-GB" sz="2504">
                <a:solidFill>
                  <a:schemeClr val="lt1"/>
                </a:solidFill>
                <a:latin typeface="Calibri"/>
                <a:ea typeface="Calibri"/>
                <a:cs typeface="Calibri"/>
                <a:sym typeface="Calibri"/>
              </a:rPr>
              <a:t>"Sand, fuldstændig og uforanderlig" information</a:t>
            </a:r>
            <a:endParaRPr sz="2504">
              <a:solidFill>
                <a:schemeClr val="lt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p39"/>
          <p:cNvPicPr preferRelativeResize="0"/>
          <p:nvPr/>
        </p:nvPicPr>
        <p:blipFill rotWithShape="1">
          <a:blip r:embed="rId3">
            <a:alphaModFix/>
          </a:blip>
          <a:srcRect/>
          <a:stretch/>
        </p:blipFill>
        <p:spPr>
          <a:xfrm>
            <a:off x="0" y="-25785"/>
            <a:ext cx="12168188" cy="1332418"/>
          </a:xfrm>
          <a:prstGeom prst="rect">
            <a:avLst/>
          </a:prstGeom>
          <a:noFill/>
          <a:ln>
            <a:noFill/>
          </a:ln>
        </p:spPr>
      </p:pic>
      <p:sp>
        <p:nvSpPr>
          <p:cNvPr id="543" name="Google Shape;543;p39"/>
          <p:cNvSpPr txBox="1"/>
          <p:nvPr/>
        </p:nvSpPr>
        <p:spPr>
          <a:xfrm>
            <a:off x="246217" y="298990"/>
            <a:ext cx="11532321" cy="682868"/>
          </a:xfrm>
          <a:prstGeom prst="rect">
            <a:avLst/>
          </a:prstGeom>
          <a:noFill/>
          <a:ln>
            <a:noFill/>
          </a:ln>
        </p:spPr>
        <p:txBody>
          <a:bodyPr spcFirstLastPara="1" wrap="square" lIns="104034" tIns="52001" rIns="104034" bIns="52001" anchor="t" anchorCtr="0">
            <a:spAutoFit/>
          </a:bodyPr>
          <a:lstStyle/>
          <a:p>
            <a:pPr algn="l" rtl="0"/>
            <a:r>
              <a:rPr lang="en-GB" sz="3755">
                <a:solidFill>
                  <a:schemeClr val="lt1"/>
                </a:solidFill>
                <a:latin typeface="Calibri"/>
                <a:ea typeface="Calibri"/>
                <a:cs typeface="Calibri"/>
                <a:sym typeface="Calibri"/>
              </a:rPr>
              <a:t>BLOKKÆDE OG KVALITETSSIKRING</a:t>
            </a:r>
            <a:endParaRPr sz="3755">
              <a:latin typeface="Calibri"/>
              <a:ea typeface="Calibri"/>
              <a:cs typeface="Calibri"/>
              <a:sym typeface="Calibri"/>
            </a:endParaRPr>
          </a:p>
        </p:txBody>
      </p:sp>
      <p:sp>
        <p:nvSpPr>
          <p:cNvPr id="544" name="Google Shape;544;p39"/>
          <p:cNvSpPr txBox="1">
            <a:spLocks noGrp="1"/>
          </p:cNvSpPr>
          <p:nvPr>
            <p:ph type="body" idx="1"/>
          </p:nvPr>
        </p:nvSpPr>
        <p:spPr>
          <a:xfrm>
            <a:off x="317934" y="1577740"/>
            <a:ext cx="11718677" cy="5009705"/>
          </a:xfrm>
          <a:prstGeom prst="rect">
            <a:avLst/>
          </a:prstGeom>
          <a:noFill/>
          <a:ln>
            <a:noFill/>
          </a:ln>
        </p:spPr>
        <p:txBody>
          <a:bodyPr spcFirstLastPara="1" wrap="square" lIns="0" tIns="0" rIns="0" bIns="0" anchor="t" anchorCtr="0">
            <a:spAutoFit/>
          </a:bodyPr>
          <a:lstStyle/>
          <a:p>
            <a:pPr indent="-419108" algn="l" rtl="0">
              <a:buClr>
                <a:schemeClr val="dk1"/>
              </a:buClr>
              <a:buSzPts val="2200"/>
              <a:buChar char="●"/>
            </a:pPr>
            <a:r>
              <a:rPr lang="en-GB" sz="2504" b="0" dirty="0">
                <a:solidFill>
                  <a:schemeClr val="dk1"/>
                </a:solidFill>
                <a:latin typeface="Calibri"/>
                <a:ea typeface="Calibri"/>
                <a:cs typeface="Calibri"/>
                <a:sym typeface="Calibri"/>
              </a:rPr>
              <a:t>En anden måde, hvorpå Blockchain-løsninger kan være nyttige i forhold til forbrugerforhold, er i tilfælde af en</a:t>
            </a:r>
            <a:r>
              <a:rPr lang="en-GB" sz="2504" dirty="0">
                <a:solidFill>
                  <a:schemeClr val="dk1"/>
                </a:solidFill>
                <a:latin typeface="Calibri"/>
                <a:ea typeface="Calibri"/>
                <a:cs typeface="Calibri"/>
                <a:sym typeface="Calibri"/>
              </a:rPr>
              <a:t>produkt tilbagekaldelse</a:t>
            </a:r>
            <a:endParaRPr sz="2504"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Produkttilbagekaldelser repræsenterer et tab for virksomheden i form af usolgte produkter, men et endnu større tab kan være</a:t>
            </a:r>
            <a:r>
              <a:rPr lang="en-GB" sz="2504" dirty="0">
                <a:solidFill>
                  <a:schemeClr val="dk1"/>
                </a:solidFill>
                <a:latin typeface="Calibri"/>
                <a:ea typeface="Calibri"/>
                <a:cs typeface="Calibri"/>
                <a:sym typeface="Calibri"/>
              </a:rPr>
              <a:t>skade på virksomhedens omdømme</a:t>
            </a:r>
            <a:r>
              <a:rPr lang="en-GB" sz="2504" b="0" dirty="0">
                <a:solidFill>
                  <a:schemeClr val="dk1"/>
                </a:solidFill>
                <a:latin typeface="Calibri"/>
                <a:ea typeface="Calibri"/>
                <a:cs typeface="Calibri"/>
                <a:sym typeface="Calibri"/>
              </a:rPr>
              <a:t>og</a:t>
            </a:r>
            <a:r>
              <a:rPr lang="en-GB" sz="2504" dirty="0">
                <a:solidFill>
                  <a:schemeClr val="dk1"/>
                </a:solidFill>
                <a:latin typeface="Calibri"/>
                <a:ea typeface="Calibri"/>
                <a:cs typeface="Calibri"/>
                <a:sym typeface="Calibri"/>
              </a:rPr>
              <a:t>miste forbrugernes tillid</a:t>
            </a:r>
            <a:endParaRPr sz="2504"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Integrerede Blockchain- og IoT/RFID-teknologier kan hjælpe med at reducere sandsynligheden for produkttilbagekaldelse ved nøje at overvåge produktkvaliteten gennem hele forsyningskæden - men selv i tilfælde, hvor kontaminering ikke med held undgås, kan Blockchain-aktiveret sporbarhed hjælpe virksomheder</a:t>
            </a:r>
            <a:r>
              <a:rPr lang="en-GB" sz="2504" dirty="0">
                <a:solidFill>
                  <a:schemeClr val="dk1"/>
                </a:solidFill>
                <a:latin typeface="Calibri"/>
                <a:ea typeface="Calibri"/>
                <a:cs typeface="Calibri"/>
                <a:sym typeface="Calibri"/>
              </a:rPr>
              <a:t>afbøde skaden på omdømmet af en produkttilbagekaldelse</a:t>
            </a:r>
            <a:endParaRPr sz="2504" dirty="0">
              <a:solidFill>
                <a:schemeClr val="dk1"/>
              </a:solidFill>
              <a:latin typeface="Calibri"/>
              <a:ea typeface="Calibri"/>
              <a:cs typeface="Calibri"/>
              <a:sym typeface="Calibri"/>
            </a:endParaRPr>
          </a:p>
          <a:p>
            <a:pPr indent="-419108" algn="l" rtl="0">
              <a:buClr>
                <a:schemeClr val="dk1"/>
              </a:buClr>
              <a:buSzPts val="2200"/>
              <a:buChar char="●"/>
            </a:pPr>
            <a:r>
              <a:rPr lang="en-GB" sz="2504" b="0" dirty="0">
                <a:solidFill>
                  <a:schemeClr val="dk1"/>
                </a:solidFill>
                <a:latin typeface="Calibri"/>
                <a:ea typeface="Calibri"/>
                <a:cs typeface="Calibri"/>
                <a:sym typeface="Calibri"/>
              </a:rPr>
              <a:t>At vide præcis, hvilke produkter der var forurenet, hvordan, hvornår og hvor kan hjælpe virksomheder med at udføre en</a:t>
            </a:r>
            <a:r>
              <a:rPr lang="en-GB" sz="2504" dirty="0">
                <a:solidFill>
                  <a:schemeClr val="dk1"/>
                </a:solidFill>
                <a:latin typeface="Calibri"/>
                <a:ea typeface="Calibri"/>
                <a:cs typeface="Calibri"/>
                <a:sym typeface="Calibri"/>
              </a:rPr>
              <a:t>hurtig</a:t>
            </a:r>
            <a:r>
              <a:rPr lang="en-GB" sz="2504" b="0" dirty="0">
                <a:solidFill>
                  <a:schemeClr val="dk1"/>
                </a:solidFill>
                <a:latin typeface="Calibri"/>
                <a:ea typeface="Calibri"/>
                <a:cs typeface="Calibri"/>
                <a:sym typeface="Calibri"/>
              </a:rPr>
              <a:t>og</a:t>
            </a:r>
            <a:r>
              <a:rPr lang="en-GB" sz="2504" dirty="0">
                <a:solidFill>
                  <a:schemeClr val="dk1"/>
                </a:solidFill>
                <a:latin typeface="Calibri"/>
                <a:ea typeface="Calibri"/>
                <a:cs typeface="Calibri"/>
                <a:sym typeface="Calibri"/>
              </a:rPr>
              <a:t>målrettet produkttilbagekaldelse</a:t>
            </a:r>
            <a:r>
              <a:rPr lang="en-GB" sz="2504" b="0" dirty="0">
                <a:solidFill>
                  <a:schemeClr val="dk1"/>
                </a:solidFill>
                <a:latin typeface="Calibri"/>
                <a:ea typeface="Calibri"/>
                <a:cs typeface="Calibri"/>
                <a:sym typeface="Calibri"/>
              </a:rPr>
              <a:t>som kan hjælpe med at undgå en potentiel skandale</a:t>
            </a:r>
            <a:endParaRPr sz="2504" b="0" dirty="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pic>
        <p:nvPicPr>
          <p:cNvPr id="550" name="Google Shape;550;g1e57d31ba4a_0_9"/>
          <p:cNvPicPr preferRelativeResize="0"/>
          <p:nvPr/>
        </p:nvPicPr>
        <p:blipFill>
          <a:blip r:embed="rId3">
            <a:alphaModFix/>
          </a:blip>
          <a:stretch>
            <a:fillRect/>
          </a:stretch>
        </p:blipFill>
        <p:spPr>
          <a:xfrm>
            <a:off x="1" y="0"/>
            <a:ext cx="6206932" cy="6920753"/>
          </a:xfrm>
          <a:prstGeom prst="rect">
            <a:avLst/>
          </a:prstGeom>
          <a:noFill/>
          <a:ln>
            <a:noFill/>
          </a:ln>
        </p:spPr>
      </p:pic>
      <p:sp>
        <p:nvSpPr>
          <p:cNvPr id="551" name="Google Shape;551;g1e57d31ba4a_0_9"/>
          <p:cNvSpPr txBox="1"/>
          <p:nvPr/>
        </p:nvSpPr>
        <p:spPr>
          <a:xfrm>
            <a:off x="276372" y="540402"/>
            <a:ext cx="5654190" cy="1838569"/>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KORT ØVELSE I KLASSEN: TESCO BURGER HORSE MEAT SCANDAL, 2013</a:t>
            </a:r>
            <a:endParaRPr sz="3755" dirty="0">
              <a:latin typeface="Calibri"/>
              <a:ea typeface="Calibri"/>
              <a:cs typeface="Calibri"/>
              <a:sym typeface="Calibri"/>
            </a:endParaRPr>
          </a:p>
        </p:txBody>
      </p:sp>
      <p:pic>
        <p:nvPicPr>
          <p:cNvPr id="552" name="Google Shape;552;g1e57d31ba4a_0_9"/>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364564" y="2533026"/>
            <a:ext cx="5035544" cy="3224144"/>
          </a:xfrm>
          <a:prstGeom prst="rect">
            <a:avLst/>
          </a:prstGeom>
          <a:noFill/>
          <a:ln>
            <a:noFill/>
          </a:ln>
        </p:spPr>
      </p:pic>
      <p:sp>
        <p:nvSpPr>
          <p:cNvPr id="553" name="Google Shape;553;g1e57d31ba4a_0_9"/>
          <p:cNvSpPr txBox="1"/>
          <p:nvPr/>
        </p:nvSpPr>
        <p:spPr>
          <a:xfrm>
            <a:off x="6763316" y="1441758"/>
            <a:ext cx="4660790" cy="4834208"/>
          </a:xfrm>
          <a:prstGeom prst="rect">
            <a:avLst/>
          </a:prstGeom>
          <a:noFill/>
          <a:ln>
            <a:noFill/>
          </a:ln>
        </p:spPr>
        <p:txBody>
          <a:bodyPr spcFirstLastPara="1" wrap="square" lIns="104034" tIns="104034" rIns="104034" bIns="104034" anchor="t" anchorCtr="0">
            <a:noAutofit/>
          </a:bodyPr>
          <a:lstStyle/>
          <a:p>
            <a:pPr marL="520273" indent="-419108" algn="l" rtl="0">
              <a:buSzPts val="2200"/>
              <a:buFont typeface="Calibri"/>
              <a:buChar char="●"/>
            </a:pPr>
            <a:r>
              <a:rPr lang="en-GB" sz="2504" dirty="0">
                <a:latin typeface="Calibri"/>
                <a:ea typeface="Calibri"/>
                <a:cs typeface="Calibri"/>
                <a:sym typeface="Calibri"/>
              </a:rPr>
              <a:t>Læs 2013</a:t>
            </a:r>
            <a:r>
              <a:rPr lang="en-GB" sz="2504" i="1" dirty="0">
                <a:latin typeface="Calibri"/>
                <a:ea typeface="Calibri"/>
                <a:cs typeface="Calibri"/>
                <a:sym typeface="Calibri"/>
              </a:rPr>
              <a:t>Værge</a:t>
            </a:r>
            <a:r>
              <a:rPr lang="en-GB" sz="2504" dirty="0">
                <a:latin typeface="Calibri"/>
                <a:ea typeface="Calibri"/>
                <a:cs typeface="Calibri"/>
                <a:sym typeface="Calibri"/>
              </a:rPr>
              <a:t>artikel om Tesco burger hestekødsskandalen</a:t>
            </a:r>
            <a:endParaRPr sz="2504"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Del op i grupper af 4 og diskuter</a:t>
            </a:r>
            <a:r>
              <a:rPr lang="en-GB" sz="2504" dirty="0">
                <a:solidFill>
                  <a:schemeClr val="dk1"/>
                </a:solidFill>
                <a:latin typeface="Calibri"/>
                <a:ea typeface="Calibri"/>
                <a:cs typeface="Calibri"/>
                <a:sym typeface="Calibri"/>
              </a:rPr>
              <a:t>hvordan brugen af ​​moderne Blockchain-teknologi kunne have været med til at forhindre og/eller afbøde skandalen</a:t>
            </a:r>
            <a:endParaRPr sz="2504" dirty="0">
              <a:latin typeface="Calibri"/>
              <a:ea typeface="Calibri"/>
              <a:cs typeface="Calibri"/>
              <a:sym typeface="Calibri"/>
            </a:endParaRPr>
          </a:p>
        </p:txBody>
      </p:sp>
      <p:sp>
        <p:nvSpPr>
          <p:cNvPr id="554" name="Google Shape;554;g1e57d31ba4a_0_9"/>
          <p:cNvSpPr txBox="1"/>
          <p:nvPr/>
        </p:nvSpPr>
        <p:spPr>
          <a:xfrm>
            <a:off x="151742" y="6050017"/>
            <a:ext cx="5654190" cy="825653"/>
          </a:xfrm>
          <a:prstGeom prst="rect">
            <a:avLst/>
          </a:prstGeom>
          <a:noFill/>
          <a:ln>
            <a:noFill/>
          </a:ln>
        </p:spPr>
        <p:txBody>
          <a:bodyPr spcFirstLastPara="1" wrap="square" lIns="104034" tIns="104034" rIns="104034" bIns="104034" anchor="t" anchorCtr="0">
            <a:spAutoFit/>
          </a:bodyPr>
          <a:lstStyle/>
          <a:p>
            <a:pPr algn="l" rtl="0"/>
            <a:r>
              <a:rPr lang="en-GB" sz="2000" dirty="0">
                <a:solidFill>
                  <a:schemeClr val="lt1"/>
                </a:solidFill>
                <a:latin typeface="Calibri"/>
                <a:ea typeface="Calibri"/>
                <a:cs typeface="Calibri"/>
                <a:sym typeface="Calibri"/>
              </a:rPr>
              <a:t>'</a:t>
            </a:r>
            <a:r>
              <a:rPr lang="en-GB" sz="2000" u="sng" dirty="0">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Hestekødsskandale: hvor kom de 29 % hest i din Tesco burger fra?',</a:t>
            </a:r>
            <a:r>
              <a:rPr lang="en-GB" sz="2000" i="1" u="sng" dirty="0">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The Guardian,</a:t>
            </a:r>
            <a:r>
              <a:rPr lang="en-GB" sz="2000" u="sng" dirty="0">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2013</a:t>
            </a:r>
            <a:endParaRPr sz="2000" dirty="0">
              <a:solidFill>
                <a:schemeClr val="lt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pic>
        <p:nvPicPr>
          <p:cNvPr id="560" name="Google Shape;560;p41"/>
          <p:cNvPicPr preferRelativeResize="0"/>
          <p:nvPr/>
        </p:nvPicPr>
        <p:blipFill rotWithShape="1">
          <a:blip r:embed="rId3">
            <a:alphaModFix/>
          </a:blip>
          <a:srcRect/>
          <a:stretch/>
        </p:blipFill>
        <p:spPr>
          <a:xfrm>
            <a:off x="0" y="-26120"/>
            <a:ext cx="12168188" cy="1332418"/>
          </a:xfrm>
          <a:prstGeom prst="rect">
            <a:avLst/>
          </a:prstGeom>
          <a:noFill/>
          <a:ln>
            <a:noFill/>
          </a:ln>
        </p:spPr>
      </p:pic>
      <p:sp>
        <p:nvSpPr>
          <p:cNvPr id="561" name="Google Shape;561;p41"/>
          <p:cNvSpPr txBox="1"/>
          <p:nvPr/>
        </p:nvSpPr>
        <p:spPr>
          <a:xfrm>
            <a:off x="389249" y="298655"/>
            <a:ext cx="8324080"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BLOKKÆDE OG BÆREDYGTIGHED</a:t>
            </a:r>
            <a:endParaRPr sz="3755" dirty="0">
              <a:latin typeface="Calibri"/>
              <a:ea typeface="Calibri"/>
              <a:cs typeface="Calibri"/>
              <a:sym typeface="Calibri"/>
            </a:endParaRPr>
          </a:p>
        </p:txBody>
      </p:sp>
      <p:sp>
        <p:nvSpPr>
          <p:cNvPr id="562" name="Google Shape;562;p41"/>
          <p:cNvSpPr txBox="1">
            <a:spLocks noGrp="1"/>
          </p:cNvSpPr>
          <p:nvPr>
            <p:ph type="body" idx="1"/>
          </p:nvPr>
        </p:nvSpPr>
        <p:spPr>
          <a:xfrm>
            <a:off x="202559" y="1591492"/>
            <a:ext cx="4754667" cy="5170646"/>
          </a:xfrm>
          <a:prstGeom prst="rect">
            <a:avLst/>
          </a:prstGeom>
          <a:noFill/>
          <a:ln>
            <a:noFill/>
          </a:ln>
        </p:spPr>
        <p:txBody>
          <a:bodyPr spcFirstLastPara="1" wrap="square" lIns="0" tIns="0" rIns="0" bIns="0" anchor="t" anchorCtr="0">
            <a:spAutoFit/>
          </a:bodyPr>
          <a:lstStyle/>
          <a:p>
            <a:pPr indent="-419108" algn="l" rtl="0">
              <a:buClr>
                <a:schemeClr val="dk1"/>
              </a:buClr>
              <a:buSzPts val="2200"/>
              <a:buChar char="●"/>
            </a:pPr>
            <a:r>
              <a:rPr lang="en-GB" sz="2400" b="0" dirty="0">
                <a:solidFill>
                  <a:schemeClr val="dk1"/>
                </a:solidFill>
                <a:latin typeface="Calibri"/>
                <a:ea typeface="Calibri"/>
                <a:cs typeface="Calibri"/>
                <a:sym typeface="Calibri"/>
              </a:rPr>
              <a:t>Forbrugerne er bekymrede over</a:t>
            </a:r>
            <a:r>
              <a:rPr lang="en-GB" sz="2400" dirty="0">
                <a:solidFill>
                  <a:schemeClr val="dk1"/>
                </a:solidFill>
                <a:latin typeface="Calibri"/>
                <a:ea typeface="Calibri"/>
                <a:cs typeface="Calibri"/>
                <a:sym typeface="Calibri"/>
              </a:rPr>
              <a:t>miljømæssig bæredygtighed</a:t>
            </a:r>
            <a:r>
              <a:rPr lang="en-GB" sz="2400" b="0" dirty="0">
                <a:solidFill>
                  <a:schemeClr val="dk1"/>
                </a:solidFill>
                <a:latin typeface="Calibri"/>
                <a:ea typeface="Calibri"/>
                <a:cs typeface="Calibri"/>
                <a:sym typeface="Calibri"/>
              </a:rPr>
              <a:t>- CO2-fodaftryk, skovrydning, udtømning af naturressourcer</a:t>
            </a:r>
            <a:endParaRPr sz="24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Udbredelse af certifikater - en kilde til klarhed eller forvirring?</a:t>
            </a:r>
            <a:endParaRPr sz="2400" b="0" dirty="0">
              <a:solidFill>
                <a:schemeClr val="dk1"/>
              </a:solidFill>
              <a:latin typeface="Calibri"/>
              <a:ea typeface="Calibri"/>
              <a:cs typeface="Calibri"/>
              <a:sym typeface="Calibri"/>
            </a:endParaRPr>
          </a:p>
          <a:p>
            <a:pPr indent="-419108" algn="l" rtl="0">
              <a:buClr>
                <a:schemeClr val="dk1"/>
              </a:buClr>
              <a:buSzPts val="2200"/>
              <a:buChar char="●"/>
            </a:pPr>
            <a:r>
              <a:rPr lang="en-GB" sz="2400" b="0" dirty="0">
                <a:solidFill>
                  <a:schemeClr val="dk1"/>
                </a:solidFill>
                <a:latin typeface="Calibri"/>
                <a:ea typeface="Calibri"/>
                <a:cs typeface="Calibri"/>
                <a:sym typeface="Calibri"/>
              </a:rPr>
              <a:t>Forbruger vagtsomhed over for</a:t>
            </a:r>
            <a:r>
              <a:rPr lang="en-GB" sz="2400" dirty="0">
                <a:solidFill>
                  <a:schemeClr val="dk1"/>
                </a:solidFill>
                <a:latin typeface="Calibri"/>
                <a:ea typeface="Calibri"/>
                <a:cs typeface="Calibri"/>
                <a:sym typeface="Calibri"/>
              </a:rPr>
              <a:t>'grønvask'</a:t>
            </a:r>
            <a:endParaRPr sz="240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Potentiel løsning: Inkluder information om blockchain om vandforbrug, pesticider, rejsemil, energikilder osv.</a:t>
            </a:r>
            <a:endParaRPr sz="24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400" dirty="0">
                <a:solidFill>
                  <a:schemeClr val="dk1"/>
                </a:solidFill>
                <a:latin typeface="Calibri"/>
                <a:ea typeface="Calibri"/>
                <a:cs typeface="Calibri"/>
                <a:sym typeface="Calibri"/>
              </a:rPr>
              <a:t>Informeret forbrugerbeslutning</a:t>
            </a:r>
            <a:endParaRPr sz="2400" dirty="0">
              <a:solidFill>
                <a:schemeClr val="dk1"/>
              </a:solidFill>
              <a:latin typeface="Calibri"/>
              <a:ea typeface="Calibri"/>
              <a:cs typeface="Calibri"/>
              <a:sym typeface="Calibri"/>
            </a:endParaRPr>
          </a:p>
        </p:txBody>
      </p:sp>
      <p:pic>
        <p:nvPicPr>
          <p:cNvPr id="563" name="Google Shape;563;p41"/>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5397590" y="1591492"/>
            <a:ext cx="6478482" cy="4318987"/>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pic>
        <p:nvPicPr>
          <p:cNvPr id="569" name="Google Shape;569;p42"/>
          <p:cNvPicPr preferRelativeResize="0"/>
          <p:nvPr/>
        </p:nvPicPr>
        <p:blipFill rotWithShape="1">
          <a:blip r:embed="rId3">
            <a:alphaModFix/>
          </a:blip>
          <a:srcRect/>
          <a:stretch/>
        </p:blipFill>
        <p:spPr>
          <a:xfrm>
            <a:off x="0" y="-103480"/>
            <a:ext cx="12168188" cy="1332418"/>
          </a:xfrm>
          <a:prstGeom prst="rect">
            <a:avLst/>
          </a:prstGeom>
          <a:noFill/>
          <a:ln>
            <a:noFill/>
          </a:ln>
        </p:spPr>
      </p:pic>
      <p:sp>
        <p:nvSpPr>
          <p:cNvPr id="570" name="Google Shape;570;p42"/>
          <p:cNvSpPr txBox="1"/>
          <p:nvPr/>
        </p:nvSpPr>
        <p:spPr>
          <a:xfrm>
            <a:off x="303754" y="269827"/>
            <a:ext cx="8324080"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BLOKKÆDE OG BÆREDYGTIGHED</a:t>
            </a:r>
            <a:endParaRPr sz="3755" dirty="0">
              <a:latin typeface="Calibri"/>
              <a:ea typeface="Calibri"/>
              <a:cs typeface="Calibri"/>
              <a:sym typeface="Calibri"/>
            </a:endParaRPr>
          </a:p>
        </p:txBody>
      </p:sp>
      <p:sp>
        <p:nvSpPr>
          <p:cNvPr id="571" name="Google Shape;571;p42"/>
          <p:cNvSpPr txBox="1">
            <a:spLocks noGrp="1"/>
          </p:cNvSpPr>
          <p:nvPr>
            <p:ph type="body" idx="1"/>
          </p:nvPr>
        </p:nvSpPr>
        <p:spPr>
          <a:xfrm>
            <a:off x="562764" y="1647783"/>
            <a:ext cx="7899918" cy="3693319"/>
          </a:xfrm>
          <a:prstGeom prst="rect">
            <a:avLst/>
          </a:prstGeom>
          <a:noFill/>
          <a:ln>
            <a:noFill/>
          </a:ln>
        </p:spPr>
        <p:txBody>
          <a:bodyPr spcFirstLastPara="1" wrap="square" lIns="0" tIns="0" rIns="0" bIns="0" anchor="t" anchorCtr="0">
            <a:spAutoFit/>
          </a:bodyPr>
          <a:lstStyle/>
          <a:p>
            <a:pPr indent="-419108" algn="l" rtl="0">
              <a:buClr>
                <a:schemeClr val="dk1"/>
              </a:buClr>
              <a:buSzPts val="2200"/>
              <a:buChar char="●"/>
            </a:pPr>
            <a:r>
              <a:rPr lang="en-GB" sz="2400" b="0" dirty="0">
                <a:solidFill>
                  <a:schemeClr val="dk1"/>
                </a:solidFill>
                <a:latin typeface="Calibri"/>
                <a:ea typeface="Calibri"/>
                <a:cs typeface="Calibri"/>
                <a:sym typeface="Calibri"/>
              </a:rPr>
              <a:t>Forbrugerne er også bekymrede over</a:t>
            </a:r>
            <a:r>
              <a:rPr lang="en-GB" sz="2400" dirty="0">
                <a:solidFill>
                  <a:schemeClr val="dk1"/>
                </a:solidFill>
                <a:latin typeface="Calibri"/>
                <a:ea typeface="Calibri"/>
                <a:cs typeface="Calibri"/>
                <a:sym typeface="Calibri"/>
              </a:rPr>
              <a:t>social</a:t>
            </a:r>
            <a:r>
              <a:rPr lang="en-GB" sz="2400" b="0" dirty="0">
                <a:solidFill>
                  <a:schemeClr val="dk1"/>
                </a:solidFill>
                <a:latin typeface="Calibri"/>
                <a:ea typeface="Calibri"/>
                <a:cs typeface="Calibri"/>
                <a:sym typeface="Calibri"/>
              </a:rPr>
              <a:t>side af bæredygtighed - moderne slaveri, dårlige arbejdsforhold, udnyttende forretningsmodeller, ulighed mellem kønnene</a:t>
            </a:r>
            <a:endParaRPr sz="2400" b="0" dirty="0">
              <a:solidFill>
                <a:schemeClr val="dk1"/>
              </a:solidFill>
              <a:latin typeface="Calibri"/>
              <a:ea typeface="Calibri"/>
              <a:cs typeface="Calibri"/>
              <a:sym typeface="Calibri"/>
            </a:endParaRPr>
          </a:p>
          <a:p>
            <a:pPr indent="-419108" algn="l" rtl="0">
              <a:buClr>
                <a:schemeClr val="dk1"/>
              </a:buClr>
              <a:buSzPts val="2200"/>
              <a:buChar char="●"/>
            </a:pPr>
            <a:r>
              <a:rPr lang="en-GB" sz="2400" b="0" dirty="0">
                <a:solidFill>
                  <a:schemeClr val="dk1"/>
                </a:solidFill>
                <a:latin typeface="Calibri"/>
                <a:ea typeface="Calibri"/>
                <a:cs typeface="Calibri"/>
                <a:sym typeface="Calibri"/>
              </a:rPr>
              <a:t>Efterspørgsel efter</a:t>
            </a:r>
            <a:r>
              <a:rPr lang="en-GB" sz="2400" dirty="0">
                <a:solidFill>
                  <a:schemeClr val="dk1"/>
                </a:solidFill>
                <a:latin typeface="Calibri"/>
                <a:ea typeface="Calibri"/>
                <a:cs typeface="Calibri"/>
                <a:sym typeface="Calibri"/>
              </a:rPr>
              <a:t>fairtrade</a:t>
            </a:r>
            <a:r>
              <a:rPr lang="en-GB" sz="2400" b="0" dirty="0">
                <a:solidFill>
                  <a:schemeClr val="dk1"/>
                </a:solidFill>
                <a:latin typeface="Calibri"/>
                <a:ea typeface="Calibri"/>
                <a:cs typeface="Calibri"/>
                <a:sym typeface="Calibri"/>
              </a:rPr>
              <a:t>produkter</a:t>
            </a:r>
            <a:endParaRPr sz="24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Potentiel løsning: inkludere oplysninger om de enkelte landmænd/producenter på Blockchain, herunder løn, procentdel af profit, arbejdsforhold</a:t>
            </a:r>
            <a:endParaRPr sz="2400" b="0" dirty="0">
              <a:solidFill>
                <a:schemeClr val="dk1"/>
              </a:solidFill>
              <a:latin typeface="Calibri"/>
              <a:ea typeface="Calibri"/>
              <a:cs typeface="Calibri"/>
              <a:sym typeface="Calibri"/>
            </a:endParaRPr>
          </a:p>
          <a:p>
            <a:pPr indent="-419108" algn="l" rtl="0">
              <a:buClr>
                <a:schemeClr val="dk1"/>
              </a:buClr>
              <a:buSzPts val="2200"/>
              <a:buChar char="●"/>
            </a:pPr>
            <a:r>
              <a:rPr lang="en-GB" sz="2400" b="0" dirty="0">
                <a:solidFill>
                  <a:schemeClr val="dk1"/>
                </a:solidFill>
                <a:latin typeface="Calibri"/>
                <a:ea typeface="Calibri"/>
                <a:cs typeface="Calibri"/>
                <a:sym typeface="Calibri"/>
              </a:rPr>
              <a:t>At give disse oplysninger på Blockchain er ikke kun</a:t>
            </a:r>
            <a:r>
              <a:rPr lang="en-GB" sz="2400" dirty="0">
                <a:solidFill>
                  <a:schemeClr val="dk1"/>
                </a:solidFill>
                <a:latin typeface="Calibri"/>
                <a:ea typeface="Calibri"/>
                <a:cs typeface="Calibri"/>
                <a:sym typeface="Calibri"/>
              </a:rPr>
              <a:t>til gavn for forbrugeren</a:t>
            </a:r>
            <a:r>
              <a:rPr lang="en-GB" sz="2400" b="0" dirty="0">
                <a:solidFill>
                  <a:schemeClr val="dk1"/>
                </a:solidFill>
                <a:latin typeface="Calibri"/>
                <a:ea typeface="Calibri"/>
                <a:cs typeface="Calibri"/>
                <a:sym typeface="Calibri"/>
              </a:rPr>
              <a:t>, den</a:t>
            </a:r>
            <a:r>
              <a:rPr lang="en-GB" sz="2400" dirty="0">
                <a:solidFill>
                  <a:schemeClr val="dk1"/>
                </a:solidFill>
                <a:latin typeface="Calibri"/>
                <a:ea typeface="Calibri"/>
                <a:cs typeface="Calibri"/>
                <a:sym typeface="Calibri"/>
              </a:rPr>
              <a:t>gennemsigtig</a:t>
            </a:r>
            <a:r>
              <a:rPr lang="en-GB" sz="2400" b="0" dirty="0">
                <a:solidFill>
                  <a:schemeClr val="dk1"/>
                </a:solidFill>
                <a:latin typeface="Calibri"/>
                <a:ea typeface="Calibri"/>
                <a:cs typeface="Calibri"/>
                <a:sym typeface="Calibri"/>
              </a:rPr>
              <a:t>y kan tillade lokale landmænd at</a:t>
            </a:r>
            <a:r>
              <a:rPr lang="en-GB" sz="2400" dirty="0">
                <a:solidFill>
                  <a:schemeClr val="dk1"/>
                </a:solidFill>
                <a:latin typeface="Calibri"/>
                <a:ea typeface="Calibri"/>
                <a:cs typeface="Calibri"/>
                <a:sym typeface="Calibri"/>
              </a:rPr>
              <a:t>bedre forhandle en fair aftale</a:t>
            </a:r>
            <a:r>
              <a:rPr lang="en-GB" sz="2400" b="0" dirty="0">
                <a:solidFill>
                  <a:schemeClr val="dk1"/>
                </a:solidFill>
                <a:latin typeface="Calibri"/>
                <a:ea typeface="Calibri"/>
                <a:cs typeface="Calibri"/>
                <a:sym typeface="Calibri"/>
              </a:rPr>
              <a:t>for sig selv</a:t>
            </a:r>
            <a:endParaRPr sz="2400" b="0" dirty="0">
              <a:solidFill>
                <a:schemeClr val="dk1"/>
              </a:solidFill>
              <a:latin typeface="Calibri"/>
              <a:ea typeface="Calibri"/>
              <a:cs typeface="Calibri"/>
              <a:sym typeface="Calibri"/>
            </a:endParaRPr>
          </a:p>
        </p:txBody>
      </p:sp>
      <p:pic>
        <p:nvPicPr>
          <p:cNvPr id="572" name="Google Shape;572;p42"/>
          <p:cNvPicPr preferRelativeResize="0"/>
          <p:nvPr/>
        </p:nvPicPr>
        <p:blipFill rotWithShape="1">
          <a:blip r:embed="rId4" cstate="screen">
            <a:alphaModFix/>
            <a:extLst>
              <a:ext uri="{28A0092B-C50C-407E-A947-70E740481C1C}">
                <a14:useLocalDpi xmlns:a14="http://schemas.microsoft.com/office/drawing/2010/main"/>
              </a:ext>
            </a:extLst>
          </a:blip>
          <a:srcRect r="26583"/>
          <a:stretch/>
        </p:blipFill>
        <p:spPr>
          <a:xfrm>
            <a:off x="8747363" y="1647783"/>
            <a:ext cx="3062141" cy="438856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578" name="Google Shape;578;p45"/>
          <p:cNvPicPr preferRelativeResize="0"/>
          <p:nvPr/>
        </p:nvPicPr>
        <p:blipFill>
          <a:blip r:embed="rId3">
            <a:alphaModFix/>
          </a:blip>
          <a:stretch>
            <a:fillRect/>
          </a:stretch>
        </p:blipFill>
        <p:spPr>
          <a:xfrm>
            <a:off x="6675718" y="-1"/>
            <a:ext cx="5492470" cy="6831107"/>
          </a:xfrm>
          <a:prstGeom prst="rect">
            <a:avLst/>
          </a:prstGeom>
          <a:noFill/>
          <a:ln>
            <a:noFill/>
          </a:ln>
        </p:spPr>
      </p:pic>
      <p:sp>
        <p:nvSpPr>
          <p:cNvPr id="579" name="Google Shape;579;p45"/>
          <p:cNvSpPr txBox="1"/>
          <p:nvPr/>
        </p:nvSpPr>
        <p:spPr>
          <a:xfrm>
            <a:off x="6988324" y="323583"/>
            <a:ext cx="5845359" cy="535905"/>
          </a:xfrm>
          <a:prstGeom prst="rect">
            <a:avLst/>
          </a:prstGeom>
          <a:noFill/>
          <a:ln>
            <a:noFill/>
          </a:ln>
        </p:spPr>
        <p:txBody>
          <a:bodyPr spcFirstLastPara="1" wrap="square" lIns="104034" tIns="52001" rIns="104034" bIns="52001" anchor="t" anchorCtr="0">
            <a:spAutoFit/>
          </a:bodyPr>
          <a:lstStyle/>
          <a:p>
            <a:pPr algn="l" rtl="0"/>
            <a:r>
              <a:rPr lang="en-GB" sz="2800" dirty="0">
                <a:solidFill>
                  <a:schemeClr val="lt1"/>
                </a:solidFill>
                <a:latin typeface="Calibri"/>
                <a:ea typeface="Calibri"/>
                <a:cs typeface="Calibri"/>
                <a:sym typeface="Calibri"/>
              </a:rPr>
              <a:t>CASESTUDIE: MOYEE KAFFE</a:t>
            </a:r>
            <a:endParaRPr sz="2800" dirty="0">
              <a:latin typeface="Calibri"/>
              <a:ea typeface="Calibri"/>
              <a:cs typeface="Calibri"/>
              <a:sym typeface="Calibri"/>
            </a:endParaRPr>
          </a:p>
        </p:txBody>
      </p:sp>
      <p:sp>
        <p:nvSpPr>
          <p:cNvPr id="580" name="Google Shape;580;p45"/>
          <p:cNvSpPr txBox="1">
            <a:spLocks noGrp="1"/>
          </p:cNvSpPr>
          <p:nvPr>
            <p:ph type="body" idx="1"/>
          </p:nvPr>
        </p:nvSpPr>
        <p:spPr>
          <a:xfrm>
            <a:off x="213045" y="371562"/>
            <a:ext cx="6230593" cy="7626652"/>
          </a:xfrm>
          <a:prstGeom prst="rect">
            <a:avLst/>
          </a:prstGeom>
          <a:noFill/>
          <a:ln>
            <a:noFill/>
          </a:ln>
        </p:spPr>
        <p:txBody>
          <a:bodyPr spcFirstLastPara="1" wrap="square" lIns="104034" tIns="52001" rIns="104034" bIns="52001" anchor="t" anchorCtr="0">
            <a:noAutofit/>
          </a:bodyPr>
          <a:lstStyle/>
          <a:p>
            <a:pPr indent="-419108" algn="l" rtl="0">
              <a:spcBef>
                <a:spcPts val="0"/>
              </a:spcBef>
              <a:buSzPct val="100000"/>
              <a:buFont typeface="Calibri"/>
              <a:buChar char="●"/>
            </a:pPr>
            <a:r>
              <a:rPr lang="en-GB" sz="2200" dirty="0"/>
              <a:t>Udfordringer i kaffeindustrien:</a:t>
            </a:r>
            <a:endParaRPr sz="2200" dirty="0"/>
          </a:p>
          <a:p>
            <a:pPr indent="-419108" algn="l" rtl="0">
              <a:spcBef>
                <a:spcPts val="0"/>
              </a:spcBef>
              <a:buSzPct val="100000"/>
              <a:buFont typeface="Open Sans"/>
              <a:buChar char="-"/>
            </a:pPr>
            <a:r>
              <a:rPr lang="en-GB" sz="2200" dirty="0"/>
              <a:t>'Big Coffee',</a:t>
            </a:r>
            <a:r>
              <a:rPr lang="en-GB" sz="2200" b="1" dirty="0"/>
              <a:t>ujævn fordeling af overskuddet</a:t>
            </a:r>
            <a:r>
              <a:rPr lang="en-GB" sz="2200" dirty="0"/>
              <a:t>- kun 10 % af kaffeværdien forbliver i oprindelseslandet</a:t>
            </a:r>
            <a:endParaRPr sz="2200" dirty="0"/>
          </a:p>
          <a:p>
            <a:pPr indent="-419108" algn="l" rtl="0">
              <a:spcBef>
                <a:spcPts val="0"/>
              </a:spcBef>
              <a:buSzPct val="100000"/>
              <a:buFont typeface="Open Sans"/>
              <a:buChar char="-"/>
            </a:pPr>
            <a:r>
              <a:rPr lang="en-GB" sz="2200" b="1" dirty="0"/>
              <a:t>Fattigdom</a:t>
            </a:r>
            <a:r>
              <a:rPr lang="en-GB" sz="2200" dirty="0"/>
              <a:t>- 90 % af kaffebønderne tjener mindre end 2 € om dagen</a:t>
            </a:r>
            <a:endParaRPr sz="2200" dirty="0"/>
          </a:p>
          <a:p>
            <a:pPr indent="-419108" algn="l" rtl="0">
              <a:spcBef>
                <a:spcPts val="0"/>
              </a:spcBef>
              <a:buSzPct val="100000"/>
              <a:buFont typeface="Open Sans"/>
              <a:buChar char="-"/>
            </a:pPr>
            <a:r>
              <a:rPr lang="en-GB" sz="2200" b="1" dirty="0"/>
              <a:t>Miljøpåvirkning</a:t>
            </a:r>
            <a:r>
              <a:rPr lang="en-GB" sz="2200" dirty="0"/>
              <a:t>- ødelæggelse af levesteder og skovrydning</a:t>
            </a:r>
            <a:endParaRPr sz="2200" dirty="0"/>
          </a:p>
          <a:p>
            <a:pPr indent="-419108" algn="l" rtl="0">
              <a:spcBef>
                <a:spcPts val="0"/>
              </a:spcBef>
              <a:buSzPct val="100000"/>
              <a:buFont typeface="Open Sans"/>
              <a:buChar char="●"/>
            </a:pPr>
            <a:r>
              <a:rPr lang="en-GB" sz="2200" b="1" dirty="0" err="1"/>
              <a:t>Moyees</a:t>
            </a:r>
            <a:r>
              <a:rPr lang="en-GB" sz="2200" b="1" dirty="0"/>
              <a:t>nærme sig</a:t>
            </a:r>
            <a:r>
              <a:rPr lang="en-GB" sz="2200" dirty="0"/>
              <a:t>: “Radikalt god kaffe med en radikal effekt”</a:t>
            </a:r>
            <a:endParaRPr sz="2200" dirty="0"/>
          </a:p>
          <a:p>
            <a:pPr indent="-419108" algn="l" rtl="0">
              <a:spcBef>
                <a:spcPts val="0"/>
              </a:spcBef>
              <a:buSzPct val="100000"/>
              <a:buFont typeface="Open Sans"/>
              <a:buChar char="●"/>
            </a:pPr>
            <a:r>
              <a:rPr lang="en-GB" sz="2200" b="1" dirty="0"/>
              <a:t>'</a:t>
            </a:r>
            <a:r>
              <a:rPr lang="en-GB" sz="2200" b="1" dirty="0" err="1"/>
              <a:t>FairChain</a:t>
            </a:r>
            <a:r>
              <a:rPr lang="en-GB" sz="2200" b="1" dirty="0"/>
              <a:t>'</a:t>
            </a:r>
            <a:r>
              <a:rPr lang="en-GB" sz="2200" dirty="0"/>
              <a:t>forretningsmodel: del mere af værdien fra kaffe med kaffedyrkende lande</a:t>
            </a:r>
            <a:endParaRPr sz="2200" dirty="0"/>
          </a:p>
          <a:p>
            <a:pPr indent="-419108" algn="l" rtl="0">
              <a:spcBef>
                <a:spcPts val="0"/>
              </a:spcBef>
              <a:buSzPct val="100000"/>
              <a:buFont typeface="Calibri"/>
              <a:buChar char="-"/>
            </a:pPr>
            <a:r>
              <a:rPr lang="en-GB" sz="2200" dirty="0"/>
              <a:t>Nøgle: ristning, emballering og branding af kaffe i oprindelseslandet</a:t>
            </a:r>
            <a:endParaRPr sz="2200" dirty="0"/>
          </a:p>
          <a:p>
            <a:pPr indent="-419108" algn="l" rtl="0">
              <a:spcBef>
                <a:spcPts val="0"/>
              </a:spcBef>
              <a:buSzPct val="100000"/>
              <a:buFont typeface="Open Sans"/>
              <a:buChar char="●"/>
            </a:pPr>
            <a:r>
              <a:rPr lang="en-GB" sz="2200" dirty="0"/>
              <a:t>Fokus på</a:t>
            </a:r>
            <a:r>
              <a:rPr lang="en-GB" sz="2200" b="1" dirty="0"/>
              <a:t>social og miljømæssig bæredygtighed</a:t>
            </a:r>
            <a:r>
              <a:rPr lang="en-GB" sz="2200" dirty="0"/>
              <a:t>- at hjælpe kaffebønder med at tjene en levedygtig løn og bidrage til genplantning af skov i kaffeproducerende lande</a:t>
            </a:r>
            <a:endParaRPr sz="2200" dirty="0"/>
          </a:p>
          <a:p>
            <a:pPr indent="-419108" algn="l" rtl="0">
              <a:spcBef>
                <a:spcPts val="0"/>
              </a:spcBef>
              <a:buSzPct val="100000"/>
              <a:buFont typeface="Calibri"/>
              <a:buChar char="●"/>
            </a:pPr>
            <a:r>
              <a:rPr lang="en-GB" sz="2200" b="1" dirty="0"/>
              <a:t>Blockchain-teknologi er central for Moyers forretningsmodel og brandidentitet</a:t>
            </a:r>
            <a:endParaRPr sz="2200" b="1" dirty="0"/>
          </a:p>
          <a:p>
            <a:pPr marL="231232" indent="0" algn="l" rtl="0">
              <a:spcBef>
                <a:spcPts val="0"/>
              </a:spcBef>
              <a:buSzPct val="100000"/>
            </a:pPr>
            <a:r>
              <a:rPr lang="en-GB" sz="2200" dirty="0">
                <a:latin typeface="Open Sans"/>
                <a:ea typeface="Open Sans"/>
                <a:cs typeface="Open Sans"/>
                <a:sym typeface="Open Sans"/>
              </a:rPr>
              <a:t> </a:t>
            </a:r>
            <a:endParaRPr sz="2200" dirty="0">
              <a:latin typeface="Open Sans"/>
              <a:ea typeface="Open Sans"/>
              <a:cs typeface="Open Sans"/>
              <a:sym typeface="Open Sans"/>
            </a:endParaRPr>
          </a:p>
        </p:txBody>
      </p:sp>
      <p:pic>
        <p:nvPicPr>
          <p:cNvPr id="581" name="Google Shape;581;p45"/>
          <p:cNvPicPr preferRelativeResize="0"/>
          <p:nvPr/>
        </p:nvPicPr>
        <p:blipFill rotWithShape="1">
          <a:blip r:embed="rId4">
            <a:alphaModFix/>
          </a:blip>
          <a:srcRect l="2940" t="5419"/>
          <a:stretch/>
        </p:blipFill>
        <p:spPr>
          <a:xfrm>
            <a:off x="6675719" y="1346016"/>
            <a:ext cx="5492470" cy="3943160"/>
          </a:xfrm>
          <a:prstGeom prst="rect">
            <a:avLst/>
          </a:prstGeom>
          <a:noFill/>
          <a:ln>
            <a:noFill/>
          </a:ln>
        </p:spPr>
      </p:pic>
      <p:sp>
        <p:nvSpPr>
          <p:cNvPr id="582" name="Google Shape;582;p45"/>
          <p:cNvSpPr txBox="1"/>
          <p:nvPr/>
        </p:nvSpPr>
        <p:spPr>
          <a:xfrm>
            <a:off x="10665429" y="7268258"/>
            <a:ext cx="1289714" cy="249203"/>
          </a:xfrm>
          <a:prstGeom prst="rect">
            <a:avLst/>
          </a:prstGeom>
          <a:noFill/>
          <a:ln>
            <a:noFill/>
          </a:ln>
        </p:spPr>
        <p:txBody>
          <a:bodyPr spcFirstLastPara="1" wrap="square" lIns="104034" tIns="104034" rIns="104034" bIns="104034" anchor="t" anchorCtr="0">
            <a:noAutofit/>
          </a:bodyPr>
          <a:lstStyle/>
          <a:p>
            <a:pPr algn="l" rtl="0"/>
            <a:r>
              <a:rPr lang="en-GB" sz="683">
                <a:latin typeface="Calibri"/>
                <a:ea typeface="Calibri"/>
                <a:cs typeface="Calibri"/>
                <a:sym typeface="Calibri"/>
              </a:rPr>
              <a:t>Kilde:</a:t>
            </a:r>
            <a:r>
              <a:rPr lang="en-GB" sz="683" u="sng">
                <a:solidFill>
                  <a:schemeClr val="hlink"/>
                </a:solidFill>
                <a:latin typeface="Calibri"/>
                <a:ea typeface="Calibri"/>
                <a:cs typeface="Calibri"/>
                <a:sym typeface="Calibri"/>
                <a:hlinkClick r:id="rId5"/>
              </a:rPr>
              <a:t>Moyee kaffe</a:t>
            </a:r>
            <a:endParaRPr sz="683">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pic>
        <p:nvPicPr>
          <p:cNvPr id="588" name="Google Shape;588;g1e57d31ba4a_0_24"/>
          <p:cNvPicPr preferRelativeResize="0"/>
          <p:nvPr/>
        </p:nvPicPr>
        <p:blipFill>
          <a:blip r:embed="rId3">
            <a:alphaModFix/>
          </a:blip>
          <a:stretch>
            <a:fillRect/>
          </a:stretch>
        </p:blipFill>
        <p:spPr>
          <a:xfrm>
            <a:off x="1" y="-865210"/>
            <a:ext cx="6206931" cy="8605887"/>
          </a:xfrm>
          <a:prstGeom prst="rect">
            <a:avLst/>
          </a:prstGeom>
          <a:noFill/>
          <a:ln>
            <a:noFill/>
          </a:ln>
        </p:spPr>
      </p:pic>
      <p:sp>
        <p:nvSpPr>
          <p:cNvPr id="589" name="Google Shape;589;g1e57d31ba4a_0_24"/>
          <p:cNvSpPr txBox="1"/>
          <p:nvPr/>
        </p:nvSpPr>
        <p:spPr>
          <a:xfrm>
            <a:off x="6109783" y="-124484"/>
            <a:ext cx="5845359" cy="595280"/>
          </a:xfrm>
          <a:prstGeom prst="rect">
            <a:avLst/>
          </a:prstGeom>
          <a:noFill/>
          <a:ln>
            <a:noFill/>
          </a:ln>
        </p:spPr>
        <p:txBody>
          <a:bodyPr spcFirstLastPara="1" wrap="square" lIns="104034" tIns="52001" rIns="104034" bIns="52001" anchor="t" anchorCtr="0">
            <a:spAutoFit/>
          </a:bodyPr>
          <a:lstStyle/>
          <a:p>
            <a:pPr algn="l" rtl="0"/>
            <a:r>
              <a:rPr lang="en-GB" sz="3186">
                <a:solidFill>
                  <a:schemeClr val="lt1"/>
                </a:solidFill>
                <a:latin typeface="Open Sans"/>
                <a:ea typeface="Open Sans"/>
                <a:cs typeface="Open Sans"/>
                <a:sym typeface="Open Sans"/>
              </a:rPr>
              <a:t>CASESTUDIE: MOYEE KAFFE</a:t>
            </a:r>
            <a:endParaRPr sz="1593"/>
          </a:p>
        </p:txBody>
      </p:sp>
      <p:sp>
        <p:nvSpPr>
          <p:cNvPr id="590" name="Google Shape;590;g1e57d31ba4a_0_24"/>
          <p:cNvSpPr txBox="1">
            <a:spLocks noGrp="1"/>
          </p:cNvSpPr>
          <p:nvPr>
            <p:ph type="body" idx="1"/>
          </p:nvPr>
        </p:nvSpPr>
        <p:spPr>
          <a:xfrm>
            <a:off x="6679536" y="167391"/>
            <a:ext cx="5301295" cy="6879724"/>
          </a:xfrm>
          <a:prstGeom prst="rect">
            <a:avLst/>
          </a:prstGeom>
          <a:noFill/>
          <a:ln>
            <a:noFill/>
          </a:ln>
        </p:spPr>
        <p:txBody>
          <a:bodyPr spcFirstLastPara="1" wrap="square" lIns="104034" tIns="52001" rIns="104034" bIns="52001" anchor="t" anchorCtr="0">
            <a:normAutofit/>
          </a:bodyPr>
          <a:lstStyle/>
          <a:p>
            <a:pPr marL="0" indent="0" algn="l" rtl="0">
              <a:spcBef>
                <a:spcPts val="0"/>
              </a:spcBef>
            </a:pPr>
            <a:r>
              <a:rPr lang="en-GB" sz="2504" b="1" dirty="0"/>
              <a:t>Brug af Blockchain indenfor</a:t>
            </a:r>
            <a:r>
              <a:rPr lang="en-GB" sz="2504" b="1" dirty="0" err="1"/>
              <a:t>Moyee</a:t>
            </a:r>
            <a:r>
              <a:rPr lang="en-GB" sz="2504" b="1" dirty="0"/>
              <a:t>Kaffe:</a:t>
            </a:r>
            <a:endParaRPr sz="2504" b="1" dirty="0"/>
          </a:p>
          <a:p>
            <a:pPr marL="0" indent="0" algn="l" rtl="0">
              <a:spcBef>
                <a:spcPts val="0"/>
              </a:spcBef>
            </a:pPr>
            <a:endParaRPr dirty="0">
              <a:latin typeface="Open Sans"/>
              <a:ea typeface="Open Sans"/>
              <a:cs typeface="Open Sans"/>
              <a:sym typeface="Open Sans"/>
            </a:endParaRPr>
          </a:p>
          <a:p>
            <a:pPr indent="-419108" algn="l" rtl="0">
              <a:spcBef>
                <a:spcPts val="0"/>
              </a:spcBef>
              <a:buSzPts val="2200"/>
              <a:buFont typeface="Calibri"/>
              <a:buChar char="●"/>
            </a:pPr>
            <a:r>
              <a:rPr lang="en-GB" sz="2504" dirty="0"/>
              <a:t>End-to-end digitaliseret kaffeværdikæde -</a:t>
            </a:r>
            <a:r>
              <a:rPr lang="en-GB" sz="2504" b="1" dirty="0"/>
              <a:t>100 % gennemsigtighed</a:t>
            </a:r>
            <a:endParaRPr sz="2504" b="1" dirty="0"/>
          </a:p>
          <a:p>
            <a:pPr indent="-419108" algn="l" rtl="0">
              <a:spcBef>
                <a:spcPts val="0"/>
              </a:spcBef>
              <a:buSzPts val="2200"/>
              <a:buFont typeface="Calibri"/>
              <a:buChar char="●"/>
            </a:pPr>
            <a:r>
              <a:rPr lang="en-GB" sz="2504" dirty="0" err="1"/>
              <a:t>Moyees</a:t>
            </a:r>
            <a:r>
              <a:rPr lang="en-GB" sz="2504" dirty="0"/>
              <a:t>landmænd får mobilpunge, trykkort, unikke id-numre og stregkoder – betalt digitalt</a:t>
            </a:r>
            <a:endParaRPr sz="2504" dirty="0"/>
          </a:p>
          <a:p>
            <a:pPr indent="-419108" algn="l" rtl="0">
              <a:spcBef>
                <a:spcPts val="0"/>
              </a:spcBef>
              <a:buSzPts val="2200"/>
              <a:buFont typeface="Calibri"/>
              <a:buChar char="●"/>
            </a:pPr>
            <a:r>
              <a:rPr lang="en-GB" sz="2504" dirty="0"/>
              <a:t>Geomærkning af gårde og vaskestation for at bevise placering</a:t>
            </a:r>
            <a:endParaRPr sz="2504" dirty="0"/>
          </a:p>
          <a:p>
            <a:pPr indent="-419108" algn="l" rtl="0">
              <a:spcBef>
                <a:spcPts val="0"/>
              </a:spcBef>
              <a:buSzPts val="2200"/>
              <a:buFont typeface="Calibri"/>
              <a:buChar char="●"/>
            </a:pPr>
            <a:r>
              <a:rPr lang="en-GB" sz="2504" b="1" dirty="0"/>
              <a:t>QR-koder</a:t>
            </a:r>
            <a:r>
              <a:rPr lang="en-GB" sz="2504" dirty="0"/>
              <a:t>på siden kaffeposer - forbrugere kan scanne med mobiltelefoner og få adgang til information om landmændene og andre leverandørkædeaktører, herunder hvem der får betalt hvad</a:t>
            </a:r>
            <a:endParaRPr sz="2504" dirty="0"/>
          </a:p>
        </p:txBody>
      </p:sp>
      <p:pic>
        <p:nvPicPr>
          <p:cNvPr id="591" name="Google Shape;591;g1e57d31ba4a_0_24"/>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2" y="1454261"/>
            <a:ext cx="6206933" cy="4137973"/>
          </a:xfrm>
          <a:prstGeom prst="rect">
            <a:avLst/>
          </a:prstGeom>
          <a:noFill/>
          <a:ln>
            <a:noFill/>
          </a:ln>
        </p:spPr>
      </p:pic>
      <p:sp>
        <p:nvSpPr>
          <p:cNvPr id="592" name="Google Shape;592;g1e57d31ba4a_0_24"/>
          <p:cNvSpPr txBox="1"/>
          <p:nvPr/>
        </p:nvSpPr>
        <p:spPr>
          <a:xfrm>
            <a:off x="126422" y="228188"/>
            <a:ext cx="5957672" cy="787950"/>
          </a:xfrm>
          <a:prstGeom prst="rect">
            <a:avLst/>
          </a:prstGeom>
          <a:noFill/>
          <a:ln>
            <a:noFill/>
          </a:ln>
        </p:spPr>
        <p:txBody>
          <a:bodyPr spcFirstLastPara="1" wrap="square" lIns="104034" tIns="104034" rIns="104034" bIns="104034" anchor="t" anchorCtr="0">
            <a:spAutoFit/>
          </a:bodyPr>
          <a:lstStyle/>
          <a:p>
            <a:pPr algn="l" rtl="0"/>
            <a:r>
              <a:rPr lang="en-GB" sz="3755" dirty="0">
                <a:solidFill>
                  <a:schemeClr val="lt1"/>
                </a:solidFill>
                <a:latin typeface="Calibri"/>
                <a:ea typeface="Calibri"/>
                <a:cs typeface="Calibri"/>
                <a:sym typeface="Calibri"/>
              </a:rPr>
              <a:t>CASESTUDIE: MOYEE KAFFE</a:t>
            </a:r>
            <a:endParaRPr sz="3755" dirty="0">
              <a:latin typeface="Calibri"/>
              <a:ea typeface="Calibri"/>
              <a:cs typeface="Calibri"/>
              <a:sym typeface="Calibri"/>
            </a:endParaRPr>
          </a:p>
        </p:txBody>
      </p:sp>
      <p:sp>
        <p:nvSpPr>
          <p:cNvPr id="593" name="Google Shape;593;g1e57d31ba4a_0_24"/>
          <p:cNvSpPr txBox="1"/>
          <p:nvPr/>
        </p:nvSpPr>
        <p:spPr>
          <a:xfrm>
            <a:off x="10936138" y="7300745"/>
            <a:ext cx="1019003" cy="271052"/>
          </a:xfrm>
          <a:prstGeom prst="rect">
            <a:avLst/>
          </a:prstGeom>
          <a:noFill/>
          <a:ln>
            <a:noFill/>
          </a:ln>
        </p:spPr>
        <p:txBody>
          <a:bodyPr spcFirstLastPara="1" wrap="square" lIns="104034" tIns="104034" rIns="104034" bIns="104034" anchor="t" anchorCtr="0">
            <a:noAutofit/>
          </a:bodyPr>
          <a:lstStyle/>
          <a:p>
            <a:pPr algn="l" rtl="0"/>
            <a:r>
              <a:rPr lang="en-GB" sz="683">
                <a:latin typeface="Calibri"/>
                <a:ea typeface="Calibri"/>
                <a:cs typeface="Calibri"/>
                <a:sym typeface="Calibri"/>
              </a:rPr>
              <a:t>Kilde:</a:t>
            </a:r>
            <a:r>
              <a:rPr lang="en-GB" sz="683" u="sng">
                <a:solidFill>
                  <a:schemeClr val="hlink"/>
                </a:solidFill>
                <a:latin typeface="Calibri"/>
                <a:ea typeface="Calibri"/>
                <a:cs typeface="Calibri"/>
                <a:sym typeface="Calibri"/>
                <a:hlinkClick r:id="rId5"/>
              </a:rPr>
              <a:t>Moyee kaffe</a:t>
            </a:r>
            <a:endParaRPr sz="683">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g275c4de7356_0_9"/>
          <p:cNvSpPr txBox="1">
            <a:spLocks noGrp="1"/>
          </p:cNvSpPr>
          <p:nvPr>
            <p:ph type="body" idx="1"/>
          </p:nvPr>
        </p:nvSpPr>
        <p:spPr>
          <a:xfrm>
            <a:off x="395729" y="164717"/>
            <a:ext cx="5383518" cy="4783343"/>
          </a:xfrm>
          <a:prstGeom prst="rect">
            <a:avLst/>
          </a:prstGeom>
        </p:spPr>
        <p:txBody>
          <a:bodyPr spcFirstLastPara="1" wrap="square" lIns="104034" tIns="52001" rIns="104034" bIns="52001" anchor="t" anchorCtr="0">
            <a:noAutofit/>
          </a:bodyPr>
          <a:lstStyle/>
          <a:p>
            <a:pPr indent="-419108" algn="l" rtl="0">
              <a:lnSpc>
                <a:spcPct val="120000"/>
              </a:lnSpc>
              <a:buSzPts val="2200"/>
              <a:buChar char="●"/>
            </a:pPr>
            <a:r>
              <a:rPr lang="en-GB" sz="2500" dirty="0"/>
              <a:t>Derudover modtager forbrugere et digitalt token til en værdi af 50c ved køb</a:t>
            </a:r>
            <a:r>
              <a:rPr lang="en-GB" sz="2500" dirty="0" err="1"/>
              <a:t>Moyee</a:t>
            </a:r>
            <a:r>
              <a:rPr lang="en-GB" sz="2500" dirty="0"/>
              <a:t>Kaffe</a:t>
            </a:r>
          </a:p>
          <a:p>
            <a:pPr indent="-419108" algn="l" rtl="0">
              <a:lnSpc>
                <a:spcPct val="120000"/>
              </a:lnSpc>
              <a:spcBef>
                <a:spcPts val="0"/>
              </a:spcBef>
              <a:buSzPts val="2200"/>
              <a:buChar char="●"/>
            </a:pPr>
            <a:r>
              <a:rPr lang="en-GB" sz="2500" dirty="0"/>
              <a:t>Forbrugerne kan enten:</a:t>
            </a:r>
            <a:endParaRPr sz="2500" dirty="0"/>
          </a:p>
          <a:p>
            <a:pPr indent="-419108" algn="l" rtl="0">
              <a:lnSpc>
                <a:spcPct val="120000"/>
              </a:lnSpc>
              <a:spcBef>
                <a:spcPts val="0"/>
              </a:spcBef>
              <a:buSzPts val="2200"/>
              <a:buChar char="-"/>
            </a:pPr>
            <a:r>
              <a:rPr lang="en-GB" sz="2500" dirty="0"/>
              <a:t>Behold tokenet og få penge tilbage på deres næste køb</a:t>
            </a:r>
            <a:endParaRPr sz="2500" dirty="0"/>
          </a:p>
          <a:p>
            <a:pPr indent="-419108" algn="l" rtl="0">
              <a:lnSpc>
                <a:spcPct val="120000"/>
              </a:lnSpc>
              <a:spcBef>
                <a:spcPts val="0"/>
              </a:spcBef>
              <a:buSzPts val="2200"/>
              <a:buChar char="-"/>
            </a:pPr>
            <a:r>
              <a:rPr lang="en-GB" sz="2500" dirty="0"/>
              <a:t>Brug tokenet til at give landmanden drikkepenge</a:t>
            </a:r>
            <a:endParaRPr sz="2500" dirty="0"/>
          </a:p>
          <a:p>
            <a:pPr indent="-419108" algn="l" rtl="0">
              <a:lnSpc>
                <a:spcPct val="120000"/>
              </a:lnSpc>
              <a:spcBef>
                <a:spcPts val="0"/>
              </a:spcBef>
              <a:buSzPts val="2200"/>
              <a:buChar char="-"/>
            </a:pPr>
            <a:r>
              <a:rPr lang="en-GB" sz="2500" dirty="0"/>
              <a:t>Hjælp med at finansiere sociale projekter i kaffedyrkende samfund</a:t>
            </a:r>
            <a:endParaRPr sz="2500" dirty="0"/>
          </a:p>
          <a:p>
            <a:pPr indent="-419108" algn="l" rtl="0">
              <a:lnSpc>
                <a:spcPct val="120000"/>
              </a:lnSpc>
              <a:buSzPts val="2200"/>
              <a:buChar char="●"/>
            </a:pPr>
            <a:r>
              <a:rPr lang="en-GB" sz="2500" dirty="0"/>
              <a:t>Digitale betalinger kan spores - Blockchain hjælper med at gøre landmænd bankable, få adgang til Blockchain-drevne mikrolån</a:t>
            </a:r>
            <a:endParaRPr sz="2500" dirty="0"/>
          </a:p>
        </p:txBody>
      </p:sp>
      <p:sp>
        <p:nvSpPr>
          <p:cNvPr id="600" name="Google Shape;600;g275c4de7356_0_9"/>
          <p:cNvSpPr txBox="1">
            <a:spLocks noGrp="1"/>
          </p:cNvSpPr>
          <p:nvPr>
            <p:ph type="sldNum" idx="12"/>
          </p:nvPr>
        </p:nvSpPr>
        <p:spPr>
          <a:xfrm>
            <a:off x="8593241" y="7127326"/>
            <a:ext cx="2738507" cy="457101"/>
          </a:xfrm>
          <a:prstGeom prst="rect">
            <a:avLst/>
          </a:prstGeom>
        </p:spPr>
        <p:txBody>
          <a:bodyPr spcFirstLastPara="1" wrap="square" lIns="104034" tIns="52001" rIns="104034" bIns="52001" anchor="ctr" anchorCtr="0">
            <a:noAutofit/>
          </a:bodyPr>
          <a:lstStyle/>
          <a:p>
            <a:fld id="{00000000-1234-1234-1234-123412341234}" type="slidenum">
              <a:rPr lang="en-GB"/>
              <a:pPr algn="l" rtl="0"/>
              <a:t>47</a:t>
            </a:fld>
            <a:endParaRPr/>
          </a:p>
        </p:txBody>
      </p:sp>
      <p:pic>
        <p:nvPicPr>
          <p:cNvPr id="601" name="Google Shape;601;g275c4de7356_0_9"/>
          <p:cNvPicPr preferRelativeResize="0"/>
          <p:nvPr/>
        </p:nvPicPr>
        <p:blipFill>
          <a:blip r:embed="rId3">
            <a:alphaModFix/>
          </a:blip>
          <a:stretch>
            <a:fillRect/>
          </a:stretch>
        </p:blipFill>
        <p:spPr>
          <a:xfrm>
            <a:off x="5961257" y="-865210"/>
            <a:ext cx="6206931" cy="8605887"/>
          </a:xfrm>
          <a:prstGeom prst="rect">
            <a:avLst/>
          </a:prstGeom>
          <a:noFill/>
          <a:ln>
            <a:noFill/>
          </a:ln>
        </p:spPr>
      </p:pic>
      <p:sp>
        <p:nvSpPr>
          <p:cNvPr id="602" name="Google Shape;602;g275c4de7356_0_9"/>
          <p:cNvSpPr txBox="1"/>
          <p:nvPr/>
        </p:nvSpPr>
        <p:spPr>
          <a:xfrm>
            <a:off x="6166457" y="164717"/>
            <a:ext cx="5926948" cy="787950"/>
          </a:xfrm>
          <a:prstGeom prst="rect">
            <a:avLst/>
          </a:prstGeom>
          <a:noFill/>
          <a:ln>
            <a:noFill/>
          </a:ln>
        </p:spPr>
        <p:txBody>
          <a:bodyPr spcFirstLastPara="1" wrap="square" lIns="104034" tIns="104034" rIns="104034" bIns="104034" anchor="t" anchorCtr="0">
            <a:spAutoFit/>
          </a:bodyPr>
          <a:lstStyle/>
          <a:p>
            <a:pPr algn="l" rtl="0"/>
            <a:r>
              <a:rPr lang="en-GB" sz="3755" dirty="0">
                <a:solidFill>
                  <a:schemeClr val="lt1"/>
                </a:solidFill>
                <a:latin typeface="Calibri"/>
                <a:ea typeface="Calibri"/>
                <a:cs typeface="Calibri"/>
                <a:sym typeface="Calibri"/>
              </a:rPr>
              <a:t>CASESTUDIE: MOYEE KAFFE</a:t>
            </a:r>
            <a:endParaRPr sz="3755" dirty="0">
              <a:latin typeface="Calibri"/>
              <a:ea typeface="Calibri"/>
              <a:cs typeface="Calibri"/>
              <a:sym typeface="Calibri"/>
            </a:endParaRPr>
          </a:p>
        </p:txBody>
      </p:sp>
      <p:pic>
        <p:nvPicPr>
          <p:cNvPr id="603" name="Google Shape;603;g275c4de7356_0_9"/>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5961256" y="1369244"/>
            <a:ext cx="6206929" cy="4136978"/>
          </a:xfrm>
          <a:prstGeom prst="rect">
            <a:avLst/>
          </a:prstGeom>
          <a:noFill/>
          <a:ln>
            <a:noFill/>
          </a:ln>
        </p:spPr>
      </p:pic>
      <p:sp>
        <p:nvSpPr>
          <p:cNvPr id="604" name="Google Shape;604;g275c4de7356_0_9"/>
          <p:cNvSpPr txBox="1"/>
          <p:nvPr/>
        </p:nvSpPr>
        <p:spPr>
          <a:xfrm>
            <a:off x="10741102" y="7127326"/>
            <a:ext cx="1224851" cy="315255"/>
          </a:xfrm>
          <a:prstGeom prst="rect">
            <a:avLst/>
          </a:prstGeom>
          <a:noFill/>
          <a:ln>
            <a:noFill/>
          </a:ln>
        </p:spPr>
        <p:txBody>
          <a:bodyPr spcFirstLastPara="1" wrap="square" lIns="104034" tIns="104034" rIns="104034" bIns="104034" anchor="t" anchorCtr="0">
            <a:spAutoFit/>
          </a:bodyPr>
          <a:lstStyle/>
          <a:p>
            <a:pPr algn="l" rtl="0"/>
            <a:r>
              <a:rPr lang="en-GB" sz="683">
                <a:solidFill>
                  <a:schemeClr val="dk1"/>
                </a:solidFill>
                <a:latin typeface="Calibri"/>
                <a:ea typeface="Calibri"/>
                <a:cs typeface="Calibri"/>
                <a:sym typeface="Calibri"/>
              </a:rPr>
              <a:t>Kilde:</a:t>
            </a:r>
            <a:r>
              <a:rPr lang="en-GB" sz="683" u="sng">
                <a:solidFill>
                  <a:schemeClr val="hlink"/>
                </a:solidFill>
                <a:latin typeface="Calibri"/>
                <a:ea typeface="Calibri"/>
                <a:cs typeface="Calibri"/>
                <a:sym typeface="Calibri"/>
                <a:hlinkClick r:id="rId5"/>
              </a:rPr>
              <a:t>Moyee kaffe</a:t>
            </a:r>
            <a:endParaRPr sz="1593"/>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10" name="Google Shape;610;g275c4de7356_0_61"/>
          <p:cNvSpPr txBox="1">
            <a:spLocks noGrp="1"/>
          </p:cNvSpPr>
          <p:nvPr>
            <p:ph type="title"/>
          </p:nvPr>
        </p:nvSpPr>
        <p:spPr>
          <a:xfrm>
            <a:off x="65740" y="1461395"/>
            <a:ext cx="11929036" cy="2312171"/>
          </a:xfrm>
          <a:prstGeom prst="rect">
            <a:avLst/>
          </a:prstGeom>
        </p:spPr>
        <p:txBody>
          <a:bodyPr spcFirstLastPara="1" wrap="square" lIns="0" tIns="0" rIns="0" bIns="0" anchor="t" anchorCtr="0">
            <a:spAutoFit/>
          </a:bodyPr>
          <a:lstStyle/>
          <a:p>
            <a:pPr marL="520273"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Indtil videre har dette modul primært fokuseret på, hvordan man bruger Blockchain-teknologi inden for landbrugsfødevaresektoren og de potentielle fordele forbundet med denne teknologi</a:t>
            </a:r>
            <a:endParaRPr sz="2504" b="0" dirty="0">
              <a:solidFill>
                <a:schemeClr val="dk1"/>
              </a:solidFill>
              <a:latin typeface="Calibri"/>
              <a:ea typeface="Calibri"/>
              <a:cs typeface="Calibri"/>
              <a:sym typeface="Calibri"/>
            </a:endParaRPr>
          </a:p>
          <a:p>
            <a:pPr marL="520273" algn="l" rtl="0"/>
            <a:endParaRPr sz="2504" b="0" dirty="0">
              <a:solidFill>
                <a:schemeClr val="dk1"/>
              </a:solidFill>
              <a:latin typeface="Calibri"/>
              <a:ea typeface="Calibri"/>
              <a:cs typeface="Calibri"/>
              <a:sym typeface="Calibri"/>
            </a:endParaRPr>
          </a:p>
          <a:p>
            <a:pPr marL="520273"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Det er dog også vigtigt at huske på, at Blockchain-teknologien også har visse begrænsninger og ulemper - altafgørende,</a:t>
            </a:r>
            <a:r>
              <a:rPr lang="en-GB" sz="2504" dirty="0">
                <a:solidFill>
                  <a:schemeClr val="dk1"/>
                </a:solidFill>
                <a:latin typeface="Calibri"/>
                <a:ea typeface="Calibri"/>
                <a:cs typeface="Calibri"/>
                <a:sym typeface="Calibri"/>
              </a:rPr>
              <a:t>Blockchain er ikke en universelt anvendelig løsning</a:t>
            </a:r>
            <a:endParaRPr sz="2504" dirty="0">
              <a:solidFill>
                <a:schemeClr val="dk1"/>
              </a:solidFill>
              <a:latin typeface="Calibri"/>
              <a:ea typeface="Calibri"/>
              <a:cs typeface="Calibri"/>
              <a:sym typeface="Calibri"/>
            </a:endParaRPr>
          </a:p>
        </p:txBody>
      </p:sp>
      <p:pic>
        <p:nvPicPr>
          <p:cNvPr id="611" name="Google Shape;611;g275c4de7356_0_61"/>
          <p:cNvPicPr preferRelativeResize="0"/>
          <p:nvPr/>
        </p:nvPicPr>
        <p:blipFill rotWithShape="1">
          <a:blip r:embed="rId3">
            <a:alphaModFix/>
          </a:blip>
          <a:srcRect/>
          <a:stretch/>
        </p:blipFill>
        <p:spPr>
          <a:xfrm>
            <a:off x="0" y="-76133"/>
            <a:ext cx="12168188" cy="1332418"/>
          </a:xfrm>
          <a:prstGeom prst="rect">
            <a:avLst/>
          </a:prstGeom>
          <a:noFill/>
          <a:ln>
            <a:noFill/>
          </a:ln>
        </p:spPr>
      </p:pic>
      <p:sp>
        <p:nvSpPr>
          <p:cNvPr id="612" name="Google Shape;612;g275c4de7356_0_61"/>
          <p:cNvSpPr txBox="1"/>
          <p:nvPr/>
        </p:nvSpPr>
        <p:spPr>
          <a:xfrm>
            <a:off x="724100" y="384987"/>
            <a:ext cx="10612315"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BEGRÆNSNINGER AF BLOCKCHAINS ANVENDELSE I AGRI-FOOD</a:t>
            </a:r>
            <a:endParaRPr sz="1593" dirty="0"/>
          </a:p>
        </p:txBody>
      </p:sp>
      <p:pic>
        <p:nvPicPr>
          <p:cNvPr id="613" name="Google Shape;613;g275c4de7356_0_61"/>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3639670" y="3816810"/>
            <a:ext cx="4936565" cy="2697532"/>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18"/>
        <p:cNvGrpSpPr/>
        <p:nvPr/>
      </p:nvGrpSpPr>
      <p:grpSpPr>
        <a:xfrm>
          <a:off x="0" y="0"/>
          <a:ext cx="0" cy="0"/>
          <a:chOff x="0" y="0"/>
          <a:chExt cx="0" cy="0"/>
        </a:xfrm>
      </p:grpSpPr>
      <p:sp>
        <p:nvSpPr>
          <p:cNvPr id="619" name="Google Shape;619;g275c4de7356_0_70"/>
          <p:cNvSpPr txBox="1">
            <a:spLocks noGrp="1"/>
          </p:cNvSpPr>
          <p:nvPr>
            <p:ph type="body" idx="1"/>
          </p:nvPr>
        </p:nvSpPr>
        <p:spPr>
          <a:xfrm>
            <a:off x="358346" y="1751304"/>
            <a:ext cx="11260249" cy="3853619"/>
          </a:xfrm>
          <a:prstGeom prst="rect">
            <a:avLst/>
          </a:prstGeom>
        </p:spPr>
        <p:txBody>
          <a:bodyPr spcFirstLastPara="1" wrap="square" lIns="0" tIns="0" rIns="0" bIns="0" anchor="t" anchorCtr="0">
            <a:spAutoFit/>
          </a:bodyPr>
          <a:lstStyle/>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Hver elev skal vælge en tilfældig agrifood</a:t>
            </a:r>
            <a:r>
              <a:rPr lang="en-GB" sz="2504" dirty="0">
                <a:solidFill>
                  <a:schemeClr val="dk1"/>
                </a:solidFill>
                <a:latin typeface="Calibri"/>
                <a:ea typeface="Calibri"/>
                <a:cs typeface="Calibri"/>
                <a:sym typeface="Calibri"/>
              </a:rPr>
              <a:t>produkt</a:t>
            </a:r>
            <a:r>
              <a:rPr lang="en-GB" sz="2504" b="0" dirty="0">
                <a:solidFill>
                  <a:schemeClr val="dk1"/>
                </a:solidFill>
                <a:latin typeface="Calibri"/>
                <a:ea typeface="Calibri"/>
                <a:cs typeface="Calibri"/>
                <a:sym typeface="Calibri"/>
              </a:rPr>
              <a:t>, en forsyningskædeaktør</a:t>
            </a:r>
            <a:r>
              <a:rPr lang="en-GB" sz="2504" dirty="0">
                <a:solidFill>
                  <a:schemeClr val="dk1"/>
                </a:solidFill>
                <a:latin typeface="Calibri"/>
                <a:ea typeface="Calibri"/>
                <a:cs typeface="Calibri"/>
                <a:sym typeface="Calibri"/>
              </a:rPr>
              <a:t>persona</a:t>
            </a:r>
            <a:r>
              <a:rPr lang="en-GB" sz="2504" b="0" dirty="0">
                <a:solidFill>
                  <a:schemeClr val="dk1"/>
                </a:solidFill>
                <a:latin typeface="Calibri"/>
                <a:ea typeface="Calibri"/>
                <a:cs typeface="Calibri"/>
                <a:sym typeface="Calibri"/>
              </a:rPr>
              <a:t>(udbyder, producent, forarbejdningsvirksomhed, distributør eller forhandler) og en</a:t>
            </a:r>
            <a:r>
              <a:rPr lang="en-GB" sz="2504" dirty="0">
                <a:solidFill>
                  <a:schemeClr val="dk1"/>
                </a:solidFill>
                <a:latin typeface="Calibri"/>
                <a:ea typeface="Calibri"/>
                <a:cs typeface="Calibri"/>
                <a:sym typeface="Calibri"/>
              </a:rPr>
              <a:t>problem</a:t>
            </a:r>
            <a:r>
              <a:rPr lang="en-GB" sz="2504" b="0" dirty="0">
                <a:solidFill>
                  <a:schemeClr val="dk1"/>
                </a:solidFill>
                <a:latin typeface="Calibri"/>
                <a:ea typeface="Calibri"/>
                <a:cs typeface="Calibri"/>
                <a:sym typeface="Calibri"/>
              </a:rPr>
              <a:t>denne persona kunne have.</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Eksempel: Forestil dig, at du er leder af et kødforarbejdningsanlæg, der forsøger at reducere tilfælde af forurening.</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Ved hjælp af</a:t>
            </a:r>
            <a:r>
              <a:rPr lang="en-GB" sz="2504" u="sng" dirty="0">
                <a:solidFill>
                  <a:schemeClr val="hlink"/>
                </a:solidFill>
                <a:latin typeface="Calibri"/>
                <a:ea typeface="Calibri"/>
                <a:cs typeface="Calibri"/>
                <a:sym typeface="Calibri"/>
                <a:hlinkClick r:id="rId3"/>
              </a:rPr>
              <a:t>World Economic Forums beslutningstræ</a:t>
            </a:r>
            <a:r>
              <a:rPr lang="en-GB" sz="2504" dirty="0">
                <a:solidFill>
                  <a:schemeClr val="dk1"/>
                </a:solidFill>
                <a:latin typeface="Calibri"/>
                <a:ea typeface="Calibri"/>
                <a:cs typeface="Calibri"/>
                <a:sym typeface="Calibri"/>
              </a:rPr>
              <a:t>,</a:t>
            </a:r>
            <a:r>
              <a:rPr lang="en-GB" sz="2504" b="0" dirty="0">
                <a:solidFill>
                  <a:schemeClr val="dk1"/>
                </a:solidFill>
                <a:latin typeface="Calibri"/>
                <a:ea typeface="Calibri"/>
                <a:cs typeface="Calibri"/>
                <a:sym typeface="Calibri"/>
              </a:rPr>
              <a:t>svar på disse 11 spørgsmål for at afgøre, om blockchain er den rigtige løsning på det problem, du står over for.</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Når alle elever er færdige med at besvare spørgsmålene, lav en håndsoprækning for, hvor mange problemer der kunne/ikke kunne løses af Blockchain. Vælg tilfældigt nogle få elever til at forklare deres produkt/persona/problem og deres resultater.</a:t>
            </a:r>
            <a:endParaRPr sz="2504" b="0" dirty="0">
              <a:solidFill>
                <a:schemeClr val="dk1"/>
              </a:solidFill>
              <a:latin typeface="Calibri"/>
              <a:ea typeface="Calibri"/>
              <a:cs typeface="Calibri"/>
              <a:sym typeface="Calibri"/>
            </a:endParaRPr>
          </a:p>
        </p:txBody>
      </p:sp>
      <p:pic>
        <p:nvPicPr>
          <p:cNvPr id="620" name="Google Shape;620;g275c4de7356_0_70"/>
          <p:cNvPicPr preferRelativeResize="0"/>
          <p:nvPr/>
        </p:nvPicPr>
        <p:blipFill rotWithShape="1">
          <a:blip r:embed="rId4">
            <a:alphaModFix/>
          </a:blip>
          <a:srcRect/>
          <a:stretch/>
        </p:blipFill>
        <p:spPr>
          <a:xfrm>
            <a:off x="0" y="33081"/>
            <a:ext cx="12168188" cy="1332418"/>
          </a:xfrm>
          <a:prstGeom prst="rect">
            <a:avLst/>
          </a:prstGeom>
          <a:noFill/>
          <a:ln>
            <a:noFill/>
          </a:ln>
        </p:spPr>
      </p:pic>
      <p:sp>
        <p:nvSpPr>
          <p:cNvPr id="621" name="Google Shape;621;g275c4de7356_0_70"/>
          <p:cNvSpPr txBox="1"/>
          <p:nvPr/>
        </p:nvSpPr>
        <p:spPr>
          <a:xfrm>
            <a:off x="246290" y="486839"/>
            <a:ext cx="10612315"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KORT ØVELSE I KLASSEN</a:t>
            </a:r>
            <a:endParaRPr sz="1593"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Google Shape;198;p6"/>
          <p:cNvPicPr preferRelativeResize="0"/>
          <p:nvPr/>
        </p:nvPicPr>
        <p:blipFill rotWithShape="1">
          <a:blip r:embed="rId3">
            <a:alphaModFix/>
          </a:blip>
          <a:srcRect/>
          <a:stretch/>
        </p:blipFill>
        <p:spPr>
          <a:xfrm>
            <a:off x="14756" y="0"/>
            <a:ext cx="12168188" cy="1332418"/>
          </a:xfrm>
          <a:prstGeom prst="rect">
            <a:avLst/>
          </a:prstGeom>
          <a:noFill/>
          <a:ln>
            <a:noFill/>
          </a:ln>
        </p:spPr>
      </p:pic>
      <p:sp>
        <p:nvSpPr>
          <p:cNvPr id="199" name="Google Shape;199;p6"/>
          <p:cNvSpPr txBox="1"/>
          <p:nvPr/>
        </p:nvSpPr>
        <p:spPr>
          <a:xfrm>
            <a:off x="361289" y="-1705706"/>
            <a:ext cx="11234642" cy="682868"/>
          </a:xfrm>
          <a:prstGeom prst="rect">
            <a:avLst/>
          </a:prstGeom>
          <a:noFill/>
          <a:ln>
            <a:noFill/>
          </a:ln>
        </p:spPr>
        <p:txBody>
          <a:bodyPr spcFirstLastPara="1" wrap="square" lIns="104034" tIns="52001" rIns="104034" bIns="52001" anchor="t" anchorCtr="0">
            <a:spAutoFit/>
          </a:bodyPr>
          <a:lstStyle/>
          <a:p>
            <a:pPr algn="l" rtl="0"/>
            <a:r>
              <a:rPr lang="en-GB" sz="3755">
                <a:solidFill>
                  <a:schemeClr val="lt1"/>
                </a:solidFill>
                <a:latin typeface="Calibri"/>
                <a:ea typeface="Calibri"/>
                <a:cs typeface="Calibri"/>
                <a:sym typeface="Calibri"/>
              </a:rPr>
              <a:t>DIGITALISERING I FØDEVARESEKTOREN</a:t>
            </a:r>
            <a:endParaRPr sz="2162">
              <a:latin typeface="Calibri"/>
              <a:ea typeface="Calibri"/>
              <a:cs typeface="Calibri"/>
              <a:sym typeface="Calibri"/>
            </a:endParaRPr>
          </a:p>
        </p:txBody>
      </p:sp>
      <p:sp>
        <p:nvSpPr>
          <p:cNvPr id="200" name="Google Shape;200;p6"/>
          <p:cNvSpPr txBox="1">
            <a:spLocks noGrp="1"/>
          </p:cNvSpPr>
          <p:nvPr>
            <p:ph type="body" idx="2"/>
          </p:nvPr>
        </p:nvSpPr>
        <p:spPr>
          <a:xfrm>
            <a:off x="228036" y="1583498"/>
            <a:ext cx="5508423" cy="4964271"/>
          </a:xfrm>
          <a:prstGeom prst="rect">
            <a:avLst/>
          </a:prstGeom>
          <a:noFill/>
          <a:ln>
            <a:noFill/>
          </a:ln>
        </p:spPr>
        <p:txBody>
          <a:bodyPr spcFirstLastPara="1" wrap="square" lIns="104034" tIns="52001" rIns="104034" bIns="52001" anchor="t" anchorCtr="0">
            <a:noAutofit/>
          </a:bodyPr>
          <a:lstStyle/>
          <a:p>
            <a:pPr marL="101165" indent="0" algn="l" rtl="0">
              <a:spcBef>
                <a:spcPts val="0"/>
              </a:spcBef>
              <a:buSzPts val="2200"/>
            </a:pPr>
            <a:r>
              <a:rPr lang="en-GB" sz="2504" dirty="0"/>
              <a:t>Aktuelle udfordringer i landbrugsfødevaresektoren:</a:t>
            </a:r>
            <a:endParaRPr sz="2504" dirty="0"/>
          </a:p>
          <a:p>
            <a:pPr indent="-419108" algn="l" rtl="0">
              <a:spcBef>
                <a:spcPts val="0"/>
              </a:spcBef>
              <a:buSzPts val="2200"/>
              <a:buFont typeface="Open Sans"/>
              <a:buChar char="-"/>
            </a:pPr>
            <a:r>
              <a:rPr lang="en-GB" sz="2504" dirty="0"/>
              <a:t>Støtter en</a:t>
            </a:r>
            <a:r>
              <a:rPr lang="en-GB" sz="2504" b="1" dirty="0"/>
              <a:t>hurtigt voksende befolkning</a:t>
            </a:r>
            <a:r>
              <a:rPr lang="en-GB" sz="2504" dirty="0"/>
              <a:t>: 9,7 milliarder i 2050</a:t>
            </a:r>
            <a:endParaRPr sz="2504" dirty="0"/>
          </a:p>
          <a:p>
            <a:pPr indent="-419108" algn="l" rtl="0">
              <a:spcBef>
                <a:spcPts val="0"/>
              </a:spcBef>
              <a:buSzPts val="2200"/>
              <a:buFont typeface="Open Sans"/>
              <a:buChar char="-"/>
            </a:pPr>
            <a:r>
              <a:rPr lang="en-GB" sz="2504" dirty="0"/>
              <a:t>Over en tredjedel af al produceret mad er</a:t>
            </a:r>
            <a:r>
              <a:rPr lang="en-GB" sz="2504" b="1" dirty="0"/>
              <a:t>tabt eller spildt</a:t>
            </a:r>
            <a:r>
              <a:rPr lang="en-GB" sz="2504" dirty="0"/>
              <a:t>hvert år</a:t>
            </a:r>
            <a:endParaRPr sz="2504" dirty="0"/>
          </a:p>
          <a:p>
            <a:pPr indent="-419108" algn="l" rtl="0">
              <a:spcBef>
                <a:spcPts val="0"/>
              </a:spcBef>
              <a:buSzPts val="2200"/>
              <a:buFont typeface="Open Sans"/>
              <a:buChar char="-"/>
            </a:pPr>
            <a:r>
              <a:rPr lang="en-GB" sz="2504" dirty="0"/>
              <a:t>26 % af</a:t>
            </a:r>
            <a:r>
              <a:rPr lang="en-GB" sz="2504" b="1" dirty="0"/>
              <a:t>drivhusgasemissioner</a:t>
            </a:r>
            <a:r>
              <a:rPr lang="en-GB" sz="2504" dirty="0"/>
              <a:t>globalt kommer fra fødevareproduktion</a:t>
            </a:r>
            <a:endParaRPr sz="2504" dirty="0"/>
          </a:p>
          <a:p>
            <a:pPr indent="-419108" algn="l" rtl="0">
              <a:spcBef>
                <a:spcPts val="0"/>
              </a:spcBef>
              <a:buSzPts val="2200"/>
              <a:buFont typeface="Open Sans"/>
              <a:buChar char="-"/>
            </a:pPr>
            <a:r>
              <a:rPr lang="en-GB" sz="2504" b="1" dirty="0"/>
              <a:t>Økonomiske tab</a:t>
            </a:r>
            <a:r>
              <a:rPr lang="en-GB" sz="2504" dirty="0"/>
              <a:t>forbundet med madspild (over $230 milliarder) og fødevaresvindel (op til $40 milliarder)</a:t>
            </a:r>
            <a:endParaRPr sz="2504" dirty="0"/>
          </a:p>
          <a:p>
            <a:pPr marL="1040545" indent="0" algn="l" rtl="0">
              <a:spcBef>
                <a:spcPts val="0"/>
              </a:spcBef>
            </a:pPr>
            <a:r>
              <a:rPr lang="en-GB" sz="2504" dirty="0"/>
              <a:t> </a:t>
            </a:r>
            <a:endParaRPr sz="2504" dirty="0"/>
          </a:p>
          <a:p>
            <a:pPr marL="0" indent="0" algn="l" rtl="0">
              <a:spcBef>
                <a:spcPts val="0"/>
              </a:spcBef>
            </a:pPr>
            <a:endParaRPr sz="2504" dirty="0"/>
          </a:p>
        </p:txBody>
      </p:sp>
      <p:pic>
        <p:nvPicPr>
          <p:cNvPr id="201" name="Google Shape;201;p6"/>
          <p:cNvPicPr preferRelativeResize="0"/>
          <p:nvPr/>
        </p:nvPicPr>
        <p:blipFill>
          <a:blip r:embed="rId4">
            <a:alphaModFix/>
          </a:blip>
          <a:stretch>
            <a:fillRect/>
          </a:stretch>
        </p:blipFill>
        <p:spPr>
          <a:xfrm>
            <a:off x="6120281" y="1583498"/>
            <a:ext cx="6047909" cy="4772760"/>
          </a:xfrm>
          <a:prstGeom prst="rect">
            <a:avLst/>
          </a:prstGeom>
          <a:noFill/>
          <a:ln>
            <a:noFill/>
          </a:ln>
        </p:spPr>
      </p:pic>
      <p:sp>
        <p:nvSpPr>
          <p:cNvPr id="202" name="Google Shape;202;p6"/>
          <p:cNvSpPr txBox="1"/>
          <p:nvPr/>
        </p:nvSpPr>
        <p:spPr>
          <a:xfrm>
            <a:off x="361289" y="185025"/>
            <a:ext cx="5021622" cy="401798"/>
          </a:xfrm>
          <a:prstGeom prst="rect">
            <a:avLst/>
          </a:prstGeom>
          <a:noFill/>
          <a:ln>
            <a:noFill/>
          </a:ln>
        </p:spPr>
        <p:txBody>
          <a:bodyPr spcFirstLastPara="1" wrap="square" lIns="104034" tIns="104034" rIns="104034" bIns="104034" anchor="t" anchorCtr="0">
            <a:noAutofit/>
          </a:bodyPr>
          <a:lstStyle/>
          <a:p>
            <a:pPr algn="l" rtl="0"/>
            <a:r>
              <a:rPr lang="en-GB" sz="4000" dirty="0">
                <a:solidFill>
                  <a:schemeClr val="bg1"/>
                </a:solidFill>
                <a:latin typeface="Calibri"/>
                <a:ea typeface="Calibri"/>
                <a:cs typeface="Calibri"/>
                <a:sym typeface="Calibri"/>
              </a:rPr>
              <a:t>Hvorfor digitalisere?</a:t>
            </a:r>
            <a:endParaRPr sz="4000" dirty="0">
              <a:solidFill>
                <a:schemeClr val="bg1"/>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pic>
        <p:nvPicPr>
          <p:cNvPr id="626" name="Google Shape;626;p55"/>
          <p:cNvPicPr preferRelativeResize="0"/>
          <p:nvPr/>
        </p:nvPicPr>
        <p:blipFill rotWithShape="1">
          <a:blip r:embed="rId3">
            <a:alphaModFix/>
          </a:blip>
          <a:srcRect/>
          <a:stretch/>
        </p:blipFill>
        <p:spPr>
          <a:xfrm>
            <a:off x="0" y="-20144"/>
            <a:ext cx="12168188" cy="1332418"/>
          </a:xfrm>
          <a:prstGeom prst="rect">
            <a:avLst/>
          </a:prstGeom>
          <a:noFill/>
          <a:ln>
            <a:noFill/>
          </a:ln>
        </p:spPr>
      </p:pic>
      <p:sp>
        <p:nvSpPr>
          <p:cNvPr id="627" name="Google Shape;627;p55"/>
          <p:cNvSpPr txBox="1"/>
          <p:nvPr/>
        </p:nvSpPr>
        <p:spPr>
          <a:xfrm>
            <a:off x="327732" y="241145"/>
            <a:ext cx="10612315"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KORT ØVELSE I KLASSEN</a:t>
            </a:r>
            <a:r>
              <a:rPr lang="en-GB" sz="3186" dirty="0">
                <a:solidFill>
                  <a:schemeClr val="lt1"/>
                </a:solidFill>
                <a:latin typeface="Open Sans"/>
                <a:ea typeface="Open Sans"/>
                <a:cs typeface="Open Sans"/>
                <a:sym typeface="Open Sans"/>
              </a:rPr>
              <a:t> </a:t>
            </a:r>
            <a:endParaRPr sz="1593" dirty="0"/>
          </a:p>
        </p:txBody>
      </p:sp>
      <p:pic>
        <p:nvPicPr>
          <p:cNvPr id="628" name="Google Shape;628;p55"/>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2414494" y="1494118"/>
            <a:ext cx="6882934" cy="4941746"/>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pic>
        <p:nvPicPr>
          <p:cNvPr id="633" name="Google Shape;633;g25c52fc29ab_0_1594"/>
          <p:cNvPicPr preferRelativeResize="0"/>
          <p:nvPr/>
        </p:nvPicPr>
        <p:blipFill rotWithShape="1">
          <a:blip r:embed="rId3">
            <a:alphaModFix/>
          </a:blip>
          <a:srcRect/>
          <a:stretch/>
        </p:blipFill>
        <p:spPr>
          <a:xfrm>
            <a:off x="47812" y="0"/>
            <a:ext cx="12168188" cy="1332418"/>
          </a:xfrm>
          <a:prstGeom prst="rect">
            <a:avLst/>
          </a:prstGeom>
          <a:noFill/>
          <a:ln>
            <a:noFill/>
          </a:ln>
        </p:spPr>
      </p:pic>
      <p:sp>
        <p:nvSpPr>
          <p:cNvPr id="634" name="Google Shape;634;g25c52fc29ab_0_1594"/>
          <p:cNvSpPr txBox="1"/>
          <p:nvPr/>
        </p:nvSpPr>
        <p:spPr>
          <a:xfrm>
            <a:off x="406162" y="211920"/>
            <a:ext cx="10689124"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BEGRÆNSNINGER AF BLOCKCHAINS ANVENDELSE I AGRI-FOOD</a:t>
            </a:r>
            <a:endParaRPr sz="3755" dirty="0">
              <a:latin typeface="Calibri"/>
              <a:ea typeface="Calibri"/>
              <a:cs typeface="Calibri"/>
              <a:sym typeface="Calibri"/>
            </a:endParaRPr>
          </a:p>
        </p:txBody>
      </p:sp>
      <p:sp>
        <p:nvSpPr>
          <p:cNvPr id="635" name="Google Shape;635;g25c52fc29ab_0_1594"/>
          <p:cNvSpPr txBox="1"/>
          <p:nvPr/>
        </p:nvSpPr>
        <p:spPr>
          <a:xfrm>
            <a:off x="597445" y="1678133"/>
            <a:ext cx="10795292" cy="5462677"/>
          </a:xfrm>
          <a:prstGeom prst="rect">
            <a:avLst/>
          </a:prstGeom>
          <a:noFill/>
          <a:ln>
            <a:noFill/>
          </a:ln>
        </p:spPr>
        <p:txBody>
          <a:bodyPr spcFirstLastPara="1" wrap="square" lIns="104034" tIns="104034" rIns="104034" bIns="104034" anchor="t" anchorCtr="0">
            <a:noAutofit/>
          </a:bodyPr>
          <a:lstStyle/>
          <a:p>
            <a:pPr marL="101165" algn="l" rtl="0">
              <a:buSzPts val="2200"/>
            </a:pPr>
            <a:r>
              <a:rPr lang="en-GB" sz="2504" b="1" dirty="0">
                <a:latin typeface="Calibri"/>
                <a:ea typeface="Calibri"/>
                <a:cs typeface="Calibri"/>
                <a:sym typeface="Calibri"/>
              </a:rPr>
              <a:t>Adoptionsudfordringer</a:t>
            </a:r>
            <a:endParaRPr sz="2504" b="1"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Komplekse blockchain-ledger-grænseflader -</a:t>
            </a:r>
            <a:r>
              <a:rPr lang="en-GB" sz="2504" b="1" dirty="0">
                <a:latin typeface="Calibri"/>
                <a:ea typeface="Calibri"/>
                <a:cs typeface="Calibri"/>
                <a:sym typeface="Calibri"/>
              </a:rPr>
              <a:t>ikke brugervenlig</a:t>
            </a:r>
            <a:r>
              <a:rPr lang="en-GB" sz="2504" dirty="0">
                <a:latin typeface="Calibri"/>
                <a:ea typeface="Calibri"/>
                <a:cs typeface="Calibri"/>
                <a:sym typeface="Calibri"/>
              </a:rPr>
              <a:t>til almindelig adoption</a:t>
            </a:r>
            <a:endParaRPr sz="2504"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Forholdsvis</a:t>
            </a:r>
            <a:r>
              <a:rPr lang="en-GB" sz="2504" b="1" dirty="0">
                <a:latin typeface="Calibri"/>
                <a:ea typeface="Calibri"/>
                <a:cs typeface="Calibri"/>
                <a:sym typeface="Calibri"/>
              </a:rPr>
              <a:t>høje niveauer af digitalisering og digital infrastruktur</a:t>
            </a:r>
            <a:r>
              <a:rPr lang="en-GB" sz="2504" dirty="0">
                <a:latin typeface="Calibri"/>
                <a:ea typeface="Calibri"/>
                <a:cs typeface="Calibri"/>
                <a:sym typeface="Calibri"/>
              </a:rPr>
              <a:t>(f.eks. pålidelig internetforbindelse, mobilnetværksdækning) som en</a:t>
            </a:r>
            <a:r>
              <a:rPr lang="en-GB" sz="2504" b="1" dirty="0">
                <a:latin typeface="Calibri"/>
                <a:ea typeface="Calibri"/>
                <a:cs typeface="Calibri"/>
                <a:sym typeface="Calibri"/>
              </a:rPr>
              <a:t>forudsætning</a:t>
            </a:r>
            <a:r>
              <a:rPr lang="en-GB" sz="2504" dirty="0">
                <a:latin typeface="Calibri"/>
                <a:ea typeface="Calibri"/>
                <a:cs typeface="Calibri"/>
                <a:sym typeface="Calibri"/>
              </a:rPr>
              <a:t>for vellykket blockchain-adoption; særligt problematisk for landmænd i udviklingslandene</a:t>
            </a:r>
            <a:endParaRPr sz="2504" dirty="0">
              <a:latin typeface="Calibri"/>
              <a:ea typeface="Calibri"/>
              <a:cs typeface="Calibri"/>
              <a:sym typeface="Calibri"/>
            </a:endParaRPr>
          </a:p>
          <a:p>
            <a:pPr marL="520273" indent="-419108" algn="l" rtl="0">
              <a:buSzPts val="2200"/>
              <a:buFont typeface="Calibri"/>
              <a:buChar char="-"/>
            </a:pPr>
            <a:r>
              <a:rPr lang="en-GB" sz="2504" b="1" dirty="0">
                <a:latin typeface="Calibri"/>
                <a:ea typeface="Calibri"/>
                <a:cs typeface="Calibri"/>
                <a:sym typeface="Calibri"/>
              </a:rPr>
              <a:t>Mangel på teknisk ekspertise/digitalfærdighed blandt landmænd</a:t>
            </a:r>
            <a:r>
              <a:rPr lang="en-GB" sz="2504" dirty="0">
                <a:latin typeface="Calibri"/>
                <a:ea typeface="Calibri"/>
                <a:cs typeface="Calibri"/>
                <a:sym typeface="Calibri"/>
              </a:rPr>
              <a:t>; potentiel mistillid, modvilje eller modstand</a:t>
            </a:r>
            <a:endParaRPr sz="2504"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Krav til infrastruktur og opkvalificering =</a:t>
            </a:r>
            <a:r>
              <a:rPr lang="en-GB" sz="2504" b="1" dirty="0">
                <a:latin typeface="Calibri"/>
                <a:ea typeface="Calibri"/>
                <a:cs typeface="Calibri"/>
                <a:sym typeface="Calibri"/>
              </a:rPr>
              <a:t>høje forudgående omkostninger</a:t>
            </a:r>
            <a:endParaRPr sz="2504" b="1"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Aktuelle eksempler på Blockchain i agrifood er stadig i de tidlige stadier af implementering, hvilket gør det</a:t>
            </a:r>
            <a:r>
              <a:rPr lang="en-GB" sz="2504" b="1" dirty="0">
                <a:latin typeface="Calibri"/>
                <a:ea typeface="Calibri"/>
                <a:cs typeface="Calibri"/>
                <a:sym typeface="Calibri"/>
              </a:rPr>
              <a:t>vanskeligt at vurdere den langsigtede rentabilitet</a:t>
            </a:r>
            <a:r>
              <a:rPr lang="en-GB" sz="2504" dirty="0">
                <a:latin typeface="Calibri"/>
                <a:ea typeface="Calibri"/>
                <a:cs typeface="Calibri"/>
                <a:sym typeface="Calibri"/>
              </a:rPr>
              <a:t> </a:t>
            </a:r>
            <a:endParaRPr sz="2504" dirty="0">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pic>
        <p:nvPicPr>
          <p:cNvPr id="640" name="Google Shape;640;p56"/>
          <p:cNvPicPr preferRelativeResize="0"/>
          <p:nvPr/>
        </p:nvPicPr>
        <p:blipFill rotWithShape="1">
          <a:blip r:embed="rId3">
            <a:alphaModFix/>
          </a:blip>
          <a:srcRect/>
          <a:stretch/>
        </p:blipFill>
        <p:spPr>
          <a:xfrm>
            <a:off x="0" y="-8191"/>
            <a:ext cx="12168188" cy="1332418"/>
          </a:xfrm>
          <a:prstGeom prst="rect">
            <a:avLst/>
          </a:prstGeom>
          <a:noFill/>
          <a:ln>
            <a:noFill/>
          </a:ln>
        </p:spPr>
      </p:pic>
      <p:sp>
        <p:nvSpPr>
          <p:cNvPr id="641" name="Google Shape;641;p56"/>
          <p:cNvSpPr txBox="1"/>
          <p:nvPr/>
        </p:nvSpPr>
        <p:spPr>
          <a:xfrm>
            <a:off x="267693" y="316584"/>
            <a:ext cx="10838647"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BEGRÆNSNINGER AF BLOCKCHAINS ANVENDELSE I AGRI-FOOD</a:t>
            </a:r>
            <a:endParaRPr sz="3755" dirty="0">
              <a:latin typeface="Calibri"/>
              <a:ea typeface="Calibri"/>
              <a:cs typeface="Calibri"/>
              <a:sym typeface="Calibri"/>
            </a:endParaRPr>
          </a:p>
        </p:txBody>
      </p:sp>
      <p:sp>
        <p:nvSpPr>
          <p:cNvPr id="642" name="Google Shape;642;p56"/>
          <p:cNvSpPr txBox="1">
            <a:spLocks noGrp="1"/>
          </p:cNvSpPr>
          <p:nvPr>
            <p:ph type="body" idx="1"/>
          </p:nvPr>
        </p:nvSpPr>
        <p:spPr>
          <a:xfrm>
            <a:off x="482846" y="1717443"/>
            <a:ext cx="10838647" cy="4624343"/>
          </a:xfrm>
          <a:prstGeom prst="rect">
            <a:avLst/>
          </a:prstGeom>
          <a:noFill/>
          <a:ln>
            <a:noFill/>
          </a:ln>
        </p:spPr>
        <p:txBody>
          <a:bodyPr spcFirstLastPara="1" wrap="square" lIns="0" tIns="0" rIns="0" bIns="0" anchor="t" anchorCtr="0">
            <a:spAutoFit/>
          </a:bodyPr>
          <a:lstStyle/>
          <a:p>
            <a:pPr marL="101165" indent="0" algn="l" rtl="0">
              <a:buClr>
                <a:schemeClr val="dk1"/>
              </a:buClr>
              <a:buSzPts val="2200"/>
            </a:pPr>
            <a:r>
              <a:rPr lang="en-GB" sz="2504" dirty="0">
                <a:solidFill>
                  <a:schemeClr val="dk1"/>
                </a:solidFill>
                <a:latin typeface="Calibri"/>
                <a:ea typeface="Calibri"/>
                <a:cs typeface="Calibri"/>
                <a:sym typeface="Calibri"/>
              </a:rPr>
              <a:t>Potentiale for fejl og manipulation</a:t>
            </a:r>
            <a:endParaRPr sz="2504"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Information om Blockchain er uforanderlig, men ikke ufejlbarlig: Blockchain gør</a:t>
            </a:r>
            <a:r>
              <a:rPr lang="en-GB" sz="2504" dirty="0">
                <a:solidFill>
                  <a:schemeClr val="dk1"/>
                </a:solidFill>
                <a:latin typeface="Calibri"/>
                <a:ea typeface="Calibri"/>
                <a:cs typeface="Calibri"/>
                <a:sym typeface="Calibri"/>
              </a:rPr>
              <a:t>ikke</a:t>
            </a:r>
            <a:r>
              <a:rPr lang="en-GB" sz="2504" b="0" dirty="0">
                <a:solidFill>
                  <a:schemeClr val="dk1"/>
                </a:solidFill>
                <a:latin typeface="Calibri"/>
                <a:ea typeface="Calibri"/>
                <a:cs typeface="Calibri"/>
                <a:sym typeface="Calibri"/>
              </a:rPr>
              <a:t>have en måde at verificere, om de oplysninger, der oprindeligt indtastes, er nøjagtige - plads til</a:t>
            </a:r>
            <a:r>
              <a:rPr lang="en-GB" sz="2504" dirty="0">
                <a:solidFill>
                  <a:schemeClr val="dk1"/>
                </a:solidFill>
                <a:latin typeface="Calibri"/>
                <a:ea typeface="Calibri"/>
                <a:cs typeface="Calibri"/>
                <a:sym typeface="Calibri"/>
              </a:rPr>
              <a:t>svig</a:t>
            </a:r>
            <a:r>
              <a:rPr lang="en-GB" sz="2504" b="0" dirty="0">
                <a:solidFill>
                  <a:schemeClr val="dk1"/>
                </a:solidFill>
                <a:latin typeface="Calibri"/>
                <a:ea typeface="Calibri"/>
                <a:cs typeface="Calibri"/>
                <a:sym typeface="Calibri"/>
              </a:rPr>
              <a:t>og</a:t>
            </a:r>
            <a:r>
              <a:rPr lang="en-GB" sz="2504" dirty="0">
                <a:solidFill>
                  <a:schemeClr val="dk1"/>
                </a:solidFill>
                <a:latin typeface="Calibri"/>
                <a:ea typeface="Calibri"/>
                <a:cs typeface="Calibri"/>
                <a:sym typeface="Calibri"/>
              </a:rPr>
              <a:t>fejl</a:t>
            </a:r>
            <a:endParaRPr sz="2504"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Tidligere fejl indtastet i Blockchain</a:t>
            </a:r>
            <a:r>
              <a:rPr lang="en-GB" sz="2504" dirty="0">
                <a:solidFill>
                  <a:schemeClr val="dk1"/>
                </a:solidFill>
                <a:latin typeface="Calibri"/>
                <a:ea typeface="Calibri"/>
                <a:cs typeface="Calibri"/>
                <a:sym typeface="Calibri"/>
              </a:rPr>
              <a:t>kan ikke rettes</a:t>
            </a:r>
            <a:r>
              <a:rPr lang="en-GB" sz="2504" b="0" dirty="0">
                <a:solidFill>
                  <a:schemeClr val="dk1"/>
                </a:solidFill>
                <a:latin typeface="Calibri"/>
                <a:ea typeface="Calibri"/>
                <a:cs typeface="Calibri"/>
                <a:sym typeface="Calibri"/>
              </a:rPr>
              <a:t>på grund af Blockchains uforanderlighed</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Blockchain i sig selv er ikke i stand til at sikre produkternes sikkerhed under transit - f.eks. byttes ægte produkter ud under transit med ringere produkter - løsning: brug Blockchain i forbindelse med IoT/sensorovervågning</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Ulempe: Blockchain-data kan være krypteret, men</a:t>
            </a:r>
            <a:r>
              <a:rPr lang="en-GB" sz="2504" dirty="0">
                <a:solidFill>
                  <a:schemeClr val="dk1"/>
                </a:solidFill>
                <a:latin typeface="Calibri"/>
                <a:ea typeface="Calibri"/>
                <a:cs typeface="Calibri"/>
                <a:sym typeface="Calibri"/>
              </a:rPr>
              <a:t>IoT-enheder er mere sårbare over for manipulation, hacking eller funktionsfejl</a:t>
            </a:r>
            <a:r>
              <a:rPr lang="en-GB" sz="2504" b="0" dirty="0">
                <a:solidFill>
                  <a:schemeClr val="dk1"/>
                </a:solidFill>
                <a:latin typeface="Calibri"/>
                <a:ea typeface="Calibri"/>
                <a:cs typeface="Calibri"/>
                <a:sym typeface="Calibri"/>
              </a:rPr>
              <a:t>- dette kan underminere integriteten og nøjagtigheden af ​​Blockchain-dataene</a:t>
            </a:r>
            <a:endParaRPr sz="2504" b="0" dirty="0">
              <a:solidFill>
                <a:schemeClr val="dk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pic>
        <p:nvPicPr>
          <p:cNvPr id="647" name="Google Shape;647;g26103101649_0_0"/>
          <p:cNvPicPr preferRelativeResize="0"/>
          <p:nvPr/>
        </p:nvPicPr>
        <p:blipFill rotWithShape="1">
          <a:blip r:embed="rId3">
            <a:alphaModFix/>
          </a:blip>
          <a:srcRect/>
          <a:stretch/>
        </p:blipFill>
        <p:spPr>
          <a:xfrm>
            <a:off x="0" y="-2214"/>
            <a:ext cx="12168188" cy="1332418"/>
          </a:xfrm>
          <a:prstGeom prst="rect">
            <a:avLst/>
          </a:prstGeom>
          <a:noFill/>
          <a:ln>
            <a:noFill/>
          </a:ln>
        </p:spPr>
      </p:pic>
      <p:sp>
        <p:nvSpPr>
          <p:cNvPr id="648" name="Google Shape;648;g26103101649_0_0"/>
          <p:cNvSpPr txBox="1"/>
          <p:nvPr/>
        </p:nvSpPr>
        <p:spPr>
          <a:xfrm>
            <a:off x="247383" y="412715"/>
            <a:ext cx="11920805"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BEGRÆNSNINGER AF BLOCKCHAINS ANVENDELSE I AGRI-FOOD</a:t>
            </a:r>
            <a:endParaRPr sz="3755" dirty="0">
              <a:latin typeface="Calibri"/>
              <a:ea typeface="Calibri"/>
              <a:cs typeface="Calibri"/>
              <a:sym typeface="Calibri"/>
            </a:endParaRPr>
          </a:p>
        </p:txBody>
      </p:sp>
      <p:sp>
        <p:nvSpPr>
          <p:cNvPr id="649" name="Google Shape;649;g26103101649_0_0"/>
          <p:cNvSpPr txBox="1">
            <a:spLocks noGrp="1"/>
          </p:cNvSpPr>
          <p:nvPr>
            <p:ph type="body" idx="1"/>
          </p:nvPr>
        </p:nvSpPr>
        <p:spPr>
          <a:xfrm>
            <a:off x="664771" y="873496"/>
            <a:ext cx="10838647" cy="630301"/>
          </a:xfrm>
          <a:prstGeom prst="rect">
            <a:avLst/>
          </a:prstGeom>
          <a:noFill/>
          <a:ln>
            <a:noFill/>
          </a:ln>
        </p:spPr>
        <p:txBody>
          <a:bodyPr spcFirstLastPara="1" wrap="square" lIns="0" tIns="0" rIns="0" bIns="0" anchor="t" anchorCtr="0">
            <a:spAutoFit/>
          </a:bodyPr>
          <a:lstStyle/>
          <a:p>
            <a:pPr marL="0" indent="0" algn="l" rtl="0"/>
            <a:endParaRPr sz="2048" b="0">
              <a:solidFill>
                <a:schemeClr val="dk1"/>
              </a:solidFill>
            </a:endParaRPr>
          </a:p>
          <a:p>
            <a:pPr indent="0" algn="l" rtl="0"/>
            <a:endParaRPr sz="2048" b="0">
              <a:solidFill>
                <a:schemeClr val="dk1"/>
              </a:solidFill>
            </a:endParaRPr>
          </a:p>
        </p:txBody>
      </p:sp>
      <p:sp>
        <p:nvSpPr>
          <p:cNvPr id="650" name="Google Shape;650;g26103101649_0_0"/>
          <p:cNvSpPr txBox="1"/>
          <p:nvPr/>
        </p:nvSpPr>
        <p:spPr>
          <a:xfrm>
            <a:off x="664771" y="1617821"/>
            <a:ext cx="10435142" cy="5017184"/>
          </a:xfrm>
          <a:prstGeom prst="rect">
            <a:avLst/>
          </a:prstGeom>
          <a:noFill/>
          <a:ln>
            <a:noFill/>
          </a:ln>
        </p:spPr>
        <p:txBody>
          <a:bodyPr spcFirstLastPara="1" wrap="square" lIns="104034" tIns="104034" rIns="104034" bIns="104034" anchor="t" anchorCtr="0">
            <a:noAutofit/>
          </a:bodyPr>
          <a:lstStyle/>
          <a:p>
            <a:pPr marL="101165" algn="l" rtl="0">
              <a:buSzPts val="2200"/>
            </a:pPr>
            <a:r>
              <a:rPr lang="en-GB" sz="2504" b="1" dirty="0">
                <a:latin typeface="Calibri"/>
                <a:ea typeface="Calibri"/>
                <a:cs typeface="Calibri"/>
                <a:sym typeface="Calibri"/>
              </a:rPr>
              <a:t>Mangel på regulering</a:t>
            </a:r>
            <a:endParaRPr sz="2504" b="1"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Blockchain som ny teknologi -</a:t>
            </a:r>
            <a:r>
              <a:rPr lang="en-GB" sz="2504" b="1" dirty="0">
                <a:latin typeface="Calibri"/>
                <a:ea typeface="Calibri"/>
                <a:cs typeface="Calibri"/>
                <a:sym typeface="Calibri"/>
              </a:rPr>
              <a:t>Lovgivningen har endnu ikke indhentet den teknologiske udvikling</a:t>
            </a:r>
            <a:endParaRPr sz="2504" b="1"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F.eks. kan smarte kontrakter, der kun indeholder kode, ikke håndhæves juridisk</a:t>
            </a:r>
            <a:endParaRPr sz="2504"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Grænseoverskridende blockchain-transaktioner og spørgsmål omkring jurisdiktion</a:t>
            </a:r>
            <a:endParaRPr sz="2504"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Blockchain og databeskyttelse?</a:t>
            </a:r>
            <a:endParaRPr sz="2504" dirty="0">
              <a:latin typeface="Calibri"/>
              <a:ea typeface="Calibri"/>
              <a:cs typeface="Calibri"/>
              <a:sym typeface="Calibri"/>
            </a:endParaRPr>
          </a:p>
        </p:txBody>
      </p:sp>
      <p:pic>
        <p:nvPicPr>
          <p:cNvPr id="651" name="Google Shape;651;g26103101649_0_0"/>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5467546" y="4624077"/>
            <a:ext cx="6392489" cy="1838671"/>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pic>
        <p:nvPicPr>
          <p:cNvPr id="656" name="Google Shape;656;g26103101649_0_12"/>
          <p:cNvPicPr preferRelativeResize="0"/>
          <p:nvPr/>
        </p:nvPicPr>
        <p:blipFill rotWithShape="1">
          <a:blip r:embed="rId3">
            <a:alphaModFix/>
          </a:blip>
          <a:srcRect/>
          <a:stretch/>
        </p:blipFill>
        <p:spPr>
          <a:xfrm>
            <a:off x="0" y="28759"/>
            <a:ext cx="12168188" cy="1332418"/>
          </a:xfrm>
          <a:prstGeom prst="rect">
            <a:avLst/>
          </a:prstGeom>
          <a:noFill/>
          <a:ln>
            <a:noFill/>
          </a:ln>
        </p:spPr>
      </p:pic>
      <p:sp>
        <p:nvSpPr>
          <p:cNvPr id="657" name="Google Shape;657;g26103101649_0_12"/>
          <p:cNvSpPr txBox="1"/>
          <p:nvPr/>
        </p:nvSpPr>
        <p:spPr>
          <a:xfrm>
            <a:off x="388234" y="348805"/>
            <a:ext cx="11938214" cy="682868"/>
          </a:xfrm>
          <a:prstGeom prst="rect">
            <a:avLst/>
          </a:prstGeom>
          <a:noFill/>
          <a:ln>
            <a:noFill/>
          </a:ln>
        </p:spPr>
        <p:txBody>
          <a:bodyPr spcFirstLastPara="1" wrap="square" lIns="104034" tIns="52001" rIns="104034" bIns="52001" anchor="t" anchorCtr="0">
            <a:spAutoFit/>
          </a:bodyPr>
          <a:lstStyle/>
          <a:p>
            <a:pPr algn="l" rtl="0"/>
            <a:r>
              <a:rPr lang="en-GB" sz="3755">
                <a:solidFill>
                  <a:schemeClr val="lt1"/>
                </a:solidFill>
                <a:latin typeface="Calibri"/>
                <a:ea typeface="Calibri"/>
                <a:cs typeface="Calibri"/>
                <a:sym typeface="Calibri"/>
              </a:rPr>
              <a:t>BEGRÆNSNINGER AF BLOCKCHAINS ANVENDELSE I AGRI-FOOD</a:t>
            </a:r>
            <a:endParaRPr sz="3755">
              <a:latin typeface="Calibri"/>
              <a:ea typeface="Calibri"/>
              <a:cs typeface="Calibri"/>
              <a:sym typeface="Calibri"/>
            </a:endParaRPr>
          </a:p>
        </p:txBody>
      </p:sp>
      <p:sp>
        <p:nvSpPr>
          <p:cNvPr id="658" name="Google Shape;658;g26103101649_0_12"/>
          <p:cNvSpPr txBox="1">
            <a:spLocks noGrp="1"/>
          </p:cNvSpPr>
          <p:nvPr>
            <p:ph type="body" idx="1"/>
          </p:nvPr>
        </p:nvSpPr>
        <p:spPr>
          <a:xfrm>
            <a:off x="664771" y="1183294"/>
            <a:ext cx="10838647" cy="630301"/>
          </a:xfrm>
          <a:prstGeom prst="rect">
            <a:avLst/>
          </a:prstGeom>
          <a:noFill/>
          <a:ln>
            <a:noFill/>
          </a:ln>
        </p:spPr>
        <p:txBody>
          <a:bodyPr spcFirstLastPara="1" wrap="square" lIns="0" tIns="0" rIns="0" bIns="0" anchor="t" anchorCtr="0">
            <a:spAutoFit/>
          </a:bodyPr>
          <a:lstStyle/>
          <a:p>
            <a:pPr marL="0" indent="0" algn="l" rtl="0"/>
            <a:endParaRPr sz="2048" b="0">
              <a:solidFill>
                <a:schemeClr val="dk1"/>
              </a:solidFill>
            </a:endParaRPr>
          </a:p>
          <a:p>
            <a:pPr indent="0" algn="l" rtl="0"/>
            <a:endParaRPr sz="2048" b="0">
              <a:solidFill>
                <a:schemeClr val="dk1"/>
              </a:solidFill>
            </a:endParaRPr>
          </a:p>
        </p:txBody>
      </p:sp>
      <p:pic>
        <p:nvPicPr>
          <p:cNvPr id="659" name="Google Shape;659;g26103101649_0_12"/>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7876987" y="2241176"/>
            <a:ext cx="3997691" cy="3450838"/>
          </a:xfrm>
          <a:prstGeom prst="rect">
            <a:avLst/>
          </a:prstGeom>
          <a:noFill/>
          <a:ln>
            <a:noFill/>
          </a:ln>
        </p:spPr>
      </p:pic>
      <p:sp>
        <p:nvSpPr>
          <p:cNvPr id="660" name="Google Shape;660;g26103101649_0_12"/>
          <p:cNvSpPr txBox="1"/>
          <p:nvPr/>
        </p:nvSpPr>
        <p:spPr>
          <a:xfrm>
            <a:off x="232987" y="1837454"/>
            <a:ext cx="7321271" cy="4773442"/>
          </a:xfrm>
          <a:prstGeom prst="rect">
            <a:avLst/>
          </a:prstGeom>
          <a:noFill/>
          <a:ln>
            <a:noFill/>
          </a:ln>
        </p:spPr>
        <p:txBody>
          <a:bodyPr spcFirstLastPara="1" wrap="square" lIns="104034" tIns="104034" rIns="104034" bIns="104034" anchor="t" anchorCtr="0">
            <a:noAutofit/>
          </a:bodyPr>
          <a:lstStyle/>
          <a:p>
            <a:pPr marL="101165" algn="l" rtl="0">
              <a:buSzPts val="2200"/>
            </a:pPr>
            <a:r>
              <a:rPr lang="en-GB" sz="2504" b="1" dirty="0">
                <a:latin typeface="Calibri"/>
                <a:ea typeface="Calibri"/>
                <a:cs typeface="Calibri"/>
                <a:sym typeface="Calibri"/>
              </a:rPr>
              <a:t>Begrænset interoperabilitet</a:t>
            </a:r>
            <a:endParaRPr sz="2504" b="1"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Forskellige Blockchain-systemer skabt af forskellige virksomheder er muligvis ikke interoperable</a:t>
            </a:r>
            <a:endParaRPr sz="2504"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Blockchains og andre it-systemer er muligvis heller ikke interoperable</a:t>
            </a:r>
            <a:endParaRPr sz="2504"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Særligt problematisk i forbindelse med landbrugsfødevaresektoren - mange forskellige aktører i den globale forsyningskæde, der alle bruger potentielt forskellige ledelsessystemer</a:t>
            </a:r>
            <a:endParaRPr sz="2504"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Integration kan være</a:t>
            </a:r>
            <a:r>
              <a:rPr lang="en-GB" sz="2504" b="1" dirty="0">
                <a:latin typeface="Calibri"/>
                <a:ea typeface="Calibri"/>
                <a:cs typeface="Calibri"/>
                <a:sym typeface="Calibri"/>
              </a:rPr>
              <a:t>kostbar</a:t>
            </a:r>
            <a:r>
              <a:rPr lang="en-GB" sz="2504" dirty="0">
                <a:latin typeface="Calibri"/>
                <a:ea typeface="Calibri"/>
                <a:cs typeface="Calibri"/>
                <a:sym typeface="Calibri"/>
              </a:rPr>
              <a:t>og</a:t>
            </a:r>
            <a:r>
              <a:rPr lang="en-GB" sz="2504" b="1" dirty="0">
                <a:latin typeface="Calibri"/>
                <a:ea typeface="Calibri"/>
                <a:cs typeface="Calibri"/>
                <a:sym typeface="Calibri"/>
              </a:rPr>
              <a:t>kompleks</a:t>
            </a:r>
            <a:endParaRPr sz="2504" b="1" dirty="0">
              <a:latin typeface="Calibri"/>
              <a:ea typeface="Calibri"/>
              <a:cs typeface="Calibri"/>
              <a:sym typeface="Calibri"/>
            </a:endParaRPr>
          </a:p>
          <a:p>
            <a:pPr marL="520273" indent="-419108" algn="l" rtl="0">
              <a:buSzPts val="2200"/>
              <a:buFont typeface="Calibri"/>
              <a:buChar char="-"/>
            </a:pPr>
            <a:r>
              <a:rPr lang="en-GB" sz="2504" dirty="0">
                <a:latin typeface="Calibri"/>
                <a:ea typeface="Calibri"/>
                <a:cs typeface="Calibri"/>
                <a:sym typeface="Calibri"/>
              </a:rPr>
              <a:t>Behov for en</a:t>
            </a:r>
            <a:r>
              <a:rPr lang="en-GB" sz="2504" b="1" dirty="0">
                <a:latin typeface="Calibri"/>
                <a:ea typeface="Calibri"/>
                <a:cs typeface="Calibri"/>
                <a:sym typeface="Calibri"/>
              </a:rPr>
              <a:t>samlet teknologistandard</a:t>
            </a:r>
            <a:endParaRPr sz="2504" b="1" dirty="0">
              <a:latin typeface="Calibri"/>
              <a:ea typeface="Calibri"/>
              <a:cs typeface="Calibri"/>
              <a:sym typeface="Calibri"/>
            </a:endParaRPr>
          </a:p>
        </p:txBody>
      </p:sp>
      <p:cxnSp>
        <p:nvCxnSpPr>
          <p:cNvPr id="661" name="Google Shape;661;g26103101649_0_12"/>
          <p:cNvCxnSpPr/>
          <p:nvPr/>
        </p:nvCxnSpPr>
        <p:spPr>
          <a:xfrm>
            <a:off x="9082154" y="3022852"/>
            <a:ext cx="1776855" cy="1724625"/>
          </a:xfrm>
          <a:prstGeom prst="straightConnector1">
            <a:avLst/>
          </a:prstGeom>
          <a:noFill/>
          <a:ln w="76200" cap="flat" cmpd="sng">
            <a:solidFill>
              <a:schemeClr val="dk1"/>
            </a:solidFill>
            <a:prstDash val="solid"/>
            <a:round/>
            <a:headEnd type="none" w="med" len="med"/>
            <a:tailEnd type="none" w="med" len="med"/>
          </a:ln>
        </p:spPr>
      </p:cxnSp>
      <p:cxnSp>
        <p:nvCxnSpPr>
          <p:cNvPr id="662" name="Google Shape;662;g26103101649_0_12"/>
          <p:cNvCxnSpPr/>
          <p:nvPr/>
        </p:nvCxnSpPr>
        <p:spPr>
          <a:xfrm flipH="1">
            <a:off x="9082154" y="3002166"/>
            <a:ext cx="1759446" cy="1672395"/>
          </a:xfrm>
          <a:prstGeom prst="straightConnector1">
            <a:avLst/>
          </a:prstGeom>
          <a:noFill/>
          <a:ln w="76200" cap="flat" cmpd="sng">
            <a:solidFill>
              <a:schemeClr val="dk1"/>
            </a:solidFill>
            <a:prstDash val="solid"/>
            <a:round/>
            <a:headEnd type="none" w="med" len="med"/>
            <a:tailEnd type="none" w="med" len="med"/>
          </a:ln>
        </p:spPr>
      </p:cxn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66"/>
        <p:cNvGrpSpPr/>
        <p:nvPr/>
      </p:nvGrpSpPr>
      <p:grpSpPr>
        <a:xfrm>
          <a:off x="0" y="0"/>
          <a:ext cx="0" cy="0"/>
          <a:chOff x="0" y="0"/>
          <a:chExt cx="0" cy="0"/>
        </a:xfrm>
      </p:grpSpPr>
      <p:pic>
        <p:nvPicPr>
          <p:cNvPr id="667" name="Google Shape;667;g26103101649_0_6"/>
          <p:cNvPicPr preferRelativeResize="0"/>
          <p:nvPr/>
        </p:nvPicPr>
        <p:blipFill rotWithShape="1">
          <a:blip r:embed="rId3">
            <a:alphaModFix/>
          </a:blip>
          <a:srcRect/>
          <a:stretch/>
        </p:blipFill>
        <p:spPr>
          <a:xfrm>
            <a:off x="0" y="0"/>
            <a:ext cx="12168188" cy="1332418"/>
          </a:xfrm>
          <a:prstGeom prst="rect">
            <a:avLst/>
          </a:prstGeom>
          <a:noFill/>
          <a:ln>
            <a:noFill/>
          </a:ln>
        </p:spPr>
      </p:pic>
      <p:sp>
        <p:nvSpPr>
          <p:cNvPr id="668" name="Google Shape;668;g26103101649_0_6"/>
          <p:cNvSpPr txBox="1"/>
          <p:nvPr/>
        </p:nvSpPr>
        <p:spPr>
          <a:xfrm>
            <a:off x="297708" y="260551"/>
            <a:ext cx="11154419"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BEGRÆNSNINGER AF BLOCKCHAINS ANVENDELSE I AGRI-FOOD</a:t>
            </a:r>
            <a:endParaRPr sz="3755" dirty="0">
              <a:latin typeface="Calibri"/>
              <a:ea typeface="Calibri"/>
              <a:cs typeface="Calibri"/>
              <a:sym typeface="Calibri"/>
            </a:endParaRPr>
          </a:p>
        </p:txBody>
      </p:sp>
      <p:sp>
        <p:nvSpPr>
          <p:cNvPr id="669" name="Google Shape;669;g26103101649_0_6"/>
          <p:cNvSpPr txBox="1">
            <a:spLocks noGrp="1"/>
          </p:cNvSpPr>
          <p:nvPr>
            <p:ph type="body" idx="1"/>
          </p:nvPr>
        </p:nvSpPr>
        <p:spPr>
          <a:xfrm>
            <a:off x="506885" y="1839659"/>
            <a:ext cx="10838647" cy="4554132"/>
          </a:xfrm>
          <a:prstGeom prst="rect">
            <a:avLst/>
          </a:prstGeom>
          <a:noFill/>
          <a:ln>
            <a:noFill/>
          </a:ln>
        </p:spPr>
        <p:txBody>
          <a:bodyPr spcFirstLastPara="1" wrap="square" lIns="0" tIns="0" rIns="0" bIns="0" anchor="t" anchorCtr="0">
            <a:spAutoFit/>
          </a:bodyPr>
          <a:lstStyle/>
          <a:p>
            <a:pPr marL="0" indent="0" algn="l" rtl="0"/>
            <a:endParaRPr sz="2048" b="0" dirty="0">
              <a:solidFill>
                <a:schemeClr val="dk1"/>
              </a:solidFill>
              <a:latin typeface="Calibri"/>
              <a:ea typeface="Calibri"/>
              <a:cs typeface="Calibri"/>
              <a:sym typeface="Calibri"/>
            </a:endParaRPr>
          </a:p>
          <a:p>
            <a:pPr marL="101165" indent="0" algn="l" rtl="0">
              <a:buClr>
                <a:schemeClr val="dk1"/>
              </a:buClr>
              <a:buSzPts val="2200"/>
            </a:pPr>
            <a:r>
              <a:rPr lang="en-GB" sz="2504" dirty="0">
                <a:solidFill>
                  <a:schemeClr val="dk1"/>
                </a:solidFill>
                <a:latin typeface="Calibri"/>
                <a:ea typeface="Calibri"/>
                <a:cs typeface="Calibri"/>
                <a:sym typeface="Calibri"/>
              </a:rPr>
              <a:t>Miljøhensyn</a:t>
            </a:r>
            <a:endParaRPr sz="2504"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Høj beregningskraft påkrævet = høje niveauer af energiforbrug</a:t>
            </a:r>
            <a:endParaRPr sz="2504" b="0" dirty="0">
              <a:solidFill>
                <a:schemeClr val="dk1"/>
              </a:solidFill>
              <a:latin typeface="Calibri"/>
              <a:ea typeface="Calibri"/>
              <a:cs typeface="Calibri"/>
              <a:sym typeface="Calibri"/>
            </a:endParaRPr>
          </a:p>
          <a:p>
            <a:pPr marL="0" indent="0" algn="l" rtl="0"/>
            <a:endParaRPr sz="2504" b="0" dirty="0">
              <a:solidFill>
                <a:schemeClr val="dk1"/>
              </a:solidFill>
              <a:latin typeface="Calibri"/>
              <a:ea typeface="Calibri"/>
              <a:cs typeface="Calibri"/>
              <a:sym typeface="Calibri"/>
            </a:endParaRPr>
          </a:p>
          <a:p>
            <a:pPr marL="101165" indent="0" algn="l" rtl="0">
              <a:buClr>
                <a:schemeClr val="dk1"/>
              </a:buClr>
              <a:buSzPts val="2200"/>
            </a:pPr>
            <a:r>
              <a:rPr lang="en-GB" sz="2504" dirty="0">
                <a:solidFill>
                  <a:schemeClr val="dk1"/>
                </a:solidFill>
                <a:latin typeface="Calibri"/>
                <a:ea typeface="Calibri"/>
                <a:cs typeface="Calibri"/>
                <a:sym typeface="Calibri"/>
              </a:rPr>
              <a:t>Mangel på motivation?</a:t>
            </a:r>
            <a:endParaRPr sz="2504"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Producenterne ønsker måske ikke fuld gennemsigtighed - tab af konkurrencefordel, skade på omdømmet</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Forbrugernes efterspørgsel alene kan være utilstrækkelig som drivkraft for forandring</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Mangel på politikbaserede motiver, f.eks. beskatning</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Fordelene for landmændene kan variere afhængigt af bedriftens størrelse - afskrække småbønder</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Blockchain forbundet med cryptocurrency, flygtigt omdømme</a:t>
            </a:r>
            <a:endParaRPr sz="2504" b="0" dirty="0">
              <a:solidFill>
                <a:schemeClr val="dk1"/>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pic>
        <p:nvPicPr>
          <p:cNvPr id="674" name="Google Shape;674;g25c52fc29ab_0_1606"/>
          <p:cNvPicPr preferRelativeResize="0"/>
          <p:nvPr/>
        </p:nvPicPr>
        <p:blipFill rotWithShape="1">
          <a:blip r:embed="rId3">
            <a:alphaModFix/>
          </a:blip>
          <a:srcRect/>
          <a:stretch/>
        </p:blipFill>
        <p:spPr>
          <a:xfrm>
            <a:off x="0" y="0"/>
            <a:ext cx="12168188" cy="1332418"/>
          </a:xfrm>
          <a:prstGeom prst="rect">
            <a:avLst/>
          </a:prstGeom>
          <a:noFill/>
          <a:ln>
            <a:noFill/>
          </a:ln>
        </p:spPr>
      </p:pic>
      <p:sp>
        <p:nvSpPr>
          <p:cNvPr id="675" name="Google Shape;675;g25c52fc29ab_0_1606"/>
          <p:cNvSpPr txBox="1"/>
          <p:nvPr/>
        </p:nvSpPr>
        <p:spPr>
          <a:xfrm>
            <a:off x="370302" y="504771"/>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KONKLUSIONER</a:t>
            </a:r>
            <a:endParaRPr sz="1593" dirty="0"/>
          </a:p>
        </p:txBody>
      </p:sp>
      <p:sp>
        <p:nvSpPr>
          <p:cNvPr id="676" name="Google Shape;676;g25c52fc29ab_0_1606"/>
          <p:cNvSpPr txBox="1">
            <a:spLocks noGrp="1"/>
          </p:cNvSpPr>
          <p:nvPr>
            <p:ph type="body" idx="1"/>
          </p:nvPr>
        </p:nvSpPr>
        <p:spPr>
          <a:xfrm>
            <a:off x="447997" y="2199813"/>
            <a:ext cx="10838647" cy="4238981"/>
          </a:xfrm>
          <a:prstGeom prst="rect">
            <a:avLst/>
          </a:prstGeom>
          <a:noFill/>
          <a:ln>
            <a:noFill/>
          </a:ln>
        </p:spPr>
        <p:txBody>
          <a:bodyPr spcFirstLastPara="1" wrap="square" lIns="0" tIns="0" rIns="0" bIns="0" anchor="t" anchorCtr="0">
            <a:spAutoFit/>
          </a:bodyPr>
          <a:lstStyle/>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Blockchain-teknologi har mange potentielle anvendelsesmuligheder inden for landbrugsfødevaresektoren</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Mest bemærkelsesværdigt inkluderer fordelene ved blockchain</a:t>
            </a:r>
            <a:r>
              <a:rPr lang="en-GB" sz="2504" dirty="0">
                <a:solidFill>
                  <a:schemeClr val="dk1"/>
                </a:solidFill>
                <a:latin typeface="Calibri"/>
                <a:ea typeface="Calibri"/>
                <a:cs typeface="Calibri"/>
                <a:sym typeface="Calibri"/>
              </a:rPr>
              <a:t>gennemsigtighed, sporbarhed og tillid</a:t>
            </a:r>
            <a:endParaRPr sz="2504"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Blockchain tilbyder potentielle fordele for mange aktører i forsyningskæden, fra landmænd til producenter til forbrugere, men disse fordele er muligvis ikke ligeligt fordelt</a:t>
            </a:r>
            <a:endParaRPr sz="2504"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504" b="0" dirty="0">
                <a:solidFill>
                  <a:schemeClr val="dk1"/>
                </a:solidFill>
                <a:latin typeface="Calibri"/>
                <a:ea typeface="Calibri"/>
                <a:cs typeface="Calibri"/>
                <a:sym typeface="Calibri"/>
              </a:rPr>
              <a:t>Blockchain er dog også omgivet af 'hype' og har også tydelige begrænsninger og ulemper. Enhver beslutning om at implementere Blockchain i en given forsyningskæde bør baseres på</a:t>
            </a:r>
            <a:r>
              <a:rPr lang="en-GB" sz="2504" dirty="0">
                <a:solidFill>
                  <a:schemeClr val="dk1"/>
                </a:solidFill>
                <a:latin typeface="Calibri"/>
                <a:ea typeface="Calibri"/>
                <a:cs typeface="Calibri"/>
                <a:sym typeface="Calibri"/>
              </a:rPr>
              <a:t>forskning</a:t>
            </a:r>
            <a:r>
              <a:rPr lang="en-GB" sz="2504" b="0" dirty="0">
                <a:solidFill>
                  <a:schemeClr val="dk1"/>
                </a:solidFill>
                <a:latin typeface="Calibri"/>
                <a:ea typeface="Calibri"/>
                <a:cs typeface="Calibri"/>
                <a:sym typeface="Calibri"/>
              </a:rPr>
              <a:t>og</a:t>
            </a:r>
            <a:r>
              <a:rPr lang="en-GB" sz="2504" dirty="0">
                <a:solidFill>
                  <a:schemeClr val="dk1"/>
                </a:solidFill>
                <a:latin typeface="Calibri"/>
                <a:ea typeface="Calibri"/>
                <a:cs typeface="Calibri"/>
                <a:sym typeface="Calibri"/>
              </a:rPr>
              <a:t>nøje overvejelse</a:t>
            </a:r>
            <a:r>
              <a:rPr lang="en-GB" sz="2504" b="0" dirty="0">
                <a:solidFill>
                  <a:schemeClr val="dk1"/>
                </a:solidFill>
                <a:latin typeface="Calibri"/>
                <a:ea typeface="Calibri"/>
                <a:cs typeface="Calibri"/>
                <a:sym typeface="Calibri"/>
              </a:rPr>
              <a:t>.</a:t>
            </a:r>
            <a:endParaRPr sz="2504" b="0" dirty="0">
              <a:solidFill>
                <a:schemeClr val="dk1"/>
              </a:solidFill>
              <a:latin typeface="Calibri"/>
              <a:ea typeface="Calibri"/>
              <a:cs typeface="Calibri"/>
              <a:sym typeface="Calibri"/>
            </a:endParaRPr>
          </a:p>
          <a:p>
            <a:pPr marL="0" indent="0" algn="l" rtl="0"/>
            <a:endParaRPr sz="2504" b="0" dirty="0">
              <a:solidFill>
                <a:schemeClr val="dk1"/>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pic>
        <p:nvPicPr>
          <p:cNvPr id="681" name="Google Shape;681;g25c52fc29ab_0_1612"/>
          <p:cNvPicPr preferRelativeResize="0"/>
          <p:nvPr/>
        </p:nvPicPr>
        <p:blipFill rotWithShape="1">
          <a:blip r:embed="rId3">
            <a:alphaModFix/>
          </a:blip>
          <a:srcRect/>
          <a:stretch/>
        </p:blipFill>
        <p:spPr>
          <a:xfrm>
            <a:off x="0" y="-48464"/>
            <a:ext cx="12168188" cy="1332418"/>
          </a:xfrm>
          <a:prstGeom prst="rect">
            <a:avLst/>
          </a:prstGeom>
          <a:noFill/>
          <a:ln>
            <a:noFill/>
          </a:ln>
        </p:spPr>
      </p:pic>
      <p:sp>
        <p:nvSpPr>
          <p:cNvPr id="682" name="Google Shape;682;g25c52fc29ab_0_1612"/>
          <p:cNvSpPr txBox="1"/>
          <p:nvPr/>
        </p:nvSpPr>
        <p:spPr>
          <a:xfrm>
            <a:off x="465926" y="374767"/>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KONKLUSIONER</a:t>
            </a:r>
            <a:endParaRPr sz="1593" dirty="0"/>
          </a:p>
        </p:txBody>
      </p:sp>
      <p:sp>
        <p:nvSpPr>
          <p:cNvPr id="683" name="Google Shape;683;g25c52fc29ab_0_1612"/>
          <p:cNvSpPr txBox="1">
            <a:spLocks noGrp="1"/>
          </p:cNvSpPr>
          <p:nvPr>
            <p:ph type="body" idx="1"/>
          </p:nvPr>
        </p:nvSpPr>
        <p:spPr>
          <a:xfrm>
            <a:off x="533289" y="1490991"/>
            <a:ext cx="7505063" cy="5170646"/>
          </a:xfrm>
          <a:prstGeom prst="rect">
            <a:avLst/>
          </a:prstGeom>
          <a:noFill/>
          <a:ln>
            <a:noFill/>
          </a:ln>
        </p:spPr>
        <p:txBody>
          <a:bodyPr spcFirstLastPara="1" wrap="square" lIns="0" tIns="0" rIns="0" bIns="0" anchor="t" anchorCtr="0">
            <a:spAutoFit/>
          </a:bodyPr>
          <a:lstStyle/>
          <a:p>
            <a:pPr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Blockchain som en relativt ny teknologi, der først for nylig blev introduceret i landbrugsfødevaresektoren - svært at vurdere det fulde omfang af dens styrker og begrænsninger, men de første resultater tyder på</a:t>
            </a:r>
            <a:r>
              <a:rPr lang="en-GB" sz="2400" dirty="0">
                <a:solidFill>
                  <a:schemeClr val="dk1"/>
                </a:solidFill>
                <a:latin typeface="Calibri"/>
                <a:ea typeface="Calibri"/>
                <a:cs typeface="Calibri"/>
                <a:sym typeface="Calibri"/>
              </a:rPr>
              <a:t>stort potentiale</a:t>
            </a:r>
            <a:endParaRPr sz="240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At realisere dette potentiale vil kræve</a:t>
            </a:r>
            <a:r>
              <a:rPr lang="en-GB" sz="2400" dirty="0">
                <a:solidFill>
                  <a:schemeClr val="dk1"/>
                </a:solidFill>
                <a:latin typeface="Calibri"/>
                <a:ea typeface="Calibri"/>
                <a:cs typeface="Calibri"/>
                <a:sym typeface="Calibri"/>
              </a:rPr>
              <a:t>øget overordnet digitaliseringsniveau</a:t>
            </a:r>
            <a:r>
              <a:rPr lang="en-GB" sz="2400" b="0" dirty="0">
                <a:solidFill>
                  <a:schemeClr val="dk1"/>
                </a:solidFill>
                <a:latin typeface="Calibri"/>
                <a:ea typeface="Calibri"/>
                <a:cs typeface="Calibri"/>
                <a:sym typeface="Calibri"/>
              </a:rPr>
              <a:t>og teknisk</a:t>
            </a:r>
            <a:r>
              <a:rPr lang="en-GB" sz="2400" dirty="0">
                <a:solidFill>
                  <a:schemeClr val="dk1"/>
                </a:solidFill>
                <a:latin typeface="Calibri"/>
                <a:ea typeface="Calibri"/>
                <a:cs typeface="Calibri"/>
                <a:sym typeface="Calibri"/>
              </a:rPr>
              <a:t>opkvalificering</a:t>
            </a:r>
            <a:r>
              <a:rPr lang="en-GB" sz="2400" b="0" dirty="0">
                <a:solidFill>
                  <a:schemeClr val="dk1"/>
                </a:solidFill>
                <a:latin typeface="Calibri"/>
                <a:ea typeface="Calibri"/>
                <a:cs typeface="Calibri"/>
                <a:sym typeface="Calibri"/>
              </a:rPr>
              <a:t>inden for landbrugsfødevaresektoren</a:t>
            </a:r>
            <a:endParaRPr sz="24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Blockchain-teknologi som en</a:t>
            </a:r>
            <a:r>
              <a:rPr lang="en-GB" sz="2400" dirty="0">
                <a:solidFill>
                  <a:schemeClr val="dk1"/>
                </a:solidFill>
                <a:latin typeface="Calibri"/>
                <a:ea typeface="Calibri"/>
                <a:cs typeface="Calibri"/>
                <a:sym typeface="Calibri"/>
              </a:rPr>
              <a:t>værktøj</a:t>
            </a:r>
            <a:r>
              <a:rPr lang="en-GB" sz="2400" b="0" dirty="0">
                <a:solidFill>
                  <a:schemeClr val="dk1"/>
                </a:solidFill>
                <a:latin typeface="Calibri"/>
                <a:ea typeface="Calibri"/>
                <a:cs typeface="Calibri"/>
                <a:sym typeface="Calibri"/>
              </a:rPr>
              <a:t>snarere end et mål - at opnå social og miljømæssig bæredygtighed kræver en</a:t>
            </a:r>
            <a:r>
              <a:rPr lang="en-GB" sz="2400" dirty="0">
                <a:solidFill>
                  <a:schemeClr val="dk1"/>
                </a:solidFill>
                <a:latin typeface="Calibri"/>
                <a:ea typeface="Calibri"/>
                <a:cs typeface="Calibri"/>
                <a:sym typeface="Calibri"/>
              </a:rPr>
              <a:t>ændring i holdning</a:t>
            </a:r>
            <a:r>
              <a:rPr lang="en-GB" sz="2400" b="0" dirty="0">
                <a:solidFill>
                  <a:schemeClr val="dk1"/>
                </a:solidFill>
                <a:latin typeface="Calibri"/>
                <a:ea typeface="Calibri"/>
                <a:cs typeface="Calibri"/>
                <a:sym typeface="Calibri"/>
              </a:rPr>
              <a:t>og udsigter samt indførelse af nye teknologier</a:t>
            </a:r>
            <a:endParaRPr sz="24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400" b="0" dirty="0">
                <a:solidFill>
                  <a:schemeClr val="dk1"/>
                </a:solidFill>
                <a:latin typeface="Calibri"/>
                <a:ea typeface="Calibri"/>
                <a:cs typeface="Calibri"/>
                <a:sym typeface="Calibri"/>
              </a:rPr>
              <a:t>En teknologi i hurtig udvikling - hold dig ajour med den løbende udvikling</a:t>
            </a:r>
            <a:endParaRPr sz="2400" b="0" dirty="0">
              <a:solidFill>
                <a:schemeClr val="dk1"/>
              </a:solidFill>
              <a:latin typeface="Calibri"/>
              <a:ea typeface="Calibri"/>
              <a:cs typeface="Calibri"/>
              <a:sym typeface="Calibri"/>
            </a:endParaRPr>
          </a:p>
        </p:txBody>
      </p:sp>
      <p:pic>
        <p:nvPicPr>
          <p:cNvPr id="684" name="Google Shape;684;g25c52fc29ab_0_1612"/>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8217646" y="1283953"/>
            <a:ext cx="3950541" cy="5505317"/>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58"/>
          <p:cNvSpPr txBox="1">
            <a:spLocks noGrp="1"/>
          </p:cNvSpPr>
          <p:nvPr>
            <p:ph type="body" idx="1"/>
          </p:nvPr>
        </p:nvSpPr>
        <p:spPr>
          <a:xfrm>
            <a:off x="309996" y="1666110"/>
            <a:ext cx="11548196" cy="4902624"/>
          </a:xfrm>
          <a:prstGeom prst="rect">
            <a:avLst/>
          </a:prstGeom>
          <a:noFill/>
          <a:ln>
            <a:noFill/>
          </a:ln>
        </p:spPr>
        <p:txBody>
          <a:bodyPr spcFirstLastPara="1" wrap="square" lIns="0" tIns="0" rIns="0" bIns="0" anchor="t" anchorCtr="0">
            <a:spAutoFit/>
          </a:bodyPr>
          <a:lstStyle/>
          <a:p>
            <a:pPr indent="-361301" algn="l" rtl="0">
              <a:buClr>
                <a:schemeClr val="dk1"/>
              </a:buClr>
              <a:buFont typeface="Open Sans"/>
              <a:buChar char="●"/>
            </a:pPr>
            <a:r>
              <a:rPr lang="en-GB" sz="1593" b="0" u="sng" dirty="0">
                <a:solidFill>
                  <a:schemeClr val="hlink"/>
                </a:solidFill>
                <a:hlinkClick r:id="rId3"/>
              </a:rPr>
              <a:t>UNDP, 'Blockchain for Agri-food Traceability', 2021</a:t>
            </a:r>
            <a:endParaRPr sz="1593" b="0" u="sng" dirty="0">
              <a:solidFill>
                <a:schemeClr val="dk1"/>
              </a:solidFill>
            </a:endParaRPr>
          </a:p>
          <a:p>
            <a:pPr indent="-361301" algn="l" rtl="0">
              <a:buClr>
                <a:schemeClr val="dk1"/>
              </a:buClr>
              <a:buChar char="●"/>
            </a:pPr>
            <a:r>
              <a:rPr lang="en-GB" sz="1593" b="0" u="sng" dirty="0">
                <a:solidFill>
                  <a:schemeClr val="hlink"/>
                </a:solidFill>
                <a:hlinkClick r:id="rId4"/>
              </a:rPr>
              <a:t>Saurabh og Dey, 'Blockchain-teknologiadoption, arkitektur og bæredygtige fødevareforsyningskæder', 2020</a:t>
            </a:r>
            <a:endParaRPr sz="1593" b="0" u="sng" dirty="0">
              <a:solidFill>
                <a:schemeClr val="dk1"/>
              </a:solidFill>
            </a:endParaRPr>
          </a:p>
          <a:p>
            <a:pPr indent="-361301" algn="l" rtl="0">
              <a:buClr>
                <a:schemeClr val="dk1"/>
              </a:buClr>
              <a:buChar char="●"/>
            </a:pPr>
            <a:r>
              <a:rPr lang="en-GB" sz="1593" b="0" u="sng" dirty="0">
                <a:solidFill>
                  <a:schemeClr val="hlink"/>
                </a:solidFill>
                <a:hlinkClick r:id="rId5"/>
              </a:rPr>
              <a:t>Okorie et al, 'Fjernelse af barrierer for Blockchain-brug i cirkulære fødevareforsyningskæder: Praktikeres synspunkter om at opnå operationel effektivitet', 2022</a:t>
            </a:r>
            <a:endParaRPr sz="1593" b="0" u="sng" dirty="0">
              <a:solidFill>
                <a:schemeClr val="dk1"/>
              </a:solidFill>
            </a:endParaRPr>
          </a:p>
          <a:p>
            <a:pPr indent="-361301" algn="l" rtl="0">
              <a:buClr>
                <a:schemeClr val="dk1"/>
              </a:buClr>
              <a:buChar char="●"/>
            </a:pPr>
            <a:r>
              <a:rPr lang="en-GB" sz="1593" b="0" u="sng" dirty="0">
                <a:solidFill>
                  <a:schemeClr val="hlink"/>
                </a:solidFill>
                <a:hlinkClick r:id="rId6"/>
              </a:rPr>
              <a:t>Tyagi, 'En global blockchain-baseret</a:t>
            </a:r>
            <a:r>
              <a:rPr lang="en-GB" sz="1593" b="0" u="sng" dirty="0" err="1">
                <a:solidFill>
                  <a:schemeClr val="hlink"/>
                </a:solidFill>
                <a:hlinkClick r:id="rId6"/>
              </a:rPr>
              <a:t>agro</a:t>
            </a:r>
            <a:r>
              <a:rPr lang="en-GB" sz="1593" b="0" u="sng" dirty="0">
                <a:solidFill>
                  <a:schemeClr val="hlink"/>
                </a:solidFill>
                <a:hlinkClick r:id="rId6"/>
              </a:rPr>
              <a:t>-fødevareværdikæde for at lette handel og bæredygtige blokke af sunde liv og mad til alle', 2023</a:t>
            </a:r>
            <a:endParaRPr sz="1593" b="0" u="sng" dirty="0">
              <a:solidFill>
                <a:schemeClr val="dk1"/>
              </a:solidFill>
            </a:endParaRPr>
          </a:p>
          <a:p>
            <a:pPr indent="-361301" algn="l" rtl="0">
              <a:buClr>
                <a:schemeClr val="dk1"/>
              </a:buClr>
              <a:buChar char="●"/>
            </a:pPr>
            <a:r>
              <a:rPr lang="en-GB" sz="1593" b="0" u="sng" dirty="0" err="1">
                <a:solidFill>
                  <a:schemeClr val="hlink"/>
                </a:solidFill>
                <a:hlinkClick r:id="rId7"/>
              </a:rPr>
              <a:t>Kumarathunga</a:t>
            </a:r>
            <a:r>
              <a:rPr lang="en-GB" sz="1593" b="0" u="sng" dirty="0">
                <a:solidFill>
                  <a:schemeClr val="hlink"/>
                </a:solidFill>
                <a:hlinkClick r:id="rId7"/>
              </a:rPr>
              <a:t>, 'Forbedring af landmænds deltagelse i landbrugsforsyningskæder med blockchain og smarte kontrakter', 2020</a:t>
            </a:r>
            <a:endParaRPr sz="1593" b="0" u="sng" dirty="0">
              <a:solidFill>
                <a:schemeClr val="dk1"/>
              </a:solidFill>
            </a:endParaRPr>
          </a:p>
          <a:p>
            <a:pPr indent="-361301" algn="l" rtl="0">
              <a:buClr>
                <a:schemeClr val="dk1"/>
              </a:buClr>
              <a:buChar char="●"/>
            </a:pPr>
            <a:r>
              <a:rPr lang="en-GB" sz="1593" b="0" u="sng" dirty="0">
                <a:solidFill>
                  <a:schemeClr val="hlink"/>
                </a:solidFill>
                <a:hlinkClick r:id="rId8"/>
              </a:rPr>
              <a:t>Kim og Laskowski, 'Agriculture on the Blockchain: Sustainable Solutions for Food, Farmers, and Financing', 2017</a:t>
            </a:r>
            <a:endParaRPr sz="1593" b="0" u="sng" dirty="0">
              <a:solidFill>
                <a:schemeClr val="dk1"/>
              </a:solidFill>
            </a:endParaRPr>
          </a:p>
          <a:p>
            <a:pPr indent="-361301" algn="l" rtl="0">
              <a:buClr>
                <a:schemeClr val="dk1"/>
              </a:buClr>
              <a:buChar char="●"/>
            </a:pPr>
            <a:r>
              <a:rPr lang="en-GB" sz="1593" b="0" u="sng" dirty="0">
                <a:solidFill>
                  <a:schemeClr val="hlink"/>
                </a:solidFill>
                <a:hlinkClick r:id="rId9"/>
              </a:rPr>
              <a:t>Yadav og Singh, 'A Systematic Literature Review of Blockchain Technology in Agriculture', 2019</a:t>
            </a:r>
            <a:endParaRPr sz="1593" b="0" u="sng" dirty="0">
              <a:solidFill>
                <a:schemeClr val="dk1"/>
              </a:solidFill>
            </a:endParaRPr>
          </a:p>
          <a:p>
            <a:pPr indent="-361301" algn="l" rtl="0">
              <a:buClr>
                <a:schemeClr val="dk1"/>
              </a:buClr>
              <a:buChar char="●"/>
            </a:pPr>
            <a:r>
              <a:rPr lang="en-GB" sz="1593" b="0" u="sng" dirty="0">
                <a:solidFill>
                  <a:schemeClr val="hlink"/>
                </a:solidFill>
                <a:hlinkClick r:id="rId10"/>
              </a:rPr>
              <a:t>Mattila, Dwivedi, Gauri og</a:t>
            </a:r>
            <a:r>
              <a:rPr lang="en-GB" sz="1593" b="0" u="sng" dirty="0" err="1">
                <a:solidFill>
                  <a:schemeClr val="hlink"/>
                </a:solidFill>
                <a:hlinkClick r:id="rId10"/>
              </a:rPr>
              <a:t>Ahbab</a:t>
            </a:r>
            <a:r>
              <a:rPr lang="en-GB" sz="1593" b="0" u="sng" dirty="0">
                <a:solidFill>
                  <a:schemeClr val="hlink"/>
                </a:solidFill>
                <a:hlinkClick r:id="rId10"/>
              </a:rPr>
              <a:t>, 'The Role of Blockchain in Sustainable Development Goals (SDG'er)', 2022</a:t>
            </a:r>
            <a:endParaRPr sz="1593" b="0" u="sng" dirty="0">
              <a:solidFill>
                <a:schemeClr val="dk1"/>
              </a:solidFill>
            </a:endParaRPr>
          </a:p>
          <a:p>
            <a:pPr indent="-361301" algn="l" rtl="0">
              <a:buClr>
                <a:schemeClr val="dk1"/>
              </a:buClr>
              <a:buChar char="●"/>
            </a:pPr>
            <a:r>
              <a:rPr lang="en-GB" sz="1593" b="0" u="sng" dirty="0" err="1">
                <a:solidFill>
                  <a:schemeClr val="hlink"/>
                </a:solidFill>
                <a:hlinkClick r:id="rId11"/>
              </a:rPr>
              <a:t>Yogarajan</a:t>
            </a:r>
            <a:r>
              <a:rPr lang="en-GB" sz="1593" b="0" u="sng" dirty="0">
                <a:solidFill>
                  <a:schemeClr val="hlink"/>
                </a:solidFill>
                <a:hlinkClick r:id="rId11"/>
              </a:rPr>
              <a:t>et al, 'Udforske hypen om Blockchain-adoption i Agri-Food Supply Chain: A Systematic Literature Review', 2023</a:t>
            </a:r>
            <a:endParaRPr sz="1593" b="0" u="sng" dirty="0">
              <a:solidFill>
                <a:schemeClr val="dk1"/>
              </a:solidFill>
            </a:endParaRPr>
          </a:p>
          <a:p>
            <a:pPr indent="-361301" algn="l" rtl="0">
              <a:buClr>
                <a:schemeClr val="dk1"/>
              </a:buClr>
              <a:buChar char="●"/>
            </a:pPr>
            <a:r>
              <a:rPr lang="en-GB" sz="1593" b="0" u="sng" dirty="0">
                <a:solidFill>
                  <a:schemeClr val="hlink"/>
                </a:solidFill>
                <a:hlinkClick r:id="rId12"/>
              </a:rPr>
              <a:t>Bhat, Huang, Sofi og Sultan, 'Agriculture-Food Supply Chain Management Baseret på Blockchain og IoT: A Narrative on Enterprise Blockchain Interoperability', 2022</a:t>
            </a:r>
            <a:endParaRPr sz="1593" b="0" u="sng" dirty="0">
              <a:solidFill>
                <a:schemeClr val="dk1"/>
              </a:solidFill>
            </a:endParaRPr>
          </a:p>
          <a:p>
            <a:pPr indent="-361301" algn="l" rtl="0">
              <a:buClr>
                <a:schemeClr val="dk1"/>
              </a:buClr>
              <a:buChar char="●"/>
            </a:pPr>
            <a:r>
              <a:rPr lang="en-GB" sz="1593" b="0" u="sng" dirty="0">
                <a:solidFill>
                  <a:schemeClr val="hlink"/>
                </a:solidFill>
                <a:hlinkClick r:id="rId13"/>
              </a:rPr>
              <a:t>Xiong,</a:t>
            </a:r>
            <a:r>
              <a:rPr lang="en-GB" sz="1593" b="0" u="sng" dirty="0" err="1">
                <a:solidFill>
                  <a:schemeClr val="hlink"/>
                </a:solidFill>
                <a:hlinkClick r:id="rId13"/>
              </a:rPr>
              <a:t>Dalhous</a:t>
            </a:r>
            <a:r>
              <a:rPr lang="en-GB" sz="1593" b="0" u="sng" dirty="0">
                <a:solidFill>
                  <a:schemeClr val="hlink"/>
                </a:solidFill>
                <a:hlinkClick r:id="rId13"/>
              </a:rPr>
              <a:t>, Wang og Huang, 'Blockchain Technology for Agriculture: Applications and Rationale', 2020</a:t>
            </a:r>
            <a:endParaRPr sz="1593" b="0" dirty="0">
              <a:solidFill>
                <a:schemeClr val="dk1"/>
              </a:solidFill>
            </a:endParaRPr>
          </a:p>
          <a:p>
            <a:pPr indent="-361301" algn="l" rtl="0">
              <a:buClr>
                <a:schemeClr val="dk1"/>
              </a:buClr>
              <a:buChar char="●"/>
            </a:pPr>
            <a:r>
              <a:rPr lang="en-GB" sz="1593" b="0" u="sng" dirty="0">
                <a:solidFill>
                  <a:schemeClr val="hlink"/>
                </a:solidFill>
                <a:hlinkClick r:id="rId14"/>
              </a:rPr>
              <a:t>PwC, 'Building block(chain)s for a better planet', 2018</a:t>
            </a:r>
            <a:endParaRPr sz="1593" b="0" dirty="0">
              <a:solidFill>
                <a:schemeClr val="dk1"/>
              </a:solidFill>
            </a:endParaRPr>
          </a:p>
          <a:p>
            <a:pPr indent="-361301" algn="l" rtl="0">
              <a:buClr>
                <a:schemeClr val="dk1"/>
              </a:buClr>
              <a:buChar char="●"/>
            </a:pPr>
            <a:r>
              <a:rPr lang="en-GB" sz="1593" b="0" u="sng" dirty="0" err="1">
                <a:solidFill>
                  <a:schemeClr val="hlink"/>
                </a:solidFill>
                <a:hlinkClick r:id="rId15"/>
              </a:rPr>
              <a:t>Varavallo</a:t>
            </a:r>
            <a:r>
              <a:rPr lang="en-GB" sz="1593" b="0" u="sng" dirty="0">
                <a:solidFill>
                  <a:schemeClr val="hlink"/>
                </a:solidFill>
                <a:hlinkClick r:id="rId15"/>
              </a:rPr>
              <a:t>et al, 'Traceability Platform Based on Green Blockchain: An Application Case Study in Dairy Supply Chain, 2022</a:t>
            </a:r>
            <a:endParaRPr sz="1593" b="0" dirty="0">
              <a:solidFill>
                <a:schemeClr val="dk1"/>
              </a:solidFill>
            </a:endParaRPr>
          </a:p>
          <a:p>
            <a:pPr indent="-361301" algn="l" rtl="0">
              <a:buClr>
                <a:schemeClr val="dk1"/>
              </a:buClr>
              <a:buChar char="●"/>
            </a:pPr>
            <a:r>
              <a:rPr lang="en-GB" sz="1593" b="0" u="sng" dirty="0" err="1">
                <a:solidFill>
                  <a:schemeClr val="hlink"/>
                </a:solidFill>
                <a:hlinkClick r:id="rId16"/>
              </a:rPr>
              <a:t>Kamilaris</a:t>
            </a:r>
            <a:r>
              <a:rPr lang="en-GB" sz="1593" b="0" u="sng" dirty="0">
                <a:solidFill>
                  <a:schemeClr val="hlink"/>
                </a:solidFill>
                <a:hlinkClick r:id="rId16"/>
              </a:rPr>
              <a:t>, Skrifttyper og</a:t>
            </a:r>
            <a:r>
              <a:rPr lang="en-GB" sz="1593" b="0" u="sng" dirty="0" err="1">
                <a:solidFill>
                  <a:schemeClr val="hlink"/>
                </a:solidFill>
                <a:hlinkClick r:id="rId16"/>
              </a:rPr>
              <a:t>Prenafeta-Boldu</a:t>
            </a:r>
            <a:r>
              <a:rPr lang="en-GB" sz="1593" b="0" u="sng" dirty="0">
                <a:solidFill>
                  <a:schemeClr val="hlink"/>
                </a:solidFill>
                <a:hlinkClick r:id="rId16"/>
              </a:rPr>
              <a:t>, 'The Rise of Blockchain Technology in Agriculture and Food Supply Chains', 2019</a:t>
            </a:r>
            <a:endParaRPr sz="1593" b="0" dirty="0">
              <a:solidFill>
                <a:schemeClr val="dk1"/>
              </a:solidFill>
            </a:endParaRPr>
          </a:p>
        </p:txBody>
      </p:sp>
      <p:pic>
        <p:nvPicPr>
          <p:cNvPr id="690" name="Google Shape;690;p58"/>
          <p:cNvPicPr preferRelativeResize="0"/>
          <p:nvPr/>
        </p:nvPicPr>
        <p:blipFill rotWithShape="1">
          <a:blip r:embed="rId17">
            <a:alphaModFix/>
          </a:blip>
          <a:srcRect/>
          <a:stretch/>
        </p:blipFill>
        <p:spPr>
          <a:xfrm>
            <a:off x="0" y="-7981"/>
            <a:ext cx="12168188" cy="1332418"/>
          </a:xfrm>
          <a:prstGeom prst="rect">
            <a:avLst/>
          </a:prstGeom>
          <a:noFill/>
          <a:ln>
            <a:noFill/>
          </a:ln>
        </p:spPr>
      </p:pic>
      <p:sp>
        <p:nvSpPr>
          <p:cNvPr id="691" name="Google Shape;691;p58"/>
          <p:cNvSpPr txBox="1"/>
          <p:nvPr/>
        </p:nvSpPr>
        <p:spPr>
          <a:xfrm>
            <a:off x="442021" y="292437"/>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LINKS TIL YDERLIGERE MATERIALER</a:t>
            </a:r>
            <a:endParaRPr sz="3186" dirty="0">
              <a:solidFill>
                <a:schemeClr val="lt1"/>
              </a:solidFill>
              <a:latin typeface="Open Sans"/>
              <a:ea typeface="Open Sans"/>
              <a:cs typeface="Open Sans"/>
              <a:sym typeface="Open San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p57"/>
          <p:cNvSpPr txBox="1">
            <a:spLocks noGrp="1"/>
          </p:cNvSpPr>
          <p:nvPr>
            <p:ph type="body" idx="1"/>
          </p:nvPr>
        </p:nvSpPr>
        <p:spPr>
          <a:xfrm>
            <a:off x="448000" y="5836036"/>
            <a:ext cx="11012064" cy="560282"/>
          </a:xfrm>
          <a:prstGeom prst="rect">
            <a:avLst/>
          </a:prstGeom>
          <a:noFill/>
          <a:ln>
            <a:noFill/>
          </a:ln>
        </p:spPr>
        <p:txBody>
          <a:bodyPr spcFirstLastPara="1" wrap="square" lIns="0" tIns="0" rIns="0" bIns="0" anchor="t" anchorCtr="0">
            <a:spAutoFit/>
          </a:bodyPr>
          <a:lstStyle/>
          <a:p>
            <a:pPr indent="0" algn="l" rtl="0"/>
            <a:endParaRPr sz="1593" b="0">
              <a:solidFill>
                <a:schemeClr val="dk1"/>
              </a:solidFill>
            </a:endParaRPr>
          </a:p>
          <a:p>
            <a:pPr marL="0" indent="0" algn="l" rtl="0"/>
            <a:endParaRPr sz="2048" b="0">
              <a:solidFill>
                <a:schemeClr val="dk1"/>
              </a:solidFill>
            </a:endParaRPr>
          </a:p>
        </p:txBody>
      </p:sp>
      <p:pic>
        <p:nvPicPr>
          <p:cNvPr id="697" name="Google Shape;697;p57"/>
          <p:cNvPicPr preferRelativeResize="0"/>
          <p:nvPr/>
        </p:nvPicPr>
        <p:blipFill rotWithShape="1">
          <a:blip r:embed="rId3">
            <a:alphaModFix/>
          </a:blip>
          <a:srcRect/>
          <a:stretch/>
        </p:blipFill>
        <p:spPr>
          <a:xfrm>
            <a:off x="0" y="-76131"/>
            <a:ext cx="12168188" cy="1332418"/>
          </a:xfrm>
          <a:prstGeom prst="rect">
            <a:avLst/>
          </a:prstGeom>
          <a:noFill/>
          <a:ln>
            <a:noFill/>
          </a:ln>
        </p:spPr>
      </p:pic>
      <p:sp>
        <p:nvSpPr>
          <p:cNvPr id="698" name="Google Shape;698;p57"/>
          <p:cNvSpPr txBox="1"/>
          <p:nvPr/>
        </p:nvSpPr>
        <p:spPr>
          <a:xfrm>
            <a:off x="448000" y="367311"/>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LINKS TIL YDERLIGERE MATERIALER</a:t>
            </a:r>
            <a:endParaRPr sz="3186" dirty="0">
              <a:solidFill>
                <a:schemeClr val="lt1"/>
              </a:solidFill>
              <a:latin typeface="Open Sans"/>
              <a:ea typeface="Open Sans"/>
              <a:cs typeface="Open Sans"/>
              <a:sym typeface="Open Sans"/>
            </a:endParaRPr>
          </a:p>
        </p:txBody>
      </p:sp>
      <p:sp>
        <p:nvSpPr>
          <p:cNvPr id="699" name="Google Shape;699;p57"/>
          <p:cNvSpPr txBox="1"/>
          <p:nvPr/>
        </p:nvSpPr>
        <p:spPr>
          <a:xfrm>
            <a:off x="518493" y="1879807"/>
            <a:ext cx="10871077" cy="4823283"/>
          </a:xfrm>
          <a:prstGeom prst="rect">
            <a:avLst/>
          </a:prstGeom>
          <a:noFill/>
          <a:ln>
            <a:noFill/>
          </a:ln>
        </p:spPr>
        <p:txBody>
          <a:bodyPr spcFirstLastPara="1" wrap="square" lIns="104034" tIns="104034" rIns="104034" bIns="104034" anchor="t" anchorCtr="0">
            <a:noAutofit/>
          </a:bodyPr>
          <a:lstStyle/>
          <a:p>
            <a:pPr marL="520273" indent="-361301" algn="l" rtl="0">
              <a:buSzPts val="1400"/>
              <a:buFont typeface="Open Sans"/>
              <a:buChar char="●"/>
            </a:pPr>
            <a:r>
              <a:rPr lang="en-GB" sz="1593" b="0" u="sng" dirty="0" err="1">
                <a:solidFill>
                  <a:schemeClr val="hlink"/>
                </a:solidFill>
                <a:hlinkClick r:id="rId4"/>
              </a:rPr>
              <a:t>Parmentola</a:t>
            </a:r>
            <a:r>
              <a:rPr lang="en-GB" sz="1593" b="0" u="sng" dirty="0">
                <a:solidFill>
                  <a:schemeClr val="hlink"/>
                </a:solidFill>
                <a:hlinkClick r:id="rId4"/>
              </a:rPr>
              <a:t>, Petrillo,</a:t>
            </a:r>
            <a:r>
              <a:rPr lang="en-GB" sz="1593" b="0" u="sng" dirty="0" err="1">
                <a:solidFill>
                  <a:schemeClr val="hlink"/>
                </a:solidFill>
                <a:hlinkClick r:id="rId4"/>
              </a:rPr>
              <a:t>Tutore</a:t>
            </a:r>
            <a:r>
              <a:rPr lang="en-GB" sz="1593" b="0" u="sng" dirty="0">
                <a:solidFill>
                  <a:schemeClr val="hlink"/>
                </a:solidFill>
                <a:hlinkClick r:id="rId4"/>
              </a:rPr>
              <a:t>, og De Felice, 'Er blockchain i stand til at forbedre miljømæssig bæredygtighed? En systematisk gennemgang og forskningsdagsorden ud fra perspektivet af Sustainable Development Goals (SDG'er)', 2021</a:t>
            </a:r>
            <a:endParaRPr lang="en-GB" sz="1593" b="0" dirty="0">
              <a:solidFill>
                <a:schemeClr val="dk1"/>
              </a:solidFill>
            </a:endParaRPr>
          </a:p>
          <a:p>
            <a:pPr marL="520273" indent="-361301" algn="l" rtl="0">
              <a:buSzPts val="1400"/>
              <a:buFont typeface="Open Sans"/>
              <a:buChar char="●"/>
            </a:pPr>
            <a:r>
              <a:rPr lang="en-GB" sz="1593" u="sng" dirty="0">
                <a:solidFill>
                  <a:schemeClr val="hlink"/>
                </a:solidFill>
                <a:latin typeface="Open Sans"/>
                <a:ea typeface="Open Sans"/>
                <a:cs typeface="Open Sans"/>
                <a:sym typeface="Open Sans"/>
                <a:hlinkClick r:id="rId5"/>
              </a:rPr>
              <a:t>Van</a:t>
            </a:r>
            <a:r>
              <a:rPr lang="en-GB" sz="1593" u="sng" dirty="0" err="1">
                <a:solidFill>
                  <a:schemeClr val="hlink"/>
                </a:solidFill>
                <a:latin typeface="Open Sans"/>
                <a:ea typeface="Open Sans"/>
                <a:cs typeface="Open Sans"/>
                <a:sym typeface="Open Sans"/>
                <a:hlinkClick r:id="rId5"/>
              </a:rPr>
              <a:t>Wassenaer</a:t>
            </a:r>
            <a:r>
              <a:rPr lang="en-GB" sz="1593" u="sng" dirty="0">
                <a:solidFill>
                  <a:schemeClr val="hlink"/>
                </a:solidFill>
                <a:latin typeface="Open Sans"/>
                <a:ea typeface="Open Sans"/>
                <a:cs typeface="Open Sans"/>
                <a:sym typeface="Open Sans"/>
                <a:hlinkClick r:id="rId5"/>
              </a:rPr>
              <a:t>,</a:t>
            </a:r>
            <a:r>
              <a:rPr lang="en-GB" sz="1593" u="sng" dirty="0" err="1">
                <a:solidFill>
                  <a:schemeClr val="hlink"/>
                </a:solidFill>
                <a:latin typeface="Open Sans"/>
                <a:ea typeface="Open Sans"/>
                <a:cs typeface="Open Sans"/>
                <a:sym typeface="Open Sans"/>
                <a:hlinkClick r:id="rId5"/>
              </a:rPr>
              <a:t>Verdouw</a:t>
            </a:r>
            <a:r>
              <a:rPr lang="en-GB" sz="1593" u="sng" dirty="0">
                <a:solidFill>
                  <a:schemeClr val="hlink"/>
                </a:solidFill>
                <a:latin typeface="Open Sans"/>
                <a:ea typeface="Open Sans"/>
                <a:cs typeface="Open Sans"/>
                <a:sym typeface="Open Sans"/>
                <a:hlinkClick r:id="rId5"/>
              </a:rPr>
              <a:t>, og</a:t>
            </a:r>
            <a:r>
              <a:rPr lang="en-GB" sz="1593" u="sng" dirty="0" err="1">
                <a:solidFill>
                  <a:schemeClr val="hlink"/>
                </a:solidFill>
                <a:latin typeface="Open Sans"/>
                <a:ea typeface="Open Sans"/>
                <a:cs typeface="Open Sans"/>
                <a:sym typeface="Open Sans"/>
                <a:hlinkClick r:id="rId5"/>
              </a:rPr>
              <a:t>Wolfert</a:t>
            </a:r>
            <a:r>
              <a:rPr lang="en-GB" sz="1593" u="sng" dirty="0">
                <a:solidFill>
                  <a:schemeClr val="hlink"/>
                </a:solidFill>
                <a:latin typeface="Open Sans"/>
                <a:ea typeface="Open Sans"/>
                <a:cs typeface="Open Sans"/>
                <a:sym typeface="Open Sans"/>
                <a:hlinkClick r:id="rId5"/>
              </a:rPr>
              <a:t>, 'Hvilken Blockchain taler vi om? En analytisk ramme for forståelse af blockchain-applikationer i landbrug og fødevarer', 2021</a:t>
            </a:r>
            <a:endParaRPr sz="1593" dirty="0">
              <a:latin typeface="Open Sans"/>
              <a:ea typeface="Open Sans"/>
              <a:cs typeface="Open Sans"/>
              <a:sym typeface="Open Sans"/>
            </a:endParaRPr>
          </a:p>
          <a:p>
            <a:pPr marL="520273" indent="-361301" algn="l" rtl="0">
              <a:buSzPts val="1400"/>
              <a:buFont typeface="Open Sans"/>
              <a:buChar char="●"/>
            </a:pPr>
            <a:r>
              <a:rPr lang="en-GB" sz="1593" u="sng" dirty="0" err="1">
                <a:solidFill>
                  <a:schemeClr val="hlink"/>
                </a:solidFill>
                <a:latin typeface="Open Sans"/>
                <a:ea typeface="Open Sans"/>
                <a:cs typeface="Open Sans"/>
                <a:sym typeface="Open Sans"/>
                <a:hlinkClick r:id="rId6"/>
              </a:rPr>
              <a:t>Bosona</a:t>
            </a:r>
            <a:r>
              <a:rPr lang="en-GB" sz="1593" u="sng" dirty="0">
                <a:solidFill>
                  <a:schemeClr val="hlink"/>
                </a:solidFill>
                <a:latin typeface="Open Sans"/>
                <a:ea typeface="Open Sans"/>
                <a:cs typeface="Open Sans"/>
                <a:sym typeface="Open Sans"/>
                <a:hlinkClick r:id="rId6"/>
              </a:rPr>
              <a:t>og</a:t>
            </a:r>
            <a:r>
              <a:rPr lang="en-GB" sz="1593" u="sng" dirty="0" err="1">
                <a:solidFill>
                  <a:schemeClr val="hlink"/>
                </a:solidFill>
                <a:latin typeface="Open Sans"/>
                <a:ea typeface="Open Sans"/>
                <a:cs typeface="Open Sans"/>
                <a:sym typeface="Open Sans"/>
                <a:hlinkClick r:id="rId6"/>
              </a:rPr>
              <a:t>Gebresenbet</a:t>
            </a:r>
            <a:r>
              <a:rPr lang="en-GB" sz="1593" u="sng" dirty="0">
                <a:solidFill>
                  <a:schemeClr val="hlink"/>
                </a:solidFill>
                <a:latin typeface="Open Sans"/>
                <a:ea typeface="Open Sans"/>
                <a:cs typeface="Open Sans"/>
                <a:sym typeface="Open Sans"/>
                <a:hlinkClick r:id="rId6"/>
              </a:rPr>
              <a:t>, 'Blockchain-teknologiens rolle i at fremme sporbarhedssystemer i landbrugsfødevareproduktion og forsyningskæder', 2023</a:t>
            </a:r>
            <a:endParaRPr sz="1593" dirty="0">
              <a:latin typeface="Open Sans"/>
              <a:ea typeface="Open Sans"/>
              <a:cs typeface="Open Sans"/>
              <a:sym typeface="Open Sans"/>
            </a:endParaRPr>
          </a:p>
          <a:p>
            <a:pPr marL="520273" indent="-361301" algn="l" rtl="0">
              <a:buSzPts val="1400"/>
              <a:buFont typeface="Open Sans"/>
              <a:buChar char="●"/>
            </a:pPr>
            <a:r>
              <a:rPr lang="en-GB" sz="1593" u="sng" dirty="0">
                <a:solidFill>
                  <a:schemeClr val="hlink"/>
                </a:solidFill>
                <a:latin typeface="Open Sans"/>
                <a:ea typeface="Open Sans"/>
                <a:cs typeface="Open Sans"/>
                <a:sym typeface="Open Sans"/>
                <a:hlinkClick r:id="rId7"/>
              </a:rPr>
              <a:t>Parra-Lopez et al, 'Digital transformation af landbrugsfødevaresystemet: Kvantificering af konditioneringsfaktorerne for at informere om politikplanlægning i olivensektoren', 2021</a:t>
            </a:r>
            <a:endParaRPr sz="1593" dirty="0">
              <a:latin typeface="Open Sans"/>
              <a:ea typeface="Open Sans"/>
              <a:cs typeface="Open Sans"/>
              <a:sym typeface="Open Sans"/>
            </a:endParaRPr>
          </a:p>
          <a:p>
            <a:pPr marL="520273" indent="-361301" algn="l" rtl="0">
              <a:buSzPts val="1400"/>
              <a:buFont typeface="Open Sans"/>
              <a:buChar char="●"/>
            </a:pPr>
            <a:r>
              <a:rPr lang="en-GB" sz="1593" u="sng" dirty="0">
                <a:solidFill>
                  <a:schemeClr val="hlink"/>
                </a:solidFill>
                <a:latin typeface="Open Sans"/>
                <a:ea typeface="Open Sans"/>
                <a:cs typeface="Open Sans"/>
                <a:sym typeface="Open Sans"/>
                <a:hlinkClick r:id="rId8"/>
              </a:rPr>
              <a:t>Cuellar og Johnson, 'Barrierer for implementering af blockchain-teknologi i landbrugets forsyningskæde', 2022</a:t>
            </a:r>
            <a:endParaRPr sz="1593" dirty="0">
              <a:latin typeface="Open Sans"/>
              <a:ea typeface="Open Sans"/>
              <a:cs typeface="Open Sans"/>
              <a:sym typeface="Open Sans"/>
            </a:endParaRPr>
          </a:p>
          <a:p>
            <a:pPr marL="520273" indent="-361301" algn="l" rtl="0">
              <a:buSzPts val="1400"/>
              <a:buFont typeface="Open Sans"/>
              <a:buChar char="●"/>
            </a:pPr>
            <a:r>
              <a:rPr lang="en-GB" sz="1593" u="sng" dirty="0">
                <a:solidFill>
                  <a:schemeClr val="hlink"/>
                </a:solidFill>
                <a:latin typeface="Open Sans"/>
                <a:ea typeface="Open Sans"/>
                <a:cs typeface="Open Sans"/>
                <a:sym typeface="Open Sans"/>
                <a:hlinkClick r:id="rId9"/>
              </a:rPr>
              <a:t>Food and Agriculture Association of the United Nations, 'Exploring blockchain technology to transform agrifood systems', 2022</a:t>
            </a:r>
            <a:endParaRPr sz="1593" dirty="0">
              <a:latin typeface="Open Sans"/>
              <a:ea typeface="Open Sans"/>
              <a:cs typeface="Open Sans"/>
              <a:sym typeface="Open Sans"/>
            </a:endParaRPr>
          </a:p>
          <a:p>
            <a:pPr marL="520273" indent="-361301" algn="l" rtl="0">
              <a:buSzPts val="1400"/>
              <a:buFont typeface="Open Sans"/>
              <a:buChar char="●"/>
            </a:pPr>
            <a:r>
              <a:rPr lang="en-GB" sz="1593" u="sng" dirty="0" err="1">
                <a:solidFill>
                  <a:schemeClr val="hlink"/>
                </a:solidFill>
                <a:latin typeface="Open Sans"/>
                <a:ea typeface="Open Sans"/>
                <a:cs typeface="Open Sans"/>
                <a:sym typeface="Open Sans"/>
                <a:hlinkClick r:id="rId10"/>
              </a:rPr>
              <a:t>Videnhut</a:t>
            </a:r>
            <a:r>
              <a:rPr lang="en-GB" sz="1593" u="sng" dirty="0">
                <a:solidFill>
                  <a:schemeClr val="hlink"/>
                </a:solidFill>
                <a:latin typeface="Open Sans"/>
                <a:ea typeface="Open Sans"/>
                <a:cs typeface="Open Sans"/>
                <a:sym typeface="Open Sans"/>
                <a:hlinkClick r:id="rId10"/>
              </a:rPr>
              <a:t>, 'Blockchain Technology in Agriculture: Application Techniques', 2023</a:t>
            </a:r>
            <a:endParaRPr sz="1593" dirty="0">
              <a:latin typeface="Open Sans"/>
              <a:ea typeface="Open Sans"/>
              <a:cs typeface="Open Sans"/>
              <a:sym typeface="Open Sans"/>
            </a:endParaRPr>
          </a:p>
          <a:p>
            <a:pPr marL="520273" indent="-361301" algn="l" rtl="0">
              <a:buSzPts val="1400"/>
              <a:buFont typeface="Open Sans"/>
              <a:buChar char="●"/>
            </a:pPr>
            <a:endParaRPr sz="1593" dirty="0">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75c4de7356_0_22"/>
          <p:cNvSpPr txBox="1">
            <a:spLocks noGrp="1"/>
          </p:cNvSpPr>
          <p:nvPr>
            <p:ph type="body" idx="1"/>
          </p:nvPr>
        </p:nvSpPr>
        <p:spPr>
          <a:xfrm>
            <a:off x="361291" y="1449738"/>
            <a:ext cx="5234981" cy="4205395"/>
          </a:xfrm>
          <a:prstGeom prst="rect">
            <a:avLst/>
          </a:prstGeom>
        </p:spPr>
        <p:txBody>
          <a:bodyPr spcFirstLastPara="1" wrap="square" lIns="104034" tIns="52001" rIns="104034" bIns="52001" anchor="t" anchorCtr="0">
            <a:normAutofit/>
          </a:bodyPr>
          <a:lstStyle/>
          <a:p>
            <a:pPr marL="101165" indent="0" algn="l" rtl="0">
              <a:spcBef>
                <a:spcPts val="0"/>
              </a:spcBef>
              <a:buSzPts val="2200"/>
              <a:buNone/>
            </a:pPr>
            <a:r>
              <a:rPr lang="en-GB" sz="2504" dirty="0"/>
              <a:t>Digitalisering og potentielle løsninger</a:t>
            </a:r>
            <a:endParaRPr sz="2504" dirty="0"/>
          </a:p>
          <a:p>
            <a:pPr indent="-419108" algn="l" rtl="0">
              <a:spcBef>
                <a:spcPts val="0"/>
              </a:spcBef>
              <a:buSzPts val="2200"/>
              <a:buFont typeface="Open Sans"/>
              <a:buChar char="-"/>
            </a:pPr>
            <a:r>
              <a:rPr lang="en-GB" sz="2504" dirty="0"/>
              <a:t>Øget</a:t>
            </a:r>
            <a:r>
              <a:rPr lang="en-GB" sz="2504" b="1" dirty="0"/>
              <a:t>produktivitet</a:t>
            </a:r>
            <a:endParaRPr sz="2504" b="1" dirty="0"/>
          </a:p>
          <a:p>
            <a:pPr indent="-419108" algn="l" rtl="0">
              <a:spcBef>
                <a:spcPts val="0"/>
              </a:spcBef>
              <a:buSzPts val="2200"/>
              <a:buFont typeface="Calibri"/>
              <a:buChar char="-"/>
            </a:pPr>
            <a:r>
              <a:rPr lang="en-GB" sz="2504" dirty="0"/>
              <a:t>Datadrevet beslutningstagning</a:t>
            </a:r>
            <a:endParaRPr sz="2504" dirty="0"/>
          </a:p>
          <a:p>
            <a:pPr indent="-419108" algn="l" rtl="0">
              <a:spcBef>
                <a:spcPts val="0"/>
              </a:spcBef>
              <a:buSzPts val="2200"/>
              <a:buFont typeface="Open Sans"/>
              <a:buChar char="-"/>
            </a:pPr>
            <a:r>
              <a:rPr lang="en-GB" sz="2504" dirty="0"/>
              <a:t>Mere</a:t>
            </a:r>
            <a:r>
              <a:rPr lang="en-GB" sz="2504" b="1" dirty="0"/>
              <a:t>effektiv, gennemsigtig</a:t>
            </a:r>
            <a:r>
              <a:rPr lang="en-GB" sz="2504" dirty="0"/>
              <a:t>forsyningskæder</a:t>
            </a:r>
            <a:endParaRPr sz="2504" dirty="0"/>
          </a:p>
          <a:p>
            <a:pPr indent="-419108" algn="l" rtl="0">
              <a:spcBef>
                <a:spcPts val="0"/>
              </a:spcBef>
              <a:buSzPts val="2200"/>
              <a:buFont typeface="Calibri"/>
              <a:buChar char="-"/>
            </a:pPr>
            <a:r>
              <a:rPr lang="en-GB" sz="2504" dirty="0"/>
              <a:t>Affaldshåndtering og reduktion</a:t>
            </a:r>
            <a:endParaRPr sz="2504" dirty="0"/>
          </a:p>
          <a:p>
            <a:pPr indent="-419108" algn="l" rtl="0">
              <a:spcBef>
                <a:spcPts val="0"/>
              </a:spcBef>
              <a:buSzPts val="2200"/>
              <a:buFont typeface="Open Sans"/>
              <a:buChar char="-"/>
            </a:pPr>
            <a:r>
              <a:rPr lang="en-GB" sz="2504" dirty="0"/>
              <a:t>Mere</a:t>
            </a:r>
            <a:r>
              <a:rPr lang="en-GB" sz="2504" b="1" dirty="0"/>
              <a:t>bæredygtig, retfærdig</a:t>
            </a:r>
            <a:r>
              <a:rPr lang="en-GB" sz="2504" dirty="0"/>
              <a:t>landbrugspraksis</a:t>
            </a:r>
            <a:endParaRPr sz="2504" dirty="0"/>
          </a:p>
          <a:p>
            <a:pPr marL="0" indent="0" algn="l" rtl="0">
              <a:buNone/>
            </a:pPr>
            <a:endParaRPr dirty="0"/>
          </a:p>
        </p:txBody>
      </p:sp>
      <p:sp>
        <p:nvSpPr>
          <p:cNvPr id="209" name="Google Shape;209;g275c4de7356_0_22"/>
          <p:cNvSpPr txBox="1">
            <a:spLocks noGrp="1"/>
          </p:cNvSpPr>
          <p:nvPr>
            <p:ph type="sldNum" idx="12"/>
          </p:nvPr>
        </p:nvSpPr>
        <p:spPr>
          <a:xfrm>
            <a:off x="8593241" y="7127326"/>
            <a:ext cx="2738507" cy="457101"/>
          </a:xfrm>
          <a:prstGeom prst="rect">
            <a:avLst/>
          </a:prstGeom>
        </p:spPr>
        <p:txBody>
          <a:bodyPr spcFirstLastPara="1" wrap="square" lIns="104034" tIns="52001" rIns="104034" bIns="52001" anchor="ctr" anchorCtr="0">
            <a:noAutofit/>
          </a:bodyPr>
          <a:lstStyle/>
          <a:p>
            <a:fld id="{00000000-1234-1234-1234-123412341234}" type="slidenum">
              <a:rPr lang="en-GB"/>
              <a:pPr algn="l" rtl="0"/>
              <a:t>6</a:t>
            </a:fld>
            <a:endParaRPr/>
          </a:p>
        </p:txBody>
      </p:sp>
      <p:pic>
        <p:nvPicPr>
          <p:cNvPr id="210" name="Google Shape;210;g275c4de7356_0_22"/>
          <p:cNvPicPr preferRelativeResize="0"/>
          <p:nvPr/>
        </p:nvPicPr>
        <p:blipFill rotWithShape="1">
          <a:blip r:embed="rId3">
            <a:alphaModFix/>
          </a:blip>
          <a:srcRect/>
          <a:stretch/>
        </p:blipFill>
        <p:spPr>
          <a:xfrm>
            <a:off x="0" y="-8751"/>
            <a:ext cx="12168188" cy="1332418"/>
          </a:xfrm>
          <a:prstGeom prst="rect">
            <a:avLst/>
          </a:prstGeom>
          <a:noFill/>
          <a:ln>
            <a:noFill/>
          </a:ln>
        </p:spPr>
      </p:pic>
      <p:sp>
        <p:nvSpPr>
          <p:cNvPr id="211" name="Google Shape;211;g275c4de7356_0_22"/>
          <p:cNvSpPr txBox="1"/>
          <p:nvPr/>
        </p:nvSpPr>
        <p:spPr>
          <a:xfrm>
            <a:off x="361289" y="-1705706"/>
            <a:ext cx="11234642" cy="682868"/>
          </a:xfrm>
          <a:prstGeom prst="rect">
            <a:avLst/>
          </a:prstGeom>
          <a:noFill/>
          <a:ln>
            <a:noFill/>
          </a:ln>
        </p:spPr>
        <p:txBody>
          <a:bodyPr spcFirstLastPara="1" wrap="square" lIns="104034" tIns="52001" rIns="104034" bIns="52001" anchor="t" anchorCtr="0">
            <a:spAutoFit/>
          </a:bodyPr>
          <a:lstStyle/>
          <a:p>
            <a:pPr algn="l" rtl="0"/>
            <a:r>
              <a:rPr lang="en-GB" sz="3755">
                <a:solidFill>
                  <a:schemeClr val="lt1"/>
                </a:solidFill>
                <a:latin typeface="Calibri"/>
                <a:ea typeface="Calibri"/>
                <a:cs typeface="Calibri"/>
                <a:sym typeface="Calibri"/>
              </a:rPr>
              <a:t>DIGITALISERING I FØDEVARESEKTOREN</a:t>
            </a:r>
            <a:endParaRPr sz="2162">
              <a:latin typeface="Calibri"/>
              <a:ea typeface="Calibri"/>
              <a:cs typeface="Calibri"/>
              <a:sym typeface="Calibri"/>
            </a:endParaRPr>
          </a:p>
        </p:txBody>
      </p:sp>
      <p:pic>
        <p:nvPicPr>
          <p:cNvPr id="212" name="Google Shape;212;g275c4de7356_0_22"/>
          <p:cNvPicPr preferRelativeResize="0"/>
          <p:nvPr/>
        </p:nvPicPr>
        <p:blipFill>
          <a:blip r:embed="rId4">
            <a:alphaModFix/>
          </a:blip>
          <a:stretch>
            <a:fillRect/>
          </a:stretch>
        </p:blipFill>
        <p:spPr>
          <a:xfrm>
            <a:off x="6373125" y="1449737"/>
            <a:ext cx="5795065" cy="4581931"/>
          </a:xfrm>
          <a:prstGeom prst="rect">
            <a:avLst/>
          </a:prstGeom>
          <a:noFill/>
          <a:ln>
            <a:noFill/>
          </a:ln>
        </p:spPr>
      </p:pic>
      <p:sp>
        <p:nvSpPr>
          <p:cNvPr id="2" name="Google Shape;202;p6">
            <a:extLst>
              <a:ext uri="{FF2B5EF4-FFF2-40B4-BE49-F238E27FC236}">
                <a16:creationId xmlns:a16="http://schemas.microsoft.com/office/drawing/2014/main" id="{9ABA3BDD-90F6-980E-9CF4-AA9F66397F27}"/>
              </a:ext>
            </a:extLst>
          </p:cNvPr>
          <p:cNvSpPr txBox="1"/>
          <p:nvPr/>
        </p:nvSpPr>
        <p:spPr>
          <a:xfrm>
            <a:off x="467970" y="185025"/>
            <a:ext cx="5021622" cy="401798"/>
          </a:xfrm>
          <a:prstGeom prst="rect">
            <a:avLst/>
          </a:prstGeom>
          <a:noFill/>
          <a:ln>
            <a:noFill/>
          </a:ln>
        </p:spPr>
        <p:txBody>
          <a:bodyPr spcFirstLastPara="1" wrap="square" lIns="104034" tIns="104034" rIns="104034" bIns="104034" anchor="t" anchorCtr="0">
            <a:noAutofit/>
          </a:bodyPr>
          <a:lstStyle/>
          <a:p>
            <a:pPr algn="l" rtl="0"/>
            <a:r>
              <a:rPr lang="en-GB" sz="4000" dirty="0">
                <a:solidFill>
                  <a:schemeClr val="bg1"/>
                </a:solidFill>
                <a:latin typeface="Calibri"/>
                <a:ea typeface="Calibri"/>
                <a:cs typeface="Calibri"/>
                <a:sym typeface="Calibri"/>
              </a:rPr>
              <a:t>Hvorfor digitalisere?</a:t>
            </a:r>
            <a:endParaRPr sz="4000" dirty="0">
              <a:solidFill>
                <a:schemeClr val="bg1"/>
              </a:solidFill>
              <a:latin typeface="Calibri"/>
              <a:ea typeface="Calibri"/>
              <a:cs typeface="Calibri"/>
              <a:sym typeface="Calibri"/>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pic>
        <p:nvPicPr>
          <p:cNvPr id="704" name="Google Shape;704;p59"/>
          <p:cNvPicPr preferRelativeResize="0"/>
          <p:nvPr/>
        </p:nvPicPr>
        <p:blipFill rotWithShape="1">
          <a:blip r:embed="rId3">
            <a:alphaModFix/>
          </a:blip>
          <a:srcRect/>
          <a:stretch/>
        </p:blipFill>
        <p:spPr>
          <a:xfrm>
            <a:off x="0" y="0"/>
            <a:ext cx="12168188" cy="1332418"/>
          </a:xfrm>
          <a:prstGeom prst="rect">
            <a:avLst/>
          </a:prstGeom>
          <a:noFill/>
          <a:ln>
            <a:noFill/>
          </a:ln>
        </p:spPr>
      </p:pic>
      <p:sp>
        <p:nvSpPr>
          <p:cNvPr id="705" name="Google Shape;705;p59"/>
          <p:cNvSpPr txBox="1"/>
          <p:nvPr/>
        </p:nvSpPr>
        <p:spPr>
          <a:xfrm>
            <a:off x="412138" y="368569"/>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SELV-TEST QUIZ</a:t>
            </a:r>
            <a:endParaRPr sz="1593" dirty="0"/>
          </a:p>
        </p:txBody>
      </p:sp>
      <p:sp>
        <p:nvSpPr>
          <p:cNvPr id="2" name="TextBox 1">
            <a:extLst>
              <a:ext uri="{FF2B5EF4-FFF2-40B4-BE49-F238E27FC236}">
                <a16:creationId xmlns:a16="http://schemas.microsoft.com/office/drawing/2014/main" id="{FE602BF1-E177-1E74-750B-C4BE57AFE12C}"/>
              </a:ext>
            </a:extLst>
          </p:cNvPr>
          <p:cNvSpPr txBox="1"/>
          <p:nvPr/>
        </p:nvSpPr>
        <p:spPr>
          <a:xfrm>
            <a:off x="700342" y="2117550"/>
            <a:ext cx="10767504" cy="3651937"/>
          </a:xfrm>
          <a:prstGeom prst="rect">
            <a:avLst/>
          </a:prstGeom>
          <a:noFill/>
        </p:spPr>
        <p:txBody>
          <a:bodyPr rot="0" spcFirstLastPara="0" vertOverflow="overflow" horzOverflow="overflow" vert="horz" wrap="square" lIns="104051" tIns="52026" rIns="104051" bIns="52026" numCol="1" spcCol="0" rtlCol="0" fromWordArt="0" anchor="t" anchorCtr="0" forceAA="0" compatLnSpc="1">
            <a:prstTxWarp prst="textNoShape">
              <a:avLst/>
            </a:prstTxWarp>
            <a:spAutoFit/>
          </a:bodyPr>
          <a:lstStyle/>
          <a:p>
            <a:pPr algn="l" rtl="0"/>
            <a:r>
              <a:rPr lang="en-GB" sz="2504" dirty="0"/>
              <a:t>Q1. Hvor stor en procentdel af den producerede mad går i øjeblikket tabt eller spildt hvert år?</a:t>
            </a:r>
          </a:p>
          <a:p>
            <a:pPr algn="l" rtl="0">
              <a:spcBef>
                <a:spcPts val="227"/>
              </a:spcBef>
              <a:spcAft>
                <a:spcPts val="227"/>
              </a:spcAft>
            </a:pPr>
            <a:endParaRPr lang="en-GB" sz="2504" dirty="0"/>
          </a:p>
          <a:p>
            <a:pPr marL="520273" algn="l" rtl="0">
              <a:spcBef>
                <a:spcPts val="341"/>
              </a:spcBef>
              <a:spcAft>
                <a:spcPts val="341"/>
              </a:spcAft>
              <a:buAutoNum type="alphaUcPeriod"/>
            </a:pPr>
            <a:r>
              <a:rPr lang="en-GB" sz="2504" dirty="0"/>
              <a:t>Over 15 %</a:t>
            </a:r>
          </a:p>
          <a:p>
            <a:pPr marL="520273" algn="l" rtl="0">
              <a:spcBef>
                <a:spcPts val="341"/>
              </a:spcBef>
              <a:spcAft>
                <a:spcPts val="341"/>
              </a:spcAft>
              <a:buAutoNum type="alphaUcPeriod"/>
            </a:pPr>
            <a:r>
              <a:rPr lang="en-GB" sz="2504" dirty="0"/>
              <a:t>Over 25 %</a:t>
            </a:r>
          </a:p>
          <a:p>
            <a:pPr marL="520273" algn="l" rtl="0">
              <a:spcBef>
                <a:spcPts val="341"/>
              </a:spcBef>
              <a:spcAft>
                <a:spcPts val="341"/>
              </a:spcAft>
              <a:buAutoNum type="alphaUcPeriod"/>
            </a:pPr>
            <a:r>
              <a:rPr lang="en-GB" sz="2504" dirty="0"/>
              <a:t>Over 30 %</a:t>
            </a:r>
          </a:p>
          <a:p>
            <a:pPr marL="520273" algn="l" rtl="0">
              <a:spcBef>
                <a:spcPts val="341"/>
              </a:spcBef>
              <a:spcAft>
                <a:spcPts val="341"/>
              </a:spcAft>
              <a:buAutoNum type="alphaUcPeriod"/>
            </a:pPr>
            <a:r>
              <a:rPr lang="en-GB" sz="2504" dirty="0"/>
              <a:t>Over 45 %</a:t>
            </a:r>
          </a:p>
          <a:p>
            <a:pPr algn="l" rtl="0"/>
            <a:endParaRPr lang="en-GB" sz="1593" dirty="0"/>
          </a:p>
          <a:p>
            <a:pPr algn="l" rtl="0"/>
            <a:endParaRPr lang="en-GB" sz="1593"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pic>
        <p:nvPicPr>
          <p:cNvPr id="710" name="Google Shape;710;p60"/>
          <p:cNvPicPr preferRelativeResize="0"/>
          <p:nvPr/>
        </p:nvPicPr>
        <p:blipFill rotWithShape="1">
          <a:blip r:embed="rId3">
            <a:alphaModFix/>
          </a:blip>
          <a:srcRect/>
          <a:stretch/>
        </p:blipFill>
        <p:spPr>
          <a:xfrm>
            <a:off x="0" y="63862"/>
            <a:ext cx="12168188" cy="1332418"/>
          </a:xfrm>
          <a:prstGeom prst="rect">
            <a:avLst/>
          </a:prstGeom>
          <a:noFill/>
          <a:ln>
            <a:noFill/>
          </a:ln>
        </p:spPr>
      </p:pic>
      <p:sp>
        <p:nvSpPr>
          <p:cNvPr id="711" name="Google Shape;711;p60"/>
          <p:cNvSpPr txBox="1"/>
          <p:nvPr/>
        </p:nvSpPr>
        <p:spPr>
          <a:xfrm>
            <a:off x="292609" y="325476"/>
            <a:ext cx="6936734" cy="595280"/>
          </a:xfrm>
          <a:prstGeom prst="rect">
            <a:avLst/>
          </a:prstGeom>
          <a:noFill/>
          <a:ln>
            <a:noFill/>
          </a:ln>
        </p:spPr>
        <p:txBody>
          <a:bodyPr spcFirstLastPara="1" wrap="square" lIns="104034" tIns="52001" rIns="104034" bIns="52001" anchor="t" anchorCtr="0">
            <a:spAutoFit/>
          </a:bodyPr>
          <a:lstStyle/>
          <a:p>
            <a:pPr algn="l" rtl="0"/>
            <a:r>
              <a:rPr lang="en-GB" sz="3186">
                <a:solidFill>
                  <a:schemeClr val="lt1"/>
                </a:solidFill>
                <a:latin typeface="Open Sans"/>
                <a:ea typeface="Open Sans"/>
                <a:cs typeface="Open Sans"/>
                <a:sym typeface="Open Sans"/>
              </a:rPr>
              <a:t>SELV-TEST QUIZ</a:t>
            </a:r>
            <a:endParaRPr sz="1593"/>
          </a:p>
        </p:txBody>
      </p:sp>
      <p:sp>
        <p:nvSpPr>
          <p:cNvPr id="3" name="TextBox 2">
            <a:extLst>
              <a:ext uri="{FF2B5EF4-FFF2-40B4-BE49-F238E27FC236}">
                <a16:creationId xmlns:a16="http://schemas.microsoft.com/office/drawing/2014/main" id="{0394DA71-9D81-AA50-909F-1E770E4FFC0B}"/>
              </a:ext>
            </a:extLst>
          </p:cNvPr>
          <p:cNvSpPr txBox="1"/>
          <p:nvPr/>
        </p:nvSpPr>
        <p:spPr>
          <a:xfrm>
            <a:off x="623792" y="2129505"/>
            <a:ext cx="10767504" cy="4266464"/>
          </a:xfrm>
          <a:prstGeom prst="rect">
            <a:avLst/>
          </a:prstGeom>
          <a:noFill/>
        </p:spPr>
        <p:txBody>
          <a:bodyPr rot="0" spcFirstLastPara="0" vertOverflow="overflow" horzOverflow="overflow" vert="horz" wrap="square" lIns="104051" tIns="52026" rIns="104051" bIns="52026" numCol="1" spcCol="0" rtlCol="0" fromWordArt="0" anchor="t" anchorCtr="0" forceAA="0" compatLnSpc="1">
            <a:prstTxWarp prst="textNoShape">
              <a:avLst/>
            </a:prstTxWarp>
            <a:spAutoFit/>
          </a:bodyPr>
          <a:lstStyle/>
          <a:p>
            <a:pPr algn="l" rtl="0"/>
            <a:r>
              <a:rPr lang="en-GB" sz="2504" dirty="0"/>
              <a:t>Q2. Supply chain information, der er gemt på blockchain, deles samtidigt mellem medlemmer, underlagt konsensus og uforanderlig. Af disse grunde beskrives blockchain-teknologi nogle gange som en:</a:t>
            </a:r>
            <a:endParaRPr lang="en-US" sz="1593" dirty="0"/>
          </a:p>
          <a:p>
            <a:pPr algn="l" rtl="0"/>
            <a:endParaRPr lang="en-GB" sz="2504" dirty="0"/>
          </a:p>
          <a:p>
            <a:pPr marL="520273" indent="-520273" algn="l" rtl="0">
              <a:spcBef>
                <a:spcPts val="341"/>
              </a:spcBef>
              <a:spcAft>
                <a:spcPts val="341"/>
              </a:spcAft>
              <a:buAutoNum type="alphaUcPeriod"/>
            </a:pPr>
            <a:r>
              <a:rPr lang="en-GB" sz="2504" dirty="0"/>
              <a:t>Distribueret centraliseret hovedbog</a:t>
            </a:r>
          </a:p>
          <a:p>
            <a:pPr marL="520273" indent="-520273" algn="l" rtl="0">
              <a:spcBef>
                <a:spcPts val="341"/>
              </a:spcBef>
              <a:spcAft>
                <a:spcPts val="341"/>
              </a:spcAft>
              <a:buAutoNum type="alphaUcPeriod"/>
            </a:pPr>
            <a:r>
              <a:rPr lang="en-GB" sz="2504" dirty="0"/>
              <a:t>Distribueret decentral hovedbog</a:t>
            </a:r>
          </a:p>
          <a:p>
            <a:pPr marL="520273" indent="-520273" algn="l" rtl="0">
              <a:spcBef>
                <a:spcPts val="341"/>
              </a:spcBef>
              <a:spcAft>
                <a:spcPts val="341"/>
              </a:spcAft>
              <a:buAutoNum type="alphaUcPeriod"/>
            </a:pPr>
            <a:r>
              <a:rPr lang="en-GB" sz="2504" dirty="0"/>
              <a:t>Distinkt dereguleret hovedbog</a:t>
            </a:r>
          </a:p>
          <a:p>
            <a:pPr marL="520273" indent="-520273" algn="l" rtl="0">
              <a:spcBef>
                <a:spcPts val="341"/>
              </a:spcBef>
              <a:spcAft>
                <a:spcPts val="341"/>
              </a:spcAft>
              <a:buAutoNum type="alphaUcPeriod"/>
            </a:pPr>
            <a:r>
              <a:rPr lang="en-GB" sz="2504" dirty="0"/>
              <a:t>Forstyrrende nedlagt hovedbog</a:t>
            </a:r>
          </a:p>
          <a:p>
            <a:pPr algn="l" rtl="0"/>
            <a:endParaRPr lang="en-GB" sz="2504" dirty="0"/>
          </a:p>
          <a:p>
            <a:pPr algn="l" rtl="0"/>
            <a:endParaRPr lang="en-GB" sz="2504"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61280"/>
            <a:ext cx="12168188" cy="1332418"/>
          </a:xfrm>
          <a:prstGeom prst="rect">
            <a:avLst/>
          </a:prstGeom>
          <a:noFill/>
          <a:ln>
            <a:noFill/>
          </a:ln>
        </p:spPr>
      </p:pic>
      <p:sp>
        <p:nvSpPr>
          <p:cNvPr id="717" name="Google Shape;717;p61"/>
          <p:cNvSpPr txBox="1"/>
          <p:nvPr/>
        </p:nvSpPr>
        <p:spPr>
          <a:xfrm>
            <a:off x="376280" y="429849"/>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SELV-TEST QUIZ</a:t>
            </a:r>
            <a:endParaRPr sz="1593" dirty="0"/>
          </a:p>
        </p:txBody>
      </p:sp>
      <p:sp>
        <p:nvSpPr>
          <p:cNvPr id="2" name="TextBox 1">
            <a:extLst>
              <a:ext uri="{FF2B5EF4-FFF2-40B4-BE49-F238E27FC236}">
                <a16:creationId xmlns:a16="http://schemas.microsoft.com/office/drawing/2014/main" id="{6254C781-F786-FF06-F216-88EC30D93DFA}"/>
              </a:ext>
            </a:extLst>
          </p:cNvPr>
          <p:cNvSpPr txBox="1"/>
          <p:nvPr/>
        </p:nvSpPr>
        <p:spPr>
          <a:xfrm>
            <a:off x="652530" y="1956288"/>
            <a:ext cx="10767504" cy="3495740"/>
          </a:xfrm>
          <a:prstGeom prst="rect">
            <a:avLst/>
          </a:prstGeom>
          <a:noFill/>
        </p:spPr>
        <p:txBody>
          <a:bodyPr rot="0" spcFirstLastPara="0" vert="horz" wrap="square" lIns="104051" tIns="52026" rIns="104051" bIns="52026"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r>
              <a:rPr lang="en-GB" sz="2504" dirty="0"/>
              <a:t>Q3. Hvilket af disse er et almindeligt problem i globale fødevareforsyningskæder?</a:t>
            </a:r>
          </a:p>
          <a:p>
            <a:pPr algn="l" rtl="0"/>
            <a:endParaRPr lang="en-GB" sz="2504" dirty="0"/>
          </a:p>
          <a:p>
            <a:pPr marL="520273" indent="-520273" algn="l" rtl="0">
              <a:spcBef>
                <a:spcPts val="341"/>
              </a:spcBef>
              <a:spcAft>
                <a:spcPts val="341"/>
              </a:spcAft>
              <a:buAutoNum type="alphaUcPeriod"/>
            </a:pPr>
            <a:r>
              <a:rPr lang="en-GB" sz="2504" dirty="0"/>
              <a:t>Lavt niveau af tillid</a:t>
            </a:r>
          </a:p>
          <a:p>
            <a:pPr marL="520273" indent="-520273" algn="l" rtl="0">
              <a:spcBef>
                <a:spcPts val="341"/>
              </a:spcBef>
              <a:spcAft>
                <a:spcPts val="341"/>
              </a:spcAft>
              <a:buAutoNum type="alphaUcPeriod"/>
            </a:pPr>
            <a:r>
              <a:rPr lang="en-GB" sz="2504" dirty="0"/>
              <a:t>Mangel på delt information</a:t>
            </a:r>
          </a:p>
          <a:p>
            <a:pPr marL="520273" indent="-520273" algn="l" rtl="0">
              <a:spcBef>
                <a:spcPts val="341"/>
              </a:spcBef>
              <a:spcAft>
                <a:spcPts val="341"/>
              </a:spcAft>
              <a:buAutoNum type="alphaUcPeriod"/>
            </a:pPr>
            <a:r>
              <a:rPr lang="en-GB" sz="2504" dirty="0"/>
              <a:t>Lavt digitaliseringsniveau</a:t>
            </a:r>
          </a:p>
          <a:p>
            <a:pPr marL="520273" indent="-520273" algn="l" rtl="0">
              <a:spcBef>
                <a:spcPts val="341"/>
              </a:spcBef>
              <a:spcAft>
                <a:spcPts val="341"/>
              </a:spcAft>
              <a:buAutoNum type="alphaUcPeriod"/>
            </a:pPr>
            <a:r>
              <a:rPr lang="en-GB" sz="2504" dirty="0"/>
              <a:t>Alt det ovenstående</a:t>
            </a:r>
          </a:p>
          <a:p>
            <a:pPr algn="l" rtl="0"/>
            <a:endParaRPr lang="en-GB" sz="2504" dirty="0"/>
          </a:p>
          <a:p>
            <a:pPr marL="520273" indent="-520273" algn="l" rtl="0">
              <a:buAutoNum type="alphaUcPeriod"/>
            </a:pPr>
            <a:endParaRPr lang="en-GB" sz="2504" dirty="0"/>
          </a:p>
        </p:txBody>
      </p:sp>
    </p:spTree>
    <p:extLst>
      <p:ext uri="{BB962C8B-B14F-4D97-AF65-F5344CB8AC3E}">
        <p14:creationId xmlns:p14="http://schemas.microsoft.com/office/powerpoint/2010/main" val="22141858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76131"/>
            <a:ext cx="12168188" cy="1332418"/>
          </a:xfrm>
          <a:prstGeom prst="rect">
            <a:avLst/>
          </a:prstGeom>
          <a:noFill/>
          <a:ln>
            <a:noFill/>
          </a:ln>
        </p:spPr>
      </p:pic>
      <p:sp>
        <p:nvSpPr>
          <p:cNvPr id="717" name="Google Shape;717;p61"/>
          <p:cNvSpPr txBox="1"/>
          <p:nvPr/>
        </p:nvSpPr>
        <p:spPr>
          <a:xfrm>
            <a:off x="352373" y="292438"/>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SELV-TEST QUIZ</a:t>
            </a:r>
            <a:endParaRPr sz="1593" dirty="0"/>
          </a:p>
        </p:txBody>
      </p:sp>
      <p:sp>
        <p:nvSpPr>
          <p:cNvPr id="3" name="TextBox 2">
            <a:extLst>
              <a:ext uri="{FF2B5EF4-FFF2-40B4-BE49-F238E27FC236}">
                <a16:creationId xmlns:a16="http://schemas.microsoft.com/office/drawing/2014/main" id="{D40A9953-8CE2-A985-93D6-94C42DA55B01}"/>
              </a:ext>
            </a:extLst>
          </p:cNvPr>
          <p:cNvSpPr txBox="1"/>
          <p:nvPr/>
        </p:nvSpPr>
        <p:spPr>
          <a:xfrm>
            <a:off x="465927" y="1624856"/>
            <a:ext cx="10767504" cy="5884855"/>
          </a:xfrm>
          <a:prstGeom prst="rect">
            <a:avLst/>
          </a:prstGeom>
          <a:noFill/>
        </p:spPr>
        <p:txBody>
          <a:bodyPr rot="0" spcFirstLastPara="0" vertOverflow="overflow" horzOverflow="overflow" vert="horz" wrap="square" lIns="104051" tIns="52026" rIns="104051" bIns="52026" numCol="1" spcCol="0" rtlCol="0" fromWordArt="0" anchor="t" anchorCtr="0" forceAA="0" compatLnSpc="1">
            <a:prstTxWarp prst="textNoShape">
              <a:avLst/>
            </a:prstTxWarp>
            <a:spAutoFit/>
          </a:bodyPr>
          <a:lstStyle/>
          <a:p>
            <a:pPr algn="l" rtl="0"/>
            <a:r>
              <a:rPr lang="en-GB" sz="2504" dirty="0"/>
              <a:t>Q4. Hvad er en smart kontrakt?</a:t>
            </a:r>
          </a:p>
          <a:p>
            <a:pPr algn="l" rtl="0">
              <a:spcBef>
                <a:spcPts val="341"/>
              </a:spcBef>
              <a:spcAft>
                <a:spcPts val="341"/>
              </a:spcAft>
            </a:pPr>
            <a:endParaRPr lang="en-GB" sz="2504" dirty="0"/>
          </a:p>
          <a:p>
            <a:pPr marL="1040545" lvl="1" indent="-520273" algn="l" rtl="0">
              <a:spcBef>
                <a:spcPts val="341"/>
              </a:spcBef>
              <a:spcAft>
                <a:spcPts val="341"/>
              </a:spcAft>
              <a:buAutoNum type="alphaUcPeriod"/>
            </a:pPr>
            <a:r>
              <a:rPr lang="en-GB" sz="2504" dirty="0"/>
              <a:t>En selvudførende kontrakt med vilkårene i aftalen mellem køber og sælger skrevet direkte ind i kodelinjer</a:t>
            </a:r>
          </a:p>
          <a:p>
            <a:pPr marL="1040545" lvl="1" indent="-520273" algn="l" rtl="0">
              <a:spcBef>
                <a:spcPts val="341"/>
              </a:spcBef>
              <a:spcAft>
                <a:spcPts val="341"/>
              </a:spcAft>
              <a:buAutoNum type="alphaUcPeriod"/>
            </a:pPr>
            <a:r>
              <a:rPr lang="en-GB" sz="2504" dirty="0"/>
              <a:t>En juridisk bindende kontrakt mellem to intelligente individer</a:t>
            </a:r>
            <a:endParaRPr lang="en-GB" sz="1593" dirty="0"/>
          </a:p>
          <a:p>
            <a:pPr marL="1040545" lvl="1" indent="-520273" algn="l" rtl="0">
              <a:spcBef>
                <a:spcPts val="341"/>
              </a:spcBef>
              <a:spcAft>
                <a:spcPts val="341"/>
              </a:spcAft>
              <a:buAutoNum type="alphaUcPeriod"/>
            </a:pPr>
            <a:r>
              <a:rPr lang="en-GB" sz="2504" dirty="0"/>
              <a:t>En selvkorrigerende kontrakt, der automatisk opdateres for at afspejle skiftende omstændigheder mellem køber og sælger i realtid</a:t>
            </a:r>
            <a:endParaRPr lang="en-GB" sz="1593" dirty="0"/>
          </a:p>
          <a:p>
            <a:pPr marL="1040545" lvl="1" indent="-520273" algn="l" rtl="0">
              <a:spcBef>
                <a:spcPts val="341"/>
              </a:spcBef>
              <a:spcAft>
                <a:spcPts val="341"/>
              </a:spcAft>
              <a:buAutoNum type="alphaUcPeriod"/>
            </a:pPr>
            <a:r>
              <a:rPr lang="en-GB" sz="2504" dirty="0"/>
              <a:t>En digital kontrakt, der inkorporerer data indsamlet af smarte enheder såsom RFID-sensorer og Internet of Things (IoT)</a:t>
            </a:r>
            <a:endParaRPr lang="en-GB" sz="1593" dirty="0"/>
          </a:p>
          <a:p>
            <a:pPr marL="520273" indent="-520273" algn="l" rtl="0">
              <a:buAutoNum type="alphaUcPeriod"/>
            </a:pPr>
            <a:endParaRPr lang="en-GB" sz="2504" dirty="0"/>
          </a:p>
          <a:p>
            <a:pPr marL="520273" indent="-520273" algn="l" rtl="0">
              <a:buAutoNum type="alphaUcPeriod"/>
            </a:pPr>
            <a:endParaRPr lang="en-GB" sz="2504" dirty="0"/>
          </a:p>
          <a:p>
            <a:pPr marL="520273" indent="-520273" algn="l" rtl="0">
              <a:buAutoNum type="alphaUcPeriod"/>
            </a:pPr>
            <a:endParaRPr lang="en-GB" sz="2504" dirty="0"/>
          </a:p>
          <a:p>
            <a:pPr algn="l" rtl="0"/>
            <a:endParaRPr lang="en-GB" sz="2504" dirty="0"/>
          </a:p>
          <a:p>
            <a:pPr algn="l" rtl="0"/>
            <a:endParaRPr lang="en-GB" sz="2504"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74444"/>
            <a:ext cx="12168188" cy="1332418"/>
          </a:xfrm>
          <a:prstGeom prst="rect">
            <a:avLst/>
          </a:prstGeom>
          <a:noFill/>
          <a:ln>
            <a:noFill/>
          </a:ln>
        </p:spPr>
      </p:pic>
      <p:sp>
        <p:nvSpPr>
          <p:cNvPr id="717" name="Google Shape;717;p61"/>
          <p:cNvSpPr txBox="1"/>
          <p:nvPr/>
        </p:nvSpPr>
        <p:spPr>
          <a:xfrm>
            <a:off x="430068" y="160334"/>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SELV-TEST QUIZ</a:t>
            </a:r>
            <a:endParaRPr sz="1593" dirty="0"/>
          </a:p>
        </p:txBody>
      </p:sp>
      <p:sp>
        <p:nvSpPr>
          <p:cNvPr id="2" name="TextBox 1">
            <a:extLst>
              <a:ext uri="{FF2B5EF4-FFF2-40B4-BE49-F238E27FC236}">
                <a16:creationId xmlns:a16="http://schemas.microsoft.com/office/drawing/2014/main" id="{6254C781-F786-FF06-F216-88EC30D93DFA}"/>
              </a:ext>
            </a:extLst>
          </p:cNvPr>
          <p:cNvSpPr txBox="1"/>
          <p:nvPr/>
        </p:nvSpPr>
        <p:spPr>
          <a:xfrm>
            <a:off x="791236" y="1932382"/>
            <a:ext cx="10767504" cy="4343408"/>
          </a:xfrm>
          <a:prstGeom prst="rect">
            <a:avLst/>
          </a:prstGeom>
          <a:noFill/>
        </p:spPr>
        <p:txBody>
          <a:bodyPr rot="0" spcFirstLastPara="0" vert="horz" wrap="square" lIns="104051" tIns="52026" rIns="104051" bIns="52026"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r>
              <a:rPr lang="en-GB" sz="2504" dirty="0"/>
              <a:t>Q5. Hvad er "disintermediation" i forbindelse med landbrugsfødevareforsyningskæder?</a:t>
            </a:r>
            <a:endParaRPr lang="en-US" sz="1593" dirty="0"/>
          </a:p>
          <a:p>
            <a:pPr algn="l" rtl="0">
              <a:spcBef>
                <a:spcPts val="341"/>
              </a:spcBef>
              <a:spcAft>
                <a:spcPts val="341"/>
              </a:spcAft>
            </a:pPr>
            <a:endParaRPr lang="en-GB" sz="2504" dirty="0"/>
          </a:p>
          <a:p>
            <a:pPr marL="975510" lvl="1" indent="-455238" algn="l" rtl="0">
              <a:spcBef>
                <a:spcPts val="341"/>
              </a:spcBef>
              <a:spcAft>
                <a:spcPts val="341"/>
              </a:spcAft>
              <a:buAutoNum type="alphaUcPeriod"/>
            </a:pPr>
            <a:r>
              <a:rPr lang="en-GB" sz="2504" dirty="0"/>
              <a:t>Inddragelse af flere formidlere i forsyningskæden for landbrugsfødevarer</a:t>
            </a:r>
          </a:p>
          <a:p>
            <a:pPr marL="975510" lvl="1" indent="-455238" algn="l" rtl="0">
              <a:spcBef>
                <a:spcPts val="341"/>
              </a:spcBef>
              <a:spcAft>
                <a:spcPts val="341"/>
              </a:spcAft>
              <a:buAutoNum type="alphaUcPeriod"/>
            </a:pPr>
            <a:r>
              <a:rPr lang="en-GB" sz="2504" dirty="0"/>
              <a:t>Kryptering af følsomme forsyningskædedata af tredjeparter</a:t>
            </a:r>
            <a:endParaRPr lang="en-GB" sz="1593" dirty="0"/>
          </a:p>
          <a:p>
            <a:pPr marL="975510" lvl="1" indent="-455238" algn="l" rtl="0">
              <a:spcBef>
                <a:spcPts val="341"/>
              </a:spcBef>
              <a:spcAft>
                <a:spcPts val="341"/>
              </a:spcAft>
              <a:buAutoNum type="alphaUcPeriod"/>
            </a:pPr>
            <a:r>
              <a:rPr lang="en-GB" sz="2504" dirty="0"/>
              <a:t>Fjernelse af ikke-essentielle "mellemmænd" fra forsyningskæden for landbrugsfødevarer</a:t>
            </a:r>
            <a:endParaRPr lang="en-GB" sz="1593" dirty="0"/>
          </a:p>
          <a:p>
            <a:pPr marL="975510" lvl="1" indent="-455238" algn="l" rtl="0">
              <a:spcBef>
                <a:spcPts val="341"/>
              </a:spcBef>
              <a:spcAft>
                <a:spcPts val="341"/>
              </a:spcAft>
              <a:buAutoNum type="alphaUcPeriod"/>
            </a:pPr>
            <a:r>
              <a:rPr lang="en-GB" sz="2504" dirty="0"/>
              <a:t>Behovet for at ansætte tredjepartsmæglere til at løse tvister mellem landmænd og producenter</a:t>
            </a:r>
            <a:endParaRPr lang="en-GB" sz="1593" dirty="0"/>
          </a:p>
          <a:p>
            <a:pPr marL="520273" indent="-520273" algn="l" rtl="0">
              <a:buAutoNum type="alphaUcPeriod"/>
            </a:pPr>
            <a:endParaRPr lang="en-GB" sz="2504" dirty="0"/>
          </a:p>
        </p:txBody>
      </p:sp>
    </p:spTree>
    <p:extLst>
      <p:ext uri="{BB962C8B-B14F-4D97-AF65-F5344CB8AC3E}">
        <p14:creationId xmlns:p14="http://schemas.microsoft.com/office/powerpoint/2010/main" val="4934116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74444"/>
            <a:ext cx="12168188" cy="1332418"/>
          </a:xfrm>
          <a:prstGeom prst="rect">
            <a:avLst/>
          </a:prstGeom>
          <a:noFill/>
          <a:ln>
            <a:noFill/>
          </a:ln>
        </p:spPr>
      </p:pic>
      <p:sp>
        <p:nvSpPr>
          <p:cNvPr id="717" name="Google Shape;717;p61"/>
          <p:cNvSpPr txBox="1"/>
          <p:nvPr/>
        </p:nvSpPr>
        <p:spPr>
          <a:xfrm>
            <a:off x="394209" y="247782"/>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SELV-TEST QUIZ</a:t>
            </a:r>
            <a:endParaRPr sz="1593" dirty="0"/>
          </a:p>
        </p:txBody>
      </p:sp>
      <p:sp>
        <p:nvSpPr>
          <p:cNvPr id="2" name="TextBox 1">
            <a:extLst>
              <a:ext uri="{FF2B5EF4-FFF2-40B4-BE49-F238E27FC236}">
                <a16:creationId xmlns:a16="http://schemas.microsoft.com/office/drawing/2014/main" id="{6254C781-F786-FF06-F216-88EC30D93DFA}"/>
              </a:ext>
            </a:extLst>
          </p:cNvPr>
          <p:cNvSpPr txBox="1"/>
          <p:nvPr/>
        </p:nvSpPr>
        <p:spPr>
          <a:xfrm>
            <a:off x="224164" y="1160186"/>
            <a:ext cx="11719859" cy="6001747"/>
          </a:xfrm>
          <a:prstGeom prst="rect">
            <a:avLst/>
          </a:prstGeom>
          <a:noFill/>
        </p:spPr>
        <p:txBody>
          <a:bodyPr rot="0" spcFirstLastPara="0" vert="horz" wrap="square" lIns="104051" tIns="52026" rIns="104051" bIns="52026"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r>
              <a:rPr lang="en-GB" sz="2400" dirty="0"/>
              <a:t>Q6. Hvordan kan implementeringen af ​​en produkttilbagekaldelse adskille sig mellem en almindelig fødevareforsyningskæde og en blockchain-aktiveret fødevareforsyningskæde?</a:t>
            </a:r>
          </a:p>
          <a:p>
            <a:pPr algn="l" rtl="0">
              <a:spcBef>
                <a:spcPts val="341"/>
              </a:spcBef>
              <a:spcAft>
                <a:spcPts val="341"/>
              </a:spcAft>
            </a:pPr>
            <a:endParaRPr lang="en-GB" sz="2400" dirty="0"/>
          </a:p>
          <a:p>
            <a:pPr marL="1040545" indent="-520273" algn="l" rtl="0">
              <a:spcBef>
                <a:spcPts val="341"/>
              </a:spcBef>
              <a:spcAft>
                <a:spcPts val="341"/>
              </a:spcAft>
              <a:buAutoNum type="alphaUcPeriod"/>
            </a:pPr>
            <a:r>
              <a:rPr lang="en-GB" sz="2400" dirty="0"/>
              <a:t>Produkttilbagekaldelse vil sandsynligvis blive dyrere for leverandøren, hvis de berørte produkter registreres på blockchain</a:t>
            </a:r>
          </a:p>
          <a:p>
            <a:pPr marL="1040545" indent="-520273" algn="l" rtl="0">
              <a:spcBef>
                <a:spcPts val="341"/>
              </a:spcBef>
              <a:spcAft>
                <a:spcPts val="341"/>
              </a:spcAft>
              <a:buAutoNum type="alphaUcPeriod"/>
            </a:pPr>
            <a:r>
              <a:rPr lang="en-GB" sz="2400" dirty="0"/>
              <a:t>Produkttilbagekaldelse vil sandsynligvis være hurtigere og mere målrettet, hvis de berørte produkter registreres på blockchain</a:t>
            </a:r>
            <a:endParaRPr lang="en-GB" dirty="0"/>
          </a:p>
          <a:p>
            <a:pPr marL="1040545" indent="-520273" algn="l" rtl="0">
              <a:spcBef>
                <a:spcPts val="341"/>
              </a:spcBef>
              <a:spcAft>
                <a:spcPts val="341"/>
              </a:spcAft>
              <a:buAutoNum type="alphaUcPeriod"/>
            </a:pPr>
            <a:r>
              <a:rPr lang="en-GB" sz="2400" dirty="0"/>
              <a:t>En almindelig fødevareforsyningskæde er bedre i stand til at begrænse forurening i tilfælde af et produkttilbagekaldelse end en blockchain-aktiveret forsyningskæde</a:t>
            </a:r>
            <a:endParaRPr lang="en-GB" dirty="0"/>
          </a:p>
          <a:p>
            <a:pPr marL="1040545" indent="-520273" algn="l" rtl="0">
              <a:spcBef>
                <a:spcPts val="341"/>
              </a:spcBef>
              <a:spcAft>
                <a:spcPts val="341"/>
              </a:spcAft>
              <a:buAutoNum type="alphaUcPeriod"/>
            </a:pPr>
            <a:r>
              <a:rPr lang="en-GB" sz="2400" dirty="0"/>
              <a:t>Blockchain eliminerer fuldstændig muligheden for kontaminering langs fødevareforsyningskæden, hvilket betyder, at produkttilbagekaldelse aldrig er nødvendig</a:t>
            </a:r>
            <a:endParaRPr lang="en-GB" dirty="0"/>
          </a:p>
          <a:p>
            <a:pPr marL="520273" indent="-520273" algn="l" rtl="0">
              <a:buAutoNum type="alphaUcPeriod"/>
            </a:pPr>
            <a:endParaRPr lang="en-GB" dirty="0"/>
          </a:p>
        </p:txBody>
      </p:sp>
    </p:spTree>
    <p:extLst>
      <p:ext uri="{BB962C8B-B14F-4D97-AF65-F5344CB8AC3E}">
        <p14:creationId xmlns:p14="http://schemas.microsoft.com/office/powerpoint/2010/main" val="21189882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74444"/>
            <a:ext cx="12168188" cy="1332418"/>
          </a:xfrm>
          <a:prstGeom prst="rect">
            <a:avLst/>
          </a:prstGeom>
          <a:noFill/>
          <a:ln>
            <a:noFill/>
          </a:ln>
        </p:spPr>
      </p:pic>
      <p:sp>
        <p:nvSpPr>
          <p:cNvPr id="717" name="Google Shape;717;p61"/>
          <p:cNvSpPr txBox="1"/>
          <p:nvPr/>
        </p:nvSpPr>
        <p:spPr>
          <a:xfrm>
            <a:off x="418115" y="331453"/>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SELV-TEST QUIZ</a:t>
            </a:r>
            <a:endParaRPr sz="1593" dirty="0"/>
          </a:p>
        </p:txBody>
      </p:sp>
      <p:sp>
        <p:nvSpPr>
          <p:cNvPr id="2" name="TextBox 1">
            <a:extLst>
              <a:ext uri="{FF2B5EF4-FFF2-40B4-BE49-F238E27FC236}">
                <a16:creationId xmlns:a16="http://schemas.microsoft.com/office/drawing/2014/main" id="{6254C781-F786-FF06-F216-88EC30D93DFA}"/>
              </a:ext>
            </a:extLst>
          </p:cNvPr>
          <p:cNvSpPr txBox="1"/>
          <p:nvPr/>
        </p:nvSpPr>
        <p:spPr>
          <a:xfrm>
            <a:off x="833071" y="1490124"/>
            <a:ext cx="10767504" cy="4690298"/>
          </a:xfrm>
          <a:prstGeom prst="rect">
            <a:avLst/>
          </a:prstGeom>
          <a:noFill/>
        </p:spPr>
        <p:txBody>
          <a:bodyPr rot="0" spcFirstLastPara="0" vert="horz" wrap="square" lIns="104051" tIns="52026" rIns="104051" bIns="52026"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r>
              <a:rPr lang="en-GB" sz="2504" dirty="0"/>
              <a:t>Q7. Hvad er "grønvask"?</a:t>
            </a:r>
          </a:p>
          <a:p>
            <a:pPr algn="l" rtl="0">
              <a:spcBef>
                <a:spcPts val="341"/>
              </a:spcBef>
              <a:spcAft>
                <a:spcPts val="341"/>
              </a:spcAft>
            </a:pPr>
            <a:endParaRPr lang="en-GB" sz="2504"/>
          </a:p>
          <a:p>
            <a:pPr marL="975510" indent="-455238" algn="l" rtl="0">
              <a:spcBef>
                <a:spcPts val="341"/>
              </a:spcBef>
              <a:spcAft>
                <a:spcPts val="341"/>
              </a:spcAft>
              <a:buAutoNum type="alphaUcPeriod"/>
            </a:pPr>
            <a:r>
              <a:rPr lang="en-GB" sz="2504" dirty="0"/>
              <a:t>Greenwashing er, når virksomheder forpligter sig til at reducere deres vandforbrug af miljømæssige årsager</a:t>
            </a:r>
          </a:p>
          <a:p>
            <a:pPr marL="975510" indent="-455238" algn="l" rtl="0">
              <a:spcBef>
                <a:spcPts val="341"/>
              </a:spcBef>
              <a:spcAft>
                <a:spcPts val="341"/>
              </a:spcAft>
              <a:buAutoNum type="alphaUcPeriod"/>
            </a:pPr>
            <a:r>
              <a:rPr lang="en-GB" sz="2504" dirty="0"/>
              <a:t>Greenwashing er, når virksomheder tager meningsfulde skridt for at forbedre deres bæredygtighed som reaktion på forbrugernes pres</a:t>
            </a:r>
            <a:endParaRPr lang="en-GB" sz="1593" dirty="0"/>
          </a:p>
          <a:p>
            <a:pPr marL="975510" indent="-455238" algn="l" rtl="0">
              <a:spcBef>
                <a:spcPts val="341"/>
              </a:spcBef>
              <a:spcAft>
                <a:spcPts val="341"/>
              </a:spcAft>
              <a:buAutoNum type="alphaUcPeriod"/>
            </a:pPr>
            <a:r>
              <a:rPr lang="en-GB" sz="2504" dirty="0"/>
              <a:t>Greenwashing er, når virksomheder lyver for deres aktionærer for at skabe indtryk af økonomisk succes</a:t>
            </a:r>
            <a:endParaRPr lang="en-GB" sz="1593" dirty="0"/>
          </a:p>
          <a:p>
            <a:pPr marL="975510" indent="-455238" algn="l" rtl="0">
              <a:spcBef>
                <a:spcPts val="341"/>
              </a:spcBef>
              <a:spcAft>
                <a:spcPts val="341"/>
              </a:spcAft>
              <a:buAutoNum type="alphaUcPeriod"/>
            </a:pPr>
            <a:r>
              <a:rPr lang="en-GB" sz="2504" dirty="0"/>
              <a:t>Greenwashing er, når virksomheder giver falsk eller vildledende information til offentligheden eller investorer om miljøpåvirkningen af ​​deres produkter og drift</a:t>
            </a:r>
            <a:endParaRPr lang="en-GB" sz="1593" dirty="0"/>
          </a:p>
        </p:txBody>
      </p:sp>
    </p:spTree>
    <p:extLst>
      <p:ext uri="{BB962C8B-B14F-4D97-AF65-F5344CB8AC3E}">
        <p14:creationId xmlns:p14="http://schemas.microsoft.com/office/powerpoint/2010/main" val="40833394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74444"/>
            <a:ext cx="12168188" cy="1332418"/>
          </a:xfrm>
          <a:prstGeom prst="rect">
            <a:avLst/>
          </a:prstGeom>
          <a:noFill/>
          <a:ln>
            <a:noFill/>
          </a:ln>
        </p:spPr>
      </p:pic>
      <p:sp>
        <p:nvSpPr>
          <p:cNvPr id="717" name="Google Shape;717;p61"/>
          <p:cNvSpPr txBox="1"/>
          <p:nvPr/>
        </p:nvSpPr>
        <p:spPr>
          <a:xfrm>
            <a:off x="406162" y="160334"/>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SELV-TEST QUIZ</a:t>
            </a:r>
            <a:endParaRPr sz="1593" dirty="0"/>
          </a:p>
        </p:txBody>
      </p:sp>
      <p:sp>
        <p:nvSpPr>
          <p:cNvPr id="2" name="TextBox 1">
            <a:extLst>
              <a:ext uri="{FF2B5EF4-FFF2-40B4-BE49-F238E27FC236}">
                <a16:creationId xmlns:a16="http://schemas.microsoft.com/office/drawing/2014/main" id="{6254C781-F786-FF06-F216-88EC30D93DFA}"/>
              </a:ext>
            </a:extLst>
          </p:cNvPr>
          <p:cNvSpPr txBox="1"/>
          <p:nvPr/>
        </p:nvSpPr>
        <p:spPr>
          <a:xfrm>
            <a:off x="833071" y="1490124"/>
            <a:ext cx="10767504" cy="3572684"/>
          </a:xfrm>
          <a:prstGeom prst="rect">
            <a:avLst/>
          </a:prstGeom>
          <a:noFill/>
        </p:spPr>
        <p:txBody>
          <a:bodyPr rot="0" spcFirstLastPara="0" vert="horz" wrap="square" lIns="104051" tIns="52026" rIns="104051" bIns="52026"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r>
              <a:rPr lang="en-GB" sz="2504" dirty="0"/>
              <a:t>Q8. Tilføjelse af QR-koder til produktemballage kan hjælpe med at forbedre kunderelationerne ved at:</a:t>
            </a:r>
          </a:p>
          <a:p>
            <a:pPr marL="975510" indent="-975510" algn="l" rtl="0">
              <a:spcBef>
                <a:spcPts val="341"/>
              </a:spcBef>
              <a:spcAft>
                <a:spcPts val="341"/>
              </a:spcAft>
            </a:pPr>
            <a:endParaRPr lang="en-GB" sz="2504" dirty="0"/>
          </a:p>
          <a:p>
            <a:pPr marL="975510" indent="-455238" algn="l" rtl="0">
              <a:spcBef>
                <a:spcPts val="341"/>
              </a:spcBef>
              <a:spcAft>
                <a:spcPts val="341"/>
              </a:spcAft>
              <a:buAutoNum type="alphaUcPeriod"/>
            </a:pPr>
            <a:r>
              <a:rPr lang="en-GB" sz="2504" dirty="0"/>
              <a:t>Øget gennemsigtighed</a:t>
            </a:r>
          </a:p>
          <a:p>
            <a:pPr marL="975510" indent="-455238" algn="l" rtl="0">
              <a:spcBef>
                <a:spcPts val="341"/>
              </a:spcBef>
              <a:spcAft>
                <a:spcPts val="341"/>
              </a:spcAft>
              <a:buAutoNum type="alphaUcPeriod"/>
            </a:pPr>
            <a:r>
              <a:rPr lang="en-GB" sz="2504" dirty="0"/>
              <a:t>Reduktion af forekomsten af ​​fødevaresvindel</a:t>
            </a:r>
          </a:p>
          <a:p>
            <a:pPr marL="975510" indent="-455238" algn="l" rtl="0">
              <a:spcBef>
                <a:spcPts val="341"/>
              </a:spcBef>
              <a:spcAft>
                <a:spcPts val="341"/>
              </a:spcAft>
              <a:buAutoNum type="alphaUcPeriod"/>
            </a:pPr>
            <a:r>
              <a:rPr lang="en-GB" sz="2504" dirty="0"/>
              <a:t>Opbygning af brandloyalitet</a:t>
            </a:r>
          </a:p>
          <a:p>
            <a:pPr marL="975510" indent="-455238" algn="l" rtl="0">
              <a:spcBef>
                <a:spcPts val="341"/>
              </a:spcBef>
              <a:spcAft>
                <a:spcPts val="341"/>
              </a:spcAft>
              <a:buAutoNum type="alphaUcPeriod"/>
            </a:pPr>
            <a:r>
              <a:rPr lang="en-GB" sz="2504" dirty="0"/>
              <a:t>Alt det ovenstående</a:t>
            </a:r>
          </a:p>
          <a:p>
            <a:pPr marL="520273" indent="-520273" algn="l" rtl="0">
              <a:buAutoNum type="alphaUcPeriod"/>
            </a:pPr>
            <a:endParaRPr lang="en-GB" sz="2504" dirty="0"/>
          </a:p>
        </p:txBody>
      </p:sp>
    </p:spTree>
    <p:extLst>
      <p:ext uri="{BB962C8B-B14F-4D97-AF65-F5344CB8AC3E}">
        <p14:creationId xmlns:p14="http://schemas.microsoft.com/office/powerpoint/2010/main" val="287315570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74444"/>
            <a:ext cx="12168188" cy="1332418"/>
          </a:xfrm>
          <a:prstGeom prst="rect">
            <a:avLst/>
          </a:prstGeom>
          <a:noFill/>
          <a:ln>
            <a:noFill/>
          </a:ln>
        </p:spPr>
      </p:pic>
      <p:sp>
        <p:nvSpPr>
          <p:cNvPr id="717" name="Google Shape;717;p61"/>
          <p:cNvSpPr txBox="1"/>
          <p:nvPr/>
        </p:nvSpPr>
        <p:spPr>
          <a:xfrm>
            <a:off x="412138" y="283641"/>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SELV-TEST QUIZ</a:t>
            </a:r>
            <a:endParaRPr sz="1593" dirty="0"/>
          </a:p>
        </p:txBody>
      </p:sp>
      <p:sp>
        <p:nvSpPr>
          <p:cNvPr id="2" name="TextBox 1">
            <a:extLst>
              <a:ext uri="{FF2B5EF4-FFF2-40B4-BE49-F238E27FC236}">
                <a16:creationId xmlns:a16="http://schemas.microsoft.com/office/drawing/2014/main" id="{6254C781-F786-FF06-F216-88EC30D93DFA}"/>
              </a:ext>
            </a:extLst>
          </p:cNvPr>
          <p:cNvSpPr txBox="1"/>
          <p:nvPr/>
        </p:nvSpPr>
        <p:spPr>
          <a:xfrm>
            <a:off x="833071" y="1490123"/>
            <a:ext cx="10767504" cy="3881102"/>
          </a:xfrm>
          <a:prstGeom prst="rect">
            <a:avLst/>
          </a:prstGeom>
          <a:noFill/>
        </p:spPr>
        <p:txBody>
          <a:bodyPr rot="0" spcFirstLastPara="0" vert="horz" wrap="square" lIns="104051" tIns="52026" rIns="104051" bIns="52026"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r>
              <a:rPr lang="en-GB" sz="2504" dirty="0"/>
              <a:t>Q9. Hvilken af ​​følgende blockchain-konsensusmekanismer bliver oftest kritiseret for at kræve uholdbare niveauer af energiforbrug?</a:t>
            </a:r>
          </a:p>
          <a:p>
            <a:pPr algn="l" rtl="0"/>
            <a:endParaRPr lang="en-GB" sz="2504" dirty="0"/>
          </a:p>
          <a:p>
            <a:pPr marL="520273" indent="-520273" algn="l" rtl="0">
              <a:spcBef>
                <a:spcPts val="341"/>
              </a:spcBef>
              <a:spcAft>
                <a:spcPts val="341"/>
              </a:spcAft>
              <a:buAutoNum type="alphaUcPeriod"/>
            </a:pPr>
            <a:r>
              <a:rPr lang="en-GB" sz="2504" dirty="0"/>
              <a:t>Bevis for autoritet (</a:t>
            </a:r>
            <a:r>
              <a:rPr lang="en-GB" sz="2504" dirty="0" err="1"/>
              <a:t>PoA</a:t>
            </a:r>
            <a:r>
              <a:rPr lang="en-GB" sz="2504" dirty="0"/>
              <a:t>)</a:t>
            </a:r>
          </a:p>
          <a:p>
            <a:pPr marL="520273" indent="-520273" algn="l" rtl="0">
              <a:spcBef>
                <a:spcPts val="341"/>
              </a:spcBef>
              <a:spcAft>
                <a:spcPts val="341"/>
              </a:spcAft>
              <a:buAutoNum type="alphaUcPeriod"/>
            </a:pPr>
            <a:r>
              <a:rPr lang="en-GB" sz="2504" dirty="0"/>
              <a:t>Bevis for indsats (</a:t>
            </a:r>
            <a:r>
              <a:rPr lang="en-GB" sz="2504" dirty="0" err="1"/>
              <a:t>PoS</a:t>
            </a:r>
            <a:r>
              <a:rPr lang="en-GB" sz="2504" dirty="0"/>
              <a:t>)</a:t>
            </a:r>
          </a:p>
          <a:p>
            <a:pPr marL="520273" indent="-520273" algn="l" rtl="0">
              <a:spcBef>
                <a:spcPts val="341"/>
              </a:spcBef>
              <a:spcAft>
                <a:spcPts val="341"/>
              </a:spcAft>
              <a:buAutoNum type="alphaUcPeriod"/>
            </a:pPr>
            <a:r>
              <a:rPr lang="en-GB" sz="2504" dirty="0"/>
              <a:t>Bevis for forbrænding (</a:t>
            </a:r>
            <a:r>
              <a:rPr lang="en-GB" sz="2504" err="1"/>
              <a:t>PoB</a:t>
            </a:r>
            <a:r>
              <a:rPr lang="en-GB" sz="2504" dirty="0"/>
              <a:t>)</a:t>
            </a:r>
          </a:p>
          <a:p>
            <a:pPr marL="520273" indent="-520273" algn="l" rtl="0">
              <a:spcBef>
                <a:spcPts val="341"/>
              </a:spcBef>
              <a:spcAft>
                <a:spcPts val="341"/>
              </a:spcAft>
              <a:buAutoNum type="alphaUcPeriod"/>
            </a:pPr>
            <a:r>
              <a:rPr lang="en-GB" sz="2504" dirty="0"/>
              <a:t>Bevis for arbejde (</a:t>
            </a:r>
            <a:r>
              <a:rPr lang="en-GB" sz="2504" err="1"/>
              <a:t>PoW</a:t>
            </a:r>
            <a:r>
              <a:rPr lang="en-GB" sz="2504" dirty="0"/>
              <a:t>)</a:t>
            </a:r>
          </a:p>
          <a:p>
            <a:pPr algn="l" rtl="0"/>
            <a:endParaRPr lang="en-GB" sz="2504" dirty="0"/>
          </a:p>
          <a:p>
            <a:pPr algn="l" rtl="0"/>
            <a:endParaRPr lang="en-GB" sz="2504" dirty="0"/>
          </a:p>
        </p:txBody>
      </p:sp>
    </p:spTree>
    <p:extLst>
      <p:ext uri="{BB962C8B-B14F-4D97-AF65-F5344CB8AC3E}">
        <p14:creationId xmlns:p14="http://schemas.microsoft.com/office/powerpoint/2010/main" val="9277859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240939"/>
            <a:ext cx="12168188" cy="1332418"/>
          </a:xfrm>
          <a:prstGeom prst="rect">
            <a:avLst/>
          </a:prstGeom>
          <a:noFill/>
          <a:ln>
            <a:noFill/>
          </a:ln>
        </p:spPr>
      </p:pic>
      <p:sp>
        <p:nvSpPr>
          <p:cNvPr id="717" name="Google Shape;717;p61"/>
          <p:cNvSpPr txBox="1"/>
          <p:nvPr/>
        </p:nvSpPr>
        <p:spPr>
          <a:xfrm>
            <a:off x="430068" y="397881"/>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SELV-TEST QUIZ</a:t>
            </a:r>
            <a:endParaRPr sz="1593" dirty="0"/>
          </a:p>
        </p:txBody>
      </p:sp>
      <p:sp>
        <p:nvSpPr>
          <p:cNvPr id="2" name="TextBox 1">
            <a:extLst>
              <a:ext uri="{FF2B5EF4-FFF2-40B4-BE49-F238E27FC236}">
                <a16:creationId xmlns:a16="http://schemas.microsoft.com/office/drawing/2014/main" id="{6254C781-F786-FF06-F216-88EC30D93DFA}"/>
              </a:ext>
            </a:extLst>
          </p:cNvPr>
          <p:cNvSpPr txBox="1"/>
          <p:nvPr/>
        </p:nvSpPr>
        <p:spPr>
          <a:xfrm>
            <a:off x="833071" y="1490122"/>
            <a:ext cx="10767504" cy="6270217"/>
          </a:xfrm>
          <a:prstGeom prst="rect">
            <a:avLst/>
          </a:prstGeom>
          <a:noFill/>
        </p:spPr>
        <p:txBody>
          <a:bodyPr rot="0" spcFirstLastPara="0" vert="horz" wrap="square" lIns="104051" tIns="52026" rIns="104051" bIns="52026"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rtl="0"/>
            <a:r>
              <a:rPr lang="en-GB" sz="2504" dirty="0"/>
              <a:t>Q10. Hvilket af følgende udsagn er forkert?</a:t>
            </a:r>
            <a:endParaRPr lang="en-US" sz="1593"/>
          </a:p>
          <a:p>
            <a:pPr marL="975510" indent="-975510" algn="l" rtl="0">
              <a:spcBef>
                <a:spcPts val="341"/>
              </a:spcBef>
              <a:spcAft>
                <a:spcPts val="341"/>
              </a:spcAft>
            </a:pPr>
            <a:endParaRPr lang="en-GB" sz="2504" dirty="0"/>
          </a:p>
          <a:p>
            <a:pPr marL="975510" indent="-455238" algn="l" rtl="0">
              <a:spcBef>
                <a:spcPts val="341"/>
              </a:spcBef>
              <a:spcAft>
                <a:spcPts val="341"/>
              </a:spcAft>
              <a:buAutoNum type="alphaUcPeriod"/>
            </a:pPr>
            <a:r>
              <a:rPr lang="en-GB" sz="2504" dirty="0"/>
              <a:t>"Information gemt på blockchain er uforanderlig og krypteret"</a:t>
            </a:r>
          </a:p>
          <a:p>
            <a:pPr marL="975510" indent="-455238" algn="l" rtl="0">
              <a:spcBef>
                <a:spcPts val="341"/>
              </a:spcBef>
              <a:spcAft>
                <a:spcPts val="341"/>
              </a:spcAft>
              <a:buAutoNum type="alphaUcPeriod"/>
            </a:pPr>
            <a:r>
              <a:rPr lang="en-GB" sz="2504" dirty="0"/>
              <a:t>"Blockchain har en indbygget mekanisme til automatisk at verificere nøjagtigheden af ​​de indtastede oplysninger"</a:t>
            </a:r>
          </a:p>
          <a:p>
            <a:pPr marL="975510" indent="-455238" algn="l" rtl="0">
              <a:spcBef>
                <a:spcPts val="341"/>
              </a:spcBef>
              <a:spcAft>
                <a:spcPts val="341"/>
              </a:spcAft>
              <a:buAutoNum type="alphaUcPeriod"/>
            </a:pPr>
            <a:r>
              <a:rPr lang="en-GB" sz="2504" dirty="0"/>
              <a:t>"Vellykket indførelse af blockchain-teknologi er betydeligt mere sandsynligt i agri-food-systemer, hvor der er relativt høje niveauer af digitalisering og god digital infrastruktur allerede på plads"</a:t>
            </a:r>
          </a:p>
          <a:p>
            <a:pPr marL="975510" indent="-455238" algn="l" rtl="0">
              <a:spcBef>
                <a:spcPts val="341"/>
              </a:spcBef>
              <a:spcAft>
                <a:spcPts val="341"/>
              </a:spcAft>
              <a:buAutoNum type="alphaUcPeriod"/>
            </a:pPr>
            <a:r>
              <a:rPr lang="en-GB" sz="2504" dirty="0"/>
              <a:t>"Til dato er der mangel på regulering vedrørende blockchain, da lovgivningen endnu ikke har indhentet den seneste teknologiske udvikling."</a:t>
            </a:r>
          </a:p>
          <a:p>
            <a:pPr marL="520273" indent="-520273" algn="l" rtl="0">
              <a:buAutoNum type="alphaUcPeriod"/>
            </a:pPr>
            <a:endParaRPr lang="en-GB" sz="2504" dirty="0"/>
          </a:p>
          <a:p>
            <a:pPr marL="520273" indent="-520273" algn="l" rtl="0">
              <a:buAutoNum type="alphaUcPeriod"/>
            </a:pPr>
            <a:endParaRPr lang="en-GB" sz="2504" dirty="0"/>
          </a:p>
          <a:p>
            <a:pPr marL="520273" indent="-520273" algn="l" rtl="0">
              <a:buAutoNum type="alphaUcPeriod"/>
            </a:pPr>
            <a:endParaRPr lang="en-GB" sz="2504" dirty="0"/>
          </a:p>
          <a:p>
            <a:pPr marL="520273" indent="-520273" algn="l" rtl="0">
              <a:buAutoNum type="alphaUcPeriod"/>
            </a:pPr>
            <a:endParaRPr lang="en-GB" sz="2504" dirty="0"/>
          </a:p>
        </p:txBody>
      </p:sp>
    </p:spTree>
    <p:extLst>
      <p:ext uri="{BB962C8B-B14F-4D97-AF65-F5344CB8AC3E}">
        <p14:creationId xmlns:p14="http://schemas.microsoft.com/office/powerpoint/2010/main" val="2069241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18" name="Google Shape;218;p5"/>
          <p:cNvPicPr preferRelativeResize="0"/>
          <p:nvPr/>
        </p:nvPicPr>
        <p:blipFill rotWithShape="1">
          <a:blip r:embed="rId3">
            <a:alphaModFix/>
          </a:blip>
          <a:srcRect/>
          <a:stretch/>
        </p:blipFill>
        <p:spPr>
          <a:xfrm>
            <a:off x="0" y="-76133"/>
            <a:ext cx="12168188" cy="1332418"/>
          </a:xfrm>
          <a:prstGeom prst="rect">
            <a:avLst/>
          </a:prstGeom>
          <a:noFill/>
          <a:ln>
            <a:noFill/>
          </a:ln>
        </p:spPr>
      </p:pic>
      <p:sp>
        <p:nvSpPr>
          <p:cNvPr id="219" name="Google Shape;219;p5"/>
          <p:cNvSpPr txBox="1"/>
          <p:nvPr/>
        </p:nvSpPr>
        <p:spPr>
          <a:xfrm>
            <a:off x="362372" y="162082"/>
            <a:ext cx="942740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DIGITALISERING AF BLOKKÆDE OG LANDBRUGSFØDEVARER</a:t>
            </a:r>
            <a:endParaRPr sz="1593" dirty="0"/>
          </a:p>
        </p:txBody>
      </p:sp>
      <p:sp>
        <p:nvSpPr>
          <p:cNvPr id="221" name="Google Shape;221;p5"/>
          <p:cNvSpPr txBox="1"/>
          <p:nvPr/>
        </p:nvSpPr>
        <p:spPr>
          <a:xfrm>
            <a:off x="499374" y="1613389"/>
            <a:ext cx="11169439" cy="2043810"/>
          </a:xfrm>
          <a:prstGeom prst="rect">
            <a:avLst/>
          </a:prstGeom>
          <a:noFill/>
          <a:ln>
            <a:noFill/>
          </a:ln>
        </p:spPr>
        <p:txBody>
          <a:bodyPr spcFirstLastPara="1" wrap="square" lIns="104034" tIns="104034" rIns="104034" bIns="104034" anchor="t" anchorCtr="0">
            <a:noAutofit/>
          </a:bodyPr>
          <a:lstStyle/>
          <a:p>
            <a:pPr marL="520273" indent="-419108" algn="l" rtl="0">
              <a:buSzPts val="2200"/>
              <a:buFont typeface="Open Sans"/>
              <a:buChar char="●"/>
            </a:pPr>
            <a:r>
              <a:rPr lang="en-GB" sz="2504" dirty="0">
                <a:latin typeface="Calibri"/>
                <a:ea typeface="Calibri"/>
                <a:cs typeface="Calibri"/>
                <a:sym typeface="Calibri"/>
              </a:rPr>
              <a:t>Dette modul fokuserer på Blockchain-teknologi, men det er vigtigt at huske, at Blockchain repræsenterer</a:t>
            </a:r>
            <a:r>
              <a:rPr lang="en-GB" sz="2504" b="1" dirty="0">
                <a:latin typeface="Calibri"/>
                <a:ea typeface="Calibri"/>
                <a:cs typeface="Calibri"/>
                <a:sym typeface="Calibri"/>
              </a:rPr>
              <a:t>blot et nyttigt værktøj inden for den bredere digitalisering</a:t>
            </a:r>
            <a:r>
              <a:rPr lang="en-GB" sz="2504" dirty="0">
                <a:latin typeface="Calibri"/>
                <a:ea typeface="Calibri"/>
                <a:cs typeface="Calibri"/>
                <a:sym typeface="Calibri"/>
              </a:rPr>
              <a:t>af landbrugsfødevaresektoren</a:t>
            </a:r>
            <a:endParaRPr sz="2504" dirty="0">
              <a:latin typeface="Calibri"/>
              <a:ea typeface="Calibri"/>
              <a:cs typeface="Calibri"/>
              <a:sym typeface="Calibri"/>
            </a:endParaRPr>
          </a:p>
          <a:p>
            <a:pPr marL="520273" algn="l" rtl="0"/>
            <a:endParaRPr sz="2504" dirty="0">
              <a:latin typeface="Calibri"/>
              <a:ea typeface="Calibri"/>
              <a:cs typeface="Calibri"/>
              <a:sym typeface="Calibri"/>
            </a:endParaRPr>
          </a:p>
          <a:p>
            <a:pPr marL="520273" indent="-419108" algn="l" rtl="0">
              <a:buSzPts val="2200"/>
              <a:buFont typeface="Open Sans"/>
              <a:buChar char="●"/>
            </a:pPr>
            <a:r>
              <a:rPr lang="en-GB" sz="2504" dirty="0">
                <a:latin typeface="Calibri"/>
                <a:ea typeface="Calibri"/>
                <a:cs typeface="Calibri"/>
                <a:sym typeface="Calibri"/>
              </a:rPr>
              <a:t>Faktisk er et vist niveau af digitalisering (f.eks. niveau af teknisk færdighed, pålidelig internetforbindelse) en</a:t>
            </a:r>
            <a:r>
              <a:rPr lang="en-GB" sz="2504" b="1" dirty="0">
                <a:latin typeface="Calibri"/>
                <a:ea typeface="Calibri"/>
                <a:cs typeface="Calibri"/>
                <a:sym typeface="Calibri"/>
              </a:rPr>
              <a:t>forudsætning</a:t>
            </a:r>
            <a:r>
              <a:rPr lang="en-GB" sz="2504" dirty="0">
                <a:latin typeface="Calibri"/>
                <a:ea typeface="Calibri"/>
                <a:cs typeface="Calibri"/>
                <a:sym typeface="Calibri"/>
              </a:rPr>
              <a:t>for vedtagelse af Blockchain-teknologi</a:t>
            </a:r>
            <a:endParaRPr sz="2504" dirty="0">
              <a:latin typeface="Calibri"/>
              <a:ea typeface="Calibri"/>
              <a:cs typeface="Calibri"/>
              <a:sym typeface="Calibri"/>
            </a:endParaRPr>
          </a:p>
          <a:p>
            <a:pPr marL="520273" algn="l" rtl="0"/>
            <a:endParaRPr sz="2504" dirty="0">
              <a:latin typeface="Calibri"/>
              <a:ea typeface="Calibri"/>
              <a:cs typeface="Calibri"/>
              <a:sym typeface="Calibri"/>
            </a:endParaRPr>
          </a:p>
          <a:p>
            <a:pPr marL="520273" indent="-419108" algn="l" rtl="0">
              <a:buSzPts val="2200"/>
              <a:buFont typeface="Open Sans"/>
              <a:buChar char="●"/>
            </a:pPr>
            <a:r>
              <a:rPr lang="en-GB" sz="2504" dirty="0">
                <a:latin typeface="Calibri"/>
                <a:ea typeface="Calibri"/>
                <a:cs typeface="Calibri"/>
                <a:sym typeface="Calibri"/>
              </a:rPr>
              <a:t>Blockchain er ofte</a:t>
            </a:r>
            <a:r>
              <a:rPr lang="en-GB" sz="2504" b="1" dirty="0">
                <a:latin typeface="Calibri"/>
                <a:ea typeface="Calibri"/>
                <a:cs typeface="Calibri"/>
                <a:sym typeface="Calibri"/>
              </a:rPr>
              <a:t>mest effektive</a:t>
            </a:r>
            <a:r>
              <a:rPr lang="en-GB" sz="2504" dirty="0">
                <a:latin typeface="Calibri"/>
                <a:ea typeface="Calibri"/>
                <a:cs typeface="Calibri"/>
                <a:sym typeface="Calibri"/>
              </a:rPr>
              <a:t>når det bruges</a:t>
            </a:r>
            <a:r>
              <a:rPr lang="en-GB" sz="2504" b="1" dirty="0">
                <a:latin typeface="Calibri"/>
                <a:ea typeface="Calibri"/>
                <a:cs typeface="Calibri"/>
                <a:sym typeface="Calibri"/>
              </a:rPr>
              <a:t>sammen med andre avancerede teknologier</a:t>
            </a:r>
            <a:r>
              <a:rPr lang="en-GB" sz="2504" dirty="0">
                <a:latin typeface="Calibri"/>
                <a:ea typeface="Calibri"/>
                <a:cs typeface="Calibri"/>
                <a:sym typeface="Calibri"/>
              </a:rPr>
              <a:t>(f.eks. IoT, sensorer, cloud computing, machine learning)</a:t>
            </a:r>
            <a:endParaRPr sz="2504" dirty="0">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324609"/>
            <a:ext cx="12168188" cy="1332418"/>
          </a:xfrm>
          <a:prstGeom prst="rect">
            <a:avLst/>
          </a:prstGeom>
          <a:noFill/>
          <a:ln>
            <a:noFill/>
          </a:ln>
        </p:spPr>
      </p:pic>
      <p:sp>
        <p:nvSpPr>
          <p:cNvPr id="717" name="Google Shape;717;p61"/>
          <p:cNvSpPr txBox="1"/>
          <p:nvPr/>
        </p:nvSpPr>
        <p:spPr>
          <a:xfrm>
            <a:off x="459950" y="283641"/>
            <a:ext cx="6936734" cy="595280"/>
          </a:xfrm>
          <a:prstGeom prst="rect">
            <a:avLst/>
          </a:prstGeom>
          <a:noFill/>
          <a:ln>
            <a:noFill/>
          </a:ln>
        </p:spPr>
        <p:txBody>
          <a:bodyPr spcFirstLastPara="1" wrap="square" lIns="104034" tIns="52001" rIns="104034" bIns="52001" anchor="t" anchorCtr="0">
            <a:spAutoFit/>
          </a:bodyPr>
          <a:lstStyle/>
          <a:p>
            <a:pPr algn="l" rtl="0"/>
            <a:r>
              <a:rPr lang="en-GB" sz="3186" dirty="0">
                <a:solidFill>
                  <a:schemeClr val="lt1"/>
                </a:solidFill>
                <a:latin typeface="Open Sans"/>
                <a:ea typeface="Open Sans"/>
                <a:cs typeface="Open Sans"/>
                <a:sym typeface="Open Sans"/>
              </a:rPr>
              <a:t>SELV-TEST QUIZ</a:t>
            </a:r>
            <a:endParaRPr sz="1593" dirty="0"/>
          </a:p>
        </p:txBody>
      </p:sp>
      <p:sp>
        <p:nvSpPr>
          <p:cNvPr id="2" name="TextBox 1">
            <a:extLst>
              <a:ext uri="{FF2B5EF4-FFF2-40B4-BE49-F238E27FC236}">
                <a16:creationId xmlns:a16="http://schemas.microsoft.com/office/drawing/2014/main" id="{9B263A5C-9B07-74DB-10A8-9A372B9D7365}"/>
              </a:ext>
            </a:extLst>
          </p:cNvPr>
          <p:cNvSpPr txBox="1"/>
          <p:nvPr/>
        </p:nvSpPr>
        <p:spPr>
          <a:xfrm>
            <a:off x="801728" y="1164478"/>
            <a:ext cx="10523943" cy="4974543"/>
          </a:xfrm>
          <a:prstGeom prst="rect">
            <a:avLst/>
          </a:prstGeom>
          <a:noFill/>
        </p:spPr>
        <p:txBody>
          <a:bodyPr rot="0" spcFirstLastPara="0" vertOverflow="overflow" horzOverflow="overflow" vert="horz" wrap="square" lIns="104051" tIns="52026" rIns="104051" bIns="52026" numCol="1" spcCol="0" rtlCol="0" fromWordArt="0" anchor="t" anchorCtr="0" forceAA="0" compatLnSpc="1">
            <a:prstTxWarp prst="textNoShape">
              <a:avLst/>
            </a:prstTxWarp>
            <a:spAutoFit/>
          </a:bodyPr>
          <a:lstStyle/>
          <a:p>
            <a:pPr algn="l" rtl="0"/>
            <a:r>
              <a:rPr lang="en-GB" sz="2504" dirty="0"/>
              <a:t>Svar:</a:t>
            </a:r>
            <a:endParaRPr lang="en-US" sz="2504" dirty="0"/>
          </a:p>
          <a:p>
            <a:pPr algn="l" rtl="0"/>
            <a:endParaRPr lang="en-GB" sz="2504"/>
          </a:p>
          <a:p>
            <a:pPr algn="l" rtl="0"/>
            <a:r>
              <a:rPr lang="en-GB" sz="2504" dirty="0"/>
              <a:t>Q1. C</a:t>
            </a:r>
          </a:p>
          <a:p>
            <a:pPr algn="l" rtl="0"/>
            <a:r>
              <a:rPr lang="en-GB" sz="2504" dirty="0"/>
              <a:t>Q2. B</a:t>
            </a:r>
          </a:p>
          <a:p>
            <a:pPr algn="l" rtl="0"/>
            <a:r>
              <a:rPr lang="en-GB" sz="2504"/>
              <a:t>Q3. D</a:t>
            </a:r>
          </a:p>
          <a:p>
            <a:pPr algn="l" rtl="0"/>
            <a:r>
              <a:rPr lang="en-GB" sz="2504"/>
              <a:t>Q4. EN</a:t>
            </a:r>
          </a:p>
          <a:p>
            <a:pPr algn="l" rtl="0"/>
            <a:r>
              <a:rPr lang="en-GB" sz="2504" dirty="0"/>
              <a:t>Q5. C</a:t>
            </a:r>
          </a:p>
          <a:p>
            <a:pPr algn="l" rtl="0"/>
            <a:r>
              <a:rPr lang="en-GB" sz="2504" dirty="0"/>
              <a:t>Q6. B</a:t>
            </a:r>
          </a:p>
          <a:p>
            <a:pPr algn="l" rtl="0"/>
            <a:r>
              <a:rPr lang="en-GB" sz="2504" dirty="0"/>
              <a:t>Q7. D</a:t>
            </a:r>
          </a:p>
          <a:p>
            <a:pPr algn="l" rtl="0"/>
            <a:r>
              <a:rPr lang="en-GB" sz="2504" dirty="0"/>
              <a:t>Q8. D</a:t>
            </a:r>
          </a:p>
          <a:p>
            <a:pPr algn="l" rtl="0"/>
            <a:r>
              <a:rPr lang="en-GB" sz="2504" dirty="0"/>
              <a:t>Q9. D</a:t>
            </a:r>
          </a:p>
          <a:p>
            <a:pPr algn="l" rtl="0"/>
            <a:r>
              <a:rPr lang="en-GB" sz="2504"/>
              <a:t>Q10. C</a:t>
            </a:r>
          </a:p>
          <a:p>
            <a:pPr algn="l" rtl="0"/>
            <a:endParaRPr lang="en-GB" sz="1593"/>
          </a:p>
        </p:txBody>
      </p:sp>
    </p:spTree>
    <p:extLst>
      <p:ext uri="{BB962C8B-B14F-4D97-AF65-F5344CB8AC3E}">
        <p14:creationId xmlns:p14="http://schemas.microsoft.com/office/powerpoint/2010/main" val="37328870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Shape 721"/>
        <p:cNvGrpSpPr/>
        <p:nvPr/>
      </p:nvGrpSpPr>
      <p:grpSpPr>
        <a:xfrm>
          <a:off x="0" y="0"/>
          <a:ext cx="0" cy="0"/>
          <a:chOff x="0" y="0"/>
          <a:chExt cx="0" cy="0"/>
        </a:xfrm>
      </p:grpSpPr>
      <p:sp>
        <p:nvSpPr>
          <p:cNvPr id="722" name="Google Shape;722;p62"/>
          <p:cNvSpPr/>
          <p:nvPr/>
        </p:nvSpPr>
        <p:spPr>
          <a:xfrm>
            <a:off x="3347" y="-41835"/>
            <a:ext cx="12189653" cy="5664915"/>
          </a:xfrm>
          <a:custGeom>
            <a:avLst/>
            <a:gdLst/>
            <a:ahLst/>
            <a:cxnLst/>
            <a:rect l="l" t="t" r="r" b="b"/>
            <a:pathLst>
              <a:path w="10692130" h="5749290" extrusionOk="0">
                <a:moveTo>
                  <a:pt x="10692003" y="0"/>
                </a:moveTo>
                <a:lnTo>
                  <a:pt x="0" y="0"/>
                </a:lnTo>
                <a:lnTo>
                  <a:pt x="0" y="5749201"/>
                </a:lnTo>
                <a:lnTo>
                  <a:pt x="10692003" y="5749201"/>
                </a:lnTo>
                <a:lnTo>
                  <a:pt x="10692003"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algn="l" rtl="0"/>
            <a:endParaRPr sz="2048">
              <a:solidFill>
                <a:schemeClr val="dk1"/>
              </a:solidFill>
              <a:latin typeface="Calibri"/>
              <a:ea typeface="Calibri"/>
              <a:cs typeface="Calibri"/>
              <a:sym typeface="Calibri"/>
            </a:endParaRPr>
          </a:p>
        </p:txBody>
      </p:sp>
      <p:grpSp>
        <p:nvGrpSpPr>
          <p:cNvPr id="724" name="Google Shape;724;p62"/>
          <p:cNvGrpSpPr/>
          <p:nvPr/>
        </p:nvGrpSpPr>
        <p:grpSpPr>
          <a:xfrm>
            <a:off x="4940699" y="799518"/>
            <a:ext cx="3284385" cy="3201700"/>
            <a:chOff x="2262504" y="2609557"/>
            <a:chExt cx="1345882" cy="1311999"/>
          </a:xfrm>
        </p:grpSpPr>
        <p:grpSp>
          <p:nvGrpSpPr>
            <p:cNvPr id="725" name="Google Shape;725;p62"/>
            <p:cNvGrpSpPr/>
            <p:nvPr/>
          </p:nvGrpSpPr>
          <p:grpSpPr>
            <a:xfrm>
              <a:off x="2847815" y="2734283"/>
              <a:ext cx="760571" cy="1187273"/>
              <a:chOff x="2847815" y="2734283"/>
              <a:chExt cx="760571" cy="1187273"/>
            </a:xfrm>
          </p:grpSpPr>
          <p:grpSp>
            <p:nvGrpSpPr>
              <p:cNvPr id="726" name="Google Shape;726;p62"/>
              <p:cNvGrpSpPr/>
              <p:nvPr/>
            </p:nvGrpSpPr>
            <p:grpSpPr>
              <a:xfrm>
                <a:off x="3093560" y="2734283"/>
                <a:ext cx="373380" cy="316098"/>
                <a:chOff x="3093560" y="2734283"/>
                <a:chExt cx="373380" cy="316098"/>
              </a:xfrm>
            </p:grpSpPr>
            <p:sp>
              <p:nvSpPr>
                <p:cNvPr id="727" name="Google Shape;727;p6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28" name="Google Shape;728;p6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29" name="Google Shape;729;p6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grpSp>
          <p:grpSp>
            <p:nvGrpSpPr>
              <p:cNvPr id="730" name="Google Shape;730;p62"/>
              <p:cNvGrpSpPr/>
              <p:nvPr/>
            </p:nvGrpSpPr>
            <p:grpSpPr>
              <a:xfrm>
                <a:off x="2847815" y="3185580"/>
                <a:ext cx="373380" cy="316099"/>
                <a:chOff x="2847815" y="3185580"/>
                <a:chExt cx="373380" cy="316099"/>
              </a:xfrm>
            </p:grpSpPr>
            <p:sp>
              <p:nvSpPr>
                <p:cNvPr id="731" name="Google Shape;731;p6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32" name="Google Shape;732;p6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33" name="Google Shape;733;p6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grpSp>
          <p:grpSp>
            <p:nvGrpSpPr>
              <p:cNvPr id="734" name="Google Shape;734;p62"/>
              <p:cNvGrpSpPr/>
              <p:nvPr/>
            </p:nvGrpSpPr>
            <p:grpSpPr>
              <a:xfrm>
                <a:off x="3385025" y="3181772"/>
                <a:ext cx="222409" cy="316098"/>
                <a:chOff x="3385025" y="3181772"/>
                <a:chExt cx="222409" cy="316098"/>
              </a:xfrm>
            </p:grpSpPr>
            <p:sp>
              <p:nvSpPr>
                <p:cNvPr id="735" name="Google Shape;735;p6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36" name="Google Shape;736;p6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37" name="Google Shape;737;p6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grpSp>
          <p:grpSp>
            <p:nvGrpSpPr>
              <p:cNvPr id="738" name="Google Shape;738;p62"/>
              <p:cNvGrpSpPr/>
              <p:nvPr/>
            </p:nvGrpSpPr>
            <p:grpSpPr>
              <a:xfrm>
                <a:off x="3139042" y="3633069"/>
                <a:ext cx="373618" cy="288487"/>
                <a:chOff x="3139042" y="3633069"/>
                <a:chExt cx="373618" cy="288487"/>
              </a:xfrm>
            </p:grpSpPr>
            <p:sp>
              <p:nvSpPr>
                <p:cNvPr id="739" name="Google Shape;739;p6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40" name="Google Shape;740;p6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41" name="Google Shape;741;p6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grpSp>
          <p:sp>
            <p:nvSpPr>
              <p:cNvPr id="742" name="Google Shape;742;p6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43" name="Google Shape;743;p6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44" name="Google Shape;744;p6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45" name="Google Shape;745;p6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46" name="Google Shape;746;p6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47" name="Google Shape;747;p6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grpSp>
        <p:grpSp>
          <p:nvGrpSpPr>
            <p:cNvPr id="748" name="Google Shape;748;p62"/>
            <p:cNvGrpSpPr/>
            <p:nvPr/>
          </p:nvGrpSpPr>
          <p:grpSpPr>
            <a:xfrm>
              <a:off x="2262504" y="2609557"/>
              <a:ext cx="912494" cy="1194890"/>
              <a:chOff x="2262504" y="2609557"/>
              <a:chExt cx="912494" cy="1194890"/>
            </a:xfrm>
          </p:grpSpPr>
          <p:grpSp>
            <p:nvGrpSpPr>
              <p:cNvPr id="749" name="Google Shape;749;p62"/>
              <p:cNvGrpSpPr/>
              <p:nvPr/>
            </p:nvGrpSpPr>
            <p:grpSpPr>
              <a:xfrm>
                <a:off x="2262504" y="3184628"/>
                <a:ext cx="751522" cy="619819"/>
                <a:chOff x="2262504" y="3184628"/>
                <a:chExt cx="751522" cy="619819"/>
              </a:xfrm>
            </p:grpSpPr>
            <p:sp>
              <p:nvSpPr>
                <p:cNvPr id="750" name="Google Shape;750;p6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51" name="Google Shape;751;p6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52" name="Google Shape;752;p6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53" name="Google Shape;753;p6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54" name="Google Shape;754;p6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55" name="Google Shape;755;p6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56" name="Google Shape;756;p6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57" name="Google Shape;757;p6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58" name="Google Shape;758;p6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59" name="Google Shape;759;p6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60" name="Google Shape;760;p6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grpSp>
          <p:grpSp>
            <p:nvGrpSpPr>
              <p:cNvPr id="761" name="Google Shape;761;p62"/>
              <p:cNvGrpSpPr/>
              <p:nvPr/>
            </p:nvGrpSpPr>
            <p:grpSpPr>
              <a:xfrm>
                <a:off x="2270124" y="2609557"/>
                <a:ext cx="904874" cy="408453"/>
                <a:chOff x="2270124" y="2609557"/>
                <a:chExt cx="904874" cy="408453"/>
              </a:xfrm>
            </p:grpSpPr>
            <p:sp>
              <p:nvSpPr>
                <p:cNvPr id="762" name="Google Shape;762;p6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63" name="Google Shape;763;p6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64" name="Google Shape;764;p6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65" name="Google Shape;765;p6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66" name="Google Shape;766;p6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67" name="Google Shape;767;p6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68" name="Google Shape;768;p6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69" name="Google Shape;769;p6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70" name="Google Shape;770;p6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71" name="Google Shape;771;p6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grpSp>
          <p:grpSp>
            <p:nvGrpSpPr>
              <p:cNvPr id="772" name="Google Shape;772;p62"/>
              <p:cNvGrpSpPr/>
              <p:nvPr/>
            </p:nvGrpSpPr>
            <p:grpSpPr>
              <a:xfrm>
                <a:off x="2307271" y="3065615"/>
                <a:ext cx="207645" cy="85689"/>
                <a:chOff x="2307271" y="3065615"/>
                <a:chExt cx="207645" cy="85689"/>
              </a:xfrm>
            </p:grpSpPr>
            <p:sp>
              <p:nvSpPr>
                <p:cNvPr id="773" name="Google Shape;773;p6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74" name="Google Shape;774;p6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sp>
              <p:nvSpPr>
                <p:cNvPr id="775" name="Google Shape;775;p6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104034" tIns="52001" rIns="104034" bIns="52001" anchor="ctr" anchorCtr="0">
                  <a:noAutofit/>
                </a:bodyPr>
                <a:lstStyle/>
                <a:p>
                  <a:pPr algn="l" rtl="0"/>
                  <a:endParaRPr sz="2048">
                    <a:solidFill>
                      <a:schemeClr val="dk1"/>
                    </a:solidFill>
                    <a:latin typeface="Calibri"/>
                    <a:ea typeface="Calibri"/>
                    <a:cs typeface="Calibri"/>
                    <a:sym typeface="Calibri"/>
                  </a:endParaRPr>
                </a:p>
              </p:txBody>
            </p:sp>
          </p:grpSp>
        </p:grpSp>
      </p:grpSp>
      <p:pic>
        <p:nvPicPr>
          <p:cNvPr id="2" name="Picture 1">
            <a:extLst>
              <a:ext uri="{FF2B5EF4-FFF2-40B4-BE49-F238E27FC236}">
                <a16:creationId xmlns:a16="http://schemas.microsoft.com/office/drawing/2014/main" id="{02E6CD1F-9600-7CB5-674E-0AF5190C55A0}"/>
              </a:ext>
            </a:extLst>
          </p:cNvPr>
          <p:cNvPicPr>
            <a:picLocks noChangeAspect="1"/>
          </p:cNvPicPr>
          <p:nvPr/>
        </p:nvPicPr>
        <p:blipFill>
          <a:blip r:embed="rId3"/>
          <a:stretch>
            <a:fillRect/>
          </a:stretch>
        </p:blipFill>
        <p:spPr>
          <a:xfrm>
            <a:off x="921718" y="5997405"/>
            <a:ext cx="2297553" cy="480883"/>
          </a:xfrm>
          <a:prstGeom prst="rect">
            <a:avLst/>
          </a:prstGeom>
        </p:spPr>
      </p:pic>
      <p:sp>
        <p:nvSpPr>
          <p:cNvPr id="4" name="TextBox 5">
            <a:extLst>
              <a:ext uri="{FF2B5EF4-FFF2-40B4-BE49-F238E27FC236}">
                <a16:creationId xmlns:a16="http://schemas.microsoft.com/office/drawing/2014/main" id="{6713CCE5-F6FD-4EE7-0FD6-7F613157ADE0}"/>
              </a:ext>
            </a:extLst>
          </p:cNvPr>
          <p:cNvSpPr txBox="1"/>
          <p:nvPr/>
        </p:nvSpPr>
        <p:spPr>
          <a:xfrm>
            <a:off x="3219157" y="6016623"/>
            <a:ext cx="6097508"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9" name="Google Shape;229;g275c4de7356_0_33"/>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2287976" y="1465474"/>
            <a:ext cx="8304964" cy="5090493"/>
          </a:xfrm>
          <a:prstGeom prst="rect">
            <a:avLst/>
          </a:prstGeom>
          <a:noFill/>
          <a:ln>
            <a:noFill/>
          </a:ln>
        </p:spPr>
      </p:pic>
      <p:sp>
        <p:nvSpPr>
          <p:cNvPr id="230" name="Google Shape;230;g275c4de7356_0_33"/>
          <p:cNvSpPr txBox="1"/>
          <p:nvPr/>
        </p:nvSpPr>
        <p:spPr>
          <a:xfrm>
            <a:off x="8519177" y="7333261"/>
            <a:ext cx="3413748" cy="297729"/>
          </a:xfrm>
          <a:prstGeom prst="rect">
            <a:avLst/>
          </a:prstGeom>
          <a:noFill/>
          <a:ln>
            <a:noFill/>
          </a:ln>
        </p:spPr>
        <p:txBody>
          <a:bodyPr spcFirstLastPara="1" wrap="square" lIns="104034" tIns="104034" rIns="104034" bIns="104034" anchor="t" anchorCtr="0">
            <a:spAutoFit/>
          </a:bodyPr>
          <a:lstStyle/>
          <a:p>
            <a:pPr marL="325170" indent="-195102" algn="l" rtl="0"/>
            <a:r>
              <a:rPr lang="en-GB" sz="569">
                <a:solidFill>
                  <a:schemeClr val="dk1"/>
                </a:solidFill>
                <a:latin typeface="Open Sans"/>
                <a:ea typeface="Open Sans"/>
                <a:cs typeface="Open Sans"/>
                <a:sym typeface="Open Sans"/>
              </a:rPr>
              <a:t>Kilde:</a:t>
            </a:r>
            <a:r>
              <a:rPr lang="en-GB" sz="569" u="sng">
                <a:solidFill>
                  <a:schemeClr val="dk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Generation Blockchain</a:t>
            </a:r>
            <a:endParaRPr sz="569">
              <a:solidFill>
                <a:schemeClr val="dk1"/>
              </a:solidFill>
              <a:latin typeface="Open Sans"/>
              <a:ea typeface="Open Sans"/>
              <a:cs typeface="Open Sans"/>
              <a:sym typeface="Open Sans"/>
            </a:endParaRPr>
          </a:p>
        </p:txBody>
      </p:sp>
      <p:pic>
        <p:nvPicPr>
          <p:cNvPr id="231" name="Google Shape;231;g275c4de7356_0_33"/>
          <p:cNvPicPr preferRelativeResize="0"/>
          <p:nvPr/>
        </p:nvPicPr>
        <p:blipFill rotWithShape="1">
          <a:blip r:embed="rId5">
            <a:alphaModFix/>
          </a:blip>
          <a:srcRect/>
          <a:stretch/>
        </p:blipFill>
        <p:spPr>
          <a:xfrm>
            <a:off x="0" y="-18749"/>
            <a:ext cx="12168188" cy="1332418"/>
          </a:xfrm>
          <a:prstGeom prst="rect">
            <a:avLst/>
          </a:prstGeom>
          <a:noFill/>
          <a:ln>
            <a:noFill/>
          </a:ln>
        </p:spPr>
      </p:pic>
      <p:sp>
        <p:nvSpPr>
          <p:cNvPr id="232" name="Google Shape;232;g275c4de7356_0_33"/>
          <p:cNvSpPr txBox="1"/>
          <p:nvPr/>
        </p:nvSpPr>
        <p:spPr>
          <a:xfrm>
            <a:off x="363002" y="74399"/>
            <a:ext cx="10871077" cy="787950"/>
          </a:xfrm>
          <a:prstGeom prst="rect">
            <a:avLst/>
          </a:prstGeom>
          <a:noFill/>
          <a:ln>
            <a:noFill/>
          </a:ln>
        </p:spPr>
        <p:txBody>
          <a:bodyPr spcFirstLastPara="1" wrap="square" lIns="104034" tIns="104034" rIns="104034" bIns="104034" anchor="t" anchorCtr="0">
            <a:spAutoFit/>
          </a:bodyPr>
          <a:lstStyle/>
          <a:p>
            <a:pPr algn="l" rtl="0"/>
            <a:r>
              <a:rPr lang="en-GB" sz="3755" dirty="0">
                <a:solidFill>
                  <a:schemeClr val="lt1"/>
                </a:solidFill>
                <a:latin typeface="Calibri"/>
                <a:ea typeface="Calibri"/>
                <a:cs typeface="Calibri"/>
                <a:sym typeface="Calibri"/>
              </a:rPr>
              <a:t>DIGITALISERING AF BLOKKÆDE OG LANDBRUGSFØDEVARER</a:t>
            </a:r>
            <a:endParaRPr sz="3755" dirty="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pic>
        <p:nvPicPr>
          <p:cNvPr id="238" name="Google Shape;238;p8"/>
          <p:cNvPicPr preferRelativeResize="0"/>
          <p:nvPr/>
        </p:nvPicPr>
        <p:blipFill rotWithShape="1">
          <a:blip r:embed="rId3">
            <a:alphaModFix/>
          </a:blip>
          <a:srcRect/>
          <a:stretch/>
        </p:blipFill>
        <p:spPr>
          <a:xfrm>
            <a:off x="0" y="-32337"/>
            <a:ext cx="12168188" cy="1332418"/>
          </a:xfrm>
          <a:prstGeom prst="rect">
            <a:avLst/>
          </a:prstGeom>
          <a:noFill/>
          <a:ln>
            <a:noFill/>
          </a:ln>
        </p:spPr>
      </p:pic>
      <p:sp>
        <p:nvSpPr>
          <p:cNvPr id="239" name="Google Shape;239;p8"/>
          <p:cNvSpPr txBox="1"/>
          <p:nvPr/>
        </p:nvSpPr>
        <p:spPr>
          <a:xfrm>
            <a:off x="362272" y="292438"/>
            <a:ext cx="6936734" cy="682868"/>
          </a:xfrm>
          <a:prstGeom prst="rect">
            <a:avLst/>
          </a:prstGeom>
          <a:noFill/>
          <a:ln>
            <a:noFill/>
          </a:ln>
        </p:spPr>
        <p:txBody>
          <a:bodyPr spcFirstLastPara="1" wrap="square" lIns="104034" tIns="52001" rIns="104034" bIns="52001" anchor="t" anchorCtr="0">
            <a:spAutoFit/>
          </a:bodyPr>
          <a:lstStyle/>
          <a:p>
            <a:pPr algn="l" rtl="0"/>
            <a:r>
              <a:rPr lang="en-GB" sz="3755" dirty="0">
                <a:solidFill>
                  <a:schemeClr val="lt1"/>
                </a:solidFill>
                <a:latin typeface="Calibri"/>
                <a:ea typeface="Calibri"/>
                <a:cs typeface="Calibri"/>
                <a:sym typeface="Calibri"/>
              </a:rPr>
              <a:t>NØGLEVILKÅR</a:t>
            </a:r>
            <a:endParaRPr sz="3755" dirty="0">
              <a:latin typeface="Calibri"/>
              <a:ea typeface="Calibri"/>
              <a:cs typeface="Calibri"/>
              <a:sym typeface="Calibri"/>
            </a:endParaRPr>
          </a:p>
        </p:txBody>
      </p:sp>
      <p:sp>
        <p:nvSpPr>
          <p:cNvPr id="240" name="Google Shape;240;p8"/>
          <p:cNvSpPr txBox="1">
            <a:spLocks noGrp="1"/>
          </p:cNvSpPr>
          <p:nvPr>
            <p:ph type="body" idx="1"/>
          </p:nvPr>
        </p:nvSpPr>
        <p:spPr>
          <a:xfrm>
            <a:off x="497691" y="1531193"/>
            <a:ext cx="11370558" cy="5051832"/>
          </a:xfrm>
          <a:prstGeom prst="rect">
            <a:avLst/>
          </a:prstGeom>
          <a:noFill/>
          <a:ln>
            <a:noFill/>
          </a:ln>
        </p:spPr>
        <p:txBody>
          <a:bodyPr spcFirstLastPara="1" wrap="square" lIns="0" tIns="0" rIns="0" bIns="0" anchor="t" anchorCtr="0">
            <a:spAutoFit/>
          </a:bodyPr>
          <a:lstStyle/>
          <a:p>
            <a:pPr indent="-404657" algn="l" rtl="0">
              <a:buClr>
                <a:schemeClr val="dk1"/>
              </a:buClr>
              <a:buSzPts val="2000"/>
              <a:buChar char="●"/>
            </a:pPr>
            <a:r>
              <a:rPr lang="en-GB" sz="2000" dirty="0">
                <a:solidFill>
                  <a:schemeClr val="dk1"/>
                </a:solidFill>
                <a:latin typeface="Calibri"/>
                <a:ea typeface="Calibri"/>
                <a:cs typeface="Calibri"/>
                <a:sym typeface="Calibri"/>
              </a:rPr>
              <a:t>Digitalisering:</a:t>
            </a:r>
            <a:r>
              <a:rPr lang="en-GB" sz="2000" b="0" dirty="0">
                <a:solidFill>
                  <a:schemeClr val="dk1"/>
                </a:solidFill>
                <a:latin typeface="Calibri"/>
                <a:ea typeface="Calibri"/>
                <a:cs typeface="Calibri"/>
                <a:sym typeface="Calibri"/>
              </a:rPr>
              <a:t>brugen af ​​digitale teknologier til at ændre en forretningsmodel og give nye indtægts- og værdiskabende muligheder.</a:t>
            </a:r>
            <a:endParaRPr sz="2000" b="0" dirty="0">
              <a:solidFill>
                <a:schemeClr val="dk1"/>
              </a:solidFill>
              <a:latin typeface="Calibri"/>
              <a:ea typeface="Calibri"/>
              <a:cs typeface="Calibri"/>
              <a:sym typeface="Calibri"/>
            </a:endParaRPr>
          </a:p>
          <a:p>
            <a:pPr indent="0" algn="l" rtl="0"/>
            <a:endParaRPr sz="2000" b="0" dirty="0">
              <a:solidFill>
                <a:schemeClr val="dk1"/>
              </a:solidFill>
              <a:latin typeface="Calibri"/>
              <a:ea typeface="Calibri"/>
              <a:cs typeface="Calibri"/>
              <a:sym typeface="Calibri"/>
            </a:endParaRPr>
          </a:p>
          <a:p>
            <a:pPr indent="-419108" algn="l" rtl="0">
              <a:buClr>
                <a:schemeClr val="dk1"/>
              </a:buClr>
              <a:buSzPts val="2200"/>
              <a:buFont typeface="Calibri"/>
              <a:buChar char="●"/>
            </a:pPr>
            <a:r>
              <a:rPr lang="en-GB" sz="2000" dirty="0">
                <a:solidFill>
                  <a:schemeClr val="dk1"/>
                </a:solidFill>
                <a:latin typeface="Calibri"/>
                <a:ea typeface="Calibri"/>
                <a:cs typeface="Calibri"/>
                <a:sym typeface="Calibri"/>
              </a:rPr>
              <a:t>Internet of Things</a:t>
            </a:r>
            <a:r>
              <a:rPr lang="en-GB" sz="2000" b="0" dirty="0">
                <a:solidFill>
                  <a:schemeClr val="dk1"/>
                </a:solidFill>
                <a:latin typeface="Calibri"/>
                <a:ea typeface="Calibri"/>
                <a:cs typeface="Calibri"/>
                <a:sym typeface="Calibri"/>
              </a:rPr>
              <a:t>(IoT): et netværk af fysiske enheder, køretøjer, apparater og andre fysiske objekter, der er indlejret med sensorer, software og netværksforbindelse, der giver dem mulighed for at indsamle og dele data</a:t>
            </a:r>
            <a:endParaRPr sz="2000" b="0" dirty="0">
              <a:solidFill>
                <a:schemeClr val="dk1"/>
              </a:solidFill>
              <a:latin typeface="Calibri"/>
              <a:ea typeface="Calibri"/>
              <a:cs typeface="Calibri"/>
              <a:sym typeface="Calibri"/>
            </a:endParaRPr>
          </a:p>
          <a:p>
            <a:pPr marL="0" indent="0" algn="l" rtl="0"/>
            <a:endParaRPr sz="2000" b="0" dirty="0">
              <a:solidFill>
                <a:schemeClr val="dk1"/>
              </a:solidFill>
              <a:latin typeface="Calibri"/>
              <a:ea typeface="Calibri"/>
              <a:cs typeface="Calibri"/>
              <a:sym typeface="Calibri"/>
            </a:endParaRPr>
          </a:p>
          <a:p>
            <a:pPr indent="-419108" algn="l" rtl="0">
              <a:buClr>
                <a:schemeClr val="dk1"/>
              </a:buClr>
              <a:buSzPts val="2200"/>
              <a:buChar char="●"/>
            </a:pPr>
            <a:r>
              <a:rPr lang="en-GB" sz="2000" dirty="0">
                <a:solidFill>
                  <a:schemeClr val="dk1"/>
                </a:solidFill>
                <a:latin typeface="Calibri"/>
                <a:ea typeface="Calibri"/>
                <a:cs typeface="Calibri"/>
                <a:sym typeface="Calibri"/>
              </a:rPr>
              <a:t>Disintermediation:</a:t>
            </a:r>
            <a:r>
              <a:rPr lang="en-GB" sz="2000" b="0" dirty="0">
                <a:solidFill>
                  <a:schemeClr val="dk1"/>
                </a:solidFill>
                <a:latin typeface="Calibri"/>
                <a:ea typeface="Calibri"/>
                <a:cs typeface="Calibri"/>
                <a:sym typeface="Calibri"/>
              </a:rPr>
              <a:t>fjernelse af mellemmænd fra en forsyningskæde.</a:t>
            </a:r>
            <a:endParaRPr sz="2000" b="0" dirty="0">
              <a:solidFill>
                <a:schemeClr val="dk1"/>
              </a:solidFill>
              <a:latin typeface="Calibri"/>
              <a:ea typeface="Calibri"/>
              <a:cs typeface="Calibri"/>
              <a:sym typeface="Calibri"/>
            </a:endParaRPr>
          </a:p>
          <a:p>
            <a:pPr indent="0" algn="l" rtl="0"/>
            <a:endParaRPr sz="2000" b="0" dirty="0">
              <a:solidFill>
                <a:schemeClr val="dk1"/>
              </a:solidFill>
              <a:latin typeface="Calibri"/>
              <a:ea typeface="Calibri"/>
              <a:cs typeface="Calibri"/>
              <a:sym typeface="Calibri"/>
            </a:endParaRPr>
          </a:p>
          <a:p>
            <a:pPr indent="-419108" algn="l" rtl="0">
              <a:buClr>
                <a:schemeClr val="dk1"/>
              </a:buClr>
              <a:buSzPts val="2200"/>
              <a:buChar char="●"/>
            </a:pPr>
            <a:r>
              <a:rPr lang="en-GB" sz="2000" dirty="0">
                <a:solidFill>
                  <a:schemeClr val="dk1"/>
                </a:solidFill>
                <a:latin typeface="Calibri"/>
                <a:ea typeface="Calibri"/>
                <a:cs typeface="Calibri"/>
                <a:sym typeface="Calibri"/>
              </a:rPr>
              <a:t>Smart kontrakt:</a:t>
            </a:r>
            <a:r>
              <a:rPr lang="en-GB" sz="2000" b="0" dirty="0">
                <a:solidFill>
                  <a:schemeClr val="dk1"/>
                </a:solidFill>
                <a:latin typeface="Calibri"/>
                <a:ea typeface="Calibri"/>
                <a:cs typeface="Calibri"/>
                <a:sym typeface="Calibri"/>
              </a:rPr>
              <a:t>en selvudførende kontrakt, hvor vilkårene i aftalen mellem de to parter skrives direkte ind i kodelinjer.</a:t>
            </a:r>
            <a:endParaRPr sz="2000" b="0" dirty="0">
              <a:solidFill>
                <a:schemeClr val="dk1"/>
              </a:solidFill>
              <a:latin typeface="Calibri"/>
              <a:ea typeface="Calibri"/>
              <a:cs typeface="Calibri"/>
              <a:sym typeface="Calibri"/>
            </a:endParaRPr>
          </a:p>
          <a:p>
            <a:pPr indent="0" algn="l" rtl="0"/>
            <a:endParaRPr sz="2000" b="0" dirty="0">
              <a:solidFill>
                <a:schemeClr val="dk1"/>
              </a:solidFill>
              <a:latin typeface="Calibri"/>
              <a:ea typeface="Calibri"/>
              <a:cs typeface="Calibri"/>
              <a:sym typeface="Calibri"/>
            </a:endParaRPr>
          </a:p>
          <a:p>
            <a:pPr indent="-419108" algn="l" rtl="0">
              <a:buClr>
                <a:schemeClr val="dk1"/>
              </a:buClr>
              <a:buSzPts val="2200"/>
              <a:buChar char="●"/>
            </a:pPr>
            <a:r>
              <a:rPr lang="en-GB" sz="2000" dirty="0">
                <a:solidFill>
                  <a:schemeClr val="dk1"/>
                </a:solidFill>
                <a:latin typeface="Calibri"/>
                <a:ea typeface="Calibri"/>
                <a:cs typeface="Calibri"/>
                <a:sym typeface="Calibri"/>
              </a:rPr>
              <a:t>Grønvask:</a:t>
            </a:r>
            <a:r>
              <a:rPr lang="en-GB" sz="2000" b="0" dirty="0">
                <a:solidFill>
                  <a:schemeClr val="dk1"/>
                </a:solidFill>
                <a:latin typeface="Calibri"/>
                <a:ea typeface="Calibri"/>
                <a:cs typeface="Calibri"/>
                <a:sym typeface="Calibri"/>
              </a:rPr>
              <a:t>handlingen med at give offentligheden eller investorerne vildledende eller direkte falske oplysninger om miljøpåvirkningen af ​​en virksomheds produkter eller drift</a:t>
            </a:r>
            <a:r>
              <a:rPr lang="en-GB" sz="2400" b="0" dirty="0">
                <a:solidFill>
                  <a:schemeClr val="dk1"/>
                </a:solidFill>
                <a:latin typeface="Calibri"/>
                <a:ea typeface="Calibri"/>
                <a:cs typeface="Calibri"/>
                <a:sym typeface="Calibri"/>
              </a:rPr>
              <a:t>.</a:t>
            </a:r>
            <a:endParaRPr sz="2400" b="0" dirty="0">
              <a:solidFill>
                <a:schemeClr val="dk1"/>
              </a:solidFill>
              <a:latin typeface="Calibri"/>
              <a:ea typeface="Calibri"/>
              <a:cs typeface="Calibri"/>
              <a:sym typeface="Calibri"/>
            </a:endParaRPr>
          </a:p>
          <a:p>
            <a:pPr indent="0" algn="l" rtl="0"/>
            <a:endParaRPr sz="2000" b="0" dirty="0">
              <a:solidFill>
                <a:schemeClr val="dk1"/>
              </a:solidFill>
            </a:endParaRPr>
          </a:p>
          <a:p>
            <a:pPr marL="0" indent="0" algn="l" rtl="0"/>
            <a:endParaRPr sz="2000" b="0" dirty="0">
              <a:solidFill>
                <a:schemeClr val="dk1"/>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8CD9FFBF167504091ADB0A958B57D7A" ma:contentTypeVersion="12" ma:contentTypeDescription="Create a new document." ma:contentTypeScope="" ma:versionID="038b2339ec1e182a3872d8bd088646e6">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34c7ae28dddc2e9987b29bfb0aa33bdf"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C80B6D5-5FBF-40A8-B0FA-1588EF9123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9CFA02E-342A-4BF8-865F-93B86B48023D}">
  <ds:schemaRefs>
    <ds:schemaRef ds:uri="http://schemas.microsoft.com/sharepoint/v3/contenttype/forms"/>
  </ds:schemaRefs>
</ds:datastoreItem>
</file>

<file path=customXml/itemProps3.xml><?xml version="1.0" encoding="utf-8"?>
<ds:datastoreItem xmlns:ds="http://schemas.openxmlformats.org/officeDocument/2006/customXml" ds:itemID="{F6B99D0F-877F-4F13-A72C-A45085713A0F}">
  <ds:schemaRefs>
    <ds:schemaRef ds:uri="5f499425-232d-46a9-a4b2-ccd4a8f006e6"/>
    <ds:schemaRef ds:uri="70c7cfa0-a170-42e4-a713-239d21ceefc5"/>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7</TotalTime>
  <Words>5038</Words>
  <Application>Microsoft Office PowerPoint</Application>
  <PresentationFormat>Custom</PresentationFormat>
  <Paragraphs>554</Paragraphs>
  <Slides>71</Slides>
  <Notes>71</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71</vt:i4>
      </vt:variant>
    </vt:vector>
  </HeadingPairs>
  <TitlesOfParts>
    <vt:vector size="79" baseType="lpstr">
      <vt:lpstr>Times New Roman</vt:lpstr>
      <vt:lpstr>Montserrat</vt:lpstr>
      <vt:lpstr>Source Sans Pro</vt:lpstr>
      <vt:lpstr>Open Sans</vt:lpstr>
      <vt:lpstr>Arial</vt:lpstr>
      <vt:lpstr>Calibri</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Blockchain som enpotentiel løsningtil mange af disse problemer inden for fødevareforsyningskæden  Nøgle: Blockchain som endistribueret, decentraliseret hovedbog  Alle på Blockchain (knudepunkter) modtager en identisk, synkroniseret kopi af informationen på Blockchain Data indtastet i Blockchain skal verificeres og valideres af alle deltagere (konsensus) Data indtastet i Blockchain er uforanderlige  Lad os tage et kig på den slags interessenter og information, der bør inkluderes i en Blockchain-støttet agro-fødevareforsyningskæde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Indtil videre har dette modul primært fokuseret på, hvordan man bruger Blockchain-teknologi inden for landbrugsfødevaresektoren og de potentielle fordele forbundet med denne teknologi  Det er dog også vigtigt at huske på, at Blockchain-teknologien også har visse begrænsninger og ulemper - altafgørende,Blockchain er ikke en universelt anvendelig løsning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Orla Casey</dc:creator>
  <cp:lastModifiedBy>canice euei</cp:lastModifiedBy>
  <cp:revision>421</cp:revision>
  <dcterms:created xsi:type="dcterms:W3CDTF">2021-04-30T15:12:21Z</dcterms:created>
  <dcterms:modified xsi:type="dcterms:W3CDTF">2024-10-10T10:55:08Z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2021-04-30T00:00:00Z</vt:filetime>
  </property>
  <property fmtid="{D5CDD505-2E9C-101B-9397-08002B2CF9AE}" pid="3" name="Creator">
    <vt:lpwstr>Adobe InDesign 16.1 (Macintosh)</vt:lpwstr>
  </property>
  <property fmtid="{D5CDD505-2E9C-101B-9397-08002B2CF9AE}" pid="4" name="LastSaved">
    <vt:filetime>2021-04-30T00:00:00Z</vt:filetime>
  </property>
  <property fmtid="{D5CDD505-2E9C-101B-9397-08002B2CF9AE}" pid="5" name="ContentTypeId">
    <vt:lpwstr>0x010100C8CD9FFBF167504091ADB0A958B57D7A</vt:lpwstr>
  </property>
  <property fmtid="{D5CDD505-2E9C-101B-9397-08002B2CF9AE}" pid="6" name="MediaServiceImageTags">
    <vt:lpwstr/>
  </property>
</Properties>
</file>