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54"/>
  </p:notesMasterIdLst>
  <p:handoutMasterIdLst>
    <p:handoutMasterId r:id="rId55"/>
  </p:handoutMasterIdLst>
  <p:sldIdLst>
    <p:sldId id="4347" r:id="rId5"/>
    <p:sldId id="4306" r:id="rId6"/>
    <p:sldId id="4398" r:id="rId7"/>
    <p:sldId id="4399" r:id="rId8"/>
    <p:sldId id="4323" r:id="rId9"/>
    <p:sldId id="4371" r:id="rId10"/>
    <p:sldId id="4363" r:id="rId11"/>
    <p:sldId id="4349" r:id="rId12"/>
    <p:sldId id="4378" r:id="rId13"/>
    <p:sldId id="261" r:id="rId14"/>
    <p:sldId id="4383" r:id="rId15"/>
    <p:sldId id="4405" r:id="rId16"/>
    <p:sldId id="4382" r:id="rId17"/>
    <p:sldId id="4387" r:id="rId18"/>
    <p:sldId id="4406" r:id="rId19"/>
    <p:sldId id="4407" r:id="rId20"/>
    <p:sldId id="4408" r:id="rId21"/>
    <p:sldId id="4409" r:id="rId22"/>
    <p:sldId id="4410" r:id="rId23"/>
    <p:sldId id="4411" r:id="rId24"/>
    <p:sldId id="4412" r:id="rId25"/>
    <p:sldId id="4413" r:id="rId26"/>
    <p:sldId id="4414" r:id="rId27"/>
    <p:sldId id="4415" r:id="rId28"/>
    <p:sldId id="4416" r:id="rId29"/>
    <p:sldId id="4417" r:id="rId30"/>
    <p:sldId id="4377" r:id="rId31"/>
    <p:sldId id="4358" r:id="rId32"/>
    <p:sldId id="4359" r:id="rId33"/>
    <p:sldId id="4351" r:id="rId34"/>
    <p:sldId id="4418" r:id="rId35"/>
    <p:sldId id="4419" r:id="rId36"/>
    <p:sldId id="4420" r:id="rId37"/>
    <p:sldId id="4421" r:id="rId38"/>
    <p:sldId id="4422" r:id="rId39"/>
    <p:sldId id="4423" r:id="rId40"/>
    <p:sldId id="4300" r:id="rId41"/>
    <p:sldId id="4367" r:id="rId42"/>
    <p:sldId id="4379" r:id="rId43"/>
    <p:sldId id="4350" r:id="rId44"/>
    <p:sldId id="4424" r:id="rId45"/>
    <p:sldId id="4425" r:id="rId46"/>
    <p:sldId id="4426" r:id="rId47"/>
    <p:sldId id="4428" r:id="rId48"/>
    <p:sldId id="4427" r:id="rId49"/>
    <p:sldId id="4429" r:id="rId50"/>
    <p:sldId id="4430" r:id="rId51"/>
    <p:sldId id="4319" r:id="rId52"/>
    <p:sldId id="4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D9CECD-57F4-28F6-2D65-D6068497E7AD}" name="Annika Wesbuer" initials="AW" userId="S::aw707065@fh-muenster.de::bc1cd360-474b-43df-96db-25b71910cf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29608D"/>
    <a:srgbClr val="6A9D56"/>
    <a:srgbClr val="ECECEC"/>
    <a:srgbClr val="F8A36A"/>
    <a:srgbClr val="8D5B98"/>
    <a:srgbClr val="00B6E6"/>
    <a:srgbClr val="009AC1"/>
    <a:srgbClr val="74659A"/>
    <a:srgbClr val="24BA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900"/>
    <p:restoredTop sz="95082"/>
  </p:normalViewPr>
  <p:slideViewPr>
    <p:cSldViewPr snapToGrid="0" snapToObjects="1">
      <p:cViewPr varScale="1">
        <p:scale>
          <a:sx n="103" d="100"/>
          <a:sy n="103" d="100"/>
        </p:scale>
        <p:origin x="90" y="24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116"/>
    </p:cViewPr>
  </p:sorterViewPr>
  <p:notesViewPr>
    <p:cSldViewPr snapToGrid="0" snapToObjects="1">
      <p:cViewPr varScale="1">
        <p:scale>
          <a:sx n="71" d="100"/>
          <a:sy n="71" d="100"/>
        </p:scale>
        <p:origin x="3464"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516AF9-B2AD-104A-AF9A-F25363C382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588DA8-91B0-C14B-D779-3889DF35BD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CA55AD-336F-2841-9E44-8096CEA2A7BD}" type="datetimeFigureOut">
              <a:rPr lang="en-US" smtClean="0"/>
              <a:t>10/10/2024</a:t>
            </a:fld>
            <a:endParaRPr lang="en-US"/>
          </a:p>
        </p:txBody>
      </p:sp>
      <p:sp>
        <p:nvSpPr>
          <p:cNvPr id="4" name="Footer Placeholder 3">
            <a:extLst>
              <a:ext uri="{FF2B5EF4-FFF2-40B4-BE49-F238E27FC236}">
                <a16:creationId xmlns:a16="http://schemas.microsoft.com/office/drawing/2014/main" id="{06DE9AC7-AB01-16E6-F784-94958BD727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F29F86-810F-CB4D-2A95-B03F85C830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32C195-42C6-9347-A20E-4343730EB34C}" type="slidenum">
              <a:rPr lang="en-US" smtClean="0"/>
              <a:t>‹#›</a:t>
            </a:fld>
            <a:endParaRPr lang="en-US"/>
          </a:p>
        </p:txBody>
      </p:sp>
    </p:spTree>
    <p:extLst>
      <p:ext uri="{BB962C8B-B14F-4D97-AF65-F5344CB8AC3E}">
        <p14:creationId xmlns:p14="http://schemas.microsoft.com/office/powerpoint/2010/main" val="59665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10/10/2024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4291723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3090187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1601085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4265447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27</a:t>
            </a:fld>
            <a:endParaRPr lang="en-US"/>
          </a:p>
        </p:txBody>
      </p:sp>
    </p:spTree>
    <p:extLst>
      <p:ext uri="{BB962C8B-B14F-4D97-AF65-F5344CB8AC3E}">
        <p14:creationId xmlns:p14="http://schemas.microsoft.com/office/powerpoint/2010/main" val="355936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36</a:t>
            </a:fld>
            <a:endParaRPr lang="en-US"/>
          </a:p>
        </p:txBody>
      </p:sp>
    </p:spTree>
    <p:extLst>
      <p:ext uri="{BB962C8B-B14F-4D97-AF65-F5344CB8AC3E}">
        <p14:creationId xmlns:p14="http://schemas.microsoft.com/office/powerpoint/2010/main" val="682831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39</a:t>
            </a:fld>
            <a:endParaRPr lang="en-US"/>
          </a:p>
        </p:txBody>
      </p:sp>
    </p:spTree>
    <p:extLst>
      <p:ext uri="{BB962C8B-B14F-4D97-AF65-F5344CB8AC3E}">
        <p14:creationId xmlns:p14="http://schemas.microsoft.com/office/powerpoint/2010/main" val="3506064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43</a:t>
            </a:fld>
            <a:endParaRPr lang="en-US"/>
          </a:p>
        </p:txBody>
      </p:sp>
    </p:spTree>
    <p:extLst>
      <p:ext uri="{BB962C8B-B14F-4D97-AF65-F5344CB8AC3E}">
        <p14:creationId xmlns:p14="http://schemas.microsoft.com/office/powerpoint/2010/main" val="2754229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44</a:t>
            </a:fld>
            <a:endParaRPr lang="en-US"/>
          </a:p>
        </p:txBody>
      </p:sp>
    </p:spTree>
    <p:extLst>
      <p:ext uri="{BB962C8B-B14F-4D97-AF65-F5344CB8AC3E}">
        <p14:creationId xmlns:p14="http://schemas.microsoft.com/office/powerpoint/2010/main" val="2050584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45</a:t>
            </a:fld>
            <a:endParaRPr lang="en-US"/>
          </a:p>
        </p:txBody>
      </p:sp>
    </p:spTree>
    <p:extLst>
      <p:ext uri="{BB962C8B-B14F-4D97-AF65-F5344CB8AC3E}">
        <p14:creationId xmlns:p14="http://schemas.microsoft.com/office/powerpoint/2010/main" val="3367241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2</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46</a:t>
            </a:fld>
            <a:endParaRPr lang="en-US"/>
          </a:p>
        </p:txBody>
      </p:sp>
    </p:spTree>
    <p:extLst>
      <p:ext uri="{BB962C8B-B14F-4D97-AF65-F5344CB8AC3E}">
        <p14:creationId xmlns:p14="http://schemas.microsoft.com/office/powerpoint/2010/main" val="2662387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47</a:t>
            </a:fld>
            <a:endParaRPr lang="en-US"/>
          </a:p>
        </p:txBody>
      </p:sp>
    </p:spTree>
    <p:extLst>
      <p:ext uri="{BB962C8B-B14F-4D97-AF65-F5344CB8AC3E}">
        <p14:creationId xmlns:p14="http://schemas.microsoft.com/office/powerpoint/2010/main" val="2478991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49</a:t>
            </a:fld>
            <a:endParaRPr lang="en-US"/>
          </a:p>
        </p:txBody>
      </p:sp>
    </p:spTree>
    <p:extLst>
      <p:ext uri="{BB962C8B-B14F-4D97-AF65-F5344CB8AC3E}">
        <p14:creationId xmlns:p14="http://schemas.microsoft.com/office/powerpoint/2010/main" val="717219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3</a:t>
            </a:fld>
            <a:endParaRPr lang="en-US"/>
          </a:p>
        </p:txBody>
      </p:sp>
    </p:spTree>
    <p:extLst>
      <p:ext uri="{BB962C8B-B14F-4D97-AF65-F5344CB8AC3E}">
        <p14:creationId xmlns:p14="http://schemas.microsoft.com/office/powerpoint/2010/main" val="275576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dirty="0"/>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a:t>
            </a:fld>
            <a:endParaRPr lang="en-US"/>
          </a:p>
        </p:txBody>
      </p:sp>
    </p:spTree>
    <p:extLst>
      <p:ext uri="{BB962C8B-B14F-4D97-AF65-F5344CB8AC3E}">
        <p14:creationId xmlns:p14="http://schemas.microsoft.com/office/powerpoint/2010/main" val="263901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5</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12</a:t>
            </a:fld>
            <a:endParaRPr lang="en-US"/>
          </a:p>
        </p:txBody>
      </p:sp>
    </p:spTree>
    <p:extLst>
      <p:ext uri="{BB962C8B-B14F-4D97-AF65-F5344CB8AC3E}">
        <p14:creationId xmlns:p14="http://schemas.microsoft.com/office/powerpoint/2010/main" val="2145554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3181825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Give introduktion/overblik over nøglebegreb(er), historie/udvikling til dato, kerneproblem/udfordring som relevant.</a:t>
            </a:r>
            <a:endParaRPr/>
          </a:p>
          <a:p>
            <a:pPr marL="171450" lvl="0" indent="-171450" algn="l" rtl="0">
              <a:spcBef>
                <a:spcPts val="0"/>
              </a:spcBef>
              <a:spcAft>
                <a:spcPts val="0"/>
              </a:spcAft>
              <a:buClr>
                <a:schemeClr val="dk1"/>
              </a:buClr>
              <a:buSzPts val="1200"/>
              <a:buFont typeface="Calibri"/>
              <a:buChar char="-"/>
            </a:pPr>
            <a:r>
              <a:rPr lang="en-GB"/>
              <a:t>Omdøb dias med relevant titel</a:t>
            </a:r>
            <a:endParaRPr/>
          </a:p>
          <a:p>
            <a:pPr marL="171450" lvl="0" indent="-171450" algn="l" rtl="0">
              <a:spcBef>
                <a:spcPts val="0"/>
              </a:spcBef>
              <a:spcAft>
                <a:spcPts val="0"/>
              </a:spcAft>
              <a:buClr>
                <a:schemeClr val="dk1"/>
              </a:buClr>
              <a:buSzPts val="1200"/>
              <a:buFont typeface="Calibri"/>
              <a:buChar char="-"/>
            </a:pPr>
            <a:r>
              <a:rPr lang="en-GB"/>
              <a:t>Sørg for at inkorporere billeder og visuelle hjælpemidler for at engagere eleverne.</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3971159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Blockchain for Agri Edu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5150436" cy="2757828"/>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262626"/>
                </a:solidFill>
                <a:latin typeface="+mn-lt"/>
              </a:defRPr>
            </a:lvl1pPr>
          </a:lstStyle>
          <a:p>
            <a:pPr lvl="0"/>
            <a:r>
              <a:rPr lang="en-US" dirty="0"/>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10358238" y="644626"/>
            <a:ext cx="1803352" cy="2809693"/>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10556168" y="4502514"/>
            <a:ext cx="2687307" cy="153888"/>
          </a:xfrm>
          <a:prstGeom prst="rect">
            <a:avLst/>
          </a:prstGeom>
          <a:noFill/>
        </p:spPr>
        <p:txBody>
          <a:bodyPr wrap="square" rtlCol="0">
            <a:spAutoFit/>
          </a:bodyPr>
          <a:lstStyle/>
          <a:p>
            <a:r>
              <a:rPr lang="en-US" sz="400" b="0" spc="300" dirty="0">
                <a:solidFill>
                  <a:schemeClr val="bg1"/>
                </a:solidFill>
              </a:rPr>
              <a:t>BLOCKCHAIN FOR AGRI FOOD EDU</a:t>
            </a:r>
          </a:p>
        </p:txBody>
      </p:sp>
    </p:spTree>
    <p:extLst>
      <p:ext uri="{BB962C8B-B14F-4D97-AF65-F5344CB8AC3E}">
        <p14:creationId xmlns:p14="http://schemas.microsoft.com/office/powerpoint/2010/main" val="220412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Text Placeholder 17">
            <a:extLst>
              <a:ext uri="{FF2B5EF4-FFF2-40B4-BE49-F238E27FC236}">
                <a16:creationId xmlns:a16="http://schemas.microsoft.com/office/drawing/2014/main" id="{A29AA7C0-E80F-9940-A7DE-B7B4733D7F3D}"/>
              </a:ext>
            </a:extLst>
          </p:cNvPr>
          <p:cNvSpPr>
            <a:spLocks noGrp="1"/>
          </p:cNvSpPr>
          <p:nvPr>
            <p:ph type="body" sz="quarter" idx="18" hasCustomPrompt="1"/>
          </p:nvPr>
        </p:nvSpPr>
        <p:spPr>
          <a:xfrm>
            <a:off x="5943601" y="2095553"/>
            <a:ext cx="4867011" cy="391318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F13E4322-43A6-A642-9B00-7405BE2B70DA}"/>
              </a:ext>
            </a:extLst>
          </p:cNvPr>
          <p:cNvSpPr>
            <a:spLocks noGrp="1"/>
          </p:cNvSpPr>
          <p:nvPr>
            <p:ph type="body" sz="quarter" idx="16" hasCustomPrompt="1"/>
          </p:nvPr>
        </p:nvSpPr>
        <p:spPr>
          <a:xfrm>
            <a:off x="5943601" y="647039"/>
            <a:ext cx="4990998" cy="992652"/>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grpSp>
        <p:nvGrpSpPr>
          <p:cNvPr id="3" name="Graphic 231">
            <a:extLst>
              <a:ext uri="{FF2B5EF4-FFF2-40B4-BE49-F238E27FC236}">
                <a16:creationId xmlns:a16="http://schemas.microsoft.com/office/drawing/2014/main" id="{97BCD7A9-92C6-4B4E-F88C-BD15F1BE4682}"/>
              </a:ext>
            </a:extLst>
          </p:cNvPr>
          <p:cNvGrpSpPr/>
          <p:nvPr userDrawn="1"/>
        </p:nvGrpSpPr>
        <p:grpSpPr>
          <a:xfrm flipH="1">
            <a:off x="0" y="148421"/>
            <a:ext cx="2360749" cy="3678139"/>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F36CF261-59A0-8031-A636-E1F55FC602CC}"/>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0CA36DAD-DB7D-A1B4-87EF-E6427A0066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DD5AE791-F8A3-CF91-A3C1-0C7B3B8D61CC}"/>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69803317-209A-DCB8-B45C-74ACFE60053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77BE907-2925-E56E-6479-9F0591FF4B89}"/>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4701704-F437-4FDA-E111-3F1EF39D9E66}"/>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41" name="Picture 40">
            <a:extLst>
              <a:ext uri="{FF2B5EF4-FFF2-40B4-BE49-F238E27FC236}">
                <a16:creationId xmlns:a16="http://schemas.microsoft.com/office/drawing/2014/main" id="{49EE9C43-9867-A3B5-A453-577DEFA9E5B0}"/>
              </a:ext>
            </a:extLst>
          </p:cNvPr>
          <p:cNvPicPr>
            <a:picLocks noChangeAspect="1"/>
          </p:cNvPicPr>
          <p:nvPr userDrawn="1"/>
        </p:nvPicPr>
        <p:blipFill rotWithShape="1">
          <a:blip r:embed="rId2"/>
          <a:srcRect l="-18315" t="15976" r="29196" b="11083"/>
          <a:stretch/>
        </p:blipFill>
        <p:spPr>
          <a:xfrm flipH="1">
            <a:off x="0" y="1769732"/>
            <a:ext cx="8439100" cy="5375657"/>
          </a:xfrm>
          <a:prstGeom prst="rect">
            <a:avLst/>
          </a:prstGeom>
        </p:spPr>
      </p:pic>
      <p:sp>
        <p:nvSpPr>
          <p:cNvPr id="42" name="Picture Placeholder 17">
            <a:extLst>
              <a:ext uri="{FF2B5EF4-FFF2-40B4-BE49-F238E27FC236}">
                <a16:creationId xmlns:a16="http://schemas.microsoft.com/office/drawing/2014/main" id="{21DCC8D1-31AE-882B-4FDC-BE665FDFA4C4}"/>
              </a:ext>
            </a:extLst>
          </p:cNvPr>
          <p:cNvSpPr>
            <a:spLocks noGrp="1"/>
          </p:cNvSpPr>
          <p:nvPr>
            <p:ph type="pic" sz="quarter" idx="10"/>
          </p:nvPr>
        </p:nvSpPr>
        <p:spPr>
          <a:xfrm>
            <a:off x="0" y="1996828"/>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dirty="0"/>
          </a:p>
        </p:txBody>
      </p:sp>
    </p:spTree>
    <p:extLst>
      <p:ext uri="{BB962C8B-B14F-4D97-AF65-F5344CB8AC3E}">
        <p14:creationId xmlns:p14="http://schemas.microsoft.com/office/powerpoint/2010/main" val="956642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07DA9E81-3F73-477C-9886-D22091BCA19A}"/>
              </a:ext>
            </a:extLst>
          </p:cNvPr>
          <p:cNvGrpSpPr/>
          <p:nvPr userDrawn="1"/>
        </p:nvGrpSpPr>
        <p:grpSpPr>
          <a:xfrm rot="10800000" flipH="1">
            <a:off x="9804365" y="0"/>
            <a:ext cx="2360749" cy="3678139"/>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4ACA2033-E239-3954-BE41-5FBF56B71F34}"/>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08A1582B-C1EA-FF1F-4514-B8BC10586116}"/>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47428CD5-DEB8-A4F0-C6D3-0BE3AC2D7DF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253FC09-D26D-EC65-AA4E-562AC753DA4C}"/>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9A9EF7C-142A-D873-3EA3-1881763B16F4}"/>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414FA1D4-BB00-D715-95F5-6FDD353D2B9D}"/>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777306" y="2727702"/>
            <a:ext cx="7178174" cy="3311641"/>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777306" y="1104337"/>
            <a:ext cx="7178174" cy="1031625"/>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pic>
        <p:nvPicPr>
          <p:cNvPr id="17" name="Picture 16" descr="iPhone6_mockup_front_white.png">
            <a:extLst>
              <a:ext uri="{FF2B5EF4-FFF2-40B4-BE49-F238E27FC236}">
                <a16:creationId xmlns:a16="http://schemas.microsoft.com/office/drawing/2014/main" id="{E4E01626-D8FB-DA4D-8D60-ADB5CDC507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8850" y="226918"/>
            <a:ext cx="4094254" cy="6404164"/>
          </a:xfrm>
          <a:prstGeom prst="rect">
            <a:avLst/>
          </a:prstGeom>
        </p:spPr>
      </p:pic>
      <p:sp>
        <p:nvSpPr>
          <p:cNvPr id="18" name="Picture Placeholder 17">
            <a:extLst>
              <a:ext uri="{FF2B5EF4-FFF2-40B4-BE49-F238E27FC236}">
                <a16:creationId xmlns:a16="http://schemas.microsoft.com/office/drawing/2014/main" id="{2C88D513-C68B-0445-BEAD-F3AA97638FA7}"/>
              </a:ext>
            </a:extLst>
          </p:cNvPr>
          <p:cNvSpPr>
            <a:spLocks noGrp="1"/>
          </p:cNvSpPr>
          <p:nvPr>
            <p:ph type="pic" sz="quarter" idx="10"/>
          </p:nvPr>
        </p:nvSpPr>
        <p:spPr>
          <a:xfrm>
            <a:off x="8583306"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dirty="0"/>
          </a:p>
        </p:txBody>
      </p:sp>
    </p:spTree>
    <p:extLst>
      <p:ext uri="{BB962C8B-B14F-4D97-AF65-F5344CB8AC3E}">
        <p14:creationId xmlns:p14="http://schemas.microsoft.com/office/powerpoint/2010/main" val="4108775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4" name="Freeform 133">
            <a:extLst>
              <a:ext uri="{FF2B5EF4-FFF2-40B4-BE49-F238E27FC236}">
                <a16:creationId xmlns:a16="http://schemas.microsoft.com/office/drawing/2014/main" id="{235E0D95-4783-9F46-82FE-2993AB58F1EA}"/>
              </a:ext>
            </a:extLst>
          </p:cNvPr>
          <p:cNvSpPr/>
          <p:nvPr userDrawn="1"/>
        </p:nvSpPr>
        <p:spPr>
          <a:xfrm>
            <a:off x="-31340" y="2978523"/>
            <a:ext cx="12339763" cy="280904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0" scaled="0"/>
          </a:gradFill>
          <a:ln w="3060" cap="flat">
            <a:noFill/>
            <a:prstDash val="solid"/>
            <a:miter/>
          </a:ln>
        </p:spPr>
        <p:txBody>
          <a:bodyPr rtlCol="0" anchor="ctr"/>
          <a:lstStyle/>
          <a:p>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605556" y="423857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605556" y="342900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dirty="0"/>
              <a:t>Thank You</a:t>
            </a:r>
          </a:p>
        </p:txBody>
      </p:sp>
      <p:sp>
        <p:nvSpPr>
          <p:cNvPr id="215" name="Freeform 214">
            <a:extLst>
              <a:ext uri="{FF2B5EF4-FFF2-40B4-BE49-F238E27FC236}">
                <a16:creationId xmlns:a16="http://schemas.microsoft.com/office/drawing/2014/main" id="{2E9DC95E-90D5-1FEE-3EC9-C55B9D9EA105}"/>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802C4C43-E2F3-4195-2846-B5853A3AC1B3}"/>
              </a:ext>
            </a:extLst>
          </p:cNvPr>
          <p:cNvGrpSpPr/>
          <p:nvPr userDrawn="1"/>
        </p:nvGrpSpPr>
        <p:grpSpPr>
          <a:xfrm>
            <a:off x="9842233" y="3266018"/>
            <a:ext cx="2050690" cy="2000480"/>
            <a:chOff x="10968672" y="5214269"/>
            <a:chExt cx="1344930" cy="1312000"/>
          </a:xfrm>
        </p:grpSpPr>
        <p:grpSp>
          <p:nvGrpSpPr>
            <p:cNvPr id="3" name="Graphic 47">
              <a:extLst>
                <a:ext uri="{FF2B5EF4-FFF2-40B4-BE49-F238E27FC236}">
                  <a16:creationId xmlns:a16="http://schemas.microsoft.com/office/drawing/2014/main" id="{09BEE6B4-C4B9-4C2E-0A1C-2B997F062484}"/>
                </a:ext>
              </a:extLst>
            </p:cNvPr>
            <p:cNvGrpSpPr/>
            <p:nvPr/>
          </p:nvGrpSpPr>
          <p:grpSpPr>
            <a:xfrm>
              <a:off x="11799728" y="5338043"/>
              <a:ext cx="373379" cy="317050"/>
              <a:chOff x="11799728" y="5338043"/>
              <a:chExt cx="373379" cy="317050"/>
            </a:xfrm>
            <a:solidFill>
              <a:srgbClr val="FFFFFF"/>
            </a:solidFill>
          </p:grpSpPr>
          <p:sp>
            <p:nvSpPr>
              <p:cNvPr id="228" name="Freeform 227">
                <a:extLst>
                  <a:ext uri="{FF2B5EF4-FFF2-40B4-BE49-F238E27FC236}">
                    <a16:creationId xmlns:a16="http://schemas.microsoft.com/office/drawing/2014/main" id="{0BD3CCB5-0AC7-493D-B120-66F832609189}"/>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B199E997-4030-90C2-0355-13889510D123}"/>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230" name="Freeform 229">
                <a:extLst>
                  <a:ext uri="{FF2B5EF4-FFF2-40B4-BE49-F238E27FC236}">
                    <a16:creationId xmlns:a16="http://schemas.microsoft.com/office/drawing/2014/main" id="{3AC3CAA1-5763-50B0-EBEC-C7059CB820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4" name="Graphic 47">
              <a:extLst>
                <a:ext uri="{FF2B5EF4-FFF2-40B4-BE49-F238E27FC236}">
                  <a16:creationId xmlns:a16="http://schemas.microsoft.com/office/drawing/2014/main" id="{516AF814-7743-E57C-8BDE-4E7053F163E4}"/>
                </a:ext>
              </a:extLst>
            </p:cNvPr>
            <p:cNvGrpSpPr/>
            <p:nvPr/>
          </p:nvGrpSpPr>
          <p:grpSpPr>
            <a:xfrm>
              <a:off x="11553031" y="5790293"/>
              <a:ext cx="373379" cy="316098"/>
              <a:chOff x="11553031" y="5790293"/>
              <a:chExt cx="373379" cy="316098"/>
            </a:xfrm>
            <a:solidFill>
              <a:srgbClr val="FFFFFF"/>
            </a:solidFill>
          </p:grpSpPr>
          <p:sp>
            <p:nvSpPr>
              <p:cNvPr id="225" name="Freeform 224">
                <a:extLst>
                  <a:ext uri="{FF2B5EF4-FFF2-40B4-BE49-F238E27FC236}">
                    <a16:creationId xmlns:a16="http://schemas.microsoft.com/office/drawing/2014/main" id="{04A8BF0D-C753-7EBB-4B83-FC1E06A7882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17495326-8C12-78A6-81F2-2905A731EA34}"/>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828DF4CA-4590-89B5-03E9-86C8A3BBA0C1}"/>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96783D1D-1D50-AA3E-320C-9F38D365D4A3}"/>
                </a:ext>
              </a:extLst>
            </p:cNvPr>
            <p:cNvGrpSpPr/>
            <p:nvPr/>
          </p:nvGrpSpPr>
          <p:grpSpPr>
            <a:xfrm>
              <a:off x="12091193" y="5786484"/>
              <a:ext cx="221456" cy="316098"/>
              <a:chOff x="12091193" y="5786484"/>
              <a:chExt cx="221456" cy="316098"/>
            </a:xfrm>
            <a:solidFill>
              <a:srgbClr val="FFFFFF"/>
            </a:solidFill>
          </p:grpSpPr>
          <p:sp>
            <p:nvSpPr>
              <p:cNvPr id="222" name="Freeform 221">
                <a:extLst>
                  <a:ext uri="{FF2B5EF4-FFF2-40B4-BE49-F238E27FC236}">
                    <a16:creationId xmlns:a16="http://schemas.microsoft.com/office/drawing/2014/main" id="{8BE78026-46FD-6C9E-C392-A0F1386D0184}"/>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1666D474-909F-3D85-4A06-CE3764D1122F}"/>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4E5B8810-B3FD-928D-E60C-6E4C2F7C98F5}"/>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977CC410-B062-B3FB-6AA3-9F100AD5BE6B}"/>
                </a:ext>
              </a:extLst>
            </p:cNvPr>
            <p:cNvGrpSpPr/>
            <p:nvPr/>
          </p:nvGrpSpPr>
          <p:grpSpPr>
            <a:xfrm>
              <a:off x="11846163" y="6237782"/>
              <a:ext cx="371713" cy="288487"/>
              <a:chOff x="11846163" y="6237782"/>
              <a:chExt cx="371713" cy="288487"/>
            </a:xfrm>
            <a:solidFill>
              <a:srgbClr val="FFFFFF"/>
            </a:solidFill>
          </p:grpSpPr>
          <p:sp>
            <p:nvSpPr>
              <p:cNvPr id="219" name="Freeform 218">
                <a:extLst>
                  <a:ext uri="{FF2B5EF4-FFF2-40B4-BE49-F238E27FC236}">
                    <a16:creationId xmlns:a16="http://schemas.microsoft.com/office/drawing/2014/main" id="{044B5138-AA96-8852-5C07-781AAD3BA65E}"/>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EC5E0CCA-E530-27C9-108F-B407E697697A}"/>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72BBB498-4F7F-E97B-F767-7A691D44B6C5}"/>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7" name="Freeform 6">
              <a:extLst>
                <a:ext uri="{FF2B5EF4-FFF2-40B4-BE49-F238E27FC236}">
                  <a16:creationId xmlns:a16="http://schemas.microsoft.com/office/drawing/2014/main" id="{3382BA1D-430B-954F-EA86-27E19C6803D0}"/>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FF23C03-9072-1745-EE83-966ABBAEDAAC}"/>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E008859C-94E8-62B1-FD3A-402369741DDF}"/>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CB93857E-2BA2-83DD-22D4-A4DBD7594828}"/>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76A669A-6A92-520F-6E9B-351840DFA141}"/>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8BA89E2-879F-2AC8-B8DB-A0E94E3BCC17}"/>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3" name="Graphic 47">
              <a:extLst>
                <a:ext uri="{FF2B5EF4-FFF2-40B4-BE49-F238E27FC236}">
                  <a16:creationId xmlns:a16="http://schemas.microsoft.com/office/drawing/2014/main" id="{F572D2FC-9CFD-8F75-A32D-E41EFEF11F76}"/>
                </a:ext>
              </a:extLst>
            </p:cNvPr>
            <p:cNvGrpSpPr/>
            <p:nvPr/>
          </p:nvGrpSpPr>
          <p:grpSpPr>
            <a:xfrm>
              <a:off x="10968672" y="5214269"/>
              <a:ext cx="912495" cy="1194891"/>
              <a:chOff x="10968672" y="5214269"/>
              <a:chExt cx="912495" cy="1194891"/>
            </a:xfrm>
            <a:solidFill>
              <a:srgbClr val="FFFFFF"/>
            </a:solidFill>
          </p:grpSpPr>
          <p:grpSp>
            <p:nvGrpSpPr>
              <p:cNvPr id="14" name="Graphic 47">
                <a:extLst>
                  <a:ext uri="{FF2B5EF4-FFF2-40B4-BE49-F238E27FC236}">
                    <a16:creationId xmlns:a16="http://schemas.microsoft.com/office/drawing/2014/main" id="{969FE252-5CE2-7A90-CC4B-2CC3D5F1D53A}"/>
                  </a:ext>
                </a:extLst>
              </p:cNvPr>
              <p:cNvGrpSpPr/>
              <p:nvPr/>
            </p:nvGrpSpPr>
            <p:grpSpPr>
              <a:xfrm>
                <a:off x="10968672" y="5789340"/>
                <a:ext cx="751522" cy="619820"/>
                <a:chOff x="10968672" y="5789340"/>
                <a:chExt cx="751522" cy="619820"/>
              </a:xfrm>
              <a:solidFill>
                <a:srgbClr val="FFFFFF"/>
              </a:solidFill>
            </p:grpSpPr>
            <p:sp>
              <p:nvSpPr>
                <p:cNvPr id="30" name="Freeform 29">
                  <a:extLst>
                    <a:ext uri="{FF2B5EF4-FFF2-40B4-BE49-F238E27FC236}">
                      <a16:creationId xmlns:a16="http://schemas.microsoft.com/office/drawing/2014/main" id="{E4E6D9B1-BF6F-38C5-4111-C074BADD5518}"/>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EF8518B8-B83E-B47E-AF1C-017EB72D4813}"/>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9E2349AC-2AE8-5171-A94C-55B492FFEB91}"/>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54A35F4-93FC-302E-111E-29422DCEEEAD}"/>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CF371A2-427A-47F3-3E2B-5363F6CA2E5F}"/>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C1046708-3FEA-DF77-8CB7-D33E4A2A234B}"/>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452F48D3-FFF6-DECC-0E35-E324096A1A07}"/>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61023ED4-2737-EBDA-405E-9C5D042F9340}"/>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6EC6D811-DBB1-800F-5373-822A95C8331C}"/>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7BE622B3-1BDC-7861-D000-9A72B686E532}"/>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2EA64179-F65F-6E00-C5C4-864E1306018F}"/>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5" name="Graphic 47">
                <a:extLst>
                  <a:ext uri="{FF2B5EF4-FFF2-40B4-BE49-F238E27FC236}">
                    <a16:creationId xmlns:a16="http://schemas.microsoft.com/office/drawing/2014/main" id="{B0F71D52-6376-575C-0948-FF802DC50D00}"/>
                  </a:ext>
                </a:extLst>
              </p:cNvPr>
              <p:cNvGrpSpPr/>
              <p:nvPr/>
            </p:nvGrpSpPr>
            <p:grpSpPr>
              <a:xfrm>
                <a:off x="10976292" y="5214269"/>
                <a:ext cx="904875" cy="408452"/>
                <a:chOff x="10976292" y="5214269"/>
                <a:chExt cx="904875" cy="408452"/>
              </a:xfrm>
              <a:solidFill>
                <a:srgbClr val="FFFFFF"/>
              </a:solidFill>
            </p:grpSpPr>
            <p:sp>
              <p:nvSpPr>
                <p:cNvPr id="20" name="Freeform 19">
                  <a:extLst>
                    <a:ext uri="{FF2B5EF4-FFF2-40B4-BE49-F238E27FC236}">
                      <a16:creationId xmlns:a16="http://schemas.microsoft.com/office/drawing/2014/main" id="{D7E30446-4FEE-A671-DE15-0DB2D7AD4E5C}"/>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DDB1232-DF6E-F524-233D-6AAAE3FEB36D}"/>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11CD762-A1B8-93A9-3928-1E125CC9A369}"/>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EC479004-5867-5619-A82D-1C05BAC5925B}"/>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D09EFF40-56B2-02A2-CDB9-C9B5C42025F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3940171-5BDA-1285-EDE8-8152F75252E0}"/>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FF064738-5B7F-E5DD-9DCE-481F5B0AC97A}"/>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3ABBCC1C-2EC7-F7D0-AADC-9E9E7E6020FD}"/>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E6748CA-7A6A-7FC9-AC21-7CBAA35DFD83}"/>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CC3881C-1EAB-CABA-203B-467E2EEE7F03}"/>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6" name="Graphic 47">
                <a:extLst>
                  <a:ext uri="{FF2B5EF4-FFF2-40B4-BE49-F238E27FC236}">
                    <a16:creationId xmlns:a16="http://schemas.microsoft.com/office/drawing/2014/main" id="{045814BA-B3CE-2582-93E6-8055C007C6CB}"/>
                  </a:ext>
                </a:extLst>
              </p:cNvPr>
              <p:cNvGrpSpPr/>
              <p:nvPr/>
            </p:nvGrpSpPr>
            <p:grpSpPr>
              <a:xfrm>
                <a:off x="11013440" y="5670327"/>
                <a:ext cx="207644" cy="85689"/>
                <a:chOff x="11013440" y="5670327"/>
                <a:chExt cx="207644" cy="85689"/>
              </a:xfrm>
              <a:solidFill>
                <a:srgbClr val="FFFFFF"/>
              </a:solidFill>
            </p:grpSpPr>
            <p:sp>
              <p:nvSpPr>
                <p:cNvPr id="17" name="Freeform 16">
                  <a:extLst>
                    <a:ext uri="{FF2B5EF4-FFF2-40B4-BE49-F238E27FC236}">
                      <a16:creationId xmlns:a16="http://schemas.microsoft.com/office/drawing/2014/main" id="{CDC99A9A-CFDA-01E8-0CD4-1C1C2B40DF73}"/>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B6E8D18-C36F-7602-32B3-F98A79CC5AB2}"/>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A41B06D7-F6D8-69B5-2D0C-4123036C0868}"/>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231" name="Graphic 231">
            <a:extLst>
              <a:ext uri="{FF2B5EF4-FFF2-40B4-BE49-F238E27FC236}">
                <a16:creationId xmlns:a16="http://schemas.microsoft.com/office/drawing/2014/main" id="{004EDCC2-EBAA-2EED-9D23-7B2F131E6CBD}"/>
              </a:ext>
            </a:extLst>
          </p:cNvPr>
          <p:cNvGrpSpPr/>
          <p:nvPr userDrawn="1"/>
        </p:nvGrpSpPr>
        <p:grpSpPr>
          <a:xfrm rot="5400000" flipH="1">
            <a:off x="627355" y="-645895"/>
            <a:ext cx="2360749" cy="3678139"/>
            <a:chOff x="12708052" y="5708395"/>
            <a:chExt cx="760809" cy="1185370"/>
          </a:xfrm>
          <a:gradFill>
            <a:gsLst>
              <a:gs pos="0">
                <a:srgbClr val="6A9D56"/>
              </a:gs>
              <a:gs pos="60540">
                <a:srgbClr val="2D8784"/>
              </a:gs>
              <a:gs pos="100000">
                <a:srgbClr val="263D94"/>
              </a:gs>
            </a:gsLst>
            <a:lin ang="5400000" scaled="0"/>
          </a:gradFill>
        </p:grpSpPr>
        <p:sp>
          <p:nvSpPr>
            <p:cNvPr id="232" name="Freeform 231">
              <a:extLst>
                <a:ext uri="{FF2B5EF4-FFF2-40B4-BE49-F238E27FC236}">
                  <a16:creationId xmlns:a16="http://schemas.microsoft.com/office/drawing/2014/main" id="{D73D051A-23DF-8AA5-6B75-EC49B09EC002}"/>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643F9367-528C-2394-FA34-AA9CD89DBA58}"/>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5DA19A0F-6C29-D602-553C-13BED9DEDBE7}"/>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E85098B9-5B33-EB13-0B1E-87AECA466F4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2D106A07-8D07-7300-31FA-DD06AF358CE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D5D772FA-6934-556F-63D5-30066DE1542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38" name="Text Placeholder 23">
            <a:extLst>
              <a:ext uri="{FF2B5EF4-FFF2-40B4-BE49-F238E27FC236}">
                <a16:creationId xmlns:a16="http://schemas.microsoft.com/office/drawing/2014/main" id="{07D2543B-9BDF-519F-6012-5E34384541F6}"/>
              </a:ext>
            </a:extLst>
          </p:cNvPr>
          <p:cNvSpPr>
            <a:spLocks noGrp="1"/>
          </p:cNvSpPr>
          <p:nvPr>
            <p:ph type="body" sz="quarter" idx="21" hasCustomPrompt="1"/>
          </p:nvPr>
        </p:nvSpPr>
        <p:spPr>
          <a:xfrm>
            <a:off x="8482130" y="1267137"/>
            <a:ext cx="3195485" cy="837258"/>
          </a:xfrm>
          <a:prstGeom prst="rect">
            <a:avLst/>
          </a:prstGeom>
        </p:spPr>
        <p:txBody>
          <a:bodyPr anchor="ctr">
            <a:normAutofit/>
          </a:bodyPr>
          <a:lstStyle>
            <a:lvl1pPr marL="0" indent="0" algn="r">
              <a:buNone/>
              <a:defRPr sz="3000" b="0" baseline="0">
                <a:solidFill>
                  <a:srgbClr val="262626"/>
                </a:solidFill>
                <a:latin typeface="+mn-lt"/>
              </a:defRPr>
            </a:lvl1pPr>
          </a:lstStyle>
          <a:p>
            <a:pPr lvl="0"/>
            <a:r>
              <a:rPr lang="en-US" dirty="0" err="1"/>
              <a:t>www.website.eu</a:t>
            </a:r>
            <a:endParaRPr lang="en-US" dirty="0"/>
          </a:p>
        </p:txBody>
      </p:sp>
    </p:spTree>
    <p:extLst>
      <p:ext uri="{BB962C8B-B14F-4D97-AF65-F5344CB8AC3E}">
        <p14:creationId xmlns:p14="http://schemas.microsoft.com/office/powerpoint/2010/main" val="3097068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5183773" y="987529"/>
            <a:ext cx="6172019" cy="4872866"/>
          </a:xfrm>
          <a:prstGeom prst="rect">
            <a:avLst/>
          </a:prstGeom>
          <a:noFill/>
          <a:ln>
            <a:noFill/>
          </a:ln>
        </p:spPr>
        <p:txBody>
          <a:bodyPr spcFirstLastPara="1" wrap="square" lIns="91425" tIns="45700" rIns="91425" bIns="45700" anchor="t" anchorCtr="0">
            <a:normAutofit/>
          </a:bodyPr>
          <a:lstStyle>
            <a:lvl1pPr marL="414589" lvl="0" indent="-391556" algn="l">
              <a:lnSpc>
                <a:spcPct val="90000"/>
              </a:lnSpc>
              <a:spcBef>
                <a:spcPts val="907"/>
              </a:spcBef>
              <a:spcAft>
                <a:spcPts val="0"/>
              </a:spcAft>
              <a:buClr>
                <a:schemeClr val="dk1"/>
              </a:buClr>
              <a:buSzPts val="3200"/>
              <a:buChar char="•"/>
              <a:defRPr sz="2902"/>
            </a:lvl1pPr>
            <a:lvl2pPr marL="829178" lvl="1" indent="-368524" algn="l">
              <a:lnSpc>
                <a:spcPct val="90000"/>
              </a:lnSpc>
              <a:spcBef>
                <a:spcPts val="453"/>
              </a:spcBef>
              <a:spcAft>
                <a:spcPts val="0"/>
              </a:spcAft>
              <a:buClr>
                <a:schemeClr val="dk1"/>
              </a:buClr>
              <a:buSzPts val="2800"/>
              <a:buChar char="•"/>
              <a:defRPr sz="2539"/>
            </a:lvl2pPr>
            <a:lvl3pPr marL="1243767" lvl="2" indent="-345491" algn="l">
              <a:lnSpc>
                <a:spcPct val="90000"/>
              </a:lnSpc>
              <a:spcBef>
                <a:spcPts val="453"/>
              </a:spcBef>
              <a:spcAft>
                <a:spcPts val="0"/>
              </a:spcAft>
              <a:buClr>
                <a:schemeClr val="dk1"/>
              </a:buClr>
              <a:buSzPts val="2400"/>
              <a:buChar char="•"/>
              <a:defRPr sz="2176"/>
            </a:lvl3pPr>
            <a:lvl4pPr marL="1658356" lvl="3" indent="-322458" algn="l">
              <a:lnSpc>
                <a:spcPct val="90000"/>
              </a:lnSpc>
              <a:spcBef>
                <a:spcPts val="453"/>
              </a:spcBef>
              <a:spcAft>
                <a:spcPts val="0"/>
              </a:spcAft>
              <a:buClr>
                <a:schemeClr val="dk1"/>
              </a:buClr>
              <a:buSzPts val="2000"/>
              <a:buChar char="•"/>
              <a:defRPr sz="1814"/>
            </a:lvl4pPr>
            <a:lvl5pPr marL="2072945" lvl="4" indent="-322458" algn="l">
              <a:lnSpc>
                <a:spcPct val="90000"/>
              </a:lnSpc>
              <a:spcBef>
                <a:spcPts val="453"/>
              </a:spcBef>
              <a:spcAft>
                <a:spcPts val="0"/>
              </a:spcAft>
              <a:buClr>
                <a:schemeClr val="dk1"/>
              </a:buClr>
              <a:buSzPts val="2000"/>
              <a:buChar char="•"/>
              <a:defRPr sz="1814"/>
            </a:lvl5pPr>
            <a:lvl6pPr marL="2487534" lvl="5" indent="-322458" algn="l">
              <a:lnSpc>
                <a:spcPct val="90000"/>
              </a:lnSpc>
              <a:spcBef>
                <a:spcPts val="453"/>
              </a:spcBef>
              <a:spcAft>
                <a:spcPts val="0"/>
              </a:spcAft>
              <a:buClr>
                <a:schemeClr val="dk1"/>
              </a:buClr>
              <a:buSzPts val="2000"/>
              <a:buChar char="•"/>
              <a:defRPr sz="1814"/>
            </a:lvl6pPr>
            <a:lvl7pPr marL="2902123" lvl="6" indent="-322458" algn="l">
              <a:lnSpc>
                <a:spcPct val="90000"/>
              </a:lnSpc>
              <a:spcBef>
                <a:spcPts val="453"/>
              </a:spcBef>
              <a:spcAft>
                <a:spcPts val="0"/>
              </a:spcAft>
              <a:buClr>
                <a:schemeClr val="dk1"/>
              </a:buClr>
              <a:buSzPts val="2000"/>
              <a:buChar char="•"/>
              <a:defRPr sz="1814"/>
            </a:lvl7pPr>
            <a:lvl8pPr marL="3316712" lvl="7" indent="-322458" algn="l">
              <a:lnSpc>
                <a:spcPct val="90000"/>
              </a:lnSpc>
              <a:spcBef>
                <a:spcPts val="453"/>
              </a:spcBef>
              <a:spcAft>
                <a:spcPts val="0"/>
              </a:spcAft>
              <a:buClr>
                <a:schemeClr val="dk1"/>
              </a:buClr>
              <a:buSzPts val="2000"/>
              <a:buChar char="•"/>
              <a:defRPr sz="1814"/>
            </a:lvl8pPr>
            <a:lvl9pPr marL="3731301" lvl="8" indent="-322458" algn="l">
              <a:lnSpc>
                <a:spcPct val="90000"/>
              </a:lnSpc>
              <a:spcBef>
                <a:spcPts val="453"/>
              </a:spcBef>
              <a:spcAft>
                <a:spcPts val="0"/>
              </a:spcAft>
              <a:buClr>
                <a:schemeClr val="dk1"/>
              </a:buClr>
              <a:buSzPts val="2000"/>
              <a:buChar char="•"/>
              <a:defRPr sz="1814"/>
            </a:lvl9pPr>
          </a:lstStyle>
          <a:p>
            <a:endParaRPr/>
          </a:p>
        </p:txBody>
      </p:sp>
      <p:sp>
        <p:nvSpPr>
          <p:cNvPr id="41" name="Google Shape;41;p67"/>
          <p:cNvSpPr txBox="1">
            <a:spLocks noGrp="1"/>
          </p:cNvSpPr>
          <p:nvPr>
            <p:ph type="body" idx="2"/>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2" name="Google Shape;42;p6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553577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Freeform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205" name="Freeform 204">
            <a:extLst>
              <a:ext uri="{FF2B5EF4-FFF2-40B4-BE49-F238E27FC236}">
                <a16:creationId xmlns:a16="http://schemas.microsoft.com/office/drawing/2014/main" id="{669BBDA4-4032-5623-1217-02BB7DEE19B7}"/>
              </a:ext>
            </a:extLst>
          </p:cNvPr>
          <p:cNvSpPr/>
          <p:nvPr userDrawn="1"/>
        </p:nvSpPr>
        <p:spPr>
          <a:xfrm>
            <a:off x="8586746" y="0"/>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3"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4"/>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9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3" y="5335740"/>
            <a:ext cx="3629734" cy="1038225"/>
          </a:xfrm>
          <a:prstGeom prst="rect">
            <a:avLst/>
          </a:prstGeom>
        </p:spPr>
        <p:txBody>
          <a:bodyPr>
            <a:noAutofit/>
          </a:bodyPr>
          <a:lstStyle>
            <a:lvl1pPr marL="0" indent="0">
              <a:lnSpc>
                <a:spcPts val="3120"/>
              </a:lnSpc>
              <a:spcBef>
                <a:spcPts val="0"/>
              </a:spcBef>
              <a:buNone/>
              <a:defRPr sz="3900" b="1" i="0">
                <a:solidFill>
                  <a:srgbClr val="26262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Blockchain for Agri Food Edu</a:t>
            </a:r>
            <a:endParaRPr lang="en-US" dirty="0"/>
          </a:p>
        </p:txBody>
      </p:sp>
    </p:spTree>
    <p:extLst>
      <p:ext uri="{BB962C8B-B14F-4D97-AF65-F5344CB8AC3E}">
        <p14:creationId xmlns:p14="http://schemas.microsoft.com/office/powerpoint/2010/main" val="424729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643669" y="193736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472809" y="1931625"/>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643669" y="264915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478966" y="264915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643669" y="3360940"/>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478966" y="3360940"/>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643669" y="4072732"/>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478966" y="4072732"/>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643669" y="4767585"/>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478966" y="4767585"/>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2799" y="5619"/>
            <a:ext cx="2185652" cy="6852379"/>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654199" y="734017"/>
            <a:ext cx="5041923" cy="720752"/>
          </a:xfrm>
          <a:prstGeom prst="rect">
            <a:avLst/>
          </a:prstGeom>
          <a:noFill/>
        </p:spPr>
        <p:txBody>
          <a:bodyPr anchor="ctr">
            <a:noAutofit/>
          </a:bodyPr>
          <a:lstStyle>
            <a:lvl1pPr marL="0" indent="0" algn="l">
              <a:buNone/>
              <a:defRPr sz="3600" b="1" i="0">
                <a:solidFill>
                  <a:srgbClr val="262626"/>
                </a:solidFill>
                <a:latin typeface="+mn-lt"/>
              </a:defRPr>
            </a:lvl1pPr>
          </a:lstStyle>
          <a:p>
            <a:pPr lvl="0"/>
            <a:r>
              <a:rPr lang="en-US" dirty="0"/>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600040" y="2646874"/>
            <a:ext cx="7753586" cy="2110705"/>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43586" y="4825263"/>
            <a:ext cx="1579575" cy="154090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10347469"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76502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884044"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6096001" y="593579"/>
            <a:ext cx="4724400" cy="560402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414116" y="352414"/>
            <a:ext cx="5497412" cy="6099184"/>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Tree>
    <p:extLst>
      <p:ext uri="{BB962C8B-B14F-4D97-AF65-F5344CB8AC3E}">
        <p14:creationId xmlns:p14="http://schemas.microsoft.com/office/powerpoint/2010/main" val="649323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Slide 2">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61B6070F-794F-F449-83D1-E1387DDD2B9B}"/>
              </a:ext>
            </a:extLst>
          </p:cNvPr>
          <p:cNvSpPr/>
          <p:nvPr userDrawn="1"/>
        </p:nvSpPr>
        <p:spPr>
          <a:xfrm>
            <a:off x="0" y="1352385"/>
            <a:ext cx="6096000" cy="438801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9" name="Picture Placeholder 28">
            <a:extLst>
              <a:ext uri="{FF2B5EF4-FFF2-40B4-BE49-F238E27FC236}">
                <a16:creationId xmlns:a16="http://schemas.microsoft.com/office/drawing/2014/main" id="{50C4F02F-B685-C24A-A1A4-1694530C252C}"/>
              </a:ext>
            </a:extLst>
          </p:cNvPr>
          <p:cNvSpPr>
            <a:spLocks noGrp="1"/>
          </p:cNvSpPr>
          <p:nvPr>
            <p:ph type="pic" sz="quarter" idx="4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740405 h 6858000"/>
              <a:gd name="connsiteX5" fmla="*/ 6096007 w 12192000"/>
              <a:gd name="connsiteY5" fmla="*/ 5740405 h 6858000"/>
              <a:gd name="connsiteX6" fmla="*/ 6096007 w 12192000"/>
              <a:gd name="connsiteY6" fmla="*/ 1352385 h 6858000"/>
              <a:gd name="connsiteX7" fmla="*/ 0 w 12192000"/>
              <a:gd name="connsiteY7" fmla="*/ 13523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5740405"/>
                </a:lnTo>
                <a:lnTo>
                  <a:pt x="6096007" y="5740405"/>
                </a:lnTo>
                <a:lnTo>
                  <a:pt x="6096007" y="1352385"/>
                </a:lnTo>
                <a:lnTo>
                  <a:pt x="0" y="1352385"/>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9" name="Text Placeholder 23">
            <a:extLst>
              <a:ext uri="{FF2B5EF4-FFF2-40B4-BE49-F238E27FC236}">
                <a16:creationId xmlns:a16="http://schemas.microsoft.com/office/drawing/2014/main" id="{4954F6C3-99B9-8369-3F2E-981DB8796214}"/>
              </a:ext>
            </a:extLst>
          </p:cNvPr>
          <p:cNvSpPr>
            <a:spLocks noGrp="1"/>
          </p:cNvSpPr>
          <p:nvPr>
            <p:ph type="body" sz="quarter" idx="13" hasCustomPrompt="1"/>
          </p:nvPr>
        </p:nvSpPr>
        <p:spPr>
          <a:xfrm>
            <a:off x="427670" y="1747126"/>
            <a:ext cx="5126463" cy="356565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82694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38A54412-A33F-8E4B-9ACC-A7AC67276BD7}"/>
              </a:ext>
            </a:extLst>
          </p:cNvPr>
          <p:cNvSpPr/>
          <p:nvPr userDrawn="1"/>
        </p:nvSpPr>
        <p:spPr>
          <a:xfrm>
            <a:off x="-110112" y="-776"/>
            <a:ext cx="4885857" cy="6858776"/>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90115" y="84690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90116" y="134561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431555" y="986640"/>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126342" y="0"/>
            <a:ext cx="3669321" cy="6858000"/>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r>
              <a:rPr lang="en-GB"/>
              <a:t>Click icon to add picture</a:t>
            </a:r>
            <a:endParaRPr lang="en-US" dirty="0"/>
          </a:p>
        </p:txBody>
      </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90114" y="2770036"/>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90115" y="3268749"/>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431554" y="2940769"/>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02</a:t>
            </a:r>
          </a:p>
        </p:txBody>
      </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5005612" y="463383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5005613" y="513254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447052" y="4804566"/>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03</a:t>
            </a:r>
          </a:p>
        </p:txBody>
      </p:sp>
      <p:grpSp>
        <p:nvGrpSpPr>
          <p:cNvPr id="2" name="Group 1">
            <a:extLst>
              <a:ext uri="{FF2B5EF4-FFF2-40B4-BE49-F238E27FC236}">
                <a16:creationId xmlns:a16="http://schemas.microsoft.com/office/drawing/2014/main" id="{22C36F44-39CB-A8B9-6CF6-CDDAC1277DC8}"/>
              </a:ext>
            </a:extLst>
          </p:cNvPr>
          <p:cNvGrpSpPr/>
          <p:nvPr userDrawn="1"/>
        </p:nvGrpSpPr>
        <p:grpSpPr>
          <a:xfrm>
            <a:off x="4125567" y="726071"/>
            <a:ext cx="7578908" cy="5461417"/>
            <a:chOff x="4054159" y="721803"/>
            <a:chExt cx="7578908" cy="546141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6454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CA6B076-9BFA-2346-A8EF-0964DD60C975}"/>
              </a:ext>
            </a:extLst>
          </p:cNvPr>
          <p:cNvSpPr/>
          <p:nvPr userDrawn="1"/>
        </p:nvSpPr>
        <p:spPr>
          <a:xfrm>
            <a:off x="0"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6" name="Picture Placeholder 62">
            <a:extLst>
              <a:ext uri="{FF2B5EF4-FFF2-40B4-BE49-F238E27FC236}">
                <a16:creationId xmlns:a16="http://schemas.microsoft.com/office/drawing/2014/main" id="{6F2FA5C4-F5A3-1D40-9151-447AF9FD00A2}"/>
              </a:ext>
            </a:extLst>
          </p:cNvPr>
          <p:cNvSpPr>
            <a:spLocks noGrp="1"/>
          </p:cNvSpPr>
          <p:nvPr>
            <p:ph type="pic" sz="quarter" idx="44" hasCustomPrompt="1"/>
          </p:nvPr>
        </p:nvSpPr>
        <p:spPr>
          <a:xfrm>
            <a:off x="5888002" y="439730"/>
            <a:ext cx="5660531" cy="6045736"/>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11" name="Text Placeholder 17">
            <a:extLst>
              <a:ext uri="{FF2B5EF4-FFF2-40B4-BE49-F238E27FC236}">
                <a16:creationId xmlns:a16="http://schemas.microsoft.com/office/drawing/2014/main" id="{D6D7A5B5-C505-2517-D6AB-E7398A432FC2}"/>
              </a:ext>
            </a:extLst>
          </p:cNvPr>
          <p:cNvSpPr>
            <a:spLocks noGrp="1"/>
          </p:cNvSpPr>
          <p:nvPr>
            <p:ph type="body" sz="quarter" idx="18" hasCustomPrompt="1"/>
          </p:nvPr>
        </p:nvSpPr>
        <p:spPr>
          <a:xfrm>
            <a:off x="898358" y="2107770"/>
            <a:ext cx="4639192" cy="437769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A3C26F62-43AC-3300-8E12-B64A6150B58A}"/>
              </a:ext>
            </a:extLst>
          </p:cNvPr>
          <p:cNvSpPr>
            <a:spLocks noGrp="1"/>
          </p:cNvSpPr>
          <p:nvPr>
            <p:ph type="body" sz="quarter" idx="16" hasCustomPrompt="1"/>
          </p:nvPr>
        </p:nvSpPr>
        <p:spPr>
          <a:xfrm>
            <a:off x="898358" y="890242"/>
            <a:ext cx="4757375"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7351284-75C4-E847-BB44-907672E8A8BA}"/>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4629FAB-1FEE-6DD3-BAE0-63C9EDF41FA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69F67E6E-6001-52D5-328C-6DB21D31689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1974079" y="1623405"/>
            <a:ext cx="9357643" cy="4895927"/>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1928488" y="604434"/>
            <a:ext cx="9461245" cy="1018971"/>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sp>
        <p:nvSpPr>
          <p:cNvPr id="2" name="Rectangle 1">
            <a:extLst>
              <a:ext uri="{FF2B5EF4-FFF2-40B4-BE49-F238E27FC236}">
                <a16:creationId xmlns:a16="http://schemas.microsoft.com/office/drawing/2014/main" id="{C07CE72E-371D-1D4A-A68D-68550F825E9D}"/>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aphic 231">
            <a:extLst>
              <a:ext uri="{FF2B5EF4-FFF2-40B4-BE49-F238E27FC236}">
                <a16:creationId xmlns:a16="http://schemas.microsoft.com/office/drawing/2014/main" id="{2C674085-34EA-23E4-E6C3-8A921C568C06}"/>
              </a:ext>
            </a:extLst>
          </p:cNvPr>
          <p:cNvGrpSpPr/>
          <p:nvPr userDrawn="1"/>
        </p:nvGrpSpPr>
        <p:grpSpPr>
          <a:xfrm flipH="1">
            <a:off x="13555" y="4319078"/>
            <a:ext cx="1654535" cy="2577830"/>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C463EA82-78CF-A77A-8E58-E94E27168EE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BF5346DB-CEA8-749A-1A8A-49E06AD71AA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14D44A-ACBB-4410-1ED3-2AE29AD356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A992A76-CD90-6610-EBD9-5245CAC54F7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BBB1BCC-2937-52ED-F02A-2B24E43A45F0}"/>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9A74FBC-6585-E874-C8D7-F5DB385E0022}"/>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80602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797FF0D-DACD-E343-AAC4-7335CAE89C12}"/>
              </a:ext>
            </a:extLst>
          </p:cNvPr>
          <p:cNvCxnSpPr>
            <a:cxnSpLocks/>
          </p:cNvCxnSpPr>
          <p:nvPr userDrawn="1"/>
        </p:nvCxnSpPr>
        <p:spPr>
          <a:xfrm flipH="1">
            <a:off x="11791088" y="6608548"/>
            <a:ext cx="224149" cy="0"/>
          </a:xfrm>
          <a:prstGeom prst="line">
            <a:avLst/>
          </a:prstGeom>
          <a:noFill/>
          <a:ln w="9525" cap="flat">
            <a:solidFill>
              <a:srgbClr val="6A9D56"/>
            </a:solidFill>
            <a:prstDash val="solid"/>
            <a:miter lim="400000"/>
          </a:ln>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08D42670-A269-F633-26D6-D1C24903CEA7}"/>
              </a:ext>
            </a:extLst>
          </p:cNvPr>
          <p:cNvSpPr txBox="1"/>
          <p:nvPr userDrawn="1"/>
        </p:nvSpPr>
        <p:spPr>
          <a:xfrm rot="16200000">
            <a:off x="10556168" y="5125084"/>
            <a:ext cx="2687307" cy="153888"/>
          </a:xfrm>
          <a:prstGeom prst="rect">
            <a:avLst/>
          </a:prstGeom>
          <a:noFill/>
        </p:spPr>
        <p:txBody>
          <a:bodyPr wrap="square" rtlCol="0">
            <a:spAutoFit/>
          </a:bodyPr>
          <a:lstStyle/>
          <a:p>
            <a:r>
              <a:rPr lang="en-US" sz="400" b="0" spc="300" dirty="0">
                <a:solidFill>
                  <a:srgbClr val="010101"/>
                </a:solidFill>
              </a:rPr>
              <a:t>BLOCKCHAIN FOR AGRI FOOD EDU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81" r:id="rId2"/>
    <p:sldLayoutId id="2147483842" r:id="rId3"/>
    <p:sldLayoutId id="2147483840" r:id="rId4"/>
    <p:sldLayoutId id="2147483880" r:id="rId5"/>
    <p:sldLayoutId id="2147483877" r:id="rId6"/>
    <p:sldLayoutId id="2147483841" r:id="rId7"/>
    <p:sldLayoutId id="2147483879" r:id="rId8"/>
    <p:sldLayoutId id="2147483878" r:id="rId9"/>
    <p:sldLayoutId id="2147483861" r:id="rId10"/>
    <p:sldLayoutId id="2147483833" r:id="rId11"/>
    <p:sldLayoutId id="2147483847" r:id="rId12"/>
    <p:sldLayoutId id="2147483853" r:id="rId13"/>
    <p:sldLayoutId id="214748388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reativecommons.org/licenses/by-sa/4.0/?ref=chooser-v1"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8.sv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P2izCyFt_d0" TargetMode="External"/><Relationship Id="rId2" Type="http://schemas.openxmlformats.org/officeDocument/2006/relationships/slideLayout" Target="../slideLayouts/slideLayout8.xml"/><Relationship Id="rId1" Type="http://schemas.openxmlformats.org/officeDocument/2006/relationships/video" Target="https://www.youtube.com/embed/P2izCyFt_d0?feature=oembed" TargetMode="Externa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6ImFBrRuGG0" TargetMode="External"/><Relationship Id="rId2" Type="http://schemas.openxmlformats.org/officeDocument/2006/relationships/slideLayout" Target="../slideLayouts/slideLayout8.xml"/><Relationship Id="rId1" Type="http://schemas.openxmlformats.org/officeDocument/2006/relationships/video" Target="https://www.youtube.com/embed/6ImFBrRuGG0?feature=oembed" TargetMode="Externa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hyperlink" Target="https://www.wageningenacademic.com/doi/epdf/10.22434/IFAMR2019.0152?role=tab" TargetMode="External"/><Relationship Id="rId1" Type="http://schemas.openxmlformats.org/officeDocument/2006/relationships/slideLayout" Target="../slideLayouts/slideLayout8.xml"/><Relationship Id="rId4" Type="http://schemas.openxmlformats.org/officeDocument/2006/relationships/hyperlink" Target="https://www.pexels.com/photo/animal-agriculture-farm-chicken-4196/"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hyperlink" Target="https://www.sciencedirect.com/science/article/pii/S0923474822000303" TargetMode="External"/><Relationship Id="rId3" Type="http://schemas.openxmlformats.org/officeDocument/2006/relationships/hyperlink" Target="https://www.ibm.com/topics/blockchain-security" TargetMode="External"/><Relationship Id="rId7" Type="http://schemas.openxmlformats.org/officeDocument/2006/relationships/hyperlink" Target="https://ieeexplore.ieee.org/abstract/document/9410538"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hyperlink" Target="https://eprints.soton.ac.uk/341800/" TargetMode="External"/><Relationship Id="rId5" Type="http://schemas.openxmlformats.org/officeDocument/2006/relationships/hyperlink" Target="https://link.springer.com/article/10.1007/s10676-021-09581-3" TargetMode="External"/><Relationship Id="rId4" Type="http://schemas.openxmlformats.org/officeDocument/2006/relationships/hyperlink" Target="https://www.sciencedirect.com/science/article/pii/S0160791X20303067"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wageningenacademic.com/doi/epdf/10.22434/IFAMR2019.0152?role=tab"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hyperlink" Target="https://www.zora.uzh.ch/id/eprint/190479/1/IEEE_TEM_Design_For_Trust_researchgate.pdf" TargetMode="External"/><Relationship Id="rId5" Type="http://schemas.openxmlformats.org/officeDocument/2006/relationships/hyperlink" Target="https://www.emerald.com/insight/content/doi/10.1108/SCM-05-2021-0227/full/html" TargetMode="External"/><Relationship Id="rId4" Type="http://schemas.openxmlformats.org/officeDocument/2006/relationships/hyperlink" Target="https://www.tandfonline.com/doi/abs/10.1080/07421222.2003.11045777"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doi.org/10.17705/1jais.00411"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s://blockchainforagrifood.eu/"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eprints.soton.ac.uk/341800/" TargetMode="Externa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xfrm>
            <a:off x="919961" y="4018232"/>
            <a:ext cx="3335229" cy="756631"/>
          </a:xfrm>
          <a:prstGeom prst="rect">
            <a:avLst/>
          </a:prstGeom>
        </p:spPr>
        <p:txBody>
          <a:bodyPr/>
          <a:lstStyle/>
          <a:p>
            <a:pPr algn="l" rtl="0"/>
            <a:r>
              <a:rPr lang="en-IE" b="0" dirty="0"/>
              <a:t>Modul 5</a:t>
            </a: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838809" y="4803847"/>
            <a:ext cx="8753060" cy="1038225"/>
          </a:xfrm>
          <a:prstGeom prst="rect">
            <a:avLst/>
          </a:prstGeom>
        </p:spPr>
        <p:txBody>
          <a:bodyPr/>
          <a:lstStyle/>
          <a:p>
            <a:pPr marL="15968" marR="6387" algn="l" rtl="0">
              <a:lnSpc>
                <a:spcPct val="109130"/>
              </a:lnSpc>
            </a:pPr>
            <a:r>
              <a:rPr lang="en-GB" sz="2800" dirty="0">
                <a:latin typeface="Open Sans"/>
                <a:ea typeface="Open Sans"/>
                <a:cs typeface="Open Sans"/>
                <a:sym typeface="Open Sans"/>
              </a:rPr>
              <a:t>Pålidelige Blockchain-ressourcer i landbrugsfødevaresektoren – hvem skal man stole på?</a:t>
            </a:r>
          </a:p>
        </p:txBody>
      </p:sp>
      <p:pic>
        <p:nvPicPr>
          <p:cNvPr id="3" name="Picture 2">
            <a:extLst>
              <a:ext uri="{FF2B5EF4-FFF2-40B4-BE49-F238E27FC236}">
                <a16:creationId xmlns:a16="http://schemas.microsoft.com/office/drawing/2014/main" id="{A944689F-8A5A-C215-AE8E-521D95C440B0}"/>
              </a:ext>
            </a:extLst>
          </p:cNvPr>
          <p:cNvPicPr>
            <a:picLocks noChangeAspect="1"/>
          </p:cNvPicPr>
          <p:nvPr/>
        </p:nvPicPr>
        <p:blipFill>
          <a:blip r:embed="rId4"/>
          <a:stretch>
            <a:fillRect/>
          </a:stretch>
        </p:blipFill>
        <p:spPr>
          <a:xfrm>
            <a:off x="10156107" y="5517406"/>
            <a:ext cx="1638095" cy="342857"/>
          </a:xfrm>
          <a:prstGeom prst="rect">
            <a:avLst/>
          </a:prstGeom>
        </p:spPr>
      </p:pic>
      <p:sp>
        <p:nvSpPr>
          <p:cNvPr id="4" name="Rectangle 3">
            <a:extLst>
              <a:ext uri="{FF2B5EF4-FFF2-40B4-BE49-F238E27FC236}">
                <a16:creationId xmlns:a16="http://schemas.microsoft.com/office/drawing/2014/main" id="{636EF80F-7784-029B-8907-9FC3C35083FC}"/>
              </a:ext>
            </a:extLst>
          </p:cNvPr>
          <p:cNvSpPr>
            <a:spLocks noChangeArrowheads="1"/>
          </p:cNvSpPr>
          <p:nvPr/>
        </p:nvSpPr>
        <p:spPr bwMode="auto">
          <a:xfrm>
            <a:off x="919961" y="6339846"/>
            <a:ext cx="2371314" cy="4616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333333"/>
                </a:solidFill>
                <a:effectLst/>
                <a:latin typeface="Source Sans Pro" panose="020B0503030403020204" pitchFamily="34" charset="0"/>
              </a:rPr>
              <a:t>Blockchain til</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Åbn uddannelsesressourcer © 2023/2024 af Blockchain for</a:t>
            </a:r>
            <a:r>
              <a:rPr kumimoji="0" lang="en-US" altLang="en-US" sz="8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800" b="0" i="0" u="none" strike="noStrike" cap="none" normalizeH="0" baseline="0" dirty="0">
                <a:ln>
                  <a:noFill/>
                </a:ln>
                <a:solidFill>
                  <a:srgbClr val="333333"/>
                </a:solidFill>
                <a:effectLst/>
                <a:latin typeface="Source Sans Pro" panose="020B0503030403020204" pitchFamily="34" charset="0"/>
              </a:rPr>
              <a:t>Konsortiet er licenseret under</a:t>
            </a:r>
            <a:r>
              <a:rPr kumimoji="0" lang="en-US" altLang="en-US" sz="800" b="0" i="0" u="none" strike="noStrike" cap="none" normalizeH="0" baseline="0" dirty="0">
                <a:ln>
                  <a:noFill/>
                </a:ln>
                <a:solidFill>
                  <a:srgbClr val="D14500"/>
                </a:solidFill>
                <a:effectLst/>
                <a:latin typeface="Source Sans Pro" panose="020B0503030403020204" pitchFamily="34" charset="0"/>
                <a:hlinkClick r:id="rId5"/>
              </a:rPr>
              <a:t>CC BY-SA 4.0</a:t>
            </a:r>
            <a:r>
              <a:rPr kumimoji="0" lang="en-US" altLang="en-US" sz="800" b="0" i="0" u="none" strike="noStrike" cap="none" normalizeH="0" baseline="0" dirty="0">
                <a:ln>
                  <a:noFill/>
                </a:ln>
                <a:solidFill>
                  <a:srgbClr val="D14500"/>
                </a:solidFill>
                <a:effectLst/>
                <a:latin typeface="Source Sans Pro" panose="020B0503030403020204" pitchFamily="34" charset="0"/>
              </a:rPr>
              <a:t> </a:t>
            </a:r>
            <a:r>
              <a:rPr kumimoji="0" lang="en-US" altLang="en-US" sz="300" b="0" i="0" u="none" strike="noStrike" cap="none" normalizeH="0" baseline="0" dirty="0">
                <a:ln>
                  <a:noFill/>
                </a:ln>
                <a:solidFill>
                  <a:schemeClr val="tx1"/>
                </a:solidFill>
                <a:effectLst/>
              </a:rPr>
              <a:t> </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E678B812-20AF-12D2-0D35-A9024B5175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1309" y="6412556"/>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19DA928-CBA6-23C3-17D9-90144AA902D8}"/>
              </a:ext>
            </a:extLst>
          </p:cNvPr>
          <p:cNvSpPr txBox="1"/>
          <p:nvPr/>
        </p:nvSpPr>
        <p:spPr>
          <a:xfrm>
            <a:off x="7773257" y="6047458"/>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pic>
        <p:nvPicPr>
          <p:cNvPr id="2050" name="Picture 2" descr="figure 1">
            <a:extLst>
              <a:ext uri="{FF2B5EF4-FFF2-40B4-BE49-F238E27FC236}">
                <a16:creationId xmlns:a16="http://schemas.microsoft.com/office/drawing/2014/main" id="{20AA7999-808B-9912-EA75-FC50C94F8D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2127" y="1313998"/>
            <a:ext cx="4221238" cy="52251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6097088" cy="523220"/>
          </a:xfrm>
          <a:prstGeom prst="rect">
            <a:avLst/>
          </a:prstGeom>
          <a:noFill/>
        </p:spPr>
        <p:txBody>
          <a:bodyPr wrap="square">
            <a:spAutoFit/>
          </a:bodyPr>
          <a:lstStyle/>
          <a:p>
            <a:pPr algn="l" rtl="0"/>
            <a:r>
              <a:rPr lang="en-GB" sz="2800" b="1" i="0" u="none" strike="noStrike" dirty="0">
                <a:solidFill>
                  <a:schemeClr val="bg1"/>
                </a:solidFill>
                <a:effectLst/>
                <a:latin typeface="Open Sans" panose="020B0606030504020204" pitchFamily="34" charset="0"/>
              </a:rPr>
              <a:t>Menneskelignende tillid til teknologi</a:t>
            </a:r>
            <a:endParaRPr lang="en-US" sz="48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627459" y="2153368"/>
            <a:ext cx="5228614" cy="177431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27000" indent="0" algn="l" rtl="0">
              <a:lnSpc>
                <a:spcPct val="100000"/>
              </a:lnSpc>
              <a:spcBef>
                <a:spcPts val="0"/>
              </a:spcBef>
            </a:pPr>
            <a:r>
              <a:rPr lang="en-US" sz="1800">
                <a:latin typeface="Open Sans"/>
                <a:ea typeface="Open Sans"/>
                <a:cs typeface="Open Sans"/>
                <a:sym typeface="Open Sans"/>
              </a:rPr>
              <a:t>Som et resultat kan det være endnu sværere at opbygge tillid med blockchain, fordi brugerne skal stole på teknologien såvel som deres forretningspartnere, og i betragtning af, at det er en ny ukendt teknologi, er der en chance for, at det bliver mere kompliceret.</a:t>
            </a:r>
            <a:endParaRPr lang="en-US" sz="1800"/>
          </a:p>
          <a:p>
            <a:pPr indent="-330200" algn="l" rtl="0">
              <a:lnSpc>
                <a:spcPct val="100000"/>
              </a:lnSpc>
              <a:spcBef>
                <a:spcPts val="0"/>
              </a:spcBef>
              <a:buFont typeface="Open Sans"/>
              <a:buChar char="●"/>
            </a:pPr>
            <a:endParaRPr lang="en-US" sz="1800">
              <a:latin typeface="Open Sans"/>
              <a:ea typeface="Open Sans"/>
              <a:cs typeface="Open Sans"/>
              <a:sym typeface="Open Sans"/>
            </a:endParaRPr>
          </a:p>
        </p:txBody>
      </p:sp>
      <p:pic>
        <p:nvPicPr>
          <p:cNvPr id="10" name="Graphic 5" descr="Chevron arrows with solid fill">
            <a:extLst>
              <a:ext uri="{FF2B5EF4-FFF2-40B4-BE49-F238E27FC236}">
                <a16:creationId xmlns:a16="http://schemas.microsoft.com/office/drawing/2014/main" id="{80B9FB95-B30B-1373-E1F0-D5E6B846FED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94214" y="3927685"/>
            <a:ext cx="9144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2743201"/>
          </a:xfrm>
          <a:prstGeom prst="rect">
            <a:avLst/>
          </a:prstGeom>
        </p:spPr>
        <p:txBody>
          <a:bodyPr>
            <a:normAutofit/>
          </a:bodyPr>
          <a:lstStyle/>
          <a:p>
            <a:pPr algn="l" rtl="0"/>
            <a:r>
              <a:rPr lang="en-GB" dirty="0">
                <a:effectLst/>
                <a:latin typeface="Roboto" panose="02000000000000000000" pitchFamily="2" charset="0"/>
              </a:rPr>
              <a:t>En blockchain består af flere funktioner, der kan fremkalde tillid, dog ikke fuldstændig tillid</a:t>
            </a:r>
          </a:p>
          <a:p>
            <a:pPr algn="l" rtl="0"/>
            <a:endParaRPr lang="en-GB" b="1" i="0" dirty="0">
              <a:latin typeface="Roboto" panose="02000000000000000000" pitchFamily="2" charset="0"/>
            </a:endParaRPr>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endParaRPr lang="en-US" sz="2400" b="1" dirty="0"/>
          </a:p>
        </p:txBody>
      </p:sp>
    </p:spTree>
    <p:extLst>
      <p:ext uri="{BB962C8B-B14F-4D97-AF65-F5344CB8AC3E}">
        <p14:creationId xmlns:p14="http://schemas.microsoft.com/office/powerpoint/2010/main" val="1912611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314301"/>
            <a:ext cx="5150436" cy="2757828"/>
          </a:xfrm>
        </p:spPr>
        <p:txBody>
          <a:bodyPr/>
          <a:lstStyle/>
          <a:p>
            <a:pPr algn="l" rtl="0"/>
            <a:r>
              <a:rPr lang="en-GB" dirty="0"/>
              <a:t>Blockchain-brug i landbrugsfødevaresektoren</a:t>
            </a:r>
            <a:endParaRPr lang="en-US" dirty="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dirty="0"/>
              <a:t>03</a:t>
            </a:r>
          </a:p>
        </p:txBody>
      </p:sp>
    </p:spTree>
    <p:extLst>
      <p:ext uri="{BB962C8B-B14F-4D97-AF65-F5344CB8AC3E}">
        <p14:creationId xmlns:p14="http://schemas.microsoft.com/office/powerpoint/2010/main" val="1070265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91161"/>
            <a:ext cx="10595237" cy="803654"/>
          </a:xfrm>
          <a:prstGeom prst="rect">
            <a:avLst/>
          </a:prstGeom>
        </p:spPr>
        <p:txBody>
          <a:bodyPr/>
          <a:lstStyle/>
          <a:p>
            <a:pPr algn="l" rtl="0"/>
            <a:r>
              <a:rPr lang="en-US" dirty="0"/>
              <a:t>Decentralisering</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390578" y="1520785"/>
            <a:ext cx="9604661" cy="4154984"/>
          </a:xfrm>
          <a:prstGeom prst="rect">
            <a:avLst/>
          </a:prstGeom>
          <a:noFill/>
        </p:spPr>
        <p:txBody>
          <a:bodyPr wrap="square" rtlCol="0">
            <a:spAutoFit/>
          </a:bodyPr>
          <a:lstStyle/>
          <a:p>
            <a:pPr algn="l" rtl="0"/>
            <a:r>
              <a:rPr lang="en-GB" sz="2200" b="1" i="0" dirty="0">
                <a:solidFill>
                  <a:srgbClr val="6A9D56"/>
                </a:solidFill>
                <a:effectLst/>
              </a:rPr>
              <a:t>Definition:</a:t>
            </a:r>
            <a:r>
              <a:rPr lang="en-GB" sz="2200" i="0" dirty="0">
                <a:solidFill>
                  <a:srgbClr val="262626"/>
                </a:solidFill>
                <a:effectLst/>
              </a:rPr>
              <a:t>Tillid til blockchain i landbrugsfødevaresektoren involverer tillid til teknologiens decentraliserede karakter. Deltagerne stoler på, at der ikke er nogen central myndighed, der kontrollerer hele netværket, hvilket reducerer risikoen for manipulation eller enkelte fejlpunkter.</a:t>
            </a:r>
          </a:p>
          <a:p>
            <a:pPr algn="l" rtl="0"/>
            <a:endParaRPr lang="en-GB" sz="2200" i="0" dirty="0">
              <a:solidFill>
                <a:srgbClr val="262626"/>
              </a:solidFill>
              <a:effectLst/>
            </a:endParaRPr>
          </a:p>
          <a:p>
            <a:pPr algn="l" rtl="0"/>
            <a:endParaRPr lang="en-GB" sz="2200" i="0" dirty="0">
              <a:solidFill>
                <a:srgbClr val="262626"/>
              </a:solidFill>
              <a:effectLst/>
            </a:endParaRPr>
          </a:p>
          <a:p>
            <a:pPr algn="l" rtl="0"/>
            <a:r>
              <a:rPr lang="en-GB" sz="2200" b="1" i="0" dirty="0">
                <a:solidFill>
                  <a:srgbClr val="6A9D56"/>
                </a:solidFill>
                <a:effectLst/>
              </a:rPr>
              <a:t>Rolle i tillid</a:t>
            </a:r>
            <a:r>
              <a:rPr lang="en-GB" sz="2200" i="0" dirty="0">
                <a:solidFill>
                  <a:srgbClr val="262626"/>
                </a:solidFill>
                <a:effectLst/>
              </a:rPr>
              <a:t>: Decentraliserede blockchain-netværk øger gennemsigtigheden. Alle deltagere har lige adgang til den distribuerede hovedbog, hvilket fremmer tilliden til oplysningernes nøjagtighed og ægthed. Decentralisering fremmer også ansvarlighed, da ingen enkelt part har ukontrolleret kontrol over hele systemet</a:t>
            </a:r>
          </a:p>
          <a:p>
            <a:pPr algn="l" rtl="0"/>
            <a:endParaRPr lang="en-GB" sz="2200" dirty="0">
              <a:solidFill>
                <a:srgbClr val="262626"/>
              </a:solidFill>
            </a:endParaRPr>
          </a:p>
          <a:p>
            <a:pPr algn="ctr" rtl="0"/>
            <a:r>
              <a:rPr lang="en-GB" sz="2200" b="1" i="1" dirty="0">
                <a:solidFill>
                  <a:srgbClr val="6A9D56"/>
                </a:solidFill>
                <a:effectLst/>
              </a:rPr>
              <a:t>Tillid er også afhængig af gennemsigtighed.</a:t>
            </a:r>
            <a:r>
              <a:rPr lang="en-GB" sz="2200" i="0" dirty="0">
                <a:solidFill>
                  <a:srgbClr val="262626"/>
                </a:solidFill>
                <a:effectLst/>
              </a:rPr>
              <a:t>,</a:t>
            </a:r>
          </a:p>
        </p:txBody>
      </p:sp>
      <p:sp>
        <p:nvSpPr>
          <p:cNvPr id="4" name="AutoShape 2" descr="Connections with solid fill">
            <a:extLst>
              <a:ext uri="{FF2B5EF4-FFF2-40B4-BE49-F238E27FC236}">
                <a16:creationId xmlns:a16="http://schemas.microsoft.com/office/drawing/2014/main" id="{785DFB83-C197-7C8E-21BA-1F9631ABA6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IE"/>
          </a:p>
        </p:txBody>
      </p:sp>
      <p:sp>
        <p:nvSpPr>
          <p:cNvPr id="14" name="AutoShape 4" descr="Connections with solid fill">
            <a:extLst>
              <a:ext uri="{FF2B5EF4-FFF2-40B4-BE49-F238E27FC236}">
                <a16:creationId xmlns:a16="http://schemas.microsoft.com/office/drawing/2014/main" id="{1E7DBFF6-5053-1DF4-776A-342D74D696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IE"/>
          </a:p>
        </p:txBody>
      </p:sp>
      <p:sp>
        <p:nvSpPr>
          <p:cNvPr id="17" name="AutoShape 8" descr="Connections with solid fill">
            <a:extLst>
              <a:ext uri="{FF2B5EF4-FFF2-40B4-BE49-F238E27FC236}">
                <a16:creationId xmlns:a16="http://schemas.microsoft.com/office/drawing/2014/main" id="{52FE6642-032B-D07F-960B-95EEAEC4D690}"/>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IE"/>
          </a:p>
        </p:txBody>
      </p:sp>
      <p:pic>
        <p:nvPicPr>
          <p:cNvPr id="20" name="Picture 19">
            <a:extLst>
              <a:ext uri="{FF2B5EF4-FFF2-40B4-BE49-F238E27FC236}">
                <a16:creationId xmlns:a16="http://schemas.microsoft.com/office/drawing/2014/main" id="{89A5CA22-7B2A-E9B8-7534-615B53B525CD}"/>
              </a:ext>
            </a:extLst>
          </p:cNvPr>
          <p:cNvPicPr>
            <a:picLocks noChangeAspect="1"/>
          </p:cNvPicPr>
          <p:nvPr/>
        </p:nvPicPr>
        <p:blipFill>
          <a:blip r:embed="rId2"/>
          <a:stretch>
            <a:fillRect/>
          </a:stretch>
        </p:blipFill>
        <p:spPr>
          <a:xfrm>
            <a:off x="4091392" y="150411"/>
            <a:ext cx="1166407" cy="1031820"/>
          </a:xfrm>
          <a:prstGeom prst="rect">
            <a:avLst/>
          </a:prstGeom>
        </p:spPr>
      </p:pic>
    </p:spTree>
    <p:extLst>
      <p:ext uri="{BB962C8B-B14F-4D97-AF65-F5344CB8AC3E}">
        <p14:creationId xmlns:p14="http://schemas.microsoft.com/office/powerpoint/2010/main" val="3310116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6178800" cy="803654"/>
          </a:xfrm>
          <a:prstGeom prst="rect">
            <a:avLst/>
          </a:prstGeom>
        </p:spPr>
        <p:txBody>
          <a:bodyPr/>
          <a:lstStyle/>
          <a:p>
            <a:pPr algn="l" rtl="0"/>
            <a:r>
              <a:rPr lang="en-GB" dirty="0"/>
              <a:t>Gennemsigtighed</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371676"/>
            <a:ext cx="9412014" cy="3785652"/>
          </a:xfrm>
          <a:prstGeom prst="rect">
            <a:avLst/>
          </a:prstGeom>
          <a:noFill/>
        </p:spPr>
        <p:txBody>
          <a:bodyPr wrap="square">
            <a:spAutoFit/>
          </a:bodyPr>
          <a:lstStyle/>
          <a:p>
            <a:pPr algn="l" rtl="0"/>
            <a:r>
              <a:rPr lang="en-GB" sz="2400" b="1" dirty="0">
                <a:solidFill>
                  <a:srgbClr val="6A9D56"/>
                </a:solidFill>
              </a:rPr>
              <a:t>Definition:</a:t>
            </a:r>
            <a:r>
              <a:rPr lang="en-GB" sz="2400" dirty="0">
                <a:solidFill>
                  <a:srgbClr val="262626"/>
                </a:solidFill>
              </a:rPr>
              <a:t>Tillid skabes gennem den gennemsigtighed, som blockchain tilbyder. Deltagere i netværket kan få adgang til en delt, gennemsigtig hovedbog, der giver dem mulighed for at spore landbrugsprodukters rejse fra gården til forbrugeren. Denne gennemsigtighed reducerer informationsasymmetri og øger tilliden blandt interessenter</a:t>
            </a:r>
          </a:p>
          <a:p>
            <a:pPr algn="l" rtl="0"/>
            <a:endParaRPr lang="en-GB" sz="2400" dirty="0">
              <a:solidFill>
                <a:srgbClr val="262626"/>
              </a:solidFill>
            </a:endParaRPr>
          </a:p>
          <a:p>
            <a:pPr algn="l" rtl="0"/>
            <a:r>
              <a:rPr lang="en-GB" sz="2400" b="1" dirty="0">
                <a:solidFill>
                  <a:srgbClr val="6A9D56"/>
                </a:solidFill>
              </a:rPr>
              <a:t>Rolle i tillid:</a:t>
            </a:r>
            <a:r>
              <a:rPr lang="en-GB" sz="2400" dirty="0">
                <a:solidFill>
                  <a:srgbClr val="262626"/>
                </a:solidFill>
              </a:rPr>
              <a:t>Gennemsigtig registrering og deling af information på tværs af forsyningskæden opbygger tillid blandt deltagerne. Muligheden for at få adgang til og verificere data i realtid fremmer tilliden til oplysningernes nøjagtighed og ægthed.</a:t>
            </a:r>
          </a:p>
        </p:txBody>
      </p:sp>
      <p:pic>
        <p:nvPicPr>
          <p:cNvPr id="4098" name="Picture 2">
            <a:extLst>
              <a:ext uri="{FF2B5EF4-FFF2-40B4-BE49-F238E27FC236}">
                <a16:creationId xmlns:a16="http://schemas.microsoft.com/office/drawing/2014/main" id="{9625019B-D81E-C9E8-A51B-15CAA7AEEE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5520" y="360937"/>
            <a:ext cx="962025" cy="97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698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8785322" cy="803654"/>
          </a:xfrm>
          <a:prstGeom prst="rect">
            <a:avLst/>
          </a:prstGeom>
        </p:spPr>
        <p:txBody>
          <a:bodyPr/>
          <a:lstStyle/>
          <a:p>
            <a:pPr algn="l" rtl="0"/>
            <a:r>
              <a:rPr lang="en-US" dirty="0"/>
              <a:t>Smarte kontrakter og automatisering</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580682"/>
            <a:ext cx="9412014" cy="4154984"/>
          </a:xfrm>
          <a:prstGeom prst="rect">
            <a:avLst/>
          </a:prstGeom>
          <a:noFill/>
        </p:spPr>
        <p:txBody>
          <a:bodyPr wrap="square">
            <a:spAutoFit/>
          </a:bodyPr>
          <a:lstStyle/>
          <a:p>
            <a:pPr algn="l" rtl="0"/>
            <a:r>
              <a:rPr lang="en-GB" sz="2400" b="1" dirty="0">
                <a:solidFill>
                  <a:srgbClr val="6A9D56"/>
                </a:solidFill>
              </a:rPr>
              <a:t>Definition:</a:t>
            </a:r>
            <a:r>
              <a:rPr lang="en-GB" sz="2400" dirty="0">
                <a:solidFill>
                  <a:srgbClr val="262626"/>
                </a:solidFill>
              </a:rPr>
              <a:t>Tillid fremmes af brugen af ​​smarte kontrakter, selvudførende kode, der automatiserer og håndhæver foruddefinerede regler i aftaler, hvilket reducerer behovet for mellemmænd. ,</a:t>
            </a:r>
          </a:p>
          <a:p>
            <a:pPr algn="l" rtl="0"/>
            <a:endParaRPr lang="en-GB" sz="2400" dirty="0">
              <a:solidFill>
                <a:srgbClr val="262626"/>
              </a:solidFill>
            </a:endParaRPr>
          </a:p>
          <a:p>
            <a:pPr algn="l" rtl="0"/>
            <a:r>
              <a:rPr lang="en-GB" sz="2400" b="1" dirty="0">
                <a:solidFill>
                  <a:srgbClr val="6A9D56"/>
                </a:solidFill>
              </a:rPr>
              <a:t>Rolle i tillid:</a:t>
            </a:r>
            <a:r>
              <a:rPr lang="en-GB" sz="2400" dirty="0">
                <a:solidFill>
                  <a:srgbClr val="262626"/>
                </a:solidFill>
              </a:rPr>
              <a:t>Deltagerne stoler på, at disse kontrakter vil udføres som programmeret, hvilket reducerer behovet for mellemmænd og strømliner processer. Tillid opbygges gennem udførelse af foruddefinerede regler, der sikrer, at kontraktmæssige betingelser opfyldes uden mulighed for manipulation.</a:t>
            </a:r>
          </a:p>
          <a:p>
            <a:pPr algn="l" rtl="0"/>
            <a:endParaRPr lang="en-GB" sz="2400" dirty="0">
              <a:solidFill>
                <a:srgbClr val="262626"/>
              </a:solidFill>
            </a:endParaRPr>
          </a:p>
          <a:p>
            <a:pPr algn="l" rtl="0"/>
            <a:endParaRPr lang="en-GB" sz="2400" dirty="0">
              <a:solidFill>
                <a:srgbClr val="262626"/>
              </a:solidFill>
            </a:endParaRPr>
          </a:p>
        </p:txBody>
      </p:sp>
      <p:pic>
        <p:nvPicPr>
          <p:cNvPr id="4" name="Graphic 9">
            <a:extLst>
              <a:ext uri="{FF2B5EF4-FFF2-40B4-BE49-F238E27FC236}">
                <a16:creationId xmlns:a16="http://schemas.microsoft.com/office/drawing/2014/main" id="{332DC49B-9152-1766-04FE-51BD1A4F9BB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848722" y="161225"/>
            <a:ext cx="1211630" cy="1211630"/>
          </a:xfrm>
          <a:prstGeom prst="rect">
            <a:avLst/>
          </a:prstGeom>
        </p:spPr>
      </p:pic>
    </p:spTree>
    <p:extLst>
      <p:ext uri="{BB962C8B-B14F-4D97-AF65-F5344CB8AC3E}">
        <p14:creationId xmlns:p14="http://schemas.microsoft.com/office/powerpoint/2010/main" val="2549516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2743201"/>
          </a:xfrm>
          <a:prstGeom prst="rect">
            <a:avLst/>
          </a:prstGeom>
        </p:spPr>
        <p:txBody>
          <a:bodyPr>
            <a:normAutofit/>
          </a:bodyPr>
          <a:lstStyle/>
          <a:p>
            <a:pPr algn="l" rtl="0"/>
            <a:r>
              <a:rPr lang="en-GB" dirty="0">
                <a:latin typeface="Roboto" panose="02000000000000000000" pitchFamily="2" charset="0"/>
              </a:rPr>
              <a:t>Blockchains muliggør god</a:t>
            </a:r>
          </a:p>
          <a:p>
            <a:pPr algn="l" rtl="0"/>
            <a:r>
              <a:rPr lang="en-GB" dirty="0">
                <a:latin typeface="Roboto" panose="02000000000000000000" pitchFamily="2" charset="0"/>
              </a:rPr>
              <a:t>digital risikostyring.</a:t>
            </a:r>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endParaRPr lang="en-US" sz="2400" b="1" dirty="0"/>
          </a:p>
        </p:txBody>
      </p:sp>
    </p:spTree>
    <p:extLst>
      <p:ext uri="{BB962C8B-B14F-4D97-AF65-F5344CB8AC3E}">
        <p14:creationId xmlns:p14="http://schemas.microsoft.com/office/powerpoint/2010/main" val="2977403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8785322" cy="803654"/>
          </a:xfrm>
          <a:prstGeom prst="rect">
            <a:avLst/>
          </a:prstGeom>
        </p:spPr>
        <p:txBody>
          <a:bodyPr/>
          <a:lstStyle/>
          <a:p>
            <a:pPr algn="l" rtl="0"/>
            <a:r>
              <a:rPr lang="en-US" dirty="0"/>
              <a:t>Digital sikkerhed</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580682"/>
            <a:ext cx="9412014" cy="4154984"/>
          </a:xfrm>
          <a:prstGeom prst="rect">
            <a:avLst/>
          </a:prstGeom>
          <a:noFill/>
        </p:spPr>
        <p:txBody>
          <a:bodyPr wrap="square">
            <a:spAutoFit/>
          </a:bodyPr>
          <a:lstStyle/>
          <a:p>
            <a:pPr algn="l" rtl="0"/>
            <a:r>
              <a:rPr lang="en-GB" sz="2400" b="1" dirty="0">
                <a:solidFill>
                  <a:srgbClr val="6A9D56"/>
                </a:solidFill>
              </a:rPr>
              <a:t>En stiv manipulationssikker kæde:</a:t>
            </a:r>
            <a:r>
              <a:rPr lang="en-GB" sz="2400" dirty="0">
                <a:solidFill>
                  <a:srgbClr val="262626"/>
                </a:solidFill>
              </a:rPr>
              <a:t>Både indholdet af blokkene i blockchain og deres rækkefølge er manipulationssikre. Dette bygger på den decentraliserede arkitektur og konsensusprincippet. Oven i dette kan der være en mekanisme, der stimulerer positiv adfærd, afskrækker negativ adfærd, og et kryptografisk system, der understøtter stærke tekniske garantier. ,</a:t>
            </a:r>
          </a:p>
          <a:p>
            <a:pPr algn="l" rtl="0"/>
            <a:endParaRPr lang="en-GB" sz="2400" dirty="0">
              <a:solidFill>
                <a:srgbClr val="262626"/>
              </a:solidFill>
            </a:endParaRPr>
          </a:p>
          <a:p>
            <a:pPr algn="l" rtl="0"/>
            <a:r>
              <a:rPr lang="en-GB" sz="2400" dirty="0">
                <a:solidFill>
                  <a:srgbClr val="262626"/>
                </a:solidFill>
              </a:rPr>
              <a:t>Den</a:t>
            </a:r>
            <a:r>
              <a:rPr lang="en-GB" sz="2400" b="1" dirty="0" err="1">
                <a:solidFill>
                  <a:srgbClr val="6A9D56"/>
                </a:solidFill>
              </a:rPr>
              <a:t>PoW</a:t>
            </a:r>
            <a:r>
              <a:rPr lang="en-GB" sz="2400" dirty="0">
                <a:solidFill>
                  <a:srgbClr val="262626"/>
                </a:solidFill>
              </a:rPr>
              <a:t>er afhængig af konsensus og et kryptografisk bevis, der er dyrt i form af computerkraft, mens</a:t>
            </a:r>
            <a:r>
              <a:rPr lang="en-GB" sz="2400" dirty="0" err="1">
                <a:solidFill>
                  <a:srgbClr val="262626"/>
                </a:solidFill>
              </a:rPr>
              <a:t>PoS</a:t>
            </a:r>
            <a:r>
              <a:rPr lang="en-GB" sz="2400" dirty="0">
                <a:solidFill>
                  <a:srgbClr val="262626"/>
                </a:solidFill>
              </a:rPr>
              <a:t>er afhængig af konsensus og en incitamentsstruktur og har endnu ikke bevist, at den kan stole på i stor skala.​</a:t>
            </a:r>
          </a:p>
        </p:txBody>
      </p:sp>
      <p:pic>
        <p:nvPicPr>
          <p:cNvPr id="5122" name="Picture 2" descr="Shield Tick with solid fill">
            <a:extLst>
              <a:ext uri="{FF2B5EF4-FFF2-40B4-BE49-F238E27FC236}">
                <a16:creationId xmlns:a16="http://schemas.microsoft.com/office/drawing/2014/main" id="{BD38A186-8853-A6B8-2641-4DB807052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0125" y="292452"/>
            <a:ext cx="962025" cy="97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358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8785322" cy="803654"/>
          </a:xfrm>
          <a:prstGeom prst="rect">
            <a:avLst/>
          </a:prstGeom>
        </p:spPr>
        <p:txBody>
          <a:bodyPr/>
          <a:lstStyle/>
          <a:p>
            <a:pPr algn="l" rtl="0"/>
            <a:r>
              <a:rPr lang="en-US" dirty="0"/>
              <a:t>Risikostyring</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753519"/>
            <a:ext cx="9412014" cy="3416320"/>
          </a:xfrm>
          <a:prstGeom prst="rect">
            <a:avLst/>
          </a:prstGeom>
          <a:noFill/>
        </p:spPr>
        <p:txBody>
          <a:bodyPr wrap="square">
            <a:spAutoFit/>
          </a:bodyPr>
          <a:lstStyle/>
          <a:p>
            <a:pPr algn="l" rtl="0"/>
            <a:r>
              <a:rPr lang="en-GB" sz="2400" b="1" dirty="0">
                <a:solidFill>
                  <a:srgbClr val="6A9D56"/>
                </a:solidFill>
              </a:rPr>
              <a:t>Definition:</a:t>
            </a:r>
            <a:r>
              <a:rPr lang="en-GB" sz="2400" dirty="0">
                <a:solidFill>
                  <a:srgbClr val="262626"/>
                </a:solidFill>
              </a:rPr>
              <a:t>Tillid i forbindelse med risikostyring involverer tilliden til, at teknologien er designet til at identificere, vurdere, afbøde og reagere effektivt på potentielle risici.</a:t>
            </a:r>
          </a:p>
          <a:p>
            <a:pPr algn="l" rtl="0"/>
            <a:endParaRPr lang="en-GB" sz="2400" dirty="0">
              <a:solidFill>
                <a:srgbClr val="262626"/>
              </a:solidFill>
            </a:endParaRPr>
          </a:p>
          <a:p>
            <a:pPr algn="l" rtl="0"/>
            <a:r>
              <a:rPr lang="en-GB" sz="2400" b="1" dirty="0">
                <a:solidFill>
                  <a:srgbClr val="6A9D56"/>
                </a:solidFill>
              </a:rPr>
              <a:t>Rolle i tillid:</a:t>
            </a:r>
            <a:r>
              <a:rPr lang="en-GB" sz="2400" dirty="0">
                <a:solidFill>
                  <a:srgbClr val="262626"/>
                </a:solidFill>
              </a:rPr>
              <a:t>Effektive risikostyringsstrategier, herunder identifikation og begrænsning af potentielle risici forbundet med blockchain-implementering, bidrager til teknologiens overordnede troværdighed. Det er en integreret del af opbygningen og opretholdelsen af ​​tillid til blockchain-teknologi inden for landbrugsfødevaresektoren</a:t>
            </a:r>
          </a:p>
        </p:txBody>
      </p:sp>
      <p:pic>
        <p:nvPicPr>
          <p:cNvPr id="4" name="Graphic 9">
            <a:extLst>
              <a:ext uri="{FF2B5EF4-FFF2-40B4-BE49-F238E27FC236}">
                <a16:creationId xmlns:a16="http://schemas.microsoft.com/office/drawing/2014/main" id="{332DC49B-9152-1766-04FE-51BD1A4F9BB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rot="833134">
            <a:off x="4216556" y="273070"/>
            <a:ext cx="1211630" cy="1211630"/>
          </a:xfrm>
          <a:prstGeom prst="rect">
            <a:avLst/>
          </a:prstGeom>
        </p:spPr>
      </p:pic>
    </p:spTree>
    <p:extLst>
      <p:ext uri="{BB962C8B-B14F-4D97-AF65-F5344CB8AC3E}">
        <p14:creationId xmlns:p14="http://schemas.microsoft.com/office/powerpoint/2010/main" val="3239575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8785322" cy="803654"/>
          </a:xfrm>
          <a:prstGeom prst="rect">
            <a:avLst/>
          </a:prstGeom>
        </p:spPr>
        <p:txBody>
          <a:bodyPr/>
          <a:lstStyle/>
          <a:p>
            <a:pPr algn="l" rtl="0"/>
            <a:r>
              <a:rPr lang="en-US" dirty="0"/>
              <a:t>Sikkerhedsforanstaltninger</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753519"/>
            <a:ext cx="9412014" cy="2308324"/>
          </a:xfrm>
          <a:prstGeom prst="rect">
            <a:avLst/>
          </a:prstGeom>
          <a:noFill/>
        </p:spPr>
        <p:txBody>
          <a:bodyPr wrap="square">
            <a:spAutoFit/>
          </a:bodyPr>
          <a:lstStyle/>
          <a:p>
            <a:pPr algn="l" rtl="0"/>
            <a:r>
              <a:rPr lang="en-GB" sz="2400" b="1" dirty="0">
                <a:solidFill>
                  <a:srgbClr val="6A9D56"/>
                </a:solidFill>
              </a:rPr>
              <a:t>Definition:</a:t>
            </a:r>
            <a:r>
              <a:rPr lang="en-GB" sz="2400" dirty="0">
                <a:solidFill>
                  <a:srgbClr val="262626"/>
                </a:solidFill>
              </a:rPr>
              <a:t>Tillid til blockchain inkluderer tillid til de implementerede sikkerhedsforanstaltninger, såsom kryptografiske teknikker, kryptering og adgangskontrol.</a:t>
            </a:r>
          </a:p>
          <a:p>
            <a:pPr algn="l" rtl="0"/>
            <a:endParaRPr lang="en-GB" sz="2400" dirty="0">
              <a:solidFill>
                <a:srgbClr val="262626"/>
              </a:solidFill>
            </a:endParaRPr>
          </a:p>
          <a:p>
            <a:pPr algn="l" rtl="0"/>
            <a:r>
              <a:rPr lang="en-GB" sz="2400" b="1" dirty="0">
                <a:solidFill>
                  <a:srgbClr val="6A9D56"/>
                </a:solidFill>
              </a:rPr>
              <a:t>Rolle i tillid:</a:t>
            </a:r>
            <a:r>
              <a:rPr lang="en-GB" sz="2400" dirty="0">
                <a:solidFill>
                  <a:srgbClr val="262626"/>
                </a:solidFill>
              </a:rPr>
              <a:t>Deltagerne stoler på, at teknologien er designet til at beskytte mod uautoriseret adgang, manipulation og databrud.</a:t>
            </a:r>
          </a:p>
        </p:txBody>
      </p:sp>
      <p:pic>
        <p:nvPicPr>
          <p:cNvPr id="11" name="Graphic 9" descr="Lock with solid fill">
            <a:extLst>
              <a:ext uri="{FF2B5EF4-FFF2-40B4-BE49-F238E27FC236}">
                <a16:creationId xmlns:a16="http://schemas.microsoft.com/office/drawing/2014/main" id="{332DC49B-9152-1766-04FE-51BD1A4F9BB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586707" y="128202"/>
            <a:ext cx="1211630" cy="1211630"/>
          </a:xfrm>
          <a:prstGeom prst="rect">
            <a:avLst/>
          </a:prstGeom>
        </p:spPr>
      </p:pic>
    </p:spTree>
    <p:extLst>
      <p:ext uri="{BB962C8B-B14F-4D97-AF65-F5344CB8AC3E}">
        <p14:creationId xmlns:p14="http://schemas.microsoft.com/office/powerpoint/2010/main" val="1543666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pPr algn="l" rtl="0"/>
            <a:r>
              <a:rPr lang="en-US" dirty="0"/>
              <a:t>01</a:t>
            </a:r>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a:xfrm>
            <a:off x="3478966" y="1959634"/>
            <a:ext cx="6874660" cy="689519"/>
          </a:xfrm>
        </p:spPr>
        <p:txBody>
          <a:bodyPr/>
          <a:lstStyle/>
          <a:p>
            <a:pPr algn="l" rtl="0"/>
            <a:r>
              <a:rPr lang="en-US" dirty="0"/>
              <a:t>Modul 5 Introduktion</a:t>
            </a:r>
          </a:p>
        </p:txBody>
      </p:sp>
      <p:sp>
        <p:nvSpPr>
          <p:cNvPr id="19" name="Text Placeholder 18">
            <a:extLst>
              <a:ext uri="{FF2B5EF4-FFF2-40B4-BE49-F238E27FC236}">
                <a16:creationId xmlns:a16="http://schemas.microsoft.com/office/drawing/2014/main" id="{5B018A2C-261B-FE40-8CCB-12ABA36272E0}"/>
              </a:ext>
            </a:extLst>
          </p:cNvPr>
          <p:cNvSpPr>
            <a:spLocks noGrp="1"/>
          </p:cNvSpPr>
          <p:nvPr>
            <p:ph type="body" sz="quarter" idx="29"/>
          </p:nvPr>
        </p:nvSpPr>
        <p:spPr/>
        <p:txBody>
          <a:bodyPr/>
          <a:lstStyle/>
          <a:p>
            <a:pPr algn="l" rtl="0"/>
            <a:r>
              <a:rPr lang="en-US" dirty="0"/>
              <a:t>02</a:t>
            </a:r>
          </a:p>
        </p:txBody>
      </p:sp>
      <p:sp>
        <p:nvSpPr>
          <p:cNvPr id="20" name="Text Placeholder 19">
            <a:extLst>
              <a:ext uri="{FF2B5EF4-FFF2-40B4-BE49-F238E27FC236}">
                <a16:creationId xmlns:a16="http://schemas.microsoft.com/office/drawing/2014/main" id="{F1085800-9569-4843-B00A-CC81BB1D9B93}"/>
              </a:ext>
            </a:extLst>
          </p:cNvPr>
          <p:cNvSpPr>
            <a:spLocks noGrp="1"/>
          </p:cNvSpPr>
          <p:nvPr>
            <p:ph type="body" sz="quarter" idx="30"/>
          </p:nvPr>
        </p:nvSpPr>
        <p:spPr>
          <a:xfrm>
            <a:off x="3478966" y="2641170"/>
            <a:ext cx="6874660" cy="689519"/>
          </a:xfrm>
        </p:spPr>
        <p:txBody>
          <a:bodyPr/>
          <a:lstStyle/>
          <a:p>
            <a:pPr algn="l" rtl="0"/>
            <a:r>
              <a:rPr lang="en-US" dirty="0"/>
              <a:t>Nøgleord</a:t>
            </a:r>
          </a:p>
        </p:txBody>
      </p:sp>
      <p:sp>
        <p:nvSpPr>
          <p:cNvPr id="21" name="Text Placeholder 20">
            <a:extLst>
              <a:ext uri="{FF2B5EF4-FFF2-40B4-BE49-F238E27FC236}">
                <a16:creationId xmlns:a16="http://schemas.microsoft.com/office/drawing/2014/main" id="{E66C7987-60BB-DC47-A0C2-99C652EF4EF7}"/>
              </a:ext>
            </a:extLst>
          </p:cNvPr>
          <p:cNvSpPr>
            <a:spLocks noGrp="1"/>
          </p:cNvSpPr>
          <p:nvPr>
            <p:ph type="body" sz="quarter" idx="31"/>
          </p:nvPr>
        </p:nvSpPr>
        <p:spPr/>
        <p:txBody>
          <a:bodyPr/>
          <a:lstStyle/>
          <a:p>
            <a:pPr algn="l" rtl="0"/>
            <a:r>
              <a:rPr lang="en-US" dirty="0"/>
              <a:t>03</a:t>
            </a:r>
          </a:p>
        </p:txBody>
      </p:sp>
      <p:sp>
        <p:nvSpPr>
          <p:cNvPr id="22" name="Text Placeholder 21">
            <a:extLst>
              <a:ext uri="{FF2B5EF4-FFF2-40B4-BE49-F238E27FC236}">
                <a16:creationId xmlns:a16="http://schemas.microsoft.com/office/drawing/2014/main" id="{4AB945CA-DD37-8744-AC8D-A87A2B36C598}"/>
              </a:ext>
            </a:extLst>
          </p:cNvPr>
          <p:cNvSpPr>
            <a:spLocks noGrp="1"/>
          </p:cNvSpPr>
          <p:nvPr>
            <p:ph type="body" sz="quarter" idx="32"/>
          </p:nvPr>
        </p:nvSpPr>
        <p:spPr/>
        <p:txBody>
          <a:bodyPr/>
          <a:lstStyle/>
          <a:p>
            <a:pPr algn="l" rtl="0"/>
            <a:r>
              <a:rPr lang="en-GB" dirty="0"/>
              <a:t>Blockchain-brug i landbrugsfødevaresektoren</a:t>
            </a:r>
            <a:endParaRPr lang="en-US" dirty="0"/>
          </a:p>
        </p:txBody>
      </p:sp>
      <p:sp>
        <p:nvSpPr>
          <p:cNvPr id="23" name="Text Placeholder 22">
            <a:extLst>
              <a:ext uri="{FF2B5EF4-FFF2-40B4-BE49-F238E27FC236}">
                <a16:creationId xmlns:a16="http://schemas.microsoft.com/office/drawing/2014/main" id="{8343CF12-FDE6-8849-AC52-1E26D392F86A}"/>
              </a:ext>
            </a:extLst>
          </p:cNvPr>
          <p:cNvSpPr>
            <a:spLocks noGrp="1"/>
          </p:cNvSpPr>
          <p:nvPr>
            <p:ph type="body" sz="quarter" idx="33"/>
          </p:nvPr>
        </p:nvSpPr>
        <p:spPr/>
        <p:txBody>
          <a:bodyPr/>
          <a:lstStyle/>
          <a:p>
            <a:pPr algn="l" rtl="0"/>
            <a:r>
              <a:rPr lang="en-US" dirty="0"/>
              <a:t>04</a:t>
            </a:r>
          </a:p>
        </p:txBody>
      </p:sp>
      <p:sp>
        <p:nvSpPr>
          <p:cNvPr id="24" name="Text Placeholder 23">
            <a:extLst>
              <a:ext uri="{FF2B5EF4-FFF2-40B4-BE49-F238E27FC236}">
                <a16:creationId xmlns:a16="http://schemas.microsoft.com/office/drawing/2014/main" id="{5691577C-B257-3147-BB4B-29D2F40873AE}"/>
              </a:ext>
            </a:extLst>
          </p:cNvPr>
          <p:cNvSpPr>
            <a:spLocks noGrp="1"/>
          </p:cNvSpPr>
          <p:nvPr>
            <p:ph type="body" sz="quarter" idx="34"/>
          </p:nvPr>
        </p:nvSpPr>
        <p:spPr>
          <a:xfrm>
            <a:off x="3478966" y="4285383"/>
            <a:ext cx="6874660" cy="689519"/>
          </a:xfrm>
        </p:spPr>
        <p:txBody>
          <a:bodyPr/>
          <a:lstStyle/>
          <a:p>
            <a:pPr algn="l" rtl="0"/>
            <a:r>
              <a:rPr lang="en-IE" i="0" dirty="0">
                <a:solidFill>
                  <a:srgbClr val="27262B"/>
                </a:solidFill>
                <a:effectLst/>
                <a:latin typeface="var(--font-headings)"/>
              </a:rPr>
              <a:t>Øvelser og casestudier</a:t>
            </a:r>
          </a:p>
          <a:p>
            <a:pPr algn="l" rtl="0"/>
            <a:endParaRPr lang="en-US" dirty="0"/>
          </a:p>
        </p:txBody>
      </p:sp>
      <p:sp>
        <p:nvSpPr>
          <p:cNvPr id="25" name="Text Placeholder 24">
            <a:extLst>
              <a:ext uri="{FF2B5EF4-FFF2-40B4-BE49-F238E27FC236}">
                <a16:creationId xmlns:a16="http://schemas.microsoft.com/office/drawing/2014/main" id="{C649836C-4763-0A4B-8068-8B6B3A14D501}"/>
              </a:ext>
            </a:extLst>
          </p:cNvPr>
          <p:cNvSpPr>
            <a:spLocks noGrp="1"/>
          </p:cNvSpPr>
          <p:nvPr>
            <p:ph type="body" sz="quarter" idx="35"/>
          </p:nvPr>
        </p:nvSpPr>
        <p:spPr/>
        <p:txBody>
          <a:bodyPr/>
          <a:lstStyle/>
          <a:p>
            <a:pPr algn="l" rtl="0"/>
            <a:r>
              <a:rPr lang="en-US" dirty="0"/>
              <a:t>05</a:t>
            </a:r>
          </a:p>
        </p:txBody>
      </p:sp>
      <p:sp>
        <p:nvSpPr>
          <p:cNvPr id="26" name="Text Placeholder 25">
            <a:extLst>
              <a:ext uri="{FF2B5EF4-FFF2-40B4-BE49-F238E27FC236}">
                <a16:creationId xmlns:a16="http://schemas.microsoft.com/office/drawing/2014/main" id="{AF2A8952-1670-2F4B-B3F8-033CA2659F15}"/>
              </a:ext>
            </a:extLst>
          </p:cNvPr>
          <p:cNvSpPr>
            <a:spLocks noGrp="1"/>
          </p:cNvSpPr>
          <p:nvPr>
            <p:ph type="body" sz="quarter" idx="36"/>
          </p:nvPr>
        </p:nvSpPr>
        <p:spPr>
          <a:xfrm>
            <a:off x="3344056" y="5457104"/>
            <a:ext cx="6874660" cy="689519"/>
          </a:xfrm>
        </p:spPr>
        <p:txBody>
          <a:bodyPr/>
          <a:lstStyle/>
          <a:p>
            <a:pPr algn="l" rtl="0"/>
            <a:r>
              <a:rPr lang="en-US" dirty="0"/>
              <a:t>Konklusioner</a:t>
            </a: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pPr algn="l" rtl="0"/>
            <a:r>
              <a:rPr lang="en-US" dirty="0"/>
              <a:t>indhold</a:t>
            </a:r>
          </a:p>
        </p:txBody>
      </p:sp>
      <p:sp>
        <p:nvSpPr>
          <p:cNvPr id="2" name="Text Placeholder 23">
            <a:extLst>
              <a:ext uri="{FF2B5EF4-FFF2-40B4-BE49-F238E27FC236}">
                <a16:creationId xmlns:a16="http://schemas.microsoft.com/office/drawing/2014/main" id="{D9CD5A97-42B0-838C-A4F3-52B3E41800E6}"/>
              </a:ext>
            </a:extLst>
          </p:cNvPr>
          <p:cNvSpPr txBox="1">
            <a:spLocks/>
          </p:cNvSpPr>
          <p:nvPr/>
        </p:nvSpPr>
        <p:spPr>
          <a:xfrm>
            <a:off x="3478966" y="4937460"/>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endParaRPr lang="en-US" dirty="0"/>
          </a:p>
        </p:txBody>
      </p:sp>
      <p:sp>
        <p:nvSpPr>
          <p:cNvPr id="4" name="TextBox 3">
            <a:extLst>
              <a:ext uri="{FF2B5EF4-FFF2-40B4-BE49-F238E27FC236}">
                <a16:creationId xmlns:a16="http://schemas.microsoft.com/office/drawing/2014/main" id="{3D9A4E98-1A40-D6B5-8EC0-F23255391204}"/>
              </a:ext>
            </a:extLst>
          </p:cNvPr>
          <p:cNvSpPr txBox="1"/>
          <p:nvPr/>
        </p:nvSpPr>
        <p:spPr>
          <a:xfrm>
            <a:off x="3344056" y="4912887"/>
            <a:ext cx="6096000" cy="461665"/>
          </a:xfrm>
          <a:prstGeom prst="rect">
            <a:avLst/>
          </a:prstGeom>
          <a:noFill/>
        </p:spPr>
        <p:txBody>
          <a:bodyPr wrap="square">
            <a:spAutoFit/>
          </a:bodyPr>
          <a:lstStyle/>
          <a:p>
            <a:pPr algn="l" rtl="0"/>
            <a:r>
              <a:rPr lang="en-GB" sz="2200" dirty="0">
                <a:solidFill>
                  <a:srgbClr val="262626"/>
                </a:solidFill>
              </a:rPr>
              <a:t>Hvad er de nuværende grænser for Blockchain</a:t>
            </a:r>
            <a:r>
              <a:rPr lang="en-GB" sz="2400" dirty="0">
                <a:solidFill>
                  <a:srgbClr val="262626"/>
                </a:solidFill>
              </a:rPr>
              <a:t>?</a:t>
            </a:r>
          </a:p>
        </p:txBody>
      </p:sp>
      <p:sp>
        <p:nvSpPr>
          <p:cNvPr id="5" name="Text Placeholder 24">
            <a:extLst>
              <a:ext uri="{FF2B5EF4-FFF2-40B4-BE49-F238E27FC236}">
                <a16:creationId xmlns:a16="http://schemas.microsoft.com/office/drawing/2014/main" id="{146EBEAA-3F43-464D-5CB2-E1A5BACA1FF1}"/>
              </a:ext>
            </a:extLst>
          </p:cNvPr>
          <p:cNvSpPr txBox="1">
            <a:spLocks/>
          </p:cNvSpPr>
          <p:nvPr/>
        </p:nvSpPr>
        <p:spPr>
          <a:xfrm>
            <a:off x="2654199" y="5462823"/>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US" dirty="0"/>
              <a:t>06</a:t>
            </a:r>
          </a:p>
        </p:txBody>
      </p:sp>
      <p:cxnSp>
        <p:nvCxnSpPr>
          <p:cNvPr id="6" name="Straight Connector 5">
            <a:extLst>
              <a:ext uri="{FF2B5EF4-FFF2-40B4-BE49-F238E27FC236}">
                <a16:creationId xmlns:a16="http://schemas.microsoft.com/office/drawing/2014/main" id="{066CA3B8-1044-D397-9FB3-29615B66C5C4}"/>
              </a:ext>
            </a:extLst>
          </p:cNvPr>
          <p:cNvCxnSpPr/>
          <p:nvPr/>
        </p:nvCxnSpPr>
        <p:spPr>
          <a:xfrm>
            <a:off x="2828109" y="5457103"/>
            <a:ext cx="7525517" cy="0"/>
          </a:xfrm>
          <a:prstGeom prst="line">
            <a:avLst/>
          </a:prstGeom>
          <a:ln w="19050">
            <a:solidFill>
              <a:srgbClr val="6A9D5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CE87927-E2BA-AEF9-BA28-E48D0C82D6BE}"/>
              </a:ext>
            </a:extLst>
          </p:cNvPr>
          <p:cNvPicPr>
            <a:picLocks noChangeAspect="1"/>
          </p:cNvPicPr>
          <p:nvPr/>
        </p:nvPicPr>
        <p:blipFill>
          <a:blip r:embed="rId3"/>
          <a:stretch>
            <a:fillRect/>
          </a:stretch>
        </p:blipFill>
        <p:spPr>
          <a:xfrm>
            <a:off x="9915615" y="5602406"/>
            <a:ext cx="1638095" cy="342857"/>
          </a:xfrm>
          <a:prstGeom prst="rect">
            <a:avLst/>
          </a:prstGeom>
        </p:spPr>
      </p:pic>
      <p:sp>
        <p:nvSpPr>
          <p:cNvPr id="7" name="TextBox 6">
            <a:extLst>
              <a:ext uri="{FF2B5EF4-FFF2-40B4-BE49-F238E27FC236}">
                <a16:creationId xmlns:a16="http://schemas.microsoft.com/office/drawing/2014/main" id="{1B394A66-0768-5DE6-8E8B-1BA95844E901}"/>
              </a:ext>
            </a:extLst>
          </p:cNvPr>
          <p:cNvSpPr txBox="1"/>
          <p:nvPr/>
        </p:nvSpPr>
        <p:spPr>
          <a:xfrm>
            <a:off x="7532765" y="6132458"/>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30286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8785322" cy="803654"/>
          </a:xfrm>
          <a:prstGeom prst="rect">
            <a:avLst/>
          </a:prstGeom>
        </p:spPr>
        <p:txBody>
          <a:bodyPr/>
          <a:lstStyle/>
          <a:p>
            <a:pPr algn="l" rtl="0"/>
            <a:r>
              <a:rPr lang="en-US" dirty="0"/>
              <a:t>Digital sikkerhed</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391886" y="1753519"/>
            <a:ext cx="9412014" cy="3785652"/>
          </a:xfrm>
          <a:prstGeom prst="rect">
            <a:avLst/>
          </a:prstGeom>
          <a:noFill/>
        </p:spPr>
        <p:txBody>
          <a:bodyPr wrap="square">
            <a:spAutoFit/>
          </a:bodyPr>
          <a:lstStyle/>
          <a:p>
            <a:pPr algn="l" rtl="0"/>
            <a:r>
              <a:rPr lang="en-GB" sz="2400" b="1" dirty="0">
                <a:solidFill>
                  <a:srgbClr val="6A9D56"/>
                </a:solidFill>
              </a:rPr>
              <a:t>En stiv manipulationssikker kæde:</a:t>
            </a:r>
            <a:r>
              <a:rPr lang="en-GB" sz="2400" dirty="0">
                <a:solidFill>
                  <a:srgbClr val="262626"/>
                </a:solidFill>
              </a:rPr>
              <a:t>Indholdet og rækkefølgen af ​​blokkene i blockchain er manipulationssikre. Dette bygger på den decentraliserede arkitektur og konsensusprincippet. Derudover kan en mekanisme, der tilskynder til positiv adfærd, afskrækkende negativ adfærd, og et kryptografisk system, der understøtter stærke tekniske garantier, anvendes. ,</a:t>
            </a:r>
          </a:p>
          <a:p>
            <a:pPr algn="l" rtl="0"/>
            <a:endParaRPr lang="en-GB" sz="2400" b="1" dirty="0">
              <a:solidFill>
                <a:srgbClr val="6A9D56"/>
              </a:solidFill>
            </a:endParaRPr>
          </a:p>
          <a:p>
            <a:pPr algn="l" rtl="0"/>
            <a:r>
              <a:rPr lang="en-GB" sz="2400" b="1" dirty="0">
                <a:solidFill>
                  <a:srgbClr val="6A9D56"/>
                </a:solidFill>
              </a:rPr>
              <a:t>,</a:t>
            </a:r>
            <a:r>
              <a:rPr lang="en-GB" sz="2400" dirty="0">
                <a:solidFill>
                  <a:srgbClr val="262626"/>
                </a:solidFill>
              </a:rPr>
              <a:t>De</a:t>
            </a:r>
            <a:r>
              <a:rPr lang="en-GB" sz="2400" b="1" dirty="0" err="1">
                <a:solidFill>
                  <a:srgbClr val="6A9D56"/>
                </a:solidFill>
              </a:rPr>
              <a:t>PoW</a:t>
            </a:r>
            <a:r>
              <a:rPr lang="en-GB" sz="2400" b="1" dirty="0">
                <a:solidFill>
                  <a:srgbClr val="6A9D56"/>
                </a:solidFill>
              </a:rPr>
              <a:t> </a:t>
            </a:r>
            <a:r>
              <a:rPr lang="en-GB" sz="2400" dirty="0">
                <a:solidFill>
                  <a:srgbClr val="262626"/>
                </a:solidFill>
              </a:rPr>
              <a:t>er afhængig af konsensus og kryptografisk bevis, der er dyrt i form af computerkraft, mens</a:t>
            </a:r>
            <a:r>
              <a:rPr lang="en-GB" sz="2400" dirty="0" err="1">
                <a:solidFill>
                  <a:srgbClr val="262626"/>
                </a:solidFill>
              </a:rPr>
              <a:t>PoS</a:t>
            </a:r>
            <a:r>
              <a:rPr lang="en-GB" sz="2400" dirty="0">
                <a:solidFill>
                  <a:srgbClr val="262626"/>
                </a:solidFill>
              </a:rPr>
              <a:t>er afhængig af konsensus og en incitamentsstruktur og har endnu ikke bevist, at den kan stole på i stor skala.</a:t>
            </a:r>
          </a:p>
        </p:txBody>
      </p:sp>
      <p:pic>
        <p:nvPicPr>
          <p:cNvPr id="11" name="Graphic 9" descr="Lock with solid fill">
            <a:extLst>
              <a:ext uri="{FF2B5EF4-FFF2-40B4-BE49-F238E27FC236}">
                <a16:creationId xmlns:a16="http://schemas.microsoft.com/office/drawing/2014/main" id="{332DC49B-9152-1766-04FE-51BD1A4F9BB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821355" y="273070"/>
            <a:ext cx="1211630" cy="1211630"/>
          </a:xfrm>
          <a:prstGeom prst="rect">
            <a:avLst/>
          </a:prstGeom>
        </p:spPr>
      </p:pic>
    </p:spTree>
    <p:extLst>
      <p:ext uri="{BB962C8B-B14F-4D97-AF65-F5344CB8AC3E}">
        <p14:creationId xmlns:p14="http://schemas.microsoft.com/office/powerpoint/2010/main" val="191391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11346724" cy="646331"/>
          </a:xfrm>
          <a:prstGeom prst="rect">
            <a:avLst/>
          </a:prstGeom>
          <a:noFill/>
        </p:spPr>
        <p:txBody>
          <a:bodyPr wrap="square">
            <a:spAutoFit/>
          </a:bodyPr>
          <a:lstStyle/>
          <a:p>
            <a:pPr algn="l" rtl="0"/>
            <a:r>
              <a:rPr lang="en-GB" sz="3600" b="1" dirty="0">
                <a:solidFill>
                  <a:schemeClr val="bg1"/>
                </a:solidFill>
              </a:rPr>
              <a:t>Yderligere elementer, der udfordrer den komplette tillid</a:t>
            </a:r>
            <a:endParaRPr lang="en-US" sz="48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537106" y="1519819"/>
            <a:ext cx="5558893" cy="17743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400" dirty="0">
                <a:latin typeface="+mn-lt"/>
                <a:ea typeface="Open Sans"/>
                <a:cs typeface="Open Sans"/>
                <a:sym typeface="Open Sans"/>
              </a:rPr>
              <a:t>Mens blockchain-teknologi har et stort løfte om at øge tilliden til landbrugsfødevaresektoren, har visse elementer og udfordringer sat spørgsmålstegn ved eller kan sætte spørgsmålstegn ved den fuldstændige tillid til implementeringen heraf. ,</a:t>
            </a:r>
          </a:p>
          <a:p>
            <a:pPr algn="l" rtl="0">
              <a:lnSpc>
                <a:spcPct val="100000"/>
              </a:lnSpc>
              <a:spcBef>
                <a:spcPts val="0"/>
              </a:spcBef>
            </a:pPr>
            <a:endParaRPr lang="en-GB" sz="2400" dirty="0">
              <a:latin typeface="+mn-lt"/>
              <a:ea typeface="Open Sans"/>
              <a:cs typeface="Open Sans"/>
              <a:sym typeface="Open Sans"/>
            </a:endParaRPr>
          </a:p>
          <a:p>
            <a:pPr algn="l" rtl="0">
              <a:lnSpc>
                <a:spcPct val="100000"/>
              </a:lnSpc>
              <a:spcBef>
                <a:spcPts val="0"/>
              </a:spcBef>
            </a:pPr>
            <a:r>
              <a:rPr lang="en-GB" sz="2400" dirty="0">
                <a:latin typeface="+mn-lt"/>
                <a:ea typeface="Open Sans"/>
                <a:cs typeface="Open Sans"/>
                <a:sym typeface="Open Sans"/>
              </a:rPr>
              <a:t>Nogle af disse elementer omfatter:</a:t>
            </a:r>
          </a:p>
          <a:p>
            <a:pPr algn="l" rtl="0">
              <a:lnSpc>
                <a:spcPct val="100000"/>
              </a:lnSpc>
              <a:spcBef>
                <a:spcPts val="0"/>
              </a:spcBef>
            </a:pPr>
            <a:endParaRPr lang="en-GB" sz="2400" dirty="0">
              <a:latin typeface="+mn-lt"/>
              <a:ea typeface="Open Sans"/>
              <a:cs typeface="Open Sans"/>
              <a:sym typeface="Open Sans"/>
            </a:endParaRP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Teknologiens kompleksitet,</a:t>
            </a: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Integrationsudfordringer,</a:t>
            </a: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Bekymringer om skalerbarhed,</a:t>
            </a: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Bekymringer om databeskyttelse</a:t>
            </a:r>
            <a:endParaRPr lang="en-US" sz="2400" dirty="0">
              <a:latin typeface="+mn-lt"/>
              <a:ea typeface="Open Sans"/>
              <a:cs typeface="Open Sans"/>
              <a:sym typeface="Open Sans"/>
            </a:endParaRPr>
          </a:p>
        </p:txBody>
      </p:sp>
      <p:pic>
        <p:nvPicPr>
          <p:cNvPr id="6146" name="Picture 2" descr="Negative Schufa-Einträge: Stolpersteine im Alltag">
            <a:extLst>
              <a:ext uri="{FF2B5EF4-FFF2-40B4-BE49-F238E27FC236}">
                <a16:creationId xmlns:a16="http://schemas.microsoft.com/office/drawing/2014/main" id="{A914FA38-6CE0-DB58-C86F-EF4620A929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619" y="2220685"/>
            <a:ext cx="5002922" cy="3035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064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338001" y="25612"/>
            <a:ext cx="11346724" cy="1077218"/>
          </a:xfrm>
          <a:prstGeom prst="rect">
            <a:avLst/>
          </a:prstGeom>
          <a:noFill/>
        </p:spPr>
        <p:txBody>
          <a:bodyPr wrap="square">
            <a:spAutoFit/>
          </a:bodyPr>
          <a:lstStyle/>
          <a:p>
            <a:pPr algn="l" rtl="0"/>
            <a:r>
              <a:rPr lang="en-GB" sz="3200" b="1" dirty="0">
                <a:solidFill>
                  <a:schemeClr val="bg1"/>
                </a:solidFill>
              </a:rPr>
              <a:t>Hvordan kan blockchain forbedre tilliden til landbrugsfødevaresektoren?</a:t>
            </a:r>
            <a:endParaRPr lang="en-US" sz="32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338001" y="1262174"/>
            <a:ext cx="11679828" cy="17743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200" dirty="0">
                <a:latin typeface="+mn-lt"/>
                <a:ea typeface="Open Sans"/>
                <a:cs typeface="Open Sans"/>
                <a:sym typeface="Open Sans"/>
              </a:rPr>
              <a:t>Vi har set, at i landbrugsfødevaresektoren kan blockchain-teknologi forbedre tilliden blandt forsyningskædeaktører og mellem producenter og forbrugere gennem følgende specifikke mekanismer:</a:t>
            </a:r>
          </a:p>
          <a:p>
            <a:pPr algn="l" rtl="0">
              <a:lnSpc>
                <a:spcPct val="100000"/>
              </a:lnSpc>
              <a:spcBef>
                <a:spcPts val="0"/>
              </a:spcBef>
            </a:pPr>
            <a:endParaRPr lang="en-GB" sz="2200" dirty="0">
              <a:latin typeface="+mn-lt"/>
              <a:ea typeface="Open Sans"/>
              <a:cs typeface="Open Sans"/>
              <a:sym typeface="Open Sans"/>
            </a:endParaRPr>
          </a:p>
          <a:p>
            <a:pPr marL="342900" indent="-342900" algn="l" rtl="0">
              <a:lnSpc>
                <a:spcPct val="100000"/>
              </a:lnSpc>
              <a:spcBef>
                <a:spcPts val="0"/>
              </a:spcBef>
              <a:buFont typeface="Arial" panose="020B0604020202020204" pitchFamily="34" charset="0"/>
              <a:buChar char="•"/>
            </a:pPr>
            <a:r>
              <a:rPr lang="en-GB" sz="2200" b="1" dirty="0">
                <a:solidFill>
                  <a:srgbClr val="6A9D56"/>
                </a:solidFill>
                <a:latin typeface="+mn-lt"/>
                <a:ea typeface="Open Sans"/>
                <a:cs typeface="Open Sans"/>
                <a:sym typeface="Open Sans"/>
              </a:rPr>
              <a:t>Sporbarhed:</a:t>
            </a:r>
            <a:r>
              <a:rPr lang="en-GB" sz="2200" dirty="0">
                <a:latin typeface="+mn-lt"/>
                <a:ea typeface="Open Sans"/>
                <a:cs typeface="Open Sans"/>
                <a:sym typeface="Open Sans"/>
              </a:rPr>
              <a:t>Ved at tillade oprettelsen af ​​en gennemsigtig hovedbog, der sporer landbrugsprodukters rejse fra gården til bordet. Denne synlighed øger tilliden ved at give forbrugere og forsyningskædedeltagere nøjagtige oplysninger i realtid om oprindelse og håndtering af fødevarer.</a:t>
            </a:r>
          </a:p>
          <a:p>
            <a:pPr marL="342900" indent="-342900" algn="l" rtl="0">
              <a:lnSpc>
                <a:spcPct val="100000"/>
              </a:lnSpc>
              <a:spcBef>
                <a:spcPts val="0"/>
              </a:spcBef>
              <a:buFont typeface="Arial" panose="020B0604020202020204" pitchFamily="34" charset="0"/>
              <a:buChar char="•"/>
            </a:pPr>
            <a:r>
              <a:rPr lang="en-GB" sz="2200" b="1" dirty="0">
                <a:solidFill>
                  <a:srgbClr val="6A9D56"/>
                </a:solidFill>
                <a:latin typeface="+mn-lt"/>
                <a:ea typeface="Open Sans"/>
                <a:cs typeface="Open Sans"/>
                <a:sym typeface="Open Sans"/>
              </a:rPr>
              <a:t>Uforanderlige optegnelser:</a:t>
            </a:r>
            <a:r>
              <a:rPr lang="en-GB" sz="2200" dirty="0">
                <a:latin typeface="+mn-lt"/>
                <a:ea typeface="Open Sans"/>
                <a:cs typeface="Open Sans"/>
                <a:sym typeface="Open Sans"/>
              </a:rPr>
              <a:t>Uforanderligheden af ​​blockchain-registreringer sikrer, at oplysninger om fødevarers oprindelse og egenskaber ikke kan ændres. Dette reducerer risikoen for fødevaresvindel og forfalskning, hvilket bidrager til øget tillid blandt forbrugere og forsyningskædedeltagere.</a:t>
            </a:r>
          </a:p>
          <a:p>
            <a:pPr marL="358775" indent="-358775" algn="l" rtl="0">
              <a:lnSpc>
                <a:spcPct val="100000"/>
              </a:lnSpc>
              <a:spcBef>
                <a:spcPts val="0"/>
              </a:spcBef>
              <a:buFont typeface="Arial" panose="020B0604020202020204" pitchFamily="34" charset="0"/>
              <a:buChar char="•"/>
            </a:pPr>
            <a:r>
              <a:rPr lang="en-GB" sz="2200" dirty="0">
                <a:latin typeface="+mn-lt"/>
                <a:ea typeface="Open Sans"/>
                <a:cs typeface="Open Sans"/>
                <a:sym typeface="Open Sans"/>
              </a:rPr>
              <a:t> </a:t>
            </a:r>
            <a:r>
              <a:rPr lang="en-GB" sz="2200" b="1" dirty="0">
                <a:solidFill>
                  <a:srgbClr val="6A9D56"/>
                </a:solidFill>
                <a:latin typeface="+mn-lt"/>
                <a:ea typeface="Open Sans"/>
                <a:cs typeface="Open Sans"/>
                <a:sym typeface="Open Sans"/>
              </a:rPr>
              <a:t>Realtidsopdateringer:</a:t>
            </a:r>
            <a:r>
              <a:rPr lang="en-GB" sz="2200" dirty="0">
                <a:latin typeface="+mn-lt"/>
                <a:ea typeface="Open Sans"/>
                <a:cs typeface="Open Sans"/>
                <a:sym typeface="Open Sans"/>
              </a:rPr>
              <a:t>Brug af IoT-enheder og sensorer forbundet til blockchain giver mulighed for realtidsovervågning af forsyningskæden. Denne gennemsigtighed gør det muligt for interessenter at spore produkternes status og placering på alle trin, hvilket sikrer ægthed og reducerer risikoen for forfalskning.</a:t>
            </a:r>
            <a:endParaRPr lang="en-US" sz="2200" dirty="0">
              <a:latin typeface="+mn-lt"/>
              <a:ea typeface="Open Sans"/>
              <a:cs typeface="Open Sans"/>
              <a:sym typeface="Open Sans"/>
            </a:endParaRPr>
          </a:p>
        </p:txBody>
      </p:sp>
    </p:spTree>
    <p:extLst>
      <p:ext uri="{BB962C8B-B14F-4D97-AF65-F5344CB8AC3E}">
        <p14:creationId xmlns:p14="http://schemas.microsoft.com/office/powerpoint/2010/main" val="3213470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11346724" cy="646331"/>
          </a:xfrm>
          <a:prstGeom prst="rect">
            <a:avLst/>
          </a:prstGeom>
          <a:noFill/>
        </p:spPr>
        <p:txBody>
          <a:bodyPr wrap="square">
            <a:spAutoFit/>
          </a:bodyPr>
          <a:lstStyle/>
          <a:p>
            <a:pPr algn="l" rtl="0"/>
            <a:r>
              <a:rPr lang="en-GB" sz="3600" b="1" dirty="0">
                <a:solidFill>
                  <a:schemeClr val="bg1"/>
                </a:solidFill>
              </a:rPr>
              <a:t>Typer af Blockchain - offentlig vs privat</a:t>
            </a:r>
            <a:endParaRPr lang="en-US" sz="48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537106" y="1519819"/>
            <a:ext cx="5558893" cy="17743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400" dirty="0">
                <a:latin typeface="+mn-lt"/>
                <a:ea typeface="Open Sans"/>
                <a:cs typeface="Open Sans"/>
                <a:sym typeface="Open Sans"/>
              </a:rPr>
              <a:t>Valget af blockchain-type kan påvirke gennemsigtigheden og dermed tilliden til landbrugsfødevaresektoren.</a:t>
            </a:r>
          </a:p>
          <a:p>
            <a:pPr algn="l" rtl="0">
              <a:lnSpc>
                <a:spcPct val="100000"/>
              </a:lnSpc>
              <a:spcBef>
                <a:spcPts val="0"/>
              </a:spcBef>
            </a:pPr>
            <a:endParaRPr lang="en-GB" sz="2400" dirty="0">
              <a:latin typeface="+mn-lt"/>
              <a:ea typeface="Open Sans"/>
              <a:cs typeface="Open Sans"/>
              <a:sym typeface="Open Sans"/>
            </a:endParaRPr>
          </a:p>
          <a:p>
            <a:pPr algn="l" rtl="0">
              <a:lnSpc>
                <a:spcPct val="100000"/>
              </a:lnSpc>
              <a:spcBef>
                <a:spcPts val="0"/>
              </a:spcBef>
            </a:pPr>
            <a:r>
              <a:rPr lang="en-GB" sz="2400" b="1" dirty="0">
                <a:solidFill>
                  <a:srgbClr val="6A9D56"/>
                </a:solidFill>
                <a:latin typeface="+mn-lt"/>
                <a:ea typeface="Open Sans"/>
                <a:cs typeface="Open Sans"/>
                <a:sym typeface="Open Sans"/>
              </a:rPr>
              <a:t>Offentlig blockchain:</a:t>
            </a:r>
            <a:r>
              <a:rPr lang="en-GB" sz="2400" dirty="0">
                <a:latin typeface="+mn-lt"/>
                <a:ea typeface="Open Sans"/>
                <a:cs typeface="Open Sans"/>
                <a:sym typeface="Open Sans"/>
              </a:rPr>
              <a:t>meget gennemsigtig; alle transaktioner, der er synlige for alle på netværket.</a:t>
            </a: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Forbedre tilliden mellem virksomheder og forbrugere ved at levere en gennemsigtig og manipulationssikker registrering af transaktioner</a:t>
            </a:r>
          </a:p>
          <a:p>
            <a:pPr marL="342900" indent="-342900" algn="l" rtl="0">
              <a:lnSpc>
                <a:spcPct val="100000"/>
              </a:lnSpc>
              <a:spcBef>
                <a:spcPts val="0"/>
              </a:spcBef>
              <a:buFont typeface="Arial" panose="020B0604020202020204" pitchFamily="34" charset="0"/>
              <a:buChar char="•"/>
            </a:pPr>
            <a:r>
              <a:rPr lang="en-GB" sz="2400" dirty="0">
                <a:latin typeface="+mn-lt"/>
                <a:ea typeface="Open Sans"/>
                <a:cs typeface="Open Sans"/>
                <a:sym typeface="Open Sans"/>
              </a:rPr>
              <a:t>Forbrugerne kan uafhængigt verificere produkternes ægthed og oprindelse.</a:t>
            </a:r>
          </a:p>
          <a:p>
            <a:pPr algn="l" rtl="0">
              <a:lnSpc>
                <a:spcPct val="100000"/>
              </a:lnSpc>
              <a:spcBef>
                <a:spcPts val="0"/>
              </a:spcBef>
            </a:pPr>
            <a:endParaRPr lang="en-GB" sz="2400" dirty="0">
              <a:latin typeface="+mn-lt"/>
              <a:ea typeface="Open Sans"/>
              <a:cs typeface="Open Sans"/>
              <a:sym typeface="Open Sans"/>
            </a:endParaRPr>
          </a:p>
          <a:p>
            <a:pPr algn="l" rtl="0">
              <a:lnSpc>
                <a:spcPct val="100000"/>
              </a:lnSpc>
              <a:spcBef>
                <a:spcPts val="0"/>
              </a:spcBef>
            </a:pPr>
            <a:r>
              <a:rPr lang="en-GB" sz="2400" dirty="0">
                <a:latin typeface="+mn-lt"/>
                <a:ea typeface="Open Sans"/>
                <a:cs typeface="Open Sans"/>
                <a:sym typeface="Open Sans"/>
              </a:rPr>
              <a:t>,</a:t>
            </a:r>
          </a:p>
          <a:p>
            <a:pPr algn="l" rtl="0">
              <a:lnSpc>
                <a:spcPct val="100000"/>
              </a:lnSpc>
              <a:spcBef>
                <a:spcPts val="0"/>
              </a:spcBef>
            </a:pPr>
            <a:r>
              <a:rPr lang="en-GB" sz="2400" dirty="0">
                <a:latin typeface="+mn-lt"/>
                <a:ea typeface="Open Sans"/>
                <a:cs typeface="Open Sans"/>
                <a:sym typeface="Open Sans"/>
              </a:rPr>
              <a:t>,</a:t>
            </a:r>
            <a:endParaRPr lang="en-US" sz="2400" dirty="0">
              <a:latin typeface="+mn-lt"/>
              <a:ea typeface="Open Sans"/>
              <a:cs typeface="Open Sans"/>
              <a:sym typeface="Open Sans"/>
            </a:endParaRPr>
          </a:p>
        </p:txBody>
      </p:sp>
      <p:pic>
        <p:nvPicPr>
          <p:cNvPr id="7170" name="Picture 2" descr="Private vs Public Company - Key Differences, Value">
            <a:extLst>
              <a:ext uri="{FF2B5EF4-FFF2-40B4-BE49-F238E27FC236}">
                <a16:creationId xmlns:a16="http://schemas.microsoft.com/office/drawing/2014/main" id="{3DA70E12-8835-E198-3951-AB5BC5E6ED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3195" y="2338251"/>
            <a:ext cx="4483612" cy="3361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5882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11346724" cy="646331"/>
          </a:xfrm>
          <a:prstGeom prst="rect">
            <a:avLst/>
          </a:prstGeom>
          <a:noFill/>
        </p:spPr>
        <p:txBody>
          <a:bodyPr wrap="square">
            <a:spAutoFit/>
          </a:bodyPr>
          <a:lstStyle/>
          <a:p>
            <a:pPr algn="l" rtl="0"/>
            <a:r>
              <a:rPr lang="en-GB" sz="3600" b="1" dirty="0">
                <a:solidFill>
                  <a:schemeClr val="bg1"/>
                </a:solidFill>
              </a:rPr>
              <a:t>Typer af Blockchain - offentlig vs privat</a:t>
            </a:r>
            <a:endParaRPr lang="en-US" sz="48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537106" y="1519819"/>
            <a:ext cx="5558893" cy="17743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400" b="1" dirty="0">
                <a:solidFill>
                  <a:srgbClr val="6A9D56"/>
                </a:solidFill>
                <a:latin typeface="+mn-lt"/>
                <a:ea typeface="Open Sans"/>
                <a:cs typeface="Open Sans"/>
                <a:sym typeface="Open Sans"/>
              </a:rPr>
              <a:t>Privat blockchain:</a:t>
            </a:r>
            <a:r>
              <a:rPr lang="en-GB" sz="2400" dirty="0">
                <a:latin typeface="+mn-lt"/>
                <a:ea typeface="Open Sans"/>
                <a:cs typeface="Open Sans"/>
                <a:sym typeface="Open Sans"/>
              </a:rPr>
              <a:t>begrænset adgang til et sæt deltagere, reduceret gennemsigtighed i forhold til offentlige blockchains; deltagere kan se transaktioner, men den bredere offentlighed har ikke adgang</a:t>
            </a:r>
          </a:p>
          <a:p>
            <a:pPr algn="l" rtl="0">
              <a:lnSpc>
                <a:spcPct val="100000"/>
              </a:lnSpc>
              <a:spcBef>
                <a:spcPts val="0"/>
              </a:spcBef>
            </a:pPr>
            <a:endParaRPr lang="en-GB" sz="2400" dirty="0">
              <a:latin typeface="+mn-lt"/>
              <a:ea typeface="Open Sans"/>
              <a:cs typeface="Open Sans"/>
              <a:sym typeface="Open Sans"/>
            </a:endParaRPr>
          </a:p>
          <a:p>
            <a:pPr algn="l" rtl="0">
              <a:lnSpc>
                <a:spcPct val="100000"/>
              </a:lnSpc>
              <a:spcBef>
                <a:spcPts val="0"/>
              </a:spcBef>
            </a:pPr>
            <a:r>
              <a:rPr lang="en-GB" sz="2400" dirty="0">
                <a:latin typeface="+mn-lt"/>
                <a:ea typeface="Open Sans"/>
                <a:cs typeface="Open Sans"/>
                <a:sym typeface="Open Sans"/>
              </a:rPr>
              <a:t>Mens en privat blockchain kan øge tilliden i en virksomhed eller aktørerne i landbrugsfødevaresektoren, øger den muligvis ikke tilliden mellem virksomheder og forbrugere, fordi niveauet af gennemsigtighed er begrænset.</a:t>
            </a:r>
            <a:endParaRPr lang="en-US" sz="2400" dirty="0">
              <a:latin typeface="+mn-lt"/>
              <a:ea typeface="Open Sans"/>
              <a:cs typeface="Open Sans"/>
              <a:sym typeface="Open Sans"/>
            </a:endParaRPr>
          </a:p>
        </p:txBody>
      </p:sp>
      <p:pic>
        <p:nvPicPr>
          <p:cNvPr id="7170" name="Picture 2" descr="Private vs Public Company - Key Differences, Value">
            <a:extLst>
              <a:ext uri="{FF2B5EF4-FFF2-40B4-BE49-F238E27FC236}">
                <a16:creationId xmlns:a16="http://schemas.microsoft.com/office/drawing/2014/main" id="{3DA70E12-8835-E198-3951-AB5BC5E6ED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3195" y="2338251"/>
            <a:ext cx="4483612" cy="3361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716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11346724" cy="646331"/>
          </a:xfrm>
          <a:prstGeom prst="rect">
            <a:avLst/>
          </a:prstGeom>
          <a:noFill/>
        </p:spPr>
        <p:txBody>
          <a:bodyPr wrap="square">
            <a:spAutoFit/>
          </a:bodyPr>
          <a:lstStyle/>
          <a:p>
            <a:pPr algn="l" rtl="0"/>
            <a:r>
              <a:rPr lang="en-GB" sz="3600" b="1" dirty="0">
                <a:solidFill>
                  <a:schemeClr val="bg1"/>
                </a:solidFill>
              </a:rPr>
              <a:t>Typer af blockchains – Tilladte vs. Tilladelsesløst</a:t>
            </a:r>
            <a:endParaRPr lang="en-US" sz="36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660674" y="1430502"/>
            <a:ext cx="4949294" cy="4998248"/>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000" b="1" dirty="0">
                <a:solidFill>
                  <a:srgbClr val="6A9D56"/>
                </a:solidFill>
                <a:latin typeface="+mn-lt"/>
                <a:ea typeface="Open Sans"/>
                <a:cs typeface="Open Sans"/>
                <a:sym typeface="Open Sans"/>
              </a:rPr>
              <a:t>Tilladt blockchain:</a:t>
            </a:r>
          </a:p>
          <a:p>
            <a:pPr algn="l" rtl="0">
              <a:lnSpc>
                <a:spcPct val="100000"/>
              </a:lnSpc>
              <a:spcBef>
                <a:spcPts val="0"/>
              </a:spcBef>
            </a:pPr>
            <a:r>
              <a:rPr lang="en-GB" sz="2000" dirty="0">
                <a:latin typeface="+mn-lt"/>
                <a:ea typeface="Open Sans"/>
                <a:cs typeface="Open Sans"/>
                <a:sym typeface="Open Sans"/>
              </a:rPr>
              <a:t>Kontrollere, hvem der kan deltage i netværket og validere transaktioner; deltagerne har synlighed; eksterne enheder har muligvis ikke samme niveau af gennemsigtighed</a:t>
            </a:r>
          </a:p>
          <a:p>
            <a:pPr algn="l" rtl="0">
              <a:lnSpc>
                <a:spcPct val="100000"/>
              </a:lnSpc>
              <a:spcBef>
                <a:spcPts val="0"/>
              </a:spcBef>
            </a:pPr>
            <a:endParaRPr lang="en-GB" sz="2000" dirty="0">
              <a:latin typeface="+mn-lt"/>
              <a:ea typeface="Open Sans"/>
              <a:cs typeface="Open Sans"/>
              <a:sym typeface="Open Sans"/>
            </a:endParaRPr>
          </a:p>
          <a:p>
            <a:pPr algn="l" rtl="0">
              <a:lnSpc>
                <a:spcPct val="100000"/>
              </a:lnSpc>
              <a:spcBef>
                <a:spcPts val="0"/>
              </a:spcBef>
            </a:pPr>
            <a:r>
              <a:rPr lang="en-GB" sz="2000" dirty="0">
                <a:latin typeface="+mn-lt"/>
                <a:ea typeface="Open Sans"/>
                <a:cs typeface="Open Sans"/>
                <a:sym typeface="Open Sans"/>
              </a:rPr>
              <a:t>Tilladte blockchains kan forbedre tilliden i et lukket økosystem af virksomheder, da deltagerne er kendte og ansvarlige. Gennemsigtigheden kan dog være begrænset, når man interagerer med eksterne interessenter.</a:t>
            </a:r>
            <a:endParaRPr lang="en-US" sz="2000" dirty="0">
              <a:latin typeface="+mn-lt"/>
              <a:ea typeface="Open Sans"/>
              <a:cs typeface="Open Sans"/>
              <a:sym typeface="Open Sans"/>
            </a:endParaRPr>
          </a:p>
        </p:txBody>
      </p:sp>
      <p:sp>
        <p:nvSpPr>
          <p:cNvPr id="2" name="Google Shape;209;p7">
            <a:extLst>
              <a:ext uri="{FF2B5EF4-FFF2-40B4-BE49-F238E27FC236}">
                <a16:creationId xmlns:a16="http://schemas.microsoft.com/office/drawing/2014/main" id="{55CD3F8C-1DB1-1B31-DBFA-F1118E90544B}"/>
              </a:ext>
            </a:extLst>
          </p:cNvPr>
          <p:cNvSpPr txBox="1">
            <a:spLocks/>
          </p:cNvSpPr>
          <p:nvPr/>
        </p:nvSpPr>
        <p:spPr>
          <a:xfrm>
            <a:off x="6233432" y="1411207"/>
            <a:ext cx="4949294" cy="4998248"/>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2000" b="1" dirty="0">
                <a:solidFill>
                  <a:srgbClr val="6A9D56"/>
                </a:solidFill>
                <a:latin typeface="+mn-lt"/>
                <a:ea typeface="Open Sans"/>
                <a:cs typeface="Open Sans"/>
                <a:sym typeface="Open Sans"/>
              </a:rPr>
              <a:t>Tilladelsesfri blockchain:</a:t>
            </a:r>
          </a:p>
          <a:p>
            <a:pPr algn="l" rtl="0">
              <a:lnSpc>
                <a:spcPct val="100000"/>
              </a:lnSpc>
              <a:spcBef>
                <a:spcPts val="0"/>
              </a:spcBef>
            </a:pPr>
            <a:r>
              <a:rPr lang="en-GB" sz="2000" dirty="0">
                <a:latin typeface="+mn-lt"/>
                <a:ea typeface="Open Sans"/>
                <a:cs typeface="Open Sans"/>
                <a:sym typeface="Open Sans"/>
              </a:rPr>
              <a:t>Tillader enhver at deltage; ofte forbundet med offentlige blockchains; høj grad af gennemsigtighed</a:t>
            </a:r>
          </a:p>
          <a:p>
            <a:pPr algn="l" rtl="0">
              <a:lnSpc>
                <a:spcPct val="100000"/>
              </a:lnSpc>
              <a:spcBef>
                <a:spcPts val="0"/>
              </a:spcBef>
            </a:pPr>
            <a:endParaRPr lang="en-GB" sz="2000" dirty="0">
              <a:latin typeface="+mn-lt"/>
              <a:ea typeface="Open Sans"/>
              <a:cs typeface="Open Sans"/>
              <a:sym typeface="Open Sans"/>
            </a:endParaRPr>
          </a:p>
          <a:p>
            <a:pPr algn="l" rtl="0">
              <a:lnSpc>
                <a:spcPct val="100000"/>
              </a:lnSpc>
              <a:spcBef>
                <a:spcPts val="0"/>
              </a:spcBef>
            </a:pPr>
            <a:r>
              <a:rPr lang="en-GB" sz="2000" dirty="0">
                <a:latin typeface="+mn-lt"/>
                <a:ea typeface="Open Sans"/>
                <a:cs typeface="Open Sans"/>
                <a:sym typeface="Open Sans"/>
              </a:rPr>
              <a:t>Tilladelsesløse blockchains kan være effektive til at opbygge tillid, især i scenarier, hvor inklusivitet og åbenhed er afgørende. Forbrugere kan stole mere på et system, når de ved, at det ikke er kontrolleret af en enkelt enhed</a:t>
            </a:r>
            <a:endParaRPr lang="en-US" sz="2000" dirty="0">
              <a:latin typeface="+mn-lt"/>
              <a:ea typeface="Open Sans"/>
              <a:cs typeface="Open Sans"/>
              <a:sym typeface="Open Sans"/>
            </a:endParaRPr>
          </a:p>
        </p:txBody>
      </p:sp>
    </p:spTree>
    <p:extLst>
      <p:ext uri="{BB962C8B-B14F-4D97-AF65-F5344CB8AC3E}">
        <p14:creationId xmlns:p14="http://schemas.microsoft.com/office/powerpoint/2010/main" val="28448405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7358"/>
            <a:ext cx="12192000" cy="1061799"/>
          </a:xfrm>
          <a:prstGeom prst="rect">
            <a:avLst/>
          </a:prstGeom>
          <a:noFill/>
          <a:ln>
            <a:noFill/>
          </a:ln>
        </p:spPr>
      </p:pic>
      <p:sp>
        <p:nvSpPr>
          <p:cNvPr id="7" name="TextBox 6">
            <a:extLst>
              <a:ext uri="{FF2B5EF4-FFF2-40B4-BE49-F238E27FC236}">
                <a16:creationId xmlns:a16="http://schemas.microsoft.com/office/drawing/2014/main" id="{69B4BBFF-48A0-21C4-29A0-63FF23457A40}"/>
              </a:ext>
            </a:extLst>
          </p:cNvPr>
          <p:cNvSpPr txBox="1"/>
          <p:nvPr/>
        </p:nvSpPr>
        <p:spPr>
          <a:xfrm>
            <a:off x="560070" y="339933"/>
            <a:ext cx="11346724" cy="646331"/>
          </a:xfrm>
          <a:prstGeom prst="rect">
            <a:avLst/>
          </a:prstGeom>
          <a:noFill/>
        </p:spPr>
        <p:txBody>
          <a:bodyPr wrap="square">
            <a:spAutoFit/>
          </a:bodyPr>
          <a:lstStyle/>
          <a:p>
            <a:pPr algn="l" rtl="0"/>
            <a:r>
              <a:rPr lang="en-GB" sz="3600" b="1" dirty="0">
                <a:solidFill>
                  <a:schemeClr val="bg1"/>
                </a:solidFill>
              </a:rPr>
              <a:t>Fordele vs. Ulemper</a:t>
            </a:r>
            <a:endParaRPr lang="en-US" sz="3600" b="1" dirty="0">
              <a:solidFill>
                <a:schemeClr val="bg1"/>
              </a:solidFill>
            </a:endParaRPr>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388825" y="1333554"/>
            <a:ext cx="5569743" cy="5363807"/>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1600" b="1" dirty="0">
                <a:solidFill>
                  <a:srgbClr val="6A9D56"/>
                </a:solidFill>
                <a:latin typeface="+mn-lt"/>
                <a:ea typeface="Open Sans"/>
                <a:cs typeface="Open Sans"/>
                <a:sym typeface="Open Sans"/>
              </a:rPr>
              <a:t>Gennemsigtighed:</a:t>
            </a:r>
            <a:r>
              <a:rPr lang="en-GB" sz="1600" dirty="0">
                <a:latin typeface="+mn-lt"/>
                <a:ea typeface="Open Sans"/>
                <a:cs typeface="Open Sans"/>
                <a:sym typeface="Open Sans"/>
              </a:rPr>
              <a:t>Blockchain øger gennemsigtigheden ved at levere en manipulationssikker og offentligt tilgængelig hovedbog, der giver forbrugere og interessenter mulighed for at spore hele forsyningskæden, fra jord til bord.</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b="1" dirty="0">
                <a:solidFill>
                  <a:srgbClr val="6A9D56"/>
                </a:solidFill>
                <a:latin typeface="+mn-lt"/>
                <a:ea typeface="Open Sans"/>
                <a:cs typeface="Open Sans"/>
                <a:sym typeface="Open Sans"/>
              </a:rPr>
              <a:t>Sporbarhed:</a:t>
            </a:r>
            <a:r>
              <a:rPr lang="en-GB" sz="1600" dirty="0">
                <a:latin typeface="+mn-lt"/>
                <a:ea typeface="Open Sans"/>
                <a:cs typeface="Open Sans"/>
                <a:sym typeface="Open Sans"/>
              </a:rPr>
              <a:t>Blockchains uforanderlighed sikrer nøjagtig sporbarhed, hvilket gør den yderst effektiv til hurtigt at identificere produkternes oprindelse og rejse, hvilket skaber tillid til forsyningskæden.</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dirty="0">
                <a:latin typeface="+mn-lt"/>
                <a:ea typeface="Open Sans"/>
                <a:cs typeface="Open Sans"/>
                <a:sym typeface="Open Sans"/>
              </a:rPr>
              <a:t>,</a:t>
            </a:r>
            <a:r>
              <a:rPr lang="en-GB" sz="1600" b="1" dirty="0">
                <a:solidFill>
                  <a:srgbClr val="6A9D56"/>
                </a:solidFill>
                <a:latin typeface="+mn-lt"/>
                <a:ea typeface="Open Sans"/>
                <a:cs typeface="Open Sans"/>
                <a:sym typeface="Open Sans"/>
              </a:rPr>
              <a:t>Smarte kontrakter:</a:t>
            </a:r>
            <a:r>
              <a:rPr lang="en-GB" sz="1600" dirty="0">
                <a:latin typeface="+mn-lt"/>
                <a:ea typeface="Open Sans"/>
                <a:cs typeface="Open Sans"/>
                <a:sym typeface="Open Sans"/>
              </a:rPr>
              <a:t>Implementering af smarte kontrakter automatiserer og håndhæver aftaler, strømliner processer, reducerer risikoen for tvister og øger tilliden ved at sikre, at foruddefinerede betingelser er opfyldt.</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b="1" dirty="0">
                <a:solidFill>
                  <a:srgbClr val="6A9D56"/>
                </a:solidFill>
                <a:latin typeface="+mn-lt"/>
                <a:ea typeface="Open Sans"/>
                <a:cs typeface="Open Sans"/>
                <a:sym typeface="Open Sans"/>
              </a:rPr>
              <a:t>Reduceret svindel:</a:t>
            </a:r>
            <a:r>
              <a:rPr lang="en-GB" sz="1600" dirty="0">
                <a:latin typeface="+mn-lt"/>
                <a:ea typeface="Open Sans"/>
                <a:cs typeface="Open Sans"/>
                <a:sym typeface="Open Sans"/>
              </a:rPr>
              <a:t>Blockchains decentraliserede og sikre karakter reducerer risikoen for bedrageri og forfalskning, hvilket skaber et mere troværdigt miljø for forbrugere og leverandørkædeaktører.</a:t>
            </a:r>
            <a:endParaRPr lang="en-US" sz="1600" dirty="0">
              <a:latin typeface="+mn-lt"/>
              <a:ea typeface="Open Sans"/>
              <a:cs typeface="Open Sans"/>
              <a:sym typeface="Open Sans"/>
            </a:endParaRPr>
          </a:p>
        </p:txBody>
      </p:sp>
      <p:sp>
        <p:nvSpPr>
          <p:cNvPr id="2" name="Google Shape;209;p7">
            <a:extLst>
              <a:ext uri="{FF2B5EF4-FFF2-40B4-BE49-F238E27FC236}">
                <a16:creationId xmlns:a16="http://schemas.microsoft.com/office/drawing/2014/main" id="{55CD3F8C-1DB1-1B31-DBFA-F1118E90544B}"/>
              </a:ext>
            </a:extLst>
          </p:cNvPr>
          <p:cNvSpPr txBox="1">
            <a:spLocks/>
          </p:cNvSpPr>
          <p:nvPr/>
        </p:nvSpPr>
        <p:spPr>
          <a:xfrm>
            <a:off x="6330779" y="1401731"/>
            <a:ext cx="5569742" cy="5295629"/>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lnSpc>
                <a:spcPct val="100000"/>
              </a:lnSpc>
              <a:spcBef>
                <a:spcPts val="0"/>
              </a:spcBef>
            </a:pPr>
            <a:r>
              <a:rPr lang="en-GB" sz="1600" b="1" dirty="0">
                <a:solidFill>
                  <a:srgbClr val="6A9D56"/>
                </a:solidFill>
                <a:latin typeface="+mn-lt"/>
                <a:ea typeface="Open Sans"/>
                <a:cs typeface="Open Sans"/>
                <a:sym typeface="Open Sans"/>
              </a:rPr>
              <a:t>Skalerbarhedsudfordringer:</a:t>
            </a:r>
            <a:r>
              <a:rPr lang="en-GB" sz="1600" dirty="0">
                <a:latin typeface="+mn-lt"/>
                <a:ea typeface="Open Sans"/>
                <a:cs typeface="Open Sans"/>
                <a:sym typeface="Open Sans"/>
              </a:rPr>
              <a:t>Blockchain-netværk kan stå over for skalerbarhedsproblemer, som, hvis de ikke løses, kan påvirke hastigheden og effektiviteten af ​​transaktioner inden for forsyningskæden i landbrugsfødevaresektoren.</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dirty="0">
                <a:latin typeface="+mn-lt"/>
                <a:ea typeface="Open Sans"/>
                <a:cs typeface="Open Sans"/>
                <a:sym typeface="Open Sans"/>
              </a:rPr>
              <a:t>,</a:t>
            </a:r>
            <a:r>
              <a:rPr lang="en-GB" sz="1600" b="1" dirty="0">
                <a:solidFill>
                  <a:srgbClr val="6A9D56"/>
                </a:solidFill>
                <a:latin typeface="+mn-lt"/>
                <a:ea typeface="Open Sans"/>
                <a:cs typeface="Open Sans"/>
                <a:sym typeface="Open Sans"/>
              </a:rPr>
              <a:t>Bekymringer om databeskyttelse:</a:t>
            </a:r>
            <a:r>
              <a:rPr lang="en-GB" sz="1600" dirty="0">
                <a:latin typeface="+mn-lt"/>
                <a:ea typeface="Open Sans"/>
                <a:cs typeface="Open Sans"/>
                <a:sym typeface="Open Sans"/>
              </a:rPr>
              <a:t>På trods af sikkerhedsfunktioner kan der opstå bekymringer om databeskyttelse på en decentraliseret hovedbog, hvilket nødvendiggør omhyggelig overvejelse af databeskyttelsesforskrifter</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b="1" dirty="0">
                <a:solidFill>
                  <a:srgbClr val="6A9D56"/>
                </a:solidFill>
                <a:latin typeface="+mn-lt"/>
                <a:ea typeface="Open Sans"/>
                <a:cs typeface="Open Sans"/>
                <a:sym typeface="Open Sans"/>
              </a:rPr>
              <a:t>Regulatorisk usikkerhed:</a:t>
            </a:r>
            <a:r>
              <a:rPr lang="en-GB" sz="1600" dirty="0">
                <a:latin typeface="+mn-lt"/>
                <a:ea typeface="Open Sans"/>
                <a:cs typeface="Open Sans"/>
                <a:sym typeface="Open Sans"/>
              </a:rPr>
              <a:t>Det udviklende regulatoriske landskab for blockchain i landbrugsfødevaresektoren kan føre til usikkerhed og potentielle overholdelsesproblemer, efterhånden som regler udvikles og implementeres.</a:t>
            </a:r>
          </a:p>
          <a:p>
            <a:pPr algn="l" rtl="0">
              <a:lnSpc>
                <a:spcPct val="100000"/>
              </a:lnSpc>
              <a:spcBef>
                <a:spcPts val="0"/>
              </a:spcBef>
            </a:pPr>
            <a:endParaRPr lang="en-GB" sz="1600" dirty="0">
              <a:latin typeface="+mn-lt"/>
              <a:ea typeface="Open Sans"/>
              <a:cs typeface="Open Sans"/>
              <a:sym typeface="Open Sans"/>
            </a:endParaRPr>
          </a:p>
          <a:p>
            <a:pPr algn="l" rtl="0">
              <a:lnSpc>
                <a:spcPct val="100000"/>
              </a:lnSpc>
              <a:spcBef>
                <a:spcPts val="0"/>
              </a:spcBef>
            </a:pPr>
            <a:r>
              <a:rPr lang="en-GB" sz="1600" dirty="0">
                <a:latin typeface="+mn-lt"/>
                <a:ea typeface="Open Sans"/>
                <a:cs typeface="Open Sans"/>
                <a:sym typeface="Open Sans"/>
              </a:rPr>
              <a:t>,</a:t>
            </a:r>
            <a:r>
              <a:rPr lang="en-GB" sz="1600" b="1" dirty="0">
                <a:solidFill>
                  <a:srgbClr val="6A9D56"/>
                </a:solidFill>
                <a:latin typeface="+mn-lt"/>
                <a:ea typeface="Open Sans"/>
                <a:cs typeface="Open Sans"/>
                <a:sym typeface="Open Sans"/>
              </a:rPr>
              <a:t>Integration med eksisterende systemer:</a:t>
            </a:r>
            <a:r>
              <a:rPr lang="en-GB" sz="1600" dirty="0">
                <a:latin typeface="+mn-lt"/>
                <a:ea typeface="Open Sans"/>
                <a:cs typeface="Open Sans"/>
                <a:sym typeface="Open Sans"/>
              </a:rPr>
              <a:t>​Integration af blockchain med eksisterende landbrugsfødevaresystemer og -teknologier kan give udfordringer, hvilket kræver omhyggelig planlægning og potentielle ændringer af nuværende processer.</a:t>
            </a:r>
            <a:endParaRPr lang="en-US" sz="1600" dirty="0">
              <a:latin typeface="+mn-lt"/>
              <a:ea typeface="Open Sans"/>
              <a:cs typeface="Open Sans"/>
              <a:sym typeface="Open Sans"/>
            </a:endParaRPr>
          </a:p>
        </p:txBody>
      </p:sp>
      <p:pic>
        <p:nvPicPr>
          <p:cNvPr id="3" name="Graphic 7" descr="Thumbs Down with solid fill">
            <a:extLst>
              <a:ext uri="{FF2B5EF4-FFF2-40B4-BE49-F238E27FC236}">
                <a16:creationId xmlns:a16="http://schemas.microsoft.com/office/drawing/2014/main" id="{BB0DA69C-71AA-4D86-52E4-665883E309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flipH="1">
            <a:off x="5120193" y="531638"/>
            <a:ext cx="914400" cy="914400"/>
          </a:xfrm>
          <a:prstGeom prst="rect">
            <a:avLst/>
          </a:prstGeom>
        </p:spPr>
      </p:pic>
      <p:pic>
        <p:nvPicPr>
          <p:cNvPr id="4" name="Graphic 6" descr="Thumbs Down with solid fill">
            <a:extLst>
              <a:ext uri="{FF2B5EF4-FFF2-40B4-BE49-F238E27FC236}">
                <a16:creationId xmlns:a16="http://schemas.microsoft.com/office/drawing/2014/main" id="{B86E9DE9-8C82-0812-7729-42B5284844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06506" y="597241"/>
            <a:ext cx="914400" cy="914400"/>
          </a:xfrm>
          <a:prstGeom prst="rect">
            <a:avLst/>
          </a:prstGeom>
        </p:spPr>
      </p:pic>
    </p:spTree>
    <p:extLst>
      <p:ext uri="{BB962C8B-B14F-4D97-AF65-F5344CB8AC3E}">
        <p14:creationId xmlns:p14="http://schemas.microsoft.com/office/powerpoint/2010/main" val="3872926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pPr algn="l" rtl="0"/>
            <a:r>
              <a:rPr lang="en-US" dirty="0"/>
              <a:t>Øvelser og casestudier</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dirty="0"/>
              <a:t>04</a:t>
            </a:r>
          </a:p>
        </p:txBody>
      </p:sp>
    </p:spTree>
    <p:extLst>
      <p:ext uri="{BB962C8B-B14F-4D97-AF65-F5344CB8AC3E}">
        <p14:creationId xmlns:p14="http://schemas.microsoft.com/office/powerpoint/2010/main" val="3876657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1906416"/>
            <a:ext cx="5480760" cy="2743201"/>
          </a:xfrm>
          <a:prstGeom prst="rect">
            <a:avLst/>
          </a:prstGeom>
        </p:spPr>
        <p:txBody>
          <a:bodyPr/>
          <a:lstStyle/>
          <a:p>
            <a:pPr algn="l" rtl="0"/>
            <a:r>
              <a:rPr lang="en-GB" i="1" dirty="0"/>
              <a:t>Opportunisme er effektivt begrænset i styringen af ​​agro-fødevareforsyningskæden baseret på blockchain.</a:t>
            </a:r>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endParaRPr lang="en-US" sz="2400" b="1" dirty="0"/>
          </a:p>
        </p:txBody>
      </p:sp>
    </p:spTree>
    <p:extLst>
      <p:ext uri="{BB962C8B-B14F-4D97-AF65-F5344CB8AC3E}">
        <p14:creationId xmlns:p14="http://schemas.microsoft.com/office/powerpoint/2010/main" val="78950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175913" y="600186"/>
            <a:ext cx="10595237" cy="803654"/>
          </a:xfrm>
          <a:prstGeom prst="rect">
            <a:avLst/>
          </a:prstGeom>
        </p:spPr>
        <p:txBody>
          <a:bodyPr/>
          <a:lstStyle/>
          <a:p>
            <a:pPr algn="l" rtl="0"/>
            <a:r>
              <a:rPr lang="en-US" dirty="0"/>
              <a:t>AKTIVITET:</a:t>
            </a:r>
            <a:r>
              <a:rPr lang="en-US" dirty="0">
                <a:solidFill>
                  <a:srgbClr val="6A9D56"/>
                </a:solidFill>
              </a:rPr>
              <a:t>Blockchain brainstorm</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pic>
        <p:nvPicPr>
          <p:cNvPr id="15" name="Picture 14">
            <a:extLst>
              <a:ext uri="{FF2B5EF4-FFF2-40B4-BE49-F238E27FC236}">
                <a16:creationId xmlns:a16="http://schemas.microsoft.com/office/drawing/2014/main" id="{4DAD6723-BC16-4071-C65F-C2251E4E89BD}"/>
              </a:ext>
            </a:extLst>
          </p:cNvPr>
          <p:cNvPicPr>
            <a:picLocks noChangeAspect="1"/>
          </p:cNvPicPr>
          <p:nvPr/>
        </p:nvPicPr>
        <p:blipFill>
          <a:blip r:embed="rId2"/>
          <a:stretch>
            <a:fillRect/>
          </a:stretch>
        </p:blipFill>
        <p:spPr>
          <a:xfrm>
            <a:off x="529046" y="0"/>
            <a:ext cx="1487670" cy="1563960"/>
          </a:xfrm>
          <a:prstGeom prst="rect">
            <a:avLst/>
          </a:prstGeom>
        </p:spPr>
      </p:pic>
      <p:sp>
        <p:nvSpPr>
          <p:cNvPr id="17" name="TextBox 16">
            <a:extLst>
              <a:ext uri="{FF2B5EF4-FFF2-40B4-BE49-F238E27FC236}">
                <a16:creationId xmlns:a16="http://schemas.microsoft.com/office/drawing/2014/main" id="{7C3079B1-4BF5-FCBF-B8BD-D7BD78B1A585}"/>
              </a:ext>
            </a:extLst>
          </p:cNvPr>
          <p:cNvSpPr txBox="1"/>
          <p:nvPr/>
        </p:nvSpPr>
        <p:spPr>
          <a:xfrm>
            <a:off x="1907176" y="2004026"/>
            <a:ext cx="8242663" cy="3447098"/>
          </a:xfrm>
          <a:prstGeom prst="rect">
            <a:avLst/>
          </a:prstGeom>
          <a:noFill/>
        </p:spPr>
        <p:txBody>
          <a:bodyPr wrap="square">
            <a:spAutoFit/>
          </a:bodyPr>
          <a:lstStyle/>
          <a:p>
            <a:pPr algn="ctr" rtl="0"/>
            <a:r>
              <a:rPr lang="en-GB" sz="4000" dirty="0">
                <a:solidFill>
                  <a:srgbClr val="262626"/>
                </a:solidFill>
                <a:latin typeface="Calibri" panose="020F0502020204030204" pitchFamily="34" charset="0"/>
              </a:rPr>
              <a:t>Hvad er de potentielle anvendelser af blockchain i landbrugsfødevaresektoren?</a:t>
            </a:r>
          </a:p>
          <a:p>
            <a:pPr algn="ctr" rtl="0"/>
            <a:endParaRPr lang="en-GB" sz="3600" dirty="0">
              <a:solidFill>
                <a:srgbClr val="262626"/>
              </a:solidFill>
              <a:latin typeface="Calibri" panose="020F0502020204030204" pitchFamily="34" charset="0"/>
            </a:endParaRPr>
          </a:p>
          <a:p>
            <a:pPr algn="l" rtl="0"/>
            <a:endParaRPr lang="en-GB" sz="1800" dirty="0">
              <a:latin typeface="Calibri" panose="020F0502020204030204" pitchFamily="34" charset="0"/>
            </a:endParaRPr>
          </a:p>
          <a:p>
            <a:pPr algn="ctr" rtl="0"/>
            <a:r>
              <a:rPr lang="en-GB" sz="2800" dirty="0">
                <a:solidFill>
                  <a:srgbClr val="262626"/>
                </a:solidFill>
                <a:latin typeface="Calibri" panose="020F0502020204030204" pitchFamily="34" charset="0"/>
              </a:rPr>
              <a:t>Del op i små grupper eller par, og prøv i 5 minutter at brainstorme så mange applikationer som muligt ved at skrive dem ned på de medfølgende klæbe sedler.</a:t>
            </a:r>
          </a:p>
        </p:txBody>
      </p:sp>
      <p:sp>
        <p:nvSpPr>
          <p:cNvPr id="18" name="AutoShape 8" descr="Person with idea outline">
            <a:extLst>
              <a:ext uri="{FF2B5EF4-FFF2-40B4-BE49-F238E27FC236}">
                <a16:creationId xmlns:a16="http://schemas.microsoft.com/office/drawing/2014/main" id="{B969E458-7723-7140-B510-8F58D637BDB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IE"/>
          </a:p>
        </p:txBody>
      </p:sp>
    </p:spTree>
    <p:extLst>
      <p:ext uri="{BB962C8B-B14F-4D97-AF65-F5344CB8AC3E}">
        <p14:creationId xmlns:p14="http://schemas.microsoft.com/office/powerpoint/2010/main" val="2986167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452172" y="522716"/>
            <a:ext cx="5041923" cy="720752"/>
          </a:xfrm>
          <a:prstGeom prst="rect">
            <a:avLst/>
          </a:prstGeom>
        </p:spPr>
        <p:txBody>
          <a:bodyPr/>
          <a:lstStyle/>
          <a:p>
            <a:pPr algn="l" rtl="0"/>
            <a:r>
              <a:rPr lang="en-US" dirty="0"/>
              <a:t>Modul introduktion</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452172" y="1475951"/>
            <a:ext cx="8006316" cy="5262979"/>
          </a:xfrm>
          <a:prstGeom prst="rect">
            <a:avLst/>
          </a:prstGeom>
          <a:solidFill>
            <a:schemeClr val="bg1"/>
          </a:solidFill>
        </p:spPr>
        <p:txBody>
          <a:bodyPr wrap="square" rtlCol="0">
            <a:spAutoFit/>
          </a:bodyPr>
          <a:lstStyle/>
          <a:p>
            <a:pPr algn="l" rtl="0"/>
            <a:r>
              <a:rPr lang="en-GB" sz="2400" dirty="0">
                <a:solidFill>
                  <a:srgbClr val="262626"/>
                </a:solidFill>
              </a:rPr>
              <a:t>Emne for modulet: 'Plidelige Blockchain-ressourcer i landbrugsfødevaresektoren – Hvem skal man stole på?'</a:t>
            </a:r>
            <a:br>
              <a:rPr lang="en-GB" sz="2400" dirty="0">
                <a:solidFill>
                  <a:srgbClr val="262626"/>
                </a:solidFill>
              </a:rPr>
            </a:br>
            <a:endParaRPr lang="en-GB" sz="2400" dirty="0">
              <a:solidFill>
                <a:srgbClr val="262626"/>
              </a:solidFill>
            </a:endParaRPr>
          </a:p>
          <a:p>
            <a:pPr algn="l" rtl="0"/>
            <a:r>
              <a:rPr lang="en-GB" sz="2400" b="1" dirty="0">
                <a:solidFill>
                  <a:srgbClr val="262626"/>
                </a:solidFill>
              </a:rPr>
              <a:t>Betydning</a:t>
            </a:r>
            <a:r>
              <a:rPr lang="en-GB" sz="2400" dirty="0">
                <a:solidFill>
                  <a:srgbClr val="262626"/>
                </a:solidFill>
              </a:rPr>
              <a:t>:</a:t>
            </a:r>
          </a:p>
          <a:p>
            <a:pPr marL="342900" indent="-342900" algn="l" rtl="0">
              <a:buFont typeface="Arial" panose="020B0604020202020204" pitchFamily="34" charset="0"/>
              <a:buChar char="•"/>
            </a:pPr>
            <a:r>
              <a:rPr lang="en-GB" sz="2400" dirty="0">
                <a:solidFill>
                  <a:srgbClr val="262626"/>
                </a:solidFill>
              </a:rPr>
              <a:t>Potentiale til at illustrere, i hvilket omfang blockchain kan ses som en pålidelig teknologi.</a:t>
            </a:r>
          </a:p>
          <a:p>
            <a:pPr marL="342900" indent="-342900" algn="l" rtl="0">
              <a:buFont typeface="Arial" panose="020B0604020202020204" pitchFamily="34" charset="0"/>
              <a:buChar char="•"/>
            </a:pPr>
            <a:r>
              <a:rPr lang="en-GB" sz="2400" dirty="0">
                <a:solidFill>
                  <a:srgbClr val="262626"/>
                </a:solidFill>
              </a:rPr>
              <a:t>Fremtrædende i den akademiske litteratur.</a:t>
            </a:r>
          </a:p>
          <a:p>
            <a:pPr marL="342900" indent="-342900" algn="l" rtl="0">
              <a:buFont typeface="Arial" panose="020B0604020202020204" pitchFamily="34" charset="0"/>
              <a:buChar char="•"/>
            </a:pPr>
            <a:r>
              <a:rPr lang="en-GB" sz="2400" dirty="0">
                <a:solidFill>
                  <a:srgbClr val="262626"/>
                </a:solidFill>
              </a:rPr>
              <a:t>Besvarelse af spørgsmålene, i hvilket omfang brugen af ​​blockchain i landbrugsfødevaresektoren er troværdig.</a:t>
            </a:r>
          </a:p>
          <a:p>
            <a:pPr marL="342900" indent="-342900" algn="l" rtl="0">
              <a:buFont typeface="Arial" panose="020B0604020202020204" pitchFamily="34" charset="0"/>
              <a:buChar char="•"/>
            </a:pPr>
            <a:endParaRPr lang="en-GB" sz="2400" dirty="0"/>
          </a:p>
          <a:p>
            <a:pPr algn="l" rtl="0"/>
            <a:endParaRPr lang="en-GB" sz="2400" dirty="0"/>
          </a:p>
          <a:p>
            <a:pPr algn="l" rtl="0"/>
            <a:endParaRPr lang="en-GB" sz="2400" dirty="0"/>
          </a:p>
          <a:p>
            <a:pPr algn="l" rtl="0"/>
            <a:endParaRPr lang="en-GB" sz="2400" dirty="0"/>
          </a:p>
          <a:p>
            <a:pPr algn="l" rtl="0"/>
            <a:endParaRPr lang="en-GB" sz="2400" dirty="0"/>
          </a:p>
        </p:txBody>
      </p:sp>
    </p:spTree>
    <p:extLst>
      <p:ext uri="{BB962C8B-B14F-4D97-AF65-F5344CB8AC3E}">
        <p14:creationId xmlns:p14="http://schemas.microsoft.com/office/powerpoint/2010/main" val="38718588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1077118" cy="899883"/>
          </a:xfrm>
          <a:prstGeom prst="rect">
            <a:avLst/>
          </a:prstGeom>
        </p:spPr>
        <p:txBody>
          <a:bodyPr/>
          <a:lstStyle/>
          <a:p>
            <a:pPr algn="l" rtl="0"/>
            <a:r>
              <a:rPr lang="en-GB" sz="3000" dirty="0">
                <a:solidFill>
                  <a:srgbClr val="29608D"/>
                </a:solidFill>
              </a:rPr>
              <a:t>Blockchain-teknologi hjælper landmænd med at blive mere bæredygtige</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73355" y="970339"/>
            <a:ext cx="9715293" cy="2954655"/>
          </a:xfrm>
          <a:prstGeom prst="rect">
            <a:avLst/>
          </a:prstGeom>
          <a:noFill/>
        </p:spPr>
        <p:txBody>
          <a:bodyPr wrap="square" rtlCol="0">
            <a:spAutoFit/>
          </a:bodyPr>
          <a:lstStyle/>
          <a:p>
            <a:pPr algn="l" rtl="0"/>
            <a:r>
              <a:rPr lang="en-GB" sz="2400" b="1" i="0" dirty="0">
                <a:solidFill>
                  <a:srgbClr val="ECECEC"/>
                </a:solidFill>
                <a:effectLst/>
                <a:highlight>
                  <a:srgbClr val="6A9D56"/>
                </a:highlight>
              </a:rPr>
              <a:t>UR</a:t>
            </a:r>
          </a:p>
          <a:p>
            <a:pPr algn="l" rtl="0" fontAlgn="base"/>
            <a:r>
              <a:rPr lang="en-GB" sz="1800" b="0" i="0" u="none" strike="noStrike" dirty="0">
                <a:solidFill>
                  <a:srgbClr val="000000"/>
                </a:solidFill>
                <a:effectLst/>
                <a:latin typeface="Open Sans" panose="020B0606030504020204" pitchFamily="34" charset="0"/>
              </a:rPr>
              <a:t>Mashable. “</a:t>
            </a:r>
            <a:r>
              <a:rPr lang="en-US" sz="1800" b="0" i="0" u="none" strike="noStrike" dirty="0">
                <a:solidFill>
                  <a:srgbClr val="000000"/>
                </a:solidFill>
                <a:effectLst/>
                <a:latin typeface="Open Sans" panose="020B0606030504020204" pitchFamily="34" charset="0"/>
              </a:rPr>
              <a:t>Blockchain-teknologi hjælper landmænd med at være mere bæredygtige”.</a:t>
            </a:r>
          </a:p>
          <a:p>
            <a:pPr algn="l" rtl="0" fontAlgn="base"/>
            <a:r>
              <a:rPr lang="en-US" sz="1800" b="0" i="0" u="none" strike="noStrike" dirty="0">
                <a:solidFill>
                  <a:srgbClr val="000000"/>
                </a:solidFill>
                <a:effectLst/>
                <a:latin typeface="Open Sans" panose="020B0606030504020204" pitchFamily="34" charset="0"/>
              </a:rPr>
              <a:t>Online videoklip. YouTube.</a:t>
            </a:r>
            <a:r>
              <a:rPr lang="en-US" sz="1800" b="0" i="0" u="sng" strike="noStrike" dirty="0">
                <a:solidFill>
                  <a:srgbClr val="414042"/>
                </a:solidFill>
                <a:effectLst/>
                <a:latin typeface="Open Sans" panose="020B0606030504020204" pitchFamily="34" charset="0"/>
                <a:hlinkClick r:id="rId3"/>
              </a:rPr>
              <a:t>https://www.youtube.com/watch?v=P2izCyFt_d0</a:t>
            </a:r>
            <a:r>
              <a:rPr lang="en-US" sz="1800" b="0" i="0" dirty="0">
                <a:solidFill>
                  <a:srgbClr val="000000"/>
                </a:solidFill>
                <a:effectLst/>
                <a:latin typeface="Open Sans" panose="020B0606030504020204" pitchFamily="34" charset="0"/>
              </a:rPr>
              <a:t>,</a:t>
            </a:r>
          </a:p>
          <a:p>
            <a:pPr algn="l" rtl="0" fontAlgn="base"/>
            <a:endParaRPr lang="en-US" dirty="0">
              <a:solidFill>
                <a:srgbClr val="000000"/>
              </a:solidFill>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Segoe UI" panose="020B0502040204020203" pitchFamily="34" charset="0"/>
            </a:endParaRPr>
          </a:p>
          <a:p>
            <a:pPr algn="l" rtl="0" fontAlgn="base"/>
            <a:r>
              <a:rPr lang="en-GB" sz="1800" b="0" i="0" dirty="0">
                <a:solidFill>
                  <a:srgbClr val="000000"/>
                </a:solidFill>
                <a:effectLst/>
                <a:highlight>
                  <a:srgbClr val="F5F5F5"/>
                </a:highlight>
                <a:latin typeface="Open Sans" panose="020B0606030504020204" pitchFamily="34" charset="0"/>
              </a:rPr>
              <a:t>,</a:t>
            </a:r>
            <a:endParaRPr lang="en-GB" b="0" i="0" dirty="0">
              <a:solidFill>
                <a:srgbClr val="000000"/>
              </a:solidFill>
              <a:effectLst/>
              <a:highlight>
                <a:srgbClr val="F5F5F5"/>
              </a:highlight>
              <a:latin typeface="Segoe UI" panose="020B0502040204020203" pitchFamily="34" charset="0"/>
            </a:endParaRPr>
          </a:p>
          <a:p>
            <a:pPr algn="l" rtl="0"/>
            <a:endParaRPr lang="en-GB" b="0" i="0" dirty="0">
              <a:solidFill>
                <a:srgbClr val="7A7A7A"/>
              </a:solidFill>
              <a:effectLst/>
              <a:latin typeface="Roboto" panose="02000000000000000000" pitchFamily="2" charset="0"/>
            </a:endParaRPr>
          </a:p>
        </p:txBody>
      </p:sp>
      <p:pic>
        <p:nvPicPr>
          <p:cNvPr id="4" name="Online Media 3" title="Blockchain Technology Is Helping Farmers Be More Sustainable | Mashable">
            <a:hlinkClick r:id="" action="ppaction://media"/>
            <a:extLst>
              <a:ext uri="{FF2B5EF4-FFF2-40B4-BE49-F238E27FC236}">
                <a16:creationId xmlns:a16="http://schemas.microsoft.com/office/drawing/2014/main" id="{A5AAA5D2-7789-BDB3-3521-73BE7D089A78}"/>
              </a:ext>
            </a:extLst>
          </p:cNvPr>
          <p:cNvPicPr>
            <a:picLocks noRot="1" noChangeAspect="1"/>
          </p:cNvPicPr>
          <p:nvPr>
            <a:videoFile r:link="rId1"/>
          </p:nvPr>
        </p:nvPicPr>
        <p:blipFill>
          <a:blip r:embed="rId4"/>
          <a:stretch>
            <a:fillRect/>
          </a:stretch>
        </p:blipFill>
        <p:spPr>
          <a:xfrm>
            <a:off x="1803352" y="2131966"/>
            <a:ext cx="7620000" cy="4305300"/>
          </a:xfrm>
          <a:prstGeom prst="rect">
            <a:avLst/>
          </a:prstGeom>
        </p:spPr>
      </p:pic>
    </p:spTree>
    <p:extLst>
      <p:ext uri="{BB962C8B-B14F-4D97-AF65-F5344CB8AC3E}">
        <p14:creationId xmlns:p14="http://schemas.microsoft.com/office/powerpoint/2010/main" val="4186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1077118" cy="899883"/>
          </a:xfrm>
          <a:prstGeom prst="rect">
            <a:avLst/>
          </a:prstGeom>
        </p:spPr>
        <p:txBody>
          <a:bodyPr/>
          <a:lstStyle/>
          <a:p>
            <a:pPr algn="l" rtl="0"/>
            <a:r>
              <a:rPr lang="en-GB" sz="3000" dirty="0">
                <a:solidFill>
                  <a:srgbClr val="29608D"/>
                </a:solidFill>
              </a:rPr>
              <a:t>Smarte kontrakter</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476650" y="823742"/>
            <a:ext cx="9715293" cy="3231654"/>
          </a:xfrm>
          <a:prstGeom prst="rect">
            <a:avLst/>
          </a:prstGeom>
          <a:noFill/>
        </p:spPr>
        <p:txBody>
          <a:bodyPr wrap="square" rtlCol="0">
            <a:spAutoFit/>
          </a:bodyPr>
          <a:lstStyle/>
          <a:p>
            <a:pPr algn="l" rtl="0"/>
            <a:r>
              <a:rPr lang="en-GB" sz="2400" b="1" i="0" dirty="0">
                <a:solidFill>
                  <a:srgbClr val="ECECEC"/>
                </a:solidFill>
                <a:effectLst/>
                <a:highlight>
                  <a:srgbClr val="6A9D56"/>
                </a:highlight>
              </a:rPr>
              <a:t>UR</a:t>
            </a:r>
          </a:p>
          <a:p>
            <a:pPr algn="l" rtl="0" fontAlgn="base"/>
            <a:r>
              <a:rPr lang="en-GB" sz="1800" b="0" i="0" u="none" strike="noStrike" dirty="0">
                <a:solidFill>
                  <a:srgbClr val="000000"/>
                </a:solidFill>
                <a:effectLst/>
                <a:latin typeface="Open Sans" panose="020B0606030504020204" pitchFamily="34" charset="0"/>
              </a:rPr>
              <a:t>Infosys. “</a:t>
            </a:r>
            <a:r>
              <a:rPr lang="en-US" sz="1800" b="0" i="0" u="none" strike="noStrike" dirty="0">
                <a:solidFill>
                  <a:srgbClr val="000000"/>
                </a:solidFill>
                <a:effectLst/>
                <a:latin typeface="Open Sans" panose="020B0606030504020204" pitchFamily="34" charset="0"/>
              </a:rPr>
              <a:t>Blockchain for landbrugets forsyningskæde”. Online videoklip. YouTube.</a:t>
            </a:r>
            <a:r>
              <a:rPr lang="en-US" sz="1800" b="0" i="0" u="sng" strike="noStrike" dirty="0">
                <a:solidFill>
                  <a:srgbClr val="414042"/>
                </a:solidFill>
                <a:effectLst/>
                <a:latin typeface="Open Sans" panose="020B0606030504020204" pitchFamily="34" charset="0"/>
                <a:hlinkClick r:id="rId3"/>
              </a:rPr>
              <a:t>https://www.youtube.com/watch?v=6ImFBrRuGG0</a:t>
            </a:r>
            <a:endParaRPr lang="en-US" sz="1800" b="0" i="0" u="sng" strike="noStrike" dirty="0">
              <a:solidFill>
                <a:srgbClr val="414042"/>
              </a:solidFill>
              <a:effectLst/>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Segoe UI" panose="020B0502040204020203" pitchFamily="34" charset="0"/>
            </a:endParaRPr>
          </a:p>
          <a:p>
            <a:pPr algn="l" rtl="0" fontAlgn="base"/>
            <a:r>
              <a:rPr lang="en-GB" sz="1800" b="0" i="0" dirty="0">
                <a:solidFill>
                  <a:srgbClr val="000000"/>
                </a:solidFill>
                <a:effectLst/>
                <a:highlight>
                  <a:srgbClr val="F5F5F5"/>
                </a:highlight>
                <a:latin typeface="Open Sans" panose="020B0606030504020204" pitchFamily="34" charset="0"/>
              </a:rPr>
              <a:t>,</a:t>
            </a:r>
            <a:endParaRPr lang="en-GB" b="0" i="0" dirty="0">
              <a:solidFill>
                <a:srgbClr val="000000"/>
              </a:solidFill>
              <a:effectLst/>
              <a:highlight>
                <a:srgbClr val="F5F5F5"/>
              </a:highlight>
              <a:latin typeface="Segoe UI" panose="020B0502040204020203" pitchFamily="34" charset="0"/>
            </a:endParaRPr>
          </a:p>
          <a:p>
            <a:pPr algn="l" rtl="0"/>
            <a:endParaRPr lang="en-GB" b="0" i="0" dirty="0">
              <a:solidFill>
                <a:srgbClr val="7A7A7A"/>
              </a:solidFill>
              <a:effectLst/>
              <a:latin typeface="Roboto" panose="02000000000000000000" pitchFamily="2" charset="0"/>
            </a:endParaRPr>
          </a:p>
        </p:txBody>
      </p:sp>
      <p:pic>
        <p:nvPicPr>
          <p:cNvPr id="12" name="Online Media 11" title="Blockchain for agricultural supply chain">
            <a:hlinkClick r:id="" action="ppaction://media"/>
            <a:extLst>
              <a:ext uri="{FF2B5EF4-FFF2-40B4-BE49-F238E27FC236}">
                <a16:creationId xmlns:a16="http://schemas.microsoft.com/office/drawing/2014/main" id="{2497CCDA-937D-AF4B-C434-1BCED4A518A3}"/>
              </a:ext>
            </a:extLst>
          </p:cNvPr>
          <p:cNvPicPr>
            <a:picLocks noRot="1" noChangeAspect="1"/>
          </p:cNvPicPr>
          <p:nvPr>
            <a:videoFile r:link="rId1"/>
          </p:nvPr>
        </p:nvPicPr>
        <p:blipFill>
          <a:blip r:embed="rId4"/>
          <a:stretch>
            <a:fillRect/>
          </a:stretch>
        </p:blipFill>
        <p:spPr>
          <a:xfrm>
            <a:off x="2135777" y="2131967"/>
            <a:ext cx="7620000" cy="4305300"/>
          </a:xfrm>
          <a:prstGeom prst="rect">
            <a:avLst/>
          </a:prstGeom>
        </p:spPr>
      </p:pic>
    </p:spTree>
    <p:extLst>
      <p:ext uri="{BB962C8B-B14F-4D97-AF65-F5344CB8AC3E}">
        <p14:creationId xmlns:p14="http://schemas.microsoft.com/office/powerpoint/2010/main" val="224669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1077118" cy="899883"/>
          </a:xfrm>
          <a:prstGeom prst="rect">
            <a:avLst/>
          </a:prstGeom>
        </p:spPr>
        <p:txBody>
          <a:bodyPr/>
          <a:lstStyle/>
          <a:p>
            <a:pPr algn="l" rtl="0"/>
            <a:r>
              <a:rPr lang="en-GB" sz="3000" dirty="0">
                <a:solidFill>
                  <a:srgbClr val="29608D"/>
                </a:solidFill>
              </a:rPr>
              <a:t>Case 1: blockchain-baseret fjerkræavlsøkosystem – 'Bu</a:t>
            </a:r>
            <a:r>
              <a:rPr lang="en-GB" sz="3000" dirty="0" err="1">
                <a:solidFill>
                  <a:srgbClr val="29608D"/>
                </a:solidFill>
              </a:rPr>
              <a:t>Bu</a:t>
            </a:r>
            <a:r>
              <a:rPr lang="en-GB" sz="3000" dirty="0">
                <a:solidFill>
                  <a:srgbClr val="29608D"/>
                </a:solidFill>
              </a:rPr>
              <a:t>Kyllingeprojekt</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95762" y="1294675"/>
            <a:ext cx="7639924" cy="7263527"/>
          </a:xfrm>
          <a:prstGeom prst="rect">
            <a:avLst/>
          </a:prstGeom>
          <a:noFill/>
        </p:spPr>
        <p:txBody>
          <a:bodyPr wrap="square" rtlCol="0">
            <a:spAutoFit/>
          </a:bodyPr>
          <a:lstStyle/>
          <a:p>
            <a:pPr marL="285750" indent="-285750" algn="l" rtl="0" fontAlgn="base">
              <a:buFont typeface="Arial" panose="020B0604020202020204" pitchFamily="34" charset="0"/>
              <a:buChar char="•"/>
            </a:pPr>
            <a:r>
              <a:rPr lang="en-US" sz="2000" b="0" i="0" u="none" strike="noStrike" dirty="0">
                <a:solidFill>
                  <a:srgbClr val="000000"/>
                </a:solidFill>
                <a:effectLst/>
              </a:rPr>
              <a:t>De</a:t>
            </a:r>
            <a:r>
              <a:rPr lang="en-US" sz="2000" b="1" i="0" u="none" strike="noStrike" dirty="0">
                <a:solidFill>
                  <a:srgbClr val="000000"/>
                </a:solidFill>
                <a:effectLst/>
              </a:rPr>
              <a:t>Bu</a:t>
            </a:r>
            <a:r>
              <a:rPr lang="en-US" sz="2000" b="1" i="0" u="none" strike="noStrike" dirty="0" err="1">
                <a:solidFill>
                  <a:srgbClr val="000000"/>
                </a:solidFill>
                <a:effectLst/>
              </a:rPr>
              <a:t>Bu</a:t>
            </a:r>
            <a:r>
              <a:rPr lang="en-US" sz="2000" b="1" i="0" u="none" strike="noStrike" dirty="0">
                <a:solidFill>
                  <a:srgbClr val="000000"/>
                </a:solidFill>
                <a:effectLst/>
              </a:rPr>
              <a:t>Kyllingeprojekt af Zhong An Technology</a:t>
            </a:r>
            <a:r>
              <a:rPr lang="en-US" sz="2000" b="0" i="0" u="none" strike="noStrike" dirty="0">
                <a:solidFill>
                  <a:srgbClr val="000000"/>
                </a:solidFill>
                <a:effectLst/>
              </a:rPr>
              <a:t>bruger speciel teknologi som sensorer og en sikker database kaldet</a:t>
            </a:r>
            <a:r>
              <a:rPr lang="en-US" sz="2000" b="1" i="0" u="none" strike="noStrike" dirty="0">
                <a:solidFill>
                  <a:srgbClr val="000000"/>
                </a:solidFill>
                <a:effectLst/>
              </a:rPr>
              <a:t>'En kædesky'</a:t>
            </a:r>
            <a:r>
              <a:rPr lang="en-US" sz="2000" b="0" i="0" u="none" strike="noStrike" dirty="0">
                <a:solidFill>
                  <a:srgbClr val="000000"/>
                </a:solidFill>
                <a:effectLst/>
              </a:rPr>
              <a:t>at spore kyllingens rejse fra gården til forbrugerens tallerken.</a:t>
            </a:r>
            <a:r>
              <a:rPr lang="en-US" sz="2000" b="0" i="0" dirty="0">
                <a:solidFill>
                  <a:srgbClr val="000000"/>
                </a:solidFill>
                <a:effectLst/>
              </a:rPr>
              <a:t>,</a:t>
            </a:r>
          </a:p>
          <a:p>
            <a:pPr algn="l" rtl="0" fontAlgn="base"/>
            <a:r>
              <a:rPr lang="en-US" sz="2000" b="0" i="0" dirty="0">
                <a:solidFill>
                  <a:srgbClr val="000000"/>
                </a:solidFill>
                <a:effectLst/>
              </a:rPr>
              <a:t>,</a:t>
            </a:r>
          </a:p>
          <a:p>
            <a:pPr marL="285750" indent="-285750" algn="l" rtl="0" fontAlgn="base">
              <a:buFont typeface="Arial" panose="020B0604020202020204" pitchFamily="34" charset="0"/>
              <a:buChar char="•"/>
            </a:pPr>
            <a:r>
              <a:rPr lang="en-US" sz="2000" b="0" i="0" u="none" strike="noStrike" dirty="0">
                <a:solidFill>
                  <a:srgbClr val="000000"/>
                </a:solidFill>
                <a:effectLst/>
              </a:rPr>
              <a:t>Sensorer placeret på kyllingen indsamler data om dens placering og de forhold, den er opvokset i, som derefter opbevares sikkert i en database.</a:t>
            </a:r>
            <a:r>
              <a:rPr lang="en-US" sz="2000" b="0" i="0" dirty="0">
                <a:solidFill>
                  <a:srgbClr val="000000"/>
                </a:solidFill>
                <a:effectLst/>
              </a:rPr>
              <a:t>,</a:t>
            </a:r>
          </a:p>
          <a:p>
            <a:pPr algn="l" rtl="0" fontAlgn="base"/>
            <a:endParaRPr lang="en-US" sz="2000" b="0" i="0" dirty="0">
              <a:solidFill>
                <a:srgbClr val="000000"/>
              </a:solidFill>
              <a:effectLst/>
            </a:endParaRPr>
          </a:p>
          <a:p>
            <a:pPr marL="285750" indent="-285750" algn="l" rtl="0" fontAlgn="base">
              <a:buFont typeface="Arial" panose="020B0604020202020204" pitchFamily="34" charset="0"/>
              <a:buChar char="•"/>
            </a:pPr>
            <a:r>
              <a:rPr lang="en-US" sz="2000" b="0" i="0" u="none" strike="noStrike" dirty="0">
                <a:solidFill>
                  <a:srgbClr val="000000"/>
                </a:solidFill>
                <a:effectLst/>
              </a:rPr>
              <a:t>Forbrugere kan få adgang til disse data via en mobilapp, som giver detaljerede oplysninger om kyllingens oprindelse, håndtering og transport.</a:t>
            </a:r>
            <a:r>
              <a:rPr lang="en-US" sz="2000" b="0" i="0" dirty="0">
                <a:solidFill>
                  <a:srgbClr val="000000"/>
                </a:solidFill>
                <a:effectLst/>
              </a:rPr>
              <a:t>,</a:t>
            </a:r>
          </a:p>
          <a:p>
            <a:pPr algn="l" rtl="0" fontAlgn="base"/>
            <a:r>
              <a:rPr lang="en-US" sz="2000" b="0" i="0" dirty="0">
                <a:solidFill>
                  <a:srgbClr val="000000"/>
                </a:solidFill>
                <a:effectLst/>
              </a:rPr>
              <a:t>,</a:t>
            </a:r>
          </a:p>
          <a:p>
            <a:pPr marL="285750" indent="-285750" algn="l" rtl="0" fontAlgn="base">
              <a:buFont typeface="Arial" panose="020B0604020202020204" pitchFamily="34" charset="0"/>
              <a:buChar char="•"/>
            </a:pPr>
            <a:r>
              <a:rPr lang="en-US" sz="2000" b="0" i="0" u="none" strike="noStrike" dirty="0">
                <a:solidFill>
                  <a:srgbClr val="000000"/>
                </a:solidFill>
                <a:effectLst/>
              </a:rPr>
              <a:t>For at sikre pålideligheden af ​​oplysningerne er flere parter enige om dem ved hjælp af et særligt system, hvilket øger tilliden blandt forbrugerne.</a:t>
            </a:r>
            <a:endParaRPr lang="en-US" sz="2000" b="0" i="0" dirty="0">
              <a:solidFill>
                <a:srgbClr val="000000"/>
              </a:solidFill>
              <a:effectLst/>
            </a:endParaRPr>
          </a:p>
          <a:p>
            <a:pPr algn="l" rtl="0" fontAlgn="base"/>
            <a:endParaRPr lang="en-US" sz="2000" b="0" i="0" dirty="0">
              <a:solidFill>
                <a:srgbClr val="000000"/>
              </a:solidFill>
              <a:effectLst/>
              <a:latin typeface="Open Sans" panose="020B0606030504020204" pitchFamily="34" charset="0"/>
            </a:endParaRPr>
          </a:p>
          <a:p>
            <a:pPr algn="l" rtl="0" fontAlgn="base"/>
            <a:r>
              <a:rPr lang="en-GB" sz="2000" dirty="0">
                <a:hlinkClick r:id="rId2"/>
              </a:rPr>
              <a:t>Blockchain-baseret agri-food supply chain management: casestudie i Kina (wageningenacademic.com)</a:t>
            </a:r>
            <a:endParaRPr lang="en-US" sz="2000" b="0" i="0" dirty="0">
              <a:solidFill>
                <a:srgbClr val="000000"/>
              </a:solidFill>
              <a:effectLst/>
              <a:latin typeface="Open Sans" panose="020B0606030504020204" pitchFamily="34" charset="0"/>
            </a:endParaRPr>
          </a:p>
          <a:p>
            <a:pPr algn="l" rtl="0" fontAlgn="base"/>
            <a:endParaRPr lang="en-US" dirty="0">
              <a:solidFill>
                <a:srgbClr val="000000"/>
              </a:solidFill>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Segoe UI" panose="020B0502040204020203" pitchFamily="34" charset="0"/>
            </a:endParaRPr>
          </a:p>
          <a:p>
            <a:pPr algn="l" rtl="0" fontAlgn="base"/>
            <a:r>
              <a:rPr lang="en-GB" sz="1800" b="0" i="0" dirty="0">
                <a:solidFill>
                  <a:srgbClr val="000000"/>
                </a:solidFill>
                <a:effectLst/>
                <a:highlight>
                  <a:srgbClr val="F5F5F5"/>
                </a:highlight>
                <a:latin typeface="Open Sans" panose="020B0606030504020204" pitchFamily="34" charset="0"/>
              </a:rPr>
              <a:t>,</a:t>
            </a:r>
            <a:endParaRPr lang="en-GB" b="0" i="0" dirty="0">
              <a:solidFill>
                <a:srgbClr val="000000"/>
              </a:solidFill>
              <a:effectLst/>
              <a:highlight>
                <a:srgbClr val="F5F5F5"/>
              </a:highlight>
              <a:latin typeface="Segoe UI" panose="020B0502040204020203" pitchFamily="34" charset="0"/>
            </a:endParaRPr>
          </a:p>
          <a:p>
            <a:pPr algn="l" rtl="0"/>
            <a:endParaRPr lang="en-GB" b="0" i="0" dirty="0">
              <a:solidFill>
                <a:srgbClr val="7A7A7A"/>
              </a:solidFill>
              <a:effectLst/>
              <a:latin typeface="Roboto" panose="02000000000000000000" pitchFamily="2" charset="0"/>
            </a:endParaRPr>
          </a:p>
        </p:txBody>
      </p:sp>
      <p:pic>
        <p:nvPicPr>
          <p:cNvPr id="13" name="Picture 12" descr="A rooster with a red crest  Description automatically generated">
            <a:extLst>
              <a:ext uri="{FF2B5EF4-FFF2-40B4-BE49-F238E27FC236}">
                <a16:creationId xmlns:a16="http://schemas.microsoft.com/office/drawing/2014/main" id="{671B2059-9598-D2B5-2FC6-55F0CC3F60D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105783" y="2015227"/>
            <a:ext cx="2574110" cy="3879669"/>
          </a:xfrm>
          <a:prstGeom prst="rect">
            <a:avLst/>
          </a:prstGeom>
        </p:spPr>
      </p:pic>
    </p:spTree>
    <p:extLst>
      <p:ext uri="{BB962C8B-B14F-4D97-AF65-F5344CB8AC3E}">
        <p14:creationId xmlns:p14="http://schemas.microsoft.com/office/powerpoint/2010/main" val="2902248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1077118" cy="899883"/>
          </a:xfrm>
          <a:prstGeom prst="rect">
            <a:avLst/>
          </a:prstGeom>
        </p:spPr>
        <p:txBody>
          <a:bodyPr/>
          <a:lstStyle/>
          <a:p>
            <a:pPr algn="l" rtl="0"/>
            <a:r>
              <a:rPr lang="en-GB" sz="3000" dirty="0">
                <a:solidFill>
                  <a:srgbClr val="29608D"/>
                </a:solidFill>
              </a:rPr>
              <a:t>Case 1: blockchain-baseret fjerkræavlsøkosystem – 'Bu</a:t>
            </a:r>
            <a:r>
              <a:rPr lang="en-GB" sz="3000" dirty="0" err="1">
                <a:solidFill>
                  <a:srgbClr val="29608D"/>
                </a:solidFill>
              </a:rPr>
              <a:t>Bu</a:t>
            </a:r>
            <a:r>
              <a:rPr lang="en-GB" sz="3000" dirty="0">
                <a:solidFill>
                  <a:srgbClr val="29608D"/>
                </a:solidFill>
              </a:rPr>
              <a:t>Kyllingeprojekt</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77400" y="1570565"/>
            <a:ext cx="10049988" cy="6340197"/>
          </a:xfrm>
          <a:prstGeom prst="rect">
            <a:avLst/>
          </a:prstGeom>
          <a:noFill/>
        </p:spPr>
        <p:txBody>
          <a:bodyPr wrap="square" rtlCol="0">
            <a:spAutoFit/>
          </a:bodyPr>
          <a:lstStyle/>
          <a:p>
            <a:pPr marL="342900" indent="-342900" algn="l" rtl="0" fontAlgn="base">
              <a:buFont typeface="Arial" panose="020B0604020202020204" pitchFamily="34" charset="0"/>
              <a:buChar char="•"/>
            </a:pPr>
            <a:r>
              <a:rPr lang="en-GB" sz="2000" b="0" i="0" dirty="0">
                <a:solidFill>
                  <a:srgbClr val="000000"/>
                </a:solidFill>
                <a:effectLst/>
              </a:rPr>
              <a:t>Zhong An Technology samarbejder med landmænd, leveringsvirksomheder som SF EXPRESS, forarbejdningsanlæg og onlinebutikker som JD.com for at implementere projektet.</a:t>
            </a:r>
          </a:p>
          <a:p>
            <a:pPr marL="342900" indent="-342900" algn="l" rtl="0" fontAlgn="base">
              <a:buFont typeface="Arial" panose="020B0604020202020204" pitchFamily="34" charset="0"/>
              <a:buChar char="•"/>
            </a:pPr>
            <a:endParaRPr lang="en-GB" sz="2000" b="0" i="0" dirty="0">
              <a:solidFill>
                <a:srgbClr val="000000"/>
              </a:solidFill>
              <a:effectLst/>
            </a:endParaRPr>
          </a:p>
          <a:p>
            <a:pPr marL="342900" indent="-342900" algn="l" rtl="0" fontAlgn="base">
              <a:buFont typeface="Arial" panose="020B0604020202020204" pitchFamily="34" charset="0"/>
              <a:buChar char="•"/>
            </a:pPr>
            <a:r>
              <a:rPr lang="en-GB" sz="2000" b="0" i="0" dirty="0">
                <a:solidFill>
                  <a:srgbClr val="000000"/>
                </a:solidFill>
                <a:effectLst/>
              </a:rPr>
              <a:t>Blockchain-teknologi hjælper med at spore kyllingens rejse fra fødsel til salg, hvilket letter gennemsigtighed og pålidelighed.</a:t>
            </a:r>
          </a:p>
          <a:p>
            <a:pPr marL="342900" indent="-342900" algn="l" rtl="0" fontAlgn="base">
              <a:buFont typeface="Arial" panose="020B0604020202020204" pitchFamily="34" charset="0"/>
              <a:buChar char="•"/>
            </a:pPr>
            <a:endParaRPr lang="en-GB" sz="2000" b="0" i="0" dirty="0">
              <a:solidFill>
                <a:srgbClr val="000000"/>
              </a:solidFill>
              <a:effectLst/>
            </a:endParaRPr>
          </a:p>
          <a:p>
            <a:pPr marL="342900" indent="-342900" algn="l" rtl="0" fontAlgn="base">
              <a:buFont typeface="Arial" panose="020B0604020202020204" pitchFamily="34" charset="0"/>
              <a:buChar char="•"/>
            </a:pPr>
            <a:r>
              <a:rPr lang="en-GB" sz="2000" b="0" i="0" dirty="0">
                <a:solidFill>
                  <a:srgbClr val="000000"/>
                </a:solidFill>
                <a:effectLst/>
              </a:rPr>
              <a:t>​Zhong An Technology arbejder med over 200 gårde i hele Kina og sigter mod at udvide til 2.500 gårde</a:t>
            </a:r>
          </a:p>
          <a:p>
            <a:pPr marL="342900" indent="-342900" algn="l" rtl="0" fontAlgn="base">
              <a:buFont typeface="Arial" panose="020B0604020202020204" pitchFamily="34" charset="0"/>
              <a:buChar char="•"/>
            </a:pPr>
            <a:endParaRPr lang="en-GB" sz="2000" b="0" i="0" dirty="0">
              <a:solidFill>
                <a:srgbClr val="000000"/>
              </a:solidFill>
              <a:effectLst/>
            </a:endParaRPr>
          </a:p>
          <a:p>
            <a:pPr marL="342900" indent="-342900" algn="l" rtl="0" fontAlgn="base">
              <a:buFont typeface="Arial" panose="020B0604020202020204" pitchFamily="34" charset="0"/>
              <a:buChar char="•"/>
            </a:pPr>
            <a:r>
              <a:rPr lang="en-GB" sz="2000" b="0" i="0" dirty="0">
                <a:solidFill>
                  <a:srgbClr val="000000"/>
                </a:solidFill>
                <a:effectLst/>
              </a:rPr>
              <a:t>​Zhong An tilbyder også finansielle tjenester såsom forsikring og lån til landmænd og virksomheder, der er involveret i projektet, ved at udnytte data fra blockchain-systemet for at sikre overkommelighed og tilgængelighed.</a:t>
            </a:r>
          </a:p>
          <a:p>
            <a:pPr marL="342900" indent="-342900" algn="l" rtl="0" fontAlgn="base">
              <a:buFont typeface="Arial" panose="020B0604020202020204" pitchFamily="34" charset="0"/>
              <a:buChar char="•"/>
            </a:pPr>
            <a:endParaRPr lang="en-GB" sz="2000" b="0" i="0" dirty="0">
              <a:solidFill>
                <a:srgbClr val="000000"/>
              </a:solidFill>
              <a:effectLst/>
            </a:endParaRPr>
          </a:p>
          <a:p>
            <a:pPr marL="342900" indent="-342900" algn="l" rtl="0" fontAlgn="base">
              <a:buFont typeface="Arial" panose="020B0604020202020204" pitchFamily="34" charset="0"/>
              <a:buChar char="•"/>
            </a:pPr>
            <a:r>
              <a:rPr lang="en-GB" sz="2000" b="0" i="0" dirty="0">
                <a:solidFill>
                  <a:srgbClr val="000000"/>
                </a:solidFill>
                <a:effectLst/>
              </a:rPr>
              <a:t>(Fu et al., 2020)</a:t>
            </a:r>
            <a:endParaRPr lang="en-US" sz="2000" b="0" i="0" dirty="0">
              <a:solidFill>
                <a:srgbClr val="000000"/>
              </a:solidFill>
              <a:effectLst/>
            </a:endParaRPr>
          </a:p>
          <a:p>
            <a:pPr algn="l" rtl="0" fontAlgn="base"/>
            <a:endParaRPr lang="en-US" dirty="0">
              <a:solidFill>
                <a:srgbClr val="000000"/>
              </a:solidFill>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Segoe UI" panose="020B0502040204020203" pitchFamily="34" charset="0"/>
            </a:endParaRPr>
          </a:p>
          <a:p>
            <a:pPr algn="l" rtl="0" fontAlgn="base"/>
            <a:r>
              <a:rPr lang="en-GB" sz="1800" b="0" i="0" dirty="0">
                <a:solidFill>
                  <a:srgbClr val="000000"/>
                </a:solidFill>
                <a:effectLst/>
                <a:highlight>
                  <a:srgbClr val="F5F5F5"/>
                </a:highlight>
                <a:latin typeface="Open Sans" panose="020B0606030504020204" pitchFamily="34" charset="0"/>
              </a:rPr>
              <a:t>,</a:t>
            </a:r>
            <a:endParaRPr lang="en-GB" b="0" i="0" dirty="0">
              <a:solidFill>
                <a:srgbClr val="000000"/>
              </a:solidFill>
              <a:effectLst/>
              <a:highlight>
                <a:srgbClr val="F5F5F5"/>
              </a:highlight>
              <a:latin typeface="Segoe UI" panose="020B0502040204020203" pitchFamily="34" charset="0"/>
            </a:endParaRPr>
          </a:p>
          <a:p>
            <a:pPr algn="l" rtl="0"/>
            <a:endParaRPr lang="en-GB"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809500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0528478" cy="899883"/>
          </a:xfrm>
          <a:prstGeom prst="rect">
            <a:avLst/>
          </a:prstGeom>
        </p:spPr>
        <p:txBody>
          <a:bodyPr/>
          <a:lstStyle/>
          <a:p>
            <a:pPr algn="l" rtl="0"/>
            <a:r>
              <a:rPr lang="en-GB" sz="3000" dirty="0">
                <a:solidFill>
                  <a:srgbClr val="29608D"/>
                </a:solidFill>
              </a:rPr>
              <a:t>Case 2: 'Shan Liang Taste' – forsyningskædesystemet for agro-fødevarer under blockchain-miljøet</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87568" y="1389137"/>
            <a:ext cx="9919392" cy="6863417"/>
          </a:xfrm>
          <a:prstGeom prst="rect">
            <a:avLst/>
          </a:prstGeom>
          <a:noFill/>
        </p:spPr>
        <p:txBody>
          <a:bodyPr wrap="square" rtlCol="0">
            <a:spAutoFit/>
          </a:bodyPr>
          <a:lstStyle/>
          <a:p>
            <a:pPr marL="285750" indent="-285750" algn="l" rtl="0" fontAlgn="base">
              <a:buFont typeface="Arial" panose="020B0604020202020204" pitchFamily="34" charset="0"/>
              <a:buChar char="•"/>
            </a:pPr>
            <a:r>
              <a:rPr lang="de-DE" sz="1800" b="0" i="0" u="none" strike="noStrike" dirty="0">
                <a:solidFill>
                  <a:srgbClr val="000000"/>
                </a:solidFill>
                <a:effectLst/>
                <a:latin typeface="Arial" panose="020B0604020202020204" pitchFamily="34" charset="0"/>
              </a:rPr>
              <a:t>Shan Liang Taste kombinerer Internet of Things (IoT), blockchain og big data for at udvikle en platform til styring af agri-food supply chain.</a:t>
            </a:r>
            <a:r>
              <a:rPr lang="en-US" sz="1800" b="0" i="0" dirty="0">
                <a:solidFill>
                  <a:srgbClr val="000000"/>
                </a:solidFill>
                <a:effectLst/>
                <a:latin typeface="Arial" panose="020B0604020202020204" pitchFamily="34" charset="0"/>
              </a:rPr>
              <a:t>,</a:t>
            </a:r>
            <a:endParaRPr lang="en-US" sz="2000" b="0" i="0" dirty="0">
              <a:solidFill>
                <a:srgbClr val="000000"/>
              </a:solidFill>
              <a:effectLst/>
              <a:latin typeface="Arial" panose="020B0604020202020204" pitchFamily="34" charset="0"/>
            </a:endParaRPr>
          </a:p>
          <a:p>
            <a:pPr algn="l" rtl="0" fontAlgn="base"/>
            <a:endParaRPr lang="de-DE" sz="2000" b="0" i="0" dirty="0">
              <a:solidFill>
                <a:srgbClr val="000000"/>
              </a:solidFill>
              <a:effectLst/>
              <a:latin typeface="Arial" panose="020B0604020202020204" pitchFamily="34" charset="0"/>
            </a:endParaRPr>
          </a:p>
          <a:p>
            <a:pPr marL="285750" indent="-285750" algn="l" rtl="0" fontAlgn="base">
              <a:buFont typeface="Arial" panose="020B0604020202020204" pitchFamily="34" charset="0"/>
              <a:buChar char="•"/>
            </a:pPr>
            <a:r>
              <a:rPr lang="de-DE" sz="1800" b="0" i="0" u="none" strike="noStrike" dirty="0">
                <a:solidFill>
                  <a:srgbClr val="000000"/>
                </a:solidFill>
                <a:effectLst/>
                <a:latin typeface="Arial" panose="020B0604020202020204" pitchFamily="34" charset="0"/>
              </a:rPr>
              <a:t>De digitaliserer aktiverne i Beidahuang Farm Group og opdeler dens kornforsyningskæde i 1.639 forretningsnoder på tværs af 3 gårde, 9 ledelsesdistrikter og 33 arbejdsstationer.</a:t>
            </a:r>
            <a:r>
              <a:rPr lang="en-US" sz="1800" b="0" i="0" dirty="0">
                <a:solidFill>
                  <a:srgbClr val="000000"/>
                </a:solidFill>
                <a:effectLst/>
                <a:latin typeface="Arial" panose="020B0604020202020204" pitchFamily="34" charset="0"/>
              </a:rPr>
              <a:t>,</a:t>
            </a:r>
            <a:endParaRPr lang="en-US" sz="2000" b="0" i="0" dirty="0">
              <a:solidFill>
                <a:srgbClr val="000000"/>
              </a:solidFill>
              <a:effectLst/>
              <a:latin typeface="Arial" panose="020B0604020202020204" pitchFamily="34" charset="0"/>
            </a:endParaRPr>
          </a:p>
          <a:p>
            <a:pPr algn="l" rtl="0" fontAlgn="base"/>
            <a:endParaRPr lang="de-DE" sz="2000" b="0" i="0" dirty="0">
              <a:solidFill>
                <a:srgbClr val="000000"/>
              </a:solidFill>
              <a:effectLst/>
              <a:latin typeface="Arial" panose="020B0604020202020204" pitchFamily="34" charset="0"/>
            </a:endParaRPr>
          </a:p>
          <a:p>
            <a:pPr marL="285750" indent="-285750" algn="l" rtl="0" fontAlgn="base">
              <a:buFont typeface="Arial" panose="020B0604020202020204" pitchFamily="34" charset="0"/>
              <a:buChar char="•"/>
            </a:pPr>
            <a:r>
              <a:rPr lang="de-DE" sz="1800" b="0" i="0" u="none" strike="noStrike" dirty="0">
                <a:solidFill>
                  <a:srgbClr val="000000"/>
                </a:solidFill>
                <a:effectLst/>
                <a:latin typeface="Arial" panose="020B0604020202020204" pitchFamily="34" charset="0"/>
              </a:rPr>
              <a:t>Ved at vedtage standardiserede, store og mekaniserede produktionsmetoder skaber Shan Liang Taste et autonomt landbrugssystem drevet af intelligent udstyr og blockchain.</a:t>
            </a:r>
            <a:r>
              <a:rPr lang="en-US" sz="1800" b="0" i="0" dirty="0">
                <a:solidFill>
                  <a:srgbClr val="000000"/>
                </a:solidFill>
                <a:effectLst/>
                <a:latin typeface="Arial" panose="020B0604020202020204" pitchFamily="34" charset="0"/>
              </a:rPr>
              <a:t>,</a:t>
            </a:r>
            <a:endParaRPr lang="en-US" sz="2000" b="0" i="0" dirty="0">
              <a:solidFill>
                <a:srgbClr val="000000"/>
              </a:solidFill>
              <a:effectLst/>
              <a:latin typeface="Arial" panose="020B0604020202020204" pitchFamily="34" charset="0"/>
            </a:endParaRPr>
          </a:p>
          <a:p>
            <a:pPr algn="l" rtl="0" fontAlgn="base"/>
            <a:endParaRPr lang="de-DE" sz="2000" b="0" i="0" dirty="0">
              <a:solidFill>
                <a:srgbClr val="000000"/>
              </a:solidFill>
              <a:effectLst/>
              <a:latin typeface="Arial" panose="020B0604020202020204" pitchFamily="34" charset="0"/>
            </a:endParaRPr>
          </a:p>
          <a:p>
            <a:pPr marL="285750" indent="-285750" algn="l" rtl="0" fontAlgn="base">
              <a:buFont typeface="Arial" panose="020B0604020202020204" pitchFamily="34" charset="0"/>
              <a:buChar char="•"/>
            </a:pPr>
            <a:r>
              <a:rPr lang="de-DE" sz="1800" b="0" i="0" u="none" strike="noStrike" dirty="0">
                <a:solidFill>
                  <a:srgbClr val="000000"/>
                </a:solidFill>
                <a:effectLst/>
                <a:latin typeface="Arial" panose="020B0604020202020204" pitchFamily="34" charset="0"/>
              </a:rPr>
              <a:t>Forskellige IoT-enheder installeret på udstyr indsamler automatisk data såsom tid, lokation, plantningsdetaljer og ledelsesdata, som uploades til blockchain-systemet for at sikre ægthed.</a:t>
            </a:r>
            <a:r>
              <a:rPr lang="en-US" sz="1800" b="0" i="0" dirty="0">
                <a:solidFill>
                  <a:srgbClr val="000000"/>
                </a:solidFill>
                <a:effectLst/>
                <a:latin typeface="Arial" panose="020B0604020202020204" pitchFamily="34" charset="0"/>
              </a:rPr>
              <a:t>,</a:t>
            </a:r>
            <a:endParaRPr lang="en-US" sz="2000" b="0" i="0" dirty="0">
              <a:solidFill>
                <a:srgbClr val="000000"/>
              </a:solidFill>
              <a:effectLst/>
              <a:latin typeface="Arial" panose="020B0604020202020204" pitchFamily="34" charset="0"/>
            </a:endParaRPr>
          </a:p>
          <a:p>
            <a:pPr algn="l" rtl="0" fontAlgn="base"/>
            <a:endParaRPr lang="de-DE" sz="2000" b="0" i="0" dirty="0">
              <a:solidFill>
                <a:srgbClr val="000000"/>
              </a:solidFill>
              <a:effectLst/>
              <a:latin typeface="Arial" panose="020B0604020202020204" pitchFamily="34" charset="0"/>
            </a:endParaRPr>
          </a:p>
          <a:p>
            <a:pPr marL="285750" indent="-285750" algn="l" rtl="0" fontAlgn="base">
              <a:buFont typeface="Arial" panose="020B0604020202020204" pitchFamily="34" charset="0"/>
              <a:buChar char="•"/>
            </a:pPr>
            <a:r>
              <a:rPr lang="de-DE" sz="1800" b="0" i="0" u="none" strike="noStrike" dirty="0">
                <a:solidFill>
                  <a:srgbClr val="000000"/>
                </a:solidFill>
                <a:effectLst/>
                <a:latin typeface="Arial" panose="020B0604020202020204" pitchFamily="34" charset="0"/>
              </a:rPr>
              <a:t>Deltagere i kornforsyningskæden registrerer transaktionsoplysninger på blockchain-systemet, hvilket sikrer transaktionssikkerhed og omfattende datakortlægning.</a:t>
            </a:r>
            <a:r>
              <a:rPr lang="en-US" sz="1800" b="0" i="0" dirty="0">
                <a:solidFill>
                  <a:srgbClr val="000000"/>
                </a:solidFill>
                <a:effectLst/>
                <a:latin typeface="Arial" panose="020B0604020202020204" pitchFamily="34" charset="0"/>
              </a:rPr>
              <a:t>,</a:t>
            </a:r>
            <a:endParaRPr lang="en-US" sz="2000" b="0" i="0" dirty="0">
              <a:solidFill>
                <a:srgbClr val="000000"/>
              </a:solidFill>
              <a:effectLst/>
              <a:latin typeface="Arial" panose="020B0604020202020204" pitchFamily="34" charset="0"/>
            </a:endParaRPr>
          </a:p>
          <a:p>
            <a:pPr algn="l" rtl="0" fontAlgn="base"/>
            <a:endParaRPr lang="en-US" sz="2000" b="0" i="0" dirty="0">
              <a:solidFill>
                <a:srgbClr val="000000"/>
              </a:solidFill>
              <a:effectLst/>
              <a:highlight>
                <a:srgbClr val="F5F5F5"/>
              </a:highlight>
              <a:latin typeface="Arial" panose="020B0604020202020204" pitchFamily="34" charset="0"/>
            </a:endParaRPr>
          </a:p>
          <a:p>
            <a:pPr algn="l" rtl="0" fontAlgn="base"/>
            <a:endParaRPr lang="en-US" dirty="0">
              <a:solidFill>
                <a:srgbClr val="000000"/>
              </a:solidFill>
              <a:latin typeface="Open Sans" panose="020B0606030504020204" pitchFamily="34" charset="0"/>
            </a:endParaRPr>
          </a:p>
          <a:p>
            <a:pPr algn="l" rtl="0" fontAlgn="base"/>
            <a:endParaRPr lang="en-US" sz="1800" b="0" i="0" dirty="0">
              <a:solidFill>
                <a:srgbClr val="000000"/>
              </a:solidFill>
              <a:effectLst/>
              <a:latin typeface="Open Sans" panose="020B0606030504020204" pitchFamily="34" charset="0"/>
            </a:endParaRPr>
          </a:p>
          <a:p>
            <a:pPr algn="l" rtl="0" fontAlgn="base"/>
            <a:endParaRPr lang="en-US" dirty="0">
              <a:solidFill>
                <a:srgbClr val="000000"/>
              </a:solidFill>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Open Sans" panose="020B0606030504020204" pitchFamily="34" charset="0"/>
            </a:endParaRPr>
          </a:p>
          <a:p>
            <a:pPr algn="l" rtl="0" fontAlgn="base"/>
            <a:endParaRPr lang="en-US" b="0" i="0" dirty="0">
              <a:solidFill>
                <a:srgbClr val="000000"/>
              </a:solidFill>
              <a:effectLst/>
              <a:highlight>
                <a:srgbClr val="F5F5F5"/>
              </a:highlight>
              <a:latin typeface="Segoe UI" panose="020B0502040204020203" pitchFamily="34" charset="0"/>
            </a:endParaRPr>
          </a:p>
          <a:p>
            <a:pPr algn="l" rtl="0" fontAlgn="base"/>
            <a:r>
              <a:rPr lang="en-GB" sz="1800" b="0" i="0" dirty="0">
                <a:solidFill>
                  <a:srgbClr val="000000"/>
                </a:solidFill>
                <a:effectLst/>
                <a:highlight>
                  <a:srgbClr val="F5F5F5"/>
                </a:highlight>
                <a:latin typeface="Open Sans" panose="020B0606030504020204" pitchFamily="34" charset="0"/>
              </a:rPr>
              <a:t>,</a:t>
            </a:r>
            <a:endParaRPr lang="en-GB" b="0" i="0" dirty="0">
              <a:solidFill>
                <a:srgbClr val="000000"/>
              </a:solidFill>
              <a:effectLst/>
              <a:highlight>
                <a:srgbClr val="F5F5F5"/>
              </a:highlight>
              <a:latin typeface="Segoe UI" panose="020B0502040204020203" pitchFamily="34" charset="0"/>
            </a:endParaRPr>
          </a:p>
          <a:p>
            <a:pPr algn="l" rtl="0"/>
            <a:endParaRPr lang="en-GB"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4172643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197396"/>
            <a:ext cx="10528478" cy="899883"/>
          </a:xfrm>
          <a:prstGeom prst="rect">
            <a:avLst/>
          </a:prstGeom>
        </p:spPr>
        <p:txBody>
          <a:bodyPr/>
          <a:lstStyle/>
          <a:p>
            <a:pPr algn="l" rtl="0"/>
            <a:r>
              <a:rPr lang="en-GB" sz="3000" dirty="0">
                <a:solidFill>
                  <a:srgbClr val="29608D"/>
                </a:solidFill>
              </a:rPr>
              <a:t>Case 2: 'Shan Liang Taste' – forsyningskædesystemet for agro-fødevarer under blockchain-miljøet</a:t>
            </a:r>
            <a:endParaRPr lang="en-US" sz="3000"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87568" y="1389137"/>
            <a:ext cx="9919392" cy="4862870"/>
          </a:xfrm>
          <a:prstGeom prst="rect">
            <a:avLst/>
          </a:prstGeom>
          <a:noFill/>
        </p:spPr>
        <p:txBody>
          <a:bodyPr wrap="square" rtlCol="0">
            <a:spAutoFit/>
          </a:bodyPr>
          <a:lstStyle/>
          <a:p>
            <a:pPr marL="342900" indent="-342900" algn="l" rtl="0" fontAlgn="base">
              <a:buFont typeface="Arial" panose="020B0604020202020204" pitchFamily="34" charset="0"/>
              <a:buChar char="•"/>
            </a:pPr>
            <a:r>
              <a:rPr lang="en-GB" b="0" i="0" dirty="0">
                <a:solidFill>
                  <a:srgbClr val="000000"/>
                </a:solidFill>
                <a:effectLst/>
                <a:latin typeface="Arial" panose="020B0604020202020204" pitchFamily="34" charset="0"/>
              </a:rPr>
              <a:t>Shan Liang Taste udvikler forskellige apps inden for blockchain-platformen for at styre kornforsyningskæden effektivt:</a:t>
            </a:r>
          </a:p>
          <a:p>
            <a:pPr marL="342900" indent="-342900" algn="l" rtl="0" fontAlgn="base">
              <a:buFont typeface="Arial" panose="020B0604020202020204" pitchFamily="34" charset="0"/>
              <a:buChar char="•"/>
            </a:pPr>
            <a:endParaRPr lang="en-GB" b="0" i="0" dirty="0">
              <a:solidFill>
                <a:srgbClr val="000000"/>
              </a:solidFill>
              <a:effectLst/>
              <a:latin typeface="Arial" panose="020B0604020202020204" pitchFamily="34" charset="0"/>
            </a:endParaRPr>
          </a:p>
          <a:p>
            <a:pPr marL="342900" indent="-342900" algn="l" rtl="0" fontAlgn="base">
              <a:buFont typeface="Arial" panose="020B0604020202020204" pitchFamily="34" charset="0"/>
              <a:buChar char="•"/>
            </a:pPr>
            <a:r>
              <a:rPr lang="en-GB" b="0" i="0" dirty="0">
                <a:solidFill>
                  <a:srgbClr val="000000"/>
                </a:solidFill>
                <a:effectLst/>
                <a:latin typeface="Arial" panose="020B0604020202020204" pitchFamily="34" charset="0"/>
              </a:rPr>
              <a:t>Shan Liang Blockchain Food Tickets-appen udsteder omsættelige og sikrede digitale plantningsordrer svarende til land.</a:t>
            </a:r>
          </a:p>
          <a:p>
            <a:pPr marL="342900" indent="-342900" algn="l" rtl="0" fontAlgn="base">
              <a:buFont typeface="Arial" panose="020B0604020202020204" pitchFamily="34" charset="0"/>
              <a:buChar char="•"/>
            </a:pPr>
            <a:endParaRPr lang="en-GB" b="0" i="0" dirty="0">
              <a:solidFill>
                <a:srgbClr val="000000"/>
              </a:solidFill>
              <a:effectLst/>
              <a:latin typeface="Arial" panose="020B0604020202020204" pitchFamily="34" charset="0"/>
            </a:endParaRPr>
          </a:p>
          <a:p>
            <a:pPr marL="342900" indent="-342900" algn="l" rtl="0" fontAlgn="base">
              <a:buFont typeface="Arial" panose="020B0604020202020204" pitchFamily="34" charset="0"/>
              <a:buChar char="•"/>
            </a:pPr>
            <a:r>
              <a:rPr lang="en-GB" b="0" i="0" dirty="0">
                <a:solidFill>
                  <a:srgbClr val="000000"/>
                </a:solidFill>
                <a:effectLst/>
                <a:latin typeface="Arial" panose="020B0604020202020204" pitchFamily="34" charset="0"/>
              </a:rPr>
              <a:t>​Shan Liang Blockchain Order via WeChat giver kunderne mulighed for at booke jord til risproduktion, med ordrer, der koster $1.150 for 1 mu land.</a:t>
            </a:r>
          </a:p>
          <a:p>
            <a:pPr marL="342900" indent="-342900" algn="l" rtl="0" fontAlgn="base">
              <a:buFont typeface="Arial" panose="020B0604020202020204" pitchFamily="34" charset="0"/>
              <a:buChar char="•"/>
            </a:pPr>
            <a:endParaRPr lang="en-GB" b="0" i="0" dirty="0">
              <a:solidFill>
                <a:srgbClr val="000000"/>
              </a:solidFill>
              <a:effectLst/>
              <a:latin typeface="Arial" panose="020B0604020202020204" pitchFamily="34" charset="0"/>
            </a:endParaRPr>
          </a:p>
          <a:p>
            <a:pPr marL="342900" indent="-342900" algn="l" rtl="0" fontAlgn="base">
              <a:buFont typeface="Arial" panose="020B0604020202020204" pitchFamily="34" charset="0"/>
              <a:buChar char="•"/>
            </a:pPr>
            <a:r>
              <a:rPr lang="en-GB" b="0" i="0" dirty="0">
                <a:solidFill>
                  <a:srgbClr val="000000"/>
                </a:solidFill>
                <a:effectLst/>
                <a:latin typeface="Arial" panose="020B0604020202020204" pitchFamily="34" charset="0"/>
              </a:rPr>
              <a:t>​Shan Liang Smart Contract-app giver forsyningskædeordrekontrakter, der effektivt løser tillidsproblemer.​</a:t>
            </a:r>
          </a:p>
          <a:p>
            <a:pPr marL="342900" indent="-342900" algn="l" rtl="0" fontAlgn="base">
              <a:buFont typeface="Arial" panose="020B0604020202020204" pitchFamily="34" charset="0"/>
              <a:buChar char="•"/>
            </a:pPr>
            <a:endParaRPr lang="en-GB" b="0" i="0" dirty="0">
              <a:solidFill>
                <a:srgbClr val="000000"/>
              </a:solidFill>
              <a:effectLst/>
              <a:latin typeface="Arial" panose="020B0604020202020204" pitchFamily="34" charset="0"/>
            </a:endParaRPr>
          </a:p>
          <a:p>
            <a:pPr marL="342900" indent="-342900" algn="l" rtl="0" fontAlgn="base">
              <a:buFont typeface="Arial" panose="020B0604020202020204" pitchFamily="34" charset="0"/>
              <a:buChar char="•"/>
            </a:pPr>
            <a:r>
              <a:rPr lang="en-GB" b="0" i="0" dirty="0">
                <a:solidFill>
                  <a:srgbClr val="000000"/>
                </a:solidFill>
                <a:effectLst/>
                <a:latin typeface="Arial" panose="020B0604020202020204" pitchFamily="34" charset="0"/>
              </a:rPr>
              <a:t>​Shan Liang Steward-appen standardiserer produktionstjenester, herunder avl, indkøb af landbrugsmaterialer og produktionsplanlægning.</a:t>
            </a:r>
          </a:p>
          <a:p>
            <a:pPr marL="342900" indent="-342900" algn="l" rtl="0" fontAlgn="base">
              <a:buFont typeface="Arial" panose="020B0604020202020204" pitchFamily="34" charset="0"/>
              <a:buChar char="•"/>
            </a:pPr>
            <a:endParaRPr lang="en-GB" sz="2000" b="0" i="0" dirty="0">
              <a:solidFill>
                <a:srgbClr val="000000"/>
              </a:solidFill>
              <a:effectLst/>
              <a:latin typeface="Arial" panose="020B0604020202020204" pitchFamily="34" charset="0"/>
            </a:endParaRPr>
          </a:p>
          <a:p>
            <a:pPr marL="342900" indent="-342900" algn="l" rtl="0" fontAlgn="base">
              <a:buFont typeface="Arial" panose="020B0604020202020204" pitchFamily="34" charset="0"/>
              <a:buChar char="•"/>
            </a:pPr>
            <a:r>
              <a:rPr lang="en-GB" sz="2000" b="0" i="0" dirty="0">
                <a:solidFill>
                  <a:srgbClr val="000000"/>
                </a:solidFill>
                <a:effectLst/>
                <a:latin typeface="Arial" panose="020B0604020202020204" pitchFamily="34" charset="0"/>
              </a:rPr>
              <a:t>,</a:t>
            </a:r>
            <a:r>
              <a:rPr lang="en-GB" b="0" i="0" dirty="0">
                <a:solidFill>
                  <a:srgbClr val="000000"/>
                </a:solidFill>
                <a:effectLst/>
                <a:latin typeface="Arial" panose="020B0604020202020204" pitchFamily="34" charset="0"/>
              </a:rPr>
              <a:t>Shan Liang Finance-appen tilbyder i samarbejde med finansielle institutioner nye finansielle tjenester til forsyningskædepartnere baseret på blockchain-dataaktiver og handelsdata.</a:t>
            </a:r>
            <a:r>
              <a:rPr lang="en-GB" b="0" i="0" dirty="0">
                <a:solidFill>
                  <a:srgbClr val="000000"/>
                </a:solidFill>
                <a:effectLst/>
                <a:highlight>
                  <a:srgbClr val="F5F5F5"/>
                </a:highlight>
                <a:latin typeface="Arial" panose="020B0604020202020204" pitchFamily="34" charset="0"/>
              </a:rPr>
              <a:t>,</a:t>
            </a:r>
            <a:endParaRPr lang="en-GB" b="0" i="0" dirty="0">
              <a:solidFill>
                <a:srgbClr val="7A7A7A"/>
              </a:solidFill>
              <a:effectLst/>
              <a:latin typeface="Roboto" panose="02000000000000000000" pitchFamily="2" charset="0"/>
            </a:endParaRPr>
          </a:p>
        </p:txBody>
      </p:sp>
      <p:sp>
        <p:nvSpPr>
          <p:cNvPr id="12" name="TextBox 11">
            <a:extLst>
              <a:ext uri="{FF2B5EF4-FFF2-40B4-BE49-F238E27FC236}">
                <a16:creationId xmlns:a16="http://schemas.microsoft.com/office/drawing/2014/main" id="{4A654B3F-5963-8D69-E7D0-0D3C09E5215C}"/>
              </a:ext>
            </a:extLst>
          </p:cNvPr>
          <p:cNvSpPr txBox="1"/>
          <p:nvPr/>
        </p:nvSpPr>
        <p:spPr>
          <a:xfrm>
            <a:off x="8895806" y="6277966"/>
            <a:ext cx="6688182" cy="369332"/>
          </a:xfrm>
          <a:prstGeom prst="rect">
            <a:avLst/>
          </a:prstGeom>
          <a:noFill/>
        </p:spPr>
        <p:txBody>
          <a:bodyPr wrap="square">
            <a:spAutoFit/>
          </a:bodyPr>
          <a:lstStyle/>
          <a:p>
            <a:pPr algn="l" rtl="0"/>
            <a:r>
              <a:rPr lang="en-US" sz="1800" b="0" i="0" u="none" strike="noStrike" dirty="0">
                <a:solidFill>
                  <a:srgbClr val="000000"/>
                </a:solidFill>
                <a:effectLst/>
                <a:latin typeface="Open Sans" panose="020B0606030504020204" pitchFamily="34" charset="0"/>
              </a:rPr>
              <a:t>(Fu et al., 2020)</a:t>
            </a:r>
            <a:endParaRPr lang="en-IE" dirty="0"/>
          </a:p>
        </p:txBody>
      </p:sp>
    </p:spTree>
    <p:extLst>
      <p:ext uri="{BB962C8B-B14F-4D97-AF65-F5344CB8AC3E}">
        <p14:creationId xmlns:p14="http://schemas.microsoft.com/office/powerpoint/2010/main" val="1264532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pPr algn="l" rtl="0"/>
            <a:r>
              <a:rPr lang="en-GB" dirty="0"/>
              <a:t>Hvad er de nuværende grænser for Blockchain?</a:t>
            </a:r>
            <a:endParaRPr lang="en-US" dirty="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dirty="0"/>
              <a:t>05</a:t>
            </a:r>
          </a:p>
        </p:txBody>
      </p:sp>
    </p:spTree>
    <p:extLst>
      <p:ext uri="{BB962C8B-B14F-4D97-AF65-F5344CB8AC3E}">
        <p14:creationId xmlns:p14="http://schemas.microsoft.com/office/powerpoint/2010/main" val="3104402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6485646" y="525780"/>
            <a:ext cx="4235693" cy="5452734"/>
          </a:xfrm>
        </p:spPr>
        <p:txBody>
          <a:bodyPr/>
          <a:lstStyle/>
          <a:p>
            <a:pPr algn="l" rtl="0"/>
            <a:r>
              <a:rPr lang="en-US" i="0" dirty="0"/>
              <a:t>Blockchain-teknologier har strukturelle begrænsninger</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655943" y="4097332"/>
            <a:ext cx="1882891" cy="293361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879508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84273" y="294509"/>
            <a:ext cx="10595237" cy="803654"/>
          </a:xfrm>
          <a:prstGeom prst="rect">
            <a:avLst/>
          </a:prstGeom>
        </p:spPr>
        <p:txBody>
          <a:bodyPr/>
          <a:lstStyle/>
          <a:p>
            <a:pPr algn="l" rtl="0"/>
            <a:r>
              <a:rPr lang="en-GB" dirty="0">
                <a:solidFill>
                  <a:srgbClr val="6A9D56"/>
                </a:solidFill>
              </a:rPr>
              <a:t>Nuværende grænser</a:t>
            </a:r>
            <a:endParaRPr lang="en-GB" sz="3600" i="0" dirty="0">
              <a:solidFill>
                <a:srgbClr val="6A9D56"/>
              </a:solidFill>
              <a:effectLst/>
            </a:endParaRPr>
          </a:p>
          <a:p>
            <a:pPr algn="l" rtl="0"/>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484273" y="1009427"/>
            <a:ext cx="10025887" cy="4708981"/>
          </a:xfrm>
          <a:prstGeom prst="rect">
            <a:avLst/>
          </a:prstGeom>
          <a:noFill/>
        </p:spPr>
        <p:txBody>
          <a:bodyPr wrap="square" rtlCol="0">
            <a:spAutoFit/>
          </a:bodyPr>
          <a:lstStyle/>
          <a:p>
            <a:pPr algn="l" rtl="0"/>
            <a:r>
              <a:rPr lang="en-GB" sz="2000" b="0" i="0" dirty="0">
                <a:solidFill>
                  <a:srgbClr val="262626"/>
                </a:solidFill>
                <a:effectLst/>
              </a:rPr>
              <a:t>Vi har set, at blockchain-teknologier har strukturelle begrænsninger. De kan ikke betragtes som grundlag for fuldstændig tillid og tillid, selv indsnævret til tillid. Faktisk gør organisatoriske spørgsmål relateret til magtdynamik mellem aktører og brugertilegnelse såvel som tekniske faktorer at studere det faktiske omfang af denne teknologi meget komplekst.</a:t>
            </a:r>
          </a:p>
          <a:p>
            <a:pPr algn="l" rtl="0"/>
            <a:endParaRPr lang="en-GB" sz="2000" dirty="0">
              <a:solidFill>
                <a:srgbClr val="262626"/>
              </a:solidFill>
            </a:endParaRPr>
          </a:p>
          <a:p>
            <a:pPr algn="l" rtl="0"/>
            <a:r>
              <a:rPr lang="en-GB" sz="2000" b="0" i="0" dirty="0">
                <a:solidFill>
                  <a:srgbClr val="262626"/>
                </a:solidFill>
                <a:effectLst/>
              </a:rPr>
              <a:t>De angiver dog endnu en gang, at blot gennemsigtighed ikke nødvendigvis kommer med fuldstændig tillid og en tilstrækkelig beskyttelse af personoplysninger.</a:t>
            </a:r>
          </a:p>
          <a:p>
            <a:pPr algn="l" rtl="0"/>
            <a:endParaRPr lang="en-GB" sz="2000" dirty="0">
              <a:solidFill>
                <a:srgbClr val="262626"/>
              </a:solidFill>
            </a:endParaRPr>
          </a:p>
          <a:p>
            <a:pPr algn="l" rtl="0"/>
            <a:r>
              <a:rPr lang="en-GB" sz="2000" b="0" i="0" dirty="0">
                <a:solidFill>
                  <a:srgbClr val="262626"/>
                </a:solidFill>
                <a:effectLst/>
              </a:rPr>
              <a:t>Lad os her endelig minde om, at Public Key Infrastructures (PKI) engang på samme måde blev præsenteret som en revolutionær, tillidsskabende teknologi, før vi kom til at dele en forståelse af dens grænser.​ Derfor, og som det er tilfældet med etiketter i bredere forstand. , er brugen af ​​en blockchain en garanti for visse egenskaber, men bør betragtes som en måde at fremkalde eller foreslå brugertillid ved at understrege de passende funktioner ved denne teknologi.</a:t>
            </a:r>
          </a:p>
          <a:p>
            <a:pPr algn="l" rtl="0"/>
            <a:endParaRPr lang="en-GB" sz="2000" b="0" i="0" dirty="0">
              <a:solidFill>
                <a:srgbClr val="7A7A7A"/>
              </a:solidFill>
              <a:effectLst/>
              <a:latin typeface="Roboto" panose="02000000000000000000" pitchFamily="2" charset="0"/>
            </a:endParaRPr>
          </a:p>
          <a:p>
            <a:pPr algn="l" rtl="0"/>
            <a:r>
              <a:rPr lang="en-GB" sz="2000" b="0" i="0" dirty="0">
                <a:solidFill>
                  <a:srgbClr val="7A7A7A"/>
                </a:solidFill>
                <a:effectLst/>
                <a:latin typeface="Roboto" panose="02000000000000000000" pitchFamily="2" charset="0"/>
              </a:rPr>
              <a:t>,</a:t>
            </a:r>
            <a:endParaRPr lang="en-GB" sz="1600"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3129067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pPr algn="l" rtl="0"/>
            <a:r>
              <a:rPr lang="en-US" dirty="0"/>
              <a:t>Konklusioner</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dirty="0"/>
              <a:t>06</a:t>
            </a:r>
          </a:p>
        </p:txBody>
      </p:sp>
    </p:spTree>
    <p:extLst>
      <p:ext uri="{BB962C8B-B14F-4D97-AF65-F5344CB8AC3E}">
        <p14:creationId xmlns:p14="http://schemas.microsoft.com/office/powerpoint/2010/main" val="8244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66808" y="666778"/>
            <a:ext cx="5041923" cy="720752"/>
          </a:xfrm>
          <a:prstGeom prst="rect">
            <a:avLst/>
          </a:prstGeom>
        </p:spPr>
        <p:txBody>
          <a:bodyPr/>
          <a:lstStyle/>
          <a:p>
            <a:pPr algn="l" rtl="0"/>
            <a:r>
              <a:rPr lang="en-US" dirty="0"/>
              <a:t>Læringsudbytte</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227368" y="1803350"/>
            <a:ext cx="8335925" cy="5262979"/>
          </a:xfrm>
          <a:prstGeom prst="rect">
            <a:avLst/>
          </a:prstGeom>
          <a:solidFill>
            <a:schemeClr val="bg1"/>
          </a:solidFill>
        </p:spPr>
        <p:txBody>
          <a:bodyPr wrap="square" rtlCol="0">
            <a:spAutoFit/>
          </a:bodyPr>
          <a:lstStyle/>
          <a:p>
            <a:pPr algn="l" rtl="0"/>
            <a:r>
              <a:rPr lang="en-GB" sz="2200" dirty="0">
                <a:solidFill>
                  <a:srgbClr val="262626"/>
                </a:solidFill>
              </a:rPr>
              <a:t>Ved udgangen af ​​modul 5 vil deltagerne være i stand til at:</a:t>
            </a:r>
          </a:p>
          <a:p>
            <a:pPr algn="l" rtl="0"/>
            <a:endParaRPr lang="en-GB" sz="2200" dirty="0">
              <a:solidFill>
                <a:srgbClr val="262626"/>
              </a:solidFill>
            </a:endParaRPr>
          </a:p>
          <a:p>
            <a:pPr marL="342900" indent="-342900" algn="l" rtl="0">
              <a:buFont typeface="Arial" panose="020B0604020202020204" pitchFamily="34" charset="0"/>
              <a:buChar char="•"/>
            </a:pPr>
            <a:r>
              <a:rPr lang="en-GB" sz="2200" b="1" dirty="0">
                <a:solidFill>
                  <a:srgbClr val="262626"/>
                </a:solidFill>
              </a:rPr>
              <a:t>Definere</a:t>
            </a:r>
            <a:r>
              <a:rPr lang="en-GB" sz="2200" dirty="0">
                <a:solidFill>
                  <a:srgbClr val="262626"/>
                </a:solidFill>
              </a:rPr>
              <a:t>nøgletermer relateret til emnet blockchain i landbrugsfødevaresektoren.</a:t>
            </a:r>
          </a:p>
          <a:p>
            <a:pPr marL="342900" indent="-342900" algn="l" rtl="0">
              <a:buFont typeface="Arial" panose="020B0604020202020204" pitchFamily="34" charset="0"/>
              <a:buChar char="•"/>
            </a:pPr>
            <a:r>
              <a:rPr lang="en-GB" sz="2200" b="1" dirty="0">
                <a:solidFill>
                  <a:srgbClr val="262626"/>
                </a:solidFill>
              </a:rPr>
              <a:t>Beskrive</a:t>
            </a:r>
            <a:r>
              <a:rPr lang="en-GB" sz="2200" dirty="0">
                <a:solidFill>
                  <a:srgbClr val="262626"/>
                </a:solidFill>
              </a:rPr>
              <a:t>hvordan blockchain bruges i landbrugsfødevaresektoren.</a:t>
            </a:r>
          </a:p>
          <a:p>
            <a:pPr marL="342900" indent="-342900" algn="l" rtl="0">
              <a:buFont typeface="Arial" panose="020B0604020202020204" pitchFamily="34" charset="0"/>
              <a:buChar char="•"/>
            </a:pPr>
            <a:r>
              <a:rPr lang="en-GB" sz="2200" b="1" dirty="0">
                <a:solidFill>
                  <a:srgbClr val="262626"/>
                </a:solidFill>
              </a:rPr>
              <a:t>Demonstrere</a:t>
            </a:r>
            <a:r>
              <a:rPr lang="en-GB" sz="2200" dirty="0">
                <a:solidFill>
                  <a:srgbClr val="262626"/>
                </a:solidFill>
              </a:rPr>
              <a:t>en klar forståelse af nøglefunktionerne ved blockchain-teknologi og dens troværdighed som en potentiel løsning på mange af disse problemer.</a:t>
            </a:r>
          </a:p>
          <a:p>
            <a:pPr marL="342900" indent="-342900" algn="l" rtl="0">
              <a:buFont typeface="Arial" panose="020B0604020202020204" pitchFamily="34" charset="0"/>
              <a:buChar char="•"/>
            </a:pPr>
            <a:r>
              <a:rPr lang="en-GB" sz="2200" b="1" dirty="0">
                <a:solidFill>
                  <a:srgbClr val="262626"/>
                </a:solidFill>
              </a:rPr>
              <a:t>Analysere</a:t>
            </a:r>
            <a:r>
              <a:rPr lang="en-GB" sz="2200" dirty="0">
                <a:solidFill>
                  <a:srgbClr val="262626"/>
                </a:solidFill>
              </a:rPr>
              <a:t>blockchain-teknologiens rolle som en pålidelig teknologi.</a:t>
            </a:r>
          </a:p>
          <a:p>
            <a:pPr marL="342900" indent="-342900" algn="l" rtl="0">
              <a:buFont typeface="Arial" panose="020B0604020202020204" pitchFamily="34" charset="0"/>
              <a:buChar char="•"/>
            </a:pPr>
            <a:r>
              <a:rPr lang="en-GB" sz="2200" b="1" dirty="0">
                <a:solidFill>
                  <a:srgbClr val="262626"/>
                </a:solidFill>
              </a:rPr>
              <a:t>Vurdere</a:t>
            </a:r>
            <a:r>
              <a:rPr lang="en-GB" sz="2200" dirty="0">
                <a:solidFill>
                  <a:srgbClr val="262626"/>
                </a:solidFill>
              </a:rPr>
              <a:t>troværdigheden af ​​blockchain-teknologier i agro-fødevareforsyningskæden.</a:t>
            </a:r>
          </a:p>
          <a:p>
            <a:pPr algn="l" rtl="0"/>
            <a:endParaRPr lang="en-GB" sz="2200" dirty="0">
              <a:solidFill>
                <a:srgbClr val="262626"/>
              </a:solidFill>
            </a:endParaRPr>
          </a:p>
          <a:p>
            <a:pPr algn="l" rtl="0"/>
            <a:endParaRPr lang="en-GB" sz="2200" dirty="0">
              <a:solidFill>
                <a:srgbClr val="262626"/>
              </a:solidFill>
            </a:endParaRPr>
          </a:p>
          <a:p>
            <a:pPr algn="l" rtl="0"/>
            <a:endParaRPr lang="en-GB" sz="2200" dirty="0">
              <a:solidFill>
                <a:srgbClr val="262626"/>
              </a:solidFill>
            </a:endParaRPr>
          </a:p>
          <a:p>
            <a:pPr algn="l" rtl="0"/>
            <a:endParaRPr lang="en-GB" sz="2200" dirty="0">
              <a:solidFill>
                <a:srgbClr val="262626"/>
              </a:solidFill>
            </a:endParaRPr>
          </a:p>
          <a:p>
            <a:pPr algn="l" rtl="0"/>
            <a:endParaRPr lang="en-GB" sz="600" dirty="0">
              <a:solidFill>
                <a:srgbClr val="262626"/>
              </a:solidFill>
            </a:endParaRPr>
          </a:p>
        </p:txBody>
      </p:sp>
    </p:spTree>
    <p:extLst>
      <p:ext uri="{BB962C8B-B14F-4D97-AF65-F5344CB8AC3E}">
        <p14:creationId xmlns:p14="http://schemas.microsoft.com/office/powerpoint/2010/main" val="37526988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254894"/>
            <a:ext cx="10595237" cy="803654"/>
          </a:xfrm>
          <a:prstGeom prst="rect">
            <a:avLst/>
          </a:prstGeom>
        </p:spPr>
        <p:txBody>
          <a:bodyPr/>
          <a:lstStyle/>
          <a:p>
            <a:pPr algn="l" rtl="0"/>
            <a:r>
              <a:rPr lang="en-GB" b="0" i="0" u="none" strike="noStrike" dirty="0">
                <a:solidFill>
                  <a:srgbClr val="6A9D56"/>
                </a:solidFill>
                <a:effectLst/>
              </a:rPr>
              <a:t>Vurdering af troværdigheden af ​​Blockchain-teknologier i</a:t>
            </a:r>
            <a:r>
              <a:rPr lang="en-GB" b="0" dirty="0">
                <a:solidFill>
                  <a:srgbClr val="6A9D56"/>
                </a:solidFill>
              </a:rPr>
              <a:t>t</a:t>
            </a:r>
            <a:r>
              <a:rPr lang="en-GB" b="0" i="0" u="none" strike="noStrike" dirty="0">
                <a:solidFill>
                  <a:srgbClr val="6A9D56"/>
                </a:solidFill>
                <a:effectLst/>
              </a:rPr>
              <a:t>han Agri-food Supply Chain</a:t>
            </a:r>
            <a:r>
              <a:rPr lang="en-GB" b="0" i="0" dirty="0">
                <a:solidFill>
                  <a:srgbClr val="6A9D56"/>
                </a:solidFill>
                <a:effectLst/>
              </a:rPr>
              <a:t>,</a:t>
            </a:r>
            <a:endParaRPr lang="en-US" sz="6000" dirty="0">
              <a:solidFill>
                <a:srgbClr val="6A9D56"/>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87568" y="1340127"/>
            <a:ext cx="10687519" cy="5262979"/>
          </a:xfrm>
          <a:prstGeom prst="rect">
            <a:avLst/>
          </a:prstGeom>
          <a:noFill/>
        </p:spPr>
        <p:txBody>
          <a:bodyPr wrap="square" rtlCol="0">
            <a:spAutoFit/>
          </a:bodyPr>
          <a:lstStyle/>
          <a:p>
            <a:pPr algn="l" rtl="0"/>
            <a:r>
              <a:rPr lang="en-GB" sz="2400" b="1" i="0" dirty="0">
                <a:solidFill>
                  <a:srgbClr val="29608D"/>
                </a:solidFill>
                <a:effectLst/>
              </a:rPr>
              <a:t>Implementeringskvalitet:</a:t>
            </a:r>
          </a:p>
          <a:p>
            <a:pPr algn="l" rtl="0"/>
            <a:r>
              <a:rPr lang="en-GB" sz="2400" b="1" i="0" dirty="0">
                <a:solidFill>
                  <a:srgbClr val="29608D"/>
                </a:solidFill>
                <a:effectLst/>
              </a:rPr>
              <a:t>Vurdering:</a:t>
            </a:r>
            <a:r>
              <a:rPr lang="en-GB" sz="2400" b="0" i="0" dirty="0">
                <a:solidFill>
                  <a:srgbClr val="262626"/>
                </a:solidFill>
                <a:effectLst/>
              </a:rPr>
              <a:t>Troværdigheden af ​​blockchain i landbrugsfødevaresektoren afhænger af kvaliteten af ​​dens implementering. Et veldesignet og strengt implementeret blockchain-system er mere tilbøjeligt til at være troværdigt</a:t>
            </a:r>
          </a:p>
          <a:p>
            <a:pPr algn="l" rtl="0"/>
            <a:endParaRPr lang="en-GB" sz="2400" b="0" i="0" dirty="0">
              <a:solidFill>
                <a:srgbClr val="7A7A7A"/>
              </a:solidFill>
              <a:effectLst/>
            </a:endParaRPr>
          </a:p>
          <a:p>
            <a:pPr algn="l" rtl="0"/>
            <a:r>
              <a:rPr lang="en-GB" sz="2400" b="0" i="0" dirty="0">
                <a:solidFill>
                  <a:srgbClr val="7A7A7A"/>
                </a:solidFill>
                <a:effectLst/>
              </a:rPr>
              <a:t>,</a:t>
            </a:r>
            <a:r>
              <a:rPr lang="en-GB" sz="2400" b="1" i="0" dirty="0">
                <a:solidFill>
                  <a:srgbClr val="29608D"/>
                </a:solidFill>
                <a:effectLst/>
              </a:rPr>
              <a:t>Gennemsigtighed og sporbarhed:</a:t>
            </a:r>
          </a:p>
          <a:p>
            <a:pPr algn="l" rtl="0"/>
            <a:r>
              <a:rPr lang="en-GB" sz="2400" b="1" i="0" dirty="0">
                <a:solidFill>
                  <a:srgbClr val="29608D"/>
                </a:solidFill>
                <a:effectLst/>
              </a:rPr>
              <a:t>Vurdering:</a:t>
            </a:r>
            <a:r>
              <a:rPr lang="en-GB" sz="2400" b="0" i="0" dirty="0">
                <a:solidFill>
                  <a:srgbClr val="262626"/>
                </a:solidFill>
                <a:effectLst/>
              </a:rPr>
              <a:t>Blockchains indvirkning på gennemsigtighed og sporbarhed er en nøglefaktor. Hvis blockchain-implementeringen giver en gennemsigtig og sporbar registrering af forsyningskæden, bidrager det til troværdigheden.</a:t>
            </a:r>
          </a:p>
          <a:p>
            <a:pPr algn="l" rtl="0"/>
            <a:endParaRPr lang="en-GB" sz="2400" dirty="0">
              <a:solidFill>
                <a:srgbClr val="262626"/>
              </a:solidFill>
            </a:endParaRPr>
          </a:p>
          <a:p>
            <a:pPr algn="l" rtl="0"/>
            <a:r>
              <a:rPr lang="en-GB" sz="2400" b="1" i="0" dirty="0">
                <a:solidFill>
                  <a:srgbClr val="29608D"/>
                </a:solidFill>
                <a:effectLst/>
              </a:rPr>
              <a:t>Dataintegritet:</a:t>
            </a:r>
          </a:p>
          <a:p>
            <a:pPr algn="l" rtl="0"/>
            <a:r>
              <a:rPr lang="en-GB" sz="2400" b="1" i="0" dirty="0">
                <a:solidFill>
                  <a:srgbClr val="29608D"/>
                </a:solidFill>
                <a:effectLst/>
              </a:rPr>
              <a:t>Vurdering:</a:t>
            </a:r>
            <a:r>
              <a:rPr lang="en-GB" sz="2400" b="0" i="0" dirty="0">
                <a:solidFill>
                  <a:srgbClr val="262626"/>
                </a:solidFill>
                <a:effectLst/>
              </a:rPr>
              <a:t>Uforanderligheden af ​​data på blockchain sikrer dataintegritet. Hvis teknologien effektivt forhindrer uautoriserede ændringer af dataene, øger den tilliden til oplysningernes nøjagtighed.</a:t>
            </a:r>
          </a:p>
        </p:txBody>
      </p:sp>
    </p:spTree>
    <p:extLst>
      <p:ext uri="{BB962C8B-B14F-4D97-AF65-F5344CB8AC3E}">
        <p14:creationId xmlns:p14="http://schemas.microsoft.com/office/powerpoint/2010/main" val="963514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87568" y="254894"/>
            <a:ext cx="10595237" cy="803654"/>
          </a:xfrm>
          <a:prstGeom prst="rect">
            <a:avLst/>
          </a:prstGeom>
        </p:spPr>
        <p:txBody>
          <a:bodyPr/>
          <a:lstStyle/>
          <a:p>
            <a:pPr algn="l" rtl="0"/>
            <a:r>
              <a:rPr lang="en-GB" b="0" i="0" u="none" strike="noStrike" dirty="0">
                <a:solidFill>
                  <a:srgbClr val="6A9D56"/>
                </a:solidFill>
                <a:effectLst/>
              </a:rPr>
              <a:t>Vurdering af troværdigheden af ​​Blockchain-teknologier i</a:t>
            </a:r>
            <a:r>
              <a:rPr lang="en-GB" b="0" dirty="0">
                <a:solidFill>
                  <a:srgbClr val="6A9D56"/>
                </a:solidFill>
              </a:rPr>
              <a:t>t</a:t>
            </a:r>
            <a:r>
              <a:rPr lang="en-GB" b="0" i="0" u="none" strike="noStrike" dirty="0">
                <a:solidFill>
                  <a:srgbClr val="6A9D56"/>
                </a:solidFill>
                <a:effectLst/>
              </a:rPr>
              <a:t>han Agri-food Supply Chain</a:t>
            </a:r>
            <a:r>
              <a:rPr lang="en-GB" b="0" i="0" dirty="0">
                <a:solidFill>
                  <a:srgbClr val="6A9D56"/>
                </a:solidFill>
                <a:effectLst/>
              </a:rPr>
              <a:t>,</a:t>
            </a:r>
            <a:endParaRPr lang="en-US" sz="6000" dirty="0">
              <a:solidFill>
                <a:srgbClr val="6A9D56"/>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287569" y="1463970"/>
            <a:ext cx="10476226" cy="5262979"/>
          </a:xfrm>
          <a:prstGeom prst="rect">
            <a:avLst/>
          </a:prstGeom>
          <a:noFill/>
        </p:spPr>
        <p:txBody>
          <a:bodyPr wrap="square" rtlCol="0">
            <a:spAutoFit/>
          </a:bodyPr>
          <a:lstStyle/>
          <a:p>
            <a:pPr algn="l" rtl="0"/>
            <a:r>
              <a:rPr lang="en-GB" sz="2400" b="1" i="0" dirty="0">
                <a:solidFill>
                  <a:srgbClr val="29608D"/>
                </a:solidFill>
                <a:effectLst/>
              </a:rPr>
              <a:t>Sikkerhedsforanstaltninger:</a:t>
            </a:r>
          </a:p>
          <a:p>
            <a:pPr algn="l" rtl="0"/>
            <a:r>
              <a:rPr lang="en-GB" sz="2400" b="1" i="0" dirty="0">
                <a:solidFill>
                  <a:srgbClr val="29608D"/>
                </a:solidFill>
                <a:effectLst/>
              </a:rPr>
              <a:t>Vurdering:</a:t>
            </a:r>
            <a:r>
              <a:rPr lang="en-GB" sz="2400" b="0" i="0" dirty="0">
                <a:solidFill>
                  <a:srgbClr val="262626"/>
                </a:solidFill>
                <a:effectLst/>
              </a:rPr>
              <a:t>Sikkerhedsfunktionerne i blockchain-systemet spiller en afgørende rolle. Robust kryptering, sikre konsensusmekanismer og adgangskontrol bidrager til teknologiens overordnede sikkerhed, hvilket påvirker dens troværdighed.</a:t>
            </a:r>
          </a:p>
          <a:p>
            <a:pPr algn="l" rtl="0"/>
            <a:endParaRPr lang="en-GB" sz="2400" dirty="0">
              <a:solidFill>
                <a:srgbClr val="262626"/>
              </a:solidFill>
            </a:endParaRPr>
          </a:p>
          <a:p>
            <a:pPr algn="l" rtl="0"/>
            <a:r>
              <a:rPr lang="en-GB" sz="2400" b="1" i="0" dirty="0">
                <a:solidFill>
                  <a:srgbClr val="29608D"/>
                </a:solidFill>
                <a:effectLst/>
              </a:rPr>
              <a:t>Skalerbarhed:</a:t>
            </a:r>
          </a:p>
          <a:p>
            <a:pPr algn="l" rtl="0"/>
            <a:r>
              <a:rPr lang="en-GB" sz="2400" b="1" i="0" dirty="0">
                <a:solidFill>
                  <a:srgbClr val="29608D"/>
                </a:solidFill>
                <a:effectLst/>
              </a:rPr>
              <a:t>Vurdering:</a:t>
            </a:r>
            <a:r>
              <a:rPr lang="en-GB" sz="2400" b="0" i="0" dirty="0">
                <a:solidFill>
                  <a:srgbClr val="262626"/>
                </a:solidFill>
                <a:effectLst/>
              </a:rPr>
              <a:t>Blockchains evne til at skalere og rumme en voksende mængde transaktioner er afgørende. En skalerbar løsning sikrer fortsat ydeevne og pålidelighed, hvilket påvirker dens troværdighed</a:t>
            </a:r>
          </a:p>
          <a:p>
            <a:pPr algn="l" rtl="0"/>
            <a:endParaRPr lang="en-GB" sz="2400" b="0" i="0" dirty="0">
              <a:solidFill>
                <a:srgbClr val="262626"/>
              </a:solidFill>
              <a:effectLst/>
            </a:endParaRPr>
          </a:p>
          <a:p>
            <a:pPr algn="l" rtl="0"/>
            <a:r>
              <a:rPr lang="en-GB" sz="2400" b="1" i="0" dirty="0">
                <a:solidFill>
                  <a:srgbClr val="29608D"/>
                </a:solidFill>
                <a:effectLst/>
              </a:rPr>
              <a:t>Kontinuerlig forbedring:</a:t>
            </a:r>
          </a:p>
          <a:p>
            <a:pPr algn="l" rtl="0"/>
            <a:r>
              <a:rPr lang="en-GB" sz="2400" b="1" i="0" dirty="0">
                <a:solidFill>
                  <a:srgbClr val="29608D"/>
                </a:solidFill>
                <a:effectLst/>
              </a:rPr>
              <a:t>Vurdering:</a:t>
            </a:r>
            <a:r>
              <a:rPr lang="en-GB" sz="2400" b="0" i="0" dirty="0">
                <a:solidFill>
                  <a:srgbClr val="262626"/>
                </a:solidFill>
                <a:effectLst/>
              </a:rPr>
              <a:t>Løbende udvikling, opdateringer og en forpligtelse til løbende forbedringer indikerer en dynamisk og responsiv blockchain-løsning. En sådan tilpasningsevne bidrager til troværdighed over tid</a:t>
            </a:r>
          </a:p>
        </p:txBody>
      </p:sp>
    </p:spTree>
    <p:extLst>
      <p:ext uri="{BB962C8B-B14F-4D97-AF65-F5344CB8AC3E}">
        <p14:creationId xmlns:p14="http://schemas.microsoft.com/office/powerpoint/2010/main" val="4569299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233383" y="485169"/>
            <a:ext cx="10595237" cy="803654"/>
          </a:xfrm>
          <a:prstGeom prst="rect">
            <a:avLst/>
          </a:prstGeom>
        </p:spPr>
        <p:txBody>
          <a:bodyPr/>
          <a:lstStyle/>
          <a:p>
            <a:pPr algn="l" rtl="0"/>
            <a:r>
              <a:rPr lang="en-GB" b="0" i="0" u="none" strike="noStrike" dirty="0">
                <a:solidFill>
                  <a:srgbClr val="6A9D56"/>
                </a:solidFill>
                <a:effectLst/>
              </a:rPr>
              <a:t>Konklusion</a:t>
            </a:r>
            <a:endParaRPr lang="en-US" sz="6000" dirty="0">
              <a:solidFill>
                <a:srgbClr val="6A9D56"/>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352394" y="2228147"/>
            <a:ext cx="10476226" cy="3046988"/>
          </a:xfrm>
          <a:prstGeom prst="rect">
            <a:avLst/>
          </a:prstGeom>
          <a:noFill/>
        </p:spPr>
        <p:txBody>
          <a:bodyPr wrap="square" rtlCol="0">
            <a:spAutoFit/>
          </a:bodyPr>
          <a:lstStyle/>
          <a:p>
            <a:pPr algn="l" rtl="0"/>
            <a:r>
              <a:rPr lang="en-GB" sz="2400" b="0" i="0" dirty="0">
                <a:solidFill>
                  <a:srgbClr val="262626"/>
                </a:solidFill>
                <a:effectLst/>
              </a:rPr>
              <a:t>Sammenfattende afhænger i hvilket omfang brugen af ​​blockchain i landbrugsfødevaresektoren er troværdig af faktorer som kvaliteten af ​​implementeringen, dens indvirkning på gennemsigtighed og sporbarhed, dataintegritet, sikkerhedsforanstaltninger, skalerbarhed, en forpligtelse til løbende forbedringer, fællesskab og industristøtte, overholdelse af lovgivning, brugerfeedback, uddannelsesinitiativer og interoperabilitet</a:t>
            </a:r>
          </a:p>
          <a:p>
            <a:pPr algn="l" rtl="0"/>
            <a:endParaRPr lang="en-GB" sz="2400" b="0" i="0" dirty="0">
              <a:solidFill>
                <a:srgbClr val="262626"/>
              </a:solidFill>
              <a:effectLst/>
            </a:endParaRPr>
          </a:p>
          <a:p>
            <a:pPr algn="l" rtl="0"/>
            <a:r>
              <a:rPr lang="en-GB" sz="2400" b="0" i="0" dirty="0">
                <a:solidFill>
                  <a:srgbClr val="262626"/>
                </a:solidFill>
                <a:effectLst/>
              </a:rPr>
              <a:t>Hver af disse faktorer spiller en rolle i at forme den overordnede troværdighed af blockchain-teknologi i agrifood-forsyningskæden.</a:t>
            </a:r>
          </a:p>
        </p:txBody>
      </p:sp>
    </p:spTree>
    <p:extLst>
      <p:ext uri="{BB962C8B-B14F-4D97-AF65-F5344CB8AC3E}">
        <p14:creationId xmlns:p14="http://schemas.microsoft.com/office/powerpoint/2010/main" val="5609225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3795" y="85111"/>
            <a:ext cx="6326068" cy="720752"/>
          </a:xfrm>
          <a:prstGeom prst="rect">
            <a:avLst/>
          </a:prstGeom>
        </p:spPr>
        <p:txBody>
          <a:bodyPr/>
          <a:lstStyle/>
          <a:p>
            <a:pPr algn="l" rtl="0"/>
            <a:r>
              <a:rPr lang="en-US" dirty="0"/>
              <a:t>Selvtest quiz</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452171" y="936491"/>
            <a:ext cx="7906675" cy="5078313"/>
          </a:xfrm>
          <a:prstGeom prst="rect">
            <a:avLst/>
          </a:prstGeom>
          <a:solidFill>
            <a:schemeClr val="bg1"/>
          </a:solidFill>
        </p:spPr>
        <p:txBody>
          <a:bodyPr wrap="square" rtlCol="0">
            <a:spAutoFit/>
          </a:bodyPr>
          <a:lstStyle/>
          <a:p>
            <a:pPr marL="285750" indent="-285750" algn="l" rtl="0" fontAlgn="base">
              <a:buFont typeface="Arial" panose="020B0604020202020204" pitchFamily="34" charset="0"/>
              <a:buChar char="•"/>
            </a:pPr>
            <a:r>
              <a:rPr lang="en-GB" sz="2400" b="0" u="none" strike="noStrike" dirty="0">
                <a:solidFill>
                  <a:srgbClr val="262626"/>
                </a:solidFill>
                <a:effectLst/>
              </a:rPr>
              <a:t>Definer tillid og smarte kontrakter</a:t>
            </a:r>
          </a:p>
          <a:p>
            <a:pPr marL="285750" indent="-285750" algn="l" rtl="0" fontAlgn="base">
              <a:buFont typeface="Arial" panose="020B0604020202020204" pitchFamily="34" charset="0"/>
              <a:buChar char="•"/>
            </a:pPr>
            <a:endParaRPr lang="en-GB" sz="2400" b="0" u="none" strike="noStrike" dirty="0">
              <a:solidFill>
                <a:srgbClr val="262626"/>
              </a:solidFill>
              <a:effectLst/>
            </a:endParaRPr>
          </a:p>
          <a:p>
            <a:pPr marL="285750" indent="-285750" algn="l" rtl="0" fontAlgn="base">
              <a:buFont typeface="Arial" panose="020B0604020202020204" pitchFamily="34" charset="0"/>
              <a:buChar char="•"/>
            </a:pPr>
            <a:r>
              <a:rPr lang="en-GB" sz="2400" b="0" u="none" strike="noStrike" dirty="0">
                <a:solidFill>
                  <a:srgbClr val="262626"/>
                </a:solidFill>
                <a:effectLst/>
              </a:rPr>
              <a:t>Beskriv kort to praktiske anvendelser af blockchain i landbrugsfødevaresektoren.</a:t>
            </a:r>
          </a:p>
          <a:p>
            <a:pPr marL="285750" indent="-285750" algn="l" rtl="0" fontAlgn="base">
              <a:buFont typeface="Arial" panose="020B0604020202020204" pitchFamily="34" charset="0"/>
              <a:buChar char="•"/>
            </a:pPr>
            <a:endParaRPr lang="en-GB" sz="2400" b="0" u="none" strike="noStrike" dirty="0">
              <a:solidFill>
                <a:srgbClr val="262626"/>
              </a:solidFill>
              <a:effectLst/>
            </a:endParaRPr>
          </a:p>
          <a:p>
            <a:pPr marL="285750" indent="-285750" algn="l" rtl="0" fontAlgn="base">
              <a:buFont typeface="Arial" panose="020B0604020202020204" pitchFamily="34" charset="0"/>
              <a:buChar char="•"/>
            </a:pPr>
            <a:r>
              <a:rPr lang="en-GB" sz="2400" b="0" u="none" strike="noStrike" dirty="0">
                <a:solidFill>
                  <a:srgbClr val="262626"/>
                </a:solidFill>
                <a:effectLst/>
              </a:rPr>
              <a:t>Nævn en nøglefunktion ved blockchain-teknologi</a:t>
            </a:r>
          </a:p>
          <a:p>
            <a:pPr marL="285750" indent="-285750" algn="l" rtl="0" fontAlgn="base">
              <a:buFont typeface="Arial" panose="020B0604020202020204" pitchFamily="34" charset="0"/>
              <a:buChar char="•"/>
            </a:pPr>
            <a:endParaRPr lang="en-GB" sz="2400" b="0" u="none" strike="noStrike" dirty="0">
              <a:solidFill>
                <a:srgbClr val="262626"/>
              </a:solidFill>
              <a:effectLst/>
            </a:endParaRPr>
          </a:p>
          <a:p>
            <a:pPr marL="285750" indent="-285750" algn="l" rtl="0" fontAlgn="base">
              <a:buFont typeface="Arial" panose="020B0604020202020204" pitchFamily="34" charset="0"/>
              <a:buChar char="•"/>
            </a:pPr>
            <a:r>
              <a:rPr lang="en-GB" sz="2400" b="0" u="none" strike="noStrike" dirty="0">
                <a:solidFill>
                  <a:srgbClr val="262626"/>
                </a:solidFill>
                <a:effectLst/>
              </a:rPr>
              <a:t>Angiv kort blockchains rolle i etableringen af ​​tillid til agrofødevareforsyningskæden</a:t>
            </a:r>
          </a:p>
          <a:p>
            <a:pPr marL="285750" indent="-285750" algn="l" rtl="0" fontAlgn="base">
              <a:buFont typeface="Arial" panose="020B0604020202020204" pitchFamily="34" charset="0"/>
              <a:buChar char="•"/>
            </a:pPr>
            <a:endParaRPr lang="en-GB" sz="2400" b="0" u="none" strike="noStrike" dirty="0">
              <a:solidFill>
                <a:srgbClr val="262626"/>
              </a:solidFill>
              <a:effectLst/>
            </a:endParaRPr>
          </a:p>
          <a:p>
            <a:pPr marL="285750" indent="-285750" algn="l" rtl="0" fontAlgn="base">
              <a:buFont typeface="Arial" panose="020B0604020202020204" pitchFamily="34" charset="0"/>
              <a:buChar char="•"/>
            </a:pPr>
            <a:r>
              <a:rPr lang="en-GB" sz="2400" b="0" u="none" strike="noStrike" dirty="0">
                <a:solidFill>
                  <a:srgbClr val="262626"/>
                </a:solidFill>
                <a:effectLst/>
              </a:rPr>
              <a:t>Vurder troværdigheden af ​​blockchain-teknologier i agro-fødevareforsyningskæden ved at identificere en potentiel kritik.</a:t>
            </a:r>
          </a:p>
          <a:p>
            <a:pPr algn="l" rtl="0" fontAlgn="base"/>
            <a:endParaRPr lang="en-GB" sz="1800" b="0" i="1" u="none" strike="noStrike" dirty="0">
              <a:solidFill>
                <a:srgbClr val="000000"/>
              </a:solidFill>
              <a:effectLst/>
              <a:highlight>
                <a:srgbClr val="F5F5F5"/>
              </a:highlight>
              <a:latin typeface="Open Sans" panose="020B0606030504020204" pitchFamily="34" charset="0"/>
            </a:endParaRPr>
          </a:p>
          <a:p>
            <a:pPr algn="l" rtl="0" fontAlgn="base"/>
            <a:r>
              <a:rPr lang="en-GB" sz="1800" b="0" i="1" u="none" strike="noStrike" dirty="0">
                <a:solidFill>
                  <a:srgbClr val="000000"/>
                </a:solidFill>
                <a:effectLst/>
                <a:highlight>
                  <a:srgbClr val="F5F5F5"/>
                </a:highlight>
                <a:latin typeface="Open Sans" panose="020B0606030504020204" pitchFamily="34" charset="0"/>
              </a:rPr>
              <a:t>,</a:t>
            </a:r>
            <a:endParaRPr lang="en-GB" dirty="0"/>
          </a:p>
        </p:txBody>
      </p:sp>
    </p:spTree>
    <p:extLst>
      <p:ext uri="{BB962C8B-B14F-4D97-AF65-F5344CB8AC3E}">
        <p14:creationId xmlns:p14="http://schemas.microsoft.com/office/powerpoint/2010/main" val="11442566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3795" y="85111"/>
            <a:ext cx="6326068" cy="720752"/>
          </a:xfrm>
          <a:prstGeom prst="rect">
            <a:avLst/>
          </a:prstGeom>
        </p:spPr>
        <p:txBody>
          <a:bodyPr/>
          <a:lstStyle/>
          <a:p>
            <a:pPr algn="l" rtl="0"/>
            <a:r>
              <a:rPr lang="en-US" dirty="0"/>
              <a:t>Links til yderligere materialer</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452171" y="936491"/>
            <a:ext cx="7906675" cy="5909310"/>
          </a:xfrm>
          <a:prstGeom prst="rect">
            <a:avLst/>
          </a:prstGeom>
          <a:solidFill>
            <a:schemeClr val="bg1"/>
          </a:solidFill>
        </p:spPr>
        <p:txBody>
          <a:bodyPr wrap="square" rtlCol="0">
            <a:spAutoFit/>
          </a:bodyPr>
          <a:lstStyle/>
          <a:p>
            <a:pPr algn="l" rtl="0"/>
            <a:r>
              <a:rPr lang="en-GB" dirty="0"/>
              <a:t>IBM, hvad er Blockchain Security?</a:t>
            </a:r>
          </a:p>
          <a:p>
            <a:pPr algn="l" rtl="0"/>
            <a:r>
              <a:rPr lang="en-GB" dirty="0">
                <a:hlinkClick r:id="rId3"/>
              </a:rPr>
              <a:t>https://www.ibm.com/topics/blockchain-security</a:t>
            </a:r>
            <a:r>
              <a:rPr lang="en-GB" dirty="0"/>
              <a:t>,</a:t>
            </a:r>
          </a:p>
          <a:p>
            <a:pPr algn="l" rtl="0"/>
            <a:endParaRPr lang="en-GB" dirty="0"/>
          </a:p>
          <a:p>
            <a:pPr algn="l" rtl="0"/>
            <a:r>
              <a:rPr lang="en-GB" dirty="0"/>
              <a:t>Blockchain som en tillidsmaskine: Problemet med tillid og udfordringer ved styring</a:t>
            </a:r>
            <a:r>
              <a:rPr lang="en-GB" dirty="0">
                <a:hlinkClick r:id="rId4"/>
              </a:rPr>
              <a:t>https://www.sciencedirect.com/science/article/pii/S0160791X20303067</a:t>
            </a:r>
            <a:r>
              <a:rPr lang="en-GB" dirty="0"/>
              <a:t>,</a:t>
            </a:r>
          </a:p>
          <a:p>
            <a:pPr algn="l" rtl="0"/>
            <a:endParaRPr lang="en-GB" dirty="0"/>
          </a:p>
          <a:p>
            <a:pPr algn="l" rtl="0"/>
            <a:r>
              <a:rPr lang="en-GB" dirty="0"/>
              <a:t>Mod troværdige blockchains: normative refleksioner over blockchain-aktiverede virtuelle institutioner</a:t>
            </a:r>
          </a:p>
          <a:p>
            <a:pPr algn="l" rtl="0"/>
            <a:r>
              <a:rPr lang="en-GB" dirty="0">
                <a:hlinkClick r:id="rId5"/>
              </a:rPr>
              <a:t>https://link.springer.com/article/10.1007/s10676-021-09581-3</a:t>
            </a:r>
            <a:r>
              <a:rPr lang="en-GB" dirty="0"/>
              <a:t>,</a:t>
            </a:r>
          </a:p>
          <a:p>
            <a:pPr algn="l" rtl="0"/>
            <a:endParaRPr lang="en-GB" dirty="0"/>
          </a:p>
          <a:p>
            <a:pPr algn="l" rtl="0"/>
            <a:r>
              <a:rPr lang="en-GB" dirty="0"/>
              <a:t>En generel definition af tillid</a:t>
            </a:r>
          </a:p>
          <a:p>
            <a:pPr algn="l" rtl="0"/>
            <a:r>
              <a:rPr lang="en-GB" dirty="0">
                <a:hlinkClick r:id="rId6"/>
              </a:rPr>
              <a:t>https://eprints.soton.ac.uk/341800/</a:t>
            </a:r>
            <a:r>
              <a:rPr lang="en-GB" dirty="0"/>
              <a:t>,</a:t>
            </a:r>
          </a:p>
          <a:p>
            <a:pPr algn="l" rtl="0"/>
            <a:endParaRPr lang="en-GB" dirty="0"/>
          </a:p>
          <a:p>
            <a:pPr algn="l" rtl="0"/>
            <a:r>
              <a:rPr lang="en-GB" dirty="0"/>
              <a:t>Et blockchain-baseret sporbarhedssystem i Agri-Food SMV: Casestudie af et traditionelt bageri​</a:t>
            </a:r>
          </a:p>
          <a:p>
            <a:pPr algn="l" rtl="0"/>
            <a:r>
              <a:rPr lang="en-GB" dirty="0">
                <a:hlinkClick r:id="rId7"/>
              </a:rPr>
              <a:t>https://ieeexplore.ieee.org/abstract/document/9410538</a:t>
            </a:r>
            <a:r>
              <a:rPr lang="en-GB" dirty="0"/>
              <a:t>,</a:t>
            </a:r>
          </a:p>
          <a:p>
            <a:pPr algn="l" rtl="0"/>
            <a:endParaRPr lang="en-GB" dirty="0"/>
          </a:p>
          <a:p>
            <a:pPr algn="l" rtl="0"/>
            <a:r>
              <a:rPr lang="en-GB" dirty="0"/>
              <a:t>Afdækning af potentialet ved blockchain i agro-fødevareforsyningskæden: Et tværfagligt casestudie</a:t>
            </a:r>
          </a:p>
          <a:p>
            <a:pPr algn="l" rtl="0"/>
            <a:r>
              <a:rPr lang="en-GB" dirty="0">
                <a:hlinkClick r:id="rId8"/>
              </a:rPr>
              <a:t>https://www.sciencedirect.com/science/article/pii/S0923474822000303</a:t>
            </a:r>
            <a:r>
              <a:rPr lang="en-GB" dirty="0"/>
              <a:t>,</a:t>
            </a:r>
          </a:p>
        </p:txBody>
      </p:sp>
    </p:spTree>
    <p:extLst>
      <p:ext uri="{BB962C8B-B14F-4D97-AF65-F5344CB8AC3E}">
        <p14:creationId xmlns:p14="http://schemas.microsoft.com/office/powerpoint/2010/main" val="38349985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3795" y="85111"/>
            <a:ext cx="6326068" cy="720752"/>
          </a:xfrm>
          <a:prstGeom prst="rect">
            <a:avLst/>
          </a:prstGeom>
        </p:spPr>
        <p:txBody>
          <a:bodyPr/>
          <a:lstStyle/>
          <a:p>
            <a:pPr algn="l" rtl="0"/>
            <a:r>
              <a:rPr lang="en-US" dirty="0"/>
              <a:t>Links til yderligere materialer</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452171" y="936491"/>
            <a:ext cx="7965458" cy="4801314"/>
          </a:xfrm>
          <a:prstGeom prst="rect">
            <a:avLst/>
          </a:prstGeom>
          <a:solidFill>
            <a:schemeClr val="bg1"/>
          </a:solidFill>
        </p:spPr>
        <p:txBody>
          <a:bodyPr wrap="square" rtlCol="0">
            <a:spAutoFit/>
          </a:bodyPr>
          <a:lstStyle/>
          <a:p>
            <a:pPr algn="l" rtl="0"/>
            <a:r>
              <a:rPr lang="en-GB" dirty="0"/>
              <a:t>International Food and Agribusiness Management Review</a:t>
            </a:r>
          </a:p>
          <a:p>
            <a:pPr algn="l" rtl="0"/>
            <a:r>
              <a:rPr lang="en-GB" dirty="0">
                <a:hlinkClick r:id="rId3"/>
              </a:rPr>
              <a:t>https://www.wageningenacademic.com/doi/epdf/10.22434/IFAMR2019.0152?role=tab</a:t>
            </a:r>
            <a:r>
              <a:rPr lang="en-GB" dirty="0"/>
              <a:t> </a:t>
            </a:r>
          </a:p>
          <a:p>
            <a:pPr algn="l" rtl="0"/>
            <a:endParaRPr lang="en-GB" dirty="0"/>
          </a:p>
          <a:p>
            <a:pPr algn="l" rtl="0"/>
            <a:r>
              <a:rPr lang="en-GB" dirty="0"/>
              <a:t>Systemtillidens rolle i Business-to-Consumer-transaktioner</a:t>
            </a:r>
          </a:p>
          <a:p>
            <a:pPr algn="l" rtl="0"/>
            <a:r>
              <a:rPr lang="en-GB" dirty="0">
                <a:hlinkClick r:id="rId4"/>
              </a:rPr>
              <a:t>https://www.tandfonline.com/doi/abs/10.1080/07421222.2003.11045777</a:t>
            </a:r>
            <a:r>
              <a:rPr lang="en-GB" dirty="0"/>
              <a:t>,</a:t>
            </a:r>
          </a:p>
          <a:p>
            <a:pPr algn="l" rtl="0"/>
            <a:endParaRPr lang="en-GB" dirty="0"/>
          </a:p>
          <a:p>
            <a:pPr algn="l" rtl="0"/>
            <a:r>
              <a:rPr lang="en-GB" dirty="0"/>
              <a:t>En blockchain-platforms indvirkning på tillid i etablerede relationer: et casestudie af vinforsyningskæder</a:t>
            </a:r>
          </a:p>
          <a:p>
            <a:pPr algn="l" rtl="0"/>
            <a:r>
              <a:rPr lang="en-GB" dirty="0">
                <a:hlinkClick r:id="rId5"/>
              </a:rPr>
              <a:t>https://www.emerald.com/insight/content/doi/10.1108/SCM-05-2021-0227/full/html</a:t>
            </a:r>
            <a:r>
              <a:rPr lang="en-GB" dirty="0"/>
              <a:t>,</a:t>
            </a:r>
          </a:p>
          <a:p>
            <a:pPr algn="l" rtl="0"/>
            <a:endParaRPr lang="en-GB" dirty="0"/>
          </a:p>
          <a:p>
            <a:pPr algn="l" rtl="0"/>
            <a:r>
              <a:rPr lang="en-GB" dirty="0"/>
              <a:t>Design for tillid til Blockchain-platforme</a:t>
            </a:r>
          </a:p>
          <a:p>
            <a:pPr algn="l" rtl="0"/>
            <a:r>
              <a:rPr lang="en-GB" dirty="0">
                <a:hlinkClick r:id="rId6"/>
              </a:rPr>
              <a:t>https://www.zora.uzh.ch/id/eprint/190479/1/IEEE_TEM_Design_For_Trust_researchgate.pdf</a:t>
            </a:r>
            <a:r>
              <a:rPr lang="en-GB" dirty="0"/>
              <a:t> </a:t>
            </a:r>
          </a:p>
          <a:p>
            <a:pPr algn="l" rtl="0"/>
            <a:endParaRPr lang="en-GB" dirty="0"/>
          </a:p>
          <a:p>
            <a:pPr algn="l" rtl="0"/>
            <a:r>
              <a:rPr lang="en-GB" dirty="0"/>
              <a:t>PwC's Trust in US Business Survey, 2021</a:t>
            </a:r>
          </a:p>
        </p:txBody>
      </p:sp>
    </p:spTree>
    <p:extLst>
      <p:ext uri="{BB962C8B-B14F-4D97-AF65-F5344CB8AC3E}">
        <p14:creationId xmlns:p14="http://schemas.microsoft.com/office/powerpoint/2010/main" val="25407483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3795" y="85111"/>
            <a:ext cx="6326068" cy="720752"/>
          </a:xfrm>
          <a:prstGeom prst="rect">
            <a:avLst/>
          </a:prstGeom>
        </p:spPr>
        <p:txBody>
          <a:bodyPr/>
          <a:lstStyle/>
          <a:p>
            <a:pPr algn="l" rtl="0"/>
            <a:r>
              <a:rPr lang="en-US" dirty="0"/>
              <a:t>Litteratur</a:t>
            </a:r>
          </a:p>
        </p:txBody>
      </p:sp>
      <p:sp>
        <p:nvSpPr>
          <p:cNvPr id="2" name="Text Placeholder 2">
            <a:extLst>
              <a:ext uri="{FF2B5EF4-FFF2-40B4-BE49-F238E27FC236}">
                <a16:creationId xmlns:a16="http://schemas.microsoft.com/office/drawing/2014/main" id="{32BB8792-3710-6E77-3C70-4BBE4847773E}"/>
              </a:ext>
            </a:extLst>
          </p:cNvPr>
          <p:cNvSpPr>
            <a:spLocks noGrp="1"/>
          </p:cNvSpPr>
          <p:nvPr/>
        </p:nvSpPr>
        <p:spPr>
          <a:xfrm>
            <a:off x="2579076" y="3107097"/>
            <a:ext cx="6009397" cy="290850"/>
          </a:xfrm>
          <a:prstGeom prst="rect">
            <a:avLst/>
          </a:prstGeom>
          <a:noFill/>
          <a:ln>
            <a:noFill/>
          </a:ln>
        </p:spPr>
        <p:txBody>
          <a:bodyPr spcFirstLastPara="1" wrap="square" lIns="80201" tIns="40100" rIns="80201" bIns="4010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SzPts val="1400"/>
              <a:buFont typeface="Arial"/>
              <a:buNone/>
              <a:defRPr sz="1930" b="1" i="0" u="none" strike="noStrike" cap="none" baseline="0">
                <a:solidFill>
                  <a:srgbClr val="262626"/>
                </a:solidFill>
                <a:latin typeface="Open Sans"/>
                <a:ea typeface="Open Sans"/>
                <a:cs typeface="Open Sans"/>
                <a:sym typeface="Open Sans"/>
              </a:defRPr>
            </a:lvl1pPr>
            <a:lvl2pPr marL="401010" marR="0" lvl="1"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2pPr>
            <a:lvl3pPr marL="802020" marR="0" lvl="2"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3pPr>
            <a:lvl4pPr marL="1203030" marR="0" lvl="3"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4pPr>
            <a:lvl5pPr marL="1604040" marR="0" lvl="4"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91D4570B-A822-01B8-3E9E-60A65351B3D5}"/>
              </a:ext>
            </a:extLst>
          </p:cNvPr>
          <p:cNvSpPr txBox="1">
            <a:spLocks/>
          </p:cNvSpPr>
          <p:nvPr/>
        </p:nvSpPr>
        <p:spPr>
          <a:xfrm>
            <a:off x="2579076" y="2016268"/>
            <a:ext cx="6019524" cy="1090829"/>
          </a:xfrm>
          <a:prstGeom prst="rect">
            <a:avLst/>
          </a:prstGeom>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2">
            <a:extLst>
              <a:ext uri="{FF2B5EF4-FFF2-40B4-BE49-F238E27FC236}">
                <a16:creationId xmlns:a16="http://schemas.microsoft.com/office/drawing/2014/main" id="{E21DD1BA-9B5B-C7C7-092D-19F36A5D07EE}"/>
              </a:ext>
            </a:extLst>
          </p:cNvPr>
          <p:cNvSpPr txBox="1">
            <a:spLocks/>
          </p:cNvSpPr>
          <p:nvPr/>
        </p:nvSpPr>
        <p:spPr>
          <a:xfrm>
            <a:off x="2579076" y="3697460"/>
            <a:ext cx="5918261" cy="452871"/>
          </a:xfrm>
          <a:prstGeom prst="rect">
            <a:avLst/>
          </a:prstGeom>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endParaRPr lang="en-US" sz="193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E834E67-C7AF-8706-1A0D-B47C1681F3B8}"/>
              </a:ext>
            </a:extLst>
          </p:cNvPr>
          <p:cNvSpPr txBox="1"/>
          <p:nvPr/>
        </p:nvSpPr>
        <p:spPr>
          <a:xfrm>
            <a:off x="2373795" y="1896692"/>
            <a:ext cx="8104735" cy="3227243"/>
          </a:xfrm>
          <a:prstGeom prst="rect">
            <a:avLst/>
          </a:prstGeom>
          <a:solidFill>
            <a:schemeClr val="bg1"/>
          </a:solidFill>
        </p:spPr>
        <p:txBody>
          <a:bodyPr wrap="square" rtlCol="0">
            <a:spAutoFit/>
          </a:bodyPr>
          <a:lstStyle/>
          <a:p>
            <a:pPr algn="l" rtl="0"/>
            <a:endParaRPr lang="en-IE" dirty="0"/>
          </a:p>
        </p:txBody>
      </p:sp>
      <p:sp>
        <p:nvSpPr>
          <p:cNvPr id="3" name="Text Placeholder 2">
            <a:extLst>
              <a:ext uri="{FF2B5EF4-FFF2-40B4-BE49-F238E27FC236}">
                <a16:creationId xmlns:a16="http://schemas.microsoft.com/office/drawing/2014/main" id="{A0240C41-33ED-061C-A11A-20A23BC0985C}"/>
              </a:ext>
            </a:extLst>
          </p:cNvPr>
          <p:cNvSpPr txBox="1">
            <a:spLocks/>
          </p:cNvSpPr>
          <p:nvPr/>
        </p:nvSpPr>
        <p:spPr>
          <a:xfrm>
            <a:off x="2643309" y="3570101"/>
            <a:ext cx="7400947" cy="1090829"/>
          </a:xfrm>
          <a:prstGeom prst="rect">
            <a:avLst/>
          </a:prstGeom>
          <a:solidFill>
            <a:schemeClr val="bg1"/>
          </a:solidFill>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US" sz="2000" dirty="0">
                <a:latin typeface="+mn-lt"/>
                <a:ea typeface="Open Sans" panose="020B0606030504020204" pitchFamily="34" charset="0"/>
                <a:cs typeface="Open Sans" panose="020B0606030504020204" pitchFamily="34" charset="0"/>
              </a:rPr>
              <a:t>Laurent M. "Is blockchain a trustworthy technology?", i Signs of trust – The impact of seals on personal data management, Paris, Handbook 2 Chair</a:t>
            </a:r>
            <a:r>
              <a:rPr lang="en-US" sz="2000" dirty="0" err="1">
                <a:latin typeface="+mn-lt"/>
                <a:ea typeface="Open Sans" panose="020B0606030504020204" pitchFamily="34" charset="0"/>
                <a:cs typeface="Open Sans" panose="020B0606030504020204" pitchFamily="34" charset="0"/>
              </a:rPr>
              <a:t>aluer</a:t>
            </a:r>
            <a:r>
              <a:rPr lang="en-US" sz="2000" dirty="0">
                <a:latin typeface="+mn-lt"/>
                <a:ea typeface="Open Sans" panose="020B0606030504020204" pitchFamily="34" charset="0"/>
                <a:cs typeface="Open Sans" panose="020B0606030504020204" pitchFamily="34" charset="0"/>
              </a:rPr>
              <a:t>og politikker for personlige oplysninger, koordineret af Claire Levallois-Barth, januar 2018, kapitel 11, side 179-197.</a:t>
            </a:r>
          </a:p>
          <a:p>
            <a:pPr algn="l" rtl="0"/>
            <a:endParaRPr lang="en-US" sz="2000" dirty="0">
              <a:latin typeface="+mn-lt"/>
              <a:ea typeface="Open Sans" panose="020B0606030504020204" pitchFamily="34" charset="0"/>
              <a:cs typeface="Open Sans" panose="020B0606030504020204" pitchFamily="34" charset="0"/>
            </a:endParaRPr>
          </a:p>
          <a:p>
            <a:pPr algn="l" rtl="0"/>
            <a:r>
              <a:rPr lang="en-US" sz="2000" dirty="0" err="1">
                <a:latin typeface="+mn-lt"/>
                <a:ea typeface="Open Sans" panose="020B0606030504020204" pitchFamily="34" charset="0"/>
                <a:cs typeface="Open Sans" panose="020B0606030504020204" pitchFamily="34" charset="0"/>
              </a:rPr>
              <a:t>Benbasat</a:t>
            </a:r>
            <a:r>
              <a:rPr lang="en-US" sz="2000" dirty="0">
                <a:latin typeface="+mn-lt"/>
                <a:ea typeface="Open Sans" panose="020B0606030504020204" pitchFamily="34" charset="0"/>
                <a:cs typeface="Open Sans" panose="020B0606030504020204" pitchFamily="34" charset="0"/>
              </a:rPr>
              <a:t>, D. Gefen, P. Pavlou Introduktion til specialnummeret om nye perspektiver på tillid til informationssystemer MIS Quarterly, 34 (2) (2010), s. 367-371, 10.2307/20721432</a:t>
            </a:r>
          </a:p>
          <a:p>
            <a:pPr marL="514350" indent="-514350" algn="l" rtl="0">
              <a:buAutoNum type="romanUcPeriod"/>
            </a:pPr>
            <a:endParaRPr lang="en-US" sz="2000" dirty="0">
              <a:latin typeface="+mn-lt"/>
              <a:ea typeface="Open Sans" panose="020B0606030504020204" pitchFamily="34" charset="0"/>
              <a:cs typeface="Open Sans" panose="020B0606030504020204" pitchFamily="34" charset="0"/>
            </a:endParaRPr>
          </a:p>
          <a:p>
            <a:pPr algn="l" rtl="0"/>
            <a:r>
              <a:rPr lang="en-US" sz="2000" dirty="0">
                <a:latin typeface="+mn-lt"/>
                <a:ea typeface="Open Sans" panose="020B0606030504020204" pitchFamily="34" charset="0"/>
                <a:cs typeface="Open Sans" panose="020B0606030504020204" pitchFamily="34" charset="0"/>
              </a:rPr>
              <a:t>N.</a:t>
            </a:r>
            <a:r>
              <a:rPr lang="en-US" sz="2000" dirty="0" err="1">
                <a:latin typeface="+mn-lt"/>
                <a:ea typeface="Open Sans" panose="020B0606030504020204" pitchFamily="34" charset="0"/>
                <a:cs typeface="Open Sans" panose="020B0606030504020204" pitchFamily="34" charset="0"/>
              </a:rPr>
              <a:t>Lankton</a:t>
            </a:r>
            <a:r>
              <a:rPr lang="en-US" sz="2000" dirty="0">
                <a:latin typeface="+mn-lt"/>
                <a:ea typeface="Open Sans" panose="020B0606030504020204" pitchFamily="34" charset="0"/>
                <a:cs typeface="Open Sans" panose="020B0606030504020204" pitchFamily="34" charset="0"/>
              </a:rPr>
              <a:t>, DH McKnight, J. Tripp Teknologi, menneskelighed og tillid: gentænkning af tillid til teknologi Journal of the Association for Information Systems, 16 (10) (2015), pp. 880-918,</a:t>
            </a:r>
            <a:r>
              <a:rPr lang="en-US" sz="2000" dirty="0">
                <a:latin typeface="+mn-lt"/>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10.17705/1jais.00411</a:t>
            </a:r>
          </a:p>
          <a:p>
            <a:pPr algn="l" rtl="0"/>
            <a:endParaRPr lang="en-US" sz="2000" dirty="0">
              <a:latin typeface="+mn-lt"/>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endParaRPr>
          </a:p>
          <a:p>
            <a:pPr algn="l" rtl="0"/>
            <a:r>
              <a:rPr lang="en-US" sz="2000" dirty="0" err="1">
                <a:latin typeface="+mn-lt"/>
                <a:ea typeface="Open Sans" panose="020B0606030504020204" pitchFamily="34" charset="0"/>
                <a:cs typeface="Open Sans" panose="020B0606030504020204" pitchFamily="34" charset="0"/>
              </a:rPr>
              <a:t>Söllner</a:t>
            </a:r>
            <a:r>
              <a:rPr lang="en-US" sz="2000" dirty="0">
                <a:latin typeface="+mn-lt"/>
                <a:ea typeface="Open Sans" panose="020B0606030504020204" pitchFamily="34" charset="0"/>
                <a:cs typeface="Open Sans" panose="020B0606030504020204" pitchFamily="34" charset="0"/>
              </a:rPr>
              <a:t>, M. (2015). Forståelse af tillid til informationssystemer - indflydelsen af ​​tillid til systemet og til udbyderen. I</a:t>
            </a:r>
            <a:r>
              <a:rPr lang="en-US" sz="2000" i="1" dirty="0">
                <a:latin typeface="+mn-lt"/>
                <a:ea typeface="Open Sans" panose="020B0606030504020204" pitchFamily="34" charset="0"/>
                <a:cs typeface="Open Sans" panose="020B0606030504020204" pitchFamily="34" charset="0"/>
              </a:rPr>
              <a:t>Referatet fra det femoghalvfjerds årsmøde i Akademiet for Ledelse.</a:t>
            </a:r>
            <a:r>
              <a:rPr lang="en-US" sz="2000" dirty="0">
                <a:latin typeface="+mn-lt"/>
                <a:ea typeface="Open Sans" panose="020B0606030504020204" pitchFamily="34" charset="0"/>
                <a:cs typeface="Open Sans" panose="020B0606030504020204" pitchFamily="34" charset="0"/>
              </a:rPr>
              <a:t>AOM.</a:t>
            </a:r>
          </a:p>
          <a:p>
            <a:pPr algn="l" rtl="0"/>
            <a:endParaRPr lang="en-US" sz="2800" dirty="0">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endParaRPr>
          </a:p>
          <a:p>
            <a:pPr algn="l" rtl="0"/>
            <a:endParaRPr lang="en-US" sz="1930" dirty="0">
              <a:latin typeface="Open Sans" panose="020B0606030504020204" pitchFamily="34" charset="0"/>
              <a:ea typeface="Open Sans" panose="020B0606030504020204" pitchFamily="34" charset="0"/>
              <a:cs typeface="Open Sans" panose="020B0606030504020204" pitchFamily="34" charset="0"/>
            </a:endParaRPr>
          </a:p>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020002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3795" y="85111"/>
            <a:ext cx="6326068" cy="720752"/>
          </a:xfrm>
          <a:prstGeom prst="rect">
            <a:avLst/>
          </a:prstGeom>
        </p:spPr>
        <p:txBody>
          <a:bodyPr/>
          <a:lstStyle/>
          <a:p>
            <a:pPr algn="l" rtl="0"/>
            <a:r>
              <a:rPr lang="en-US" dirty="0"/>
              <a:t>Litteratur</a:t>
            </a:r>
          </a:p>
        </p:txBody>
      </p:sp>
      <p:sp>
        <p:nvSpPr>
          <p:cNvPr id="2" name="Text Placeholder 2">
            <a:extLst>
              <a:ext uri="{FF2B5EF4-FFF2-40B4-BE49-F238E27FC236}">
                <a16:creationId xmlns:a16="http://schemas.microsoft.com/office/drawing/2014/main" id="{32BB8792-3710-6E77-3C70-4BBE4847773E}"/>
              </a:ext>
            </a:extLst>
          </p:cNvPr>
          <p:cNvSpPr>
            <a:spLocks noGrp="1"/>
          </p:cNvSpPr>
          <p:nvPr/>
        </p:nvSpPr>
        <p:spPr>
          <a:xfrm>
            <a:off x="2579076" y="3107097"/>
            <a:ext cx="6009397" cy="290850"/>
          </a:xfrm>
          <a:prstGeom prst="rect">
            <a:avLst/>
          </a:prstGeom>
          <a:noFill/>
          <a:ln>
            <a:noFill/>
          </a:ln>
        </p:spPr>
        <p:txBody>
          <a:bodyPr spcFirstLastPara="1" wrap="square" lIns="80201" tIns="40100" rIns="80201" bIns="4010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SzPts val="1400"/>
              <a:buFont typeface="Arial"/>
              <a:buNone/>
              <a:defRPr sz="1930" b="1" i="0" u="none" strike="noStrike" cap="none" baseline="0">
                <a:solidFill>
                  <a:srgbClr val="262626"/>
                </a:solidFill>
                <a:latin typeface="Open Sans"/>
                <a:ea typeface="Open Sans"/>
                <a:cs typeface="Open Sans"/>
                <a:sym typeface="Open Sans"/>
              </a:defRPr>
            </a:lvl1pPr>
            <a:lvl2pPr marL="401010" marR="0" lvl="1"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2pPr>
            <a:lvl3pPr marL="802020" marR="0" lvl="2"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3pPr>
            <a:lvl4pPr marL="1203030" marR="0" lvl="3"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4pPr>
            <a:lvl5pPr marL="1604040" marR="0" lvl="4" indent="0" algn="ctr" rtl="0">
              <a:lnSpc>
                <a:spcPct val="100000"/>
              </a:lnSpc>
              <a:spcBef>
                <a:spcPts val="0"/>
              </a:spcBef>
              <a:spcAft>
                <a:spcPts val="0"/>
              </a:spcAft>
              <a:buClr>
                <a:srgbClr val="000000"/>
              </a:buClr>
              <a:buSzPts val="1400"/>
              <a:buFont typeface="Arial"/>
              <a:buNone/>
              <a:defRPr sz="2105" b="0" i="0" u="none" strike="noStrike" cap="none">
                <a:solidFill>
                  <a:srgbClr val="4D4D4C"/>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91D4570B-A822-01B8-3E9E-60A65351B3D5}"/>
              </a:ext>
            </a:extLst>
          </p:cNvPr>
          <p:cNvSpPr txBox="1">
            <a:spLocks/>
          </p:cNvSpPr>
          <p:nvPr/>
        </p:nvSpPr>
        <p:spPr>
          <a:xfrm>
            <a:off x="2579076" y="2016268"/>
            <a:ext cx="6019524" cy="1090829"/>
          </a:xfrm>
          <a:prstGeom prst="rect">
            <a:avLst/>
          </a:prstGeom>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2">
            <a:extLst>
              <a:ext uri="{FF2B5EF4-FFF2-40B4-BE49-F238E27FC236}">
                <a16:creationId xmlns:a16="http://schemas.microsoft.com/office/drawing/2014/main" id="{E21DD1BA-9B5B-C7C7-092D-19F36A5D07EE}"/>
              </a:ext>
            </a:extLst>
          </p:cNvPr>
          <p:cNvSpPr txBox="1">
            <a:spLocks/>
          </p:cNvSpPr>
          <p:nvPr/>
        </p:nvSpPr>
        <p:spPr>
          <a:xfrm>
            <a:off x="2579076" y="3697460"/>
            <a:ext cx="5918261" cy="452871"/>
          </a:xfrm>
          <a:prstGeom prst="rect">
            <a:avLst/>
          </a:prstGeom>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endParaRPr lang="en-US" sz="193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E834E67-C7AF-8706-1A0D-B47C1681F3B8}"/>
              </a:ext>
            </a:extLst>
          </p:cNvPr>
          <p:cNvSpPr txBox="1"/>
          <p:nvPr/>
        </p:nvSpPr>
        <p:spPr>
          <a:xfrm>
            <a:off x="2373795" y="1896692"/>
            <a:ext cx="8104735" cy="3227243"/>
          </a:xfrm>
          <a:prstGeom prst="rect">
            <a:avLst/>
          </a:prstGeom>
          <a:solidFill>
            <a:schemeClr val="bg1"/>
          </a:solidFill>
        </p:spPr>
        <p:txBody>
          <a:bodyPr wrap="square" rtlCol="0">
            <a:spAutoFit/>
          </a:bodyPr>
          <a:lstStyle/>
          <a:p>
            <a:pPr algn="l" rtl="0"/>
            <a:endParaRPr lang="en-IE" dirty="0"/>
          </a:p>
        </p:txBody>
      </p:sp>
      <p:sp>
        <p:nvSpPr>
          <p:cNvPr id="3" name="Text Placeholder 2">
            <a:extLst>
              <a:ext uri="{FF2B5EF4-FFF2-40B4-BE49-F238E27FC236}">
                <a16:creationId xmlns:a16="http://schemas.microsoft.com/office/drawing/2014/main" id="{A0240C41-33ED-061C-A11A-20A23BC0985C}"/>
              </a:ext>
            </a:extLst>
          </p:cNvPr>
          <p:cNvSpPr txBox="1">
            <a:spLocks/>
          </p:cNvSpPr>
          <p:nvPr/>
        </p:nvSpPr>
        <p:spPr>
          <a:xfrm>
            <a:off x="2643309" y="3570101"/>
            <a:ext cx="7400947" cy="1090829"/>
          </a:xfrm>
          <a:prstGeom prst="rect">
            <a:avLst/>
          </a:prstGeom>
          <a:solidFill>
            <a:schemeClr val="bg1"/>
          </a:solidFill>
        </p:spPr>
        <p:txBody>
          <a:bodyPr lIns="80201" tIns="40100" rIns="80201" bIns="4010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1800" b="0" i="0" u="none" strike="noStrike" dirty="0">
                <a:solidFill>
                  <a:srgbClr val="262626"/>
                </a:solidFill>
                <a:effectLst/>
                <a:latin typeface="Open Sans" panose="020B0606030504020204" pitchFamily="34" charset="0"/>
              </a:rPr>
              <a:t>.Q. Liu, DL Goodhue To verdener af tillid til potentielle e-handelsbrugere: Mennesker som kognitive snåle Information Systems Research, 23 (4) (2012), s. 1246-1262</a:t>
            </a:r>
            <a:r>
              <a:rPr lang="en-GB" sz="1800" b="0" i="0" dirty="0">
                <a:solidFill>
                  <a:srgbClr val="000000"/>
                </a:solidFill>
                <a:effectLst/>
                <a:latin typeface="Open Sans" panose="020B0606030504020204" pitchFamily="34" charset="0"/>
              </a:rPr>
              <a:t>,</a:t>
            </a:r>
          </a:p>
          <a:p>
            <a:pPr algn="l" rtl="0"/>
            <a:endParaRPr lang="en-US" sz="2000" dirty="0">
              <a:latin typeface="+mn-lt"/>
              <a:ea typeface="Open Sans" panose="020B0606030504020204" pitchFamily="34" charset="0"/>
              <a:cs typeface="Open Sans" panose="020B0606030504020204" pitchFamily="34" charset="0"/>
            </a:endParaRPr>
          </a:p>
          <a:p>
            <a:pPr algn="l" rtl="0" fontAlgn="base"/>
            <a:r>
              <a:rPr lang="en-US" sz="1800" b="0" i="0" u="none" strike="noStrike" dirty="0">
                <a:solidFill>
                  <a:srgbClr val="262626"/>
                </a:solidFill>
                <a:effectLst/>
                <a:latin typeface="Open Sans" panose="020B0606030504020204" pitchFamily="34" charset="0"/>
              </a:rPr>
              <a:t>D. Gefen, PA Pavlou The boundaries of trust and risk: The quadratic moderating role of institutional structures Information Systems Research, 23 (3) (2012), pp. 940-959</a:t>
            </a:r>
            <a:r>
              <a:rPr lang="en-US" sz="1800" b="0" i="0" dirty="0">
                <a:solidFill>
                  <a:srgbClr val="000000"/>
                </a:solidFill>
                <a:effectLst/>
                <a:latin typeface="Open Sans" panose="020B0606030504020204" pitchFamily="34" charset="0"/>
              </a:rPr>
              <a:t>,</a:t>
            </a:r>
            <a:endParaRPr lang="en-US" sz="2800"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Open Sans" panose="020B0606030504020204" pitchFamily="34" charset="0"/>
              </a:rPr>
              <a:t>,</a:t>
            </a:r>
            <a:endParaRPr lang="en-US" sz="2800" b="0" i="0" dirty="0">
              <a:solidFill>
                <a:srgbClr val="000000"/>
              </a:solidFill>
              <a:effectLst/>
              <a:latin typeface="Segoe UI" panose="020B0502040204020203" pitchFamily="34" charset="0"/>
            </a:endParaRPr>
          </a:p>
          <a:p>
            <a:pPr algn="l" rtl="0" fontAlgn="base"/>
            <a:r>
              <a:rPr lang="en-US" sz="1800" i="0" u="none" strike="noStrike" dirty="0">
                <a:solidFill>
                  <a:srgbClr val="262626"/>
                </a:solidFill>
                <a:effectLst/>
                <a:latin typeface="Open Sans" panose="020B0606030504020204" pitchFamily="34" charset="0"/>
              </a:rPr>
              <a:t>B. Reeves, C. Nass Medieligningen: Hvordan mennesker behandler computere Fjernsyn og nye medier som rigtige mennesker og steder, Cambridge University Press (1996)</a:t>
            </a:r>
          </a:p>
          <a:p>
            <a:pPr algn="l" rtl="0" fontAlgn="base"/>
            <a:endParaRPr lang="en-US" sz="1800" dirty="0">
              <a:solidFill>
                <a:srgbClr val="262626"/>
              </a:solidFill>
              <a:latin typeface="Open Sans" panose="020B0606030504020204" pitchFamily="34" charset="0"/>
            </a:endParaRPr>
          </a:p>
          <a:p>
            <a:pPr algn="l" rtl="0" fontAlgn="base"/>
            <a:r>
              <a:rPr lang="en-US" sz="1800" dirty="0" err="1">
                <a:solidFill>
                  <a:srgbClr val="262626"/>
                </a:solidFill>
                <a:latin typeface="Open Sans" panose="020B0606030504020204" pitchFamily="34" charset="0"/>
              </a:rPr>
              <a:t>Fussekkm</a:t>
            </a:r>
            <a:r>
              <a:rPr lang="en-US" sz="1800" dirty="0">
                <a:solidFill>
                  <a:srgbClr val="262626"/>
                </a:solidFill>
                <a:latin typeface="Open Sans" panose="020B0606030504020204" pitchFamily="34" charset="0"/>
              </a:rPr>
              <a:t>S.</a:t>
            </a:r>
            <a:r>
              <a:rPr lang="en-US" sz="1800" b="0" i="0" u="none" strike="noStrike" dirty="0">
                <a:solidFill>
                  <a:srgbClr val="262626"/>
                </a:solidFill>
                <a:effectLst/>
                <a:latin typeface="Open Sans" panose="020B0606030504020204" pitchFamily="34" charset="0"/>
              </a:rPr>
              <a:t>R.,</a:t>
            </a:r>
            <a:r>
              <a:rPr lang="en-US" sz="1800" b="0" i="0" u="none" strike="noStrike" dirty="0" err="1">
                <a:solidFill>
                  <a:srgbClr val="262626"/>
                </a:solidFill>
                <a:effectLst/>
                <a:latin typeface="Open Sans" panose="020B0606030504020204" pitchFamily="34" charset="0"/>
              </a:rPr>
              <a:t>Kiesler</a:t>
            </a:r>
            <a:r>
              <a:rPr lang="en-US" sz="1800" b="0" i="0" u="none" strike="noStrike" dirty="0">
                <a:solidFill>
                  <a:srgbClr val="262626"/>
                </a:solidFill>
                <a:effectLst/>
                <a:latin typeface="Open Sans" panose="020B0606030504020204" pitchFamily="34" charset="0"/>
              </a:rPr>
              <a:t>, S.,</a:t>
            </a:r>
            <a:r>
              <a:rPr lang="en-US" sz="1800" b="0" i="0" u="none" strike="noStrike" dirty="0" err="1">
                <a:solidFill>
                  <a:srgbClr val="262626"/>
                </a:solidFill>
                <a:effectLst/>
                <a:latin typeface="Open Sans" panose="020B0606030504020204" pitchFamily="34" charset="0"/>
              </a:rPr>
              <a:t>Setlock</a:t>
            </a:r>
            <a:r>
              <a:rPr lang="en-US" sz="1800" b="0" i="0" u="none" strike="noStrike" dirty="0">
                <a:solidFill>
                  <a:srgbClr val="262626"/>
                </a:solidFill>
                <a:effectLst/>
                <a:latin typeface="Open Sans" panose="020B0606030504020204" pitchFamily="34" charset="0"/>
              </a:rPr>
              <a:t>, LD, &amp; Yew, V. (2008). Hvordan mennesker antropomorferer robotter. I</a:t>
            </a:r>
            <a:r>
              <a:rPr lang="en-US" sz="1800" b="0" i="1" u="none" strike="noStrike" dirty="0">
                <a:solidFill>
                  <a:srgbClr val="262626"/>
                </a:solidFill>
                <a:effectLst/>
                <a:latin typeface="Open Sans" panose="020B0606030504020204" pitchFamily="34" charset="0"/>
              </a:rPr>
              <a:t>Proceedings af den tredje ACM/IEEE international</a:t>
            </a:r>
            <a:r>
              <a:rPr lang="en-US" sz="1800" i="0" dirty="0">
                <a:solidFill>
                  <a:srgbClr val="000000"/>
                </a:solidFill>
                <a:effectLst/>
                <a:latin typeface="Open Sans" panose="020B0606030504020204" pitchFamily="34" charset="0"/>
              </a:rPr>
              <a:t>konference om menneskelig robotinteraktion (s.145 – 152).</a:t>
            </a:r>
            <a:r>
              <a:rPr lang="en-US" sz="1800" i="0" dirty="0" err="1">
                <a:solidFill>
                  <a:srgbClr val="000000"/>
                </a:solidFill>
                <a:effectLst/>
                <a:latin typeface="Open Sans" panose="020B0606030504020204" pitchFamily="34" charset="0"/>
              </a:rPr>
              <a:t>Associatio</a:t>
            </a:r>
            <a:r>
              <a:rPr lang="en-US" sz="1800" dirty="0" err="1">
                <a:latin typeface="Open Sans" panose="020B0606030504020204" pitchFamily="34" charset="0"/>
              </a:rPr>
              <a:t>n</a:t>
            </a:r>
            <a:r>
              <a:rPr lang="en-US" sz="1800" dirty="0">
                <a:latin typeface="Open Sans" panose="020B0606030504020204" pitchFamily="34" charset="0"/>
              </a:rPr>
              <a:t>til computermaskiner.</a:t>
            </a:r>
            <a:endParaRPr lang="en-US" sz="1800" i="0" dirty="0">
              <a:solidFill>
                <a:srgbClr val="000000"/>
              </a:solidFill>
              <a:effectLst/>
              <a:latin typeface="Open Sans" panose="020B0606030504020204" pitchFamily="34" charset="0"/>
            </a:endParaRPr>
          </a:p>
          <a:p>
            <a:pPr algn="l" rtl="0" fontAlgn="base"/>
            <a:endParaRPr lang="en-US" sz="2000" dirty="0">
              <a:latin typeface="+mn-lt"/>
              <a:ea typeface="Open Sans" panose="020B0606030504020204" pitchFamily="34" charset="0"/>
              <a:cs typeface="Open Sans" panose="020B0606030504020204" pitchFamily="34" charset="0"/>
            </a:endParaRPr>
          </a:p>
          <a:p>
            <a:pPr algn="l" rtl="0"/>
            <a:endParaRPr lang="en-US" sz="1930" dirty="0">
              <a:latin typeface="Open Sans" panose="020B0606030504020204" pitchFamily="34" charset="0"/>
              <a:ea typeface="Open Sans" panose="020B0606030504020204" pitchFamily="34" charset="0"/>
              <a:cs typeface="Open Sans" panose="020B0606030504020204" pitchFamily="34" charset="0"/>
            </a:endParaRPr>
          </a:p>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a:p>
            <a:pPr algn="l" rtl="0"/>
            <a:endParaRPr lang="en-US" sz="1228"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2622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771A6C9-E269-C442-8C5C-3C47FA5A2BA7}"/>
              </a:ext>
            </a:extLst>
          </p:cNvPr>
          <p:cNvSpPr>
            <a:spLocks noGrp="1"/>
          </p:cNvSpPr>
          <p:nvPr>
            <p:ph type="body" sz="quarter" idx="18"/>
          </p:nvPr>
        </p:nvSpPr>
        <p:spPr>
          <a:xfrm>
            <a:off x="554929" y="2231328"/>
            <a:ext cx="5218854" cy="4377696"/>
          </a:xfrm>
          <a:prstGeom prst="rect">
            <a:avLst/>
          </a:prstGeom>
        </p:spPr>
        <p:txBody>
          <a:bodyPr/>
          <a:lstStyle/>
          <a:p>
            <a:pPr algn="l" rtl="0"/>
            <a:r>
              <a:rPr lang="en-GB" dirty="0"/>
              <a:t>'</a:t>
            </a:r>
          </a:p>
          <a:p>
            <a:pPr marL="342900" indent="-342900" algn="l" rtl="0">
              <a:buFont typeface="Arial" panose="020B0604020202020204" pitchFamily="34" charset="0"/>
              <a:buChar char="•"/>
            </a:pPr>
            <a:r>
              <a:rPr lang="en-GB" dirty="0"/>
              <a:t>Blockchain som en del af digitaliseringen af ​​agrifoodsektoren - en potentiel ny løsning på nogle af de mest presserende problemer inden for agrifood i dag (f.eks. tillid, bæredygtighed, forsyningskædestyring)?</a:t>
            </a:r>
          </a:p>
          <a:p>
            <a:pPr marL="342900" indent="-342900" algn="l" rtl="0">
              <a:buFont typeface="Arial" panose="020B0604020202020204" pitchFamily="34" charset="0"/>
              <a:buChar char="•"/>
            </a:pPr>
            <a:r>
              <a:rPr lang="en-GB" dirty="0"/>
              <a:t>Løs spørgsmål om Blockchain og dens anvendelser i landbruget: hvad, hvordan og hvorfor? </a:t>
            </a:r>
          </a:p>
          <a:p>
            <a:pPr algn="l" rtl="0"/>
            <a:endParaRPr lang="en-GB" dirty="0"/>
          </a:p>
          <a:p>
            <a:pPr algn="l" rtl="0"/>
            <a:endParaRPr lang="en-US" dirty="0"/>
          </a:p>
        </p:txBody>
      </p:sp>
      <p:sp>
        <p:nvSpPr>
          <p:cNvPr id="6" name="Text Placeholder 5">
            <a:extLst>
              <a:ext uri="{FF2B5EF4-FFF2-40B4-BE49-F238E27FC236}">
                <a16:creationId xmlns:a16="http://schemas.microsoft.com/office/drawing/2014/main" id="{6AF410E7-A964-D044-9D34-2B240160C103}"/>
              </a:ext>
            </a:extLst>
          </p:cNvPr>
          <p:cNvSpPr>
            <a:spLocks noGrp="1"/>
          </p:cNvSpPr>
          <p:nvPr>
            <p:ph type="body" sz="quarter" idx="16"/>
          </p:nvPr>
        </p:nvSpPr>
        <p:spPr>
          <a:xfrm>
            <a:off x="554929" y="391427"/>
            <a:ext cx="4757375" cy="992652"/>
          </a:xfrm>
          <a:prstGeom prst="rect">
            <a:avLst/>
          </a:prstGeom>
        </p:spPr>
        <p:txBody>
          <a:bodyPr/>
          <a:lstStyle/>
          <a:p>
            <a:pPr algn="l" rtl="0"/>
            <a:r>
              <a:rPr lang="en-US" dirty="0"/>
              <a:t>I næste modul 6,</a:t>
            </a:r>
            <a:r>
              <a:rPr lang="en-GB" dirty="0"/>
              <a:t>Oversigt over Blockchain i Agrifood,</a:t>
            </a:r>
            <a:r>
              <a:rPr lang="en-US" dirty="0"/>
              <a:t>du vil lære</a:t>
            </a:r>
          </a:p>
        </p:txBody>
      </p:sp>
      <p:pic>
        <p:nvPicPr>
          <p:cNvPr id="7" name="Picture Placeholder 6">
            <a:extLst>
              <a:ext uri="{FF2B5EF4-FFF2-40B4-BE49-F238E27FC236}">
                <a16:creationId xmlns:a16="http://schemas.microsoft.com/office/drawing/2014/main" id="{7C36F457-CA9C-AABC-671B-46D11B48A7EF}"/>
              </a:ext>
            </a:extLst>
          </p:cNvPr>
          <p:cNvPicPr>
            <a:picLocks noGrp="1" noChangeAspect="1"/>
          </p:cNvPicPr>
          <p:nvPr>
            <p:ph type="pic" sz="quarter" idx="44"/>
          </p:nvPr>
        </p:nvPicPr>
        <p:blipFill>
          <a:blip r:embed="rId2"/>
          <a:srcRect l="23666" r="23666"/>
          <a:stretch>
            <a:fillRect/>
          </a:stretch>
        </p:blipFill>
        <p:spPr/>
      </p:pic>
      <p:grpSp>
        <p:nvGrpSpPr>
          <p:cNvPr id="35" name="Graphic 231">
            <a:extLst>
              <a:ext uri="{FF2B5EF4-FFF2-40B4-BE49-F238E27FC236}">
                <a16:creationId xmlns:a16="http://schemas.microsoft.com/office/drawing/2014/main" id="{5FA7F887-78BA-90AE-0D6B-B610F9BEBDA2}"/>
              </a:ext>
            </a:extLst>
          </p:cNvPr>
          <p:cNvGrpSpPr/>
          <p:nvPr/>
        </p:nvGrpSpPr>
        <p:grpSpPr>
          <a:xfrm rot="5400000">
            <a:off x="427392" y="4361361"/>
            <a:ext cx="1882891" cy="2933617"/>
            <a:chOff x="12708052" y="5708395"/>
            <a:chExt cx="760809" cy="1185370"/>
          </a:xfrm>
          <a:solidFill>
            <a:schemeClr val="bg1">
              <a:alpha val="52000"/>
            </a:schemeClr>
          </a:solidFill>
        </p:grpSpPr>
        <p:sp>
          <p:nvSpPr>
            <p:cNvPr id="36" name="Freeform 35">
              <a:extLst>
                <a:ext uri="{FF2B5EF4-FFF2-40B4-BE49-F238E27FC236}">
                  <a16:creationId xmlns:a16="http://schemas.microsoft.com/office/drawing/2014/main" id="{C96A1C3E-435E-437F-8A72-B895FBA535D4}"/>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37" name="Freeform 36">
              <a:extLst>
                <a:ext uri="{FF2B5EF4-FFF2-40B4-BE49-F238E27FC236}">
                  <a16:creationId xmlns:a16="http://schemas.microsoft.com/office/drawing/2014/main" id="{0E2557D7-0523-4C88-7CF7-3822EAEF4D03}"/>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38" name="Freeform 37">
              <a:extLst>
                <a:ext uri="{FF2B5EF4-FFF2-40B4-BE49-F238E27FC236}">
                  <a16:creationId xmlns:a16="http://schemas.microsoft.com/office/drawing/2014/main" id="{8C7E3216-138C-A88E-6E9E-31E5F684F947}"/>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39" name="Freeform 38">
              <a:extLst>
                <a:ext uri="{FF2B5EF4-FFF2-40B4-BE49-F238E27FC236}">
                  <a16:creationId xmlns:a16="http://schemas.microsoft.com/office/drawing/2014/main" id="{2915E91B-B662-2749-3EFA-462F032C9A3E}"/>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40" name="Freeform 39">
              <a:extLst>
                <a:ext uri="{FF2B5EF4-FFF2-40B4-BE49-F238E27FC236}">
                  <a16:creationId xmlns:a16="http://schemas.microsoft.com/office/drawing/2014/main" id="{3EA884E5-F86E-5B4E-C557-C596E9E448BF}"/>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41" name="Freeform 40">
              <a:extLst>
                <a:ext uri="{FF2B5EF4-FFF2-40B4-BE49-F238E27FC236}">
                  <a16:creationId xmlns:a16="http://schemas.microsoft.com/office/drawing/2014/main" id="{E1540D2E-F9E4-AD45-2675-54661017507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9635093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2CFC547-9849-7F41-990D-A769792DB4FA}"/>
              </a:ext>
            </a:extLst>
          </p:cNvPr>
          <p:cNvSpPr>
            <a:spLocks noGrp="1"/>
          </p:cNvSpPr>
          <p:nvPr>
            <p:ph type="body" sz="quarter" idx="19"/>
          </p:nvPr>
        </p:nvSpPr>
        <p:spPr/>
        <p:txBody>
          <a:bodyPr/>
          <a:lstStyle/>
          <a:p>
            <a:pPr algn="l" rtl="0"/>
            <a:r>
              <a:rPr lang="en-US" dirty="0"/>
              <a:t>Har du spørgsmål?</a:t>
            </a:r>
          </a:p>
        </p:txBody>
      </p:sp>
      <p:sp>
        <p:nvSpPr>
          <p:cNvPr id="20" name="Text Placeholder 19">
            <a:extLst>
              <a:ext uri="{FF2B5EF4-FFF2-40B4-BE49-F238E27FC236}">
                <a16:creationId xmlns:a16="http://schemas.microsoft.com/office/drawing/2014/main" id="{5328264C-32A9-A14B-88CE-E920BC4BEE14}"/>
              </a:ext>
            </a:extLst>
          </p:cNvPr>
          <p:cNvSpPr>
            <a:spLocks noGrp="1"/>
          </p:cNvSpPr>
          <p:nvPr>
            <p:ph type="body" sz="quarter" idx="20"/>
          </p:nvPr>
        </p:nvSpPr>
        <p:spPr/>
        <p:txBody>
          <a:bodyPr/>
          <a:lstStyle/>
          <a:p>
            <a:pPr algn="l" rtl="0"/>
            <a:r>
              <a:rPr lang="en-US" dirty="0"/>
              <a:t>Tak</a:t>
            </a:r>
          </a:p>
        </p:txBody>
      </p:sp>
      <p:sp>
        <p:nvSpPr>
          <p:cNvPr id="2" name="Text Placeholder 1">
            <a:extLst>
              <a:ext uri="{FF2B5EF4-FFF2-40B4-BE49-F238E27FC236}">
                <a16:creationId xmlns:a16="http://schemas.microsoft.com/office/drawing/2014/main" id="{D87329F1-1306-7B46-8DBA-BE11725FA73E}"/>
              </a:ext>
            </a:extLst>
          </p:cNvPr>
          <p:cNvSpPr>
            <a:spLocks noGrp="1"/>
          </p:cNvSpPr>
          <p:nvPr>
            <p:ph type="body" sz="quarter" idx="21"/>
          </p:nvPr>
        </p:nvSpPr>
        <p:spPr>
          <a:xfrm>
            <a:off x="5622588" y="1267137"/>
            <a:ext cx="6055028" cy="837258"/>
          </a:xfrm>
          <a:prstGeom prst="rect">
            <a:avLst/>
          </a:prstGeom>
        </p:spPr>
        <p:txBody>
          <a:bodyPr>
            <a:normAutofit/>
          </a:bodyPr>
          <a:lstStyle/>
          <a:p>
            <a:pPr algn="l" rtl="0"/>
            <a:r>
              <a:rPr lang="en-US" dirty="0">
                <a:hlinkClick r:id="rId3"/>
              </a:rPr>
              <a:t>https://blockchainforagrifood.eu/</a:t>
            </a:r>
            <a:r>
              <a:rPr lang="en-US" dirty="0"/>
              <a:t> </a:t>
            </a:r>
          </a:p>
        </p:txBody>
      </p:sp>
      <p:pic>
        <p:nvPicPr>
          <p:cNvPr id="3" name="Picture 2">
            <a:extLst>
              <a:ext uri="{FF2B5EF4-FFF2-40B4-BE49-F238E27FC236}">
                <a16:creationId xmlns:a16="http://schemas.microsoft.com/office/drawing/2014/main" id="{9034A72A-170A-2E91-85B0-7D4BDEA47CBE}"/>
              </a:ext>
            </a:extLst>
          </p:cNvPr>
          <p:cNvPicPr>
            <a:picLocks noChangeAspect="1"/>
          </p:cNvPicPr>
          <p:nvPr/>
        </p:nvPicPr>
        <p:blipFill>
          <a:blip r:embed="rId4"/>
          <a:stretch>
            <a:fillRect/>
          </a:stretch>
        </p:blipFill>
        <p:spPr>
          <a:xfrm>
            <a:off x="10156107" y="5835229"/>
            <a:ext cx="1638095" cy="342857"/>
          </a:xfrm>
          <a:prstGeom prst="rect">
            <a:avLst/>
          </a:prstGeom>
        </p:spPr>
      </p:pic>
      <p:sp>
        <p:nvSpPr>
          <p:cNvPr id="4" name="TextBox 3">
            <a:extLst>
              <a:ext uri="{FF2B5EF4-FFF2-40B4-BE49-F238E27FC236}">
                <a16:creationId xmlns:a16="http://schemas.microsoft.com/office/drawing/2014/main" id="{B23830AE-63A1-DDFF-3E4B-90ACA8B38F0C}"/>
              </a:ext>
            </a:extLst>
          </p:cNvPr>
          <p:cNvSpPr txBox="1"/>
          <p:nvPr/>
        </p:nvSpPr>
        <p:spPr>
          <a:xfrm>
            <a:off x="7773257" y="6178086"/>
            <a:ext cx="4032225" cy="58477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4169825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pPr algn="l" rtl="0"/>
            <a:r>
              <a:rPr lang="en-US" dirty="0"/>
              <a:t>Nøglevilkår</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dirty="0"/>
              <a:t>02</a:t>
            </a:r>
          </a:p>
        </p:txBody>
      </p:sp>
    </p:spTree>
    <p:extLst>
      <p:ext uri="{BB962C8B-B14F-4D97-AF65-F5344CB8AC3E}">
        <p14:creationId xmlns:p14="http://schemas.microsoft.com/office/powerpoint/2010/main" val="1329186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338660" y="1107769"/>
            <a:ext cx="10239068" cy="5065552"/>
          </a:xfrm>
          <a:prstGeom prst="rect">
            <a:avLst/>
          </a:prstGeom>
        </p:spPr>
        <p:txBody>
          <a:bodyPr/>
          <a:lstStyle/>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Tillid:</a:t>
            </a:r>
            <a:r>
              <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Tillid er et komplekst begreb, der kan defineres som en fast tro på eller tillid til pålideligheden</a:t>
            </a:r>
          </a:p>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"Computere-som-social aktør":</a:t>
            </a:r>
            <a:r>
              <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(CSA) paradigme er baseret på den observation, at folk ser computere som holdkammerater og tildeler dem personlighedstræk som hjælpsomhed eller dominans (Reeves &amp; Nass, 1996).</a:t>
            </a:r>
          </a:p>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r>
              <a:rPr kumimoji="0" lang="en-US" sz="1800" b="1" i="0" u="none" strike="noStrike" kern="0" cap="none" spc="0" normalizeH="0" baseline="0" noProof="0" dirty="0">
                <a:ln>
                  <a:noFill/>
                </a:ln>
                <a:solidFill>
                  <a:srgbClr val="000000"/>
                </a:solidFill>
                <a:effectLst/>
                <a:uLnTx/>
                <a:uFillTx/>
                <a:latin typeface="Open Sans"/>
                <a:ea typeface="Open Sans"/>
                <a:cs typeface="Open Sans"/>
                <a:sym typeface="Open Sans"/>
              </a:rPr>
              <a:t>Informationssystemer (IS):</a:t>
            </a:r>
            <a:r>
              <a:rPr kumimoji="0" lang="en-US" sz="1800" b="0" i="0" u="none" strike="noStrike" kern="0" cap="none" spc="0" normalizeH="0" baseline="0" noProof="0" dirty="0">
                <a:ln>
                  <a:noFill/>
                </a:ln>
                <a:solidFill>
                  <a:srgbClr val="000000"/>
                </a:solidFill>
                <a:effectLst/>
                <a:uLnTx/>
                <a:uFillTx/>
                <a:latin typeface="Open Sans"/>
                <a:ea typeface="Open Sans"/>
                <a:cs typeface="Open Sans"/>
                <a:sym typeface="Open Sans"/>
              </a:rPr>
              <a:t>Informationssystemer (IS) forskning beskriver troværdigheden af ​​it-artefakter (</a:t>
            </a:r>
            <a:r>
              <a:rPr kumimoji="0" lang="en-US" sz="1800" b="0" i="0" u="none" strike="noStrike" kern="0" cap="none" spc="0" normalizeH="0" baseline="0" noProof="0" dirty="0" err="1">
                <a:ln>
                  <a:noFill/>
                </a:ln>
                <a:solidFill>
                  <a:srgbClr val="000000"/>
                </a:solidFill>
                <a:effectLst/>
                <a:uLnTx/>
                <a:uFillTx/>
                <a:latin typeface="Open Sans"/>
                <a:ea typeface="Open Sans"/>
                <a:cs typeface="Open Sans"/>
                <a:sym typeface="Open Sans"/>
              </a:rPr>
              <a:t>Benbasat</a:t>
            </a:r>
            <a:r>
              <a:rPr kumimoji="0" lang="en-US" sz="1800" b="0" i="0" u="none" strike="noStrike" kern="0" cap="none" spc="0" normalizeH="0" baseline="0" noProof="0" dirty="0">
                <a:ln>
                  <a:noFill/>
                </a:ln>
                <a:solidFill>
                  <a:srgbClr val="000000"/>
                </a:solidFill>
                <a:effectLst/>
                <a:uLnTx/>
                <a:uFillTx/>
                <a:latin typeface="Open Sans"/>
                <a:ea typeface="Open Sans"/>
                <a:cs typeface="Open Sans"/>
                <a:sym typeface="Open Sans"/>
              </a:rPr>
              <a:t>og Wang, 2005)</a:t>
            </a:r>
          </a:p>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En stiv manipulationssikker kæde</a:t>
            </a:r>
            <a:r>
              <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 Både indholdet af blokkene i blockchain og deres rækkefølge er manipulationssikre. Dette afhænger af</a:t>
            </a:r>
            <a:r>
              <a:rPr kumimoji="0" lang="en-US" sz="1800" b="0" i="0" u="none" strike="noStrike" kern="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decentraliseret</a:t>
            </a:r>
            <a:r>
              <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arkitektur og konsensusprincippet.</a:t>
            </a:r>
          </a:p>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Effektiv risikostyring:</a:t>
            </a:r>
            <a:r>
              <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Effektive risikostyringsstrategier, herunder identifikation og begrænsning af potentielle risici forbundet med blockchain-implementering, bidrager til teknologiens overordnede troværdighed</a:t>
            </a:r>
            <a:endParaRPr kumimoji="0" lang="en-US" sz="1800"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285750" marR="0" lvl="0" indent="-285750" algn="l" defTabSz="914400" rtl="0" eaLnBrk="1" fontAlgn="auto" latinLnBrk="0" hangingPunct="1">
              <a:lnSpc>
                <a:spcPct val="150000"/>
              </a:lnSpc>
              <a:spcBef>
                <a:spcPts val="0"/>
              </a:spcBef>
              <a:spcAft>
                <a:spcPts val="0"/>
              </a:spcAft>
              <a:buClr>
                <a:srgbClr val="000000"/>
              </a:buClr>
              <a:buSzPts val="1800"/>
              <a:buFont typeface="Arial"/>
              <a:buChar char="•"/>
              <a:tabLst/>
              <a:defRPr/>
            </a:pPr>
            <a:endParaRPr kumimoji="0" lang="en-US" sz="1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0" indent="0" algn="l" rtl="0"/>
            <a:endParaRPr lang="en-GB" b="0" i="0" dirty="0">
              <a:solidFill>
                <a:srgbClr val="2E2E2E"/>
              </a:solidFill>
              <a:effectLst/>
              <a:latin typeface="ElsevierGulliver"/>
            </a:endParaRPr>
          </a:p>
          <a:p>
            <a:pPr marL="0" indent="0" algn="l" rtl="0"/>
            <a:endParaRPr lang="en-GB" dirty="0">
              <a:solidFill>
                <a:srgbClr val="2E2E2E"/>
              </a:solidFill>
              <a:latin typeface="ElsevierGulliver"/>
            </a:endParaRPr>
          </a:p>
          <a:p>
            <a:pPr marL="0" indent="0" algn="l" rtl="0"/>
            <a:endParaRPr lang="en-US"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73070"/>
            <a:ext cx="10595237" cy="803654"/>
          </a:xfrm>
          <a:prstGeom prst="rect">
            <a:avLst/>
          </a:prstGeom>
        </p:spPr>
        <p:txBody>
          <a:bodyPr/>
          <a:lstStyle/>
          <a:p>
            <a:pPr algn="l" rtl="0"/>
            <a:r>
              <a:rPr lang="en-GB" i="0" dirty="0">
                <a:solidFill>
                  <a:srgbClr val="29608D"/>
                </a:solidFill>
                <a:effectLst/>
                <a:latin typeface="ElsevierGulliver"/>
              </a:rPr>
              <a:t>NØGLEVILKÅR</a:t>
            </a:r>
            <a:endParaRPr lang="en-US"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98094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3194163"/>
          </a:xfrm>
          <a:prstGeom prst="rect">
            <a:avLst/>
          </a:prstGeom>
        </p:spPr>
        <p:txBody>
          <a:bodyPr>
            <a:normAutofit fontScale="70000" lnSpcReduction="20000"/>
          </a:bodyPr>
          <a:lstStyle/>
          <a:p>
            <a:pPr algn="l" rtl="0"/>
            <a:r>
              <a:rPr lang="en-GB" b="1" i="0" dirty="0">
                <a:latin typeface="Roboto" panose="02000000000000000000" pitchFamily="2" charset="0"/>
              </a:rPr>
              <a:t>TILLID</a:t>
            </a:r>
          </a:p>
          <a:p>
            <a:pPr algn="l" rtl="0"/>
            <a:endParaRPr lang="en-GB" b="1" i="0" dirty="0">
              <a:effectLst/>
              <a:latin typeface="Roboto" panose="02000000000000000000" pitchFamily="2" charset="0"/>
            </a:endParaRPr>
          </a:p>
          <a:p>
            <a:pPr marL="139700" algn="l" rtl="0">
              <a:lnSpc>
                <a:spcPct val="120000"/>
              </a:lnSpc>
              <a:spcBef>
                <a:spcPts val="0"/>
              </a:spcBef>
              <a:buSzPts val="1400"/>
            </a:pPr>
            <a:r>
              <a:rPr lang="en-US" sz="3200" b="1" i="0" dirty="0">
                <a:latin typeface="Open Sans"/>
                <a:ea typeface="Open Sans"/>
                <a:cs typeface="Open Sans"/>
                <a:sym typeface="Open Sans"/>
              </a:rPr>
              <a:t>Tillid er et komplekst begreb, der kan defineres som en fast tro på eller tillid til pålideligheden, integriteten og evnen hos en person, institution, system eller proces.</a:t>
            </a:r>
          </a:p>
          <a:p>
            <a:pPr marL="139700" algn="l" rtl="0">
              <a:lnSpc>
                <a:spcPct val="120000"/>
              </a:lnSpc>
              <a:spcBef>
                <a:spcPts val="0"/>
              </a:spcBef>
              <a:buSzPts val="1400"/>
            </a:pPr>
            <a:endParaRPr lang="en-US" sz="3200" b="1" i="0" dirty="0">
              <a:latin typeface="Open Sans"/>
              <a:ea typeface="Open Sans"/>
              <a:cs typeface="Open Sans"/>
              <a:sym typeface="Open Sans"/>
            </a:endParaRPr>
          </a:p>
          <a:p>
            <a:pPr marL="139700" algn="l" rtl="0">
              <a:lnSpc>
                <a:spcPct val="120000"/>
              </a:lnSpc>
              <a:spcBef>
                <a:spcPts val="0"/>
              </a:spcBef>
              <a:buSzPts val="1400"/>
            </a:pPr>
            <a:r>
              <a:rPr lang="en-US" sz="3200" b="1" i="0" dirty="0">
                <a:latin typeface="Open Sans"/>
                <a:ea typeface="Open Sans"/>
                <a:cs typeface="Open Sans"/>
                <a:sym typeface="Open Sans"/>
              </a:rPr>
              <a:t>(</a:t>
            </a:r>
            <a:r>
              <a:rPr lang="en-US" sz="3200" b="1" i="0" u="sng" dirty="0">
                <a:latin typeface="Open Sans"/>
                <a:ea typeface="Open Sans"/>
                <a:cs typeface="Open Sans"/>
                <a:sym typeface="Open Sans"/>
                <a:hlinkClick r:id="rId3">
                  <a:extLst>
                    <a:ext uri="{A12FA001-AC4F-418D-AE19-62706E023703}">
                      <ahyp:hlinkClr xmlns:ahyp="http://schemas.microsoft.com/office/drawing/2018/hyperlinkcolor" val="tx"/>
                    </a:ext>
                  </a:extLst>
                </a:hlinkClick>
              </a:rPr>
              <a:t>O'Hara, 2012</a:t>
            </a:r>
            <a:r>
              <a:rPr lang="en-US" sz="3200" b="1" i="0" dirty="0">
                <a:latin typeface="Open Sans"/>
                <a:ea typeface="Open Sans"/>
                <a:cs typeface="Open Sans"/>
                <a:sym typeface="Open Sans"/>
              </a:rPr>
              <a:t>, s. 19).</a:t>
            </a:r>
          </a:p>
          <a:p>
            <a:pPr marL="139700" lvl="0" algn="l" rtl="0">
              <a:lnSpc>
                <a:spcPct val="120000"/>
              </a:lnSpc>
              <a:spcBef>
                <a:spcPts val="0"/>
              </a:spcBef>
              <a:spcAft>
                <a:spcPts val="0"/>
              </a:spcAft>
              <a:buSzPts val="1400"/>
            </a:pPr>
            <a:endParaRPr lang="en-US" sz="3200" i="0" dirty="0">
              <a:latin typeface="Open Sans"/>
              <a:ea typeface="Open Sans"/>
              <a:cs typeface="Open Sans"/>
              <a:sym typeface="Open Sans"/>
            </a:endParaRPr>
          </a:p>
          <a:p>
            <a:pPr algn="l" rtl="0"/>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endParaRPr lang="en-US" sz="2400" b="1" dirty="0"/>
          </a:p>
        </p:txBody>
      </p:sp>
    </p:spTree>
    <p:extLst>
      <p:ext uri="{BB962C8B-B14F-4D97-AF65-F5344CB8AC3E}">
        <p14:creationId xmlns:p14="http://schemas.microsoft.com/office/powerpoint/2010/main" val="160991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28388" y="546659"/>
            <a:ext cx="10595237" cy="803654"/>
          </a:xfrm>
          <a:prstGeom prst="rect">
            <a:avLst/>
          </a:prstGeom>
        </p:spPr>
        <p:txBody>
          <a:bodyPr/>
          <a:lstStyle/>
          <a:p>
            <a:pPr algn="l" rtl="0"/>
            <a:r>
              <a:rPr lang="en-US" dirty="0"/>
              <a:t>Tillid</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020722" y="1505246"/>
            <a:ext cx="5194432" cy="4154984"/>
          </a:xfrm>
          <a:prstGeom prst="rect">
            <a:avLst/>
          </a:prstGeom>
          <a:noFill/>
        </p:spPr>
        <p:txBody>
          <a:bodyPr wrap="square" rtlCol="0">
            <a:spAutoFit/>
          </a:bodyPr>
          <a:lstStyle/>
          <a:p>
            <a:pPr algn="l" rtl="0"/>
            <a:r>
              <a:rPr lang="en-GB" sz="2200" b="0" i="0" dirty="0">
                <a:solidFill>
                  <a:srgbClr val="262626"/>
                </a:solidFill>
                <a:effectLst/>
              </a:rPr>
              <a:t>Tillid er særligt vigtigt i forretningstransaktioner, da det fungerer som det grundlag, der får folk til at føle sig sikre på, at den anden part vil gøre, hvad de siger, og skaber mere succesfulde udvekslinger.</a:t>
            </a:r>
          </a:p>
          <a:p>
            <a:pPr algn="l" rtl="0"/>
            <a:endParaRPr lang="en-GB" sz="2200" b="0" i="0" dirty="0">
              <a:solidFill>
                <a:srgbClr val="262626"/>
              </a:solidFill>
              <a:effectLst/>
            </a:endParaRPr>
          </a:p>
          <a:p>
            <a:pPr algn="l" rtl="0"/>
            <a:r>
              <a:rPr lang="en-GB" sz="2200" b="0" i="0" dirty="0">
                <a:solidFill>
                  <a:srgbClr val="262626"/>
                </a:solidFill>
                <a:effectLst/>
              </a:rPr>
              <a:t>Tillid til forholdet mellem virksomheder og forbrugere er grundlæggende, hvilket fremmer sikkerheden for, at virksomheden vil handle med integritet, levere pålidelige produkter eller tjenester og prioritere kundens interesser (Pennington et al., 2003).</a:t>
            </a:r>
          </a:p>
        </p:txBody>
      </p:sp>
      <p:pic>
        <p:nvPicPr>
          <p:cNvPr id="1026" name="Picture 2">
            <a:extLst>
              <a:ext uri="{FF2B5EF4-FFF2-40B4-BE49-F238E27FC236}">
                <a16:creationId xmlns:a16="http://schemas.microsoft.com/office/drawing/2014/main" id="{01A8EA03-A7CC-1F15-7B68-6A29837650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6754" y="866775"/>
            <a:ext cx="7696200" cy="59912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9A70F71-1E74-F0AE-7BC0-D34A494E64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22" y="2021758"/>
            <a:ext cx="4785324" cy="3236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77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84273" y="1499805"/>
            <a:ext cx="10595237" cy="803654"/>
          </a:xfrm>
          <a:prstGeom prst="rect">
            <a:avLst/>
          </a:prstGeom>
        </p:spPr>
        <p:txBody>
          <a:bodyPr/>
          <a:lstStyle/>
          <a:p>
            <a:pPr algn="l" rtl="0"/>
            <a:r>
              <a:rPr lang="en-GB" sz="2800" i="0" u="none" strike="noStrike" dirty="0">
                <a:effectLst/>
                <a:latin typeface="Open Sans" panose="020B0606030504020204" pitchFamily="34" charset="0"/>
              </a:rPr>
              <a:t>Menneskelignende tillid til teknologi</a:t>
            </a:r>
            <a:endParaRPr lang="en-US" sz="4800"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395794" y="2287057"/>
            <a:ext cx="10381063" cy="4493538"/>
          </a:xfrm>
          <a:prstGeom prst="rect">
            <a:avLst/>
          </a:prstGeom>
          <a:noFill/>
        </p:spPr>
        <p:txBody>
          <a:bodyPr wrap="square" rtlCol="0">
            <a:spAutoFit/>
          </a:bodyPr>
          <a:lstStyle/>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"computers-as-a-social actor" (CSA) paradigmet er baseret på den observation, at folk ser computere som holdkammerater og tildeler dem personlighedstræk som hjælpsomhed eller dominans (Reeves &amp; Nass, 1996).</a:t>
            </a:r>
          </a:p>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I informationssystemer (IS) forskning blev begrebet "menneske-til-teknologi tillidsforhold" udviklet (</a:t>
            </a:r>
            <a:r>
              <a:rPr lang="en-GB" sz="2200" i="0" dirty="0" err="1">
                <a:solidFill>
                  <a:srgbClr val="262626"/>
                </a:solidFill>
                <a:effectLst/>
                <a:cs typeface="Alef" panose="020F0502020204030204" pitchFamily="2" charset="-79"/>
              </a:rPr>
              <a:t>Lankton</a:t>
            </a:r>
            <a:r>
              <a:rPr lang="en-GB" sz="2200" i="0" dirty="0">
                <a:solidFill>
                  <a:srgbClr val="262626"/>
                </a:solidFill>
                <a:effectLst/>
                <a:cs typeface="Alef" panose="020F0502020204030204" pitchFamily="2" charset="-79"/>
              </a:rPr>
              <a:t>, McKnight, &amp; Tripp, 2015, s. 882).</a:t>
            </a:r>
          </a:p>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Brugere opfatter it-artefakter som "sociale aktører" i form af virtuelle udbydere med menneskelige karaktertræk (</a:t>
            </a:r>
            <a:r>
              <a:rPr lang="en-GB" sz="2200" i="0" dirty="0" err="1">
                <a:solidFill>
                  <a:srgbClr val="262626"/>
                </a:solidFill>
                <a:effectLst/>
                <a:cs typeface="Alef" panose="020F0502020204030204" pitchFamily="2" charset="-79"/>
              </a:rPr>
              <a:t>Benbasat</a:t>
            </a:r>
            <a:r>
              <a:rPr lang="en-GB" sz="2200" i="0" dirty="0">
                <a:solidFill>
                  <a:srgbClr val="262626"/>
                </a:solidFill>
                <a:effectLst/>
                <a:cs typeface="Alef" panose="020F0502020204030204" pitchFamily="2" charset="-79"/>
              </a:rPr>
              <a:t>og Wang, 2005).</a:t>
            </a:r>
          </a:p>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Mennesket behandler computere som en social aktør (</a:t>
            </a:r>
            <a:r>
              <a:rPr lang="en-GB" sz="2200" i="0" dirty="0" err="1">
                <a:solidFill>
                  <a:srgbClr val="262626"/>
                </a:solidFill>
                <a:effectLst/>
                <a:cs typeface="Alef" panose="020F0502020204030204" pitchFamily="2" charset="-79"/>
              </a:rPr>
              <a:t>Fussell</a:t>
            </a:r>
            <a:r>
              <a:rPr lang="en-GB" sz="2200" i="0" dirty="0">
                <a:solidFill>
                  <a:srgbClr val="262626"/>
                </a:solidFill>
                <a:effectLst/>
                <a:cs typeface="Alef" panose="020F0502020204030204" pitchFamily="2" charset="-79"/>
              </a:rPr>
              <a:t>et al., 2008).</a:t>
            </a:r>
          </a:p>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Denne form for tillid kaldes også menneskelignende tillid til teknologi (</a:t>
            </a:r>
            <a:r>
              <a:rPr lang="en-GB" sz="2200" i="0" dirty="0" err="1">
                <a:solidFill>
                  <a:srgbClr val="262626"/>
                </a:solidFill>
                <a:effectLst/>
                <a:cs typeface="Alef" panose="020F0502020204030204" pitchFamily="2" charset="-79"/>
              </a:rPr>
              <a:t>Lankton</a:t>
            </a:r>
            <a:r>
              <a:rPr lang="en-GB" sz="2200" i="0" dirty="0">
                <a:solidFill>
                  <a:srgbClr val="262626"/>
                </a:solidFill>
                <a:effectLst/>
                <a:cs typeface="Alef" panose="020F0502020204030204" pitchFamily="2" charset="-79"/>
              </a:rPr>
              <a:t>et al., 2015). ,</a:t>
            </a:r>
          </a:p>
          <a:p>
            <a:pPr marL="342900" indent="-342900" algn="l" rtl="0">
              <a:buFont typeface="Arial" panose="020B0604020202020204" pitchFamily="34" charset="0"/>
              <a:buChar char="•"/>
            </a:pPr>
            <a:r>
              <a:rPr lang="en-GB" sz="2200" i="0" dirty="0">
                <a:solidFill>
                  <a:srgbClr val="262626"/>
                </a:solidFill>
                <a:effectLst/>
                <a:cs typeface="Alef" panose="020F0502020204030204" pitchFamily="2" charset="-79"/>
              </a:rPr>
              <a:t>Informationssystemer (IS) forskning beskriver troværdigheden af ​​it-artefakter (</a:t>
            </a:r>
            <a:r>
              <a:rPr lang="en-GB" sz="2200" i="0" dirty="0" err="1">
                <a:solidFill>
                  <a:srgbClr val="262626"/>
                </a:solidFill>
                <a:effectLst/>
                <a:cs typeface="Alef" panose="020F0502020204030204" pitchFamily="2" charset="-79"/>
              </a:rPr>
              <a:t>Benbasat</a:t>
            </a:r>
            <a:r>
              <a:rPr lang="en-GB" sz="2200" i="0" dirty="0">
                <a:solidFill>
                  <a:srgbClr val="262626"/>
                </a:solidFill>
                <a:effectLst/>
                <a:cs typeface="Alef" panose="020F0502020204030204" pitchFamily="2" charset="-79"/>
              </a:rPr>
              <a:t>og Wang, 2005).</a:t>
            </a:r>
          </a:p>
          <a:p>
            <a:pPr algn="l" rtl="0"/>
            <a:endParaRPr lang="en-GB" sz="2200" b="1" dirty="0">
              <a:solidFill>
                <a:srgbClr val="6A9D56"/>
              </a:solidFill>
              <a:cs typeface="Alef" panose="020F0502020204030204" pitchFamily="2" charset="-79"/>
            </a:endParaRPr>
          </a:p>
          <a:p>
            <a:pPr algn="l" rtl="0"/>
            <a:endParaRPr lang="en-GB" sz="2200" i="0" dirty="0">
              <a:solidFill>
                <a:srgbClr val="262626"/>
              </a:solidFill>
              <a:effectLst/>
            </a:endParaRPr>
          </a:p>
        </p:txBody>
      </p:sp>
      <p:pic>
        <p:nvPicPr>
          <p:cNvPr id="4" name="Picture Placeholder 5" descr="Trustworthy AI: Should We Trust Artificial Intelligence? | Caltech Science  Exchange">
            <a:extLst>
              <a:ext uri="{FF2B5EF4-FFF2-40B4-BE49-F238E27FC236}">
                <a16:creationId xmlns:a16="http://schemas.microsoft.com/office/drawing/2014/main" id="{69DFBA54-97EF-3E43-7E50-216696FB6C32}"/>
              </a:ext>
            </a:extLst>
          </p:cNvPr>
          <p:cNvPicPr>
            <a:picLocks noChangeAspect="1"/>
          </p:cNvPicPr>
          <p:nvPr/>
        </p:nvPicPr>
        <p:blipFill>
          <a:blip r:embed="rId2"/>
          <a:srcRect l="13165" r="13165"/>
          <a:stretch/>
        </p:blipFill>
        <p:spPr>
          <a:xfrm>
            <a:off x="7266571" y="353733"/>
            <a:ext cx="2862930" cy="1618478"/>
          </a:xfrm>
          <a:prstGeom prst="rect">
            <a:avLst/>
          </a:prstGeom>
          <a:noFill/>
          <a:ln>
            <a:noFill/>
          </a:ln>
        </p:spPr>
      </p:pic>
    </p:spTree>
    <p:extLst>
      <p:ext uri="{BB962C8B-B14F-4D97-AF65-F5344CB8AC3E}">
        <p14:creationId xmlns:p14="http://schemas.microsoft.com/office/powerpoint/2010/main" val="379416839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rviving digital -  landscape powerpoint.potx" id="{1D4B4119-D1A6-FE49-944E-44D0450B8D70}" vid="{BE5704CA-28D9-BF4E-9D78-EE5BB38933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FD11396-83B8-4AAA-9ECF-025BC5A1C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F541DC-90B8-4C1B-AECA-6BEAC6F0C194}">
  <ds:schemaRefs>
    <ds:schemaRef ds:uri="http://schemas.microsoft.com/sharepoint/v3/contenttype/forms"/>
  </ds:schemaRefs>
</ds:datastoreItem>
</file>

<file path=customXml/itemProps3.xml><?xml version="1.0" encoding="utf-8"?>
<ds:datastoreItem xmlns:ds="http://schemas.openxmlformats.org/officeDocument/2006/customXml" ds:itemID="{9432DC6B-2186-42A4-A663-090D8E960FFF}">
  <ds:schemaRefs>
    <ds:schemaRef ds:uri="http://schemas.microsoft.com/office/2006/metadata/properties"/>
    <ds:schemaRef ds:uri="http://schemas.microsoft.com/office/infopath/2007/PartnerControls"/>
    <ds:schemaRef ds:uri="5f499425-232d-46a9-a4b2-ccd4a8f006e6"/>
    <ds:schemaRef ds:uri="70c7cfa0-a170-42e4-a713-239d21ceefc5"/>
  </ds:schemaRefs>
</ds:datastoreItem>
</file>

<file path=docProps/app.xml><?xml version="1.0" encoding="utf-8"?>
<Properties xmlns="http://schemas.openxmlformats.org/officeDocument/2006/extended-properties" xmlns:vt="http://schemas.openxmlformats.org/officeDocument/2006/docPropsVTypes">
  <Template>Office Theme</Template>
  <TotalTime>3</TotalTime>
  <Words>4160</Words>
  <Application>Microsoft Office PowerPoint</Application>
  <PresentationFormat>Widescreen</PresentationFormat>
  <Paragraphs>393</Paragraphs>
  <Slides>49</Slides>
  <Notes>22</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49</vt:i4>
      </vt:variant>
    </vt:vector>
  </HeadingPairs>
  <TitlesOfParts>
    <vt:vector size="61" baseType="lpstr">
      <vt:lpstr>Alef</vt:lpstr>
      <vt:lpstr>Arial</vt:lpstr>
      <vt:lpstr>Calibri</vt:lpstr>
      <vt:lpstr>ElsevierGulliver</vt:lpstr>
      <vt:lpstr>Montserrat</vt:lpstr>
      <vt:lpstr>Montserrat Light</vt:lpstr>
      <vt:lpstr>Open Sans</vt:lpstr>
      <vt:lpstr>Roboto</vt:lpstr>
      <vt:lpstr>Segoe UI</vt:lpstr>
      <vt:lpstr>Source Sans Pro</vt:lpstr>
      <vt:lpstr>var(--font-headings)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30</cp:revision>
  <dcterms:created xsi:type="dcterms:W3CDTF">2022-05-09T10:29:33Z</dcterms:created>
  <dcterms:modified xsi:type="dcterms:W3CDTF">2024-10-10T11:17:17Z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0x010100C8CD9FFBF167504091ADB0A958B57D7A</vt:lpwstr>
  </property>
</Properties>
</file>