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 id="2147483665" r:id="rId6"/>
    <p:sldMasterId id="2147483669" r:id="rId7"/>
  </p:sldMasterIdLst>
  <p:notesMasterIdLst>
    <p:notesMasterId r:id="rId76"/>
  </p:notesMasterIdLst>
  <p:sldIdLst>
    <p:sldId id="4347" r:id="rId8"/>
    <p:sldId id="257" r:id="rId9"/>
    <p:sldId id="258" r:id="rId10"/>
    <p:sldId id="259" r:id="rId11"/>
    <p:sldId id="261" r:id="rId12"/>
    <p:sldId id="262" r:id="rId13"/>
    <p:sldId id="264" r:id="rId14"/>
    <p:sldId id="263"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3" r:id="rId33"/>
    <p:sldId id="282"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20" r:id="rId68"/>
    <p:sldId id="321" r:id="rId69"/>
    <p:sldId id="322" r:id="rId70"/>
    <p:sldId id="323" r:id="rId71"/>
    <p:sldId id="324" r:id="rId72"/>
    <p:sldId id="325" r:id="rId73"/>
    <p:sldId id="326" r:id="rId74"/>
    <p:sldId id="319" r:id="rId75"/>
  </p:sldIdLst>
  <p:sldSz cx="12192000" cy="6858000"/>
  <p:notesSz cx="10693400" cy="7562850"/>
  <p:embeddedFontLst>
    <p:embeddedFont>
      <p:font typeface="Montserrat" panose="00000500000000000000" pitchFamily="2" charset="0"/>
      <p:regular r:id="rId77"/>
      <p:bold r:id="rId78"/>
      <p:italic r:id="rId79"/>
      <p:boldItalic r:id="rId80"/>
    </p:embeddedFont>
    <p:embeddedFont>
      <p:font typeface="Open Sans" panose="020B0606030504020204" pitchFamily="34" charset="0"/>
      <p:regular r:id="rId81"/>
      <p:bold r:id="rId82"/>
      <p:italic r:id="rId83"/>
      <p:boldItalic r:id="rId84"/>
    </p:embeddedFont>
    <p:embeddedFont>
      <p:font typeface="Source Sans Pro" panose="020B0503030403020204" pitchFamily="34" charset="0"/>
      <p:regular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612" userDrawn="1">
          <p15:clr>
            <a:srgbClr val="A4A3A4"/>
          </p15:clr>
        </p15:guide>
        <p15:guide id="2" pos="2463" userDrawn="1">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6" roundtripDataSignature="AMtx7mgHM9baPZEmEcq0hDPTzqFg9gX1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FEDC99-1A4C-EBF3-15B2-7B1D03FBCEC0}" v="102" dt="2024-05-07T06:21:30.310"/>
    <p1510:client id="{B795E0DD-CAE0-FB93-1500-46C72B98C6CE}" v="20" dt="2024-05-07T06:14:35.8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guide orient="horz" pos="2612"/>
        <p:guide pos="24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font" Target="fonts/font8.fntdata"/><Relationship Id="rId89"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font" Target="fonts/font3.fntdata"/><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font" Target="fonts/font1.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font" Target="fonts/font7.fntdata"/><Relationship Id="rId88" Type="http://schemas.openxmlformats.org/officeDocument/2006/relationships/viewProps" Target="viewProps.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font" Target="fonts/font2.fntdata"/><Relationship Id="rId81" Type="http://schemas.openxmlformats.org/officeDocument/2006/relationships/font" Target="fonts/font5.fntdata"/><Relationship Id="rId86"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font" Target="fonts/font6.fntdata"/><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83a1922f65_0_10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g283a1922f65_0_10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g283a1922f65_0_10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83a1922f65_0_116: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283a1922f65_0_11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283a1922f65_0_11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83a1922f65_0_134: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g283a1922f65_0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4" name="Google Shape;414;g283a1922f65_0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283a1922f65_0_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4" name="Google Shape;424;g283a1922f65_0_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81fc3c1766_0_324: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g281fc3c1766_0_3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g281fc3c1766_0_3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83a1922f65_2_7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Google Shape;493;g283a1922f65_2_7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4" name="Google Shape;494;g283a1922f65_2_7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283a1922f65_2_126: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g283a1922f65_2_12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g283a1922f65_2_12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283a1922f65_2_85: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g283a1922f65_2_85: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1" name="Google Shape;511;g283a1922f65_2_85: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83a1922f65_2_104: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g283a1922f65_2_10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g283a1922f65_2_10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83a1922f65_2_9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g283a1922f65_2_9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2" name="Google Shape;532;g283a1922f65_2_9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283a1922f65_2_13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g283a1922f65_2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0" name="Google Shape;540;g283a1922f65_2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283a1922f65_2_14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g283a1922f65_2_14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0" name="Google Shape;550;g283a1922f65_2_14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283a1922f65_2_151: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g283a1922f65_2_15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0" name="Google Shape;560;g283a1922f65_2_15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83a1922f65_0_15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7" name="Google Shape;567;g283a1922f65_0_15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283a1922f65_2_63: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g283a1922f65_2_6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9" name="Google Shape;629;g283a1922f65_2_6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281fc3c1766_0_331: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g281fc3c1766_0_33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7" name="Google Shape;637;g281fc3c1766_0_33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281fc3c1766_0_347: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4" name="Google Shape;654;g281fc3c1766_0_3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5" name="Google Shape;655;g281fc3c1766_0_3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281fc3c1766_0_340: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g281fc3c1766_0_34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g281fc3c1766_0_34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281fc3c1766_0_35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g281fc3c1766_0_35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7" name="Google Shape;667;g281fc3c1766_0_35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1400"/>
              <a:buFont typeface="Arial"/>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281fc3c1766_0_36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g281fc3c1766_0_36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6" name="Google Shape;676;g281fc3c1766_0_36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Forklar kortfattet, hvad modulet går ud på, og hvordan det overordnede modul vil understøtte elevernes læring i den relevante disciplin. I denne del kan du beskrive detaljer om baggrunden for modulet og dets overordnede formål og den forhåndsviden, praktikanterne skal have. Du kan også inkludere information om, hvordan modulet hænger sammen med de øvrige moduler i studieordningen. De stillede spørgsmål er tænkt som meddelelser og bør erstattes, når de er færdige.</a:t>
            </a:r>
            <a:endParaRPr/>
          </a:p>
        </p:txBody>
      </p:sp>
      <p:sp>
        <p:nvSpPr>
          <p:cNvPr id="277" name="Google Shape;277;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281fc3c1766_0_373: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g281fc3c1766_0_37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4" name="Google Shape;684;g281fc3c1766_0_37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281fc3c1766_0_38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g281fc3c1766_0_38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4" name="Google Shape;694;g281fc3c1766_0_38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81fc3c1766_0_38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1" name="Google Shape;701;g281fc3c1766_0_38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2" name="Google Shape;702;g281fc3c1766_0_38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281fc3c1766_0_39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g281fc3c1766_0_39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2" name="Google Shape;712;g281fc3c1766_0_39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81fc3c1766_0_40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2" name="Google Shape;722;g281fc3c1766_0_408: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281fc3c1766_0_51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9" name="Google Shape;729;g281fc3c1766_0_51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5: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791" name="Google Shape;791;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8: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Dette slide skal angive og definere alle nøglebegreber, som eleverne bør kende og måske ikke er bekendt med. Nøgleord skal skrives ind</a:t>
            </a:r>
            <a:r>
              <a:rPr lang="en-GB" b="1"/>
              <a:t>dristig.</a:t>
            </a:r>
            <a:endParaRPr/>
          </a:p>
        </p:txBody>
      </p:sp>
      <p:sp>
        <p:nvSpPr>
          <p:cNvPr id="799" name="Google Shape;799;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1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9" name="Google Shape;809;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810" name="Google Shape;810;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10: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818" name="Google Shape;818;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4: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a:t>-</a:t>
            </a:r>
            <a:r>
              <a:rPr lang="en-GB" sz="1200" b="0" i="0" u="none" strike="noStrike">
                <a:solidFill>
                  <a:srgbClr val="000000"/>
                </a:solidFill>
                <a:latin typeface="Calibri"/>
                <a:ea typeface="Calibri"/>
                <a:cs typeface="Calibri"/>
                <a:sym typeface="Calibri"/>
              </a:rPr>
              <a:t>Læringsresultater refererer specifikt til, hvad eleverne forventes at opnå eller lære ved slutningen af ​​kurset. Du kan bruge Blooms taksonomi til at identificere verber til at beskrive elevernes læring. Eksempler på læringsudbytteverber til biblioteksundervisning omfatter:</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Viden/Husk: definere, liste, genkende;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Forståelse/forståelse: karakterisere, beskrive, forklare, identificere, lokalisere, genkende, sortere;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Anvendelse/anvendelse: vælge, demonstrere, implementere, udføre;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Analyse/Analyse: analysere, kategorisere, sammenligne, differentiere;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Evaluering/Evaluering: vurdere, kritisere, evaluere, rangere, vurdere;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Syntese/skabe: konstruere, designe, formulere, organisere, syntetisere.</a:t>
            </a:r>
            <a:endParaRPr/>
          </a:p>
          <a:p>
            <a:pPr marL="0" lvl="0" indent="0" algn="l" rtl="0">
              <a:spcBef>
                <a:spcPts val="600"/>
              </a:spcBef>
              <a:spcAft>
                <a:spcPts val="0"/>
              </a:spcAft>
              <a:buNone/>
            </a:pPr>
            <a:endParaRPr/>
          </a:p>
        </p:txBody>
      </p:sp>
      <p:sp>
        <p:nvSpPr>
          <p:cNvPr id="285" name="Google Shape;285;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12: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826" name="Google Shape;826;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13: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835" name="Google Shape;835;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281fc3c1766_0_580: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4" name="Google Shape;844;g281fc3c1766_0_58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Dette slide skal angive og definere alle nøglebegreber, som eleverne bør kende og måske ikke er bekendt med. Nøgleord skal skrives ind</a:t>
            </a:r>
            <a:r>
              <a:rPr lang="en-GB" b="1"/>
              <a:t>dristig.</a:t>
            </a:r>
            <a:endParaRPr/>
          </a:p>
        </p:txBody>
      </p:sp>
      <p:sp>
        <p:nvSpPr>
          <p:cNvPr id="845" name="Google Shape;845;g281fc3c1766_0_58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Dette slide skal angive og definere alle nøglebegreber, som eleverne bør kende og måske ikke er bekendt med. Nøgleord skal skrives ind</a:t>
            </a:r>
            <a:r>
              <a:rPr lang="en-GB" b="1"/>
              <a:t>dristig.</a:t>
            </a:r>
            <a:endParaRPr/>
          </a:p>
        </p:txBody>
      </p:sp>
      <p:sp>
        <p:nvSpPr>
          <p:cNvPr id="856" name="Google Shape;856;p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14: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1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Det anbefales at inkludere mindst et visuelt hjælpemiddel (graf, diagram, diagram, illustrerende foto osv.) pr. underafsnit.</a:t>
            </a:r>
            <a:endParaRPr/>
          </a:p>
        </p:txBody>
      </p:sp>
      <p:sp>
        <p:nvSpPr>
          <p:cNvPr id="864" name="Google Shape;864;p1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15: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1" name="Google Shape;871;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korte øvelser har til formål at få eleverne til at stoppe op, tænke og interagere med indholdet indtil videre. De giver også læreren mulighed for at se, hvad eleverne har internaliseret, eller hvad de kæmper med. Svarene kunne have form af en menti-afstemning, en ordsky, et mindmap osv. Alternativt kunne dette være en mulighed for eleverne at bryde ud i små grupper for at diskutere emnet sammen.</a:t>
            </a:r>
            <a:endParaRPr/>
          </a:p>
        </p:txBody>
      </p:sp>
      <p:sp>
        <p:nvSpPr>
          <p:cNvPr id="872" name="Google Shape;872;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6: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0" name="Google Shape;880;p1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881" name="Google Shape;881;p1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17: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p1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891" name="Google Shape;891;p1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18: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0" name="Google Shape;900;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901" name="Google Shape;901;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1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8" name="Google Shape;908;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909" name="Google Shape;909;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83a1922f65_0_60: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g283a1922f65_0_6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283a1922f65_0_6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283a1922f65_2_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6" name="Google Shape;916;g283a1922f65_2_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2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7" name="Google Shape;977;p2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978" name="Google Shape;978;p2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2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6" name="Google Shape;986;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987" name="Google Shape;987;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p22: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4" name="Google Shape;994;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Det anbefales at inkludere mindst et visuelt hjælpemiddel (graf, diagram, diagram, illustrerende foto osv.) pr. underafsnit.</a:t>
            </a:r>
            <a:endParaRPr/>
          </a:p>
        </p:txBody>
      </p:sp>
      <p:sp>
        <p:nvSpPr>
          <p:cNvPr id="995" name="Google Shape;995;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p23: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4" name="Google Shape;1004;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korte øvelser har til formål at få eleverne til at stoppe op, tænke og interagere med indholdet indtil videre. De giver også læreren mulighed for at se, hvad eleverne har internaliseret, eller hvad de kæmper med. Svarene kunne have form af en menti-afstemning, en ordsky, et mindmap osv. Alternativt kunne dette være en mulighed for eleverne at bryde ud i små grupper for at diskutere emnet sammen.</a:t>
            </a:r>
            <a:endParaRPr/>
          </a:p>
        </p:txBody>
      </p:sp>
      <p:sp>
        <p:nvSpPr>
          <p:cNvPr id="1005" name="Google Shape;1005;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2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2" name="Google Shape;1012;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1013" name="Google Shape;1013;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25: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1" name="Google Shape;1021;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1022" name="Google Shape;1022;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26: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0" name="Google Shape;1030;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1031" name="Google Shape;1031;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27: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8" name="Google Shape;1038;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1039" name="Google Shape;1039;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p28: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6" name="Google Shape;1046;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Disse slides bør indeholde hovedindholdet af modulet, opdelt i underafsnit for klarhedens skyld. Indholdet vil variere afhængigt af modulet, men bør omfatte emner som trends i industrien/akademisk litteratur, fordele og ulemper ved denne særlige anvendelse af blockchain-teknologi, praktiske/etiske dilemmaer og overvejelser, tankevækkende spørgsmål mm.</a:t>
            </a:r>
            <a:endParaRPr/>
          </a:p>
        </p:txBody>
      </p:sp>
      <p:sp>
        <p:nvSpPr>
          <p:cNvPr id="1047" name="Google Shape;1047;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283a1922f65_0_76: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g283a1922f65_0_7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283a1922f65_0_7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49892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05654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95339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39384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556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28186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91611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2" name="Google Shape;1072;p6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283a1922f65_0_92: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g283a1922f65_0_9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g283a1922f65_0_9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83a1922f65_0_84: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g283a1922f65_0_8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283a1922f65_0_8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283a1922f65_0_99:notes"/>
          <p:cNvSpPr>
            <a:spLocks noGrp="1" noRot="1" noChangeAspect="1"/>
          </p:cNvSpPr>
          <p:nvPr>
            <p:ph type="sldImg" idx="2"/>
          </p:nvPr>
        </p:nvSpPr>
        <p:spPr>
          <a:xfrm>
            <a:off x="3646488" y="946150"/>
            <a:ext cx="3400425"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283a1922f65_0_9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g283a1922f65_0_9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171"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935426" y="1438502"/>
            <a:ext cx="8321149" cy="2786386"/>
          </a:xfrm>
          <a:prstGeom prst="rect">
            <a:avLst/>
          </a:prstGeom>
          <a:noFill/>
          <a:ln>
            <a:noFill/>
          </a:ln>
        </p:spPr>
        <p:txBody>
          <a:bodyPr spcFirstLastPara="1" wrap="square" lIns="0" tIns="0" rIns="0" bIns="0" anchor="t" anchorCtr="0">
            <a:spAutoFit/>
          </a:bodyPr>
          <a:lstStyle>
            <a:lvl1pPr marL="414589" lvl="0" indent="-207294" algn="l">
              <a:spcBef>
                <a:spcPts val="0"/>
              </a:spcBef>
              <a:spcAft>
                <a:spcPts val="0"/>
              </a:spcAft>
              <a:buSzPts val="1400"/>
              <a:buNone/>
              <a:defRPr sz="4171" b="1" i="0">
                <a:solidFill>
                  <a:srgbClr val="7CACD2"/>
                </a:solidFill>
                <a:latin typeface="Open Sans"/>
                <a:ea typeface="Open Sans"/>
                <a:cs typeface="Open Sans"/>
                <a:sym typeface="Open Sans"/>
              </a:defRPr>
            </a:lvl1pPr>
            <a:lvl2pPr marL="829178" lvl="1" indent="-207294" algn="l">
              <a:spcBef>
                <a:spcPts val="0"/>
              </a:spcBef>
              <a:spcAft>
                <a:spcPts val="0"/>
              </a:spcAft>
              <a:buSzPts val="1400"/>
              <a:buNone/>
              <a:defRPr/>
            </a:lvl2pPr>
            <a:lvl3pPr marL="1243767" lvl="2" indent="-207294" algn="l">
              <a:spcBef>
                <a:spcPts val="0"/>
              </a:spcBef>
              <a:spcAft>
                <a:spcPts val="0"/>
              </a:spcAft>
              <a:buSzPts val="1400"/>
              <a:buNone/>
              <a:defRPr/>
            </a:lvl3pPr>
            <a:lvl4pPr marL="1658356" lvl="3" indent="-207294" algn="l">
              <a:spcBef>
                <a:spcPts val="0"/>
              </a:spcBef>
              <a:spcAft>
                <a:spcPts val="0"/>
              </a:spcAft>
              <a:buSzPts val="1400"/>
              <a:buNone/>
              <a:defRPr/>
            </a:lvl4pPr>
            <a:lvl5pPr marL="2072945" lvl="4" indent="-207294" algn="l">
              <a:spcBef>
                <a:spcPts val="0"/>
              </a:spcBef>
              <a:spcAft>
                <a:spcPts val="0"/>
              </a:spcAft>
              <a:buSzPts val="1400"/>
              <a:buNone/>
              <a:defRPr/>
            </a:lvl5pPr>
            <a:lvl6pPr marL="2487534" lvl="5" indent="-207294" algn="l">
              <a:spcBef>
                <a:spcPts val="0"/>
              </a:spcBef>
              <a:spcAft>
                <a:spcPts val="0"/>
              </a:spcAft>
              <a:buSzPts val="1400"/>
              <a:buNone/>
              <a:defRPr/>
            </a:lvl6pPr>
            <a:lvl7pPr marL="2902123" lvl="6" indent="-207294" algn="l">
              <a:spcBef>
                <a:spcPts val="0"/>
              </a:spcBef>
              <a:spcAft>
                <a:spcPts val="0"/>
              </a:spcAft>
              <a:buSzPts val="1400"/>
              <a:buNone/>
              <a:defRPr/>
            </a:lvl7pPr>
            <a:lvl8pPr marL="3316712" lvl="7" indent="-207294" algn="l">
              <a:spcBef>
                <a:spcPts val="0"/>
              </a:spcBef>
              <a:spcAft>
                <a:spcPts val="0"/>
              </a:spcAft>
              <a:buSzPts val="1400"/>
              <a:buNone/>
              <a:defRPr/>
            </a:lvl8pPr>
            <a:lvl9pPr marL="3731301" lvl="8" indent="-207294"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lvl="0" indent="0" algn="r">
              <a:spcBef>
                <a:spcPts val="0"/>
              </a:spcBef>
              <a:buNone/>
              <a:defRPr sz="1632" b="0" i="0" u="none" strike="noStrike" cap="none">
                <a:solidFill>
                  <a:srgbClr val="888888"/>
                </a:solidFill>
                <a:latin typeface="Calibri"/>
                <a:ea typeface="Calibri"/>
                <a:cs typeface="Calibri"/>
                <a:sym typeface="Calibri"/>
              </a:defRPr>
            </a:lvl1pPr>
            <a:lvl2pPr marL="0" lvl="1" indent="0" algn="r">
              <a:spcBef>
                <a:spcPts val="0"/>
              </a:spcBef>
              <a:buNone/>
              <a:defRPr sz="1632" b="0" i="0" u="none" strike="noStrike" cap="none">
                <a:solidFill>
                  <a:srgbClr val="888888"/>
                </a:solidFill>
                <a:latin typeface="Calibri"/>
                <a:ea typeface="Calibri"/>
                <a:cs typeface="Calibri"/>
                <a:sym typeface="Calibri"/>
              </a:defRPr>
            </a:lvl2pPr>
            <a:lvl3pPr marL="0" lvl="2" indent="0" algn="r">
              <a:spcBef>
                <a:spcPts val="0"/>
              </a:spcBef>
              <a:buNone/>
              <a:defRPr sz="1632" b="0" i="0" u="none" strike="noStrike" cap="none">
                <a:solidFill>
                  <a:srgbClr val="888888"/>
                </a:solidFill>
                <a:latin typeface="Calibri"/>
                <a:ea typeface="Calibri"/>
                <a:cs typeface="Calibri"/>
                <a:sym typeface="Calibri"/>
              </a:defRPr>
            </a:lvl3pPr>
            <a:lvl4pPr marL="0" lvl="3" indent="0" algn="r">
              <a:spcBef>
                <a:spcPts val="0"/>
              </a:spcBef>
              <a:buNone/>
              <a:defRPr sz="1632" b="0" i="0" u="none" strike="noStrike" cap="none">
                <a:solidFill>
                  <a:srgbClr val="888888"/>
                </a:solidFill>
                <a:latin typeface="Calibri"/>
                <a:ea typeface="Calibri"/>
                <a:cs typeface="Calibri"/>
                <a:sym typeface="Calibri"/>
              </a:defRPr>
            </a:lvl4pPr>
            <a:lvl5pPr marL="0" lvl="4" indent="0" algn="r">
              <a:spcBef>
                <a:spcPts val="0"/>
              </a:spcBef>
              <a:buNone/>
              <a:defRPr sz="1632" b="0" i="0" u="none" strike="noStrike" cap="none">
                <a:solidFill>
                  <a:srgbClr val="888888"/>
                </a:solidFill>
                <a:latin typeface="Calibri"/>
                <a:ea typeface="Calibri"/>
                <a:cs typeface="Calibri"/>
                <a:sym typeface="Calibri"/>
              </a:defRPr>
            </a:lvl5pPr>
            <a:lvl6pPr marL="0" lvl="5" indent="0" algn="r">
              <a:spcBef>
                <a:spcPts val="0"/>
              </a:spcBef>
              <a:buNone/>
              <a:defRPr sz="1632" b="0" i="0" u="none" strike="noStrike" cap="none">
                <a:solidFill>
                  <a:srgbClr val="888888"/>
                </a:solidFill>
                <a:latin typeface="Calibri"/>
                <a:ea typeface="Calibri"/>
                <a:cs typeface="Calibri"/>
                <a:sym typeface="Calibri"/>
              </a:defRPr>
            </a:lvl6pPr>
            <a:lvl7pPr marL="0" lvl="6" indent="0" algn="r">
              <a:spcBef>
                <a:spcPts val="0"/>
              </a:spcBef>
              <a:buNone/>
              <a:defRPr sz="1632" b="0" i="0" u="none" strike="noStrike" cap="none">
                <a:solidFill>
                  <a:srgbClr val="888888"/>
                </a:solidFill>
                <a:latin typeface="Calibri"/>
                <a:ea typeface="Calibri"/>
                <a:cs typeface="Calibri"/>
                <a:sym typeface="Calibri"/>
              </a:defRPr>
            </a:lvl7pPr>
            <a:lvl8pPr marL="0" lvl="7" indent="0" algn="r">
              <a:spcBef>
                <a:spcPts val="0"/>
              </a:spcBef>
              <a:buNone/>
              <a:defRPr sz="1632" b="0" i="0" u="none" strike="noStrike" cap="none">
                <a:solidFill>
                  <a:srgbClr val="888888"/>
                </a:solidFill>
                <a:latin typeface="Calibri"/>
                <a:ea typeface="Calibri"/>
                <a:cs typeface="Calibri"/>
                <a:sym typeface="Calibri"/>
              </a:defRPr>
            </a:lvl8pPr>
            <a:lvl9pPr marL="0" lvl="8" indent="0" algn="r">
              <a:spcBef>
                <a:spcPts val="0"/>
              </a:spcBef>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832589" y="1710181"/>
            <a:ext cx="10514153" cy="285174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544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832589" y="4589275"/>
            <a:ext cx="10514153" cy="1500008"/>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rgbClr val="888888"/>
              </a:buClr>
              <a:buSzPts val="2400"/>
              <a:buNone/>
              <a:defRPr sz="2176">
                <a:solidFill>
                  <a:srgbClr val="888888"/>
                </a:solidFill>
              </a:defRPr>
            </a:lvl1pPr>
            <a:lvl2pPr marL="829178" lvl="1" indent="-207294" algn="l">
              <a:lnSpc>
                <a:spcPct val="90000"/>
              </a:lnSpc>
              <a:spcBef>
                <a:spcPts val="453"/>
              </a:spcBef>
              <a:spcAft>
                <a:spcPts val="0"/>
              </a:spcAft>
              <a:buClr>
                <a:srgbClr val="888888"/>
              </a:buClr>
              <a:buSzPts val="2000"/>
              <a:buNone/>
              <a:defRPr sz="1814">
                <a:solidFill>
                  <a:srgbClr val="888888"/>
                </a:solidFill>
              </a:defRPr>
            </a:lvl2pPr>
            <a:lvl3pPr marL="1243767" lvl="2" indent="-207294" algn="l">
              <a:lnSpc>
                <a:spcPct val="90000"/>
              </a:lnSpc>
              <a:spcBef>
                <a:spcPts val="453"/>
              </a:spcBef>
              <a:spcAft>
                <a:spcPts val="0"/>
              </a:spcAft>
              <a:buClr>
                <a:srgbClr val="888888"/>
              </a:buClr>
              <a:buSzPts val="1800"/>
              <a:buNone/>
              <a:defRPr sz="1632">
                <a:solidFill>
                  <a:srgbClr val="888888"/>
                </a:solidFill>
              </a:defRPr>
            </a:lvl3pPr>
            <a:lvl4pPr marL="1658356" lvl="3" indent="-207294" algn="l">
              <a:lnSpc>
                <a:spcPct val="90000"/>
              </a:lnSpc>
              <a:spcBef>
                <a:spcPts val="453"/>
              </a:spcBef>
              <a:spcAft>
                <a:spcPts val="0"/>
              </a:spcAft>
              <a:buClr>
                <a:srgbClr val="888888"/>
              </a:buClr>
              <a:buSzPts val="1600"/>
              <a:buNone/>
              <a:defRPr sz="1451">
                <a:solidFill>
                  <a:srgbClr val="888888"/>
                </a:solidFill>
              </a:defRPr>
            </a:lvl4pPr>
            <a:lvl5pPr marL="2072945" lvl="4" indent="-207294" algn="l">
              <a:lnSpc>
                <a:spcPct val="90000"/>
              </a:lnSpc>
              <a:spcBef>
                <a:spcPts val="453"/>
              </a:spcBef>
              <a:spcAft>
                <a:spcPts val="0"/>
              </a:spcAft>
              <a:buClr>
                <a:srgbClr val="888888"/>
              </a:buClr>
              <a:buSzPts val="1600"/>
              <a:buNone/>
              <a:defRPr sz="1451">
                <a:solidFill>
                  <a:srgbClr val="888888"/>
                </a:solidFill>
              </a:defRPr>
            </a:lvl5pPr>
            <a:lvl6pPr marL="2487534" lvl="5" indent="-207294" algn="l">
              <a:lnSpc>
                <a:spcPct val="90000"/>
              </a:lnSpc>
              <a:spcBef>
                <a:spcPts val="453"/>
              </a:spcBef>
              <a:spcAft>
                <a:spcPts val="0"/>
              </a:spcAft>
              <a:buClr>
                <a:srgbClr val="888888"/>
              </a:buClr>
              <a:buSzPts val="1600"/>
              <a:buNone/>
              <a:defRPr sz="1451">
                <a:solidFill>
                  <a:srgbClr val="888888"/>
                </a:solidFill>
              </a:defRPr>
            </a:lvl6pPr>
            <a:lvl7pPr marL="2902123" lvl="6" indent="-207294" algn="l">
              <a:lnSpc>
                <a:spcPct val="90000"/>
              </a:lnSpc>
              <a:spcBef>
                <a:spcPts val="453"/>
              </a:spcBef>
              <a:spcAft>
                <a:spcPts val="0"/>
              </a:spcAft>
              <a:buClr>
                <a:srgbClr val="888888"/>
              </a:buClr>
              <a:buSzPts val="1600"/>
              <a:buNone/>
              <a:defRPr sz="1451">
                <a:solidFill>
                  <a:srgbClr val="888888"/>
                </a:solidFill>
              </a:defRPr>
            </a:lvl7pPr>
            <a:lvl8pPr marL="3316712" lvl="7" indent="-207294" algn="l">
              <a:lnSpc>
                <a:spcPct val="90000"/>
              </a:lnSpc>
              <a:spcBef>
                <a:spcPts val="453"/>
              </a:spcBef>
              <a:spcAft>
                <a:spcPts val="0"/>
              </a:spcAft>
              <a:buClr>
                <a:srgbClr val="888888"/>
              </a:buClr>
              <a:buSzPts val="1600"/>
              <a:buNone/>
              <a:defRPr sz="1451">
                <a:solidFill>
                  <a:srgbClr val="888888"/>
                </a:solidFill>
              </a:defRPr>
            </a:lvl8pPr>
            <a:lvl9pPr marL="3731301" lvl="8" indent="-207294" algn="l">
              <a:lnSpc>
                <a:spcPct val="90000"/>
              </a:lnSpc>
              <a:spcBef>
                <a:spcPts val="453"/>
              </a:spcBef>
              <a:spcAft>
                <a:spcPts val="0"/>
              </a:spcAft>
              <a:buClr>
                <a:srgbClr val="888888"/>
              </a:buClr>
              <a:buSzPts val="1600"/>
              <a:buNone/>
              <a:defRPr sz="1451">
                <a:solidFill>
                  <a:srgbClr val="888888"/>
                </a:solidFill>
              </a:defRPr>
            </a:lvl9pPr>
          </a:lstStyle>
          <a:p>
            <a:endParaRPr/>
          </a:p>
        </p:txBody>
      </p:sp>
      <p:sp>
        <p:nvSpPr>
          <p:cNvPr id="67" name="Google Shape;67;p73"/>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838020" y="1825345"/>
            <a:ext cx="5171102" cy="4351750"/>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6182879" y="1825345"/>
            <a:ext cx="5171103" cy="4351750"/>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83983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839830" y="1681390"/>
            <a:ext cx="5158432" cy="823421"/>
          </a:xfrm>
          <a:prstGeom prst="rect">
            <a:avLst/>
          </a:prstGeom>
          <a:noFill/>
          <a:ln>
            <a:noFill/>
          </a:ln>
        </p:spPr>
        <p:txBody>
          <a:bodyPr spcFirstLastPara="1" wrap="square" lIns="91425" tIns="45700" rIns="91425" bIns="45700" anchor="b" anchorCtr="0">
            <a:normAutofit/>
          </a:bodyPr>
          <a:lstStyle>
            <a:lvl1pPr marL="414589" lvl="0" indent="-207294" algn="l">
              <a:lnSpc>
                <a:spcPct val="90000"/>
              </a:lnSpc>
              <a:spcBef>
                <a:spcPts val="907"/>
              </a:spcBef>
              <a:spcAft>
                <a:spcPts val="0"/>
              </a:spcAft>
              <a:buClr>
                <a:schemeClr val="dk1"/>
              </a:buClr>
              <a:buSzPts val="2400"/>
              <a:buNone/>
              <a:defRPr sz="2176" b="1"/>
            </a:lvl1pPr>
            <a:lvl2pPr marL="829178" lvl="1" indent="-207294" algn="l">
              <a:lnSpc>
                <a:spcPct val="90000"/>
              </a:lnSpc>
              <a:spcBef>
                <a:spcPts val="453"/>
              </a:spcBef>
              <a:spcAft>
                <a:spcPts val="0"/>
              </a:spcAft>
              <a:buClr>
                <a:schemeClr val="dk1"/>
              </a:buClr>
              <a:buSzPts val="2000"/>
              <a:buNone/>
              <a:defRPr sz="1814" b="1"/>
            </a:lvl2pPr>
            <a:lvl3pPr marL="1243767" lvl="2" indent="-207294" algn="l">
              <a:lnSpc>
                <a:spcPct val="90000"/>
              </a:lnSpc>
              <a:spcBef>
                <a:spcPts val="453"/>
              </a:spcBef>
              <a:spcAft>
                <a:spcPts val="0"/>
              </a:spcAft>
              <a:buClr>
                <a:schemeClr val="dk1"/>
              </a:buClr>
              <a:buSzPts val="1800"/>
              <a:buNone/>
              <a:defRPr sz="1632" b="1"/>
            </a:lvl3pPr>
            <a:lvl4pPr marL="1658356" lvl="3" indent="-207294" algn="l">
              <a:lnSpc>
                <a:spcPct val="90000"/>
              </a:lnSpc>
              <a:spcBef>
                <a:spcPts val="453"/>
              </a:spcBef>
              <a:spcAft>
                <a:spcPts val="0"/>
              </a:spcAft>
              <a:buClr>
                <a:schemeClr val="dk1"/>
              </a:buClr>
              <a:buSzPts val="1600"/>
              <a:buNone/>
              <a:defRPr sz="1451" b="1"/>
            </a:lvl4pPr>
            <a:lvl5pPr marL="2072945" lvl="4" indent="-207294" algn="l">
              <a:lnSpc>
                <a:spcPct val="90000"/>
              </a:lnSpc>
              <a:spcBef>
                <a:spcPts val="453"/>
              </a:spcBef>
              <a:spcAft>
                <a:spcPts val="0"/>
              </a:spcAft>
              <a:buClr>
                <a:schemeClr val="dk1"/>
              </a:buClr>
              <a:buSzPts val="1600"/>
              <a:buNone/>
              <a:defRPr sz="1451" b="1"/>
            </a:lvl5pPr>
            <a:lvl6pPr marL="2487534" lvl="5" indent="-207294" algn="l">
              <a:lnSpc>
                <a:spcPct val="90000"/>
              </a:lnSpc>
              <a:spcBef>
                <a:spcPts val="453"/>
              </a:spcBef>
              <a:spcAft>
                <a:spcPts val="0"/>
              </a:spcAft>
              <a:buClr>
                <a:schemeClr val="dk1"/>
              </a:buClr>
              <a:buSzPts val="1600"/>
              <a:buNone/>
              <a:defRPr sz="1451" b="1"/>
            </a:lvl6pPr>
            <a:lvl7pPr marL="2902123" lvl="6" indent="-207294" algn="l">
              <a:lnSpc>
                <a:spcPct val="90000"/>
              </a:lnSpc>
              <a:spcBef>
                <a:spcPts val="453"/>
              </a:spcBef>
              <a:spcAft>
                <a:spcPts val="0"/>
              </a:spcAft>
              <a:buClr>
                <a:schemeClr val="dk1"/>
              </a:buClr>
              <a:buSzPts val="1600"/>
              <a:buNone/>
              <a:defRPr sz="1451" b="1"/>
            </a:lvl7pPr>
            <a:lvl8pPr marL="3316712" lvl="7" indent="-207294" algn="l">
              <a:lnSpc>
                <a:spcPct val="90000"/>
              </a:lnSpc>
              <a:spcBef>
                <a:spcPts val="453"/>
              </a:spcBef>
              <a:spcAft>
                <a:spcPts val="0"/>
              </a:spcAft>
              <a:buClr>
                <a:schemeClr val="dk1"/>
              </a:buClr>
              <a:buSzPts val="1600"/>
              <a:buNone/>
              <a:defRPr sz="1451" b="1"/>
            </a:lvl8pPr>
            <a:lvl9pPr marL="3731301" lvl="8" indent="-207294" algn="l">
              <a:lnSpc>
                <a:spcPct val="90000"/>
              </a:lnSpc>
              <a:spcBef>
                <a:spcPts val="453"/>
              </a:spcBef>
              <a:spcAft>
                <a:spcPts val="0"/>
              </a:spcAft>
              <a:buClr>
                <a:schemeClr val="dk1"/>
              </a:buClr>
              <a:buSzPts val="1600"/>
              <a:buNone/>
              <a:defRPr sz="1451" b="1"/>
            </a:lvl9pPr>
          </a:lstStyle>
          <a:p>
            <a:endParaRPr/>
          </a:p>
        </p:txBody>
      </p:sp>
      <p:sp>
        <p:nvSpPr>
          <p:cNvPr id="80" name="Google Shape;80;p75"/>
          <p:cNvSpPr txBox="1">
            <a:spLocks noGrp="1"/>
          </p:cNvSpPr>
          <p:nvPr>
            <p:ph type="body" idx="2"/>
          </p:nvPr>
        </p:nvSpPr>
        <p:spPr>
          <a:xfrm>
            <a:off x="839830" y="2504811"/>
            <a:ext cx="5158432" cy="368523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6172019" y="1681390"/>
            <a:ext cx="5183772" cy="823421"/>
          </a:xfrm>
          <a:prstGeom prst="rect">
            <a:avLst/>
          </a:prstGeom>
          <a:noFill/>
          <a:ln>
            <a:noFill/>
          </a:ln>
        </p:spPr>
        <p:txBody>
          <a:bodyPr spcFirstLastPara="1" wrap="square" lIns="91425" tIns="45700" rIns="91425" bIns="45700" anchor="b" anchorCtr="0">
            <a:normAutofit/>
          </a:bodyPr>
          <a:lstStyle>
            <a:lvl1pPr marL="414589" lvl="0" indent="-207294" algn="l">
              <a:lnSpc>
                <a:spcPct val="90000"/>
              </a:lnSpc>
              <a:spcBef>
                <a:spcPts val="907"/>
              </a:spcBef>
              <a:spcAft>
                <a:spcPts val="0"/>
              </a:spcAft>
              <a:buClr>
                <a:schemeClr val="dk1"/>
              </a:buClr>
              <a:buSzPts val="2400"/>
              <a:buNone/>
              <a:defRPr sz="2176" b="1"/>
            </a:lvl1pPr>
            <a:lvl2pPr marL="829178" lvl="1" indent="-207294" algn="l">
              <a:lnSpc>
                <a:spcPct val="90000"/>
              </a:lnSpc>
              <a:spcBef>
                <a:spcPts val="453"/>
              </a:spcBef>
              <a:spcAft>
                <a:spcPts val="0"/>
              </a:spcAft>
              <a:buClr>
                <a:schemeClr val="dk1"/>
              </a:buClr>
              <a:buSzPts val="2000"/>
              <a:buNone/>
              <a:defRPr sz="1814" b="1"/>
            </a:lvl2pPr>
            <a:lvl3pPr marL="1243767" lvl="2" indent="-207294" algn="l">
              <a:lnSpc>
                <a:spcPct val="90000"/>
              </a:lnSpc>
              <a:spcBef>
                <a:spcPts val="453"/>
              </a:spcBef>
              <a:spcAft>
                <a:spcPts val="0"/>
              </a:spcAft>
              <a:buClr>
                <a:schemeClr val="dk1"/>
              </a:buClr>
              <a:buSzPts val="1800"/>
              <a:buNone/>
              <a:defRPr sz="1632" b="1"/>
            </a:lvl3pPr>
            <a:lvl4pPr marL="1658356" lvl="3" indent="-207294" algn="l">
              <a:lnSpc>
                <a:spcPct val="90000"/>
              </a:lnSpc>
              <a:spcBef>
                <a:spcPts val="453"/>
              </a:spcBef>
              <a:spcAft>
                <a:spcPts val="0"/>
              </a:spcAft>
              <a:buClr>
                <a:schemeClr val="dk1"/>
              </a:buClr>
              <a:buSzPts val="1600"/>
              <a:buNone/>
              <a:defRPr sz="1451" b="1"/>
            </a:lvl4pPr>
            <a:lvl5pPr marL="2072945" lvl="4" indent="-207294" algn="l">
              <a:lnSpc>
                <a:spcPct val="90000"/>
              </a:lnSpc>
              <a:spcBef>
                <a:spcPts val="453"/>
              </a:spcBef>
              <a:spcAft>
                <a:spcPts val="0"/>
              </a:spcAft>
              <a:buClr>
                <a:schemeClr val="dk1"/>
              </a:buClr>
              <a:buSzPts val="1600"/>
              <a:buNone/>
              <a:defRPr sz="1451" b="1"/>
            </a:lvl5pPr>
            <a:lvl6pPr marL="2487534" lvl="5" indent="-207294" algn="l">
              <a:lnSpc>
                <a:spcPct val="90000"/>
              </a:lnSpc>
              <a:spcBef>
                <a:spcPts val="453"/>
              </a:spcBef>
              <a:spcAft>
                <a:spcPts val="0"/>
              </a:spcAft>
              <a:buClr>
                <a:schemeClr val="dk1"/>
              </a:buClr>
              <a:buSzPts val="1600"/>
              <a:buNone/>
              <a:defRPr sz="1451" b="1"/>
            </a:lvl6pPr>
            <a:lvl7pPr marL="2902123" lvl="6" indent="-207294" algn="l">
              <a:lnSpc>
                <a:spcPct val="90000"/>
              </a:lnSpc>
              <a:spcBef>
                <a:spcPts val="453"/>
              </a:spcBef>
              <a:spcAft>
                <a:spcPts val="0"/>
              </a:spcAft>
              <a:buClr>
                <a:schemeClr val="dk1"/>
              </a:buClr>
              <a:buSzPts val="1600"/>
              <a:buNone/>
              <a:defRPr sz="1451" b="1"/>
            </a:lvl7pPr>
            <a:lvl8pPr marL="3316712" lvl="7" indent="-207294" algn="l">
              <a:lnSpc>
                <a:spcPct val="90000"/>
              </a:lnSpc>
              <a:spcBef>
                <a:spcPts val="453"/>
              </a:spcBef>
              <a:spcAft>
                <a:spcPts val="0"/>
              </a:spcAft>
              <a:buClr>
                <a:schemeClr val="dk1"/>
              </a:buClr>
              <a:buSzPts val="1600"/>
              <a:buNone/>
              <a:defRPr sz="1451" b="1"/>
            </a:lvl8pPr>
            <a:lvl9pPr marL="3731301" lvl="8" indent="-207294" algn="l">
              <a:lnSpc>
                <a:spcPct val="90000"/>
              </a:lnSpc>
              <a:spcBef>
                <a:spcPts val="453"/>
              </a:spcBef>
              <a:spcAft>
                <a:spcPts val="0"/>
              </a:spcAft>
              <a:buClr>
                <a:schemeClr val="dk1"/>
              </a:buClr>
              <a:buSzPts val="1600"/>
              <a:buNone/>
              <a:defRPr sz="1451" b="1"/>
            </a:lvl9pPr>
          </a:lstStyle>
          <a:p>
            <a:endParaRPr/>
          </a:p>
        </p:txBody>
      </p:sp>
      <p:sp>
        <p:nvSpPr>
          <p:cNvPr id="82" name="Google Shape;82;p75"/>
          <p:cNvSpPr txBox="1">
            <a:spLocks noGrp="1"/>
          </p:cNvSpPr>
          <p:nvPr>
            <p:ph type="body" idx="4"/>
          </p:nvPr>
        </p:nvSpPr>
        <p:spPr>
          <a:xfrm>
            <a:off x="6172019" y="2504811"/>
            <a:ext cx="5183772" cy="368523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3920126" y="-1256761"/>
            <a:ext cx="4351750" cy="10515962"/>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7134214" y="1957327"/>
            <a:ext cx="5811450" cy="26280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1789355" y="-585689"/>
            <a:ext cx="5811450" cy="771411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g281fc3c1766_0_420"/>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5" name="Google Shape;115;g281fc3c1766_0_420"/>
          <p:cNvSpPr txBox="1">
            <a:spLocks noGrp="1"/>
          </p:cNvSpPr>
          <p:nvPr>
            <p:ph type="body" idx="1"/>
          </p:nvPr>
        </p:nvSpPr>
        <p:spPr>
          <a:xfrm>
            <a:off x="1935425" y="1438501"/>
            <a:ext cx="8321216" cy="2786509"/>
          </a:xfrm>
          <a:prstGeom prst="rect">
            <a:avLst/>
          </a:prstGeom>
          <a:noFill/>
          <a:ln>
            <a:noFill/>
          </a:ln>
        </p:spPr>
        <p:txBody>
          <a:bodyPr spcFirstLastPara="1" wrap="square" lIns="0" tIns="0" rIns="0" bIns="0" anchor="t" anchorCtr="0">
            <a:spAutoFit/>
          </a:bodyPr>
          <a:lstStyle>
            <a:lvl1pPr marL="414589" lvl="0" indent="-207294"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marL="829178" lvl="1" indent="-207294" algn="l" rtl="0">
              <a:lnSpc>
                <a:spcPct val="100000"/>
              </a:lnSpc>
              <a:spcBef>
                <a:spcPts val="0"/>
              </a:spcBef>
              <a:spcAft>
                <a:spcPts val="0"/>
              </a:spcAft>
              <a:buSzPts val="1400"/>
              <a:buNone/>
              <a:defRPr/>
            </a:lvl2pPr>
            <a:lvl3pPr marL="1243767" lvl="2" indent="-207294" algn="l" rtl="0">
              <a:lnSpc>
                <a:spcPct val="100000"/>
              </a:lnSpc>
              <a:spcBef>
                <a:spcPts val="0"/>
              </a:spcBef>
              <a:spcAft>
                <a:spcPts val="0"/>
              </a:spcAft>
              <a:buSzPts val="1400"/>
              <a:buNone/>
              <a:defRPr/>
            </a:lvl3pPr>
            <a:lvl4pPr marL="1658356" lvl="3" indent="-207294" algn="l" rtl="0">
              <a:lnSpc>
                <a:spcPct val="100000"/>
              </a:lnSpc>
              <a:spcBef>
                <a:spcPts val="0"/>
              </a:spcBef>
              <a:spcAft>
                <a:spcPts val="0"/>
              </a:spcAft>
              <a:buSzPts val="1400"/>
              <a:buNone/>
              <a:defRPr/>
            </a:lvl4pPr>
            <a:lvl5pPr marL="2072945" lvl="4" indent="-207294" algn="l" rtl="0">
              <a:lnSpc>
                <a:spcPct val="100000"/>
              </a:lnSpc>
              <a:spcBef>
                <a:spcPts val="0"/>
              </a:spcBef>
              <a:spcAft>
                <a:spcPts val="0"/>
              </a:spcAft>
              <a:buSzPts val="1400"/>
              <a:buNone/>
              <a:defRPr/>
            </a:lvl5pPr>
            <a:lvl6pPr marL="2487534" lvl="5" indent="-207294" algn="l" rtl="0">
              <a:lnSpc>
                <a:spcPct val="100000"/>
              </a:lnSpc>
              <a:spcBef>
                <a:spcPts val="0"/>
              </a:spcBef>
              <a:spcAft>
                <a:spcPts val="0"/>
              </a:spcAft>
              <a:buSzPts val="1400"/>
              <a:buNone/>
              <a:defRPr/>
            </a:lvl6pPr>
            <a:lvl7pPr marL="2902123" lvl="6" indent="-207294" algn="l" rtl="0">
              <a:lnSpc>
                <a:spcPct val="100000"/>
              </a:lnSpc>
              <a:spcBef>
                <a:spcPts val="0"/>
              </a:spcBef>
              <a:spcAft>
                <a:spcPts val="0"/>
              </a:spcAft>
              <a:buSzPts val="1400"/>
              <a:buNone/>
              <a:defRPr/>
            </a:lvl7pPr>
            <a:lvl8pPr marL="3316712" lvl="7" indent="-207294" algn="l" rtl="0">
              <a:lnSpc>
                <a:spcPct val="100000"/>
              </a:lnSpc>
              <a:spcBef>
                <a:spcPts val="0"/>
              </a:spcBef>
              <a:spcAft>
                <a:spcPts val="0"/>
              </a:spcAft>
              <a:buSzPts val="1400"/>
              <a:buNone/>
              <a:defRPr/>
            </a:lvl8pPr>
            <a:lvl9pPr marL="3731301" lvl="8" indent="-207294" algn="l" rtl="0">
              <a:lnSpc>
                <a:spcPct val="100000"/>
              </a:lnSpc>
              <a:spcBef>
                <a:spcPts val="0"/>
              </a:spcBef>
              <a:spcAft>
                <a:spcPts val="0"/>
              </a:spcAft>
              <a:buSzPts val="1400"/>
              <a:buNone/>
              <a:defRPr/>
            </a:lvl9pPr>
          </a:lstStyle>
          <a:p>
            <a:endParaRPr/>
          </a:p>
        </p:txBody>
      </p:sp>
      <p:sp>
        <p:nvSpPr>
          <p:cNvPr id="116" name="Google Shape;116;g281fc3c1766_0_420"/>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g281fc3c1766_0_420"/>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8" name="Google Shape;118;g281fc3c1766_0_420"/>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119"/>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20"/>
        <p:cNvGrpSpPr/>
        <p:nvPr/>
      </p:nvGrpSpPr>
      <p:grpSpPr>
        <a:xfrm>
          <a:off x="0" y="0"/>
          <a:ext cx="0" cy="0"/>
          <a:chOff x="0" y="0"/>
          <a:chExt cx="0" cy="0"/>
        </a:xfrm>
      </p:grpSpPr>
      <p:sp>
        <p:nvSpPr>
          <p:cNvPr id="121" name="Google Shape;121;g281fc3c1766_0_427"/>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2" name="Google Shape;122;g281fc3c1766_0_427"/>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3" name="Google Shape;123;g281fc3c1766_0_427"/>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4" name="Google Shape;124;g281fc3c1766_0_427"/>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131"/>
        <p:cNvGrpSpPr/>
        <p:nvPr/>
      </p:nvGrpSpPr>
      <p:grpSpPr>
        <a:xfrm>
          <a:off x="0" y="0"/>
          <a:ext cx="0" cy="0"/>
          <a:chOff x="0" y="0"/>
          <a:chExt cx="0" cy="0"/>
        </a:xfrm>
      </p:grpSpPr>
      <p:sp>
        <p:nvSpPr>
          <p:cNvPr id="132" name="Google Shape;132;g281fc3c1766_0_438"/>
          <p:cNvSpPr/>
          <p:nvPr/>
        </p:nvSpPr>
        <p:spPr>
          <a:xfrm>
            <a:off x="0" y="-1"/>
            <a:ext cx="12205510" cy="10166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33" name="Google Shape;133;g281fc3c1766_0_438"/>
          <p:cNvSpPr txBox="1">
            <a:spLocks noGrp="1"/>
          </p:cNvSpPr>
          <p:nvPr>
            <p:ph type="body" idx="1"/>
          </p:nvPr>
        </p:nvSpPr>
        <p:spPr>
          <a:xfrm>
            <a:off x="497805" y="1606538"/>
            <a:ext cx="5225387" cy="251093"/>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800"/>
              <a:buNone/>
              <a:defRPr sz="1632" b="1">
                <a:solidFill>
                  <a:schemeClr val="dk1"/>
                </a:solidFill>
                <a:latin typeface="Open Sans"/>
                <a:ea typeface="Open Sans"/>
                <a:cs typeface="Open Sans"/>
                <a:sym typeface="Open Sans"/>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34" name="Google Shape;134;g281fc3c1766_0_438"/>
          <p:cNvSpPr txBox="1"/>
          <p:nvPr/>
        </p:nvSpPr>
        <p:spPr>
          <a:xfrm>
            <a:off x="620822" y="523542"/>
            <a:ext cx="3563743"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Clr>
                <a:srgbClr val="000000"/>
              </a:buClr>
              <a:buSzPts val="1000"/>
              <a:buFont typeface="Arial"/>
              <a:buNone/>
            </a:pPr>
            <a:r>
              <a:rPr lang="en-GB" sz="907" b="0" i="0" u="none" strike="noStrike" cap="none">
                <a:solidFill>
                  <a:schemeClr val="lt1"/>
                </a:solidFill>
                <a:latin typeface="Open Sans"/>
                <a:ea typeface="Open Sans"/>
                <a:cs typeface="Open Sans"/>
                <a:sym typeface="Open Sans"/>
              </a:rPr>
              <a:t>Brand manual for </a:t>
            </a:r>
            <a:r>
              <a:rPr lang="en-GB" sz="907" b="1" i="0" u="none" strike="noStrike" cap="none">
                <a:solidFill>
                  <a:schemeClr val="lt1"/>
                </a:solidFill>
                <a:latin typeface="Open Sans"/>
                <a:ea typeface="Open Sans"/>
                <a:cs typeface="Open Sans"/>
                <a:sym typeface="Open Sans"/>
              </a:rPr>
              <a:t>Blockchain for Agri Food  Edu</a:t>
            </a:r>
            <a:endParaRPr sz="907" b="1" i="0" u="none" strike="noStrike" cap="none">
              <a:solidFill>
                <a:schemeClr val="lt1"/>
              </a:solidFill>
              <a:latin typeface="Open Sans"/>
              <a:ea typeface="Open Sans"/>
              <a:cs typeface="Open Sans"/>
              <a:sym typeface="Open Sans"/>
            </a:endParaRPr>
          </a:p>
        </p:txBody>
      </p:sp>
      <p:sp>
        <p:nvSpPr>
          <p:cNvPr id="135" name="Google Shape;135;g281fc3c1766_0_438"/>
          <p:cNvSpPr txBox="1">
            <a:spLocks noGrp="1"/>
          </p:cNvSpPr>
          <p:nvPr>
            <p:ph type="body" idx="2"/>
          </p:nvPr>
        </p:nvSpPr>
        <p:spPr>
          <a:xfrm>
            <a:off x="9294227" y="523542"/>
            <a:ext cx="2188390" cy="210559"/>
          </a:xfrm>
          <a:prstGeom prst="rect">
            <a:avLst/>
          </a:prstGeom>
          <a:noFill/>
          <a:ln>
            <a:noFill/>
          </a:ln>
        </p:spPr>
        <p:txBody>
          <a:bodyPr spcFirstLastPara="1" wrap="square" lIns="91425" tIns="45700" rIns="91425" bIns="45700" anchor="t" anchorCtr="0">
            <a:noAutofit/>
          </a:bodyPr>
          <a:lstStyle>
            <a:lvl1pPr marL="414589" lvl="0" indent="-207294" algn="r" rtl="0">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rtl="0">
              <a:lnSpc>
                <a:spcPct val="90000"/>
              </a:lnSpc>
              <a:spcBef>
                <a:spcPts val="453"/>
              </a:spcBef>
              <a:spcAft>
                <a:spcPts val="0"/>
              </a:spcAft>
              <a:buClr>
                <a:schemeClr val="dk1"/>
              </a:buClr>
              <a:buSzPts val="800"/>
              <a:buNone/>
              <a:defRPr sz="725"/>
            </a:lvl2pPr>
            <a:lvl3pPr marL="1243767" lvl="2" indent="-207294" algn="r" rtl="0">
              <a:lnSpc>
                <a:spcPct val="90000"/>
              </a:lnSpc>
              <a:spcBef>
                <a:spcPts val="453"/>
              </a:spcBef>
              <a:spcAft>
                <a:spcPts val="0"/>
              </a:spcAft>
              <a:buClr>
                <a:schemeClr val="dk1"/>
              </a:buClr>
              <a:buSzPts val="800"/>
              <a:buNone/>
              <a:defRPr sz="725"/>
            </a:lvl3pPr>
            <a:lvl4pPr marL="1658356" lvl="3" indent="-207294" algn="r" rtl="0">
              <a:lnSpc>
                <a:spcPct val="90000"/>
              </a:lnSpc>
              <a:spcBef>
                <a:spcPts val="453"/>
              </a:spcBef>
              <a:spcAft>
                <a:spcPts val="0"/>
              </a:spcAft>
              <a:buClr>
                <a:schemeClr val="dk1"/>
              </a:buClr>
              <a:buSzPts val="800"/>
              <a:buNone/>
              <a:defRPr sz="725"/>
            </a:lvl4pPr>
            <a:lvl5pPr marL="2072945" lvl="4" indent="-207294" algn="r" rtl="0">
              <a:lnSpc>
                <a:spcPct val="90000"/>
              </a:lnSpc>
              <a:spcBef>
                <a:spcPts val="453"/>
              </a:spcBef>
              <a:spcAft>
                <a:spcPts val="0"/>
              </a:spcAft>
              <a:buClr>
                <a:schemeClr val="dk1"/>
              </a:buClr>
              <a:buSzPts val="800"/>
              <a:buNone/>
              <a:defRPr sz="725"/>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6"/>
        <p:cNvGrpSpPr/>
        <p:nvPr/>
      </p:nvGrpSpPr>
      <p:grpSpPr>
        <a:xfrm>
          <a:off x="0" y="0"/>
          <a:ext cx="0" cy="0"/>
          <a:chOff x="0" y="0"/>
          <a:chExt cx="0" cy="0"/>
        </a:xfrm>
      </p:grpSpPr>
      <p:sp>
        <p:nvSpPr>
          <p:cNvPr id="137" name="Google Shape;137;g281fc3c1766_0_443"/>
          <p:cNvSpPr txBox="1">
            <a:spLocks noGrp="1"/>
          </p:cNvSpPr>
          <p:nvPr>
            <p:ph type="title"/>
          </p:nvPr>
        </p:nvSpPr>
        <p:spPr>
          <a:xfrm>
            <a:off x="839829" y="457776"/>
            <a:ext cx="3933150" cy="1599325"/>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2902"/>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8" name="Google Shape;138;g281fc3c1766_0_443"/>
          <p:cNvSpPr txBox="1">
            <a:spLocks noGrp="1"/>
          </p:cNvSpPr>
          <p:nvPr>
            <p:ph type="body" idx="1"/>
          </p:nvPr>
        </p:nvSpPr>
        <p:spPr>
          <a:xfrm>
            <a:off x="5183772" y="987529"/>
            <a:ext cx="6172162" cy="4872786"/>
          </a:xfrm>
          <a:prstGeom prst="rect">
            <a:avLst/>
          </a:prstGeom>
          <a:noFill/>
          <a:ln>
            <a:noFill/>
          </a:ln>
        </p:spPr>
        <p:txBody>
          <a:bodyPr spcFirstLastPara="1" wrap="square" lIns="91425" tIns="45700" rIns="91425" bIns="45700" anchor="t" anchorCtr="0">
            <a:normAutofit/>
          </a:bodyPr>
          <a:lstStyle>
            <a:lvl1pPr marL="414589" lvl="0" indent="-391556" algn="l" rtl="0">
              <a:lnSpc>
                <a:spcPct val="90000"/>
              </a:lnSpc>
              <a:spcBef>
                <a:spcPts val="907"/>
              </a:spcBef>
              <a:spcAft>
                <a:spcPts val="0"/>
              </a:spcAft>
              <a:buClr>
                <a:schemeClr val="dk1"/>
              </a:buClr>
              <a:buSzPts val="3200"/>
              <a:buChar char="•"/>
              <a:defRPr sz="2902"/>
            </a:lvl1pPr>
            <a:lvl2pPr marL="829178" lvl="1" indent="-368524" algn="l" rtl="0">
              <a:lnSpc>
                <a:spcPct val="90000"/>
              </a:lnSpc>
              <a:spcBef>
                <a:spcPts val="453"/>
              </a:spcBef>
              <a:spcAft>
                <a:spcPts val="0"/>
              </a:spcAft>
              <a:buClr>
                <a:schemeClr val="dk1"/>
              </a:buClr>
              <a:buSzPts val="2800"/>
              <a:buChar char="•"/>
              <a:defRPr sz="2539"/>
            </a:lvl2pPr>
            <a:lvl3pPr marL="1243767" lvl="2" indent="-345491" algn="l" rtl="0">
              <a:lnSpc>
                <a:spcPct val="90000"/>
              </a:lnSpc>
              <a:spcBef>
                <a:spcPts val="453"/>
              </a:spcBef>
              <a:spcAft>
                <a:spcPts val="0"/>
              </a:spcAft>
              <a:buClr>
                <a:schemeClr val="dk1"/>
              </a:buClr>
              <a:buSzPts val="2400"/>
              <a:buChar char="•"/>
              <a:defRPr sz="2176"/>
            </a:lvl3pPr>
            <a:lvl4pPr marL="1658356" lvl="3" indent="-322458" algn="l" rtl="0">
              <a:lnSpc>
                <a:spcPct val="90000"/>
              </a:lnSpc>
              <a:spcBef>
                <a:spcPts val="453"/>
              </a:spcBef>
              <a:spcAft>
                <a:spcPts val="0"/>
              </a:spcAft>
              <a:buClr>
                <a:schemeClr val="dk1"/>
              </a:buClr>
              <a:buSzPts val="2000"/>
              <a:buChar char="•"/>
              <a:defRPr sz="1814"/>
            </a:lvl4pPr>
            <a:lvl5pPr marL="2072945" lvl="4" indent="-322458" algn="l" rtl="0">
              <a:lnSpc>
                <a:spcPct val="90000"/>
              </a:lnSpc>
              <a:spcBef>
                <a:spcPts val="453"/>
              </a:spcBef>
              <a:spcAft>
                <a:spcPts val="0"/>
              </a:spcAft>
              <a:buClr>
                <a:schemeClr val="dk1"/>
              </a:buClr>
              <a:buSzPts val="2000"/>
              <a:buChar char="•"/>
              <a:defRPr sz="1814"/>
            </a:lvl5pPr>
            <a:lvl6pPr marL="2487534" lvl="5" indent="-322458" algn="l" rtl="0">
              <a:lnSpc>
                <a:spcPct val="90000"/>
              </a:lnSpc>
              <a:spcBef>
                <a:spcPts val="453"/>
              </a:spcBef>
              <a:spcAft>
                <a:spcPts val="0"/>
              </a:spcAft>
              <a:buClr>
                <a:schemeClr val="dk1"/>
              </a:buClr>
              <a:buSzPts val="2000"/>
              <a:buChar char="•"/>
              <a:defRPr sz="1814"/>
            </a:lvl6pPr>
            <a:lvl7pPr marL="2902123" lvl="6" indent="-322458" algn="l" rtl="0">
              <a:lnSpc>
                <a:spcPct val="90000"/>
              </a:lnSpc>
              <a:spcBef>
                <a:spcPts val="453"/>
              </a:spcBef>
              <a:spcAft>
                <a:spcPts val="0"/>
              </a:spcAft>
              <a:buClr>
                <a:schemeClr val="dk1"/>
              </a:buClr>
              <a:buSzPts val="2000"/>
              <a:buChar char="•"/>
              <a:defRPr sz="1814"/>
            </a:lvl7pPr>
            <a:lvl8pPr marL="3316712" lvl="7" indent="-322458" algn="l" rtl="0">
              <a:lnSpc>
                <a:spcPct val="90000"/>
              </a:lnSpc>
              <a:spcBef>
                <a:spcPts val="453"/>
              </a:spcBef>
              <a:spcAft>
                <a:spcPts val="0"/>
              </a:spcAft>
              <a:buClr>
                <a:schemeClr val="dk1"/>
              </a:buClr>
              <a:buSzPts val="2000"/>
              <a:buChar char="•"/>
              <a:defRPr sz="1814"/>
            </a:lvl8pPr>
            <a:lvl9pPr marL="3731301" lvl="8" indent="-322458" algn="l" rtl="0">
              <a:lnSpc>
                <a:spcPct val="90000"/>
              </a:lnSpc>
              <a:spcBef>
                <a:spcPts val="453"/>
              </a:spcBef>
              <a:spcAft>
                <a:spcPts val="0"/>
              </a:spcAft>
              <a:buClr>
                <a:schemeClr val="dk1"/>
              </a:buClr>
              <a:buSzPts val="2000"/>
              <a:buChar char="•"/>
              <a:defRPr sz="1814"/>
            </a:lvl9pPr>
          </a:lstStyle>
          <a:p>
            <a:endParaRPr/>
          </a:p>
        </p:txBody>
      </p:sp>
      <p:sp>
        <p:nvSpPr>
          <p:cNvPr id="139" name="Google Shape;139;g281fc3c1766_0_443"/>
          <p:cNvSpPr txBox="1">
            <a:spLocks noGrp="1"/>
          </p:cNvSpPr>
          <p:nvPr>
            <p:ph type="body" idx="2"/>
          </p:nvPr>
        </p:nvSpPr>
        <p:spPr>
          <a:xfrm>
            <a:off x="839829" y="2057112"/>
            <a:ext cx="3933150" cy="3811829"/>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600"/>
              <a:buNone/>
              <a:defRPr sz="1451"/>
            </a:lvl1pPr>
            <a:lvl2pPr marL="829178" lvl="1" indent="-207294" algn="l" rtl="0">
              <a:lnSpc>
                <a:spcPct val="90000"/>
              </a:lnSpc>
              <a:spcBef>
                <a:spcPts val="453"/>
              </a:spcBef>
              <a:spcAft>
                <a:spcPts val="0"/>
              </a:spcAft>
              <a:buClr>
                <a:schemeClr val="dk1"/>
              </a:buClr>
              <a:buSzPts val="1400"/>
              <a:buNone/>
              <a:defRPr sz="1270"/>
            </a:lvl2pPr>
            <a:lvl3pPr marL="1243767" lvl="2" indent="-207294" algn="l" rtl="0">
              <a:lnSpc>
                <a:spcPct val="90000"/>
              </a:lnSpc>
              <a:spcBef>
                <a:spcPts val="453"/>
              </a:spcBef>
              <a:spcAft>
                <a:spcPts val="0"/>
              </a:spcAft>
              <a:buClr>
                <a:schemeClr val="dk1"/>
              </a:buClr>
              <a:buSzPts val="1200"/>
              <a:buNone/>
              <a:defRPr sz="1088"/>
            </a:lvl3pPr>
            <a:lvl4pPr marL="1658356" lvl="3" indent="-207294" algn="l" rtl="0">
              <a:lnSpc>
                <a:spcPct val="90000"/>
              </a:lnSpc>
              <a:spcBef>
                <a:spcPts val="453"/>
              </a:spcBef>
              <a:spcAft>
                <a:spcPts val="0"/>
              </a:spcAft>
              <a:buClr>
                <a:schemeClr val="dk1"/>
              </a:buClr>
              <a:buSzPts val="1000"/>
              <a:buNone/>
              <a:defRPr sz="907"/>
            </a:lvl4pPr>
            <a:lvl5pPr marL="2072945" lvl="4" indent="-207294" algn="l" rtl="0">
              <a:lnSpc>
                <a:spcPct val="90000"/>
              </a:lnSpc>
              <a:spcBef>
                <a:spcPts val="453"/>
              </a:spcBef>
              <a:spcAft>
                <a:spcPts val="0"/>
              </a:spcAft>
              <a:buClr>
                <a:schemeClr val="dk1"/>
              </a:buClr>
              <a:buSzPts val="1000"/>
              <a:buNone/>
              <a:defRPr sz="907"/>
            </a:lvl5pPr>
            <a:lvl6pPr marL="2487534" lvl="5" indent="-207294" algn="l" rtl="0">
              <a:lnSpc>
                <a:spcPct val="90000"/>
              </a:lnSpc>
              <a:spcBef>
                <a:spcPts val="453"/>
              </a:spcBef>
              <a:spcAft>
                <a:spcPts val="0"/>
              </a:spcAft>
              <a:buClr>
                <a:schemeClr val="dk1"/>
              </a:buClr>
              <a:buSzPts val="1000"/>
              <a:buNone/>
              <a:defRPr sz="907"/>
            </a:lvl6pPr>
            <a:lvl7pPr marL="2902123" lvl="6" indent="-207294" algn="l" rtl="0">
              <a:lnSpc>
                <a:spcPct val="90000"/>
              </a:lnSpc>
              <a:spcBef>
                <a:spcPts val="453"/>
              </a:spcBef>
              <a:spcAft>
                <a:spcPts val="0"/>
              </a:spcAft>
              <a:buClr>
                <a:schemeClr val="dk1"/>
              </a:buClr>
              <a:buSzPts val="1000"/>
              <a:buNone/>
              <a:defRPr sz="907"/>
            </a:lvl7pPr>
            <a:lvl8pPr marL="3316712" lvl="7" indent="-207294" algn="l" rtl="0">
              <a:lnSpc>
                <a:spcPct val="90000"/>
              </a:lnSpc>
              <a:spcBef>
                <a:spcPts val="453"/>
              </a:spcBef>
              <a:spcAft>
                <a:spcPts val="0"/>
              </a:spcAft>
              <a:buClr>
                <a:schemeClr val="dk1"/>
              </a:buClr>
              <a:buSzPts val="1000"/>
              <a:buNone/>
              <a:defRPr sz="907"/>
            </a:lvl8pPr>
            <a:lvl9pPr marL="3731301" lvl="8" indent="-207294" algn="l" rtl="0">
              <a:lnSpc>
                <a:spcPct val="90000"/>
              </a:lnSpc>
              <a:spcBef>
                <a:spcPts val="453"/>
              </a:spcBef>
              <a:spcAft>
                <a:spcPts val="0"/>
              </a:spcAft>
              <a:buClr>
                <a:schemeClr val="dk1"/>
              </a:buClr>
              <a:buSzPts val="1000"/>
              <a:buNone/>
              <a:defRPr sz="907"/>
            </a:lvl9pPr>
          </a:lstStyle>
          <a:p>
            <a:endParaRPr/>
          </a:p>
        </p:txBody>
      </p:sp>
      <p:sp>
        <p:nvSpPr>
          <p:cNvPr id="140" name="Google Shape;140;g281fc3c1766_0_443"/>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1" name="Google Shape;141;g281fc3c1766_0_443"/>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2" name="Google Shape;142;g281fc3c1766_0_443"/>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3"/>
        <p:cNvGrpSpPr/>
        <p:nvPr/>
      </p:nvGrpSpPr>
      <p:grpSpPr>
        <a:xfrm>
          <a:off x="0" y="0"/>
          <a:ext cx="0" cy="0"/>
          <a:chOff x="0" y="0"/>
          <a:chExt cx="0" cy="0"/>
        </a:xfrm>
      </p:grpSpPr>
      <p:sp>
        <p:nvSpPr>
          <p:cNvPr id="144" name="Google Shape;144;g281fc3c1766_0_450"/>
          <p:cNvSpPr txBox="1">
            <a:spLocks noGrp="1"/>
          </p:cNvSpPr>
          <p:nvPr>
            <p:ph type="title"/>
          </p:nvPr>
        </p:nvSpPr>
        <p:spPr>
          <a:xfrm>
            <a:off x="839829" y="457776"/>
            <a:ext cx="3933150" cy="1599325"/>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2902"/>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5" name="Google Shape;145;g281fc3c1766_0_450"/>
          <p:cNvSpPr>
            <a:spLocks noGrp="1"/>
          </p:cNvSpPr>
          <p:nvPr>
            <p:ph type="pic" idx="2"/>
          </p:nvPr>
        </p:nvSpPr>
        <p:spPr>
          <a:xfrm>
            <a:off x="5183772" y="987529"/>
            <a:ext cx="6172162" cy="4872786"/>
          </a:xfrm>
          <a:prstGeom prst="rect">
            <a:avLst/>
          </a:prstGeom>
          <a:noFill/>
          <a:ln>
            <a:noFill/>
          </a:ln>
        </p:spPr>
      </p:sp>
      <p:sp>
        <p:nvSpPr>
          <p:cNvPr id="146" name="Google Shape;146;g281fc3c1766_0_450"/>
          <p:cNvSpPr txBox="1">
            <a:spLocks noGrp="1"/>
          </p:cNvSpPr>
          <p:nvPr>
            <p:ph type="body" idx="1"/>
          </p:nvPr>
        </p:nvSpPr>
        <p:spPr>
          <a:xfrm>
            <a:off x="839829" y="2057112"/>
            <a:ext cx="3933150" cy="3811829"/>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600"/>
              <a:buNone/>
              <a:defRPr sz="1451"/>
            </a:lvl1pPr>
            <a:lvl2pPr marL="829178" lvl="1" indent="-207294" algn="l" rtl="0">
              <a:lnSpc>
                <a:spcPct val="90000"/>
              </a:lnSpc>
              <a:spcBef>
                <a:spcPts val="453"/>
              </a:spcBef>
              <a:spcAft>
                <a:spcPts val="0"/>
              </a:spcAft>
              <a:buClr>
                <a:schemeClr val="dk1"/>
              </a:buClr>
              <a:buSzPts val="1400"/>
              <a:buNone/>
              <a:defRPr sz="1270"/>
            </a:lvl2pPr>
            <a:lvl3pPr marL="1243767" lvl="2" indent="-207294" algn="l" rtl="0">
              <a:lnSpc>
                <a:spcPct val="90000"/>
              </a:lnSpc>
              <a:spcBef>
                <a:spcPts val="453"/>
              </a:spcBef>
              <a:spcAft>
                <a:spcPts val="0"/>
              </a:spcAft>
              <a:buClr>
                <a:schemeClr val="dk1"/>
              </a:buClr>
              <a:buSzPts val="1200"/>
              <a:buNone/>
              <a:defRPr sz="1088"/>
            </a:lvl3pPr>
            <a:lvl4pPr marL="1658356" lvl="3" indent="-207294" algn="l" rtl="0">
              <a:lnSpc>
                <a:spcPct val="90000"/>
              </a:lnSpc>
              <a:spcBef>
                <a:spcPts val="453"/>
              </a:spcBef>
              <a:spcAft>
                <a:spcPts val="0"/>
              </a:spcAft>
              <a:buClr>
                <a:schemeClr val="dk1"/>
              </a:buClr>
              <a:buSzPts val="1000"/>
              <a:buNone/>
              <a:defRPr sz="907"/>
            </a:lvl4pPr>
            <a:lvl5pPr marL="2072945" lvl="4" indent="-207294" algn="l" rtl="0">
              <a:lnSpc>
                <a:spcPct val="90000"/>
              </a:lnSpc>
              <a:spcBef>
                <a:spcPts val="453"/>
              </a:spcBef>
              <a:spcAft>
                <a:spcPts val="0"/>
              </a:spcAft>
              <a:buClr>
                <a:schemeClr val="dk1"/>
              </a:buClr>
              <a:buSzPts val="1000"/>
              <a:buNone/>
              <a:defRPr sz="907"/>
            </a:lvl5pPr>
            <a:lvl6pPr marL="2487534" lvl="5" indent="-207294" algn="l" rtl="0">
              <a:lnSpc>
                <a:spcPct val="90000"/>
              </a:lnSpc>
              <a:spcBef>
                <a:spcPts val="453"/>
              </a:spcBef>
              <a:spcAft>
                <a:spcPts val="0"/>
              </a:spcAft>
              <a:buClr>
                <a:schemeClr val="dk1"/>
              </a:buClr>
              <a:buSzPts val="1000"/>
              <a:buNone/>
              <a:defRPr sz="907"/>
            </a:lvl6pPr>
            <a:lvl7pPr marL="2902123" lvl="6" indent="-207294" algn="l" rtl="0">
              <a:lnSpc>
                <a:spcPct val="90000"/>
              </a:lnSpc>
              <a:spcBef>
                <a:spcPts val="453"/>
              </a:spcBef>
              <a:spcAft>
                <a:spcPts val="0"/>
              </a:spcAft>
              <a:buClr>
                <a:schemeClr val="dk1"/>
              </a:buClr>
              <a:buSzPts val="1000"/>
              <a:buNone/>
              <a:defRPr sz="907"/>
            </a:lvl7pPr>
            <a:lvl8pPr marL="3316712" lvl="7" indent="-207294" algn="l" rtl="0">
              <a:lnSpc>
                <a:spcPct val="90000"/>
              </a:lnSpc>
              <a:spcBef>
                <a:spcPts val="453"/>
              </a:spcBef>
              <a:spcAft>
                <a:spcPts val="0"/>
              </a:spcAft>
              <a:buClr>
                <a:schemeClr val="dk1"/>
              </a:buClr>
              <a:buSzPts val="1000"/>
              <a:buNone/>
              <a:defRPr sz="907"/>
            </a:lvl8pPr>
            <a:lvl9pPr marL="3731301" lvl="8" indent="-207294" algn="l" rtl="0">
              <a:lnSpc>
                <a:spcPct val="90000"/>
              </a:lnSpc>
              <a:spcBef>
                <a:spcPts val="453"/>
              </a:spcBef>
              <a:spcAft>
                <a:spcPts val="0"/>
              </a:spcAft>
              <a:buClr>
                <a:schemeClr val="dk1"/>
              </a:buClr>
              <a:buSzPts val="1000"/>
              <a:buNone/>
              <a:defRPr sz="907"/>
            </a:lvl9pPr>
          </a:lstStyle>
          <a:p>
            <a:endParaRPr/>
          </a:p>
        </p:txBody>
      </p:sp>
      <p:sp>
        <p:nvSpPr>
          <p:cNvPr id="147" name="Google Shape;147;g281fc3c1766_0_450"/>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8" name="Google Shape;148;g281fc3c1766_0_450"/>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g281fc3c1766_0_450"/>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150"/>
        <p:cNvGrpSpPr/>
        <p:nvPr/>
      </p:nvGrpSpPr>
      <p:grpSpPr>
        <a:xfrm>
          <a:off x="0" y="0"/>
          <a:ext cx="0" cy="0"/>
          <a:chOff x="0" y="0"/>
          <a:chExt cx="0" cy="0"/>
        </a:xfrm>
      </p:grpSpPr>
      <p:sp>
        <p:nvSpPr>
          <p:cNvPr id="151" name="Google Shape;151;g281fc3c1766_0_457"/>
          <p:cNvSpPr/>
          <p:nvPr/>
        </p:nvSpPr>
        <p:spPr>
          <a:xfrm>
            <a:off x="0" y="-1"/>
            <a:ext cx="12205510" cy="10166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2" name="Google Shape;152;g281fc3c1766_0_457"/>
          <p:cNvSpPr txBox="1"/>
          <p:nvPr/>
        </p:nvSpPr>
        <p:spPr>
          <a:xfrm>
            <a:off x="620822" y="523542"/>
            <a:ext cx="3563743"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Clr>
                <a:srgbClr val="000000"/>
              </a:buClr>
              <a:buSzPts val="1000"/>
              <a:buFont typeface="Arial"/>
              <a:buNone/>
            </a:pPr>
            <a:r>
              <a:rPr lang="en-GB" sz="907" b="0" i="0" u="none" strike="noStrike" cap="none">
                <a:solidFill>
                  <a:schemeClr val="lt1"/>
                </a:solidFill>
                <a:latin typeface="Open Sans"/>
                <a:ea typeface="Open Sans"/>
                <a:cs typeface="Open Sans"/>
                <a:sym typeface="Open Sans"/>
              </a:rPr>
              <a:t>Brand manual for </a:t>
            </a:r>
            <a:r>
              <a:rPr lang="en-GB" sz="907" b="1" i="0" u="none" strike="noStrike" cap="none">
                <a:solidFill>
                  <a:schemeClr val="lt1"/>
                </a:solidFill>
                <a:latin typeface="Open Sans"/>
                <a:ea typeface="Open Sans"/>
                <a:cs typeface="Open Sans"/>
                <a:sym typeface="Open Sans"/>
              </a:rPr>
              <a:t>Blockchain for Agri Food Edu</a:t>
            </a:r>
            <a:endParaRPr sz="907" b="1" i="0" u="none" strike="noStrike" cap="none">
              <a:solidFill>
                <a:schemeClr val="lt1"/>
              </a:solidFill>
              <a:latin typeface="Open Sans"/>
              <a:ea typeface="Open Sans"/>
              <a:cs typeface="Open Sans"/>
              <a:sym typeface="Open Sans"/>
            </a:endParaRPr>
          </a:p>
        </p:txBody>
      </p:sp>
      <p:sp>
        <p:nvSpPr>
          <p:cNvPr id="153" name="Google Shape;153;g281fc3c1766_0_457"/>
          <p:cNvSpPr txBox="1">
            <a:spLocks noGrp="1"/>
          </p:cNvSpPr>
          <p:nvPr>
            <p:ph type="body" idx="1"/>
          </p:nvPr>
        </p:nvSpPr>
        <p:spPr>
          <a:xfrm>
            <a:off x="9294227" y="523542"/>
            <a:ext cx="2188390" cy="210559"/>
          </a:xfrm>
          <a:prstGeom prst="rect">
            <a:avLst/>
          </a:prstGeom>
          <a:noFill/>
          <a:ln>
            <a:noFill/>
          </a:ln>
        </p:spPr>
        <p:txBody>
          <a:bodyPr spcFirstLastPara="1" wrap="square" lIns="91425" tIns="45700" rIns="91425" bIns="45700" anchor="t" anchorCtr="0">
            <a:noAutofit/>
          </a:bodyPr>
          <a:lstStyle>
            <a:lvl1pPr marL="414589" lvl="0" indent="-207294" algn="r" rtl="0">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rtl="0">
              <a:lnSpc>
                <a:spcPct val="90000"/>
              </a:lnSpc>
              <a:spcBef>
                <a:spcPts val="453"/>
              </a:spcBef>
              <a:spcAft>
                <a:spcPts val="0"/>
              </a:spcAft>
              <a:buClr>
                <a:schemeClr val="dk1"/>
              </a:buClr>
              <a:buSzPts val="800"/>
              <a:buNone/>
              <a:defRPr sz="725"/>
            </a:lvl2pPr>
            <a:lvl3pPr marL="1243767" lvl="2" indent="-207294" algn="r" rtl="0">
              <a:lnSpc>
                <a:spcPct val="90000"/>
              </a:lnSpc>
              <a:spcBef>
                <a:spcPts val="453"/>
              </a:spcBef>
              <a:spcAft>
                <a:spcPts val="0"/>
              </a:spcAft>
              <a:buClr>
                <a:schemeClr val="dk1"/>
              </a:buClr>
              <a:buSzPts val="800"/>
              <a:buNone/>
              <a:defRPr sz="725"/>
            </a:lvl3pPr>
            <a:lvl4pPr marL="1658356" lvl="3" indent="-207294" algn="r" rtl="0">
              <a:lnSpc>
                <a:spcPct val="90000"/>
              </a:lnSpc>
              <a:spcBef>
                <a:spcPts val="453"/>
              </a:spcBef>
              <a:spcAft>
                <a:spcPts val="0"/>
              </a:spcAft>
              <a:buClr>
                <a:schemeClr val="dk1"/>
              </a:buClr>
              <a:buSzPts val="800"/>
              <a:buNone/>
              <a:defRPr sz="725"/>
            </a:lvl4pPr>
            <a:lvl5pPr marL="2072945" lvl="4" indent="-207294" algn="r" rtl="0">
              <a:lnSpc>
                <a:spcPct val="90000"/>
              </a:lnSpc>
              <a:spcBef>
                <a:spcPts val="453"/>
              </a:spcBef>
              <a:spcAft>
                <a:spcPts val="0"/>
              </a:spcAft>
              <a:buClr>
                <a:schemeClr val="dk1"/>
              </a:buClr>
              <a:buSzPts val="800"/>
              <a:buNone/>
              <a:defRPr sz="725"/>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grpSp>
        <p:nvGrpSpPr>
          <p:cNvPr id="154" name="Google Shape;154;g281fc3c1766_0_457"/>
          <p:cNvGrpSpPr/>
          <p:nvPr/>
        </p:nvGrpSpPr>
        <p:grpSpPr>
          <a:xfrm flipH="1">
            <a:off x="4578" y="4310122"/>
            <a:ext cx="2056068" cy="2547823"/>
            <a:chOff x="12708052" y="5708395"/>
            <a:chExt cx="760808" cy="1185370"/>
          </a:xfrm>
        </p:grpSpPr>
        <p:sp>
          <p:nvSpPr>
            <p:cNvPr id="155" name="Google Shape;155;g281fc3c1766_0_45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6" name="Google Shape;156;g281fc3c1766_0_45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7" name="Google Shape;157;g281fc3c1766_0_45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8" name="Google Shape;158;g281fc3c1766_0_45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9" name="Google Shape;159;g281fc3c1766_0_45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60" name="Google Shape;160;g281fc3c1766_0_45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1"/>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2"/>
        <p:cNvGrpSpPr/>
        <p:nvPr/>
      </p:nvGrpSpPr>
      <p:grpSpPr>
        <a:xfrm>
          <a:off x="0" y="0"/>
          <a:ext cx="0" cy="0"/>
          <a:chOff x="0" y="0"/>
          <a:chExt cx="0" cy="0"/>
        </a:xfrm>
      </p:grpSpPr>
      <p:sp>
        <p:nvSpPr>
          <p:cNvPr id="163" name="Google Shape;163;g281fc3c1766_0_469"/>
          <p:cNvSpPr txBox="1">
            <a:spLocks noGrp="1"/>
          </p:cNvSpPr>
          <p:nvPr>
            <p:ph type="title"/>
          </p:nvPr>
        </p:nvSpPr>
        <p:spPr>
          <a:xfrm>
            <a:off x="832589" y="1710182"/>
            <a:ext cx="10514052" cy="2851798"/>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544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4" name="Google Shape;164;g281fc3c1766_0_469"/>
          <p:cNvSpPr txBox="1">
            <a:spLocks noGrp="1"/>
          </p:cNvSpPr>
          <p:nvPr>
            <p:ph type="body" idx="1"/>
          </p:nvPr>
        </p:nvSpPr>
        <p:spPr>
          <a:xfrm>
            <a:off x="832589" y="4589275"/>
            <a:ext cx="10514052" cy="1500030"/>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rgbClr val="888888"/>
              </a:buClr>
              <a:buSzPts val="2400"/>
              <a:buNone/>
              <a:defRPr sz="2176">
                <a:solidFill>
                  <a:srgbClr val="888888"/>
                </a:solidFill>
              </a:defRPr>
            </a:lvl1pPr>
            <a:lvl2pPr marL="829178" lvl="1" indent="-207294" algn="l" rtl="0">
              <a:lnSpc>
                <a:spcPct val="90000"/>
              </a:lnSpc>
              <a:spcBef>
                <a:spcPts val="453"/>
              </a:spcBef>
              <a:spcAft>
                <a:spcPts val="0"/>
              </a:spcAft>
              <a:buClr>
                <a:srgbClr val="888888"/>
              </a:buClr>
              <a:buSzPts val="2000"/>
              <a:buNone/>
              <a:defRPr sz="1814">
                <a:solidFill>
                  <a:srgbClr val="888888"/>
                </a:solidFill>
              </a:defRPr>
            </a:lvl2pPr>
            <a:lvl3pPr marL="1243767" lvl="2" indent="-207294" algn="l" rtl="0">
              <a:lnSpc>
                <a:spcPct val="90000"/>
              </a:lnSpc>
              <a:spcBef>
                <a:spcPts val="453"/>
              </a:spcBef>
              <a:spcAft>
                <a:spcPts val="0"/>
              </a:spcAft>
              <a:buClr>
                <a:srgbClr val="888888"/>
              </a:buClr>
              <a:buSzPts val="1800"/>
              <a:buNone/>
              <a:defRPr sz="1632">
                <a:solidFill>
                  <a:srgbClr val="888888"/>
                </a:solidFill>
              </a:defRPr>
            </a:lvl3pPr>
            <a:lvl4pPr marL="1658356" lvl="3" indent="-207294" algn="l" rtl="0">
              <a:lnSpc>
                <a:spcPct val="90000"/>
              </a:lnSpc>
              <a:spcBef>
                <a:spcPts val="453"/>
              </a:spcBef>
              <a:spcAft>
                <a:spcPts val="0"/>
              </a:spcAft>
              <a:buClr>
                <a:srgbClr val="888888"/>
              </a:buClr>
              <a:buSzPts val="1600"/>
              <a:buNone/>
              <a:defRPr sz="1451">
                <a:solidFill>
                  <a:srgbClr val="888888"/>
                </a:solidFill>
              </a:defRPr>
            </a:lvl4pPr>
            <a:lvl5pPr marL="2072945" lvl="4" indent="-207294" algn="l" rtl="0">
              <a:lnSpc>
                <a:spcPct val="90000"/>
              </a:lnSpc>
              <a:spcBef>
                <a:spcPts val="453"/>
              </a:spcBef>
              <a:spcAft>
                <a:spcPts val="0"/>
              </a:spcAft>
              <a:buClr>
                <a:srgbClr val="888888"/>
              </a:buClr>
              <a:buSzPts val="1600"/>
              <a:buNone/>
              <a:defRPr sz="1451">
                <a:solidFill>
                  <a:srgbClr val="888888"/>
                </a:solidFill>
              </a:defRPr>
            </a:lvl5pPr>
            <a:lvl6pPr marL="2487534" lvl="5" indent="-207294" algn="l" rtl="0">
              <a:lnSpc>
                <a:spcPct val="90000"/>
              </a:lnSpc>
              <a:spcBef>
                <a:spcPts val="453"/>
              </a:spcBef>
              <a:spcAft>
                <a:spcPts val="0"/>
              </a:spcAft>
              <a:buClr>
                <a:srgbClr val="888888"/>
              </a:buClr>
              <a:buSzPts val="1600"/>
              <a:buNone/>
              <a:defRPr sz="1451">
                <a:solidFill>
                  <a:srgbClr val="888888"/>
                </a:solidFill>
              </a:defRPr>
            </a:lvl6pPr>
            <a:lvl7pPr marL="2902123" lvl="6" indent="-207294" algn="l" rtl="0">
              <a:lnSpc>
                <a:spcPct val="90000"/>
              </a:lnSpc>
              <a:spcBef>
                <a:spcPts val="453"/>
              </a:spcBef>
              <a:spcAft>
                <a:spcPts val="0"/>
              </a:spcAft>
              <a:buClr>
                <a:srgbClr val="888888"/>
              </a:buClr>
              <a:buSzPts val="1600"/>
              <a:buNone/>
              <a:defRPr sz="1451">
                <a:solidFill>
                  <a:srgbClr val="888888"/>
                </a:solidFill>
              </a:defRPr>
            </a:lvl7pPr>
            <a:lvl8pPr marL="3316712" lvl="7" indent="-207294" algn="l" rtl="0">
              <a:lnSpc>
                <a:spcPct val="90000"/>
              </a:lnSpc>
              <a:spcBef>
                <a:spcPts val="453"/>
              </a:spcBef>
              <a:spcAft>
                <a:spcPts val="0"/>
              </a:spcAft>
              <a:buClr>
                <a:srgbClr val="888888"/>
              </a:buClr>
              <a:buSzPts val="1600"/>
              <a:buNone/>
              <a:defRPr sz="1451">
                <a:solidFill>
                  <a:srgbClr val="888888"/>
                </a:solidFill>
              </a:defRPr>
            </a:lvl8pPr>
            <a:lvl9pPr marL="3731301" lvl="8" indent="-207294" algn="l" rtl="0">
              <a:lnSpc>
                <a:spcPct val="90000"/>
              </a:lnSpc>
              <a:spcBef>
                <a:spcPts val="453"/>
              </a:spcBef>
              <a:spcAft>
                <a:spcPts val="0"/>
              </a:spcAft>
              <a:buClr>
                <a:srgbClr val="888888"/>
              </a:buClr>
              <a:buSzPts val="1600"/>
              <a:buNone/>
              <a:defRPr sz="1451">
                <a:solidFill>
                  <a:srgbClr val="888888"/>
                </a:solidFill>
              </a:defRPr>
            </a:lvl9pPr>
          </a:lstStyle>
          <a:p>
            <a:endParaRPr/>
          </a:p>
        </p:txBody>
      </p:sp>
      <p:sp>
        <p:nvSpPr>
          <p:cNvPr id="165" name="Google Shape;165;g281fc3c1766_0_469"/>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6" name="Google Shape;166;g281fc3c1766_0_469"/>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7" name="Google Shape;167;g281fc3c1766_0_469"/>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8"/>
        <p:cNvGrpSpPr/>
        <p:nvPr/>
      </p:nvGrpSpPr>
      <p:grpSpPr>
        <a:xfrm>
          <a:off x="0" y="0"/>
          <a:ext cx="0" cy="0"/>
          <a:chOff x="0" y="0"/>
          <a:chExt cx="0" cy="0"/>
        </a:xfrm>
      </p:grpSpPr>
      <p:sp>
        <p:nvSpPr>
          <p:cNvPr id="169" name="Google Shape;169;g281fc3c1766_0_475"/>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g281fc3c1766_0_475"/>
          <p:cNvSpPr txBox="1">
            <a:spLocks noGrp="1"/>
          </p:cNvSpPr>
          <p:nvPr>
            <p:ph type="body" idx="1"/>
          </p:nvPr>
        </p:nvSpPr>
        <p:spPr>
          <a:xfrm>
            <a:off x="838020" y="1825345"/>
            <a:ext cx="5171002" cy="4351829"/>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1" name="Google Shape;171;g281fc3c1766_0_475"/>
          <p:cNvSpPr txBox="1">
            <a:spLocks noGrp="1"/>
          </p:cNvSpPr>
          <p:nvPr>
            <p:ph type="body" idx="2"/>
          </p:nvPr>
        </p:nvSpPr>
        <p:spPr>
          <a:xfrm>
            <a:off x="6182879" y="1825345"/>
            <a:ext cx="5171002" cy="4351829"/>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2" name="Google Shape;172;g281fc3c1766_0_475"/>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3" name="Google Shape;173;g281fc3c1766_0_475"/>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g281fc3c1766_0_475"/>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5"/>
        <p:cNvGrpSpPr/>
        <p:nvPr/>
      </p:nvGrpSpPr>
      <p:grpSpPr>
        <a:xfrm>
          <a:off x="0" y="0"/>
          <a:ext cx="0" cy="0"/>
          <a:chOff x="0" y="0"/>
          <a:chExt cx="0" cy="0"/>
        </a:xfrm>
      </p:grpSpPr>
      <p:sp>
        <p:nvSpPr>
          <p:cNvPr id="176" name="Google Shape;176;g281fc3c1766_0_482"/>
          <p:cNvSpPr txBox="1">
            <a:spLocks noGrp="1"/>
          </p:cNvSpPr>
          <p:nvPr>
            <p:ph type="title"/>
          </p:nvPr>
        </p:nvSpPr>
        <p:spPr>
          <a:xfrm>
            <a:off x="83982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g281fc3c1766_0_482"/>
          <p:cNvSpPr txBox="1">
            <a:spLocks noGrp="1"/>
          </p:cNvSpPr>
          <p:nvPr>
            <p:ph type="body" idx="1"/>
          </p:nvPr>
        </p:nvSpPr>
        <p:spPr>
          <a:xfrm>
            <a:off x="839829" y="1681390"/>
            <a:ext cx="5158347" cy="823466"/>
          </a:xfrm>
          <a:prstGeom prst="rect">
            <a:avLst/>
          </a:prstGeom>
          <a:noFill/>
          <a:ln>
            <a:noFill/>
          </a:ln>
        </p:spPr>
        <p:txBody>
          <a:bodyPr spcFirstLastPara="1" wrap="square" lIns="91425" tIns="45700" rIns="91425" bIns="45700" anchor="b" anchorCtr="0">
            <a:normAutofit/>
          </a:bodyPr>
          <a:lstStyle>
            <a:lvl1pPr marL="414589" lvl="0" indent="-207294" algn="l" rtl="0">
              <a:lnSpc>
                <a:spcPct val="90000"/>
              </a:lnSpc>
              <a:spcBef>
                <a:spcPts val="907"/>
              </a:spcBef>
              <a:spcAft>
                <a:spcPts val="0"/>
              </a:spcAft>
              <a:buClr>
                <a:schemeClr val="dk1"/>
              </a:buClr>
              <a:buSzPts val="2400"/>
              <a:buNone/>
              <a:defRPr sz="2176" b="1"/>
            </a:lvl1pPr>
            <a:lvl2pPr marL="829178" lvl="1" indent="-207294" algn="l" rtl="0">
              <a:lnSpc>
                <a:spcPct val="90000"/>
              </a:lnSpc>
              <a:spcBef>
                <a:spcPts val="453"/>
              </a:spcBef>
              <a:spcAft>
                <a:spcPts val="0"/>
              </a:spcAft>
              <a:buClr>
                <a:schemeClr val="dk1"/>
              </a:buClr>
              <a:buSzPts val="2000"/>
              <a:buNone/>
              <a:defRPr sz="1814" b="1"/>
            </a:lvl2pPr>
            <a:lvl3pPr marL="1243767" lvl="2" indent="-207294" algn="l" rtl="0">
              <a:lnSpc>
                <a:spcPct val="90000"/>
              </a:lnSpc>
              <a:spcBef>
                <a:spcPts val="453"/>
              </a:spcBef>
              <a:spcAft>
                <a:spcPts val="0"/>
              </a:spcAft>
              <a:buClr>
                <a:schemeClr val="dk1"/>
              </a:buClr>
              <a:buSzPts val="1800"/>
              <a:buNone/>
              <a:defRPr sz="1632" b="1"/>
            </a:lvl3pPr>
            <a:lvl4pPr marL="1658356" lvl="3" indent="-207294" algn="l" rtl="0">
              <a:lnSpc>
                <a:spcPct val="90000"/>
              </a:lnSpc>
              <a:spcBef>
                <a:spcPts val="453"/>
              </a:spcBef>
              <a:spcAft>
                <a:spcPts val="0"/>
              </a:spcAft>
              <a:buClr>
                <a:schemeClr val="dk1"/>
              </a:buClr>
              <a:buSzPts val="1600"/>
              <a:buNone/>
              <a:defRPr sz="1451" b="1"/>
            </a:lvl4pPr>
            <a:lvl5pPr marL="2072945" lvl="4" indent="-207294" algn="l" rtl="0">
              <a:lnSpc>
                <a:spcPct val="90000"/>
              </a:lnSpc>
              <a:spcBef>
                <a:spcPts val="453"/>
              </a:spcBef>
              <a:spcAft>
                <a:spcPts val="0"/>
              </a:spcAft>
              <a:buClr>
                <a:schemeClr val="dk1"/>
              </a:buClr>
              <a:buSzPts val="1600"/>
              <a:buNone/>
              <a:defRPr sz="1451" b="1"/>
            </a:lvl5pPr>
            <a:lvl6pPr marL="2487534" lvl="5" indent="-207294" algn="l" rtl="0">
              <a:lnSpc>
                <a:spcPct val="90000"/>
              </a:lnSpc>
              <a:spcBef>
                <a:spcPts val="453"/>
              </a:spcBef>
              <a:spcAft>
                <a:spcPts val="0"/>
              </a:spcAft>
              <a:buClr>
                <a:schemeClr val="dk1"/>
              </a:buClr>
              <a:buSzPts val="1600"/>
              <a:buNone/>
              <a:defRPr sz="1451" b="1"/>
            </a:lvl6pPr>
            <a:lvl7pPr marL="2902123" lvl="6" indent="-207294" algn="l" rtl="0">
              <a:lnSpc>
                <a:spcPct val="90000"/>
              </a:lnSpc>
              <a:spcBef>
                <a:spcPts val="453"/>
              </a:spcBef>
              <a:spcAft>
                <a:spcPts val="0"/>
              </a:spcAft>
              <a:buClr>
                <a:schemeClr val="dk1"/>
              </a:buClr>
              <a:buSzPts val="1600"/>
              <a:buNone/>
              <a:defRPr sz="1451" b="1"/>
            </a:lvl7pPr>
            <a:lvl8pPr marL="3316712" lvl="7" indent="-207294" algn="l" rtl="0">
              <a:lnSpc>
                <a:spcPct val="90000"/>
              </a:lnSpc>
              <a:spcBef>
                <a:spcPts val="453"/>
              </a:spcBef>
              <a:spcAft>
                <a:spcPts val="0"/>
              </a:spcAft>
              <a:buClr>
                <a:schemeClr val="dk1"/>
              </a:buClr>
              <a:buSzPts val="1600"/>
              <a:buNone/>
              <a:defRPr sz="1451" b="1"/>
            </a:lvl8pPr>
            <a:lvl9pPr marL="3731301" lvl="8" indent="-207294" algn="l" rtl="0">
              <a:lnSpc>
                <a:spcPct val="90000"/>
              </a:lnSpc>
              <a:spcBef>
                <a:spcPts val="453"/>
              </a:spcBef>
              <a:spcAft>
                <a:spcPts val="0"/>
              </a:spcAft>
              <a:buClr>
                <a:schemeClr val="dk1"/>
              </a:buClr>
              <a:buSzPts val="1600"/>
              <a:buNone/>
              <a:defRPr sz="1451" b="1"/>
            </a:lvl9pPr>
          </a:lstStyle>
          <a:p>
            <a:endParaRPr/>
          </a:p>
        </p:txBody>
      </p:sp>
      <p:sp>
        <p:nvSpPr>
          <p:cNvPr id="178" name="Google Shape;178;g281fc3c1766_0_482"/>
          <p:cNvSpPr txBox="1">
            <a:spLocks noGrp="1"/>
          </p:cNvSpPr>
          <p:nvPr>
            <p:ph type="body" idx="2"/>
          </p:nvPr>
        </p:nvSpPr>
        <p:spPr>
          <a:xfrm>
            <a:off x="839829" y="2504811"/>
            <a:ext cx="5158347" cy="368533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9" name="Google Shape;179;g281fc3c1766_0_482"/>
          <p:cNvSpPr txBox="1">
            <a:spLocks noGrp="1"/>
          </p:cNvSpPr>
          <p:nvPr>
            <p:ph type="body" idx="3"/>
          </p:nvPr>
        </p:nvSpPr>
        <p:spPr>
          <a:xfrm>
            <a:off x="6172019" y="1681390"/>
            <a:ext cx="5183658" cy="823466"/>
          </a:xfrm>
          <a:prstGeom prst="rect">
            <a:avLst/>
          </a:prstGeom>
          <a:noFill/>
          <a:ln>
            <a:noFill/>
          </a:ln>
        </p:spPr>
        <p:txBody>
          <a:bodyPr spcFirstLastPara="1" wrap="square" lIns="91425" tIns="45700" rIns="91425" bIns="45700" anchor="b" anchorCtr="0">
            <a:normAutofit/>
          </a:bodyPr>
          <a:lstStyle>
            <a:lvl1pPr marL="414589" lvl="0" indent="-207294" algn="l" rtl="0">
              <a:lnSpc>
                <a:spcPct val="90000"/>
              </a:lnSpc>
              <a:spcBef>
                <a:spcPts val="907"/>
              </a:spcBef>
              <a:spcAft>
                <a:spcPts val="0"/>
              </a:spcAft>
              <a:buClr>
                <a:schemeClr val="dk1"/>
              </a:buClr>
              <a:buSzPts val="2400"/>
              <a:buNone/>
              <a:defRPr sz="2176" b="1"/>
            </a:lvl1pPr>
            <a:lvl2pPr marL="829178" lvl="1" indent="-207294" algn="l" rtl="0">
              <a:lnSpc>
                <a:spcPct val="90000"/>
              </a:lnSpc>
              <a:spcBef>
                <a:spcPts val="453"/>
              </a:spcBef>
              <a:spcAft>
                <a:spcPts val="0"/>
              </a:spcAft>
              <a:buClr>
                <a:schemeClr val="dk1"/>
              </a:buClr>
              <a:buSzPts val="2000"/>
              <a:buNone/>
              <a:defRPr sz="1814" b="1"/>
            </a:lvl2pPr>
            <a:lvl3pPr marL="1243767" lvl="2" indent="-207294" algn="l" rtl="0">
              <a:lnSpc>
                <a:spcPct val="90000"/>
              </a:lnSpc>
              <a:spcBef>
                <a:spcPts val="453"/>
              </a:spcBef>
              <a:spcAft>
                <a:spcPts val="0"/>
              </a:spcAft>
              <a:buClr>
                <a:schemeClr val="dk1"/>
              </a:buClr>
              <a:buSzPts val="1800"/>
              <a:buNone/>
              <a:defRPr sz="1632" b="1"/>
            </a:lvl3pPr>
            <a:lvl4pPr marL="1658356" lvl="3" indent="-207294" algn="l" rtl="0">
              <a:lnSpc>
                <a:spcPct val="90000"/>
              </a:lnSpc>
              <a:spcBef>
                <a:spcPts val="453"/>
              </a:spcBef>
              <a:spcAft>
                <a:spcPts val="0"/>
              </a:spcAft>
              <a:buClr>
                <a:schemeClr val="dk1"/>
              </a:buClr>
              <a:buSzPts val="1600"/>
              <a:buNone/>
              <a:defRPr sz="1451" b="1"/>
            </a:lvl4pPr>
            <a:lvl5pPr marL="2072945" lvl="4" indent="-207294" algn="l" rtl="0">
              <a:lnSpc>
                <a:spcPct val="90000"/>
              </a:lnSpc>
              <a:spcBef>
                <a:spcPts val="453"/>
              </a:spcBef>
              <a:spcAft>
                <a:spcPts val="0"/>
              </a:spcAft>
              <a:buClr>
                <a:schemeClr val="dk1"/>
              </a:buClr>
              <a:buSzPts val="1600"/>
              <a:buNone/>
              <a:defRPr sz="1451" b="1"/>
            </a:lvl5pPr>
            <a:lvl6pPr marL="2487534" lvl="5" indent="-207294" algn="l" rtl="0">
              <a:lnSpc>
                <a:spcPct val="90000"/>
              </a:lnSpc>
              <a:spcBef>
                <a:spcPts val="453"/>
              </a:spcBef>
              <a:spcAft>
                <a:spcPts val="0"/>
              </a:spcAft>
              <a:buClr>
                <a:schemeClr val="dk1"/>
              </a:buClr>
              <a:buSzPts val="1600"/>
              <a:buNone/>
              <a:defRPr sz="1451" b="1"/>
            </a:lvl6pPr>
            <a:lvl7pPr marL="2902123" lvl="6" indent="-207294" algn="l" rtl="0">
              <a:lnSpc>
                <a:spcPct val="90000"/>
              </a:lnSpc>
              <a:spcBef>
                <a:spcPts val="453"/>
              </a:spcBef>
              <a:spcAft>
                <a:spcPts val="0"/>
              </a:spcAft>
              <a:buClr>
                <a:schemeClr val="dk1"/>
              </a:buClr>
              <a:buSzPts val="1600"/>
              <a:buNone/>
              <a:defRPr sz="1451" b="1"/>
            </a:lvl7pPr>
            <a:lvl8pPr marL="3316712" lvl="7" indent="-207294" algn="l" rtl="0">
              <a:lnSpc>
                <a:spcPct val="90000"/>
              </a:lnSpc>
              <a:spcBef>
                <a:spcPts val="453"/>
              </a:spcBef>
              <a:spcAft>
                <a:spcPts val="0"/>
              </a:spcAft>
              <a:buClr>
                <a:schemeClr val="dk1"/>
              </a:buClr>
              <a:buSzPts val="1600"/>
              <a:buNone/>
              <a:defRPr sz="1451" b="1"/>
            </a:lvl8pPr>
            <a:lvl9pPr marL="3731301" lvl="8" indent="-207294" algn="l" rtl="0">
              <a:lnSpc>
                <a:spcPct val="90000"/>
              </a:lnSpc>
              <a:spcBef>
                <a:spcPts val="453"/>
              </a:spcBef>
              <a:spcAft>
                <a:spcPts val="0"/>
              </a:spcAft>
              <a:buClr>
                <a:schemeClr val="dk1"/>
              </a:buClr>
              <a:buSzPts val="1600"/>
              <a:buNone/>
              <a:defRPr sz="1451" b="1"/>
            </a:lvl9pPr>
          </a:lstStyle>
          <a:p>
            <a:endParaRPr/>
          </a:p>
        </p:txBody>
      </p:sp>
      <p:sp>
        <p:nvSpPr>
          <p:cNvPr id="180" name="Google Shape;180;g281fc3c1766_0_482"/>
          <p:cNvSpPr txBox="1">
            <a:spLocks noGrp="1"/>
          </p:cNvSpPr>
          <p:nvPr>
            <p:ph type="body" idx="4"/>
          </p:nvPr>
        </p:nvSpPr>
        <p:spPr>
          <a:xfrm>
            <a:off x="6172019" y="2504811"/>
            <a:ext cx="5183658" cy="368533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81" name="Google Shape;181;g281fc3c1766_0_482"/>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2" name="Google Shape;182;g281fc3c1766_0_482"/>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3" name="Google Shape;183;g281fc3c1766_0_482"/>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4"/>
        <p:cNvGrpSpPr/>
        <p:nvPr/>
      </p:nvGrpSpPr>
      <p:grpSpPr>
        <a:xfrm>
          <a:off x="0" y="0"/>
          <a:ext cx="0" cy="0"/>
          <a:chOff x="0" y="0"/>
          <a:chExt cx="0" cy="0"/>
        </a:xfrm>
      </p:grpSpPr>
      <p:sp>
        <p:nvSpPr>
          <p:cNvPr id="185" name="Google Shape;185;g281fc3c1766_0_491"/>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6" name="Google Shape;186;g281fc3c1766_0_491"/>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g281fc3c1766_0_491"/>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8" name="Google Shape;188;g281fc3c1766_0_491"/>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9"/>
        <p:cNvGrpSpPr/>
        <p:nvPr/>
      </p:nvGrpSpPr>
      <p:grpSpPr>
        <a:xfrm>
          <a:off x="0" y="0"/>
          <a:ext cx="0" cy="0"/>
          <a:chOff x="0" y="0"/>
          <a:chExt cx="0" cy="0"/>
        </a:xfrm>
      </p:grpSpPr>
      <p:sp>
        <p:nvSpPr>
          <p:cNvPr id="190" name="Google Shape;190;g281fc3c1766_0_496"/>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1" name="Google Shape;191;g281fc3c1766_0_496"/>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2" name="Google Shape;192;g281fc3c1766_0_496"/>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171"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lvl="0" indent="0" algn="r">
              <a:spcBef>
                <a:spcPts val="0"/>
              </a:spcBef>
              <a:buNone/>
              <a:defRPr sz="1632">
                <a:solidFill>
                  <a:srgbClr val="888888"/>
                </a:solidFill>
                <a:latin typeface="Calibri"/>
                <a:ea typeface="Calibri"/>
                <a:cs typeface="Calibri"/>
                <a:sym typeface="Calibri"/>
              </a:defRPr>
            </a:lvl1pPr>
            <a:lvl2pPr marL="0" lvl="1" indent="0" algn="r">
              <a:spcBef>
                <a:spcPts val="0"/>
              </a:spcBef>
              <a:buNone/>
              <a:defRPr sz="1632">
                <a:solidFill>
                  <a:srgbClr val="888888"/>
                </a:solidFill>
                <a:latin typeface="Calibri"/>
                <a:ea typeface="Calibri"/>
                <a:cs typeface="Calibri"/>
                <a:sym typeface="Calibri"/>
              </a:defRPr>
            </a:lvl2pPr>
            <a:lvl3pPr marL="0" lvl="2" indent="0" algn="r">
              <a:spcBef>
                <a:spcPts val="0"/>
              </a:spcBef>
              <a:buNone/>
              <a:defRPr sz="1632">
                <a:solidFill>
                  <a:srgbClr val="888888"/>
                </a:solidFill>
                <a:latin typeface="Calibri"/>
                <a:ea typeface="Calibri"/>
                <a:cs typeface="Calibri"/>
                <a:sym typeface="Calibri"/>
              </a:defRPr>
            </a:lvl3pPr>
            <a:lvl4pPr marL="0" lvl="3" indent="0" algn="r">
              <a:spcBef>
                <a:spcPts val="0"/>
              </a:spcBef>
              <a:buNone/>
              <a:defRPr sz="1632">
                <a:solidFill>
                  <a:srgbClr val="888888"/>
                </a:solidFill>
                <a:latin typeface="Calibri"/>
                <a:ea typeface="Calibri"/>
                <a:cs typeface="Calibri"/>
                <a:sym typeface="Calibri"/>
              </a:defRPr>
            </a:lvl4pPr>
            <a:lvl5pPr marL="0" lvl="4" indent="0" algn="r">
              <a:spcBef>
                <a:spcPts val="0"/>
              </a:spcBef>
              <a:buNone/>
              <a:defRPr sz="1632">
                <a:solidFill>
                  <a:srgbClr val="888888"/>
                </a:solidFill>
                <a:latin typeface="Calibri"/>
                <a:ea typeface="Calibri"/>
                <a:cs typeface="Calibri"/>
                <a:sym typeface="Calibri"/>
              </a:defRPr>
            </a:lvl5pPr>
            <a:lvl6pPr marL="0" lvl="5" indent="0" algn="r">
              <a:spcBef>
                <a:spcPts val="0"/>
              </a:spcBef>
              <a:buNone/>
              <a:defRPr sz="1632">
                <a:solidFill>
                  <a:srgbClr val="888888"/>
                </a:solidFill>
                <a:latin typeface="Calibri"/>
                <a:ea typeface="Calibri"/>
                <a:cs typeface="Calibri"/>
                <a:sym typeface="Calibri"/>
              </a:defRPr>
            </a:lvl6pPr>
            <a:lvl7pPr marL="0" lvl="6" indent="0" algn="r">
              <a:spcBef>
                <a:spcPts val="0"/>
              </a:spcBef>
              <a:buNone/>
              <a:defRPr sz="1632">
                <a:solidFill>
                  <a:srgbClr val="888888"/>
                </a:solidFill>
                <a:latin typeface="Calibri"/>
                <a:ea typeface="Calibri"/>
                <a:cs typeface="Calibri"/>
                <a:sym typeface="Calibri"/>
              </a:defRPr>
            </a:lvl7pPr>
            <a:lvl8pPr marL="0" lvl="7" indent="0" algn="r">
              <a:spcBef>
                <a:spcPts val="0"/>
              </a:spcBef>
              <a:buNone/>
              <a:defRPr sz="1632">
                <a:solidFill>
                  <a:srgbClr val="888888"/>
                </a:solidFill>
                <a:latin typeface="Calibri"/>
                <a:ea typeface="Calibri"/>
                <a:cs typeface="Calibri"/>
                <a:sym typeface="Calibri"/>
              </a:defRPr>
            </a:lvl8pPr>
            <a:lvl9pPr marL="0" lvl="8" indent="0" algn="r">
              <a:spcBef>
                <a:spcPts val="0"/>
              </a:spcBef>
              <a:buNone/>
              <a:defRPr sz="1632">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3"/>
        <p:cNvGrpSpPr/>
        <p:nvPr/>
      </p:nvGrpSpPr>
      <p:grpSpPr>
        <a:xfrm>
          <a:off x="0" y="0"/>
          <a:ext cx="0" cy="0"/>
          <a:chOff x="0" y="0"/>
          <a:chExt cx="0" cy="0"/>
        </a:xfrm>
      </p:grpSpPr>
      <p:sp>
        <p:nvSpPr>
          <p:cNvPr id="194" name="Google Shape;194;g281fc3c1766_0_500"/>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5" name="Google Shape;195;g281fc3c1766_0_500"/>
          <p:cNvSpPr txBox="1">
            <a:spLocks noGrp="1"/>
          </p:cNvSpPr>
          <p:nvPr>
            <p:ph type="body" idx="1"/>
          </p:nvPr>
        </p:nvSpPr>
        <p:spPr>
          <a:xfrm rot="5400000">
            <a:off x="3920015" y="-1256793"/>
            <a:ext cx="4351829" cy="10516105"/>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96" name="Google Shape;196;g281fc3c1766_0_500"/>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7" name="Google Shape;197;g281fc3c1766_0_500"/>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8" name="Google Shape;198;g281fc3c1766_0_500"/>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9"/>
        <p:cNvGrpSpPr/>
        <p:nvPr/>
      </p:nvGrpSpPr>
      <p:grpSpPr>
        <a:xfrm>
          <a:off x="0" y="0"/>
          <a:ext cx="0" cy="0"/>
          <a:chOff x="0" y="0"/>
          <a:chExt cx="0" cy="0"/>
        </a:xfrm>
      </p:grpSpPr>
      <p:sp>
        <p:nvSpPr>
          <p:cNvPr id="200" name="Google Shape;200;g281fc3c1766_0_506"/>
          <p:cNvSpPr txBox="1">
            <a:spLocks noGrp="1"/>
          </p:cNvSpPr>
          <p:nvPr>
            <p:ph type="title"/>
          </p:nvPr>
        </p:nvSpPr>
        <p:spPr>
          <a:xfrm rot="5400000">
            <a:off x="7134362" y="1957350"/>
            <a:ext cx="5811325" cy="2627914"/>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1" name="Google Shape;201;g281fc3c1766_0_506"/>
          <p:cNvSpPr txBox="1">
            <a:spLocks noGrp="1"/>
          </p:cNvSpPr>
          <p:nvPr>
            <p:ph type="body" idx="1"/>
          </p:nvPr>
        </p:nvSpPr>
        <p:spPr>
          <a:xfrm rot="5400000">
            <a:off x="1789431" y="-585738"/>
            <a:ext cx="5811325" cy="771409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202" name="Google Shape;202;g281fc3c1766_0_506"/>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3" name="Google Shape;203;g281fc3c1766_0_506"/>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4" name="Google Shape;204;g281fc3c1766_0_506"/>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204" name="Picture Placeholder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7463" y="656405"/>
            <a:ext cx="11318019"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grpSp>
        <p:nvGrpSpPr>
          <p:cNvPr id="283" name="Group 282">
            <a:extLst>
              <a:ext uri="{FF2B5EF4-FFF2-40B4-BE49-F238E27FC236}">
                <a16:creationId xmlns:a16="http://schemas.microsoft.com/office/drawing/2014/main" id="{C1036C75-4D48-4C45-AFC3-8D59AD2A30F8}"/>
              </a:ext>
            </a:extLst>
          </p:cNvPr>
          <p:cNvGrpSpPr/>
          <p:nvPr userDrawn="1"/>
        </p:nvGrpSpPr>
        <p:grpSpPr>
          <a:xfrm>
            <a:off x="9333752" y="5824422"/>
            <a:ext cx="2471731" cy="613729"/>
            <a:chOff x="0" y="0"/>
            <a:chExt cx="2301694" cy="571500"/>
          </a:xfrm>
        </p:grpSpPr>
        <p:sp>
          <p:nvSpPr>
            <p:cNvPr id="284" name="Rectangle 283">
              <a:extLst>
                <a:ext uri="{FF2B5EF4-FFF2-40B4-BE49-F238E27FC236}">
                  <a16:creationId xmlns:a16="http://schemas.microsoft.com/office/drawing/2014/main" id="{7FDC6DC0-2C2E-714E-AD04-F0B2F89EC052}"/>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432"/>
            </a:p>
          </p:txBody>
        </p:sp>
        <p:pic>
          <p:nvPicPr>
            <p:cNvPr id="285" name="Picture 284">
              <a:extLst>
                <a:ext uri="{FF2B5EF4-FFF2-40B4-BE49-F238E27FC236}">
                  <a16:creationId xmlns:a16="http://schemas.microsoft.com/office/drawing/2014/main" id="{84C8360A-3BE2-5B4F-89AD-CA8C6376938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05" name="Freeform 204">
            <a:extLst>
              <a:ext uri="{FF2B5EF4-FFF2-40B4-BE49-F238E27FC236}">
                <a16:creationId xmlns:a16="http://schemas.microsoft.com/office/drawing/2014/main" id="{669BBDA4-4032-5623-1217-02BB7DEE19B7}"/>
              </a:ext>
            </a:extLst>
          </p:cNvPr>
          <p:cNvSpPr/>
          <p:nvPr userDrawn="1"/>
        </p:nvSpPr>
        <p:spPr>
          <a:xfrm>
            <a:off x="8586747" y="1"/>
            <a:ext cx="2653409" cy="266252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sz="1432"/>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80752" y="412591"/>
            <a:ext cx="2050690" cy="2000480"/>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sz="1432"/>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sz="1432"/>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sz="1432"/>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sz="1432"/>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sz="1432"/>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432"/>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sz="1432"/>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sz="1432"/>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sz="1432"/>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sz="1432"/>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sz="1432"/>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432"/>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sz="1432"/>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sz="1432"/>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sz="1432"/>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sz="1432"/>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sz="1432"/>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sz="1432"/>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sz="1432"/>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sz="1432"/>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sz="1432"/>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sz="1432"/>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sz="1432"/>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432"/>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432"/>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sz="1432"/>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sz="1432"/>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sz="1432"/>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sz="1432"/>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sz="1432"/>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sz="1432"/>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sz="1432"/>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sz="1432"/>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sz="1432"/>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sz="1432"/>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sz="1432"/>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sz="1432"/>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sz="1432"/>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sz="1432"/>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sz="1432"/>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sz="1432"/>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sz="1432"/>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6524" y="4210795"/>
            <a:ext cx="3335229" cy="756631"/>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102"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484842" indent="0">
              <a:buNone/>
              <a:defRPr sz="4105">
                <a:solidFill>
                  <a:srgbClr val="011E3B"/>
                </a:solidFill>
                <a:latin typeface="Montserrat" pitchFamily="2" charset="77"/>
              </a:defRPr>
            </a:lvl2pPr>
            <a:lvl3pPr marL="969684" indent="0">
              <a:buNone/>
              <a:defRPr sz="4105">
                <a:solidFill>
                  <a:srgbClr val="011E3B"/>
                </a:solidFill>
                <a:latin typeface="Montserrat" pitchFamily="2" charset="77"/>
              </a:defRPr>
            </a:lvl3pPr>
            <a:lvl4pPr marL="1454526" indent="0">
              <a:buNone/>
              <a:defRPr sz="4105">
                <a:solidFill>
                  <a:srgbClr val="011E3B"/>
                </a:solidFill>
                <a:latin typeface="Montserrat" pitchFamily="2" charset="77"/>
              </a:defRPr>
            </a:lvl4pPr>
            <a:lvl5pPr marL="1939371" indent="0">
              <a:buNone/>
              <a:defRPr sz="4105">
                <a:solidFill>
                  <a:srgbClr val="011E3B"/>
                </a:solidFill>
                <a:latin typeface="Montserrat" pitchFamily="2" charset="77"/>
              </a:defRPr>
            </a:lvl5pPr>
          </a:lstStyle>
          <a:p>
            <a:pPr lvl="0"/>
            <a:r>
              <a:rPr lang="en-GB"/>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3984" y="5335741"/>
            <a:ext cx="3629734" cy="1038225"/>
          </a:xfrm>
          <a:prstGeom prst="rect">
            <a:avLst/>
          </a:prstGeom>
        </p:spPr>
        <p:txBody>
          <a:bodyPr>
            <a:noAutofit/>
          </a:bodyPr>
          <a:lstStyle>
            <a:lvl1pPr marL="0" indent="0">
              <a:lnSpc>
                <a:spcPts val="2482"/>
              </a:lnSpc>
              <a:spcBef>
                <a:spcPts val="0"/>
              </a:spcBef>
              <a:buNone/>
              <a:defRPr sz="3102" b="1" i="0">
                <a:solidFill>
                  <a:srgbClr val="262626"/>
                </a:solidFill>
                <a:latin typeface="Calibri" panose="020F0502020204030204" pitchFamily="34" charset="0"/>
                <a:cs typeface="Calibri" panose="020F0502020204030204" pitchFamily="34" charset="0"/>
              </a:defRPr>
            </a:lvl1pPr>
            <a:lvl2pPr marL="300618" indent="0">
              <a:buNone/>
              <a:defRPr sz="2545">
                <a:solidFill>
                  <a:srgbClr val="011E3B"/>
                </a:solidFill>
                <a:latin typeface="Montserrat" pitchFamily="2" charset="77"/>
              </a:defRPr>
            </a:lvl2pPr>
            <a:lvl3pPr marL="601236" indent="0">
              <a:buNone/>
              <a:defRPr sz="2545">
                <a:solidFill>
                  <a:srgbClr val="011E3B"/>
                </a:solidFill>
                <a:latin typeface="Montserrat" pitchFamily="2" charset="77"/>
              </a:defRPr>
            </a:lvl3pPr>
            <a:lvl4pPr marL="901853" indent="0">
              <a:buNone/>
              <a:defRPr sz="2545">
                <a:solidFill>
                  <a:srgbClr val="011E3B"/>
                </a:solidFill>
                <a:latin typeface="Montserrat" pitchFamily="2" charset="77"/>
              </a:defRPr>
            </a:lvl4pPr>
            <a:lvl5pPr marL="1202471" indent="0">
              <a:buNone/>
              <a:defRPr sz="2545">
                <a:solidFill>
                  <a:srgbClr val="011E3B"/>
                </a:solidFill>
                <a:latin typeface="Montserrat" pitchFamily="2" charset="77"/>
              </a:defRPr>
            </a:lvl5pPr>
          </a:lstStyle>
          <a:p>
            <a:pPr lvl="0"/>
            <a:r>
              <a:rPr lang="en-GB"/>
              <a:t>Blockchain for Agri Food Edu</a:t>
            </a:r>
            <a:endParaRPr lang="en-US"/>
          </a:p>
        </p:txBody>
      </p:sp>
    </p:spTree>
    <p:extLst>
      <p:ext uri="{BB962C8B-B14F-4D97-AF65-F5344CB8AC3E}">
        <p14:creationId xmlns:p14="http://schemas.microsoft.com/office/powerpoint/2010/main" val="954481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2192000" cy="101056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97804" y="1606538"/>
            <a:ext cx="5225401" cy="251183"/>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800"/>
              <a:buNone/>
              <a:defRPr sz="1632" b="1">
                <a:solidFill>
                  <a:schemeClr val="dk1"/>
                </a:solidFill>
                <a:latin typeface="Open Sans"/>
                <a:ea typeface="Open Sans"/>
                <a:cs typeface="Open Sans"/>
                <a:sym typeface="Open Sans"/>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36" name="Google Shape;36;p66"/>
          <p:cNvSpPr txBox="1"/>
          <p:nvPr/>
        </p:nvSpPr>
        <p:spPr>
          <a:xfrm>
            <a:off x="620821" y="523541"/>
            <a:ext cx="3563844"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None/>
            </a:pPr>
            <a:r>
              <a:rPr lang="en-GB" sz="907" b="0">
                <a:solidFill>
                  <a:schemeClr val="lt1"/>
                </a:solidFill>
                <a:latin typeface="Open Sans"/>
                <a:ea typeface="Open Sans"/>
                <a:cs typeface="Open Sans"/>
                <a:sym typeface="Open Sans"/>
              </a:rPr>
              <a:t>Brand manual for </a:t>
            </a:r>
            <a:r>
              <a:rPr lang="en-GB" sz="907" b="1">
                <a:solidFill>
                  <a:schemeClr val="lt1"/>
                </a:solidFill>
                <a:latin typeface="Open Sans"/>
                <a:ea typeface="Open Sans"/>
                <a:cs typeface="Open Sans"/>
                <a:sym typeface="Open Sans"/>
              </a:rPr>
              <a:t>Blockchain for Agri Food  Edu</a:t>
            </a:r>
            <a:endParaRPr sz="907"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9294227" y="523542"/>
            <a:ext cx="2188262" cy="210627"/>
          </a:xfrm>
          <a:prstGeom prst="rect">
            <a:avLst/>
          </a:prstGeom>
          <a:noFill/>
          <a:ln>
            <a:noFill/>
          </a:ln>
        </p:spPr>
        <p:txBody>
          <a:bodyPr spcFirstLastPara="1" wrap="square" lIns="91425" tIns="45700" rIns="91425" bIns="45700" anchor="t" anchorCtr="0">
            <a:noAutofit/>
          </a:bodyPr>
          <a:lstStyle>
            <a:lvl1pPr marL="414589" lvl="0" indent="-207294" algn="r">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a:lnSpc>
                <a:spcPct val="90000"/>
              </a:lnSpc>
              <a:spcBef>
                <a:spcPts val="453"/>
              </a:spcBef>
              <a:spcAft>
                <a:spcPts val="0"/>
              </a:spcAft>
              <a:buClr>
                <a:schemeClr val="dk1"/>
              </a:buClr>
              <a:buSzPts val="800"/>
              <a:buNone/>
              <a:defRPr sz="725"/>
            </a:lvl2pPr>
            <a:lvl3pPr marL="1243767" lvl="2" indent="-207294" algn="r">
              <a:lnSpc>
                <a:spcPct val="90000"/>
              </a:lnSpc>
              <a:spcBef>
                <a:spcPts val="453"/>
              </a:spcBef>
              <a:spcAft>
                <a:spcPts val="0"/>
              </a:spcAft>
              <a:buClr>
                <a:schemeClr val="dk1"/>
              </a:buClr>
              <a:buSzPts val="800"/>
              <a:buNone/>
              <a:defRPr sz="725"/>
            </a:lvl3pPr>
            <a:lvl4pPr marL="1658356" lvl="3" indent="-207294" algn="r">
              <a:lnSpc>
                <a:spcPct val="90000"/>
              </a:lnSpc>
              <a:spcBef>
                <a:spcPts val="453"/>
              </a:spcBef>
              <a:spcAft>
                <a:spcPts val="0"/>
              </a:spcAft>
              <a:buClr>
                <a:schemeClr val="dk1"/>
              </a:buClr>
              <a:buSzPts val="800"/>
              <a:buNone/>
              <a:defRPr sz="725"/>
            </a:lvl4pPr>
            <a:lvl5pPr marL="2072945" lvl="4" indent="-207294" algn="r">
              <a:lnSpc>
                <a:spcPct val="90000"/>
              </a:lnSpc>
              <a:spcBef>
                <a:spcPts val="453"/>
              </a:spcBef>
              <a:spcAft>
                <a:spcPts val="0"/>
              </a:spcAft>
              <a:buClr>
                <a:schemeClr val="dk1"/>
              </a:buClr>
              <a:buSzPts val="800"/>
              <a:buNone/>
              <a:defRPr sz="725"/>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839829" y="457776"/>
            <a:ext cx="3933079" cy="15993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90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5183773" y="987529"/>
            <a:ext cx="6172019" cy="4872866"/>
          </a:xfrm>
          <a:prstGeom prst="rect">
            <a:avLst/>
          </a:prstGeom>
          <a:noFill/>
          <a:ln>
            <a:noFill/>
          </a:ln>
        </p:spPr>
        <p:txBody>
          <a:bodyPr spcFirstLastPara="1" wrap="square" lIns="91425" tIns="45700" rIns="91425" bIns="45700" anchor="t" anchorCtr="0">
            <a:normAutofit/>
          </a:bodyPr>
          <a:lstStyle>
            <a:lvl1pPr marL="414589" lvl="0" indent="-391556" algn="l">
              <a:lnSpc>
                <a:spcPct val="90000"/>
              </a:lnSpc>
              <a:spcBef>
                <a:spcPts val="907"/>
              </a:spcBef>
              <a:spcAft>
                <a:spcPts val="0"/>
              </a:spcAft>
              <a:buClr>
                <a:schemeClr val="dk1"/>
              </a:buClr>
              <a:buSzPts val="3200"/>
              <a:buChar char="•"/>
              <a:defRPr sz="2902"/>
            </a:lvl1pPr>
            <a:lvl2pPr marL="829178" lvl="1" indent="-368524" algn="l">
              <a:lnSpc>
                <a:spcPct val="90000"/>
              </a:lnSpc>
              <a:spcBef>
                <a:spcPts val="453"/>
              </a:spcBef>
              <a:spcAft>
                <a:spcPts val="0"/>
              </a:spcAft>
              <a:buClr>
                <a:schemeClr val="dk1"/>
              </a:buClr>
              <a:buSzPts val="2800"/>
              <a:buChar char="•"/>
              <a:defRPr sz="2539"/>
            </a:lvl2pPr>
            <a:lvl3pPr marL="1243767" lvl="2" indent="-345491" algn="l">
              <a:lnSpc>
                <a:spcPct val="90000"/>
              </a:lnSpc>
              <a:spcBef>
                <a:spcPts val="453"/>
              </a:spcBef>
              <a:spcAft>
                <a:spcPts val="0"/>
              </a:spcAft>
              <a:buClr>
                <a:schemeClr val="dk1"/>
              </a:buClr>
              <a:buSzPts val="2400"/>
              <a:buChar char="•"/>
              <a:defRPr sz="2176"/>
            </a:lvl3pPr>
            <a:lvl4pPr marL="1658356" lvl="3" indent="-322458" algn="l">
              <a:lnSpc>
                <a:spcPct val="90000"/>
              </a:lnSpc>
              <a:spcBef>
                <a:spcPts val="453"/>
              </a:spcBef>
              <a:spcAft>
                <a:spcPts val="0"/>
              </a:spcAft>
              <a:buClr>
                <a:schemeClr val="dk1"/>
              </a:buClr>
              <a:buSzPts val="2000"/>
              <a:buChar char="•"/>
              <a:defRPr sz="1814"/>
            </a:lvl4pPr>
            <a:lvl5pPr marL="2072945" lvl="4" indent="-322458" algn="l">
              <a:lnSpc>
                <a:spcPct val="90000"/>
              </a:lnSpc>
              <a:spcBef>
                <a:spcPts val="453"/>
              </a:spcBef>
              <a:spcAft>
                <a:spcPts val="0"/>
              </a:spcAft>
              <a:buClr>
                <a:schemeClr val="dk1"/>
              </a:buClr>
              <a:buSzPts val="2000"/>
              <a:buChar char="•"/>
              <a:defRPr sz="1814"/>
            </a:lvl5pPr>
            <a:lvl6pPr marL="2487534" lvl="5" indent="-322458" algn="l">
              <a:lnSpc>
                <a:spcPct val="90000"/>
              </a:lnSpc>
              <a:spcBef>
                <a:spcPts val="453"/>
              </a:spcBef>
              <a:spcAft>
                <a:spcPts val="0"/>
              </a:spcAft>
              <a:buClr>
                <a:schemeClr val="dk1"/>
              </a:buClr>
              <a:buSzPts val="2000"/>
              <a:buChar char="•"/>
              <a:defRPr sz="1814"/>
            </a:lvl6pPr>
            <a:lvl7pPr marL="2902123" lvl="6" indent="-322458" algn="l">
              <a:lnSpc>
                <a:spcPct val="90000"/>
              </a:lnSpc>
              <a:spcBef>
                <a:spcPts val="453"/>
              </a:spcBef>
              <a:spcAft>
                <a:spcPts val="0"/>
              </a:spcAft>
              <a:buClr>
                <a:schemeClr val="dk1"/>
              </a:buClr>
              <a:buSzPts val="2000"/>
              <a:buChar char="•"/>
              <a:defRPr sz="1814"/>
            </a:lvl7pPr>
            <a:lvl8pPr marL="3316712" lvl="7" indent="-322458" algn="l">
              <a:lnSpc>
                <a:spcPct val="90000"/>
              </a:lnSpc>
              <a:spcBef>
                <a:spcPts val="453"/>
              </a:spcBef>
              <a:spcAft>
                <a:spcPts val="0"/>
              </a:spcAft>
              <a:buClr>
                <a:schemeClr val="dk1"/>
              </a:buClr>
              <a:buSzPts val="2000"/>
              <a:buChar char="•"/>
              <a:defRPr sz="1814"/>
            </a:lvl8pPr>
            <a:lvl9pPr marL="3731301" lvl="8" indent="-322458" algn="l">
              <a:lnSpc>
                <a:spcPct val="90000"/>
              </a:lnSpc>
              <a:spcBef>
                <a:spcPts val="453"/>
              </a:spcBef>
              <a:spcAft>
                <a:spcPts val="0"/>
              </a:spcAft>
              <a:buClr>
                <a:schemeClr val="dk1"/>
              </a:buClr>
              <a:buSzPts val="2000"/>
              <a:buChar char="•"/>
              <a:defRPr sz="1814"/>
            </a:lvl9pPr>
          </a:lstStyle>
          <a:p>
            <a:endParaRPr/>
          </a:p>
        </p:txBody>
      </p:sp>
      <p:sp>
        <p:nvSpPr>
          <p:cNvPr id="41" name="Google Shape;41;p67"/>
          <p:cNvSpPr txBox="1">
            <a:spLocks noGrp="1"/>
          </p:cNvSpPr>
          <p:nvPr>
            <p:ph type="body" idx="2"/>
          </p:nvPr>
        </p:nvSpPr>
        <p:spPr>
          <a:xfrm>
            <a:off x="839829" y="2057113"/>
            <a:ext cx="3933079" cy="3811919"/>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600"/>
              <a:buNone/>
              <a:defRPr sz="1451"/>
            </a:lvl1pPr>
            <a:lvl2pPr marL="829178" lvl="1" indent="-207294" algn="l">
              <a:lnSpc>
                <a:spcPct val="90000"/>
              </a:lnSpc>
              <a:spcBef>
                <a:spcPts val="453"/>
              </a:spcBef>
              <a:spcAft>
                <a:spcPts val="0"/>
              </a:spcAft>
              <a:buClr>
                <a:schemeClr val="dk1"/>
              </a:buClr>
              <a:buSzPts val="1400"/>
              <a:buNone/>
              <a:defRPr sz="1270"/>
            </a:lvl2pPr>
            <a:lvl3pPr marL="1243767" lvl="2" indent="-207294" algn="l">
              <a:lnSpc>
                <a:spcPct val="90000"/>
              </a:lnSpc>
              <a:spcBef>
                <a:spcPts val="453"/>
              </a:spcBef>
              <a:spcAft>
                <a:spcPts val="0"/>
              </a:spcAft>
              <a:buClr>
                <a:schemeClr val="dk1"/>
              </a:buClr>
              <a:buSzPts val="1200"/>
              <a:buNone/>
              <a:defRPr sz="1088"/>
            </a:lvl3pPr>
            <a:lvl4pPr marL="1658356" lvl="3" indent="-207294" algn="l">
              <a:lnSpc>
                <a:spcPct val="90000"/>
              </a:lnSpc>
              <a:spcBef>
                <a:spcPts val="453"/>
              </a:spcBef>
              <a:spcAft>
                <a:spcPts val="0"/>
              </a:spcAft>
              <a:buClr>
                <a:schemeClr val="dk1"/>
              </a:buClr>
              <a:buSzPts val="1000"/>
              <a:buNone/>
              <a:defRPr sz="907"/>
            </a:lvl4pPr>
            <a:lvl5pPr marL="2072945" lvl="4" indent="-207294" algn="l">
              <a:lnSpc>
                <a:spcPct val="90000"/>
              </a:lnSpc>
              <a:spcBef>
                <a:spcPts val="453"/>
              </a:spcBef>
              <a:spcAft>
                <a:spcPts val="0"/>
              </a:spcAft>
              <a:buClr>
                <a:schemeClr val="dk1"/>
              </a:buClr>
              <a:buSzPts val="1000"/>
              <a:buNone/>
              <a:defRPr sz="907"/>
            </a:lvl5pPr>
            <a:lvl6pPr marL="2487534" lvl="5" indent="-207294" algn="l">
              <a:lnSpc>
                <a:spcPct val="90000"/>
              </a:lnSpc>
              <a:spcBef>
                <a:spcPts val="453"/>
              </a:spcBef>
              <a:spcAft>
                <a:spcPts val="0"/>
              </a:spcAft>
              <a:buClr>
                <a:schemeClr val="dk1"/>
              </a:buClr>
              <a:buSzPts val="1000"/>
              <a:buNone/>
              <a:defRPr sz="907"/>
            </a:lvl6pPr>
            <a:lvl7pPr marL="2902123" lvl="6" indent="-207294" algn="l">
              <a:lnSpc>
                <a:spcPct val="90000"/>
              </a:lnSpc>
              <a:spcBef>
                <a:spcPts val="453"/>
              </a:spcBef>
              <a:spcAft>
                <a:spcPts val="0"/>
              </a:spcAft>
              <a:buClr>
                <a:schemeClr val="dk1"/>
              </a:buClr>
              <a:buSzPts val="1000"/>
              <a:buNone/>
              <a:defRPr sz="907"/>
            </a:lvl7pPr>
            <a:lvl8pPr marL="3316712" lvl="7" indent="-207294" algn="l">
              <a:lnSpc>
                <a:spcPct val="90000"/>
              </a:lnSpc>
              <a:spcBef>
                <a:spcPts val="453"/>
              </a:spcBef>
              <a:spcAft>
                <a:spcPts val="0"/>
              </a:spcAft>
              <a:buClr>
                <a:schemeClr val="dk1"/>
              </a:buClr>
              <a:buSzPts val="1000"/>
              <a:buNone/>
              <a:defRPr sz="907"/>
            </a:lvl8pPr>
            <a:lvl9pPr marL="3731301" lvl="8" indent="-207294" algn="l">
              <a:lnSpc>
                <a:spcPct val="90000"/>
              </a:lnSpc>
              <a:spcBef>
                <a:spcPts val="453"/>
              </a:spcBef>
              <a:spcAft>
                <a:spcPts val="0"/>
              </a:spcAft>
              <a:buClr>
                <a:schemeClr val="dk1"/>
              </a:buClr>
              <a:buSzPts val="1000"/>
              <a:buNone/>
              <a:defRPr sz="907"/>
            </a:lvl9pPr>
          </a:lstStyle>
          <a:p>
            <a:endParaRPr/>
          </a:p>
        </p:txBody>
      </p:sp>
      <p:sp>
        <p:nvSpPr>
          <p:cNvPr id="42" name="Google Shape;42;p67"/>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839829" y="457776"/>
            <a:ext cx="3933079" cy="15993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90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5183773" y="987529"/>
            <a:ext cx="6172019" cy="4872866"/>
          </a:xfrm>
          <a:prstGeom prst="rect">
            <a:avLst/>
          </a:prstGeom>
          <a:noFill/>
          <a:ln>
            <a:noFill/>
          </a:ln>
        </p:spPr>
      </p:sp>
      <p:sp>
        <p:nvSpPr>
          <p:cNvPr id="48" name="Google Shape;48;p68"/>
          <p:cNvSpPr txBox="1">
            <a:spLocks noGrp="1"/>
          </p:cNvSpPr>
          <p:nvPr>
            <p:ph type="body" idx="1"/>
          </p:nvPr>
        </p:nvSpPr>
        <p:spPr>
          <a:xfrm>
            <a:off x="839829" y="2057113"/>
            <a:ext cx="3933079" cy="3811919"/>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600"/>
              <a:buNone/>
              <a:defRPr sz="1451"/>
            </a:lvl1pPr>
            <a:lvl2pPr marL="829178" lvl="1" indent="-207294" algn="l">
              <a:lnSpc>
                <a:spcPct val="90000"/>
              </a:lnSpc>
              <a:spcBef>
                <a:spcPts val="453"/>
              </a:spcBef>
              <a:spcAft>
                <a:spcPts val="0"/>
              </a:spcAft>
              <a:buClr>
                <a:schemeClr val="dk1"/>
              </a:buClr>
              <a:buSzPts val="1400"/>
              <a:buNone/>
              <a:defRPr sz="1270"/>
            </a:lvl2pPr>
            <a:lvl3pPr marL="1243767" lvl="2" indent="-207294" algn="l">
              <a:lnSpc>
                <a:spcPct val="90000"/>
              </a:lnSpc>
              <a:spcBef>
                <a:spcPts val="453"/>
              </a:spcBef>
              <a:spcAft>
                <a:spcPts val="0"/>
              </a:spcAft>
              <a:buClr>
                <a:schemeClr val="dk1"/>
              </a:buClr>
              <a:buSzPts val="1200"/>
              <a:buNone/>
              <a:defRPr sz="1088"/>
            </a:lvl3pPr>
            <a:lvl4pPr marL="1658356" lvl="3" indent="-207294" algn="l">
              <a:lnSpc>
                <a:spcPct val="90000"/>
              </a:lnSpc>
              <a:spcBef>
                <a:spcPts val="453"/>
              </a:spcBef>
              <a:spcAft>
                <a:spcPts val="0"/>
              </a:spcAft>
              <a:buClr>
                <a:schemeClr val="dk1"/>
              </a:buClr>
              <a:buSzPts val="1000"/>
              <a:buNone/>
              <a:defRPr sz="907"/>
            </a:lvl4pPr>
            <a:lvl5pPr marL="2072945" lvl="4" indent="-207294" algn="l">
              <a:lnSpc>
                <a:spcPct val="90000"/>
              </a:lnSpc>
              <a:spcBef>
                <a:spcPts val="453"/>
              </a:spcBef>
              <a:spcAft>
                <a:spcPts val="0"/>
              </a:spcAft>
              <a:buClr>
                <a:schemeClr val="dk1"/>
              </a:buClr>
              <a:buSzPts val="1000"/>
              <a:buNone/>
              <a:defRPr sz="907"/>
            </a:lvl5pPr>
            <a:lvl6pPr marL="2487534" lvl="5" indent="-207294" algn="l">
              <a:lnSpc>
                <a:spcPct val="90000"/>
              </a:lnSpc>
              <a:spcBef>
                <a:spcPts val="453"/>
              </a:spcBef>
              <a:spcAft>
                <a:spcPts val="0"/>
              </a:spcAft>
              <a:buClr>
                <a:schemeClr val="dk1"/>
              </a:buClr>
              <a:buSzPts val="1000"/>
              <a:buNone/>
              <a:defRPr sz="907"/>
            </a:lvl6pPr>
            <a:lvl7pPr marL="2902123" lvl="6" indent="-207294" algn="l">
              <a:lnSpc>
                <a:spcPct val="90000"/>
              </a:lnSpc>
              <a:spcBef>
                <a:spcPts val="453"/>
              </a:spcBef>
              <a:spcAft>
                <a:spcPts val="0"/>
              </a:spcAft>
              <a:buClr>
                <a:schemeClr val="dk1"/>
              </a:buClr>
              <a:buSzPts val="1000"/>
              <a:buNone/>
              <a:defRPr sz="907"/>
            </a:lvl7pPr>
            <a:lvl8pPr marL="3316712" lvl="7" indent="-207294" algn="l">
              <a:lnSpc>
                <a:spcPct val="90000"/>
              </a:lnSpc>
              <a:spcBef>
                <a:spcPts val="453"/>
              </a:spcBef>
              <a:spcAft>
                <a:spcPts val="0"/>
              </a:spcAft>
              <a:buClr>
                <a:schemeClr val="dk1"/>
              </a:buClr>
              <a:buSzPts val="1000"/>
              <a:buNone/>
              <a:defRPr sz="907"/>
            </a:lvl8pPr>
            <a:lvl9pPr marL="3731301" lvl="8" indent="-207294" algn="l">
              <a:lnSpc>
                <a:spcPct val="90000"/>
              </a:lnSpc>
              <a:spcBef>
                <a:spcPts val="453"/>
              </a:spcBef>
              <a:spcAft>
                <a:spcPts val="0"/>
              </a:spcAft>
              <a:buClr>
                <a:schemeClr val="dk1"/>
              </a:buClr>
              <a:buSzPts val="1000"/>
              <a:buNone/>
              <a:defRPr sz="907"/>
            </a:lvl9pPr>
          </a:lstStyle>
          <a:p>
            <a:endParaRPr/>
          </a:p>
        </p:txBody>
      </p:sp>
      <p:sp>
        <p:nvSpPr>
          <p:cNvPr id="49" name="Google Shape;49;p68"/>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2192000" cy="101056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4" name="Google Shape;54;p71"/>
          <p:cNvSpPr txBox="1"/>
          <p:nvPr/>
        </p:nvSpPr>
        <p:spPr>
          <a:xfrm>
            <a:off x="620821" y="523541"/>
            <a:ext cx="3563844"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None/>
            </a:pPr>
            <a:r>
              <a:rPr lang="en-GB" sz="907" b="0">
                <a:solidFill>
                  <a:schemeClr val="lt1"/>
                </a:solidFill>
                <a:latin typeface="Open Sans"/>
                <a:ea typeface="Open Sans"/>
                <a:cs typeface="Open Sans"/>
                <a:sym typeface="Open Sans"/>
              </a:rPr>
              <a:t>Brand manual for </a:t>
            </a:r>
            <a:r>
              <a:rPr lang="en-GB" sz="907" b="1">
                <a:solidFill>
                  <a:schemeClr val="lt1"/>
                </a:solidFill>
                <a:latin typeface="Open Sans"/>
                <a:ea typeface="Open Sans"/>
                <a:cs typeface="Open Sans"/>
                <a:sym typeface="Open Sans"/>
              </a:rPr>
              <a:t>Blockchain for Agri Food Edu</a:t>
            </a:r>
            <a:endParaRPr sz="907"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9294227" y="523542"/>
            <a:ext cx="2188262" cy="210627"/>
          </a:xfrm>
          <a:prstGeom prst="rect">
            <a:avLst/>
          </a:prstGeom>
          <a:noFill/>
          <a:ln>
            <a:noFill/>
          </a:ln>
        </p:spPr>
        <p:txBody>
          <a:bodyPr spcFirstLastPara="1" wrap="square" lIns="91425" tIns="45700" rIns="91425" bIns="45700" anchor="t" anchorCtr="0">
            <a:noAutofit/>
          </a:bodyPr>
          <a:lstStyle>
            <a:lvl1pPr marL="414589" lvl="0" indent="-207294" algn="r">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a:lnSpc>
                <a:spcPct val="90000"/>
              </a:lnSpc>
              <a:spcBef>
                <a:spcPts val="453"/>
              </a:spcBef>
              <a:spcAft>
                <a:spcPts val="0"/>
              </a:spcAft>
              <a:buClr>
                <a:schemeClr val="dk1"/>
              </a:buClr>
              <a:buSzPts val="800"/>
              <a:buNone/>
              <a:defRPr sz="725"/>
            </a:lvl2pPr>
            <a:lvl3pPr marL="1243767" lvl="2" indent="-207294" algn="r">
              <a:lnSpc>
                <a:spcPct val="90000"/>
              </a:lnSpc>
              <a:spcBef>
                <a:spcPts val="453"/>
              </a:spcBef>
              <a:spcAft>
                <a:spcPts val="0"/>
              </a:spcAft>
              <a:buClr>
                <a:schemeClr val="dk1"/>
              </a:buClr>
              <a:buSzPts val="800"/>
              <a:buNone/>
              <a:defRPr sz="725"/>
            </a:lvl3pPr>
            <a:lvl4pPr marL="1658356" lvl="3" indent="-207294" algn="r">
              <a:lnSpc>
                <a:spcPct val="90000"/>
              </a:lnSpc>
              <a:spcBef>
                <a:spcPts val="453"/>
              </a:spcBef>
              <a:spcAft>
                <a:spcPts val="0"/>
              </a:spcAft>
              <a:buClr>
                <a:schemeClr val="dk1"/>
              </a:buClr>
              <a:buSzPts val="800"/>
              <a:buNone/>
              <a:defRPr sz="725"/>
            </a:lvl4pPr>
            <a:lvl5pPr marL="2072945" lvl="4" indent="-207294" algn="r">
              <a:lnSpc>
                <a:spcPct val="90000"/>
              </a:lnSpc>
              <a:spcBef>
                <a:spcPts val="453"/>
              </a:spcBef>
              <a:spcAft>
                <a:spcPts val="0"/>
              </a:spcAft>
              <a:buClr>
                <a:schemeClr val="dk1"/>
              </a:buClr>
              <a:buSzPts val="800"/>
              <a:buNone/>
              <a:defRPr sz="725"/>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grpSp>
        <p:nvGrpSpPr>
          <p:cNvPr id="56" name="Google Shape;56;p71"/>
          <p:cNvGrpSpPr/>
          <p:nvPr/>
        </p:nvGrpSpPr>
        <p:grpSpPr>
          <a:xfrm flipH="1">
            <a:off x="4441" y="4310168"/>
            <a:ext cx="2056076" cy="2547832"/>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theme" Target="../theme/theme4.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935426" y="1438502"/>
            <a:ext cx="8321149" cy="2786386"/>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632"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632"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632" b="0" i="0" u="none" strike="noStrike" cap="none">
                <a:solidFill>
                  <a:srgbClr val="888888"/>
                </a:solidFill>
                <a:latin typeface="Calibri"/>
                <a:ea typeface="Calibri"/>
                <a:cs typeface="Calibri"/>
                <a:sym typeface="Calibri"/>
              </a:defRPr>
            </a:lvl1pPr>
            <a:lvl2pPr marL="0" marR="0" lvl="1" indent="0" algn="r" rtl="0">
              <a:spcBef>
                <a:spcPts val="0"/>
              </a:spcBef>
              <a:buNone/>
              <a:defRPr sz="1632" b="0" i="0" u="none" strike="noStrike" cap="none">
                <a:solidFill>
                  <a:srgbClr val="888888"/>
                </a:solidFill>
                <a:latin typeface="Calibri"/>
                <a:ea typeface="Calibri"/>
                <a:cs typeface="Calibri"/>
                <a:sym typeface="Calibri"/>
              </a:defRPr>
            </a:lvl2pPr>
            <a:lvl3pPr marL="0" marR="0" lvl="2" indent="0" algn="r" rtl="0">
              <a:spcBef>
                <a:spcPts val="0"/>
              </a:spcBef>
              <a:buNone/>
              <a:defRPr sz="1632" b="0" i="0" u="none" strike="noStrike" cap="none">
                <a:solidFill>
                  <a:srgbClr val="888888"/>
                </a:solidFill>
                <a:latin typeface="Calibri"/>
                <a:ea typeface="Calibri"/>
                <a:cs typeface="Calibri"/>
                <a:sym typeface="Calibri"/>
              </a:defRPr>
            </a:lvl3pPr>
            <a:lvl4pPr marL="0" marR="0" lvl="3" indent="0" algn="r" rtl="0">
              <a:spcBef>
                <a:spcPts val="0"/>
              </a:spcBef>
              <a:buNone/>
              <a:defRPr sz="1632" b="0" i="0" u="none" strike="noStrike" cap="none">
                <a:solidFill>
                  <a:srgbClr val="888888"/>
                </a:solidFill>
                <a:latin typeface="Calibri"/>
                <a:ea typeface="Calibri"/>
                <a:cs typeface="Calibri"/>
                <a:sym typeface="Calibri"/>
              </a:defRPr>
            </a:lvl4pPr>
            <a:lvl5pPr marL="0" marR="0" lvl="4" indent="0" algn="r" rtl="0">
              <a:spcBef>
                <a:spcPts val="0"/>
              </a:spcBef>
              <a:buNone/>
              <a:defRPr sz="1632" b="0" i="0" u="none" strike="noStrike" cap="none">
                <a:solidFill>
                  <a:srgbClr val="888888"/>
                </a:solidFill>
                <a:latin typeface="Calibri"/>
                <a:ea typeface="Calibri"/>
                <a:cs typeface="Calibri"/>
                <a:sym typeface="Calibri"/>
              </a:defRPr>
            </a:lvl5pPr>
            <a:lvl6pPr marL="0" marR="0" lvl="5" indent="0" algn="r" rtl="0">
              <a:spcBef>
                <a:spcPts val="0"/>
              </a:spcBef>
              <a:buNone/>
              <a:defRPr sz="1632" b="0" i="0" u="none" strike="noStrike" cap="none">
                <a:solidFill>
                  <a:srgbClr val="888888"/>
                </a:solidFill>
                <a:latin typeface="Calibri"/>
                <a:ea typeface="Calibri"/>
                <a:cs typeface="Calibri"/>
                <a:sym typeface="Calibri"/>
              </a:defRPr>
            </a:lvl6pPr>
            <a:lvl7pPr marL="0" marR="0" lvl="6" indent="0" algn="r" rtl="0">
              <a:spcBef>
                <a:spcPts val="0"/>
              </a:spcBef>
              <a:buNone/>
              <a:defRPr sz="1632" b="0" i="0" u="none" strike="noStrike" cap="none">
                <a:solidFill>
                  <a:srgbClr val="888888"/>
                </a:solidFill>
                <a:latin typeface="Calibri"/>
                <a:ea typeface="Calibri"/>
                <a:cs typeface="Calibri"/>
                <a:sym typeface="Calibri"/>
              </a:defRPr>
            </a:lvl7pPr>
            <a:lvl8pPr marL="0" marR="0" lvl="7" indent="0" algn="r" rtl="0">
              <a:spcBef>
                <a:spcPts val="0"/>
              </a:spcBef>
              <a:buNone/>
              <a:defRPr sz="1632" b="0" i="0" u="none" strike="noStrike" cap="none">
                <a:solidFill>
                  <a:srgbClr val="888888"/>
                </a:solidFill>
                <a:latin typeface="Calibri"/>
                <a:ea typeface="Calibri"/>
                <a:cs typeface="Calibri"/>
                <a:sym typeface="Calibri"/>
              </a:defRPr>
            </a:lvl8pPr>
            <a:lvl9pPr marL="0" marR="0" lvl="8" indent="0" algn="r" rtl="0">
              <a:spcBef>
                <a:spcPts val="0"/>
              </a:spcBef>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8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838020" y="1825345"/>
            <a:ext cx="10515962" cy="435175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88">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088">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88">
                <a:solidFill>
                  <a:srgbClr val="888888"/>
                </a:solidFill>
                <a:latin typeface="Calibri"/>
                <a:ea typeface="Calibri"/>
                <a:cs typeface="Calibri"/>
                <a:sym typeface="Calibri"/>
              </a:defRPr>
            </a:lvl1pPr>
            <a:lvl2pPr marL="0" marR="0" lvl="1" indent="0" algn="r" rtl="0">
              <a:spcBef>
                <a:spcPts val="0"/>
              </a:spcBef>
              <a:buNone/>
              <a:defRPr sz="1088">
                <a:solidFill>
                  <a:srgbClr val="888888"/>
                </a:solidFill>
                <a:latin typeface="Calibri"/>
                <a:ea typeface="Calibri"/>
                <a:cs typeface="Calibri"/>
                <a:sym typeface="Calibri"/>
              </a:defRPr>
            </a:lvl2pPr>
            <a:lvl3pPr marL="0" marR="0" lvl="2" indent="0" algn="r" rtl="0">
              <a:spcBef>
                <a:spcPts val="0"/>
              </a:spcBef>
              <a:buNone/>
              <a:defRPr sz="1088">
                <a:solidFill>
                  <a:srgbClr val="888888"/>
                </a:solidFill>
                <a:latin typeface="Calibri"/>
                <a:ea typeface="Calibri"/>
                <a:cs typeface="Calibri"/>
                <a:sym typeface="Calibri"/>
              </a:defRPr>
            </a:lvl3pPr>
            <a:lvl4pPr marL="0" marR="0" lvl="3" indent="0" algn="r" rtl="0">
              <a:spcBef>
                <a:spcPts val="0"/>
              </a:spcBef>
              <a:buNone/>
              <a:defRPr sz="1088">
                <a:solidFill>
                  <a:srgbClr val="888888"/>
                </a:solidFill>
                <a:latin typeface="Calibri"/>
                <a:ea typeface="Calibri"/>
                <a:cs typeface="Calibri"/>
                <a:sym typeface="Calibri"/>
              </a:defRPr>
            </a:lvl4pPr>
            <a:lvl5pPr marL="0" marR="0" lvl="4" indent="0" algn="r" rtl="0">
              <a:spcBef>
                <a:spcPts val="0"/>
              </a:spcBef>
              <a:buNone/>
              <a:defRPr sz="1088">
                <a:solidFill>
                  <a:srgbClr val="888888"/>
                </a:solidFill>
                <a:latin typeface="Calibri"/>
                <a:ea typeface="Calibri"/>
                <a:cs typeface="Calibri"/>
                <a:sym typeface="Calibri"/>
              </a:defRPr>
            </a:lvl5pPr>
            <a:lvl6pPr marL="0" marR="0" lvl="5" indent="0" algn="r" rtl="0">
              <a:spcBef>
                <a:spcPts val="0"/>
              </a:spcBef>
              <a:buNone/>
              <a:defRPr sz="1088">
                <a:solidFill>
                  <a:srgbClr val="888888"/>
                </a:solidFill>
                <a:latin typeface="Calibri"/>
                <a:ea typeface="Calibri"/>
                <a:cs typeface="Calibri"/>
                <a:sym typeface="Calibri"/>
              </a:defRPr>
            </a:lvl6pPr>
            <a:lvl7pPr marL="0" marR="0" lvl="6" indent="0" algn="r" rtl="0">
              <a:spcBef>
                <a:spcPts val="0"/>
              </a:spcBef>
              <a:buNone/>
              <a:defRPr sz="1088">
                <a:solidFill>
                  <a:srgbClr val="888888"/>
                </a:solidFill>
                <a:latin typeface="Calibri"/>
                <a:ea typeface="Calibri"/>
                <a:cs typeface="Calibri"/>
                <a:sym typeface="Calibri"/>
              </a:defRPr>
            </a:lvl7pPr>
            <a:lvl8pPr marL="0" marR="0" lvl="7" indent="0" algn="r" rtl="0">
              <a:spcBef>
                <a:spcPts val="0"/>
              </a:spcBef>
              <a:buNone/>
              <a:defRPr sz="1088">
                <a:solidFill>
                  <a:srgbClr val="888888"/>
                </a:solidFill>
                <a:latin typeface="Calibri"/>
                <a:ea typeface="Calibri"/>
                <a:cs typeface="Calibri"/>
                <a:sym typeface="Calibri"/>
              </a:defRPr>
            </a:lvl8pPr>
            <a:lvl9pPr marL="0" marR="0" lvl="8" indent="0" algn="r" rtl="0">
              <a:spcBef>
                <a:spcPts val="0"/>
              </a:spcBef>
              <a:buNone/>
              <a:defRPr sz="1088">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
        <p:cNvGrpSpPr/>
        <p:nvPr/>
      </p:nvGrpSpPr>
      <p:grpSpPr>
        <a:xfrm>
          <a:off x="0" y="0"/>
          <a:ext cx="0" cy="0"/>
          <a:chOff x="0" y="0"/>
          <a:chExt cx="0" cy="0"/>
        </a:xfrm>
      </p:grpSpPr>
      <p:sp>
        <p:nvSpPr>
          <p:cNvPr id="108" name="Google Shape;108;g281fc3c1766_0_414"/>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g281fc3c1766_0_414"/>
          <p:cNvSpPr txBox="1">
            <a:spLocks noGrp="1"/>
          </p:cNvSpPr>
          <p:nvPr>
            <p:ph type="body" idx="1"/>
          </p:nvPr>
        </p:nvSpPr>
        <p:spPr>
          <a:xfrm>
            <a:off x="1935425" y="1438501"/>
            <a:ext cx="8321216" cy="2786509"/>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110" name="Google Shape;110;g281fc3c1766_0_414"/>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632"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11" name="Google Shape;111;g281fc3c1766_0_414"/>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632"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12" name="Google Shape;112;g281fc3c1766_0_414"/>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g281fc3c1766_0_432"/>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7" name="Google Shape;127;g281fc3c1766_0_432"/>
          <p:cNvSpPr txBox="1">
            <a:spLocks noGrp="1"/>
          </p:cNvSpPr>
          <p:nvPr>
            <p:ph type="body" idx="1"/>
          </p:nvPr>
        </p:nvSpPr>
        <p:spPr>
          <a:xfrm>
            <a:off x="838019" y="1825345"/>
            <a:ext cx="10516105" cy="435182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8" name="Google Shape;128;g281fc3c1766_0_432"/>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88"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29" name="Google Shape;129;g281fc3c1766_0_432"/>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088"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30" name="Google Shape;130;g281fc3c1766_0_432"/>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7.xml"/><Relationship Id="rId5" Type="http://schemas.openxmlformats.org/officeDocument/2006/relationships/hyperlink" Target="https://www.geeksforgeeks.org/how-does-the-blockchain-work/" TargetMode="Externa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7.xml"/><Relationship Id="rId5" Type="http://schemas.openxmlformats.org/officeDocument/2006/relationships/image" Target="../media/image18.jpe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7.xml"/><Relationship Id="rId5" Type="http://schemas.openxmlformats.org/officeDocument/2006/relationships/hyperlink" Target="https://mediacenter.ibm.com/media/Atea%20+%20IBM:%20Setting%C3%A2%C2%80%C2%8B%20the%20industry%20standard%20for%20seafood%C3%A2%C2%80%C2%8B%20%C3%A2%C2%80%C2%8Bproducts%20with%20blockchain/1_6xdqoo4x" TargetMode="Externa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2.xml"/><Relationship Id="rId5"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2.xml"/><Relationship Id="rId5" Type="http://schemas.openxmlformats.org/officeDocument/2006/relationships/hyperlink" Target="https://wemakegood.ie/cdn/shop/products/Semira_Burjajo-_sorting_woman_1200x_92228584-0c42-4bd6-9e08-39b56ad7b004.webp?v=1672851193&amp;width=1445" TargetMode="External"/><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s://www.carrefour.com/en/group/food-transition/food-blockchain" TargetMode="Externa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hyperlink" Target="https://retailwire.com/discussion/carrefour-uses-blockchain-to-offer-consumers-greater-supply-chain-transparency/"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hyperlink" Target="https://www.foodunfolded.com/article/blockchain-in-agriculture-digitalising-the-food-system#ref3"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hyperlink" Target="https://www.provenance.org/" TargetMode="Externa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hyperlink" Target="https://techcrunch.com/2015/09/21/provenance-aims-to-use-blockchain-technology-to-prove-authenticity/"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hyperlink" Target="http://www.youtube.com/watch?v=QWkAx7Qw5v8"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hyperlink" Target="https://belu.org/impact-report/"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hyperlink" Target="https://belu.org/green-credentials-not-greenwash/" TargetMode="External"/><Relationship Id="rId4" Type="http://schemas.openxmlformats.org/officeDocument/2006/relationships/hyperlink" Target="https://www.provenance.org/case-studies/belu"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e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7.xml.rels><?xml version="1.0" encoding="UTF-8" standalone="yes"?>
<Relationships xmlns="http://schemas.openxmlformats.org/package/2006/relationships"><Relationship Id="rId8" Type="http://schemas.openxmlformats.org/officeDocument/2006/relationships/hyperlink" Target="https://www.agmatix.com/blog/importance-of-data-standardization-and-harmonization-in-agriculture/" TargetMode="External"/><Relationship Id="rId13" Type="http://schemas.openxmlformats.org/officeDocument/2006/relationships/hyperlink" Target="https://www.techtarget.com/searchcio/feature/Top-9-blockchain-platforms-to-consider" TargetMode="External"/><Relationship Id="rId3" Type="http://schemas.openxmlformats.org/officeDocument/2006/relationships/image" Target="../media/image5.png"/><Relationship Id="rId7" Type="http://schemas.openxmlformats.org/officeDocument/2006/relationships/hyperlink" Target="https://www.pcmag.com/how-to/what-is-the-blockchain-and-whats-it-used-for" TargetMode="External"/><Relationship Id="rId12" Type="http://schemas.openxmlformats.org/officeDocument/2006/relationships/hyperlink" Target="https://www.bcg.com/capabilities/digital-technology-data/blockchain" TargetMode="External"/><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hyperlink" Target="https://doi.org/10.3390/bdcc7020086" TargetMode="External"/><Relationship Id="rId11" Type="http://schemas.openxmlformats.org/officeDocument/2006/relationships/hyperlink" Target="https://www.sciencedirect.com/science/article/pii/S0360835221000346?via%3Dihub" TargetMode="External"/><Relationship Id="rId5" Type="http://schemas.openxmlformats.org/officeDocument/2006/relationships/hyperlink" Target="https://doi.org/10.3390/agriculture12091333" TargetMode="External"/><Relationship Id="rId10" Type="http://schemas.openxmlformats.org/officeDocument/2006/relationships/hyperlink" Target="https://101blockchains.com/permissioned-vs-permissionless-blockchains/" TargetMode="External"/><Relationship Id="rId4" Type="http://schemas.openxmlformats.org/officeDocument/2006/relationships/hyperlink" Target="https://doi.org/10.1155/2022/8011525" TargetMode="External"/><Relationship Id="rId9" Type="http://schemas.openxmlformats.org/officeDocument/2006/relationships/hyperlink" Target="https://www.scnsoft.com/blockchain/food-supply-chain"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s://www.researchgate.net/publication/343090613_Improving_Farmers'_Participation_in_Agri_Supply_Chains_with_Blockchain_and_Smart_Contracts" TargetMode="External"/><Relationship Id="rId13" Type="http://schemas.openxmlformats.org/officeDocument/2006/relationships/hyperlink" Target="https://techcrunch.com/2015/09/21/provenance-aims-to-use-blockchain-technology-to-prove-authenticity/" TargetMode="External"/><Relationship Id="rId3" Type="http://schemas.openxmlformats.org/officeDocument/2006/relationships/image" Target="../media/image5.png"/><Relationship Id="rId7" Type="http://schemas.openxmlformats.org/officeDocument/2006/relationships/hyperlink" Target="https://www.nature.com/articles/s41599-023-01658-2.pdf" TargetMode="External"/><Relationship Id="rId12" Type="http://schemas.openxmlformats.org/officeDocument/2006/relationships/hyperlink" Target="https://www.provenance.org/" TargetMode="External"/><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hyperlink" Target="https://www.sciencedirect.com/science/article/pii/S2772390922000609" TargetMode="External"/><Relationship Id="rId11" Type="http://schemas.openxmlformats.org/officeDocument/2006/relationships/hyperlink" Target="https://retailwire.com/discussion/carrefour-uses-blockchain-to-offer-consumers-greater-supply-chain-transparency/" TargetMode="External"/><Relationship Id="rId5" Type="http://schemas.openxmlformats.org/officeDocument/2006/relationships/hyperlink" Target="https://www.sciencedirect.com/science/article/abs/pii/S0959652620347752" TargetMode="External"/><Relationship Id="rId15" Type="http://schemas.openxmlformats.org/officeDocument/2006/relationships/hyperlink" Target="https://www.provenance.org/case-studies/belu" TargetMode="External"/><Relationship Id="rId10" Type="http://schemas.openxmlformats.org/officeDocument/2006/relationships/hyperlink" Target="https://www.carrefour.com/en/group/food-transition/food-blockchain" TargetMode="External"/><Relationship Id="rId4" Type="http://schemas.openxmlformats.org/officeDocument/2006/relationships/hyperlink" Target="https://www.undp.org/sites/g/files/zskgke326/files/2021-11/UNDP-Blockchain-for-Agri-Food-Traceability.pdf" TargetMode="External"/><Relationship Id="rId9" Type="http://schemas.openxmlformats.org/officeDocument/2006/relationships/hyperlink" Target="https://papers.ssrn.com/sol3/papers.cfm?abstract_id=3028164" TargetMode="External"/><Relationship Id="rId14" Type="http://schemas.openxmlformats.org/officeDocument/2006/relationships/hyperlink" Target="https://belu.org/green-credentials-not-greenwash/"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s://www.sciencedirect.com/science/article/pii/S2096248723000279" TargetMode="External"/><Relationship Id="rId3" Type="http://schemas.openxmlformats.org/officeDocument/2006/relationships/image" Target="../media/image5.png"/><Relationship Id="rId7" Type="http://schemas.openxmlformats.org/officeDocument/2006/relationships/hyperlink" Target="https://ift.onlinelibrary.wiley.com/doi/full/10.1111/1750-3841.15477"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hyperlink" Target="https://dl.acm.org/doi/10.1145/1349822.1349842" TargetMode="External"/><Relationship Id="rId5" Type="http://schemas.openxmlformats.org/officeDocument/2006/relationships/hyperlink" Target="https://www.researchgate.net/publication/220580421_Trust_In_and_Adoption_of_Online_Recommendation_Agents" TargetMode="External"/><Relationship Id="rId4" Type="http://schemas.openxmlformats.org/officeDocument/2006/relationships/hyperlink" Target="https://aisel.aisnet.org/jais/vol16/iss10/1/" TargetMode="External"/><Relationship Id="rId9" Type="http://schemas.openxmlformats.org/officeDocument/2006/relationships/hyperlink" Target="https://www.mdpi.com/2673-4591/40/1/7"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srcRect t="19078" b="19078"/>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prstGeom prst="rect">
            <a:avLst/>
          </a:prstGeom>
        </p:spPr>
        <p:txBody>
          <a:bodyPr lIns="72726" tIns="36363" rIns="72726" bIns="36363" anchor="ctr">
            <a:noAutofit/>
          </a:bodyPr>
          <a:lstStyle/>
          <a:p>
            <a:pPr algn="l" rtl="0"/>
            <a:r>
              <a:rPr lang="en-IE" sz="3100" b="0">
                <a:latin typeface="Calibri"/>
                <a:ea typeface="Open Sans"/>
                <a:cs typeface="Calibri"/>
              </a:rPr>
              <a:t>modul</a:t>
            </a:r>
            <a:r>
              <a:rPr lang="en-IE" sz="3100">
                <a:latin typeface="Calibri"/>
                <a:ea typeface="Open Sans"/>
                <a:cs typeface="Calibri"/>
              </a:rPr>
              <a:t>6</a:t>
            </a:r>
            <a:endParaRPr lang="en-GB" sz="3100" b="0">
              <a:latin typeface="Calibri"/>
              <a:ea typeface="Open Sans"/>
              <a:cs typeface="Calibri"/>
            </a:endParaRPr>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830873" y="5160228"/>
            <a:ext cx="6861759" cy="825742"/>
          </a:xfrm>
          <a:prstGeom prst="rect">
            <a:avLst/>
          </a:prstGeom>
        </p:spPr>
        <p:txBody>
          <a:bodyPr lIns="72726" tIns="36363" rIns="72726" bIns="36363" anchor="t">
            <a:noAutofit/>
          </a:bodyPr>
          <a:lstStyle/>
          <a:p>
            <a:pPr algn="l" rtl="0"/>
            <a:r>
              <a:rPr lang="en-GB" sz="3100" dirty="0">
                <a:latin typeface="Calibri"/>
                <a:ea typeface="Calibri"/>
                <a:cs typeface="Calibri"/>
              </a:rPr>
              <a:t>OVERSIGT OVER BLOCKCHAIN ​​I AGRIFOOD</a:t>
            </a:r>
          </a:p>
          <a:p>
            <a:pPr algn="l" rtl="0"/>
            <a:endParaRPr lang="en-GB" sz="3100" dirty="0">
              <a:latin typeface="Calibri"/>
              <a:cs typeface="Calibri"/>
            </a:endParaRPr>
          </a:p>
        </p:txBody>
      </p:sp>
      <p:sp>
        <p:nvSpPr>
          <p:cNvPr id="3" name="TextBox 2">
            <a:extLst>
              <a:ext uri="{FF2B5EF4-FFF2-40B4-BE49-F238E27FC236}">
                <a16:creationId xmlns:a16="http://schemas.microsoft.com/office/drawing/2014/main" id="{7CDE6165-2A07-AEDD-2720-B5CDE9EA9631}"/>
              </a:ext>
            </a:extLst>
          </p:cNvPr>
          <p:cNvSpPr txBox="1"/>
          <p:nvPr/>
        </p:nvSpPr>
        <p:spPr>
          <a:xfrm>
            <a:off x="9478027" y="5824602"/>
            <a:ext cx="2306876" cy="678493"/>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a:endParaRPr lang="en-US"/>
          </a:p>
        </p:txBody>
      </p:sp>
      <p:sp>
        <p:nvSpPr>
          <p:cNvPr id="4" name="Rectangle 3">
            <a:extLst>
              <a:ext uri="{FF2B5EF4-FFF2-40B4-BE49-F238E27FC236}">
                <a16:creationId xmlns:a16="http://schemas.microsoft.com/office/drawing/2014/main" id="{01FEA7E9-3526-98EA-49C2-8F8DB04C2D6E}"/>
              </a:ext>
            </a:extLst>
          </p:cNvPr>
          <p:cNvSpPr>
            <a:spLocks noChangeArrowheads="1"/>
          </p:cNvSpPr>
          <p:nvPr/>
        </p:nvSpPr>
        <p:spPr bwMode="auto">
          <a:xfrm>
            <a:off x="830873" y="6186931"/>
            <a:ext cx="3180284" cy="55399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Source Sans Pro" panose="020B0503030403020204" pitchFamily="34" charset="0"/>
              </a:rPr>
              <a:t>Blockchain </a:t>
            </a:r>
            <a:r>
              <a:rPr kumimoji="0" lang="en-US" altLang="en-US" sz="1000" b="0" i="0" u="none" strike="noStrike" cap="none" normalizeH="0" baseline="0" dirty="0" err="1">
                <a:ln>
                  <a:noFill/>
                </a:ln>
                <a:solidFill>
                  <a:srgbClr val="333333"/>
                </a:solidFill>
                <a:effectLst/>
                <a:latin typeface="Source Sans Pro" panose="020B0503030403020204" pitchFamily="34" charset="0"/>
              </a:rPr>
              <a:t>til</a:t>
            </a:r>
            <a:r>
              <a:rPr kumimoji="0" lang="en-US" altLang="en-US" sz="1000" b="0" i="0" u="none" strike="noStrike" cap="none" normalizeH="0" baseline="0" dirty="0">
                <a:ln>
                  <a:noFill/>
                </a:ln>
                <a:solidFill>
                  <a:srgbClr val="333333"/>
                </a:solidFill>
                <a:effectLst/>
                <a:latin typeface="Source Sans Pro" panose="020B0503030403020204" pitchFamily="34" charset="0"/>
              </a:rPr>
              <a:t> </a:t>
            </a:r>
            <a:r>
              <a:rPr kumimoji="0" lang="en-US" altLang="en-US" sz="10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1000" b="0" i="0" u="none" strike="noStrike" cap="none" normalizeH="0" baseline="0" dirty="0">
                <a:ln>
                  <a:noFill/>
                </a:ln>
                <a:solidFill>
                  <a:srgbClr val="333333"/>
                </a:solidFill>
                <a:effectLst/>
                <a:latin typeface="Source Sans Pro" panose="020B0503030403020204" pitchFamily="34" charset="0"/>
              </a:rPr>
              <a:t> </a:t>
            </a:r>
            <a:r>
              <a:rPr kumimoji="0" lang="en-US" altLang="en-US" sz="1000" b="0" i="0" u="none" strike="noStrike" cap="none" normalizeH="0" baseline="0" dirty="0" err="1">
                <a:ln>
                  <a:noFill/>
                </a:ln>
                <a:solidFill>
                  <a:srgbClr val="333333"/>
                </a:solidFill>
                <a:effectLst/>
                <a:latin typeface="Source Sans Pro" panose="020B0503030403020204" pitchFamily="34" charset="0"/>
              </a:rPr>
              <a:t>Åbn</a:t>
            </a:r>
            <a:r>
              <a:rPr kumimoji="0" lang="en-US" altLang="en-US" sz="1000" b="0" i="0" u="none" strike="noStrike" cap="none" normalizeH="0" baseline="0" dirty="0">
                <a:ln>
                  <a:noFill/>
                </a:ln>
                <a:solidFill>
                  <a:srgbClr val="333333"/>
                </a:solidFill>
                <a:effectLst/>
                <a:latin typeface="Source Sans Pro" panose="020B0503030403020204" pitchFamily="34" charset="0"/>
              </a:rPr>
              <a:t> uddannelsesressourcer © 2023/2024 af Blockchain </a:t>
            </a:r>
            <a:r>
              <a:rPr kumimoji="0" lang="en-US" altLang="en-US" sz="1000" b="0" i="0" u="none" strike="noStrike" cap="none" normalizeH="0" baseline="0" dirty="0" err="1">
                <a:ln>
                  <a:noFill/>
                </a:ln>
                <a:solidFill>
                  <a:srgbClr val="333333"/>
                </a:solidFill>
                <a:effectLst/>
                <a:latin typeface="Source Sans Pro" panose="020B0503030403020204" pitchFamily="34" charset="0"/>
              </a:rPr>
              <a:t>forAgriFoodKonsortiet</a:t>
            </a:r>
            <a:r>
              <a:rPr kumimoji="0" lang="en-US" altLang="en-US" sz="1000" b="0" i="0" u="none" strike="noStrike" cap="none" normalizeH="0" baseline="0" dirty="0">
                <a:ln>
                  <a:noFill/>
                </a:ln>
                <a:solidFill>
                  <a:srgbClr val="333333"/>
                </a:solidFill>
                <a:effectLst/>
                <a:latin typeface="Source Sans Pro" panose="020B0503030403020204" pitchFamily="34" charset="0"/>
              </a:rPr>
              <a:t> er licenseret under</a:t>
            </a:r>
            <a:r>
              <a:rPr kumimoji="0" lang="en-US" altLang="en-US" sz="1000" b="0" i="0" u="none" strike="noStrike" cap="none" normalizeH="0" baseline="0" dirty="0">
                <a:ln>
                  <a:noFill/>
                </a:ln>
                <a:solidFill>
                  <a:srgbClr val="D14500"/>
                </a:solidFill>
                <a:effectLst/>
                <a:latin typeface="Source Sans Pro" panose="020B0503030403020204" pitchFamily="34" charset="0"/>
                <a:hlinkClick r:id="rId4"/>
              </a:rPr>
              <a:t>CC BY-SA 4.0</a:t>
            </a:r>
            <a:r>
              <a:rPr kumimoji="0" lang="en-US" altLang="en-US" sz="1000" b="0" i="0" u="none" strike="noStrike" cap="none" normalizeH="0" baseline="0" dirty="0">
                <a:ln>
                  <a:noFill/>
                </a:ln>
                <a:solidFill>
                  <a:srgbClr val="D14500"/>
                </a:solidFill>
                <a:effectLst/>
                <a:latin typeface="Source Sans Pro" panose="020B0503030403020204" pitchFamily="34" charset="0"/>
              </a:rPr>
              <a:t> </a:t>
            </a:r>
            <a:r>
              <a:rPr kumimoji="0" lang="en-US" altLang="en-US" sz="500" b="0" i="0" u="none" strike="noStrike" cap="none" normalizeH="0" baseline="0" dirty="0">
                <a:ln>
                  <a:noFill/>
                </a:ln>
                <a:solidFill>
                  <a:schemeClr val="tx1"/>
                </a:solidFill>
                <a:effectLst/>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pic>
        <p:nvPicPr>
          <p:cNvPr id="5" name="Picture 6">
            <a:extLst>
              <a:ext uri="{FF2B5EF4-FFF2-40B4-BE49-F238E27FC236}">
                <a16:creationId xmlns:a16="http://schemas.microsoft.com/office/drawing/2014/main" id="{C6D9F546-6157-09C4-AFAF-97BFD4048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76691" y="6344972"/>
            <a:ext cx="903881" cy="31624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5">
            <a:extLst>
              <a:ext uri="{FF2B5EF4-FFF2-40B4-BE49-F238E27FC236}">
                <a16:creationId xmlns:a16="http://schemas.microsoft.com/office/drawing/2014/main" id="{D19DA928-CBA6-23C3-17D9-90144AA902D8}"/>
              </a:ext>
            </a:extLst>
          </p:cNvPr>
          <p:cNvSpPr txBox="1"/>
          <p:nvPr/>
        </p:nvSpPr>
        <p:spPr>
          <a:xfrm>
            <a:off x="7875247" y="5871460"/>
            <a:ext cx="4032225" cy="58477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pic>
        <p:nvPicPr>
          <p:cNvPr id="11" name="Picture 10">
            <a:extLst>
              <a:ext uri="{FF2B5EF4-FFF2-40B4-BE49-F238E27FC236}">
                <a16:creationId xmlns:a16="http://schemas.microsoft.com/office/drawing/2014/main" id="{A944689F-8A5A-C215-AE8E-521D95C440B0}"/>
              </a:ext>
            </a:extLst>
          </p:cNvPr>
          <p:cNvPicPr>
            <a:picLocks noChangeAspect="1"/>
          </p:cNvPicPr>
          <p:nvPr/>
        </p:nvPicPr>
        <p:blipFill>
          <a:blip r:embed="rId6"/>
          <a:stretch>
            <a:fillRect/>
          </a:stretch>
        </p:blipFill>
        <p:spPr>
          <a:xfrm>
            <a:off x="10146808" y="5522982"/>
            <a:ext cx="1638095" cy="342857"/>
          </a:xfrm>
          <a:prstGeom prst="rect">
            <a:avLst/>
          </a:prstGeom>
        </p:spPr>
      </p:pic>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g283a1922f65_0_10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400" name="Google Shape;400;g283a1922f65_0_109"/>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BLOCKCHAIN ​​I AGRIFOOD: UDFORDRINGER</a:t>
            </a:r>
            <a:endParaRPr sz="1270">
              <a:solidFill>
                <a:schemeClr val="lt1"/>
              </a:solidFill>
              <a:latin typeface="Open Sans"/>
              <a:ea typeface="Open Sans"/>
              <a:cs typeface="Open Sans"/>
              <a:sym typeface="Open Sans"/>
            </a:endParaRPr>
          </a:p>
        </p:txBody>
      </p:sp>
      <p:sp>
        <p:nvSpPr>
          <p:cNvPr id="401" name="Google Shape;401;g283a1922f65_0_109"/>
          <p:cNvSpPr txBox="1"/>
          <p:nvPr/>
        </p:nvSpPr>
        <p:spPr>
          <a:xfrm>
            <a:off x="1723292" y="1501391"/>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Datastandardisering</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Databeskyttelse og sikkerhed</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Infrastruktur og forbindelse</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Udgifter til implementering</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Uddannelse og træning</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Interoperabilitet</a:t>
            </a:r>
            <a:endParaRPr sz="1995">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402" name="Google Shape;402;g283a1922f65_0_109"/>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903101" y="1054451"/>
            <a:ext cx="5041291" cy="5803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g283a1922f65_0_11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409" name="Google Shape;409;g283a1922f65_0_116"/>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UDFORDRING I FOKUS: DATASTANDARDISERING</a:t>
            </a:r>
            <a:endParaRPr sz="1270">
              <a:solidFill>
                <a:schemeClr val="lt1"/>
              </a:solidFill>
              <a:latin typeface="Open Sans"/>
              <a:ea typeface="Open Sans"/>
              <a:cs typeface="Open Sans"/>
              <a:sym typeface="Open Sans"/>
            </a:endParaRPr>
          </a:p>
        </p:txBody>
      </p:sp>
      <p:sp>
        <p:nvSpPr>
          <p:cNvPr id="410" name="Google Shape;410;g283a1922f65_0_116"/>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Datastandardisering i landbruget refererer til processen med at skabe</a:t>
            </a:r>
            <a:r>
              <a:rPr lang="en-GB" sz="1995" b="1">
                <a:latin typeface="Calibri"/>
                <a:ea typeface="Calibri"/>
                <a:cs typeface="Calibri"/>
                <a:sym typeface="Calibri"/>
              </a:rPr>
              <a:t>ensartede strukturer og formater</a:t>
            </a:r>
            <a:r>
              <a:rPr lang="en-GB" sz="1995">
                <a:latin typeface="Calibri"/>
                <a:ea typeface="Calibri"/>
                <a:cs typeface="Calibri"/>
                <a:sym typeface="Calibri"/>
              </a:rPr>
              <a:t>til indsamling, lagring og deling af landbrugsdata. Det spiller en central rolle i at forbedre effektiviteten, nøjagtigheden og gennemsigtigheden i branchen. ,</a:t>
            </a: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Flere faktorer understreger betydningen af ​​datastandardisering i landbruget:</a:t>
            </a: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Interoperabilitet</a:t>
            </a: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Informeret beslutningstagning</a:t>
            </a: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Supply Chain Effektivitet</a:t>
            </a: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Markedsadgang</a:t>
            </a: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Forskning og udvikling</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1">
                <a:solidFill>
                  <a:schemeClr val="dk1"/>
                </a:solidFill>
                <a:latin typeface="Calibri"/>
                <a:ea typeface="Calibri"/>
                <a:cs typeface="Calibri"/>
                <a:sym typeface="Calibri"/>
              </a:rPr>
              <a:t>Samarbejde mellem interessenter</a:t>
            </a:r>
            <a:r>
              <a:rPr lang="en-GB" sz="1995">
                <a:solidFill>
                  <a:schemeClr val="dk1"/>
                </a:solidFill>
                <a:latin typeface="Calibri"/>
                <a:ea typeface="Calibri"/>
                <a:cs typeface="Calibri"/>
                <a:sym typeface="Calibri"/>
              </a:rPr>
              <a:t>, herunder regeringer, landbrugsorganisationer og teknologiudbydere, er afgørende for at overvinde disse udfordringer og fremme adoptionen af ​​Blockchain i landbrugsfødevaresektoren.</a:t>
            </a:r>
            <a:endParaRPr sz="1995">
              <a:solidFill>
                <a:schemeClr val="dk1"/>
              </a:solidFill>
              <a:latin typeface="Calibri"/>
              <a:ea typeface="Calibri"/>
              <a:cs typeface="Calibri"/>
              <a:sym typeface="Calibri"/>
            </a:endParaRPr>
          </a:p>
          <a:p>
            <a:pPr marL="1658356"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416" name="Google Shape;416;g283a1922f65_0_13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417" name="Google Shape;417;g283a1922f65_0_134"/>
          <p:cNvSpPr txBox="1"/>
          <p:nvPr/>
        </p:nvSpPr>
        <p:spPr>
          <a:xfrm>
            <a:off x="1604614" y="391625"/>
            <a:ext cx="9299426"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ANVENDELSE AF BLOCKCHAIN ​​I AGRIFOOD</a:t>
            </a:r>
            <a:endParaRPr sz="1270">
              <a:solidFill>
                <a:schemeClr val="lt1"/>
              </a:solidFill>
              <a:latin typeface="Open Sans"/>
              <a:ea typeface="Open Sans"/>
              <a:cs typeface="Open Sans"/>
              <a:sym typeface="Open Sans"/>
            </a:endParaRPr>
          </a:p>
        </p:txBody>
      </p:sp>
      <p:sp>
        <p:nvSpPr>
          <p:cNvPr id="418" name="Google Shape;418;g283a1922f65_0_134"/>
          <p:cNvSpPr txBox="1"/>
          <p:nvPr/>
        </p:nvSpPr>
        <p:spPr>
          <a:xfrm>
            <a:off x="1489451" y="1203620"/>
            <a:ext cx="8900887" cy="1628705"/>
          </a:xfrm>
          <a:prstGeom prst="rect">
            <a:avLst/>
          </a:prstGeom>
          <a:noFill/>
          <a:ln>
            <a:noFill/>
          </a:ln>
        </p:spPr>
        <p:txBody>
          <a:bodyPr spcFirstLastPara="1" wrap="square" lIns="82904" tIns="82904" rIns="82904" bIns="82904" anchor="t" anchorCtr="0">
            <a:noAutofit/>
          </a:bodyPr>
          <a:lstStyle/>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Anvendelser af Blockchain i agrifood kan grupperes i fire hovedkategorier:</a:t>
            </a:r>
            <a:endParaRPr sz="1995">
              <a:solidFill>
                <a:schemeClr val="dk1"/>
              </a:solidFill>
              <a:latin typeface="Calibri"/>
              <a:ea typeface="Calibri"/>
              <a:cs typeface="Calibri"/>
              <a:sym typeface="Calibri"/>
            </a:endParaRPr>
          </a:p>
          <a:p>
            <a:pPr marL="414589" lvl="0" indent="0" algn="l" rtl="0">
              <a:spcBef>
                <a:spcPts val="0"/>
              </a:spcBef>
              <a:spcAft>
                <a:spcPts val="0"/>
              </a:spcAft>
              <a:buNone/>
            </a:pPr>
            <a:endParaRPr sz="1995">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1. Herkomst af</a:t>
            </a:r>
            <a:r>
              <a:rPr lang="en-GB" sz="1995" b="1">
                <a:solidFill>
                  <a:schemeClr val="dk1"/>
                </a:solidFill>
                <a:latin typeface="Calibri"/>
                <a:ea typeface="Calibri"/>
                <a:cs typeface="Calibri"/>
                <a:sym typeface="Calibri"/>
              </a:rPr>
              <a:t>sporbarhed</a:t>
            </a:r>
            <a:r>
              <a:rPr lang="en-GB" sz="1995">
                <a:solidFill>
                  <a:schemeClr val="dk1"/>
                </a:solidFill>
                <a:latin typeface="Calibri"/>
                <a:ea typeface="Calibri"/>
                <a:cs typeface="Calibri"/>
                <a:sym typeface="Calibri"/>
              </a:rPr>
              <a:t>og</a:t>
            </a:r>
            <a:r>
              <a:rPr lang="en-GB" sz="1995" b="1">
                <a:solidFill>
                  <a:schemeClr val="dk1"/>
                </a:solidFill>
                <a:latin typeface="Calibri"/>
                <a:ea typeface="Calibri"/>
                <a:cs typeface="Calibri"/>
                <a:sym typeface="Calibri"/>
              </a:rPr>
              <a:t>mad ægthed</a:t>
            </a:r>
            <a:endParaRPr sz="1995" b="1">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2.</a:t>
            </a:r>
            <a:r>
              <a:rPr lang="en-GB" sz="1995" b="1">
                <a:solidFill>
                  <a:schemeClr val="dk1"/>
                </a:solidFill>
                <a:latin typeface="Calibri"/>
                <a:ea typeface="Calibri"/>
                <a:cs typeface="Calibri"/>
                <a:sym typeface="Calibri"/>
              </a:rPr>
              <a:t>Smart håndtering af landbrugsdata</a:t>
            </a:r>
            <a:endParaRPr sz="1995" b="1">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3. Handel</a:t>
            </a:r>
            <a:r>
              <a:rPr lang="en-GB" sz="1995" b="1">
                <a:solidFill>
                  <a:schemeClr val="dk1"/>
                </a:solidFill>
                <a:latin typeface="Calibri"/>
                <a:ea typeface="Calibri"/>
                <a:cs typeface="Calibri"/>
                <a:sym typeface="Calibri"/>
              </a:rPr>
              <a:t>finansiere</a:t>
            </a:r>
            <a:r>
              <a:rPr lang="en-GB" sz="1995">
                <a:solidFill>
                  <a:schemeClr val="dk1"/>
                </a:solidFill>
                <a:latin typeface="Calibri"/>
                <a:ea typeface="Calibri"/>
                <a:cs typeface="Calibri"/>
                <a:sym typeface="Calibri"/>
              </a:rPr>
              <a:t>i supply chain management</a:t>
            </a:r>
            <a:endParaRPr sz="1995">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4. Andre informationsstyringssystemer</a:t>
            </a:r>
            <a:endParaRPr sz="1995">
              <a:solidFill>
                <a:schemeClr val="dk1"/>
              </a:solidFill>
              <a:latin typeface="Calibri"/>
              <a:ea typeface="Calibri"/>
              <a:cs typeface="Calibri"/>
              <a:sym typeface="Calibri"/>
            </a:endParaRPr>
          </a:p>
          <a:p>
            <a:pPr marL="0" lvl="0" indent="0" algn="l" rtl="0">
              <a:spcBef>
                <a:spcPts val="0"/>
              </a:spcBef>
              <a:spcAft>
                <a:spcPts val="0"/>
              </a:spcAft>
              <a:buNone/>
            </a:pPr>
            <a:endParaRPr sz="1995">
              <a:solidFill>
                <a:schemeClr val="dk1"/>
              </a:solidFill>
              <a:latin typeface="Calibri"/>
              <a:ea typeface="Calibri"/>
              <a:cs typeface="Calibri"/>
              <a:sym typeface="Calibri"/>
            </a:endParaRPr>
          </a:p>
          <a:p>
            <a:pPr marL="0" lvl="0" indent="0" algn="l" rtl="0">
              <a:spcBef>
                <a:spcPts val="0"/>
              </a:spcBef>
              <a:spcAft>
                <a:spcPts val="0"/>
              </a:spcAft>
              <a:buNone/>
            </a:pPr>
            <a:endParaRPr sz="1995">
              <a:solidFill>
                <a:schemeClr val="dk1"/>
              </a:solidFill>
              <a:latin typeface="Calibri"/>
              <a:ea typeface="Calibri"/>
              <a:cs typeface="Calibri"/>
              <a:sym typeface="Calibri"/>
            </a:endParaRPr>
          </a:p>
          <a:p>
            <a:pPr marL="829178" lvl="0" indent="0" algn="l" rtl="0">
              <a:spcBef>
                <a:spcPts val="0"/>
              </a:spcBef>
              <a:spcAft>
                <a:spcPts val="0"/>
              </a:spcAft>
              <a:buNone/>
            </a:pPr>
            <a:endParaRPr sz="1995">
              <a:solidFill>
                <a:schemeClr val="dk1"/>
              </a:solidFill>
              <a:latin typeface="Calibri"/>
              <a:ea typeface="Calibri"/>
              <a:cs typeface="Calibri"/>
              <a:sym typeface="Calibri"/>
            </a:endParaRPr>
          </a:p>
          <a:p>
            <a:pPr marL="1658356"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419" name="Google Shape;419;g283a1922f65_0_134"/>
          <p:cNvPicPr preferRelativeResize="0"/>
          <p:nvPr/>
        </p:nvPicPr>
        <p:blipFill>
          <a:blip r:embed="rId4">
            <a:alphaModFix/>
          </a:blip>
          <a:stretch>
            <a:fillRect/>
          </a:stretch>
        </p:blipFill>
        <p:spPr>
          <a:xfrm>
            <a:off x="6239909" y="3898043"/>
            <a:ext cx="4664131" cy="2760885"/>
          </a:xfrm>
          <a:prstGeom prst="rect">
            <a:avLst/>
          </a:prstGeom>
          <a:noFill/>
          <a:ln>
            <a:noFill/>
          </a:ln>
        </p:spPr>
      </p:pic>
      <p:sp>
        <p:nvSpPr>
          <p:cNvPr id="420" name="Google Shape;420;g283a1922f65_0_134"/>
          <p:cNvSpPr txBox="1"/>
          <p:nvPr/>
        </p:nvSpPr>
        <p:spPr>
          <a:xfrm>
            <a:off x="1489451" y="3238640"/>
            <a:ext cx="4664131" cy="3308010"/>
          </a:xfrm>
          <a:prstGeom prst="rect">
            <a:avLst/>
          </a:prstGeom>
          <a:noFill/>
          <a:ln>
            <a:noFill/>
          </a:ln>
        </p:spPr>
        <p:txBody>
          <a:bodyPr spcFirstLastPara="1" wrap="square" lIns="82904" tIns="82904" rIns="82904" bIns="82904" anchor="t" anchorCtr="0">
            <a:noAutofit/>
          </a:bodyPr>
          <a:lstStyle/>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Eksempel:</a:t>
            </a:r>
            <a:r>
              <a:rPr lang="en-GB" sz="1995" b="1">
                <a:solidFill>
                  <a:schemeClr val="dk1"/>
                </a:solidFill>
                <a:latin typeface="Calibri"/>
                <a:ea typeface="Calibri"/>
                <a:cs typeface="Calibri"/>
                <a:sym typeface="Calibri"/>
              </a:rPr>
              <a:t>AgriDigital</a:t>
            </a:r>
            <a:endParaRPr sz="1995" b="1">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AgriDigital, et førende uafhængigt digitalt kornfirma, gennemførte verdens første afregningssalg på en Blockchain i 2016 for 23,46 tons korn</a:t>
            </a:r>
            <a:endParaRPr sz="1995">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Siden da har mere end 1.300 kunder brugt det skybaserede system til at behandle cirka 1,6 millioner tons korn og 360 millioner dollars i producentbetalinger</a:t>
            </a:r>
            <a:endParaRPr sz="1995">
              <a:latin typeface="Calibri"/>
              <a:ea typeface="Calibri"/>
              <a:cs typeface="Calibri"/>
              <a:sym typeface="Calibri"/>
            </a:endParaRPr>
          </a:p>
        </p:txBody>
      </p:sp>
      <p:pic>
        <p:nvPicPr>
          <p:cNvPr id="421" name="Google Shape;421;g283a1922f65_0_134"/>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886774" y="3089541"/>
            <a:ext cx="2939579" cy="6789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425"/>
        <p:cNvGrpSpPr/>
        <p:nvPr/>
      </p:nvGrpSpPr>
      <p:grpSpPr>
        <a:xfrm>
          <a:off x="0" y="0"/>
          <a:ext cx="0" cy="0"/>
          <a:chOff x="0" y="0"/>
          <a:chExt cx="0" cy="0"/>
        </a:xfrm>
      </p:grpSpPr>
      <p:sp>
        <p:nvSpPr>
          <p:cNvPr id="426" name="Google Shape;426;g283a1922f65_0_0"/>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27" name="Google Shape;427;g283a1922f65_0_0"/>
          <p:cNvSpPr txBox="1"/>
          <p:nvPr/>
        </p:nvSpPr>
        <p:spPr>
          <a:xfrm>
            <a:off x="5764904" y="2040620"/>
            <a:ext cx="4944877" cy="2107055"/>
          </a:xfrm>
          <a:prstGeom prst="rect">
            <a:avLst/>
          </a:prstGeom>
          <a:noFill/>
          <a:ln>
            <a:noFill/>
          </a:ln>
        </p:spPr>
        <p:txBody>
          <a:bodyPr spcFirstLastPara="1" wrap="square" lIns="0" tIns="10927" rIns="0" bIns="0" anchor="t" anchorCtr="0">
            <a:spAutoFit/>
          </a:bodyPr>
          <a:lstStyle/>
          <a:p>
            <a:pPr marL="11516" marR="4607" lvl="0" indent="0" algn="l" rtl="0">
              <a:lnSpc>
                <a:spcPct val="109130"/>
              </a:lnSpc>
              <a:spcBef>
                <a:spcPts val="0"/>
              </a:spcBef>
              <a:spcAft>
                <a:spcPts val="0"/>
              </a:spcAft>
              <a:buClr>
                <a:srgbClr val="000000"/>
              </a:buClr>
              <a:buSzPts val="4600"/>
              <a:buFont typeface="Arial"/>
              <a:buNone/>
            </a:pPr>
            <a:r>
              <a:rPr lang="en-GB" sz="4171">
                <a:solidFill>
                  <a:schemeClr val="lt1"/>
                </a:solidFill>
                <a:latin typeface="Calibri"/>
                <a:ea typeface="Calibri"/>
                <a:cs typeface="Calibri"/>
                <a:sym typeface="Calibri"/>
              </a:rPr>
              <a:t>BYGGEKLODENE AF BLOCKCHAIN</a:t>
            </a:r>
            <a:endParaRPr sz="4171">
              <a:solidFill>
                <a:schemeClr val="lt1"/>
              </a:solidFill>
              <a:latin typeface="Calibri"/>
              <a:ea typeface="Calibri"/>
              <a:cs typeface="Calibri"/>
              <a:sym typeface="Calibri"/>
            </a:endParaRPr>
          </a:p>
          <a:p>
            <a:pPr marL="11516" marR="4607" lvl="0" indent="0" algn="l" rtl="0">
              <a:lnSpc>
                <a:spcPct val="109130"/>
              </a:lnSpc>
              <a:spcBef>
                <a:spcPts val="0"/>
              </a:spcBef>
              <a:spcAft>
                <a:spcPts val="0"/>
              </a:spcAft>
              <a:buClr>
                <a:srgbClr val="000000"/>
              </a:buClr>
              <a:buSzPts val="4600"/>
              <a:buFont typeface="Arial"/>
              <a:buNone/>
            </a:pPr>
            <a:r>
              <a:rPr lang="en-GB" sz="4171">
                <a:solidFill>
                  <a:schemeClr val="lt1"/>
                </a:solidFill>
                <a:latin typeface="Calibri"/>
                <a:ea typeface="Calibri"/>
                <a:cs typeface="Calibri"/>
                <a:sym typeface="Calibri"/>
              </a:rPr>
              <a:t>OG BLOKKÆDEMEKANISMEN</a:t>
            </a:r>
            <a:endParaRPr sz="4171">
              <a:solidFill>
                <a:schemeClr val="lt1"/>
              </a:solidFill>
              <a:latin typeface="Calibri"/>
              <a:ea typeface="Calibri"/>
              <a:cs typeface="Calibri"/>
              <a:sym typeface="Calibri"/>
            </a:endParaRPr>
          </a:p>
        </p:txBody>
      </p:sp>
      <p:grpSp>
        <p:nvGrpSpPr>
          <p:cNvPr id="429" name="Google Shape;429;g283a1922f65_0_0"/>
          <p:cNvGrpSpPr/>
          <p:nvPr/>
        </p:nvGrpSpPr>
        <p:grpSpPr>
          <a:xfrm>
            <a:off x="1743066" y="2062397"/>
            <a:ext cx="2617371" cy="2551478"/>
            <a:chOff x="2262504" y="2609557"/>
            <a:chExt cx="1345882" cy="1311999"/>
          </a:xfrm>
        </p:grpSpPr>
        <p:grpSp>
          <p:nvGrpSpPr>
            <p:cNvPr id="430" name="Google Shape;430;g283a1922f65_0_0"/>
            <p:cNvGrpSpPr/>
            <p:nvPr/>
          </p:nvGrpSpPr>
          <p:grpSpPr>
            <a:xfrm>
              <a:off x="2847815" y="2734283"/>
              <a:ext cx="760571" cy="1187273"/>
              <a:chOff x="2847815" y="2734283"/>
              <a:chExt cx="760571" cy="1187273"/>
            </a:xfrm>
          </p:grpSpPr>
          <p:grpSp>
            <p:nvGrpSpPr>
              <p:cNvPr id="431" name="Google Shape;431;g283a1922f65_0_0"/>
              <p:cNvGrpSpPr/>
              <p:nvPr/>
            </p:nvGrpSpPr>
            <p:grpSpPr>
              <a:xfrm>
                <a:off x="3093560" y="2734283"/>
                <a:ext cx="373380" cy="316098"/>
                <a:chOff x="3093560" y="2734283"/>
                <a:chExt cx="373380" cy="316098"/>
              </a:xfrm>
            </p:grpSpPr>
            <p:sp>
              <p:nvSpPr>
                <p:cNvPr id="432" name="Google Shape;432;g283a1922f65_0_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3" name="Google Shape;433;g283a1922f65_0_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4" name="Google Shape;434;g283a1922f65_0_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35" name="Google Shape;435;g283a1922f65_0_0"/>
              <p:cNvGrpSpPr/>
              <p:nvPr/>
            </p:nvGrpSpPr>
            <p:grpSpPr>
              <a:xfrm>
                <a:off x="2847815" y="3185580"/>
                <a:ext cx="373380" cy="316099"/>
                <a:chOff x="2847815" y="3185580"/>
                <a:chExt cx="373380" cy="316099"/>
              </a:xfrm>
            </p:grpSpPr>
            <p:sp>
              <p:nvSpPr>
                <p:cNvPr id="436" name="Google Shape;436;g283a1922f65_0_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7" name="Google Shape;437;g283a1922f65_0_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8" name="Google Shape;438;g283a1922f65_0_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39" name="Google Shape;439;g283a1922f65_0_0"/>
              <p:cNvGrpSpPr/>
              <p:nvPr/>
            </p:nvGrpSpPr>
            <p:grpSpPr>
              <a:xfrm>
                <a:off x="3385025" y="3181772"/>
                <a:ext cx="222409" cy="316098"/>
                <a:chOff x="3385025" y="3181772"/>
                <a:chExt cx="222409" cy="316098"/>
              </a:xfrm>
            </p:grpSpPr>
            <p:sp>
              <p:nvSpPr>
                <p:cNvPr id="440" name="Google Shape;440;g283a1922f65_0_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1" name="Google Shape;441;g283a1922f65_0_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2" name="Google Shape;442;g283a1922f65_0_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43" name="Google Shape;443;g283a1922f65_0_0"/>
              <p:cNvGrpSpPr/>
              <p:nvPr/>
            </p:nvGrpSpPr>
            <p:grpSpPr>
              <a:xfrm>
                <a:off x="3139042" y="3633069"/>
                <a:ext cx="373618" cy="288487"/>
                <a:chOff x="3139042" y="3633069"/>
                <a:chExt cx="373618" cy="288487"/>
              </a:xfrm>
            </p:grpSpPr>
            <p:sp>
              <p:nvSpPr>
                <p:cNvPr id="444" name="Google Shape;444;g283a1922f65_0_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5" name="Google Shape;445;g283a1922f65_0_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6" name="Google Shape;446;g283a1922f65_0_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447" name="Google Shape;447;g283a1922f65_0_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8" name="Google Shape;448;g283a1922f65_0_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9" name="Google Shape;449;g283a1922f65_0_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0" name="Google Shape;450;g283a1922f65_0_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1" name="Google Shape;451;g283a1922f65_0_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2" name="Google Shape;452;g283a1922f65_0_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53" name="Google Shape;453;g283a1922f65_0_0"/>
            <p:cNvGrpSpPr/>
            <p:nvPr/>
          </p:nvGrpSpPr>
          <p:grpSpPr>
            <a:xfrm>
              <a:off x="2262504" y="2609557"/>
              <a:ext cx="912494" cy="1194890"/>
              <a:chOff x="2262504" y="2609557"/>
              <a:chExt cx="912494" cy="1194890"/>
            </a:xfrm>
          </p:grpSpPr>
          <p:grpSp>
            <p:nvGrpSpPr>
              <p:cNvPr id="454" name="Google Shape;454;g283a1922f65_0_0"/>
              <p:cNvGrpSpPr/>
              <p:nvPr/>
            </p:nvGrpSpPr>
            <p:grpSpPr>
              <a:xfrm>
                <a:off x="2262504" y="3184628"/>
                <a:ext cx="751522" cy="619819"/>
                <a:chOff x="2262504" y="3184628"/>
                <a:chExt cx="751522" cy="619819"/>
              </a:xfrm>
            </p:grpSpPr>
            <p:sp>
              <p:nvSpPr>
                <p:cNvPr id="455" name="Google Shape;455;g283a1922f65_0_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6" name="Google Shape;456;g283a1922f65_0_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7" name="Google Shape;457;g283a1922f65_0_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8" name="Google Shape;458;g283a1922f65_0_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9" name="Google Shape;459;g283a1922f65_0_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0" name="Google Shape;460;g283a1922f65_0_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1" name="Google Shape;461;g283a1922f65_0_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2" name="Google Shape;462;g283a1922f65_0_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3" name="Google Shape;463;g283a1922f65_0_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4" name="Google Shape;464;g283a1922f65_0_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5" name="Google Shape;465;g283a1922f65_0_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66" name="Google Shape;466;g283a1922f65_0_0"/>
              <p:cNvGrpSpPr/>
              <p:nvPr/>
            </p:nvGrpSpPr>
            <p:grpSpPr>
              <a:xfrm>
                <a:off x="2270124" y="2609557"/>
                <a:ext cx="904874" cy="408453"/>
                <a:chOff x="2270124" y="2609557"/>
                <a:chExt cx="904874" cy="408453"/>
              </a:xfrm>
            </p:grpSpPr>
            <p:sp>
              <p:nvSpPr>
                <p:cNvPr id="467" name="Google Shape;467;g283a1922f65_0_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8" name="Google Shape;468;g283a1922f65_0_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9" name="Google Shape;469;g283a1922f65_0_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0" name="Google Shape;470;g283a1922f65_0_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1" name="Google Shape;471;g283a1922f65_0_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2" name="Google Shape;472;g283a1922f65_0_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3" name="Google Shape;473;g283a1922f65_0_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4" name="Google Shape;474;g283a1922f65_0_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5" name="Google Shape;475;g283a1922f65_0_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6" name="Google Shape;476;g283a1922f65_0_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77" name="Google Shape;477;g283a1922f65_0_0"/>
              <p:cNvGrpSpPr/>
              <p:nvPr/>
            </p:nvGrpSpPr>
            <p:grpSpPr>
              <a:xfrm>
                <a:off x="2307271" y="3065615"/>
                <a:ext cx="207645" cy="85689"/>
                <a:chOff x="2307271" y="3065615"/>
                <a:chExt cx="207645" cy="85689"/>
              </a:xfrm>
            </p:grpSpPr>
            <p:sp>
              <p:nvSpPr>
                <p:cNvPr id="478" name="Google Shape;478;g283a1922f65_0_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9" name="Google Shape;479;g283a1922f65_0_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80" name="Google Shape;480;g283a1922f65_0_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g281fc3c1766_0_32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489" name="Google Shape;489;g281fc3c1766_0_324"/>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INDLEDNING</a:t>
            </a:r>
            <a:endParaRPr sz="1270"/>
          </a:p>
        </p:txBody>
      </p:sp>
      <p:sp>
        <p:nvSpPr>
          <p:cNvPr id="490" name="Google Shape;490;g281fc3c1766_0_32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lgn="l" rtl="0">
              <a:lnSpc>
                <a:spcPct val="90000"/>
              </a:lnSpc>
              <a:spcBef>
                <a:spcPts val="0"/>
              </a:spcBef>
              <a:spcAft>
                <a:spcPts val="0"/>
              </a:spcAft>
              <a:buSzPts val="2200"/>
              <a:buFont typeface="Open Sans"/>
              <a:buChar char="●"/>
            </a:pPr>
            <a:r>
              <a:rPr lang="en-GB" sz="1995">
                <a:solidFill>
                  <a:schemeClr val="dk1"/>
                </a:solidFill>
                <a:latin typeface="Calibri"/>
                <a:ea typeface="Calibri"/>
                <a:cs typeface="Calibri"/>
                <a:sym typeface="Calibri"/>
              </a:rPr>
              <a:t>De grundlæggende byggesten i blockchain er følgende elementer:</a:t>
            </a:r>
            <a:endParaRPr sz="1995">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endParaRPr sz="1995">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995" b="1">
                <a:solidFill>
                  <a:schemeClr val="dk1"/>
                </a:solidFill>
                <a:latin typeface="Calibri"/>
                <a:ea typeface="Calibri"/>
                <a:cs typeface="Calibri"/>
                <a:sym typeface="Calibri"/>
              </a:rPr>
              <a:t>Blokke</a:t>
            </a:r>
            <a:r>
              <a:rPr lang="en-GB" sz="1995">
                <a:solidFill>
                  <a:schemeClr val="dk1"/>
                </a:solidFill>
                <a:latin typeface="Calibri"/>
                <a:ea typeface="Calibri"/>
                <a:cs typeface="Calibri"/>
                <a:sym typeface="Calibri"/>
              </a:rPr>
              <a:t>​ : hver 'blok' af data i kæden indeholder en liste over transaktioner og en unik identifikator (hash) fra den forrige blok.</a:t>
            </a:r>
            <a:endParaRPr sz="1995">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endParaRPr sz="1995">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995" b="1">
                <a:solidFill>
                  <a:schemeClr val="dk1"/>
                </a:solidFill>
                <a:latin typeface="Calibri"/>
                <a:ea typeface="Calibri"/>
                <a:cs typeface="Calibri"/>
                <a:sym typeface="Calibri"/>
              </a:rPr>
              <a:t>Uddelt hovedbog</a:t>
            </a:r>
            <a:r>
              <a:rPr lang="en-GB" sz="1995">
                <a:solidFill>
                  <a:schemeClr val="dk1"/>
                </a:solidFill>
                <a:latin typeface="Calibri"/>
                <a:ea typeface="Calibri"/>
                <a:cs typeface="Calibri"/>
                <a:sym typeface="Calibri"/>
              </a:rPr>
              <a:t>: identiske kopier af informationen registreret på Blockchain er gemt på tusindvis af computere (knudepunkter) rundt om i verden.</a:t>
            </a:r>
            <a:endParaRPr sz="1995">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r>
              <a:rPr lang="en-GB" sz="1995">
                <a:solidFill>
                  <a:schemeClr val="dk1"/>
                </a:solidFill>
                <a:latin typeface="Calibri"/>
                <a:ea typeface="Calibri"/>
                <a:cs typeface="Calibri"/>
                <a:sym typeface="Calibri"/>
              </a:rPr>
              <a:t> </a:t>
            </a:r>
            <a:endParaRPr sz="1995">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995" b="1">
                <a:solidFill>
                  <a:schemeClr val="dk1"/>
                </a:solidFill>
                <a:latin typeface="Calibri"/>
                <a:ea typeface="Calibri"/>
                <a:cs typeface="Calibri"/>
                <a:sym typeface="Calibri"/>
              </a:rPr>
              <a:t>Kryptografi:</a:t>
            </a:r>
            <a:r>
              <a:rPr lang="en-GB" sz="1995">
                <a:solidFill>
                  <a:schemeClr val="dk1"/>
                </a:solidFill>
                <a:latin typeface="Calibri"/>
                <a:ea typeface="Calibri"/>
                <a:cs typeface="Calibri"/>
                <a:sym typeface="Calibri"/>
              </a:rPr>
              <a:t>Kryptografiske funktioner, kendt som hash-funktioner, sikrer de oplysninger, der er lagret på Blockchain. Hvert medlem af Blockchain har en offentlig og privat nøgle, som muliggør verifikation og signering af transaktioner.</a:t>
            </a:r>
            <a:endParaRPr sz="1995">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endParaRPr sz="1995">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995" b="1">
                <a:solidFill>
                  <a:schemeClr val="dk1"/>
                </a:solidFill>
                <a:latin typeface="Calibri"/>
                <a:ea typeface="Calibri"/>
                <a:cs typeface="Calibri"/>
                <a:sym typeface="Calibri"/>
              </a:rPr>
              <a:t>Konsensusmekanisme</a:t>
            </a:r>
            <a:r>
              <a:rPr lang="en-GB" sz="1995">
                <a:solidFill>
                  <a:schemeClr val="dk1"/>
                </a:solidFill>
                <a:latin typeface="Calibri"/>
                <a:ea typeface="Calibri"/>
                <a:cs typeface="Calibri"/>
                <a:sym typeface="Calibri"/>
              </a:rPr>
              <a:t>​: Blockchain kræver, at alle noder opnår konsensus om gyldige transaktioner. Dette opnås normalt gennem forskellige konsensusalgoritmer såsom Proof of Work (PoW) eller Proof of Stake (PoS).</a:t>
            </a:r>
            <a:endParaRPr sz="1995">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endParaRPr sz="1995">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995" b="1">
                <a:solidFill>
                  <a:schemeClr val="dk1"/>
                </a:solidFill>
                <a:latin typeface="Calibri"/>
                <a:ea typeface="Calibri"/>
                <a:cs typeface="Calibri"/>
                <a:sym typeface="Calibri"/>
              </a:rPr>
              <a:t>Uforanderlighed</a:t>
            </a:r>
            <a:r>
              <a:rPr lang="en-GB" sz="1995">
                <a:solidFill>
                  <a:schemeClr val="dk1"/>
                </a:solidFill>
                <a:latin typeface="Calibri"/>
                <a:ea typeface="Calibri"/>
                <a:cs typeface="Calibri"/>
                <a:sym typeface="Calibri"/>
              </a:rPr>
              <a:t>​: Når først data er lagret i blockchain, kan det ikke nemt ændres.</a:t>
            </a:r>
            <a:endParaRPr sz="1995">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endParaRPr sz="1995" b="1">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pic>
        <p:nvPicPr>
          <p:cNvPr id="496" name="Google Shape;496;g283a1922f65_2_7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497" name="Google Shape;497;g283a1922f65_2_72"/>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HVORDAN FUNGERER EN BLOCKCHAIN?</a:t>
            </a:r>
            <a:endParaRPr sz="1270"/>
          </a:p>
        </p:txBody>
      </p:sp>
      <p:sp>
        <p:nvSpPr>
          <p:cNvPr id="498" name="Google Shape;498;g283a1922f65_2_72"/>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Hver transaktion eller dataindtastning, kendt som en "</a:t>
            </a:r>
            <a:r>
              <a:rPr lang="en-GB" sz="1995" b="1">
                <a:latin typeface="Calibri"/>
                <a:ea typeface="Calibri"/>
                <a:cs typeface="Calibri"/>
                <a:sym typeface="Calibri"/>
              </a:rPr>
              <a:t>blok</a:t>
            </a:r>
            <a:r>
              <a:rPr lang="en-GB" sz="1995">
                <a:latin typeface="Calibri"/>
                <a:ea typeface="Calibri"/>
                <a:cs typeface="Calibri"/>
                <a:sym typeface="Calibri"/>
              </a:rPr>
              <a:t>", er sikkert</a:t>
            </a:r>
            <a:r>
              <a:rPr lang="en-GB" sz="1995" b="1">
                <a:latin typeface="Calibri"/>
                <a:ea typeface="Calibri"/>
                <a:cs typeface="Calibri"/>
                <a:sym typeface="Calibri"/>
              </a:rPr>
              <a:t>forbundet</a:t>
            </a:r>
            <a:r>
              <a:rPr lang="en-GB" sz="1995">
                <a:latin typeface="Calibri"/>
                <a:ea typeface="Calibri"/>
                <a:cs typeface="Calibri"/>
                <a:sym typeface="Calibri"/>
              </a:rPr>
              <a:t>til den forrige igennem</a:t>
            </a:r>
            <a:r>
              <a:rPr lang="en-GB" sz="1995" b="1">
                <a:latin typeface="Calibri"/>
                <a:ea typeface="Calibri"/>
                <a:cs typeface="Calibri"/>
                <a:sym typeface="Calibri"/>
              </a:rPr>
              <a:t>kryptografisk hashing</a:t>
            </a:r>
            <a:r>
              <a:rPr lang="en-GB" sz="1995">
                <a:latin typeface="Calibri"/>
                <a:ea typeface="Calibri"/>
                <a:cs typeface="Calibri"/>
                <a:sym typeface="Calibri"/>
              </a:rPr>
              <a:t>, hvilket skaber en kontinuerlig og manipulationssikker</a:t>
            </a:r>
            <a:r>
              <a:rPr lang="en-GB" sz="1995" b="1">
                <a:latin typeface="Calibri"/>
                <a:ea typeface="Calibri"/>
                <a:cs typeface="Calibri"/>
                <a:sym typeface="Calibri"/>
              </a:rPr>
              <a:t>kæde</a:t>
            </a:r>
            <a:r>
              <a:rPr lang="en-GB" sz="1995">
                <a:latin typeface="Calibri"/>
                <a:ea typeface="Calibri"/>
                <a:cs typeface="Calibri"/>
                <a:sym typeface="Calibri"/>
              </a:rPr>
              <a:t>af information. ,</a:t>
            </a: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Fordi der er</a:t>
            </a:r>
            <a:r>
              <a:rPr lang="en-GB" sz="1995" b="1">
                <a:latin typeface="Calibri"/>
                <a:ea typeface="Calibri"/>
                <a:cs typeface="Calibri"/>
                <a:sym typeface="Calibri"/>
              </a:rPr>
              <a:t>ingen måde at ændre en blok</a:t>
            </a:r>
            <a:r>
              <a:rPr lang="en-GB" sz="1995">
                <a:latin typeface="Calibri"/>
                <a:ea typeface="Calibri"/>
                <a:cs typeface="Calibri"/>
                <a:sym typeface="Calibri"/>
              </a:rPr>
              <a:t>, den eneste tillid, der kræves, er på det punkt, hvor en bruger eller et program indtaster data. Dette aspekt reducerer behovet for betroede tredjeparter eller mellemmænd, såsom revisorer, der kan skabe ekstra omkostninger og/eller øge risikoen for menneskelige fejl. ,</a:t>
            </a: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499" name="Google Shape;499;g283a1922f65_2_72"/>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7586804" y="4255129"/>
            <a:ext cx="2479465" cy="24970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g283a1922f65_2_12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506" name="Google Shape;506;g283a1922f65_2_126"/>
          <p:cNvSpPr txBox="1"/>
          <p:nvPr/>
        </p:nvSpPr>
        <p:spPr>
          <a:xfrm>
            <a:off x="1678179" y="365713"/>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BLOCKCHAIN ​​ARKITEKTUR</a:t>
            </a:r>
            <a:endParaRPr sz="1270"/>
          </a:p>
        </p:txBody>
      </p:sp>
      <p:sp>
        <p:nvSpPr>
          <p:cNvPr id="507" name="Google Shape;507;g283a1922f65_2_126"/>
          <p:cNvSpPr txBox="1"/>
          <p:nvPr/>
        </p:nvSpPr>
        <p:spPr>
          <a:xfrm>
            <a:off x="1469229" y="1250909"/>
            <a:ext cx="9475164" cy="1628705"/>
          </a:xfrm>
          <a:prstGeom prst="rect">
            <a:avLst/>
          </a:prstGeom>
          <a:noFill/>
          <a:ln>
            <a:noFill/>
          </a:ln>
        </p:spPr>
        <p:txBody>
          <a:bodyPr spcFirstLastPara="1" wrap="square" lIns="82904" tIns="82904" rIns="82904" bIns="82904" anchor="t" anchorCtr="0">
            <a:noAutofit/>
          </a:bodyPr>
          <a:lstStyle/>
          <a:p>
            <a:pPr marL="414589" marR="0" lvl="0" indent="-328216" algn="l" rtl="0">
              <a:lnSpc>
                <a:spcPct val="100000"/>
              </a:lnSpc>
              <a:spcBef>
                <a:spcPts val="0"/>
              </a:spcBef>
              <a:spcAft>
                <a:spcPts val="0"/>
              </a:spcAft>
              <a:buSzPts val="2100"/>
              <a:buFont typeface="Calibri"/>
              <a:buChar char="●"/>
            </a:pPr>
            <a:r>
              <a:rPr lang="en-GB" sz="1904">
                <a:latin typeface="Calibri"/>
                <a:ea typeface="Calibri"/>
                <a:cs typeface="Calibri"/>
                <a:sym typeface="Calibri"/>
              </a:rPr>
              <a:t>Blockchain-arkitektur har følgende hovedkomponenter:</a:t>
            </a:r>
            <a:endParaRPr sz="1904">
              <a:latin typeface="Calibri"/>
              <a:ea typeface="Calibri"/>
              <a:cs typeface="Calibri"/>
              <a:sym typeface="Calibri"/>
            </a:endParaRPr>
          </a:p>
          <a:p>
            <a:pPr marL="1658356" marR="0" lvl="0" indent="0" algn="l" rtl="0">
              <a:lnSpc>
                <a:spcPct val="100000"/>
              </a:lnSpc>
              <a:spcBef>
                <a:spcPts val="0"/>
              </a:spcBef>
              <a:spcAft>
                <a:spcPts val="0"/>
              </a:spcAft>
              <a:buNone/>
            </a:pPr>
            <a:endParaRPr sz="1904">
              <a:latin typeface="Calibri"/>
              <a:ea typeface="Calibri"/>
              <a:cs typeface="Calibri"/>
              <a:sym typeface="Calibri"/>
            </a:endParaRPr>
          </a:p>
          <a:p>
            <a:pPr marL="414589" marR="0" lvl="0" indent="-328216" algn="l" rtl="0">
              <a:lnSpc>
                <a:spcPct val="100000"/>
              </a:lnSpc>
              <a:spcBef>
                <a:spcPts val="0"/>
              </a:spcBef>
              <a:spcAft>
                <a:spcPts val="0"/>
              </a:spcAft>
              <a:buSzPts val="2100"/>
              <a:buFont typeface="Calibri"/>
              <a:buAutoNum type="arabicPeriod"/>
            </a:pPr>
            <a:r>
              <a:rPr lang="en-GB" sz="1904">
                <a:latin typeface="Calibri"/>
                <a:ea typeface="Calibri"/>
                <a:cs typeface="Calibri"/>
                <a:sym typeface="Calibri"/>
              </a:rPr>
              <a:t>EN</a:t>
            </a:r>
            <a:r>
              <a:rPr lang="en-GB" sz="1904" b="1">
                <a:latin typeface="Calibri"/>
                <a:ea typeface="Calibri"/>
                <a:cs typeface="Calibri"/>
                <a:sym typeface="Calibri"/>
              </a:rPr>
              <a:t>fordelt hovedbog</a:t>
            </a:r>
            <a:endParaRPr sz="1904" b="1">
              <a:latin typeface="Calibri"/>
              <a:ea typeface="Calibri"/>
              <a:cs typeface="Calibri"/>
              <a:sym typeface="Calibri"/>
            </a:endParaRPr>
          </a:p>
          <a:p>
            <a:pPr marL="414589" marR="0" lvl="0" indent="-328216" algn="l" rtl="0">
              <a:lnSpc>
                <a:spcPct val="100000"/>
              </a:lnSpc>
              <a:spcBef>
                <a:spcPts val="0"/>
              </a:spcBef>
              <a:spcAft>
                <a:spcPts val="0"/>
              </a:spcAft>
              <a:buSzPts val="2100"/>
              <a:buFont typeface="Calibri"/>
              <a:buChar char="-"/>
            </a:pPr>
            <a:r>
              <a:rPr lang="en-GB" sz="1904">
                <a:latin typeface="Calibri"/>
                <a:ea typeface="Calibri"/>
                <a:cs typeface="Calibri"/>
                <a:sym typeface="Calibri"/>
              </a:rPr>
              <a:t>En delt database i Blockchain-netværket, der gemmer transaktionerne. Imidlertid har distribuerede hovedbogsteknologier strenge regler for, hvem der kan redigere, og hvordan man redigerer. Indgange, når først de er optaget, kan ikke slettes</a:t>
            </a:r>
            <a:endParaRPr sz="1904">
              <a:latin typeface="Calibri"/>
              <a:ea typeface="Calibri"/>
              <a:cs typeface="Calibri"/>
              <a:sym typeface="Calibri"/>
            </a:endParaRPr>
          </a:p>
          <a:p>
            <a:pPr marL="829178" marR="0" lvl="0" indent="0" algn="l" rtl="0">
              <a:lnSpc>
                <a:spcPct val="100000"/>
              </a:lnSpc>
              <a:spcBef>
                <a:spcPts val="0"/>
              </a:spcBef>
              <a:spcAft>
                <a:spcPts val="0"/>
              </a:spcAft>
              <a:buNone/>
            </a:pPr>
            <a:endParaRPr sz="1904">
              <a:latin typeface="Calibri"/>
              <a:ea typeface="Calibri"/>
              <a:cs typeface="Calibri"/>
              <a:sym typeface="Calibri"/>
            </a:endParaRPr>
          </a:p>
          <a:p>
            <a:pPr marL="86373" algn="l" rtl="0">
              <a:buSzPts val="2100"/>
            </a:pPr>
            <a:r>
              <a:rPr lang="en-GB" sz="1904" b="1">
                <a:latin typeface="Calibri"/>
                <a:ea typeface="Calibri"/>
                <a:cs typeface="Calibri"/>
                <a:sym typeface="Calibri"/>
              </a:rPr>
              <a:t>2. Smarte kontrakter</a:t>
            </a:r>
            <a:r>
              <a:rPr lang="en-GB" sz="1904">
                <a:latin typeface="Calibri"/>
                <a:ea typeface="Calibri"/>
                <a:cs typeface="Calibri"/>
                <a:sym typeface="Calibri"/>
              </a:rPr>
              <a:t>,</a:t>
            </a:r>
            <a:endParaRPr sz="1904">
              <a:latin typeface="Calibri"/>
              <a:ea typeface="Calibri"/>
              <a:cs typeface="Calibri"/>
            </a:endParaRPr>
          </a:p>
          <a:p>
            <a:pPr marL="414589" marR="0" lvl="0" indent="-328216" algn="l" rtl="0">
              <a:lnSpc>
                <a:spcPct val="100000"/>
              </a:lnSpc>
              <a:spcBef>
                <a:spcPts val="0"/>
              </a:spcBef>
              <a:spcAft>
                <a:spcPts val="0"/>
              </a:spcAft>
              <a:buSzPts val="2100"/>
              <a:buFont typeface="Calibri"/>
              <a:buChar char="-"/>
            </a:pPr>
            <a:r>
              <a:rPr lang="en-GB" sz="1904">
                <a:latin typeface="Calibri"/>
                <a:ea typeface="Calibri"/>
                <a:cs typeface="Calibri"/>
                <a:sym typeface="Calibri"/>
              </a:rPr>
              <a:t>Smart kontrakter kan bruges til selv at administrere forretningskontrakter uden behov for en assisterende tredjepart. De er programmer gemt på blockchain-systemet, som kører automatisk, når forudbestemte betingelser er opfyldt. De kører hvis-så-tjek, så transaktioner kan gennemføres trygt.</a:t>
            </a:r>
            <a:endParaRPr sz="1904">
              <a:latin typeface="Calibri"/>
              <a:ea typeface="Calibri"/>
              <a:cs typeface="Calibri"/>
              <a:sym typeface="Calibri"/>
            </a:endParaRPr>
          </a:p>
          <a:p>
            <a:pPr marL="829178" algn="l" rtl="0"/>
            <a:endParaRPr lang="en-GB" sz="1904">
              <a:latin typeface="Calibri"/>
              <a:ea typeface="Calibri"/>
              <a:cs typeface="Calibri"/>
              <a:sym typeface="Calibri"/>
            </a:endParaRPr>
          </a:p>
          <a:p>
            <a:pPr marL="86373" algn="l" rtl="0">
              <a:buSzPts val="2100"/>
              <a:buFont typeface="Calibri"/>
            </a:pPr>
            <a:r>
              <a:rPr lang="en-GB" sz="1904" b="1">
                <a:latin typeface="Calibri"/>
                <a:ea typeface="Calibri"/>
                <a:cs typeface="Calibri"/>
                <a:sym typeface="Calibri"/>
              </a:rPr>
              <a:t>3. Offentlig nøglekryptering</a:t>
            </a:r>
            <a:endParaRPr sz="1904" b="1">
              <a:latin typeface="Calibri"/>
              <a:ea typeface="Calibri"/>
              <a:cs typeface="Calibri"/>
            </a:endParaRPr>
          </a:p>
          <a:p>
            <a:pPr marL="414589" marR="0" lvl="0" indent="-328216" algn="l" rtl="0">
              <a:lnSpc>
                <a:spcPct val="100000"/>
              </a:lnSpc>
              <a:spcBef>
                <a:spcPts val="0"/>
              </a:spcBef>
              <a:spcAft>
                <a:spcPts val="0"/>
              </a:spcAft>
              <a:buSzPts val="2100"/>
              <a:buFont typeface="Calibri"/>
              <a:buChar char="-"/>
            </a:pPr>
            <a:r>
              <a:rPr lang="en-GB" sz="1904">
                <a:latin typeface="Calibri"/>
                <a:ea typeface="Calibri"/>
                <a:cs typeface="Calibri"/>
                <a:sym typeface="Calibri"/>
              </a:rPr>
              <a:t>En sikkerhedsfunktion til entydigt at identificere deltagere i blockchain-netværket. Denne mekanisme genererer to sæt nøgler til netværksmedlemmer. En nøgle er en offentlig nøgle, der er fælles for alle i netværket. Den anden er en privat nøgle, der er unik for hvert medlem. De private og offentlige nøgler arbejder sammen for at låse op for dataene i hovedbogen.</a:t>
            </a:r>
            <a:endParaRPr sz="1904">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pic>
        <p:nvPicPr>
          <p:cNvPr id="513" name="Google Shape;513;g283a1922f65_2_8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514" name="Google Shape;514;g283a1922f65_2_85"/>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HVORDAN FUNGERER EN BLOCKCHAIN?</a:t>
            </a:r>
            <a:endParaRPr sz="1270"/>
          </a:p>
        </p:txBody>
      </p:sp>
      <p:sp>
        <p:nvSpPr>
          <p:cNvPr id="515" name="Google Shape;515;g283a1922f65_2_85"/>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516" name="Google Shape;516;g283a1922f65_2_85" descr="Blockchain Working"/>
          <p:cNvPicPr preferRelativeResize="0"/>
          <p:nvPr/>
        </p:nvPicPr>
        <p:blipFill>
          <a:blip r:embed="rId4">
            <a:alphaModFix/>
          </a:blip>
          <a:stretch>
            <a:fillRect/>
          </a:stretch>
        </p:blipFill>
        <p:spPr>
          <a:xfrm>
            <a:off x="1414255" y="1580623"/>
            <a:ext cx="9428736" cy="4508659"/>
          </a:xfrm>
          <a:prstGeom prst="rect">
            <a:avLst/>
          </a:prstGeom>
          <a:noFill/>
          <a:ln>
            <a:noFill/>
          </a:ln>
        </p:spPr>
      </p:pic>
      <p:sp>
        <p:nvSpPr>
          <p:cNvPr id="517" name="Google Shape;517;g283a1922f65_2_85"/>
          <p:cNvSpPr txBox="1"/>
          <p:nvPr/>
        </p:nvSpPr>
        <p:spPr>
          <a:xfrm>
            <a:off x="1524000" y="276393"/>
            <a:ext cx="2720403" cy="2720403"/>
          </a:xfrm>
          <a:prstGeom prst="rect">
            <a:avLst/>
          </a:prstGeom>
          <a:noFill/>
          <a:ln>
            <a:noFill/>
          </a:ln>
        </p:spPr>
        <p:txBody>
          <a:bodyPr spcFirstLastPara="1" wrap="square" lIns="82904" tIns="82904" rIns="82904" bIns="82904" anchor="ctr" anchorCtr="0">
            <a:noAutofit/>
          </a:bodyPr>
          <a:lstStyle/>
          <a:p>
            <a:pPr marL="0" lvl="0" indent="0" algn="l" rtl="0">
              <a:spcBef>
                <a:spcPts val="0"/>
              </a:spcBef>
              <a:spcAft>
                <a:spcPts val="0"/>
              </a:spcAft>
              <a:buNone/>
            </a:pPr>
            <a:r>
              <a:rPr lang="en-GB" sz="1270"/>
              <a:t> </a:t>
            </a:r>
            <a:endParaRPr sz="1270"/>
          </a:p>
        </p:txBody>
      </p:sp>
      <p:sp>
        <p:nvSpPr>
          <p:cNvPr id="518" name="Google Shape;518;g283a1922f65_2_85"/>
          <p:cNvSpPr txBox="1"/>
          <p:nvPr/>
        </p:nvSpPr>
        <p:spPr>
          <a:xfrm>
            <a:off x="9755328" y="6503872"/>
            <a:ext cx="1001924" cy="164040"/>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363">
                <a:latin typeface="Open Sans"/>
                <a:ea typeface="Open Sans"/>
                <a:cs typeface="Open Sans"/>
                <a:sym typeface="Open Sans"/>
              </a:rPr>
              <a:t>Kilde:</a:t>
            </a:r>
            <a:r>
              <a:rPr lang="en-GB" sz="363" u="sng">
                <a:solidFill>
                  <a:schemeClr val="hlink"/>
                </a:solidFill>
                <a:latin typeface="Open Sans"/>
                <a:ea typeface="Open Sans"/>
                <a:cs typeface="Open Sans"/>
                <a:sym typeface="Open Sans"/>
                <a:hlinkClick r:id="rId5"/>
              </a:rPr>
              <a:t>geeksforgeeks.org</a:t>
            </a:r>
            <a:endParaRPr sz="363">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g283a1922f65_2_10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525" name="Google Shape;525;g283a1922f65_2_104"/>
          <p:cNvSpPr txBox="1"/>
          <p:nvPr/>
        </p:nvSpPr>
        <p:spPr>
          <a:xfrm>
            <a:off x="1678179" y="365713"/>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HASH FUNKTIONER</a:t>
            </a:r>
            <a:endParaRPr sz="1270"/>
          </a:p>
        </p:txBody>
      </p:sp>
      <p:sp>
        <p:nvSpPr>
          <p:cNvPr id="526" name="Google Shape;526;g283a1922f65_2_10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En hash-funktion er en matematisk funktion, der konverterer inputværdi til en anden komprimeret værdi. Indgangen til hash-funktionen er af vilkårlig længde, men output er altid af fast længde</a:t>
            </a:r>
            <a:endParaRPr sz="1995">
              <a:latin typeface="Calibri"/>
              <a:ea typeface="Calibri"/>
              <a:cs typeface="Calibri"/>
              <a:sym typeface="Calibri"/>
            </a:endParaRPr>
          </a:p>
          <a:p>
            <a:pPr marL="1658356"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Hash-funktioner er ekstremt nyttige og vises i næsten alle informationssikkerhedsapplikationer</a:t>
            </a: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527" name="Google Shape;527;g283a1922f65_2_104"/>
          <p:cNvPicPr preferRelativeResize="0"/>
          <p:nvPr/>
        </p:nvPicPr>
        <p:blipFill rotWithShape="1">
          <a:blip r:embed="rId4">
            <a:alphaModFix/>
          </a:blip>
          <a:srcRect t="5935" r="5213" b="16975"/>
          <a:stretch/>
        </p:blipFill>
        <p:spPr>
          <a:xfrm>
            <a:off x="2745177" y="3639877"/>
            <a:ext cx="6766888" cy="3095568"/>
          </a:xfrm>
          <a:prstGeom prst="rect">
            <a:avLst/>
          </a:prstGeom>
          <a:noFill/>
          <a:ln>
            <a:noFill/>
          </a:ln>
        </p:spPr>
      </p:pic>
      <p:sp>
        <p:nvSpPr>
          <p:cNvPr id="528" name="Google Shape;528;g283a1922f65_2_104"/>
          <p:cNvSpPr txBox="1"/>
          <p:nvPr/>
        </p:nvSpPr>
        <p:spPr>
          <a:xfrm>
            <a:off x="2862778" y="509600"/>
            <a:ext cx="2720403" cy="2720403"/>
          </a:xfrm>
          <a:prstGeom prst="rect">
            <a:avLst/>
          </a:prstGeom>
          <a:noFill/>
          <a:ln>
            <a:noFill/>
          </a:ln>
        </p:spPr>
        <p:txBody>
          <a:bodyPr spcFirstLastPara="1" wrap="square" lIns="82904" tIns="82904" rIns="82904" bIns="82904" anchor="ctr" anchorCtr="0">
            <a:noAutofit/>
          </a:bodyPr>
          <a:lstStyle/>
          <a:p>
            <a:pPr marL="0" lvl="0" indent="0" algn="l" rtl="0">
              <a:spcBef>
                <a:spcPts val="0"/>
              </a:spcBef>
              <a:spcAft>
                <a:spcPts val="0"/>
              </a:spcAft>
              <a:buNone/>
            </a:pPr>
            <a:r>
              <a:rPr lang="en-GB" sz="1270"/>
              <a:t> </a:t>
            </a:r>
            <a:endParaRPr sz="127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g283a1922f65_2_9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535" name="Google Shape;535;g283a1922f65_2_96"/>
          <p:cNvSpPr txBox="1"/>
          <p:nvPr/>
        </p:nvSpPr>
        <p:spPr>
          <a:xfrm>
            <a:off x="1678179" y="365713"/>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SAMMENLIGNING MED EN TRADITIONEL DATABASE</a:t>
            </a:r>
            <a:endParaRPr sz="1270"/>
          </a:p>
        </p:txBody>
      </p:sp>
      <p:sp>
        <p:nvSpPr>
          <p:cNvPr id="536" name="Google Shape;536;g283a1922f65_2_96"/>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dirty="0">
                <a:latin typeface="Calibri"/>
                <a:ea typeface="Calibri"/>
                <a:cs typeface="Calibri"/>
                <a:sym typeface="Calibri"/>
              </a:rPr>
              <a:t>Blockchain er en </a:t>
            </a:r>
            <a:r>
              <a:rPr lang="en-GB" sz="1995" dirty="0" err="1">
                <a:latin typeface="Calibri"/>
                <a:ea typeface="Calibri"/>
                <a:cs typeface="Calibri"/>
                <a:sym typeface="Calibri"/>
              </a:rPr>
              <a:t>speciel</a:t>
            </a:r>
            <a:r>
              <a:rPr lang="en-GB" sz="1995" dirty="0">
                <a:latin typeface="Calibri"/>
                <a:ea typeface="Calibri"/>
                <a:cs typeface="Calibri"/>
                <a:sym typeface="Calibri"/>
              </a:rPr>
              <a:t> type </a:t>
            </a:r>
            <a:r>
              <a:rPr lang="en-GB" sz="1995" dirty="0" err="1">
                <a:latin typeface="Calibri"/>
                <a:ea typeface="Calibri"/>
                <a:cs typeface="Calibri"/>
                <a:sym typeface="Calibri"/>
              </a:rPr>
              <a:t>databasestyringssystem</a:t>
            </a:r>
            <a:r>
              <a:rPr lang="en-GB" sz="1995" dirty="0">
                <a:latin typeface="Calibri"/>
                <a:ea typeface="Calibri"/>
                <a:cs typeface="Calibri"/>
                <a:sym typeface="Calibri"/>
              </a:rPr>
              <a:t>, der </a:t>
            </a:r>
            <a:r>
              <a:rPr lang="en-GB" sz="1995" dirty="0" err="1">
                <a:latin typeface="Calibri"/>
                <a:ea typeface="Calibri"/>
                <a:cs typeface="Calibri"/>
                <a:sym typeface="Calibri"/>
              </a:rPr>
              <a:t>har</a:t>
            </a:r>
            <a:r>
              <a:rPr lang="en-GB" sz="1995" dirty="0">
                <a:latin typeface="Calibri"/>
                <a:ea typeface="Calibri"/>
                <a:cs typeface="Calibri"/>
                <a:sym typeface="Calibri"/>
              </a:rPr>
              <a:t> </a:t>
            </a:r>
            <a:r>
              <a:rPr lang="en-GB" sz="1995" dirty="0" err="1">
                <a:latin typeface="Calibri"/>
                <a:ea typeface="Calibri"/>
                <a:cs typeface="Calibri"/>
                <a:sym typeface="Calibri"/>
              </a:rPr>
              <a:t>flere</a:t>
            </a:r>
            <a:r>
              <a:rPr lang="en-GB" sz="1995" dirty="0">
                <a:latin typeface="Calibri"/>
                <a:ea typeface="Calibri"/>
                <a:cs typeface="Calibri"/>
                <a:sym typeface="Calibri"/>
              </a:rPr>
              <a:t> </a:t>
            </a:r>
            <a:r>
              <a:rPr lang="en-GB" sz="1995" dirty="0" err="1">
                <a:latin typeface="Calibri"/>
                <a:ea typeface="Calibri"/>
                <a:cs typeface="Calibri"/>
                <a:sym typeface="Calibri"/>
              </a:rPr>
              <a:t>funktioner</a:t>
            </a:r>
            <a:r>
              <a:rPr lang="en-GB" sz="1995" dirty="0">
                <a:latin typeface="Calibri"/>
                <a:ea typeface="Calibri"/>
                <a:cs typeface="Calibri"/>
                <a:sym typeface="Calibri"/>
              </a:rPr>
              <a:t> end en </a:t>
            </a:r>
            <a:r>
              <a:rPr lang="en-GB" sz="1995" dirty="0" err="1">
                <a:latin typeface="Calibri"/>
                <a:ea typeface="Calibri"/>
                <a:cs typeface="Calibri"/>
                <a:sym typeface="Calibri"/>
              </a:rPr>
              <a:t>almindelig</a:t>
            </a:r>
            <a:r>
              <a:rPr lang="en-GB" sz="1995" dirty="0">
                <a:latin typeface="Calibri"/>
                <a:ea typeface="Calibri"/>
                <a:cs typeface="Calibri"/>
                <a:sym typeface="Calibri"/>
              </a:rPr>
              <a:t> database. Vi </a:t>
            </a:r>
            <a:r>
              <a:rPr lang="en-GB" sz="1995" dirty="0" err="1">
                <a:latin typeface="Calibri"/>
                <a:ea typeface="Calibri"/>
                <a:cs typeface="Calibri"/>
                <a:sym typeface="Calibri"/>
              </a:rPr>
              <a:t>beskriver</a:t>
            </a:r>
            <a:r>
              <a:rPr lang="en-GB" sz="1995" dirty="0">
                <a:latin typeface="Calibri"/>
                <a:ea typeface="Calibri"/>
                <a:cs typeface="Calibri"/>
                <a:sym typeface="Calibri"/>
              </a:rPr>
              <a:t> </a:t>
            </a:r>
            <a:r>
              <a:rPr lang="en-GB" sz="1995" dirty="0" err="1">
                <a:latin typeface="Calibri"/>
                <a:ea typeface="Calibri"/>
                <a:cs typeface="Calibri"/>
                <a:sym typeface="Calibri"/>
              </a:rPr>
              <a:t>nogle</a:t>
            </a:r>
            <a:r>
              <a:rPr lang="en-GB" sz="1995" dirty="0">
                <a:latin typeface="Calibri"/>
                <a:ea typeface="Calibri"/>
                <a:cs typeface="Calibri"/>
                <a:sym typeface="Calibri"/>
              </a:rPr>
              <a:t> </a:t>
            </a:r>
            <a:r>
              <a:rPr lang="en-GB" sz="1995" dirty="0" err="1">
                <a:latin typeface="Calibri"/>
                <a:ea typeface="Calibri"/>
                <a:cs typeface="Calibri"/>
                <a:sym typeface="Calibri"/>
              </a:rPr>
              <a:t>væsentlige</a:t>
            </a:r>
            <a:r>
              <a:rPr lang="en-GB" sz="1995" dirty="0">
                <a:latin typeface="Calibri"/>
                <a:ea typeface="Calibri"/>
                <a:cs typeface="Calibri"/>
                <a:sym typeface="Calibri"/>
              </a:rPr>
              <a:t> </a:t>
            </a:r>
            <a:r>
              <a:rPr lang="en-GB" sz="1995" dirty="0" err="1">
                <a:latin typeface="Calibri"/>
                <a:ea typeface="Calibri"/>
                <a:cs typeface="Calibri"/>
                <a:sym typeface="Calibri"/>
              </a:rPr>
              <a:t>forskelle</a:t>
            </a:r>
            <a:r>
              <a:rPr lang="en-GB" sz="1995" dirty="0">
                <a:latin typeface="Calibri"/>
                <a:ea typeface="Calibri"/>
                <a:cs typeface="Calibri"/>
                <a:sym typeface="Calibri"/>
              </a:rPr>
              <a:t> </a:t>
            </a:r>
            <a:r>
              <a:rPr lang="en-GB" sz="1995" dirty="0" err="1">
                <a:latin typeface="Calibri"/>
                <a:ea typeface="Calibri"/>
                <a:cs typeface="Calibri"/>
                <a:sym typeface="Calibri"/>
              </a:rPr>
              <a:t>mellem</a:t>
            </a:r>
            <a:r>
              <a:rPr lang="en-GB" sz="1995" dirty="0">
                <a:latin typeface="Calibri"/>
                <a:ea typeface="Calibri"/>
                <a:cs typeface="Calibri"/>
                <a:sym typeface="Calibri"/>
              </a:rPr>
              <a:t> en </a:t>
            </a:r>
            <a:r>
              <a:rPr lang="en-GB" sz="1995" dirty="0" err="1">
                <a:latin typeface="Calibri"/>
                <a:ea typeface="Calibri"/>
                <a:cs typeface="Calibri"/>
                <a:sym typeface="Calibri"/>
              </a:rPr>
              <a:t>traditionel</a:t>
            </a:r>
            <a:r>
              <a:rPr lang="en-GB" sz="1995" dirty="0">
                <a:latin typeface="Calibri"/>
                <a:ea typeface="Calibri"/>
                <a:cs typeface="Calibri"/>
                <a:sym typeface="Calibri"/>
              </a:rPr>
              <a:t> database </a:t>
            </a:r>
            <a:r>
              <a:rPr lang="en-GB" sz="1995" dirty="0" err="1">
                <a:latin typeface="Calibri"/>
                <a:ea typeface="Calibri"/>
                <a:cs typeface="Calibri"/>
                <a:sym typeface="Calibri"/>
              </a:rPr>
              <a:t>og</a:t>
            </a:r>
            <a:r>
              <a:rPr lang="en-GB" sz="1995" dirty="0">
                <a:latin typeface="Calibri"/>
                <a:ea typeface="Calibri"/>
                <a:cs typeface="Calibri"/>
                <a:sym typeface="Calibri"/>
              </a:rPr>
              <a:t> en blockchain i </a:t>
            </a:r>
            <a:r>
              <a:rPr lang="en-GB" sz="1995" dirty="0" err="1">
                <a:latin typeface="Calibri"/>
                <a:ea typeface="Calibri"/>
                <a:cs typeface="Calibri"/>
                <a:sym typeface="Calibri"/>
              </a:rPr>
              <a:t>følgende</a:t>
            </a:r>
            <a:r>
              <a:rPr lang="en-GB" sz="1995" dirty="0">
                <a:latin typeface="Calibri"/>
                <a:ea typeface="Calibri"/>
                <a:cs typeface="Calibri"/>
                <a:sym typeface="Calibri"/>
              </a:rPr>
              <a:t> </a:t>
            </a:r>
            <a:r>
              <a:rPr lang="en-GB" sz="1995" dirty="0" err="1">
                <a:latin typeface="Calibri"/>
                <a:ea typeface="Calibri"/>
                <a:cs typeface="Calibri"/>
                <a:sym typeface="Calibri"/>
              </a:rPr>
              <a:t>liste</a:t>
            </a:r>
            <a:r>
              <a:rPr lang="en-GB" sz="1995" dirty="0">
                <a:latin typeface="Calibri"/>
                <a:ea typeface="Calibri"/>
                <a:cs typeface="Calibri"/>
                <a:sym typeface="Calibri"/>
              </a:rPr>
              <a:t>:</a:t>
            </a:r>
            <a:endParaRPr sz="1995" dirty="0">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Blockchains</a:t>
            </a:r>
            <a:r>
              <a:rPr lang="en-GB" sz="1995" b="1" dirty="0" err="1">
                <a:latin typeface="Calibri"/>
                <a:ea typeface="Calibri"/>
                <a:cs typeface="Calibri"/>
                <a:sym typeface="Calibri"/>
              </a:rPr>
              <a:t>decentralisere</a:t>
            </a:r>
            <a:r>
              <a:rPr lang="en-GB" sz="1995" b="1" dirty="0">
                <a:latin typeface="Calibri"/>
                <a:ea typeface="Calibri"/>
                <a:cs typeface="Calibri"/>
                <a:sym typeface="Calibri"/>
              </a:rPr>
              <a:t> </a:t>
            </a:r>
            <a:r>
              <a:rPr lang="en-GB" sz="1995" b="1" dirty="0" err="1">
                <a:latin typeface="Calibri"/>
                <a:ea typeface="Calibri"/>
                <a:cs typeface="Calibri"/>
                <a:sym typeface="Calibri"/>
              </a:rPr>
              <a:t>kontrollen</a:t>
            </a:r>
            <a:r>
              <a:rPr lang="en-GB" sz="1995" b="1" dirty="0">
                <a:latin typeface="Calibri"/>
                <a:ea typeface="Calibri"/>
                <a:cs typeface="Calibri"/>
                <a:sym typeface="Calibri"/>
              </a:rPr>
              <a:t> </a:t>
            </a:r>
            <a:r>
              <a:rPr lang="en-GB" sz="1995" b="1" dirty="0" err="1">
                <a:latin typeface="Calibri"/>
                <a:ea typeface="Calibri"/>
                <a:cs typeface="Calibri"/>
                <a:sym typeface="Calibri"/>
              </a:rPr>
              <a:t>uden</a:t>
            </a:r>
            <a:r>
              <a:rPr lang="en-GB" sz="1995" b="1" dirty="0">
                <a:latin typeface="Calibri"/>
                <a:ea typeface="Calibri"/>
                <a:cs typeface="Calibri"/>
                <a:sym typeface="Calibri"/>
              </a:rPr>
              <a:t> at </a:t>
            </a:r>
            <a:r>
              <a:rPr lang="en-GB" sz="1995" b="1" dirty="0" err="1">
                <a:latin typeface="Calibri"/>
                <a:ea typeface="Calibri"/>
                <a:cs typeface="Calibri"/>
                <a:sym typeface="Calibri"/>
              </a:rPr>
              <a:t>skade</a:t>
            </a:r>
            <a:r>
              <a:rPr lang="en-GB" sz="1995" b="1" dirty="0">
                <a:latin typeface="Calibri"/>
                <a:ea typeface="Calibri"/>
                <a:cs typeface="Calibri"/>
                <a:sym typeface="Calibri"/>
              </a:rPr>
              <a:t> </a:t>
            </a:r>
            <a:r>
              <a:rPr lang="en-GB" sz="1995" b="1" dirty="0" err="1">
                <a:latin typeface="Calibri"/>
                <a:ea typeface="Calibri"/>
                <a:cs typeface="Calibri"/>
                <a:sym typeface="Calibri"/>
              </a:rPr>
              <a:t>tilliden</a:t>
            </a:r>
            <a:r>
              <a:rPr lang="en-GB" sz="1995" dirty="0" err="1">
                <a:latin typeface="Calibri"/>
                <a:ea typeface="Calibri"/>
                <a:cs typeface="Calibri"/>
                <a:sym typeface="Calibri"/>
              </a:rPr>
              <a:t>i</a:t>
            </a:r>
            <a:r>
              <a:rPr lang="en-GB" sz="1995" dirty="0">
                <a:latin typeface="Calibri"/>
                <a:ea typeface="Calibri"/>
                <a:cs typeface="Calibri"/>
                <a:sym typeface="Calibri"/>
              </a:rPr>
              <a:t> de </a:t>
            </a:r>
            <a:r>
              <a:rPr lang="en-GB" sz="1995" dirty="0" err="1">
                <a:latin typeface="Calibri"/>
                <a:ea typeface="Calibri"/>
                <a:cs typeface="Calibri"/>
                <a:sym typeface="Calibri"/>
              </a:rPr>
              <a:t>eksisterende</a:t>
            </a:r>
            <a:r>
              <a:rPr lang="en-GB" sz="1995" dirty="0">
                <a:latin typeface="Calibri"/>
                <a:ea typeface="Calibri"/>
                <a:cs typeface="Calibri"/>
                <a:sym typeface="Calibri"/>
              </a:rPr>
              <a:t> data. Dette er </a:t>
            </a:r>
            <a:r>
              <a:rPr lang="en-GB" sz="1995" dirty="0" err="1">
                <a:latin typeface="Calibri"/>
                <a:ea typeface="Calibri"/>
                <a:cs typeface="Calibri"/>
                <a:sym typeface="Calibri"/>
              </a:rPr>
              <a:t>ikke</a:t>
            </a:r>
            <a:r>
              <a:rPr lang="en-GB" sz="1995" dirty="0">
                <a:latin typeface="Calibri"/>
                <a:ea typeface="Calibri"/>
                <a:cs typeface="Calibri"/>
                <a:sym typeface="Calibri"/>
              </a:rPr>
              <a:t> </a:t>
            </a:r>
            <a:r>
              <a:rPr lang="en-GB" sz="1995" dirty="0" err="1">
                <a:latin typeface="Calibri"/>
                <a:ea typeface="Calibri"/>
                <a:cs typeface="Calibri"/>
                <a:sym typeface="Calibri"/>
              </a:rPr>
              <a:t>muligt</a:t>
            </a:r>
            <a:r>
              <a:rPr lang="en-GB" sz="1995" dirty="0">
                <a:latin typeface="Calibri"/>
                <a:ea typeface="Calibri"/>
                <a:cs typeface="Calibri"/>
                <a:sym typeface="Calibri"/>
              </a:rPr>
              <a:t> i </a:t>
            </a:r>
            <a:r>
              <a:rPr lang="en-GB" sz="1995" dirty="0" err="1">
                <a:latin typeface="Calibri"/>
                <a:ea typeface="Calibri"/>
                <a:cs typeface="Calibri"/>
                <a:sym typeface="Calibri"/>
              </a:rPr>
              <a:t>andre</a:t>
            </a:r>
            <a:r>
              <a:rPr lang="en-GB" sz="1995" dirty="0">
                <a:latin typeface="Calibri"/>
                <a:ea typeface="Calibri"/>
                <a:cs typeface="Calibri"/>
                <a:sym typeface="Calibri"/>
              </a:rPr>
              <a:t> </a:t>
            </a:r>
            <a:r>
              <a:rPr lang="en-GB" sz="1995" dirty="0" err="1">
                <a:latin typeface="Calibri"/>
                <a:ea typeface="Calibri"/>
                <a:cs typeface="Calibri"/>
                <a:sym typeface="Calibri"/>
              </a:rPr>
              <a:t>databasesystemer</a:t>
            </a:r>
            <a:endParaRPr sz="1995" dirty="0">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Virksomheder</a:t>
            </a:r>
            <a:r>
              <a:rPr lang="en-GB" sz="1995" dirty="0">
                <a:latin typeface="Calibri"/>
                <a:ea typeface="Calibri"/>
                <a:cs typeface="Calibri"/>
                <a:sym typeface="Calibri"/>
              </a:rPr>
              <a:t> </a:t>
            </a:r>
            <a:r>
              <a:rPr lang="en-GB" sz="1995" dirty="0" err="1">
                <a:latin typeface="Calibri"/>
                <a:ea typeface="Calibri"/>
                <a:cs typeface="Calibri"/>
                <a:sym typeface="Calibri"/>
              </a:rPr>
              <a:t>involveret</a:t>
            </a:r>
            <a:r>
              <a:rPr lang="en-GB" sz="1995" dirty="0">
                <a:latin typeface="Calibri"/>
                <a:ea typeface="Calibri"/>
                <a:cs typeface="Calibri"/>
                <a:sym typeface="Calibri"/>
              </a:rPr>
              <a:t> i en </a:t>
            </a:r>
            <a:r>
              <a:rPr lang="en-GB" sz="1995" dirty="0" err="1">
                <a:latin typeface="Calibri"/>
                <a:ea typeface="Calibri"/>
                <a:cs typeface="Calibri"/>
                <a:sym typeface="Calibri"/>
              </a:rPr>
              <a:t>transaktion</a:t>
            </a:r>
            <a:r>
              <a:rPr lang="en-GB" sz="1995" dirty="0">
                <a:latin typeface="Calibri"/>
                <a:ea typeface="Calibri"/>
                <a:cs typeface="Calibri"/>
                <a:sym typeface="Calibri"/>
              </a:rPr>
              <a:t> </a:t>
            </a:r>
            <a:r>
              <a:rPr lang="en-GB" sz="1995" dirty="0" err="1">
                <a:latin typeface="Calibri"/>
                <a:ea typeface="Calibri"/>
                <a:cs typeface="Calibri"/>
                <a:sym typeface="Calibri"/>
              </a:rPr>
              <a:t>kan</a:t>
            </a:r>
            <a:r>
              <a:rPr lang="en-GB" sz="1995" dirty="0">
                <a:latin typeface="Calibri"/>
                <a:ea typeface="Calibri"/>
                <a:cs typeface="Calibri"/>
                <a:sym typeface="Calibri"/>
              </a:rPr>
              <a:t> </a:t>
            </a:r>
            <a:r>
              <a:rPr lang="en-GB" sz="1995" dirty="0" err="1">
                <a:latin typeface="Calibri"/>
                <a:ea typeface="Calibri"/>
                <a:cs typeface="Calibri"/>
                <a:sym typeface="Calibri"/>
              </a:rPr>
              <a:t>ikke</a:t>
            </a:r>
            <a:r>
              <a:rPr lang="en-GB" sz="1995" dirty="0">
                <a:latin typeface="Calibri"/>
                <a:ea typeface="Calibri"/>
                <a:cs typeface="Calibri"/>
                <a:sym typeface="Calibri"/>
              </a:rPr>
              <a:t> dele hele </a:t>
            </a:r>
            <a:r>
              <a:rPr lang="en-GB" sz="1995" dirty="0" err="1">
                <a:latin typeface="Calibri"/>
                <a:ea typeface="Calibri"/>
                <a:cs typeface="Calibri"/>
                <a:sym typeface="Calibri"/>
              </a:rPr>
              <a:t>deres</a:t>
            </a:r>
            <a:r>
              <a:rPr lang="en-GB" sz="1995" dirty="0">
                <a:latin typeface="Calibri"/>
                <a:ea typeface="Calibri"/>
                <a:cs typeface="Calibri"/>
                <a:sym typeface="Calibri"/>
              </a:rPr>
              <a:t> database. Men i blockchain-</a:t>
            </a:r>
            <a:r>
              <a:rPr lang="en-GB" sz="1995" dirty="0" err="1">
                <a:latin typeface="Calibri"/>
                <a:ea typeface="Calibri"/>
                <a:cs typeface="Calibri"/>
                <a:sym typeface="Calibri"/>
              </a:rPr>
              <a:t>netværk</a:t>
            </a:r>
            <a:r>
              <a:rPr lang="en-GB" sz="1995" dirty="0">
                <a:latin typeface="Calibri"/>
                <a:ea typeface="Calibri"/>
                <a:cs typeface="Calibri"/>
                <a:sym typeface="Calibri"/>
              </a:rPr>
              <a:t> </a:t>
            </a:r>
            <a:r>
              <a:rPr lang="en-GB" sz="1995" dirty="0" err="1">
                <a:latin typeface="Calibri"/>
                <a:ea typeface="Calibri"/>
                <a:cs typeface="Calibri"/>
                <a:sym typeface="Calibri"/>
              </a:rPr>
              <a:t>har</a:t>
            </a:r>
            <a:r>
              <a:rPr lang="en-GB" sz="1995" dirty="0">
                <a:latin typeface="Calibri"/>
                <a:ea typeface="Calibri"/>
                <a:cs typeface="Calibri"/>
                <a:sym typeface="Calibri"/>
              </a:rPr>
              <a:t> </a:t>
            </a:r>
            <a:r>
              <a:rPr lang="en-GB" sz="1995" dirty="0" err="1">
                <a:latin typeface="Calibri"/>
                <a:ea typeface="Calibri"/>
                <a:cs typeface="Calibri"/>
                <a:sym typeface="Calibri"/>
              </a:rPr>
              <a:t>hver</a:t>
            </a:r>
            <a:r>
              <a:rPr lang="en-GB" sz="1995" dirty="0">
                <a:latin typeface="Calibri"/>
                <a:ea typeface="Calibri"/>
                <a:cs typeface="Calibri"/>
                <a:sym typeface="Calibri"/>
              </a:rPr>
              <a:t> </a:t>
            </a:r>
            <a:r>
              <a:rPr lang="en-GB" sz="1995" dirty="0" err="1">
                <a:latin typeface="Calibri"/>
                <a:ea typeface="Calibri"/>
                <a:cs typeface="Calibri"/>
                <a:sym typeface="Calibri"/>
              </a:rPr>
              <a:t>virksomhed</a:t>
            </a:r>
            <a:r>
              <a:rPr lang="en-GB" sz="1995" dirty="0">
                <a:latin typeface="Calibri"/>
                <a:ea typeface="Calibri"/>
                <a:cs typeface="Calibri"/>
                <a:sym typeface="Calibri"/>
              </a:rPr>
              <a:t> sin kopi </a:t>
            </a:r>
            <a:r>
              <a:rPr lang="en-GB" sz="1995" dirty="0" err="1">
                <a:latin typeface="Calibri"/>
                <a:ea typeface="Calibri"/>
                <a:cs typeface="Calibri"/>
                <a:sym typeface="Calibri"/>
              </a:rPr>
              <a:t>af</a:t>
            </a:r>
            <a:r>
              <a:rPr lang="en-GB" sz="1995" dirty="0">
                <a:latin typeface="Calibri"/>
                <a:ea typeface="Calibri"/>
                <a:cs typeface="Calibri"/>
                <a:sym typeface="Calibri"/>
              </a:rPr>
              <a:t> </a:t>
            </a:r>
            <a:r>
              <a:rPr lang="en-GB" sz="1995" dirty="0" err="1">
                <a:latin typeface="Calibri"/>
                <a:ea typeface="Calibri"/>
                <a:cs typeface="Calibri"/>
                <a:sym typeface="Calibri"/>
              </a:rPr>
              <a:t>hovedbogen</a:t>
            </a:r>
            <a:r>
              <a:rPr lang="en-GB" sz="1995" dirty="0">
                <a:latin typeface="Calibri"/>
                <a:ea typeface="Calibri"/>
                <a:cs typeface="Calibri"/>
                <a:sym typeface="Calibri"/>
              </a:rPr>
              <a:t>, </a:t>
            </a:r>
            <a:r>
              <a:rPr lang="en-GB" sz="1995" dirty="0" err="1">
                <a:latin typeface="Calibri"/>
                <a:ea typeface="Calibri"/>
                <a:cs typeface="Calibri"/>
                <a:sym typeface="Calibri"/>
              </a:rPr>
              <a:t>og</a:t>
            </a:r>
            <a:r>
              <a:rPr lang="en-GB" sz="1995" dirty="0">
                <a:latin typeface="Calibri"/>
                <a:ea typeface="Calibri"/>
                <a:cs typeface="Calibri"/>
                <a:sym typeface="Calibri"/>
              </a:rPr>
              <a:t> </a:t>
            </a:r>
            <a:r>
              <a:rPr lang="en-GB" sz="1995" dirty="0" err="1">
                <a:latin typeface="Calibri"/>
                <a:ea typeface="Calibri"/>
                <a:cs typeface="Calibri"/>
                <a:sym typeface="Calibri"/>
              </a:rPr>
              <a:t>systemet</a:t>
            </a:r>
            <a:r>
              <a:rPr lang="en-GB" sz="1995" dirty="0">
                <a:latin typeface="Calibri"/>
                <a:ea typeface="Calibri"/>
                <a:cs typeface="Calibri"/>
                <a:sym typeface="Calibri"/>
              </a:rPr>
              <a:t> </a:t>
            </a:r>
            <a:r>
              <a:rPr lang="en-GB" sz="1995" dirty="0" err="1">
                <a:latin typeface="Calibri"/>
                <a:ea typeface="Calibri"/>
                <a:cs typeface="Calibri"/>
                <a:sym typeface="Calibri"/>
              </a:rPr>
              <a:t>opretholder</a:t>
            </a:r>
            <a:r>
              <a:rPr lang="en-GB" sz="1995" dirty="0">
                <a:latin typeface="Calibri"/>
                <a:ea typeface="Calibri"/>
                <a:cs typeface="Calibri"/>
                <a:sym typeface="Calibri"/>
              </a:rPr>
              <a:t> </a:t>
            </a:r>
            <a:r>
              <a:rPr lang="en-GB" sz="1995" dirty="0" err="1">
                <a:latin typeface="Calibri"/>
                <a:ea typeface="Calibri"/>
                <a:cs typeface="Calibri"/>
                <a:sym typeface="Calibri"/>
              </a:rPr>
              <a:t>automatisk</a:t>
            </a:r>
            <a:r>
              <a:rPr lang="en-GB" sz="1995" dirty="0">
                <a:latin typeface="Calibri"/>
                <a:ea typeface="Calibri"/>
                <a:cs typeface="Calibri"/>
                <a:sym typeface="Calibri"/>
              </a:rPr>
              <a:t> </a:t>
            </a:r>
            <a:r>
              <a:rPr lang="en-GB" sz="1995" dirty="0" err="1">
                <a:latin typeface="Calibri"/>
                <a:ea typeface="Calibri"/>
                <a:cs typeface="Calibri"/>
                <a:sym typeface="Calibri"/>
              </a:rPr>
              <a:t>overensstemmelse</a:t>
            </a:r>
            <a:r>
              <a:rPr lang="en-GB" sz="1995" dirty="0">
                <a:latin typeface="Calibri"/>
                <a:ea typeface="Calibri"/>
                <a:cs typeface="Calibri"/>
                <a:sym typeface="Calibri"/>
              </a:rPr>
              <a:t> </a:t>
            </a:r>
            <a:r>
              <a:rPr lang="en-GB" sz="1995" dirty="0" err="1">
                <a:latin typeface="Calibri"/>
                <a:ea typeface="Calibri"/>
                <a:cs typeface="Calibri"/>
                <a:sym typeface="Calibri"/>
              </a:rPr>
              <a:t>mellem</a:t>
            </a:r>
            <a:r>
              <a:rPr lang="en-GB" sz="1995" dirty="0">
                <a:latin typeface="Calibri"/>
                <a:ea typeface="Calibri"/>
                <a:cs typeface="Calibri"/>
                <a:sym typeface="Calibri"/>
              </a:rPr>
              <a:t> de to </a:t>
            </a:r>
            <a:r>
              <a:rPr lang="en-GB" sz="1995" dirty="0" err="1">
                <a:latin typeface="Calibri"/>
                <a:ea typeface="Calibri"/>
                <a:cs typeface="Calibri"/>
                <a:sym typeface="Calibri"/>
              </a:rPr>
              <a:t>hovedbøger</a:t>
            </a:r>
            <a:r>
              <a:rPr lang="en-GB" sz="1995" dirty="0">
                <a:latin typeface="Calibri"/>
                <a:ea typeface="Calibri"/>
                <a:cs typeface="Calibri"/>
                <a:sym typeface="Calibri"/>
              </a:rPr>
              <a:t>.</a:t>
            </a:r>
            <a:endParaRPr sz="1995" dirty="0">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Selvom</a:t>
            </a:r>
            <a:r>
              <a:rPr lang="en-GB" sz="1995" dirty="0">
                <a:latin typeface="Calibri"/>
                <a:ea typeface="Calibri"/>
                <a:cs typeface="Calibri"/>
                <a:sym typeface="Calibri"/>
              </a:rPr>
              <a:t> du i de </a:t>
            </a:r>
            <a:r>
              <a:rPr lang="en-GB" sz="1995" dirty="0" err="1">
                <a:latin typeface="Calibri"/>
                <a:ea typeface="Calibri"/>
                <a:cs typeface="Calibri"/>
                <a:sym typeface="Calibri"/>
              </a:rPr>
              <a:t>fleste</a:t>
            </a:r>
            <a:r>
              <a:rPr lang="en-GB" sz="1995" dirty="0">
                <a:latin typeface="Calibri"/>
                <a:ea typeface="Calibri"/>
                <a:cs typeface="Calibri"/>
                <a:sym typeface="Calibri"/>
              </a:rPr>
              <a:t> </a:t>
            </a:r>
            <a:r>
              <a:rPr lang="en-GB" sz="1995" dirty="0" err="1">
                <a:latin typeface="Calibri"/>
                <a:ea typeface="Calibri"/>
                <a:cs typeface="Calibri"/>
                <a:sym typeface="Calibri"/>
              </a:rPr>
              <a:t>databasesystemer</a:t>
            </a:r>
            <a:r>
              <a:rPr lang="en-GB" sz="1995" dirty="0">
                <a:latin typeface="Calibri"/>
                <a:ea typeface="Calibri"/>
                <a:cs typeface="Calibri"/>
                <a:sym typeface="Calibri"/>
              </a:rPr>
              <a:t> </a:t>
            </a:r>
            <a:r>
              <a:rPr lang="en-GB" sz="1995" dirty="0" err="1">
                <a:latin typeface="Calibri"/>
                <a:ea typeface="Calibri"/>
                <a:cs typeface="Calibri"/>
                <a:sym typeface="Calibri"/>
              </a:rPr>
              <a:t>kan</a:t>
            </a:r>
            <a:r>
              <a:rPr lang="en-GB" sz="1995" dirty="0">
                <a:latin typeface="Calibri"/>
                <a:ea typeface="Calibri"/>
                <a:cs typeface="Calibri"/>
                <a:sym typeface="Calibri"/>
              </a:rPr>
              <a:t> </a:t>
            </a:r>
            <a:r>
              <a:rPr lang="en-GB" sz="1995" dirty="0" err="1">
                <a:latin typeface="Calibri"/>
                <a:ea typeface="Calibri"/>
                <a:cs typeface="Calibri"/>
                <a:sym typeface="Calibri"/>
              </a:rPr>
              <a:t>redigere</a:t>
            </a:r>
            <a:r>
              <a:rPr lang="en-GB" sz="1995" dirty="0">
                <a:latin typeface="Calibri"/>
                <a:ea typeface="Calibri"/>
                <a:cs typeface="Calibri"/>
                <a:sym typeface="Calibri"/>
              </a:rPr>
              <a:t> </a:t>
            </a:r>
            <a:r>
              <a:rPr lang="en-GB" sz="1995" dirty="0" err="1">
                <a:latin typeface="Calibri"/>
                <a:ea typeface="Calibri"/>
                <a:cs typeface="Calibri"/>
                <a:sym typeface="Calibri"/>
              </a:rPr>
              <a:t>eller</a:t>
            </a:r>
            <a:r>
              <a:rPr lang="en-GB" sz="1995" dirty="0">
                <a:latin typeface="Calibri"/>
                <a:ea typeface="Calibri"/>
                <a:cs typeface="Calibri"/>
                <a:sym typeface="Calibri"/>
              </a:rPr>
              <a:t> </a:t>
            </a:r>
            <a:r>
              <a:rPr lang="en-GB" sz="1995" dirty="0" err="1">
                <a:latin typeface="Calibri"/>
                <a:ea typeface="Calibri"/>
                <a:cs typeface="Calibri"/>
                <a:sym typeface="Calibri"/>
              </a:rPr>
              <a:t>slette</a:t>
            </a:r>
            <a:r>
              <a:rPr lang="en-GB" sz="1995" dirty="0">
                <a:latin typeface="Calibri"/>
                <a:ea typeface="Calibri"/>
                <a:cs typeface="Calibri"/>
                <a:sym typeface="Calibri"/>
              </a:rPr>
              <a:t> data, </a:t>
            </a:r>
            <a:r>
              <a:rPr lang="en-GB" sz="1995" dirty="0" err="1">
                <a:latin typeface="Calibri"/>
                <a:ea typeface="Calibri"/>
                <a:cs typeface="Calibri"/>
                <a:sym typeface="Calibri"/>
              </a:rPr>
              <a:t>kan</a:t>
            </a:r>
            <a:r>
              <a:rPr lang="en-GB" sz="1995" dirty="0">
                <a:latin typeface="Calibri"/>
                <a:ea typeface="Calibri"/>
                <a:cs typeface="Calibri"/>
                <a:sym typeface="Calibri"/>
              </a:rPr>
              <a:t> du i blockchain </a:t>
            </a:r>
            <a:r>
              <a:rPr lang="en-GB" sz="1995" dirty="0" err="1">
                <a:latin typeface="Calibri"/>
                <a:ea typeface="Calibri"/>
                <a:cs typeface="Calibri"/>
                <a:sym typeface="Calibri"/>
              </a:rPr>
              <a:t>kun</a:t>
            </a:r>
            <a:r>
              <a:rPr lang="en-GB" sz="1995" dirty="0">
                <a:latin typeface="Calibri"/>
                <a:ea typeface="Calibri"/>
                <a:cs typeface="Calibri"/>
                <a:sym typeface="Calibri"/>
              </a:rPr>
              <a:t> </a:t>
            </a:r>
            <a:r>
              <a:rPr lang="en-GB" sz="1995" dirty="0" err="1">
                <a:latin typeface="Calibri"/>
                <a:ea typeface="Calibri"/>
                <a:cs typeface="Calibri"/>
                <a:sym typeface="Calibri"/>
              </a:rPr>
              <a:t>indsætte</a:t>
            </a:r>
            <a:r>
              <a:rPr lang="en-GB" sz="1995" dirty="0">
                <a:latin typeface="Calibri"/>
                <a:ea typeface="Calibri"/>
                <a:cs typeface="Calibri"/>
                <a:sym typeface="Calibri"/>
              </a:rPr>
              <a:t> data.</a:t>
            </a:r>
            <a:endParaRPr sz="1995" dirty="0">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
          <p:cNvSpPr/>
          <p:nvPr/>
        </p:nvSpPr>
        <p:spPr>
          <a:xfrm flipH="1">
            <a:off x="1247607" y="0"/>
            <a:ext cx="2429956" cy="6858000"/>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272" name="Google Shape;272;p2"/>
          <p:cNvSpPr txBox="1"/>
          <p:nvPr/>
        </p:nvSpPr>
        <p:spPr>
          <a:xfrm rot="16200000">
            <a:off x="339967" y="3116834"/>
            <a:ext cx="2896685" cy="624341"/>
          </a:xfrm>
          <a:prstGeom prst="rect">
            <a:avLst/>
          </a:prstGeom>
          <a:noFill/>
          <a:ln>
            <a:noFill/>
          </a:ln>
        </p:spPr>
        <p:txBody>
          <a:bodyPr spcFirstLastPara="1" wrap="square" lIns="0" tIns="10927" rIns="0" bIns="0" anchor="t" anchorCtr="0">
            <a:spAutoFit/>
          </a:bodyPr>
          <a:lstStyle/>
          <a:p>
            <a:pPr marL="11516" marR="4607" lvl="0" indent="0" algn="l" rtl="0">
              <a:lnSpc>
                <a:spcPct val="108700"/>
              </a:lnSpc>
              <a:spcBef>
                <a:spcPts val="0"/>
              </a:spcBef>
              <a:spcAft>
                <a:spcPts val="0"/>
              </a:spcAft>
              <a:buNone/>
            </a:pPr>
            <a:r>
              <a:rPr lang="en-GB" sz="4897" b="1">
                <a:solidFill>
                  <a:schemeClr val="lt1"/>
                </a:solidFill>
                <a:latin typeface="Calibri"/>
                <a:ea typeface="Calibri"/>
                <a:cs typeface="Calibri"/>
                <a:sym typeface="Calibri"/>
              </a:rPr>
              <a:t>INDHOLD</a:t>
            </a:r>
            <a:endParaRPr sz="4897">
              <a:solidFill>
                <a:schemeClr val="lt1"/>
              </a:solidFill>
              <a:latin typeface="Calibri"/>
              <a:ea typeface="Calibri"/>
              <a:cs typeface="Calibri"/>
              <a:sym typeface="Calibri"/>
            </a:endParaRPr>
          </a:p>
        </p:txBody>
      </p:sp>
      <p:sp>
        <p:nvSpPr>
          <p:cNvPr id="273" name="Google Shape;273;p2"/>
          <p:cNvSpPr txBox="1"/>
          <p:nvPr/>
        </p:nvSpPr>
        <p:spPr>
          <a:xfrm>
            <a:off x="4139208" y="463049"/>
            <a:ext cx="9653184" cy="4851488"/>
          </a:xfrm>
          <a:prstGeom prst="rect">
            <a:avLst/>
          </a:prstGeom>
          <a:noFill/>
          <a:ln>
            <a:noFill/>
          </a:ln>
        </p:spPr>
        <p:txBody>
          <a:bodyPr spcFirstLastPara="1" wrap="square" lIns="0" tIns="98456" rIns="0" bIns="0" anchor="t" anchorCtr="0">
            <a:spAutoFit/>
          </a:bodyPr>
          <a:lstStyle/>
          <a:p>
            <a:pPr marL="11430" marR="0" lvl="0" indent="0" algn="l" rtl="0">
              <a:spcBef>
                <a:spcPts val="0"/>
              </a:spcBef>
              <a:spcAft>
                <a:spcPts val="0"/>
              </a:spcAft>
              <a:buNone/>
            </a:pPr>
            <a:r>
              <a:rPr lang="en-GB" sz="1250" b="1" dirty="0">
                <a:solidFill>
                  <a:schemeClr val="dk1"/>
                </a:solidFill>
                <a:latin typeface="Open Sans"/>
                <a:ea typeface="Open Sans"/>
                <a:cs typeface="Open Sans"/>
                <a:sym typeface="Open Sans"/>
              </a:rPr>
              <a:t> </a:t>
            </a:r>
            <a:endParaRPr lang="en-US" sz="1250" b="1" dirty="0">
              <a:solidFill>
                <a:schemeClr val="dk1"/>
              </a:solidFill>
              <a:latin typeface="Open Sans"/>
              <a:ea typeface="Open Sans"/>
              <a:cs typeface="Open Sans"/>
            </a:endParaRPr>
          </a:p>
          <a:p>
            <a:pPr marL="11430" marR="0" lvl="0" indent="0" algn="l" rtl="0">
              <a:spcBef>
                <a:spcPts val="775"/>
              </a:spcBef>
              <a:spcAft>
                <a:spcPts val="0"/>
              </a:spcAft>
              <a:buNone/>
            </a:pPr>
            <a:endParaRPr sz="1270" b="1" dirty="0">
              <a:solidFill>
                <a:schemeClr val="dk1"/>
              </a:solidFill>
              <a:latin typeface="Open Sans"/>
              <a:ea typeface="Open Sans"/>
              <a:cs typeface="Open Sans"/>
            </a:endParaRPr>
          </a:p>
          <a:p>
            <a:pPr marL="11430" marR="0" lvl="0" indent="0" algn="l" rtl="0">
              <a:spcBef>
                <a:spcPts val="775"/>
              </a:spcBef>
              <a:spcAft>
                <a:spcPts val="0"/>
              </a:spcAft>
              <a:buNone/>
            </a:pPr>
            <a:r>
              <a:rPr lang="en-GB" sz="1950" b="1" dirty="0">
                <a:solidFill>
                  <a:schemeClr val="tx1"/>
                </a:solidFill>
                <a:latin typeface="Calibri"/>
                <a:ea typeface="Calibri"/>
                <a:cs typeface="Calibri"/>
                <a:sym typeface="Calibri"/>
              </a:rPr>
              <a:t> </a:t>
            </a:r>
            <a:endParaRPr sz="1950" b="1" dirty="0">
              <a:solidFill>
                <a:schemeClr val="tx1"/>
              </a:solidFill>
              <a:latin typeface="Calibri"/>
              <a:ea typeface="Calibri"/>
              <a:cs typeface="Calibri"/>
            </a:endParaRPr>
          </a:p>
          <a:p>
            <a:pPr marL="11430" algn="l" rtl="0">
              <a:lnSpc>
                <a:spcPct val="218571"/>
              </a:lnSpc>
            </a:pPr>
            <a:r>
              <a:rPr lang="en-GB" sz="1950" b="1" dirty="0">
                <a:solidFill>
                  <a:schemeClr val="tx1"/>
                </a:solidFill>
                <a:latin typeface="Calibri"/>
                <a:ea typeface="Calibri"/>
                <a:cs typeface="Calibri"/>
                <a:sym typeface="Calibri"/>
              </a:rPr>
              <a:t>01 INTRODUKTION TIL BLOCKCHAIN ​​I AGRIFOOD-KÆDEN</a:t>
            </a:r>
            <a:endParaRPr sz="1950" b="1" dirty="0">
              <a:solidFill>
                <a:schemeClr val="tx1"/>
              </a:solidFill>
              <a:latin typeface="Calibri"/>
              <a:ea typeface="Calibri"/>
              <a:cs typeface="Calibri"/>
            </a:endParaRPr>
          </a:p>
          <a:p>
            <a:pPr marL="11430" algn="l" rtl="0">
              <a:lnSpc>
                <a:spcPct val="218571"/>
              </a:lnSpc>
            </a:pPr>
            <a:r>
              <a:rPr lang="en-GB" sz="1950" b="1" dirty="0">
                <a:solidFill>
                  <a:schemeClr val="tx1"/>
                </a:solidFill>
                <a:latin typeface="Calibri"/>
                <a:ea typeface="Calibri"/>
                <a:cs typeface="Calibri"/>
                <a:sym typeface="Calibri"/>
              </a:rPr>
              <a:t>02 BYGGEKLODENE AF BLOCKCHAIN</a:t>
            </a:r>
            <a:endParaRPr sz="1995" b="1" dirty="0">
              <a:solidFill>
                <a:schemeClr val="tx1"/>
              </a:solidFill>
              <a:latin typeface="Calibri"/>
              <a:ea typeface="Calibri"/>
              <a:cs typeface="Calibri"/>
            </a:endParaRPr>
          </a:p>
          <a:p>
            <a:pPr marL="11430" algn="l" rtl="0">
              <a:lnSpc>
                <a:spcPct val="218571"/>
              </a:lnSpc>
            </a:pPr>
            <a:r>
              <a:rPr lang="en-GB" sz="1950" b="1" dirty="0">
                <a:solidFill>
                  <a:schemeClr val="tx1"/>
                </a:solidFill>
                <a:latin typeface="Calibri"/>
                <a:ea typeface="Calibri"/>
                <a:cs typeface="Calibri"/>
                <a:sym typeface="Calibri"/>
              </a:rPr>
              <a:t>03 SÅDAN BRUGES BLOCKCHAIN ​​INDEN FOR AGRIFOOD SEKTOREN</a:t>
            </a:r>
            <a:endParaRPr sz="1950" b="1" dirty="0">
              <a:solidFill>
                <a:schemeClr val="tx1"/>
              </a:solidFill>
              <a:latin typeface="Calibri"/>
              <a:ea typeface="Calibri"/>
              <a:cs typeface="Calibri"/>
            </a:endParaRPr>
          </a:p>
          <a:p>
            <a:pPr marL="11430" algn="l" rtl="0">
              <a:lnSpc>
                <a:spcPct val="218571"/>
              </a:lnSpc>
            </a:pPr>
            <a:r>
              <a:rPr lang="en-GB" sz="1950" b="1" dirty="0">
                <a:solidFill>
                  <a:schemeClr val="tx1"/>
                </a:solidFill>
                <a:latin typeface="Calibri"/>
                <a:ea typeface="Calibri"/>
                <a:cs typeface="Calibri"/>
                <a:sym typeface="Calibri"/>
              </a:rPr>
              <a:t>04 BLOKKÆDE I PRAKSIS</a:t>
            </a:r>
            <a:endParaRPr sz="1950" b="1" dirty="0">
              <a:solidFill>
                <a:schemeClr val="tx1"/>
              </a:solidFill>
              <a:latin typeface="Calibri"/>
              <a:ea typeface="Calibri"/>
              <a:cs typeface="Calibri"/>
            </a:endParaRPr>
          </a:p>
          <a:p>
            <a:pPr marL="11430" algn="l" rtl="0">
              <a:lnSpc>
                <a:spcPct val="218571"/>
              </a:lnSpc>
            </a:pPr>
            <a:r>
              <a:rPr lang="en-GB" sz="1950" b="1" dirty="0">
                <a:solidFill>
                  <a:schemeClr val="tx1"/>
                </a:solidFill>
                <a:latin typeface="Calibri"/>
                <a:ea typeface="Calibri"/>
                <a:cs typeface="Calibri"/>
                <a:sym typeface="Calibri"/>
              </a:rPr>
              <a:t>05</a:t>
            </a:r>
            <a:r>
              <a:rPr lang="en-GB" sz="1950" dirty="0">
                <a:solidFill>
                  <a:schemeClr val="tx1"/>
                </a:solidFill>
                <a:latin typeface="Calibri"/>
                <a:ea typeface="Calibri"/>
                <a:cs typeface="Calibri"/>
                <a:sym typeface="Calibri"/>
              </a:rPr>
              <a:t> </a:t>
            </a:r>
            <a:r>
              <a:rPr lang="en-GB" sz="1950" b="1" dirty="0">
                <a:solidFill>
                  <a:schemeClr val="tx1"/>
                </a:solidFill>
                <a:latin typeface="Calibri"/>
                <a:ea typeface="Calibri"/>
                <a:cs typeface="Calibri"/>
                <a:sym typeface="Calibri"/>
              </a:rPr>
              <a:t>PÅLIDELIGE BLOCKCHAIN-KILDER - HVEM SKAL DU STOLE?</a:t>
            </a:r>
            <a:endParaRPr sz="1950" b="1" dirty="0">
              <a:solidFill>
                <a:schemeClr val="tx1"/>
              </a:solidFill>
              <a:latin typeface="Calibri"/>
              <a:ea typeface="Calibri"/>
              <a:cs typeface="Calibri"/>
            </a:endParaRPr>
          </a:p>
          <a:p>
            <a:pPr marL="11430" algn="l" rtl="0">
              <a:lnSpc>
                <a:spcPct val="191250"/>
              </a:lnSpc>
            </a:pPr>
            <a:r>
              <a:rPr lang="en-GB" sz="1950" b="1" dirty="0">
                <a:solidFill>
                  <a:schemeClr val="tx1"/>
                </a:solidFill>
                <a:latin typeface="Calibri"/>
                <a:ea typeface="Calibri"/>
                <a:cs typeface="Calibri"/>
                <a:sym typeface="Calibri"/>
              </a:rPr>
              <a:t>06 KONKLUSIONER</a:t>
            </a:r>
            <a:endParaRPr sz="1950" b="1" dirty="0">
              <a:solidFill>
                <a:schemeClr val="tx1"/>
              </a:solidFill>
              <a:latin typeface="Calibri"/>
              <a:ea typeface="Calibri"/>
              <a:cs typeface="Calibri"/>
            </a:endParaRPr>
          </a:p>
        </p:txBody>
      </p:sp>
      <p:pic>
        <p:nvPicPr>
          <p:cNvPr id="2" name="Picture 1">
            <a:extLst>
              <a:ext uri="{FF2B5EF4-FFF2-40B4-BE49-F238E27FC236}">
                <a16:creationId xmlns:a16="http://schemas.microsoft.com/office/drawing/2014/main" id="{A944689F-8A5A-C215-AE8E-521D95C440B0}"/>
              </a:ext>
            </a:extLst>
          </p:cNvPr>
          <p:cNvPicPr>
            <a:picLocks noChangeAspect="1"/>
          </p:cNvPicPr>
          <p:nvPr/>
        </p:nvPicPr>
        <p:blipFill>
          <a:blip r:embed="rId3"/>
          <a:stretch>
            <a:fillRect/>
          </a:stretch>
        </p:blipFill>
        <p:spPr>
          <a:xfrm>
            <a:off x="10305164" y="5501732"/>
            <a:ext cx="1638095" cy="342857"/>
          </a:xfrm>
          <a:prstGeom prst="rect">
            <a:avLst/>
          </a:prstGeom>
        </p:spPr>
      </p:pic>
      <p:sp>
        <p:nvSpPr>
          <p:cNvPr id="4" name="TextBox 5">
            <a:extLst>
              <a:ext uri="{FF2B5EF4-FFF2-40B4-BE49-F238E27FC236}">
                <a16:creationId xmlns:a16="http://schemas.microsoft.com/office/drawing/2014/main" id="{D19DA928-CBA6-23C3-17D9-90144AA902D8}"/>
              </a:ext>
            </a:extLst>
          </p:cNvPr>
          <p:cNvSpPr txBox="1"/>
          <p:nvPr/>
        </p:nvSpPr>
        <p:spPr>
          <a:xfrm>
            <a:off x="7922314" y="6031784"/>
            <a:ext cx="4032225" cy="58477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g283a1922f65_2_13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543" name="Google Shape;543;g283a1922f65_2_134"/>
          <p:cNvSpPr txBox="1"/>
          <p:nvPr/>
        </p:nvSpPr>
        <p:spPr>
          <a:xfrm>
            <a:off x="1678179" y="365713"/>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SAMMENLIGNING MED EN TRADITIONEL DATABASE</a:t>
            </a:r>
            <a:endParaRPr sz="1270"/>
          </a:p>
        </p:txBody>
      </p:sp>
      <p:sp>
        <p:nvSpPr>
          <p:cNvPr id="544" name="Google Shape;544;g283a1922f65_2_13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Nøgleforskel:</a:t>
            </a:r>
            <a:r>
              <a:rPr lang="en-GB" sz="1995" b="1" dirty="0" err="1">
                <a:latin typeface="Calibri"/>
                <a:ea typeface="Calibri"/>
                <a:cs typeface="Calibri"/>
                <a:sym typeface="Calibri"/>
              </a:rPr>
              <a:t>centralisering</a:t>
            </a:r>
            <a:r>
              <a:rPr lang="en-GB" sz="1995" dirty="0" err="1">
                <a:latin typeface="Calibri"/>
                <a:ea typeface="Calibri"/>
                <a:cs typeface="Calibri"/>
                <a:sym typeface="Calibri"/>
              </a:rPr>
              <a:t>vs.</a:t>
            </a:r>
            <a:r>
              <a:rPr lang="en-GB" sz="1995" b="1" dirty="0" err="1">
                <a:latin typeface="Calibri"/>
                <a:ea typeface="Calibri"/>
                <a:cs typeface="Calibri"/>
                <a:sym typeface="Calibri"/>
              </a:rPr>
              <a:t>decentralisering</a:t>
            </a:r>
            <a:endParaRPr sz="1995" b="1"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dirty="0" err="1">
                <a:latin typeface="Calibri"/>
                <a:ea typeface="Calibri"/>
                <a:cs typeface="Calibri"/>
                <a:sym typeface="Calibri"/>
              </a:rPr>
              <a:t>Traditionelle</a:t>
            </a:r>
            <a:r>
              <a:rPr lang="en-GB" sz="1995" b="1" dirty="0">
                <a:latin typeface="Calibri"/>
                <a:ea typeface="Calibri"/>
                <a:cs typeface="Calibri"/>
                <a:sym typeface="Calibri"/>
              </a:rPr>
              <a:t> </a:t>
            </a:r>
            <a:r>
              <a:rPr lang="en-GB" sz="1995" b="1" dirty="0" err="1">
                <a:latin typeface="Calibri"/>
                <a:ea typeface="Calibri"/>
                <a:cs typeface="Calibri"/>
                <a:sym typeface="Calibri"/>
              </a:rPr>
              <a:t>databaser</a:t>
            </a:r>
            <a:r>
              <a:rPr lang="en-GB" sz="1995" dirty="0">
                <a:latin typeface="Calibri"/>
                <a:ea typeface="Calibri"/>
                <a:cs typeface="Calibri"/>
                <a:sym typeface="Calibri"/>
              </a:rPr>
              <a:t>: </a:t>
            </a:r>
            <a:r>
              <a:rPr lang="en-GB" sz="1995" dirty="0" err="1">
                <a:latin typeface="Calibri"/>
                <a:ea typeface="Calibri"/>
                <a:cs typeface="Calibri"/>
                <a:sym typeface="Calibri"/>
              </a:rPr>
              <a:t>Traditionelle</a:t>
            </a:r>
            <a:r>
              <a:rPr lang="en-GB" sz="1995" dirty="0">
                <a:latin typeface="Calibri"/>
                <a:ea typeface="Calibri"/>
                <a:cs typeface="Calibri"/>
                <a:sym typeface="Calibri"/>
              </a:rPr>
              <a:t> </a:t>
            </a:r>
            <a:r>
              <a:rPr lang="en-GB" sz="1995" dirty="0" err="1">
                <a:latin typeface="Calibri"/>
                <a:ea typeface="Calibri"/>
                <a:cs typeface="Calibri"/>
                <a:sym typeface="Calibri"/>
              </a:rPr>
              <a:t>databaser</a:t>
            </a:r>
            <a:r>
              <a:rPr lang="en-GB" sz="1995" dirty="0">
                <a:latin typeface="Calibri"/>
                <a:ea typeface="Calibri"/>
                <a:cs typeface="Calibri"/>
                <a:sym typeface="Calibri"/>
              </a:rPr>
              <a:t> er </a:t>
            </a:r>
            <a:r>
              <a:rPr lang="en-GB" sz="1995" dirty="0" err="1">
                <a:latin typeface="Calibri"/>
                <a:ea typeface="Calibri"/>
                <a:cs typeface="Calibri"/>
                <a:sym typeface="Calibri"/>
              </a:rPr>
              <a:t>centraliserede</a:t>
            </a:r>
            <a:r>
              <a:rPr lang="en-GB" sz="1995" dirty="0">
                <a:latin typeface="Calibri"/>
                <a:ea typeface="Calibri"/>
                <a:cs typeface="Calibri"/>
                <a:sym typeface="Calibri"/>
              </a:rPr>
              <a:t> </a:t>
            </a:r>
            <a:r>
              <a:rPr lang="en-GB" sz="1995" dirty="0" err="1">
                <a:latin typeface="Calibri"/>
                <a:ea typeface="Calibri"/>
                <a:cs typeface="Calibri"/>
                <a:sym typeface="Calibri"/>
              </a:rPr>
              <a:t>systemer</a:t>
            </a:r>
            <a:r>
              <a:rPr lang="en-GB" sz="1995" dirty="0">
                <a:latin typeface="Calibri"/>
                <a:ea typeface="Calibri"/>
                <a:cs typeface="Calibri"/>
                <a:sym typeface="Calibri"/>
              </a:rPr>
              <a:t>, </a:t>
            </a:r>
            <a:r>
              <a:rPr lang="en-GB" sz="1995" dirty="0" err="1">
                <a:latin typeface="Calibri"/>
                <a:ea typeface="Calibri"/>
                <a:cs typeface="Calibri"/>
                <a:sym typeface="Calibri"/>
              </a:rPr>
              <a:t>hvor</a:t>
            </a:r>
            <a:r>
              <a:rPr lang="en-GB" sz="1995" dirty="0">
                <a:latin typeface="Calibri"/>
                <a:ea typeface="Calibri"/>
                <a:cs typeface="Calibri"/>
                <a:sym typeface="Calibri"/>
              </a:rPr>
              <a:t> en </a:t>
            </a:r>
            <a:r>
              <a:rPr lang="en-GB" sz="1995" dirty="0" err="1">
                <a:latin typeface="Calibri"/>
                <a:ea typeface="Calibri"/>
                <a:cs typeface="Calibri"/>
                <a:sym typeface="Calibri"/>
              </a:rPr>
              <a:t>enkelt</a:t>
            </a:r>
            <a:r>
              <a:rPr lang="en-GB" sz="1995" dirty="0">
                <a:latin typeface="Calibri"/>
                <a:ea typeface="Calibri"/>
                <a:cs typeface="Calibri"/>
                <a:sym typeface="Calibri"/>
              </a:rPr>
              <a:t> </a:t>
            </a:r>
            <a:r>
              <a:rPr lang="en-GB" sz="1995" dirty="0" err="1">
                <a:latin typeface="Calibri"/>
                <a:ea typeface="Calibri"/>
                <a:cs typeface="Calibri"/>
                <a:sym typeface="Calibri"/>
              </a:rPr>
              <a:t>enhed</a:t>
            </a:r>
            <a:r>
              <a:rPr lang="en-GB" sz="1995" dirty="0">
                <a:latin typeface="Calibri"/>
                <a:ea typeface="Calibri"/>
                <a:cs typeface="Calibri"/>
                <a:sym typeface="Calibri"/>
              </a:rPr>
              <a:t> (</a:t>
            </a:r>
            <a:r>
              <a:rPr lang="en-GB" sz="1995" dirty="0" err="1">
                <a:latin typeface="Calibri"/>
                <a:ea typeface="Calibri"/>
                <a:cs typeface="Calibri"/>
                <a:sym typeface="Calibri"/>
              </a:rPr>
              <a:t>f.eks</a:t>
            </a:r>
            <a:r>
              <a:rPr lang="en-GB" sz="1995" dirty="0">
                <a:latin typeface="Calibri"/>
                <a:ea typeface="Calibri"/>
                <a:cs typeface="Calibri"/>
                <a:sym typeface="Calibri"/>
              </a:rPr>
              <a:t>. en </a:t>
            </a:r>
            <a:r>
              <a:rPr lang="en-GB" sz="1995" dirty="0" err="1">
                <a:latin typeface="Calibri"/>
                <a:ea typeface="Calibri"/>
                <a:cs typeface="Calibri"/>
                <a:sym typeface="Calibri"/>
              </a:rPr>
              <a:t>virksomhed</a:t>
            </a:r>
            <a:r>
              <a:rPr lang="en-GB" sz="1995" dirty="0">
                <a:latin typeface="Calibri"/>
                <a:ea typeface="Calibri"/>
                <a:cs typeface="Calibri"/>
                <a:sym typeface="Calibri"/>
              </a:rPr>
              <a:t> </a:t>
            </a:r>
            <a:r>
              <a:rPr lang="en-GB" sz="1995" dirty="0" err="1">
                <a:latin typeface="Calibri"/>
                <a:ea typeface="Calibri"/>
                <a:cs typeface="Calibri"/>
                <a:sym typeface="Calibri"/>
              </a:rPr>
              <a:t>eller</a:t>
            </a:r>
            <a:r>
              <a:rPr lang="en-GB" sz="1995" dirty="0">
                <a:latin typeface="Calibri"/>
                <a:ea typeface="Calibri"/>
                <a:cs typeface="Calibri"/>
                <a:sym typeface="Calibri"/>
              </a:rPr>
              <a:t> organisation) </a:t>
            </a:r>
            <a:r>
              <a:rPr lang="en-GB" sz="1995" dirty="0" err="1">
                <a:latin typeface="Calibri"/>
                <a:ea typeface="Calibri"/>
                <a:cs typeface="Calibri"/>
                <a:sym typeface="Calibri"/>
              </a:rPr>
              <a:t>har</a:t>
            </a:r>
            <a:r>
              <a:rPr lang="en-GB" sz="1995" dirty="0">
                <a:latin typeface="Calibri"/>
                <a:ea typeface="Calibri"/>
                <a:cs typeface="Calibri"/>
                <a:sym typeface="Calibri"/>
              </a:rPr>
              <a:t> </a:t>
            </a:r>
            <a:r>
              <a:rPr lang="en-GB" sz="1995" dirty="0" err="1">
                <a:latin typeface="Calibri"/>
                <a:ea typeface="Calibri"/>
                <a:cs typeface="Calibri"/>
                <a:sym typeface="Calibri"/>
              </a:rPr>
              <a:t>kontrol</a:t>
            </a:r>
            <a:r>
              <a:rPr lang="en-GB" sz="1995" dirty="0">
                <a:latin typeface="Calibri"/>
                <a:ea typeface="Calibri"/>
                <a:cs typeface="Calibri"/>
                <a:sym typeface="Calibri"/>
              </a:rPr>
              <a:t> over </a:t>
            </a:r>
            <a:r>
              <a:rPr lang="en-GB" sz="1995" dirty="0" err="1">
                <a:latin typeface="Calibri"/>
                <a:ea typeface="Calibri"/>
                <a:cs typeface="Calibri"/>
                <a:sym typeface="Calibri"/>
              </a:rPr>
              <a:t>databasen</a:t>
            </a:r>
            <a:r>
              <a:rPr lang="en-GB" sz="1995" dirty="0">
                <a:latin typeface="Calibri"/>
                <a:ea typeface="Calibri"/>
                <a:cs typeface="Calibri"/>
                <a:sym typeface="Calibri"/>
              </a:rPr>
              <a:t>. De er </a:t>
            </a:r>
            <a:r>
              <a:rPr lang="en-GB" sz="1995" dirty="0" err="1">
                <a:latin typeface="Calibri"/>
                <a:ea typeface="Calibri"/>
                <a:cs typeface="Calibri"/>
                <a:sym typeface="Calibri"/>
              </a:rPr>
              <a:t>afhængige</a:t>
            </a:r>
            <a:r>
              <a:rPr lang="en-GB" sz="1995" dirty="0">
                <a:latin typeface="Calibri"/>
                <a:ea typeface="Calibri"/>
                <a:cs typeface="Calibri"/>
                <a:sym typeface="Calibri"/>
              </a:rPr>
              <a:t> </a:t>
            </a:r>
            <a:r>
              <a:rPr lang="en-GB" sz="1995" dirty="0" err="1">
                <a:latin typeface="Calibri"/>
                <a:ea typeface="Calibri"/>
                <a:cs typeface="Calibri"/>
                <a:sym typeface="Calibri"/>
              </a:rPr>
              <a:t>af</a:t>
            </a:r>
            <a:r>
              <a:rPr lang="en-GB" sz="1995" dirty="0">
                <a:latin typeface="Calibri"/>
                <a:ea typeface="Calibri"/>
                <a:cs typeface="Calibri"/>
                <a:sym typeface="Calibri"/>
              </a:rPr>
              <a:t> en central server </a:t>
            </a:r>
            <a:r>
              <a:rPr lang="en-GB" sz="1995" dirty="0" err="1">
                <a:latin typeface="Calibri"/>
                <a:ea typeface="Calibri"/>
                <a:cs typeface="Calibri"/>
                <a:sym typeface="Calibri"/>
              </a:rPr>
              <a:t>eller</a:t>
            </a:r>
            <a:r>
              <a:rPr lang="en-GB" sz="1995" dirty="0">
                <a:latin typeface="Calibri"/>
                <a:ea typeface="Calibri"/>
                <a:cs typeface="Calibri"/>
                <a:sym typeface="Calibri"/>
              </a:rPr>
              <a:t> en </a:t>
            </a:r>
            <a:r>
              <a:rPr lang="en-GB" sz="1995" dirty="0" err="1">
                <a:latin typeface="Calibri"/>
                <a:ea typeface="Calibri"/>
                <a:cs typeface="Calibri"/>
                <a:sym typeface="Calibri"/>
              </a:rPr>
              <a:t>klynge</a:t>
            </a:r>
            <a:r>
              <a:rPr lang="en-GB" sz="1995" dirty="0">
                <a:latin typeface="Calibri"/>
                <a:ea typeface="Calibri"/>
                <a:cs typeface="Calibri"/>
                <a:sym typeface="Calibri"/>
              </a:rPr>
              <a:t> </a:t>
            </a:r>
            <a:r>
              <a:rPr lang="en-GB" sz="1995" dirty="0" err="1">
                <a:latin typeface="Calibri"/>
                <a:ea typeface="Calibri"/>
                <a:cs typeface="Calibri"/>
                <a:sym typeface="Calibri"/>
              </a:rPr>
              <a:t>af</a:t>
            </a:r>
            <a:r>
              <a:rPr lang="en-GB" sz="1995" dirty="0">
                <a:latin typeface="Calibri"/>
                <a:ea typeface="Calibri"/>
                <a:cs typeface="Calibri"/>
                <a:sym typeface="Calibri"/>
              </a:rPr>
              <a:t> </a:t>
            </a:r>
            <a:r>
              <a:rPr lang="en-GB" sz="1995" dirty="0" err="1">
                <a:latin typeface="Calibri"/>
                <a:ea typeface="Calibri"/>
                <a:cs typeface="Calibri"/>
                <a:sym typeface="Calibri"/>
              </a:rPr>
              <a:t>servere</a:t>
            </a:r>
            <a:r>
              <a:rPr lang="en-GB" sz="1995" dirty="0">
                <a:latin typeface="Calibri"/>
                <a:ea typeface="Calibri"/>
                <a:cs typeface="Calibri"/>
                <a:sym typeface="Calibri"/>
              </a:rPr>
              <a:t> </a:t>
            </a:r>
            <a:r>
              <a:rPr lang="en-GB" sz="1995" dirty="0" err="1">
                <a:latin typeface="Calibri"/>
                <a:ea typeface="Calibri"/>
                <a:cs typeface="Calibri"/>
                <a:sym typeface="Calibri"/>
              </a:rPr>
              <a:t>til</a:t>
            </a:r>
            <a:r>
              <a:rPr lang="en-GB" sz="1995" dirty="0">
                <a:latin typeface="Calibri"/>
                <a:ea typeface="Calibri"/>
                <a:cs typeface="Calibri"/>
                <a:sym typeface="Calibri"/>
              </a:rPr>
              <a:t> at </a:t>
            </a:r>
            <a:r>
              <a:rPr lang="en-GB" sz="1995" dirty="0" err="1">
                <a:latin typeface="Calibri"/>
                <a:ea typeface="Calibri"/>
                <a:cs typeface="Calibri"/>
                <a:sym typeface="Calibri"/>
              </a:rPr>
              <a:t>administrere</a:t>
            </a:r>
            <a:r>
              <a:rPr lang="en-GB" sz="1995" dirty="0">
                <a:latin typeface="Calibri"/>
                <a:ea typeface="Calibri"/>
                <a:cs typeface="Calibri"/>
                <a:sym typeface="Calibri"/>
              </a:rPr>
              <a:t> </a:t>
            </a:r>
            <a:r>
              <a:rPr lang="en-GB" sz="1995" dirty="0" err="1">
                <a:latin typeface="Calibri"/>
                <a:ea typeface="Calibri"/>
                <a:cs typeface="Calibri"/>
                <a:sym typeface="Calibri"/>
              </a:rPr>
              <a:t>og</a:t>
            </a:r>
            <a:r>
              <a:rPr lang="en-GB" sz="1995" dirty="0">
                <a:latin typeface="Calibri"/>
                <a:ea typeface="Calibri"/>
                <a:cs typeface="Calibri"/>
                <a:sym typeface="Calibri"/>
              </a:rPr>
              <a:t> </a:t>
            </a:r>
            <a:r>
              <a:rPr lang="en-GB" sz="1995" dirty="0" err="1">
                <a:latin typeface="Calibri"/>
                <a:ea typeface="Calibri"/>
                <a:cs typeface="Calibri"/>
                <a:sym typeface="Calibri"/>
              </a:rPr>
              <a:t>gemme</a:t>
            </a:r>
            <a:r>
              <a:rPr lang="en-GB" sz="1995" dirty="0">
                <a:latin typeface="Calibri"/>
                <a:ea typeface="Calibri"/>
                <a:cs typeface="Calibri"/>
                <a:sym typeface="Calibri"/>
              </a:rPr>
              <a:t> data. </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dirty="0">
                <a:latin typeface="Calibri"/>
                <a:ea typeface="Calibri"/>
                <a:cs typeface="Calibri"/>
                <a:sym typeface="Calibri"/>
              </a:rPr>
              <a:t>Blockchain</a:t>
            </a:r>
            <a:r>
              <a:rPr lang="en-GB" sz="1995" dirty="0">
                <a:latin typeface="Calibri"/>
                <a:ea typeface="Calibri"/>
                <a:cs typeface="Calibri"/>
                <a:sym typeface="Calibri"/>
              </a:rPr>
              <a:t>: Blockchains er </a:t>
            </a:r>
            <a:r>
              <a:rPr lang="en-GB" sz="1995" dirty="0" err="1">
                <a:latin typeface="Calibri"/>
                <a:ea typeface="Calibri"/>
                <a:cs typeface="Calibri"/>
                <a:sym typeface="Calibri"/>
              </a:rPr>
              <a:t>decentrale</a:t>
            </a:r>
            <a:r>
              <a:rPr lang="en-GB" sz="1995" dirty="0">
                <a:latin typeface="Calibri"/>
                <a:ea typeface="Calibri"/>
                <a:cs typeface="Calibri"/>
                <a:sym typeface="Calibri"/>
              </a:rPr>
              <a:t> </a:t>
            </a:r>
            <a:r>
              <a:rPr lang="en-GB" sz="1995" dirty="0" err="1">
                <a:latin typeface="Calibri"/>
                <a:ea typeface="Calibri"/>
                <a:cs typeface="Calibri"/>
                <a:sym typeface="Calibri"/>
              </a:rPr>
              <a:t>netværk</a:t>
            </a:r>
            <a:r>
              <a:rPr lang="en-GB" sz="1995" dirty="0">
                <a:latin typeface="Calibri"/>
                <a:ea typeface="Calibri"/>
                <a:cs typeface="Calibri"/>
                <a:sym typeface="Calibri"/>
              </a:rPr>
              <a:t>, </a:t>
            </a:r>
            <a:r>
              <a:rPr lang="en-GB" sz="1995" dirty="0" err="1">
                <a:latin typeface="Calibri"/>
                <a:ea typeface="Calibri"/>
                <a:cs typeface="Calibri"/>
                <a:sym typeface="Calibri"/>
              </a:rPr>
              <a:t>hvor</a:t>
            </a:r>
            <a:r>
              <a:rPr lang="en-GB" sz="1995" dirty="0">
                <a:latin typeface="Calibri"/>
                <a:ea typeface="Calibri"/>
                <a:cs typeface="Calibri"/>
                <a:sym typeface="Calibri"/>
              </a:rPr>
              <a:t> data er </a:t>
            </a:r>
            <a:r>
              <a:rPr lang="en-GB" sz="1995" dirty="0" err="1">
                <a:latin typeface="Calibri"/>
                <a:ea typeface="Calibri"/>
                <a:cs typeface="Calibri"/>
                <a:sym typeface="Calibri"/>
              </a:rPr>
              <a:t>fordelt</a:t>
            </a:r>
            <a:r>
              <a:rPr lang="en-GB" sz="1995" dirty="0">
                <a:latin typeface="Calibri"/>
                <a:ea typeface="Calibri"/>
                <a:cs typeface="Calibri"/>
                <a:sym typeface="Calibri"/>
              </a:rPr>
              <a:t> </a:t>
            </a:r>
            <a:r>
              <a:rPr lang="en-GB" sz="1995" dirty="0" err="1">
                <a:latin typeface="Calibri"/>
                <a:ea typeface="Calibri"/>
                <a:cs typeface="Calibri"/>
                <a:sym typeface="Calibri"/>
              </a:rPr>
              <a:t>på</a:t>
            </a:r>
            <a:r>
              <a:rPr lang="en-GB" sz="1995" dirty="0">
                <a:latin typeface="Calibri"/>
                <a:ea typeface="Calibri"/>
                <a:cs typeface="Calibri"/>
                <a:sym typeface="Calibri"/>
              </a:rPr>
              <a:t> </a:t>
            </a:r>
            <a:r>
              <a:rPr lang="en-GB" sz="1995" dirty="0" err="1">
                <a:latin typeface="Calibri"/>
                <a:ea typeface="Calibri"/>
                <a:cs typeface="Calibri"/>
                <a:sym typeface="Calibri"/>
              </a:rPr>
              <a:t>tværs</a:t>
            </a:r>
            <a:r>
              <a:rPr lang="en-GB" sz="1995" dirty="0">
                <a:latin typeface="Calibri"/>
                <a:ea typeface="Calibri"/>
                <a:cs typeface="Calibri"/>
                <a:sym typeface="Calibri"/>
              </a:rPr>
              <a:t> </a:t>
            </a:r>
            <a:r>
              <a:rPr lang="en-GB" sz="1995" dirty="0" err="1">
                <a:latin typeface="Calibri"/>
                <a:ea typeface="Calibri"/>
                <a:cs typeface="Calibri"/>
                <a:sym typeface="Calibri"/>
              </a:rPr>
              <a:t>af</a:t>
            </a:r>
            <a:r>
              <a:rPr lang="en-GB" sz="1995" dirty="0">
                <a:latin typeface="Calibri"/>
                <a:ea typeface="Calibri"/>
                <a:cs typeface="Calibri"/>
                <a:sym typeface="Calibri"/>
              </a:rPr>
              <a:t> </a:t>
            </a:r>
            <a:r>
              <a:rPr lang="en-GB" sz="1995" dirty="0" err="1">
                <a:latin typeface="Calibri"/>
                <a:ea typeface="Calibri"/>
                <a:cs typeface="Calibri"/>
                <a:sym typeface="Calibri"/>
              </a:rPr>
              <a:t>flere</a:t>
            </a:r>
            <a:r>
              <a:rPr lang="en-GB" sz="1995" dirty="0">
                <a:latin typeface="Calibri"/>
                <a:ea typeface="Calibri"/>
                <a:cs typeface="Calibri"/>
                <a:sym typeface="Calibri"/>
              </a:rPr>
              <a:t> </a:t>
            </a:r>
            <a:r>
              <a:rPr lang="en-GB" sz="1995" dirty="0" err="1">
                <a:latin typeface="Calibri"/>
                <a:ea typeface="Calibri"/>
                <a:cs typeface="Calibri"/>
                <a:sym typeface="Calibri"/>
              </a:rPr>
              <a:t>noder</a:t>
            </a:r>
            <a:r>
              <a:rPr lang="en-GB" sz="1995" dirty="0">
                <a:latin typeface="Calibri"/>
                <a:ea typeface="Calibri"/>
                <a:cs typeface="Calibri"/>
                <a:sym typeface="Calibri"/>
              </a:rPr>
              <a:t> (</a:t>
            </a:r>
            <a:r>
              <a:rPr lang="en-GB" sz="1995" dirty="0" err="1">
                <a:latin typeface="Calibri"/>
                <a:ea typeface="Calibri"/>
                <a:cs typeface="Calibri"/>
                <a:sym typeface="Calibri"/>
              </a:rPr>
              <a:t>computere</a:t>
            </a:r>
            <a:r>
              <a:rPr lang="en-GB" sz="1995" dirty="0">
                <a:latin typeface="Calibri"/>
                <a:ea typeface="Calibri"/>
                <a:cs typeface="Calibri"/>
                <a:sym typeface="Calibri"/>
              </a:rPr>
              <a:t>) i et </a:t>
            </a:r>
            <a:r>
              <a:rPr lang="en-GB" sz="1995" dirty="0" err="1">
                <a:latin typeface="Calibri"/>
                <a:ea typeface="Calibri"/>
                <a:cs typeface="Calibri"/>
                <a:sym typeface="Calibri"/>
              </a:rPr>
              <a:t>netværk</a:t>
            </a:r>
            <a:r>
              <a:rPr lang="en-GB" sz="1995" dirty="0">
                <a:latin typeface="Calibri"/>
                <a:ea typeface="Calibri"/>
                <a:cs typeface="Calibri"/>
                <a:sym typeface="Calibri"/>
              </a:rPr>
              <a:t>. Der er </a:t>
            </a:r>
            <a:r>
              <a:rPr lang="en-GB" sz="1995" dirty="0" err="1">
                <a:latin typeface="Calibri"/>
                <a:ea typeface="Calibri"/>
                <a:cs typeface="Calibri"/>
                <a:sym typeface="Calibri"/>
              </a:rPr>
              <a:t>ingen</a:t>
            </a:r>
            <a:r>
              <a:rPr lang="en-GB" sz="1995" dirty="0">
                <a:latin typeface="Calibri"/>
                <a:ea typeface="Calibri"/>
                <a:cs typeface="Calibri"/>
                <a:sym typeface="Calibri"/>
              </a:rPr>
              <a:t> central </a:t>
            </a:r>
            <a:r>
              <a:rPr lang="en-GB" sz="1995" dirty="0" err="1">
                <a:latin typeface="Calibri"/>
                <a:ea typeface="Calibri"/>
                <a:cs typeface="Calibri"/>
                <a:sym typeface="Calibri"/>
              </a:rPr>
              <a:t>autoritet</a:t>
            </a:r>
            <a:r>
              <a:rPr lang="en-GB" sz="1995" dirty="0">
                <a:latin typeface="Calibri"/>
                <a:ea typeface="Calibri"/>
                <a:cs typeface="Calibri"/>
                <a:sym typeface="Calibri"/>
              </a:rPr>
              <a:t> </a:t>
            </a:r>
            <a:r>
              <a:rPr lang="en-GB" sz="1995" dirty="0" err="1">
                <a:latin typeface="Calibri"/>
                <a:ea typeface="Calibri"/>
                <a:cs typeface="Calibri"/>
                <a:sym typeface="Calibri"/>
              </a:rPr>
              <a:t>eller</a:t>
            </a:r>
            <a:r>
              <a:rPr lang="en-GB" sz="1995" dirty="0">
                <a:latin typeface="Calibri"/>
                <a:ea typeface="Calibri"/>
                <a:cs typeface="Calibri"/>
                <a:sym typeface="Calibri"/>
              </a:rPr>
              <a:t> </a:t>
            </a:r>
            <a:r>
              <a:rPr lang="en-GB" sz="1995" dirty="0" err="1">
                <a:latin typeface="Calibri"/>
                <a:ea typeface="Calibri"/>
                <a:cs typeface="Calibri"/>
                <a:sym typeface="Calibri"/>
              </a:rPr>
              <a:t>enkelt</a:t>
            </a:r>
            <a:r>
              <a:rPr lang="en-GB" sz="1995" dirty="0">
                <a:latin typeface="Calibri"/>
                <a:ea typeface="Calibri"/>
                <a:cs typeface="Calibri"/>
                <a:sym typeface="Calibri"/>
              </a:rPr>
              <a:t> </a:t>
            </a:r>
            <a:r>
              <a:rPr lang="en-GB" sz="1995" dirty="0" err="1">
                <a:latin typeface="Calibri"/>
                <a:ea typeface="Calibri"/>
                <a:cs typeface="Calibri"/>
                <a:sym typeface="Calibri"/>
              </a:rPr>
              <a:t>kontrolpunkt</a:t>
            </a:r>
            <a:r>
              <a:rPr lang="en-GB" sz="1995" dirty="0">
                <a:latin typeface="Calibri"/>
                <a:ea typeface="Calibri"/>
                <a:cs typeface="Calibri"/>
                <a:sym typeface="Calibri"/>
              </a:rPr>
              <a:t>, </a:t>
            </a:r>
            <a:r>
              <a:rPr lang="en-GB" sz="1995" dirty="0" err="1">
                <a:latin typeface="Calibri"/>
                <a:ea typeface="Calibri"/>
                <a:cs typeface="Calibri"/>
                <a:sym typeface="Calibri"/>
              </a:rPr>
              <a:t>hvilket</a:t>
            </a:r>
            <a:r>
              <a:rPr lang="en-GB" sz="1995" dirty="0">
                <a:latin typeface="Calibri"/>
                <a:ea typeface="Calibri"/>
                <a:cs typeface="Calibri"/>
                <a:sym typeface="Calibri"/>
              </a:rPr>
              <a:t> </a:t>
            </a:r>
            <a:r>
              <a:rPr lang="en-GB" sz="1995" dirty="0" err="1">
                <a:latin typeface="Calibri"/>
                <a:ea typeface="Calibri"/>
                <a:cs typeface="Calibri"/>
                <a:sym typeface="Calibri"/>
              </a:rPr>
              <a:t>gør</a:t>
            </a:r>
            <a:r>
              <a:rPr lang="en-GB" sz="1995" dirty="0">
                <a:latin typeface="Calibri"/>
                <a:ea typeface="Calibri"/>
                <a:cs typeface="Calibri"/>
                <a:sym typeface="Calibri"/>
              </a:rPr>
              <a:t> </a:t>
            </a:r>
            <a:r>
              <a:rPr lang="en-GB" sz="1995" dirty="0" err="1">
                <a:latin typeface="Calibri"/>
                <a:ea typeface="Calibri"/>
                <a:cs typeface="Calibri"/>
                <a:sym typeface="Calibri"/>
              </a:rPr>
              <a:t>dem</a:t>
            </a:r>
            <a:r>
              <a:rPr lang="en-GB" sz="1995" dirty="0">
                <a:latin typeface="Calibri"/>
                <a:ea typeface="Calibri"/>
                <a:cs typeface="Calibri"/>
                <a:sym typeface="Calibri"/>
              </a:rPr>
              <a:t> </a:t>
            </a:r>
            <a:r>
              <a:rPr lang="en-GB" sz="1995" dirty="0" err="1">
                <a:latin typeface="Calibri"/>
                <a:ea typeface="Calibri"/>
                <a:cs typeface="Calibri"/>
                <a:sym typeface="Calibri"/>
              </a:rPr>
              <a:t>modstandsdygtige</a:t>
            </a:r>
            <a:r>
              <a:rPr lang="en-GB" sz="1995" dirty="0">
                <a:latin typeface="Calibri"/>
                <a:ea typeface="Calibri"/>
                <a:cs typeface="Calibri"/>
                <a:sym typeface="Calibri"/>
              </a:rPr>
              <a:t> over for </a:t>
            </a:r>
            <a:r>
              <a:rPr lang="en-GB" sz="1995" dirty="0" err="1">
                <a:latin typeface="Calibri"/>
                <a:ea typeface="Calibri"/>
                <a:cs typeface="Calibri"/>
                <a:sym typeface="Calibri"/>
              </a:rPr>
              <a:t>censur</a:t>
            </a:r>
            <a:r>
              <a:rPr lang="en-GB" sz="1995" dirty="0">
                <a:latin typeface="Calibri"/>
                <a:ea typeface="Calibri"/>
                <a:cs typeface="Calibri"/>
                <a:sym typeface="Calibri"/>
              </a:rPr>
              <a:t> </a:t>
            </a:r>
            <a:r>
              <a:rPr lang="en-GB" sz="1995" dirty="0" err="1">
                <a:latin typeface="Calibri"/>
                <a:ea typeface="Calibri"/>
                <a:cs typeface="Calibri"/>
                <a:sym typeface="Calibri"/>
              </a:rPr>
              <a:t>og</a:t>
            </a:r>
            <a:r>
              <a:rPr lang="en-GB" sz="1995" dirty="0">
                <a:latin typeface="Calibri"/>
                <a:ea typeface="Calibri"/>
                <a:cs typeface="Calibri"/>
                <a:sym typeface="Calibri"/>
              </a:rPr>
              <a:t> manipulation. </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45" name="Google Shape;545;g283a1922f65_2_134"/>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3995871" y="4958445"/>
            <a:ext cx="2185232" cy="1774529"/>
          </a:xfrm>
          <a:prstGeom prst="rect">
            <a:avLst/>
          </a:prstGeom>
          <a:noFill/>
          <a:ln>
            <a:noFill/>
          </a:ln>
        </p:spPr>
      </p:pic>
      <p:pic>
        <p:nvPicPr>
          <p:cNvPr id="546" name="Google Shape;546;g283a1922f65_2_134"/>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388067" y="4958444"/>
            <a:ext cx="1937002" cy="177798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2" name="Google Shape;552;g283a1922f65_2_14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553" name="Google Shape;553;g283a1922f65_2_142"/>
          <p:cNvSpPr txBox="1"/>
          <p:nvPr/>
        </p:nvSpPr>
        <p:spPr>
          <a:xfrm>
            <a:off x="1678179" y="365713"/>
            <a:ext cx="9122327"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BLOCKCHAIN ​​VS SKYEN OG BLOCKCHAIN ​​SOM EN SERVICE</a:t>
            </a:r>
            <a:endParaRPr sz="1270"/>
          </a:p>
        </p:txBody>
      </p:sp>
      <p:sp>
        <p:nvSpPr>
          <p:cNvPr id="554" name="Google Shape;554;g283a1922f65_2_142"/>
          <p:cNvSpPr txBox="1"/>
          <p:nvPr/>
        </p:nvSpPr>
        <p:spPr>
          <a:xfrm>
            <a:off x="1645557" y="1224998"/>
            <a:ext cx="912232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b="1" dirty="0" err="1">
                <a:latin typeface="Calibri"/>
                <a:ea typeface="Calibri"/>
                <a:cs typeface="Calibri"/>
                <a:sym typeface="Calibri"/>
              </a:rPr>
              <a:t>Hvordan</a:t>
            </a:r>
            <a:r>
              <a:rPr lang="en-GB" sz="1995" b="1" dirty="0">
                <a:latin typeface="Calibri"/>
                <a:ea typeface="Calibri"/>
                <a:cs typeface="Calibri"/>
                <a:sym typeface="Calibri"/>
              </a:rPr>
              <a:t> </a:t>
            </a:r>
            <a:r>
              <a:rPr lang="en-GB" sz="1995" b="1" dirty="0" err="1">
                <a:latin typeface="Calibri"/>
                <a:ea typeface="Calibri"/>
                <a:cs typeface="Calibri"/>
                <a:sym typeface="Calibri"/>
              </a:rPr>
              <a:t>adskiller</a:t>
            </a:r>
            <a:r>
              <a:rPr lang="en-GB" sz="1995" b="1" dirty="0">
                <a:latin typeface="Calibri"/>
                <a:ea typeface="Calibri"/>
                <a:cs typeface="Calibri"/>
                <a:sym typeface="Calibri"/>
              </a:rPr>
              <a:t> Blockchain sig </a:t>
            </a:r>
            <a:r>
              <a:rPr lang="en-GB" sz="1995" b="1" dirty="0" err="1">
                <a:latin typeface="Calibri"/>
                <a:ea typeface="Calibri"/>
                <a:cs typeface="Calibri"/>
                <a:sym typeface="Calibri"/>
              </a:rPr>
              <a:t>fra</a:t>
            </a:r>
            <a:r>
              <a:rPr lang="en-GB" sz="1995" b="1" dirty="0">
                <a:latin typeface="Calibri"/>
                <a:ea typeface="Calibri"/>
                <a:cs typeface="Calibri"/>
                <a:sym typeface="Calibri"/>
              </a:rPr>
              <a:t> </a:t>
            </a:r>
            <a:r>
              <a:rPr lang="en-GB" sz="1995" b="1" dirty="0" err="1">
                <a:latin typeface="Calibri"/>
                <a:ea typeface="Calibri"/>
                <a:cs typeface="Calibri"/>
                <a:sym typeface="Calibri"/>
              </a:rPr>
              <a:t>skyen</a:t>
            </a:r>
            <a:r>
              <a:rPr lang="en-GB" sz="1995" b="1" dirty="0">
                <a:latin typeface="Calibri"/>
                <a:ea typeface="Calibri"/>
                <a:cs typeface="Calibri"/>
                <a:sym typeface="Calibri"/>
              </a:rPr>
              <a:t>?</a:t>
            </a:r>
            <a:endParaRPr sz="1995" b="1"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Udtrykket</a:t>
            </a:r>
            <a:r>
              <a:rPr lang="en-GB" sz="1995" dirty="0">
                <a:latin typeface="Calibri"/>
                <a:ea typeface="Calibri"/>
                <a:cs typeface="Calibri"/>
                <a:sym typeface="Calibri"/>
              </a:rPr>
              <a:t> sky </a:t>
            </a:r>
            <a:r>
              <a:rPr lang="en-GB" sz="1995" dirty="0" err="1">
                <a:latin typeface="Calibri"/>
                <a:ea typeface="Calibri"/>
                <a:cs typeface="Calibri"/>
                <a:sym typeface="Calibri"/>
              </a:rPr>
              <a:t>refererer</a:t>
            </a:r>
            <a:r>
              <a:rPr lang="en-GB" sz="1995" dirty="0">
                <a:latin typeface="Calibri"/>
                <a:ea typeface="Calibri"/>
                <a:cs typeface="Calibri"/>
                <a:sym typeface="Calibri"/>
              </a:rPr>
              <a:t> </a:t>
            </a:r>
            <a:r>
              <a:rPr lang="en-GB" sz="1995" dirty="0" err="1">
                <a:latin typeface="Calibri"/>
                <a:ea typeface="Calibri"/>
                <a:cs typeface="Calibri"/>
                <a:sym typeface="Calibri"/>
              </a:rPr>
              <a:t>til</a:t>
            </a:r>
            <a:r>
              <a:rPr lang="en-GB" sz="1995" dirty="0">
                <a:latin typeface="Calibri"/>
                <a:ea typeface="Calibri"/>
                <a:cs typeface="Calibri"/>
                <a:sym typeface="Calibri"/>
              </a:rPr>
              <a:t> </a:t>
            </a:r>
            <a:r>
              <a:rPr lang="en-GB" sz="1995" dirty="0" err="1">
                <a:latin typeface="Calibri"/>
                <a:ea typeface="Calibri"/>
                <a:cs typeface="Calibri"/>
                <a:sym typeface="Calibri"/>
              </a:rPr>
              <a:t>computertjenester</a:t>
            </a:r>
            <a:r>
              <a:rPr lang="en-GB" sz="1995" dirty="0">
                <a:latin typeface="Calibri"/>
                <a:ea typeface="Calibri"/>
                <a:cs typeface="Calibri"/>
                <a:sym typeface="Calibri"/>
              </a:rPr>
              <a:t>, der </a:t>
            </a:r>
            <a:r>
              <a:rPr lang="en-GB" sz="1995" dirty="0" err="1">
                <a:latin typeface="Calibri"/>
                <a:ea typeface="Calibri"/>
                <a:cs typeface="Calibri"/>
                <a:sym typeface="Calibri"/>
              </a:rPr>
              <a:t>kan</a:t>
            </a:r>
            <a:r>
              <a:rPr lang="en-GB" sz="1995" dirty="0">
                <a:latin typeface="Calibri"/>
                <a:ea typeface="Calibri"/>
                <a:cs typeface="Calibri"/>
                <a:sym typeface="Calibri"/>
              </a:rPr>
              <a:t> </a:t>
            </a:r>
            <a:r>
              <a:rPr lang="en-GB" sz="1995" dirty="0" err="1">
                <a:latin typeface="Calibri"/>
                <a:ea typeface="Calibri"/>
                <a:cs typeface="Calibri"/>
                <a:sym typeface="Calibri"/>
              </a:rPr>
              <a:t>tilgås</a:t>
            </a:r>
            <a:r>
              <a:rPr lang="en-GB" sz="1995" dirty="0">
                <a:latin typeface="Calibri"/>
                <a:ea typeface="Calibri"/>
                <a:cs typeface="Calibri"/>
                <a:sym typeface="Calibri"/>
              </a:rPr>
              <a:t> online. Du </a:t>
            </a:r>
            <a:r>
              <a:rPr lang="en-GB" sz="1995" dirty="0" err="1">
                <a:latin typeface="Calibri"/>
                <a:ea typeface="Calibri"/>
                <a:cs typeface="Calibri"/>
                <a:sym typeface="Calibri"/>
              </a:rPr>
              <a:t>kan</a:t>
            </a:r>
            <a:r>
              <a:rPr lang="en-GB" sz="1995" dirty="0">
                <a:latin typeface="Calibri"/>
                <a:ea typeface="Calibri"/>
                <a:cs typeface="Calibri"/>
                <a:sym typeface="Calibri"/>
              </a:rPr>
              <a:t> </a:t>
            </a:r>
            <a:r>
              <a:rPr lang="en-GB" sz="1995" dirty="0" err="1">
                <a:latin typeface="Calibri"/>
                <a:ea typeface="Calibri"/>
                <a:cs typeface="Calibri"/>
                <a:sym typeface="Calibri"/>
              </a:rPr>
              <a:t>få</a:t>
            </a:r>
            <a:r>
              <a:rPr lang="en-GB" sz="1995" dirty="0">
                <a:latin typeface="Calibri"/>
                <a:ea typeface="Calibri"/>
                <a:cs typeface="Calibri"/>
                <a:sym typeface="Calibri"/>
              </a:rPr>
              <a:t> </a:t>
            </a:r>
            <a:r>
              <a:rPr lang="en-GB" sz="1995" dirty="0" err="1">
                <a:latin typeface="Calibri"/>
                <a:ea typeface="Calibri"/>
                <a:cs typeface="Calibri"/>
                <a:sym typeface="Calibri"/>
              </a:rPr>
              <a:t>adgang</a:t>
            </a:r>
            <a:r>
              <a:rPr lang="en-GB" sz="1995" dirty="0">
                <a:latin typeface="Calibri"/>
                <a:ea typeface="Calibri"/>
                <a:cs typeface="Calibri"/>
                <a:sym typeface="Calibri"/>
              </a:rPr>
              <a:t> </a:t>
            </a:r>
            <a:r>
              <a:rPr lang="en-GB" sz="1995" dirty="0" err="1">
                <a:latin typeface="Calibri"/>
                <a:ea typeface="Calibri"/>
                <a:cs typeface="Calibri"/>
                <a:sym typeface="Calibri"/>
              </a:rPr>
              <a:t>til</a:t>
            </a:r>
            <a:r>
              <a:rPr lang="en-GB" sz="1995" dirty="0">
                <a:latin typeface="Calibri"/>
                <a:ea typeface="Calibri"/>
                <a:cs typeface="Calibri"/>
                <a:sym typeface="Calibri"/>
              </a:rPr>
              <a:t> Software as a Service (SaaS), Product as a Service (PaaS) </a:t>
            </a:r>
            <a:r>
              <a:rPr lang="en-GB" sz="1995" dirty="0" err="1">
                <a:latin typeface="Calibri"/>
                <a:ea typeface="Calibri"/>
                <a:cs typeface="Calibri"/>
                <a:sym typeface="Calibri"/>
              </a:rPr>
              <a:t>og</a:t>
            </a:r>
            <a:r>
              <a:rPr lang="en-GB" sz="1995" dirty="0">
                <a:latin typeface="Calibri"/>
                <a:ea typeface="Calibri"/>
                <a:cs typeface="Calibri"/>
                <a:sym typeface="Calibri"/>
              </a:rPr>
              <a:t> Infrastructure as a Service (IaaS) </a:t>
            </a:r>
            <a:r>
              <a:rPr lang="en-GB" sz="1995" dirty="0" err="1">
                <a:latin typeface="Calibri"/>
                <a:ea typeface="Calibri"/>
                <a:cs typeface="Calibri"/>
                <a:sym typeface="Calibri"/>
              </a:rPr>
              <a:t>fra</a:t>
            </a:r>
            <a:r>
              <a:rPr lang="en-GB" sz="1995" dirty="0">
                <a:latin typeface="Calibri"/>
                <a:ea typeface="Calibri"/>
                <a:cs typeface="Calibri"/>
                <a:sym typeface="Calibri"/>
              </a:rPr>
              <a:t> </a:t>
            </a:r>
            <a:r>
              <a:rPr lang="en-GB" sz="1995" dirty="0" err="1">
                <a:latin typeface="Calibri"/>
                <a:ea typeface="Calibri"/>
                <a:cs typeface="Calibri"/>
                <a:sym typeface="Calibri"/>
              </a:rPr>
              <a:t>skyen</a:t>
            </a:r>
            <a:r>
              <a:rPr lang="en-GB" sz="1995" dirty="0">
                <a:latin typeface="Calibri"/>
                <a:ea typeface="Calibri"/>
                <a:cs typeface="Calibri"/>
                <a:sym typeface="Calibri"/>
              </a:rPr>
              <a:t>. </a:t>
            </a:r>
            <a:endParaRPr sz="1995" dirty="0">
              <a:latin typeface="Calibri"/>
              <a:ea typeface="Calibri"/>
              <a:cs typeface="Calibri"/>
              <a:sym typeface="Calibri"/>
            </a:endParaRPr>
          </a:p>
          <a:p>
            <a:pPr marL="1243767" marR="0" lvl="0" indent="0" algn="l" rtl="0">
              <a:lnSpc>
                <a:spcPct val="100000"/>
              </a:lnSpc>
              <a:spcBef>
                <a:spcPts val="0"/>
              </a:spcBef>
              <a:spcAft>
                <a:spcPts val="0"/>
              </a:spcAft>
              <a:buNone/>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dirty="0" err="1">
                <a:latin typeface="Calibri"/>
                <a:ea typeface="Calibri"/>
                <a:cs typeface="Calibri"/>
                <a:sym typeface="Calibri"/>
              </a:rPr>
              <a:t>Hvad</a:t>
            </a:r>
            <a:r>
              <a:rPr lang="en-GB" sz="1995" b="1" dirty="0">
                <a:latin typeface="Calibri"/>
                <a:ea typeface="Calibri"/>
                <a:cs typeface="Calibri"/>
                <a:sym typeface="Calibri"/>
              </a:rPr>
              <a:t> er blockchain as a service?</a:t>
            </a:r>
            <a:endParaRPr sz="1995" b="1"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a:latin typeface="Calibri"/>
                <a:ea typeface="Calibri"/>
                <a:cs typeface="Calibri"/>
                <a:sym typeface="Calibri"/>
              </a:rPr>
              <a:t>Blockchain as a Service (BaaS) er en </a:t>
            </a:r>
            <a:r>
              <a:rPr lang="en-GB" sz="1995" dirty="0" err="1">
                <a:latin typeface="Calibri"/>
                <a:ea typeface="Calibri"/>
                <a:cs typeface="Calibri"/>
                <a:sym typeface="Calibri"/>
              </a:rPr>
              <a:t>administreret</a:t>
            </a:r>
            <a:r>
              <a:rPr lang="en-GB" sz="1995" dirty="0">
                <a:latin typeface="Calibri"/>
                <a:ea typeface="Calibri"/>
                <a:cs typeface="Calibri"/>
                <a:sym typeface="Calibri"/>
              </a:rPr>
              <a:t> blockchain-</a:t>
            </a:r>
            <a:r>
              <a:rPr lang="en-GB" sz="1995" dirty="0" err="1">
                <a:latin typeface="Calibri"/>
                <a:ea typeface="Calibri"/>
                <a:cs typeface="Calibri"/>
                <a:sym typeface="Calibri"/>
              </a:rPr>
              <a:t>tjeneste</a:t>
            </a:r>
            <a:r>
              <a:rPr lang="en-GB" sz="1995" dirty="0">
                <a:latin typeface="Calibri"/>
                <a:ea typeface="Calibri"/>
                <a:cs typeface="Calibri"/>
                <a:sym typeface="Calibri"/>
              </a:rPr>
              <a:t>, </a:t>
            </a:r>
            <a:r>
              <a:rPr lang="en-GB" sz="1995" dirty="0" err="1">
                <a:latin typeface="Calibri"/>
                <a:ea typeface="Calibri"/>
                <a:cs typeface="Calibri"/>
                <a:sym typeface="Calibri"/>
              </a:rPr>
              <a:t>som</a:t>
            </a:r>
            <a:r>
              <a:rPr lang="en-GB" sz="1995" dirty="0">
                <a:latin typeface="Calibri"/>
                <a:ea typeface="Calibri"/>
                <a:cs typeface="Calibri"/>
                <a:sym typeface="Calibri"/>
              </a:rPr>
              <a:t> en </a:t>
            </a:r>
            <a:r>
              <a:rPr lang="en-GB" sz="1995" dirty="0" err="1">
                <a:latin typeface="Calibri"/>
                <a:ea typeface="Calibri"/>
                <a:cs typeface="Calibri"/>
                <a:sym typeface="Calibri"/>
              </a:rPr>
              <a:t>tredjepart</a:t>
            </a:r>
            <a:r>
              <a:rPr lang="en-GB" sz="1995" dirty="0">
                <a:latin typeface="Calibri"/>
                <a:ea typeface="Calibri"/>
                <a:cs typeface="Calibri"/>
                <a:sym typeface="Calibri"/>
              </a:rPr>
              <a:t> </a:t>
            </a:r>
            <a:r>
              <a:rPr lang="en-GB" sz="1995" dirty="0" err="1">
                <a:latin typeface="Calibri"/>
                <a:ea typeface="Calibri"/>
                <a:cs typeface="Calibri"/>
                <a:sym typeface="Calibri"/>
              </a:rPr>
              <a:t>leverer</a:t>
            </a:r>
            <a:r>
              <a:rPr lang="en-GB" sz="1995" dirty="0">
                <a:latin typeface="Calibri"/>
                <a:ea typeface="Calibri"/>
                <a:cs typeface="Calibri"/>
                <a:sym typeface="Calibri"/>
              </a:rPr>
              <a:t> i </a:t>
            </a:r>
            <a:r>
              <a:rPr lang="en-GB" sz="1995" dirty="0" err="1">
                <a:latin typeface="Calibri"/>
                <a:ea typeface="Calibri"/>
                <a:cs typeface="Calibri"/>
                <a:sym typeface="Calibri"/>
              </a:rPr>
              <a:t>skyen</a:t>
            </a:r>
            <a:r>
              <a:rPr lang="en-GB" sz="1995" dirty="0">
                <a:latin typeface="Calibri"/>
                <a:ea typeface="Calibri"/>
                <a:cs typeface="Calibri"/>
                <a:sym typeface="Calibri"/>
              </a:rPr>
              <a:t>. Du </a:t>
            </a:r>
            <a:r>
              <a:rPr lang="en-GB" sz="1995" dirty="0" err="1">
                <a:latin typeface="Calibri"/>
                <a:ea typeface="Calibri"/>
                <a:cs typeface="Calibri"/>
                <a:sym typeface="Calibri"/>
              </a:rPr>
              <a:t>kan</a:t>
            </a:r>
            <a:r>
              <a:rPr lang="en-GB" sz="1995" dirty="0">
                <a:latin typeface="Calibri"/>
                <a:ea typeface="Calibri"/>
                <a:cs typeface="Calibri"/>
                <a:sym typeface="Calibri"/>
              </a:rPr>
              <a:t> </a:t>
            </a:r>
            <a:r>
              <a:rPr lang="en-GB" sz="1995" dirty="0" err="1">
                <a:latin typeface="Calibri"/>
                <a:ea typeface="Calibri"/>
                <a:cs typeface="Calibri"/>
                <a:sym typeface="Calibri"/>
              </a:rPr>
              <a:t>udvikle</a:t>
            </a:r>
            <a:r>
              <a:rPr lang="en-GB" sz="1995" dirty="0">
                <a:latin typeface="Calibri"/>
                <a:ea typeface="Calibri"/>
                <a:cs typeface="Calibri"/>
                <a:sym typeface="Calibri"/>
              </a:rPr>
              <a:t> blockchain-</a:t>
            </a:r>
            <a:r>
              <a:rPr lang="en-GB" sz="1995" dirty="0" err="1">
                <a:latin typeface="Calibri"/>
                <a:ea typeface="Calibri"/>
                <a:cs typeface="Calibri"/>
                <a:sym typeface="Calibri"/>
              </a:rPr>
              <a:t>applikationer</a:t>
            </a:r>
            <a:r>
              <a:rPr lang="en-GB" sz="1995" dirty="0">
                <a:latin typeface="Calibri"/>
                <a:ea typeface="Calibri"/>
                <a:cs typeface="Calibri"/>
                <a:sym typeface="Calibri"/>
              </a:rPr>
              <a:t> </a:t>
            </a:r>
            <a:r>
              <a:rPr lang="en-GB" sz="1995" dirty="0" err="1">
                <a:latin typeface="Calibri"/>
                <a:ea typeface="Calibri"/>
                <a:cs typeface="Calibri"/>
                <a:sym typeface="Calibri"/>
              </a:rPr>
              <a:t>og</a:t>
            </a:r>
            <a:r>
              <a:rPr lang="en-GB" sz="1995" dirty="0">
                <a:latin typeface="Calibri"/>
                <a:ea typeface="Calibri"/>
                <a:cs typeface="Calibri"/>
                <a:sym typeface="Calibri"/>
              </a:rPr>
              <a:t> </a:t>
            </a:r>
            <a:r>
              <a:rPr lang="en-GB" sz="1995" dirty="0" err="1">
                <a:latin typeface="Calibri"/>
                <a:ea typeface="Calibri"/>
                <a:cs typeface="Calibri"/>
                <a:sym typeface="Calibri"/>
              </a:rPr>
              <a:t>digitale</a:t>
            </a:r>
            <a:r>
              <a:rPr lang="en-GB" sz="1995" dirty="0">
                <a:latin typeface="Calibri"/>
                <a:ea typeface="Calibri"/>
                <a:cs typeface="Calibri"/>
                <a:sym typeface="Calibri"/>
              </a:rPr>
              <a:t> </a:t>
            </a:r>
            <a:r>
              <a:rPr lang="en-GB" sz="1995" dirty="0" err="1">
                <a:latin typeface="Calibri"/>
                <a:ea typeface="Calibri"/>
                <a:cs typeface="Calibri"/>
                <a:sym typeface="Calibri"/>
              </a:rPr>
              <a:t>tjenester</a:t>
            </a:r>
            <a:r>
              <a:rPr lang="en-GB" sz="1995" dirty="0">
                <a:latin typeface="Calibri"/>
                <a:ea typeface="Calibri"/>
                <a:cs typeface="Calibri"/>
                <a:sym typeface="Calibri"/>
              </a:rPr>
              <a:t>, </a:t>
            </a:r>
            <a:r>
              <a:rPr lang="en-GB" sz="1995" dirty="0" err="1">
                <a:latin typeface="Calibri"/>
                <a:ea typeface="Calibri"/>
                <a:cs typeface="Calibri"/>
                <a:sym typeface="Calibri"/>
              </a:rPr>
              <a:t>mens</a:t>
            </a:r>
            <a:r>
              <a:rPr lang="en-GB" sz="1995" dirty="0">
                <a:latin typeface="Calibri"/>
                <a:ea typeface="Calibri"/>
                <a:cs typeface="Calibri"/>
                <a:sym typeface="Calibri"/>
              </a:rPr>
              <a:t> cloud-</a:t>
            </a:r>
            <a:r>
              <a:rPr lang="en-GB" sz="1995" dirty="0" err="1">
                <a:latin typeface="Calibri"/>
                <a:ea typeface="Calibri"/>
                <a:cs typeface="Calibri"/>
                <a:sym typeface="Calibri"/>
              </a:rPr>
              <a:t>udbyderen</a:t>
            </a:r>
            <a:r>
              <a:rPr lang="en-GB" sz="1995" dirty="0">
                <a:latin typeface="Calibri"/>
                <a:ea typeface="Calibri"/>
                <a:cs typeface="Calibri"/>
                <a:sym typeface="Calibri"/>
              </a:rPr>
              <a:t> </a:t>
            </a:r>
            <a:r>
              <a:rPr lang="en-GB" sz="1995" dirty="0" err="1">
                <a:latin typeface="Calibri"/>
                <a:ea typeface="Calibri"/>
                <a:cs typeface="Calibri"/>
                <a:sym typeface="Calibri"/>
              </a:rPr>
              <a:t>leverer</a:t>
            </a:r>
            <a:r>
              <a:rPr lang="en-GB" sz="1995" dirty="0">
                <a:latin typeface="Calibri"/>
                <a:ea typeface="Calibri"/>
                <a:cs typeface="Calibri"/>
                <a:sym typeface="Calibri"/>
              </a:rPr>
              <a:t> </a:t>
            </a:r>
            <a:r>
              <a:rPr lang="en-GB" sz="1995" dirty="0" err="1">
                <a:latin typeface="Calibri"/>
                <a:ea typeface="Calibri"/>
                <a:cs typeface="Calibri"/>
                <a:sym typeface="Calibri"/>
              </a:rPr>
              <a:t>infrastrukturen</a:t>
            </a:r>
            <a:r>
              <a:rPr lang="en-GB" sz="1995" dirty="0">
                <a:latin typeface="Calibri"/>
                <a:ea typeface="Calibri"/>
                <a:cs typeface="Calibri"/>
                <a:sym typeface="Calibri"/>
              </a:rPr>
              <a:t> </a:t>
            </a:r>
            <a:r>
              <a:rPr lang="en-GB" sz="1995" dirty="0" err="1">
                <a:latin typeface="Calibri"/>
                <a:ea typeface="Calibri"/>
                <a:cs typeface="Calibri"/>
                <a:sym typeface="Calibri"/>
              </a:rPr>
              <a:t>og</a:t>
            </a:r>
            <a:r>
              <a:rPr lang="en-GB" sz="1995" dirty="0">
                <a:latin typeface="Calibri"/>
                <a:ea typeface="Calibri"/>
                <a:cs typeface="Calibri"/>
                <a:sym typeface="Calibri"/>
              </a:rPr>
              <a:t> blockchain-</a:t>
            </a:r>
            <a:r>
              <a:rPr lang="en-GB" sz="1995" dirty="0" err="1">
                <a:latin typeface="Calibri"/>
                <a:ea typeface="Calibri"/>
                <a:cs typeface="Calibri"/>
                <a:sym typeface="Calibri"/>
              </a:rPr>
              <a:t>bygningsværktøjerne</a:t>
            </a:r>
            <a:r>
              <a:rPr lang="en-GB" sz="1995" dirty="0">
                <a:latin typeface="Calibri"/>
                <a:ea typeface="Calibri"/>
                <a:cs typeface="Calibri"/>
                <a:sym typeface="Calibri"/>
              </a:rPr>
              <a:t>. </a:t>
            </a:r>
            <a:endParaRPr sz="1995" dirty="0">
              <a:latin typeface="Calibri"/>
              <a:ea typeface="Calibri"/>
              <a:cs typeface="Calibri"/>
              <a:sym typeface="Calibri"/>
            </a:endParaRPr>
          </a:p>
          <a:p>
            <a:pPr marL="1243767"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55" name="Google Shape;555;g283a1922f65_2_142"/>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7302341" y="4408346"/>
            <a:ext cx="2237055" cy="2237055"/>
          </a:xfrm>
          <a:prstGeom prst="rect">
            <a:avLst/>
          </a:prstGeom>
          <a:noFill/>
          <a:ln>
            <a:noFill/>
          </a:ln>
        </p:spPr>
      </p:pic>
      <p:pic>
        <p:nvPicPr>
          <p:cNvPr id="556" name="Google Shape;556;g283a1922f65_2_142"/>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2655485" y="4608214"/>
            <a:ext cx="2234176" cy="208503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pic>
        <p:nvPicPr>
          <p:cNvPr id="562" name="Google Shape;562;g283a1922f65_2_15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563" name="Google Shape;563;g283a1922f65_2_151"/>
          <p:cNvSpPr txBox="1"/>
          <p:nvPr/>
        </p:nvSpPr>
        <p:spPr>
          <a:xfrm>
            <a:off x="1678179" y="365713"/>
            <a:ext cx="9122327"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FORDELE VED BLOCKCHAIN-TEKNOLOGI</a:t>
            </a:r>
            <a:endParaRPr sz="1270"/>
          </a:p>
        </p:txBody>
      </p:sp>
      <p:sp>
        <p:nvSpPr>
          <p:cNvPr id="564" name="Google Shape;564;g283a1922f65_2_151"/>
          <p:cNvSpPr txBox="1"/>
          <p:nvPr/>
        </p:nvSpPr>
        <p:spPr>
          <a:xfrm>
            <a:off x="1645557" y="1458204"/>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Blockchain-teknologi bringer mange fordele til styring af aktivtransaktioner.</a:t>
            </a:r>
            <a:endParaRPr sz="1995">
              <a:latin typeface="Calibri"/>
              <a:ea typeface="Calibri"/>
              <a:cs typeface="Calibri"/>
              <a:sym typeface="Calibri"/>
            </a:endParaRPr>
          </a:p>
          <a:p>
            <a:pPr marL="1658356"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a:latin typeface="Calibri"/>
                <a:ea typeface="Calibri"/>
                <a:cs typeface="Calibri"/>
                <a:sym typeface="Calibri"/>
              </a:rPr>
              <a:t>Avanceret sikkerhed:</a:t>
            </a:r>
            <a:r>
              <a:rPr lang="en-GB" sz="1995">
                <a:latin typeface="Calibri"/>
                <a:ea typeface="Calibri"/>
                <a:cs typeface="Calibri"/>
                <a:sym typeface="Calibri"/>
              </a:rPr>
              <a:t>Blockchain bruger en kombination af kryptografi, decentralisering og konsensus til at skabe et meget sikkert underliggende softwaresystem, som er næsten umuligt at manipulere med. Der er ikke et enkelt point of failure, og en enkelt bruger kan ikke ændre transaktionsregistreringerne.​ Således kan Blockchain øge sikkerheden og tilliden.</a:t>
            </a:r>
            <a:endParaRPr sz="1995">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a:latin typeface="Calibri"/>
                <a:ea typeface="Calibri"/>
                <a:cs typeface="Calibri"/>
                <a:sym typeface="Calibri"/>
              </a:rPr>
              <a:t>Forbedret effektivitet</a:t>
            </a:r>
            <a:r>
              <a:rPr lang="en-GB" sz="1995">
                <a:latin typeface="Calibri"/>
                <a:ea typeface="Calibri"/>
                <a:cs typeface="Calibri"/>
                <a:sym typeface="Calibri"/>
              </a:rPr>
              <a:t>​: Blockchain kan fremskynde business-to-business transaktioner ved at give gennemsigtighed og fremme disintermediation.</a:t>
            </a:r>
            <a:endParaRPr sz="1995">
              <a:latin typeface="Calibri"/>
              <a:ea typeface="Calibri"/>
              <a:cs typeface="Calibri"/>
              <a:sym typeface="Calibri"/>
            </a:endParaRPr>
          </a:p>
          <a:p>
            <a:pPr marL="1658356"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a:latin typeface="Calibri"/>
                <a:ea typeface="Calibri"/>
                <a:cs typeface="Calibri"/>
                <a:sym typeface="Calibri"/>
              </a:rPr>
              <a:t>Hurtigere revision</a:t>
            </a:r>
            <a:r>
              <a:rPr lang="en-GB" sz="1995">
                <a:latin typeface="Calibri"/>
                <a:ea typeface="Calibri"/>
                <a:cs typeface="Calibri"/>
                <a:sym typeface="Calibri"/>
              </a:rPr>
              <a:t>:​ Blockchain-poster er kronologisk uforanderlige, hvilket betyder, at alle poster altid er ordnet efter tid. Denne datagennemsigtighed gør revisionsbehandling meget hurtigere.</a:t>
            </a:r>
            <a:endParaRPr sz="1995">
              <a:latin typeface="Calibri"/>
              <a:ea typeface="Calibri"/>
              <a:cs typeface="Calibri"/>
              <a:sym typeface="Calibri"/>
            </a:endParaRPr>
          </a:p>
          <a:p>
            <a:pPr marL="1658356" marR="0" lvl="0" indent="0" algn="l" rtl="0">
              <a:lnSpc>
                <a:spcPct val="100000"/>
              </a:lnSpc>
              <a:spcBef>
                <a:spcPts val="0"/>
              </a:spcBef>
              <a:spcAft>
                <a:spcPts val="0"/>
              </a:spcAft>
              <a:buNone/>
            </a:pP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568"/>
        <p:cNvGrpSpPr/>
        <p:nvPr/>
      </p:nvGrpSpPr>
      <p:grpSpPr>
        <a:xfrm>
          <a:off x="0" y="0"/>
          <a:ext cx="0" cy="0"/>
          <a:chOff x="0" y="0"/>
          <a:chExt cx="0" cy="0"/>
        </a:xfrm>
      </p:grpSpPr>
      <p:sp>
        <p:nvSpPr>
          <p:cNvPr id="569" name="Google Shape;569;g283a1922f65_0_150"/>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0" name="Google Shape;570;g283a1922f65_0_150"/>
          <p:cNvSpPr txBox="1"/>
          <p:nvPr/>
        </p:nvSpPr>
        <p:spPr>
          <a:xfrm>
            <a:off x="5238030" y="2040620"/>
            <a:ext cx="5471819" cy="1582360"/>
          </a:xfrm>
          <a:prstGeom prst="rect">
            <a:avLst/>
          </a:prstGeom>
          <a:noFill/>
          <a:ln>
            <a:noFill/>
          </a:ln>
        </p:spPr>
        <p:txBody>
          <a:bodyPr spcFirstLastPara="1" wrap="square" lIns="0" tIns="10927" rIns="0" bIns="0" anchor="t" anchorCtr="0">
            <a:spAutoFit/>
          </a:bodyPr>
          <a:lstStyle/>
          <a:p>
            <a:pPr marL="11516" marR="4607" lvl="0" indent="0" algn="l" rtl="0">
              <a:lnSpc>
                <a:spcPct val="109130"/>
              </a:lnSpc>
              <a:spcBef>
                <a:spcPts val="0"/>
              </a:spcBef>
              <a:spcAft>
                <a:spcPts val="0"/>
              </a:spcAft>
              <a:buClr>
                <a:srgbClr val="000000"/>
              </a:buClr>
              <a:buSzPts val="4600"/>
              <a:buFont typeface="Arial"/>
              <a:buNone/>
            </a:pPr>
            <a:r>
              <a:rPr lang="en-GB" sz="4171">
                <a:solidFill>
                  <a:schemeClr val="lt1"/>
                </a:solidFill>
                <a:latin typeface="Calibri"/>
                <a:ea typeface="Calibri"/>
                <a:cs typeface="Calibri"/>
                <a:sym typeface="Calibri"/>
              </a:rPr>
              <a:t>SÅDAN BRUGER DU BLOCKCHAIN-TEKNOLOGI INDEN FOR AGRIFOOD-SEKTOREN</a:t>
            </a:r>
            <a:endParaRPr sz="4171">
              <a:solidFill>
                <a:schemeClr val="lt1"/>
              </a:solidFill>
              <a:latin typeface="Calibri"/>
              <a:ea typeface="Calibri"/>
              <a:cs typeface="Calibri"/>
              <a:sym typeface="Calibri"/>
            </a:endParaRPr>
          </a:p>
        </p:txBody>
      </p:sp>
      <p:grpSp>
        <p:nvGrpSpPr>
          <p:cNvPr id="572" name="Google Shape;572;g283a1922f65_0_150"/>
          <p:cNvGrpSpPr/>
          <p:nvPr/>
        </p:nvGrpSpPr>
        <p:grpSpPr>
          <a:xfrm>
            <a:off x="1743066" y="2062397"/>
            <a:ext cx="2617371" cy="2551478"/>
            <a:chOff x="2262504" y="2609557"/>
            <a:chExt cx="1345882" cy="1311999"/>
          </a:xfrm>
        </p:grpSpPr>
        <p:grpSp>
          <p:nvGrpSpPr>
            <p:cNvPr id="573" name="Google Shape;573;g283a1922f65_0_150"/>
            <p:cNvGrpSpPr/>
            <p:nvPr/>
          </p:nvGrpSpPr>
          <p:grpSpPr>
            <a:xfrm>
              <a:off x="2847815" y="2734283"/>
              <a:ext cx="760571" cy="1187273"/>
              <a:chOff x="2847815" y="2734283"/>
              <a:chExt cx="760571" cy="1187273"/>
            </a:xfrm>
          </p:grpSpPr>
          <p:grpSp>
            <p:nvGrpSpPr>
              <p:cNvPr id="574" name="Google Shape;574;g283a1922f65_0_150"/>
              <p:cNvGrpSpPr/>
              <p:nvPr/>
            </p:nvGrpSpPr>
            <p:grpSpPr>
              <a:xfrm>
                <a:off x="3093560" y="2734283"/>
                <a:ext cx="373380" cy="316098"/>
                <a:chOff x="3093560" y="2734283"/>
                <a:chExt cx="373380" cy="316098"/>
              </a:xfrm>
            </p:grpSpPr>
            <p:sp>
              <p:nvSpPr>
                <p:cNvPr id="575" name="Google Shape;575;g283a1922f65_0_15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6" name="Google Shape;576;g283a1922f65_0_15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7" name="Google Shape;577;g283a1922f65_0_15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78" name="Google Shape;578;g283a1922f65_0_150"/>
              <p:cNvGrpSpPr/>
              <p:nvPr/>
            </p:nvGrpSpPr>
            <p:grpSpPr>
              <a:xfrm>
                <a:off x="2847815" y="3185580"/>
                <a:ext cx="373380" cy="316099"/>
                <a:chOff x="2847815" y="3185580"/>
                <a:chExt cx="373380" cy="316099"/>
              </a:xfrm>
            </p:grpSpPr>
            <p:sp>
              <p:nvSpPr>
                <p:cNvPr id="579" name="Google Shape;579;g283a1922f65_0_15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0" name="Google Shape;580;g283a1922f65_0_15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1" name="Google Shape;581;g283a1922f65_0_15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82" name="Google Shape;582;g283a1922f65_0_150"/>
              <p:cNvGrpSpPr/>
              <p:nvPr/>
            </p:nvGrpSpPr>
            <p:grpSpPr>
              <a:xfrm>
                <a:off x="3385025" y="3181772"/>
                <a:ext cx="222409" cy="316098"/>
                <a:chOff x="3385025" y="3181772"/>
                <a:chExt cx="222409" cy="316098"/>
              </a:xfrm>
            </p:grpSpPr>
            <p:sp>
              <p:nvSpPr>
                <p:cNvPr id="583" name="Google Shape;583;g283a1922f65_0_15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4" name="Google Shape;584;g283a1922f65_0_15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5" name="Google Shape;585;g283a1922f65_0_15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86" name="Google Shape;586;g283a1922f65_0_150"/>
              <p:cNvGrpSpPr/>
              <p:nvPr/>
            </p:nvGrpSpPr>
            <p:grpSpPr>
              <a:xfrm>
                <a:off x="3139042" y="3633069"/>
                <a:ext cx="373618" cy="288487"/>
                <a:chOff x="3139042" y="3633069"/>
                <a:chExt cx="373618" cy="288487"/>
              </a:xfrm>
            </p:grpSpPr>
            <p:sp>
              <p:nvSpPr>
                <p:cNvPr id="587" name="Google Shape;587;g283a1922f65_0_15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8" name="Google Shape;588;g283a1922f65_0_15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9" name="Google Shape;589;g283a1922f65_0_15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590" name="Google Shape;590;g283a1922f65_0_15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1" name="Google Shape;591;g283a1922f65_0_15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2" name="Google Shape;592;g283a1922f65_0_15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3" name="Google Shape;593;g283a1922f65_0_15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4" name="Google Shape;594;g283a1922f65_0_15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5" name="Google Shape;595;g283a1922f65_0_15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96" name="Google Shape;596;g283a1922f65_0_150"/>
            <p:cNvGrpSpPr/>
            <p:nvPr/>
          </p:nvGrpSpPr>
          <p:grpSpPr>
            <a:xfrm>
              <a:off x="2262504" y="2609557"/>
              <a:ext cx="912494" cy="1194890"/>
              <a:chOff x="2262504" y="2609557"/>
              <a:chExt cx="912494" cy="1194890"/>
            </a:xfrm>
          </p:grpSpPr>
          <p:grpSp>
            <p:nvGrpSpPr>
              <p:cNvPr id="597" name="Google Shape;597;g283a1922f65_0_150"/>
              <p:cNvGrpSpPr/>
              <p:nvPr/>
            </p:nvGrpSpPr>
            <p:grpSpPr>
              <a:xfrm>
                <a:off x="2262504" y="3184628"/>
                <a:ext cx="751522" cy="619819"/>
                <a:chOff x="2262504" y="3184628"/>
                <a:chExt cx="751522" cy="619819"/>
              </a:xfrm>
            </p:grpSpPr>
            <p:sp>
              <p:nvSpPr>
                <p:cNvPr id="598" name="Google Shape;598;g283a1922f65_0_15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9" name="Google Shape;599;g283a1922f65_0_15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0" name="Google Shape;600;g283a1922f65_0_15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1" name="Google Shape;601;g283a1922f65_0_15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2" name="Google Shape;602;g283a1922f65_0_15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3" name="Google Shape;603;g283a1922f65_0_15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4" name="Google Shape;604;g283a1922f65_0_15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5" name="Google Shape;605;g283a1922f65_0_15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6" name="Google Shape;606;g283a1922f65_0_15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7" name="Google Shape;607;g283a1922f65_0_15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8" name="Google Shape;608;g283a1922f65_0_15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609" name="Google Shape;609;g283a1922f65_0_150"/>
              <p:cNvGrpSpPr/>
              <p:nvPr/>
            </p:nvGrpSpPr>
            <p:grpSpPr>
              <a:xfrm>
                <a:off x="2270124" y="2609557"/>
                <a:ext cx="904874" cy="408453"/>
                <a:chOff x="2270124" y="2609557"/>
                <a:chExt cx="904874" cy="408453"/>
              </a:xfrm>
            </p:grpSpPr>
            <p:sp>
              <p:nvSpPr>
                <p:cNvPr id="610" name="Google Shape;610;g283a1922f65_0_15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1" name="Google Shape;611;g283a1922f65_0_15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2" name="Google Shape;612;g283a1922f65_0_15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3" name="Google Shape;613;g283a1922f65_0_15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4" name="Google Shape;614;g283a1922f65_0_15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5" name="Google Shape;615;g283a1922f65_0_15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6" name="Google Shape;616;g283a1922f65_0_15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7" name="Google Shape;617;g283a1922f65_0_15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8" name="Google Shape;618;g283a1922f65_0_15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9" name="Google Shape;619;g283a1922f65_0_15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620" name="Google Shape;620;g283a1922f65_0_150"/>
              <p:cNvGrpSpPr/>
              <p:nvPr/>
            </p:nvGrpSpPr>
            <p:grpSpPr>
              <a:xfrm>
                <a:off x="2307271" y="3065615"/>
                <a:ext cx="207645" cy="85689"/>
                <a:chOff x="2307271" y="3065615"/>
                <a:chExt cx="207645" cy="85689"/>
              </a:xfrm>
            </p:grpSpPr>
            <p:sp>
              <p:nvSpPr>
                <p:cNvPr id="621" name="Google Shape;621;g283a1922f65_0_15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22" name="Google Shape;622;g283a1922f65_0_15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23" name="Google Shape;623;g283a1922f65_0_15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pic>
        <p:nvPicPr>
          <p:cNvPr id="631" name="Google Shape;631;g283a1922f65_2_6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632" name="Google Shape;632;g283a1922f65_2_63"/>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AGRI-FOOD DIGITALISERING OG BLOCKCHAIN</a:t>
            </a:r>
            <a:endParaRPr sz="1270"/>
          </a:p>
        </p:txBody>
      </p:sp>
      <p:sp>
        <p:nvSpPr>
          <p:cNvPr id="633" name="Google Shape;633;g283a1922f65_2_63"/>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lgn="l" rtl="0">
              <a:lnSpc>
                <a:spcPct val="90000"/>
              </a:lnSpc>
              <a:spcBef>
                <a:spcPts val="0"/>
              </a:spcBef>
              <a:spcAft>
                <a:spcPts val="0"/>
              </a:spcAft>
              <a:buSzPts val="2200"/>
              <a:buFont typeface="Open Sans"/>
              <a:buChar char="●"/>
            </a:pPr>
            <a:r>
              <a:rPr lang="en-GB" sz="1995">
                <a:solidFill>
                  <a:schemeClr val="dk1"/>
                </a:solidFill>
                <a:latin typeface="Calibri"/>
                <a:ea typeface="Calibri"/>
                <a:cs typeface="Calibri"/>
                <a:sym typeface="Calibri"/>
              </a:rPr>
              <a:t>Strøm</a:t>
            </a:r>
            <a:r>
              <a:rPr lang="en-GB" sz="1995" b="1">
                <a:solidFill>
                  <a:schemeClr val="dk1"/>
                </a:solidFill>
                <a:latin typeface="Calibri"/>
                <a:ea typeface="Calibri"/>
                <a:cs typeface="Calibri"/>
                <a:sym typeface="Calibri"/>
              </a:rPr>
              <a:t>udfordringer</a:t>
            </a:r>
            <a:r>
              <a:rPr lang="en-GB" sz="1995">
                <a:solidFill>
                  <a:schemeClr val="dk1"/>
                </a:solidFill>
                <a:latin typeface="Calibri"/>
                <a:ea typeface="Calibri"/>
                <a:cs typeface="Calibri"/>
                <a:sym typeface="Calibri"/>
              </a:rPr>
              <a:t>i landbrugsfødevaresektoren: hurtig befolkningstilvækst; madaffald; forurening og drivhusgasemissioner; økonomiske tab forbundet med madspild og madsvindel</a:t>
            </a:r>
            <a:endParaRPr sz="1995">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endParaRPr sz="1995">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Calibri"/>
              <a:buChar char="●"/>
            </a:pPr>
            <a:r>
              <a:rPr lang="en-GB" sz="1995" b="1">
                <a:latin typeface="Calibri"/>
                <a:ea typeface="Calibri"/>
                <a:cs typeface="Calibri"/>
                <a:sym typeface="Calibri"/>
              </a:rPr>
              <a:t>Digitalisering af agro-fødevaresektoren</a:t>
            </a:r>
            <a:r>
              <a:rPr lang="en-GB" sz="1995">
                <a:latin typeface="Calibri"/>
                <a:ea typeface="Calibri"/>
                <a:cs typeface="Calibri"/>
                <a:sym typeface="Calibri"/>
              </a:rPr>
              <a:t>r som en potentiel løsning på mange af disse problemer</a:t>
            </a:r>
            <a:endParaRPr sz="1995">
              <a:latin typeface="Calibri"/>
              <a:ea typeface="Calibri"/>
              <a:cs typeface="Calibri"/>
              <a:sym typeface="Calibri"/>
            </a:endParaRPr>
          </a:p>
          <a:p>
            <a:pPr marL="414589" lvl="0" indent="-333974" algn="l" rtl="0">
              <a:lnSpc>
                <a:spcPct val="90000"/>
              </a:lnSpc>
              <a:spcBef>
                <a:spcPts val="0"/>
              </a:spcBef>
              <a:spcAft>
                <a:spcPts val="0"/>
              </a:spcAft>
              <a:buSzPts val="2200"/>
              <a:buFont typeface="Calibri"/>
              <a:buChar char="-"/>
            </a:pPr>
            <a:r>
              <a:rPr lang="en-GB" sz="1995">
                <a:latin typeface="Calibri"/>
                <a:ea typeface="Calibri"/>
                <a:cs typeface="Calibri"/>
                <a:sym typeface="Calibri"/>
              </a:rPr>
              <a:t>Øge produktiviteten, effektiviteten og gennemsigtigheden i forsyningskæderne</a:t>
            </a:r>
            <a:endParaRPr sz="1995">
              <a:latin typeface="Calibri"/>
              <a:ea typeface="Calibri"/>
              <a:cs typeface="Calibri"/>
              <a:sym typeface="Calibri"/>
            </a:endParaRPr>
          </a:p>
          <a:p>
            <a:pPr marL="414589" lvl="0" indent="-333974" algn="l" rtl="0">
              <a:lnSpc>
                <a:spcPct val="90000"/>
              </a:lnSpc>
              <a:spcBef>
                <a:spcPts val="0"/>
              </a:spcBef>
              <a:spcAft>
                <a:spcPts val="0"/>
              </a:spcAft>
              <a:buSzPts val="2200"/>
              <a:buFont typeface="Calibri"/>
              <a:buChar char="-"/>
            </a:pPr>
            <a:r>
              <a:rPr lang="en-GB" sz="1995">
                <a:latin typeface="Calibri"/>
                <a:ea typeface="Calibri"/>
                <a:cs typeface="Calibri"/>
                <a:sym typeface="Calibri"/>
              </a:rPr>
              <a:t>Mere bæredygtige, retfærdige landbrugsmetoder</a:t>
            </a:r>
            <a:endParaRPr sz="1995">
              <a:latin typeface="Calibri"/>
              <a:ea typeface="Calibri"/>
              <a:cs typeface="Calibri"/>
              <a:sym typeface="Calibri"/>
            </a:endParaRPr>
          </a:p>
          <a:p>
            <a:pPr marL="414589" lvl="0" indent="-333974" algn="l" rtl="0">
              <a:lnSpc>
                <a:spcPct val="90000"/>
              </a:lnSpc>
              <a:spcBef>
                <a:spcPts val="0"/>
              </a:spcBef>
              <a:spcAft>
                <a:spcPts val="0"/>
              </a:spcAft>
              <a:buSzPts val="2200"/>
              <a:buFont typeface="Calibri"/>
              <a:buChar char="-"/>
            </a:pPr>
            <a:r>
              <a:rPr lang="en-GB" sz="1995">
                <a:latin typeface="Calibri"/>
                <a:ea typeface="Calibri"/>
                <a:cs typeface="Calibri"/>
                <a:sym typeface="Calibri"/>
              </a:rPr>
              <a:t>Reducer affald</a:t>
            </a:r>
            <a:endParaRPr sz="1995">
              <a:latin typeface="Calibri"/>
              <a:ea typeface="Calibri"/>
              <a:cs typeface="Calibri"/>
              <a:sym typeface="Calibri"/>
            </a:endParaRPr>
          </a:p>
          <a:p>
            <a:pPr marL="414589" lvl="0" indent="-333974" algn="l" rtl="0">
              <a:lnSpc>
                <a:spcPct val="90000"/>
              </a:lnSpc>
              <a:spcBef>
                <a:spcPts val="0"/>
              </a:spcBef>
              <a:spcAft>
                <a:spcPts val="0"/>
              </a:spcAft>
              <a:buSzPts val="2200"/>
              <a:buFont typeface="Calibri"/>
              <a:buChar char="-"/>
            </a:pPr>
            <a:r>
              <a:rPr lang="en-GB" sz="1995">
                <a:latin typeface="Calibri"/>
                <a:ea typeface="Calibri"/>
                <a:cs typeface="Calibri"/>
                <a:sym typeface="Calibri"/>
              </a:rPr>
              <a:t>Datadrevet beslutningstagning</a:t>
            </a:r>
            <a:endParaRPr sz="1995">
              <a:latin typeface="Calibri"/>
              <a:ea typeface="Calibri"/>
              <a:cs typeface="Calibri"/>
              <a:sym typeface="Calibri"/>
            </a:endParaRPr>
          </a:p>
          <a:p>
            <a:pPr marL="829178" lvl="0" indent="0" algn="l" rtl="0">
              <a:lnSpc>
                <a:spcPct val="9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rgbClr val="000000"/>
              </a:buClr>
              <a:buSzPts val="2200"/>
              <a:buFont typeface="Open Sans"/>
              <a:buChar char="●"/>
            </a:pPr>
            <a:r>
              <a:rPr lang="en-GB" sz="1995" b="1">
                <a:latin typeface="Calibri"/>
                <a:ea typeface="Calibri"/>
                <a:cs typeface="Calibri"/>
                <a:sym typeface="Calibri"/>
              </a:rPr>
              <a:t>Blockchain</a:t>
            </a:r>
            <a:r>
              <a:rPr lang="en-GB" sz="1995">
                <a:latin typeface="Calibri"/>
                <a:ea typeface="Calibri"/>
                <a:cs typeface="Calibri"/>
                <a:sym typeface="Calibri"/>
              </a:rPr>
              <a:t>som en</a:t>
            </a:r>
            <a:r>
              <a:rPr lang="en-GB" sz="1995" b="1">
                <a:latin typeface="Calibri"/>
                <a:ea typeface="Calibri"/>
                <a:cs typeface="Calibri"/>
                <a:sym typeface="Calibri"/>
              </a:rPr>
              <a:t>nyttigt værktøj</a:t>
            </a:r>
            <a:r>
              <a:rPr lang="en-GB" sz="1995">
                <a:latin typeface="Calibri"/>
                <a:ea typeface="Calibri"/>
                <a:cs typeface="Calibri"/>
                <a:sym typeface="Calibri"/>
              </a:rPr>
              <a:t>inden for den bredere digitalisering af landbrugsfødevaresektoren; ofte mest effektiv, når den bruges</a:t>
            </a:r>
            <a:r>
              <a:rPr lang="en-GB" sz="1995" b="1">
                <a:latin typeface="Calibri"/>
                <a:ea typeface="Calibri"/>
                <a:cs typeface="Calibri"/>
                <a:sym typeface="Calibri"/>
              </a:rPr>
              <a:t>sammen med andre avancerede teknologier</a:t>
            </a:r>
            <a:r>
              <a:rPr lang="en-GB" sz="1995">
                <a:latin typeface="Calibri"/>
                <a:ea typeface="Calibri"/>
                <a:cs typeface="Calibri"/>
                <a:sym typeface="Calibri"/>
              </a:rPr>
              <a:t>(f.eks. IoT, sensorer, cloud computing, machine learning)</a:t>
            </a:r>
            <a:endParaRPr sz="1995">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Vigtigste fordele ved Blockchain i agri-food:</a:t>
            </a:r>
            <a:r>
              <a:rPr lang="en-GB" sz="1995" b="1">
                <a:solidFill>
                  <a:schemeClr val="dk1"/>
                </a:solidFill>
                <a:latin typeface="Calibri"/>
                <a:ea typeface="Calibri"/>
                <a:cs typeface="Calibri"/>
                <a:sym typeface="Calibri"/>
              </a:rPr>
              <a:t>gennemsigtighed, sporbarhed, tillid</a:t>
            </a:r>
            <a:endParaRPr sz="1995" b="1">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pic>
        <p:nvPicPr>
          <p:cNvPr id="639" name="Google Shape;639;g281fc3c1766_0_33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640" name="Google Shape;640;g281fc3c1766_0_331"/>
          <p:cNvSpPr txBox="1"/>
          <p:nvPr/>
        </p:nvSpPr>
        <p:spPr>
          <a:xfrm>
            <a:off x="1604615" y="348438"/>
            <a:ext cx="7992544" cy="408120"/>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BLOKKÆDE OG STYRING AF SUPPLY CHAIN</a:t>
            </a:r>
            <a:endParaRPr sz="2992">
              <a:latin typeface="Calibri"/>
              <a:ea typeface="Calibri"/>
              <a:cs typeface="Calibri"/>
              <a:sym typeface="Calibri"/>
            </a:endParaRPr>
          </a:p>
        </p:txBody>
      </p:sp>
      <p:sp>
        <p:nvSpPr>
          <p:cNvPr id="641" name="Google Shape;641;g281fc3c1766_0_331"/>
          <p:cNvSpPr txBox="1">
            <a:spLocks noGrp="1"/>
          </p:cNvSpPr>
          <p:nvPr>
            <p:ph type="body" idx="1"/>
          </p:nvPr>
        </p:nvSpPr>
        <p:spPr>
          <a:xfrm>
            <a:off x="1682350" y="1438005"/>
            <a:ext cx="8527103" cy="1297535"/>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Char char="●"/>
            </a:pPr>
            <a:r>
              <a:rPr lang="en-GB" sz="1995">
                <a:solidFill>
                  <a:schemeClr val="dk1"/>
                </a:solidFill>
                <a:latin typeface="Calibri"/>
                <a:ea typeface="Calibri"/>
                <a:cs typeface="Calibri"/>
                <a:sym typeface="Calibri"/>
              </a:rPr>
              <a:t>Udfordringer:</a:t>
            </a:r>
            <a:r>
              <a:rPr lang="en-GB" sz="1995" b="0">
                <a:solidFill>
                  <a:schemeClr val="dk1"/>
                </a:solidFill>
                <a:latin typeface="Calibri"/>
                <a:ea typeface="Calibri"/>
                <a:cs typeface="Calibri"/>
                <a:sym typeface="Calibri"/>
              </a:rPr>
              <a:t>globalt distribuerede interessenter; mangel på delt information; lavt niveau af tillid; menneskelige fejl og bedrageri;</a:t>
            </a:r>
            <a:r>
              <a:rPr lang="en-GB" sz="1995">
                <a:solidFill>
                  <a:schemeClr val="dk1"/>
                </a:solidFill>
                <a:latin typeface="Calibri"/>
                <a:ea typeface="Calibri"/>
                <a:cs typeface="Calibri"/>
                <a:sym typeface="Calibri"/>
              </a:rPr>
              <a:t>dyre ineffektiviteter</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Blockchain løsning/applikation:</a:t>
            </a:r>
            <a:r>
              <a:rPr lang="en-GB" sz="1995" b="0">
                <a:solidFill>
                  <a:schemeClr val="dk1"/>
                </a:solidFill>
                <a:latin typeface="Calibri"/>
                <a:ea typeface="Calibri"/>
                <a:cs typeface="Calibri"/>
                <a:sym typeface="Calibri"/>
              </a:rPr>
              <a:t>Blockchain som en</a:t>
            </a:r>
            <a:r>
              <a:rPr lang="en-GB" sz="1995">
                <a:solidFill>
                  <a:schemeClr val="dk1"/>
                </a:solidFill>
                <a:latin typeface="Calibri"/>
                <a:ea typeface="Calibri"/>
                <a:cs typeface="Calibri"/>
                <a:sym typeface="Calibri"/>
              </a:rPr>
              <a:t>distribueret, decentraliseret hovedbog</a:t>
            </a:r>
            <a:r>
              <a:rPr lang="en-GB" sz="1995" b="0">
                <a:solidFill>
                  <a:schemeClr val="dk1"/>
                </a:solidFill>
                <a:latin typeface="Calibri"/>
                <a:ea typeface="Calibri"/>
                <a:cs typeface="Calibri"/>
                <a:sym typeface="Calibri"/>
              </a:rPr>
              <a:t> </a:t>
            </a:r>
            <a:endParaRPr sz="1995" b="0">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lvl="0" indent="0" algn="l" rtl="0">
              <a:lnSpc>
                <a:spcPct val="100000"/>
              </a:lnSpc>
              <a:spcBef>
                <a:spcPts val="0"/>
              </a:spcBef>
              <a:spcAft>
                <a:spcPts val="0"/>
              </a:spcAft>
              <a:buSzPts val="1400"/>
              <a:buNone/>
            </a:pPr>
            <a:endParaRPr sz="1632" b="0">
              <a:solidFill>
                <a:schemeClr val="dk1"/>
              </a:solidFill>
            </a:endParaRPr>
          </a:p>
          <a:p>
            <a:pPr marL="0" lvl="0" indent="0" algn="l" rtl="0">
              <a:lnSpc>
                <a:spcPct val="100000"/>
              </a:lnSpc>
              <a:spcBef>
                <a:spcPts val="0"/>
              </a:spcBef>
              <a:spcAft>
                <a:spcPts val="0"/>
              </a:spcAft>
              <a:buSzPts val="1400"/>
              <a:buNone/>
            </a:pPr>
            <a:endParaRPr sz="1632" b="0">
              <a:solidFill>
                <a:schemeClr val="dk1"/>
              </a:solidFill>
            </a:endParaRPr>
          </a:p>
        </p:txBody>
      </p:sp>
      <p:pic>
        <p:nvPicPr>
          <p:cNvPr id="642" name="Google Shape;642;g281fc3c1766_0_33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338648" y="2658378"/>
            <a:ext cx="7514684" cy="3823844"/>
          </a:xfrm>
          <a:prstGeom prst="rect">
            <a:avLst/>
          </a:prstGeom>
          <a:noFill/>
          <a:ln>
            <a:noFill/>
          </a:ln>
        </p:spPr>
      </p:pic>
      <p:sp>
        <p:nvSpPr>
          <p:cNvPr id="643" name="Google Shape;643;g281fc3c1766_0_331"/>
          <p:cNvSpPr txBox="1"/>
          <p:nvPr/>
        </p:nvSpPr>
        <p:spPr>
          <a:xfrm>
            <a:off x="4168232" y="6433413"/>
            <a:ext cx="3555295" cy="179275"/>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1088" u="sng">
                <a:latin typeface="Open Sans"/>
                <a:ea typeface="Open Sans"/>
                <a:cs typeface="Open Sans"/>
                <a:sym typeface="Open Sans"/>
              </a:rPr>
              <a:t>Fig. 1: Digitalisering af forsyningskæde ved hjælp af Blockchain</a:t>
            </a:r>
            <a:endParaRPr sz="1088" u="sng">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g281fc3c1766_0_347"/>
          <p:cNvSpPr txBox="1">
            <a:spLocks noGrp="1"/>
          </p:cNvSpPr>
          <p:nvPr>
            <p:ph type="body" idx="1"/>
          </p:nvPr>
        </p:nvSpPr>
        <p:spPr>
          <a:xfrm>
            <a:off x="1534564" y="1054451"/>
            <a:ext cx="8927819" cy="1381147"/>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995">
                <a:solidFill>
                  <a:schemeClr val="dk1"/>
                </a:solidFill>
                <a:latin typeface="Calibri"/>
                <a:ea typeface="Calibri"/>
                <a:cs typeface="Calibri"/>
                <a:sym typeface="Calibri"/>
              </a:rPr>
              <a:t>Udfordringer</a:t>
            </a:r>
            <a:r>
              <a:rPr lang="en-GB" sz="1995" b="0">
                <a:solidFill>
                  <a:schemeClr val="dk1"/>
                </a:solidFill>
                <a:latin typeface="Calibri"/>
                <a:ea typeface="Calibri"/>
                <a:cs typeface="Calibri"/>
                <a:sym typeface="Calibri"/>
              </a:rPr>
              <a:t>:</a:t>
            </a:r>
            <a:r>
              <a:rPr lang="en-GB" sz="1995">
                <a:solidFill>
                  <a:schemeClr val="dk1"/>
                </a:solidFill>
                <a:latin typeface="Calibri"/>
                <a:ea typeface="Calibri"/>
                <a:cs typeface="Calibri"/>
                <a:sym typeface="Calibri"/>
              </a:rPr>
              <a:t>Mangel på informationsgennemsigtighed</a:t>
            </a:r>
            <a:r>
              <a:rPr lang="en-GB" sz="1995" b="0">
                <a:solidFill>
                  <a:schemeClr val="dk1"/>
                </a:solidFill>
                <a:latin typeface="Calibri"/>
                <a:ea typeface="Calibri"/>
                <a:cs typeface="Calibri"/>
                <a:sym typeface="Calibri"/>
              </a:rPr>
              <a:t>skaber omkostninger, som kan udelukke små landmænd fra forsyningskæder</a:t>
            </a:r>
            <a:r>
              <a:rPr lang="en-GB" sz="1995">
                <a:solidFill>
                  <a:schemeClr val="dk1"/>
                </a:solidFill>
                <a:latin typeface="Calibri"/>
                <a:ea typeface="Calibri"/>
                <a:cs typeface="Calibri"/>
                <a:sym typeface="Calibri"/>
              </a:rPr>
              <a:t>;</a:t>
            </a:r>
            <a:r>
              <a:rPr lang="en-GB" sz="1995" b="0">
                <a:solidFill>
                  <a:schemeClr val="dk1"/>
                </a:solidFill>
                <a:latin typeface="Calibri"/>
                <a:ea typeface="Calibri"/>
                <a:cs typeface="Calibri"/>
                <a:sym typeface="Calibri"/>
              </a:rPr>
              <a:t>mangel på</a:t>
            </a:r>
            <a:r>
              <a:rPr lang="en-GB" sz="1995">
                <a:solidFill>
                  <a:schemeClr val="dk1"/>
                </a:solidFill>
                <a:latin typeface="Calibri"/>
                <a:ea typeface="Calibri"/>
                <a:cs typeface="Calibri"/>
                <a:sym typeface="Calibri"/>
              </a:rPr>
              <a:t>tillid</a:t>
            </a:r>
            <a:r>
              <a:rPr lang="en-GB" sz="1995" b="0">
                <a:solidFill>
                  <a:schemeClr val="dk1"/>
                </a:solidFill>
                <a:latin typeface="Calibri"/>
                <a:ea typeface="Calibri"/>
                <a:cs typeface="Calibri"/>
                <a:sym typeface="Calibri"/>
              </a:rPr>
              <a:t>;</a:t>
            </a:r>
            <a:r>
              <a:rPr lang="en-GB" sz="1995">
                <a:solidFill>
                  <a:schemeClr val="dk1"/>
                </a:solidFill>
                <a:latin typeface="Calibri"/>
                <a:ea typeface="Calibri"/>
                <a:cs typeface="Calibri"/>
                <a:sym typeface="Calibri"/>
              </a:rPr>
              <a:t>forsinket betaling</a:t>
            </a:r>
            <a:r>
              <a:rPr lang="en-GB" sz="1995" b="0">
                <a:solidFill>
                  <a:schemeClr val="dk1"/>
                </a:solidFill>
                <a:latin typeface="Calibri"/>
                <a:ea typeface="Calibri"/>
                <a:cs typeface="Calibri"/>
                <a:sym typeface="Calibri"/>
              </a:rPr>
              <a:t>og kontraktbrud</a:t>
            </a:r>
            <a:endParaRPr sz="1995" b="0">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Blockchain løsning/applikation</a:t>
            </a:r>
            <a:r>
              <a:rPr lang="en-GB" sz="1995" b="0">
                <a:solidFill>
                  <a:schemeClr val="dk1"/>
                </a:solidFill>
                <a:latin typeface="Calibri"/>
                <a:ea typeface="Calibri"/>
                <a:cs typeface="Calibri"/>
                <a:sym typeface="Calibri"/>
              </a:rPr>
              <a:t>:</a:t>
            </a:r>
            <a:r>
              <a:rPr lang="en-GB" sz="1995">
                <a:solidFill>
                  <a:schemeClr val="dk1"/>
                </a:solidFill>
                <a:latin typeface="Calibri"/>
                <a:ea typeface="Calibri"/>
                <a:cs typeface="Calibri"/>
                <a:sym typeface="Calibri"/>
              </a:rPr>
              <a:t>Smarte kontrakter</a:t>
            </a:r>
            <a:r>
              <a:rPr lang="en-GB" sz="1995" b="0">
                <a:solidFill>
                  <a:schemeClr val="dk1"/>
                </a:solidFill>
                <a:latin typeface="Calibri"/>
                <a:ea typeface="Calibri"/>
                <a:cs typeface="Calibri"/>
                <a:sym typeface="Calibri"/>
              </a:rPr>
              <a:t>(herunder smart crop-forsikringskontrakter)</a:t>
            </a:r>
            <a:endParaRPr sz="1995" b="0">
              <a:solidFill>
                <a:schemeClr val="dk1"/>
              </a:solidFill>
              <a:latin typeface="Calibri"/>
              <a:ea typeface="Calibri"/>
              <a:cs typeface="Calibri"/>
              <a:sym typeface="Calibri"/>
            </a:endParaRPr>
          </a:p>
          <a:p>
            <a:pPr marL="829178"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p:txBody>
      </p:sp>
      <p:pic>
        <p:nvPicPr>
          <p:cNvPr id="658" name="Google Shape;658;g281fc3c1766_0_34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659" name="Google Shape;659;g281fc3c1766_0_347"/>
          <p:cNvSpPr txBox="1"/>
          <p:nvPr/>
        </p:nvSpPr>
        <p:spPr>
          <a:xfrm>
            <a:off x="1428990" y="244428"/>
            <a:ext cx="8654690" cy="470921"/>
          </a:xfrm>
          <a:prstGeom prst="rect">
            <a:avLst/>
          </a:prstGeom>
          <a:noFill/>
          <a:ln>
            <a:noFill/>
          </a:ln>
        </p:spPr>
        <p:txBody>
          <a:bodyPr spcFirstLastPara="1" wrap="square" lIns="82904" tIns="82904" rIns="82904" bIns="82904"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BLOKKÆDE OG LANDMANCENTRISKE LØSNINGER</a:t>
            </a:r>
            <a:endParaRPr sz="2992">
              <a:solidFill>
                <a:schemeClr val="dk1"/>
              </a:solidFill>
              <a:latin typeface="Calibri"/>
              <a:ea typeface="Calibri"/>
              <a:cs typeface="Calibri"/>
              <a:sym typeface="Calibri"/>
            </a:endParaRPr>
          </a:p>
        </p:txBody>
      </p:sp>
      <p:pic>
        <p:nvPicPr>
          <p:cNvPr id="660" name="Google Shape;660;g281fc3c1766_0_347"/>
          <p:cNvPicPr preferRelativeResize="0"/>
          <p:nvPr/>
        </p:nvPicPr>
        <p:blipFill rotWithShape="1">
          <a:blip r:embed="rId4">
            <a:alphaModFix/>
          </a:blip>
          <a:srcRect l="4525" t="612" b="612"/>
          <a:stretch/>
        </p:blipFill>
        <p:spPr>
          <a:xfrm>
            <a:off x="1534565" y="3361783"/>
            <a:ext cx="3962810" cy="3115043"/>
          </a:xfrm>
          <a:prstGeom prst="rect">
            <a:avLst/>
          </a:prstGeom>
          <a:noFill/>
          <a:ln>
            <a:noFill/>
          </a:ln>
        </p:spPr>
      </p:pic>
      <p:pic>
        <p:nvPicPr>
          <p:cNvPr id="661" name="Google Shape;661;g281fc3c1766_0_347"/>
          <p:cNvPicPr preferRelativeResize="0"/>
          <p:nvPr/>
        </p:nvPicPr>
        <p:blipFill rotWithShape="1">
          <a:blip r:embed="rId5" cstate="screen">
            <a:alphaModFix/>
            <a:extLst>
              <a:ext uri="{28A0092B-C50C-407E-A947-70E740481C1C}">
                <a14:useLocalDpi xmlns:a14="http://schemas.microsoft.com/office/drawing/2010/main"/>
              </a:ext>
            </a:extLst>
          </a:blip>
          <a:srcRect l="3277" t="4011" r="2817" b="6254"/>
          <a:stretch/>
        </p:blipFill>
        <p:spPr>
          <a:xfrm>
            <a:off x="5740670" y="3115043"/>
            <a:ext cx="4977384" cy="3361784"/>
          </a:xfrm>
          <a:prstGeom prst="rect">
            <a:avLst/>
          </a:prstGeom>
          <a:noFill/>
          <a:ln w="28575" cap="flat" cmpd="sng">
            <a:solidFill>
              <a:schemeClr val="dk1"/>
            </a:solidFill>
            <a:prstDash val="solid"/>
            <a:round/>
            <a:headEnd type="none" w="sm" len="sm"/>
            <a:tailEnd type="none" w="sm" len="sm"/>
          </a:ln>
        </p:spPr>
      </p:pic>
      <p:sp>
        <p:nvSpPr>
          <p:cNvPr id="662" name="Google Shape;662;g281fc3c1766_0_347"/>
          <p:cNvSpPr txBox="1"/>
          <p:nvPr/>
        </p:nvSpPr>
        <p:spPr>
          <a:xfrm>
            <a:off x="2232415" y="6476826"/>
            <a:ext cx="3237280" cy="130579"/>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1088" u="sng">
                <a:latin typeface="Open Sans"/>
                <a:ea typeface="Open Sans"/>
                <a:cs typeface="Open Sans"/>
                <a:sym typeface="Open Sans"/>
              </a:rPr>
              <a:t>Fig.2 : Definition af smarte kontrakter</a:t>
            </a:r>
            <a:r>
              <a:rPr lang="en-GB" sz="1270" u="sng">
                <a:latin typeface="Open Sans"/>
                <a:ea typeface="Open Sans"/>
                <a:cs typeface="Open Sans"/>
                <a:sym typeface="Open Sans"/>
              </a:rPr>
              <a:t> </a:t>
            </a:r>
            <a:endParaRPr sz="1270" u="sng">
              <a:latin typeface="Open Sans"/>
              <a:ea typeface="Open Sans"/>
              <a:cs typeface="Open Sans"/>
              <a:sym typeface="Open Sans"/>
            </a:endParaRPr>
          </a:p>
        </p:txBody>
      </p:sp>
      <p:sp>
        <p:nvSpPr>
          <p:cNvPr id="663" name="Google Shape;663;g281fc3c1766_0_347"/>
          <p:cNvSpPr txBox="1"/>
          <p:nvPr/>
        </p:nvSpPr>
        <p:spPr>
          <a:xfrm>
            <a:off x="5698027" y="6476826"/>
            <a:ext cx="5538741" cy="130579"/>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1088" u="sng">
                <a:latin typeface="Open Sans"/>
                <a:ea typeface="Open Sans"/>
                <a:cs typeface="Open Sans"/>
                <a:sym typeface="Open Sans"/>
              </a:rPr>
              <a:t>Fig. 3: Eksempel på en agri-food smart kontrakt mellem en landmand og producent</a:t>
            </a:r>
            <a:endParaRPr sz="1088" u="sng">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pic>
        <p:nvPicPr>
          <p:cNvPr id="649" name="Google Shape;649;g281fc3c1766_0_34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650" name="Google Shape;650;g281fc3c1766_0_340"/>
          <p:cNvSpPr txBox="1"/>
          <p:nvPr/>
        </p:nvSpPr>
        <p:spPr>
          <a:xfrm>
            <a:off x="1578703" y="251365"/>
            <a:ext cx="8346469" cy="408120"/>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BLOKKÆDE OG STYRING AF SUPPLY CHAIN</a:t>
            </a:r>
            <a:endParaRPr sz="2992">
              <a:latin typeface="Calibri"/>
              <a:ea typeface="Calibri"/>
              <a:cs typeface="Calibri"/>
              <a:sym typeface="Calibri"/>
            </a:endParaRPr>
          </a:p>
        </p:txBody>
      </p:sp>
      <p:sp>
        <p:nvSpPr>
          <p:cNvPr id="651" name="Google Shape;651;g281fc3c1766_0_340"/>
          <p:cNvSpPr txBox="1">
            <a:spLocks noGrp="1"/>
          </p:cNvSpPr>
          <p:nvPr>
            <p:ph type="body" idx="1"/>
          </p:nvPr>
        </p:nvSpPr>
        <p:spPr>
          <a:xfrm>
            <a:off x="1644944" y="1480851"/>
            <a:ext cx="9061935" cy="3222677"/>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Char char="●"/>
            </a:pPr>
            <a:r>
              <a:rPr lang="en-GB" sz="1995">
                <a:solidFill>
                  <a:schemeClr val="dk1"/>
                </a:solidFill>
                <a:latin typeface="Calibri"/>
                <a:ea typeface="Calibri"/>
                <a:cs typeface="Calibri"/>
                <a:sym typeface="Calibri"/>
              </a:rPr>
              <a:t>Fordele:</a:t>
            </a: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Hurtigere, mere præcis</a:t>
            </a:r>
            <a:r>
              <a:rPr lang="en-GB" sz="1995">
                <a:solidFill>
                  <a:schemeClr val="dk1"/>
                </a:solidFill>
                <a:latin typeface="Calibri"/>
                <a:ea typeface="Calibri"/>
                <a:cs typeface="Calibri"/>
                <a:sym typeface="Calibri"/>
              </a:rPr>
              <a:t>informationsstrøm</a:t>
            </a:r>
            <a:r>
              <a:rPr lang="en-GB" sz="1995" b="0">
                <a:solidFill>
                  <a:schemeClr val="dk1"/>
                </a:solidFill>
                <a:latin typeface="Calibri"/>
                <a:ea typeface="Calibri"/>
                <a:cs typeface="Calibri"/>
                <a:sym typeface="Calibri"/>
              </a:rPr>
              <a:t>mellem forsyningskædens interessenter</a:t>
            </a: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Reducer chancerne for forurening</a:t>
            </a:r>
            <a:r>
              <a:rPr lang="en-GB" sz="1995" b="0">
                <a:solidFill>
                  <a:schemeClr val="dk1"/>
                </a:solidFill>
                <a:latin typeface="Calibri"/>
                <a:ea typeface="Calibri"/>
                <a:cs typeface="Calibri"/>
                <a:sym typeface="Calibri"/>
              </a:rPr>
              <a:t>; hurtig og</a:t>
            </a:r>
            <a:r>
              <a:rPr lang="en-GB" sz="1995">
                <a:solidFill>
                  <a:schemeClr val="dk1"/>
                </a:solidFill>
                <a:latin typeface="Calibri"/>
                <a:ea typeface="Calibri"/>
                <a:cs typeface="Calibri"/>
                <a:sym typeface="Calibri"/>
              </a:rPr>
              <a:t> </a:t>
            </a:r>
            <a:r>
              <a:rPr lang="en-GB" sz="1995" b="0">
                <a:solidFill>
                  <a:schemeClr val="dk1"/>
                </a:solidFill>
                <a:latin typeface="Calibri"/>
                <a:ea typeface="Calibri"/>
                <a:cs typeface="Calibri"/>
                <a:sym typeface="Calibri"/>
              </a:rPr>
              <a:t>målrettet tilbagekaldelse i tilfælde af kontaminering, forbedres</a:t>
            </a:r>
            <a:r>
              <a:rPr lang="en-GB" sz="1995">
                <a:solidFill>
                  <a:schemeClr val="dk1"/>
                </a:solidFill>
                <a:latin typeface="Calibri"/>
                <a:ea typeface="Calibri"/>
                <a:cs typeface="Calibri"/>
                <a:sym typeface="Calibri"/>
              </a:rPr>
              <a:t>fødevaresikkerhed</a:t>
            </a:r>
            <a:r>
              <a:rPr lang="en-GB" sz="1995" b="0">
                <a:solidFill>
                  <a:schemeClr val="dk1"/>
                </a:solidFill>
                <a:latin typeface="Calibri"/>
                <a:ea typeface="Calibri"/>
                <a:cs typeface="Calibri"/>
                <a:sym typeface="Calibri"/>
              </a:rPr>
              <a:t>og</a:t>
            </a:r>
            <a:r>
              <a:rPr lang="en-GB" sz="1995">
                <a:solidFill>
                  <a:schemeClr val="dk1"/>
                </a:solidFill>
                <a:latin typeface="Calibri"/>
                <a:ea typeface="Calibri"/>
                <a:cs typeface="Calibri"/>
                <a:sym typeface="Calibri"/>
              </a:rPr>
              <a:t>reducerer madspild</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995">
                <a:solidFill>
                  <a:schemeClr val="dk1"/>
                </a:solidFill>
                <a:latin typeface="Calibri"/>
                <a:ea typeface="Calibri"/>
                <a:cs typeface="Calibri"/>
                <a:sym typeface="Calibri"/>
              </a:rPr>
              <a:t>Disintermediation</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Mindre plads til menneskelige fejl, fejlkommunikation eller</a:t>
            </a:r>
            <a:r>
              <a:rPr lang="en-GB" sz="1995">
                <a:solidFill>
                  <a:schemeClr val="dk1"/>
                </a:solidFill>
                <a:latin typeface="Calibri"/>
                <a:ea typeface="Calibri"/>
                <a:cs typeface="Calibri"/>
                <a:sym typeface="Calibri"/>
              </a:rPr>
              <a:t>svig</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Øget</a:t>
            </a:r>
            <a:r>
              <a:rPr lang="en-GB" sz="1995">
                <a:solidFill>
                  <a:schemeClr val="dk1"/>
                </a:solidFill>
                <a:latin typeface="Calibri"/>
                <a:ea typeface="Calibri"/>
                <a:cs typeface="Calibri"/>
                <a:sym typeface="Calibri"/>
              </a:rPr>
              <a:t>gennemsigtighed</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Øget</a:t>
            </a:r>
            <a:r>
              <a:rPr lang="en-GB" sz="1995">
                <a:solidFill>
                  <a:schemeClr val="dk1"/>
                </a:solidFill>
                <a:latin typeface="Calibri"/>
                <a:ea typeface="Calibri"/>
                <a:cs typeface="Calibri"/>
                <a:sym typeface="Calibri"/>
              </a:rPr>
              <a:t>effektivitet</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Reducerede omkostninger</a:t>
            </a:r>
            <a:endParaRPr sz="1995">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Begrænsninger:</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Adoptionsudfordringer -</a:t>
            </a:r>
            <a:r>
              <a:rPr lang="en-GB" sz="1995">
                <a:solidFill>
                  <a:schemeClr val="dk1"/>
                </a:solidFill>
                <a:latin typeface="Calibri"/>
                <a:ea typeface="Calibri"/>
                <a:cs typeface="Calibri"/>
                <a:sym typeface="Calibri"/>
              </a:rPr>
              <a:t>høje forudgående omkostninger</a:t>
            </a:r>
            <a:r>
              <a:rPr lang="en-GB" sz="1995" b="0">
                <a:solidFill>
                  <a:schemeClr val="dk1"/>
                </a:solidFill>
                <a:latin typeface="Calibri"/>
                <a:ea typeface="Calibri"/>
                <a:cs typeface="Calibri"/>
                <a:sym typeface="Calibri"/>
              </a:rPr>
              <a:t>af digital infrastruktur og opkvalificering af interessenter</a:t>
            </a: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Mangel på</a:t>
            </a:r>
            <a:r>
              <a:rPr lang="en-GB" sz="1995">
                <a:solidFill>
                  <a:schemeClr val="dk1"/>
                </a:solidFill>
                <a:latin typeface="Calibri"/>
                <a:ea typeface="Calibri"/>
                <a:cs typeface="Calibri"/>
                <a:sym typeface="Calibri"/>
              </a:rPr>
              <a:t>interoperabilitet</a:t>
            </a:r>
            <a:r>
              <a:rPr lang="en-GB" sz="1995" b="0">
                <a:solidFill>
                  <a:schemeClr val="dk1"/>
                </a:solidFill>
                <a:latin typeface="Calibri"/>
                <a:ea typeface="Calibri"/>
                <a:cs typeface="Calibri"/>
                <a:sym typeface="Calibri"/>
              </a:rPr>
              <a:t>mellem forskellige Blockchain-systemer</a:t>
            </a: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 kan ikke verificere, om de oplysninger, der oprindeligt blev indtastet, er nøjagtige - stadig lidt plads til</a:t>
            </a:r>
            <a:r>
              <a:rPr lang="en-GB" sz="1995">
                <a:solidFill>
                  <a:schemeClr val="dk1"/>
                </a:solidFill>
                <a:latin typeface="Calibri"/>
                <a:ea typeface="Calibri"/>
                <a:cs typeface="Calibri"/>
                <a:sym typeface="Calibri"/>
              </a:rPr>
              <a:t>bedrageri/fejl</a:t>
            </a:r>
            <a:endParaRPr sz="1995" b="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g281fc3c1766_0_358"/>
          <p:cNvSpPr txBox="1">
            <a:spLocks noGrp="1"/>
          </p:cNvSpPr>
          <p:nvPr>
            <p:ph type="body" idx="1"/>
          </p:nvPr>
        </p:nvSpPr>
        <p:spPr>
          <a:xfrm>
            <a:off x="1477481" y="1194665"/>
            <a:ext cx="4988947" cy="5539978"/>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Fordele</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Hurtig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betaling</a:t>
            </a:r>
            <a:r>
              <a:rPr lang="en-GB" sz="1800" b="0" dirty="0" err="1">
                <a:solidFill>
                  <a:schemeClr val="dk1"/>
                </a:solidFill>
                <a:latin typeface="Calibri"/>
                <a:ea typeface="Calibri"/>
                <a:cs typeface="Calibri"/>
                <a:sym typeface="Calibri"/>
              </a:rPr>
              <a:t>for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tjenesteydelser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forsikringsskader</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Disintermediation &amp; </a:t>
            </a:r>
            <a:r>
              <a:rPr lang="en-GB" sz="1800" b="0" dirty="0" err="1">
                <a:solidFill>
                  <a:schemeClr val="dk1"/>
                </a:solidFill>
                <a:latin typeface="Calibri"/>
                <a:ea typeface="Calibri"/>
                <a:cs typeface="Calibri"/>
                <a:sym typeface="Calibri"/>
              </a:rPr>
              <a:t>reducerede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omkostninger</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adgang</a:t>
            </a:r>
            <a:r>
              <a:rPr lang="en-GB" sz="1800" dirty="0" err="1">
                <a:solidFill>
                  <a:schemeClr val="dk1"/>
                </a:solidFill>
                <a:latin typeface="Calibri"/>
                <a:ea typeface="Calibri"/>
                <a:cs typeface="Calibri"/>
                <a:sym typeface="Calibri"/>
              </a:rPr>
              <a:t>nye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markeder</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Gennemsigtighed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uforanderlighed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fremmer</a:t>
            </a:r>
            <a:r>
              <a:rPr lang="en-GB" sz="1800" dirty="0" err="1">
                <a:solidFill>
                  <a:schemeClr val="dk1"/>
                </a:solidFill>
                <a:latin typeface="Calibri"/>
                <a:ea typeface="Calibri"/>
                <a:cs typeface="Calibri"/>
                <a:sym typeface="Calibri"/>
              </a:rPr>
              <a:t>tillid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samarbejde</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Reduceret</a:t>
            </a:r>
            <a:r>
              <a:rPr lang="en-GB" sz="1800" b="0" dirty="0" err="1">
                <a:solidFill>
                  <a:schemeClr val="dk1"/>
                </a:solidFill>
                <a:latin typeface="Calibri"/>
                <a:ea typeface="Calibri"/>
                <a:cs typeface="Calibri"/>
                <a:sym typeface="Calibri"/>
              </a:rPr>
              <a:t>sandsynlighed</a:t>
            </a:r>
            <a:r>
              <a:rPr lang="en-GB" sz="1800" b="0" dirty="0">
                <a:solidFill>
                  <a:schemeClr val="dk1"/>
                </a:solidFill>
                <a:latin typeface="Calibri"/>
                <a:ea typeface="Calibri"/>
                <a:cs typeface="Calibri"/>
                <a:sym typeface="Calibri"/>
              </a:rPr>
              <a:t> for </a:t>
            </a:r>
            <a:r>
              <a:rPr lang="en-GB" sz="1800" b="0" dirty="0" err="1">
                <a:solidFill>
                  <a:schemeClr val="dk1"/>
                </a:solidFill>
                <a:latin typeface="Calibri"/>
                <a:ea typeface="Calibri"/>
                <a:cs typeface="Calibri"/>
                <a:sym typeface="Calibri"/>
              </a:rPr>
              <a:t>kontraktbrud</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Effektivitet</a:t>
            </a:r>
            <a:endParaRPr sz="18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Begrænsninger</a:t>
            </a:r>
            <a:r>
              <a:rPr lang="en-GB"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Adoptionsudfordringer</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lavt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niveau</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af</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digitale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færdigheder</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viden</a:t>
            </a:r>
            <a:r>
              <a:rPr lang="en-GB" sz="1800" b="0" dirty="0" err="1">
                <a:solidFill>
                  <a:schemeClr val="dk1"/>
                </a:solidFill>
                <a:latin typeface="Calibri"/>
                <a:ea typeface="Calibri"/>
                <a:cs typeface="Calibri"/>
                <a:sym typeface="Calibri"/>
              </a:rPr>
              <a:t>blandt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landmænd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især</a:t>
            </a:r>
            <a:r>
              <a:rPr lang="en-GB" sz="1800" b="0" dirty="0">
                <a:solidFill>
                  <a:schemeClr val="dk1"/>
                </a:solidFill>
                <a:latin typeface="Calibri"/>
                <a:ea typeface="Calibri"/>
                <a:cs typeface="Calibri"/>
                <a:sym typeface="Calibri"/>
              </a:rPr>
              <a:t> i </a:t>
            </a:r>
            <a:r>
              <a:rPr lang="en-GB" sz="1800" b="0" dirty="0" err="1">
                <a:solidFill>
                  <a:schemeClr val="dk1"/>
                </a:solidFill>
                <a:latin typeface="Calibri"/>
                <a:ea typeface="Calibri"/>
                <a:cs typeface="Calibri"/>
                <a:sym typeface="Calibri"/>
              </a:rPr>
              <a:t>udviklingslande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høj</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initial</a:t>
            </a:r>
            <a:r>
              <a:rPr lang="en-GB" sz="1800" dirty="0" err="1">
                <a:solidFill>
                  <a:schemeClr val="dk1"/>
                </a:solidFill>
                <a:latin typeface="Calibri"/>
                <a:ea typeface="Calibri"/>
                <a:cs typeface="Calibri"/>
                <a:sym typeface="Calibri"/>
              </a:rPr>
              <a:t>omkostninger</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infrastruktur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opkvalificering</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Stand-alone </a:t>
            </a:r>
            <a:r>
              <a:rPr lang="en-GB" sz="1800" b="0" dirty="0" err="1">
                <a:solidFill>
                  <a:schemeClr val="dk1"/>
                </a:solidFill>
                <a:latin typeface="Calibri"/>
                <a:ea typeface="Calibri"/>
                <a:cs typeface="Calibri"/>
                <a:sym typeface="Calibri"/>
              </a:rPr>
              <a:t>smarte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kontrakter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a:t>
            </a:r>
            <a:r>
              <a:rPr lang="en-GB" sz="1800" dirty="0" err="1">
                <a:solidFill>
                  <a:schemeClr val="dk1"/>
                </a:solidFill>
                <a:latin typeface="Calibri"/>
                <a:ea typeface="Calibri"/>
                <a:cs typeface="Calibri"/>
                <a:sym typeface="Calibri"/>
              </a:rPr>
              <a:t>ikke</a:t>
            </a:r>
            <a:r>
              <a:rPr lang="en-GB" sz="1800" b="0" dirty="0" err="1">
                <a:solidFill>
                  <a:schemeClr val="dk1"/>
                </a:solidFill>
                <a:latin typeface="Calibri"/>
                <a:ea typeface="Calibri"/>
                <a:cs typeface="Calibri"/>
                <a:sym typeface="Calibri"/>
              </a:rPr>
              <a:t>juridisk</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håndhæver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mest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effektiv</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hjælpemidler</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Smarte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kontrakter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a:t>
            </a:r>
            <a:r>
              <a:rPr lang="en-GB" sz="1800" dirty="0" err="1">
                <a:solidFill>
                  <a:schemeClr val="dk1"/>
                </a:solidFill>
                <a:latin typeface="Calibri"/>
                <a:ea typeface="Calibri"/>
                <a:cs typeface="Calibri"/>
                <a:sym typeface="Calibri"/>
              </a:rPr>
              <a:t>ufleksibel</a:t>
            </a:r>
            <a:endParaRPr sz="1800" dirty="0">
              <a:solidFill>
                <a:schemeClr val="dk1"/>
              </a:solidFill>
              <a:latin typeface="Calibri"/>
              <a:ea typeface="Calibri"/>
              <a:cs typeface="Calibri"/>
              <a:sym typeface="Calibri"/>
            </a:endParaRPr>
          </a:p>
          <a:p>
            <a:pPr marL="829178" lvl="0" indent="0" algn="l" rtl="0">
              <a:lnSpc>
                <a:spcPct val="100000"/>
              </a:lnSpc>
              <a:spcBef>
                <a:spcPts val="0"/>
              </a:spcBef>
              <a:spcAft>
                <a:spcPts val="0"/>
              </a:spcAft>
              <a:buNone/>
            </a:pPr>
            <a:endParaRPr sz="1800" dirty="0">
              <a:solidFill>
                <a:schemeClr val="dk1"/>
              </a:solidFill>
              <a:latin typeface="Calibri"/>
              <a:ea typeface="Calibri"/>
              <a:cs typeface="Calibri"/>
              <a:sym typeface="Calibri"/>
            </a:endParaRPr>
          </a:p>
        </p:txBody>
      </p:sp>
      <p:pic>
        <p:nvPicPr>
          <p:cNvPr id="670" name="Google Shape;670;g281fc3c1766_0_35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671" name="Google Shape;671;g281fc3c1766_0_358"/>
          <p:cNvSpPr txBox="1"/>
          <p:nvPr/>
        </p:nvSpPr>
        <p:spPr>
          <a:xfrm>
            <a:off x="1428990" y="244428"/>
            <a:ext cx="8654690" cy="470921"/>
          </a:xfrm>
          <a:prstGeom prst="rect">
            <a:avLst/>
          </a:prstGeom>
          <a:noFill/>
          <a:ln>
            <a:noFill/>
          </a:ln>
        </p:spPr>
        <p:txBody>
          <a:bodyPr spcFirstLastPara="1" wrap="square" lIns="82904" tIns="82904" rIns="82904" bIns="82904"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BLOKKÆDE OG LANDMANCENTRISKE LØSNINGER</a:t>
            </a:r>
            <a:endParaRPr sz="2992">
              <a:solidFill>
                <a:schemeClr val="dk1"/>
              </a:solidFill>
              <a:latin typeface="Calibri"/>
              <a:ea typeface="Calibri"/>
              <a:cs typeface="Calibri"/>
              <a:sym typeface="Calibri"/>
            </a:endParaRPr>
          </a:p>
        </p:txBody>
      </p:sp>
      <p:pic>
        <p:nvPicPr>
          <p:cNvPr id="672" name="Google Shape;672;g281fc3c1766_0_358"/>
          <p:cNvPicPr preferRelativeResize="0"/>
          <p:nvPr/>
        </p:nvPicPr>
        <p:blipFill rotWithShape="1">
          <a:blip r:embed="rId4" cstate="screen">
            <a:alphaModFix/>
            <a:extLst>
              <a:ext uri="{28A0092B-C50C-407E-A947-70E740481C1C}">
                <a14:useLocalDpi xmlns:a14="http://schemas.microsoft.com/office/drawing/2010/main"/>
              </a:ext>
            </a:extLst>
          </a:blip>
          <a:srcRect l="-6284" r="29738"/>
          <a:stretch/>
        </p:blipFill>
        <p:spPr>
          <a:xfrm>
            <a:off x="6368585" y="1614627"/>
            <a:ext cx="4770429" cy="470518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g281fc3c1766_0_36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679" name="Google Shape;679;g281fc3c1766_0_366"/>
          <p:cNvSpPr txBox="1"/>
          <p:nvPr/>
        </p:nvSpPr>
        <p:spPr>
          <a:xfrm>
            <a:off x="1428967" y="251365"/>
            <a:ext cx="9515426" cy="408120"/>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BLOKKÆDE OG MILJØCENTRISKE LØSNINGER</a:t>
            </a:r>
            <a:endParaRPr sz="2992">
              <a:latin typeface="Calibri"/>
              <a:ea typeface="Calibri"/>
              <a:cs typeface="Calibri"/>
              <a:sym typeface="Calibri"/>
            </a:endParaRPr>
          </a:p>
        </p:txBody>
      </p:sp>
      <p:sp>
        <p:nvSpPr>
          <p:cNvPr id="680" name="Google Shape;680;g281fc3c1766_0_366"/>
          <p:cNvSpPr txBox="1">
            <a:spLocks noGrp="1"/>
          </p:cNvSpPr>
          <p:nvPr>
            <p:ph type="body" idx="1"/>
          </p:nvPr>
        </p:nvSpPr>
        <p:spPr>
          <a:xfrm>
            <a:off x="1497431" y="1281763"/>
            <a:ext cx="9364443" cy="5262979"/>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Char char="●"/>
            </a:pPr>
            <a:r>
              <a:rPr lang="en-GB" sz="1800" dirty="0" err="1">
                <a:solidFill>
                  <a:schemeClr val="dk1"/>
                </a:solidFill>
                <a:latin typeface="Calibri"/>
                <a:ea typeface="Calibri"/>
                <a:cs typeface="Calibri"/>
                <a:sym typeface="Calibri"/>
              </a:rPr>
              <a:t>Udfordringer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negativ</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miljøpåvirkning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af</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nuværende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landbrugspraksis;</a:t>
            </a:r>
            <a:r>
              <a:rPr lang="en-GB" sz="1800" dirty="0" err="1">
                <a:solidFill>
                  <a:schemeClr val="dk1"/>
                </a:solidFill>
                <a:latin typeface="Calibri"/>
                <a:ea typeface="Calibri"/>
                <a:cs typeface="Calibri"/>
                <a:sym typeface="Calibri"/>
              </a:rPr>
              <a:t>madspild</a:t>
            </a:r>
            <a:r>
              <a:rPr lang="en-GB" sz="1800" b="0" dirty="0" err="1">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manglende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ansvarlighed</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målbare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resultater</a:t>
            </a:r>
            <a:r>
              <a:rPr lang="en-GB" sz="1800" b="0" dirty="0" err="1">
                <a:solidFill>
                  <a:schemeClr val="dk1"/>
                </a:solidFill>
                <a:latin typeface="Calibri"/>
                <a:ea typeface="Calibri"/>
                <a:cs typeface="Calibri"/>
                <a:sym typeface="Calibri"/>
              </a:rPr>
              <a:t>for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virksomheders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bæredygtighedsforpligtelser</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beskadiget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omdømme</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troværdighed</a:t>
            </a:r>
            <a:endParaRPr sz="1800" b="0" dirty="0">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800" dirty="0">
                <a:solidFill>
                  <a:schemeClr val="dk1"/>
                </a:solidFill>
                <a:latin typeface="Calibri"/>
                <a:ea typeface="Calibri"/>
                <a:cs typeface="Calibri"/>
                <a:sym typeface="Calibri"/>
              </a:rPr>
              <a:t>Blockchain </a:t>
            </a:r>
            <a:r>
              <a:rPr lang="en-GB" sz="1800" dirty="0" err="1">
                <a:solidFill>
                  <a:schemeClr val="dk1"/>
                </a:solidFill>
                <a:latin typeface="Calibri"/>
                <a:ea typeface="Calibri"/>
                <a:cs typeface="Calibri"/>
                <a:sym typeface="Calibri"/>
              </a:rPr>
              <a:t>løsning</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applikation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smarte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systemer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til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håndtering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af</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madaffald;</a:t>
            </a:r>
            <a:r>
              <a:rPr lang="en-GB" sz="1800" dirty="0" err="1">
                <a:solidFill>
                  <a:schemeClr val="dk1"/>
                </a:solidFill>
                <a:latin typeface="Calibri"/>
                <a:ea typeface="Calibri"/>
                <a:cs typeface="Calibri"/>
                <a:sym typeface="Calibri"/>
              </a:rPr>
              <a:t>IoT</a:t>
            </a:r>
            <a:r>
              <a:rPr lang="en-GB" sz="1800" dirty="0">
                <a:solidFill>
                  <a:schemeClr val="dk1"/>
                </a:solidFill>
                <a:latin typeface="Calibri"/>
                <a:ea typeface="Calibri"/>
                <a:cs typeface="Calibri"/>
                <a:sym typeface="Calibri"/>
              </a:rPr>
              <a:t>/RFID </a:t>
            </a:r>
            <a:r>
              <a:rPr lang="en-GB" sz="1800" dirty="0" err="1">
                <a:solidFill>
                  <a:schemeClr val="dk1"/>
                </a:solidFill>
                <a:latin typeface="Calibri"/>
                <a:ea typeface="Calibri"/>
                <a:cs typeface="Calibri"/>
                <a:sym typeface="Calibri"/>
              </a:rPr>
              <a:t>madtrackere</a:t>
            </a:r>
            <a:r>
              <a:rPr lang="en-GB" sz="1800" b="0" dirty="0" err="1">
                <a:solidFill>
                  <a:schemeClr val="dk1"/>
                </a:solidFill>
                <a:latin typeface="Calibri"/>
                <a:ea typeface="Calibri"/>
                <a:cs typeface="Calibri"/>
                <a:sym typeface="Calibri"/>
              </a:rPr>
              <a:t>med</a:t>
            </a:r>
            <a:r>
              <a:rPr lang="en-GB" sz="1800" b="0" dirty="0">
                <a:solidFill>
                  <a:schemeClr val="dk1"/>
                </a:solidFill>
                <a:latin typeface="Calibri"/>
                <a:ea typeface="Calibri"/>
                <a:cs typeface="Calibri"/>
                <a:sym typeface="Calibri"/>
              </a:rPr>
              <a:t> data </a:t>
            </a:r>
            <a:r>
              <a:rPr lang="en-GB" sz="1800" b="0" dirty="0" err="1">
                <a:solidFill>
                  <a:schemeClr val="dk1"/>
                </a:solidFill>
                <a:latin typeface="Calibri"/>
                <a:ea typeface="Calibri"/>
                <a:cs typeface="Calibri"/>
                <a:sym typeface="Calibri"/>
              </a:rPr>
              <a:t>gemt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på</a:t>
            </a:r>
            <a:r>
              <a:rPr lang="en-GB" sz="1800" b="0" dirty="0">
                <a:solidFill>
                  <a:schemeClr val="dk1"/>
                </a:solidFill>
                <a:latin typeface="Calibri"/>
                <a:ea typeface="Calibri"/>
                <a:cs typeface="Calibri"/>
                <a:sym typeface="Calibri"/>
              </a:rPr>
              <a:t> Blockchain; </a:t>
            </a:r>
            <a:r>
              <a:rPr lang="en-GB" sz="1800" b="0" dirty="0" err="1">
                <a:solidFill>
                  <a:schemeClr val="dk1"/>
                </a:solidFill>
                <a:latin typeface="Calibri"/>
                <a:ea typeface="Calibri"/>
                <a:cs typeface="Calibri"/>
                <a:sym typeface="Calibri"/>
              </a:rPr>
              <a:t>jord</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til</a:t>
            </a:r>
            <a:r>
              <a:rPr lang="en-GB" sz="1800" b="0" dirty="0">
                <a:solidFill>
                  <a:schemeClr val="dk1"/>
                </a:solidFill>
                <a:latin typeface="Calibri"/>
                <a:ea typeface="Calibri"/>
                <a:cs typeface="Calibri"/>
                <a:sym typeface="Calibri"/>
              </a:rPr>
              <a:t>-bord sporing for at </a:t>
            </a:r>
            <a:r>
              <a:rPr lang="en-GB" sz="1800" b="0" dirty="0" err="1">
                <a:solidFill>
                  <a:schemeClr val="dk1"/>
                </a:solidFill>
                <a:latin typeface="Calibri"/>
                <a:ea typeface="Calibri"/>
                <a:cs typeface="Calibri"/>
                <a:sym typeface="Calibri"/>
              </a:rPr>
              <a:t>fremme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bæredygtig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praksis</a:t>
            </a:r>
            <a:endParaRPr sz="1800" b="0" dirty="0">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Fordele</a:t>
            </a:r>
            <a:r>
              <a:rPr lang="en-GB"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a:solidFill>
                  <a:schemeClr val="dk1"/>
                </a:solidFill>
                <a:latin typeface="Calibri"/>
                <a:ea typeface="Calibri"/>
                <a:cs typeface="Calibri"/>
                <a:sym typeface="Calibri"/>
              </a:rPr>
              <a:t>Reducer </a:t>
            </a:r>
            <a:r>
              <a:rPr lang="en-GB" sz="1800" dirty="0" err="1">
                <a:solidFill>
                  <a:schemeClr val="dk1"/>
                </a:solidFill>
                <a:latin typeface="Calibri"/>
                <a:ea typeface="Calibri"/>
                <a:cs typeface="Calibri"/>
                <a:sym typeface="Calibri"/>
              </a:rPr>
              <a:t>madspild</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Hold </a:t>
            </a:r>
            <a:r>
              <a:rPr lang="en-GB" sz="1800" b="0" dirty="0" err="1">
                <a:solidFill>
                  <a:schemeClr val="dk1"/>
                </a:solidFill>
                <a:latin typeface="Calibri"/>
                <a:ea typeface="Calibri"/>
                <a:cs typeface="Calibri"/>
                <a:sym typeface="Calibri"/>
              </a:rPr>
              <a:t>selskaber</a:t>
            </a:r>
            <a:r>
              <a:rPr lang="en-GB" sz="1800" dirty="0" err="1">
                <a:solidFill>
                  <a:schemeClr val="dk1"/>
                </a:solidFill>
                <a:latin typeface="Calibri"/>
                <a:ea typeface="Calibri"/>
                <a:cs typeface="Calibri"/>
                <a:sym typeface="Calibri"/>
              </a:rPr>
              <a:t>ansvarlig</a:t>
            </a:r>
            <a:r>
              <a:rPr lang="en-GB" sz="1800" b="0" dirty="0" err="1">
                <a:solidFill>
                  <a:schemeClr val="dk1"/>
                </a:solidFill>
                <a:latin typeface="Calibri"/>
                <a:ea typeface="Calibri"/>
                <a:cs typeface="Calibri"/>
                <a:sym typeface="Calibri"/>
              </a:rPr>
              <a:t>til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deres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offentlige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forpligtelser</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bæredygtighedsløfter</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Opmuntre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flere</a:t>
            </a:r>
            <a:r>
              <a:rPr lang="en-GB" sz="1800" dirty="0" err="1">
                <a:solidFill>
                  <a:schemeClr val="dk1"/>
                </a:solidFill>
                <a:latin typeface="Calibri"/>
                <a:ea typeface="Calibri"/>
                <a:cs typeface="Calibri"/>
                <a:sym typeface="Calibri"/>
              </a:rPr>
              <a:t>bæredygtige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etiske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landbrugsmetoder</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Gennemsigtighed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verificerbare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forsyningskæder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tillid</a:t>
            </a:r>
            <a:endParaRPr sz="1800" dirty="0">
              <a:solidFill>
                <a:schemeClr val="dk1"/>
              </a:solidFill>
              <a:latin typeface="Calibri"/>
              <a:ea typeface="Calibri"/>
              <a:cs typeface="Calibri"/>
              <a:sym typeface="Calibri"/>
            </a:endParaRPr>
          </a:p>
          <a:p>
            <a:pPr marL="1243767"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Begrænsninger</a:t>
            </a:r>
            <a:r>
              <a:rPr lang="en-GB"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Selektiv</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informationsdeling</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Mangel</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på</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regler</a:t>
            </a:r>
            <a:r>
              <a:rPr lang="en-GB" sz="1800" b="0" dirty="0" err="1">
                <a:solidFill>
                  <a:schemeClr val="dk1"/>
                </a:solidFill>
                <a:latin typeface="Calibri"/>
                <a:ea typeface="Calibri"/>
                <a:cs typeface="Calibri"/>
                <a:sym typeface="Calibri"/>
              </a:rPr>
              <a:t>på</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plads</a:t>
            </a:r>
            <a:r>
              <a:rPr lang="en-GB" sz="1800" b="0" dirty="0">
                <a:solidFill>
                  <a:schemeClr val="dk1"/>
                </a:solidFill>
                <a:latin typeface="Calibri"/>
                <a:ea typeface="Calibri"/>
                <a:cs typeface="Calibri"/>
                <a:sym typeface="Calibri"/>
              </a:rPr>
              <a:t> for at </a:t>
            </a:r>
            <a:r>
              <a:rPr lang="en-GB" sz="1800" b="0" dirty="0" err="1">
                <a:solidFill>
                  <a:schemeClr val="dk1"/>
                </a:solidFill>
                <a:latin typeface="Calibri"/>
                <a:ea typeface="Calibri"/>
                <a:cs typeface="Calibri"/>
                <a:sym typeface="Calibri"/>
              </a:rPr>
              <a:t>håndhæve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foranstaltninger</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PoW </a:t>
            </a:r>
            <a:r>
              <a:rPr lang="en-GB" sz="1800" b="0" dirty="0" err="1">
                <a:solidFill>
                  <a:schemeClr val="dk1"/>
                </a:solidFill>
                <a:latin typeface="Calibri"/>
                <a:ea typeface="Calibri"/>
                <a:cs typeface="Calibri"/>
                <a:sym typeface="Calibri"/>
              </a:rPr>
              <a:t>og</a:t>
            </a:r>
            <a:r>
              <a:rPr lang="en-GB" sz="1800" dirty="0" err="1">
                <a:solidFill>
                  <a:schemeClr val="dk1"/>
                </a:solidFill>
                <a:latin typeface="Calibri"/>
                <a:ea typeface="Calibri"/>
                <a:cs typeface="Calibri"/>
                <a:sym typeface="Calibri"/>
              </a:rPr>
              <a:t>højt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energiforbrug</a:t>
            </a:r>
            <a:r>
              <a:rPr lang="en-GB" sz="1800" b="0" dirty="0">
                <a:solidFill>
                  <a:schemeClr val="dk1"/>
                </a:solidFill>
                <a:latin typeface="Calibri"/>
                <a:ea typeface="Calibri"/>
                <a:cs typeface="Calibri"/>
                <a:sym typeface="Calibri"/>
              </a:rPr>
              <a:t>- stiller </a:t>
            </a:r>
            <a:r>
              <a:rPr lang="en-GB" sz="1800" b="0" dirty="0" err="1">
                <a:solidFill>
                  <a:schemeClr val="dk1"/>
                </a:solidFill>
                <a:latin typeface="Calibri"/>
                <a:ea typeface="Calibri"/>
                <a:cs typeface="Calibri"/>
                <a:sym typeface="Calibri"/>
              </a:rPr>
              <a:t>spørgsmålstegn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selve</a:t>
            </a:r>
            <a:r>
              <a:rPr lang="en-GB" sz="1800" b="0" dirty="0">
                <a:solidFill>
                  <a:schemeClr val="dk1"/>
                </a:solidFill>
                <a:latin typeface="Calibri"/>
                <a:ea typeface="Calibri"/>
                <a:cs typeface="Calibri"/>
                <a:sym typeface="Calibri"/>
              </a:rPr>
              <a:t> Blockchains </a:t>
            </a:r>
            <a:r>
              <a:rPr lang="en-GB" sz="1800" b="0" dirty="0" err="1">
                <a:solidFill>
                  <a:schemeClr val="dk1"/>
                </a:solidFill>
                <a:latin typeface="Calibri"/>
                <a:ea typeface="Calibri"/>
                <a:cs typeface="Calibri"/>
                <a:sym typeface="Calibri"/>
              </a:rPr>
              <a:t>bæredygtighed</a:t>
            </a:r>
            <a:endParaRPr sz="1800" b="0" dirty="0">
              <a:solidFill>
                <a:schemeClr val="dk1"/>
              </a:solidFill>
              <a:latin typeface="Calibri"/>
              <a:ea typeface="Calibri"/>
              <a:cs typeface="Calibri"/>
              <a:sym typeface="Calibri"/>
            </a:endParaRPr>
          </a:p>
          <a:p>
            <a:pPr marL="1243767"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280" name="Google Shape;280;p3"/>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Calibri"/>
                <a:ea typeface="Calibri"/>
                <a:cs typeface="Calibri"/>
                <a:sym typeface="Calibri"/>
              </a:rPr>
              <a:t>MODUL BESKRIVELSE</a:t>
            </a:r>
            <a:endParaRPr sz="1270">
              <a:latin typeface="Calibri"/>
              <a:ea typeface="Calibri"/>
              <a:cs typeface="Calibri"/>
              <a:sym typeface="Calibri"/>
            </a:endParaRPr>
          </a:p>
        </p:txBody>
      </p:sp>
      <p:sp>
        <p:nvSpPr>
          <p:cNvPr id="281" name="Google Shape;281;p3"/>
          <p:cNvSpPr txBox="1"/>
          <p:nvPr/>
        </p:nvSpPr>
        <p:spPr>
          <a:xfrm>
            <a:off x="1604615" y="1451947"/>
            <a:ext cx="8314912" cy="2479777"/>
          </a:xfrm>
          <a:prstGeom prst="rect">
            <a:avLst/>
          </a:prstGeom>
          <a:noFill/>
          <a:ln>
            <a:noFill/>
          </a:ln>
        </p:spPr>
        <p:txBody>
          <a:bodyPr spcFirstLastPara="1" wrap="square" lIns="82904" tIns="41441" rIns="82904" bIns="41441" anchor="t" anchorCtr="0">
            <a:spAutoFit/>
          </a:bodyPr>
          <a:lstStyle/>
          <a:p>
            <a:pPr marL="259118" marR="0" lvl="0" indent="-282151" algn="l" rtl="0">
              <a:lnSpc>
                <a:spcPct val="150000"/>
              </a:lnSpc>
              <a:spcBef>
                <a:spcPts val="0"/>
              </a:spcBef>
              <a:spcAft>
                <a:spcPts val="0"/>
              </a:spcAft>
              <a:buClr>
                <a:schemeClr val="dk1"/>
              </a:buClr>
              <a:buSzPts val="2200"/>
              <a:buFont typeface="Arial"/>
              <a:buChar char="•"/>
            </a:pPr>
            <a:r>
              <a:rPr lang="en-GB" sz="1995">
                <a:solidFill>
                  <a:schemeClr val="dk1"/>
                </a:solidFill>
                <a:latin typeface="Calibri"/>
                <a:ea typeface="Calibri"/>
                <a:cs typeface="Calibri"/>
                <a:sym typeface="Calibri"/>
              </a:rPr>
              <a:t>Emne:</a:t>
            </a:r>
            <a:r>
              <a:rPr lang="en-GB" sz="1995" b="1">
                <a:solidFill>
                  <a:schemeClr val="dk1"/>
                </a:solidFill>
                <a:latin typeface="Calibri"/>
                <a:ea typeface="Calibri"/>
                <a:cs typeface="Calibri"/>
                <a:sym typeface="Calibri"/>
              </a:rPr>
              <a:t>'Oversigt over Blockchain i Agrifood'</a:t>
            </a:r>
            <a:endParaRPr sz="1995" b="1">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Open Sans"/>
              <a:buChar char="•"/>
            </a:pPr>
            <a:r>
              <a:rPr lang="en-GB" sz="1995">
                <a:solidFill>
                  <a:schemeClr val="dk1"/>
                </a:solidFill>
                <a:latin typeface="Calibri"/>
                <a:ea typeface="Calibri"/>
                <a:cs typeface="Calibri"/>
                <a:sym typeface="Calibri"/>
              </a:rPr>
              <a:t>Betydning: Blockchain som led i digitaliseringen af ​​landbrugsfødevaresektoren - en</a:t>
            </a:r>
            <a:r>
              <a:rPr lang="en-GB" sz="1995" b="1">
                <a:solidFill>
                  <a:schemeClr val="dk1"/>
                </a:solidFill>
                <a:latin typeface="Calibri"/>
                <a:ea typeface="Calibri"/>
                <a:cs typeface="Calibri"/>
                <a:sym typeface="Calibri"/>
              </a:rPr>
              <a:t>potentiel ny løsning</a:t>
            </a:r>
            <a:r>
              <a:rPr lang="en-GB" sz="1995">
                <a:solidFill>
                  <a:schemeClr val="dk1"/>
                </a:solidFill>
                <a:latin typeface="Calibri"/>
                <a:ea typeface="Calibri"/>
                <a:cs typeface="Calibri"/>
                <a:sym typeface="Calibri"/>
              </a:rPr>
              <a:t>til nogle af de mest presserende spørgsmål inden for agrifood i dag (f.eks. tillid, bæredygtighed, forsyningskædestyring)?</a:t>
            </a:r>
            <a:endParaRPr sz="1995">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Voksende emne i den akademiske litteratur</a:t>
            </a:r>
            <a:endParaRPr sz="1995">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Arial"/>
              <a:buChar char="•"/>
            </a:pPr>
            <a:r>
              <a:rPr lang="en-GB" sz="1995">
                <a:solidFill>
                  <a:schemeClr val="dk1"/>
                </a:solidFill>
                <a:latin typeface="Calibri"/>
                <a:ea typeface="Calibri"/>
                <a:cs typeface="Calibri"/>
                <a:sym typeface="Calibri"/>
              </a:rPr>
              <a:t>Løs spørgsmål om Blockchain og dens anvendelser i landbruget:</a:t>
            </a:r>
            <a:r>
              <a:rPr lang="en-GB" sz="1995" b="1">
                <a:solidFill>
                  <a:schemeClr val="dk1"/>
                </a:solidFill>
                <a:latin typeface="Calibri"/>
                <a:ea typeface="Calibri"/>
                <a:cs typeface="Calibri"/>
                <a:sym typeface="Calibri"/>
              </a:rPr>
              <a:t>hvad</a:t>
            </a:r>
            <a:r>
              <a:rPr lang="en-GB" sz="1995">
                <a:solidFill>
                  <a:schemeClr val="dk1"/>
                </a:solidFill>
                <a:latin typeface="Calibri"/>
                <a:ea typeface="Calibri"/>
                <a:cs typeface="Calibri"/>
                <a:sym typeface="Calibri"/>
              </a:rPr>
              <a:t>,</a:t>
            </a:r>
            <a:r>
              <a:rPr lang="en-GB" sz="1995" b="1">
                <a:solidFill>
                  <a:schemeClr val="dk1"/>
                </a:solidFill>
                <a:latin typeface="Calibri"/>
                <a:ea typeface="Calibri"/>
                <a:cs typeface="Calibri"/>
                <a:sym typeface="Calibri"/>
              </a:rPr>
              <a:t>hvordan</a:t>
            </a:r>
            <a:r>
              <a:rPr lang="en-GB" sz="1995">
                <a:solidFill>
                  <a:schemeClr val="dk1"/>
                </a:solidFill>
                <a:latin typeface="Calibri"/>
                <a:ea typeface="Calibri"/>
                <a:cs typeface="Calibri"/>
                <a:sym typeface="Calibri"/>
              </a:rPr>
              <a:t>, og</a:t>
            </a:r>
            <a:r>
              <a:rPr lang="en-GB" sz="1995" b="1">
                <a:solidFill>
                  <a:schemeClr val="dk1"/>
                </a:solidFill>
                <a:latin typeface="Calibri"/>
                <a:ea typeface="Calibri"/>
                <a:cs typeface="Calibri"/>
                <a:sym typeface="Calibri"/>
              </a:rPr>
              <a:t>hvorfor</a:t>
            </a:r>
            <a:r>
              <a:rPr lang="en-GB" sz="1995">
                <a:solidFill>
                  <a:schemeClr val="dk1"/>
                </a:solidFill>
                <a:latin typeface="Calibri"/>
                <a:ea typeface="Calibri"/>
                <a:cs typeface="Calibri"/>
                <a:sym typeface="Calibri"/>
              </a:rPr>
              <a:t>?</a:t>
            </a:r>
            <a:endParaRPr sz="1995" i="1">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Calibri"/>
              <a:buChar char="•"/>
            </a:pPr>
            <a:r>
              <a:rPr lang="en-GB" sz="1995">
                <a:latin typeface="Calibri"/>
                <a:ea typeface="Calibri"/>
                <a:cs typeface="Calibri"/>
                <a:sym typeface="Calibri"/>
              </a:rPr>
              <a:t>Virkelige applikationer og</a:t>
            </a:r>
            <a:r>
              <a:rPr lang="en-GB" sz="1995" b="1">
                <a:latin typeface="Calibri"/>
                <a:ea typeface="Calibri"/>
                <a:cs typeface="Calibri"/>
                <a:sym typeface="Calibri"/>
              </a:rPr>
              <a:t>casestudier</a:t>
            </a:r>
            <a:endParaRPr sz="1995" b="1">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g281fc3c1766_0_373"/>
          <p:cNvPicPr preferRelativeResize="0"/>
          <p:nvPr/>
        </p:nvPicPr>
        <p:blipFill rotWithShape="1">
          <a:blip r:embed="rId3">
            <a:alphaModFix/>
          </a:blip>
          <a:srcRect/>
          <a:stretch/>
        </p:blipFill>
        <p:spPr>
          <a:xfrm>
            <a:off x="1247607" y="-11312"/>
            <a:ext cx="5594033" cy="6858001"/>
          </a:xfrm>
          <a:prstGeom prst="rect">
            <a:avLst/>
          </a:prstGeom>
          <a:noFill/>
          <a:ln>
            <a:noFill/>
          </a:ln>
        </p:spPr>
      </p:pic>
      <p:sp>
        <p:nvSpPr>
          <p:cNvPr id="687" name="Google Shape;687;g281fc3c1766_0_373"/>
          <p:cNvSpPr txBox="1"/>
          <p:nvPr/>
        </p:nvSpPr>
        <p:spPr>
          <a:xfrm>
            <a:off x="1604615" y="391625"/>
            <a:ext cx="4396987" cy="753471"/>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MILJØ-CASE STUDIE: FISKEINDUSTRI</a:t>
            </a:r>
            <a:endParaRPr sz="2992">
              <a:latin typeface="Calibri"/>
              <a:ea typeface="Calibri"/>
              <a:cs typeface="Calibri"/>
              <a:sym typeface="Calibri"/>
            </a:endParaRPr>
          </a:p>
        </p:txBody>
      </p:sp>
      <p:sp>
        <p:nvSpPr>
          <p:cNvPr id="688" name="Google Shape;688;g281fc3c1766_0_373"/>
          <p:cNvSpPr txBox="1">
            <a:spLocks noGrp="1"/>
          </p:cNvSpPr>
          <p:nvPr>
            <p:ph type="body" idx="1"/>
          </p:nvPr>
        </p:nvSpPr>
        <p:spPr>
          <a:xfrm>
            <a:off x="6890562" y="277458"/>
            <a:ext cx="3987567" cy="4792402"/>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Fiskeriindustrien er ofte forbundet med ubæredygtig praksis såsom overfiskning, der udgør en alvorlig trussel mod havbevaring</a:t>
            </a:r>
            <a:endParaRPr sz="1995" b="0">
              <a:solidFill>
                <a:schemeClr val="dk1"/>
              </a:solidFill>
              <a:latin typeface="Calibri"/>
              <a:ea typeface="Calibri"/>
              <a:cs typeface="Calibri"/>
              <a:sym typeface="Calibri"/>
            </a:endParaRPr>
          </a:p>
          <a:p>
            <a:pPr marL="414589" lvl="0" indent="0" algn="l" rtl="0">
              <a:lnSpc>
                <a:spcPct val="100000"/>
              </a:lnSpc>
              <a:spcBef>
                <a:spcPts val="0"/>
              </a:spcBef>
              <a:spcAft>
                <a:spcPts val="0"/>
              </a:spcAft>
              <a:buSzPts val="1400"/>
              <a:buNone/>
            </a:pP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995" b="0">
                <a:solidFill>
                  <a:schemeClr val="dk1"/>
                </a:solidFill>
                <a:latin typeface="Calibri"/>
                <a:ea typeface="Calibri"/>
                <a:cs typeface="Calibri"/>
                <a:sym typeface="Calibri"/>
              </a:rPr>
              <a:t>Brug af Blockchain-teknologi til at understøtte</a:t>
            </a:r>
            <a:r>
              <a:rPr lang="en-GB" sz="1995">
                <a:solidFill>
                  <a:schemeClr val="dk1"/>
                </a:solidFill>
                <a:latin typeface="Calibri"/>
                <a:ea typeface="Calibri"/>
                <a:cs typeface="Calibri"/>
                <a:sym typeface="Calibri"/>
              </a:rPr>
              <a:t>mere bæredygtige fiskerimetoder</a:t>
            </a:r>
            <a:endParaRPr sz="1995">
              <a:solidFill>
                <a:schemeClr val="dk1"/>
              </a:solidFill>
              <a:latin typeface="Calibri"/>
              <a:ea typeface="Calibri"/>
              <a:cs typeface="Calibri"/>
              <a:sym typeface="Calibri"/>
            </a:endParaRPr>
          </a:p>
          <a:p>
            <a:pPr marL="414589" lvl="0" indent="0" algn="l" rtl="0">
              <a:lnSpc>
                <a:spcPct val="100000"/>
              </a:lnSpc>
              <a:spcBef>
                <a:spcPts val="0"/>
              </a:spcBef>
              <a:spcAft>
                <a:spcPts val="0"/>
              </a:spcAft>
              <a:buSzPts val="1400"/>
              <a:buNone/>
            </a:pP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Eksempel:</a:t>
            </a:r>
            <a:r>
              <a:rPr lang="en-GB" sz="1995">
                <a:solidFill>
                  <a:schemeClr val="dk1"/>
                </a:solidFill>
                <a:latin typeface="Calibri"/>
                <a:ea typeface="Calibri"/>
                <a:cs typeface="Calibri"/>
                <a:sym typeface="Calibri"/>
              </a:rPr>
              <a:t>Atea og IBM Food Trust</a:t>
            </a:r>
            <a:endParaRPr sz="1995">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Eksempel:</a:t>
            </a:r>
            <a:r>
              <a:rPr lang="en-GB" sz="1995">
                <a:solidFill>
                  <a:schemeClr val="dk1"/>
                </a:solidFill>
                <a:latin typeface="Calibri"/>
                <a:ea typeface="Calibri"/>
                <a:cs typeface="Calibri"/>
                <a:sym typeface="Calibri"/>
              </a:rPr>
              <a:t>Verdensnaturfonden</a:t>
            </a:r>
            <a:r>
              <a:rPr lang="en-GB" sz="1995" b="0">
                <a:solidFill>
                  <a:schemeClr val="dk1"/>
                </a:solidFill>
                <a:latin typeface="Calibri"/>
                <a:ea typeface="Calibri"/>
                <a:cs typeface="Calibri"/>
                <a:sym typeface="Calibri"/>
              </a:rPr>
              <a:t>(WWF), 2018 pilotprogram, blockchain på Stillehavsøerne</a:t>
            </a:r>
            <a:r>
              <a:rPr lang="en-GB" sz="1995">
                <a:solidFill>
                  <a:schemeClr val="dk1"/>
                </a:solidFill>
                <a:latin typeface="Calibri"/>
                <a:ea typeface="Calibri"/>
                <a:cs typeface="Calibri"/>
                <a:sym typeface="Calibri"/>
              </a:rPr>
              <a:t> </a:t>
            </a:r>
            <a:r>
              <a:rPr lang="en-GB" sz="1995" b="0">
                <a:solidFill>
                  <a:schemeClr val="dk1"/>
                </a:solidFill>
                <a:latin typeface="Calibri"/>
                <a:ea typeface="Calibri"/>
                <a:cs typeface="Calibri"/>
                <a:sym typeface="Calibri"/>
              </a:rPr>
              <a:t>tunindustrien</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Open Sans"/>
              <a:buChar char="-"/>
            </a:pPr>
            <a:r>
              <a:rPr lang="en-GB" sz="1995" b="0">
                <a:solidFill>
                  <a:schemeClr val="dk1"/>
                </a:solidFill>
                <a:latin typeface="Calibri"/>
                <a:ea typeface="Calibri"/>
                <a:cs typeface="Calibri"/>
                <a:sym typeface="Calibri"/>
              </a:rPr>
              <a:t>OpenSC online platform bruger</a:t>
            </a:r>
            <a:r>
              <a:rPr lang="en-GB" sz="1995" b="0">
                <a:solidFill>
                  <a:srgbClr val="12110F"/>
                </a:solidFill>
                <a:highlight>
                  <a:schemeClr val="lt1"/>
                </a:highlight>
                <a:latin typeface="Calibri"/>
                <a:ea typeface="Calibri"/>
                <a:cs typeface="Calibri"/>
                <a:sym typeface="Calibri"/>
              </a:rPr>
              <a:t>blockchain til</a:t>
            </a:r>
            <a:r>
              <a:rPr lang="en-GB" sz="1995">
                <a:solidFill>
                  <a:srgbClr val="12110F"/>
                </a:solidFill>
                <a:highlight>
                  <a:schemeClr val="lt1"/>
                </a:highlight>
                <a:latin typeface="Calibri"/>
                <a:ea typeface="Calibri"/>
                <a:cs typeface="Calibri"/>
                <a:sym typeface="Calibri"/>
              </a:rPr>
              <a:t>verificere</a:t>
            </a:r>
            <a:r>
              <a:rPr lang="en-GB" sz="1995" b="0">
                <a:solidFill>
                  <a:srgbClr val="12110F"/>
                </a:solidFill>
                <a:highlight>
                  <a:schemeClr val="lt1"/>
                </a:highlight>
                <a:latin typeface="Calibri"/>
                <a:ea typeface="Calibri"/>
                <a:cs typeface="Calibri"/>
                <a:sym typeface="Calibri"/>
              </a:rPr>
              <a:t>bæredygtig produktion,</a:t>
            </a:r>
            <a:r>
              <a:rPr lang="en-GB" sz="1995">
                <a:solidFill>
                  <a:srgbClr val="12110F"/>
                </a:solidFill>
                <a:highlight>
                  <a:schemeClr val="lt1"/>
                </a:highlight>
                <a:latin typeface="Calibri"/>
                <a:ea typeface="Calibri"/>
                <a:cs typeface="Calibri"/>
                <a:sym typeface="Calibri"/>
              </a:rPr>
              <a:t>spore</a:t>
            </a:r>
            <a:r>
              <a:rPr lang="en-GB" sz="1995" b="0">
                <a:solidFill>
                  <a:srgbClr val="12110F"/>
                </a:solidFill>
                <a:highlight>
                  <a:schemeClr val="lt1"/>
                </a:highlight>
                <a:latin typeface="Calibri"/>
                <a:ea typeface="Calibri"/>
                <a:cs typeface="Calibri"/>
                <a:sym typeface="Calibri"/>
              </a:rPr>
              <a:t>fødevarer langs forsyningskæden</a:t>
            </a:r>
            <a:endParaRPr sz="1995" b="0">
              <a:solidFill>
                <a:schemeClr val="dk1"/>
              </a:solidFill>
              <a:latin typeface="Calibri"/>
              <a:ea typeface="Calibri"/>
              <a:cs typeface="Calibri"/>
              <a:sym typeface="Calibri"/>
            </a:endParaRPr>
          </a:p>
          <a:p>
            <a:pPr marL="829178" lvl="0" indent="0" algn="l" rtl="0">
              <a:spcBef>
                <a:spcPts val="0"/>
              </a:spcBef>
              <a:spcAft>
                <a:spcPts val="0"/>
              </a:spcAft>
              <a:buNone/>
            </a:pPr>
            <a:endParaRPr sz="1451" b="0">
              <a:solidFill>
                <a:schemeClr val="dk1"/>
              </a:solidFill>
            </a:endParaRPr>
          </a:p>
          <a:p>
            <a:pPr marL="0" lvl="0" indent="0" algn="l" rtl="0">
              <a:lnSpc>
                <a:spcPct val="100000"/>
              </a:lnSpc>
              <a:spcBef>
                <a:spcPts val="0"/>
              </a:spcBef>
              <a:spcAft>
                <a:spcPts val="0"/>
              </a:spcAft>
              <a:buSzPts val="1400"/>
              <a:buNone/>
            </a:pPr>
            <a:endParaRPr sz="1632" b="0">
              <a:solidFill>
                <a:schemeClr val="dk1"/>
              </a:solidFill>
            </a:endParaRPr>
          </a:p>
          <a:p>
            <a:pPr marL="0" lvl="0" indent="0" algn="l" rtl="0">
              <a:lnSpc>
                <a:spcPct val="100000"/>
              </a:lnSpc>
              <a:spcBef>
                <a:spcPts val="0"/>
              </a:spcBef>
              <a:spcAft>
                <a:spcPts val="0"/>
              </a:spcAft>
              <a:buSzPts val="1400"/>
              <a:buNone/>
            </a:pPr>
            <a:endParaRPr sz="1632" b="0">
              <a:solidFill>
                <a:schemeClr val="dk1"/>
              </a:solidFill>
            </a:endParaRPr>
          </a:p>
          <a:p>
            <a:pPr marL="0" lvl="0" indent="0" algn="l" rtl="0">
              <a:lnSpc>
                <a:spcPct val="100000"/>
              </a:lnSpc>
              <a:spcBef>
                <a:spcPts val="0"/>
              </a:spcBef>
              <a:spcAft>
                <a:spcPts val="0"/>
              </a:spcAft>
              <a:buSzPts val="1400"/>
              <a:buNone/>
            </a:pPr>
            <a:endParaRPr sz="1632" b="0">
              <a:solidFill>
                <a:schemeClr val="dk1"/>
              </a:solidFill>
            </a:endParaRPr>
          </a:p>
          <a:p>
            <a:pPr marL="0" lvl="0" indent="0" algn="l" rtl="0">
              <a:lnSpc>
                <a:spcPct val="100000"/>
              </a:lnSpc>
              <a:spcBef>
                <a:spcPts val="0"/>
              </a:spcBef>
              <a:spcAft>
                <a:spcPts val="0"/>
              </a:spcAft>
              <a:buSzPts val="1400"/>
              <a:buNone/>
            </a:pPr>
            <a:endParaRPr sz="1632" b="0">
              <a:solidFill>
                <a:srgbClr val="0000FF"/>
              </a:solidFill>
            </a:endParaRPr>
          </a:p>
          <a:p>
            <a:pPr marL="414589" lvl="0" indent="0" algn="l" rtl="0">
              <a:lnSpc>
                <a:spcPct val="100000"/>
              </a:lnSpc>
              <a:spcBef>
                <a:spcPts val="0"/>
              </a:spcBef>
              <a:spcAft>
                <a:spcPts val="0"/>
              </a:spcAft>
              <a:buSzPts val="1400"/>
              <a:buNone/>
            </a:pPr>
            <a:endParaRPr sz="1632" b="0">
              <a:solidFill>
                <a:schemeClr val="dk1"/>
              </a:solidFill>
            </a:endParaRPr>
          </a:p>
        </p:txBody>
      </p:sp>
      <p:pic>
        <p:nvPicPr>
          <p:cNvPr id="689" name="Google Shape;689;g281fc3c1766_0_37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247607" y="1832963"/>
            <a:ext cx="5594033" cy="2934815"/>
          </a:xfrm>
          <a:prstGeom prst="rect">
            <a:avLst/>
          </a:prstGeom>
          <a:noFill/>
          <a:ln>
            <a:noFill/>
          </a:ln>
        </p:spPr>
      </p:pic>
      <p:sp>
        <p:nvSpPr>
          <p:cNvPr id="690" name="Google Shape;690;g281fc3c1766_0_373"/>
          <p:cNvSpPr txBox="1"/>
          <p:nvPr/>
        </p:nvSpPr>
        <p:spPr>
          <a:xfrm>
            <a:off x="1368529" y="4871426"/>
            <a:ext cx="3610519" cy="464917"/>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1995"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Video: Atea + IBM Food Trust</a:t>
            </a:r>
            <a:endParaRPr sz="1995">
              <a:solidFill>
                <a:schemeClr val="lt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pic>
        <p:nvPicPr>
          <p:cNvPr id="696" name="Google Shape;696;g281fc3c1766_0_38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697" name="Google Shape;697;g281fc3c1766_0_382"/>
          <p:cNvSpPr txBox="1"/>
          <p:nvPr/>
        </p:nvSpPr>
        <p:spPr>
          <a:xfrm>
            <a:off x="1613252" y="251365"/>
            <a:ext cx="7304282" cy="408120"/>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BLOKKÆDE OG FORBRUGERRELATIONER</a:t>
            </a:r>
            <a:endParaRPr sz="2992">
              <a:latin typeface="Calibri"/>
              <a:ea typeface="Calibri"/>
              <a:cs typeface="Calibri"/>
              <a:sym typeface="Calibri"/>
            </a:endParaRPr>
          </a:p>
        </p:txBody>
      </p:sp>
      <p:sp>
        <p:nvSpPr>
          <p:cNvPr id="698" name="Google Shape;698;g281fc3c1766_0_382"/>
          <p:cNvSpPr txBox="1">
            <a:spLocks noGrp="1"/>
          </p:cNvSpPr>
          <p:nvPr>
            <p:ph type="body" idx="1"/>
          </p:nvPr>
        </p:nvSpPr>
        <p:spPr>
          <a:xfrm>
            <a:off x="1451569" y="936975"/>
            <a:ext cx="9394096" cy="5816977"/>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800" dirty="0" err="1">
                <a:solidFill>
                  <a:schemeClr val="dk1"/>
                </a:solidFill>
                <a:latin typeface="Calibri"/>
                <a:ea typeface="Calibri"/>
                <a:cs typeface="Calibri"/>
                <a:sym typeface="Calibri"/>
              </a:rPr>
              <a:t>Udfordringer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skiftende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forbrugerpræferencer</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 '</a:t>
            </a:r>
            <a:r>
              <a:rPr lang="en-GB" sz="1800" dirty="0">
                <a:solidFill>
                  <a:schemeClr val="dk1"/>
                </a:solidFill>
                <a:latin typeface="Calibri"/>
                <a:ea typeface="Calibri"/>
                <a:cs typeface="Calibri"/>
                <a:sym typeface="Calibri"/>
              </a:rPr>
              <a:t>greenwashing</a:t>
            </a:r>
            <a:r>
              <a:rPr lang="en-GB" sz="1800" b="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skade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på</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omdømmet</a:t>
            </a:r>
            <a:r>
              <a:rPr lang="en-GB" sz="1800" b="0" dirty="0" err="1">
                <a:solidFill>
                  <a:schemeClr val="dk1"/>
                </a:solidFill>
                <a:latin typeface="Calibri"/>
                <a:ea typeface="Calibri"/>
                <a:cs typeface="Calibri"/>
                <a:sym typeface="Calibri"/>
              </a:rPr>
              <a:t>forårsaget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af</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produkttilbagekaldelser;</a:t>
            </a:r>
            <a:r>
              <a:rPr lang="en-GB" sz="1800" dirty="0" err="1">
                <a:solidFill>
                  <a:schemeClr val="dk1"/>
                </a:solidFill>
                <a:latin typeface="Calibri"/>
                <a:ea typeface="Calibri"/>
                <a:cs typeface="Calibri"/>
                <a:sym typeface="Calibri"/>
              </a:rPr>
              <a:t>fødevaresvindel</a:t>
            </a:r>
            <a:r>
              <a:rPr lang="en-GB" sz="1800" b="0" dirty="0" err="1">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udnyttende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arbejdspraksis</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især</a:t>
            </a:r>
            <a:r>
              <a:rPr lang="en-GB" sz="1800" b="0" dirty="0">
                <a:solidFill>
                  <a:schemeClr val="dk1"/>
                </a:solidFill>
                <a:latin typeface="Calibri"/>
                <a:ea typeface="Calibri"/>
                <a:cs typeface="Calibri"/>
                <a:sym typeface="Calibri"/>
              </a:rPr>
              <a:t> i </a:t>
            </a:r>
            <a:r>
              <a:rPr lang="en-GB" sz="1800" b="0" dirty="0" err="1">
                <a:solidFill>
                  <a:schemeClr val="dk1"/>
                </a:solidFill>
                <a:latin typeface="Calibri"/>
                <a:ea typeface="Calibri"/>
                <a:cs typeface="Calibri"/>
                <a:sym typeface="Calibri"/>
              </a:rPr>
              <a:t>udviklingslande</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mangel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på</a:t>
            </a:r>
            <a:r>
              <a:rPr lang="en-GB" sz="1800" dirty="0" err="1">
                <a:solidFill>
                  <a:schemeClr val="dk1"/>
                </a:solidFill>
                <a:latin typeface="Calibri"/>
                <a:ea typeface="Calibri"/>
                <a:cs typeface="Calibri"/>
                <a:sym typeface="Calibri"/>
              </a:rPr>
              <a:t>gennemsigtighed</a:t>
            </a:r>
            <a:r>
              <a:rPr lang="en-GB" sz="1800" b="0" dirty="0" err="1">
                <a:solidFill>
                  <a:schemeClr val="dk1"/>
                </a:solidFill>
                <a:latin typeface="Calibri"/>
                <a:ea typeface="Calibri"/>
                <a:cs typeface="Calibri"/>
                <a:sym typeface="Calibri"/>
              </a:rPr>
              <a:t>og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reduceret</a:t>
            </a:r>
            <a:r>
              <a:rPr lang="en-GB" sz="1800" dirty="0" err="1">
                <a:solidFill>
                  <a:schemeClr val="dk1"/>
                </a:solidFill>
                <a:latin typeface="Calibri"/>
                <a:ea typeface="Calibri"/>
                <a:cs typeface="Calibri"/>
                <a:sym typeface="Calibri"/>
              </a:rPr>
              <a:t>kundernes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tillid</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a:solidFill>
                  <a:schemeClr val="dk1"/>
                </a:solidFill>
                <a:latin typeface="Calibri"/>
                <a:ea typeface="Calibri"/>
                <a:cs typeface="Calibri"/>
                <a:sym typeface="Calibri"/>
              </a:rPr>
              <a:t>Blockchain </a:t>
            </a:r>
            <a:r>
              <a:rPr lang="en-GB" sz="1800" dirty="0" err="1">
                <a:solidFill>
                  <a:schemeClr val="dk1"/>
                </a:solidFill>
                <a:latin typeface="Calibri"/>
                <a:ea typeface="Calibri"/>
                <a:cs typeface="Calibri"/>
                <a:sym typeface="Calibri"/>
              </a:rPr>
              <a:t>løsning</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applikation</a:t>
            </a:r>
            <a:r>
              <a:rPr lang="en-GB" sz="1800" b="0" dirty="0" err="1">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QR-koder</a:t>
            </a:r>
            <a:r>
              <a:rPr lang="en-GB" sz="1800" b="0" dirty="0" err="1">
                <a:solidFill>
                  <a:schemeClr val="dk1"/>
                </a:solidFill>
                <a:latin typeface="Calibri"/>
                <a:ea typeface="Calibri"/>
                <a:cs typeface="Calibri"/>
                <a:sym typeface="Calibri"/>
              </a:rPr>
              <a:t>på</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produktemballage</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gør</a:t>
            </a:r>
            <a:r>
              <a:rPr lang="en-GB" sz="1800" b="0" dirty="0">
                <a:solidFill>
                  <a:schemeClr val="dk1"/>
                </a:solidFill>
                <a:latin typeface="Calibri"/>
                <a:ea typeface="Calibri"/>
                <a:cs typeface="Calibri"/>
                <a:sym typeface="Calibri"/>
              </a:rPr>
              <a:t> det </a:t>
            </a:r>
            <a:r>
              <a:rPr lang="en-GB" sz="1800" b="0" dirty="0" err="1">
                <a:solidFill>
                  <a:schemeClr val="dk1"/>
                </a:solidFill>
                <a:latin typeface="Calibri"/>
                <a:ea typeface="Calibri"/>
                <a:cs typeface="Calibri"/>
                <a:sym typeface="Calibri"/>
              </a:rPr>
              <a:t>muligt</a:t>
            </a:r>
            <a:r>
              <a:rPr lang="en-GB" sz="1800" b="0" dirty="0">
                <a:solidFill>
                  <a:schemeClr val="dk1"/>
                </a:solidFill>
                <a:latin typeface="Calibri"/>
                <a:ea typeface="Calibri"/>
                <a:cs typeface="Calibri"/>
                <a:sym typeface="Calibri"/>
              </a:rPr>
              <a:t> for </a:t>
            </a:r>
            <a:r>
              <a:rPr lang="en-GB" sz="1800" b="0" dirty="0" err="1">
                <a:solidFill>
                  <a:schemeClr val="dk1"/>
                </a:solidFill>
                <a:latin typeface="Calibri"/>
                <a:ea typeface="Calibri"/>
                <a:cs typeface="Calibri"/>
                <a:sym typeface="Calibri"/>
              </a:rPr>
              <a:t>forbrugerne</a:t>
            </a:r>
            <a:r>
              <a:rPr lang="en-GB" sz="1800" b="0" dirty="0">
                <a:solidFill>
                  <a:schemeClr val="dk1"/>
                </a:solidFill>
                <a:latin typeface="Calibri"/>
                <a:ea typeface="Calibri"/>
                <a:cs typeface="Calibri"/>
                <a:sym typeface="Calibri"/>
              </a:rPr>
              <a:t> at </a:t>
            </a:r>
            <a:r>
              <a:rPr lang="en-GB" sz="1800" b="0" dirty="0" err="1">
                <a:solidFill>
                  <a:schemeClr val="dk1"/>
                </a:solidFill>
                <a:latin typeface="Calibri"/>
                <a:ea typeface="Calibri"/>
                <a:cs typeface="Calibri"/>
                <a:sym typeface="Calibri"/>
              </a:rPr>
              <a:t>få</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adgang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til</a:t>
            </a:r>
            <a:r>
              <a:rPr lang="en-GB" sz="1800" b="0" dirty="0">
                <a:solidFill>
                  <a:schemeClr val="dk1"/>
                </a:solidFill>
                <a:latin typeface="Calibri"/>
                <a:ea typeface="Calibri"/>
                <a:cs typeface="Calibri"/>
                <a:sym typeface="Calibri"/>
              </a:rPr>
              <a:t> information om </a:t>
            </a:r>
            <a:r>
              <a:rPr lang="en-GB" sz="1800" b="0" dirty="0" err="1">
                <a:solidFill>
                  <a:schemeClr val="dk1"/>
                </a:solidFill>
                <a:latin typeface="Calibri"/>
                <a:ea typeface="Calibri"/>
                <a:cs typeface="Calibri"/>
                <a:sym typeface="Calibri"/>
              </a:rPr>
              <a:t>produktet</a:t>
            </a:r>
            <a:r>
              <a:rPr lang="en-GB" sz="1800" b="0" dirty="0">
                <a:solidFill>
                  <a:schemeClr val="dk1"/>
                </a:solidFill>
                <a:latin typeface="Calibri"/>
                <a:ea typeface="Calibri"/>
                <a:cs typeface="Calibri"/>
                <a:sym typeface="Calibri"/>
              </a:rPr>
              <a:t>, der er </a:t>
            </a:r>
            <a:r>
              <a:rPr lang="en-GB" sz="1800" b="0" dirty="0" err="1">
                <a:solidFill>
                  <a:schemeClr val="dk1"/>
                </a:solidFill>
                <a:latin typeface="Calibri"/>
                <a:ea typeface="Calibri"/>
                <a:cs typeface="Calibri"/>
                <a:sym typeface="Calibri"/>
              </a:rPr>
              <a:t>lagret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på</a:t>
            </a:r>
            <a:r>
              <a:rPr lang="en-GB" sz="1800" b="0" dirty="0">
                <a:solidFill>
                  <a:schemeClr val="dk1"/>
                </a:solidFill>
                <a:latin typeface="Calibri"/>
                <a:ea typeface="Calibri"/>
                <a:cs typeface="Calibri"/>
                <a:sym typeface="Calibri"/>
              </a:rPr>
              <a:t> Blockchain (</a:t>
            </a:r>
            <a:r>
              <a:rPr lang="en-GB" sz="1800" b="0" dirty="0" err="1">
                <a:solidFill>
                  <a:schemeClr val="dk1"/>
                </a:solidFill>
                <a:latin typeface="Calibri"/>
                <a:ea typeface="Calibri"/>
                <a:cs typeface="Calibri"/>
                <a:sym typeface="Calibri"/>
              </a:rPr>
              <a:t>f.eks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herkomst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økologisk</a:t>
            </a:r>
            <a:r>
              <a:rPr lang="en-GB" sz="1800" b="0" dirty="0">
                <a:solidFill>
                  <a:schemeClr val="dk1"/>
                </a:solidFill>
                <a:latin typeface="Calibri"/>
                <a:ea typeface="Calibri"/>
                <a:cs typeface="Calibri"/>
                <a:sym typeface="Calibri"/>
              </a:rPr>
              <a:t>/fairtrade-</a:t>
            </a:r>
            <a:r>
              <a:rPr lang="en-GB" sz="1800" b="0" dirty="0" err="1">
                <a:solidFill>
                  <a:schemeClr val="dk1"/>
                </a:solidFill>
                <a:latin typeface="Calibri"/>
                <a:ea typeface="Calibri"/>
                <a:cs typeface="Calibri"/>
                <a:sym typeface="Calibri"/>
              </a:rPr>
              <a:t>certificering</a:t>
            </a:r>
            <a:r>
              <a:rPr lang="en-GB" sz="1800" b="0" dirty="0">
                <a:solidFill>
                  <a:schemeClr val="dk1"/>
                </a:solidFill>
                <a:latin typeface="Calibri"/>
                <a:ea typeface="Calibri"/>
                <a:cs typeface="Calibri"/>
                <a:sym typeface="Calibri"/>
              </a:rPr>
              <a:t>);</a:t>
            </a:r>
            <a:r>
              <a:rPr lang="en-GB" sz="1800" dirty="0">
                <a:solidFill>
                  <a:schemeClr val="dk1"/>
                </a:solidFill>
                <a:latin typeface="Calibri"/>
                <a:ea typeface="Calibri"/>
                <a:cs typeface="Calibri"/>
                <a:sym typeface="Calibri"/>
              </a:rPr>
              <a:t>IoT/RFID </a:t>
            </a:r>
            <a:r>
              <a:rPr lang="en-GB" sz="1800" dirty="0" err="1">
                <a:solidFill>
                  <a:schemeClr val="dk1"/>
                </a:solidFill>
                <a:latin typeface="Calibri"/>
                <a:ea typeface="Calibri"/>
                <a:cs typeface="Calibri"/>
                <a:sym typeface="Calibri"/>
              </a:rPr>
              <a:t>madtrackere</a:t>
            </a:r>
            <a:r>
              <a:rPr lang="en-GB" sz="1800" b="0" dirty="0" err="1">
                <a:solidFill>
                  <a:schemeClr val="dk1"/>
                </a:solidFill>
                <a:latin typeface="Calibri"/>
                <a:ea typeface="Calibri"/>
                <a:cs typeface="Calibri"/>
                <a:sym typeface="Calibri"/>
              </a:rPr>
              <a:t>med</a:t>
            </a:r>
            <a:r>
              <a:rPr lang="en-GB" sz="1800" b="0" dirty="0">
                <a:solidFill>
                  <a:schemeClr val="dk1"/>
                </a:solidFill>
                <a:latin typeface="Calibri"/>
                <a:ea typeface="Calibri"/>
                <a:cs typeface="Calibri"/>
                <a:sym typeface="Calibri"/>
              </a:rPr>
              <a:t> data </a:t>
            </a:r>
            <a:r>
              <a:rPr lang="en-GB" sz="1800" b="0" dirty="0" err="1">
                <a:solidFill>
                  <a:schemeClr val="dk1"/>
                </a:solidFill>
                <a:latin typeface="Calibri"/>
                <a:ea typeface="Calibri"/>
                <a:cs typeface="Calibri"/>
                <a:sym typeface="Calibri"/>
              </a:rPr>
              <a:t>gemt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på</a:t>
            </a:r>
            <a:r>
              <a:rPr lang="en-GB" sz="1800" b="0" dirty="0">
                <a:solidFill>
                  <a:schemeClr val="dk1"/>
                </a:solidFill>
                <a:latin typeface="Calibri"/>
                <a:ea typeface="Calibri"/>
                <a:cs typeface="Calibri"/>
                <a:sym typeface="Calibri"/>
              </a:rPr>
              <a:t> Blockchain</a:t>
            </a:r>
            <a:endParaRPr sz="1800" b="0" dirty="0">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800" dirty="0" err="1">
                <a:solidFill>
                  <a:schemeClr val="dk1"/>
                </a:solidFill>
                <a:latin typeface="Calibri"/>
                <a:ea typeface="Calibri"/>
                <a:cs typeface="Calibri"/>
                <a:sym typeface="Calibri"/>
              </a:rPr>
              <a:t>Fordele</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Øg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forbrugernes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tillid</a:t>
            </a:r>
            <a:r>
              <a:rPr lang="en-GB" sz="1800" b="0" dirty="0">
                <a:solidFill>
                  <a:schemeClr val="dk1"/>
                </a:solidFill>
                <a:latin typeface="Calibri"/>
                <a:ea typeface="Calibri"/>
                <a:cs typeface="Calibri"/>
                <a:sym typeface="Calibri"/>
              </a:rPr>
              <a:t>&amp; </a:t>
            </a:r>
            <a:r>
              <a:rPr lang="en-GB" sz="1800" b="0" dirty="0" err="1">
                <a:solidFill>
                  <a:schemeClr val="dk1"/>
                </a:solidFill>
                <a:latin typeface="Calibri"/>
                <a:ea typeface="Calibri"/>
                <a:cs typeface="Calibri"/>
                <a:sym typeface="Calibri"/>
              </a:rPr>
              <a:t>tiltrække</a:t>
            </a:r>
            <a:r>
              <a:rPr lang="en-GB" sz="1800" b="0" dirty="0">
                <a:solidFill>
                  <a:schemeClr val="dk1"/>
                </a:solidFill>
                <a:latin typeface="Calibri"/>
                <a:ea typeface="Calibri"/>
                <a:cs typeface="Calibri"/>
                <a:sym typeface="Calibri"/>
              </a:rPr>
              <a:t> nye </a:t>
            </a:r>
            <a:r>
              <a:rPr lang="en-GB" sz="1800" b="0" dirty="0" err="1">
                <a:solidFill>
                  <a:schemeClr val="dk1"/>
                </a:solidFill>
                <a:latin typeface="Calibri"/>
                <a:ea typeface="Calibri"/>
                <a:cs typeface="Calibri"/>
                <a:sym typeface="Calibri"/>
              </a:rPr>
              <a:t>kunder</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Blockchain &amp; </a:t>
            </a:r>
            <a:r>
              <a:rPr lang="en-GB" sz="1800" b="0" dirty="0" err="1">
                <a:solidFill>
                  <a:schemeClr val="dk1"/>
                </a:solidFill>
                <a:latin typeface="Calibri"/>
                <a:ea typeface="Calibri"/>
                <a:cs typeface="Calibri"/>
                <a:sym typeface="Calibri"/>
              </a:rPr>
              <a:t>gennemsigtighed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en</a:t>
            </a:r>
            <a:r>
              <a:rPr lang="en-GB" sz="1800" dirty="0" err="1">
                <a:solidFill>
                  <a:schemeClr val="dk1"/>
                </a:solidFill>
                <a:latin typeface="Calibri"/>
                <a:ea typeface="Calibri"/>
                <a:cs typeface="Calibri"/>
                <a:sym typeface="Calibri"/>
              </a:rPr>
              <a:t>unikt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salgsargument</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Hurtig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målrettet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produkttilbagekaldelse</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minimere</a:t>
            </a:r>
            <a:r>
              <a:rPr lang="en-GB" sz="1800" b="0" dirty="0" err="1">
                <a:solidFill>
                  <a:schemeClr val="dk1"/>
                </a:solidFill>
                <a:latin typeface="Calibri"/>
                <a:ea typeface="Calibri"/>
                <a:cs typeface="Calibri"/>
                <a:sym typeface="Calibri"/>
              </a:rPr>
              <a:t>skade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på</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omdømmet</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Informeret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etisk</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forbrugerbeslutningstagning</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Fremme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mere</a:t>
            </a:r>
            <a:r>
              <a:rPr lang="en-GB" sz="1800" dirty="0" err="1">
                <a:solidFill>
                  <a:schemeClr val="dk1"/>
                </a:solidFill>
                <a:latin typeface="Calibri"/>
                <a:ea typeface="Calibri"/>
                <a:cs typeface="Calibri"/>
                <a:sym typeface="Calibri"/>
              </a:rPr>
              <a:t>bæredygtig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etisk</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praksis</a:t>
            </a:r>
            <a:r>
              <a:rPr lang="en-GB" sz="1800" b="0" dirty="0" err="1">
                <a:solidFill>
                  <a:schemeClr val="dk1"/>
                </a:solidFill>
                <a:latin typeface="Calibri"/>
                <a:ea typeface="Calibri"/>
                <a:cs typeface="Calibri"/>
                <a:sym typeface="Calibri"/>
              </a:rPr>
              <a:t>i</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landbrugsfødevaresektoren</a:t>
            </a:r>
            <a:endParaRPr sz="1800" b="0" dirty="0">
              <a:solidFill>
                <a:schemeClr val="dk1"/>
              </a:solidFill>
              <a:latin typeface="Calibri"/>
              <a:ea typeface="Calibri"/>
              <a:cs typeface="Calibri"/>
              <a:sym typeface="Calibri"/>
            </a:endParaRPr>
          </a:p>
          <a:p>
            <a:pPr marL="829178"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Begrænsninger</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Forbrugernes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efterspørgsel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alene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kan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være</a:t>
            </a:r>
            <a:r>
              <a:rPr lang="en-GB" sz="1800" dirty="0" err="1">
                <a:solidFill>
                  <a:schemeClr val="dk1"/>
                </a:solidFill>
                <a:latin typeface="Calibri"/>
                <a:ea typeface="Calibri"/>
                <a:cs typeface="Calibri"/>
                <a:sym typeface="Calibri"/>
              </a:rPr>
              <a:t>utilstrækkelig</a:t>
            </a:r>
            <a:r>
              <a:rPr lang="en-GB" sz="1800" b="0" dirty="0" err="1">
                <a:solidFill>
                  <a:schemeClr val="dk1"/>
                </a:solidFill>
                <a:latin typeface="Calibri"/>
                <a:ea typeface="Calibri"/>
                <a:cs typeface="Calibri"/>
                <a:sym typeface="Calibri"/>
              </a:rPr>
              <a:t>som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drivkraft</a:t>
            </a:r>
            <a:r>
              <a:rPr lang="en-GB" sz="1800" b="0" dirty="0">
                <a:solidFill>
                  <a:schemeClr val="dk1"/>
                </a:solidFill>
                <a:latin typeface="Calibri"/>
                <a:ea typeface="Calibri"/>
                <a:cs typeface="Calibri"/>
                <a:sym typeface="Calibri"/>
              </a:rPr>
              <a:t> for </a:t>
            </a:r>
            <a:r>
              <a:rPr lang="en-GB" sz="1800" b="0" dirty="0" err="1">
                <a:solidFill>
                  <a:schemeClr val="dk1"/>
                </a:solidFill>
                <a:latin typeface="Calibri"/>
                <a:ea typeface="Calibri"/>
                <a:cs typeface="Calibri"/>
                <a:sym typeface="Calibri"/>
              </a:rPr>
              <a:t>forandring</a:t>
            </a:r>
            <a:endParaRPr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Mangel</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på</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regler</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politikbaserede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motivationer</a:t>
            </a:r>
            <a:r>
              <a:rPr lang="en-GB" sz="1800" b="0" dirty="0">
                <a:solidFill>
                  <a:schemeClr val="dk1"/>
                </a:solidFill>
                <a:latin typeface="Calibri"/>
                <a:ea typeface="Calibri"/>
                <a:cs typeface="Calibri"/>
                <a:sym typeface="Calibri"/>
              </a:rPr>
              <a:t> for </a:t>
            </a:r>
            <a:r>
              <a:rPr lang="en-GB" sz="1800" b="0" dirty="0" err="1">
                <a:solidFill>
                  <a:schemeClr val="dk1"/>
                </a:solidFill>
                <a:latin typeface="Calibri"/>
                <a:ea typeface="Calibri"/>
                <a:cs typeface="Calibri"/>
                <a:sym typeface="Calibri"/>
              </a:rPr>
              <a:t>forandring</a:t>
            </a:r>
            <a:endParaRPr sz="1800" b="0" dirty="0">
              <a:solidFill>
                <a:schemeClr val="dk1"/>
              </a:solidFill>
              <a:latin typeface="Calibri"/>
              <a:ea typeface="Calibri"/>
              <a:cs typeface="Calibri"/>
              <a:sym typeface="Calibri"/>
            </a:endParaRPr>
          </a:p>
          <a:p>
            <a:pPr marL="414589"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800" b="0" dirty="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g281fc3c1766_0_389"/>
          <p:cNvPicPr preferRelativeResize="0"/>
          <p:nvPr/>
        </p:nvPicPr>
        <p:blipFill rotWithShape="1">
          <a:blip r:embed="rId3">
            <a:alphaModFix/>
          </a:blip>
          <a:srcRect/>
          <a:stretch/>
        </p:blipFill>
        <p:spPr>
          <a:xfrm>
            <a:off x="5998111" y="0"/>
            <a:ext cx="4946282" cy="6858001"/>
          </a:xfrm>
          <a:prstGeom prst="rect">
            <a:avLst/>
          </a:prstGeom>
          <a:noFill/>
          <a:ln>
            <a:noFill/>
          </a:ln>
        </p:spPr>
      </p:pic>
      <p:sp>
        <p:nvSpPr>
          <p:cNvPr id="705" name="Google Shape;705;g281fc3c1766_0_389"/>
          <p:cNvSpPr txBox="1"/>
          <p:nvPr/>
        </p:nvSpPr>
        <p:spPr>
          <a:xfrm>
            <a:off x="6142179" y="190700"/>
            <a:ext cx="4658146" cy="1098822"/>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BÆREDYGTIGHED OG FORBRUGSRELATIONER</a:t>
            </a:r>
            <a:endParaRPr sz="2992">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300"/>
              <a:buFont typeface="Arial"/>
              <a:buNone/>
            </a:pPr>
            <a:r>
              <a:rPr lang="en-GB" sz="2992">
                <a:solidFill>
                  <a:schemeClr val="lt1"/>
                </a:solidFill>
                <a:latin typeface="Calibri"/>
                <a:ea typeface="Calibri"/>
                <a:cs typeface="Calibri"/>
                <a:sym typeface="Calibri"/>
              </a:rPr>
              <a:t>CASESTUDIE: MOYEE KAFFE</a:t>
            </a:r>
            <a:endParaRPr sz="2992">
              <a:latin typeface="Calibri"/>
              <a:ea typeface="Calibri"/>
              <a:cs typeface="Calibri"/>
              <a:sym typeface="Calibri"/>
            </a:endParaRPr>
          </a:p>
        </p:txBody>
      </p:sp>
      <p:sp>
        <p:nvSpPr>
          <p:cNvPr id="706" name="Google Shape;706;g281fc3c1766_0_389"/>
          <p:cNvSpPr txBox="1">
            <a:spLocks noGrp="1"/>
          </p:cNvSpPr>
          <p:nvPr>
            <p:ph type="body" idx="1"/>
          </p:nvPr>
        </p:nvSpPr>
        <p:spPr>
          <a:xfrm>
            <a:off x="1432549" y="590282"/>
            <a:ext cx="4453300" cy="6077652"/>
          </a:xfrm>
          <a:prstGeom prst="rect">
            <a:avLst/>
          </a:prstGeom>
          <a:noFill/>
          <a:ln>
            <a:noFill/>
          </a:ln>
        </p:spPr>
        <p:txBody>
          <a:bodyPr spcFirstLastPara="1" wrap="square" lIns="82904" tIns="41441" rIns="82904" bIns="41441" anchor="t" anchorCtr="0">
            <a:normAutofit fontScale="25000" lnSpcReduction="20000"/>
          </a:bodyPr>
          <a:lstStyle/>
          <a:p>
            <a:pPr marL="414589" lvl="0" indent="-333974" algn="l" rtl="0">
              <a:lnSpc>
                <a:spcPct val="90000"/>
              </a:lnSpc>
              <a:spcBef>
                <a:spcPts val="0"/>
              </a:spcBef>
              <a:spcAft>
                <a:spcPts val="0"/>
              </a:spcAft>
              <a:buSzPct val="100000"/>
              <a:buFont typeface="Calibri"/>
              <a:buChar char="●"/>
            </a:pPr>
            <a:r>
              <a:rPr lang="en-GB" sz="7980"/>
              <a:t>Udfordringer i kaffeindustrien:</a:t>
            </a:r>
            <a:endParaRPr sz="7980"/>
          </a:p>
          <a:p>
            <a:pPr marL="414589" lvl="0" indent="-333974" algn="l" rtl="0">
              <a:lnSpc>
                <a:spcPct val="90000"/>
              </a:lnSpc>
              <a:spcBef>
                <a:spcPts val="0"/>
              </a:spcBef>
              <a:spcAft>
                <a:spcPts val="0"/>
              </a:spcAft>
              <a:buSzPct val="100000"/>
              <a:buFont typeface="Open Sans"/>
              <a:buChar char="-"/>
            </a:pPr>
            <a:r>
              <a:rPr lang="en-GB" sz="7980"/>
              <a:t>'Big Coffee',</a:t>
            </a:r>
            <a:r>
              <a:rPr lang="en-GB" sz="7980" b="1"/>
              <a:t>ujævn fordeling af overskuddet</a:t>
            </a:r>
            <a:r>
              <a:rPr lang="en-GB" sz="7980"/>
              <a:t>- kun 10 % af kaffeværdien forbliver i oprindelseslandet</a:t>
            </a:r>
            <a:endParaRPr sz="7980"/>
          </a:p>
          <a:p>
            <a:pPr marL="414589" lvl="0" indent="-333974" algn="l" rtl="0">
              <a:lnSpc>
                <a:spcPct val="90000"/>
              </a:lnSpc>
              <a:spcBef>
                <a:spcPts val="0"/>
              </a:spcBef>
              <a:spcAft>
                <a:spcPts val="0"/>
              </a:spcAft>
              <a:buSzPct val="100000"/>
              <a:buFont typeface="Open Sans"/>
              <a:buChar char="-"/>
            </a:pPr>
            <a:r>
              <a:rPr lang="en-GB" sz="7980" b="1"/>
              <a:t>Fattigdom</a:t>
            </a:r>
            <a:r>
              <a:rPr lang="en-GB" sz="7980"/>
              <a:t>- 90 % af kaffebønderne tjener mindre end 2 € om dagen</a:t>
            </a:r>
            <a:endParaRPr sz="7980"/>
          </a:p>
          <a:p>
            <a:pPr marL="414589" lvl="0" indent="-333974" algn="l" rtl="0">
              <a:lnSpc>
                <a:spcPct val="90000"/>
              </a:lnSpc>
              <a:spcBef>
                <a:spcPts val="0"/>
              </a:spcBef>
              <a:spcAft>
                <a:spcPts val="0"/>
              </a:spcAft>
              <a:buSzPct val="100000"/>
              <a:buFont typeface="Open Sans"/>
              <a:buChar char="-"/>
            </a:pPr>
            <a:r>
              <a:rPr lang="en-GB" sz="7980" b="1"/>
              <a:t>Miljøpåvirkning</a:t>
            </a:r>
            <a:r>
              <a:rPr lang="en-GB" sz="7980"/>
              <a:t>- ødelæggelse af levesteder og skovrydning</a:t>
            </a:r>
            <a:endParaRPr sz="7980"/>
          </a:p>
          <a:p>
            <a:pPr marL="829178" lvl="0" indent="0" algn="l" rtl="0">
              <a:lnSpc>
                <a:spcPct val="90000"/>
              </a:lnSpc>
              <a:spcBef>
                <a:spcPts val="0"/>
              </a:spcBef>
              <a:spcAft>
                <a:spcPts val="0"/>
              </a:spcAft>
              <a:buSzPct val="72727"/>
              <a:buNone/>
            </a:pPr>
            <a:endParaRPr sz="7980"/>
          </a:p>
          <a:p>
            <a:pPr marL="414589" lvl="0" indent="-333974" algn="l" rtl="0">
              <a:lnSpc>
                <a:spcPct val="90000"/>
              </a:lnSpc>
              <a:spcBef>
                <a:spcPts val="0"/>
              </a:spcBef>
              <a:spcAft>
                <a:spcPts val="0"/>
              </a:spcAft>
              <a:buSzPct val="100000"/>
              <a:buFont typeface="Open Sans"/>
              <a:buChar char="●"/>
            </a:pPr>
            <a:r>
              <a:rPr lang="en-GB" sz="7980" b="1"/>
              <a:t>Moyees tilgang</a:t>
            </a:r>
            <a:r>
              <a:rPr lang="en-GB" sz="7980"/>
              <a:t>: “Radikalt god kaffe med en radikal effekt”</a:t>
            </a:r>
            <a:endParaRPr sz="7980"/>
          </a:p>
          <a:p>
            <a:pPr marL="414589" lvl="0" indent="-333974" algn="l" rtl="0">
              <a:lnSpc>
                <a:spcPct val="90000"/>
              </a:lnSpc>
              <a:spcBef>
                <a:spcPts val="0"/>
              </a:spcBef>
              <a:spcAft>
                <a:spcPts val="0"/>
              </a:spcAft>
              <a:buSzPct val="100000"/>
              <a:buFont typeface="Open Sans"/>
              <a:buChar char="●"/>
            </a:pPr>
            <a:r>
              <a:rPr lang="en-GB" sz="7980" b="1"/>
              <a:t>'FairChain'</a:t>
            </a:r>
            <a:r>
              <a:rPr lang="en-GB" sz="7980"/>
              <a:t>forretningsmodel: del mere af værdien fra kaffe med kaffedyrkende lande</a:t>
            </a:r>
            <a:endParaRPr sz="7980"/>
          </a:p>
          <a:p>
            <a:pPr marL="414589" lvl="0" indent="-333974" algn="l" rtl="0">
              <a:lnSpc>
                <a:spcPct val="90000"/>
              </a:lnSpc>
              <a:spcBef>
                <a:spcPts val="0"/>
              </a:spcBef>
              <a:spcAft>
                <a:spcPts val="0"/>
              </a:spcAft>
              <a:buSzPct val="100000"/>
              <a:buFont typeface="Calibri"/>
              <a:buChar char="-"/>
            </a:pPr>
            <a:r>
              <a:rPr lang="en-GB" sz="7980"/>
              <a:t>Nøgle: ristning, emballering og branding af kaffe i oprindelseslandet</a:t>
            </a:r>
            <a:endParaRPr sz="7980"/>
          </a:p>
          <a:p>
            <a:pPr marL="414589" lvl="0" indent="-333974" algn="l" rtl="0">
              <a:lnSpc>
                <a:spcPct val="90000"/>
              </a:lnSpc>
              <a:spcBef>
                <a:spcPts val="0"/>
              </a:spcBef>
              <a:spcAft>
                <a:spcPts val="0"/>
              </a:spcAft>
              <a:buSzPct val="100000"/>
              <a:buFont typeface="Open Sans"/>
              <a:buChar char="●"/>
            </a:pPr>
            <a:r>
              <a:rPr lang="en-GB" sz="7980"/>
              <a:t>Fokus på</a:t>
            </a:r>
            <a:r>
              <a:rPr lang="en-GB" sz="7980" b="1"/>
              <a:t>social og miljømæssig bæredygtighed</a:t>
            </a:r>
            <a:r>
              <a:rPr lang="en-GB" sz="7980"/>
              <a:t>- at hjælpe kaffebønder med at tjene en levedygtig løn og bidrage til genplantning af skov i kaffeproducerende lande</a:t>
            </a:r>
            <a:endParaRPr sz="7980"/>
          </a:p>
          <a:p>
            <a:pPr marL="414589" lvl="0" indent="0" algn="l" rtl="0">
              <a:lnSpc>
                <a:spcPct val="90000"/>
              </a:lnSpc>
              <a:spcBef>
                <a:spcPts val="0"/>
              </a:spcBef>
              <a:spcAft>
                <a:spcPts val="0"/>
              </a:spcAft>
              <a:buSzPct val="72727"/>
              <a:buNone/>
            </a:pPr>
            <a:endParaRPr sz="7980"/>
          </a:p>
          <a:p>
            <a:pPr marL="414589" lvl="0" indent="-333974" algn="l" rtl="0">
              <a:lnSpc>
                <a:spcPct val="90000"/>
              </a:lnSpc>
              <a:spcBef>
                <a:spcPts val="0"/>
              </a:spcBef>
              <a:spcAft>
                <a:spcPts val="0"/>
              </a:spcAft>
              <a:buSzPct val="100000"/>
              <a:buFont typeface="Calibri"/>
              <a:buChar char="●"/>
            </a:pPr>
            <a:r>
              <a:rPr lang="en-GB" sz="7980" b="1"/>
              <a:t>Blockchain-teknologi er central for Moyees forretningsmodel og brandidentitet</a:t>
            </a:r>
            <a:endParaRPr sz="7980" b="1"/>
          </a:p>
          <a:p>
            <a:pPr marL="414589" lvl="0" indent="-230327" algn="l" rtl="0">
              <a:lnSpc>
                <a:spcPct val="90000"/>
              </a:lnSpc>
              <a:spcBef>
                <a:spcPts val="0"/>
              </a:spcBef>
              <a:spcAft>
                <a:spcPts val="0"/>
              </a:spcAft>
              <a:buSzPct val="100000"/>
              <a:buFont typeface="Open Sans"/>
              <a:buChar char="●"/>
            </a:pPr>
            <a:r>
              <a:rPr lang="en-GB">
                <a:latin typeface="Open Sans"/>
                <a:ea typeface="Open Sans"/>
                <a:cs typeface="Open Sans"/>
                <a:sym typeface="Open Sans"/>
              </a:rPr>
              <a:t> </a:t>
            </a:r>
            <a:endParaRPr>
              <a:latin typeface="Open Sans"/>
              <a:ea typeface="Open Sans"/>
              <a:cs typeface="Open Sans"/>
              <a:sym typeface="Open Sans"/>
            </a:endParaRPr>
          </a:p>
        </p:txBody>
      </p:sp>
      <p:pic>
        <p:nvPicPr>
          <p:cNvPr id="707" name="Google Shape;707;g281fc3c1766_0_389"/>
          <p:cNvPicPr preferRelativeResize="0"/>
          <p:nvPr/>
        </p:nvPicPr>
        <p:blipFill rotWithShape="1">
          <a:blip r:embed="rId4" cstate="screen">
            <a:alphaModFix/>
            <a:extLst>
              <a:ext uri="{28A0092B-C50C-407E-A947-70E740481C1C}">
                <a14:useLocalDpi xmlns:a14="http://schemas.microsoft.com/office/drawing/2010/main"/>
              </a:ext>
            </a:extLst>
          </a:blip>
          <a:srcRect l="2940" t="5419"/>
          <a:stretch/>
        </p:blipFill>
        <p:spPr>
          <a:xfrm>
            <a:off x="5998111" y="1762118"/>
            <a:ext cx="4946282" cy="3175701"/>
          </a:xfrm>
          <a:prstGeom prst="rect">
            <a:avLst/>
          </a:prstGeom>
          <a:noFill/>
          <a:ln>
            <a:noFill/>
          </a:ln>
        </p:spPr>
      </p:pic>
      <p:sp>
        <p:nvSpPr>
          <p:cNvPr id="708" name="Google Shape;708;g281fc3c1766_0_389"/>
          <p:cNvSpPr txBox="1"/>
          <p:nvPr/>
        </p:nvSpPr>
        <p:spPr>
          <a:xfrm>
            <a:off x="9746849" y="6469345"/>
            <a:ext cx="1027768" cy="198589"/>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544">
                <a:latin typeface="Calibri"/>
                <a:ea typeface="Calibri"/>
                <a:cs typeface="Calibri"/>
                <a:sym typeface="Calibri"/>
              </a:rPr>
              <a:t>Kilde:</a:t>
            </a:r>
            <a:r>
              <a:rPr lang="en-GB" sz="544" u="sng">
                <a:solidFill>
                  <a:schemeClr val="hlink"/>
                </a:solidFill>
                <a:latin typeface="Calibri"/>
                <a:ea typeface="Calibri"/>
                <a:cs typeface="Calibri"/>
                <a:sym typeface="Calibri"/>
                <a:hlinkClick r:id="rId5"/>
              </a:rPr>
              <a:t>Moyee kaffe</a:t>
            </a:r>
            <a:endParaRPr sz="544">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pic>
        <p:nvPicPr>
          <p:cNvPr id="714" name="Google Shape;714;g281fc3c1766_0_398"/>
          <p:cNvPicPr preferRelativeResize="0"/>
          <p:nvPr/>
        </p:nvPicPr>
        <p:blipFill rotWithShape="1">
          <a:blip r:embed="rId3">
            <a:alphaModFix/>
          </a:blip>
          <a:srcRect/>
          <a:stretch/>
        </p:blipFill>
        <p:spPr>
          <a:xfrm>
            <a:off x="1247607" y="0"/>
            <a:ext cx="4946282" cy="6858001"/>
          </a:xfrm>
          <a:prstGeom prst="rect">
            <a:avLst/>
          </a:prstGeom>
          <a:noFill/>
          <a:ln>
            <a:noFill/>
          </a:ln>
        </p:spPr>
      </p:pic>
      <p:sp>
        <p:nvSpPr>
          <p:cNvPr id="715" name="Google Shape;715;g281fc3c1766_0_398"/>
          <p:cNvSpPr txBox="1"/>
          <p:nvPr/>
        </p:nvSpPr>
        <p:spPr>
          <a:xfrm>
            <a:off x="6116471" y="590282"/>
            <a:ext cx="4658146"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CASESTUDIE: MOYEE KAFFE</a:t>
            </a:r>
            <a:endParaRPr sz="1270"/>
          </a:p>
        </p:txBody>
      </p:sp>
      <p:sp>
        <p:nvSpPr>
          <p:cNvPr id="716" name="Google Shape;716;g281fc3c1766_0_398"/>
          <p:cNvSpPr txBox="1">
            <a:spLocks noGrp="1"/>
          </p:cNvSpPr>
          <p:nvPr>
            <p:ph type="body" idx="1"/>
          </p:nvPr>
        </p:nvSpPr>
        <p:spPr>
          <a:xfrm>
            <a:off x="6287131" y="292851"/>
            <a:ext cx="4566469" cy="5482428"/>
          </a:xfrm>
          <a:prstGeom prst="rect">
            <a:avLst/>
          </a:prstGeom>
          <a:noFill/>
          <a:ln>
            <a:noFill/>
          </a:ln>
        </p:spPr>
        <p:txBody>
          <a:bodyPr spcFirstLastPara="1" wrap="square" lIns="82904" tIns="41441" rIns="82904" bIns="41441" anchor="t" anchorCtr="0">
            <a:noAutofit/>
          </a:bodyPr>
          <a:lstStyle/>
          <a:p>
            <a:pPr marL="0" lvl="0" indent="0" algn="l" rtl="0">
              <a:lnSpc>
                <a:spcPct val="90000"/>
              </a:lnSpc>
              <a:spcBef>
                <a:spcPts val="0"/>
              </a:spcBef>
              <a:spcAft>
                <a:spcPts val="0"/>
              </a:spcAft>
              <a:buSzPts val="1600"/>
              <a:buNone/>
            </a:pPr>
            <a:r>
              <a:rPr lang="en-GB" sz="1800" b="1"/>
              <a:t>Brug af Blockchain i Moyee Coffee:</a:t>
            </a:r>
            <a:endParaRPr sz="1800" b="1"/>
          </a:p>
          <a:p>
            <a:pPr marL="0" lvl="0" indent="0" algn="l" rtl="0">
              <a:lnSpc>
                <a:spcPct val="90000"/>
              </a:lnSpc>
              <a:spcBef>
                <a:spcPts val="0"/>
              </a:spcBef>
              <a:spcAft>
                <a:spcPts val="0"/>
              </a:spcAft>
              <a:buSzPts val="1600"/>
              <a:buNone/>
            </a:pPr>
            <a:endParaRPr sz="1800"/>
          </a:p>
          <a:p>
            <a:pPr marL="414589" lvl="0" indent="-333974" algn="l" rtl="0">
              <a:lnSpc>
                <a:spcPct val="90000"/>
              </a:lnSpc>
              <a:spcBef>
                <a:spcPts val="0"/>
              </a:spcBef>
              <a:spcAft>
                <a:spcPts val="0"/>
              </a:spcAft>
              <a:buSzPts val="2200"/>
              <a:buFont typeface="Calibri"/>
              <a:buChar char="●"/>
            </a:pPr>
            <a:r>
              <a:rPr lang="en-GB" sz="1800"/>
              <a:t>End-to-end digitaliseret kaffeværdikæde -</a:t>
            </a:r>
            <a:r>
              <a:rPr lang="en-GB" sz="1800" b="1"/>
              <a:t>100 % gennemsigtighed</a:t>
            </a:r>
            <a:endParaRPr sz="1800" b="1"/>
          </a:p>
          <a:p>
            <a:pPr marL="414589" lvl="0" indent="-333974" algn="l" rtl="0">
              <a:lnSpc>
                <a:spcPct val="90000"/>
              </a:lnSpc>
              <a:spcBef>
                <a:spcPts val="0"/>
              </a:spcBef>
              <a:spcAft>
                <a:spcPts val="0"/>
              </a:spcAft>
              <a:buSzPts val="2200"/>
              <a:buFont typeface="Calibri"/>
              <a:buChar char="●"/>
            </a:pPr>
            <a:r>
              <a:rPr lang="en-GB" sz="1800"/>
              <a:t>Moyees landmænd får mobilpunge, trykkort, unikke ID-numre og stregkoder - betalt digitalt</a:t>
            </a:r>
            <a:endParaRPr sz="1800"/>
          </a:p>
          <a:p>
            <a:pPr marL="414589" lvl="0" indent="-333974" algn="l" rtl="0">
              <a:lnSpc>
                <a:spcPct val="90000"/>
              </a:lnSpc>
              <a:spcBef>
                <a:spcPts val="0"/>
              </a:spcBef>
              <a:spcAft>
                <a:spcPts val="0"/>
              </a:spcAft>
              <a:buSzPts val="2200"/>
              <a:buFont typeface="Calibri"/>
              <a:buChar char="●"/>
            </a:pPr>
            <a:r>
              <a:rPr lang="en-GB" sz="1800"/>
              <a:t>Geomærkning af gårde og vaskestation for at bevise placering</a:t>
            </a:r>
            <a:endParaRPr sz="1800"/>
          </a:p>
          <a:p>
            <a:pPr marL="414589" lvl="0" indent="0" algn="l" rtl="0">
              <a:lnSpc>
                <a:spcPct val="90000"/>
              </a:lnSpc>
              <a:spcBef>
                <a:spcPts val="0"/>
              </a:spcBef>
              <a:spcAft>
                <a:spcPts val="0"/>
              </a:spcAft>
              <a:buNone/>
            </a:pPr>
            <a:endParaRPr sz="1800"/>
          </a:p>
          <a:p>
            <a:pPr marL="414589" lvl="0" indent="-333974" algn="l" rtl="0">
              <a:lnSpc>
                <a:spcPct val="90000"/>
              </a:lnSpc>
              <a:spcBef>
                <a:spcPts val="0"/>
              </a:spcBef>
              <a:spcAft>
                <a:spcPts val="0"/>
              </a:spcAft>
              <a:buSzPts val="2200"/>
              <a:buFont typeface="Calibri"/>
              <a:buChar char="●"/>
            </a:pPr>
            <a:r>
              <a:rPr lang="en-GB" sz="1800" b="1"/>
              <a:t>QR-koder</a:t>
            </a:r>
            <a:r>
              <a:rPr lang="en-GB" sz="1800"/>
              <a:t>på siden kaffeposer - forbrugere kan scanne med mobiltelefoner og få adgang til information om landmændene og andre leverandørkædeaktører, herunder hvem der får betalt hvad</a:t>
            </a:r>
            <a:endParaRPr sz="1800"/>
          </a:p>
          <a:p>
            <a:pPr marL="414589" lvl="0" indent="-333974" algn="l" rtl="0">
              <a:spcBef>
                <a:spcPts val="0"/>
              </a:spcBef>
              <a:spcAft>
                <a:spcPts val="0"/>
              </a:spcAft>
              <a:buSzPts val="2200"/>
              <a:buFont typeface="Calibri"/>
              <a:buChar char="●"/>
            </a:pPr>
            <a:r>
              <a:rPr lang="en-GB" sz="1800"/>
              <a:t>Forbrugere modtager et digitalt token til en værdi af 50c ved køb af Moyee Coffee og kan enten:</a:t>
            </a:r>
            <a:endParaRPr sz="1800"/>
          </a:p>
          <a:p>
            <a:pPr marL="414589" lvl="0" indent="-333974" algn="l" rtl="0">
              <a:spcBef>
                <a:spcPts val="0"/>
              </a:spcBef>
              <a:spcAft>
                <a:spcPts val="0"/>
              </a:spcAft>
              <a:buSzPts val="2200"/>
              <a:buFont typeface="Calibri"/>
              <a:buChar char="-"/>
            </a:pPr>
            <a:r>
              <a:rPr lang="en-GB" sz="1800"/>
              <a:t>Behold tokenet og få penge tilbage på deres næste køb</a:t>
            </a:r>
            <a:endParaRPr sz="1800"/>
          </a:p>
          <a:p>
            <a:pPr marL="414589" lvl="0" indent="-333974" algn="l" rtl="0">
              <a:spcBef>
                <a:spcPts val="0"/>
              </a:spcBef>
              <a:spcAft>
                <a:spcPts val="0"/>
              </a:spcAft>
              <a:buSzPts val="2200"/>
              <a:buFont typeface="Calibri"/>
              <a:buChar char="-"/>
            </a:pPr>
            <a:r>
              <a:rPr lang="en-GB" sz="1800"/>
              <a:t>Brug tokenet til at give landmanden drikkepenge</a:t>
            </a:r>
            <a:endParaRPr sz="1800"/>
          </a:p>
          <a:p>
            <a:pPr marL="414589" lvl="0" indent="-333974" algn="l" rtl="0">
              <a:spcBef>
                <a:spcPts val="0"/>
              </a:spcBef>
              <a:spcAft>
                <a:spcPts val="0"/>
              </a:spcAft>
              <a:buSzPts val="2200"/>
              <a:buFont typeface="Calibri"/>
              <a:buChar char="-"/>
            </a:pPr>
            <a:r>
              <a:rPr lang="en-GB" sz="1800"/>
              <a:t>Hjælp med at finansiere sociale projekter i kaffedyrkende samfund</a:t>
            </a:r>
            <a:endParaRPr sz="1800"/>
          </a:p>
          <a:p>
            <a:pPr marL="829178" lvl="0" indent="0" algn="l" rtl="0">
              <a:spcBef>
                <a:spcPts val="907"/>
              </a:spcBef>
              <a:spcAft>
                <a:spcPts val="0"/>
              </a:spcAft>
              <a:buNone/>
            </a:pPr>
            <a:endParaRPr sz="1800"/>
          </a:p>
          <a:p>
            <a:pPr marL="414589" lvl="0" indent="0" algn="l" rtl="0">
              <a:spcBef>
                <a:spcPts val="907"/>
              </a:spcBef>
              <a:spcAft>
                <a:spcPts val="0"/>
              </a:spcAft>
              <a:buNone/>
            </a:pPr>
            <a:r>
              <a:rPr lang="en-GB" sz="1800"/>
              <a:t> </a:t>
            </a:r>
            <a:endParaRPr sz="1800"/>
          </a:p>
        </p:txBody>
      </p:sp>
      <p:pic>
        <p:nvPicPr>
          <p:cNvPr id="717" name="Google Shape;717;g281fc3c1766_0_39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247608" y="1848378"/>
            <a:ext cx="4946283" cy="3297537"/>
          </a:xfrm>
          <a:prstGeom prst="rect">
            <a:avLst/>
          </a:prstGeom>
          <a:noFill/>
          <a:ln>
            <a:noFill/>
          </a:ln>
        </p:spPr>
      </p:pic>
      <p:sp>
        <p:nvSpPr>
          <p:cNvPr id="718" name="Google Shape;718;g281fc3c1766_0_398"/>
          <p:cNvSpPr txBox="1"/>
          <p:nvPr/>
        </p:nvSpPr>
        <p:spPr>
          <a:xfrm>
            <a:off x="1346925" y="213914"/>
            <a:ext cx="4747647" cy="1506974"/>
          </a:xfrm>
          <a:prstGeom prst="rect">
            <a:avLst/>
          </a:prstGeom>
          <a:noFill/>
          <a:ln>
            <a:noFill/>
          </a:ln>
        </p:spPr>
        <p:txBody>
          <a:bodyPr spcFirstLastPara="1" wrap="square" lIns="82904" tIns="82904" rIns="82904" bIns="82904" anchor="t" anchorCtr="0">
            <a:spAutoFit/>
          </a:bodyPr>
          <a:lstStyle/>
          <a:p>
            <a:pPr marL="0" lvl="0" indent="0" algn="l" rtl="0">
              <a:spcBef>
                <a:spcPts val="0"/>
              </a:spcBef>
              <a:spcAft>
                <a:spcPts val="0"/>
              </a:spcAft>
              <a:buClr>
                <a:schemeClr val="dk1"/>
              </a:buClr>
              <a:buSzPts val="3300"/>
              <a:buFont typeface="Arial"/>
              <a:buNone/>
            </a:pPr>
            <a:r>
              <a:rPr lang="en-GB" sz="2992">
                <a:solidFill>
                  <a:schemeClr val="lt1"/>
                </a:solidFill>
                <a:latin typeface="Calibri"/>
                <a:ea typeface="Calibri"/>
                <a:cs typeface="Calibri"/>
                <a:sym typeface="Calibri"/>
              </a:rPr>
              <a:t>BÆREDYGTIGHED OG FORBRUGSRELATIONER</a:t>
            </a:r>
            <a:endParaRPr sz="2992">
              <a:solidFill>
                <a:schemeClr val="lt1"/>
              </a:solidFill>
              <a:latin typeface="Calibri"/>
              <a:ea typeface="Calibri"/>
              <a:cs typeface="Calibri"/>
              <a:sym typeface="Calibri"/>
            </a:endParaRPr>
          </a:p>
          <a:p>
            <a:pPr marL="0" lvl="0" indent="0" algn="l" rtl="0">
              <a:spcBef>
                <a:spcPts val="0"/>
              </a:spcBef>
              <a:spcAft>
                <a:spcPts val="0"/>
              </a:spcAft>
              <a:buClr>
                <a:schemeClr val="dk1"/>
              </a:buClr>
              <a:buSzPts val="3300"/>
              <a:buFont typeface="Arial"/>
              <a:buNone/>
            </a:pPr>
            <a:r>
              <a:rPr lang="en-GB" sz="2992">
                <a:solidFill>
                  <a:schemeClr val="lt1"/>
                </a:solidFill>
                <a:latin typeface="Calibri"/>
                <a:ea typeface="Calibri"/>
                <a:cs typeface="Calibri"/>
                <a:sym typeface="Calibri"/>
              </a:rPr>
              <a:t>CASESTUDIE: MOYEE KAFFE</a:t>
            </a:r>
            <a:endParaRPr sz="2992">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300"/>
              <a:buFont typeface="Arial"/>
              <a:buNone/>
            </a:pPr>
            <a:endParaRPr sz="2992">
              <a:latin typeface="Calibri"/>
              <a:ea typeface="Calibri"/>
              <a:cs typeface="Calibri"/>
              <a:sym typeface="Calibri"/>
            </a:endParaRPr>
          </a:p>
        </p:txBody>
      </p:sp>
      <p:sp>
        <p:nvSpPr>
          <p:cNvPr id="719" name="Google Shape;719;g281fc3c1766_0_398"/>
          <p:cNvSpPr txBox="1"/>
          <p:nvPr/>
        </p:nvSpPr>
        <p:spPr>
          <a:xfrm>
            <a:off x="9962577" y="6495234"/>
            <a:ext cx="812040" cy="216000"/>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544">
                <a:latin typeface="Calibri"/>
                <a:ea typeface="Calibri"/>
                <a:cs typeface="Calibri"/>
                <a:sym typeface="Calibri"/>
              </a:rPr>
              <a:t>Kilde:</a:t>
            </a:r>
            <a:r>
              <a:rPr lang="en-GB" sz="544" u="sng">
                <a:solidFill>
                  <a:schemeClr val="hlink"/>
                </a:solidFill>
                <a:latin typeface="Calibri"/>
                <a:ea typeface="Calibri"/>
                <a:cs typeface="Calibri"/>
                <a:sym typeface="Calibri"/>
                <a:hlinkClick r:id="rId5"/>
              </a:rPr>
              <a:t>Moyee kaffe</a:t>
            </a:r>
            <a:endParaRPr sz="544">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g281fc3c1766_0_40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725" name="Google Shape;725;g281fc3c1766_0_408"/>
          <p:cNvSpPr txBox="1"/>
          <p:nvPr/>
        </p:nvSpPr>
        <p:spPr>
          <a:xfrm>
            <a:off x="1630526" y="189091"/>
            <a:ext cx="8180796" cy="64882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SÅDAN BRUGER DU BLOCKCHAIN ​​INDEN FOR AGRIFOOD SEKTOREN: KONKLUSIONER</a:t>
            </a:r>
            <a:endParaRPr sz="1270"/>
          </a:p>
        </p:txBody>
      </p:sp>
      <p:sp>
        <p:nvSpPr>
          <p:cNvPr id="726" name="Google Shape;726;g281fc3c1766_0_408"/>
          <p:cNvSpPr txBox="1">
            <a:spLocks noGrp="1"/>
          </p:cNvSpPr>
          <p:nvPr>
            <p:ph type="body" idx="1"/>
          </p:nvPr>
        </p:nvSpPr>
        <p:spPr>
          <a:xfrm>
            <a:off x="1695793" y="1390262"/>
            <a:ext cx="8637280" cy="2992486"/>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Blockchain-teknologi har mange potentielle anvendelsesmuligheder inden for landbrugsfødevaresektoren; store fordele omfatter</a:t>
            </a:r>
            <a:r>
              <a:rPr lang="en-GB" sz="1995">
                <a:solidFill>
                  <a:schemeClr val="dk1"/>
                </a:solidFill>
                <a:latin typeface="Calibri"/>
                <a:ea typeface="Calibri"/>
                <a:cs typeface="Calibri"/>
                <a:sym typeface="Calibri"/>
              </a:rPr>
              <a:t>gennemsigtighed, sporbarhed og tillid</a:t>
            </a:r>
            <a:endParaRPr sz="1995">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Potentielle fordele for mange aktører i forsyningskæden, fra landmænd til producenter til forbrugere</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En relativt ny teknologi, der først for nylig blev introduceret i landbrugsfødevaresektoren - vanskelig at vurdere det fulde omfang af dens styrker og begrænsninger, men de første resultater tyder på</a:t>
            </a:r>
            <a:r>
              <a:rPr lang="en-GB" sz="1995">
                <a:solidFill>
                  <a:schemeClr val="dk1"/>
                </a:solidFill>
                <a:latin typeface="Calibri"/>
                <a:ea typeface="Calibri"/>
                <a:cs typeface="Calibri"/>
                <a:sym typeface="Calibri"/>
              </a:rPr>
              <a:t>stort potentiale</a:t>
            </a:r>
            <a:endParaRPr sz="1995">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 er dog også omgivet af 'hype', har også begrænsninger - ikke en universel løsning</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Blockchain-teknologi som en</a:t>
            </a:r>
            <a:r>
              <a:rPr lang="en-GB" sz="1995">
                <a:solidFill>
                  <a:schemeClr val="dk1"/>
                </a:solidFill>
                <a:latin typeface="Calibri"/>
                <a:ea typeface="Calibri"/>
                <a:cs typeface="Calibri"/>
                <a:sym typeface="Calibri"/>
              </a:rPr>
              <a:t>værktøj</a:t>
            </a:r>
            <a:r>
              <a:rPr lang="en-GB" sz="1995" b="0">
                <a:solidFill>
                  <a:schemeClr val="dk1"/>
                </a:solidFill>
                <a:latin typeface="Calibri"/>
                <a:ea typeface="Calibri"/>
                <a:cs typeface="Calibri"/>
                <a:sym typeface="Calibri"/>
              </a:rPr>
              <a:t>snarere end et mål - at opnå social og miljømæssig bæredygtighed kræver en</a:t>
            </a:r>
            <a:r>
              <a:rPr lang="en-GB" sz="1995">
                <a:solidFill>
                  <a:schemeClr val="dk1"/>
                </a:solidFill>
                <a:latin typeface="Calibri"/>
                <a:ea typeface="Calibri"/>
                <a:cs typeface="Calibri"/>
                <a:sym typeface="Calibri"/>
              </a:rPr>
              <a:t>ændring i holdning</a:t>
            </a:r>
            <a:r>
              <a:rPr lang="en-GB" sz="1995" b="0">
                <a:solidFill>
                  <a:schemeClr val="dk1"/>
                </a:solidFill>
                <a:latin typeface="Calibri"/>
                <a:ea typeface="Calibri"/>
                <a:cs typeface="Calibri"/>
                <a:sym typeface="Calibri"/>
              </a:rPr>
              <a:t>og udsigter samt indførelse af nye teknologier</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At realisere dette potentiale vil kræve</a:t>
            </a:r>
            <a:r>
              <a:rPr lang="en-GB" sz="1995">
                <a:solidFill>
                  <a:schemeClr val="dk1"/>
                </a:solidFill>
                <a:latin typeface="Calibri"/>
                <a:ea typeface="Calibri"/>
                <a:cs typeface="Calibri"/>
                <a:sym typeface="Calibri"/>
              </a:rPr>
              <a:t>øget overordnet digitaliseringsniveau</a:t>
            </a:r>
            <a:r>
              <a:rPr lang="en-GB" sz="1995" b="0">
                <a:solidFill>
                  <a:schemeClr val="dk1"/>
                </a:solidFill>
                <a:latin typeface="Calibri"/>
                <a:ea typeface="Calibri"/>
                <a:cs typeface="Calibri"/>
                <a:sym typeface="Calibri"/>
              </a:rPr>
              <a:t>og teknisk</a:t>
            </a:r>
            <a:r>
              <a:rPr lang="en-GB" sz="1995">
                <a:solidFill>
                  <a:schemeClr val="dk1"/>
                </a:solidFill>
                <a:latin typeface="Calibri"/>
                <a:ea typeface="Calibri"/>
                <a:cs typeface="Calibri"/>
                <a:sym typeface="Calibri"/>
              </a:rPr>
              <a:t>opkvalificering</a:t>
            </a:r>
            <a:r>
              <a:rPr lang="en-GB" sz="1995" b="0">
                <a:solidFill>
                  <a:schemeClr val="dk1"/>
                </a:solidFill>
                <a:latin typeface="Calibri"/>
                <a:ea typeface="Calibri"/>
                <a:cs typeface="Calibri"/>
                <a:sym typeface="Calibri"/>
              </a:rPr>
              <a:t>inden for landbrugsfødevaresektoren</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En teknologi i hurtig udvikling - hold dig ajour med den løbende udvikling</a:t>
            </a:r>
            <a:endParaRPr sz="1995" b="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995" b="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730"/>
        <p:cNvGrpSpPr/>
        <p:nvPr/>
      </p:nvGrpSpPr>
      <p:grpSpPr>
        <a:xfrm>
          <a:off x="0" y="0"/>
          <a:ext cx="0" cy="0"/>
          <a:chOff x="0" y="0"/>
          <a:chExt cx="0" cy="0"/>
        </a:xfrm>
      </p:grpSpPr>
      <p:sp>
        <p:nvSpPr>
          <p:cNvPr id="731" name="Google Shape;731;g281fc3c1766_0_512"/>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2" name="Google Shape;732;g281fc3c1766_0_512"/>
          <p:cNvSpPr txBox="1"/>
          <p:nvPr/>
        </p:nvSpPr>
        <p:spPr>
          <a:xfrm>
            <a:off x="5004824" y="2532604"/>
            <a:ext cx="5765350" cy="1057665"/>
          </a:xfrm>
          <a:prstGeom prst="rect">
            <a:avLst/>
          </a:prstGeom>
          <a:noFill/>
          <a:ln>
            <a:noFill/>
          </a:ln>
        </p:spPr>
        <p:txBody>
          <a:bodyPr spcFirstLastPara="1" wrap="square" lIns="0" tIns="10927" rIns="0" bIns="0" anchor="t" anchorCtr="0">
            <a:spAutoFit/>
          </a:bodyPr>
          <a:lstStyle/>
          <a:p>
            <a:pPr marL="11516" marR="4607" lvl="0" indent="0" algn="l" rtl="0">
              <a:lnSpc>
                <a:spcPct val="109130"/>
              </a:lnSpc>
              <a:spcBef>
                <a:spcPts val="0"/>
              </a:spcBef>
              <a:spcAft>
                <a:spcPts val="0"/>
              </a:spcAft>
              <a:buClr>
                <a:srgbClr val="000000"/>
              </a:buClr>
              <a:buSzPts val="4600"/>
              <a:buFont typeface="Arial"/>
              <a:buNone/>
            </a:pPr>
            <a:r>
              <a:rPr lang="en-GB" sz="4171">
                <a:solidFill>
                  <a:schemeClr val="lt1"/>
                </a:solidFill>
                <a:latin typeface="Calibri"/>
                <a:ea typeface="Calibri"/>
                <a:cs typeface="Calibri"/>
                <a:sym typeface="Calibri"/>
              </a:rPr>
              <a:t>BLOKKÆDE I PRAKSIS:</a:t>
            </a:r>
            <a:endParaRPr sz="4171">
              <a:solidFill>
                <a:schemeClr val="lt1"/>
              </a:solidFill>
              <a:latin typeface="Calibri"/>
              <a:ea typeface="Calibri"/>
              <a:cs typeface="Calibri"/>
              <a:sym typeface="Calibri"/>
            </a:endParaRPr>
          </a:p>
          <a:p>
            <a:pPr marL="11516" marR="4607" lvl="0" indent="0" algn="l" rtl="0">
              <a:lnSpc>
                <a:spcPct val="109130"/>
              </a:lnSpc>
              <a:spcBef>
                <a:spcPts val="0"/>
              </a:spcBef>
              <a:spcAft>
                <a:spcPts val="0"/>
              </a:spcAft>
              <a:buClr>
                <a:srgbClr val="000000"/>
              </a:buClr>
              <a:buSzPts val="4600"/>
              <a:buFont typeface="Arial"/>
              <a:buNone/>
            </a:pPr>
            <a:r>
              <a:rPr lang="en-GB" sz="4171">
                <a:solidFill>
                  <a:schemeClr val="lt1"/>
                </a:solidFill>
                <a:latin typeface="Calibri"/>
                <a:ea typeface="Calibri"/>
                <a:cs typeface="Calibri"/>
                <a:sym typeface="Calibri"/>
              </a:rPr>
              <a:t>CASE STUDIER</a:t>
            </a:r>
            <a:endParaRPr sz="4171">
              <a:solidFill>
                <a:schemeClr val="lt1"/>
              </a:solidFill>
              <a:latin typeface="Calibri"/>
              <a:ea typeface="Calibri"/>
              <a:cs typeface="Calibri"/>
              <a:sym typeface="Calibri"/>
            </a:endParaRPr>
          </a:p>
        </p:txBody>
      </p:sp>
      <p:grpSp>
        <p:nvGrpSpPr>
          <p:cNvPr id="734" name="Google Shape;734;g281fc3c1766_0_512"/>
          <p:cNvGrpSpPr/>
          <p:nvPr/>
        </p:nvGrpSpPr>
        <p:grpSpPr>
          <a:xfrm>
            <a:off x="1743066" y="2062397"/>
            <a:ext cx="2617371" cy="2551478"/>
            <a:chOff x="2262504" y="2609557"/>
            <a:chExt cx="1345882" cy="1311999"/>
          </a:xfrm>
        </p:grpSpPr>
        <p:grpSp>
          <p:nvGrpSpPr>
            <p:cNvPr id="735" name="Google Shape;735;g281fc3c1766_0_512"/>
            <p:cNvGrpSpPr/>
            <p:nvPr/>
          </p:nvGrpSpPr>
          <p:grpSpPr>
            <a:xfrm>
              <a:off x="2847815" y="2734283"/>
              <a:ext cx="760571" cy="1187273"/>
              <a:chOff x="2847815" y="2734283"/>
              <a:chExt cx="760571" cy="1187273"/>
            </a:xfrm>
          </p:grpSpPr>
          <p:grpSp>
            <p:nvGrpSpPr>
              <p:cNvPr id="736" name="Google Shape;736;g281fc3c1766_0_512"/>
              <p:cNvGrpSpPr/>
              <p:nvPr/>
            </p:nvGrpSpPr>
            <p:grpSpPr>
              <a:xfrm>
                <a:off x="3093560" y="2734283"/>
                <a:ext cx="373380" cy="316098"/>
                <a:chOff x="3093560" y="2734283"/>
                <a:chExt cx="373380" cy="316098"/>
              </a:xfrm>
            </p:grpSpPr>
            <p:sp>
              <p:nvSpPr>
                <p:cNvPr id="737" name="Google Shape;737;g281fc3c1766_0_51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8" name="Google Shape;738;g281fc3c1766_0_51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9" name="Google Shape;739;g281fc3c1766_0_51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0" name="Google Shape;740;g281fc3c1766_0_512"/>
              <p:cNvGrpSpPr/>
              <p:nvPr/>
            </p:nvGrpSpPr>
            <p:grpSpPr>
              <a:xfrm>
                <a:off x="2847815" y="3185580"/>
                <a:ext cx="373380" cy="316099"/>
                <a:chOff x="2847815" y="3185580"/>
                <a:chExt cx="373380" cy="316099"/>
              </a:xfrm>
            </p:grpSpPr>
            <p:sp>
              <p:nvSpPr>
                <p:cNvPr id="741" name="Google Shape;741;g281fc3c1766_0_51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2" name="Google Shape;742;g281fc3c1766_0_51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3" name="Google Shape;743;g281fc3c1766_0_51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4" name="Google Shape;744;g281fc3c1766_0_512"/>
              <p:cNvGrpSpPr/>
              <p:nvPr/>
            </p:nvGrpSpPr>
            <p:grpSpPr>
              <a:xfrm>
                <a:off x="3385025" y="3181772"/>
                <a:ext cx="222409" cy="316098"/>
                <a:chOff x="3385025" y="3181772"/>
                <a:chExt cx="222409" cy="316098"/>
              </a:xfrm>
            </p:grpSpPr>
            <p:sp>
              <p:nvSpPr>
                <p:cNvPr id="745" name="Google Shape;745;g281fc3c1766_0_51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6" name="Google Shape;746;g281fc3c1766_0_51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7" name="Google Shape;747;g281fc3c1766_0_51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8" name="Google Shape;748;g281fc3c1766_0_512"/>
              <p:cNvGrpSpPr/>
              <p:nvPr/>
            </p:nvGrpSpPr>
            <p:grpSpPr>
              <a:xfrm>
                <a:off x="3139042" y="3633069"/>
                <a:ext cx="373618" cy="288487"/>
                <a:chOff x="3139042" y="3633069"/>
                <a:chExt cx="373618" cy="288487"/>
              </a:xfrm>
            </p:grpSpPr>
            <p:sp>
              <p:nvSpPr>
                <p:cNvPr id="749" name="Google Shape;749;g281fc3c1766_0_51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0" name="Google Shape;750;g281fc3c1766_0_51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1" name="Google Shape;751;g281fc3c1766_0_51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752" name="Google Shape;752;g281fc3c1766_0_51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3" name="Google Shape;753;g281fc3c1766_0_51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4" name="Google Shape;754;g281fc3c1766_0_51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5" name="Google Shape;755;g281fc3c1766_0_51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6" name="Google Shape;756;g281fc3c1766_0_51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7" name="Google Shape;757;g281fc3c1766_0_51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58" name="Google Shape;758;g281fc3c1766_0_512"/>
            <p:cNvGrpSpPr/>
            <p:nvPr/>
          </p:nvGrpSpPr>
          <p:grpSpPr>
            <a:xfrm>
              <a:off x="2262504" y="2609557"/>
              <a:ext cx="912494" cy="1194890"/>
              <a:chOff x="2262504" y="2609557"/>
              <a:chExt cx="912494" cy="1194890"/>
            </a:xfrm>
          </p:grpSpPr>
          <p:grpSp>
            <p:nvGrpSpPr>
              <p:cNvPr id="759" name="Google Shape;759;g281fc3c1766_0_512"/>
              <p:cNvGrpSpPr/>
              <p:nvPr/>
            </p:nvGrpSpPr>
            <p:grpSpPr>
              <a:xfrm>
                <a:off x="2262504" y="3184628"/>
                <a:ext cx="751522" cy="619819"/>
                <a:chOff x="2262504" y="3184628"/>
                <a:chExt cx="751522" cy="619819"/>
              </a:xfrm>
            </p:grpSpPr>
            <p:sp>
              <p:nvSpPr>
                <p:cNvPr id="760" name="Google Shape;760;g281fc3c1766_0_51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1" name="Google Shape;761;g281fc3c1766_0_51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2" name="Google Shape;762;g281fc3c1766_0_51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3" name="Google Shape;763;g281fc3c1766_0_51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4" name="Google Shape;764;g281fc3c1766_0_51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5" name="Google Shape;765;g281fc3c1766_0_51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6" name="Google Shape;766;g281fc3c1766_0_51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7" name="Google Shape;767;g281fc3c1766_0_51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8" name="Google Shape;768;g281fc3c1766_0_51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9" name="Google Shape;769;g281fc3c1766_0_51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0" name="Google Shape;770;g281fc3c1766_0_51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71" name="Google Shape;771;g281fc3c1766_0_512"/>
              <p:cNvGrpSpPr/>
              <p:nvPr/>
            </p:nvGrpSpPr>
            <p:grpSpPr>
              <a:xfrm>
                <a:off x="2270124" y="2609557"/>
                <a:ext cx="904874" cy="408453"/>
                <a:chOff x="2270124" y="2609557"/>
                <a:chExt cx="904874" cy="408453"/>
              </a:xfrm>
            </p:grpSpPr>
            <p:sp>
              <p:nvSpPr>
                <p:cNvPr id="772" name="Google Shape;772;g281fc3c1766_0_51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3" name="Google Shape;773;g281fc3c1766_0_51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4" name="Google Shape;774;g281fc3c1766_0_51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5" name="Google Shape;775;g281fc3c1766_0_51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6" name="Google Shape;776;g281fc3c1766_0_51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7" name="Google Shape;777;g281fc3c1766_0_51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8" name="Google Shape;778;g281fc3c1766_0_51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9" name="Google Shape;779;g281fc3c1766_0_51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0" name="Google Shape;780;g281fc3c1766_0_51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1" name="Google Shape;781;g281fc3c1766_0_51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82" name="Google Shape;782;g281fc3c1766_0_512"/>
              <p:cNvGrpSpPr/>
              <p:nvPr/>
            </p:nvGrpSpPr>
            <p:grpSpPr>
              <a:xfrm>
                <a:off x="2307271" y="3065615"/>
                <a:ext cx="207645" cy="85689"/>
                <a:chOff x="2307271" y="3065615"/>
                <a:chExt cx="207645" cy="85689"/>
              </a:xfrm>
            </p:grpSpPr>
            <p:sp>
              <p:nvSpPr>
                <p:cNvPr id="783" name="Google Shape;783;g281fc3c1766_0_51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4" name="Google Shape;784;g281fc3c1766_0_51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5" name="Google Shape;785;g281fc3c1766_0_51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pic>
        <p:nvPicPr>
          <p:cNvPr id="793" name="Google Shape;793;p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794" name="Google Shape;794;p5"/>
          <p:cNvSpPr txBox="1"/>
          <p:nvPr/>
        </p:nvSpPr>
        <p:spPr>
          <a:xfrm>
            <a:off x="1604615" y="391627"/>
            <a:ext cx="670252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POWER OF CASE STUDIES</a:t>
            </a:r>
            <a:endParaRPr sz="1270"/>
          </a:p>
        </p:txBody>
      </p:sp>
      <p:sp>
        <p:nvSpPr>
          <p:cNvPr id="795" name="Google Shape;795;p5"/>
          <p:cNvSpPr txBox="1">
            <a:spLocks noGrp="1"/>
          </p:cNvSpPr>
          <p:nvPr>
            <p:ph type="body" idx="1"/>
          </p:nvPr>
        </p:nvSpPr>
        <p:spPr>
          <a:xfrm>
            <a:off x="1558504" y="1373328"/>
            <a:ext cx="9074992" cy="3180871"/>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r>
              <a:rPr lang="en-GB" sz="1995" b="0">
                <a:solidFill>
                  <a:schemeClr val="dk1"/>
                </a:solidFill>
                <a:latin typeface="Calibri"/>
                <a:ea typeface="Calibri"/>
                <a:cs typeface="Calibri"/>
                <a:sym typeface="Calibri"/>
              </a:rPr>
              <a:t>Casestudier er et stærkt pædagogisk værktøj. De giver følgende fordele:</a:t>
            </a: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1995">
                <a:solidFill>
                  <a:srgbClr val="6A9D56"/>
                </a:solidFill>
                <a:latin typeface="Calibri"/>
                <a:ea typeface="Calibri"/>
                <a:cs typeface="Calibri"/>
                <a:sym typeface="Calibri"/>
              </a:rPr>
              <a:t>1. Kontekst i den virkelige verden:</a:t>
            </a:r>
            <a:r>
              <a:rPr lang="en-GB" sz="1995" b="0">
                <a:solidFill>
                  <a:schemeClr val="dk1"/>
                </a:solidFill>
                <a:latin typeface="Calibri"/>
                <a:ea typeface="Calibri"/>
                <a:cs typeface="Calibri"/>
                <a:sym typeface="Calibri"/>
              </a:rPr>
              <a:t>Gennem casestudier finder teoretisk viden praktisk forankring. Vi diskuterer ikke kun begreber; vi ser på, hvordan de udspiller sig i virkelige scenarier.</a:t>
            </a: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1995">
                <a:solidFill>
                  <a:srgbClr val="6A9D56"/>
                </a:solidFill>
                <a:latin typeface="Calibri"/>
                <a:ea typeface="Calibri"/>
                <a:cs typeface="Calibri"/>
                <a:sym typeface="Calibri"/>
              </a:rPr>
              <a:t>2. Problemløsning:</a:t>
            </a:r>
            <a:r>
              <a:rPr lang="en-GB" sz="1995" b="0">
                <a:solidFill>
                  <a:srgbClr val="6A9D56"/>
                </a:solidFill>
                <a:latin typeface="Calibri"/>
                <a:ea typeface="Calibri"/>
                <a:cs typeface="Calibri"/>
                <a:sym typeface="Calibri"/>
              </a:rPr>
              <a:t> </a:t>
            </a:r>
            <a:r>
              <a:rPr lang="en-GB" sz="1995" b="0">
                <a:solidFill>
                  <a:schemeClr val="dk1"/>
                </a:solidFill>
                <a:latin typeface="Calibri"/>
                <a:ea typeface="Calibri"/>
                <a:cs typeface="Calibri"/>
                <a:sym typeface="Calibri"/>
              </a:rPr>
              <a:t>Hvert casestudie præsenterer et unikt sæt udfordringer. Ved at dykke ned i disse situationer, engagerer du dig aktivt i problemløsning, fremmer kritisk tænkning og analytiske færdigheder.</a:t>
            </a: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1995">
                <a:solidFill>
                  <a:srgbClr val="6A9D56"/>
                </a:solidFill>
                <a:latin typeface="Calibri"/>
                <a:ea typeface="Calibri"/>
                <a:cs typeface="Calibri"/>
                <a:sym typeface="Calibri"/>
              </a:rPr>
              <a:t>3. Relaterbar læring:</a:t>
            </a:r>
            <a:r>
              <a:rPr lang="en-GB" sz="1995" b="0">
                <a:solidFill>
                  <a:schemeClr val="dk1"/>
                </a:solidFill>
                <a:latin typeface="Calibri"/>
                <a:ea typeface="Calibri"/>
                <a:cs typeface="Calibri"/>
                <a:sym typeface="Calibri"/>
              </a:rPr>
              <a:t>Ved at se blockchain i aktion inden for velkendte agrifood-miljøer, bliver viden mere relaterbar og lettere at forstå.</a:t>
            </a: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1995">
                <a:solidFill>
                  <a:srgbClr val="6A9D56"/>
                </a:solidFill>
                <a:latin typeface="Calibri"/>
                <a:ea typeface="Calibri"/>
                <a:cs typeface="Calibri"/>
                <a:sym typeface="Calibri"/>
              </a:rPr>
              <a:t>4. Forskellige perspektiver:</a:t>
            </a:r>
            <a:r>
              <a:rPr lang="en-GB" sz="1995">
                <a:solidFill>
                  <a:schemeClr val="dk1"/>
                </a:solidFill>
                <a:latin typeface="Calibri"/>
                <a:ea typeface="Calibri"/>
                <a:cs typeface="Calibri"/>
                <a:sym typeface="Calibri"/>
              </a:rPr>
              <a:t> </a:t>
            </a:r>
            <a:r>
              <a:rPr lang="en-GB" sz="1995" b="0">
                <a:solidFill>
                  <a:schemeClr val="dk1"/>
                </a:solidFill>
                <a:latin typeface="Calibri"/>
                <a:ea typeface="Calibri"/>
                <a:cs typeface="Calibri"/>
                <a:sym typeface="Calibri"/>
              </a:rPr>
              <a:t>Casestudier viser ofte en række forskellige interessenters synspunkter, fra landmænd til distributører, hvilket beriger vores forståelse af emnet.</a:t>
            </a: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1995" b="0">
                <a:solidFill>
                  <a:schemeClr val="dk1"/>
                </a:solidFill>
                <a:latin typeface="Calibri"/>
                <a:ea typeface="Calibri"/>
                <a:cs typeface="Calibri"/>
                <a:sym typeface="Calibri"/>
              </a:rPr>
              <a:t>Følgende casestudier bør derfor hjælpe dig med at forstå</a:t>
            </a:r>
            <a:r>
              <a:rPr lang="en-GB" sz="1995">
                <a:solidFill>
                  <a:schemeClr val="dk1"/>
                </a:solidFill>
                <a:latin typeface="Calibri"/>
                <a:ea typeface="Calibri"/>
                <a:cs typeface="Calibri"/>
                <a:sym typeface="Calibri"/>
              </a:rPr>
              <a:t>applikation fra den virkelige verden</a:t>
            </a:r>
            <a:r>
              <a:rPr lang="en-GB" sz="1995" b="0">
                <a:solidFill>
                  <a:schemeClr val="dk1"/>
                </a:solidFill>
                <a:latin typeface="Calibri"/>
                <a:ea typeface="Calibri"/>
                <a:cs typeface="Calibri"/>
                <a:sym typeface="Calibri"/>
              </a:rPr>
              <a:t>af blockchain inden for landbrugsfødevaresektoren.</a:t>
            </a:r>
            <a:endParaRPr sz="1995"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pic>
        <p:nvPicPr>
          <p:cNvPr id="801" name="Google Shape;801;p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02" name="Google Shape;802;p8"/>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CASESTUDIE 1: CARREFOUR</a:t>
            </a:r>
            <a:endParaRPr sz="1270"/>
          </a:p>
        </p:txBody>
      </p:sp>
      <p:sp>
        <p:nvSpPr>
          <p:cNvPr id="803" name="Google Shape;803;p8"/>
          <p:cNvSpPr txBox="1">
            <a:spLocks noGrp="1"/>
          </p:cNvSpPr>
          <p:nvPr>
            <p:ph type="body" idx="1"/>
          </p:nvPr>
        </p:nvSpPr>
        <p:spPr>
          <a:xfrm>
            <a:off x="1742811" y="1632446"/>
            <a:ext cx="8706378" cy="251183"/>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pic>
        <p:nvPicPr>
          <p:cNvPr id="804" name="Google Shape;804;p8"/>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1247607" y="1054451"/>
            <a:ext cx="9696786" cy="5803548"/>
          </a:xfrm>
          <a:prstGeom prst="rect">
            <a:avLst/>
          </a:prstGeom>
          <a:noFill/>
          <a:ln>
            <a:noFill/>
          </a:ln>
        </p:spPr>
      </p:pic>
      <p:pic>
        <p:nvPicPr>
          <p:cNvPr id="805" name="Google Shape;805;p8"/>
          <p:cNvPicPr preferRelativeResize="0"/>
          <p:nvPr/>
        </p:nvPicPr>
        <p:blipFill rotWithShape="1">
          <a:blip r:embed="rId3">
            <a:alphaModFix/>
          </a:blip>
          <a:srcRect/>
          <a:stretch/>
        </p:blipFill>
        <p:spPr>
          <a:xfrm>
            <a:off x="1247607" y="2185232"/>
            <a:ext cx="4845514" cy="3739942"/>
          </a:xfrm>
          <a:prstGeom prst="rect">
            <a:avLst/>
          </a:prstGeom>
          <a:noFill/>
          <a:ln>
            <a:noFill/>
          </a:ln>
        </p:spPr>
      </p:pic>
      <p:sp>
        <p:nvSpPr>
          <p:cNvPr id="806" name="Google Shape;806;p8"/>
          <p:cNvSpPr txBox="1"/>
          <p:nvPr/>
        </p:nvSpPr>
        <p:spPr>
          <a:xfrm>
            <a:off x="1312443" y="2575700"/>
            <a:ext cx="4715819" cy="1897337"/>
          </a:xfrm>
          <a:prstGeom prst="rect">
            <a:avLst/>
          </a:prstGeom>
          <a:noFill/>
          <a:ln>
            <a:noFill/>
          </a:ln>
        </p:spPr>
        <p:txBody>
          <a:bodyPr spcFirstLastPara="1" wrap="square" lIns="82904" tIns="82904" rIns="82904" bIns="82904" anchor="t" anchorCtr="0">
            <a:spAutoFit/>
          </a:bodyPr>
          <a:lstStyle/>
          <a:p>
            <a:pPr marL="0" lvl="0" indent="0" algn="ctr" rtl="0">
              <a:lnSpc>
                <a:spcPct val="90000"/>
              </a:lnSpc>
              <a:spcBef>
                <a:spcPts val="907"/>
              </a:spcBef>
              <a:spcAft>
                <a:spcPts val="0"/>
              </a:spcAft>
              <a:buNone/>
            </a:pPr>
            <a:r>
              <a:rPr lang="en-GB" sz="2267" b="1">
                <a:solidFill>
                  <a:srgbClr val="FFFFFF"/>
                </a:solidFill>
                <a:latin typeface="Calibri"/>
                <a:ea typeface="Calibri"/>
                <a:cs typeface="Calibri"/>
                <a:sym typeface="Calibri"/>
              </a:rPr>
              <a:t>Lad os møde Carrefour</a:t>
            </a:r>
            <a:endParaRPr sz="2267" b="1">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i="1">
                <a:solidFill>
                  <a:srgbClr val="FFFFFF"/>
                </a:solidFill>
                <a:latin typeface="Calibri"/>
                <a:ea typeface="Calibri"/>
                <a:cs typeface="Calibri"/>
                <a:sym typeface="Calibri"/>
              </a:rPr>
              <a:t>Supermarkedet, der lancerede Europas første fødevare blockchain for sin fritgående Auvergne kylling</a:t>
            </a:r>
            <a:endParaRPr sz="2267" i="1">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endParaRPr sz="2267" i="1">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https://www.carrefour.com/en/group/food-transition/food-blockchain</a:t>
            </a:r>
            <a:endParaRPr sz="2267">
              <a:solidFill>
                <a:schemeClr val="lt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1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13" name="Google Shape;813;p11"/>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CASESTUDIE 1: CARREFOUR</a:t>
            </a:r>
            <a:endParaRPr sz="1270"/>
          </a:p>
        </p:txBody>
      </p:sp>
      <p:sp>
        <p:nvSpPr>
          <p:cNvPr id="814" name="Google Shape;814;p11"/>
          <p:cNvSpPr txBox="1">
            <a:spLocks noGrp="1"/>
          </p:cNvSpPr>
          <p:nvPr>
            <p:ph type="body" idx="1"/>
          </p:nvPr>
        </p:nvSpPr>
        <p:spPr>
          <a:xfrm>
            <a:off x="1742811" y="1390602"/>
            <a:ext cx="8706378" cy="4972130"/>
          </a:xfrm>
          <a:prstGeom prst="rect">
            <a:avLst/>
          </a:prstGeom>
          <a:noFill/>
          <a:ln>
            <a:noFill/>
          </a:ln>
        </p:spPr>
        <p:txBody>
          <a:bodyPr spcFirstLastPara="1" wrap="square" lIns="0" tIns="0" rIns="0" bIns="0" anchor="t" anchorCtr="0">
            <a:spAutoFit/>
          </a:bodyPr>
          <a:lstStyle/>
          <a:p>
            <a:pPr marL="414589" lvl="0" indent="-333974" algn="l" rtl="0">
              <a:lnSpc>
                <a:spcPct val="115000"/>
              </a:lnSpc>
              <a:spcBef>
                <a:spcPts val="0"/>
              </a:spcBef>
              <a:spcAft>
                <a:spcPts val="0"/>
              </a:spcAft>
              <a:buClr>
                <a:srgbClr val="333333"/>
              </a:buClr>
              <a:buSzPts val="2200"/>
              <a:buFont typeface="Calibri"/>
              <a:buChar char="●"/>
            </a:pPr>
            <a:r>
              <a:rPr lang="en-GB" sz="1800" dirty="0">
                <a:solidFill>
                  <a:srgbClr val="333333"/>
                </a:solidFill>
                <a:latin typeface="Calibri"/>
                <a:ea typeface="Calibri"/>
                <a:cs typeface="Calibri"/>
                <a:sym typeface="Calibri"/>
              </a:rPr>
              <a:t>I 2018 </a:t>
            </a:r>
            <a:r>
              <a:rPr lang="en-GB" sz="1800" dirty="0" err="1">
                <a:solidFill>
                  <a:srgbClr val="333333"/>
                </a:solidFill>
                <a:latin typeface="Calibri"/>
                <a:ea typeface="Calibri"/>
                <a:cs typeface="Calibri"/>
                <a:sym typeface="Calibri"/>
              </a:rPr>
              <a:t>har</a:t>
            </a:r>
            <a:r>
              <a:rPr lang="en-GB" sz="1800" dirty="0">
                <a:solidFill>
                  <a:srgbClr val="333333"/>
                </a:solidFill>
                <a:latin typeface="Calibri"/>
                <a:ea typeface="Calibri"/>
                <a:cs typeface="Calibri"/>
                <a:sym typeface="Calibri"/>
              </a:rPr>
              <a:t> den </a:t>
            </a:r>
            <a:r>
              <a:rPr lang="en-GB" sz="1800" dirty="0" err="1">
                <a:solidFill>
                  <a:srgbClr val="333333"/>
                </a:solidFill>
                <a:latin typeface="Calibri"/>
                <a:ea typeface="Calibri"/>
                <a:cs typeface="Calibri"/>
                <a:sym typeface="Calibri"/>
              </a:rPr>
              <a:t>førende</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fransk-baserede</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detailhandler</a:t>
            </a:r>
            <a:r>
              <a:rPr lang="en-GB" sz="1800" dirty="0">
                <a:solidFill>
                  <a:srgbClr val="333333"/>
                </a:solidFill>
                <a:latin typeface="Calibri"/>
                <a:ea typeface="Calibri"/>
                <a:cs typeface="Calibri"/>
                <a:sym typeface="Calibri"/>
              </a:rPr>
              <a:t> Carrefour </a:t>
            </a:r>
            <a:r>
              <a:rPr lang="en-GB" sz="1800" dirty="0" err="1">
                <a:solidFill>
                  <a:srgbClr val="333333"/>
                </a:solidFill>
                <a:latin typeface="Calibri"/>
                <a:ea typeface="Calibri"/>
                <a:cs typeface="Calibri"/>
                <a:sym typeface="Calibri"/>
              </a:rPr>
              <a:t>lanceret</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Europas</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første</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fødevare</a:t>
            </a:r>
            <a:r>
              <a:rPr lang="en-GB" sz="1800" dirty="0">
                <a:solidFill>
                  <a:srgbClr val="333333"/>
                </a:solidFill>
                <a:latin typeface="Calibri"/>
                <a:ea typeface="Calibri"/>
                <a:cs typeface="Calibri"/>
                <a:sym typeface="Calibri"/>
              </a:rPr>
              <a:t> blockchain </a:t>
            </a:r>
            <a:r>
              <a:rPr lang="en-GB" sz="1800" dirty="0" err="1">
                <a:solidFill>
                  <a:srgbClr val="333333"/>
                </a:solidFill>
                <a:latin typeface="Calibri"/>
                <a:ea typeface="Calibri"/>
                <a:cs typeface="Calibri"/>
                <a:sym typeface="Calibri"/>
              </a:rPr>
              <a:t>gennem</a:t>
            </a:r>
            <a:r>
              <a:rPr lang="en-GB" sz="1800" dirty="0">
                <a:solidFill>
                  <a:srgbClr val="333333"/>
                </a:solidFill>
                <a:latin typeface="Calibri"/>
                <a:ea typeface="Calibri"/>
                <a:cs typeface="Calibri"/>
                <a:sym typeface="Calibri"/>
              </a:rPr>
              <a:t> sin </a:t>
            </a:r>
            <a:r>
              <a:rPr lang="en-GB" sz="1800" dirty="0" err="1">
                <a:solidFill>
                  <a:srgbClr val="333333"/>
                </a:solidFill>
                <a:latin typeface="Calibri"/>
                <a:ea typeface="Calibri"/>
                <a:cs typeface="Calibri"/>
                <a:sym typeface="Calibri"/>
              </a:rPr>
              <a:t>fritgående</a:t>
            </a:r>
            <a:r>
              <a:rPr lang="en-GB" sz="1800" dirty="0">
                <a:solidFill>
                  <a:srgbClr val="333333"/>
                </a:solidFill>
                <a:latin typeface="Calibri"/>
                <a:ea typeface="Calibri"/>
                <a:cs typeface="Calibri"/>
                <a:sym typeface="Calibri"/>
              </a:rPr>
              <a:t> Auvergne </a:t>
            </a:r>
            <a:r>
              <a:rPr lang="en-GB" sz="1800" dirty="0" err="1">
                <a:solidFill>
                  <a:srgbClr val="333333"/>
                </a:solidFill>
                <a:latin typeface="Calibri"/>
                <a:ea typeface="Calibri"/>
                <a:cs typeface="Calibri"/>
                <a:sym typeface="Calibri"/>
              </a:rPr>
              <a:t>kylling</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hvoraf</a:t>
            </a:r>
            <a:r>
              <a:rPr lang="en-GB" sz="1800" dirty="0">
                <a:solidFill>
                  <a:srgbClr val="333333"/>
                </a:solidFill>
                <a:latin typeface="Calibri"/>
                <a:ea typeface="Calibri"/>
                <a:cs typeface="Calibri"/>
                <a:sym typeface="Calibri"/>
              </a:rPr>
              <a:t> en million </a:t>
            </a:r>
            <a:r>
              <a:rPr lang="en-GB" sz="1800" dirty="0" err="1">
                <a:solidFill>
                  <a:srgbClr val="333333"/>
                </a:solidFill>
                <a:latin typeface="Calibri"/>
                <a:ea typeface="Calibri"/>
                <a:cs typeface="Calibri"/>
                <a:sym typeface="Calibri"/>
              </a:rPr>
              <a:t>blev</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solgt</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hvert</a:t>
            </a:r>
            <a:r>
              <a:rPr lang="en-GB" sz="1800" dirty="0">
                <a:solidFill>
                  <a:srgbClr val="333333"/>
                </a:solidFill>
                <a:latin typeface="Calibri"/>
                <a:ea typeface="Calibri"/>
                <a:cs typeface="Calibri"/>
                <a:sym typeface="Calibri"/>
              </a:rPr>
              <a:t> </a:t>
            </a:r>
            <a:r>
              <a:rPr lang="en-GB" sz="1800" dirty="0" err="1">
                <a:solidFill>
                  <a:srgbClr val="333333"/>
                </a:solidFill>
                <a:latin typeface="Calibri"/>
                <a:ea typeface="Calibri"/>
                <a:cs typeface="Calibri"/>
                <a:sym typeface="Calibri"/>
              </a:rPr>
              <a:t>år.</a:t>
            </a:r>
            <a:r>
              <a:rPr lang="en-GB" sz="1800" b="0" dirty="0" err="1">
                <a:solidFill>
                  <a:srgbClr val="333333"/>
                </a:solidFill>
                <a:latin typeface="Calibri"/>
                <a:ea typeface="Calibri"/>
                <a:cs typeface="Calibri"/>
                <a:sym typeface="Calibri"/>
              </a:rPr>
              <a:t>Virksomheden</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har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siden</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udvidet</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teknologien</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til</a:t>
            </a:r>
            <a:r>
              <a:rPr lang="en-GB" sz="1800" b="0" dirty="0">
                <a:solidFill>
                  <a:srgbClr val="333333"/>
                </a:solidFill>
                <a:latin typeface="Calibri"/>
                <a:ea typeface="Calibri"/>
                <a:cs typeface="Calibri"/>
                <a:sym typeface="Calibri"/>
              </a:rPr>
              <a:t> mange </a:t>
            </a:r>
            <a:r>
              <a:rPr lang="en-GB" sz="1800" b="0" dirty="0" err="1">
                <a:solidFill>
                  <a:srgbClr val="333333"/>
                </a:solidFill>
                <a:latin typeface="Calibri"/>
                <a:ea typeface="Calibri"/>
                <a:cs typeface="Calibri"/>
                <a:sym typeface="Calibri"/>
              </a:rPr>
              <a:t>flere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animalske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og</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vegetabilske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produktlinjer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herunder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æg</a:t>
            </a:r>
            <a:r>
              <a:rPr lang="en-GB" sz="1800" b="0" dirty="0">
                <a:solidFill>
                  <a:srgbClr val="333333"/>
                </a:solidFill>
                <a:latin typeface="Calibri"/>
                <a:ea typeface="Calibri"/>
                <a:cs typeface="Calibri"/>
                <a:sym typeface="Calibri"/>
              </a:rPr>
              <a:t>.</a:t>
            </a:r>
            <a:endParaRPr sz="1800" b="0" dirty="0">
              <a:solidFill>
                <a:srgbClr val="333333"/>
              </a:solidFill>
              <a:latin typeface="Calibri"/>
              <a:ea typeface="Calibri"/>
              <a:cs typeface="Calibri"/>
              <a:sym typeface="Calibri"/>
            </a:endParaRPr>
          </a:p>
          <a:p>
            <a:pPr marL="414589" lvl="0" indent="0" algn="l" rtl="0">
              <a:lnSpc>
                <a:spcPct val="115000"/>
              </a:lnSpc>
              <a:spcBef>
                <a:spcPts val="0"/>
              </a:spcBef>
              <a:spcAft>
                <a:spcPts val="0"/>
              </a:spcAft>
              <a:buNone/>
            </a:pPr>
            <a:endParaRPr sz="1800" b="0" dirty="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6A9D56"/>
              </a:buClr>
              <a:buSzPts val="2200"/>
              <a:buFont typeface="Calibri"/>
              <a:buChar char="●"/>
            </a:pPr>
            <a:r>
              <a:rPr lang="en-GB" sz="1800" dirty="0" err="1">
                <a:solidFill>
                  <a:srgbClr val="6A9D56"/>
                </a:solidFill>
                <a:latin typeface="Calibri"/>
                <a:ea typeface="Calibri"/>
                <a:cs typeface="Calibri"/>
                <a:sym typeface="Calibri"/>
              </a:rPr>
              <a:t>Sporbarhed</a:t>
            </a:r>
            <a:endParaRPr sz="1800" dirty="0">
              <a:solidFill>
                <a:srgbClr val="6A9D56"/>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800" b="0" dirty="0">
                <a:solidFill>
                  <a:srgbClr val="333333"/>
                </a:solidFill>
                <a:latin typeface="Calibri"/>
                <a:ea typeface="Calibri"/>
                <a:cs typeface="Calibri"/>
                <a:sym typeface="Calibri"/>
              </a:rPr>
              <a:t>Carrefour </a:t>
            </a:r>
            <a:r>
              <a:rPr lang="en-GB" sz="1800" b="0" dirty="0" err="1">
                <a:solidFill>
                  <a:srgbClr val="333333"/>
                </a:solidFill>
                <a:latin typeface="Calibri"/>
                <a:ea typeface="Calibri"/>
                <a:cs typeface="Calibri"/>
                <a:sym typeface="Calibri"/>
              </a:rPr>
              <a:t>bruger</a:t>
            </a:r>
            <a:r>
              <a:rPr lang="en-GB" sz="1800" b="0" dirty="0">
                <a:solidFill>
                  <a:srgbClr val="333333"/>
                </a:solidFill>
                <a:latin typeface="Calibri"/>
                <a:ea typeface="Calibri"/>
                <a:cs typeface="Calibri"/>
                <a:sym typeface="Calibri"/>
              </a:rPr>
              <a:t> blockchain i </a:t>
            </a:r>
            <a:r>
              <a:rPr lang="en-GB" sz="1800" b="0" dirty="0" err="1">
                <a:solidFill>
                  <a:srgbClr val="333333"/>
                </a:solidFill>
                <a:latin typeface="Calibri"/>
                <a:ea typeface="Calibri"/>
                <a:cs typeface="Calibri"/>
                <a:sym typeface="Calibri"/>
              </a:rPr>
              <a:t>fødevaresektoren</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så</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hver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eneste</a:t>
            </a:r>
            <a:r>
              <a:rPr lang="en-GB" sz="1800" b="0" dirty="0">
                <a:solidFill>
                  <a:srgbClr val="333333"/>
                </a:solidFill>
                <a:latin typeface="Calibri"/>
                <a:ea typeface="Calibri"/>
                <a:cs typeface="Calibri"/>
                <a:sym typeface="Calibri"/>
              </a:rPr>
              <a:t> part </a:t>
            </a:r>
            <a:r>
              <a:rPr lang="en-GB" sz="1800" b="0" dirty="0" err="1">
                <a:solidFill>
                  <a:srgbClr val="333333"/>
                </a:solidFill>
                <a:latin typeface="Calibri"/>
                <a:ea typeface="Calibri"/>
                <a:cs typeface="Calibri"/>
                <a:sym typeface="Calibri"/>
              </a:rPr>
              <a:t>langs</a:t>
            </a:r>
            <a:r>
              <a:rPr lang="en-GB" sz="1800" b="0" dirty="0">
                <a:solidFill>
                  <a:srgbClr val="333333"/>
                </a:solidFill>
                <a:latin typeface="Calibri"/>
                <a:ea typeface="Calibri"/>
                <a:cs typeface="Calibri"/>
                <a:sym typeface="Calibri"/>
              </a:rPr>
              <a:t> hele </a:t>
            </a:r>
            <a:r>
              <a:rPr lang="en-GB" sz="1800" b="0" dirty="0" err="1">
                <a:solidFill>
                  <a:srgbClr val="333333"/>
                </a:solidFill>
                <a:latin typeface="Calibri"/>
                <a:ea typeface="Calibri"/>
                <a:cs typeface="Calibri"/>
                <a:sym typeface="Calibri"/>
              </a:rPr>
              <a:t>forsyningskæden</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herunder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producenter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forarbejdere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og</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distributører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kan</a:t>
            </a:r>
            <a:r>
              <a:rPr lang="en-GB" sz="1800" b="0" dirty="0">
                <a:solidFill>
                  <a:srgbClr val="333333"/>
                </a:solidFill>
                <a:latin typeface="Calibri"/>
                <a:ea typeface="Calibri"/>
                <a:cs typeface="Calibri"/>
                <a:sym typeface="Calibri"/>
              </a:rPr>
              <a:t> give </a:t>
            </a:r>
            <a:r>
              <a:rPr lang="en-GB" sz="1800" b="0" dirty="0" err="1">
                <a:solidFill>
                  <a:srgbClr val="333333"/>
                </a:solidFill>
                <a:latin typeface="Calibri"/>
                <a:ea typeface="Calibri"/>
                <a:cs typeface="Calibri"/>
                <a:sym typeface="Calibri"/>
              </a:rPr>
              <a:t>sporbarhedsoplysninger</a:t>
            </a:r>
            <a:r>
              <a:rPr lang="en-GB" sz="1800" b="0" dirty="0">
                <a:solidFill>
                  <a:srgbClr val="333333"/>
                </a:solidFill>
                <a:latin typeface="Calibri"/>
                <a:ea typeface="Calibri"/>
                <a:cs typeface="Calibri"/>
                <a:sym typeface="Calibri"/>
              </a:rPr>
              <a:t> om </a:t>
            </a:r>
            <a:r>
              <a:rPr lang="en-GB" sz="1800" b="0" dirty="0" err="1">
                <a:solidFill>
                  <a:srgbClr val="333333"/>
                </a:solidFill>
                <a:latin typeface="Calibri"/>
                <a:ea typeface="Calibri"/>
                <a:cs typeface="Calibri"/>
                <a:sym typeface="Calibri"/>
              </a:rPr>
              <a:t>deres</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særlige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rolle</a:t>
            </a:r>
            <a:r>
              <a:rPr lang="en-GB" sz="1800" b="0" dirty="0">
                <a:solidFill>
                  <a:srgbClr val="333333"/>
                </a:solidFill>
                <a:latin typeface="Calibri"/>
                <a:ea typeface="Calibri"/>
                <a:cs typeface="Calibri"/>
                <a:sym typeface="Calibri"/>
              </a:rPr>
              <a:t>. For </a:t>
            </a:r>
            <a:r>
              <a:rPr lang="en-GB" sz="1800" b="0" dirty="0" err="1">
                <a:solidFill>
                  <a:srgbClr val="333333"/>
                </a:solidFill>
                <a:latin typeface="Calibri"/>
                <a:ea typeface="Calibri"/>
                <a:cs typeface="Calibri"/>
                <a:sym typeface="Calibri"/>
              </a:rPr>
              <a:t>eksempel</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kan</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hver</a:t>
            </a:r>
            <a:r>
              <a:rPr lang="en-GB" sz="1800" b="0" dirty="0">
                <a:solidFill>
                  <a:srgbClr val="333333"/>
                </a:solidFill>
                <a:latin typeface="Calibri"/>
                <a:ea typeface="Calibri"/>
                <a:cs typeface="Calibri"/>
                <a:sym typeface="Calibri"/>
              </a:rPr>
              <a:t> batch - </a:t>
            </a:r>
            <a:r>
              <a:rPr lang="en-GB" sz="1800" b="0" dirty="0" err="1">
                <a:solidFill>
                  <a:srgbClr val="333333"/>
                </a:solidFill>
                <a:latin typeface="Calibri"/>
                <a:ea typeface="Calibri"/>
                <a:cs typeface="Calibri"/>
                <a:sym typeface="Calibri"/>
              </a:rPr>
              <a:t>datoer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steder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landbrugsbygninger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distribuerede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kanaler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potentielle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behandlinger</a:t>
            </a:r>
            <a:r>
              <a:rPr lang="en-GB" sz="1800" b="0" dirty="0">
                <a:solidFill>
                  <a:srgbClr val="333333"/>
                </a:solidFill>
                <a:latin typeface="Calibri"/>
                <a:ea typeface="Calibri"/>
                <a:cs typeface="Calibri"/>
                <a:sym typeface="Calibri"/>
              </a:rPr>
              <a:t> - spores </a:t>
            </a:r>
            <a:r>
              <a:rPr lang="en-GB" sz="1800" b="0" dirty="0" err="1">
                <a:solidFill>
                  <a:srgbClr val="333333"/>
                </a:solidFill>
                <a:latin typeface="Calibri"/>
                <a:ea typeface="Calibri"/>
                <a:cs typeface="Calibri"/>
                <a:sym typeface="Calibri"/>
              </a:rPr>
              <a:t>og</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tilføjes</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til</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databasen</a:t>
            </a:r>
            <a:r>
              <a:rPr lang="en-GB" sz="1800" b="0" dirty="0">
                <a:solidFill>
                  <a:srgbClr val="333333"/>
                </a:solidFill>
                <a:latin typeface="Calibri"/>
                <a:ea typeface="Calibri"/>
                <a:cs typeface="Calibri"/>
                <a:sym typeface="Calibri"/>
              </a:rPr>
              <a:t>.</a:t>
            </a:r>
            <a:endParaRPr sz="1800" b="0" dirty="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800" b="0" dirty="0">
                <a:solidFill>
                  <a:srgbClr val="333333"/>
                </a:solidFill>
                <a:latin typeface="Calibri"/>
                <a:ea typeface="Calibri"/>
                <a:cs typeface="Calibri"/>
                <a:sym typeface="Calibri"/>
              </a:rPr>
              <a:t>Som et </a:t>
            </a:r>
            <a:r>
              <a:rPr lang="en-GB" sz="1800" b="0" dirty="0" err="1">
                <a:solidFill>
                  <a:srgbClr val="333333"/>
                </a:solidFill>
                <a:latin typeface="Calibri"/>
                <a:ea typeface="Calibri"/>
                <a:cs typeface="Calibri"/>
                <a:sym typeface="Calibri"/>
              </a:rPr>
              <a:t>resultat</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kan</a:t>
            </a:r>
            <a:r>
              <a:rPr lang="en-GB" sz="1800" b="0" dirty="0">
                <a:solidFill>
                  <a:srgbClr val="333333"/>
                </a:solidFill>
                <a:latin typeface="Calibri"/>
                <a:ea typeface="Calibri"/>
                <a:cs typeface="Calibri"/>
                <a:sym typeface="Calibri"/>
              </a:rPr>
              <a:t> det give </a:t>
            </a:r>
            <a:r>
              <a:rPr lang="en-GB" sz="1800" b="0" dirty="0" err="1">
                <a:solidFill>
                  <a:srgbClr val="333333"/>
                </a:solidFill>
                <a:latin typeface="Calibri"/>
                <a:ea typeface="Calibri"/>
                <a:cs typeface="Calibri"/>
                <a:sym typeface="Calibri"/>
              </a:rPr>
              <a:t>forbrugerne</a:t>
            </a:r>
            <a:r>
              <a:rPr lang="en-GB" sz="1800" b="0" dirty="0">
                <a:solidFill>
                  <a:srgbClr val="333333"/>
                </a:solidFill>
                <a:latin typeface="Calibri"/>
                <a:ea typeface="Calibri"/>
                <a:cs typeface="Calibri"/>
                <a:sym typeface="Calibri"/>
              </a:rPr>
              <a:t> en </a:t>
            </a:r>
            <a:r>
              <a:rPr lang="en-GB" sz="1800" b="0" dirty="0" err="1">
                <a:solidFill>
                  <a:srgbClr val="333333"/>
                </a:solidFill>
                <a:latin typeface="Calibri"/>
                <a:ea typeface="Calibri"/>
                <a:cs typeface="Calibri"/>
                <a:sym typeface="Calibri"/>
              </a:rPr>
              <a:t>garanti</a:t>
            </a:r>
            <a:r>
              <a:rPr lang="en-GB" sz="1800" b="0" dirty="0">
                <a:solidFill>
                  <a:srgbClr val="333333"/>
                </a:solidFill>
                <a:latin typeface="Calibri"/>
                <a:ea typeface="Calibri"/>
                <a:cs typeface="Calibri"/>
                <a:sym typeface="Calibri"/>
              </a:rPr>
              <a:t> for </a:t>
            </a:r>
            <a:r>
              <a:rPr lang="en-GB" sz="1800" b="0" dirty="0" err="1">
                <a:solidFill>
                  <a:srgbClr val="333333"/>
                </a:solidFill>
                <a:latin typeface="Calibri"/>
                <a:ea typeface="Calibri"/>
                <a:cs typeface="Calibri"/>
                <a:sym typeface="Calibri"/>
              </a:rPr>
              <a:t>fuldstændig</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produktsporbarhed</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imødekommer</a:t>
            </a:r>
            <a:r>
              <a:rPr lang="en-GB" sz="1800" b="0" dirty="0">
                <a:solidFill>
                  <a:srgbClr val="333333"/>
                </a:solidFill>
                <a:latin typeface="Calibri"/>
                <a:ea typeface="Calibri"/>
                <a:cs typeface="Calibri"/>
                <a:sym typeface="Calibri"/>
              </a:rPr>
              <a:t> det </a:t>
            </a:r>
            <a:r>
              <a:rPr lang="en-GB" sz="1800" b="0" dirty="0" err="1">
                <a:solidFill>
                  <a:srgbClr val="333333"/>
                </a:solidFill>
                <a:latin typeface="Calibri"/>
                <a:ea typeface="Calibri"/>
                <a:cs typeface="Calibri"/>
                <a:sym typeface="Calibri"/>
              </a:rPr>
              <a:t>voksende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ønske</a:t>
            </a:r>
            <a:r>
              <a:rPr lang="en-GB" sz="1800" b="0" dirty="0">
                <a:solidFill>
                  <a:srgbClr val="333333"/>
                </a:solidFill>
                <a:latin typeface="Calibri"/>
                <a:ea typeface="Calibri"/>
                <a:cs typeface="Calibri"/>
                <a:sym typeface="Calibri"/>
              </a:rPr>
              <a:t> om </a:t>
            </a:r>
            <a:r>
              <a:rPr lang="en-GB" sz="1800" b="0" dirty="0" err="1">
                <a:solidFill>
                  <a:srgbClr val="333333"/>
                </a:solidFill>
                <a:latin typeface="Calibri"/>
                <a:ea typeface="Calibri"/>
                <a:cs typeface="Calibri"/>
                <a:sym typeface="Calibri"/>
              </a:rPr>
              <a:t>gennemsigtighed</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fra</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jord</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til</a:t>
            </a:r>
            <a:r>
              <a:rPr lang="en-GB" sz="1800" b="0" dirty="0">
                <a:solidFill>
                  <a:srgbClr val="333333"/>
                </a:solidFill>
                <a:latin typeface="Calibri"/>
                <a:ea typeface="Calibri"/>
                <a:cs typeface="Calibri"/>
                <a:sym typeface="Calibri"/>
              </a:rPr>
              <a:t> bord.</a:t>
            </a:r>
            <a:endParaRPr sz="1800" b="0" dirty="0">
              <a:solidFill>
                <a:srgbClr val="333333"/>
              </a:solidFill>
              <a:latin typeface="Calibri"/>
              <a:ea typeface="Calibri"/>
              <a:cs typeface="Calibri"/>
              <a:sym typeface="Calibri"/>
            </a:endParaRPr>
          </a:p>
          <a:p>
            <a:pPr marL="414589" lvl="0" indent="-333974" algn="l" rtl="0">
              <a:spcBef>
                <a:spcPts val="0"/>
              </a:spcBef>
              <a:spcAft>
                <a:spcPts val="0"/>
              </a:spcAft>
              <a:buClr>
                <a:srgbClr val="333333"/>
              </a:buClr>
              <a:buSzPts val="2200"/>
              <a:buFont typeface="Calibri"/>
              <a:buChar char="-"/>
            </a:pPr>
            <a:r>
              <a:rPr lang="en-GB" sz="1800" b="0" dirty="0">
                <a:solidFill>
                  <a:srgbClr val="333333"/>
                </a:solidFill>
                <a:latin typeface="Calibri"/>
                <a:ea typeface="Calibri"/>
                <a:cs typeface="Calibri"/>
                <a:sym typeface="Calibri"/>
              </a:rPr>
              <a:t>Carrefour </a:t>
            </a:r>
            <a:r>
              <a:rPr lang="en-GB" sz="1800" b="0" dirty="0" err="1">
                <a:solidFill>
                  <a:srgbClr val="333333"/>
                </a:solidFill>
                <a:latin typeface="Calibri"/>
                <a:ea typeface="Calibri"/>
                <a:cs typeface="Calibri"/>
                <a:sym typeface="Calibri"/>
              </a:rPr>
              <a:t>sagde</a:t>
            </a:r>
            <a:r>
              <a:rPr lang="en-GB" sz="1800" b="0" dirty="0">
                <a:solidFill>
                  <a:srgbClr val="333333"/>
                </a:solidFill>
                <a:latin typeface="Calibri"/>
                <a:ea typeface="Calibri"/>
                <a:cs typeface="Calibri"/>
                <a:sym typeface="Calibri"/>
              </a:rPr>
              <a:t>, at det </a:t>
            </a:r>
            <a:r>
              <a:rPr lang="en-GB" sz="1800" b="0" dirty="0" err="1">
                <a:solidFill>
                  <a:srgbClr val="333333"/>
                </a:solidFill>
                <a:latin typeface="Calibri"/>
                <a:ea typeface="Calibri"/>
                <a:cs typeface="Calibri"/>
                <a:sym typeface="Calibri"/>
              </a:rPr>
              <a:t>ville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være</a:t>
            </a:r>
            <a:r>
              <a:rPr lang="en-GB" sz="1800" b="0" dirty="0">
                <a:solidFill>
                  <a:srgbClr val="333333"/>
                </a:solidFill>
                <a:latin typeface="Calibri"/>
                <a:ea typeface="Calibri"/>
                <a:cs typeface="Calibri"/>
                <a:sym typeface="Calibri"/>
              </a:rPr>
              <a:t> i stand </a:t>
            </a:r>
            <a:r>
              <a:rPr lang="en-GB" sz="1800" b="0" dirty="0" err="1">
                <a:solidFill>
                  <a:srgbClr val="333333"/>
                </a:solidFill>
                <a:latin typeface="Calibri"/>
                <a:ea typeface="Calibri"/>
                <a:cs typeface="Calibri"/>
                <a:sym typeface="Calibri"/>
              </a:rPr>
              <a:t>til</a:t>
            </a:r>
            <a:r>
              <a:rPr lang="en-GB" sz="1800" b="0" dirty="0">
                <a:solidFill>
                  <a:srgbClr val="333333"/>
                </a:solidFill>
                <a:latin typeface="Calibri"/>
                <a:ea typeface="Calibri"/>
                <a:cs typeface="Calibri"/>
                <a:sym typeface="Calibri"/>
              </a:rPr>
              <a:t> at </a:t>
            </a:r>
            <a:r>
              <a:rPr lang="en-GB" sz="1800" b="0" dirty="0" err="1">
                <a:solidFill>
                  <a:srgbClr val="333333"/>
                </a:solidFill>
                <a:latin typeface="Calibri"/>
                <a:ea typeface="Calibri"/>
                <a:cs typeface="Calibri"/>
                <a:sym typeface="Calibri"/>
              </a:rPr>
              <a:t>bruge</a:t>
            </a:r>
            <a:r>
              <a:rPr lang="en-GB" sz="1800" b="0" dirty="0">
                <a:solidFill>
                  <a:srgbClr val="333333"/>
                </a:solidFill>
                <a:latin typeface="Calibri"/>
                <a:ea typeface="Calibri"/>
                <a:cs typeface="Calibri"/>
                <a:sym typeface="Calibri"/>
              </a:rPr>
              <a:t> det </a:t>
            </a:r>
            <a:r>
              <a:rPr lang="en-GB" sz="1800" b="0" dirty="0" err="1">
                <a:solidFill>
                  <a:srgbClr val="333333"/>
                </a:solidFill>
                <a:latin typeface="Calibri"/>
                <a:ea typeface="Calibri"/>
                <a:cs typeface="Calibri"/>
                <a:sym typeface="Calibri"/>
              </a:rPr>
              <a:t>til</a:t>
            </a:r>
            <a:r>
              <a:rPr lang="en-GB" sz="1800" b="0" dirty="0">
                <a:solidFill>
                  <a:srgbClr val="333333"/>
                </a:solidFill>
                <a:latin typeface="Calibri"/>
                <a:ea typeface="Calibri"/>
                <a:cs typeface="Calibri"/>
                <a:sym typeface="Calibri"/>
              </a:rPr>
              <a:t> at dele en </a:t>
            </a:r>
            <a:r>
              <a:rPr lang="en-GB" sz="1800" b="0" dirty="0" err="1">
                <a:solidFill>
                  <a:srgbClr val="333333"/>
                </a:solidFill>
                <a:latin typeface="Calibri"/>
                <a:ea typeface="Calibri"/>
                <a:cs typeface="Calibri"/>
                <a:sym typeface="Calibri"/>
              </a:rPr>
              <a:t>sikker</a:t>
            </a:r>
            <a:r>
              <a:rPr lang="en-GB" sz="1800" b="0" dirty="0">
                <a:solidFill>
                  <a:srgbClr val="333333"/>
                </a:solidFill>
                <a:latin typeface="Calibri"/>
                <a:ea typeface="Calibri"/>
                <a:cs typeface="Calibri"/>
                <a:sym typeface="Calibri"/>
              </a:rPr>
              <a:t> database med alle sine </a:t>
            </a:r>
            <a:r>
              <a:rPr lang="en-GB" sz="1800" b="0" dirty="0" err="1">
                <a:solidFill>
                  <a:srgbClr val="333333"/>
                </a:solidFill>
                <a:latin typeface="Calibri"/>
                <a:ea typeface="Calibri"/>
                <a:cs typeface="Calibri"/>
                <a:sym typeface="Calibri"/>
              </a:rPr>
              <a:t>partnere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samt</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garantere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højere</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niveauer</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af</a:t>
            </a:r>
            <a:r>
              <a:rPr lang="en-GB" sz="1800" b="0" dirty="0">
                <a:solidFill>
                  <a:srgbClr val="333333"/>
                </a:solidFill>
                <a:latin typeface="Calibri"/>
                <a:ea typeface="Calibri"/>
                <a:cs typeface="Calibri"/>
                <a:sym typeface="Calibri"/>
              </a:rPr>
              <a:t> </a:t>
            </a:r>
            <a:r>
              <a:rPr lang="en-GB" sz="1800" b="0" dirty="0" err="1">
                <a:solidFill>
                  <a:srgbClr val="333333"/>
                </a:solidFill>
                <a:latin typeface="Calibri"/>
                <a:ea typeface="Calibri"/>
                <a:cs typeface="Calibri"/>
                <a:sym typeface="Calibri"/>
              </a:rPr>
              <a:t>fødevaresikkerhed</a:t>
            </a:r>
            <a:r>
              <a:rPr lang="en-GB" sz="1800" b="0" dirty="0">
                <a:solidFill>
                  <a:srgbClr val="333333"/>
                </a:solidFill>
                <a:latin typeface="Calibri"/>
                <a:ea typeface="Calibri"/>
                <a:cs typeface="Calibri"/>
                <a:sym typeface="Calibri"/>
              </a:rPr>
              <a:t> for sine </a:t>
            </a:r>
            <a:r>
              <a:rPr lang="en-GB" sz="1800" b="0" dirty="0" err="1">
                <a:solidFill>
                  <a:srgbClr val="333333"/>
                </a:solidFill>
                <a:latin typeface="Calibri"/>
                <a:ea typeface="Calibri"/>
                <a:cs typeface="Calibri"/>
                <a:sym typeface="Calibri"/>
              </a:rPr>
              <a:t>kunder</a:t>
            </a:r>
            <a:endParaRPr sz="1800" b="0" dirty="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pic>
        <p:nvPicPr>
          <p:cNvPr id="820" name="Google Shape;820;p1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21" name="Google Shape;821;p10"/>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a:solidFill>
                  <a:schemeClr val="lt1"/>
                </a:solidFill>
                <a:latin typeface="Open Sans"/>
                <a:ea typeface="Open Sans"/>
                <a:cs typeface="Open Sans"/>
                <a:sym typeface="Open Sans"/>
              </a:rPr>
              <a:t>CASESTUDIE 1: CARREFOUR</a:t>
            </a:r>
            <a:endParaRPr sz="1270"/>
          </a:p>
        </p:txBody>
      </p:sp>
      <p:sp>
        <p:nvSpPr>
          <p:cNvPr id="822" name="Google Shape;822;p10"/>
          <p:cNvSpPr txBox="1">
            <a:spLocks noGrp="1"/>
          </p:cNvSpPr>
          <p:nvPr>
            <p:ph type="body" idx="1"/>
          </p:nvPr>
        </p:nvSpPr>
        <p:spPr>
          <a:xfrm>
            <a:off x="1742811" y="1476975"/>
            <a:ext cx="8706378" cy="3630161"/>
          </a:xfrm>
          <a:prstGeom prst="rect">
            <a:avLst/>
          </a:prstGeom>
          <a:noFill/>
          <a:ln>
            <a:noFill/>
          </a:ln>
        </p:spPr>
        <p:txBody>
          <a:bodyPr spcFirstLastPara="1" wrap="square" lIns="0" tIns="0" rIns="0" bIns="0" anchor="t" anchorCtr="0">
            <a:spAutoFit/>
          </a:bodyPr>
          <a:lstStyle/>
          <a:p>
            <a:pPr marL="414589" lvl="0" indent="-333974" algn="l" rtl="0">
              <a:lnSpc>
                <a:spcPct val="115000"/>
              </a:lnSpc>
              <a:spcBef>
                <a:spcPts val="0"/>
              </a:spcBef>
              <a:spcAft>
                <a:spcPts val="0"/>
              </a:spcAft>
              <a:buClr>
                <a:srgbClr val="6A9D56"/>
              </a:buClr>
              <a:buSzPts val="2200"/>
              <a:buFont typeface="Calibri"/>
              <a:buChar char="●"/>
            </a:pPr>
            <a:r>
              <a:rPr lang="en-GB" sz="1995">
                <a:solidFill>
                  <a:srgbClr val="6A9D56"/>
                </a:solidFill>
                <a:latin typeface="Calibri"/>
                <a:ea typeface="Calibri"/>
                <a:cs typeface="Calibri"/>
                <a:sym typeface="Calibri"/>
              </a:rPr>
              <a:t>QR-kode</a:t>
            </a:r>
            <a:endParaRPr sz="1995">
              <a:solidFill>
                <a:srgbClr val="6A9D56"/>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a:solidFill>
                  <a:srgbClr val="333333"/>
                </a:solidFill>
                <a:latin typeface="Calibri"/>
                <a:ea typeface="Calibri"/>
                <a:cs typeface="Calibri"/>
                <a:sym typeface="Calibri"/>
              </a:rPr>
              <a:t>Så hvordan virker det? Helt konkret har hvert produkts etiket en QR-kode, som forbrugerne vil kunne scanne ved hjælp af deres smartphones. Dette vil give dem information om produktet og den rejse, det har taget - fra det sted, hvor det blev opdrættet, helt til det blev lagt på hylderne: for eksempel til fritgående Carrefour Quality Line Auvergne kylling, kunne forbrugerne finde ud af følgende oplysninger:</a:t>
            </a:r>
            <a:endParaRPr sz="1995" b="0">
              <a:solidFill>
                <a:srgbClr val="333333"/>
              </a:solidFill>
              <a:latin typeface="Calibri"/>
              <a:ea typeface="Calibri"/>
              <a:cs typeface="Calibri"/>
              <a:sym typeface="Calibri"/>
            </a:endParaRPr>
          </a:p>
          <a:p>
            <a:pPr marL="414589" lvl="0" indent="0" algn="l" rtl="0">
              <a:lnSpc>
                <a:spcPct val="115000"/>
              </a:lnSpc>
              <a:spcBef>
                <a:spcPts val="0"/>
              </a:spcBef>
              <a:spcAft>
                <a:spcPts val="0"/>
              </a:spcAft>
              <a:buNone/>
            </a:pPr>
            <a:endParaRPr sz="1995" b="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a:solidFill>
                  <a:srgbClr val="333333"/>
                </a:solidFill>
                <a:latin typeface="Calibri"/>
                <a:ea typeface="Calibri"/>
                <a:cs typeface="Calibri"/>
                <a:sym typeface="Calibri"/>
              </a:rPr>
              <a:t>Hvor fuglen blev opdrættet</a:t>
            </a:r>
            <a:endParaRPr sz="1995" b="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a:solidFill>
                  <a:srgbClr val="333333"/>
                </a:solidFill>
                <a:latin typeface="Calibri"/>
                <a:ea typeface="Calibri"/>
                <a:cs typeface="Calibri"/>
                <a:sym typeface="Calibri"/>
              </a:rPr>
              <a:t>Bondens navn</a:t>
            </a:r>
            <a:endParaRPr sz="1995" b="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a:solidFill>
                  <a:srgbClr val="333333"/>
                </a:solidFill>
                <a:latin typeface="Calibri"/>
                <a:ea typeface="Calibri"/>
                <a:cs typeface="Calibri"/>
                <a:sym typeface="Calibri"/>
              </a:rPr>
              <a:t>Hvilket foder der blev brugt (uanset om de blev fodret med franske kornprodukter og sojabønner, med GMO-produkter osv.)</a:t>
            </a:r>
            <a:endParaRPr sz="1995" b="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a:solidFill>
                  <a:srgbClr val="333333"/>
                </a:solidFill>
                <a:latin typeface="Calibri"/>
                <a:ea typeface="Calibri"/>
                <a:cs typeface="Calibri"/>
                <a:sym typeface="Calibri"/>
              </a:rPr>
              <a:t>Eventuelle kvalitetsmærker</a:t>
            </a:r>
            <a:endParaRPr sz="1995" b="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a:solidFill>
                  <a:srgbClr val="333333"/>
                </a:solidFill>
                <a:latin typeface="Calibri"/>
                <a:ea typeface="Calibri"/>
                <a:cs typeface="Calibri"/>
                <a:sym typeface="Calibri"/>
              </a:rPr>
              <a:t>Hvor fuglen blev slagtet</a:t>
            </a:r>
            <a:endParaRPr sz="1995" b="0">
              <a:solidFill>
                <a:srgbClr val="333333"/>
              </a:solidFill>
              <a:latin typeface="Calibri"/>
              <a:ea typeface="Calibri"/>
              <a:cs typeface="Calibri"/>
              <a:sym typeface="Calibri"/>
            </a:endParaRPr>
          </a:p>
          <a:p>
            <a:pPr marL="0" lvl="0" indent="0" algn="l" rtl="0">
              <a:spcBef>
                <a:spcPts val="0"/>
              </a:spcBef>
              <a:spcAft>
                <a:spcPts val="0"/>
              </a:spcAft>
              <a:buNone/>
            </a:pPr>
            <a:endParaRPr sz="1632" b="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288" name="Google Shape;288;p4"/>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LÆRINGSRESULTATER</a:t>
            </a:r>
            <a:endParaRPr sz="1270"/>
          </a:p>
        </p:txBody>
      </p:sp>
      <p:sp>
        <p:nvSpPr>
          <p:cNvPr id="289" name="Google Shape;289;p4"/>
          <p:cNvSpPr txBox="1"/>
          <p:nvPr/>
        </p:nvSpPr>
        <p:spPr>
          <a:xfrm>
            <a:off x="1690987" y="1476975"/>
            <a:ext cx="8360887" cy="2888158"/>
          </a:xfrm>
          <a:prstGeom prst="rect">
            <a:avLst/>
          </a:prstGeom>
          <a:noFill/>
          <a:ln>
            <a:noFill/>
          </a:ln>
        </p:spPr>
        <p:txBody>
          <a:bodyPr spcFirstLastPara="1" wrap="square" lIns="82904" tIns="41441" rIns="82904" bIns="41441" anchor="t" anchorCtr="0">
            <a:spAutoFit/>
          </a:bodyPr>
          <a:lstStyle/>
          <a:p>
            <a:pPr marL="259118" marR="0" lvl="0" indent="-282151" algn="l" rtl="0">
              <a:lnSpc>
                <a:spcPct val="150000"/>
              </a:lnSpc>
              <a:spcBef>
                <a:spcPts val="0"/>
              </a:spcBef>
              <a:spcAft>
                <a:spcPts val="0"/>
              </a:spcAft>
              <a:buClr>
                <a:schemeClr val="dk1"/>
              </a:buClr>
              <a:buSzPts val="2200"/>
              <a:buFont typeface="Arial"/>
              <a:buChar char="•"/>
            </a:pPr>
            <a:r>
              <a:rPr lang="en-GB" sz="1995" b="1">
                <a:solidFill>
                  <a:schemeClr val="dk1"/>
                </a:solidFill>
                <a:latin typeface="Calibri"/>
                <a:ea typeface="Calibri"/>
                <a:cs typeface="Calibri"/>
                <a:sym typeface="Calibri"/>
              </a:rPr>
              <a:t>Demonstrere</a:t>
            </a:r>
            <a:r>
              <a:rPr lang="en-GB" sz="1995">
                <a:solidFill>
                  <a:schemeClr val="dk1"/>
                </a:solidFill>
                <a:latin typeface="Calibri"/>
                <a:ea typeface="Calibri"/>
                <a:cs typeface="Calibri"/>
                <a:sym typeface="Calibri"/>
              </a:rPr>
              <a:t>en klar forståelse af det grundlæggende i Blockchain-teknologi, dens grundlæggende komponenter, mekanisme og funktioner</a:t>
            </a:r>
            <a:endParaRPr sz="1995">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Arial"/>
              <a:buChar char="•"/>
            </a:pPr>
            <a:r>
              <a:rPr lang="en-GB" sz="1995" b="1">
                <a:solidFill>
                  <a:schemeClr val="dk1"/>
                </a:solidFill>
                <a:latin typeface="Calibri"/>
                <a:ea typeface="Calibri"/>
                <a:cs typeface="Calibri"/>
                <a:sym typeface="Calibri"/>
              </a:rPr>
              <a:t>Analysere</a:t>
            </a:r>
            <a:r>
              <a:rPr lang="en-GB" sz="1995">
                <a:solidFill>
                  <a:schemeClr val="dk1"/>
                </a:solidFill>
                <a:latin typeface="Calibri"/>
                <a:ea typeface="Calibri"/>
                <a:cs typeface="Calibri"/>
                <a:sym typeface="Calibri"/>
              </a:rPr>
              <a:t>nøgletendenser og udviklinger vedrørende brugen af ​​Blockchain i landbrugsfødevaresektoren, herunder casestudier fra den virkelige verden</a:t>
            </a:r>
            <a:endParaRPr sz="1995">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Open Sans"/>
              <a:buChar char="•"/>
            </a:pPr>
            <a:r>
              <a:rPr lang="en-GB" sz="1995" b="1">
                <a:solidFill>
                  <a:schemeClr val="dk1"/>
                </a:solidFill>
                <a:latin typeface="Calibri"/>
                <a:ea typeface="Calibri"/>
                <a:cs typeface="Calibri"/>
                <a:sym typeface="Calibri"/>
              </a:rPr>
              <a:t>Vurdere</a:t>
            </a:r>
            <a:r>
              <a:rPr lang="en-GB" sz="1995">
                <a:solidFill>
                  <a:schemeClr val="dk1"/>
                </a:solidFill>
                <a:latin typeface="Calibri"/>
                <a:ea typeface="Calibri"/>
                <a:cs typeface="Calibri"/>
                <a:sym typeface="Calibri"/>
              </a:rPr>
              <a:t>de relative fordele og begrænsninger ved Blockchains anvendelser i agrifood, dets troværdighed og dets fremtidige potentiale</a:t>
            </a:r>
            <a:endParaRPr sz="1995">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Open Sans"/>
              <a:buChar char="•"/>
            </a:pPr>
            <a:r>
              <a:rPr lang="en-GB" sz="1995" b="1">
                <a:solidFill>
                  <a:schemeClr val="dk1"/>
                </a:solidFill>
                <a:latin typeface="Calibri"/>
                <a:ea typeface="Calibri"/>
                <a:cs typeface="Calibri"/>
                <a:sym typeface="Calibri"/>
              </a:rPr>
              <a:t>Syntetisere</a:t>
            </a:r>
            <a:r>
              <a:rPr lang="en-GB" sz="1995">
                <a:solidFill>
                  <a:schemeClr val="dk1"/>
                </a:solidFill>
                <a:latin typeface="Calibri"/>
                <a:ea typeface="Calibri"/>
                <a:cs typeface="Calibri"/>
                <a:sym typeface="Calibri"/>
              </a:rPr>
              <a:t>emner, der er indeholdt i dette modul i en enkelt 'stort billede' oversigt over Blockchain i agrifood</a:t>
            </a:r>
            <a:endParaRPr sz="1995">
              <a:solidFill>
                <a:schemeClr val="dk1"/>
              </a:solidFill>
              <a:latin typeface="Calibri"/>
              <a:ea typeface="Calibri"/>
              <a:cs typeface="Calibri"/>
              <a:sym typeface="Calibri"/>
            </a:endParaRPr>
          </a:p>
          <a:p>
            <a:pPr marL="414589" marR="0" lvl="0" indent="0" algn="l" rtl="0">
              <a:lnSpc>
                <a:spcPct val="150000"/>
              </a:lnSpc>
              <a:spcBef>
                <a:spcPts val="0"/>
              </a:spcBef>
              <a:spcAft>
                <a:spcPts val="0"/>
              </a:spcAft>
              <a:buNone/>
            </a:pPr>
            <a:endParaRPr sz="1270"/>
          </a:p>
          <a:p>
            <a:pPr marL="259118" marR="0" lvl="0" indent="-155471" algn="l" rtl="0">
              <a:spcBef>
                <a:spcPts val="0"/>
              </a:spcBef>
              <a:spcAft>
                <a:spcPts val="0"/>
              </a:spcAft>
              <a:buClr>
                <a:schemeClr val="dk1"/>
              </a:buClr>
              <a:buSzPts val="1800"/>
              <a:buFont typeface="Arial"/>
              <a:buNone/>
            </a:pPr>
            <a:endParaRPr sz="1632">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828" name="Google Shape;828;p1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29" name="Google Shape;829;p12"/>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CASESTUDIE 1: CARREFOUR</a:t>
            </a:r>
            <a:endParaRPr sz="1270"/>
          </a:p>
        </p:txBody>
      </p:sp>
      <p:sp>
        <p:nvSpPr>
          <p:cNvPr id="830" name="Google Shape;830;p12"/>
          <p:cNvSpPr txBox="1">
            <a:spLocks noGrp="1"/>
          </p:cNvSpPr>
          <p:nvPr>
            <p:ph type="body" idx="1"/>
          </p:nvPr>
        </p:nvSpPr>
        <p:spPr>
          <a:xfrm>
            <a:off x="1898282" y="6091436"/>
            <a:ext cx="8706378" cy="460382"/>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995" b="0">
                <a:solidFill>
                  <a:schemeClr val="dk1"/>
                </a:solidFill>
                <a:latin typeface="Calibri"/>
                <a:ea typeface="Calibri"/>
                <a:cs typeface="Calibri"/>
                <a:sym typeface="Calibri"/>
              </a:rPr>
              <a:t>Læs mere:</a:t>
            </a:r>
            <a:r>
              <a:rPr lang="en-GB" sz="1995" b="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Carrefour bruger blockchain til at tilbyde forbrugerne større gennemsigtighed i forsyningskæden - RetailWire</a:t>
            </a:r>
            <a:r>
              <a:rPr lang="en-GB" sz="1995" b="0">
                <a:solidFill>
                  <a:schemeClr val="dk1"/>
                </a:solidFill>
                <a:latin typeface="Calibri"/>
                <a:ea typeface="Calibri"/>
                <a:cs typeface="Calibri"/>
                <a:sym typeface="Calibri"/>
              </a:rPr>
              <a:t> </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p:txBody>
      </p:sp>
      <p:pic>
        <p:nvPicPr>
          <p:cNvPr id="831" name="Google Shape;831;p12"/>
          <p:cNvPicPr preferRelativeResize="0"/>
          <p:nvPr/>
        </p:nvPicPr>
        <p:blipFill rotWithShape="1">
          <a:blip r:embed="rId5" cstate="screen">
            <a:alphaModFix/>
            <a:extLst>
              <a:ext uri="{28A0092B-C50C-407E-A947-70E740481C1C}">
                <a14:useLocalDpi xmlns:a14="http://schemas.microsoft.com/office/drawing/2010/main"/>
              </a:ext>
            </a:extLst>
          </a:blip>
          <a:srcRect t="1310" b="3759"/>
          <a:stretch/>
        </p:blipFill>
        <p:spPr>
          <a:xfrm>
            <a:off x="1898282" y="1116804"/>
            <a:ext cx="8395438" cy="4827537"/>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pic>
        <p:nvPicPr>
          <p:cNvPr id="837" name="Google Shape;837;p1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38" name="Google Shape;838;p13"/>
          <p:cNvSpPr txBox="1"/>
          <p:nvPr/>
        </p:nvSpPr>
        <p:spPr>
          <a:xfrm>
            <a:off x="1604614" y="391627"/>
            <a:ext cx="6633431" cy="648827"/>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a:solidFill>
                  <a:schemeClr val="lt1"/>
                </a:solidFill>
                <a:latin typeface="Open Sans"/>
                <a:ea typeface="Open Sans"/>
                <a:cs typeface="Open Sans"/>
                <a:sym typeface="Open Sans"/>
              </a:rPr>
              <a:t>CASESTUDIE 1: CARREFOUR</a:t>
            </a:r>
            <a:endParaRPr sz="1270">
              <a:solidFill>
                <a:schemeClr val="dk1"/>
              </a:solidFill>
            </a:endParaRPr>
          </a:p>
          <a:p>
            <a:pPr marL="0" marR="0" lvl="0" indent="0" algn="l" rtl="0">
              <a:spcBef>
                <a:spcPts val="0"/>
              </a:spcBef>
              <a:spcAft>
                <a:spcPts val="0"/>
              </a:spcAft>
              <a:buNone/>
            </a:pPr>
            <a:endParaRPr sz="2539">
              <a:solidFill>
                <a:schemeClr val="lt1"/>
              </a:solidFill>
              <a:latin typeface="Open Sans"/>
              <a:ea typeface="Open Sans"/>
              <a:cs typeface="Open Sans"/>
              <a:sym typeface="Open Sans"/>
            </a:endParaRPr>
          </a:p>
        </p:txBody>
      </p:sp>
      <p:sp>
        <p:nvSpPr>
          <p:cNvPr id="839" name="Google Shape;839;p13"/>
          <p:cNvSpPr txBox="1">
            <a:spLocks noGrp="1"/>
          </p:cNvSpPr>
          <p:nvPr>
            <p:ph type="body" idx="1"/>
          </p:nvPr>
        </p:nvSpPr>
        <p:spPr>
          <a:xfrm>
            <a:off x="1604615" y="1256985"/>
            <a:ext cx="8729501" cy="1799723"/>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Char char="●"/>
            </a:pPr>
            <a:r>
              <a:rPr lang="en-GB" sz="1995" b="0">
                <a:solidFill>
                  <a:schemeClr val="dk1"/>
                </a:solidFill>
                <a:latin typeface="Calibri"/>
                <a:ea typeface="Calibri"/>
                <a:cs typeface="Calibri"/>
                <a:sym typeface="Calibri"/>
              </a:rPr>
              <a:t>Tendensen til</a:t>
            </a:r>
            <a:r>
              <a:rPr lang="en-GB" sz="1995">
                <a:solidFill>
                  <a:schemeClr val="dk1"/>
                </a:solidFill>
                <a:latin typeface="Calibri"/>
                <a:ea typeface="Calibri"/>
                <a:cs typeface="Calibri"/>
                <a:sym typeface="Calibri"/>
              </a:rPr>
              <a:t>præcise og bredere oplysninger</a:t>
            </a:r>
            <a:r>
              <a:rPr lang="en-GB" sz="1995" b="0">
                <a:solidFill>
                  <a:schemeClr val="dk1"/>
                </a:solidFill>
                <a:latin typeface="Calibri"/>
                <a:ea typeface="Calibri"/>
                <a:cs typeface="Calibri"/>
                <a:sym typeface="Calibri"/>
              </a:rPr>
              <a:t>er bølgende</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u="sng">
                <a:solidFill>
                  <a:schemeClr val="hlink"/>
                </a:solidFill>
                <a:latin typeface="Calibri"/>
                <a:ea typeface="Calibri"/>
                <a:cs typeface="Calibri"/>
                <a:sym typeface="Calibri"/>
                <a:hlinkClick r:id="rId4"/>
              </a:rPr>
              <a:t>73 %</a:t>
            </a:r>
            <a:r>
              <a:rPr lang="en-GB" sz="1995" b="0">
                <a:solidFill>
                  <a:schemeClr val="dk1"/>
                </a:solidFill>
                <a:latin typeface="Calibri"/>
                <a:ea typeface="Calibri"/>
                <a:cs typeface="Calibri"/>
                <a:sym typeface="Calibri"/>
              </a:rPr>
              <a:t>af kunder villige til at betale for mere kvalitet / information</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Etiketter og certificeringer er talrige</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Efterspørgsel efter lokal herkomst</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"Fri for" segmenter stiger</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Kunder skifter fra overflod til kvalitet og tillid</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632" b="0">
              <a:solidFill>
                <a:schemeClr val="dk1"/>
              </a:solidFill>
            </a:endParaRPr>
          </a:p>
        </p:txBody>
      </p:sp>
      <p:pic>
        <p:nvPicPr>
          <p:cNvPr id="840" name="Google Shape;840;p13"/>
          <p:cNvPicPr preferRelativeResize="0"/>
          <p:nvPr/>
        </p:nvPicPr>
        <p:blipFill rotWithShape="1">
          <a:blip r:embed="rId5">
            <a:alphaModFix/>
          </a:blip>
          <a:srcRect l="5651" t="5935"/>
          <a:stretch/>
        </p:blipFill>
        <p:spPr>
          <a:xfrm>
            <a:off x="1752934" y="3779116"/>
            <a:ext cx="8887808" cy="2465184"/>
          </a:xfrm>
          <a:prstGeom prst="rect">
            <a:avLst/>
          </a:prstGeom>
          <a:noFill/>
          <a:ln>
            <a:noFill/>
          </a:ln>
        </p:spPr>
      </p:pic>
      <p:sp>
        <p:nvSpPr>
          <p:cNvPr id="841" name="Google Shape;841;p13"/>
          <p:cNvSpPr txBox="1"/>
          <p:nvPr/>
        </p:nvSpPr>
        <p:spPr>
          <a:xfrm>
            <a:off x="1904040" y="6452048"/>
            <a:ext cx="8585592" cy="196957"/>
          </a:xfrm>
          <a:prstGeom prst="rect">
            <a:avLst/>
          </a:prstGeom>
          <a:noFill/>
          <a:ln>
            <a:noFill/>
          </a:ln>
        </p:spPr>
        <p:txBody>
          <a:bodyPr spcFirstLastPara="1" wrap="square" lIns="82904" tIns="82904" rIns="82904" bIns="82904" anchor="t" anchorCtr="0">
            <a:noAutofit/>
          </a:bodyPr>
          <a:lstStyle/>
          <a:p>
            <a:pPr marL="0" lvl="0" indent="0" algn="ctr" rtl="0">
              <a:spcBef>
                <a:spcPts val="0"/>
              </a:spcBef>
              <a:spcAft>
                <a:spcPts val="0"/>
              </a:spcAft>
              <a:buNone/>
            </a:pPr>
            <a:r>
              <a:rPr lang="en-GB" sz="1270" u="sng">
                <a:solidFill>
                  <a:schemeClr val="accent3"/>
                </a:solidFill>
                <a:latin typeface="Calibri"/>
                <a:ea typeface="Calibri"/>
                <a:cs typeface="Calibri"/>
                <a:sym typeface="Calibri"/>
              </a:rPr>
              <a:t>Carrefours blockchain organiserer samfundsdata i kæder af blokke</a:t>
            </a:r>
            <a:r>
              <a:rPr lang="en-GB" sz="1270">
                <a:solidFill>
                  <a:schemeClr val="accent3"/>
                </a:solidFill>
                <a:latin typeface="Calibri"/>
                <a:ea typeface="Calibri"/>
                <a:cs typeface="Calibri"/>
                <a:sym typeface="Calibri"/>
              </a:rPr>
              <a:t> </a:t>
            </a:r>
            <a:endParaRPr sz="1270">
              <a:solidFill>
                <a:schemeClr val="accent3"/>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pic>
        <p:nvPicPr>
          <p:cNvPr id="847" name="Google Shape;847;g281fc3c1766_0_58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48" name="Google Shape;848;g281fc3c1766_0_580"/>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CASESTUDIE 2: HERRIN</a:t>
            </a:r>
            <a:endParaRPr sz="1270"/>
          </a:p>
        </p:txBody>
      </p:sp>
      <p:sp>
        <p:nvSpPr>
          <p:cNvPr id="849" name="Google Shape;849;g281fc3c1766_0_580"/>
          <p:cNvSpPr txBox="1">
            <a:spLocks noGrp="1"/>
          </p:cNvSpPr>
          <p:nvPr>
            <p:ph type="body" idx="1"/>
          </p:nvPr>
        </p:nvSpPr>
        <p:spPr>
          <a:xfrm>
            <a:off x="1742811" y="1632446"/>
            <a:ext cx="8706378" cy="251365"/>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pic>
        <p:nvPicPr>
          <p:cNvPr id="850" name="Google Shape;850;g281fc3c1766_0_580"/>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1247607" y="1054451"/>
            <a:ext cx="9696786" cy="5803548"/>
          </a:xfrm>
          <a:prstGeom prst="rect">
            <a:avLst/>
          </a:prstGeom>
          <a:noFill/>
          <a:ln>
            <a:noFill/>
          </a:ln>
        </p:spPr>
      </p:pic>
      <p:pic>
        <p:nvPicPr>
          <p:cNvPr id="851" name="Google Shape;851;g281fc3c1766_0_580"/>
          <p:cNvPicPr preferRelativeResize="0"/>
          <p:nvPr/>
        </p:nvPicPr>
        <p:blipFill rotWithShape="1">
          <a:blip r:embed="rId3">
            <a:alphaModFix/>
          </a:blip>
          <a:srcRect/>
          <a:stretch/>
        </p:blipFill>
        <p:spPr>
          <a:xfrm>
            <a:off x="1247607" y="2185232"/>
            <a:ext cx="4845514" cy="3739942"/>
          </a:xfrm>
          <a:prstGeom prst="rect">
            <a:avLst/>
          </a:prstGeom>
          <a:noFill/>
          <a:ln>
            <a:noFill/>
          </a:ln>
        </p:spPr>
      </p:pic>
      <p:sp>
        <p:nvSpPr>
          <p:cNvPr id="852" name="Google Shape;852;g281fc3c1766_0_580"/>
          <p:cNvSpPr txBox="1"/>
          <p:nvPr/>
        </p:nvSpPr>
        <p:spPr>
          <a:xfrm>
            <a:off x="1312443" y="3015284"/>
            <a:ext cx="4715819" cy="1426439"/>
          </a:xfrm>
          <a:prstGeom prst="rect">
            <a:avLst/>
          </a:prstGeom>
          <a:noFill/>
          <a:ln>
            <a:noFill/>
          </a:ln>
        </p:spPr>
        <p:txBody>
          <a:bodyPr spcFirstLastPara="1" wrap="square" lIns="82904" tIns="82904" rIns="82904" bIns="82904" anchor="t" anchorCtr="0">
            <a:spAutoFit/>
          </a:bodyPr>
          <a:lstStyle/>
          <a:p>
            <a:pPr marL="0" lvl="0" indent="0" algn="ctr" rtl="0">
              <a:lnSpc>
                <a:spcPct val="90000"/>
              </a:lnSpc>
              <a:spcBef>
                <a:spcPts val="907"/>
              </a:spcBef>
              <a:spcAft>
                <a:spcPts val="0"/>
              </a:spcAft>
              <a:buNone/>
            </a:pPr>
            <a:r>
              <a:rPr lang="en-GB" sz="2267" b="1">
                <a:solidFill>
                  <a:srgbClr val="FFFFFF"/>
                </a:solidFill>
                <a:latin typeface="Calibri"/>
                <a:ea typeface="Calibri"/>
                <a:cs typeface="Calibri"/>
                <a:sym typeface="Calibri"/>
              </a:rPr>
              <a:t>Lad os møde herkomst</a:t>
            </a:r>
            <a:endParaRPr sz="2267" b="1">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i="1">
                <a:solidFill>
                  <a:srgbClr val="FFFFFF"/>
                </a:solidFill>
                <a:latin typeface="Calibri"/>
                <a:ea typeface="Calibri"/>
                <a:cs typeface="Calibri"/>
                <a:sym typeface="Calibri"/>
              </a:rPr>
              <a:t>Det britiske firma revolutionerer gennemsigtighed</a:t>
            </a:r>
            <a:endParaRPr sz="2267" i="1">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endParaRPr sz="2267" i="1">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https://www.provenance.org/</a:t>
            </a:r>
            <a:endParaRPr sz="2267">
              <a:solidFill>
                <a:schemeClr val="lt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pic>
        <p:nvPicPr>
          <p:cNvPr id="858" name="Google Shape;858;p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59" name="Google Shape;859;p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CASESTUDIE 2: HERRIN</a:t>
            </a:r>
            <a:endParaRPr sz="1270"/>
          </a:p>
        </p:txBody>
      </p:sp>
      <p:sp>
        <p:nvSpPr>
          <p:cNvPr id="860" name="Google Shape;860;p9"/>
          <p:cNvSpPr txBox="1">
            <a:spLocks noGrp="1"/>
          </p:cNvSpPr>
          <p:nvPr>
            <p:ph type="body" idx="1"/>
          </p:nvPr>
        </p:nvSpPr>
        <p:spPr>
          <a:xfrm>
            <a:off x="1604615" y="1381965"/>
            <a:ext cx="8706378" cy="3319242"/>
          </a:xfrm>
          <a:prstGeom prst="rect">
            <a:avLst/>
          </a:prstGeom>
          <a:noFill/>
          <a:ln>
            <a:noFill/>
          </a:ln>
        </p:spPr>
        <p:txBody>
          <a:bodyPr spcFirstLastPara="1" wrap="square" lIns="0" tIns="0" rIns="0" bIns="0" anchor="t" anchorCtr="0">
            <a:spAutoFit/>
          </a:bodyPr>
          <a:lstStyle/>
          <a:p>
            <a:pPr marL="414589" lvl="0" indent="-339733" algn="l" rtl="0">
              <a:spcBef>
                <a:spcPts val="0"/>
              </a:spcBef>
              <a:spcAft>
                <a:spcPts val="0"/>
              </a:spcAft>
              <a:buClr>
                <a:schemeClr val="dk1"/>
              </a:buClr>
              <a:buSzPts val="2300"/>
              <a:buFont typeface="Calibri"/>
              <a:buChar char="●"/>
            </a:pPr>
            <a:r>
              <a:rPr lang="en-GB" sz="2086" b="0">
                <a:solidFill>
                  <a:schemeClr val="dk1"/>
                </a:solidFill>
                <a:latin typeface="Calibri"/>
                <a:ea typeface="Calibri"/>
                <a:cs typeface="Calibri"/>
                <a:sym typeface="Calibri"/>
              </a:rPr>
              <a:t>Grundlagt i 2013 af Jessi Baker.</a:t>
            </a:r>
            <a:endParaRPr sz="2086"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2086" b="0">
                <a:solidFill>
                  <a:schemeClr val="dk1"/>
                </a:solidFill>
                <a:latin typeface="Calibri"/>
                <a:ea typeface="Calibri"/>
                <a:cs typeface="Calibri"/>
                <a:sym typeface="Calibri"/>
              </a:rPr>
              <a:t> </a:t>
            </a:r>
            <a:endParaRPr sz="2086" b="0">
              <a:solidFill>
                <a:schemeClr val="dk1"/>
              </a:solidFill>
              <a:latin typeface="Calibri"/>
              <a:ea typeface="Calibri"/>
              <a:cs typeface="Calibri"/>
              <a:sym typeface="Calibri"/>
            </a:endParaRPr>
          </a:p>
          <a:p>
            <a:pPr marL="414589" lvl="0" indent="-339733" algn="l" rtl="0">
              <a:spcBef>
                <a:spcPts val="0"/>
              </a:spcBef>
              <a:spcAft>
                <a:spcPts val="0"/>
              </a:spcAft>
              <a:buClr>
                <a:schemeClr val="dk1"/>
              </a:buClr>
              <a:buSzPts val="2300"/>
              <a:buFont typeface="Calibri"/>
              <a:buChar char="●"/>
            </a:pPr>
            <a:r>
              <a:rPr lang="en-GB" sz="2086" b="0">
                <a:solidFill>
                  <a:schemeClr val="dk1"/>
                </a:solidFill>
                <a:latin typeface="Calibri"/>
                <a:ea typeface="Calibri"/>
                <a:cs typeface="Calibri"/>
                <a:sym typeface="Calibri"/>
              </a:rPr>
              <a:t>Mission: Give brands mulighed for at tage skridt hen imod større gennemsigtighed.</a:t>
            </a:r>
            <a:endParaRPr sz="2086" b="0">
              <a:solidFill>
                <a:schemeClr val="dk1"/>
              </a:solidFill>
              <a:latin typeface="Calibri"/>
              <a:ea typeface="Calibri"/>
              <a:cs typeface="Calibri"/>
              <a:sym typeface="Calibri"/>
            </a:endParaRPr>
          </a:p>
          <a:p>
            <a:pPr marL="414589" lvl="0" indent="-339733" algn="l" rtl="0">
              <a:spcBef>
                <a:spcPts val="0"/>
              </a:spcBef>
              <a:spcAft>
                <a:spcPts val="0"/>
              </a:spcAft>
              <a:buClr>
                <a:schemeClr val="dk1"/>
              </a:buClr>
              <a:buSzPts val="2300"/>
              <a:buFont typeface="Calibri"/>
              <a:buChar char="●"/>
            </a:pPr>
            <a:r>
              <a:rPr lang="en-GB" sz="2086" b="0">
                <a:solidFill>
                  <a:schemeClr val="dk1"/>
                </a:solidFill>
                <a:latin typeface="Calibri"/>
                <a:ea typeface="Calibri"/>
                <a:cs typeface="Calibri"/>
                <a:sym typeface="Calibri"/>
              </a:rPr>
              <a:t>Værktøj: Blockchain-drevet platform til at spore produkters oprindelse.</a:t>
            </a:r>
            <a:endParaRPr sz="2086"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2086" b="0">
                <a:solidFill>
                  <a:schemeClr val="dk1"/>
                </a:solidFill>
                <a:latin typeface="Calibri"/>
                <a:ea typeface="Calibri"/>
                <a:cs typeface="Calibri"/>
                <a:sym typeface="Calibri"/>
              </a:rPr>
              <a:t> </a:t>
            </a:r>
            <a:endParaRPr sz="2086" b="0">
              <a:solidFill>
                <a:schemeClr val="dk1"/>
              </a:solidFill>
              <a:latin typeface="Calibri"/>
              <a:ea typeface="Calibri"/>
              <a:cs typeface="Calibri"/>
              <a:sym typeface="Calibri"/>
            </a:endParaRPr>
          </a:p>
          <a:p>
            <a:pPr marL="414589" lvl="0" indent="-339733" algn="l" rtl="0">
              <a:spcBef>
                <a:spcPts val="0"/>
              </a:spcBef>
              <a:spcAft>
                <a:spcPts val="0"/>
              </a:spcAft>
              <a:buClr>
                <a:schemeClr val="dk1"/>
              </a:buClr>
              <a:buSzPts val="2300"/>
              <a:buFont typeface="Calibri"/>
              <a:buChar char="●"/>
            </a:pPr>
            <a:r>
              <a:rPr lang="en-GB" sz="2086" b="0">
                <a:solidFill>
                  <a:schemeClr val="dk1"/>
                </a:solidFill>
                <a:latin typeface="Calibri"/>
                <a:ea typeface="Calibri"/>
                <a:cs typeface="Calibri"/>
                <a:sym typeface="Calibri"/>
              </a:rPr>
              <a:t>Jessi Baker genkendte afbrydelsen mellem produkter og deres oprindelse. Med en Master i Engineering (Cambridge University) og Design (Royal College of Art), grundlagde hun Provenance, mens hun lavede en PhD i Computer Science (UCL).</a:t>
            </a:r>
            <a:endParaRPr sz="2086"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2086" b="0">
              <a:solidFill>
                <a:schemeClr val="dk1"/>
              </a:solidFill>
              <a:latin typeface="Calibri"/>
              <a:ea typeface="Calibri"/>
              <a:cs typeface="Calibri"/>
              <a:sym typeface="Calibri"/>
            </a:endParaRPr>
          </a:p>
          <a:p>
            <a:pPr marL="414589" lvl="0" indent="-339733" algn="l" rtl="0">
              <a:spcBef>
                <a:spcPts val="0"/>
              </a:spcBef>
              <a:spcAft>
                <a:spcPts val="0"/>
              </a:spcAft>
              <a:buClr>
                <a:schemeClr val="dk1"/>
              </a:buClr>
              <a:buSzPts val="2300"/>
              <a:buFont typeface="Calibri"/>
              <a:buChar char="●"/>
            </a:pPr>
            <a:r>
              <a:rPr lang="en-GB" sz="2086" b="0">
                <a:solidFill>
                  <a:schemeClr val="dk1"/>
                </a:solidFill>
                <a:latin typeface="Calibri"/>
                <a:ea typeface="Calibri"/>
                <a:cs typeface="Calibri"/>
                <a:sym typeface="Calibri"/>
              </a:rPr>
              <a:t>Provenance er en digital platform, der gør det muligt for producenter, producenter og forhandlere at spore rejsen for mennesker, steder og ingredienser bag deres produkter. De bruger blockchain og smart tagging-teknologier til at revolutionere forsyningskædens gennemsigtighed. Med Herkomst kan virksomheder drastisk reducere risikoen i deres forsyningskæde og fremme en ny form for forbrugertillid.</a:t>
            </a:r>
            <a:endParaRPr sz="2086" b="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pic>
        <p:nvPicPr>
          <p:cNvPr id="866" name="Google Shape;86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67" name="Google Shape;867;p14"/>
          <p:cNvSpPr txBox="1"/>
          <p:nvPr/>
        </p:nvSpPr>
        <p:spPr>
          <a:xfrm>
            <a:off x="1604615" y="391627"/>
            <a:ext cx="9190065" cy="355798"/>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a:solidFill>
                  <a:schemeClr val="lt1"/>
                </a:solidFill>
                <a:latin typeface="Open Sans"/>
                <a:ea typeface="Open Sans"/>
                <a:cs typeface="Open Sans"/>
                <a:sym typeface="Open Sans"/>
              </a:rPr>
              <a:t>CASESTUDIE 2: HERRIN</a:t>
            </a:r>
            <a:endParaRPr sz="1270"/>
          </a:p>
        </p:txBody>
      </p:sp>
      <p:sp>
        <p:nvSpPr>
          <p:cNvPr id="868" name="Google Shape;868;p14"/>
          <p:cNvSpPr txBox="1">
            <a:spLocks noGrp="1"/>
          </p:cNvSpPr>
          <p:nvPr>
            <p:ph type="body" idx="1"/>
          </p:nvPr>
        </p:nvSpPr>
        <p:spPr>
          <a:xfrm>
            <a:off x="1742811" y="1381965"/>
            <a:ext cx="8706378" cy="2782365"/>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Som en stolt social virksomhed og B Corp er de forpligtet til at gøre forretning til en kraft for det gode. Den første til at anvende blockchain-teknologi til forsyningskæden i 2013, Provenance arbejder nu med virksomheder i Storbritannien og på tværs af globale forsyningskæder, herunder The Co-op supermarked, Sainsbury's, Unilever, Verdensbanken, Greenpeace, økologisk certificerede gårde i hele Europa og luksusmærker i fødevare- og modebranchen.</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De er medlem af Ellen MacArthur-fonden CE100 – banebrydende åbne sporbarhedssystemer til en cirkulær økonomi og var med i over 100 nyhedstitler i 2017.</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632" b="0">
              <a:solidFill>
                <a:schemeClr val="dk1"/>
              </a:solidFill>
            </a:endParaRPr>
          </a:p>
          <a:p>
            <a:pPr marL="414589" lvl="0" indent="-333974" algn="l" rtl="0">
              <a:lnSpc>
                <a:spcPct val="115000"/>
              </a:lnSpc>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Yderligere læsning:</a:t>
            </a:r>
            <a:endParaRPr sz="1995" b="0">
              <a:solidFill>
                <a:schemeClr val="dk1"/>
              </a:solidFill>
              <a:latin typeface="Calibri"/>
              <a:ea typeface="Calibri"/>
              <a:cs typeface="Calibri"/>
              <a:sym typeface="Calibri"/>
            </a:endParaRPr>
          </a:p>
          <a:p>
            <a:pPr marL="414589" lvl="0" indent="-333974" algn="l" rtl="0">
              <a:lnSpc>
                <a:spcPct val="115000"/>
              </a:lnSpc>
              <a:spcBef>
                <a:spcPts val="0"/>
              </a:spcBef>
              <a:spcAft>
                <a:spcPts val="0"/>
              </a:spcAft>
              <a:buSzPts val="2200"/>
              <a:buFont typeface="Calibri"/>
              <a:buChar char="-"/>
            </a:pPr>
            <a:r>
              <a:rPr lang="en-GB" sz="1995" b="0">
                <a:solidFill>
                  <a:schemeClr val="dk1"/>
                </a:solidFill>
                <a:latin typeface="Calibri"/>
                <a:ea typeface="Calibri"/>
                <a:cs typeface="Calibri"/>
                <a:sym typeface="Calibri"/>
              </a:rPr>
              <a:t>TechCrunch – Herkomstens historie</a:t>
            </a:r>
            <a:r>
              <a:rPr lang="en-GB" sz="1995" b="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n-GB" sz="1995" b="0" u="sng">
                <a:solidFill>
                  <a:srgbClr val="6A9D56"/>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https://techcrunch.com/2015/09/21/provenance-aims-to-use-blockchain-technology-to-prove-authenticity/</a:t>
            </a:r>
            <a:endParaRPr sz="1995" b="0" u="sng">
              <a:solidFill>
                <a:srgbClr val="6A9D56"/>
              </a:solidFill>
              <a:latin typeface="Calibri"/>
              <a:ea typeface="Calibri"/>
              <a:cs typeface="Calibri"/>
              <a:sym typeface="Calibri"/>
            </a:endParaRPr>
          </a:p>
          <a:p>
            <a:pPr marL="414589" lvl="0" indent="0" algn="l" rtl="0">
              <a:spcBef>
                <a:spcPts val="0"/>
              </a:spcBef>
              <a:spcAft>
                <a:spcPts val="0"/>
              </a:spcAft>
              <a:buNone/>
            </a:pPr>
            <a:endParaRPr sz="1632" b="0">
              <a:solidFill>
                <a:schemeClr val="dk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pic>
        <p:nvPicPr>
          <p:cNvPr id="874" name="Google Shape;874;p15"/>
          <p:cNvPicPr preferRelativeResize="0"/>
          <p:nvPr/>
        </p:nvPicPr>
        <p:blipFill rotWithShape="1">
          <a:blip r:embed="rId3">
            <a:alphaModFix/>
          </a:blip>
          <a:srcRect/>
          <a:stretch/>
        </p:blipFill>
        <p:spPr>
          <a:xfrm>
            <a:off x="1247607" y="-7357"/>
            <a:ext cx="9696786" cy="6858000"/>
          </a:xfrm>
          <a:prstGeom prst="rect">
            <a:avLst/>
          </a:prstGeom>
          <a:noFill/>
          <a:ln>
            <a:noFill/>
          </a:ln>
        </p:spPr>
      </p:pic>
      <p:sp>
        <p:nvSpPr>
          <p:cNvPr id="875" name="Google Shape;875;p15"/>
          <p:cNvSpPr txBox="1"/>
          <p:nvPr/>
        </p:nvSpPr>
        <p:spPr>
          <a:xfrm>
            <a:off x="1561428" y="391627"/>
            <a:ext cx="6633431" cy="355798"/>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a:solidFill>
                  <a:schemeClr val="lt1"/>
                </a:solidFill>
                <a:latin typeface="Open Sans"/>
                <a:ea typeface="Open Sans"/>
                <a:cs typeface="Open Sans"/>
                <a:sym typeface="Open Sans"/>
              </a:rPr>
              <a:t>CASESTUDIE 2: HERRIN</a:t>
            </a:r>
            <a:endParaRPr sz="1270"/>
          </a:p>
        </p:txBody>
      </p:sp>
      <p:sp>
        <p:nvSpPr>
          <p:cNvPr id="876" name="Google Shape;876;p15"/>
          <p:cNvSpPr txBox="1">
            <a:spLocks noGrp="1"/>
          </p:cNvSpPr>
          <p:nvPr>
            <p:ph type="body" idx="1"/>
          </p:nvPr>
        </p:nvSpPr>
        <p:spPr>
          <a:xfrm>
            <a:off x="1826305" y="1126734"/>
            <a:ext cx="8706378" cy="230191"/>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995" b="0">
                <a:solidFill>
                  <a:schemeClr val="lt1"/>
                </a:solidFill>
                <a:latin typeface="Calibri"/>
                <a:ea typeface="Calibri"/>
                <a:cs typeface="Calibri"/>
                <a:sym typeface="Calibri"/>
              </a:rPr>
              <a:t>Video: The Story of Provenance - Interview med grundlæggeren Jessi Baker</a:t>
            </a:r>
            <a:endParaRPr sz="1995" b="0">
              <a:solidFill>
                <a:schemeClr val="lt1"/>
              </a:solidFill>
              <a:latin typeface="Calibri"/>
              <a:ea typeface="Calibri"/>
              <a:cs typeface="Calibri"/>
              <a:sym typeface="Calibri"/>
            </a:endParaRPr>
          </a:p>
        </p:txBody>
      </p:sp>
      <p:pic>
        <p:nvPicPr>
          <p:cNvPr id="877" name="Google Shape;877;p15" descr="Jessi Baker is the Founder of Provenance a UK startup using novel technologies like the blockchain to revolutionise supply chain transparency and product trust. Provenance works with suppliers, brands, and certifiers to enable every product to come with an open,  secure record of its journey and creation.  Video produced by Atlas of the Future http://atlasofthefuture.org/  *The inclusion of company names and/or examples is intended strictly for discussion and inspiration and does not constitute an endorsement of the individual companies or their opinions by the UN Global Compact." title="The story of Provenance - The blockchain startup revolutionising supply chains">
            <a:hlinkClick r:id="rId4"/>
          </p:cNvPr>
          <p:cNvPicPr preferRelativeResize="0"/>
          <p:nvPr/>
        </p:nvPicPr>
        <p:blipFill>
          <a:blip r:embed="rId5">
            <a:alphaModFix/>
          </a:blip>
          <a:stretch>
            <a:fillRect/>
          </a:stretch>
        </p:blipFill>
        <p:spPr>
          <a:xfrm>
            <a:off x="1826305" y="1694562"/>
            <a:ext cx="8539390" cy="480339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7"/>
                                        </p:tgtEl>
                                        <p:attrNameLst>
                                          <p:attrName>style.visibility</p:attrName>
                                        </p:attrNameLst>
                                      </p:cBhvr>
                                      <p:to>
                                        <p:strVal val="visible"/>
                                      </p:to>
                                    </p:set>
                                    <p:animEffect transition="in" filter="fade">
                                      <p:cBhvr>
                                        <p:cTn id="7" dur="1000"/>
                                        <p:tgtEl>
                                          <p:spTgt spid="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pic>
        <p:nvPicPr>
          <p:cNvPr id="883" name="Google Shape;883;p1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10"/>
            <a:ext cx="9696786" cy="1061799"/>
          </a:xfrm>
          <a:prstGeom prst="rect">
            <a:avLst/>
          </a:prstGeom>
          <a:noFill/>
          <a:ln>
            <a:noFill/>
          </a:ln>
        </p:spPr>
      </p:pic>
      <p:sp>
        <p:nvSpPr>
          <p:cNvPr id="884" name="Google Shape;884;p16"/>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a:solidFill>
                  <a:schemeClr val="lt1"/>
                </a:solidFill>
                <a:latin typeface="Open Sans"/>
                <a:ea typeface="Open Sans"/>
                <a:cs typeface="Open Sans"/>
                <a:sym typeface="Open Sans"/>
              </a:rPr>
              <a:t>CASESTUDIE 2: HERRIN</a:t>
            </a:r>
            <a:endParaRPr sz="1270"/>
          </a:p>
        </p:txBody>
      </p:sp>
      <p:sp>
        <p:nvSpPr>
          <p:cNvPr id="885" name="Google Shape;885;p16"/>
          <p:cNvSpPr txBox="1">
            <a:spLocks noGrp="1"/>
          </p:cNvSpPr>
          <p:nvPr>
            <p:ph type="body" idx="1"/>
          </p:nvPr>
        </p:nvSpPr>
        <p:spPr>
          <a:xfrm>
            <a:off x="1430418" y="1330141"/>
            <a:ext cx="5655990" cy="1381147"/>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Eksempel: Herkomst-Belu Water Brand-partnerskab</a:t>
            </a: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Belu-formålet, der blev lanceret i 2007, er at ændre den måde, verden ser vand på. De investerer overskud i at spare kulstofemissioner fra at komme ind i atmosfæren, forkæmper en cirkulær økonomi og udrydder vandfattigdom.</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p:txBody>
      </p:sp>
      <p:pic>
        <p:nvPicPr>
          <p:cNvPr id="886" name="Google Shape;886;p16"/>
          <p:cNvPicPr preferRelativeResize="0"/>
          <p:nvPr/>
        </p:nvPicPr>
        <p:blipFill rotWithShape="1">
          <a:blip r:embed="rId4" cstate="screen">
            <a:alphaModFix/>
            <a:extLst>
              <a:ext uri="{28A0092B-C50C-407E-A947-70E740481C1C}">
                <a14:useLocalDpi xmlns:a14="http://schemas.microsoft.com/office/drawing/2010/main"/>
              </a:ext>
            </a:extLst>
          </a:blip>
          <a:srcRect l="9420" r="9928"/>
          <a:stretch/>
        </p:blipFill>
        <p:spPr>
          <a:xfrm>
            <a:off x="7296854" y="1679169"/>
            <a:ext cx="3647538" cy="4522398"/>
          </a:xfrm>
          <a:prstGeom prst="rect">
            <a:avLst/>
          </a:prstGeom>
          <a:noFill/>
          <a:ln>
            <a:noFill/>
          </a:ln>
        </p:spPr>
      </p:pic>
      <p:sp>
        <p:nvSpPr>
          <p:cNvPr id="887" name="Google Shape;887;p16"/>
          <p:cNvSpPr txBox="1"/>
          <p:nvPr/>
        </p:nvSpPr>
        <p:spPr>
          <a:xfrm>
            <a:off x="1302287" y="3454776"/>
            <a:ext cx="5843154" cy="3256322"/>
          </a:xfrm>
          <a:prstGeom prst="rect">
            <a:avLst/>
          </a:prstGeom>
          <a:noFill/>
          <a:ln>
            <a:noFill/>
          </a:ln>
        </p:spPr>
        <p:txBody>
          <a:bodyPr spcFirstLastPara="1" wrap="square" lIns="82904" tIns="82904" rIns="82904" bIns="82904" anchor="t" anchorCtr="0">
            <a:noAutofit/>
          </a:bodyPr>
          <a:lstStyle/>
          <a:p>
            <a:pPr marL="414589" lvl="0" indent="-333974" algn="l" rtl="0">
              <a:spcBef>
                <a:spcPts val="0"/>
              </a:spcBef>
              <a:spcAft>
                <a:spcPts val="0"/>
              </a:spcAft>
              <a:buSzPts val="2200"/>
              <a:buFont typeface="Calibri"/>
              <a:buChar char="-"/>
            </a:pPr>
            <a:r>
              <a:rPr lang="en-GB" sz="1995">
                <a:solidFill>
                  <a:schemeClr val="dk1"/>
                </a:solidFill>
                <a:latin typeface="Calibri"/>
                <a:ea typeface="Calibri"/>
                <a:cs typeface="Calibri"/>
                <a:sym typeface="Calibri"/>
              </a:rPr>
              <a:t>Siden 2011 har den sociale virksomhed Belu forpligtet sig til at lede hele sit nettooverskud til WaterAid, et partnerskab, der har til formål at bringe rent vand, anstændige toiletter og god hygiejne til alle, overalt. Til dato har de sendt over £5,5 mio. Men BELU stod over for en udfordring med at omsætte sit brandformål på højt niveau og tilpasning til FN's bæredygtige udviklingsmål til håndgribelige fakta og påstande, som kunderne nemt kunne forstå og stole på. Det samarbejdede med PROVENANCE.</a:t>
            </a:r>
            <a:endParaRPr sz="1270">
              <a:latin typeface="Open Sans"/>
              <a:ea typeface="Open Sans"/>
              <a:cs typeface="Open Sans"/>
              <a:sym typeface="Open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pic>
        <p:nvPicPr>
          <p:cNvPr id="893" name="Google Shape;893;p1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894" name="Google Shape;894;p17"/>
          <p:cNvSpPr txBox="1"/>
          <p:nvPr/>
        </p:nvSpPr>
        <p:spPr>
          <a:xfrm>
            <a:off x="1604614" y="391627"/>
            <a:ext cx="6633431" cy="502441"/>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a:solidFill>
                  <a:schemeClr val="lt1"/>
                </a:solidFill>
                <a:latin typeface="Open Sans"/>
                <a:ea typeface="Open Sans"/>
                <a:cs typeface="Open Sans"/>
                <a:sym typeface="Open Sans"/>
              </a:rPr>
              <a:t>CASESTUDIE 2: HERRIN</a:t>
            </a:r>
            <a:endParaRPr sz="1270">
              <a:solidFill>
                <a:schemeClr val="dk1"/>
              </a:solidFill>
            </a:endParaRPr>
          </a:p>
          <a:p>
            <a:pPr marL="0" marR="0" lvl="0" indent="0" algn="l" rtl="0">
              <a:spcBef>
                <a:spcPts val="0"/>
              </a:spcBef>
              <a:spcAft>
                <a:spcPts val="0"/>
              </a:spcAft>
              <a:buNone/>
            </a:pPr>
            <a:endParaRPr sz="1270"/>
          </a:p>
        </p:txBody>
      </p:sp>
      <p:sp>
        <p:nvSpPr>
          <p:cNvPr id="895" name="Google Shape;895;p17"/>
          <p:cNvSpPr txBox="1">
            <a:spLocks noGrp="1"/>
          </p:cNvSpPr>
          <p:nvPr>
            <p:ph type="body" idx="1"/>
          </p:nvPr>
        </p:nvSpPr>
        <p:spPr>
          <a:xfrm>
            <a:off x="1742811" y="1442426"/>
            <a:ext cx="8706378" cy="717889"/>
          </a:xfrm>
          <a:prstGeom prst="rect">
            <a:avLst/>
          </a:prstGeom>
          <a:noFill/>
          <a:ln>
            <a:noFill/>
          </a:ln>
        </p:spPr>
        <p:txBody>
          <a:bodyPr spcFirstLastPara="1" wrap="square" lIns="0" tIns="0" rIns="0" bIns="0" anchor="t" anchorCtr="0">
            <a:spAutoFit/>
          </a:bodyPr>
          <a:lstStyle/>
          <a:p>
            <a:pPr marL="414589" lvl="0" indent="-333974" algn="l" rtl="0">
              <a:lnSpc>
                <a:spcPct val="115000"/>
              </a:lnSpc>
              <a:spcBef>
                <a:spcPts val="0"/>
              </a:spcBef>
              <a:spcAft>
                <a:spcPts val="0"/>
              </a:spcAft>
              <a:buSzPts val="2200"/>
              <a:buFont typeface="Calibri"/>
              <a:buChar char="●"/>
            </a:pPr>
            <a:r>
              <a:rPr lang="en-GB" sz="1995" b="0">
                <a:solidFill>
                  <a:schemeClr val="dk1"/>
                </a:solidFill>
                <a:latin typeface="Calibri"/>
                <a:ea typeface="Calibri"/>
                <a:cs typeface="Calibri"/>
                <a:sym typeface="Calibri"/>
              </a:rPr>
              <a:t>BELU udgive en bemærkelsesværdig</a:t>
            </a:r>
            <a:r>
              <a:rPr lang="en-GB" sz="1995" b="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n-GB" sz="1995" b="0" u="sng">
                <a:solidFill>
                  <a:schemeClr val="hlink"/>
                </a:solidFill>
                <a:latin typeface="Calibri"/>
                <a:ea typeface="Calibri"/>
                <a:cs typeface="Calibri"/>
                <a:sym typeface="Calibri"/>
                <a:hlinkClick r:id="rId4"/>
              </a:rPr>
              <a:t>Indvirkningsrapport</a:t>
            </a:r>
            <a:r>
              <a:rPr lang="en-GB" sz="1995" b="0">
                <a:solidFill>
                  <a:schemeClr val="dk1"/>
                </a:solidFill>
                <a:latin typeface="Calibri"/>
                <a:ea typeface="Calibri"/>
                <a:cs typeface="Calibri"/>
                <a:sym typeface="Calibri"/>
              </a:rPr>
              <a:t>, et nemt overblik over deres virkningsinitiativer, så vi kan klikke videre for at se flere oplysninger og beviser.</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632" b="0">
              <a:solidFill>
                <a:schemeClr val="dk1"/>
              </a:solidFill>
            </a:endParaRPr>
          </a:p>
        </p:txBody>
      </p:sp>
      <p:pic>
        <p:nvPicPr>
          <p:cNvPr id="896" name="Google Shape;896;p17"/>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1518242" y="2180539"/>
            <a:ext cx="9259164" cy="4384202"/>
          </a:xfrm>
          <a:prstGeom prst="rect">
            <a:avLst/>
          </a:prstGeom>
          <a:noFill/>
          <a:ln>
            <a:noFill/>
          </a:ln>
        </p:spPr>
      </p:pic>
      <p:sp>
        <p:nvSpPr>
          <p:cNvPr id="897" name="Google Shape;897;p17"/>
          <p:cNvSpPr txBox="1"/>
          <p:nvPr/>
        </p:nvSpPr>
        <p:spPr>
          <a:xfrm>
            <a:off x="2430914" y="6486597"/>
            <a:ext cx="7151668" cy="146902"/>
          </a:xfrm>
          <a:prstGeom prst="rect">
            <a:avLst/>
          </a:prstGeom>
          <a:noFill/>
          <a:ln>
            <a:noFill/>
          </a:ln>
        </p:spPr>
        <p:txBody>
          <a:bodyPr spcFirstLastPara="1" wrap="square" lIns="82904" tIns="82904" rIns="82904" bIns="82904" anchor="t" anchorCtr="0">
            <a:noAutofit/>
          </a:bodyPr>
          <a:lstStyle/>
          <a:p>
            <a:pPr marL="0" lvl="0" indent="0" algn="ctr" rtl="0">
              <a:spcBef>
                <a:spcPts val="0"/>
              </a:spcBef>
              <a:spcAft>
                <a:spcPts val="0"/>
              </a:spcAft>
              <a:buNone/>
            </a:pPr>
            <a:r>
              <a:rPr lang="en-GB" sz="1270">
                <a:solidFill>
                  <a:srgbClr val="6A9D56"/>
                </a:solidFill>
                <a:latin typeface="Open Sans"/>
                <a:ea typeface="Open Sans"/>
                <a:cs typeface="Open Sans"/>
                <a:sym typeface="Open Sans"/>
              </a:rPr>
              <a:t>Uddrag fra Belu 2022/2023 konsekvensrapport</a:t>
            </a:r>
            <a:endParaRPr sz="1270">
              <a:solidFill>
                <a:srgbClr val="6A9D56"/>
              </a:solidFill>
              <a:latin typeface="Open Sans"/>
              <a:ea typeface="Open Sans"/>
              <a:cs typeface="Open Sans"/>
              <a:sym typeface="Open San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pic>
        <p:nvPicPr>
          <p:cNvPr id="903" name="Google Shape;903;p1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904" name="Google Shape;904;p18"/>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SUBSTANTIVT INDHOLD UNDERAFSNIT 2</a:t>
            </a:r>
            <a:endParaRPr sz="1270"/>
          </a:p>
        </p:txBody>
      </p:sp>
      <p:sp>
        <p:nvSpPr>
          <p:cNvPr id="905" name="Google Shape;905;p18"/>
          <p:cNvSpPr txBox="1">
            <a:spLocks noGrp="1"/>
          </p:cNvSpPr>
          <p:nvPr>
            <p:ph type="body" idx="1"/>
          </p:nvPr>
        </p:nvSpPr>
        <p:spPr>
          <a:xfrm>
            <a:off x="1742811" y="1632446"/>
            <a:ext cx="8706378" cy="2260106"/>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Hvor de engang formulerede deres brandformål på et mere abstrakt niveau, kommunikerer de nu deres effekt på en måde, som deres kunder nemt kan fastlægge. BELU's Proof Points er også et nyttigt aktiv i pitches til hotelforhandlere, hvoraf mange i stigende grad fokuserer på bæredygtige indkøb.</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Læs mere om herkomst, der styrker Belu-gennemsigtighed</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u="sng">
                <a:solidFill>
                  <a:schemeClr val="hlink"/>
                </a:solidFill>
                <a:latin typeface="Calibri"/>
                <a:ea typeface="Calibri"/>
                <a:cs typeface="Calibri"/>
                <a:sym typeface="Calibri"/>
                <a:hlinkClick r:id="rId4"/>
              </a:rPr>
              <a:t>Herkomst: BELU bæredygtighed og gennemsigtighed mad og drikke casestudie</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u="sng">
                <a:solidFill>
                  <a:schemeClr val="hlink"/>
                </a:solidFill>
                <a:latin typeface="Calibri"/>
                <a:ea typeface="Calibri"/>
                <a:cs typeface="Calibri"/>
                <a:sym typeface="Calibri"/>
                <a:hlinkClick r:id="rId5"/>
              </a:rPr>
              <a:t>Belu: Grønne legitimationsoplysninger, ikke greenwash</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632" b="0">
              <a:solidFill>
                <a:schemeClr val="dk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pic>
        <p:nvPicPr>
          <p:cNvPr id="911" name="Google Shape;911;p1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912" name="Google Shape;912;p19"/>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BLOKKÆDE I PRAKSIS: KONKLUSIONER</a:t>
            </a:r>
            <a:endParaRPr sz="1270"/>
          </a:p>
        </p:txBody>
      </p:sp>
      <p:sp>
        <p:nvSpPr>
          <p:cNvPr id="913" name="Google Shape;913;p19"/>
          <p:cNvSpPr txBox="1">
            <a:spLocks noGrp="1"/>
          </p:cNvSpPr>
          <p:nvPr>
            <p:ph type="body" idx="1"/>
          </p:nvPr>
        </p:nvSpPr>
        <p:spPr>
          <a:xfrm>
            <a:off x="1742811" y="1528799"/>
            <a:ext cx="8706378" cy="2071721"/>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Blockchain-innovation i landbrugsfødevaresektoren er</a:t>
            </a:r>
            <a:r>
              <a:rPr lang="en-GB" sz="1995">
                <a:solidFill>
                  <a:schemeClr val="dk1"/>
                </a:solidFill>
                <a:latin typeface="Calibri"/>
                <a:ea typeface="Calibri"/>
                <a:cs typeface="Calibri"/>
                <a:sym typeface="Calibri"/>
              </a:rPr>
              <a:t>allerede en realitet</a:t>
            </a:r>
            <a:r>
              <a:rPr lang="en-GB" sz="1995" b="0">
                <a:solidFill>
                  <a:schemeClr val="dk1"/>
                </a:solidFill>
                <a:latin typeface="Calibri"/>
                <a:ea typeface="Calibri"/>
                <a:cs typeface="Calibri"/>
                <a:sym typeface="Calibri"/>
              </a:rPr>
              <a:t>, og de potentielle anvendelser og anvendelse af teknologien vil sandsynligvis kun vokse</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Casestudier viser klart</a:t>
            </a:r>
            <a:r>
              <a:rPr lang="en-GB" sz="1995">
                <a:solidFill>
                  <a:schemeClr val="dk1"/>
                </a:solidFill>
                <a:latin typeface="Calibri"/>
                <a:ea typeface="Calibri"/>
                <a:cs typeface="Calibri"/>
                <a:sym typeface="Calibri"/>
              </a:rPr>
              <a:t>kundernes efterspørgsel</a:t>
            </a:r>
            <a:r>
              <a:rPr lang="en-GB" sz="1995" b="0">
                <a:solidFill>
                  <a:schemeClr val="dk1"/>
                </a:solidFill>
                <a:latin typeface="Calibri"/>
                <a:ea typeface="Calibri"/>
                <a:cs typeface="Calibri"/>
                <a:sym typeface="Calibri"/>
              </a:rPr>
              <a:t>for øget</a:t>
            </a:r>
            <a:r>
              <a:rPr lang="en-GB" sz="1995">
                <a:solidFill>
                  <a:schemeClr val="dk1"/>
                </a:solidFill>
                <a:latin typeface="Calibri"/>
                <a:ea typeface="Calibri"/>
                <a:cs typeface="Calibri"/>
                <a:sym typeface="Calibri"/>
              </a:rPr>
              <a:t>gennemsigtighed og sporbarhed</a:t>
            </a:r>
            <a:r>
              <a:rPr lang="en-GB" sz="1995" b="0">
                <a:solidFill>
                  <a:schemeClr val="dk1"/>
                </a:solidFill>
                <a:latin typeface="Calibri"/>
                <a:ea typeface="Calibri"/>
                <a:cs typeface="Calibri"/>
                <a:sym typeface="Calibri"/>
              </a:rPr>
              <a:t>- Blockchains funktion som en uforanderlig, decentraliseret hovedbog er velegnet til at opfylde dette behov</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 som en</a:t>
            </a:r>
            <a:r>
              <a:rPr lang="en-GB" sz="1995">
                <a:solidFill>
                  <a:schemeClr val="dk1"/>
                </a:solidFill>
                <a:latin typeface="Calibri"/>
                <a:ea typeface="Calibri"/>
                <a:cs typeface="Calibri"/>
                <a:sym typeface="Calibri"/>
              </a:rPr>
              <a:t>unikt salgsargument</a:t>
            </a:r>
            <a:r>
              <a:rPr lang="en-GB" sz="1995" b="0">
                <a:solidFill>
                  <a:schemeClr val="dk1"/>
                </a:solidFill>
                <a:latin typeface="Calibri"/>
                <a:ea typeface="Calibri"/>
                <a:cs typeface="Calibri"/>
                <a:sym typeface="Calibri"/>
              </a:rPr>
              <a:t>, øge</a:t>
            </a:r>
            <a:r>
              <a:rPr lang="en-GB" sz="1995">
                <a:solidFill>
                  <a:schemeClr val="dk1"/>
                </a:solidFill>
                <a:latin typeface="Calibri"/>
                <a:ea typeface="Calibri"/>
                <a:cs typeface="Calibri"/>
                <a:sym typeface="Calibri"/>
              </a:rPr>
              <a:t>forbrugernes tillid</a:t>
            </a:r>
            <a:r>
              <a:rPr lang="en-GB" sz="1995" b="0">
                <a:solidFill>
                  <a:schemeClr val="dk1"/>
                </a:solidFill>
                <a:latin typeface="Calibri"/>
                <a:ea typeface="Calibri"/>
                <a:cs typeface="Calibri"/>
                <a:sym typeface="Calibri"/>
              </a:rPr>
              <a:t>&amp;</a:t>
            </a:r>
            <a:r>
              <a:rPr lang="en-GB" sz="1995">
                <a:solidFill>
                  <a:schemeClr val="dk1"/>
                </a:solidFill>
                <a:latin typeface="Calibri"/>
                <a:ea typeface="Calibri"/>
                <a:cs typeface="Calibri"/>
                <a:sym typeface="Calibri"/>
              </a:rPr>
              <a:t>mærkeloyalitet</a:t>
            </a:r>
            <a:endParaRPr sz="1995">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Links mellem Blockchain, sporbarhed og</a:t>
            </a:r>
            <a:r>
              <a:rPr lang="en-GB" sz="1995">
                <a:solidFill>
                  <a:schemeClr val="dk1"/>
                </a:solidFill>
                <a:latin typeface="Calibri"/>
                <a:ea typeface="Calibri"/>
                <a:cs typeface="Calibri"/>
                <a:sym typeface="Calibri"/>
              </a:rPr>
              <a:t>bæredygtighed</a:t>
            </a:r>
            <a:endParaRPr sz="1995">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g283a1922f65_0_6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357" name="Google Shape;357;g283a1922f65_0_60"/>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DEFINITION AF EN BLOKKÆDE</a:t>
            </a:r>
            <a:endParaRPr sz="1270">
              <a:solidFill>
                <a:schemeClr val="lt1"/>
              </a:solidFill>
              <a:latin typeface="Open Sans"/>
              <a:ea typeface="Open Sans"/>
              <a:cs typeface="Open Sans"/>
              <a:sym typeface="Open Sans"/>
            </a:endParaRPr>
          </a:p>
        </p:txBody>
      </p:sp>
      <p:sp>
        <p:nvSpPr>
          <p:cNvPr id="358" name="Google Shape;358;g283a1922f65_0_60"/>
          <p:cNvSpPr txBox="1"/>
          <p:nvPr/>
        </p:nvSpPr>
        <p:spPr>
          <a:xfrm>
            <a:off x="1604615" y="1423655"/>
            <a:ext cx="5015335"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a:solidFill>
                  <a:schemeClr val="dk1"/>
                </a:solidFill>
                <a:latin typeface="Calibri"/>
                <a:ea typeface="Calibri"/>
                <a:cs typeface="Calibri"/>
                <a:sym typeface="Calibri"/>
              </a:rPr>
              <a:t>Også kendt som distributed ledger technology (DLT), blockchain er en rekord, der</a:t>
            </a:r>
            <a:r>
              <a:rPr lang="en-GB" sz="1995" b="1">
                <a:solidFill>
                  <a:schemeClr val="dk1"/>
                </a:solidFill>
                <a:latin typeface="Calibri"/>
                <a:ea typeface="Calibri"/>
                <a:cs typeface="Calibri"/>
                <a:sym typeface="Calibri"/>
              </a:rPr>
              <a:t>alle kan tilføje</a:t>
            </a:r>
            <a:r>
              <a:rPr lang="en-GB" sz="1995">
                <a:solidFill>
                  <a:schemeClr val="dk1"/>
                </a:solidFill>
                <a:latin typeface="Calibri"/>
                <a:ea typeface="Calibri"/>
                <a:cs typeface="Calibri"/>
                <a:sym typeface="Calibri"/>
              </a:rPr>
              <a:t>, det</a:t>
            </a:r>
            <a:r>
              <a:rPr lang="en-GB" sz="1995" b="1">
                <a:solidFill>
                  <a:schemeClr val="dk1"/>
                </a:solidFill>
                <a:latin typeface="Calibri"/>
                <a:ea typeface="Calibri"/>
                <a:cs typeface="Calibri"/>
                <a:sym typeface="Calibri"/>
              </a:rPr>
              <a:t>ingen kan ændre sig</a:t>
            </a:r>
            <a:r>
              <a:rPr lang="en-GB" sz="1995">
                <a:solidFill>
                  <a:schemeClr val="dk1"/>
                </a:solidFill>
                <a:latin typeface="Calibri"/>
                <a:ea typeface="Calibri"/>
                <a:cs typeface="Calibri"/>
                <a:sym typeface="Calibri"/>
              </a:rPr>
              <a:t>, og det</a:t>
            </a:r>
            <a:r>
              <a:rPr lang="en-GB" sz="1995" b="1">
                <a:solidFill>
                  <a:schemeClr val="dk1"/>
                </a:solidFill>
                <a:latin typeface="Calibri"/>
                <a:ea typeface="Calibri"/>
                <a:cs typeface="Calibri"/>
                <a:sym typeface="Calibri"/>
              </a:rPr>
              <a:t>er ikke kontrolleret af én person</a:t>
            </a:r>
            <a:r>
              <a:rPr lang="en-GB" sz="1995">
                <a:solidFill>
                  <a:schemeClr val="dk1"/>
                </a:solidFill>
                <a:latin typeface="Calibri"/>
                <a:ea typeface="Calibri"/>
                <a:cs typeface="Calibri"/>
                <a:sym typeface="Calibri"/>
              </a:rPr>
              <a:t>eller enhed.</a:t>
            </a:r>
            <a:endParaRPr sz="1995">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solidFill>
                  <a:schemeClr val="dk1"/>
                </a:solidFill>
                <a:latin typeface="Calibri"/>
                <a:ea typeface="Calibri"/>
                <a:cs typeface="Calibri"/>
                <a:sym typeface="Calibri"/>
              </a:rPr>
              <a:t>Kernekonceptet er en offentlig hovedbog med kopier spredt ud på flere steder kaldet</a:t>
            </a:r>
            <a:r>
              <a:rPr lang="en-GB" sz="1995" b="1">
                <a:solidFill>
                  <a:schemeClr val="dk1"/>
                </a:solidFill>
                <a:latin typeface="Calibri"/>
                <a:ea typeface="Calibri"/>
                <a:cs typeface="Calibri"/>
                <a:sym typeface="Calibri"/>
              </a:rPr>
              <a:t>noder</a:t>
            </a:r>
            <a:r>
              <a:rPr lang="en-GB" sz="1995">
                <a:solidFill>
                  <a:schemeClr val="dk1"/>
                </a:solidFill>
                <a:latin typeface="Calibri"/>
                <a:ea typeface="Calibri"/>
                <a:cs typeface="Calibri"/>
                <a:sym typeface="Calibri"/>
              </a:rPr>
              <a:t>, som normalt henviser til individuelle computere med kopier af hovedbogen. ,</a:t>
            </a:r>
            <a:endParaRPr sz="1995">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solidFill>
                  <a:schemeClr val="dk1"/>
                </a:solidFill>
                <a:latin typeface="Calibri"/>
                <a:ea typeface="Calibri"/>
                <a:cs typeface="Calibri"/>
                <a:sym typeface="Calibri"/>
              </a:rPr>
              <a:t>Med andre ord er en blockchain en</a:t>
            </a:r>
            <a:r>
              <a:rPr lang="en-GB" sz="1995" b="1">
                <a:solidFill>
                  <a:schemeClr val="dk1"/>
                </a:solidFill>
                <a:latin typeface="Calibri"/>
                <a:ea typeface="Calibri"/>
                <a:cs typeface="Calibri"/>
                <a:sym typeface="Calibri"/>
              </a:rPr>
              <a:t>distribueret database</a:t>
            </a:r>
            <a:r>
              <a:rPr lang="en-GB" sz="1995">
                <a:solidFill>
                  <a:schemeClr val="dk1"/>
                </a:solidFill>
                <a:latin typeface="Calibri"/>
                <a:ea typeface="Calibri"/>
                <a:cs typeface="Calibri"/>
                <a:sym typeface="Calibri"/>
              </a:rPr>
              <a:t>delt mellem et computernetværks noder</a:t>
            </a:r>
            <a:endParaRPr sz="1995">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359" name="Google Shape;359;g283a1922f65_0_60"/>
          <p:cNvPicPr preferRelativeResize="0"/>
          <p:nvPr/>
        </p:nvPicPr>
        <p:blipFill rotWithShape="1">
          <a:blip r:embed="rId4" cstate="screen">
            <a:alphaModFix/>
            <a:extLst>
              <a:ext uri="{28A0092B-C50C-407E-A947-70E740481C1C}">
                <a14:useLocalDpi xmlns:a14="http://schemas.microsoft.com/office/drawing/2010/main"/>
              </a:ext>
            </a:extLst>
          </a:blip>
          <a:srcRect t="-1120" b="1119"/>
          <a:stretch/>
        </p:blipFill>
        <p:spPr>
          <a:xfrm>
            <a:off x="6727384" y="1630950"/>
            <a:ext cx="3862358" cy="386235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Shape 917"/>
        <p:cNvGrpSpPr/>
        <p:nvPr/>
      </p:nvGrpSpPr>
      <p:grpSpPr>
        <a:xfrm>
          <a:off x="0" y="0"/>
          <a:ext cx="0" cy="0"/>
          <a:chOff x="0" y="0"/>
          <a:chExt cx="0" cy="0"/>
        </a:xfrm>
      </p:grpSpPr>
      <p:sp>
        <p:nvSpPr>
          <p:cNvPr id="918" name="Google Shape;918;g283a1922f65_2_3"/>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19" name="Google Shape;919;g283a1922f65_2_3"/>
          <p:cNvSpPr txBox="1"/>
          <p:nvPr/>
        </p:nvSpPr>
        <p:spPr>
          <a:xfrm>
            <a:off x="5004824" y="2532605"/>
            <a:ext cx="5765350" cy="1057665"/>
          </a:xfrm>
          <a:prstGeom prst="rect">
            <a:avLst/>
          </a:prstGeom>
          <a:noFill/>
          <a:ln>
            <a:noFill/>
          </a:ln>
        </p:spPr>
        <p:txBody>
          <a:bodyPr spcFirstLastPara="1" wrap="square" lIns="0" tIns="10927" rIns="0" bIns="0" anchor="t" anchorCtr="0">
            <a:spAutoFit/>
          </a:bodyPr>
          <a:lstStyle/>
          <a:p>
            <a:pPr marL="11516" marR="4607" lvl="0" indent="0" algn="l" rtl="0">
              <a:lnSpc>
                <a:spcPct val="109130"/>
              </a:lnSpc>
              <a:spcBef>
                <a:spcPts val="0"/>
              </a:spcBef>
              <a:spcAft>
                <a:spcPts val="0"/>
              </a:spcAft>
              <a:buClr>
                <a:srgbClr val="000000"/>
              </a:buClr>
              <a:buSzPts val="4600"/>
              <a:buFont typeface="Arial"/>
              <a:buNone/>
            </a:pPr>
            <a:r>
              <a:rPr lang="en-GB" sz="4171">
                <a:solidFill>
                  <a:schemeClr val="lt1"/>
                </a:solidFill>
                <a:latin typeface="Calibri"/>
                <a:ea typeface="Calibri"/>
                <a:cs typeface="Calibri"/>
                <a:sym typeface="Calibri"/>
              </a:rPr>
              <a:t>PÅLIDELIGE BLOCKCHAIN-RESOURCER: HVEM SKAL DU STOLE?</a:t>
            </a:r>
            <a:endParaRPr sz="4171">
              <a:solidFill>
                <a:schemeClr val="lt1"/>
              </a:solidFill>
              <a:latin typeface="Calibri"/>
              <a:ea typeface="Calibri"/>
              <a:cs typeface="Calibri"/>
              <a:sym typeface="Calibri"/>
            </a:endParaRPr>
          </a:p>
        </p:txBody>
      </p:sp>
      <p:grpSp>
        <p:nvGrpSpPr>
          <p:cNvPr id="921" name="Google Shape;921;g283a1922f65_2_3"/>
          <p:cNvGrpSpPr/>
          <p:nvPr/>
        </p:nvGrpSpPr>
        <p:grpSpPr>
          <a:xfrm>
            <a:off x="1743066" y="2062397"/>
            <a:ext cx="2617371" cy="2551478"/>
            <a:chOff x="2262504" y="2609557"/>
            <a:chExt cx="1345882" cy="1311999"/>
          </a:xfrm>
        </p:grpSpPr>
        <p:grpSp>
          <p:nvGrpSpPr>
            <p:cNvPr id="922" name="Google Shape;922;g283a1922f65_2_3"/>
            <p:cNvGrpSpPr/>
            <p:nvPr/>
          </p:nvGrpSpPr>
          <p:grpSpPr>
            <a:xfrm>
              <a:off x="2847815" y="2734283"/>
              <a:ext cx="760571" cy="1187273"/>
              <a:chOff x="2847815" y="2734283"/>
              <a:chExt cx="760571" cy="1187273"/>
            </a:xfrm>
          </p:grpSpPr>
          <p:grpSp>
            <p:nvGrpSpPr>
              <p:cNvPr id="923" name="Google Shape;923;g283a1922f65_2_3"/>
              <p:cNvGrpSpPr/>
              <p:nvPr/>
            </p:nvGrpSpPr>
            <p:grpSpPr>
              <a:xfrm>
                <a:off x="3093560" y="2734283"/>
                <a:ext cx="373380" cy="316098"/>
                <a:chOff x="3093560" y="2734283"/>
                <a:chExt cx="373380" cy="316098"/>
              </a:xfrm>
            </p:grpSpPr>
            <p:sp>
              <p:nvSpPr>
                <p:cNvPr id="924" name="Google Shape;924;g283a1922f65_2_3"/>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5" name="Google Shape;925;g283a1922f65_2_3"/>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6" name="Google Shape;926;g283a1922f65_2_3"/>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27" name="Google Shape;927;g283a1922f65_2_3"/>
              <p:cNvGrpSpPr/>
              <p:nvPr/>
            </p:nvGrpSpPr>
            <p:grpSpPr>
              <a:xfrm>
                <a:off x="2847815" y="3185580"/>
                <a:ext cx="373380" cy="316099"/>
                <a:chOff x="2847815" y="3185580"/>
                <a:chExt cx="373380" cy="316099"/>
              </a:xfrm>
            </p:grpSpPr>
            <p:sp>
              <p:nvSpPr>
                <p:cNvPr id="928" name="Google Shape;928;g283a1922f65_2_3"/>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9" name="Google Shape;929;g283a1922f65_2_3"/>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0" name="Google Shape;930;g283a1922f65_2_3"/>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31" name="Google Shape;931;g283a1922f65_2_3"/>
              <p:cNvGrpSpPr/>
              <p:nvPr/>
            </p:nvGrpSpPr>
            <p:grpSpPr>
              <a:xfrm>
                <a:off x="3385025" y="3181772"/>
                <a:ext cx="222409" cy="316098"/>
                <a:chOff x="3385025" y="3181772"/>
                <a:chExt cx="222409" cy="316098"/>
              </a:xfrm>
            </p:grpSpPr>
            <p:sp>
              <p:nvSpPr>
                <p:cNvPr id="932" name="Google Shape;932;g283a1922f65_2_3"/>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3" name="Google Shape;933;g283a1922f65_2_3"/>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4" name="Google Shape;934;g283a1922f65_2_3"/>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35" name="Google Shape;935;g283a1922f65_2_3"/>
              <p:cNvGrpSpPr/>
              <p:nvPr/>
            </p:nvGrpSpPr>
            <p:grpSpPr>
              <a:xfrm>
                <a:off x="3139042" y="3633069"/>
                <a:ext cx="373618" cy="288487"/>
                <a:chOff x="3139042" y="3633069"/>
                <a:chExt cx="373618" cy="288487"/>
              </a:xfrm>
            </p:grpSpPr>
            <p:sp>
              <p:nvSpPr>
                <p:cNvPr id="936" name="Google Shape;936;g283a1922f65_2_3"/>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7" name="Google Shape;937;g283a1922f65_2_3"/>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8" name="Google Shape;938;g283a1922f65_2_3"/>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939" name="Google Shape;939;g283a1922f65_2_3"/>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0" name="Google Shape;940;g283a1922f65_2_3"/>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1" name="Google Shape;941;g283a1922f65_2_3"/>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2" name="Google Shape;942;g283a1922f65_2_3"/>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3" name="Google Shape;943;g283a1922f65_2_3"/>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4" name="Google Shape;944;g283a1922f65_2_3"/>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45" name="Google Shape;945;g283a1922f65_2_3"/>
            <p:cNvGrpSpPr/>
            <p:nvPr/>
          </p:nvGrpSpPr>
          <p:grpSpPr>
            <a:xfrm>
              <a:off x="2262504" y="2609557"/>
              <a:ext cx="912494" cy="1194890"/>
              <a:chOff x="2262504" y="2609557"/>
              <a:chExt cx="912494" cy="1194890"/>
            </a:xfrm>
          </p:grpSpPr>
          <p:grpSp>
            <p:nvGrpSpPr>
              <p:cNvPr id="946" name="Google Shape;946;g283a1922f65_2_3"/>
              <p:cNvGrpSpPr/>
              <p:nvPr/>
            </p:nvGrpSpPr>
            <p:grpSpPr>
              <a:xfrm>
                <a:off x="2262504" y="3184628"/>
                <a:ext cx="751522" cy="619819"/>
                <a:chOff x="2262504" y="3184628"/>
                <a:chExt cx="751522" cy="619819"/>
              </a:xfrm>
            </p:grpSpPr>
            <p:sp>
              <p:nvSpPr>
                <p:cNvPr id="947" name="Google Shape;947;g283a1922f65_2_3"/>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8" name="Google Shape;948;g283a1922f65_2_3"/>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9" name="Google Shape;949;g283a1922f65_2_3"/>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0" name="Google Shape;950;g283a1922f65_2_3"/>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1" name="Google Shape;951;g283a1922f65_2_3"/>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2" name="Google Shape;952;g283a1922f65_2_3"/>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3" name="Google Shape;953;g283a1922f65_2_3"/>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4" name="Google Shape;954;g283a1922f65_2_3"/>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5" name="Google Shape;955;g283a1922f65_2_3"/>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6" name="Google Shape;956;g283a1922f65_2_3"/>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7" name="Google Shape;957;g283a1922f65_2_3"/>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58" name="Google Shape;958;g283a1922f65_2_3"/>
              <p:cNvGrpSpPr/>
              <p:nvPr/>
            </p:nvGrpSpPr>
            <p:grpSpPr>
              <a:xfrm>
                <a:off x="2270124" y="2609557"/>
                <a:ext cx="904874" cy="408453"/>
                <a:chOff x="2270124" y="2609557"/>
                <a:chExt cx="904874" cy="408453"/>
              </a:xfrm>
            </p:grpSpPr>
            <p:sp>
              <p:nvSpPr>
                <p:cNvPr id="959" name="Google Shape;959;g283a1922f65_2_3"/>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0" name="Google Shape;960;g283a1922f65_2_3"/>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1" name="Google Shape;961;g283a1922f65_2_3"/>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2" name="Google Shape;962;g283a1922f65_2_3"/>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3" name="Google Shape;963;g283a1922f65_2_3"/>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4" name="Google Shape;964;g283a1922f65_2_3"/>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5" name="Google Shape;965;g283a1922f65_2_3"/>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6" name="Google Shape;966;g283a1922f65_2_3"/>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7" name="Google Shape;967;g283a1922f65_2_3"/>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8" name="Google Shape;968;g283a1922f65_2_3"/>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69" name="Google Shape;969;g283a1922f65_2_3"/>
              <p:cNvGrpSpPr/>
              <p:nvPr/>
            </p:nvGrpSpPr>
            <p:grpSpPr>
              <a:xfrm>
                <a:off x="2307271" y="3065615"/>
                <a:ext cx="207645" cy="85689"/>
                <a:chOff x="2307271" y="3065615"/>
                <a:chExt cx="207645" cy="85689"/>
              </a:xfrm>
            </p:grpSpPr>
            <p:sp>
              <p:nvSpPr>
                <p:cNvPr id="970" name="Google Shape;970;g283a1922f65_2_3"/>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71" name="Google Shape;971;g283a1922f65_2_3"/>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72" name="Google Shape;972;g283a1922f65_2_3"/>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pic>
        <p:nvPicPr>
          <p:cNvPr id="980" name="Google Shape;980;p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981" name="Google Shape;981;p20"/>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INTRODUKTION: TILLID</a:t>
            </a:r>
            <a:endParaRPr sz="1270"/>
          </a:p>
        </p:txBody>
      </p:sp>
      <p:sp>
        <p:nvSpPr>
          <p:cNvPr id="982" name="Google Shape;982;p20"/>
          <p:cNvSpPr txBox="1">
            <a:spLocks noGrp="1"/>
          </p:cNvSpPr>
          <p:nvPr>
            <p:ph type="body" idx="1"/>
          </p:nvPr>
        </p:nvSpPr>
        <p:spPr>
          <a:xfrm>
            <a:off x="1472176" y="1554710"/>
            <a:ext cx="4361894" cy="4960140"/>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Tillid</a:t>
            </a:r>
            <a:r>
              <a:rPr lang="en-GB" sz="1800" b="0" dirty="0">
                <a:solidFill>
                  <a:schemeClr val="dk1"/>
                </a:solidFill>
                <a:latin typeface="Calibri"/>
                <a:ea typeface="Calibri"/>
                <a:cs typeface="Calibri"/>
                <a:sym typeface="Calibri"/>
              </a:rPr>
              <a:t> er </a:t>
            </a:r>
            <a:r>
              <a:rPr lang="en-GB" sz="1800" b="0" dirty="0" err="1">
                <a:solidFill>
                  <a:schemeClr val="dk1"/>
                </a:solidFill>
                <a:latin typeface="Calibri"/>
                <a:ea typeface="Calibri"/>
                <a:cs typeface="Calibri"/>
                <a:sym typeface="Calibri"/>
              </a:rPr>
              <a:t>blevet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undersøgt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bredt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fra</a:t>
            </a:r>
            <a:r>
              <a:rPr lang="en-GB" sz="1800" b="0" dirty="0">
                <a:solidFill>
                  <a:schemeClr val="dk1"/>
                </a:solidFill>
                <a:latin typeface="Calibri"/>
                <a:ea typeface="Calibri"/>
                <a:cs typeface="Calibri"/>
                <a:sym typeface="Calibri"/>
              </a:rPr>
              <a:t> et </a:t>
            </a:r>
            <a:r>
              <a:rPr lang="en-GB" sz="1800" b="0" dirty="0" err="1">
                <a:solidFill>
                  <a:schemeClr val="dk1"/>
                </a:solidFill>
                <a:latin typeface="Calibri"/>
                <a:ea typeface="Calibri"/>
                <a:cs typeface="Calibri"/>
                <a:sym typeface="Calibri"/>
              </a:rPr>
              <a:t>psykologisk</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organisatorisk</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perspektiv</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14589" lvl="0" indent="0" algn="l" rtl="0">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Informationssystemer</a:t>
            </a:r>
            <a:r>
              <a:rPr lang="en-GB" sz="1800" b="0" dirty="0">
                <a:solidFill>
                  <a:schemeClr val="dk1"/>
                </a:solidFill>
                <a:latin typeface="Calibri"/>
                <a:ea typeface="Calibri"/>
                <a:cs typeface="Calibri"/>
                <a:sym typeface="Calibri"/>
              </a:rPr>
              <a:t> (IS) </a:t>
            </a:r>
            <a:r>
              <a:rPr lang="en-GB" sz="1800" b="0" dirty="0" err="1">
                <a:solidFill>
                  <a:schemeClr val="dk1"/>
                </a:solidFill>
                <a:latin typeface="Calibri"/>
                <a:ea typeface="Calibri"/>
                <a:cs typeface="Calibri"/>
                <a:sym typeface="Calibri"/>
              </a:rPr>
              <a:t>forskning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forestillingen</a:t>
            </a:r>
            <a:r>
              <a:rPr lang="en-GB" sz="1800" b="0" dirty="0">
                <a:solidFill>
                  <a:schemeClr val="dk1"/>
                </a:solidFill>
                <a:latin typeface="Calibri"/>
                <a:ea typeface="Calibri"/>
                <a:cs typeface="Calibri"/>
                <a:sym typeface="Calibri"/>
              </a:rPr>
              <a:t> om et "</a:t>
            </a:r>
            <a:r>
              <a:rPr lang="en-GB" sz="1800" b="0" dirty="0" err="1">
                <a:solidFill>
                  <a:schemeClr val="dk1"/>
                </a:solidFill>
                <a:latin typeface="Calibri"/>
                <a:ea typeface="Calibri"/>
                <a:cs typeface="Calibri"/>
                <a:sym typeface="Calibri"/>
              </a:rPr>
              <a:t>menneske-til-teknologi</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tillidsforhold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blev</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udviklet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Lankton</a:t>
            </a:r>
            <a:r>
              <a:rPr lang="en-GB" sz="1800" b="0" dirty="0">
                <a:solidFill>
                  <a:schemeClr val="dk1"/>
                </a:solidFill>
                <a:latin typeface="Calibri"/>
                <a:ea typeface="Calibri"/>
                <a:cs typeface="Calibri"/>
                <a:sym typeface="Calibri"/>
              </a:rPr>
              <a:t>, McKnight </a:t>
            </a:r>
            <a:r>
              <a:rPr lang="en-GB" sz="1800" b="0" dirty="0" err="1">
                <a:solidFill>
                  <a:schemeClr val="dk1"/>
                </a:solidFill>
                <a:latin typeface="Calibri"/>
                <a:ea typeface="Calibri"/>
                <a:cs typeface="Calibri"/>
                <a:sym typeface="Calibri"/>
              </a:rPr>
              <a:t>og</a:t>
            </a:r>
            <a:r>
              <a:rPr lang="en-GB" sz="1800" b="0" dirty="0">
                <a:solidFill>
                  <a:schemeClr val="dk1"/>
                </a:solidFill>
                <a:latin typeface="Calibri"/>
                <a:ea typeface="Calibri"/>
                <a:cs typeface="Calibri"/>
                <a:sym typeface="Calibri"/>
              </a:rPr>
              <a:t> Tripp, 2015, s. 882); </a:t>
            </a:r>
            <a:r>
              <a:rPr lang="en-GB" sz="1800" b="0" dirty="0" err="1">
                <a:solidFill>
                  <a:schemeClr val="dk1"/>
                </a:solidFill>
                <a:latin typeface="Calibri"/>
                <a:ea typeface="Calibri"/>
                <a:cs typeface="Calibri"/>
                <a:sym typeface="Calibri"/>
              </a:rPr>
              <a:t>beskrive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pålideligheden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af</a:t>
            </a:r>
            <a:r>
              <a:rPr lang="en-GB" sz="1800" b="0" dirty="0">
                <a:solidFill>
                  <a:schemeClr val="dk1"/>
                </a:solidFill>
                <a:latin typeface="Calibri"/>
                <a:ea typeface="Calibri"/>
                <a:cs typeface="Calibri"/>
                <a:sym typeface="Calibri"/>
              </a:rPr>
              <a:t> ​​it-</a:t>
            </a:r>
            <a:r>
              <a:rPr lang="en-GB" sz="1800" b="0" dirty="0" err="1">
                <a:solidFill>
                  <a:schemeClr val="dk1"/>
                </a:solidFill>
                <a:latin typeface="Calibri"/>
                <a:ea typeface="Calibri"/>
                <a:cs typeface="Calibri"/>
                <a:sym typeface="Calibri"/>
              </a:rPr>
              <a:t>artefakter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Benbasat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og</a:t>
            </a:r>
            <a:r>
              <a:rPr lang="en-GB" sz="1800" b="0" dirty="0">
                <a:solidFill>
                  <a:schemeClr val="dk1"/>
                </a:solidFill>
                <a:latin typeface="Calibri"/>
                <a:ea typeface="Calibri"/>
                <a:cs typeface="Calibri"/>
                <a:sym typeface="Calibri"/>
              </a:rPr>
              <a:t> Wang, 2005)</a:t>
            </a:r>
            <a:endParaRPr sz="1800" b="0" dirty="0">
              <a:solidFill>
                <a:schemeClr val="dk1"/>
              </a:solidFill>
              <a:latin typeface="Calibri"/>
              <a:ea typeface="Calibri"/>
              <a:cs typeface="Calibri"/>
              <a:sym typeface="Calibri"/>
            </a:endParaRPr>
          </a:p>
          <a:p>
            <a:pPr marL="414589" lvl="0" indent="0" algn="l" rtl="0">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Mennesket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behandler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computere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som</a:t>
            </a:r>
            <a:r>
              <a:rPr lang="en-GB" sz="1800" b="0" dirty="0">
                <a:solidFill>
                  <a:schemeClr val="dk1"/>
                </a:solidFill>
                <a:latin typeface="Calibri"/>
                <a:ea typeface="Calibri"/>
                <a:cs typeface="Calibri"/>
                <a:sym typeface="Calibri"/>
              </a:rPr>
              <a:t> en social </a:t>
            </a:r>
            <a:r>
              <a:rPr lang="en-GB" sz="1800" b="0" dirty="0" err="1">
                <a:solidFill>
                  <a:schemeClr val="dk1"/>
                </a:solidFill>
                <a:latin typeface="Calibri"/>
                <a:ea typeface="Calibri"/>
                <a:cs typeface="Calibri"/>
                <a:sym typeface="Calibri"/>
              </a:rPr>
              <a:t>aktør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Fussell</a:t>
            </a:r>
            <a:r>
              <a:rPr lang="en-GB" sz="1800" b="0" dirty="0">
                <a:solidFill>
                  <a:schemeClr val="dk1"/>
                </a:solidFill>
                <a:latin typeface="Calibri"/>
                <a:ea typeface="Calibri"/>
                <a:cs typeface="Calibri"/>
                <a:sym typeface="Calibri"/>
              </a:rPr>
              <a:t> et al., 2008).</a:t>
            </a:r>
            <a:endParaRPr sz="1800" b="0" dirty="0">
              <a:solidFill>
                <a:schemeClr val="dk1"/>
              </a:solidFill>
              <a:latin typeface="Calibri"/>
              <a:ea typeface="Calibri"/>
              <a:cs typeface="Calibri"/>
              <a:sym typeface="Calibri"/>
            </a:endParaRPr>
          </a:p>
          <a:p>
            <a:pPr marL="829178" lvl="0" indent="0" algn="l" rtl="0">
              <a:spcBef>
                <a:spcPts val="0"/>
              </a:spcBef>
              <a:spcAft>
                <a:spcPts val="0"/>
              </a:spcAft>
              <a:buNone/>
            </a:pPr>
            <a:endParaRPr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Denne form for </a:t>
            </a:r>
            <a:r>
              <a:rPr lang="en-GB" sz="1800" b="0" dirty="0" err="1">
                <a:solidFill>
                  <a:schemeClr val="dk1"/>
                </a:solidFill>
                <a:latin typeface="Calibri"/>
                <a:ea typeface="Calibri"/>
                <a:cs typeface="Calibri"/>
                <a:sym typeface="Calibri"/>
              </a:rPr>
              <a:t>tillid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kaldes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også</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menneskelignende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tillid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til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teknologi</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Lankton</a:t>
            </a:r>
            <a:r>
              <a:rPr lang="en-GB" sz="1800" b="0" dirty="0">
                <a:solidFill>
                  <a:schemeClr val="dk1"/>
                </a:solidFill>
                <a:latin typeface="Calibri"/>
                <a:ea typeface="Calibri"/>
                <a:cs typeface="Calibri"/>
                <a:sym typeface="Calibri"/>
              </a:rPr>
              <a:t> et al., 2015). ,</a:t>
            </a:r>
            <a:endParaRPr sz="1800" b="0" dirty="0">
              <a:solidFill>
                <a:schemeClr val="dk1"/>
              </a:solidFill>
              <a:latin typeface="Calibri"/>
              <a:ea typeface="Calibri"/>
              <a:cs typeface="Calibri"/>
              <a:sym typeface="Calibri"/>
            </a:endParaRPr>
          </a:p>
          <a:p>
            <a:pPr marL="829178" lvl="0" indent="0" algn="l" rtl="0">
              <a:spcBef>
                <a:spcPts val="0"/>
              </a:spcBef>
              <a:spcAft>
                <a:spcPts val="0"/>
              </a:spcAft>
              <a:buNone/>
            </a:pPr>
            <a:endParaRPr sz="1800" b="0" dirty="0">
              <a:solidFill>
                <a:schemeClr val="dk1"/>
              </a:solidFill>
              <a:latin typeface="Calibri"/>
              <a:ea typeface="Calibri"/>
              <a:cs typeface="Calibri"/>
              <a:sym typeface="Calibri"/>
            </a:endParaRPr>
          </a:p>
          <a:p>
            <a:pPr marL="829178" lvl="0" indent="0" algn="l" rtl="0">
              <a:spcBef>
                <a:spcPts val="0"/>
              </a:spcBef>
              <a:spcAft>
                <a:spcPts val="0"/>
              </a:spcAft>
              <a:buNone/>
            </a:pPr>
            <a:endParaRPr sz="1600" b="0" dirty="0">
              <a:solidFill>
                <a:schemeClr val="dk1"/>
              </a:solidFill>
            </a:endParaRPr>
          </a:p>
        </p:txBody>
      </p:sp>
      <p:pic>
        <p:nvPicPr>
          <p:cNvPr id="983" name="Google Shape;983;p20"/>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6031209" y="2033513"/>
            <a:ext cx="4913182" cy="327466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pic>
        <p:nvPicPr>
          <p:cNvPr id="989" name="Google Shape;989;p2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990" name="Google Shape;990;p21"/>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BLOKKÆDE OG DIGITAL SIKKERHED</a:t>
            </a:r>
            <a:endParaRPr sz="1270"/>
          </a:p>
        </p:txBody>
      </p:sp>
      <p:sp>
        <p:nvSpPr>
          <p:cNvPr id="991" name="Google Shape;991;p21"/>
          <p:cNvSpPr txBox="1">
            <a:spLocks noGrp="1"/>
          </p:cNvSpPr>
          <p:nvPr>
            <p:ph type="body" idx="1"/>
          </p:nvPr>
        </p:nvSpPr>
        <p:spPr>
          <a:xfrm>
            <a:off x="1604615" y="1485612"/>
            <a:ext cx="8706378" cy="4431983"/>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800" b="0">
                <a:solidFill>
                  <a:schemeClr val="dk1"/>
                </a:solidFill>
                <a:latin typeface="Calibri"/>
                <a:ea typeface="Calibri"/>
                <a:cs typeface="Calibri"/>
                <a:sym typeface="Calibri"/>
              </a:rPr>
              <a:t>Tillid til blockchain kan aldrig blive fuldstændig. Flere elementer har faktisk sat spørgsmålstegn ved denne tillid</a:t>
            </a:r>
            <a:endParaRPr sz="1800" b="0">
              <a:solidFill>
                <a:schemeClr val="dk1"/>
              </a:solidFill>
              <a:latin typeface="Calibri"/>
              <a:ea typeface="Calibri"/>
              <a:cs typeface="Calibri"/>
              <a:sym typeface="Calibri"/>
            </a:endParaRPr>
          </a:p>
          <a:p>
            <a:pPr marL="414589" lvl="0" indent="0" algn="l" rtl="0">
              <a:spcBef>
                <a:spcPts val="0"/>
              </a:spcBef>
              <a:spcAft>
                <a:spcPts val="0"/>
              </a:spcAft>
              <a:buNone/>
            </a:pPr>
            <a:endParaRPr sz="1800"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a:solidFill>
                  <a:schemeClr val="dk1"/>
                </a:solidFill>
                <a:latin typeface="Calibri"/>
                <a:ea typeface="Calibri"/>
                <a:cs typeface="Calibri"/>
                <a:sym typeface="Calibri"/>
              </a:rPr>
              <a:t>Evnen til at autentificere transaktioner og samtidig beskytte digitale identiteter:</a:t>
            </a:r>
            <a:endParaRPr sz="1800"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a:solidFill>
                  <a:schemeClr val="dk1"/>
                </a:solidFill>
                <a:latin typeface="Calibri"/>
                <a:ea typeface="Calibri"/>
                <a:cs typeface="Calibri"/>
                <a:sym typeface="Calibri"/>
              </a:rPr>
              <a:t>Blockchains giver privatliv (f.eks. gennem brug af pseudonymer), men implementerer tilpassede sikkerhedsforanstaltninger for at garantere, at transaktioner er gyldige, og at konti er sikre. Denne balance mellem identitetsbeskyttelse og sikkerhedsstyring er en afgørende faktor for at stole på blockchain</a:t>
            </a:r>
            <a:endParaRPr sz="1800" b="0">
              <a:solidFill>
                <a:schemeClr val="dk1"/>
              </a:solidFill>
              <a:latin typeface="Calibri"/>
              <a:ea typeface="Calibri"/>
              <a:cs typeface="Calibri"/>
              <a:sym typeface="Calibri"/>
            </a:endParaRPr>
          </a:p>
          <a:p>
            <a:pPr marL="829178" lvl="0" indent="0" algn="l" rtl="0">
              <a:spcBef>
                <a:spcPts val="0"/>
              </a:spcBef>
              <a:spcAft>
                <a:spcPts val="0"/>
              </a:spcAft>
              <a:buNone/>
            </a:pPr>
            <a:endParaRPr sz="1800"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a:solidFill>
                  <a:schemeClr val="dk1"/>
                </a:solidFill>
                <a:latin typeface="Calibri"/>
                <a:ea typeface="Calibri"/>
                <a:cs typeface="Calibri"/>
                <a:sym typeface="Calibri"/>
              </a:rPr>
              <a:t>Programmeringsfejl: Programmerbare blockchains indebærer en høj risiko for menneskelige programmeringsfejl, som det skete med 2016-angrebet på Ethereum. ,</a:t>
            </a:r>
            <a:endParaRPr sz="1800" b="0">
              <a:solidFill>
                <a:schemeClr val="dk1"/>
              </a:solidFill>
              <a:latin typeface="Calibri"/>
              <a:ea typeface="Calibri"/>
              <a:cs typeface="Calibri"/>
              <a:sym typeface="Calibri"/>
            </a:endParaRPr>
          </a:p>
          <a:p>
            <a:pPr marL="414589" lvl="0" indent="0" algn="l" rtl="0">
              <a:spcBef>
                <a:spcPts val="0"/>
              </a:spcBef>
              <a:spcAft>
                <a:spcPts val="0"/>
              </a:spcAft>
              <a:buNone/>
            </a:pPr>
            <a:endParaRPr sz="1800"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a:solidFill>
                  <a:schemeClr val="dk1"/>
                </a:solidFill>
                <a:latin typeface="Calibri"/>
                <a:ea typeface="Calibri"/>
                <a:cs typeface="Calibri"/>
                <a:sym typeface="Calibri"/>
              </a:rPr>
              <a:t>På 4 uger rejste den decentraliserede autonome organisation (DAO), som gør det muligt for dets samfund at investere i venturekapital, et spektakulært beløb på 150 millioner dollars til at drive opstartsprojekter, der ønsker at bygge over Ethereum. ,</a:t>
            </a:r>
            <a:endParaRPr sz="1800" b="0">
              <a:solidFill>
                <a:schemeClr val="dk1"/>
              </a:solidFill>
              <a:latin typeface="Calibri"/>
              <a:ea typeface="Calibri"/>
              <a:cs typeface="Calibri"/>
              <a:sym typeface="Calibri"/>
            </a:endParaRPr>
          </a:p>
          <a:p>
            <a:pPr marL="414589" lvl="0" indent="0" algn="l" rtl="0">
              <a:spcBef>
                <a:spcPts val="0"/>
              </a:spcBef>
              <a:spcAft>
                <a:spcPts val="0"/>
              </a:spcAft>
              <a:buNone/>
            </a:pPr>
            <a:endParaRPr sz="1800" b="0">
              <a:solidFill>
                <a:schemeClr val="dk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96"/>
        <p:cNvGrpSpPr/>
        <p:nvPr/>
      </p:nvGrpSpPr>
      <p:grpSpPr>
        <a:xfrm>
          <a:off x="0" y="0"/>
          <a:ext cx="0" cy="0"/>
          <a:chOff x="0" y="0"/>
          <a:chExt cx="0" cy="0"/>
        </a:xfrm>
      </p:grpSpPr>
      <p:pic>
        <p:nvPicPr>
          <p:cNvPr id="997" name="Google Shape;997;p2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998" name="Google Shape;998;p22"/>
          <p:cNvSpPr txBox="1"/>
          <p:nvPr/>
        </p:nvSpPr>
        <p:spPr>
          <a:xfrm>
            <a:off x="1604615" y="391627"/>
            <a:ext cx="9190065"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BLOKKÆDE OG DIGITAL SIKKERHED</a:t>
            </a:r>
            <a:endParaRPr sz="1270"/>
          </a:p>
        </p:txBody>
      </p:sp>
      <p:sp>
        <p:nvSpPr>
          <p:cNvPr id="999" name="Google Shape;999;p22"/>
          <p:cNvSpPr txBox="1">
            <a:spLocks noGrp="1"/>
          </p:cNvSpPr>
          <p:nvPr>
            <p:ph type="body" idx="1"/>
          </p:nvPr>
        </p:nvSpPr>
        <p:spPr>
          <a:xfrm>
            <a:off x="1742811" y="1476975"/>
            <a:ext cx="5412786" cy="2532103"/>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DAO blev derefter frarøvet 50 millioner dollars af en gruppe hackere, der udnyttede en sårbarhed i den måde, smarte kontrakter blev implementeret på. ,</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Denne fejl gjorde det muligt for angriberne at bruge funktionen designet til at "udbetale" en konto flere gange. Som Ethereums medstifter Vitalik Buterin skrev i et blogindlæg, "Dette er et problem, der påvirker DAO specifikt; Ethereum i sig selv er helt sikkert."</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I 2017 førte endnu et angreb på tegnebogssoftwaren Parity Wallet til, at 30 millioner dollars i ether blev stjålet.</a:t>
            </a:r>
            <a:endParaRPr sz="1995" b="0">
              <a:solidFill>
                <a:schemeClr val="dk1"/>
              </a:solidFill>
              <a:latin typeface="Calibri"/>
              <a:ea typeface="Calibri"/>
              <a:cs typeface="Calibri"/>
              <a:sym typeface="Calibri"/>
            </a:endParaRPr>
          </a:p>
        </p:txBody>
      </p:sp>
      <p:pic>
        <p:nvPicPr>
          <p:cNvPr id="1000" name="Google Shape;1000;p22"/>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194020" y="4905975"/>
            <a:ext cx="1874289" cy="1874289"/>
          </a:xfrm>
          <a:prstGeom prst="rect">
            <a:avLst/>
          </a:prstGeom>
          <a:noFill/>
          <a:ln>
            <a:noFill/>
          </a:ln>
        </p:spPr>
      </p:pic>
      <p:pic>
        <p:nvPicPr>
          <p:cNvPr id="1001" name="Google Shape;1001;p22"/>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518272" y="1476975"/>
            <a:ext cx="3225786" cy="322578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pic>
        <p:nvPicPr>
          <p:cNvPr id="1007" name="Google Shape;1007;p2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08" name="Google Shape;1008;p23"/>
          <p:cNvSpPr txBox="1"/>
          <p:nvPr/>
        </p:nvSpPr>
        <p:spPr>
          <a:xfrm>
            <a:off x="1545582" y="286323"/>
            <a:ext cx="9100836"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GENNEMSIGTIGHED OG PRIVATIVITETSBRUD I BLOKKÆDEN</a:t>
            </a:r>
            <a:endParaRPr sz="1270"/>
          </a:p>
        </p:txBody>
      </p:sp>
      <p:sp>
        <p:nvSpPr>
          <p:cNvPr id="1009" name="Google Shape;1009;p23"/>
          <p:cNvSpPr txBox="1">
            <a:spLocks noGrp="1"/>
          </p:cNvSpPr>
          <p:nvPr>
            <p:ph type="body" idx="1"/>
          </p:nvPr>
        </p:nvSpPr>
        <p:spPr>
          <a:xfrm>
            <a:off x="1699625" y="1476975"/>
            <a:ext cx="8706378" cy="2301912"/>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En blockchain er afhængig af dens deltageres pseudonymitet, hvilket betyder, at når den rigtige identitet på en kontoindehaver er afsløret, kan alle de transaktioner, de har foretaget fra deres konto, afsløres. Som forklaret ovenfor kan mange teknikker beskytte brugernes rigtige identitet, herunder at eje flere konti (nogle kun brugt én gang) og flette transaktioner, som det er muligt med Coinjoin.​</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Når først den rigtige identitet på en kontoindehaver er afsløret, kan alle de transaktioner, de har foretaget fra deres konto, afsløres.</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Teknikker til beskyttelse af en brugers reelle identitet: ejer flere konti (nogle kun brugt én gang), fletning af transaktioner</a:t>
            </a:r>
            <a:endParaRPr sz="1995" b="0">
              <a:solidFill>
                <a:schemeClr val="dk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pic>
        <p:nvPicPr>
          <p:cNvPr id="1015" name="Google Shape;1015;p2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16" name="Google Shape;1016;p24"/>
          <p:cNvSpPr txBox="1"/>
          <p:nvPr/>
        </p:nvSpPr>
        <p:spPr>
          <a:xfrm>
            <a:off x="1656438" y="189658"/>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STRUKTURELLE BEGRÆNSNINGER FOR BLOCKCHAIN</a:t>
            </a:r>
            <a:endParaRPr sz="1270" dirty="0"/>
          </a:p>
        </p:txBody>
      </p:sp>
      <p:sp>
        <p:nvSpPr>
          <p:cNvPr id="1017" name="Google Shape;1017;p24"/>
          <p:cNvSpPr txBox="1">
            <a:spLocks noGrp="1"/>
          </p:cNvSpPr>
          <p:nvPr>
            <p:ph type="body" idx="1"/>
          </p:nvPr>
        </p:nvSpPr>
        <p:spPr>
          <a:xfrm>
            <a:off x="1656438" y="1347416"/>
            <a:ext cx="8706378" cy="1381147"/>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Blockchain-teknologier har strukturelle begrænsninger</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De kan ikke betragtes som grundlag for fuldstændig tillid og tillid. Faktisk gør organisatoriske spørgsmål relateret til magtdynamik mellem aktører og brugertilegnelse såvel som tekniske faktorer at studere det faktiske omfang af denne teknologi meget komplekst. Men de angiver endnu en gang, at blot gennemsigtighed ikke nødvendigvis kommer med fuldstændig tillid og en tilstrækkelig beskyttelse af personoplysninger</a:t>
            </a:r>
            <a:endParaRPr sz="1995" b="0">
              <a:solidFill>
                <a:schemeClr val="dk1"/>
              </a:solidFill>
              <a:latin typeface="Calibri"/>
              <a:ea typeface="Calibri"/>
              <a:cs typeface="Calibri"/>
              <a:sym typeface="Calibri"/>
            </a:endParaRPr>
          </a:p>
        </p:txBody>
      </p:sp>
      <p:pic>
        <p:nvPicPr>
          <p:cNvPr id="1018" name="Google Shape;1018;p24"/>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3741333" y="3976685"/>
            <a:ext cx="4622964" cy="280358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23"/>
        <p:cNvGrpSpPr/>
        <p:nvPr/>
      </p:nvGrpSpPr>
      <p:grpSpPr>
        <a:xfrm>
          <a:off x="0" y="0"/>
          <a:ext cx="0" cy="0"/>
          <a:chOff x="0" y="0"/>
          <a:chExt cx="0" cy="0"/>
        </a:xfrm>
      </p:grpSpPr>
      <p:pic>
        <p:nvPicPr>
          <p:cNvPr id="1024" name="Google Shape;1024;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25" name="Google Shape;1025;p25"/>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MODUL 6: OVERORDNEDE KONKLUSIONER</a:t>
            </a:r>
            <a:endParaRPr sz="1270"/>
          </a:p>
        </p:txBody>
      </p:sp>
      <p:sp>
        <p:nvSpPr>
          <p:cNvPr id="1026" name="Google Shape;1026;p25"/>
          <p:cNvSpPr txBox="1">
            <a:spLocks noGrp="1"/>
          </p:cNvSpPr>
          <p:nvPr>
            <p:ph type="body" idx="1"/>
          </p:nvPr>
        </p:nvSpPr>
        <p:spPr>
          <a:xfrm>
            <a:off x="1457781" y="1390874"/>
            <a:ext cx="5064302" cy="2992486"/>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 er en</a:t>
            </a:r>
            <a:r>
              <a:rPr lang="en-GB" sz="1995">
                <a:solidFill>
                  <a:schemeClr val="dk1"/>
                </a:solidFill>
                <a:latin typeface="Calibri"/>
                <a:ea typeface="Calibri"/>
                <a:cs typeface="Calibri"/>
                <a:sym typeface="Calibri"/>
              </a:rPr>
              <a:t>kompleks</a:t>
            </a:r>
            <a:r>
              <a:rPr lang="en-GB" sz="1995" b="0">
                <a:solidFill>
                  <a:schemeClr val="dk1"/>
                </a:solidFill>
                <a:latin typeface="Calibri"/>
                <a:ea typeface="Calibri"/>
                <a:cs typeface="Calibri"/>
                <a:sym typeface="Calibri"/>
              </a:rPr>
              <a:t>ny teknologi, der holder</a:t>
            </a:r>
            <a:r>
              <a:rPr lang="en-GB" sz="1995">
                <a:solidFill>
                  <a:schemeClr val="dk1"/>
                </a:solidFill>
                <a:latin typeface="Calibri"/>
                <a:ea typeface="Calibri"/>
                <a:cs typeface="Calibri"/>
                <a:sym typeface="Calibri"/>
              </a:rPr>
              <a:t>stort potentiale for landbrugsfødevaresektoren</a:t>
            </a:r>
            <a:endParaRPr sz="1995">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Nøgle</a:t>
            </a:r>
            <a:r>
              <a:rPr lang="en-GB" sz="1995">
                <a:solidFill>
                  <a:schemeClr val="dk1"/>
                </a:solidFill>
                <a:latin typeface="Calibri"/>
                <a:ea typeface="Calibri"/>
                <a:cs typeface="Calibri"/>
                <a:sym typeface="Calibri"/>
              </a:rPr>
              <a:t>fordele</a:t>
            </a:r>
            <a:r>
              <a:rPr lang="en-GB" sz="1995" b="0">
                <a:solidFill>
                  <a:schemeClr val="dk1"/>
                </a:solidFill>
                <a:latin typeface="Calibri"/>
                <a:ea typeface="Calibri"/>
                <a:cs typeface="Calibri"/>
                <a:sym typeface="Calibri"/>
              </a:rPr>
              <a:t>: effektivitet, tillid, gennemsigtighed, sporbarhed</a:t>
            </a:r>
            <a:endParaRPr sz="1995" b="0">
              <a:solidFill>
                <a:schemeClr val="dk1"/>
              </a:solidFill>
              <a:latin typeface="Calibri"/>
              <a:ea typeface="Calibri"/>
              <a:cs typeface="Calibri"/>
              <a:sym typeface="Calibri"/>
            </a:endParaRPr>
          </a:p>
          <a:p>
            <a:pPr marL="414589"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Blockchain har dog også bemærkelsesværdige</a:t>
            </a:r>
            <a:r>
              <a:rPr lang="en-GB" sz="1995">
                <a:solidFill>
                  <a:schemeClr val="dk1"/>
                </a:solidFill>
                <a:latin typeface="Calibri"/>
                <a:ea typeface="Calibri"/>
                <a:cs typeface="Calibri"/>
                <a:sym typeface="Calibri"/>
              </a:rPr>
              <a:t>begrænsninger</a:t>
            </a:r>
            <a:r>
              <a:rPr lang="en-GB" sz="1995" b="0">
                <a:solidFill>
                  <a:schemeClr val="dk1"/>
                </a:solidFill>
                <a:latin typeface="Calibri"/>
                <a:ea typeface="Calibri"/>
                <a:cs typeface="Calibri"/>
                <a:sym typeface="Calibri"/>
              </a:rPr>
              <a:t>og mangler, som også skal tages i betragtning</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En relativt</a:t>
            </a:r>
            <a:r>
              <a:rPr lang="en-GB" sz="1995">
                <a:solidFill>
                  <a:schemeClr val="dk1"/>
                </a:solidFill>
                <a:latin typeface="Calibri"/>
                <a:ea typeface="Calibri"/>
                <a:cs typeface="Calibri"/>
                <a:sym typeface="Calibri"/>
              </a:rPr>
              <a:t>ny</a:t>
            </a:r>
            <a:r>
              <a:rPr lang="en-GB" sz="1995" b="0">
                <a:solidFill>
                  <a:schemeClr val="dk1"/>
                </a:solidFill>
                <a:latin typeface="Calibri"/>
                <a:ea typeface="Calibri"/>
                <a:cs typeface="Calibri"/>
                <a:sym typeface="Calibri"/>
              </a:rPr>
              <a:t>teknologi - omkring 'hype', stadig under udvikling - for tidligt til endelig at vurdere endnu?</a:t>
            </a:r>
            <a:endParaRPr sz="1995" b="0">
              <a:solidFill>
                <a:schemeClr val="dk1"/>
              </a:solidFill>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a:solidFill>
                  <a:schemeClr val="dk1"/>
                </a:solidFill>
                <a:latin typeface="Calibri"/>
                <a:ea typeface="Calibri"/>
                <a:cs typeface="Calibri"/>
                <a:sym typeface="Calibri"/>
              </a:rPr>
              <a:t>Anvendelser af Blockchain i agrifood sandsynligvis</a:t>
            </a:r>
            <a:r>
              <a:rPr lang="en-GB" sz="1995">
                <a:solidFill>
                  <a:schemeClr val="dk1"/>
                </a:solidFill>
                <a:latin typeface="Calibri"/>
                <a:ea typeface="Calibri"/>
                <a:cs typeface="Calibri"/>
                <a:sym typeface="Calibri"/>
              </a:rPr>
              <a:t>øge</a:t>
            </a:r>
            <a:r>
              <a:rPr lang="en-GB" sz="1995" b="0">
                <a:solidFill>
                  <a:schemeClr val="dk1"/>
                </a:solidFill>
                <a:latin typeface="Calibri"/>
                <a:ea typeface="Calibri"/>
                <a:cs typeface="Calibri"/>
                <a:sym typeface="Calibri"/>
              </a:rPr>
              <a:t>i de kommende år - hold dig ajour med nye udviklinger</a:t>
            </a:r>
            <a:endParaRPr sz="1995" b="0">
              <a:solidFill>
                <a:schemeClr val="dk1"/>
              </a:solidFill>
              <a:latin typeface="Calibri"/>
              <a:ea typeface="Calibri"/>
              <a:cs typeface="Calibri"/>
              <a:sym typeface="Calibri"/>
            </a:endParaRPr>
          </a:p>
        </p:txBody>
      </p:sp>
      <p:pic>
        <p:nvPicPr>
          <p:cNvPr id="1027" name="Google Shape;1027;p25"/>
          <p:cNvPicPr preferRelativeResize="0"/>
          <p:nvPr/>
        </p:nvPicPr>
        <p:blipFill rotWithShape="1">
          <a:blip r:embed="rId4">
            <a:alphaModFix/>
          </a:blip>
          <a:srcRect l="18830" r="23618"/>
          <a:stretch/>
        </p:blipFill>
        <p:spPr>
          <a:xfrm>
            <a:off x="6712126" y="1054451"/>
            <a:ext cx="4232266" cy="5803549"/>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pic>
        <p:nvPicPr>
          <p:cNvPr id="1033" name="Google Shape;1033;p2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34" name="Google Shape;1034;p26"/>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LINKS TIL YDERLIGERE MATERIALER</a:t>
            </a:r>
            <a:endParaRPr sz="1270"/>
          </a:p>
        </p:txBody>
      </p:sp>
      <p:sp>
        <p:nvSpPr>
          <p:cNvPr id="1035" name="Google Shape;1035;p26"/>
          <p:cNvSpPr txBox="1"/>
          <p:nvPr/>
        </p:nvSpPr>
        <p:spPr>
          <a:xfrm>
            <a:off x="1679471" y="1286954"/>
            <a:ext cx="8585320" cy="4957935"/>
          </a:xfrm>
          <a:prstGeom prst="rect">
            <a:avLst/>
          </a:prstGeom>
          <a:noFill/>
          <a:ln>
            <a:noFill/>
          </a:ln>
        </p:spPr>
        <p:txBody>
          <a:bodyPr spcFirstLastPara="1" wrap="square" lIns="82904" tIns="82904" rIns="82904" bIns="82904" anchor="t" anchorCtr="0">
            <a:noAutofit/>
          </a:bodyPr>
          <a:lstStyle/>
          <a:p>
            <a:pPr marL="414589" lvl="0" indent="-333974" algn="l" rtl="0">
              <a:spcBef>
                <a:spcPts val="0"/>
              </a:spcBef>
              <a:spcAft>
                <a:spcPts val="0"/>
              </a:spcAft>
              <a:buSzPts val="2200"/>
              <a:buFont typeface="Calibri"/>
              <a:buChar char="●"/>
            </a:pPr>
            <a:r>
              <a:rPr lang="en-GB" sz="1995" b="1">
                <a:latin typeface="Calibri"/>
                <a:ea typeface="Calibri"/>
                <a:cs typeface="Calibri"/>
                <a:sym typeface="Calibri"/>
              </a:rPr>
              <a:t>Introduktion til Blockchain i agrifood-kæden:</a:t>
            </a:r>
            <a:endParaRPr sz="1995" b="1">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https://doi.org/10.1155/2022/8011525</a:t>
            </a:r>
            <a:r>
              <a:rPr lang="en-GB" sz="1632">
                <a:solidFill>
                  <a:schemeClr val="dk1"/>
                </a:solidFill>
                <a:highlight>
                  <a:schemeClr val="lt1"/>
                </a:highlight>
                <a:latin typeface="Calibri"/>
                <a:ea typeface="Calibri"/>
                <a:cs typeface="Calibri"/>
                <a:sym typeface="Calibri"/>
              </a:rPr>
              <a:t> </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https://doi.org/10.3390/agriculture12091333</a:t>
            </a:r>
            <a:endParaRPr sz="1632">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https://doi.org/10.3390/bdcc7020086</a:t>
            </a:r>
            <a:endParaRPr sz="1632">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632">
                <a:solidFill>
                  <a:schemeClr val="dk1"/>
                </a:solidFill>
                <a:highlight>
                  <a:schemeClr val="lt1"/>
                </a:highlight>
                <a:latin typeface="Calibri"/>
                <a:ea typeface="Calibri"/>
                <a:cs typeface="Calibri"/>
                <a:sym typeface="Calibri"/>
              </a:rPr>
              <a:t> </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https://www.agmatix.com/blog/importance-of-data-standardization-and-harmonization-in-agriculture/</a:t>
            </a:r>
            <a:r>
              <a:rPr lang="en-GB" sz="1632">
                <a:solidFill>
                  <a:schemeClr val="dk1"/>
                </a:solidFill>
                <a:highlight>
                  <a:schemeClr val="lt1"/>
                </a:highlight>
                <a:latin typeface="Calibri"/>
                <a:ea typeface="Calibri"/>
                <a:cs typeface="Calibri"/>
                <a:sym typeface="Calibri"/>
              </a:rPr>
              <a:t>,</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https://www.scnsoft.com/blockchain/food-supply-chain</a:t>
            </a:r>
            <a:endParaRPr sz="1632">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632">
                <a:solidFill>
                  <a:schemeClr val="dk1"/>
                </a:solidFill>
                <a:highlight>
                  <a:schemeClr val="lt1"/>
                </a:highlight>
                <a:latin typeface="Calibri"/>
                <a:ea typeface="Calibri"/>
                <a:cs typeface="Calibri"/>
                <a:sym typeface="Calibri"/>
              </a:rPr>
              <a:t>,</a:t>
            </a:r>
            <a:endParaRPr sz="1632">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632">
              <a:solidFill>
                <a:schemeClr val="dk1"/>
              </a:solidFill>
              <a:highlight>
                <a:schemeClr val="lt1"/>
              </a:highlight>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1">
                <a:solidFill>
                  <a:schemeClr val="dk1"/>
                </a:solidFill>
                <a:highlight>
                  <a:schemeClr val="lt1"/>
                </a:highlight>
                <a:latin typeface="Calibri"/>
                <a:ea typeface="Calibri"/>
                <a:cs typeface="Calibri"/>
                <a:sym typeface="Calibri"/>
              </a:rPr>
              <a:t>Byggestenene i Blockchain og Blockchain-mekanismen:</a:t>
            </a:r>
            <a:endParaRPr sz="1995" b="1">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hlink"/>
                </a:solidFill>
                <a:highlight>
                  <a:schemeClr val="lt1"/>
                </a:highlight>
                <a:latin typeface="Calibri"/>
                <a:ea typeface="Calibri"/>
                <a:cs typeface="Calibri"/>
                <a:sym typeface="Calibri"/>
                <a:hlinkClick r:id="rId10"/>
              </a:rPr>
              <a:t>https://101blockchains.com/permissioned-vs-permissionless-blockchains/</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hlink"/>
                </a:solidFill>
                <a:highlight>
                  <a:schemeClr val="lt1"/>
                </a:highlight>
                <a:latin typeface="Calibri"/>
                <a:ea typeface="Calibri"/>
                <a:cs typeface="Calibri"/>
                <a:sym typeface="Calibri"/>
                <a:hlinkClick r:id="rId11"/>
              </a:rPr>
              <a:t>https://www.sciencedirect.com/science/article/pii/S0360835221000346?via%3Dihub</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hlink"/>
                </a:solidFill>
                <a:highlight>
                  <a:schemeClr val="lt1"/>
                </a:highlight>
                <a:latin typeface="Calibri"/>
                <a:ea typeface="Calibri"/>
                <a:cs typeface="Calibri"/>
                <a:sym typeface="Calibri"/>
                <a:hlinkClick r:id="rId12"/>
              </a:rPr>
              <a:t>https://www.bcg.com/capabilities/digital-technology-data/blockchain</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a:solidFill>
                  <a:schemeClr val="hlink"/>
                </a:solidFill>
                <a:highlight>
                  <a:schemeClr val="lt1"/>
                </a:highlight>
                <a:latin typeface="Calibri"/>
                <a:ea typeface="Calibri"/>
                <a:cs typeface="Calibri"/>
                <a:sym typeface="Calibri"/>
                <a:hlinkClick r:id="rId13"/>
              </a:rPr>
              <a:t>https://www.techtarget.com/searchcio/feature/Top-9-blockchain-platforms-to-consider</a:t>
            </a:r>
            <a:endParaRPr sz="1632">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544">
              <a:solidFill>
                <a:schemeClr val="dk1"/>
              </a:solidFill>
              <a:highlight>
                <a:schemeClr val="lt1"/>
              </a:highlight>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pic>
        <p:nvPicPr>
          <p:cNvPr id="1041" name="Google Shape;1041;p2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42" name="Google Shape;1042;p27"/>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LINKS TIL YDERLIGERE MATERIALER</a:t>
            </a:r>
            <a:endParaRPr sz="1270"/>
          </a:p>
        </p:txBody>
      </p:sp>
      <p:sp>
        <p:nvSpPr>
          <p:cNvPr id="1043" name="Google Shape;1043;p27"/>
          <p:cNvSpPr txBox="1">
            <a:spLocks noGrp="1"/>
          </p:cNvSpPr>
          <p:nvPr>
            <p:ph type="body" idx="1"/>
          </p:nvPr>
        </p:nvSpPr>
        <p:spPr>
          <a:xfrm>
            <a:off x="1682350" y="1312867"/>
            <a:ext cx="8706378" cy="3497624"/>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Sådan bruger du Blockchain-teknologi inden for landbrugsfødevaresektoren:</a:t>
            </a:r>
            <a:endParaRPr sz="1995">
              <a:solidFill>
                <a:schemeClr val="dk1"/>
              </a:solidFill>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https://www.undp.org/sites/g/files/zskgke326/files/2021-11/UNDP-Blockchain-for-Agri-Food-Traceability.pdf</a:t>
            </a:r>
            <a:r>
              <a:rPr lang="en-GB" sz="1632" b="0">
                <a:solidFill>
                  <a:schemeClr val="dk1"/>
                </a:solidFill>
                <a:highlight>
                  <a:schemeClr val="lt1"/>
                </a:highlight>
                <a:latin typeface="Calibri"/>
                <a:ea typeface="Calibri"/>
                <a:cs typeface="Calibri"/>
                <a:sym typeface="Calibri"/>
              </a:rPr>
              <a:t>,</a:t>
            </a:r>
            <a:endParaRPr sz="1632" b="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https://www.sciencedirect.com/science/article/abs/pii/S0959652620347752</a:t>
            </a:r>
            <a:r>
              <a:rPr lang="en-GB" sz="1632" b="0">
                <a:solidFill>
                  <a:schemeClr val="dk1"/>
                </a:solidFill>
                <a:highlight>
                  <a:schemeClr val="lt1"/>
                </a:highlight>
                <a:latin typeface="Calibri"/>
                <a:ea typeface="Calibri"/>
                <a:cs typeface="Calibri"/>
                <a:sym typeface="Calibri"/>
              </a:rPr>
              <a:t>,</a:t>
            </a:r>
            <a:endParaRPr sz="1632" b="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https://www.sciencedirect.com/science/article/pii/S2772390922000609</a:t>
            </a:r>
            <a:r>
              <a:rPr lang="en-GB" sz="1632" b="0">
                <a:solidFill>
                  <a:schemeClr val="dk1"/>
                </a:solidFill>
                <a:highlight>
                  <a:schemeClr val="lt1"/>
                </a:highlight>
                <a:latin typeface="Calibri"/>
                <a:ea typeface="Calibri"/>
                <a:cs typeface="Calibri"/>
                <a:sym typeface="Calibri"/>
              </a:rPr>
              <a:t>,</a:t>
            </a:r>
            <a:endParaRPr sz="1632" b="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https://www.nature.com/articles/s41599-023-01658-2.pdf</a:t>
            </a:r>
            <a:r>
              <a:rPr lang="en-GB" sz="1632" b="0">
                <a:solidFill>
                  <a:schemeClr val="dk1"/>
                </a:solidFill>
                <a:highlight>
                  <a:schemeClr val="lt1"/>
                </a:highlight>
                <a:latin typeface="Calibri"/>
                <a:ea typeface="Calibri"/>
                <a:cs typeface="Calibri"/>
                <a:sym typeface="Calibri"/>
              </a:rPr>
              <a:t>,</a:t>
            </a:r>
            <a:endParaRPr sz="1632" b="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https://www.researchgate.net/publication/343090613</a:t>
            </a:r>
            <a:endParaRPr sz="1632" b="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https://papers.ssrn.com/sol3/papers.cfm?abstract_id=3028164</a:t>
            </a:r>
            <a:r>
              <a:rPr lang="en-GB" sz="1632" b="0">
                <a:solidFill>
                  <a:schemeClr val="dk1"/>
                </a:solidFill>
                <a:highlight>
                  <a:schemeClr val="lt1"/>
                </a:highlight>
                <a:latin typeface="Calibri"/>
                <a:ea typeface="Calibri"/>
                <a:cs typeface="Calibri"/>
                <a:sym typeface="Calibri"/>
              </a:rPr>
              <a:t>,</a:t>
            </a:r>
            <a:endParaRPr sz="1632" b="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995" b="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Blockchain i praksis: casestudier:</a:t>
            </a:r>
            <a:endParaRPr sz="1995">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hlink"/>
                </a:solidFill>
                <a:latin typeface="Calibri"/>
                <a:ea typeface="Calibri"/>
                <a:cs typeface="Calibri"/>
                <a:sym typeface="Calibri"/>
                <a:hlinkClick r:id="rId10"/>
              </a:rPr>
              <a:t>https://www.carrefour.com/en/group/food-transition/food-blockchain</a:t>
            </a:r>
            <a:endParaRPr sz="1632" b="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hlink"/>
                </a:solidFill>
                <a:latin typeface="Calibri"/>
                <a:ea typeface="Calibri"/>
                <a:cs typeface="Calibri"/>
                <a:sym typeface="Calibri"/>
                <a:hlinkClick r:id="rId11"/>
              </a:rPr>
              <a:t>https://retailwire.com/discussion/carrefour-uses-blockchain-to-offer-consumers-greater-supply-chain-transparency/</a:t>
            </a:r>
            <a:endParaRPr sz="1632" b="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hlink"/>
                </a:solidFill>
                <a:latin typeface="Calibri"/>
                <a:ea typeface="Calibri"/>
                <a:cs typeface="Calibri"/>
                <a:sym typeface="Calibri"/>
                <a:hlinkClick r:id="rId12"/>
              </a:rPr>
              <a:t>https://www.provenance.org/</a:t>
            </a:r>
            <a:endParaRPr sz="1632" b="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hlink"/>
                </a:solidFill>
                <a:latin typeface="Calibri"/>
                <a:ea typeface="Calibri"/>
                <a:cs typeface="Calibri"/>
                <a:sym typeface="Calibri"/>
                <a:hlinkClick r:id="rId13"/>
              </a:rPr>
              <a:t>https://techcrunch.com/2015/09/21/provenance-aims-to-use-blockchain-technology-to-prove-authenticity/</a:t>
            </a:r>
            <a:endParaRPr sz="1632" b="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hlink"/>
                </a:solidFill>
                <a:latin typeface="Calibri"/>
                <a:ea typeface="Calibri"/>
                <a:cs typeface="Calibri"/>
                <a:sym typeface="Calibri"/>
                <a:hlinkClick r:id="rId14"/>
              </a:rPr>
              <a:t>https://belu.org/green-credentials-not-greenwash/</a:t>
            </a:r>
            <a:endParaRPr sz="1632" b="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hlink"/>
                </a:solidFill>
                <a:latin typeface="Calibri"/>
                <a:ea typeface="Calibri"/>
                <a:cs typeface="Calibri"/>
                <a:sym typeface="Calibri"/>
                <a:hlinkClick r:id="rId15"/>
              </a:rPr>
              <a:t>https://www.provenance.org/case-studies/belu</a:t>
            </a:r>
            <a:endParaRPr sz="1632" b="0">
              <a:solidFill>
                <a:schemeClr val="dk1"/>
              </a:solidFill>
              <a:latin typeface="Calibri"/>
              <a:ea typeface="Calibri"/>
              <a:cs typeface="Calibri"/>
              <a:sym typeface="Calibri"/>
            </a:endParaRPr>
          </a:p>
          <a:p>
            <a:pPr marL="829178" lvl="0" indent="0" algn="l" rtl="0">
              <a:spcBef>
                <a:spcPts val="0"/>
              </a:spcBef>
              <a:spcAft>
                <a:spcPts val="0"/>
              </a:spcAft>
              <a:buNone/>
            </a:pPr>
            <a:endParaRPr sz="1632" b="0">
              <a:solidFill>
                <a:schemeClr val="dk1"/>
              </a:solidFill>
              <a:latin typeface="Calibri"/>
              <a:ea typeface="Calibri"/>
              <a:cs typeface="Calibri"/>
              <a:sym typeface="Calibri"/>
            </a:endParaRPr>
          </a:p>
          <a:p>
            <a:pPr marL="829178" lvl="0" indent="0" algn="l" rtl="0">
              <a:spcBef>
                <a:spcPts val="0"/>
              </a:spcBef>
              <a:spcAft>
                <a:spcPts val="0"/>
              </a:spcAft>
              <a:buNone/>
            </a:pPr>
            <a:endParaRPr sz="1632" b="0">
              <a:solidFill>
                <a:schemeClr val="dk1"/>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pic>
        <p:nvPicPr>
          <p:cNvPr id="1049" name="Google Shape;1049;p2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0" name="Google Shape;1050;p28"/>
          <p:cNvSpPr txBox="1"/>
          <p:nvPr/>
        </p:nvSpPr>
        <p:spPr>
          <a:xfrm>
            <a:off x="1604614" y="391627"/>
            <a:ext cx="6633431"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LINKS TIL YDERLIGERE MATERIALER</a:t>
            </a:r>
            <a:endParaRPr sz="1270"/>
          </a:p>
        </p:txBody>
      </p:sp>
      <p:sp>
        <p:nvSpPr>
          <p:cNvPr id="1051" name="Google Shape;1051;p28"/>
          <p:cNvSpPr txBox="1">
            <a:spLocks noGrp="1"/>
          </p:cNvSpPr>
          <p:nvPr>
            <p:ph type="body" idx="1"/>
          </p:nvPr>
        </p:nvSpPr>
        <p:spPr>
          <a:xfrm>
            <a:off x="1665075" y="1520161"/>
            <a:ext cx="8706378" cy="1548886"/>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Pålidelige Blockchain-ressourcer: hvem skal man stole på?:</a:t>
            </a:r>
            <a:endParaRPr sz="1995">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https://aisel.aisnet.org/jais/vol16/iss10/1/</a:t>
            </a:r>
            <a:endParaRPr sz="1632" b="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https://www.researchgate.net/publication/220580421_Trust_In_and_Adoption_of_Online_Recommendation_Agents</a:t>
            </a:r>
            <a:endParaRPr sz="1632" b="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https://dl.acm.org/doi/10.1145/1349822.1349842</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https://ift.onlinelibrary.wiley.com/doi/full/10.1111/1750-3841.15477</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https://www.sciencedirect.com/science/article/pii/S2096248723000279</a:t>
            </a:r>
            <a:endParaRPr sz="1632">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https://www.mdpi.com/2673-4591/40/1/7</a:t>
            </a:r>
            <a:endParaRPr sz="1632" b="0" u="sng">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b="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g283a1922f65_0_7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366" name="Google Shape;366;g283a1922f65_0_76"/>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HVAD ER BLOCKCHAIN-TEKNOLOGI?</a:t>
            </a:r>
            <a:endParaRPr sz="1270">
              <a:solidFill>
                <a:schemeClr val="lt1"/>
              </a:solidFill>
              <a:latin typeface="Open Sans"/>
              <a:ea typeface="Open Sans"/>
              <a:cs typeface="Open Sans"/>
              <a:sym typeface="Open Sans"/>
            </a:endParaRPr>
          </a:p>
        </p:txBody>
      </p:sp>
      <p:sp>
        <p:nvSpPr>
          <p:cNvPr id="367" name="Google Shape;367;g283a1922f65_0_76"/>
          <p:cNvSpPr txBox="1"/>
          <p:nvPr/>
        </p:nvSpPr>
        <p:spPr>
          <a:xfrm>
            <a:off x="1645556" y="1371831"/>
            <a:ext cx="4222882"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a:solidFill>
                  <a:schemeClr val="dk1"/>
                </a:solidFill>
                <a:latin typeface="Calibri"/>
                <a:ea typeface="Calibri"/>
                <a:cs typeface="Calibri"/>
                <a:sym typeface="Calibri"/>
              </a:rPr>
              <a:t>Bedst kendt for deres afgørende rolle i cryptocurrency-systemer til at opretholde en sikker og decentraliseret registrering af transaktioner</a:t>
            </a:r>
            <a:endParaRPr sz="1995">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solidFill>
                  <a:schemeClr val="dk1"/>
                </a:solidFill>
                <a:latin typeface="Calibri"/>
                <a:ea typeface="Calibri"/>
                <a:cs typeface="Calibri"/>
                <a:sym typeface="Calibri"/>
              </a:rPr>
              <a:t>Ikke begrænset til cryptocurrency-anvendelser</a:t>
            </a:r>
            <a:endParaRPr sz="1995">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solidFill>
                  <a:schemeClr val="dk1"/>
                </a:solidFill>
                <a:latin typeface="Calibri"/>
                <a:ea typeface="Calibri"/>
                <a:cs typeface="Calibri"/>
                <a:sym typeface="Calibri"/>
              </a:rPr>
              <a:t>Blockchains kan bruges til at lave data i enhver branche</a:t>
            </a:r>
            <a:r>
              <a:rPr lang="en-GB" sz="1995" b="1">
                <a:solidFill>
                  <a:schemeClr val="dk1"/>
                </a:solidFill>
                <a:latin typeface="Calibri"/>
                <a:ea typeface="Calibri"/>
                <a:cs typeface="Calibri"/>
                <a:sym typeface="Calibri"/>
              </a:rPr>
              <a:t>uforanderlig</a:t>
            </a:r>
            <a:r>
              <a:rPr lang="en-GB" sz="1995">
                <a:solidFill>
                  <a:schemeClr val="dk1"/>
                </a:solidFill>
                <a:latin typeface="Calibri"/>
                <a:ea typeface="Calibri"/>
                <a:cs typeface="Calibri"/>
                <a:sym typeface="Calibri"/>
              </a:rPr>
              <a:t>— det udtryk, der bruges til at beskrive manglende evne til at blive ændret</a:t>
            </a:r>
            <a:endParaRPr sz="1995">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solidFill>
                  <a:schemeClr val="dk1"/>
                </a:solidFill>
                <a:latin typeface="Calibri"/>
                <a:ea typeface="Calibri"/>
                <a:cs typeface="Calibri"/>
                <a:sym typeface="Calibri"/>
              </a:rPr>
              <a:t>Meget ofte omtalt som</a:t>
            </a:r>
            <a:r>
              <a:rPr lang="en-GB" sz="1995" b="1">
                <a:solidFill>
                  <a:schemeClr val="dk1"/>
                </a:solidFill>
                <a:latin typeface="Calibri"/>
                <a:ea typeface="Calibri"/>
                <a:cs typeface="Calibri"/>
                <a:sym typeface="Calibri"/>
              </a:rPr>
              <a:t>decentraliseret</a:t>
            </a:r>
            <a:endParaRPr sz="1995" b="1">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368" name="Google Shape;368;g283a1922f65_0_76"/>
          <p:cNvPicPr preferRelativeResize="0"/>
          <p:nvPr/>
        </p:nvPicPr>
        <p:blipFill rotWithShape="1">
          <a:blip r:embed="rId4" cstate="screen">
            <a:alphaModFix/>
            <a:extLst>
              <a:ext uri="{28A0092B-C50C-407E-A947-70E740481C1C}">
                <a14:useLocalDpi xmlns:a14="http://schemas.microsoft.com/office/drawing/2010/main"/>
              </a:ext>
            </a:extLst>
          </a:blip>
          <a:srcRect r="46187"/>
          <a:stretch/>
        </p:blipFill>
        <p:spPr>
          <a:xfrm>
            <a:off x="6061914" y="1371831"/>
            <a:ext cx="4649275" cy="520977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48178"/>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14589" indent="-414589" algn="l" rtl="0">
              <a:lnSpc>
                <a:spcPct val="107000"/>
              </a:lnSpc>
              <a:spcAft>
                <a:spcPts val="725"/>
              </a:spcAft>
              <a:buFont typeface="+mj-lt"/>
              <a:buAutoNum type="arabicPeriod"/>
            </a:pPr>
            <a:r>
              <a:rPr lang="en-GB" sz="2539"/>
              <a:t>Hvad er blockchain?</a:t>
            </a:r>
          </a:p>
          <a:p>
            <a:pPr marL="829178" lvl="1" indent="-414589" algn="l" rtl="0">
              <a:lnSpc>
                <a:spcPct val="107000"/>
              </a:lnSpc>
              <a:spcAft>
                <a:spcPts val="725"/>
              </a:spcAft>
              <a:buFont typeface="+mj-lt"/>
              <a:buAutoNum type="alphaLcParenR"/>
            </a:pPr>
            <a:r>
              <a:rPr lang="en-GB" sz="2176">
                <a:solidFill>
                  <a:srgbClr val="262626"/>
                </a:solidFill>
              </a:rPr>
              <a:t>En decentraliseret, distribueret hovedbogsteknologi, der bruges til at registrere transaktioner på tværs af flere computere.</a:t>
            </a:r>
          </a:p>
          <a:p>
            <a:pPr marL="829178" lvl="1" indent="-414589" algn="l" rtl="0">
              <a:lnSpc>
                <a:spcPct val="107000"/>
              </a:lnSpc>
              <a:spcAft>
                <a:spcPts val="725"/>
              </a:spcAft>
              <a:buFont typeface="+mj-lt"/>
              <a:buAutoNum type="alphaLcParenR"/>
            </a:pPr>
            <a:r>
              <a:rPr lang="en-GB" sz="2176">
                <a:solidFill>
                  <a:srgbClr val="262626"/>
                </a:solidFill>
              </a:rPr>
              <a:t>En centraliseret database styret af en enkelt enhed til at gemme transaktionsposter.</a:t>
            </a:r>
          </a:p>
          <a:p>
            <a:pPr marL="829178" lvl="1" indent="-414589" algn="l" rtl="0">
              <a:lnSpc>
                <a:spcPct val="107000"/>
              </a:lnSpc>
              <a:spcAft>
                <a:spcPts val="725"/>
              </a:spcAft>
              <a:buFont typeface="+mj-lt"/>
              <a:buAutoNum type="alphaLcParenR"/>
            </a:pPr>
            <a:r>
              <a:rPr lang="en-GB" sz="2176">
                <a:solidFill>
                  <a:srgbClr val="262626"/>
                </a:solidFill>
              </a:rPr>
              <a:t>En type kryptovaluta, der bruges til online køb og investeringer.</a:t>
            </a:r>
          </a:p>
          <a:p>
            <a:pPr marL="829178" lvl="1" indent="-414589" algn="l" rtl="0">
              <a:lnSpc>
                <a:spcPct val="107000"/>
              </a:lnSpc>
              <a:spcAft>
                <a:spcPts val="725"/>
              </a:spcAft>
              <a:buFont typeface="+mj-lt"/>
              <a:buAutoNum type="alphaLcParenR"/>
            </a:pPr>
            <a:r>
              <a:rPr lang="en-GB" sz="2176">
                <a:solidFill>
                  <a:srgbClr val="262626"/>
                </a:solidFill>
              </a:rPr>
              <a:t>Et softwareprogram, der bruges til at skabe digital kunst.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gn="l" rtl="0">
              <a:lnSpc>
                <a:spcPct val="107000"/>
              </a:lnSpc>
              <a:spcAft>
                <a:spcPts val="725"/>
              </a:spcAft>
              <a:buFont typeface="+mj-lt"/>
              <a:buAutoNum type="arabicPeriod" startAt="2"/>
            </a:pPr>
            <a:r>
              <a:rPr lang="en-GB" sz="2539"/>
              <a:t>Hvilke muligheder præsenterer blockchain-teknologien?</a:t>
            </a:r>
            <a:endParaRPr lang="en-GB" sz="2539">
              <a:solidFill>
                <a:srgbClr val="262626"/>
              </a:solidFill>
            </a:endParaRPr>
          </a:p>
          <a:p>
            <a:pPr marL="829178" lvl="1" indent="-414589" algn="l" rtl="0">
              <a:lnSpc>
                <a:spcPct val="107000"/>
              </a:lnSpc>
              <a:spcAft>
                <a:spcPts val="725"/>
              </a:spcAft>
              <a:buFont typeface="+mj-lt"/>
              <a:buAutoNum type="alphaLcParenR"/>
            </a:pPr>
            <a:r>
              <a:rPr lang="en-GB" sz="2176">
                <a:solidFill>
                  <a:srgbClr val="262626"/>
                </a:solidFill>
              </a:rPr>
              <a:t>Øget gennemsigtighed, effektivitet og sikkerhed i forskellige brancher såsom finans, forsyningskæde og sundhedspleje.</a:t>
            </a:r>
          </a:p>
          <a:p>
            <a:pPr marL="829178" lvl="1" indent="-414589" algn="l" rtl="0">
              <a:lnSpc>
                <a:spcPct val="107000"/>
              </a:lnSpc>
              <a:spcAft>
                <a:spcPts val="725"/>
              </a:spcAft>
              <a:buFont typeface="+mj-lt"/>
              <a:buAutoNum type="alphaLcParenR"/>
            </a:pPr>
            <a:r>
              <a:rPr lang="en-GB" sz="2176">
                <a:solidFill>
                  <a:srgbClr val="262626"/>
                </a:solidFill>
              </a:rPr>
              <a:t>Forbedret privatliv gennem centraliseret kontrol af data.</a:t>
            </a:r>
          </a:p>
          <a:p>
            <a:pPr marL="829178" lvl="1" indent="-414589" algn="l" rtl="0">
              <a:lnSpc>
                <a:spcPct val="107000"/>
              </a:lnSpc>
              <a:spcAft>
                <a:spcPts val="725"/>
              </a:spcAft>
              <a:buFont typeface="+mj-lt"/>
              <a:buAutoNum type="alphaLcParenR"/>
            </a:pPr>
            <a:r>
              <a:rPr lang="en-GB" sz="2176">
                <a:solidFill>
                  <a:srgbClr val="262626"/>
                </a:solidFill>
              </a:rPr>
              <a:t>Reduktion af transaktionsomkostninger ved at eliminere behovet for mellemmænd.</a:t>
            </a:r>
          </a:p>
          <a:p>
            <a:pPr marL="829178" lvl="1" indent="-414589" algn="l" rtl="0">
              <a:lnSpc>
                <a:spcPct val="107000"/>
              </a:lnSpc>
              <a:spcAft>
                <a:spcPts val="725"/>
              </a:spcAft>
              <a:buFont typeface="+mj-lt"/>
              <a:buAutoNum type="alphaLcParenR"/>
            </a:pPr>
            <a:r>
              <a:rPr lang="en-GB" sz="2176">
                <a:solidFill>
                  <a:srgbClr val="262626"/>
                </a:solidFill>
              </a:rPr>
              <a:t>Begrænset anvendelighed kun på kryptovalutamarkedet.</a:t>
            </a:r>
          </a:p>
        </p:txBody>
      </p:sp>
    </p:spTree>
    <p:extLst>
      <p:ext uri="{BB962C8B-B14F-4D97-AF65-F5344CB8AC3E}">
        <p14:creationId xmlns:p14="http://schemas.microsoft.com/office/powerpoint/2010/main" val="31235953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gn="l" rtl="0">
              <a:lnSpc>
                <a:spcPct val="107000"/>
              </a:lnSpc>
              <a:spcAft>
                <a:spcPts val="725"/>
              </a:spcAft>
              <a:buFont typeface="+mj-lt"/>
              <a:buAutoNum type="arabicPeriod" startAt="3"/>
            </a:pPr>
            <a:r>
              <a:rPr lang="en-GB" sz="2539"/>
              <a:t>Hvilken rolle spiller kryptografifunktioner i blockchain-teknologi?</a:t>
            </a:r>
            <a:endParaRPr lang="en-GB" sz="2539">
              <a:solidFill>
                <a:srgbClr val="262626"/>
              </a:solidFill>
            </a:endParaRPr>
          </a:p>
          <a:p>
            <a:pPr marL="829178" lvl="1" indent="-414589" algn="l" rtl="0">
              <a:lnSpc>
                <a:spcPct val="107000"/>
              </a:lnSpc>
              <a:spcAft>
                <a:spcPts val="725"/>
              </a:spcAft>
              <a:buFont typeface="+mj-lt"/>
              <a:buAutoNum type="alphaLcParenR"/>
            </a:pPr>
            <a:r>
              <a:rPr lang="en-GB" sz="2176">
                <a:solidFill>
                  <a:srgbClr val="262626"/>
                </a:solidFill>
              </a:rPr>
              <a:t>Sikring af transaktioner og sikring af dataintegritet gennem kryptering og digitale signaturer.</a:t>
            </a:r>
          </a:p>
          <a:p>
            <a:pPr marL="829178" lvl="1" indent="-414589" algn="l" rtl="0">
              <a:lnSpc>
                <a:spcPct val="107000"/>
              </a:lnSpc>
              <a:spcAft>
                <a:spcPts val="725"/>
              </a:spcAft>
              <a:buFont typeface="+mj-lt"/>
              <a:buAutoNum type="alphaLcParenR"/>
            </a:pPr>
            <a:r>
              <a:rPr lang="en-GB" sz="2176">
                <a:solidFill>
                  <a:srgbClr val="262626"/>
                </a:solidFill>
              </a:rPr>
              <a:t>Tilbyder realtidsanalyse og datavisualisering.</a:t>
            </a:r>
          </a:p>
          <a:p>
            <a:pPr marL="829178" lvl="1" indent="-414589" algn="l" rtl="0">
              <a:lnSpc>
                <a:spcPct val="107000"/>
              </a:lnSpc>
              <a:spcAft>
                <a:spcPts val="725"/>
              </a:spcAft>
              <a:buFont typeface="+mj-lt"/>
              <a:buAutoNum type="alphaLcParenR"/>
            </a:pPr>
            <a:r>
              <a:rPr lang="en-GB" sz="2176">
                <a:solidFill>
                  <a:srgbClr val="262626"/>
                </a:solidFill>
              </a:rPr>
              <a:t>Regulering af udbuddet af digitale aktiver inden for blockchain-netværket.</a:t>
            </a:r>
          </a:p>
          <a:p>
            <a:pPr marL="829178" lvl="1" indent="-414589" algn="l" rtl="0">
              <a:lnSpc>
                <a:spcPct val="107000"/>
              </a:lnSpc>
              <a:spcAft>
                <a:spcPts val="725"/>
              </a:spcAft>
              <a:buFont typeface="+mj-lt"/>
              <a:buAutoNum type="alphaLcParenR"/>
            </a:pPr>
            <a:r>
              <a:rPr lang="en-GB" sz="2176">
                <a:solidFill>
                  <a:srgbClr val="262626"/>
                </a:solidFill>
              </a:rPr>
              <a:t>Facilitering af kommunikation mellem forskellige noder i netværket.</a:t>
            </a:r>
          </a:p>
        </p:txBody>
      </p:sp>
    </p:spTree>
    <p:extLst>
      <p:ext uri="{BB962C8B-B14F-4D97-AF65-F5344CB8AC3E}">
        <p14:creationId xmlns:p14="http://schemas.microsoft.com/office/powerpoint/2010/main" val="13292484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gn="l" rtl="0">
              <a:lnSpc>
                <a:spcPct val="107000"/>
              </a:lnSpc>
              <a:spcAft>
                <a:spcPts val="725"/>
              </a:spcAft>
              <a:buFont typeface="+mj-lt"/>
              <a:buAutoNum type="arabicPeriod" startAt="4"/>
            </a:pPr>
            <a:r>
              <a:rPr lang="en-GB" sz="2539"/>
              <a:t>Hvordan adskiller blockchain-teknologi sig fra traditionelle databaser?</a:t>
            </a:r>
            <a:endParaRPr lang="en-GB" sz="2539">
              <a:solidFill>
                <a:srgbClr val="262626"/>
              </a:solidFill>
            </a:endParaRPr>
          </a:p>
          <a:p>
            <a:pPr marL="829178" lvl="1" indent="-414589" algn="l" rtl="0">
              <a:lnSpc>
                <a:spcPct val="107000"/>
              </a:lnSpc>
              <a:spcAft>
                <a:spcPts val="725"/>
              </a:spcAft>
              <a:buFont typeface="+mj-lt"/>
              <a:buAutoNum type="alphaLcParenR"/>
            </a:pPr>
            <a:r>
              <a:rPr lang="en-GB" sz="2176">
                <a:solidFill>
                  <a:srgbClr val="262626"/>
                </a:solidFill>
              </a:rPr>
              <a:t>Blockchain tilbyder decentraliseret, uforanderlig og gennemsigtig registrering, mens traditionelle databaser typisk er centraliserede og foranderlige.</a:t>
            </a:r>
          </a:p>
          <a:p>
            <a:pPr marL="829178" lvl="1" indent="-414589" algn="l" rtl="0">
              <a:lnSpc>
                <a:spcPct val="107000"/>
              </a:lnSpc>
              <a:spcAft>
                <a:spcPts val="725"/>
              </a:spcAft>
              <a:buFont typeface="+mj-lt"/>
              <a:buAutoNum type="alphaLcParenR"/>
            </a:pPr>
            <a:r>
              <a:rPr lang="en-GB" sz="2176">
                <a:solidFill>
                  <a:srgbClr val="262626"/>
                </a:solidFill>
              </a:rPr>
              <a:t>Traditionelle databaser giver bedre skalerbarhed og ydeevne sammenlignet med blockchain.</a:t>
            </a:r>
          </a:p>
          <a:p>
            <a:pPr marL="829178" lvl="1" indent="-414589" algn="l" rtl="0">
              <a:lnSpc>
                <a:spcPct val="107000"/>
              </a:lnSpc>
              <a:spcAft>
                <a:spcPts val="725"/>
              </a:spcAft>
              <a:buFont typeface="+mj-lt"/>
              <a:buAutoNum type="alphaLcParenR"/>
            </a:pPr>
            <a:r>
              <a:rPr lang="en-GB" sz="2176">
                <a:solidFill>
                  <a:srgbClr val="262626"/>
                </a:solidFill>
              </a:rPr>
              <a:t>Blockchain er afhængig af en enkelt central myndighed til datastyring, i modsætning til traditionelle databaser.</a:t>
            </a:r>
          </a:p>
          <a:p>
            <a:pPr marL="829178" lvl="1" indent="-414589" algn="l" rtl="0">
              <a:lnSpc>
                <a:spcPct val="107000"/>
              </a:lnSpc>
              <a:spcAft>
                <a:spcPts val="725"/>
              </a:spcAft>
              <a:buFont typeface="+mj-lt"/>
              <a:buAutoNum type="alphaLcParenR"/>
            </a:pPr>
            <a:r>
              <a:rPr lang="en-GB" sz="2176">
                <a:solidFill>
                  <a:srgbClr val="262626"/>
                </a:solidFill>
              </a:rPr>
              <a:t>Traditionelle databaser er mere modstandsdygtige over for cyberangreb sammenlignet med blockchain.</a:t>
            </a:r>
          </a:p>
        </p:txBody>
      </p:sp>
    </p:spTree>
    <p:extLst>
      <p:ext uri="{BB962C8B-B14F-4D97-AF65-F5344CB8AC3E}">
        <p14:creationId xmlns:p14="http://schemas.microsoft.com/office/powerpoint/2010/main" val="868460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gn="l" rtl="0">
              <a:lnSpc>
                <a:spcPct val="107000"/>
              </a:lnSpc>
              <a:spcAft>
                <a:spcPts val="725"/>
              </a:spcAft>
              <a:buFont typeface="+mj-lt"/>
              <a:buAutoNum type="arabicPeriod" startAt="5"/>
            </a:pPr>
            <a:r>
              <a:rPr lang="en-GB" sz="2539"/>
              <a:t>Hvordan adskiller blockchain sig fra skyen?</a:t>
            </a:r>
            <a:endParaRPr lang="en-GB" sz="2539">
              <a:solidFill>
                <a:srgbClr val="262626"/>
              </a:solidFill>
            </a:endParaRPr>
          </a:p>
          <a:p>
            <a:pPr marL="829178" lvl="1" indent="-414589" algn="l" rtl="0">
              <a:lnSpc>
                <a:spcPct val="107000"/>
              </a:lnSpc>
              <a:spcAft>
                <a:spcPts val="725"/>
              </a:spcAft>
              <a:buFont typeface="+mj-lt"/>
              <a:buAutoNum type="alphaLcParenR"/>
            </a:pPr>
            <a:r>
              <a:rPr lang="en-GB" sz="2176">
                <a:solidFill>
                  <a:srgbClr val="262626"/>
                </a:solidFill>
              </a:rPr>
              <a:t>Blockchain er en decentraliseret og distribueret ledger-teknologi, hvorimod skyen er et centraliseret netværk af servere til lagring og databehandling.</a:t>
            </a:r>
          </a:p>
          <a:p>
            <a:pPr marL="829178" lvl="1" indent="-414589" algn="l" rtl="0">
              <a:lnSpc>
                <a:spcPct val="107000"/>
              </a:lnSpc>
              <a:spcAft>
                <a:spcPts val="725"/>
              </a:spcAft>
              <a:buFont typeface="+mj-lt"/>
              <a:buAutoNum type="alphaLcParenR"/>
            </a:pPr>
            <a:r>
              <a:rPr lang="en-GB" sz="2176">
                <a:solidFill>
                  <a:srgbClr val="262626"/>
                </a:solidFill>
              </a:rPr>
              <a:t>Blockchain giver ubegrænset lagerkapacitet, mens skyen har begrænsede lagerkapaciteter.</a:t>
            </a:r>
          </a:p>
          <a:p>
            <a:pPr marL="829178" lvl="1" indent="-414589" algn="l" rtl="0">
              <a:lnSpc>
                <a:spcPct val="107000"/>
              </a:lnSpc>
              <a:spcAft>
                <a:spcPts val="725"/>
              </a:spcAft>
              <a:buFont typeface="+mj-lt"/>
              <a:buAutoNum type="alphaLcParenR"/>
            </a:pPr>
            <a:r>
              <a:rPr lang="en-GB" sz="2176">
                <a:solidFill>
                  <a:srgbClr val="262626"/>
                </a:solidFill>
              </a:rPr>
              <a:t>Skyen er afhængig af kryptografiske algoritmer for sikkerhed, hvorimod blockchain bruger traditionelle krypteringsmetoder.</a:t>
            </a:r>
          </a:p>
          <a:p>
            <a:pPr marL="829178" lvl="1" indent="-414589" algn="l" rtl="0">
              <a:lnSpc>
                <a:spcPct val="107000"/>
              </a:lnSpc>
              <a:spcAft>
                <a:spcPts val="725"/>
              </a:spcAft>
              <a:buFont typeface="+mj-lt"/>
              <a:buAutoNum type="alphaLcParenR"/>
            </a:pPr>
            <a:r>
              <a:rPr lang="en-GB" sz="2176">
                <a:solidFill>
                  <a:srgbClr val="262626"/>
                </a:solidFill>
              </a:rPr>
              <a:t>Blockchain tilbyder hurtigere dataadgang og -hentning sammenlignet med skyen.</a:t>
            </a:r>
          </a:p>
        </p:txBody>
      </p:sp>
    </p:spTree>
    <p:extLst>
      <p:ext uri="{BB962C8B-B14F-4D97-AF65-F5344CB8AC3E}">
        <p14:creationId xmlns:p14="http://schemas.microsoft.com/office/powerpoint/2010/main" val="14007478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gn="l" rtl="0">
              <a:lnSpc>
                <a:spcPct val="107000"/>
              </a:lnSpc>
              <a:spcAft>
                <a:spcPts val="725"/>
              </a:spcAft>
              <a:buFont typeface="+mj-lt"/>
              <a:buAutoNum type="arabicPeriod" startAt="6"/>
            </a:pPr>
            <a:r>
              <a:rPr lang="en-GB" sz="2539"/>
              <a:t>Er blockchain brugbar i landbrugsfødevaresektoren?</a:t>
            </a:r>
            <a:endParaRPr lang="en-GB" sz="2539">
              <a:solidFill>
                <a:srgbClr val="262626"/>
              </a:solidFill>
            </a:endParaRPr>
          </a:p>
          <a:p>
            <a:pPr marL="829178" lvl="1" indent="-414589" algn="l" rtl="0">
              <a:lnSpc>
                <a:spcPct val="107000"/>
              </a:lnSpc>
              <a:spcAft>
                <a:spcPts val="725"/>
              </a:spcAft>
              <a:buFont typeface="+mj-lt"/>
              <a:buAutoNum type="alphaLcParenR"/>
            </a:pPr>
            <a:r>
              <a:rPr lang="en-GB" sz="2176">
                <a:solidFill>
                  <a:srgbClr val="262626"/>
                </a:solidFill>
              </a:rPr>
              <a:t>Ja, blockchain kan forbedre gennemsigtighed, sporbarhed og effektivitet i agro-fødevareforsyningskæden, hvilket hjælper med at forbedre fødevaresikkerheden og kvalitetssikringen.</a:t>
            </a:r>
          </a:p>
          <a:p>
            <a:pPr marL="829178" lvl="1" indent="-414589" algn="l" rtl="0">
              <a:lnSpc>
                <a:spcPct val="107000"/>
              </a:lnSpc>
              <a:spcAft>
                <a:spcPts val="725"/>
              </a:spcAft>
              <a:buFont typeface="+mj-lt"/>
              <a:buAutoNum type="alphaLcParenR"/>
            </a:pPr>
            <a:r>
              <a:rPr lang="en-GB" sz="2176">
                <a:solidFill>
                  <a:srgbClr val="262626"/>
                </a:solidFill>
              </a:rPr>
              <a:t>Nej, blockchain-teknologi er ikke kompatibel med de forskellige operationer og interessenter, der er involveret i landbrugsfødevaresektoren.</a:t>
            </a:r>
          </a:p>
          <a:p>
            <a:pPr marL="829178" lvl="1" indent="-414589" algn="l" rtl="0">
              <a:lnSpc>
                <a:spcPct val="107000"/>
              </a:lnSpc>
              <a:spcAft>
                <a:spcPts val="725"/>
              </a:spcAft>
              <a:buFont typeface="+mj-lt"/>
              <a:buAutoNum type="alphaLcParenR"/>
            </a:pPr>
            <a:r>
              <a:rPr lang="en-GB" sz="2176">
                <a:solidFill>
                  <a:srgbClr val="262626"/>
                </a:solidFill>
              </a:rPr>
              <a:t>Ja, men kun for store landbrugsfødevarevirksomheder; små og mellemstore virksomheder kan ikke drage fordel af blockchain.</a:t>
            </a:r>
          </a:p>
          <a:p>
            <a:pPr marL="829178" lvl="1" indent="-414589" algn="l" rtl="0">
              <a:lnSpc>
                <a:spcPct val="107000"/>
              </a:lnSpc>
              <a:spcAft>
                <a:spcPts val="725"/>
              </a:spcAft>
              <a:buFont typeface="+mj-lt"/>
              <a:buAutoNum type="alphaLcParenR"/>
            </a:pPr>
            <a:r>
              <a:rPr lang="en-GB" sz="2176">
                <a:solidFill>
                  <a:srgbClr val="262626"/>
                </a:solidFill>
              </a:rPr>
              <a:t>Nej, fordi landbrugsfødevaresektoren ikke kræver gennemsigtighed eller sporbarhed i sin drift.</a:t>
            </a:r>
          </a:p>
        </p:txBody>
      </p:sp>
    </p:spTree>
    <p:extLst>
      <p:ext uri="{BB962C8B-B14F-4D97-AF65-F5344CB8AC3E}">
        <p14:creationId xmlns:p14="http://schemas.microsoft.com/office/powerpoint/2010/main" val="41419120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gn="l" rtl="0">
              <a:lnSpc>
                <a:spcPct val="107000"/>
              </a:lnSpc>
              <a:spcAft>
                <a:spcPts val="725"/>
              </a:spcAft>
              <a:buFont typeface="+mj-lt"/>
              <a:buAutoNum type="arabicPeriod" startAt="7"/>
            </a:pPr>
            <a:r>
              <a:rPr lang="en-GB" sz="2539"/>
              <a:t>Hvad er nogle af de vigtigste fordele ved blockchain-teknologi?</a:t>
            </a:r>
            <a:endParaRPr lang="en-GB" sz="2539">
              <a:solidFill>
                <a:srgbClr val="262626"/>
              </a:solidFill>
            </a:endParaRPr>
          </a:p>
          <a:p>
            <a:pPr marL="829178" lvl="1" indent="-414589" algn="l" rtl="0">
              <a:lnSpc>
                <a:spcPct val="107000"/>
              </a:lnSpc>
              <a:spcAft>
                <a:spcPts val="725"/>
              </a:spcAft>
              <a:buFont typeface="+mj-lt"/>
              <a:buAutoNum type="alphaLcParenR"/>
            </a:pPr>
            <a:r>
              <a:rPr lang="en-GB" sz="2176">
                <a:solidFill>
                  <a:srgbClr val="262626"/>
                </a:solidFill>
              </a:rPr>
              <a:t>Effektivitet, tillid, gennemsigtighed og sporbarhed.</a:t>
            </a:r>
          </a:p>
          <a:p>
            <a:pPr marL="829178" lvl="1" indent="-414589" algn="l" rtl="0">
              <a:lnSpc>
                <a:spcPct val="107000"/>
              </a:lnSpc>
              <a:spcAft>
                <a:spcPts val="725"/>
              </a:spcAft>
              <a:buFont typeface="+mj-lt"/>
              <a:buAutoNum type="alphaLcParenR"/>
            </a:pPr>
            <a:r>
              <a:rPr lang="en-GB" sz="2176">
                <a:solidFill>
                  <a:srgbClr val="262626"/>
                </a:solidFill>
              </a:rPr>
              <a:t>Omkostningseffektivitet, centraliseret kontrol, hurtig skalerbarhed og anonymitet.</a:t>
            </a:r>
          </a:p>
          <a:p>
            <a:pPr marL="829178" lvl="1" indent="-414589" algn="l" rtl="0">
              <a:lnSpc>
                <a:spcPct val="107000"/>
              </a:lnSpc>
              <a:spcAft>
                <a:spcPts val="725"/>
              </a:spcAft>
              <a:buFont typeface="+mj-lt"/>
              <a:buAutoNum type="alphaLcParenR"/>
            </a:pPr>
            <a:r>
              <a:rPr lang="en-GB" sz="2176">
                <a:solidFill>
                  <a:srgbClr val="262626"/>
                </a:solidFill>
              </a:rPr>
              <a:t>Kompleksitet, begrænset tilgængelighed, højt energiforbrug og modtagelighed for hacking.</a:t>
            </a:r>
          </a:p>
          <a:p>
            <a:pPr marL="829178" lvl="1" indent="-414589" algn="l" rtl="0">
              <a:lnSpc>
                <a:spcPct val="107000"/>
              </a:lnSpc>
              <a:spcAft>
                <a:spcPts val="725"/>
              </a:spcAft>
              <a:buFont typeface="+mj-lt"/>
              <a:buAutoNum type="alphaLcParenR"/>
            </a:pPr>
            <a:r>
              <a:rPr lang="en-GB" sz="2176">
                <a:solidFill>
                  <a:srgbClr val="262626"/>
                </a:solidFill>
              </a:rPr>
              <a:t>Datafragmentering, afhængighed af mellemmænd, langsom transaktionshastighed og mangel på sikkerhed.</a:t>
            </a:r>
          </a:p>
        </p:txBody>
      </p:sp>
    </p:spTree>
    <p:extLst>
      <p:ext uri="{BB962C8B-B14F-4D97-AF65-F5344CB8AC3E}">
        <p14:creationId xmlns:p14="http://schemas.microsoft.com/office/powerpoint/2010/main" val="21742634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355798"/>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a:solidFill>
                  <a:schemeClr val="lt1"/>
                </a:solidFill>
                <a:latin typeface="Open Sans"/>
                <a:ea typeface="Open Sans"/>
                <a:cs typeface="Open Sans"/>
                <a:sym typeface="Open Sans"/>
              </a:rPr>
              <a:t>SELV-TEST QUIZ</a:t>
            </a:r>
            <a:endParaRPr sz="127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gn="l" rtl="0">
              <a:lnSpc>
                <a:spcPct val="107000"/>
              </a:lnSpc>
              <a:spcAft>
                <a:spcPts val="725"/>
              </a:spcAft>
              <a:buFont typeface="+mj-lt"/>
              <a:buAutoNum type="arabicPeriod" startAt="8"/>
            </a:pPr>
            <a:r>
              <a:rPr lang="en-GB" sz="2539"/>
              <a:t>Hvad er de definerende kendetegn ved en "blok" og en "kæde" i blockchain-teknologi?</a:t>
            </a:r>
            <a:endParaRPr lang="en-GB" sz="2539">
              <a:solidFill>
                <a:srgbClr val="262626"/>
              </a:solidFill>
            </a:endParaRPr>
          </a:p>
          <a:p>
            <a:pPr marL="829178" lvl="1" indent="-414589" algn="l" rtl="0">
              <a:lnSpc>
                <a:spcPct val="107000"/>
              </a:lnSpc>
              <a:spcAft>
                <a:spcPts val="725"/>
              </a:spcAft>
              <a:buFont typeface="+mj-lt"/>
              <a:buAutoNum type="alphaLcParenR"/>
            </a:pPr>
            <a:r>
              <a:rPr lang="en-GB" sz="2176">
                <a:solidFill>
                  <a:srgbClr val="262626"/>
                </a:solidFill>
              </a:rPr>
              <a:t>Effektivitet i datalagring og -behandling og den sekventielle sammenkobling af blokke for at sikre tillid, gennemsigtighed og sporbarhed.</a:t>
            </a:r>
          </a:p>
          <a:p>
            <a:pPr marL="829178" lvl="1" indent="-414589" algn="l" rtl="0">
              <a:lnSpc>
                <a:spcPct val="107000"/>
              </a:lnSpc>
              <a:spcAft>
                <a:spcPts val="725"/>
              </a:spcAft>
              <a:buFont typeface="+mj-lt"/>
              <a:buAutoNum type="alphaLcParenR"/>
            </a:pPr>
            <a:r>
              <a:rPr lang="en-GB" sz="2176">
                <a:solidFill>
                  <a:srgbClr val="262626"/>
                </a:solidFill>
              </a:rPr>
              <a:t>Kryptering af data inden for hver blok og decentralisering af kontrol på tværs af flere noder.</a:t>
            </a:r>
          </a:p>
          <a:p>
            <a:pPr marL="829178" lvl="1" indent="-414589" algn="l" rtl="0">
              <a:lnSpc>
                <a:spcPct val="107000"/>
              </a:lnSpc>
              <a:spcAft>
                <a:spcPts val="725"/>
              </a:spcAft>
              <a:buFont typeface="+mj-lt"/>
              <a:buAutoNum type="alphaLcParenR"/>
            </a:pPr>
            <a:r>
              <a:rPr lang="en-GB" sz="2176">
                <a:solidFill>
                  <a:srgbClr val="262626"/>
                </a:solidFill>
              </a:rPr>
              <a:t>Brug af kryptografiske hashing-algoritmer og implementering af smarte kontrakter.</a:t>
            </a:r>
          </a:p>
          <a:p>
            <a:pPr marL="829178" lvl="1" indent="-414589" algn="l" rtl="0">
              <a:lnSpc>
                <a:spcPct val="107000"/>
              </a:lnSpc>
              <a:spcAft>
                <a:spcPts val="725"/>
              </a:spcAft>
              <a:buFont typeface="+mj-lt"/>
              <a:buAutoNum type="alphaLcParenR"/>
            </a:pPr>
            <a:r>
              <a:rPr lang="en-GB" sz="2176">
                <a:solidFill>
                  <a:srgbClr val="262626"/>
                </a:solidFill>
              </a:rPr>
              <a:t>Oprettelse af en digital hovedbog og distribution af digitale aktiver.</a:t>
            </a:r>
          </a:p>
        </p:txBody>
      </p:sp>
    </p:spTree>
    <p:extLst>
      <p:ext uri="{BB962C8B-B14F-4D97-AF65-F5344CB8AC3E}">
        <p14:creationId xmlns:p14="http://schemas.microsoft.com/office/powerpoint/2010/main" val="10426627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Shape 1073"/>
        <p:cNvGrpSpPr/>
        <p:nvPr/>
      </p:nvGrpSpPr>
      <p:grpSpPr>
        <a:xfrm>
          <a:off x="0" y="0"/>
          <a:ext cx="0" cy="0"/>
          <a:chOff x="0" y="0"/>
          <a:chExt cx="0" cy="0"/>
        </a:xfrm>
      </p:grpSpPr>
      <p:sp>
        <p:nvSpPr>
          <p:cNvPr id="1074" name="Google Shape;1074;p62"/>
          <p:cNvSpPr/>
          <p:nvPr/>
        </p:nvSpPr>
        <p:spPr>
          <a:xfrm>
            <a:off x="1250273" y="803268"/>
            <a:ext cx="9713892" cy="4367228"/>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nvGrpSpPr>
          <p:cNvPr id="1076" name="Google Shape;1076;p62"/>
          <p:cNvGrpSpPr/>
          <p:nvPr/>
        </p:nvGrpSpPr>
        <p:grpSpPr>
          <a:xfrm>
            <a:off x="5184832" y="1326618"/>
            <a:ext cx="2617315" cy="2551423"/>
            <a:chOff x="2262504" y="2609557"/>
            <a:chExt cx="1345882" cy="1311999"/>
          </a:xfrm>
        </p:grpSpPr>
        <p:grpSp>
          <p:nvGrpSpPr>
            <p:cNvPr id="1077" name="Google Shape;1077;p62"/>
            <p:cNvGrpSpPr/>
            <p:nvPr/>
          </p:nvGrpSpPr>
          <p:grpSpPr>
            <a:xfrm>
              <a:off x="2847815" y="2734283"/>
              <a:ext cx="760571" cy="1187273"/>
              <a:chOff x="2847815" y="2734283"/>
              <a:chExt cx="760571" cy="1187273"/>
            </a:xfrm>
          </p:grpSpPr>
          <p:grpSp>
            <p:nvGrpSpPr>
              <p:cNvPr id="1078" name="Google Shape;1078;p62"/>
              <p:cNvGrpSpPr/>
              <p:nvPr/>
            </p:nvGrpSpPr>
            <p:grpSpPr>
              <a:xfrm>
                <a:off x="3093560" y="2734283"/>
                <a:ext cx="373380" cy="316098"/>
                <a:chOff x="3093560" y="2734283"/>
                <a:chExt cx="373380" cy="316098"/>
              </a:xfrm>
            </p:grpSpPr>
            <p:sp>
              <p:nvSpPr>
                <p:cNvPr id="1079" name="Google Shape;1079;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0" name="Google Shape;1080;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1" name="Google Shape;1081;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82" name="Google Shape;1082;p62"/>
              <p:cNvGrpSpPr/>
              <p:nvPr/>
            </p:nvGrpSpPr>
            <p:grpSpPr>
              <a:xfrm>
                <a:off x="2847815" y="3185580"/>
                <a:ext cx="373380" cy="316099"/>
                <a:chOff x="2847815" y="3185580"/>
                <a:chExt cx="373380" cy="316099"/>
              </a:xfrm>
            </p:grpSpPr>
            <p:sp>
              <p:nvSpPr>
                <p:cNvPr id="1083" name="Google Shape;1083;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4" name="Google Shape;1084;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5" name="Google Shape;1085;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86" name="Google Shape;1086;p62"/>
              <p:cNvGrpSpPr/>
              <p:nvPr/>
            </p:nvGrpSpPr>
            <p:grpSpPr>
              <a:xfrm>
                <a:off x="3385025" y="3181772"/>
                <a:ext cx="222409" cy="316098"/>
                <a:chOff x="3385025" y="3181772"/>
                <a:chExt cx="222409" cy="316098"/>
              </a:xfrm>
            </p:grpSpPr>
            <p:sp>
              <p:nvSpPr>
                <p:cNvPr id="1087" name="Google Shape;1087;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8" name="Google Shape;1088;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9" name="Google Shape;1089;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90" name="Google Shape;1090;p62"/>
              <p:cNvGrpSpPr/>
              <p:nvPr/>
            </p:nvGrpSpPr>
            <p:grpSpPr>
              <a:xfrm>
                <a:off x="3139042" y="3633069"/>
                <a:ext cx="373618" cy="288487"/>
                <a:chOff x="3139042" y="3633069"/>
                <a:chExt cx="373618" cy="288487"/>
              </a:xfrm>
            </p:grpSpPr>
            <p:sp>
              <p:nvSpPr>
                <p:cNvPr id="1091" name="Google Shape;1091;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2" name="Google Shape;1092;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3" name="Google Shape;1093;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sp>
            <p:nvSpPr>
              <p:cNvPr id="1094" name="Google Shape;1094;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5" name="Google Shape;1095;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6" name="Google Shape;1096;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7" name="Google Shape;1097;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8" name="Google Shape;1098;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9" name="Google Shape;1099;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00" name="Google Shape;1100;p62"/>
            <p:cNvGrpSpPr/>
            <p:nvPr/>
          </p:nvGrpSpPr>
          <p:grpSpPr>
            <a:xfrm>
              <a:off x="2262504" y="2609557"/>
              <a:ext cx="912494" cy="1194890"/>
              <a:chOff x="2262504" y="2609557"/>
              <a:chExt cx="912494" cy="1194890"/>
            </a:xfrm>
          </p:grpSpPr>
          <p:grpSp>
            <p:nvGrpSpPr>
              <p:cNvPr id="1101" name="Google Shape;1101;p62"/>
              <p:cNvGrpSpPr/>
              <p:nvPr/>
            </p:nvGrpSpPr>
            <p:grpSpPr>
              <a:xfrm>
                <a:off x="2262504" y="3184628"/>
                <a:ext cx="751522" cy="619819"/>
                <a:chOff x="2262504" y="3184628"/>
                <a:chExt cx="751522" cy="619819"/>
              </a:xfrm>
            </p:grpSpPr>
            <p:sp>
              <p:nvSpPr>
                <p:cNvPr id="1102" name="Google Shape;1102;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3" name="Google Shape;1103;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4" name="Google Shape;1104;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5" name="Google Shape;1105;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6" name="Google Shape;1106;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7" name="Google Shape;1107;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8" name="Google Shape;1108;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9" name="Google Shape;1109;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0" name="Google Shape;1110;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1" name="Google Shape;1111;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2" name="Google Shape;1112;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13" name="Google Shape;1113;p62"/>
              <p:cNvGrpSpPr/>
              <p:nvPr/>
            </p:nvGrpSpPr>
            <p:grpSpPr>
              <a:xfrm>
                <a:off x="2270124" y="2609557"/>
                <a:ext cx="904874" cy="408453"/>
                <a:chOff x="2270124" y="2609557"/>
                <a:chExt cx="904874" cy="408453"/>
              </a:xfrm>
            </p:grpSpPr>
            <p:sp>
              <p:nvSpPr>
                <p:cNvPr id="1114" name="Google Shape;1114;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5" name="Google Shape;1115;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6" name="Google Shape;1116;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7" name="Google Shape;1117;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8" name="Google Shape;1118;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9" name="Google Shape;1119;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0" name="Google Shape;1120;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1" name="Google Shape;1121;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2" name="Google Shape;1122;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3" name="Google Shape;1123;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24" name="Google Shape;1124;p62"/>
              <p:cNvGrpSpPr/>
              <p:nvPr/>
            </p:nvGrpSpPr>
            <p:grpSpPr>
              <a:xfrm>
                <a:off x="2307271" y="3065615"/>
                <a:ext cx="207645" cy="85689"/>
                <a:chOff x="2307271" y="3065615"/>
                <a:chExt cx="207645" cy="85689"/>
              </a:xfrm>
            </p:grpSpPr>
            <p:sp>
              <p:nvSpPr>
                <p:cNvPr id="1125" name="Google Shape;1125;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6" name="Google Shape;1126;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7" name="Google Shape;1127;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grpSp>
      <p:pic>
        <p:nvPicPr>
          <p:cNvPr id="5" name="Picture 4">
            <a:extLst>
              <a:ext uri="{FF2B5EF4-FFF2-40B4-BE49-F238E27FC236}">
                <a16:creationId xmlns:a16="http://schemas.microsoft.com/office/drawing/2014/main" id="{25CD85E7-A902-1EB6-E8A2-0118EE34A1B2}"/>
              </a:ext>
            </a:extLst>
          </p:cNvPr>
          <p:cNvPicPr>
            <a:picLocks noChangeAspect="1"/>
          </p:cNvPicPr>
          <p:nvPr/>
        </p:nvPicPr>
        <p:blipFill>
          <a:blip r:embed="rId3"/>
          <a:stretch>
            <a:fillRect/>
          </a:stretch>
        </p:blipFill>
        <p:spPr>
          <a:xfrm>
            <a:off x="10305164" y="5501732"/>
            <a:ext cx="1638095" cy="342857"/>
          </a:xfrm>
          <a:prstGeom prst="rect">
            <a:avLst/>
          </a:prstGeom>
        </p:spPr>
      </p:pic>
      <p:sp>
        <p:nvSpPr>
          <p:cNvPr id="6" name="TextBox 5">
            <a:extLst>
              <a:ext uri="{FF2B5EF4-FFF2-40B4-BE49-F238E27FC236}">
                <a16:creationId xmlns:a16="http://schemas.microsoft.com/office/drawing/2014/main" id="{D805C7B1-33B1-959A-3E23-BA491F5D6A30}"/>
              </a:ext>
            </a:extLst>
          </p:cNvPr>
          <p:cNvSpPr txBox="1"/>
          <p:nvPr/>
        </p:nvSpPr>
        <p:spPr>
          <a:xfrm>
            <a:off x="7922314" y="6031784"/>
            <a:ext cx="4032225" cy="58477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g283a1922f65_0_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383" name="Google Shape;383;g283a1922f65_0_92"/>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INDUSTRIANVENDELSE AF BLOCKCHAIN</a:t>
            </a:r>
            <a:endParaRPr sz="1270">
              <a:solidFill>
                <a:schemeClr val="lt1"/>
              </a:solidFill>
              <a:latin typeface="Open Sans"/>
              <a:ea typeface="Open Sans"/>
              <a:cs typeface="Open Sans"/>
              <a:sym typeface="Open Sans"/>
            </a:endParaRPr>
          </a:p>
        </p:txBody>
      </p:sp>
      <p:sp>
        <p:nvSpPr>
          <p:cNvPr id="384" name="Google Shape;384;g283a1922f65_0_92"/>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Blockchain er en spirende teknologi, der bliver adopteret på innovativ måde af</a:t>
            </a:r>
            <a:r>
              <a:rPr lang="en-GB" sz="1995" b="1">
                <a:solidFill>
                  <a:schemeClr val="dk1"/>
                </a:solidFill>
                <a:latin typeface="Calibri"/>
                <a:ea typeface="Calibri"/>
                <a:cs typeface="Calibri"/>
                <a:sym typeface="Calibri"/>
              </a:rPr>
              <a:t>forskellige brancher</a:t>
            </a:r>
            <a:r>
              <a:rPr lang="en-GB" sz="1995">
                <a:solidFill>
                  <a:schemeClr val="dk1"/>
                </a:solidFill>
                <a:latin typeface="Calibri"/>
                <a:ea typeface="Calibri"/>
                <a:cs typeface="Calibri"/>
                <a:sym typeface="Calibri"/>
              </a:rPr>
              <a:t>, herunder:</a:t>
            </a: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energi</a:t>
            </a: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finansiere</a:t>
            </a: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medier og underholdning</a:t>
            </a: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solidFill>
                  <a:schemeClr val="dk1"/>
                </a:solidFill>
                <a:latin typeface="Calibri"/>
                <a:ea typeface="Calibri"/>
                <a:cs typeface="Calibri"/>
                <a:sym typeface="Calibri"/>
              </a:rPr>
              <a:t>detailhandel</a:t>
            </a: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b="1">
                <a:solidFill>
                  <a:schemeClr val="dk1"/>
                </a:solidFill>
                <a:latin typeface="Calibri"/>
                <a:ea typeface="Calibri"/>
                <a:cs typeface="Calibri"/>
                <a:sym typeface="Calibri"/>
              </a:rPr>
              <a:t>landbrug</a:t>
            </a:r>
            <a:endParaRPr sz="1995" b="1">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I dette modul vil vi fokusere på</a:t>
            </a:r>
            <a:r>
              <a:rPr lang="en-GB" sz="1995" b="1">
                <a:latin typeface="Calibri"/>
                <a:ea typeface="Calibri"/>
                <a:cs typeface="Calibri"/>
                <a:sym typeface="Calibri"/>
              </a:rPr>
              <a:t>Blockchains rolle inden for landbrugsfødevaresektoren</a:t>
            </a:r>
            <a:r>
              <a:rPr lang="en-GB" sz="1995">
                <a:latin typeface="Calibri"/>
                <a:ea typeface="Calibri"/>
                <a:cs typeface="Calibri"/>
                <a:sym typeface="Calibri"/>
              </a:rPr>
              <a:t>, og</a:t>
            </a:r>
            <a:r>
              <a:rPr lang="en-GB" sz="1995" b="1">
                <a:latin typeface="Calibri"/>
                <a:ea typeface="Calibri"/>
                <a:cs typeface="Calibri"/>
                <a:sym typeface="Calibri"/>
              </a:rPr>
              <a:t>muligheder</a:t>
            </a:r>
            <a:r>
              <a:rPr lang="en-GB" sz="1995">
                <a:latin typeface="Calibri"/>
                <a:ea typeface="Calibri"/>
                <a:cs typeface="Calibri"/>
                <a:sym typeface="Calibri"/>
              </a:rPr>
              <a:t>og</a:t>
            </a:r>
            <a:r>
              <a:rPr lang="en-GB" sz="1995" b="1">
                <a:latin typeface="Calibri"/>
                <a:ea typeface="Calibri"/>
                <a:cs typeface="Calibri"/>
                <a:sym typeface="Calibri"/>
              </a:rPr>
              <a:t>udfordringer</a:t>
            </a:r>
            <a:r>
              <a:rPr lang="en-GB" sz="1995">
                <a:latin typeface="Calibri"/>
                <a:ea typeface="Calibri"/>
                <a:cs typeface="Calibri"/>
                <a:sym typeface="Calibri"/>
              </a:rPr>
              <a:t>forbundet med dets brug. Landbrug er en af ​​de vigtigste sektorer, hvor blockchain-teknologi har potentialet til at tackle vidtrækkende bekymringer med produkttyveri, sporbarhed, prissvig og mistillid til kunder. ,</a:t>
            </a: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a:latin typeface="Calibri"/>
                <a:ea typeface="Calibri"/>
                <a:cs typeface="Calibri"/>
                <a:sym typeface="Calibri"/>
              </a:rPr>
              <a:t>Udviklingen af ​​en mere</a:t>
            </a:r>
            <a:r>
              <a:rPr lang="en-GB" sz="1995" b="1">
                <a:latin typeface="Calibri"/>
                <a:ea typeface="Calibri"/>
                <a:cs typeface="Calibri"/>
                <a:sym typeface="Calibri"/>
              </a:rPr>
              <a:t>pålidelig, bæredygtig og sikker</a:t>
            </a:r>
            <a:r>
              <a:rPr lang="en-GB" sz="1995">
                <a:latin typeface="Calibri"/>
                <a:ea typeface="Calibri"/>
                <a:cs typeface="Calibri"/>
                <a:sym typeface="Calibri"/>
              </a:rPr>
              <a:t>agri-food system er muligt ved brug af blockchain-teknologi</a:t>
            </a: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a:p>
            <a:pPr marL="0" marR="0" lvl="0" indent="0" algn="l" rtl="0">
              <a:lnSpc>
                <a:spcPct val="100000"/>
              </a:lnSpc>
              <a:spcBef>
                <a:spcPts val="0"/>
              </a:spcBef>
              <a:spcAft>
                <a:spcPts val="0"/>
              </a:spcAft>
              <a:buNone/>
            </a:pPr>
            <a:endParaRPr sz="1995">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g283a1922f65_0_8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375" name="Google Shape;375;g283a1922f65_0_84"/>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NØGLE TAKEAWAYS</a:t>
            </a:r>
            <a:endParaRPr sz="1270">
              <a:solidFill>
                <a:schemeClr val="lt1"/>
              </a:solidFill>
              <a:latin typeface="Open Sans"/>
              <a:ea typeface="Open Sans"/>
              <a:cs typeface="Open Sans"/>
              <a:sym typeface="Open Sans"/>
            </a:endParaRPr>
          </a:p>
        </p:txBody>
      </p:sp>
      <p:sp>
        <p:nvSpPr>
          <p:cNvPr id="376" name="Google Shape;376;g283a1922f65_0_84"/>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AutoNum type="arabicPeriod"/>
            </a:pPr>
            <a:r>
              <a:rPr lang="en-GB" sz="1995">
                <a:solidFill>
                  <a:schemeClr val="dk1"/>
                </a:solidFill>
                <a:latin typeface="Calibri"/>
                <a:ea typeface="Calibri"/>
                <a:cs typeface="Calibri"/>
                <a:sym typeface="Calibri"/>
              </a:rPr>
              <a:t>Blockchain er en type</a:t>
            </a:r>
            <a:r>
              <a:rPr lang="en-GB" sz="1995" b="1">
                <a:solidFill>
                  <a:schemeClr val="dk1"/>
                </a:solidFill>
                <a:latin typeface="Calibri"/>
                <a:ea typeface="Calibri"/>
                <a:cs typeface="Calibri"/>
                <a:sym typeface="Calibri"/>
              </a:rPr>
              <a:t>delt database</a:t>
            </a:r>
            <a:r>
              <a:rPr lang="en-GB" sz="1995">
                <a:solidFill>
                  <a:schemeClr val="dk1"/>
                </a:solidFill>
                <a:latin typeface="Calibri"/>
                <a:ea typeface="Calibri"/>
                <a:cs typeface="Calibri"/>
                <a:sym typeface="Calibri"/>
              </a:rPr>
              <a:t>der adskiller sig fra en typisk database i den måde, den gemmer information på; Blockchains</a:t>
            </a:r>
            <a:r>
              <a:rPr lang="en-GB" sz="1995" b="1">
                <a:solidFill>
                  <a:schemeClr val="dk1"/>
                </a:solidFill>
                <a:latin typeface="Calibri"/>
                <a:ea typeface="Calibri"/>
                <a:cs typeface="Calibri"/>
                <a:sym typeface="Calibri"/>
              </a:rPr>
              <a:t>gemme data i blokke</a:t>
            </a:r>
            <a:r>
              <a:rPr lang="en-GB" sz="1995">
                <a:solidFill>
                  <a:schemeClr val="dk1"/>
                </a:solidFill>
                <a:latin typeface="Calibri"/>
                <a:ea typeface="Calibri"/>
                <a:cs typeface="Calibri"/>
                <a:sym typeface="Calibri"/>
              </a:rPr>
              <a:t>koblet sammen via</a:t>
            </a:r>
            <a:r>
              <a:rPr lang="en-GB" sz="1995" b="1">
                <a:solidFill>
                  <a:schemeClr val="dk1"/>
                </a:solidFill>
                <a:latin typeface="Calibri"/>
                <a:ea typeface="Calibri"/>
                <a:cs typeface="Calibri"/>
                <a:sym typeface="Calibri"/>
              </a:rPr>
              <a:t>kryptografi</a:t>
            </a:r>
            <a:r>
              <a:rPr lang="en-GB" sz="1995">
                <a:solidFill>
                  <a:schemeClr val="dk1"/>
                </a:solidFill>
                <a:latin typeface="Calibri"/>
                <a:ea typeface="Calibri"/>
                <a:cs typeface="Calibri"/>
                <a:sym typeface="Calibri"/>
              </a:rPr>
              <a:t>.</a:t>
            </a:r>
            <a:endParaRPr sz="1995">
              <a:solidFill>
                <a:schemeClr val="dk1"/>
              </a:solidFill>
              <a:latin typeface="Calibri"/>
              <a:ea typeface="Calibri"/>
              <a:cs typeface="Calibri"/>
              <a:sym typeface="Calibri"/>
            </a:endParaRPr>
          </a:p>
          <a:p>
            <a:pPr marL="829178"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AutoNum type="arabicPeriod"/>
            </a:pPr>
            <a:r>
              <a:rPr lang="en-GB" sz="1995">
                <a:solidFill>
                  <a:schemeClr val="dk1"/>
                </a:solidFill>
                <a:latin typeface="Calibri"/>
                <a:ea typeface="Calibri"/>
                <a:cs typeface="Calibri"/>
                <a:sym typeface="Calibri"/>
              </a:rPr>
              <a:t>Forskellige typer information kan gemmes på en blockchain. ,</a:t>
            </a:r>
            <a:endParaRPr sz="1995">
              <a:solidFill>
                <a:schemeClr val="dk1"/>
              </a:solidFill>
              <a:latin typeface="Calibri"/>
              <a:ea typeface="Calibri"/>
              <a:cs typeface="Calibri"/>
              <a:sym typeface="Calibri"/>
            </a:endParaRPr>
          </a:p>
          <a:p>
            <a:pPr marL="829178"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AutoNum type="arabicPeriod"/>
            </a:pPr>
            <a:r>
              <a:rPr lang="en-GB" sz="1995">
                <a:solidFill>
                  <a:schemeClr val="dk1"/>
                </a:solidFill>
                <a:latin typeface="Calibri"/>
                <a:ea typeface="Calibri"/>
                <a:cs typeface="Calibri"/>
                <a:sym typeface="Calibri"/>
              </a:rPr>
              <a:t>I mange tilfælde er Blockchain</a:t>
            </a:r>
            <a:r>
              <a:rPr lang="en-GB" sz="1995" b="1">
                <a:solidFill>
                  <a:schemeClr val="dk1"/>
                </a:solidFill>
                <a:latin typeface="Calibri"/>
                <a:ea typeface="Calibri"/>
                <a:cs typeface="Calibri"/>
                <a:sym typeface="Calibri"/>
              </a:rPr>
              <a:t>decentralisere</a:t>
            </a:r>
            <a:r>
              <a:rPr lang="en-GB" sz="1995">
                <a:solidFill>
                  <a:schemeClr val="dk1"/>
                </a:solidFill>
                <a:latin typeface="Calibri"/>
                <a:ea typeface="Calibri"/>
                <a:cs typeface="Calibri"/>
                <a:sym typeface="Calibri"/>
              </a:rPr>
              <a:t>d, så ingen enkelt person eller gruppe har kontrol – i stedet bevarer alle brugere kollektivt kontrollen</a:t>
            </a:r>
            <a:endParaRPr sz="1995">
              <a:solidFill>
                <a:schemeClr val="dk1"/>
              </a:solidFill>
              <a:latin typeface="Calibri"/>
              <a:ea typeface="Calibri"/>
              <a:cs typeface="Calibri"/>
              <a:sym typeface="Calibri"/>
            </a:endParaRPr>
          </a:p>
          <a:p>
            <a:pPr marL="829178" marR="0" lvl="0" indent="0" algn="l" rtl="0">
              <a:lnSpc>
                <a:spcPct val="100000"/>
              </a:lnSpc>
              <a:spcBef>
                <a:spcPts val="0"/>
              </a:spcBef>
              <a:spcAft>
                <a:spcPts val="0"/>
              </a:spcAft>
              <a:buNone/>
            </a:pPr>
            <a:endParaRPr sz="1995">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AutoNum type="arabicPeriod"/>
            </a:pPr>
            <a:r>
              <a:rPr lang="en-GB" sz="1995">
                <a:solidFill>
                  <a:schemeClr val="dk1"/>
                </a:solidFill>
                <a:latin typeface="Calibri"/>
                <a:ea typeface="Calibri"/>
                <a:cs typeface="Calibri"/>
                <a:sym typeface="Calibri"/>
              </a:rPr>
              <a:t>Decentraliserede Blockchains er</a:t>
            </a:r>
            <a:r>
              <a:rPr lang="en-GB" sz="1995" b="1">
                <a:solidFill>
                  <a:schemeClr val="dk1"/>
                </a:solidFill>
                <a:latin typeface="Calibri"/>
                <a:ea typeface="Calibri"/>
                <a:cs typeface="Calibri"/>
                <a:sym typeface="Calibri"/>
              </a:rPr>
              <a:t>uforanderlig,</a:t>
            </a:r>
            <a:r>
              <a:rPr lang="en-GB" sz="1995">
                <a:solidFill>
                  <a:schemeClr val="dk1"/>
                </a:solidFill>
                <a:latin typeface="Calibri"/>
                <a:ea typeface="Calibri"/>
                <a:cs typeface="Calibri"/>
                <a:sym typeface="Calibri"/>
              </a:rPr>
              <a:t>hvilket betyder, at de indtastede data er irreversible</a:t>
            </a:r>
            <a:endParaRPr sz="1995">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g283a1922f65_0_9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47607" y="-7358"/>
            <a:ext cx="9696786" cy="1061799"/>
          </a:xfrm>
          <a:prstGeom prst="rect">
            <a:avLst/>
          </a:prstGeom>
          <a:noFill/>
          <a:ln>
            <a:noFill/>
          </a:ln>
        </p:spPr>
      </p:pic>
      <p:sp>
        <p:nvSpPr>
          <p:cNvPr id="391" name="Google Shape;391;g283a1922f65_0_99"/>
          <p:cNvSpPr txBox="1"/>
          <p:nvPr/>
        </p:nvSpPr>
        <p:spPr>
          <a:xfrm>
            <a:off x="1604615" y="391625"/>
            <a:ext cx="7512665"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BLOCKCHAIN ​​I AGRIFOOD: MULIGHEDER</a:t>
            </a:r>
            <a:endParaRPr sz="1270">
              <a:solidFill>
                <a:schemeClr val="lt1"/>
              </a:solidFill>
              <a:latin typeface="Open Sans"/>
              <a:ea typeface="Open Sans"/>
              <a:cs typeface="Open Sans"/>
              <a:sym typeface="Open Sans"/>
            </a:endParaRPr>
          </a:p>
        </p:txBody>
      </p:sp>
      <p:sp>
        <p:nvSpPr>
          <p:cNvPr id="392" name="Google Shape;392;g283a1922f65_0_99"/>
          <p:cNvSpPr txBox="1"/>
          <p:nvPr/>
        </p:nvSpPr>
        <p:spPr>
          <a:xfrm>
            <a:off x="6868141" y="1527302"/>
            <a:ext cx="4076252"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Gennemsigtighed i forsyningskæden</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Herkomst og kvalitetssikring</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Effektiv sporbarhed</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Smarte kontrakter</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Adgang til finansiering</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Reduktion af madspild</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Bæredygtigt landbrug</a:t>
            </a:r>
            <a:endParaRPr sz="1995">
              <a:latin typeface="Calibri"/>
              <a:ea typeface="Calibri"/>
              <a:cs typeface="Calibri"/>
              <a:sym typeface="Calibri"/>
            </a:endParaRPr>
          </a:p>
          <a:p>
            <a:pPr marL="1243767" marR="0" lvl="0" indent="0" algn="l" rtl="0">
              <a:lnSpc>
                <a:spcPct val="100000"/>
              </a:lnSpc>
              <a:spcBef>
                <a:spcPts val="0"/>
              </a:spcBef>
              <a:spcAft>
                <a:spcPts val="0"/>
              </a:spcAft>
              <a:buNone/>
            </a:pPr>
            <a:endParaRPr sz="1995">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a:latin typeface="Calibri"/>
                <a:ea typeface="Calibri"/>
                <a:cs typeface="Calibri"/>
                <a:sym typeface="Calibri"/>
              </a:rPr>
              <a:t>Markedsadgang</a:t>
            </a:r>
            <a:endParaRPr sz="1995">
              <a:latin typeface="Calibri"/>
              <a:ea typeface="Calibri"/>
              <a:cs typeface="Calibri"/>
              <a:sym typeface="Calibri"/>
            </a:endParaRPr>
          </a:p>
          <a:p>
            <a:pPr marL="414589"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393" name="Google Shape;393;g283a1922f65_0_99"/>
          <p:cNvPicPr preferRelativeResize="0"/>
          <p:nvPr/>
        </p:nvPicPr>
        <p:blipFill rotWithShape="1">
          <a:blip r:embed="rId4">
            <a:alphaModFix/>
          </a:blip>
          <a:srcRect r="3344"/>
          <a:stretch/>
        </p:blipFill>
        <p:spPr>
          <a:xfrm>
            <a:off x="1385804" y="1605038"/>
            <a:ext cx="5312562" cy="433741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8CD9FFBF167504091ADB0A958B57D7A" ma:contentTypeVersion="12" ma:contentTypeDescription="Create a new document." ma:contentTypeScope="" ma:versionID="038b2339ec1e182a3872d8bd088646e6">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34c7ae28dddc2e9987b29bfb0aa33bdf"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4F233F-3E7C-4582-8DD5-9FB0C5600978}">
  <ds:schemaRefs>
    <ds:schemaRef ds:uri="5f499425-232d-46a9-a4b2-ccd4a8f006e6"/>
    <ds:schemaRef ds:uri="70c7cfa0-a170-42e4-a713-239d21ceef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A3184AE-7F9C-43E5-B4B4-6C71866B698C}">
  <ds:schemaRefs>
    <ds:schemaRef ds:uri="5f499425-232d-46a9-a4b2-ccd4a8f006e6"/>
    <ds:schemaRef ds:uri="70c7cfa0-a170-42e4-a713-239d21ceefc5"/>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209EDFC-06D1-4961-B24C-D642FDBB8A1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TotalTime>
  <Words>6897</Words>
  <Application>Microsoft Office PowerPoint</Application>
  <PresentationFormat>Widescreen</PresentationFormat>
  <Paragraphs>630</Paragraphs>
  <Slides>68</Slides>
  <Notes>68</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68</vt:i4>
      </vt:variant>
    </vt:vector>
  </HeadingPairs>
  <TitlesOfParts>
    <vt:vector size="77" baseType="lpstr">
      <vt:lpstr>Montserrat</vt:lpstr>
      <vt:lpstr>Open Sans</vt:lpstr>
      <vt:lpstr>Arial</vt:lpstr>
      <vt:lpstr>Source Sans Pro</vt:lpstr>
      <vt:lpstr>Calibri</vt:lpstr>
      <vt:lpstr>Office Theme</vt:lpstr>
      <vt:lpstr>Custom Design</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lastModifiedBy>canice euei</cp:lastModifiedBy>
  <cp:revision>5</cp:revision>
  <dcterms:created xsi:type="dcterms:W3CDTF">2021-04-30T15:12:21Z</dcterms:created>
  <dcterms:modified xsi:type="dcterms:W3CDTF">2024-10-10T11:24:45Z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