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Lst>
  <p:notesMasterIdLst>
    <p:notesMasterId r:id="rId7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Lst>
  <p:sldSz cx="10693400" cy="7562850"/>
  <p:notesSz cx="10693400" cy="7562850"/>
  <p:embeddedFontLst>
    <p:embeddedFont>
      <p:font typeface="Open Sans" panose="020B0606030504020204" pitchFamily="34" charset="0"/>
      <p:regular r:id="rId79"/>
      <p:bold r:id="rId80"/>
      <p:italic r:id="rId81"/>
      <p:boldItalic r:id="rId82"/>
    </p:embeddedFont>
    <p:embeddedFont>
      <p:font typeface="Source Sans Pro" panose="020B0503030403020204" pitchFamily="34"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7" roundtripDataSignature="AMtx7mjq8+nc6m0sZ70HyBWQ0QYg551GI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1566" y="90"/>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6.fntdata"/><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font" Target="fonts/font1.fntdata"/><Relationship Id="rId5" Type="http://schemas.openxmlformats.org/officeDocument/2006/relationships/slideMaster" Target="slideMasters/slideMaster2.xml"/><Relationship Id="rId90" Type="http://schemas.openxmlformats.org/officeDocument/2006/relationships/theme" Target="theme/theme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2.fntdata"/><Relationship Id="rId85" Type="http://schemas.openxmlformats.org/officeDocument/2006/relationships/font" Target="fonts/font7.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5.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customschemas.google.com/relationships/presentationmetadata" Target="metadata"/><Relationship Id="rId61" Type="http://schemas.openxmlformats.org/officeDocument/2006/relationships/slide" Target="slides/slide56.xml"/><Relationship Id="rId82" Type="http://schemas.openxmlformats.org/officeDocument/2006/relationships/font" Target="fonts/font4.fntdata"/><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6e12bcc226_0_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g26e12bcc226_0_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g26e12bcc226_0_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0" name="Google Shape;280;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7" name="Google Shape;297;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75c4de7356_0_4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g275c4de7356_0_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7" name="Google Shape;307;g275c4de7356_0_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6e12bcc226_0_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26e12bcc226_0_1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g26e12bcc226_0_1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1" name="Google Shape;171;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4" name="Google Shape;364;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3" name="Google Shape;37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2" name="Google Shape;392;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9" name="Google Shape;409;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2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p2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7542cab73c_0_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g27542cab73c_0_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8" name="Google Shape;428;g27542cab73c_0_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27542cab73c_0_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g27542cab73c_0_2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g27542cab73c_0_2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3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8" name="Google Shape;448;p3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8" name="Google Shape;458;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7542cab73c_0_4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g27542cab73c_0_4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g27542cab73c_0_4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27542cab73c_0_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g27542cab73c_0_5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8" name="Google Shape;478;g27542cab73c_0_5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3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3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7" name="Google Shape;487;p3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p3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p3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3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3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5" name="Google Shape;505;p3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4" name="Google Shape;514;p3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0"/>
              </a:spcBef>
              <a:spcAft>
                <a:spcPts val="0"/>
              </a:spcAft>
              <a:buSzPts val="1400"/>
              <a:buNone/>
            </a:pPr>
            <a:endParaRPr/>
          </a:p>
          <a:p>
            <a:pPr marL="0" lvl="0" indent="0" algn="l" rtl="0">
              <a:lnSpc>
                <a:spcPct val="100000"/>
              </a:lnSpc>
              <a:spcBef>
                <a:spcPts val="600"/>
              </a:spcBef>
              <a:spcAft>
                <a:spcPts val="0"/>
              </a:spcAft>
              <a:buSzPts val="1400"/>
              <a:buNone/>
            </a:pPr>
            <a:endParaRPr/>
          </a:p>
        </p:txBody>
      </p:sp>
      <p:sp>
        <p:nvSpPr>
          <p:cNvPr id="188" name="Google Shape;188;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26111f4c0a8_0_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4" name="Google Shape;524;g26111f4c0a8_0_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5" name="Google Shape;525;g26111f4c0a8_0_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26111f4c0a8_0_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g26111f4c0a8_0_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8" name="Google Shape;538;g26111f4c0a8_0_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3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8" name="Google Shape;548;p3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1e57d31ba4a_0_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1e57d31ba4a_0_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6" name="Google Shape;556;g1e57d31ba4a_0_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4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5" name="Google Shape;565;p4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6" name="Google Shape;566;p4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p4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4" name="Google Shape;574;p4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5" name="Google Shape;575;p4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4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4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4" name="Google Shape;584;p4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1e57d31ba4a_0_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3" name="Google Shape;593;g1e57d31ba4a_0_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4" name="Google Shape;594;g1e57d31ba4a_0_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275c4de7356_0_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g275c4de7356_0_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5" name="Google Shape;605;g275c4de7356_0_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275c4de7356_0_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g275c4de7356_0_6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6" name="Google Shape;616;g275c4de7356_0_6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275c4de7356_0_7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g275c4de7356_0_7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5" name="Google Shape;625;g275c4de7356_0_7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p5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2" name="Google Shape;632;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25c52fc29ab_0_159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9" name="Google Shape;639;g25c52fc29ab_0_159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5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6" name="Google Shape;646;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26103101649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3" name="Google Shape;653;g26103101649_0_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g26103101649_0_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2" name="Google Shape;662;g26103101649_0_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g26103101649_0_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3" name="Google Shape;673;g26103101649_0_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25c52fc29ab_0_160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0" name="Google Shape;680;g25c52fc29ab_0_160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25c52fc29ab_0_16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7" name="Google Shape;687;g25c52fc29ab_0_16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p5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5" name="Google Shape;695;p5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75c4de7356_0_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g275c4de7356_0_2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g275c4de7356_0_2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5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0" name="Google Shape;710;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6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7" name="Google Shape;717;p6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4" name="Google Shape;724;p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6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1" name="Google Shape;731;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8" name="Google Shape;738;p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5" name="Google Shape;745;p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2" name="Google Shape;752;p1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9" name="Google Shape;759;p2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3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6" name="Google Shape;766;p3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3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3" name="Google Shape;773;p3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0" name="Google Shape;780;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6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7" name="Google Shape;787;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75c4de7356_0_3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g275c4de7356_0_3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g275c4de7356_0_3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creativecommons.org/licenses/by-sa/4.0/?ref=chooser-v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s://upload.wikimedia.org/wikipedia/en/2/24/WWF_logo.svg" TargetMode="Externa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hyperlink" Target="https://www.google.com/url?sa=i&amp;url=https%3A%2F%2Ffishcoin.co%2F&amp;psig=AOvVaw1sFFk2H9DjN8Wx3mVbhzX6&amp;ust=1692447824358000&amp;source=images&amp;cd=vfe&amp;opi=89978449&amp;ved=0CBIQjhxqFwoTCIDG_MyZ5oADFQAAAAAdAAAAABAJ" TargetMode="Externa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jp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https://www.carrefour.com/en" TargetMode="External"/><Relationship Id="rId5" Type="http://schemas.openxmlformats.org/officeDocument/2006/relationships/image" Target="../media/image32.png"/><Relationship Id="rId4" Type="http://schemas.openxmlformats.org/officeDocument/2006/relationships/image" Target="../media/image31.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s://placidovolpone.it/en/" TargetMode="External"/><Relationship Id="rId5" Type="http://schemas.openxmlformats.org/officeDocument/2006/relationships/image" Target="../media/image34.jp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6.jpg"/><Relationship Id="rId4" Type="http://schemas.openxmlformats.org/officeDocument/2006/relationships/image" Target="../media/image35.jp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hyperlink" Target="https://www.linkedin.com/pulse/why-i-started-moyee-coffee-ireland-killian-stokes/" TargetMode="External"/><Relationship Id="rId4" Type="http://schemas.openxmlformats.org/officeDocument/2006/relationships/image" Target="../media/image42.jp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3.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5.jp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8" Type="http://schemas.openxmlformats.org/officeDocument/2006/relationships/hyperlink" Target="https://papers.ssrn.com/sol3/papers.cfm?abstract_id=3028164" TargetMode="External"/><Relationship Id="rId13" Type="http://schemas.openxmlformats.org/officeDocument/2006/relationships/hyperlink" Target="https://www.frontiersin.org/articles/10.3389/fbloc.2020.00007/full" TargetMode="External"/><Relationship Id="rId18" Type="http://schemas.openxmlformats.org/officeDocument/2006/relationships/image" Target="../media/image4.png"/><Relationship Id="rId3" Type="http://schemas.openxmlformats.org/officeDocument/2006/relationships/hyperlink" Target="https://www.undp.org/sites/g/files/zskgke326/files/2021-11/UNDP-Blockchain-for-Agri-Food-Traceability.pdf" TargetMode="External"/><Relationship Id="rId7" Type="http://schemas.openxmlformats.org/officeDocument/2006/relationships/hyperlink" Target="https://www.researchgate.net/publication/343090613_Improving_Farmers'_Participation_in_Agri_Supply_Chains_with_Blockchain_and_Smart_Contracts" TargetMode="External"/><Relationship Id="rId12" Type="http://schemas.openxmlformats.org/officeDocument/2006/relationships/hyperlink" Target="https://www.mdpi.com/2077-0472/12/1/40" TargetMode="External"/><Relationship Id="rId17" Type="http://schemas.openxmlformats.org/officeDocument/2006/relationships/hyperlink" Target="https://onlinelibrary.wiley.com/doi/abs/10.1002/bse.2882" TargetMode="External"/><Relationship Id="rId2" Type="http://schemas.openxmlformats.org/officeDocument/2006/relationships/notesSlide" Target="../notesSlides/notesSlide59.xml"/><Relationship Id="rId16" Type="http://schemas.openxmlformats.org/officeDocument/2006/relationships/hyperlink" Target="https://www.researchgate.net/publication/335290647_The_Rise_of_Blockchain_Technology_in_Agriculture_and_Food_Supply_Chains/fulltext/5d5cb986299bf1b97cfa281c/The-Rise-of-Blockchain-Technology-in-Agriculture-and-Food-Supply-Chains.pdf" TargetMode="External"/><Relationship Id="rId1" Type="http://schemas.openxmlformats.org/officeDocument/2006/relationships/slideLayout" Target="../slideLayouts/slideLayout1.xml"/><Relationship Id="rId6" Type="http://schemas.openxmlformats.org/officeDocument/2006/relationships/hyperlink" Target="https://www.nature.com/articles/s41599-023-01658-2.pdf" TargetMode="External"/><Relationship Id="rId11" Type="http://schemas.openxmlformats.org/officeDocument/2006/relationships/hyperlink" Target="https://www.mdpi.com/2077-0472/13/6/1173" TargetMode="External"/><Relationship Id="rId5" Type="http://schemas.openxmlformats.org/officeDocument/2006/relationships/hyperlink" Target="https://www.sciencedirect.com/science/article/pii/S2772390922000609" TargetMode="External"/><Relationship Id="rId15" Type="http://schemas.openxmlformats.org/officeDocument/2006/relationships/hyperlink" Target="https://www.mdpi.com/2071-1050/14/6/3321" TargetMode="External"/><Relationship Id="rId10" Type="http://schemas.openxmlformats.org/officeDocument/2006/relationships/hyperlink" Target="https://www.researchpublish.com/upload/book/The%20Role%20of%20Blockchain-04122021-1.pdf" TargetMode="External"/><Relationship Id="rId4" Type="http://schemas.openxmlformats.org/officeDocument/2006/relationships/hyperlink" Target="https://www.sciencedirect.com/science/article/abs/pii/S0959652620347752" TargetMode="External"/><Relationship Id="rId9" Type="http://schemas.openxmlformats.org/officeDocument/2006/relationships/hyperlink" Target="http://ieomsociety.org/pilsen2019/papers/256.pdf" TargetMode="External"/><Relationship Id="rId14" Type="http://schemas.openxmlformats.org/officeDocument/2006/relationships/hyperlink" Target="https://www.pwc.com/gx/en/services/sustainability/building-blockchains-for-the-earth.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hyperlink" Target="https://www.fao.org/fao-stories/article/en/c/1599315/" TargetMode="External"/><Relationship Id="rId3" Type="http://schemas.openxmlformats.org/officeDocument/2006/relationships/image" Target="../media/image4.png"/><Relationship Id="rId7" Type="http://schemas.openxmlformats.org/officeDocument/2006/relationships/hyperlink" Target="https://arxiv.org/pdf/2212.03302" TargetMode="External"/><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hyperlink" Target="https://www.sciencedirect.com/science/article/abs/pii/S026483772100260X" TargetMode="External"/><Relationship Id="rId5" Type="http://schemas.openxmlformats.org/officeDocument/2006/relationships/hyperlink" Target="https://www.mdpi.com/1424-8220/23/11/5342" TargetMode="External"/><Relationship Id="rId4" Type="http://schemas.openxmlformats.org/officeDocument/2006/relationships/hyperlink" Target="https://www.frontiersin.org/articles/10.3389/fbloc.2021.653128/full" TargetMode="External"/><Relationship Id="rId9" Type="http://schemas.openxmlformats.org/officeDocument/2006/relationships/hyperlink" Target="https://www.knowledgehut.com/blog/blockchain/blockchain-technology-in-agriculture#what-are-the%C2%A0challenges-of-blockchain-technology%C2%A0in%C2%A0agriculture?%C2%A0"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generationblockchain.eu/bachelors-curriculum-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110"/>
        <p:cNvGrpSpPr/>
        <p:nvPr/>
      </p:nvGrpSpPr>
      <p:grpSpPr>
        <a:xfrm>
          <a:off x="0" y="0"/>
          <a:ext cx="0" cy="0"/>
          <a:chOff x="0" y="0"/>
          <a:chExt cx="0" cy="0"/>
        </a:xfrm>
      </p:grpSpPr>
      <p:grpSp>
        <p:nvGrpSpPr>
          <p:cNvPr id="114" name="Google Shape;114;p1"/>
          <p:cNvGrpSpPr/>
          <p:nvPr/>
        </p:nvGrpSpPr>
        <p:grpSpPr>
          <a:xfrm>
            <a:off x="546277" y="2274246"/>
            <a:ext cx="2886317" cy="2813653"/>
            <a:chOff x="2262504" y="2609557"/>
            <a:chExt cx="1345882" cy="1311999"/>
          </a:xfrm>
        </p:grpSpPr>
        <p:grpSp>
          <p:nvGrpSpPr>
            <p:cNvPr id="115" name="Google Shape;115;p1"/>
            <p:cNvGrpSpPr/>
            <p:nvPr/>
          </p:nvGrpSpPr>
          <p:grpSpPr>
            <a:xfrm>
              <a:off x="2847815" y="2734283"/>
              <a:ext cx="760571" cy="1187273"/>
              <a:chOff x="2847815" y="2734283"/>
              <a:chExt cx="760571" cy="1187273"/>
            </a:xfrm>
          </p:grpSpPr>
          <p:grpSp>
            <p:nvGrpSpPr>
              <p:cNvPr id="116" name="Google Shape;116;p1"/>
              <p:cNvGrpSpPr/>
              <p:nvPr/>
            </p:nvGrpSpPr>
            <p:grpSpPr>
              <a:xfrm>
                <a:off x="3093560" y="2734283"/>
                <a:ext cx="373380" cy="316098"/>
                <a:chOff x="3093560" y="2734283"/>
                <a:chExt cx="373380" cy="316098"/>
              </a:xfrm>
            </p:grpSpPr>
            <p:sp>
              <p:nvSpPr>
                <p:cNvPr id="117" name="Google Shape;117;p1"/>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8" name="Google Shape;118;p1"/>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9" name="Google Shape;119;p1"/>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0" name="Google Shape;120;p1"/>
              <p:cNvGrpSpPr/>
              <p:nvPr/>
            </p:nvGrpSpPr>
            <p:grpSpPr>
              <a:xfrm>
                <a:off x="2847815" y="3185580"/>
                <a:ext cx="373380" cy="316099"/>
                <a:chOff x="2847815" y="3185580"/>
                <a:chExt cx="373380" cy="316099"/>
              </a:xfrm>
            </p:grpSpPr>
            <p:sp>
              <p:nvSpPr>
                <p:cNvPr id="121" name="Google Shape;121;p1"/>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2" name="Google Shape;122;p1"/>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3" name="Google Shape;123;p1"/>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4" name="Google Shape;124;p1"/>
              <p:cNvGrpSpPr/>
              <p:nvPr/>
            </p:nvGrpSpPr>
            <p:grpSpPr>
              <a:xfrm>
                <a:off x="3385025" y="3181772"/>
                <a:ext cx="222409" cy="316098"/>
                <a:chOff x="3385025" y="3181772"/>
                <a:chExt cx="222409" cy="316098"/>
              </a:xfrm>
            </p:grpSpPr>
            <p:sp>
              <p:nvSpPr>
                <p:cNvPr id="125" name="Google Shape;125;p1"/>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6" name="Google Shape;126;p1"/>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7" name="Google Shape;127;p1"/>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8" name="Google Shape;128;p1"/>
              <p:cNvGrpSpPr/>
              <p:nvPr/>
            </p:nvGrpSpPr>
            <p:grpSpPr>
              <a:xfrm>
                <a:off x="3139042" y="3633069"/>
                <a:ext cx="373618" cy="288487"/>
                <a:chOff x="3139042" y="3633069"/>
                <a:chExt cx="373618" cy="288487"/>
              </a:xfrm>
            </p:grpSpPr>
            <p:sp>
              <p:nvSpPr>
                <p:cNvPr id="129" name="Google Shape;129;p1"/>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0" name="Google Shape;130;p1"/>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1" name="Google Shape;131;p1"/>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32" name="Google Shape;132;p1"/>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p1"/>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4" name="Google Shape;134;p1"/>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5" name="Google Shape;135;p1"/>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6" name="Google Shape;136;p1"/>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7" name="Google Shape;137;p1"/>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8" name="Google Shape;138;p1"/>
            <p:cNvGrpSpPr/>
            <p:nvPr/>
          </p:nvGrpSpPr>
          <p:grpSpPr>
            <a:xfrm>
              <a:off x="2262504" y="2609557"/>
              <a:ext cx="912494" cy="1194890"/>
              <a:chOff x="2262504" y="2609557"/>
              <a:chExt cx="912494" cy="1194890"/>
            </a:xfrm>
          </p:grpSpPr>
          <p:grpSp>
            <p:nvGrpSpPr>
              <p:cNvPr id="139" name="Google Shape;139;p1"/>
              <p:cNvGrpSpPr/>
              <p:nvPr/>
            </p:nvGrpSpPr>
            <p:grpSpPr>
              <a:xfrm>
                <a:off x="2262504" y="3184628"/>
                <a:ext cx="751522" cy="619819"/>
                <a:chOff x="2262504" y="3184628"/>
                <a:chExt cx="751522" cy="619819"/>
              </a:xfrm>
            </p:grpSpPr>
            <p:sp>
              <p:nvSpPr>
                <p:cNvPr id="140" name="Google Shape;140;p1"/>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1" name="Google Shape;141;p1"/>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2" name="Google Shape;142;p1"/>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3" name="Google Shape;143;p1"/>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4" name="Google Shape;144;p1"/>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5" name="Google Shape;145;p1"/>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6" name="Google Shape;146;p1"/>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7" name="Google Shape;147;p1"/>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8" name="Google Shape;148;p1"/>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9" name="Google Shape;149;p1"/>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0" name="Google Shape;150;p1"/>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51" name="Google Shape;151;p1"/>
              <p:cNvGrpSpPr/>
              <p:nvPr/>
            </p:nvGrpSpPr>
            <p:grpSpPr>
              <a:xfrm>
                <a:off x="2270124" y="2609557"/>
                <a:ext cx="904874" cy="408453"/>
                <a:chOff x="2270124" y="2609557"/>
                <a:chExt cx="904874" cy="408453"/>
              </a:xfrm>
            </p:grpSpPr>
            <p:sp>
              <p:nvSpPr>
                <p:cNvPr id="152" name="Google Shape;152;p1"/>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3" name="Google Shape;153;p1"/>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4" name="Google Shape;154;p1"/>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5" name="Google Shape;155;p1"/>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6" name="Google Shape;156;p1"/>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7" name="Google Shape;157;p1"/>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8" name="Google Shape;158;p1"/>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9" name="Google Shape;159;p1"/>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0" name="Google Shape;160;p1"/>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1" name="Google Shape;161;p1"/>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62" name="Google Shape;162;p1"/>
              <p:cNvGrpSpPr/>
              <p:nvPr/>
            </p:nvGrpSpPr>
            <p:grpSpPr>
              <a:xfrm>
                <a:off x="2307271" y="3065615"/>
                <a:ext cx="207645" cy="85689"/>
                <a:chOff x="2307271" y="3065615"/>
                <a:chExt cx="207645" cy="85689"/>
              </a:xfrm>
            </p:grpSpPr>
            <p:sp>
              <p:nvSpPr>
                <p:cNvPr id="163" name="Google Shape;163;p1"/>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4" name="Google Shape;164;p1"/>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5" name="Google Shape;165;p1"/>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pic>
        <p:nvPicPr>
          <p:cNvPr id="2" name="Google Shape;325;p1">
            <a:extLst>
              <a:ext uri="{FF2B5EF4-FFF2-40B4-BE49-F238E27FC236}">
                <a16:creationId xmlns:a16="http://schemas.microsoft.com/office/drawing/2014/main" id="{506063EE-C9FA-A4AB-2851-52B68425216D}"/>
              </a:ext>
            </a:extLst>
          </p:cNvPr>
          <p:cNvPicPr preferRelativeResize="0">
            <a:picLocks/>
          </p:cNvPicPr>
          <p:nvPr/>
        </p:nvPicPr>
        <p:blipFill rotWithShape="1">
          <a:blip r:embed="rId3">
            <a:alphaModFix/>
          </a:blip>
          <a:srcRect t="19077" b="19077"/>
          <a:stretch/>
        </p:blipFill>
        <p:spPr>
          <a:xfrm>
            <a:off x="1811" y="810042"/>
            <a:ext cx="10699311" cy="3904832"/>
          </a:xfrm>
          <a:prstGeom prst="rect">
            <a:avLst/>
          </a:prstGeom>
          <a:solidFill>
            <a:srgbClr val="F2F2F2"/>
          </a:solidFill>
          <a:ln>
            <a:noFill/>
          </a:ln>
        </p:spPr>
      </p:pic>
      <p:sp>
        <p:nvSpPr>
          <p:cNvPr id="3" name="Google Shape;329;p1">
            <a:extLst>
              <a:ext uri="{FF2B5EF4-FFF2-40B4-BE49-F238E27FC236}">
                <a16:creationId xmlns:a16="http://schemas.microsoft.com/office/drawing/2014/main" id="{80E542E4-EA5A-1363-526C-DF9FCD9CC40A}"/>
              </a:ext>
            </a:extLst>
          </p:cNvPr>
          <p:cNvSpPr txBox="1">
            <a:spLocks noGrp="1"/>
          </p:cNvSpPr>
          <p:nvPr>
            <p:ph type="body" idx="1"/>
          </p:nvPr>
        </p:nvSpPr>
        <p:spPr>
          <a:xfrm>
            <a:off x="926524" y="4210794"/>
            <a:ext cx="3335229" cy="75663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900"/>
              <a:buNone/>
            </a:pPr>
            <a:r>
              <a:rPr lang="en-GB" sz="3600" b="0" dirty="0">
                <a:solidFill>
                  <a:schemeClr val="bg1"/>
                </a:solidFill>
                <a:latin typeface="Calibri"/>
                <a:ea typeface="Calibri"/>
                <a:cs typeface="Calibri"/>
                <a:sym typeface="Calibri"/>
              </a:rPr>
              <a:t>Modul </a:t>
            </a:r>
            <a:r>
              <a:rPr lang="en-GB" sz="3600" dirty="0">
                <a:solidFill>
                  <a:schemeClr val="bg1"/>
                </a:solidFill>
                <a:latin typeface="Calibri"/>
                <a:ea typeface="Calibri"/>
                <a:cs typeface="Calibri"/>
                <a:sym typeface="Calibri"/>
              </a:rPr>
              <a:t>3</a:t>
            </a:r>
            <a:endParaRPr sz="3600" dirty="0">
              <a:solidFill>
                <a:schemeClr val="bg1"/>
              </a:solidFill>
              <a:latin typeface="Calibri"/>
              <a:ea typeface="Calibri"/>
              <a:cs typeface="Calibri"/>
              <a:sym typeface="Calibri"/>
            </a:endParaRPr>
          </a:p>
        </p:txBody>
      </p:sp>
      <p:sp>
        <p:nvSpPr>
          <p:cNvPr id="4" name="Google Shape;330;p1">
            <a:extLst>
              <a:ext uri="{FF2B5EF4-FFF2-40B4-BE49-F238E27FC236}">
                <a16:creationId xmlns:a16="http://schemas.microsoft.com/office/drawing/2014/main" id="{C5116211-3499-0B13-2E31-DE4B85866CEA}"/>
              </a:ext>
            </a:extLst>
          </p:cNvPr>
          <p:cNvSpPr txBox="1">
            <a:spLocks/>
          </p:cNvSpPr>
          <p:nvPr/>
        </p:nvSpPr>
        <p:spPr>
          <a:xfrm>
            <a:off x="831225" y="5018478"/>
            <a:ext cx="8627453" cy="10382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2700" marR="5080" lvl="0" indent="0" rtl="0">
              <a:lnSpc>
                <a:spcPct val="109130"/>
              </a:lnSpc>
              <a:spcBef>
                <a:spcPts val="0"/>
              </a:spcBef>
              <a:spcAft>
                <a:spcPts val="0"/>
              </a:spcAft>
              <a:buClr>
                <a:srgbClr val="000000"/>
              </a:buClr>
              <a:buSzPts val="4600"/>
              <a:buFont typeface="Arial"/>
              <a:buNone/>
            </a:pPr>
            <a:r>
              <a:rPr lang="en-GB" sz="3900" b="1" i="0" u="none" strike="noStrike" cap="none" dirty="0">
                <a:solidFill>
                  <a:schemeClr val="tx1"/>
                </a:solidFill>
                <a:latin typeface="Calibri"/>
                <a:ea typeface="Calibri"/>
                <a:cs typeface="Calibri"/>
                <a:sym typeface="Calibri"/>
              </a:rPr>
              <a:t>JAK POUŽÍVAT TECHNOLOGII BLOCKCHAIN V ZEMĚDĚLSKÉM SEKTORU</a:t>
            </a:r>
          </a:p>
        </p:txBody>
      </p:sp>
      <p:sp>
        <p:nvSpPr>
          <p:cNvPr id="5" name="Google Shape;17;p70">
            <a:extLst>
              <a:ext uri="{FF2B5EF4-FFF2-40B4-BE49-F238E27FC236}">
                <a16:creationId xmlns:a16="http://schemas.microsoft.com/office/drawing/2014/main" id="{AB74B5A7-23C0-B173-B97D-12B8A5906C39}"/>
              </a:ext>
            </a:extLst>
          </p:cNvPr>
          <p:cNvSpPr/>
          <p:nvPr/>
        </p:nvSpPr>
        <p:spPr>
          <a:xfrm>
            <a:off x="7253677" y="-38031"/>
            <a:ext cx="2653409" cy="2662521"/>
          </a:xfrm>
          <a:custGeom>
            <a:avLst/>
            <a:gdLst/>
            <a:ahLst/>
            <a:cxnLst/>
            <a:rect l="l" t="t" r="r" b="b"/>
            <a:pathLst>
              <a:path w="1483995" h="1489091" extrusionOk="0">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 name="Google Shape;18;p70">
            <a:extLst>
              <a:ext uri="{FF2B5EF4-FFF2-40B4-BE49-F238E27FC236}">
                <a16:creationId xmlns:a16="http://schemas.microsoft.com/office/drawing/2014/main" id="{CA626D7B-65B0-6438-A89A-FBAD0A706B5B}"/>
              </a:ext>
            </a:extLst>
          </p:cNvPr>
          <p:cNvGrpSpPr/>
          <p:nvPr/>
        </p:nvGrpSpPr>
        <p:grpSpPr>
          <a:xfrm>
            <a:off x="7555036" y="292989"/>
            <a:ext cx="2050690" cy="2000480"/>
            <a:chOff x="10968672" y="5214269"/>
            <a:chExt cx="1344930" cy="1312000"/>
          </a:xfrm>
        </p:grpSpPr>
        <p:grpSp>
          <p:nvGrpSpPr>
            <p:cNvPr id="7" name="Google Shape;19;p70">
              <a:extLst>
                <a:ext uri="{FF2B5EF4-FFF2-40B4-BE49-F238E27FC236}">
                  <a16:creationId xmlns:a16="http://schemas.microsoft.com/office/drawing/2014/main" id="{0313ED24-2DFC-90E5-0A72-4C91ADF7DBAD}"/>
                </a:ext>
              </a:extLst>
            </p:cNvPr>
            <p:cNvGrpSpPr/>
            <p:nvPr/>
          </p:nvGrpSpPr>
          <p:grpSpPr>
            <a:xfrm>
              <a:off x="11799728" y="5338043"/>
              <a:ext cx="373379" cy="317051"/>
              <a:chOff x="11799728" y="5338043"/>
              <a:chExt cx="373379" cy="317051"/>
            </a:xfrm>
          </p:grpSpPr>
          <p:sp>
            <p:nvSpPr>
              <p:cNvPr id="54" name="Google Shape;20;p70">
                <a:extLst>
                  <a:ext uri="{FF2B5EF4-FFF2-40B4-BE49-F238E27FC236}">
                    <a16:creationId xmlns:a16="http://schemas.microsoft.com/office/drawing/2014/main" id="{DCBE1A2B-11C9-8660-9769-41CE10714593}"/>
                  </a:ext>
                </a:extLst>
              </p:cNvPr>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21;p70">
                <a:extLst>
                  <a:ext uri="{FF2B5EF4-FFF2-40B4-BE49-F238E27FC236}">
                    <a16:creationId xmlns:a16="http://schemas.microsoft.com/office/drawing/2014/main" id="{9F5ED6F6-002E-D68A-AC38-F66F6CBA29B5}"/>
                  </a:ext>
                </a:extLst>
              </p:cNvPr>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 name="Google Shape;22;p70">
                <a:extLst>
                  <a:ext uri="{FF2B5EF4-FFF2-40B4-BE49-F238E27FC236}">
                    <a16:creationId xmlns:a16="http://schemas.microsoft.com/office/drawing/2014/main" id="{2C29E2BE-4EF0-972D-5694-D01EF4474C02}"/>
                  </a:ext>
                </a:extLst>
              </p:cNvPr>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23;p70">
              <a:extLst>
                <a:ext uri="{FF2B5EF4-FFF2-40B4-BE49-F238E27FC236}">
                  <a16:creationId xmlns:a16="http://schemas.microsoft.com/office/drawing/2014/main" id="{474B167D-3990-CA0F-211D-3651D1F2D1EF}"/>
                </a:ext>
              </a:extLst>
            </p:cNvPr>
            <p:cNvGrpSpPr/>
            <p:nvPr/>
          </p:nvGrpSpPr>
          <p:grpSpPr>
            <a:xfrm>
              <a:off x="11553031" y="5790293"/>
              <a:ext cx="373380" cy="316098"/>
              <a:chOff x="11553031" y="5790293"/>
              <a:chExt cx="373380" cy="316098"/>
            </a:xfrm>
          </p:grpSpPr>
          <p:sp>
            <p:nvSpPr>
              <p:cNvPr id="51" name="Google Shape;24;p70">
                <a:extLst>
                  <a:ext uri="{FF2B5EF4-FFF2-40B4-BE49-F238E27FC236}">
                    <a16:creationId xmlns:a16="http://schemas.microsoft.com/office/drawing/2014/main" id="{079A994C-51DB-18B3-6109-025400301651}"/>
                  </a:ext>
                </a:extLst>
              </p:cNvPr>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25;p70">
                <a:extLst>
                  <a:ext uri="{FF2B5EF4-FFF2-40B4-BE49-F238E27FC236}">
                    <a16:creationId xmlns:a16="http://schemas.microsoft.com/office/drawing/2014/main" id="{DFF95D9C-5042-A8EB-C15F-F39F5B77356C}"/>
                  </a:ext>
                </a:extLst>
              </p:cNvPr>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26;p70">
                <a:extLst>
                  <a:ext uri="{FF2B5EF4-FFF2-40B4-BE49-F238E27FC236}">
                    <a16:creationId xmlns:a16="http://schemas.microsoft.com/office/drawing/2014/main" id="{70B85AF4-ACBD-6072-409A-ED7E32868994}"/>
                  </a:ext>
                </a:extLst>
              </p:cNvPr>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 name="Google Shape;27;p70">
              <a:extLst>
                <a:ext uri="{FF2B5EF4-FFF2-40B4-BE49-F238E27FC236}">
                  <a16:creationId xmlns:a16="http://schemas.microsoft.com/office/drawing/2014/main" id="{C3F68068-442B-37A6-A17F-B349297FBDBD}"/>
                </a:ext>
              </a:extLst>
            </p:cNvPr>
            <p:cNvGrpSpPr/>
            <p:nvPr/>
          </p:nvGrpSpPr>
          <p:grpSpPr>
            <a:xfrm>
              <a:off x="12091193" y="5786484"/>
              <a:ext cx="221456" cy="316099"/>
              <a:chOff x="12091193" y="5786484"/>
              <a:chExt cx="221456" cy="316099"/>
            </a:xfrm>
          </p:grpSpPr>
          <p:sp>
            <p:nvSpPr>
              <p:cNvPr id="48" name="Google Shape;28;p70">
                <a:extLst>
                  <a:ext uri="{FF2B5EF4-FFF2-40B4-BE49-F238E27FC236}">
                    <a16:creationId xmlns:a16="http://schemas.microsoft.com/office/drawing/2014/main" id="{3D8A41B3-D107-E67B-9F30-D683D7C84FFB}"/>
                  </a:ext>
                </a:extLst>
              </p:cNvPr>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 name="Google Shape;29;p70">
                <a:extLst>
                  <a:ext uri="{FF2B5EF4-FFF2-40B4-BE49-F238E27FC236}">
                    <a16:creationId xmlns:a16="http://schemas.microsoft.com/office/drawing/2014/main" id="{103F67F5-C3D6-5EAE-AF37-AF53A2A3380E}"/>
                  </a:ext>
                </a:extLst>
              </p:cNvPr>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 name="Google Shape;30;p70">
                <a:extLst>
                  <a:ext uri="{FF2B5EF4-FFF2-40B4-BE49-F238E27FC236}">
                    <a16:creationId xmlns:a16="http://schemas.microsoft.com/office/drawing/2014/main" id="{7EF34F10-E5FD-7ABA-1AFC-DD4D0B411AE8}"/>
                  </a:ext>
                </a:extLst>
              </p:cNvPr>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 name="Google Shape;31;p70">
              <a:extLst>
                <a:ext uri="{FF2B5EF4-FFF2-40B4-BE49-F238E27FC236}">
                  <a16:creationId xmlns:a16="http://schemas.microsoft.com/office/drawing/2014/main" id="{A1576970-46FF-4E49-C036-8C75056677B6}"/>
                </a:ext>
              </a:extLst>
            </p:cNvPr>
            <p:cNvGrpSpPr/>
            <p:nvPr/>
          </p:nvGrpSpPr>
          <p:grpSpPr>
            <a:xfrm>
              <a:off x="11846163" y="6237782"/>
              <a:ext cx="371713" cy="288487"/>
              <a:chOff x="11846163" y="6237782"/>
              <a:chExt cx="371713" cy="288487"/>
            </a:xfrm>
          </p:grpSpPr>
          <p:sp>
            <p:nvSpPr>
              <p:cNvPr id="45" name="Google Shape;32;p70">
                <a:extLst>
                  <a:ext uri="{FF2B5EF4-FFF2-40B4-BE49-F238E27FC236}">
                    <a16:creationId xmlns:a16="http://schemas.microsoft.com/office/drawing/2014/main" id="{04125AA1-52E7-7B09-C38E-64BC716C06C9}"/>
                  </a:ext>
                </a:extLst>
              </p:cNvPr>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 name="Google Shape;33;p70">
                <a:extLst>
                  <a:ext uri="{FF2B5EF4-FFF2-40B4-BE49-F238E27FC236}">
                    <a16:creationId xmlns:a16="http://schemas.microsoft.com/office/drawing/2014/main" id="{DCAA1F81-ED45-A61C-7D44-0414A5363781}"/>
                  </a:ext>
                </a:extLst>
              </p:cNvPr>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 name="Google Shape;34;p70">
                <a:extLst>
                  <a:ext uri="{FF2B5EF4-FFF2-40B4-BE49-F238E27FC236}">
                    <a16:creationId xmlns:a16="http://schemas.microsoft.com/office/drawing/2014/main" id="{AF740033-43DD-35A5-8D5D-7F5B404B1830}"/>
                  </a:ext>
                </a:extLst>
              </p:cNvPr>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1" name="Google Shape;35;p70">
              <a:extLst>
                <a:ext uri="{FF2B5EF4-FFF2-40B4-BE49-F238E27FC236}">
                  <a16:creationId xmlns:a16="http://schemas.microsoft.com/office/drawing/2014/main" id="{085CDEAC-5D1A-E1C9-F59B-8A911D951FDE}"/>
                </a:ext>
              </a:extLst>
            </p:cNvPr>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 name="Google Shape;36;p70">
              <a:extLst>
                <a:ext uri="{FF2B5EF4-FFF2-40B4-BE49-F238E27FC236}">
                  <a16:creationId xmlns:a16="http://schemas.microsoft.com/office/drawing/2014/main" id="{3D4FAECA-3B52-5BCD-6A00-BE646FDD415E}"/>
                </a:ext>
              </a:extLst>
            </p:cNvPr>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37;p70">
              <a:extLst>
                <a:ext uri="{FF2B5EF4-FFF2-40B4-BE49-F238E27FC236}">
                  <a16:creationId xmlns:a16="http://schemas.microsoft.com/office/drawing/2014/main" id="{F1AD3148-BAF8-6E80-8ACB-37DE3E68FFC1}"/>
                </a:ext>
              </a:extLst>
            </p:cNvPr>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 name="Google Shape;38;p70">
              <a:extLst>
                <a:ext uri="{FF2B5EF4-FFF2-40B4-BE49-F238E27FC236}">
                  <a16:creationId xmlns:a16="http://schemas.microsoft.com/office/drawing/2014/main" id="{32B862A1-F5DA-4DCB-B8B9-6DA0F2925EED}"/>
                </a:ext>
              </a:extLst>
            </p:cNvPr>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 name="Google Shape;39;p70">
              <a:extLst>
                <a:ext uri="{FF2B5EF4-FFF2-40B4-BE49-F238E27FC236}">
                  <a16:creationId xmlns:a16="http://schemas.microsoft.com/office/drawing/2014/main" id="{41DB7539-7243-ECF6-43D2-C759028FDA31}"/>
                </a:ext>
              </a:extLst>
            </p:cNvPr>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 name="Google Shape;40;p70">
              <a:extLst>
                <a:ext uri="{FF2B5EF4-FFF2-40B4-BE49-F238E27FC236}">
                  <a16:creationId xmlns:a16="http://schemas.microsoft.com/office/drawing/2014/main" id="{6EFDF52E-50D9-9E5C-F9E7-EB1A9198CFF5}"/>
                </a:ext>
              </a:extLst>
            </p:cNvPr>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7" name="Google Shape;41;p70">
              <a:extLst>
                <a:ext uri="{FF2B5EF4-FFF2-40B4-BE49-F238E27FC236}">
                  <a16:creationId xmlns:a16="http://schemas.microsoft.com/office/drawing/2014/main" id="{DB6FC967-EC7F-96A5-D921-7AC28E7C316F}"/>
                </a:ext>
              </a:extLst>
            </p:cNvPr>
            <p:cNvGrpSpPr/>
            <p:nvPr/>
          </p:nvGrpSpPr>
          <p:grpSpPr>
            <a:xfrm>
              <a:off x="10968672" y="5214269"/>
              <a:ext cx="912495" cy="1194891"/>
              <a:chOff x="10968672" y="5214269"/>
              <a:chExt cx="912495" cy="1194891"/>
            </a:xfrm>
          </p:grpSpPr>
          <p:grpSp>
            <p:nvGrpSpPr>
              <p:cNvPr id="18" name="Google Shape;42;p70">
                <a:extLst>
                  <a:ext uri="{FF2B5EF4-FFF2-40B4-BE49-F238E27FC236}">
                    <a16:creationId xmlns:a16="http://schemas.microsoft.com/office/drawing/2014/main" id="{1E92EEC2-FC31-A80A-9321-90BBD0D6D131}"/>
                  </a:ext>
                </a:extLst>
              </p:cNvPr>
              <p:cNvGrpSpPr/>
              <p:nvPr/>
            </p:nvGrpSpPr>
            <p:grpSpPr>
              <a:xfrm>
                <a:off x="10968672" y="5789340"/>
                <a:ext cx="751522" cy="619820"/>
                <a:chOff x="10968672" y="5789340"/>
                <a:chExt cx="751522" cy="619820"/>
              </a:xfrm>
            </p:grpSpPr>
            <p:sp>
              <p:nvSpPr>
                <p:cNvPr id="34" name="Google Shape;43;p70">
                  <a:extLst>
                    <a:ext uri="{FF2B5EF4-FFF2-40B4-BE49-F238E27FC236}">
                      <a16:creationId xmlns:a16="http://schemas.microsoft.com/office/drawing/2014/main" id="{11290742-DC96-5E9E-589A-DF0379D51928}"/>
                    </a:ext>
                  </a:extLst>
                </p:cNvPr>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44;p70">
                  <a:extLst>
                    <a:ext uri="{FF2B5EF4-FFF2-40B4-BE49-F238E27FC236}">
                      <a16:creationId xmlns:a16="http://schemas.microsoft.com/office/drawing/2014/main" id="{B1F94B6D-2FD3-8B0E-6764-AA5BBEC52C6F}"/>
                    </a:ext>
                  </a:extLst>
                </p:cNvPr>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45;p70">
                  <a:extLst>
                    <a:ext uri="{FF2B5EF4-FFF2-40B4-BE49-F238E27FC236}">
                      <a16:creationId xmlns:a16="http://schemas.microsoft.com/office/drawing/2014/main" id="{B2D239E1-8F36-22A2-D590-459B4E726754}"/>
                    </a:ext>
                  </a:extLst>
                </p:cNvPr>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46;p70">
                  <a:extLst>
                    <a:ext uri="{FF2B5EF4-FFF2-40B4-BE49-F238E27FC236}">
                      <a16:creationId xmlns:a16="http://schemas.microsoft.com/office/drawing/2014/main" id="{2540FA1E-0F6A-364F-F7B6-5974C7749653}"/>
                    </a:ext>
                  </a:extLst>
                </p:cNvPr>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47;p70">
                  <a:extLst>
                    <a:ext uri="{FF2B5EF4-FFF2-40B4-BE49-F238E27FC236}">
                      <a16:creationId xmlns:a16="http://schemas.microsoft.com/office/drawing/2014/main" id="{ABD3686E-E138-9450-2E21-2A84EBD60F77}"/>
                    </a:ext>
                  </a:extLst>
                </p:cNvPr>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48;p70">
                  <a:extLst>
                    <a:ext uri="{FF2B5EF4-FFF2-40B4-BE49-F238E27FC236}">
                      <a16:creationId xmlns:a16="http://schemas.microsoft.com/office/drawing/2014/main" id="{46852C43-CE00-B655-B14F-AEA1A786E868}"/>
                    </a:ext>
                  </a:extLst>
                </p:cNvPr>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9;p70">
                  <a:extLst>
                    <a:ext uri="{FF2B5EF4-FFF2-40B4-BE49-F238E27FC236}">
                      <a16:creationId xmlns:a16="http://schemas.microsoft.com/office/drawing/2014/main" id="{EF3AE224-8637-AE61-CAD2-234F6F58AEF4}"/>
                    </a:ext>
                  </a:extLst>
                </p:cNvPr>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 name="Google Shape;50;p70">
                  <a:extLst>
                    <a:ext uri="{FF2B5EF4-FFF2-40B4-BE49-F238E27FC236}">
                      <a16:creationId xmlns:a16="http://schemas.microsoft.com/office/drawing/2014/main" id="{1FC6AB50-641C-A206-481D-DE660A8D5AB9}"/>
                    </a:ext>
                  </a:extLst>
                </p:cNvPr>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 name="Google Shape;51;p70">
                  <a:extLst>
                    <a:ext uri="{FF2B5EF4-FFF2-40B4-BE49-F238E27FC236}">
                      <a16:creationId xmlns:a16="http://schemas.microsoft.com/office/drawing/2014/main" id="{DA71CF27-0C87-EE2B-7862-85F31DBCECB9}"/>
                    </a:ext>
                  </a:extLst>
                </p:cNvPr>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 name="Google Shape;52;p70">
                  <a:extLst>
                    <a:ext uri="{FF2B5EF4-FFF2-40B4-BE49-F238E27FC236}">
                      <a16:creationId xmlns:a16="http://schemas.microsoft.com/office/drawing/2014/main" id="{675F2D61-B22F-61C4-7921-D069A73469C3}"/>
                    </a:ext>
                  </a:extLst>
                </p:cNvPr>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53;p70">
                  <a:extLst>
                    <a:ext uri="{FF2B5EF4-FFF2-40B4-BE49-F238E27FC236}">
                      <a16:creationId xmlns:a16="http://schemas.microsoft.com/office/drawing/2014/main" id="{AA3A780B-99A5-F639-05E7-F46FDE47ECAF}"/>
                    </a:ext>
                  </a:extLst>
                </p:cNvPr>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9" name="Google Shape;54;p70">
                <a:extLst>
                  <a:ext uri="{FF2B5EF4-FFF2-40B4-BE49-F238E27FC236}">
                    <a16:creationId xmlns:a16="http://schemas.microsoft.com/office/drawing/2014/main" id="{C19F79E6-289D-E424-AA24-F69B0CF87895}"/>
                  </a:ext>
                </a:extLst>
              </p:cNvPr>
              <p:cNvGrpSpPr/>
              <p:nvPr/>
            </p:nvGrpSpPr>
            <p:grpSpPr>
              <a:xfrm>
                <a:off x="10976292" y="5214269"/>
                <a:ext cx="904875" cy="408453"/>
                <a:chOff x="10976292" y="5214269"/>
                <a:chExt cx="904875" cy="408453"/>
              </a:xfrm>
            </p:grpSpPr>
            <p:sp>
              <p:nvSpPr>
                <p:cNvPr id="24" name="Google Shape;55;p70">
                  <a:extLst>
                    <a:ext uri="{FF2B5EF4-FFF2-40B4-BE49-F238E27FC236}">
                      <a16:creationId xmlns:a16="http://schemas.microsoft.com/office/drawing/2014/main" id="{2C4D5A5A-CBE8-5B60-7C72-6CBC8972C945}"/>
                    </a:ext>
                  </a:extLst>
                </p:cNvPr>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 name="Google Shape;56;p70">
                  <a:extLst>
                    <a:ext uri="{FF2B5EF4-FFF2-40B4-BE49-F238E27FC236}">
                      <a16:creationId xmlns:a16="http://schemas.microsoft.com/office/drawing/2014/main" id="{4C2E6BC3-D27E-2237-86BA-CAF8934E6CA4}"/>
                    </a:ext>
                  </a:extLst>
                </p:cNvPr>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57;p70">
                  <a:extLst>
                    <a:ext uri="{FF2B5EF4-FFF2-40B4-BE49-F238E27FC236}">
                      <a16:creationId xmlns:a16="http://schemas.microsoft.com/office/drawing/2014/main" id="{AF38305D-C4DC-2D14-D602-BF1366605536}"/>
                    </a:ext>
                  </a:extLst>
                </p:cNvPr>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58;p70">
                  <a:extLst>
                    <a:ext uri="{FF2B5EF4-FFF2-40B4-BE49-F238E27FC236}">
                      <a16:creationId xmlns:a16="http://schemas.microsoft.com/office/drawing/2014/main" id="{D1EF267F-49A8-A6AA-BE95-F2182FAFA717}"/>
                    </a:ext>
                  </a:extLst>
                </p:cNvPr>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59;p70">
                  <a:extLst>
                    <a:ext uri="{FF2B5EF4-FFF2-40B4-BE49-F238E27FC236}">
                      <a16:creationId xmlns:a16="http://schemas.microsoft.com/office/drawing/2014/main" id="{63125F19-24D6-DBCB-015E-13A67D0837D4}"/>
                    </a:ext>
                  </a:extLst>
                </p:cNvPr>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60;p70">
                  <a:extLst>
                    <a:ext uri="{FF2B5EF4-FFF2-40B4-BE49-F238E27FC236}">
                      <a16:creationId xmlns:a16="http://schemas.microsoft.com/office/drawing/2014/main" id="{6D0A9832-6EEC-306D-DE5C-990F055D650F}"/>
                    </a:ext>
                  </a:extLst>
                </p:cNvPr>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61;p70">
                  <a:extLst>
                    <a:ext uri="{FF2B5EF4-FFF2-40B4-BE49-F238E27FC236}">
                      <a16:creationId xmlns:a16="http://schemas.microsoft.com/office/drawing/2014/main" id="{BBFA392F-D41A-8511-827C-833A14FF835B}"/>
                    </a:ext>
                  </a:extLst>
                </p:cNvPr>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62;p70">
                  <a:extLst>
                    <a:ext uri="{FF2B5EF4-FFF2-40B4-BE49-F238E27FC236}">
                      <a16:creationId xmlns:a16="http://schemas.microsoft.com/office/drawing/2014/main" id="{5785A19D-27CF-3A50-4705-B4FD073B5F3B}"/>
                    </a:ext>
                  </a:extLst>
                </p:cNvPr>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63;p70">
                  <a:extLst>
                    <a:ext uri="{FF2B5EF4-FFF2-40B4-BE49-F238E27FC236}">
                      <a16:creationId xmlns:a16="http://schemas.microsoft.com/office/drawing/2014/main" id="{4A592794-71F8-96A1-50B7-B0C19B98B0EB}"/>
                    </a:ext>
                  </a:extLst>
                </p:cNvPr>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64;p70">
                  <a:extLst>
                    <a:ext uri="{FF2B5EF4-FFF2-40B4-BE49-F238E27FC236}">
                      <a16:creationId xmlns:a16="http://schemas.microsoft.com/office/drawing/2014/main" id="{2A60EEF0-B2FE-F936-B262-BE2FB8172524}"/>
                    </a:ext>
                  </a:extLst>
                </p:cNvPr>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0" name="Google Shape;65;p70">
                <a:extLst>
                  <a:ext uri="{FF2B5EF4-FFF2-40B4-BE49-F238E27FC236}">
                    <a16:creationId xmlns:a16="http://schemas.microsoft.com/office/drawing/2014/main" id="{36966B15-CD53-45F7-52E4-AC3C8B539406}"/>
                  </a:ext>
                </a:extLst>
              </p:cNvPr>
              <p:cNvGrpSpPr/>
              <p:nvPr/>
            </p:nvGrpSpPr>
            <p:grpSpPr>
              <a:xfrm>
                <a:off x="11013440" y="5670327"/>
                <a:ext cx="207644" cy="85689"/>
                <a:chOff x="11013440" y="5670327"/>
                <a:chExt cx="207644" cy="85689"/>
              </a:xfrm>
            </p:grpSpPr>
            <p:sp>
              <p:nvSpPr>
                <p:cNvPr id="21" name="Google Shape;66;p70">
                  <a:extLst>
                    <a:ext uri="{FF2B5EF4-FFF2-40B4-BE49-F238E27FC236}">
                      <a16:creationId xmlns:a16="http://schemas.microsoft.com/office/drawing/2014/main" id="{76754963-9F60-6148-6DA6-29BAA6700EFD}"/>
                    </a:ext>
                  </a:extLst>
                </p:cNvPr>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 name="Google Shape;67;p70">
                  <a:extLst>
                    <a:ext uri="{FF2B5EF4-FFF2-40B4-BE49-F238E27FC236}">
                      <a16:creationId xmlns:a16="http://schemas.microsoft.com/office/drawing/2014/main" id="{7201ED31-BEE1-361D-FBA3-437FAD6D3E5A}"/>
                    </a:ext>
                  </a:extLst>
                </p:cNvPr>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 name="Google Shape;68;p70">
                  <a:extLst>
                    <a:ext uri="{FF2B5EF4-FFF2-40B4-BE49-F238E27FC236}">
                      <a16:creationId xmlns:a16="http://schemas.microsoft.com/office/drawing/2014/main" id="{7F047E37-D970-DBA2-93C6-BC398B24CE60}"/>
                    </a:ext>
                  </a:extLst>
                </p:cNvPr>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57" name="Rectangle 56">
            <a:extLst>
              <a:ext uri="{FF2B5EF4-FFF2-40B4-BE49-F238E27FC236}">
                <a16:creationId xmlns:a16="http://schemas.microsoft.com/office/drawing/2014/main" id="{05AD42D9-427D-DC6E-14E5-6085886CE0F1}"/>
              </a:ext>
            </a:extLst>
          </p:cNvPr>
          <p:cNvSpPr>
            <a:spLocks noChangeArrowheads="1"/>
          </p:cNvSpPr>
          <p:nvPr/>
        </p:nvSpPr>
        <p:spPr bwMode="auto">
          <a:xfrm>
            <a:off x="1974941" y="7051530"/>
            <a:ext cx="2395554" cy="4616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ctr"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 Open Educational Resources © 2023/2024 by Blockchain for </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 Consortium is licensed under </a:t>
            </a:r>
            <a:r>
              <a:rPr kumimoji="0" lang="en-US" altLang="en-US" sz="800" b="0" i="0" u="none" strike="noStrike" cap="none" normalizeH="0" baseline="0" dirty="0">
                <a:ln>
                  <a:noFill/>
                </a:ln>
                <a:solidFill>
                  <a:srgbClr val="D14500"/>
                </a:solidFill>
                <a:effectLst/>
                <a:latin typeface="Source Sans Pro" panose="020B0503030403020204" pitchFamily="34" charset="0"/>
                <a:hlinkClick r:id="rId4"/>
              </a:rPr>
              <a:t>CC BY-SA 4.0  </a:t>
            </a:r>
            <a:r>
              <a:rPr kumimoji="0" lang="en-US" altLang="en-US" sz="800" b="0" i="0" u="none" strike="noStrike" cap="none" normalizeH="0" baseline="0" dirty="0">
                <a:ln>
                  <a:noFill/>
                </a:ln>
                <a:solidFill>
                  <a:srgbClr val="D14500"/>
                </a:solidFill>
                <a:effectLst/>
                <a:latin typeface="Source Sans Pro" panose="020B0503030403020204" pitchFamily="34" charset="0"/>
              </a:rPr>
              <a:t>  </a:t>
            </a:r>
            <a:r>
              <a:rPr kumimoji="0" lang="en-US" altLang="en-US" sz="300" b="0" i="0" u="none" strike="noStrike" cap="none" normalizeH="0" baseline="0" dirty="0">
                <a:ln>
                  <a:noFill/>
                </a:ln>
                <a:solidFill>
                  <a:schemeClr val="tx1"/>
                </a:solidFill>
                <a:effectLst/>
              </a:rPr>
              <a:t> </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pic>
        <p:nvPicPr>
          <p:cNvPr id="58" name="Picture 6">
            <a:extLst>
              <a:ext uri="{FF2B5EF4-FFF2-40B4-BE49-F238E27FC236}">
                <a16:creationId xmlns:a16="http://schemas.microsoft.com/office/drawing/2014/main" id="{7D65B815-0B6A-FEBE-7448-6A04CE67E4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4813" y="7124239"/>
            <a:ext cx="903881" cy="31624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a:extLst>
              <a:ext uri="{FF2B5EF4-FFF2-40B4-BE49-F238E27FC236}">
                <a16:creationId xmlns:a16="http://schemas.microsoft.com/office/drawing/2014/main" id="{41837216-4357-EBD7-1555-3FFA6F608B0C}"/>
              </a:ext>
            </a:extLst>
          </p:cNvPr>
          <p:cNvPicPr>
            <a:picLocks noChangeAspect="1"/>
          </p:cNvPicPr>
          <p:nvPr/>
        </p:nvPicPr>
        <p:blipFill>
          <a:blip r:embed="rId6"/>
          <a:stretch>
            <a:fillRect/>
          </a:stretch>
        </p:blipFill>
        <p:spPr>
          <a:xfrm>
            <a:off x="8904250" y="6553650"/>
            <a:ext cx="1638095" cy="342857"/>
          </a:xfrm>
          <a:prstGeom prst="rect">
            <a:avLst/>
          </a:prstGeom>
        </p:spPr>
      </p:pic>
      <p:sp>
        <p:nvSpPr>
          <p:cNvPr id="60" name="TextBox 59">
            <a:extLst>
              <a:ext uri="{FF2B5EF4-FFF2-40B4-BE49-F238E27FC236}">
                <a16:creationId xmlns:a16="http://schemas.microsoft.com/office/drawing/2014/main" id="{65AD8E91-9D57-374D-29D8-2649DC39BDA5}"/>
              </a:ext>
            </a:extLst>
          </p:cNvPr>
          <p:cNvSpPr txBox="1"/>
          <p:nvPr/>
        </p:nvSpPr>
        <p:spPr>
          <a:xfrm>
            <a:off x="8177215" y="6896507"/>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11"/>
          <p:cNvPicPr preferRelativeResize="0"/>
          <p:nvPr/>
        </p:nvPicPr>
        <p:blipFill rotWithShape="1">
          <a:blip r:embed="rId3">
            <a:alphaModFix/>
          </a:blip>
          <a:srcRect/>
          <a:stretch/>
        </p:blipFill>
        <p:spPr>
          <a:xfrm>
            <a:off x="-26778" y="-8114"/>
            <a:ext cx="10693400" cy="1170928"/>
          </a:xfrm>
          <a:prstGeom prst="rect">
            <a:avLst/>
          </a:prstGeom>
          <a:noFill/>
          <a:ln>
            <a:noFill/>
          </a:ln>
        </p:spPr>
      </p:pic>
      <p:sp>
        <p:nvSpPr>
          <p:cNvPr id="246" name="Google Shape;246;p11"/>
          <p:cNvSpPr txBox="1"/>
          <p:nvPr/>
        </p:nvSpPr>
        <p:spPr>
          <a:xfrm>
            <a:off x="196900" y="134336"/>
            <a:ext cx="10299600" cy="11079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3300"/>
              <a:buFont typeface="Arial"/>
              <a:buNone/>
            </a:pPr>
            <a:r>
              <a:rPr lang="en-GB" sz="3300" b="0" i="0" u="none" strike="noStrike" cap="none">
                <a:solidFill>
                  <a:schemeClr val="lt1"/>
                </a:solidFill>
                <a:latin typeface="Calibri"/>
                <a:ea typeface="Calibri"/>
                <a:cs typeface="Calibri"/>
                <a:sym typeface="Calibri"/>
              </a:rPr>
              <a:t>DIGITALIZACE DODAVATELSKÉHO ŘETĚZCE POMOCÍ BLOCKCHAINU</a:t>
            </a:r>
            <a:endParaRPr sz="3300" b="0" i="0" u="none" strike="noStrike" cap="none">
              <a:solidFill>
                <a:schemeClr val="lt1"/>
              </a:solidFill>
              <a:latin typeface="Calibri"/>
              <a:ea typeface="Calibri"/>
              <a:cs typeface="Calibri"/>
              <a:sym typeface="Calibri"/>
            </a:endParaRPr>
          </a:p>
        </p:txBody>
      </p:sp>
      <p:sp>
        <p:nvSpPr>
          <p:cNvPr id="247" name="Google Shape;247;p11"/>
          <p:cNvSpPr txBox="1"/>
          <p:nvPr/>
        </p:nvSpPr>
        <p:spPr>
          <a:xfrm>
            <a:off x="844450" y="7146875"/>
            <a:ext cx="7534500" cy="21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6AA84F"/>
                </a:solidFill>
                <a:latin typeface="Open Sans"/>
                <a:ea typeface="Open Sans"/>
                <a:cs typeface="Open Sans"/>
                <a:sym typeface="Open Sans"/>
              </a:rPr>
              <a:t> </a:t>
            </a:r>
            <a:endParaRPr sz="1200" b="0" i="0" u="none" strike="noStrike" cap="none">
              <a:solidFill>
                <a:srgbClr val="6AA84F"/>
              </a:solidFill>
              <a:latin typeface="Open Sans"/>
              <a:ea typeface="Open Sans"/>
              <a:cs typeface="Open Sans"/>
              <a:sym typeface="Open Sans"/>
            </a:endParaRPr>
          </a:p>
        </p:txBody>
      </p:sp>
      <p:pic>
        <p:nvPicPr>
          <p:cNvPr id="248" name="Google Shape;248;p11"/>
          <p:cNvPicPr preferRelativeResize="0"/>
          <p:nvPr/>
        </p:nvPicPr>
        <p:blipFill rotWithShape="1">
          <a:blip r:embed="rId4">
            <a:alphaModFix/>
          </a:blip>
          <a:srcRect/>
          <a:stretch/>
        </p:blipFill>
        <p:spPr>
          <a:xfrm>
            <a:off x="152400" y="1466664"/>
            <a:ext cx="10388599" cy="528623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7"/>
          <p:cNvPicPr preferRelativeResize="0"/>
          <p:nvPr/>
        </p:nvPicPr>
        <p:blipFill rotWithShape="1">
          <a:blip r:embed="rId3">
            <a:alphaModFix/>
          </a:blip>
          <a:srcRect/>
          <a:stretch/>
        </p:blipFill>
        <p:spPr>
          <a:xfrm>
            <a:off x="-26778" y="-8114"/>
            <a:ext cx="10693400" cy="1170928"/>
          </a:xfrm>
          <a:prstGeom prst="rect">
            <a:avLst/>
          </a:prstGeom>
          <a:noFill/>
          <a:ln>
            <a:noFill/>
          </a:ln>
        </p:spPr>
      </p:pic>
      <p:sp>
        <p:nvSpPr>
          <p:cNvPr id="255" name="Google Shape;255;p7"/>
          <p:cNvSpPr txBox="1"/>
          <p:nvPr/>
        </p:nvSpPr>
        <p:spPr>
          <a:xfrm>
            <a:off x="196900" y="134336"/>
            <a:ext cx="10299600" cy="11079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3300"/>
              <a:buFont typeface="Arial"/>
              <a:buNone/>
            </a:pPr>
            <a:r>
              <a:rPr lang="en-GB" sz="3300" b="0" i="0" u="none" strike="noStrike" cap="none">
                <a:solidFill>
                  <a:schemeClr val="lt1"/>
                </a:solidFill>
                <a:latin typeface="Calibri"/>
                <a:ea typeface="Calibri"/>
                <a:cs typeface="Calibri"/>
                <a:sym typeface="Calibri"/>
              </a:rPr>
              <a:t>DIGITALIZACE DODAVATELSKÉHO ŘETĚZCE POMOCÍ BLOCKCHAINU</a:t>
            </a:r>
            <a:endParaRPr sz="3300" b="0" i="0" u="none" strike="noStrike" cap="none">
              <a:solidFill>
                <a:schemeClr val="lt1"/>
              </a:solidFill>
              <a:latin typeface="Calibri"/>
              <a:ea typeface="Calibri"/>
              <a:cs typeface="Calibri"/>
              <a:sym typeface="Calibri"/>
            </a:endParaRPr>
          </a:p>
        </p:txBody>
      </p:sp>
      <p:sp>
        <p:nvSpPr>
          <p:cNvPr id="256" name="Google Shape;256;p7"/>
          <p:cNvSpPr txBox="1"/>
          <p:nvPr/>
        </p:nvSpPr>
        <p:spPr>
          <a:xfrm>
            <a:off x="2274428" y="1645918"/>
            <a:ext cx="6144542" cy="190233"/>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2400"/>
              <a:buFont typeface="Arial"/>
              <a:buNone/>
            </a:pPr>
            <a:r>
              <a:rPr lang="en-GB" sz="2400" b="0" i="0" u="none" strike="noStrike" cap="none">
                <a:solidFill>
                  <a:schemeClr val="dk1"/>
                </a:solidFill>
                <a:latin typeface="Calibri"/>
                <a:ea typeface="Calibri"/>
                <a:cs typeface="Calibri"/>
                <a:sym typeface="Calibri"/>
              </a:rPr>
              <a:t>Klikněte na video a podívejte se, jak lze blockchain implementovat do zemědělského dodavatelského řetězce</a:t>
            </a:r>
            <a:endParaRPr sz="2400" b="0" i="0" u="none" strike="noStrike" cap="none">
              <a:solidFill>
                <a:schemeClr val="dk1"/>
              </a:solidFill>
              <a:latin typeface="Calibri"/>
              <a:ea typeface="Calibri"/>
              <a:cs typeface="Calibri"/>
              <a:sym typeface="Calibri"/>
            </a:endParaRPr>
          </a:p>
        </p:txBody>
      </p:sp>
      <p:pic>
        <p:nvPicPr>
          <p:cNvPr id="257" name="Google Shape;257;p7" title="Blockchain for agricultural supply chain"/>
          <p:cNvPicPr preferRelativeResize="0"/>
          <p:nvPr/>
        </p:nvPicPr>
        <p:blipFill rotWithShape="1">
          <a:blip r:embed="rId4">
            <a:alphaModFix/>
          </a:blip>
          <a:srcRect/>
          <a:stretch/>
        </p:blipFill>
        <p:spPr>
          <a:xfrm>
            <a:off x="1811746" y="3243360"/>
            <a:ext cx="7069907" cy="399151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7"/>
                                        </p:tgtEl>
                                        <p:attrNameLst>
                                          <p:attrName>style.visibility</p:attrName>
                                        </p:attrNameLst>
                                      </p:cBhvr>
                                      <p:to>
                                        <p:strVal val="visible"/>
                                      </p:to>
                                    </p:set>
                                    <p:animEffect transition="in" filter="fade">
                                      <p:cBhvr>
                                        <p:cTn id="7" dur="1"/>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64" name="Google Shape;264;p10"/>
          <p:cNvSpPr txBox="1"/>
          <p:nvPr/>
        </p:nvSpPr>
        <p:spPr>
          <a:xfrm>
            <a:off x="393699" y="384250"/>
            <a:ext cx="9617199" cy="6001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ŘÍZENÍ DODAVATELSKÉHO ŘETĚZCE</a:t>
            </a:r>
            <a:endParaRPr sz="3300" b="0" i="0" u="none" strike="noStrike" cap="none">
              <a:solidFill>
                <a:srgbClr val="000000"/>
              </a:solidFill>
              <a:latin typeface="Calibri"/>
              <a:ea typeface="Calibri"/>
              <a:cs typeface="Calibri"/>
              <a:sym typeface="Calibri"/>
            </a:endParaRPr>
          </a:p>
        </p:txBody>
      </p:sp>
      <p:sp>
        <p:nvSpPr>
          <p:cNvPr id="265" name="Google Shape;265;p10"/>
          <p:cNvSpPr txBox="1">
            <a:spLocks noGrp="1"/>
          </p:cNvSpPr>
          <p:nvPr>
            <p:ph type="body" idx="1"/>
          </p:nvPr>
        </p:nvSpPr>
        <p:spPr>
          <a:xfrm>
            <a:off x="479425" y="1585800"/>
            <a:ext cx="4530600" cy="523220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000" b="0">
                <a:solidFill>
                  <a:schemeClr val="dk1"/>
                </a:solidFill>
                <a:latin typeface="Calibri"/>
                <a:ea typeface="Calibri"/>
                <a:cs typeface="Calibri"/>
                <a:sym typeface="Calibri"/>
              </a:rPr>
              <a:t>Problémy ve stávajících dodavatelských řetězcích:</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Velký počet globálně distribuovaných zúčastněných stran</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Nedostatek sdílených informací</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Nízká úroveň důvěry – potřeba zprostředkovatelů třetích stran, což má za následek dodatečné náklady a zpoždění</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Nízká úroveň digitalizace – většina údajů o shodě a informací uložených na papíře nebo v centralizované databázi</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Lidská chyba</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0">
                <a:solidFill>
                  <a:schemeClr val="dk1"/>
                </a:solidFill>
                <a:latin typeface="Calibri"/>
                <a:ea typeface="Calibri"/>
                <a:cs typeface="Calibri"/>
                <a:sym typeface="Calibri"/>
              </a:rPr>
              <a:t>Manipulace s daty</a:t>
            </a:r>
            <a:endParaRPr sz="2000" b="0">
              <a:solidFill>
                <a:schemeClr val="dk1"/>
              </a:solidFill>
              <a:latin typeface="Calibri"/>
              <a:ea typeface="Calibri"/>
              <a:cs typeface="Calibri"/>
              <a:sym typeface="Calibri"/>
            </a:endParaRPr>
          </a:p>
          <a:p>
            <a:pPr marL="914400" lvl="1" indent="-368300" algn="l" rtl="0">
              <a:lnSpc>
                <a:spcPct val="100000"/>
              </a:lnSpc>
              <a:spcBef>
                <a:spcPts val="0"/>
              </a:spcBef>
              <a:spcAft>
                <a:spcPts val="0"/>
              </a:spcAft>
              <a:buClr>
                <a:schemeClr val="dk1"/>
              </a:buClr>
              <a:buSzPts val="2200"/>
              <a:buFont typeface="Arial"/>
              <a:buChar char="•"/>
            </a:pPr>
            <a:r>
              <a:rPr lang="en-GB" sz="2000" b="1">
                <a:solidFill>
                  <a:schemeClr val="dk1"/>
                </a:solidFill>
                <a:latin typeface="Calibri"/>
                <a:ea typeface="Calibri"/>
                <a:cs typeface="Calibri"/>
                <a:sym typeface="Calibri"/>
              </a:rPr>
              <a:t>Neefektivní, nákladné</a:t>
            </a:r>
            <a:endParaRPr sz="2000" b="1">
              <a:solidFill>
                <a:schemeClr val="dk1"/>
              </a:solidFill>
            </a:endParaRPr>
          </a:p>
        </p:txBody>
      </p:sp>
      <p:pic>
        <p:nvPicPr>
          <p:cNvPr id="266" name="Google Shape;266;p10"/>
          <p:cNvPicPr preferRelativeResize="0"/>
          <p:nvPr/>
        </p:nvPicPr>
        <p:blipFill rotWithShape="1">
          <a:blip r:embed="rId4">
            <a:alphaModFix/>
          </a:blip>
          <a:srcRect/>
          <a:stretch/>
        </p:blipFill>
        <p:spPr>
          <a:xfrm>
            <a:off x="5200750" y="2525124"/>
            <a:ext cx="5198899" cy="3465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26e12bcc226_0_1"/>
          <p:cNvSpPr txBox="1">
            <a:spLocks noGrp="1"/>
          </p:cNvSpPr>
          <p:nvPr>
            <p:ph type="title"/>
          </p:nvPr>
        </p:nvSpPr>
        <p:spPr>
          <a:xfrm>
            <a:off x="630725" y="1456700"/>
            <a:ext cx="8199000" cy="4862870"/>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Blockchain jako potenciální řešení mnoha z těchto problémů v rámci zemědělsko-potravinářského dodavatelského řetězce</a:t>
            </a:r>
            <a:br>
              <a:rPr lang="en-GB" sz="2200" b="0">
                <a:solidFill>
                  <a:srgbClr val="0C0C0C"/>
                </a:solidFill>
                <a:latin typeface="Calibri"/>
                <a:ea typeface="Calibri"/>
                <a:cs typeface="Calibri"/>
                <a:sym typeface="Calibri"/>
              </a:rPr>
            </a:br>
            <a:endParaRPr sz="2200" b="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Klíč: </a:t>
            </a:r>
            <a:r>
              <a:rPr lang="en-GB" sz="2200" b="0">
                <a:solidFill>
                  <a:srgbClr val="0C0C0C"/>
                </a:solidFill>
                <a:latin typeface="Calibri"/>
                <a:ea typeface="Calibri"/>
                <a:cs typeface="Calibri"/>
                <a:sym typeface="Calibri"/>
              </a:rPr>
              <a:t>Blockchain jako distribuovaná, decentralizované záznamy</a:t>
            </a:r>
            <a:endParaRPr sz="2200" b="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b="0">
                <a:solidFill>
                  <a:srgbClr val="0C0C0C"/>
                </a:solidFill>
                <a:latin typeface="Calibri"/>
                <a:ea typeface="Calibri"/>
                <a:cs typeface="Calibri"/>
                <a:sym typeface="Calibri"/>
              </a:rPr>
              <a:t>Každý na Blockchainu (uzlech) obdrží identickou, synchronizovanou kopii informací na Blockchainu </a:t>
            </a:r>
            <a:br>
              <a:rPr lang="en-GB" sz="2000" b="0">
                <a:solidFill>
                  <a:srgbClr val="0C0C0C"/>
                </a:solidFill>
                <a:latin typeface="Calibri"/>
                <a:ea typeface="Calibri"/>
                <a:cs typeface="Calibri"/>
                <a:sym typeface="Calibri"/>
              </a:rPr>
            </a:br>
            <a:br>
              <a:rPr lang="en-GB" sz="2000" b="0">
                <a:solidFill>
                  <a:srgbClr val="0C0C0C"/>
                </a:solidFill>
                <a:latin typeface="Calibri"/>
                <a:ea typeface="Calibri"/>
                <a:cs typeface="Calibri"/>
                <a:sym typeface="Calibri"/>
              </a:rPr>
            </a:br>
            <a:r>
              <a:rPr lang="en-GB" sz="2000" b="0">
                <a:solidFill>
                  <a:srgbClr val="0C0C0C"/>
                </a:solidFill>
                <a:latin typeface="Calibri"/>
                <a:ea typeface="Calibri"/>
                <a:cs typeface="Calibri"/>
                <a:sym typeface="Calibri"/>
              </a:rPr>
              <a:t>Data vložená do Blockchainu musí být ověřena a potvrzena všemi účastníky (konsensus) </a:t>
            </a:r>
            <a:br>
              <a:rPr lang="en-GB" sz="2000" b="0">
                <a:solidFill>
                  <a:srgbClr val="0C0C0C"/>
                </a:solidFill>
                <a:latin typeface="Calibri"/>
                <a:ea typeface="Calibri"/>
                <a:cs typeface="Calibri"/>
                <a:sym typeface="Calibri"/>
              </a:rPr>
            </a:br>
            <a:br>
              <a:rPr lang="en-GB" sz="2000" b="0">
                <a:solidFill>
                  <a:srgbClr val="0C0C0C"/>
                </a:solidFill>
                <a:latin typeface="Calibri"/>
                <a:ea typeface="Calibri"/>
                <a:cs typeface="Calibri"/>
                <a:sym typeface="Calibri"/>
              </a:rPr>
            </a:br>
            <a:r>
              <a:rPr lang="en-GB" sz="2000" b="0">
                <a:solidFill>
                  <a:srgbClr val="0C0C0C"/>
                </a:solidFill>
                <a:latin typeface="Calibri"/>
                <a:ea typeface="Calibri"/>
                <a:cs typeface="Calibri"/>
                <a:sym typeface="Calibri"/>
              </a:rPr>
              <a:t>Data vložená do Blockchainu jsou neměnná</a:t>
            </a:r>
            <a:br>
              <a:rPr lang="en-GB" sz="2200" b="0">
                <a:solidFill>
                  <a:srgbClr val="0C0C0C"/>
                </a:solidFill>
                <a:latin typeface="Calibri"/>
                <a:ea typeface="Calibri"/>
                <a:cs typeface="Calibri"/>
                <a:sym typeface="Calibri"/>
              </a:rPr>
            </a:br>
            <a:endParaRPr sz="2200" b="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Podívejme se na druhy zainteresovaných stran a informací, které by měly být zahrnuty do zemědělsko-potravinářského dodavatelského řetězce podporovaného blockchainem</a:t>
            </a:r>
            <a:endParaRPr sz="2200" b="0">
              <a:solidFill>
                <a:srgbClr val="0C0C0C"/>
              </a:solidFill>
              <a:latin typeface="Calibri"/>
              <a:ea typeface="Calibri"/>
              <a:cs typeface="Calibri"/>
              <a:sym typeface="Calibri"/>
            </a:endParaRPr>
          </a:p>
        </p:txBody>
      </p:sp>
      <p:pic>
        <p:nvPicPr>
          <p:cNvPr id="273" name="Google Shape;273;g26e12bcc226_0_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4" name="Google Shape;274;g26e12bcc226_0_1"/>
          <p:cNvSpPr txBox="1"/>
          <p:nvPr/>
        </p:nvSpPr>
        <p:spPr>
          <a:xfrm>
            <a:off x="266700" y="269550"/>
            <a:ext cx="93345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ŘÍZENÍ DODAVATELSKÉHO ŘETĚZCE</a:t>
            </a:r>
            <a:endParaRPr sz="3300" b="0" i="0" u="none" strike="noStrike" cap="none">
              <a:solidFill>
                <a:srgbClr val="000000"/>
              </a:solidFill>
              <a:latin typeface="Calibri"/>
              <a:ea typeface="Calibri"/>
              <a:cs typeface="Calibri"/>
              <a:sym typeface="Calibri"/>
            </a:endParaRPr>
          </a:p>
        </p:txBody>
      </p:sp>
      <p:sp>
        <p:nvSpPr>
          <p:cNvPr id="275" name="Google Shape;275;g26e12bcc226_0_1"/>
          <p:cNvSpPr/>
          <p:nvPr/>
        </p:nvSpPr>
        <p:spPr>
          <a:xfrm>
            <a:off x="4810025" y="6300325"/>
            <a:ext cx="5591100" cy="962700"/>
          </a:xfrm>
          <a:prstGeom prst="rect">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g26e12bcc226_0_1"/>
          <p:cNvSpPr txBox="1"/>
          <p:nvPr/>
        </p:nvSpPr>
        <p:spPr>
          <a:xfrm>
            <a:off x="4914800" y="6169963"/>
            <a:ext cx="6039000" cy="340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Další informace o uzlech, konsensu a dalších stavebních kamenech blockchainu naleznete v modulu 2</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3" name="Google Shape;283;p12"/>
          <p:cNvSpPr txBox="1"/>
          <p:nvPr/>
        </p:nvSpPr>
        <p:spPr>
          <a:xfrm>
            <a:off x="365125" y="277200"/>
            <a:ext cx="92043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ŘÍZENÍ DODAVATELSKÉHO ŘETĚZCE</a:t>
            </a:r>
            <a:endParaRPr sz="3300" b="0" i="0" u="none" strike="noStrike" cap="none">
              <a:solidFill>
                <a:srgbClr val="000000"/>
              </a:solidFill>
              <a:latin typeface="Calibri"/>
              <a:ea typeface="Calibri"/>
              <a:cs typeface="Calibri"/>
              <a:sym typeface="Calibri"/>
            </a:endParaRPr>
          </a:p>
        </p:txBody>
      </p:sp>
      <p:sp>
        <p:nvSpPr>
          <p:cNvPr id="284" name="Google Shape;284;p12"/>
          <p:cNvSpPr txBox="1">
            <a:spLocks noGrp="1"/>
          </p:cNvSpPr>
          <p:nvPr>
            <p:ph type="body" idx="1"/>
          </p:nvPr>
        </p:nvSpPr>
        <p:spPr>
          <a:xfrm>
            <a:off x="546100" y="1704975"/>
            <a:ext cx="5406900" cy="575542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a:solidFill>
                  <a:srgbClr val="0C0C0C"/>
                </a:solidFill>
                <a:latin typeface="Calibri"/>
                <a:ea typeface="Calibri"/>
                <a:cs typeface="Calibri"/>
                <a:sym typeface="Calibri"/>
              </a:rPr>
              <a:t>Výhody agropotravinářského řetězce podporovaného blockchainem</a:t>
            </a:r>
            <a:r>
              <a:rPr lang="en-GB" sz="2200" b="0">
                <a:solidFill>
                  <a:srgbClr val="0C0C0C"/>
                </a:solidFill>
                <a:latin typeface="Calibri"/>
                <a:ea typeface="Calibri"/>
                <a:cs typeface="Calibri"/>
                <a:sym typeface="Calibri"/>
              </a:rPr>
              <a:t>:</a:t>
            </a:r>
            <a:endParaRPr sz="2200" b="0">
              <a:solidFill>
                <a:srgbClr val="0C0C0C"/>
              </a:solidFill>
              <a:latin typeface="Calibri"/>
              <a:ea typeface="Calibri"/>
              <a:cs typeface="Calibri"/>
              <a:sym typeface="Calibri"/>
            </a:endParaRPr>
          </a:p>
          <a:p>
            <a:pPr marL="457200" lvl="0" indent="0" algn="l" rtl="0">
              <a:lnSpc>
                <a:spcPct val="100000"/>
              </a:lnSpc>
              <a:spcBef>
                <a:spcPts val="0"/>
              </a:spcBef>
              <a:spcAft>
                <a:spcPts val="0"/>
              </a:spcAft>
              <a:buSzPts val="1400"/>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Rychlejší a přesnější tok informací mezi účastníky dodavatelského řetězce</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Disintermediace – distribuovaná, decentralizovaná účetní kniha, kde jsou informace ověřovány všemi zúčastněnými stranami, odstraňuje potřebu, aby tento úkol vykonávali zprostředkovatelé třetích stran, čímž se odstraňuje „prostředník“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Menší prostor pro lidskou chybu, manipulaci s daty nebo špatnou komunikaci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Zvýšená transparentnost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Zvýšená účinnost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Snížené náklady</a:t>
            </a:r>
            <a:endParaRPr sz="2200" b="0">
              <a:solidFill>
                <a:srgbClr val="0C0C0C"/>
              </a:solidFill>
              <a:latin typeface="Calibri"/>
              <a:ea typeface="Calibri"/>
              <a:cs typeface="Calibri"/>
              <a:sym typeface="Calibri"/>
            </a:endParaRPr>
          </a:p>
        </p:txBody>
      </p:sp>
      <p:pic>
        <p:nvPicPr>
          <p:cNvPr id="285" name="Google Shape;285;p12"/>
          <p:cNvPicPr preferRelativeResize="0"/>
          <p:nvPr/>
        </p:nvPicPr>
        <p:blipFill rotWithShape="1">
          <a:blip r:embed="rId4">
            <a:alphaModFix/>
          </a:blip>
          <a:srcRect l="13534" r="11771"/>
          <a:stretch/>
        </p:blipFill>
        <p:spPr>
          <a:xfrm>
            <a:off x="6296025" y="1557500"/>
            <a:ext cx="4267203" cy="57129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1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92" name="Google Shape;292;p13"/>
          <p:cNvSpPr txBox="1"/>
          <p:nvPr/>
        </p:nvSpPr>
        <p:spPr>
          <a:xfrm>
            <a:off x="231775" y="277200"/>
            <a:ext cx="89298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ŘÍZENÍ DODAVATELSKÉHO ŘETĚZCE</a:t>
            </a:r>
            <a:endParaRPr sz="3300" b="0" i="0" u="none" strike="noStrike" cap="none">
              <a:solidFill>
                <a:srgbClr val="000000"/>
              </a:solidFill>
              <a:latin typeface="Calibri"/>
              <a:ea typeface="Calibri"/>
              <a:cs typeface="Calibri"/>
              <a:sym typeface="Calibri"/>
            </a:endParaRPr>
          </a:p>
        </p:txBody>
      </p:sp>
      <p:sp>
        <p:nvSpPr>
          <p:cNvPr id="293" name="Google Shape;293;p13"/>
          <p:cNvSpPr txBox="1">
            <a:spLocks noGrp="1"/>
          </p:cNvSpPr>
          <p:nvPr>
            <p:ph type="body" idx="1"/>
          </p:nvPr>
        </p:nvSpPr>
        <p:spPr>
          <a:xfrm>
            <a:off x="546100" y="1800225"/>
            <a:ext cx="9601200" cy="4739759"/>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Zvýšená transparentnost a sledovatelnost díky Blockchainu může pomoci snížit pravděpodobnost lidských chyb a souvisejícího plýtvání potravinami, ale nemůže eliminovat všechna rizika kontaminace.</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Nicméně i v případech, kdy Blockchain nedokáže zabránit kontaminaci v dodavatelském řetězci, může pomoci minimalizovat negativní dopad</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Podrobné informace o původu produktu a cestě dodavatelským řetězcem mohou maloobchodníkům pomoci přesně identifikovat, které produkty byly kontaminovány, kdy a kde, za účelem provedení rychlého a cíleného stažení produktu z trhu.</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Zvýšením sledovatelnosti dodavatelského řetězce může Blockchain pomoci zlepšit bezpečnost potravin a snížit plýtvání potravinami</a:t>
            </a:r>
            <a:endParaRPr sz="22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p1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00" name="Google Shape;300;p15"/>
          <p:cNvSpPr txBox="1"/>
          <p:nvPr/>
        </p:nvSpPr>
        <p:spPr>
          <a:xfrm>
            <a:off x="3365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SHORT IN-CLASS EXERCISE: QUIZ</a:t>
            </a:r>
            <a:endParaRPr sz="3300" b="0" i="0" u="none" strike="noStrike" cap="none">
              <a:solidFill>
                <a:srgbClr val="000000"/>
              </a:solidFill>
              <a:latin typeface="Calibri"/>
              <a:ea typeface="Calibri"/>
              <a:cs typeface="Calibri"/>
              <a:sym typeface="Calibri"/>
            </a:endParaRPr>
          </a:p>
        </p:txBody>
      </p:sp>
      <p:sp>
        <p:nvSpPr>
          <p:cNvPr id="301" name="Google Shape;301;p15"/>
          <p:cNvSpPr txBox="1">
            <a:spLocks noGrp="1"/>
          </p:cNvSpPr>
          <p:nvPr>
            <p:ph type="body" idx="1"/>
          </p:nvPr>
        </p:nvSpPr>
        <p:spPr>
          <a:xfrm>
            <a:off x="546100" y="1514475"/>
            <a:ext cx="9601200" cy="46794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r>
              <a:rPr lang="en-GB" sz="2200" b="0" dirty="0">
                <a:solidFill>
                  <a:srgbClr val="0C0C0C"/>
                </a:solidFill>
                <a:latin typeface="Calibri"/>
                <a:ea typeface="Calibri"/>
                <a:cs typeface="Calibri"/>
                <a:sym typeface="Calibri"/>
              </a:rPr>
              <a:t>V </a:t>
            </a:r>
            <a:r>
              <a:rPr lang="en-GB" sz="2200" b="0" dirty="0" err="1">
                <a:solidFill>
                  <a:srgbClr val="0C0C0C"/>
                </a:solidFill>
                <a:latin typeface="Calibri"/>
                <a:ea typeface="Calibri"/>
                <a:cs typeface="Calibri"/>
                <a:sym typeface="Calibri"/>
              </a:rPr>
              <a:t>roce</a:t>
            </a:r>
            <a:r>
              <a:rPr lang="en-GB" sz="2200" b="0" dirty="0">
                <a:solidFill>
                  <a:srgbClr val="0C0C0C"/>
                </a:solidFill>
                <a:latin typeface="Calibri"/>
                <a:ea typeface="Calibri"/>
                <a:cs typeface="Calibri"/>
                <a:sym typeface="Calibri"/>
              </a:rPr>
              <a:t> 2016 </a:t>
            </a:r>
            <a:r>
              <a:rPr lang="en-GB" sz="2200" b="0" dirty="0" err="1">
                <a:solidFill>
                  <a:srgbClr val="0C0C0C"/>
                </a:solidFill>
                <a:latin typeface="Calibri"/>
                <a:ea typeface="Calibri"/>
                <a:cs typeface="Calibri"/>
                <a:sym typeface="Calibri"/>
              </a:rPr>
              <a:t>provedly</a:t>
            </a:r>
            <a:r>
              <a:rPr lang="en-GB" sz="2200" b="0" dirty="0">
                <a:solidFill>
                  <a:srgbClr val="0C0C0C"/>
                </a:solidFill>
                <a:latin typeface="Calibri"/>
                <a:ea typeface="Calibri"/>
                <a:cs typeface="Calibri"/>
                <a:sym typeface="Calibri"/>
              </a:rPr>
              <a:t> Walmart a IBM </a:t>
            </a:r>
            <a:r>
              <a:rPr lang="en-GB" sz="2200" b="0" dirty="0" err="1">
                <a:solidFill>
                  <a:srgbClr val="0C0C0C"/>
                </a:solidFill>
                <a:latin typeface="Calibri"/>
                <a:ea typeface="Calibri"/>
                <a:cs typeface="Calibri"/>
                <a:sym typeface="Calibri"/>
              </a:rPr>
              <a:t>případovou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studii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sledující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původ</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balíčku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nakrájeného</a:t>
            </a:r>
            <a:r>
              <a:rPr lang="en-GB" sz="2200" b="0" dirty="0">
                <a:solidFill>
                  <a:srgbClr val="0C0C0C"/>
                </a:solidFill>
                <a:latin typeface="Calibri"/>
                <a:ea typeface="Calibri"/>
                <a:cs typeface="Calibri"/>
                <a:sym typeface="Calibri"/>
              </a:rPr>
              <a:t> manga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prodej</a:t>
            </a:r>
            <a:r>
              <a:rPr lang="en-GB" sz="2200" b="0" dirty="0">
                <a:solidFill>
                  <a:srgbClr val="0C0C0C"/>
                </a:solidFill>
                <a:latin typeface="Calibri"/>
                <a:ea typeface="Calibri"/>
                <a:cs typeface="Calibri"/>
                <a:sym typeface="Calibri"/>
              </a:rPr>
              <a:t> v </a:t>
            </a:r>
            <a:r>
              <a:rPr lang="en-GB" sz="2200" b="0" dirty="0" err="1">
                <a:solidFill>
                  <a:srgbClr val="0C0C0C"/>
                </a:solidFill>
                <a:latin typeface="Calibri"/>
                <a:ea typeface="Calibri"/>
                <a:cs typeface="Calibri"/>
                <a:sym typeface="Calibri"/>
              </a:rPr>
              <a:t>jednom</a:t>
            </a:r>
            <a:r>
              <a:rPr lang="en-GB" sz="2200" b="0" dirty="0">
                <a:solidFill>
                  <a:srgbClr val="0C0C0C"/>
                </a:solidFill>
                <a:latin typeface="Calibri"/>
                <a:ea typeface="Calibri"/>
                <a:cs typeface="Calibri"/>
                <a:sym typeface="Calibri"/>
              </a:rPr>
              <a:t> z </a:t>
            </a:r>
            <a:r>
              <a:rPr lang="en-GB" sz="2200" b="0" dirty="0" err="1">
                <a:solidFill>
                  <a:srgbClr val="0C0C0C"/>
                </a:solidFill>
                <a:latin typeface="Calibri"/>
                <a:ea typeface="Calibri"/>
                <a:cs typeface="Calibri"/>
                <a:sym typeface="Calibri"/>
              </a:rPr>
              <a:t>obchodů</a:t>
            </a:r>
            <a:r>
              <a:rPr lang="en-GB" sz="2200" b="0" dirty="0">
                <a:solidFill>
                  <a:srgbClr val="0C0C0C"/>
                </a:solidFill>
                <a:latin typeface="Calibri"/>
                <a:ea typeface="Calibri"/>
                <a:cs typeface="Calibri"/>
                <a:sym typeface="Calibri"/>
              </a:rPr>
              <a:t> Walmart v USA.</a:t>
            </a:r>
            <a:endParaRPr dirty="0"/>
          </a:p>
          <a:p>
            <a:pPr marL="0" lvl="0" indent="0" algn="l" rtl="0">
              <a:lnSpc>
                <a:spcPct val="100000"/>
              </a:lnSpc>
              <a:spcBef>
                <a:spcPts val="0"/>
              </a:spcBef>
              <a:spcAft>
                <a:spcPts val="0"/>
              </a:spcAft>
              <a:buSzPts val="1400"/>
              <a:buNone/>
            </a:pPr>
            <a:endParaRPr sz="2200" b="0" dirty="0">
              <a:solidFill>
                <a:srgbClr val="0C0C0C"/>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2200" b="0" dirty="0" err="1">
                <a:solidFill>
                  <a:srgbClr val="0C0C0C"/>
                </a:solidFill>
                <a:latin typeface="Calibri"/>
                <a:ea typeface="Calibri"/>
                <a:cs typeface="Calibri"/>
                <a:sym typeface="Calibri"/>
              </a:rPr>
              <a:t>Před</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implementací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Blockchainu</a:t>
            </a:r>
            <a:r>
              <a:rPr lang="en-GB" sz="2200" b="0" dirty="0">
                <a:solidFill>
                  <a:srgbClr val="0C0C0C"/>
                </a:solidFill>
                <a:latin typeface="Calibri"/>
                <a:ea typeface="Calibri"/>
                <a:cs typeface="Calibri"/>
                <a:sym typeface="Calibri"/>
              </a:rPr>
              <a:t> do </a:t>
            </a:r>
            <a:r>
              <a:rPr lang="en-GB" sz="2200" b="0" dirty="0" err="1">
                <a:solidFill>
                  <a:srgbClr val="0C0C0C"/>
                </a:solidFill>
                <a:latin typeface="Calibri"/>
                <a:ea typeface="Calibri"/>
                <a:cs typeface="Calibri"/>
                <a:sym typeface="Calibri"/>
              </a:rPr>
              <a:t>jejich</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dodavatelského</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řetězce</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trvalo</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týmu</a:t>
            </a:r>
            <a:r>
              <a:rPr lang="en-GB" sz="2200" b="0" dirty="0">
                <a:solidFill>
                  <a:srgbClr val="0C0C0C"/>
                </a:solidFill>
                <a:latin typeface="Calibri"/>
                <a:ea typeface="Calibri"/>
                <a:cs typeface="Calibri"/>
                <a:sym typeface="Calibri"/>
              </a:rPr>
              <a:t> Walmart Food Safety </a:t>
            </a:r>
            <a:r>
              <a:rPr lang="en-GB" sz="2200" dirty="0">
                <a:solidFill>
                  <a:srgbClr val="0C0C0C"/>
                </a:solidFill>
                <a:latin typeface="Calibri"/>
                <a:ea typeface="Calibri"/>
                <a:cs typeface="Calibri"/>
                <a:sym typeface="Calibri"/>
              </a:rPr>
              <a:t>6 </a:t>
            </a:r>
            <a:r>
              <a:rPr lang="en-GB" sz="2200" dirty="0" err="1">
                <a:solidFill>
                  <a:srgbClr val="0C0C0C"/>
                </a:solidFill>
                <a:latin typeface="Calibri"/>
                <a:ea typeface="Calibri"/>
                <a:cs typeface="Calibri"/>
                <a:sym typeface="Calibri"/>
              </a:rPr>
              <a:t>dní</a:t>
            </a:r>
            <a:r>
              <a:rPr lang="en-GB" sz="2200" dirty="0">
                <a:solidFill>
                  <a:srgbClr val="0C0C0C"/>
                </a:solidFill>
                <a:latin typeface="Calibri"/>
                <a:ea typeface="Calibri"/>
                <a:cs typeface="Calibri"/>
                <a:sym typeface="Calibri"/>
              </a:rPr>
              <a:t>, 18 </a:t>
            </a:r>
            <a:r>
              <a:rPr lang="en-GB" sz="2200" dirty="0" err="1">
                <a:solidFill>
                  <a:srgbClr val="0C0C0C"/>
                </a:solidFill>
                <a:latin typeface="Calibri"/>
                <a:ea typeface="Calibri"/>
                <a:cs typeface="Calibri"/>
                <a:sym typeface="Calibri"/>
              </a:rPr>
              <a:t>hodin</a:t>
            </a:r>
            <a:r>
              <a:rPr lang="en-GB" sz="2200" dirty="0">
                <a:solidFill>
                  <a:srgbClr val="0C0C0C"/>
                </a:solidFill>
                <a:latin typeface="Calibri"/>
                <a:ea typeface="Calibri"/>
                <a:cs typeface="Calibri"/>
                <a:sym typeface="Calibri"/>
              </a:rPr>
              <a:t> a 26 </a:t>
            </a:r>
            <a:r>
              <a:rPr lang="en-GB" sz="2200" dirty="0" err="1">
                <a:solidFill>
                  <a:srgbClr val="0C0C0C"/>
                </a:solidFill>
                <a:latin typeface="Calibri"/>
                <a:ea typeface="Calibri"/>
                <a:cs typeface="Calibri"/>
                <a:sym typeface="Calibri"/>
              </a:rPr>
              <a:t>minut</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než</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vystopoval</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původ</a:t>
            </a:r>
            <a:r>
              <a:rPr lang="en-GB" sz="2200" b="0" dirty="0">
                <a:solidFill>
                  <a:srgbClr val="0C0C0C"/>
                </a:solidFill>
                <a:latin typeface="Calibri"/>
                <a:ea typeface="Calibri"/>
                <a:cs typeface="Calibri"/>
                <a:sym typeface="Calibri"/>
              </a:rPr>
              <a:t> manga.</a:t>
            </a:r>
            <a:endParaRPr dirty="0"/>
          </a:p>
          <a:p>
            <a:pPr marL="0" lvl="0" indent="0" algn="l" rtl="0">
              <a:lnSpc>
                <a:spcPct val="100000"/>
              </a:lnSpc>
              <a:spcBef>
                <a:spcPts val="0"/>
              </a:spcBef>
              <a:spcAft>
                <a:spcPts val="0"/>
              </a:spcAft>
              <a:buSzPts val="1400"/>
              <a:buNone/>
            </a:pPr>
            <a:endParaRPr sz="2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2200" b="0" dirty="0">
                <a:solidFill>
                  <a:srgbClr val="0C0C0C"/>
                </a:solidFill>
                <a:latin typeface="Calibri"/>
                <a:ea typeface="Calibri"/>
                <a:cs typeface="Calibri"/>
                <a:sym typeface="Calibri"/>
              </a:rPr>
              <a:t>Po </a:t>
            </a:r>
            <a:r>
              <a:rPr lang="en-GB" sz="2200" b="0" dirty="0" err="1">
                <a:solidFill>
                  <a:srgbClr val="0C0C0C"/>
                </a:solidFill>
                <a:latin typeface="Calibri"/>
                <a:ea typeface="Calibri"/>
                <a:cs typeface="Calibri"/>
                <a:sym typeface="Calibri"/>
              </a:rPr>
              <a:t>partnerství</a:t>
            </a:r>
            <a:r>
              <a:rPr lang="en-GB" sz="2200" b="0" dirty="0">
                <a:solidFill>
                  <a:srgbClr val="0C0C0C"/>
                </a:solidFill>
                <a:latin typeface="Calibri"/>
                <a:ea typeface="Calibri"/>
                <a:cs typeface="Calibri"/>
                <a:sym typeface="Calibri"/>
              </a:rPr>
              <a:t> s IBM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vytvoření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systému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sledovatelnosti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potravin</a:t>
            </a:r>
            <a:r>
              <a:rPr lang="en-GB" sz="2200" b="0" dirty="0">
                <a:solidFill>
                  <a:srgbClr val="0C0C0C"/>
                </a:solidFill>
                <a:latin typeface="Calibri"/>
                <a:ea typeface="Calibri"/>
                <a:cs typeface="Calibri"/>
                <a:sym typeface="Calibri"/>
              </a:rPr>
              <a:t> (Hyperledger)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bázi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blockchainu</a:t>
            </a:r>
            <a:r>
              <a:rPr lang="en-GB" sz="2200" b="0" dirty="0">
                <a:solidFill>
                  <a:srgbClr val="0C0C0C"/>
                </a:solidFill>
                <a:latin typeface="Calibri"/>
                <a:ea typeface="Calibri"/>
                <a:cs typeface="Calibri"/>
                <a:sym typeface="Calibri"/>
              </a:rPr>
              <a:t>, </a:t>
            </a:r>
            <a:r>
              <a:rPr lang="en-GB" sz="2200" dirty="0">
                <a:solidFill>
                  <a:srgbClr val="0C0C0C"/>
                </a:solidFill>
                <a:latin typeface="Calibri"/>
                <a:ea typeface="Calibri"/>
                <a:cs typeface="Calibri"/>
                <a:sym typeface="Calibri"/>
              </a:rPr>
              <a:t>jak </a:t>
            </a:r>
            <a:r>
              <a:rPr lang="en-GB" sz="2200" dirty="0" err="1">
                <a:solidFill>
                  <a:srgbClr val="0C0C0C"/>
                </a:solidFill>
                <a:latin typeface="Calibri"/>
                <a:ea typeface="Calibri"/>
                <a:cs typeface="Calibri"/>
                <a:sym typeface="Calibri"/>
              </a:rPr>
              <a:t>dlouho</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trvalo</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vysledovat</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stejná</a:t>
            </a:r>
            <a:r>
              <a:rPr lang="en-GB" sz="2200" dirty="0">
                <a:solidFill>
                  <a:srgbClr val="0C0C0C"/>
                </a:solidFill>
                <a:latin typeface="Calibri"/>
                <a:ea typeface="Calibri"/>
                <a:cs typeface="Calibri"/>
                <a:sym typeface="Calibri"/>
              </a:rPr>
              <a:t> manga</a:t>
            </a:r>
            <a:r>
              <a:rPr lang="en-GB" sz="2200" b="0" dirty="0">
                <a:solidFill>
                  <a:srgbClr val="0C0C0C"/>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24-48 </a:t>
            </a:r>
            <a:r>
              <a:rPr lang="en-GB" sz="2200" b="0" dirty="0" err="1">
                <a:solidFill>
                  <a:schemeClr val="dk1"/>
                </a:solidFill>
                <a:latin typeface="Calibri"/>
                <a:ea typeface="Calibri"/>
                <a:cs typeface="Calibri"/>
                <a:sym typeface="Calibri"/>
              </a:rPr>
              <a:t>hodin</a:t>
            </a:r>
            <a:endParaRPr dirty="0"/>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12-24 </a:t>
            </a:r>
            <a:r>
              <a:rPr lang="en-GB" sz="2200" b="0" dirty="0" err="1">
                <a:solidFill>
                  <a:schemeClr val="dk1"/>
                </a:solidFill>
                <a:latin typeface="Calibri"/>
                <a:ea typeface="Calibri"/>
                <a:cs typeface="Calibri"/>
                <a:sym typeface="Calibri"/>
              </a:rPr>
              <a:t>hodin</a:t>
            </a:r>
            <a:endParaRPr dirty="0"/>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0-12 </a:t>
            </a:r>
            <a:r>
              <a:rPr lang="en-GB" sz="2200" b="0" dirty="0" err="1">
                <a:solidFill>
                  <a:schemeClr val="dk1"/>
                </a:solidFill>
                <a:latin typeface="Calibri"/>
                <a:ea typeface="Calibri"/>
                <a:cs typeface="Calibri"/>
                <a:sym typeface="Calibri"/>
              </a:rPr>
              <a:t>hodin</a:t>
            </a:r>
            <a:endParaRPr dirty="0"/>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Pod </a:t>
            </a:r>
            <a:r>
              <a:rPr lang="en-GB" sz="2200" b="0" dirty="0" err="1">
                <a:solidFill>
                  <a:schemeClr val="dk1"/>
                </a:solidFill>
                <a:latin typeface="Calibri"/>
                <a:ea typeface="Calibri"/>
                <a:cs typeface="Calibri"/>
                <a:sym typeface="Calibri"/>
              </a:rPr>
              <a:t>hodinu</a:t>
            </a:r>
            <a:endParaRPr dirty="0"/>
          </a:p>
          <a:p>
            <a:pPr marL="0" lvl="0" indent="0" algn="l" rtl="0">
              <a:lnSpc>
                <a:spcPct val="100000"/>
              </a:lnSpc>
              <a:spcBef>
                <a:spcPts val="0"/>
              </a:spcBef>
              <a:spcAft>
                <a:spcPts val="0"/>
              </a:spcAft>
              <a:buSzPts val="1400"/>
              <a:buNone/>
            </a:pPr>
            <a:endParaRPr sz="1800" b="0" dirty="0">
              <a:solidFill>
                <a:schemeClr val="dk1"/>
              </a:solidFill>
            </a:endParaRPr>
          </a:p>
        </p:txBody>
      </p:sp>
      <p:pic>
        <p:nvPicPr>
          <p:cNvPr id="302" name="Google Shape;302;p15"/>
          <p:cNvPicPr preferRelativeResize="0"/>
          <p:nvPr/>
        </p:nvPicPr>
        <p:blipFill rotWithShape="1">
          <a:blip r:embed="rId4">
            <a:alphaModFix/>
          </a:blip>
          <a:srcRect t="11386"/>
          <a:stretch/>
        </p:blipFill>
        <p:spPr>
          <a:xfrm>
            <a:off x="5658009" y="4273825"/>
            <a:ext cx="4553442" cy="2692669"/>
          </a:xfrm>
          <a:prstGeom prst="rect">
            <a:avLst/>
          </a:prstGeom>
          <a:noFill/>
          <a:ln>
            <a:noFill/>
          </a:ln>
        </p:spPr>
      </p:pic>
      <p:sp>
        <p:nvSpPr>
          <p:cNvPr id="303" name="Google Shape;303;p15"/>
          <p:cNvSpPr txBox="1"/>
          <p:nvPr/>
        </p:nvSpPr>
        <p:spPr>
          <a:xfrm>
            <a:off x="481949" y="5925375"/>
            <a:ext cx="3258777" cy="66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rgbClr val="000000"/>
                </a:solidFill>
                <a:latin typeface="Calibri"/>
                <a:ea typeface="Calibri"/>
                <a:cs typeface="Calibri"/>
                <a:sym typeface="Calibri"/>
              </a:rPr>
              <a:t>Hlasujte zvednutím ruky!</a:t>
            </a:r>
            <a:endParaRPr sz="2200" b="1" i="0" u="none" strike="noStrike" cap="non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g275c4de7356_0_4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10" name="Google Shape;310;g275c4de7356_0_47"/>
          <p:cNvSpPr txBox="1"/>
          <p:nvPr/>
        </p:nvSpPr>
        <p:spPr>
          <a:xfrm>
            <a:off x="3365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KRÁTKÉ TŘÍDNÍ CVIČENÍ: KVÍZ</a:t>
            </a:r>
            <a:endParaRPr sz="3300" b="0" i="0" u="none" strike="noStrike" cap="none">
              <a:solidFill>
                <a:srgbClr val="000000"/>
              </a:solidFill>
              <a:latin typeface="Calibri"/>
              <a:ea typeface="Calibri"/>
              <a:cs typeface="Calibri"/>
              <a:sym typeface="Calibri"/>
            </a:endParaRPr>
          </a:p>
        </p:txBody>
      </p:sp>
      <p:sp>
        <p:nvSpPr>
          <p:cNvPr id="311" name="Google Shape;311;g275c4de7356_0_47"/>
          <p:cNvSpPr txBox="1">
            <a:spLocks noGrp="1"/>
          </p:cNvSpPr>
          <p:nvPr>
            <p:ph type="body" idx="1"/>
          </p:nvPr>
        </p:nvSpPr>
        <p:spPr>
          <a:xfrm>
            <a:off x="546100" y="1514475"/>
            <a:ext cx="9601200" cy="4678204"/>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r>
              <a:rPr lang="en-GB" sz="2200" b="0" dirty="0">
                <a:solidFill>
                  <a:srgbClr val="0C0C0C"/>
                </a:solidFill>
                <a:latin typeface="Calibri"/>
                <a:ea typeface="Calibri"/>
                <a:cs typeface="Calibri"/>
                <a:sym typeface="Calibri"/>
              </a:rPr>
              <a:t>V </a:t>
            </a:r>
            <a:r>
              <a:rPr lang="en-GB" sz="2200" b="0" dirty="0" err="1">
                <a:solidFill>
                  <a:srgbClr val="0C0C0C"/>
                </a:solidFill>
                <a:latin typeface="Calibri"/>
                <a:ea typeface="Calibri"/>
                <a:cs typeface="Calibri"/>
                <a:sym typeface="Calibri"/>
              </a:rPr>
              <a:t>roce</a:t>
            </a:r>
            <a:r>
              <a:rPr lang="en-GB" sz="2200" b="0" dirty="0">
                <a:solidFill>
                  <a:srgbClr val="0C0C0C"/>
                </a:solidFill>
                <a:latin typeface="Calibri"/>
                <a:ea typeface="Calibri"/>
                <a:cs typeface="Calibri"/>
                <a:sym typeface="Calibri"/>
              </a:rPr>
              <a:t> 2016 </a:t>
            </a:r>
            <a:r>
              <a:rPr lang="en-GB" sz="2200" b="0" dirty="0" err="1">
                <a:solidFill>
                  <a:srgbClr val="0C0C0C"/>
                </a:solidFill>
                <a:latin typeface="Calibri"/>
                <a:ea typeface="Calibri"/>
                <a:cs typeface="Calibri"/>
                <a:sym typeface="Calibri"/>
              </a:rPr>
              <a:t>provedly</a:t>
            </a:r>
            <a:r>
              <a:rPr lang="en-GB" sz="2200" b="0" dirty="0">
                <a:solidFill>
                  <a:srgbClr val="0C0C0C"/>
                </a:solidFill>
                <a:latin typeface="Calibri"/>
                <a:ea typeface="Calibri"/>
                <a:cs typeface="Calibri"/>
                <a:sym typeface="Calibri"/>
              </a:rPr>
              <a:t> Walmart a IBM </a:t>
            </a:r>
            <a:r>
              <a:rPr lang="en-GB" sz="2200" b="0" dirty="0" err="1">
                <a:solidFill>
                  <a:srgbClr val="0C0C0C"/>
                </a:solidFill>
                <a:latin typeface="Calibri"/>
                <a:ea typeface="Calibri"/>
                <a:cs typeface="Calibri"/>
                <a:sym typeface="Calibri"/>
              </a:rPr>
              <a:t>případovou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studii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sledující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původ</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balíčku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nakrájeného</a:t>
            </a:r>
            <a:r>
              <a:rPr lang="en-GB" sz="2200" b="0" dirty="0">
                <a:solidFill>
                  <a:srgbClr val="0C0C0C"/>
                </a:solidFill>
                <a:latin typeface="Calibri"/>
                <a:ea typeface="Calibri"/>
                <a:cs typeface="Calibri"/>
                <a:sym typeface="Calibri"/>
              </a:rPr>
              <a:t> manga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prodej</a:t>
            </a:r>
            <a:r>
              <a:rPr lang="en-GB" sz="2200" b="0" dirty="0">
                <a:solidFill>
                  <a:srgbClr val="0C0C0C"/>
                </a:solidFill>
                <a:latin typeface="Calibri"/>
                <a:ea typeface="Calibri"/>
                <a:cs typeface="Calibri"/>
                <a:sym typeface="Calibri"/>
              </a:rPr>
              <a:t> v </a:t>
            </a:r>
            <a:r>
              <a:rPr lang="en-GB" sz="2200" b="0" dirty="0" err="1">
                <a:solidFill>
                  <a:srgbClr val="0C0C0C"/>
                </a:solidFill>
                <a:latin typeface="Calibri"/>
                <a:ea typeface="Calibri"/>
                <a:cs typeface="Calibri"/>
                <a:sym typeface="Calibri"/>
              </a:rPr>
              <a:t>jednom</a:t>
            </a:r>
            <a:r>
              <a:rPr lang="en-GB" sz="2200" b="0" dirty="0">
                <a:solidFill>
                  <a:srgbClr val="0C0C0C"/>
                </a:solidFill>
                <a:latin typeface="Calibri"/>
                <a:ea typeface="Calibri"/>
                <a:cs typeface="Calibri"/>
                <a:sym typeface="Calibri"/>
              </a:rPr>
              <a:t> z </a:t>
            </a:r>
            <a:r>
              <a:rPr lang="en-GB" sz="2200" b="0" dirty="0" err="1">
                <a:solidFill>
                  <a:srgbClr val="0C0C0C"/>
                </a:solidFill>
                <a:latin typeface="Calibri"/>
                <a:ea typeface="Calibri"/>
                <a:cs typeface="Calibri"/>
                <a:sym typeface="Calibri"/>
              </a:rPr>
              <a:t>obchodů</a:t>
            </a:r>
            <a:r>
              <a:rPr lang="en-GB" sz="2200" b="0" dirty="0">
                <a:solidFill>
                  <a:srgbClr val="0C0C0C"/>
                </a:solidFill>
                <a:latin typeface="Calibri"/>
                <a:ea typeface="Calibri"/>
                <a:cs typeface="Calibri"/>
                <a:sym typeface="Calibri"/>
              </a:rPr>
              <a:t> Walmart v USA.</a:t>
            </a:r>
            <a:endParaRPr dirty="0"/>
          </a:p>
          <a:p>
            <a:pPr marL="0" lvl="0" indent="0" algn="l" rtl="0">
              <a:lnSpc>
                <a:spcPct val="100000"/>
              </a:lnSpc>
              <a:spcBef>
                <a:spcPts val="0"/>
              </a:spcBef>
              <a:spcAft>
                <a:spcPts val="0"/>
              </a:spcAft>
              <a:buSzPts val="1400"/>
              <a:buNone/>
            </a:pPr>
            <a:endParaRPr sz="2200" b="0" dirty="0">
              <a:solidFill>
                <a:srgbClr val="0C0C0C"/>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2200" b="0" dirty="0" err="1">
                <a:solidFill>
                  <a:srgbClr val="0C0C0C"/>
                </a:solidFill>
                <a:latin typeface="Calibri"/>
                <a:ea typeface="Calibri"/>
                <a:cs typeface="Calibri"/>
                <a:sym typeface="Calibri"/>
              </a:rPr>
              <a:t>Před</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implementací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Blockchainu</a:t>
            </a:r>
            <a:r>
              <a:rPr lang="en-GB" sz="2200" b="0" dirty="0">
                <a:solidFill>
                  <a:srgbClr val="0C0C0C"/>
                </a:solidFill>
                <a:latin typeface="Calibri"/>
                <a:ea typeface="Calibri"/>
                <a:cs typeface="Calibri"/>
                <a:sym typeface="Calibri"/>
              </a:rPr>
              <a:t> do </a:t>
            </a:r>
            <a:r>
              <a:rPr lang="en-GB" sz="2200" b="0" dirty="0" err="1">
                <a:solidFill>
                  <a:srgbClr val="0C0C0C"/>
                </a:solidFill>
                <a:latin typeface="Calibri"/>
                <a:ea typeface="Calibri"/>
                <a:cs typeface="Calibri"/>
                <a:sym typeface="Calibri"/>
              </a:rPr>
              <a:t>jejich</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dodavatelského</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řetězce</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trvalo</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týmu</a:t>
            </a:r>
            <a:r>
              <a:rPr lang="en-GB" sz="2200" b="0" dirty="0">
                <a:solidFill>
                  <a:srgbClr val="0C0C0C"/>
                </a:solidFill>
                <a:latin typeface="Calibri"/>
                <a:ea typeface="Calibri"/>
                <a:cs typeface="Calibri"/>
                <a:sym typeface="Calibri"/>
              </a:rPr>
              <a:t> Walmart Food Safety </a:t>
            </a:r>
            <a:r>
              <a:rPr lang="en-GB" sz="2200" dirty="0">
                <a:solidFill>
                  <a:srgbClr val="0C0C0C"/>
                </a:solidFill>
                <a:latin typeface="Calibri"/>
                <a:ea typeface="Calibri"/>
                <a:cs typeface="Calibri"/>
                <a:sym typeface="Calibri"/>
              </a:rPr>
              <a:t>6 </a:t>
            </a:r>
            <a:r>
              <a:rPr lang="en-GB" sz="2200" dirty="0" err="1">
                <a:solidFill>
                  <a:srgbClr val="0C0C0C"/>
                </a:solidFill>
                <a:latin typeface="Calibri"/>
                <a:ea typeface="Calibri"/>
                <a:cs typeface="Calibri"/>
                <a:sym typeface="Calibri"/>
              </a:rPr>
              <a:t>dní</a:t>
            </a:r>
            <a:r>
              <a:rPr lang="en-GB" sz="2200" dirty="0">
                <a:solidFill>
                  <a:srgbClr val="0C0C0C"/>
                </a:solidFill>
                <a:latin typeface="Calibri"/>
                <a:ea typeface="Calibri"/>
                <a:cs typeface="Calibri"/>
                <a:sym typeface="Calibri"/>
              </a:rPr>
              <a:t>, 18 </a:t>
            </a:r>
            <a:r>
              <a:rPr lang="en-GB" sz="2200" dirty="0" err="1">
                <a:solidFill>
                  <a:srgbClr val="0C0C0C"/>
                </a:solidFill>
                <a:latin typeface="Calibri"/>
                <a:ea typeface="Calibri"/>
                <a:cs typeface="Calibri"/>
                <a:sym typeface="Calibri"/>
              </a:rPr>
              <a:t>hodin</a:t>
            </a:r>
            <a:r>
              <a:rPr lang="en-GB" sz="2200" dirty="0">
                <a:solidFill>
                  <a:srgbClr val="0C0C0C"/>
                </a:solidFill>
                <a:latin typeface="Calibri"/>
                <a:ea typeface="Calibri"/>
                <a:cs typeface="Calibri"/>
                <a:sym typeface="Calibri"/>
              </a:rPr>
              <a:t> a 26 </a:t>
            </a:r>
            <a:r>
              <a:rPr lang="en-GB" sz="2200" dirty="0" err="1">
                <a:solidFill>
                  <a:srgbClr val="0C0C0C"/>
                </a:solidFill>
                <a:latin typeface="Calibri"/>
                <a:ea typeface="Calibri"/>
                <a:cs typeface="Calibri"/>
                <a:sym typeface="Calibri"/>
              </a:rPr>
              <a:t>minut</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než</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vystopoval</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původ</a:t>
            </a:r>
            <a:r>
              <a:rPr lang="en-GB" sz="2200" b="0" dirty="0">
                <a:solidFill>
                  <a:srgbClr val="0C0C0C"/>
                </a:solidFill>
                <a:latin typeface="Calibri"/>
                <a:ea typeface="Calibri"/>
                <a:cs typeface="Calibri"/>
                <a:sym typeface="Calibri"/>
              </a:rPr>
              <a:t> manga.</a:t>
            </a:r>
            <a:endParaRPr sz="2200" b="0" dirty="0">
              <a:solidFill>
                <a:srgbClr val="0C0C0C"/>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2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2200" b="0" dirty="0">
                <a:solidFill>
                  <a:srgbClr val="0C0C0C"/>
                </a:solidFill>
                <a:latin typeface="Calibri"/>
                <a:ea typeface="Calibri"/>
                <a:cs typeface="Calibri"/>
                <a:sym typeface="Calibri"/>
              </a:rPr>
              <a:t>Po </a:t>
            </a:r>
            <a:r>
              <a:rPr lang="en-GB" sz="2200" b="0" dirty="0" err="1">
                <a:solidFill>
                  <a:srgbClr val="0C0C0C"/>
                </a:solidFill>
                <a:latin typeface="Calibri"/>
                <a:ea typeface="Calibri"/>
                <a:cs typeface="Calibri"/>
                <a:sym typeface="Calibri"/>
              </a:rPr>
              <a:t>partnerství</a:t>
            </a:r>
            <a:r>
              <a:rPr lang="en-GB" sz="2200" b="0" dirty="0">
                <a:solidFill>
                  <a:srgbClr val="0C0C0C"/>
                </a:solidFill>
                <a:latin typeface="Calibri"/>
                <a:ea typeface="Calibri"/>
                <a:cs typeface="Calibri"/>
                <a:sym typeface="Calibri"/>
              </a:rPr>
              <a:t> s IBM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vytvoření</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systému</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sledovatelnosti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potravin</a:t>
            </a:r>
            <a:r>
              <a:rPr lang="en-GB" sz="2200" b="0" dirty="0">
                <a:solidFill>
                  <a:srgbClr val="0C0C0C"/>
                </a:solidFill>
                <a:latin typeface="Calibri"/>
                <a:ea typeface="Calibri"/>
                <a:cs typeface="Calibri"/>
                <a:sym typeface="Calibri"/>
              </a:rPr>
              <a:t> (Hyperledger) </a:t>
            </a:r>
            <a:r>
              <a:rPr lang="en-GB" sz="2200" b="0" dirty="0" err="1">
                <a:solidFill>
                  <a:srgbClr val="0C0C0C"/>
                </a:solidFill>
                <a:latin typeface="Calibri"/>
                <a:ea typeface="Calibri"/>
                <a:cs typeface="Calibri"/>
                <a:sym typeface="Calibri"/>
              </a:rPr>
              <a:t>na</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bázi</a:t>
            </a:r>
            <a:r>
              <a:rPr lang="en-GB" sz="2200" b="0" dirty="0">
                <a:solidFill>
                  <a:srgbClr val="0C0C0C"/>
                </a:solidFill>
                <a:latin typeface="Calibri"/>
                <a:ea typeface="Calibri"/>
                <a:cs typeface="Calibri"/>
                <a:sym typeface="Calibri"/>
              </a:rPr>
              <a:t> </a:t>
            </a:r>
            <a:r>
              <a:rPr lang="en-GB" sz="2200" b="0" dirty="0" err="1">
                <a:solidFill>
                  <a:srgbClr val="0C0C0C"/>
                </a:solidFill>
                <a:latin typeface="Calibri"/>
                <a:ea typeface="Calibri"/>
                <a:cs typeface="Calibri"/>
                <a:sym typeface="Calibri"/>
              </a:rPr>
              <a:t>blockchainu</a:t>
            </a:r>
            <a:r>
              <a:rPr lang="en-GB" sz="2200" b="0" dirty="0">
                <a:solidFill>
                  <a:srgbClr val="0C0C0C"/>
                </a:solidFill>
                <a:latin typeface="Calibri"/>
                <a:ea typeface="Calibri"/>
                <a:cs typeface="Calibri"/>
                <a:sym typeface="Calibri"/>
              </a:rPr>
              <a:t>, </a:t>
            </a:r>
            <a:r>
              <a:rPr lang="en-GB" sz="2200" dirty="0">
                <a:solidFill>
                  <a:srgbClr val="0C0C0C"/>
                </a:solidFill>
                <a:latin typeface="Calibri"/>
                <a:ea typeface="Calibri"/>
                <a:cs typeface="Calibri"/>
                <a:sym typeface="Calibri"/>
              </a:rPr>
              <a:t>jak </a:t>
            </a:r>
            <a:r>
              <a:rPr lang="en-GB" sz="2200" dirty="0" err="1">
                <a:solidFill>
                  <a:srgbClr val="0C0C0C"/>
                </a:solidFill>
                <a:latin typeface="Calibri"/>
                <a:ea typeface="Calibri"/>
                <a:cs typeface="Calibri"/>
                <a:sym typeface="Calibri"/>
              </a:rPr>
              <a:t>dlouho</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trvalo</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vysledovat</a:t>
            </a:r>
            <a:r>
              <a:rPr lang="en-GB" sz="2200" dirty="0">
                <a:solidFill>
                  <a:srgbClr val="0C0C0C"/>
                </a:solidFill>
                <a:latin typeface="Calibri"/>
                <a:ea typeface="Calibri"/>
                <a:cs typeface="Calibri"/>
                <a:sym typeface="Calibri"/>
              </a:rPr>
              <a:t> </a:t>
            </a:r>
            <a:r>
              <a:rPr lang="en-GB" sz="2200" dirty="0" err="1">
                <a:solidFill>
                  <a:srgbClr val="0C0C0C"/>
                </a:solidFill>
                <a:latin typeface="Calibri"/>
                <a:ea typeface="Calibri"/>
                <a:cs typeface="Calibri"/>
                <a:sym typeface="Calibri"/>
              </a:rPr>
              <a:t>stejná</a:t>
            </a:r>
            <a:r>
              <a:rPr lang="en-GB" sz="2200" dirty="0">
                <a:solidFill>
                  <a:srgbClr val="0C0C0C"/>
                </a:solidFill>
                <a:latin typeface="Calibri"/>
                <a:ea typeface="Calibri"/>
                <a:cs typeface="Calibri"/>
                <a:sym typeface="Calibri"/>
              </a:rPr>
              <a:t> manga</a:t>
            </a:r>
            <a:r>
              <a:rPr lang="en-GB" sz="2200" b="0" dirty="0">
                <a:solidFill>
                  <a:srgbClr val="0C0C0C"/>
                </a:solidFill>
                <a:latin typeface="Calibri"/>
                <a:ea typeface="Calibri"/>
                <a:cs typeface="Calibri"/>
                <a:sym typeface="Calibri"/>
              </a:rPr>
              <a:t>?  </a:t>
            </a:r>
            <a:endParaRPr sz="2200" b="0" dirty="0">
              <a:solidFill>
                <a:srgbClr val="0C0C0C"/>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24-48 </a:t>
            </a:r>
            <a:r>
              <a:rPr lang="en-GB" sz="2200" b="0" dirty="0" err="1">
                <a:solidFill>
                  <a:schemeClr val="dk1"/>
                </a:solidFill>
                <a:latin typeface="Calibri"/>
                <a:ea typeface="Calibri"/>
                <a:cs typeface="Calibri"/>
                <a:sym typeface="Calibri"/>
              </a:rPr>
              <a:t>hodin</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12-24 </a:t>
            </a:r>
            <a:r>
              <a:rPr lang="en-GB" sz="2200" b="0" dirty="0" err="1">
                <a:solidFill>
                  <a:schemeClr val="dk1"/>
                </a:solidFill>
                <a:latin typeface="Calibri"/>
                <a:ea typeface="Calibri"/>
                <a:cs typeface="Calibri"/>
                <a:sym typeface="Calibri"/>
              </a:rPr>
              <a:t>hodin</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0-12 </a:t>
            </a:r>
            <a:r>
              <a:rPr lang="en-GB" sz="2200" b="0" dirty="0" err="1">
                <a:solidFill>
                  <a:schemeClr val="dk1"/>
                </a:solidFill>
                <a:latin typeface="Calibri"/>
                <a:ea typeface="Calibri"/>
                <a:cs typeface="Calibri"/>
                <a:sym typeface="Calibri"/>
              </a:rPr>
              <a:t>hodin</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AutoNum type="alphaLcPeriod"/>
            </a:pPr>
            <a:r>
              <a:rPr lang="en-GB" sz="2200" dirty="0">
                <a:solidFill>
                  <a:schemeClr val="dk1"/>
                </a:solidFill>
                <a:latin typeface="Calibri"/>
                <a:ea typeface="Calibri"/>
                <a:cs typeface="Calibri"/>
                <a:sym typeface="Calibri"/>
              </a:rPr>
              <a:t>Pod </a:t>
            </a:r>
            <a:r>
              <a:rPr lang="en-GB" sz="2200" dirty="0" err="1">
                <a:solidFill>
                  <a:schemeClr val="dk1"/>
                </a:solidFill>
                <a:latin typeface="Calibri"/>
                <a:ea typeface="Calibri"/>
                <a:cs typeface="Calibri"/>
                <a:sym typeface="Calibri"/>
              </a:rPr>
              <a:t>hodinu</a:t>
            </a:r>
            <a:endParaRPr sz="2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800" b="0" dirty="0">
              <a:solidFill>
                <a:schemeClr val="dk1"/>
              </a:solidFill>
            </a:endParaRPr>
          </a:p>
        </p:txBody>
      </p:sp>
      <p:pic>
        <p:nvPicPr>
          <p:cNvPr id="312" name="Google Shape;312;g275c4de7356_0_47"/>
          <p:cNvPicPr preferRelativeResize="0"/>
          <p:nvPr/>
        </p:nvPicPr>
        <p:blipFill rotWithShape="1">
          <a:blip r:embed="rId4">
            <a:alphaModFix/>
          </a:blip>
          <a:srcRect t="11386"/>
          <a:stretch/>
        </p:blipFill>
        <p:spPr>
          <a:xfrm>
            <a:off x="5824330" y="4563161"/>
            <a:ext cx="4473929" cy="2722487"/>
          </a:xfrm>
          <a:prstGeom prst="rect">
            <a:avLst/>
          </a:prstGeom>
          <a:noFill/>
          <a:ln>
            <a:noFill/>
          </a:ln>
        </p:spPr>
      </p:pic>
      <p:sp>
        <p:nvSpPr>
          <p:cNvPr id="313" name="Google Shape;313;g275c4de7356_0_47"/>
          <p:cNvSpPr txBox="1"/>
          <p:nvPr/>
        </p:nvSpPr>
        <p:spPr>
          <a:xfrm>
            <a:off x="491475" y="6011100"/>
            <a:ext cx="3928200" cy="66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2200" b="0" i="0" u="none" strike="noStrike" cap="none">
                <a:solidFill>
                  <a:schemeClr val="dk1"/>
                </a:solidFill>
                <a:latin typeface="Calibri"/>
                <a:ea typeface="Calibri"/>
                <a:cs typeface="Calibri"/>
                <a:sym typeface="Calibri"/>
              </a:rPr>
              <a:t>Pomocí Blockchainu byl původ manga vysledován za pouhé </a:t>
            </a:r>
            <a:r>
              <a:rPr lang="en-GB" sz="2200" b="1" i="0" u="none" strike="noStrike" cap="none">
                <a:solidFill>
                  <a:schemeClr val="dk1"/>
                </a:solidFill>
                <a:latin typeface="Calibri"/>
                <a:ea typeface="Calibri"/>
                <a:cs typeface="Calibri"/>
                <a:sym typeface="Calibri"/>
              </a:rPr>
              <a:t>2,2 sekundy</a:t>
            </a:r>
            <a:r>
              <a:rPr lang="en-GB" sz="2200" b="0" i="0" u="none" strike="noStrike" cap="none">
                <a:solidFill>
                  <a:schemeClr val="dk1"/>
                </a:solidFill>
                <a:latin typeface="Calibri"/>
                <a:ea typeface="Calibri"/>
                <a:cs typeface="Calibri"/>
                <a:sym typeface="Calibri"/>
              </a:rPr>
              <a:t>!</a:t>
            </a:r>
            <a:endParaRPr sz="2200" b="1" i="0" u="none" strike="noStrike" cap="non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1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20" name="Google Shape;320;p19"/>
          <p:cNvSpPr txBox="1"/>
          <p:nvPr/>
        </p:nvSpPr>
        <p:spPr>
          <a:xfrm>
            <a:off x="327025" y="277200"/>
            <a:ext cx="87384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FARMÁŘSKÉ ŘEŠENÍ</a:t>
            </a:r>
            <a:endParaRPr sz="3300" b="0" i="0" u="none" strike="noStrike" cap="none">
              <a:solidFill>
                <a:srgbClr val="000000"/>
              </a:solidFill>
              <a:latin typeface="Calibri"/>
              <a:ea typeface="Calibri"/>
              <a:cs typeface="Calibri"/>
              <a:sym typeface="Calibri"/>
            </a:endParaRPr>
          </a:p>
        </p:txBody>
      </p:sp>
      <p:sp>
        <p:nvSpPr>
          <p:cNvPr id="321" name="Google Shape;321;p19"/>
          <p:cNvSpPr txBox="1">
            <a:spLocks noGrp="1"/>
          </p:cNvSpPr>
          <p:nvPr>
            <p:ph type="body" idx="1"/>
          </p:nvPr>
        </p:nvSpPr>
        <p:spPr>
          <a:xfrm>
            <a:off x="6523350" y="1716300"/>
            <a:ext cx="3935100" cy="541686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Implementace blockchainu má jasné výhody z hlediska celkového řízení dodavatelského řetězce, ale může mít také přímější výhody pro zemědělce, konkrétně:</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Lepší účast v dodavatelských řetězcích</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Snížené transakční náklady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Podpora zemědělských družstev</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Podporujte spravedlivé pracovní postupy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Rychlá platba za služby a pojistné události</a:t>
            </a:r>
            <a:endParaRPr sz="1800" b="0">
              <a:solidFill>
                <a:schemeClr val="dk1"/>
              </a:solidFill>
            </a:endParaRPr>
          </a:p>
        </p:txBody>
      </p:sp>
      <p:pic>
        <p:nvPicPr>
          <p:cNvPr id="322" name="Google Shape;322;p19"/>
          <p:cNvPicPr preferRelativeResize="0"/>
          <p:nvPr/>
        </p:nvPicPr>
        <p:blipFill rotWithShape="1">
          <a:blip r:embed="rId4">
            <a:alphaModFix/>
          </a:blip>
          <a:srcRect l="-3423"/>
          <a:stretch/>
        </p:blipFill>
        <p:spPr>
          <a:xfrm>
            <a:off x="-219075" y="1973483"/>
            <a:ext cx="6618598" cy="441131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6e12bcc226_0_14"/>
          <p:cNvSpPr txBox="1">
            <a:spLocks noGrp="1"/>
          </p:cNvSpPr>
          <p:nvPr>
            <p:ph type="body" idx="1"/>
          </p:nvPr>
        </p:nvSpPr>
        <p:spPr>
          <a:xfrm>
            <a:off x="478324" y="1595875"/>
            <a:ext cx="9123000" cy="5416868"/>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Zemědělcům – zejména drobným zemědělcům – může být obvykle bráněno v účasti v dodavatelských řetězcích kvůli nákladům (např. marketingovým nákladům, transakčním nákladům, nákladům na vyjednávání atd.) způsobeným nedostatečnou transparentností informací.</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Implementace blockchainu v zemědělsko-potravinářském dodavatelském řetězci může být pro zemědělce přínosná tím, že:</a:t>
            </a:r>
            <a:endParaRPr sz="2200" b="0">
              <a:solidFill>
                <a:srgbClr val="0C0C0C"/>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Umožnění spolupráce mezi partnery dodavatelského řetězce posílením důvěry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Lepší znalost trhu a porozumění požadavkům kupujících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Snížené transakční náklady (např. v důsledku disintermediace) mohou zemědělcům umožnit přístup na nové trhy </a:t>
            </a:r>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Zvýšená transparentnost a přímější kontakt se spotřebiteli může umožnit zemědělcům ve znevýhodněných komunitách požadovat spravedlivější mzdy</a:t>
            </a:r>
            <a:endParaRPr sz="2200" b="0">
              <a:solidFill>
                <a:srgbClr val="0C0C0C"/>
              </a:solidFill>
              <a:latin typeface="Calibri"/>
              <a:ea typeface="Calibri"/>
              <a:cs typeface="Calibri"/>
              <a:sym typeface="Calibri"/>
            </a:endParaRPr>
          </a:p>
        </p:txBody>
      </p:sp>
      <p:sp>
        <p:nvSpPr>
          <p:cNvPr id="329" name="Google Shape;329;g26e12bcc226_0_1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Clr>
                <a:srgbClr val="000000"/>
              </a:buClr>
              <a:buSzPts val="1800"/>
              <a:buFont typeface="Arial"/>
              <a:buNone/>
            </a:pPr>
            <a:fld id="{00000000-1234-1234-1234-123412341234}" type="slidenum">
              <a:rPr lang="en-GB"/>
              <a:t>19</a:t>
            </a:fld>
            <a:endParaRPr/>
          </a:p>
        </p:txBody>
      </p:sp>
      <p:pic>
        <p:nvPicPr>
          <p:cNvPr id="330" name="Google Shape;330;g26e12bcc226_0_1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31" name="Google Shape;331;g26e12bcc226_0_14"/>
          <p:cNvSpPr txBox="1"/>
          <p:nvPr/>
        </p:nvSpPr>
        <p:spPr>
          <a:xfrm>
            <a:off x="200025" y="269550"/>
            <a:ext cx="95442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FARMÁŘSKÉ ŘEŠENÍ</a:t>
            </a:r>
            <a:endParaRPr sz="3300" b="0" i="0"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p:nvPr/>
        </p:nvSpPr>
        <p:spPr>
          <a:xfrm flipH="1">
            <a:off x="9870" y="0"/>
            <a:ext cx="2669832" cy="7560316"/>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4" name="Google Shape;174;p2"/>
          <p:cNvSpPr txBox="1"/>
          <p:nvPr/>
        </p:nvSpPr>
        <p:spPr>
          <a:xfrm rot="-5400000">
            <a:off x="-1010450" y="3014666"/>
            <a:ext cx="3194400" cy="917928"/>
          </a:xfrm>
          <a:prstGeom prst="rect">
            <a:avLst/>
          </a:prstGeom>
          <a:noFill/>
          <a:ln>
            <a:noFill/>
          </a:ln>
        </p:spPr>
        <p:txBody>
          <a:bodyPr spcFirstLastPara="1" wrap="square" lIns="0" tIns="12050" rIns="0" bIns="0" anchor="t" anchorCtr="0">
            <a:spAutoFit/>
          </a:bodyPr>
          <a:lstStyle/>
          <a:p>
            <a:pPr marL="12700" marR="5080" lvl="0" indent="0" algn="l" rtl="0">
              <a:lnSpc>
                <a:spcPct val="108700"/>
              </a:lnSpc>
              <a:spcBef>
                <a:spcPts val="0"/>
              </a:spcBef>
              <a:spcAft>
                <a:spcPts val="0"/>
              </a:spcAft>
              <a:buClr>
                <a:srgbClr val="000000"/>
              </a:buClr>
              <a:buSzPts val="5400"/>
              <a:buFont typeface="Arial"/>
              <a:buNone/>
            </a:pPr>
            <a:r>
              <a:rPr lang="en-GB" sz="5400" b="1" i="0" u="none" strike="noStrike" cap="none">
                <a:solidFill>
                  <a:schemeClr val="lt1"/>
                </a:solidFill>
                <a:latin typeface="Calibri"/>
                <a:ea typeface="Calibri"/>
                <a:cs typeface="Calibri"/>
                <a:sym typeface="Calibri"/>
              </a:rPr>
              <a:t>OBSAHUJE</a:t>
            </a:r>
            <a:endParaRPr sz="5400" b="0" i="0" u="none" strike="noStrike" cap="none">
              <a:solidFill>
                <a:schemeClr val="lt1"/>
              </a:solidFill>
              <a:latin typeface="Calibri"/>
              <a:ea typeface="Calibri"/>
              <a:cs typeface="Calibri"/>
              <a:sym typeface="Calibri"/>
            </a:endParaRPr>
          </a:p>
        </p:txBody>
      </p:sp>
      <p:sp>
        <p:nvSpPr>
          <p:cNvPr id="175" name="Google Shape;175;p2"/>
          <p:cNvSpPr txBox="1"/>
          <p:nvPr/>
        </p:nvSpPr>
        <p:spPr>
          <a:xfrm>
            <a:off x="1355725" y="1685169"/>
            <a:ext cx="9450600" cy="975600"/>
          </a:xfrm>
          <a:prstGeom prst="rect">
            <a:avLst/>
          </a:prstGeom>
          <a:noFill/>
          <a:ln>
            <a:noFill/>
          </a:ln>
        </p:spPr>
        <p:txBody>
          <a:bodyPr spcFirstLastPara="1" wrap="square" lIns="0" tIns="108575" rIns="0" bIns="0" anchor="t" anchorCtr="0">
            <a:spAutoFit/>
          </a:bodyPr>
          <a:lstStyle/>
          <a:p>
            <a:pPr marL="12700" marR="0" lvl="0" indent="0" algn="l"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Open Sans"/>
                <a:ea typeface="Open Sans"/>
                <a:cs typeface="Open Sans"/>
                <a:sym typeface="Open Sans"/>
              </a:rPr>
              <a:t>		</a:t>
            </a:r>
            <a:endParaRPr sz="1400" b="1" i="0" u="none" strike="noStrike" cap="none">
              <a:solidFill>
                <a:srgbClr val="2C8784"/>
              </a:solidFill>
              <a:latin typeface="Open Sans"/>
              <a:ea typeface="Open Sans"/>
              <a:cs typeface="Open Sans"/>
              <a:sym typeface="Open Sans"/>
            </a:endParaRPr>
          </a:p>
          <a:p>
            <a:pPr marL="12700" marR="0" lvl="0" indent="0" algn="l" rtl="0">
              <a:lnSpc>
                <a:spcPct val="100000"/>
              </a:lnSpc>
              <a:spcBef>
                <a:spcPts val="855"/>
              </a:spcBef>
              <a:spcAft>
                <a:spcPts val="0"/>
              </a:spcAft>
              <a:buClr>
                <a:srgbClr val="000000"/>
              </a:buClr>
              <a:buSzPts val="1400"/>
              <a:buFont typeface="Arial"/>
              <a:buNone/>
            </a:pPr>
            <a:endParaRPr sz="1400" b="1" i="0" u="none" strike="noStrike" cap="none">
              <a:solidFill>
                <a:schemeClr val="dk1"/>
              </a:solidFill>
              <a:latin typeface="Open Sans"/>
              <a:ea typeface="Open Sans"/>
              <a:cs typeface="Open Sans"/>
              <a:sym typeface="Open Sans"/>
            </a:endParaRPr>
          </a:p>
          <a:p>
            <a:pPr marL="12700" marR="0" lvl="0" indent="0" algn="l" rtl="0">
              <a:lnSpc>
                <a:spcPct val="100000"/>
              </a:lnSpc>
              <a:spcBef>
                <a:spcPts val="855"/>
              </a:spcBef>
              <a:spcAft>
                <a:spcPts val="0"/>
              </a:spcAft>
              <a:buClr>
                <a:srgbClr val="000000"/>
              </a:buClr>
              <a:buSzPts val="1400"/>
              <a:buFont typeface="Arial"/>
              <a:buNone/>
            </a:pPr>
            <a:r>
              <a:rPr lang="en-GB" sz="1400" b="1" i="0" u="none" strike="noStrike" cap="none">
                <a:solidFill>
                  <a:schemeClr val="dk1"/>
                </a:solidFill>
                <a:latin typeface="Open Sans"/>
                <a:ea typeface="Open Sans"/>
                <a:cs typeface="Open Sans"/>
                <a:sym typeface="Open Sans"/>
              </a:rPr>
              <a:t>		</a:t>
            </a:r>
            <a:endParaRPr sz="1400" b="1" i="0" u="none" strike="noStrike" cap="none">
              <a:solidFill>
                <a:srgbClr val="2C8784"/>
              </a:solidFill>
              <a:latin typeface="Open Sans"/>
              <a:ea typeface="Open Sans"/>
              <a:cs typeface="Open Sans"/>
              <a:sym typeface="Open Sans"/>
            </a:endParaRPr>
          </a:p>
        </p:txBody>
      </p:sp>
      <p:sp>
        <p:nvSpPr>
          <p:cNvPr id="176" name="Google Shape;176;p2"/>
          <p:cNvSpPr txBox="1"/>
          <p:nvPr/>
        </p:nvSpPr>
        <p:spPr>
          <a:xfrm>
            <a:off x="1331700" y="1357200"/>
            <a:ext cx="9759900" cy="2842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01</a:t>
            </a:r>
            <a:r>
              <a:rPr lang="en-GB" sz="2200" b="1" i="0" u="none" strike="noStrike" cap="none">
                <a:solidFill>
                  <a:srgbClr val="000000"/>
                </a:solidFill>
                <a:latin typeface="Calibri"/>
                <a:ea typeface="Calibri"/>
                <a:cs typeface="Calibri"/>
                <a:sym typeface="Calibri"/>
              </a:rPr>
              <a:t>      ÚVOD</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02 </a:t>
            </a:r>
            <a:r>
              <a:rPr lang="en-GB" sz="2200" b="1" i="0" u="none" strike="noStrike" cap="none">
                <a:solidFill>
                  <a:srgbClr val="000000"/>
                </a:solidFill>
                <a:latin typeface="Calibri"/>
                <a:ea typeface="Calibri"/>
                <a:cs typeface="Calibri"/>
                <a:sym typeface="Calibri"/>
              </a:rPr>
              <a:t>     BLOCKCHAIN A ŘÍZENÍ DODAVATELSKÉHO ŘETĚZCE</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03      </a:t>
            </a:r>
            <a:r>
              <a:rPr lang="en-GB" sz="2200" b="1" i="0" u="none" strike="noStrike" cap="none">
                <a:solidFill>
                  <a:srgbClr val="000000"/>
                </a:solidFill>
                <a:latin typeface="Calibri"/>
                <a:ea typeface="Calibri"/>
                <a:cs typeface="Calibri"/>
                <a:sym typeface="Calibri"/>
              </a:rPr>
              <a:t>BLOCKCHAIN A FARMÁŘSKO-CENTRICKÉ ŘEŠENÍ</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04 </a:t>
            </a:r>
            <a:r>
              <a:rPr lang="en-GB" sz="2200" b="1" i="0" u="none" strike="noStrike" cap="none">
                <a:solidFill>
                  <a:srgbClr val="000000"/>
                </a:solidFill>
                <a:latin typeface="Calibri"/>
                <a:ea typeface="Calibri"/>
                <a:cs typeface="Calibri"/>
                <a:sym typeface="Calibri"/>
              </a:rPr>
              <a:t>     BLOCKCHAIN A ŘEŠENÍ ŽIVOTNÍHO PROSTŘEDÍ</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05      </a:t>
            </a:r>
            <a:r>
              <a:rPr lang="en-GB" sz="2200" b="1" i="0" u="none" strike="noStrike" cap="none">
                <a:solidFill>
                  <a:srgbClr val="000000"/>
                </a:solidFill>
                <a:latin typeface="Calibri"/>
                <a:ea typeface="Calibri"/>
                <a:cs typeface="Calibri"/>
                <a:sym typeface="Calibri"/>
              </a:rPr>
              <a:t>BLOCKCHAIN A VZTAHY SE SPOTŘEBITELEM</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06</a:t>
            </a:r>
            <a:r>
              <a:rPr lang="en-GB" sz="2200" b="1" i="0" u="none" strike="noStrike" cap="none">
                <a:solidFill>
                  <a:srgbClr val="000000"/>
                </a:solidFill>
                <a:latin typeface="Calibri"/>
                <a:ea typeface="Calibri"/>
                <a:cs typeface="Calibri"/>
                <a:sym typeface="Calibri"/>
              </a:rPr>
              <a:t>      OMEZENÍ POUŽITÍ BLOCKCHAINU V ZEMĚDĚLSTVÍ</a:t>
            </a:r>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chemeClr val="lt1"/>
                </a:solidFill>
                <a:latin typeface="Calibri"/>
                <a:ea typeface="Calibri"/>
                <a:cs typeface="Calibri"/>
                <a:sym typeface="Calibri"/>
              </a:rPr>
              <a:t>SEKCE 07</a:t>
            </a:r>
            <a:r>
              <a:rPr lang="en-GB" sz="2200" b="1" i="0" u="none" strike="noStrike" cap="none">
                <a:solidFill>
                  <a:srgbClr val="000000"/>
                </a:solidFill>
                <a:latin typeface="Calibri"/>
                <a:ea typeface="Calibri"/>
                <a:cs typeface="Calibri"/>
                <a:sym typeface="Calibri"/>
              </a:rPr>
              <a:t>      ZÁVĚRY</a:t>
            </a:r>
            <a:endParaRPr sz="2200" b="1" i="0" u="none" strike="noStrike" cap="none">
              <a:solidFill>
                <a:srgbClr val="000000"/>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9C833744-A52A-2622-3E87-7DB2C5241B60}"/>
              </a:ext>
            </a:extLst>
          </p:cNvPr>
          <p:cNvPicPr>
            <a:picLocks noChangeAspect="1"/>
          </p:cNvPicPr>
          <p:nvPr/>
        </p:nvPicPr>
        <p:blipFill>
          <a:blip r:embed="rId3"/>
          <a:stretch>
            <a:fillRect/>
          </a:stretch>
        </p:blipFill>
        <p:spPr>
          <a:xfrm>
            <a:off x="8904250" y="6553650"/>
            <a:ext cx="1638095" cy="342857"/>
          </a:xfrm>
          <a:prstGeom prst="rect">
            <a:avLst/>
          </a:prstGeom>
        </p:spPr>
      </p:pic>
      <p:sp>
        <p:nvSpPr>
          <p:cNvPr id="3" name="TextBox 2">
            <a:extLst>
              <a:ext uri="{FF2B5EF4-FFF2-40B4-BE49-F238E27FC236}">
                <a16:creationId xmlns:a16="http://schemas.microsoft.com/office/drawing/2014/main" id="{17D71AC0-5D27-4F16-A949-E54DFDD6652D}"/>
              </a:ext>
            </a:extLst>
          </p:cNvPr>
          <p:cNvSpPr txBox="1"/>
          <p:nvPr/>
        </p:nvSpPr>
        <p:spPr>
          <a:xfrm>
            <a:off x="8177215" y="6896507"/>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38" name="Google Shape;338;p18"/>
          <p:cNvSpPr txBox="1"/>
          <p:nvPr/>
        </p:nvSpPr>
        <p:spPr>
          <a:xfrm>
            <a:off x="431800" y="355677"/>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CHYTRÉ SMLOUVY</a:t>
            </a:r>
            <a:endParaRPr sz="3300" b="0" i="0" u="none" strike="noStrike" cap="none">
              <a:solidFill>
                <a:srgbClr val="000000"/>
              </a:solidFill>
              <a:latin typeface="Calibri"/>
              <a:ea typeface="Calibri"/>
              <a:cs typeface="Calibri"/>
              <a:sym typeface="Calibri"/>
            </a:endParaRPr>
          </a:p>
        </p:txBody>
      </p:sp>
      <p:sp>
        <p:nvSpPr>
          <p:cNvPr id="339" name="Google Shape;339;p18"/>
          <p:cNvSpPr txBox="1">
            <a:spLocks noGrp="1"/>
          </p:cNvSpPr>
          <p:nvPr>
            <p:ph type="body" idx="1"/>
          </p:nvPr>
        </p:nvSpPr>
        <p:spPr>
          <a:xfrm>
            <a:off x="5934075" y="1619250"/>
            <a:ext cx="4543500" cy="440120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Jedním ze způsobů, jak mohou řešení založená na blockchainu prospět zemědělcům, je používání chytrých smluv</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Na bázi blockchainu lze integrovat se zařízeními IoT</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Výhody: snížené časové zpoždění, podpora důvěry, neměnnost</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Snížit potřebu zprostředkovatelů, např. právníci, banky, které obvykle prosazují podmínky smlouvy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Odrazte kupující od neplacení platby</a:t>
            </a:r>
            <a:endParaRPr sz="2200" b="0">
              <a:solidFill>
                <a:schemeClr val="dk1"/>
              </a:solidFill>
              <a:latin typeface="Calibri"/>
              <a:ea typeface="Calibri"/>
              <a:cs typeface="Calibri"/>
              <a:sym typeface="Calibri"/>
            </a:endParaRPr>
          </a:p>
        </p:txBody>
      </p:sp>
      <p:pic>
        <p:nvPicPr>
          <p:cNvPr id="340" name="Google Shape;340;p18"/>
          <p:cNvPicPr preferRelativeResize="0"/>
          <p:nvPr/>
        </p:nvPicPr>
        <p:blipFill rotWithShape="1">
          <a:blip r:embed="rId4">
            <a:alphaModFix/>
          </a:blip>
          <a:srcRect l="1161" r="1248" b="1224"/>
          <a:stretch/>
        </p:blipFill>
        <p:spPr>
          <a:xfrm>
            <a:off x="209013" y="1800225"/>
            <a:ext cx="5553625" cy="3659150"/>
          </a:xfrm>
          <a:prstGeom prst="rect">
            <a:avLst/>
          </a:prstGeom>
          <a:noFill/>
          <a:ln>
            <a:noFill/>
          </a:ln>
        </p:spPr>
      </p:pic>
      <p:sp>
        <p:nvSpPr>
          <p:cNvPr id="341" name="Google Shape;341;p18"/>
          <p:cNvSpPr txBox="1"/>
          <p:nvPr/>
        </p:nvSpPr>
        <p:spPr>
          <a:xfrm>
            <a:off x="244275" y="6011050"/>
            <a:ext cx="5483100" cy="1365000"/>
          </a:xfrm>
          <a:prstGeom prst="rect">
            <a:avLst/>
          </a:prstGeom>
          <a:solidFill>
            <a:srgbClr val="93C47D"/>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Calibri"/>
                <a:ea typeface="Calibri"/>
                <a:cs typeface="Calibri"/>
                <a:sym typeface="Calibri"/>
              </a:rPr>
              <a:t>Poznámka: Samostatné chytré smlouvy pouze s kódem nejsou právně vymahatelné; chytré smlouvy jsou nejúčinnější jako doplňky k implementaci ustanovení tradičních textových, právně závazných smluv</a:t>
            </a:r>
            <a:endParaRPr sz="1800" b="0" i="0"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Google Shape;347;p2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48" name="Google Shape;348;p21"/>
          <p:cNvSpPr txBox="1"/>
          <p:nvPr/>
        </p:nvSpPr>
        <p:spPr>
          <a:xfrm>
            <a:off x="393700" y="431877"/>
            <a:ext cx="102996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CHYTRÉ SMLOUVY NA ZEMĚDĚLSKOU POTRAVINÁŘSTVÍ</a:t>
            </a:r>
            <a:endParaRPr sz="1400" b="0" i="0" u="none" strike="noStrike" cap="none">
              <a:solidFill>
                <a:srgbClr val="000000"/>
              </a:solidFill>
              <a:latin typeface="Arial"/>
              <a:ea typeface="Arial"/>
              <a:cs typeface="Arial"/>
              <a:sym typeface="Arial"/>
            </a:endParaRPr>
          </a:p>
        </p:txBody>
      </p:sp>
      <p:pic>
        <p:nvPicPr>
          <p:cNvPr id="349" name="Google Shape;349;p21"/>
          <p:cNvPicPr preferRelativeResize="0"/>
          <p:nvPr/>
        </p:nvPicPr>
        <p:blipFill rotWithShape="1">
          <a:blip r:embed="rId4">
            <a:alphaModFix/>
          </a:blip>
          <a:srcRect l="3277" t="4011" r="2816" b="6254"/>
          <a:stretch/>
        </p:blipFill>
        <p:spPr>
          <a:xfrm>
            <a:off x="4684850" y="2076450"/>
            <a:ext cx="5840277" cy="3944574"/>
          </a:xfrm>
          <a:prstGeom prst="rect">
            <a:avLst/>
          </a:prstGeom>
          <a:noFill/>
          <a:ln w="28575" cap="flat" cmpd="sng">
            <a:solidFill>
              <a:schemeClr val="dk1"/>
            </a:solidFill>
            <a:prstDash val="solid"/>
            <a:round/>
            <a:headEnd type="none" w="sm" len="sm"/>
            <a:tailEnd type="none" w="sm" len="sm"/>
          </a:ln>
        </p:spPr>
      </p:pic>
      <p:sp>
        <p:nvSpPr>
          <p:cNvPr id="350" name="Google Shape;350;p21"/>
          <p:cNvSpPr txBox="1">
            <a:spLocks noGrp="1"/>
          </p:cNvSpPr>
          <p:nvPr>
            <p:ph type="body" idx="1"/>
          </p:nvPr>
        </p:nvSpPr>
        <p:spPr>
          <a:xfrm>
            <a:off x="184150" y="1590225"/>
            <a:ext cx="4178400" cy="4739759"/>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Příklad: Farmář pěstující pšenici chce prodat sklizeň příštího roku výrobci, který ji chce přeměnit na mouku.</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Farmář a producent vytvoří chytrou smlouvu, podle které bude farmář vyplacen při příjmu pšenice.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Následující rok je pšenice sklizena a dodána do průmyslového mlýna a farmář obdrží svou platbu automaticky prostřednictvím smart kontraktu po převodu vlastnictví majetku.</a:t>
            </a:r>
            <a:endParaRPr sz="2200" b="0">
              <a:solidFill>
                <a:schemeClr val="dk1"/>
              </a:solidFill>
              <a:latin typeface="Calibri"/>
              <a:ea typeface="Calibri"/>
              <a:cs typeface="Calibri"/>
              <a:sym typeface="Calibri"/>
            </a:endParaRPr>
          </a:p>
        </p:txBody>
      </p:sp>
      <p:sp>
        <p:nvSpPr>
          <p:cNvPr id="351" name="Google Shape;351;p21"/>
          <p:cNvSpPr txBox="1"/>
          <p:nvPr/>
        </p:nvSpPr>
        <p:spPr>
          <a:xfrm>
            <a:off x="7708900" y="6021025"/>
            <a:ext cx="2984400" cy="1623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Open Sans"/>
                <a:ea typeface="Open Sans"/>
                <a:cs typeface="Open Sans"/>
                <a:sym typeface="Open Sans"/>
              </a:rPr>
              <a:t>Agri-food smart contract example</a:t>
            </a:r>
            <a:endParaRPr sz="1100" b="1"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2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58" name="Google Shape;358;p23"/>
          <p:cNvSpPr txBox="1"/>
          <p:nvPr/>
        </p:nvSpPr>
        <p:spPr>
          <a:xfrm>
            <a:off x="30797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KRÁTKÉ CVIČENÍ V TŘÍDĚ</a:t>
            </a:r>
            <a:endParaRPr sz="3300" b="0" i="0" u="none" strike="noStrike" cap="none">
              <a:solidFill>
                <a:srgbClr val="000000"/>
              </a:solidFill>
              <a:latin typeface="Calibri"/>
              <a:ea typeface="Calibri"/>
              <a:cs typeface="Calibri"/>
              <a:sym typeface="Calibri"/>
            </a:endParaRPr>
          </a:p>
        </p:txBody>
      </p:sp>
      <p:sp>
        <p:nvSpPr>
          <p:cNvPr id="359" name="Google Shape;359;p23"/>
          <p:cNvSpPr txBox="1">
            <a:spLocks noGrp="1"/>
          </p:cNvSpPr>
          <p:nvPr>
            <p:ph type="body" idx="1"/>
          </p:nvPr>
        </p:nvSpPr>
        <p:spPr>
          <a:xfrm>
            <a:off x="546100" y="1781175"/>
            <a:ext cx="9601200" cy="1354500"/>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Zatím jsme nastínili řadu výhod smart kontraktů, jaké jsou ale potenciální nevýhody smart kontraktů?</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Rozdělte se do skupin po 4 a diskutujte 10 minut. V rámci tohoto cvičení si prosím vytvořte seznam kladů a záporů, o který se podělíte se třídou.</a:t>
            </a:r>
            <a:endParaRPr sz="2200" b="0">
              <a:solidFill>
                <a:schemeClr val="dk1"/>
              </a:solidFill>
              <a:latin typeface="Calibri"/>
              <a:ea typeface="Calibri"/>
              <a:cs typeface="Calibri"/>
              <a:sym typeface="Calibri"/>
            </a:endParaRPr>
          </a:p>
        </p:txBody>
      </p:sp>
      <p:pic>
        <p:nvPicPr>
          <p:cNvPr id="360" name="Google Shape;360;p23"/>
          <p:cNvPicPr preferRelativeResize="0"/>
          <p:nvPr/>
        </p:nvPicPr>
        <p:blipFill rotWithShape="1">
          <a:blip r:embed="rId4">
            <a:alphaModFix/>
          </a:blip>
          <a:srcRect/>
          <a:stretch/>
        </p:blipFill>
        <p:spPr>
          <a:xfrm>
            <a:off x="2451100" y="3468750"/>
            <a:ext cx="5791201" cy="3865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pic>
        <p:nvPicPr>
          <p:cNvPr id="366" name="Google Shape;366;p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67" name="Google Shape;367;p22"/>
          <p:cNvSpPr txBox="1"/>
          <p:nvPr/>
        </p:nvSpPr>
        <p:spPr>
          <a:xfrm>
            <a:off x="279400" y="277202"/>
            <a:ext cx="101346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CHYTRÉ SMLOUVY NA ZEMĚDĚLSKÉ POJIŠTĚNÍ</a:t>
            </a:r>
            <a:endParaRPr sz="3300" b="0" i="0" u="none" strike="noStrike" cap="none">
              <a:solidFill>
                <a:srgbClr val="000000"/>
              </a:solidFill>
              <a:latin typeface="Calibri"/>
              <a:ea typeface="Calibri"/>
              <a:cs typeface="Calibri"/>
              <a:sym typeface="Calibri"/>
            </a:endParaRPr>
          </a:p>
        </p:txBody>
      </p:sp>
      <p:sp>
        <p:nvSpPr>
          <p:cNvPr id="368" name="Google Shape;368;p22"/>
          <p:cNvSpPr txBox="1">
            <a:spLocks noGrp="1"/>
          </p:cNvSpPr>
          <p:nvPr>
            <p:ph type="body" idx="1"/>
          </p:nvPr>
        </p:nvSpPr>
        <p:spPr>
          <a:xfrm>
            <a:off x="402626" y="1364470"/>
            <a:ext cx="6397500" cy="575542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Pojištění plodin je celosvětově málo využíváno, částečně proto, že proces škod může být složitý a/nebo v některých zemích může být zkorumpovaný</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Inteligentní pojistné smlouvy založené na indexu: výplata je vyvolána měřitelným indexem spíše než samotnou ztrátou</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Příklad: zemědělská inteligentní smlouva může být spuštěna údaji o počasí, např. pokud je více než týden více než 40 stupňů, farmáři s tímto balíčkem pojištění obdrží automaticky výplatu</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Výhody: včasná výplata, minimální lidská interakce, symetrické informace mezi farmářem a poskytovatelem pojištění, vyhnout se nákladnému vyhodnocování škod</a:t>
            </a:r>
            <a:endParaRPr sz="2200" b="0">
              <a:solidFill>
                <a:schemeClr val="dk1"/>
              </a:solidFill>
              <a:latin typeface="Calibri"/>
              <a:ea typeface="Calibri"/>
              <a:cs typeface="Calibri"/>
              <a:sym typeface="Calibri"/>
            </a:endParaRPr>
          </a:p>
        </p:txBody>
      </p:sp>
      <p:pic>
        <p:nvPicPr>
          <p:cNvPr id="369" name="Google Shape;369;p22"/>
          <p:cNvPicPr preferRelativeResize="0"/>
          <p:nvPr/>
        </p:nvPicPr>
        <p:blipFill rotWithShape="1">
          <a:blip r:embed="rId4">
            <a:alphaModFix/>
          </a:blip>
          <a:srcRect/>
          <a:stretch/>
        </p:blipFill>
        <p:spPr>
          <a:xfrm>
            <a:off x="6997900" y="2143125"/>
            <a:ext cx="3616126" cy="39923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p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76" name="Google Shape;376;p24"/>
          <p:cNvSpPr txBox="1"/>
          <p:nvPr/>
        </p:nvSpPr>
        <p:spPr>
          <a:xfrm>
            <a:off x="21272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CHYTRÉ SMLOUVY: PRO A PROTI</a:t>
            </a:r>
            <a:endParaRPr sz="1400" b="0" i="0" u="none" strike="noStrike" cap="none">
              <a:solidFill>
                <a:srgbClr val="000000"/>
              </a:solidFill>
              <a:latin typeface="Arial"/>
              <a:ea typeface="Arial"/>
              <a:cs typeface="Arial"/>
              <a:sym typeface="Arial"/>
            </a:endParaRPr>
          </a:p>
        </p:txBody>
      </p:sp>
      <p:sp>
        <p:nvSpPr>
          <p:cNvPr id="377" name="Google Shape;377;p24"/>
          <p:cNvSpPr txBox="1">
            <a:spLocks noGrp="1"/>
          </p:cNvSpPr>
          <p:nvPr>
            <p:ph type="body" idx="1"/>
          </p:nvPr>
        </p:nvSpPr>
        <p:spPr>
          <a:xfrm>
            <a:off x="593725" y="1962150"/>
            <a:ext cx="4445100" cy="4062651"/>
          </a:xfrm>
          <a:prstGeom prst="rect">
            <a:avLst/>
          </a:prstGeom>
          <a:noFill/>
          <a:ln>
            <a:noFill/>
          </a:ln>
        </p:spPr>
        <p:txBody>
          <a:bodyPr spcFirstLastPara="1" wrap="square" lIns="0" tIns="0" rIns="0" bIns="0" anchor="t" anchorCtr="0">
            <a:spAutoFit/>
          </a:bodyPr>
          <a:lstStyle/>
          <a:p>
            <a:pPr marL="0" lvl="0" indent="0" algn="ctr" rtl="0">
              <a:lnSpc>
                <a:spcPct val="100000"/>
              </a:lnSpc>
              <a:spcBef>
                <a:spcPts val="0"/>
              </a:spcBef>
              <a:spcAft>
                <a:spcPts val="0"/>
              </a:spcAft>
              <a:buSzPts val="1400"/>
              <a:buNone/>
            </a:pPr>
            <a:r>
              <a:rPr lang="en-GB" sz="2200" u="sng">
                <a:solidFill>
                  <a:srgbClr val="38761D"/>
                </a:solidFill>
                <a:latin typeface="Calibri"/>
                <a:ea typeface="Calibri"/>
                <a:cs typeface="Calibri"/>
                <a:sym typeface="Calibri"/>
              </a:rPr>
              <a:t>PRO</a:t>
            </a:r>
            <a:endParaRPr sz="2200" u="sng">
              <a:solidFill>
                <a:srgbClr val="38761D"/>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2200">
              <a:solidFill>
                <a:srgbClr val="38761D"/>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Rychlá platba, zkrácené časové prodlevy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Snížené náklady díky disintermediaci</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Transparentnost a neměnnost podporuje důvěru mezi aktéry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Snížená pravděpodobnost porušení smlouvy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Slibné využití v pojištění úrody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Účinný</a:t>
            </a:r>
            <a:endParaRPr sz="2200" b="0">
              <a:solidFill>
                <a:schemeClr val="dk1"/>
              </a:solidFill>
              <a:latin typeface="Calibri"/>
              <a:ea typeface="Calibri"/>
              <a:cs typeface="Calibri"/>
              <a:sym typeface="Calibri"/>
            </a:endParaRPr>
          </a:p>
        </p:txBody>
      </p:sp>
      <p:cxnSp>
        <p:nvCxnSpPr>
          <p:cNvPr id="378" name="Google Shape;378;p24"/>
          <p:cNvCxnSpPr/>
          <p:nvPr/>
        </p:nvCxnSpPr>
        <p:spPr>
          <a:xfrm flipH="1">
            <a:off x="5267175" y="1790700"/>
            <a:ext cx="19200" cy="5457900"/>
          </a:xfrm>
          <a:prstGeom prst="straightConnector1">
            <a:avLst/>
          </a:prstGeom>
          <a:noFill/>
          <a:ln w="28575" cap="flat" cmpd="sng">
            <a:solidFill>
              <a:srgbClr val="38761D"/>
            </a:solidFill>
            <a:prstDash val="solid"/>
            <a:round/>
            <a:headEnd type="none" w="sm" len="sm"/>
            <a:tailEnd type="none" w="sm" len="sm"/>
          </a:ln>
        </p:spPr>
      </p:cxnSp>
      <p:sp>
        <p:nvSpPr>
          <p:cNvPr id="379" name="Google Shape;379;p24"/>
          <p:cNvSpPr txBox="1">
            <a:spLocks noGrp="1"/>
          </p:cNvSpPr>
          <p:nvPr>
            <p:ph type="body" idx="1"/>
          </p:nvPr>
        </p:nvSpPr>
        <p:spPr>
          <a:xfrm>
            <a:off x="5680075" y="1962150"/>
            <a:ext cx="4794300" cy="3724096"/>
          </a:xfrm>
          <a:prstGeom prst="rect">
            <a:avLst/>
          </a:prstGeom>
          <a:noFill/>
          <a:ln>
            <a:noFill/>
          </a:ln>
        </p:spPr>
        <p:txBody>
          <a:bodyPr spcFirstLastPara="1" wrap="square" lIns="0" tIns="0" rIns="0" bIns="0" anchor="t" anchorCtr="0">
            <a:spAutoFit/>
          </a:bodyPr>
          <a:lstStyle/>
          <a:p>
            <a:pPr marL="0" lvl="0" indent="0" algn="ctr" rtl="0">
              <a:lnSpc>
                <a:spcPct val="100000"/>
              </a:lnSpc>
              <a:spcBef>
                <a:spcPts val="0"/>
              </a:spcBef>
              <a:spcAft>
                <a:spcPts val="0"/>
              </a:spcAft>
              <a:buSzPts val="1400"/>
              <a:buNone/>
            </a:pPr>
            <a:r>
              <a:rPr lang="en-GB" sz="2200" u="sng">
                <a:solidFill>
                  <a:srgbClr val="1155CC"/>
                </a:solidFill>
                <a:latin typeface="Calibri"/>
                <a:ea typeface="Calibri"/>
                <a:cs typeface="Calibri"/>
                <a:sym typeface="Calibri"/>
              </a:rPr>
              <a:t>PROTI</a:t>
            </a:r>
            <a:endParaRPr/>
          </a:p>
          <a:p>
            <a:pPr marL="0" lvl="0" indent="0" algn="l" rtl="0">
              <a:lnSpc>
                <a:spcPct val="100000"/>
              </a:lnSpc>
              <a:spcBef>
                <a:spcPts val="0"/>
              </a:spcBef>
              <a:spcAft>
                <a:spcPts val="0"/>
              </a:spcAft>
              <a:buSzPts val="1400"/>
              <a:buNone/>
            </a:pPr>
            <a:endParaRPr sz="2200">
              <a:solidFill>
                <a:srgbClr val="1155C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Inteligentní smlouvy (samy o sobě) nejsou právně vymahatelné</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Technický expert potřeboval napsat kód chytré smlouvy – nový prostředník?</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Pro implementaci je nezbytná infrastruktura a vysoká úroveň digitální vyspělosti</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Nepružný</a:t>
            </a:r>
            <a:endParaRPr sz="1800" b="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2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86" name="Google Shape;386;p25"/>
          <p:cNvSpPr txBox="1"/>
          <p:nvPr/>
        </p:nvSpPr>
        <p:spPr>
          <a:xfrm>
            <a:off x="158600" y="315750"/>
            <a:ext cx="105348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OMEZENÍ FARMÁŘSKÝCH ŘEŠENÍ</a:t>
            </a:r>
            <a:endParaRPr sz="3300" b="0" i="0" u="none" strike="noStrike" cap="none">
              <a:solidFill>
                <a:srgbClr val="000000"/>
              </a:solidFill>
              <a:latin typeface="Calibri"/>
              <a:ea typeface="Calibri"/>
              <a:cs typeface="Calibri"/>
              <a:sym typeface="Calibri"/>
            </a:endParaRPr>
          </a:p>
        </p:txBody>
      </p:sp>
      <p:sp>
        <p:nvSpPr>
          <p:cNvPr id="387" name="Google Shape;387;p25"/>
          <p:cNvSpPr txBox="1">
            <a:spLocks noGrp="1"/>
          </p:cNvSpPr>
          <p:nvPr>
            <p:ph type="body" idx="1"/>
          </p:nvPr>
        </p:nvSpPr>
        <p:spPr>
          <a:xfrm>
            <a:off x="5781675" y="1687200"/>
            <a:ext cx="4676700" cy="5078313"/>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Ačkoli literatura identifikovala mnoho potenciálních výhod implementace blockchainu pro zemědělce, přetrvávajícími problémy zůstává nedostatek digitální kapacity a počáteční náklady na přijetí.</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Nízká úroveň digitalizace, zejména v rozvojových zemích</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Mohl by potenciálně rozšířit finanční a digitální propast mezi velkými a malými zúčastněnými stranami, zemědělci v rozvinutých a rozvojových zemích</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Význam školení farmářů a rozvoje dovedností</a:t>
            </a:r>
            <a:endParaRPr sz="2200">
              <a:solidFill>
                <a:schemeClr val="dk1"/>
              </a:solidFill>
              <a:latin typeface="Calibri"/>
              <a:ea typeface="Calibri"/>
              <a:cs typeface="Calibri"/>
              <a:sym typeface="Calibri"/>
            </a:endParaRPr>
          </a:p>
        </p:txBody>
      </p:sp>
      <p:pic>
        <p:nvPicPr>
          <p:cNvPr id="388" name="Google Shape;388;p25"/>
          <p:cNvPicPr preferRelativeResize="0"/>
          <p:nvPr/>
        </p:nvPicPr>
        <p:blipFill rotWithShape="1">
          <a:blip r:embed="rId4">
            <a:alphaModFix/>
          </a:blip>
          <a:srcRect/>
          <a:stretch/>
        </p:blipFill>
        <p:spPr>
          <a:xfrm>
            <a:off x="0" y="2200275"/>
            <a:ext cx="5565327" cy="37147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94" name="Google Shape;394;p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95" name="Google Shape;395;p26"/>
          <p:cNvSpPr txBox="1"/>
          <p:nvPr/>
        </p:nvSpPr>
        <p:spPr>
          <a:xfrm>
            <a:off x="200000" y="277200"/>
            <a:ext cx="104934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ŘEŠENÍ ZAMĚŘENÁ NA ŽIVOTNÍ PROSTŘEDÍ</a:t>
            </a:r>
            <a:endParaRPr sz="3300" b="0" i="0" u="none" strike="noStrike" cap="none">
              <a:solidFill>
                <a:srgbClr val="000000"/>
              </a:solidFill>
              <a:latin typeface="Calibri"/>
              <a:ea typeface="Calibri"/>
              <a:cs typeface="Calibri"/>
              <a:sym typeface="Calibri"/>
            </a:endParaRPr>
          </a:p>
        </p:txBody>
      </p:sp>
      <p:sp>
        <p:nvSpPr>
          <p:cNvPr id="396" name="Google Shape;396;p26"/>
          <p:cNvSpPr txBox="1">
            <a:spLocks noGrp="1"/>
          </p:cNvSpPr>
          <p:nvPr>
            <p:ph type="body" idx="1"/>
          </p:nvPr>
        </p:nvSpPr>
        <p:spPr>
          <a:xfrm>
            <a:off x="450850" y="1552575"/>
            <a:ext cx="9601200" cy="1692771"/>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Negativní dopad současných zemědělských postupů na životní prostředí vyžaduje nový přístup k zemědělsko-potravinářské produkci řízený udržitelností</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Nové technologie – včetně řešení založených na blockchainu – mohou pomoci efektivněji využívat omezené zdroje a omezit plýtvání potravinami</a:t>
            </a:r>
            <a:endParaRPr sz="2200">
              <a:solidFill>
                <a:schemeClr val="dk1"/>
              </a:solidFill>
              <a:latin typeface="Calibri"/>
              <a:ea typeface="Calibri"/>
              <a:cs typeface="Calibri"/>
              <a:sym typeface="Calibri"/>
            </a:endParaRPr>
          </a:p>
        </p:txBody>
      </p:sp>
      <p:pic>
        <p:nvPicPr>
          <p:cNvPr id="397" name="Google Shape;397;p26"/>
          <p:cNvPicPr preferRelativeResize="0"/>
          <p:nvPr/>
        </p:nvPicPr>
        <p:blipFill rotWithShape="1">
          <a:blip r:embed="rId4">
            <a:alphaModFix/>
          </a:blip>
          <a:srcRect/>
          <a:stretch/>
        </p:blipFill>
        <p:spPr>
          <a:xfrm>
            <a:off x="1963566" y="3367125"/>
            <a:ext cx="6966267" cy="39185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3" name="Google Shape;403;p27"/>
          <p:cNvPicPr preferRelativeResize="0"/>
          <p:nvPr/>
        </p:nvPicPr>
        <p:blipFill rotWithShape="1">
          <a:blip r:embed="rId3">
            <a:alphaModFix/>
          </a:blip>
          <a:srcRect/>
          <a:stretch/>
        </p:blipFill>
        <p:spPr>
          <a:xfrm>
            <a:off x="0" y="11"/>
            <a:ext cx="10693400" cy="1170928"/>
          </a:xfrm>
          <a:prstGeom prst="rect">
            <a:avLst/>
          </a:prstGeom>
          <a:noFill/>
          <a:ln>
            <a:noFill/>
          </a:ln>
        </p:spPr>
      </p:pic>
      <p:sp>
        <p:nvSpPr>
          <p:cNvPr id="404" name="Google Shape;404;p27"/>
          <p:cNvSpPr txBox="1"/>
          <p:nvPr/>
        </p:nvSpPr>
        <p:spPr>
          <a:xfrm>
            <a:off x="297851" y="97330"/>
            <a:ext cx="10036200" cy="11079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ŘEŠENÍ ZAMĚŘENÁ NA ŽIVOTNÍ PROSTŘEDÍ</a:t>
            </a:r>
            <a:endParaRPr sz="1400" b="0" i="0" u="none" strike="noStrike" cap="none">
              <a:solidFill>
                <a:srgbClr val="000000"/>
              </a:solidFill>
              <a:latin typeface="Arial"/>
              <a:ea typeface="Arial"/>
              <a:cs typeface="Arial"/>
              <a:sym typeface="Arial"/>
            </a:endParaRPr>
          </a:p>
        </p:txBody>
      </p:sp>
      <p:sp>
        <p:nvSpPr>
          <p:cNvPr id="405" name="Google Shape;405;p27"/>
          <p:cNvSpPr txBox="1">
            <a:spLocks noGrp="1"/>
          </p:cNvSpPr>
          <p:nvPr>
            <p:ph type="body" idx="1"/>
          </p:nvPr>
        </p:nvSpPr>
        <p:spPr>
          <a:xfrm>
            <a:off x="658825" y="1809750"/>
            <a:ext cx="9601200" cy="4739759"/>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Potenciál blockchainu snížit plýtvání potravinami je také důležitý z hlediska životního prostředí</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Přibližně 1/3 celosvětově vyprodukovaných potravin se každý rok vyhodí do odpadu kvůli neefektivitě v dodavatelském řetězci – to představuje masivní plýtvání zdroji (např. vodou, energií ve sklenících, palivem pro dopravu) i potravinami</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Snížením počtu zprostředkovatelů a zvýšením sledovatelnosti (např. sledování podmínek pomocí IoT/RFID s daty uloženými na Blockchainu) může zavedení Blockchainu v zemědělsko-potravinářských dodavatelských řetězcích snížit plýtvání potravinami a související dopad na životní prostředí tím, že výrobcům a maloobchodníkům umožní více rychle identifikovat a reagovat na případy kontaminace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Chytré systémy řízení potravinových ztrát a prodej přebytečných potravin (např. charitativní organizace, pohostinství, kompost, bioplyn atd.)</a:t>
            </a:r>
            <a:endParaRPr sz="2200" b="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12" name="Google Shape;412;p28"/>
          <p:cNvSpPr txBox="1"/>
          <p:nvPr/>
        </p:nvSpPr>
        <p:spPr>
          <a:xfrm>
            <a:off x="338125" y="277200"/>
            <a:ext cx="98838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BLOCKCHAIN A ŘEŠENÍ ZAMĚŘENÁ NA ŽIVOTNÍ PROSTŘEDÍ</a:t>
            </a:r>
            <a:endParaRPr sz="2800" b="0" i="0" u="none" strike="noStrike" cap="none">
              <a:solidFill>
                <a:srgbClr val="000000"/>
              </a:solidFill>
              <a:latin typeface="Calibri"/>
              <a:ea typeface="Calibri"/>
              <a:cs typeface="Calibri"/>
              <a:sym typeface="Calibri"/>
            </a:endParaRPr>
          </a:p>
        </p:txBody>
      </p:sp>
      <p:sp>
        <p:nvSpPr>
          <p:cNvPr id="413" name="Google Shape;413;p28"/>
          <p:cNvSpPr txBox="1">
            <a:spLocks noGrp="1"/>
          </p:cNvSpPr>
          <p:nvPr>
            <p:ph type="body" idx="1"/>
          </p:nvPr>
        </p:nvSpPr>
        <p:spPr>
          <a:xfrm>
            <a:off x="479425" y="1621663"/>
            <a:ext cx="9601200" cy="3724096"/>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Tlak spotřebitelů a investorů přiměl mnoho zemědělsko-potravinářských společností, aby přijaly ambiciózní veřejné závazky a sliby (např. nulové odlesňování, 100 % obnovitelná energie, 100 % recyklované materiály)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Složité a neprůhledné globální dodavatelské řetězce však mohou i společnostem s dobrými úmysly ztížit realizaci svých závazků a prokázat měřitelné výsledky.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Neschopnost dostát ekologickým závazkům poškozuje důvěryhodnost a pověst společnosti</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Certifikace třetích stran jako řešení? 1) matoucí šíření, 2) greenwashing, 3) audit podvodů, 4) drahé</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Blockchain jako způsob, jak prokázat splněné závazky / alternativa k certifikaci třetí stranou: transparentnost, ověřitelné dodavatelské řetězce a důvěra</a:t>
            </a:r>
            <a:endParaRPr sz="1800" b="0">
              <a:solidFill>
                <a:schemeClr val="dk1"/>
              </a:solidFill>
            </a:endParaRPr>
          </a:p>
        </p:txBody>
      </p:sp>
      <p:sp>
        <p:nvSpPr>
          <p:cNvPr id="414" name="Google Shape;414;p28"/>
          <p:cNvSpPr txBox="1"/>
          <p:nvPr/>
        </p:nvSpPr>
        <p:spPr>
          <a:xfrm>
            <a:off x="2181100" y="6421200"/>
            <a:ext cx="8096400" cy="1029711"/>
          </a:xfrm>
          <a:prstGeom prst="rect">
            <a:avLst/>
          </a:prstGeom>
          <a:solidFill>
            <a:srgbClr val="93C47D"/>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Poznámka: role vlád a regulačních orgánů je klíčová pro to, aby společnosti byly odpovědné – spotřebitelská poptávka může být sama o sobě nedostatečným motivátorem</a:t>
            </a:r>
            <a:endParaRPr sz="2000" b="0" i="0" u="none" strike="noStrike" cap="non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29"/>
          <p:cNvPicPr preferRelativeResize="0"/>
          <p:nvPr/>
        </p:nvPicPr>
        <p:blipFill rotWithShape="1">
          <a:blip r:embed="rId3">
            <a:alphaModFix/>
          </a:blip>
          <a:srcRect/>
          <a:stretch/>
        </p:blipFill>
        <p:spPr>
          <a:xfrm>
            <a:off x="0" y="-12475"/>
            <a:ext cx="5851425" cy="7562851"/>
          </a:xfrm>
          <a:prstGeom prst="rect">
            <a:avLst/>
          </a:prstGeom>
          <a:noFill/>
          <a:ln>
            <a:noFill/>
          </a:ln>
        </p:spPr>
      </p:pic>
      <p:sp>
        <p:nvSpPr>
          <p:cNvPr id="421" name="Google Shape;421;p29"/>
          <p:cNvSpPr txBox="1"/>
          <p:nvPr/>
        </p:nvSpPr>
        <p:spPr>
          <a:xfrm>
            <a:off x="393700" y="431875"/>
            <a:ext cx="4568700" cy="1108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PŘÍPADOVÁ STUDIE: RYBÁŘSKÝ PRŮMYSL</a:t>
            </a:r>
            <a:endParaRPr sz="3300" b="0" i="0" u="none" strike="noStrike" cap="none">
              <a:solidFill>
                <a:srgbClr val="000000"/>
              </a:solidFill>
              <a:latin typeface="Calibri"/>
              <a:ea typeface="Calibri"/>
              <a:cs typeface="Calibri"/>
              <a:sym typeface="Calibri"/>
            </a:endParaRPr>
          </a:p>
        </p:txBody>
      </p:sp>
      <p:sp>
        <p:nvSpPr>
          <p:cNvPr id="422" name="Google Shape;422;p29"/>
          <p:cNvSpPr txBox="1">
            <a:spLocks noGrp="1"/>
          </p:cNvSpPr>
          <p:nvPr>
            <p:ph type="body" idx="1"/>
          </p:nvPr>
        </p:nvSpPr>
        <p:spPr>
          <a:xfrm>
            <a:off x="6216350" y="1386175"/>
            <a:ext cx="4279800" cy="3724096"/>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Rybářský průmysl je často spojován s neudržitelnými praktikami, jako je nadměrný rybolov, který představuje vážnou hrozbu pro ochranu moří.</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Využití technologie Blockchain k podpoře udržitelnějších rybolovných postupů</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Příklad: Atea a IBM Food Trust</a:t>
            </a:r>
            <a:endParaRPr sz="1800" b="0">
              <a:solidFill>
                <a:schemeClr val="dk1"/>
              </a:solidFill>
            </a:endParaRPr>
          </a:p>
        </p:txBody>
      </p:sp>
      <p:pic>
        <p:nvPicPr>
          <p:cNvPr id="423" name="Google Shape;423;p29"/>
          <p:cNvPicPr preferRelativeResize="0"/>
          <p:nvPr/>
        </p:nvPicPr>
        <p:blipFill rotWithShape="1">
          <a:blip r:embed="rId4">
            <a:alphaModFix/>
          </a:blip>
          <a:srcRect/>
          <a:stretch/>
        </p:blipFill>
        <p:spPr>
          <a:xfrm>
            <a:off x="0" y="2021350"/>
            <a:ext cx="5851427" cy="3236449"/>
          </a:xfrm>
          <a:prstGeom prst="rect">
            <a:avLst/>
          </a:prstGeom>
          <a:noFill/>
          <a:ln>
            <a:noFill/>
          </a:ln>
        </p:spPr>
      </p:pic>
      <p:sp>
        <p:nvSpPr>
          <p:cNvPr id="424" name="Google Shape;424;p29"/>
          <p:cNvSpPr txBox="1"/>
          <p:nvPr/>
        </p:nvSpPr>
        <p:spPr>
          <a:xfrm>
            <a:off x="133350" y="5372100"/>
            <a:ext cx="3981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0" i="0" u="sng" strike="noStrike" cap="none">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2200" b="0" i="0" u="none" strike="noStrike" cap="none">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Google Shape;182;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83" name="Google Shape;183;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POPIS MODULU</a:t>
            </a:r>
            <a:endParaRPr sz="1400" b="0" i="0" u="none" strike="noStrike" cap="none">
              <a:solidFill>
                <a:srgbClr val="000000"/>
              </a:solidFill>
              <a:latin typeface="Arial"/>
              <a:ea typeface="Arial"/>
              <a:cs typeface="Arial"/>
              <a:sym typeface="Arial"/>
            </a:endParaRPr>
          </a:p>
        </p:txBody>
      </p:sp>
      <p:sp>
        <p:nvSpPr>
          <p:cNvPr id="184" name="Google Shape;184;p3"/>
          <p:cNvSpPr txBox="1"/>
          <p:nvPr/>
        </p:nvSpPr>
        <p:spPr>
          <a:xfrm>
            <a:off x="552725" y="2033400"/>
            <a:ext cx="8608800" cy="4154943"/>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2200"/>
              <a:buFont typeface="Calibri"/>
              <a:buChar char="•"/>
            </a:pPr>
            <a:r>
              <a:rPr lang="en-GB" sz="2200" b="0" i="0" u="none" strike="noStrike" cap="none">
                <a:solidFill>
                  <a:srgbClr val="000000"/>
                </a:solidFill>
                <a:latin typeface="Calibri"/>
                <a:ea typeface="Calibri"/>
                <a:cs typeface="Calibri"/>
                <a:sym typeface="Calibri"/>
              </a:rPr>
              <a:t>Téma: </a:t>
            </a:r>
            <a:r>
              <a:rPr lang="en-GB" sz="2200" b="1" i="0" u="none" strike="noStrike" cap="none">
                <a:solidFill>
                  <a:srgbClr val="000000"/>
                </a:solidFill>
                <a:latin typeface="Calibri"/>
                <a:ea typeface="Calibri"/>
                <a:cs typeface="Calibri"/>
                <a:sym typeface="Calibri"/>
              </a:rPr>
              <a:t>„Jak používat technologii Blockchain v zemědělsko-potravinářském sektoru“</a:t>
            </a:r>
            <a:endParaRPr/>
          </a:p>
          <a:p>
            <a:pPr marL="285750" marR="0" lvl="0" indent="-285750" algn="l" rtl="0">
              <a:lnSpc>
                <a:spcPct val="150000"/>
              </a:lnSpc>
              <a:spcBef>
                <a:spcPts val="0"/>
              </a:spcBef>
              <a:spcAft>
                <a:spcPts val="0"/>
              </a:spcAft>
              <a:buClr>
                <a:schemeClr val="dk1"/>
              </a:buClr>
              <a:buSzPts val="2200"/>
              <a:buFont typeface="Calibri"/>
              <a:buChar char="•"/>
            </a:pPr>
            <a:r>
              <a:rPr lang="en-GB" sz="2200" b="0" i="0" u="none" strike="noStrike" cap="none">
                <a:solidFill>
                  <a:srgbClr val="000000"/>
                </a:solidFill>
                <a:latin typeface="Calibri"/>
                <a:ea typeface="Calibri"/>
                <a:cs typeface="Calibri"/>
                <a:sym typeface="Calibri"/>
              </a:rPr>
              <a:t>Význam: potenciál zlepšit </a:t>
            </a:r>
            <a:r>
              <a:rPr lang="en-GB" sz="2200" b="1" i="0" u="none" strike="noStrike" cap="none">
                <a:solidFill>
                  <a:srgbClr val="000000"/>
                </a:solidFill>
                <a:latin typeface="Calibri"/>
                <a:ea typeface="Calibri"/>
                <a:cs typeface="Calibri"/>
                <a:sym typeface="Calibri"/>
              </a:rPr>
              <a:t>efektivitu, ziskovost a udržitelnost zemědělsko-potravinářského sektoru</a:t>
            </a:r>
            <a:endParaRPr/>
          </a:p>
          <a:p>
            <a:pPr marL="285750" marR="0" lvl="0" indent="-285750" algn="l" rtl="0">
              <a:lnSpc>
                <a:spcPct val="150000"/>
              </a:lnSpc>
              <a:spcBef>
                <a:spcPts val="0"/>
              </a:spcBef>
              <a:spcAft>
                <a:spcPts val="0"/>
              </a:spcAft>
              <a:buClr>
                <a:schemeClr val="dk1"/>
              </a:buClr>
              <a:buSzPts val="2200"/>
              <a:buFont typeface="Calibri"/>
              <a:buChar char="•"/>
            </a:pPr>
            <a:r>
              <a:rPr lang="en-GB" sz="2200" b="0" i="0" u="none" strike="noStrike" cap="none">
                <a:solidFill>
                  <a:srgbClr val="000000"/>
                </a:solidFill>
                <a:latin typeface="Calibri"/>
                <a:ea typeface="Calibri"/>
                <a:cs typeface="Calibri"/>
                <a:sym typeface="Calibri"/>
              </a:rPr>
              <a:t>Prominentní v akademické literatuře</a:t>
            </a:r>
            <a:endParaRPr/>
          </a:p>
          <a:p>
            <a:pPr marL="285750" marR="0" lvl="0" indent="-285750" algn="l" rtl="0">
              <a:lnSpc>
                <a:spcPct val="150000"/>
              </a:lnSpc>
              <a:spcBef>
                <a:spcPts val="0"/>
              </a:spcBef>
              <a:spcAft>
                <a:spcPts val="0"/>
              </a:spcAft>
              <a:buClr>
                <a:schemeClr val="dk1"/>
              </a:buClr>
              <a:buSzPts val="2200"/>
              <a:buFont typeface="Calibri"/>
              <a:buChar char="•"/>
            </a:pPr>
            <a:r>
              <a:rPr lang="en-GB" sz="2200" b="0" i="0" u="none" strike="noStrike" cap="none">
                <a:solidFill>
                  <a:srgbClr val="000000"/>
                </a:solidFill>
                <a:latin typeface="Calibri"/>
                <a:ea typeface="Calibri"/>
                <a:cs typeface="Calibri"/>
                <a:sym typeface="Calibri"/>
              </a:rPr>
              <a:t>Zaměřuje se na otázky, </a:t>
            </a:r>
            <a:r>
              <a:rPr lang="en-GB" sz="2200" b="1" i="0" u="none" strike="noStrike" cap="none">
                <a:solidFill>
                  <a:srgbClr val="000000"/>
                </a:solidFill>
                <a:latin typeface="Calibri"/>
                <a:ea typeface="Calibri"/>
                <a:cs typeface="Calibri"/>
                <a:sym typeface="Calibri"/>
              </a:rPr>
              <a:t>proč</a:t>
            </a:r>
            <a:r>
              <a:rPr lang="en-GB" sz="2200" b="0" i="0" u="none" strike="noStrike" cap="none">
                <a:solidFill>
                  <a:srgbClr val="000000"/>
                </a:solidFill>
                <a:latin typeface="Calibri"/>
                <a:ea typeface="Calibri"/>
                <a:cs typeface="Calibri"/>
                <a:sym typeface="Calibri"/>
              </a:rPr>
              <a:t> a </a:t>
            </a:r>
            <a:r>
              <a:rPr lang="en-GB" sz="2200" b="1" i="0" u="none" strike="noStrike" cap="none">
                <a:solidFill>
                  <a:srgbClr val="000000"/>
                </a:solidFill>
                <a:latin typeface="Calibri"/>
                <a:ea typeface="Calibri"/>
                <a:cs typeface="Calibri"/>
                <a:sym typeface="Calibri"/>
              </a:rPr>
              <a:t>jak</a:t>
            </a:r>
            <a:r>
              <a:rPr lang="en-GB" sz="2200" b="0" i="0" u="none" strike="noStrike" cap="none">
                <a:solidFill>
                  <a:srgbClr val="000000"/>
                </a:solidFill>
                <a:latin typeface="Calibri"/>
                <a:ea typeface="Calibri"/>
                <a:cs typeface="Calibri"/>
                <a:sym typeface="Calibri"/>
              </a:rPr>
              <a:t> implementovat blockchain z použití v zemědělsko-potravinářském sektoru, </a:t>
            </a:r>
            <a:r>
              <a:rPr lang="en-GB" sz="2200" b="1" i="0" u="none" strike="noStrike" cap="none">
                <a:solidFill>
                  <a:srgbClr val="000000"/>
                </a:solidFill>
                <a:latin typeface="Calibri"/>
                <a:ea typeface="Calibri"/>
                <a:cs typeface="Calibri"/>
                <a:sym typeface="Calibri"/>
              </a:rPr>
              <a:t>kdo</a:t>
            </a:r>
            <a:r>
              <a:rPr lang="en-GB" sz="2200" b="0" i="0" u="none" strike="noStrike" cap="none">
                <a:solidFill>
                  <a:srgbClr val="000000"/>
                </a:solidFill>
                <a:latin typeface="Calibri"/>
                <a:ea typeface="Calibri"/>
                <a:cs typeface="Calibri"/>
                <a:sym typeface="Calibri"/>
              </a:rPr>
              <a:t> bude mít prospěch nebo ztrátu</a:t>
            </a:r>
            <a:endParaRPr sz="2200" b="0" i="0" u="none" strike="noStrike" cap="none">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g27542cab73c_0_7"/>
          <p:cNvSpPr txBox="1"/>
          <p:nvPr/>
        </p:nvSpPr>
        <p:spPr>
          <a:xfrm>
            <a:off x="409575" y="1504950"/>
            <a:ext cx="5229300" cy="5539948"/>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C0C0C"/>
                </a:solidFill>
                <a:latin typeface="Calibri"/>
                <a:ea typeface="Calibri"/>
                <a:cs typeface="Calibri"/>
                <a:sym typeface="Calibri"/>
              </a:rPr>
              <a:t>Další příklady využití blockchainu pro udržitelný rybolov:</a:t>
            </a:r>
            <a:endParaRPr sz="2200" b="0" i="0" u="none" strike="noStrike" cap="none">
              <a:solidFill>
                <a:srgbClr val="0C0C0C"/>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C0C0C"/>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000" b="0" i="0" u="none" strike="noStrike" cap="none">
                <a:solidFill>
                  <a:srgbClr val="0C0C0C"/>
                </a:solidFill>
                <a:latin typeface="Calibri"/>
                <a:ea typeface="Calibri"/>
                <a:cs typeface="Calibri"/>
                <a:sym typeface="Calibri"/>
              </a:rPr>
              <a:t>Světový fond na ochranu přírody (WWF) </a:t>
            </a:r>
            <a:endParaRPr/>
          </a:p>
          <a:p>
            <a:pPr marL="457200" marR="0" lvl="0" indent="-368300" algn="l" rtl="0">
              <a:lnSpc>
                <a:spcPct val="100000"/>
              </a:lnSpc>
              <a:spcBef>
                <a:spcPts val="0"/>
              </a:spcBef>
              <a:spcAft>
                <a:spcPts val="0"/>
              </a:spcAft>
              <a:buClr>
                <a:schemeClr val="dk1"/>
              </a:buClr>
              <a:buSzPts val="2200"/>
              <a:buFont typeface="Arial"/>
              <a:buChar char="•"/>
            </a:pPr>
            <a:r>
              <a:rPr lang="en-GB" sz="2000" b="0" i="0" u="none" strike="noStrike" cap="none">
                <a:solidFill>
                  <a:srgbClr val="0C0C0C"/>
                </a:solidFill>
                <a:latin typeface="Calibri"/>
                <a:ea typeface="Calibri"/>
                <a:cs typeface="Calibri"/>
                <a:sym typeface="Calibri"/>
              </a:rPr>
              <a:t>Pilotní program 2018, blockchain v odvětví tuňáků na tichomořských ostrovech </a:t>
            </a:r>
            <a:endParaRPr/>
          </a:p>
          <a:p>
            <a:pPr marL="457200" marR="0" lvl="0" indent="-368300" algn="l" rtl="0">
              <a:lnSpc>
                <a:spcPct val="100000"/>
              </a:lnSpc>
              <a:spcBef>
                <a:spcPts val="0"/>
              </a:spcBef>
              <a:spcAft>
                <a:spcPts val="0"/>
              </a:spcAft>
              <a:buClr>
                <a:schemeClr val="dk1"/>
              </a:buClr>
              <a:buSzPts val="2200"/>
              <a:buFont typeface="Arial"/>
              <a:buChar char="•"/>
            </a:pPr>
            <a:r>
              <a:rPr lang="en-GB" sz="2000" b="0" i="0" u="none" strike="noStrike" cap="none">
                <a:solidFill>
                  <a:srgbClr val="0C0C0C"/>
                </a:solidFill>
                <a:latin typeface="Calibri"/>
                <a:ea typeface="Calibri"/>
                <a:cs typeface="Calibri"/>
                <a:sym typeface="Calibri"/>
              </a:rPr>
              <a:t>Zaměřte se na potlačení nezákonného, neregulovaného a nehlášeného lovu tuňáků a také nekalých pracovních praktik </a:t>
            </a:r>
            <a:endParaRPr/>
          </a:p>
          <a:p>
            <a:pPr marL="457200" marR="0" lvl="0" indent="-368300" algn="l" rtl="0">
              <a:lnSpc>
                <a:spcPct val="100000"/>
              </a:lnSpc>
              <a:spcBef>
                <a:spcPts val="0"/>
              </a:spcBef>
              <a:spcAft>
                <a:spcPts val="0"/>
              </a:spcAft>
              <a:buClr>
                <a:schemeClr val="dk1"/>
              </a:buClr>
              <a:buSzPts val="2200"/>
              <a:buFont typeface="Arial"/>
              <a:buChar char="•"/>
            </a:pPr>
            <a:r>
              <a:rPr lang="en-GB" sz="2000" b="0" i="0" u="none" strike="noStrike" cap="none">
                <a:solidFill>
                  <a:srgbClr val="0C0C0C"/>
                </a:solidFill>
                <a:latin typeface="Calibri"/>
                <a:ea typeface="Calibri"/>
                <a:cs typeface="Calibri"/>
                <a:sym typeface="Calibri"/>
              </a:rPr>
              <a:t>Výsledek: spuštění online platformy OpenSC, která využívá blockchain k ověřování udržitelné výroby, sledování potravin v dodavatelském řetězci a pomáhá lidem vyhýbat se nelegálním, ekologicky poškozujícím nebo neetickým produktům</a:t>
            </a:r>
            <a:endParaRPr sz="2000" b="0" i="0" u="none" strike="noStrike" cap="none">
              <a:solidFill>
                <a:srgbClr val="0C0C0C"/>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C0C0C"/>
              </a:solidFill>
              <a:highlight>
                <a:srgbClr val="FFFFFF"/>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C0C0C"/>
              </a:solidFill>
              <a:latin typeface="Calibri"/>
              <a:ea typeface="Calibri"/>
              <a:cs typeface="Calibri"/>
              <a:sym typeface="Calibri"/>
            </a:endParaRPr>
          </a:p>
        </p:txBody>
      </p:sp>
      <p:pic>
        <p:nvPicPr>
          <p:cNvPr id="431" name="Google Shape;431;g27542cab73c_0_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32" name="Google Shape;432;g27542cab73c_0_7"/>
          <p:cNvSpPr txBox="1"/>
          <p:nvPr/>
        </p:nvSpPr>
        <p:spPr>
          <a:xfrm>
            <a:off x="342900" y="269550"/>
            <a:ext cx="77535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PŘÍPADOVÁ STUDIE: RYBÁŘSKÝ PRŮMYSL</a:t>
            </a:r>
            <a:endParaRPr sz="3300" b="0" i="0" u="none" strike="noStrike" cap="none">
              <a:solidFill>
                <a:srgbClr val="000000"/>
              </a:solidFill>
              <a:latin typeface="Calibri"/>
              <a:ea typeface="Calibri"/>
              <a:cs typeface="Calibri"/>
              <a:sym typeface="Calibri"/>
            </a:endParaRPr>
          </a:p>
        </p:txBody>
      </p:sp>
      <p:pic>
        <p:nvPicPr>
          <p:cNvPr id="433" name="Google Shape;433;g27542cab73c_0_7"/>
          <p:cNvPicPr preferRelativeResize="0"/>
          <p:nvPr/>
        </p:nvPicPr>
        <p:blipFill rotWithShape="1">
          <a:blip r:embed="rId4">
            <a:alphaModFix/>
          </a:blip>
          <a:srcRect/>
          <a:stretch/>
        </p:blipFill>
        <p:spPr>
          <a:xfrm>
            <a:off x="6720300" y="1641242"/>
            <a:ext cx="3314526" cy="4913794"/>
          </a:xfrm>
          <a:prstGeom prst="rect">
            <a:avLst/>
          </a:prstGeom>
          <a:noFill/>
          <a:ln>
            <a:noFill/>
          </a:ln>
        </p:spPr>
      </p:pic>
      <p:sp>
        <p:nvSpPr>
          <p:cNvPr id="434" name="Google Shape;434;g27542cab73c_0_7"/>
          <p:cNvSpPr txBox="1"/>
          <p:nvPr/>
        </p:nvSpPr>
        <p:spPr>
          <a:xfrm>
            <a:off x="9620250" y="7096125"/>
            <a:ext cx="885900" cy="25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Open Sans"/>
                <a:ea typeface="Open Sans"/>
                <a:cs typeface="Open Sans"/>
                <a:sym typeface="Open Sans"/>
              </a:rPr>
              <a:t>Source: </a:t>
            </a:r>
            <a:r>
              <a:rPr lang="en-GB" sz="600" b="0" i="0" u="sng" strike="noStrike" cap="none">
                <a:solidFill>
                  <a:schemeClr val="hlink"/>
                </a:solidFill>
                <a:latin typeface="Open Sans"/>
                <a:ea typeface="Open Sans"/>
                <a:cs typeface="Open Sans"/>
                <a:sym typeface="Open Sans"/>
                <a:hlinkClick r:id="rId5"/>
              </a:rPr>
              <a:t>Wikimedia</a:t>
            </a:r>
            <a:endParaRPr sz="6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440" name="Google Shape;440;g27542cab73c_0_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41" name="Google Shape;441;g27542cab73c_0_28"/>
          <p:cNvSpPr txBox="1"/>
          <p:nvPr/>
        </p:nvSpPr>
        <p:spPr>
          <a:xfrm>
            <a:off x="342900" y="1447463"/>
            <a:ext cx="8848800" cy="390873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Další příklady využití blockchainu v udržitelném rybolovu</a:t>
            </a:r>
            <a:r>
              <a:rPr lang="en-GB" sz="2200" b="0" i="0" u="none" strike="noStrike" cap="none">
                <a:solidFill>
                  <a:schemeClr val="dk1"/>
                </a:solidFill>
                <a:latin typeface="Calibri"/>
                <a:ea typeface="Calibri"/>
                <a:cs typeface="Calibri"/>
                <a:sym typeface="Calibri"/>
              </a:rPr>
              <a:t>:</a:t>
            </a:r>
            <a:endParaRPr sz="2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b="1" i="0" u="none" strike="noStrike" cap="none">
                <a:solidFill>
                  <a:schemeClr val="dk1"/>
                </a:solidFill>
                <a:latin typeface="Calibri"/>
                <a:ea typeface="Calibri"/>
                <a:cs typeface="Calibri"/>
                <a:sym typeface="Calibri"/>
              </a:rPr>
              <a:t>FishCoin</a:t>
            </a:r>
            <a:endParaRPr sz="2200" b="1"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Open Sans"/>
              <a:buChar char="-"/>
            </a:pPr>
            <a:r>
              <a:rPr lang="en-GB" sz="2200" b="0" i="0" u="none" strike="noStrike" cap="none">
                <a:solidFill>
                  <a:srgbClr val="000000"/>
                </a:solidFill>
                <a:latin typeface="Calibri"/>
                <a:ea typeface="Calibri"/>
                <a:cs typeface="Calibri"/>
                <a:sym typeface="Calibri"/>
              </a:rPr>
              <a:t>Open-source, decentralizovaná blockchain platforma navržená tak, aby stimulovala sdílení dat </a:t>
            </a:r>
            <a:endParaRPr/>
          </a:p>
          <a:p>
            <a:pPr marL="457200" marR="0" lvl="0" indent="-368300" algn="l" rtl="0">
              <a:lnSpc>
                <a:spcPct val="100000"/>
              </a:lnSpc>
              <a:spcBef>
                <a:spcPts val="0"/>
              </a:spcBef>
              <a:spcAft>
                <a:spcPts val="0"/>
              </a:spcAft>
              <a:buClr>
                <a:schemeClr val="dk1"/>
              </a:buClr>
              <a:buSzPts val="2200"/>
              <a:buFont typeface="Open Sans"/>
              <a:buChar char="-"/>
            </a:pPr>
            <a:r>
              <a:rPr lang="en-GB" sz="2200" b="0" i="0" u="none" strike="noStrike" cap="none">
                <a:solidFill>
                  <a:srgbClr val="000000"/>
                </a:solidFill>
                <a:latin typeface="Calibri"/>
                <a:ea typeface="Calibri"/>
                <a:cs typeface="Calibri"/>
                <a:sym typeface="Calibri"/>
              </a:rPr>
              <a:t>Aplikace Fishcoin: umožňuje rybářům prodávat informace o svém úlovku potenciálním kupcům. Když se kupující rozhodne data zakoupit, je rybář okamžitě odměněn tokeny kryptoměny (FishCoins), které lze vyměnit za elektronické poukázky, minuty mobilního tarifu, kredit na účty za energie nebo přímou odměnu, kde je to možné, v závislosti na zemi.</a:t>
            </a:r>
            <a:endParaRPr sz="2200" b="0" i="0" u="none" strike="noStrike" cap="none">
              <a:solidFill>
                <a:srgbClr val="252525"/>
              </a:solidFill>
              <a:highlight>
                <a:srgbClr val="FFFFFF"/>
              </a:highlight>
              <a:latin typeface="Calibri"/>
              <a:ea typeface="Calibri"/>
              <a:cs typeface="Calibri"/>
              <a:sym typeface="Calibri"/>
            </a:endParaRPr>
          </a:p>
        </p:txBody>
      </p:sp>
      <p:sp>
        <p:nvSpPr>
          <p:cNvPr id="442" name="Google Shape;442;g27542cab73c_0_28"/>
          <p:cNvSpPr txBox="1"/>
          <p:nvPr/>
        </p:nvSpPr>
        <p:spPr>
          <a:xfrm>
            <a:off x="342900" y="269550"/>
            <a:ext cx="77535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PŘÍPADOVÁ STUDIE: RYBÁŘSKÝ PRŮMYSL</a:t>
            </a:r>
            <a:endParaRPr sz="3300" b="0" i="0" u="none" strike="noStrike" cap="none">
              <a:solidFill>
                <a:srgbClr val="000000"/>
              </a:solidFill>
              <a:latin typeface="Calibri"/>
              <a:ea typeface="Calibri"/>
              <a:cs typeface="Calibri"/>
              <a:sym typeface="Calibri"/>
            </a:endParaRPr>
          </a:p>
        </p:txBody>
      </p:sp>
      <p:pic>
        <p:nvPicPr>
          <p:cNvPr id="443" name="Google Shape;443;g27542cab73c_0_28"/>
          <p:cNvPicPr preferRelativeResize="0"/>
          <p:nvPr/>
        </p:nvPicPr>
        <p:blipFill rotWithShape="1">
          <a:blip r:embed="rId4">
            <a:alphaModFix/>
          </a:blip>
          <a:srcRect/>
          <a:stretch/>
        </p:blipFill>
        <p:spPr>
          <a:xfrm>
            <a:off x="714374" y="5557100"/>
            <a:ext cx="5112550" cy="1665150"/>
          </a:xfrm>
          <a:prstGeom prst="rect">
            <a:avLst/>
          </a:prstGeom>
          <a:noFill/>
          <a:ln>
            <a:noFill/>
          </a:ln>
        </p:spPr>
      </p:pic>
      <p:sp>
        <p:nvSpPr>
          <p:cNvPr id="444" name="Google Shape;444;g27542cab73c_0_28"/>
          <p:cNvSpPr txBox="1"/>
          <p:nvPr/>
        </p:nvSpPr>
        <p:spPr>
          <a:xfrm>
            <a:off x="9420225" y="7094475"/>
            <a:ext cx="933600" cy="32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Open Sans"/>
                <a:ea typeface="Open Sans"/>
                <a:cs typeface="Open Sans"/>
                <a:sym typeface="Open Sans"/>
              </a:rPr>
              <a:t>Source: </a:t>
            </a:r>
            <a:r>
              <a:rPr lang="en-GB" sz="600" b="0" i="0" u="sng" strike="noStrike" cap="none">
                <a:solidFill>
                  <a:schemeClr val="hlink"/>
                </a:solidFill>
                <a:latin typeface="Open Sans"/>
                <a:ea typeface="Open Sans"/>
                <a:cs typeface="Open Sans"/>
                <a:sym typeface="Open Sans"/>
                <a:hlinkClick r:id="rId5"/>
              </a:rPr>
              <a:t>fishcoin.co</a:t>
            </a:r>
            <a:endParaRPr sz="6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3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51" name="Google Shape;451;p30"/>
          <p:cNvSpPr txBox="1"/>
          <p:nvPr/>
        </p:nvSpPr>
        <p:spPr>
          <a:xfrm>
            <a:off x="152400" y="315750"/>
            <a:ext cx="110871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OMEZENÍ ŘEŠENÍ ZAMĚŘENÝCH NA ŽIVOTNÍ PROSTŘEDÍ</a:t>
            </a:r>
            <a:endParaRPr sz="3300" b="0" i="0" u="none" strike="noStrike" cap="none">
              <a:solidFill>
                <a:srgbClr val="000000"/>
              </a:solidFill>
              <a:latin typeface="Calibri"/>
              <a:ea typeface="Calibri"/>
              <a:cs typeface="Calibri"/>
              <a:sym typeface="Calibri"/>
            </a:endParaRPr>
          </a:p>
        </p:txBody>
      </p:sp>
      <p:sp>
        <p:nvSpPr>
          <p:cNvPr id="452" name="Google Shape;452;p30"/>
          <p:cNvSpPr txBox="1">
            <a:spLocks noGrp="1"/>
          </p:cNvSpPr>
          <p:nvPr>
            <p:ph type="body" idx="1"/>
          </p:nvPr>
        </p:nvSpPr>
        <p:spPr>
          <a:xfrm>
            <a:off x="546100" y="1800225"/>
            <a:ext cx="9601200" cy="2708434"/>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může nabídnout radikální ekologickou transparentnost – ale ne všichni aktéři v zemědělství to mohou chtít</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Výrobci mají také pobídky k tomu, aby informace nezveřejňovali – současný nedostatek regulace, vysoké výdaje, konkurence, poškození pověsti</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Selektivní sdílení informací – odhalte pouze pozitivní aspekty a ignorujte negative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Pro podporu větší transparentnosti (pomocí Blockchainu nebo jinak) je zásadní vládní a společenský tlak</a:t>
            </a:r>
            <a:endParaRPr sz="2200" b="0">
              <a:solidFill>
                <a:schemeClr val="dk1"/>
              </a:solidFill>
              <a:latin typeface="Calibri"/>
              <a:ea typeface="Calibri"/>
              <a:cs typeface="Calibri"/>
              <a:sym typeface="Calibri"/>
            </a:endParaRPr>
          </a:p>
        </p:txBody>
      </p:sp>
      <p:pic>
        <p:nvPicPr>
          <p:cNvPr id="453" name="Google Shape;453;p30"/>
          <p:cNvPicPr preferRelativeResize="0"/>
          <p:nvPr/>
        </p:nvPicPr>
        <p:blipFill rotWithShape="1">
          <a:blip r:embed="rId4">
            <a:alphaModFix/>
          </a:blip>
          <a:srcRect/>
          <a:stretch/>
        </p:blipFill>
        <p:spPr>
          <a:xfrm>
            <a:off x="1323975" y="4462950"/>
            <a:ext cx="2995123" cy="2995123"/>
          </a:xfrm>
          <a:prstGeom prst="rect">
            <a:avLst/>
          </a:prstGeom>
          <a:noFill/>
          <a:ln>
            <a:noFill/>
          </a:ln>
        </p:spPr>
      </p:pic>
      <p:pic>
        <p:nvPicPr>
          <p:cNvPr id="454" name="Google Shape;454;p30"/>
          <p:cNvPicPr preferRelativeResize="0"/>
          <p:nvPr/>
        </p:nvPicPr>
        <p:blipFill rotWithShape="1">
          <a:blip r:embed="rId5">
            <a:alphaModFix/>
          </a:blip>
          <a:srcRect/>
          <a:stretch/>
        </p:blipFill>
        <p:spPr>
          <a:xfrm>
            <a:off x="5170787" y="4509225"/>
            <a:ext cx="4059715" cy="309435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p3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61" name="Google Shape;461;p31"/>
          <p:cNvSpPr txBox="1"/>
          <p:nvPr/>
        </p:nvSpPr>
        <p:spPr>
          <a:xfrm>
            <a:off x="262000" y="277200"/>
            <a:ext cx="101694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OMEZENÍ ŘEŠENÍ ZAMĚŘENÝCH NA ŽIVOTNÍ PROSTŘEDÍ</a:t>
            </a:r>
            <a:endParaRPr sz="3300" b="0" i="0" u="none" strike="noStrike" cap="none">
              <a:solidFill>
                <a:srgbClr val="000000"/>
              </a:solidFill>
              <a:latin typeface="Calibri"/>
              <a:ea typeface="Calibri"/>
              <a:cs typeface="Calibri"/>
              <a:sym typeface="Calibri"/>
            </a:endParaRPr>
          </a:p>
        </p:txBody>
      </p:sp>
      <p:sp>
        <p:nvSpPr>
          <p:cNvPr id="462" name="Google Shape;462;p31"/>
          <p:cNvSpPr txBox="1">
            <a:spLocks noGrp="1"/>
          </p:cNvSpPr>
          <p:nvPr>
            <p:ph type="body" idx="1"/>
          </p:nvPr>
        </p:nvSpPr>
        <p:spPr>
          <a:xfrm>
            <a:off x="546100" y="1800225"/>
            <a:ext cx="9601200" cy="203132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Otázka týkající se udržitelnosti samotné technologie Blockchain?</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Nejznámější mechanismus konsenzu blockchainu: Proof of Work (PoW)</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PoW často vyžaduje vysokou úroveň výpočetního výkonu a následně vysokou úroveň spotřeby energie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V roce 2022 byla odhadovaná uhlíková stopa bitcoinu srovnatelná s emisemi na úrovni jednotlivých zemí Řecka</a:t>
            </a:r>
            <a:endParaRPr sz="2200" b="0">
              <a:solidFill>
                <a:schemeClr val="dk1"/>
              </a:solidFill>
              <a:latin typeface="Calibri"/>
              <a:ea typeface="Calibri"/>
              <a:cs typeface="Calibri"/>
              <a:sym typeface="Calibri"/>
            </a:endParaRPr>
          </a:p>
        </p:txBody>
      </p:sp>
      <p:pic>
        <p:nvPicPr>
          <p:cNvPr id="463" name="Google Shape;463;p31"/>
          <p:cNvPicPr preferRelativeResize="0"/>
          <p:nvPr/>
        </p:nvPicPr>
        <p:blipFill rotWithShape="1">
          <a:blip r:embed="rId4">
            <a:alphaModFix/>
          </a:blip>
          <a:srcRect l="14846" t="11372" r="14620" b="23896"/>
          <a:stretch/>
        </p:blipFill>
        <p:spPr>
          <a:xfrm>
            <a:off x="5600700" y="4062088"/>
            <a:ext cx="3476623" cy="3190451"/>
          </a:xfrm>
          <a:prstGeom prst="rect">
            <a:avLst/>
          </a:prstGeom>
          <a:noFill/>
          <a:ln>
            <a:noFill/>
          </a:ln>
        </p:spPr>
      </p:pic>
      <p:pic>
        <p:nvPicPr>
          <p:cNvPr id="464" name="Google Shape;464;p31"/>
          <p:cNvPicPr preferRelativeResize="0"/>
          <p:nvPr/>
        </p:nvPicPr>
        <p:blipFill rotWithShape="1">
          <a:blip r:embed="rId5">
            <a:alphaModFix/>
          </a:blip>
          <a:srcRect l="13255" t="9384" r="14068" b="14319"/>
          <a:stretch/>
        </p:blipFill>
        <p:spPr>
          <a:xfrm>
            <a:off x="1838325" y="4313750"/>
            <a:ext cx="3200399" cy="268712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g27542cab73c_0_4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Clr>
                <a:srgbClr val="000000"/>
              </a:buClr>
              <a:buSzPts val="1800"/>
              <a:buFont typeface="Arial"/>
              <a:buNone/>
            </a:pPr>
            <a:fld id="{00000000-1234-1234-1234-123412341234}" type="slidenum">
              <a:rPr lang="en-GB"/>
              <a:t>34</a:t>
            </a:fld>
            <a:endParaRPr/>
          </a:p>
        </p:txBody>
      </p:sp>
      <p:pic>
        <p:nvPicPr>
          <p:cNvPr id="471" name="Google Shape;471;g27542cab73c_0_4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72" name="Google Shape;472;g27542cab73c_0_44"/>
          <p:cNvSpPr txBox="1"/>
          <p:nvPr/>
        </p:nvSpPr>
        <p:spPr>
          <a:xfrm>
            <a:off x="224150" y="269550"/>
            <a:ext cx="99345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OMEZENÍ ŘEŠENÍ ZAMĚŘENÝCH NA ŽIVOTNÍ PROSTŘEDÍ</a:t>
            </a:r>
            <a:endParaRPr sz="1900" b="0" i="0" u="none" strike="noStrike" cap="none">
              <a:solidFill>
                <a:schemeClr val="dk1"/>
              </a:solidFill>
              <a:latin typeface="Calibri"/>
              <a:ea typeface="Calibri"/>
              <a:cs typeface="Calibri"/>
              <a:sym typeface="Calibri"/>
            </a:endParaRPr>
          </a:p>
        </p:txBody>
      </p:sp>
      <p:sp>
        <p:nvSpPr>
          <p:cNvPr id="473" name="Google Shape;473;g27542cab73c_0_44"/>
          <p:cNvSpPr txBox="1"/>
          <p:nvPr/>
        </p:nvSpPr>
        <p:spPr>
          <a:xfrm>
            <a:off x="805450" y="1719225"/>
            <a:ext cx="8930100" cy="41244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Arial"/>
              <a:buChar char="•"/>
            </a:pPr>
            <a:r>
              <a:rPr lang="en-GB" sz="2200" b="0" i="0" u="none" strike="noStrike" cap="none">
                <a:solidFill>
                  <a:srgbClr val="000000"/>
                </a:solidFill>
                <a:latin typeface="Calibri"/>
                <a:ea typeface="Calibri"/>
                <a:cs typeface="Calibri"/>
                <a:sym typeface="Calibri"/>
              </a:rPr>
              <a:t>Možné řešení: alternativy k PoW? Bylo vyvinuto mnoho alternativ, zde jsou dvě nejčastěji používané:</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Arial"/>
              <a:buChar char="•"/>
            </a:pPr>
            <a:r>
              <a:rPr lang="en-GB" sz="2200" b="0" i="0" u="none" strike="noStrike" cap="none">
                <a:solidFill>
                  <a:srgbClr val="000000"/>
                </a:solidFill>
                <a:latin typeface="Calibri"/>
                <a:ea typeface="Calibri"/>
                <a:cs typeface="Calibri"/>
                <a:sym typeface="Calibri"/>
              </a:rPr>
              <a:t>Proof of Stake (PoS) – namísto řešení výpočetních problémů pro ověřování transakcí jsou k ověřování transakcí vybíráni validátoři = nižší spotřeba energie než PoW</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Noto Sans Symbols"/>
              <a:buChar char="▪"/>
            </a:pPr>
            <a:r>
              <a:rPr lang="en-GB" sz="2200" b="0" i="0" u="none" strike="noStrike" cap="none">
                <a:solidFill>
                  <a:srgbClr val="000000"/>
                </a:solidFill>
                <a:latin typeface="Calibri"/>
                <a:ea typeface="Calibri"/>
                <a:cs typeface="Calibri"/>
                <a:sym typeface="Calibri"/>
              </a:rPr>
              <a:t>Validátoři vybraní na základě výše podílu, který mají v síti</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Noto Sans Symbols"/>
              <a:buChar char="▪"/>
            </a:pPr>
            <a:r>
              <a:rPr lang="en-GB" sz="2200" b="0" i="0" u="none" strike="noStrike" cap="none">
                <a:solidFill>
                  <a:srgbClr val="000000"/>
                </a:solidFill>
                <a:latin typeface="Calibri"/>
                <a:ea typeface="Calibri"/>
                <a:cs typeface="Calibri"/>
                <a:sym typeface="Calibri"/>
              </a:rPr>
              <a:t>Nevýhoda: potenciální problém monopolizace</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Arial"/>
              <a:buChar char="•"/>
            </a:pPr>
            <a:r>
              <a:rPr lang="en-GB" sz="2200" b="0" i="0" u="none" strike="noStrike" cap="none">
                <a:solidFill>
                  <a:srgbClr val="000000"/>
                </a:solidFill>
                <a:latin typeface="Calibri"/>
                <a:ea typeface="Calibri"/>
                <a:cs typeface="Calibri"/>
                <a:sym typeface="Calibri"/>
              </a:rPr>
              <a:t>Proof of Authority (PoA) – stejně jako PoS jsou transakce ověřovány validátory, kteří jsou vybíráni na základě jejich důvěryhodnosti = nižší spotřeba energie než u PoW nebo PoS</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Noto Sans Symbols"/>
              <a:buChar char="▪"/>
            </a:pPr>
            <a:r>
              <a:rPr lang="en-GB" sz="2200" b="0" i="0" u="none" strike="noStrike" cap="none">
                <a:solidFill>
                  <a:srgbClr val="000000"/>
                </a:solidFill>
                <a:latin typeface="Calibri"/>
                <a:ea typeface="Calibri"/>
                <a:cs typeface="Calibri"/>
                <a:sym typeface="Calibri"/>
              </a:rPr>
              <a:t>Nevýhoda: centralizovaný mechanismus konsenzu</a:t>
            </a:r>
            <a:endParaRPr sz="2200" b="0" i="0" u="none" strike="noStrike" cap="none">
              <a:solidFill>
                <a:srgbClr val="000000"/>
              </a:solidFill>
              <a:latin typeface="Calibri"/>
              <a:ea typeface="Calibri"/>
              <a:cs typeface="Calibri"/>
              <a:sym typeface="Calibri"/>
            </a:endParaRPr>
          </a:p>
        </p:txBody>
      </p:sp>
      <p:sp>
        <p:nvSpPr>
          <p:cNvPr id="474" name="Google Shape;474;g27542cab73c_0_44"/>
          <p:cNvSpPr txBox="1"/>
          <p:nvPr/>
        </p:nvSpPr>
        <p:spPr>
          <a:xfrm>
            <a:off x="747950" y="5560275"/>
            <a:ext cx="8886900" cy="4326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g27542cab73c_0_56"/>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Clr>
                <a:srgbClr val="000000"/>
              </a:buClr>
              <a:buSzPts val="1800"/>
              <a:buFont typeface="Arial"/>
              <a:buNone/>
            </a:pPr>
            <a:fld id="{00000000-1234-1234-1234-123412341234}" type="slidenum">
              <a:rPr lang="en-GB"/>
              <a:t>35</a:t>
            </a:fld>
            <a:endParaRPr/>
          </a:p>
        </p:txBody>
      </p:sp>
      <p:sp>
        <p:nvSpPr>
          <p:cNvPr id="481" name="Google Shape;481;g27542cab73c_0_56"/>
          <p:cNvSpPr txBox="1"/>
          <p:nvPr/>
        </p:nvSpPr>
        <p:spPr>
          <a:xfrm>
            <a:off x="476250" y="1619250"/>
            <a:ext cx="9534600" cy="4924395"/>
          </a:xfrm>
          <a:prstGeom prst="rect">
            <a:avLst/>
          </a:prstGeom>
          <a:noFill/>
          <a:ln>
            <a:noFill/>
          </a:ln>
        </p:spPr>
        <p:txBody>
          <a:bodyPr spcFirstLastPara="1" wrap="square" lIns="91425" tIns="91425" rIns="91425" bIns="91425" anchor="t" anchorCtr="0">
            <a:spAutoFit/>
          </a:bodyPr>
          <a:lstStyle/>
          <a:p>
            <a:pPr marL="457200" marR="0" lvl="0" indent="-368300" algn="l" rtl="0">
              <a:lnSpc>
                <a:spcPct val="100000"/>
              </a:lnSpc>
              <a:spcBef>
                <a:spcPts val="0"/>
              </a:spcBef>
              <a:spcAft>
                <a:spcPts val="0"/>
              </a:spcAft>
              <a:buClr>
                <a:schemeClr val="dk1"/>
              </a:buClr>
              <a:buSzPts val="2200"/>
              <a:buFont typeface="Open Sans"/>
              <a:buChar char="●"/>
            </a:pPr>
            <a:r>
              <a:rPr lang="en-GB" sz="2200" b="0" i="0" u="none" strike="noStrike" cap="none">
                <a:solidFill>
                  <a:srgbClr val="000000"/>
                </a:solidFill>
                <a:latin typeface="Calibri"/>
                <a:ea typeface="Calibri"/>
                <a:cs typeface="Calibri"/>
                <a:sym typeface="Calibri"/>
              </a:rPr>
              <a:t>Udržitelnost technologie Blockchain je složitý problém a žádná verze Blockchainu zatím nemá své nevýhody, ačkoli technologie se neustále vyvíjí.</a:t>
            </a:r>
            <a:endParaRPr/>
          </a:p>
          <a:p>
            <a:pPr marL="457200" marR="0" lvl="0" indent="-228600" algn="l" rtl="0">
              <a:lnSpc>
                <a:spcPct val="100000"/>
              </a:lnSpc>
              <a:spcBef>
                <a:spcPts val="0"/>
              </a:spcBef>
              <a:spcAft>
                <a:spcPts val="0"/>
              </a:spcAft>
              <a:buClr>
                <a:schemeClr val="dk1"/>
              </a:buClr>
              <a:buSzPts val="2200"/>
              <a:buFont typeface="Open Sans"/>
              <a:buNone/>
            </a:pP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b="1" i="0" u="none" strike="noStrike" cap="none">
                <a:solidFill>
                  <a:schemeClr val="dk1"/>
                </a:solidFill>
                <a:latin typeface="Calibri"/>
                <a:ea typeface="Calibri"/>
                <a:cs typeface="Calibri"/>
                <a:sym typeface="Calibri"/>
              </a:rPr>
              <a:t>Co si myslíte? (30 minut)</a:t>
            </a:r>
            <a:endParaRPr sz="2200" b="1"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Noto Sans Symbols"/>
              <a:buChar char="▪"/>
            </a:pPr>
            <a:r>
              <a:rPr lang="en-GB" sz="2200" b="0" i="0" u="none" strike="noStrike" cap="none">
                <a:solidFill>
                  <a:srgbClr val="000000"/>
                </a:solidFill>
                <a:latin typeface="Calibri"/>
                <a:ea typeface="Calibri"/>
                <a:cs typeface="Calibri"/>
                <a:sym typeface="Calibri"/>
              </a:rPr>
              <a:t>Rozdělte třídu do tří skupin, na ty, kteří považují Blockchain za udržitelnou technologii (ANO), na ty, kteří ne (NE), a na ty, kteří si nejsou jisti (NEVÍ). </a:t>
            </a:r>
            <a:endParaRPr/>
          </a:p>
          <a:p>
            <a:pPr marL="457200" marR="0" lvl="0" indent="-368300" algn="l" rtl="0">
              <a:lnSpc>
                <a:spcPct val="100000"/>
              </a:lnSpc>
              <a:spcBef>
                <a:spcPts val="0"/>
              </a:spcBef>
              <a:spcAft>
                <a:spcPts val="0"/>
              </a:spcAft>
              <a:buClr>
                <a:schemeClr val="dk1"/>
              </a:buClr>
              <a:buSzPts val="2200"/>
              <a:buFont typeface="Noto Sans Symbols"/>
              <a:buChar char="▪"/>
            </a:pPr>
            <a:r>
              <a:rPr lang="en-GB" sz="2200" b="0" i="0" u="none" strike="noStrike" cap="none">
                <a:solidFill>
                  <a:srgbClr val="000000"/>
                </a:solidFill>
                <a:latin typeface="Calibri"/>
                <a:ea typeface="Calibri"/>
                <a:cs typeface="Calibri"/>
                <a:sym typeface="Calibri"/>
              </a:rPr>
              <a:t>Skupiny ANO a NE by měly stát na opačných stranách místnosti s NEVÍM uprostřed. </a:t>
            </a:r>
            <a:endParaRPr/>
          </a:p>
          <a:p>
            <a:pPr marL="457200" marR="0" lvl="0" indent="-368300" algn="l" rtl="0">
              <a:lnSpc>
                <a:spcPct val="100000"/>
              </a:lnSpc>
              <a:spcBef>
                <a:spcPts val="0"/>
              </a:spcBef>
              <a:spcAft>
                <a:spcPts val="0"/>
              </a:spcAft>
              <a:buClr>
                <a:schemeClr val="dk1"/>
              </a:buClr>
              <a:buSzPts val="2200"/>
              <a:buFont typeface="Noto Sans Symbols"/>
              <a:buChar char="▪"/>
            </a:pPr>
            <a:r>
              <a:rPr lang="en-GB" sz="2200" b="0" i="0" u="none" strike="noStrike" cap="none">
                <a:solidFill>
                  <a:srgbClr val="000000"/>
                </a:solidFill>
                <a:latin typeface="Calibri"/>
                <a:ea typeface="Calibri"/>
                <a:cs typeface="Calibri"/>
                <a:sym typeface="Calibri"/>
              </a:rPr>
              <a:t>Učitel bude střídavě žádat náhodné členy každé skupiny, aby vysvětlili svůj postoj. </a:t>
            </a:r>
            <a:endParaRPr/>
          </a:p>
          <a:p>
            <a:pPr marL="457200" marR="0" lvl="0" indent="-368300" algn="l" rtl="0">
              <a:lnSpc>
                <a:spcPct val="100000"/>
              </a:lnSpc>
              <a:spcBef>
                <a:spcPts val="0"/>
              </a:spcBef>
              <a:spcAft>
                <a:spcPts val="0"/>
              </a:spcAft>
              <a:buClr>
                <a:schemeClr val="dk1"/>
              </a:buClr>
              <a:buSzPts val="2200"/>
              <a:buFont typeface="Noto Sans Symbols"/>
              <a:buChar char="▪"/>
            </a:pPr>
            <a:r>
              <a:rPr lang="en-GB" sz="2200" b="0" i="0" u="none" strike="noStrike" cap="none">
                <a:solidFill>
                  <a:srgbClr val="000000"/>
                </a:solidFill>
                <a:latin typeface="Calibri"/>
                <a:ea typeface="Calibri"/>
                <a:cs typeface="Calibri"/>
                <a:sym typeface="Calibri"/>
              </a:rPr>
              <a:t>V průběhu debaty mají studenti, kteří jsou přesvědčeni argumenty ostatních, možnost opustit svou skupinu a připojit se k jiné („hlasování nohama“). Studenti, kteří si vymění skupiny, budou požádáni, aby vysvětlili, jaký argument je nejvíce přesvědčil, aby změnili svůj postoj.</a:t>
            </a:r>
            <a:endParaRPr/>
          </a:p>
        </p:txBody>
      </p:sp>
      <p:pic>
        <p:nvPicPr>
          <p:cNvPr id="482" name="Google Shape;482;g27542cab73c_0_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83" name="Google Shape;483;g27542cab73c_0_56"/>
          <p:cNvSpPr txBox="1"/>
          <p:nvPr/>
        </p:nvSpPr>
        <p:spPr>
          <a:xfrm>
            <a:off x="295275" y="269550"/>
            <a:ext cx="92868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KRÁTKÉ CVIČENÍ V TŘÍDĚ</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3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90" name="Google Shape;490;p35"/>
          <p:cNvSpPr txBox="1"/>
          <p:nvPr/>
        </p:nvSpPr>
        <p:spPr>
          <a:xfrm>
            <a:off x="403225" y="277200"/>
            <a:ext cx="8055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VZTAHY SE SPOTŘEBITELEM</a:t>
            </a:r>
            <a:endParaRPr sz="3300" b="0" i="0" u="none" strike="noStrike" cap="none">
              <a:solidFill>
                <a:srgbClr val="000000"/>
              </a:solidFill>
              <a:latin typeface="Calibri"/>
              <a:ea typeface="Calibri"/>
              <a:cs typeface="Calibri"/>
              <a:sym typeface="Calibri"/>
            </a:endParaRPr>
          </a:p>
        </p:txBody>
      </p:sp>
      <p:sp>
        <p:nvSpPr>
          <p:cNvPr id="491" name="Google Shape;491;p35"/>
          <p:cNvSpPr txBox="1">
            <a:spLocks noGrp="1"/>
          </p:cNvSpPr>
          <p:nvPr>
            <p:ph type="body" idx="1"/>
          </p:nvPr>
        </p:nvSpPr>
        <p:spPr>
          <a:xfrm>
            <a:off x="269875" y="1708575"/>
            <a:ext cx="4006800" cy="4401205"/>
          </a:xfrm>
          <a:prstGeom prst="rect">
            <a:avLst/>
          </a:prstGeom>
          <a:noFill/>
          <a:ln>
            <a:noFill/>
          </a:ln>
        </p:spPr>
        <p:txBody>
          <a:bodyPr spcFirstLastPara="1" wrap="square" lIns="0" tIns="0" rIns="0" bIns="0" anchor="t" anchorCtr="0">
            <a:spAutoFit/>
          </a:bodyPr>
          <a:lstStyle/>
          <a:p>
            <a:pPr marL="342900" lvl="0" indent="-342900" algn="l" rtl="0">
              <a:lnSpc>
                <a:spcPct val="100000"/>
              </a:lnSpc>
              <a:spcBef>
                <a:spcPts val="0"/>
              </a:spcBef>
              <a:spcAft>
                <a:spcPts val="0"/>
              </a:spcAft>
              <a:buSzPts val="1400"/>
              <a:buFont typeface="Arial"/>
              <a:buChar char="•"/>
            </a:pPr>
            <a:r>
              <a:rPr lang="en-GB" sz="2200" b="0">
                <a:solidFill>
                  <a:schemeClr val="dk1"/>
                </a:solidFill>
                <a:latin typeface="Calibri"/>
                <a:ea typeface="Calibri"/>
                <a:cs typeface="Calibri"/>
                <a:sym typeface="Calibri"/>
              </a:rPr>
              <a:t>Posun spotřebitelských preferencí – kvalita, bezpečnost, udržitelnost, odpovědnost</a:t>
            </a:r>
            <a:endParaRPr/>
          </a:p>
          <a:p>
            <a:pPr marL="342900" lvl="0" indent="-342900" algn="l" rtl="0">
              <a:lnSpc>
                <a:spcPct val="100000"/>
              </a:lnSpc>
              <a:spcBef>
                <a:spcPts val="0"/>
              </a:spcBef>
              <a:spcAft>
                <a:spcPts val="0"/>
              </a:spcAft>
              <a:buSzPts val="1400"/>
              <a:buFont typeface="Arial"/>
              <a:buChar char="•"/>
            </a:pPr>
            <a:r>
              <a:rPr lang="en-GB" sz="2200" b="0">
                <a:solidFill>
                  <a:schemeClr val="dk1"/>
                </a:solidFill>
                <a:latin typeface="Calibri"/>
                <a:ea typeface="Calibri"/>
                <a:cs typeface="Calibri"/>
                <a:sym typeface="Calibri"/>
              </a:rPr>
              <a:t>Více než 70 % je ochotno zaplatit vyšší cenu za transparentnost</a:t>
            </a:r>
            <a:endParaRPr/>
          </a:p>
          <a:p>
            <a:pPr marL="342900" lvl="0" indent="-342900" algn="l" rtl="0">
              <a:lnSpc>
                <a:spcPct val="100000"/>
              </a:lnSpc>
              <a:spcBef>
                <a:spcPts val="0"/>
              </a:spcBef>
              <a:spcAft>
                <a:spcPts val="0"/>
              </a:spcAft>
              <a:buSzPts val="1400"/>
              <a:buFont typeface="Arial"/>
              <a:buChar char="•"/>
            </a:pPr>
            <a:r>
              <a:rPr lang="en-GB" sz="2200" b="0">
                <a:solidFill>
                  <a:schemeClr val="dk1"/>
                </a:solidFill>
                <a:latin typeface="Calibri"/>
                <a:ea typeface="Calibri"/>
                <a:cs typeface="Calibri"/>
                <a:sym typeface="Calibri"/>
              </a:rPr>
              <a:t>Blockchain jako příležitost ke zvýšení spotřebitelské důvěry a přilákání nových zákazníků</a:t>
            </a:r>
            <a:endParaRPr/>
          </a:p>
          <a:p>
            <a:pPr marL="342900" lvl="0" indent="-342900" algn="l" rtl="0">
              <a:lnSpc>
                <a:spcPct val="100000"/>
              </a:lnSpc>
              <a:spcBef>
                <a:spcPts val="0"/>
              </a:spcBef>
              <a:spcAft>
                <a:spcPts val="0"/>
              </a:spcAft>
              <a:buSzPts val="1400"/>
              <a:buFont typeface="Arial"/>
              <a:buChar char="•"/>
            </a:pPr>
            <a:r>
              <a:rPr lang="en-GB" sz="2200" b="0">
                <a:solidFill>
                  <a:schemeClr val="dk1"/>
                </a:solidFill>
                <a:latin typeface="Calibri"/>
                <a:ea typeface="Calibri"/>
                <a:cs typeface="Calibri"/>
                <a:sym typeface="Calibri"/>
              </a:rPr>
              <a:t>Transparentnost jako jedinečný prodejní argument: nová konkurenční výhoda</a:t>
            </a:r>
            <a:endParaRPr sz="2200" b="0">
              <a:solidFill>
                <a:schemeClr val="dk1"/>
              </a:solidFill>
              <a:latin typeface="Calibri"/>
              <a:ea typeface="Calibri"/>
              <a:cs typeface="Calibri"/>
              <a:sym typeface="Calibri"/>
            </a:endParaRPr>
          </a:p>
        </p:txBody>
      </p:sp>
      <p:pic>
        <p:nvPicPr>
          <p:cNvPr id="492" name="Google Shape;492;p35"/>
          <p:cNvPicPr preferRelativeResize="0"/>
          <p:nvPr/>
        </p:nvPicPr>
        <p:blipFill rotWithShape="1">
          <a:blip r:embed="rId4">
            <a:alphaModFix/>
          </a:blip>
          <a:srcRect/>
          <a:stretch/>
        </p:blipFill>
        <p:spPr>
          <a:xfrm>
            <a:off x="4476825" y="2051463"/>
            <a:ext cx="6216576" cy="414337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3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99" name="Google Shape;499;p36"/>
          <p:cNvSpPr txBox="1"/>
          <p:nvPr/>
        </p:nvSpPr>
        <p:spPr>
          <a:xfrm>
            <a:off x="393700" y="431875"/>
            <a:ext cx="88647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VZTAHY SE SPOTŘEBITELEM</a:t>
            </a:r>
            <a:endParaRPr sz="3300" b="0" i="0" u="none" strike="noStrike" cap="none">
              <a:solidFill>
                <a:srgbClr val="000000"/>
              </a:solidFill>
              <a:latin typeface="Calibri"/>
              <a:ea typeface="Calibri"/>
              <a:cs typeface="Calibri"/>
              <a:sym typeface="Calibri"/>
            </a:endParaRPr>
          </a:p>
        </p:txBody>
      </p:sp>
      <p:sp>
        <p:nvSpPr>
          <p:cNvPr id="500" name="Google Shape;500;p36"/>
          <p:cNvSpPr txBox="1">
            <a:spLocks noGrp="1"/>
          </p:cNvSpPr>
          <p:nvPr>
            <p:ph type="body" idx="1"/>
          </p:nvPr>
        </p:nvSpPr>
        <p:spPr>
          <a:xfrm>
            <a:off x="469900" y="1676400"/>
            <a:ext cx="9601200" cy="338700"/>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Mechanismus: QR kódy na produktech</a:t>
            </a:r>
            <a:endParaRPr sz="2200" b="0">
              <a:solidFill>
                <a:schemeClr val="dk1"/>
              </a:solidFill>
              <a:latin typeface="Calibri"/>
              <a:ea typeface="Calibri"/>
              <a:cs typeface="Calibri"/>
              <a:sym typeface="Calibri"/>
            </a:endParaRPr>
          </a:p>
        </p:txBody>
      </p:sp>
      <p:pic>
        <p:nvPicPr>
          <p:cNvPr id="501" name="Google Shape;501;p36"/>
          <p:cNvPicPr preferRelativeResize="0"/>
          <p:nvPr/>
        </p:nvPicPr>
        <p:blipFill rotWithShape="1">
          <a:blip r:embed="rId4">
            <a:alphaModFix/>
          </a:blip>
          <a:srcRect/>
          <a:stretch/>
        </p:blipFill>
        <p:spPr>
          <a:xfrm>
            <a:off x="469900" y="2259950"/>
            <a:ext cx="9921874" cy="42832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pic>
        <p:nvPicPr>
          <p:cNvPr id="507" name="Google Shape;507;p3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08" name="Google Shape;508;p37"/>
          <p:cNvSpPr txBox="1"/>
          <p:nvPr/>
        </p:nvSpPr>
        <p:spPr>
          <a:xfrm>
            <a:off x="25082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ZAJIŠTĚNÍ KVALITY</a:t>
            </a:r>
            <a:endParaRPr sz="3300" b="0" i="0" u="none" strike="noStrike" cap="none">
              <a:solidFill>
                <a:srgbClr val="000000"/>
              </a:solidFill>
              <a:latin typeface="Calibri"/>
              <a:ea typeface="Calibri"/>
              <a:cs typeface="Calibri"/>
              <a:sym typeface="Calibri"/>
            </a:endParaRPr>
          </a:p>
        </p:txBody>
      </p:sp>
      <p:sp>
        <p:nvSpPr>
          <p:cNvPr id="509" name="Google Shape;509;p37"/>
          <p:cNvSpPr txBox="1">
            <a:spLocks noGrp="1"/>
          </p:cNvSpPr>
          <p:nvPr>
            <p:ph type="body" idx="1"/>
          </p:nvPr>
        </p:nvSpPr>
        <p:spPr>
          <a:xfrm>
            <a:off x="546100" y="1695450"/>
            <a:ext cx="9601200" cy="2369880"/>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Některé produkty, kde cena a provenience úzce souvisí, např. Produkty CHOP, víno, biopotraviny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Spotřebitelé jsou ochotni zaplatit prémii, ale potřebují ujištění, že produkt je pravý</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Výskyty potravinových podvodů</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Řešení Blockchain: Sledujte produkt na Blockchainu ze zdroje a zpřístupněte tyto informace spotřebiteli</a:t>
            </a:r>
            <a:endParaRPr sz="2200" b="0">
              <a:solidFill>
                <a:schemeClr val="dk1"/>
              </a:solidFill>
              <a:latin typeface="Calibri"/>
              <a:ea typeface="Calibri"/>
              <a:cs typeface="Calibri"/>
              <a:sym typeface="Calibri"/>
            </a:endParaRPr>
          </a:p>
        </p:txBody>
      </p:sp>
      <p:pic>
        <p:nvPicPr>
          <p:cNvPr id="510" name="Google Shape;510;p37"/>
          <p:cNvPicPr preferRelativeResize="0"/>
          <p:nvPr/>
        </p:nvPicPr>
        <p:blipFill rotWithShape="1">
          <a:blip r:embed="rId4">
            <a:alphaModFix/>
          </a:blip>
          <a:srcRect l="20858" t="22205" r="15741" b="17906"/>
          <a:stretch/>
        </p:blipFill>
        <p:spPr>
          <a:xfrm>
            <a:off x="4013825" y="4240120"/>
            <a:ext cx="3552200" cy="335535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pic>
        <p:nvPicPr>
          <p:cNvPr id="516" name="Google Shape;516;p38"/>
          <p:cNvPicPr preferRelativeResize="0"/>
          <p:nvPr/>
        </p:nvPicPr>
        <p:blipFill rotWithShape="1">
          <a:blip r:embed="rId3">
            <a:alphaModFix/>
          </a:blip>
          <a:srcRect/>
          <a:stretch/>
        </p:blipFill>
        <p:spPr>
          <a:xfrm>
            <a:off x="0" y="-12475"/>
            <a:ext cx="5454650" cy="7562851"/>
          </a:xfrm>
          <a:prstGeom prst="rect">
            <a:avLst/>
          </a:prstGeom>
          <a:noFill/>
          <a:ln>
            <a:noFill/>
          </a:ln>
        </p:spPr>
      </p:pic>
      <p:sp>
        <p:nvSpPr>
          <p:cNvPr id="517" name="Google Shape;517;p38"/>
          <p:cNvSpPr txBox="1"/>
          <p:nvPr/>
        </p:nvSpPr>
        <p:spPr>
          <a:xfrm>
            <a:off x="251425" y="8986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PŘÍKLAD: CARREFOUR BIO</a:t>
            </a:r>
            <a:endParaRPr sz="3300" b="0" i="0" u="none" strike="noStrike" cap="none">
              <a:solidFill>
                <a:srgbClr val="000000"/>
              </a:solidFill>
              <a:latin typeface="Calibri"/>
              <a:ea typeface="Calibri"/>
              <a:cs typeface="Calibri"/>
              <a:sym typeface="Calibri"/>
            </a:endParaRPr>
          </a:p>
        </p:txBody>
      </p:sp>
      <p:sp>
        <p:nvSpPr>
          <p:cNvPr id="518" name="Google Shape;518;p38"/>
          <p:cNvSpPr txBox="1">
            <a:spLocks noGrp="1"/>
          </p:cNvSpPr>
          <p:nvPr>
            <p:ph type="body" idx="1"/>
          </p:nvPr>
        </p:nvSpPr>
        <p:spPr>
          <a:xfrm>
            <a:off x="5600700" y="604050"/>
            <a:ext cx="4953300" cy="7109639"/>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Tisková zpráva z roku 2022: „Carrefour je prvním maloobchodním prodejcem, který používá technologii blockchain se svými bioprodukty vlastní značky a poskytuje spotřebitelům větší transparentnost“</a:t>
            </a:r>
            <a:endParaRPr/>
          </a:p>
          <a:p>
            <a:pPr marL="457200" lvl="0" indent="-228600" algn="l" rtl="0">
              <a:lnSpc>
                <a:spcPct val="100000"/>
              </a:lnSpc>
              <a:spcBef>
                <a:spcPts val="0"/>
              </a:spcBef>
              <a:spcAft>
                <a:spcPts val="0"/>
              </a:spcAft>
              <a:buClr>
                <a:schemeClr val="dk1"/>
              </a:buClr>
              <a:buSzPts val="2200"/>
              <a:buNone/>
            </a:pPr>
            <a:endParaRPr sz="2200" b="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rgbClr val="0C0C0C"/>
                </a:solidFill>
                <a:latin typeface="Calibri"/>
                <a:ea typeface="Calibri"/>
                <a:cs typeface="Calibri"/>
                <a:sym typeface="Calibri"/>
              </a:rPr>
              <a:t>Pilotní produkt: bio dezertní pomeranče</a:t>
            </a:r>
            <a:endParaRPr/>
          </a:p>
          <a:p>
            <a:pPr marL="457200" lvl="0" indent="-228600" algn="l" rtl="0">
              <a:lnSpc>
                <a:spcPct val="100000"/>
              </a:lnSpc>
              <a:spcBef>
                <a:spcPts val="0"/>
              </a:spcBef>
              <a:spcAft>
                <a:spcPts val="0"/>
              </a:spcAft>
              <a:buClr>
                <a:schemeClr val="dk1"/>
              </a:buClr>
              <a:buSzPts val="2200"/>
              <a:buNone/>
            </a:pPr>
            <a:endParaRPr sz="2200" b="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„QR kód pro zpětné vysledování itineráře každé šarže“:</a:t>
            </a:r>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b="0">
                <a:solidFill>
                  <a:srgbClr val="0C0C0C"/>
                </a:solidFill>
                <a:latin typeface="Calibri"/>
                <a:ea typeface="Calibri"/>
                <a:cs typeface="Calibri"/>
                <a:sym typeface="Calibri"/>
              </a:rPr>
              <a:t>Jeho původ a cesta, kterou se ubíral: jméno výrobce, umístění na poli, místo balení, dopravní prostředky </a:t>
            </a:r>
            <a:endParaRPr/>
          </a:p>
          <a:p>
            <a:pPr marL="457200" lvl="0" indent="-368300" algn="l" rtl="0">
              <a:lnSpc>
                <a:spcPct val="100000"/>
              </a:lnSpc>
              <a:spcBef>
                <a:spcPts val="0"/>
              </a:spcBef>
              <a:spcAft>
                <a:spcPts val="0"/>
              </a:spcAft>
              <a:buClr>
                <a:schemeClr val="dk1"/>
              </a:buClr>
              <a:buSzPts val="2200"/>
              <a:buFont typeface="Calibri"/>
              <a:buChar char="-"/>
            </a:pPr>
            <a:r>
              <a:rPr lang="en-GB" sz="2000" b="0">
                <a:solidFill>
                  <a:srgbClr val="0C0C0C"/>
                </a:solidFill>
                <a:latin typeface="Calibri"/>
                <a:ea typeface="Calibri"/>
                <a:cs typeface="Calibri"/>
                <a:sym typeface="Calibri"/>
              </a:rPr>
              <a:t>Jeho kvalita: termín sklizně, výsledky analýz, odrůda a sezónnost </a:t>
            </a:r>
            <a:endParaRPr/>
          </a:p>
          <a:p>
            <a:pPr marL="457200" lvl="0" indent="-368300" algn="l" rtl="0">
              <a:lnSpc>
                <a:spcPct val="100000"/>
              </a:lnSpc>
              <a:spcBef>
                <a:spcPts val="0"/>
              </a:spcBef>
              <a:spcAft>
                <a:spcPts val="0"/>
              </a:spcAft>
              <a:buClr>
                <a:schemeClr val="dk1"/>
              </a:buClr>
              <a:buSzPts val="2200"/>
              <a:buFont typeface="Calibri"/>
              <a:buChar char="-"/>
            </a:pPr>
            <a:r>
              <a:rPr lang="en-GB" sz="2000" b="0">
                <a:solidFill>
                  <a:srgbClr val="0C0C0C"/>
                </a:solidFill>
                <a:latin typeface="Calibri"/>
                <a:ea typeface="Calibri"/>
                <a:cs typeface="Calibri"/>
                <a:sym typeface="Calibri"/>
              </a:rPr>
              <a:t>Jeho organická certifikace: datum konverze, oficiální certifikát, další iniciativy prováděné výrobcem.</a:t>
            </a:r>
            <a:endParaRPr sz="2000" b="0">
              <a:solidFill>
                <a:srgbClr val="0C0C0C"/>
              </a:solidFill>
              <a:latin typeface="Calibri"/>
              <a:ea typeface="Calibri"/>
              <a:cs typeface="Calibri"/>
              <a:sym typeface="Calibri"/>
            </a:endParaRPr>
          </a:p>
        </p:txBody>
      </p:sp>
      <p:pic>
        <p:nvPicPr>
          <p:cNvPr id="519" name="Google Shape;519;p38"/>
          <p:cNvPicPr preferRelativeResize="0"/>
          <p:nvPr/>
        </p:nvPicPr>
        <p:blipFill rotWithShape="1">
          <a:blip r:embed="rId4">
            <a:alphaModFix/>
          </a:blip>
          <a:srcRect l="13666"/>
          <a:stretch/>
        </p:blipFill>
        <p:spPr>
          <a:xfrm>
            <a:off x="0" y="1965825"/>
            <a:ext cx="5454650" cy="3631175"/>
          </a:xfrm>
          <a:prstGeom prst="rect">
            <a:avLst/>
          </a:prstGeom>
          <a:noFill/>
          <a:ln>
            <a:noFill/>
          </a:ln>
        </p:spPr>
      </p:pic>
      <p:pic>
        <p:nvPicPr>
          <p:cNvPr id="520" name="Google Shape;520;p38"/>
          <p:cNvPicPr preferRelativeResize="0"/>
          <p:nvPr/>
        </p:nvPicPr>
        <p:blipFill rotWithShape="1">
          <a:blip r:embed="rId5">
            <a:alphaModFix/>
          </a:blip>
          <a:srcRect/>
          <a:stretch/>
        </p:blipFill>
        <p:spPr>
          <a:xfrm>
            <a:off x="194287" y="6013526"/>
            <a:ext cx="1103677" cy="880999"/>
          </a:xfrm>
          <a:prstGeom prst="rect">
            <a:avLst/>
          </a:prstGeom>
          <a:noFill/>
          <a:ln>
            <a:noFill/>
          </a:ln>
        </p:spPr>
      </p:pic>
      <p:sp>
        <p:nvSpPr>
          <p:cNvPr id="521" name="Google Shape;521;p38"/>
          <p:cNvSpPr txBox="1"/>
          <p:nvPr/>
        </p:nvSpPr>
        <p:spPr>
          <a:xfrm>
            <a:off x="9277350" y="7277100"/>
            <a:ext cx="1333800" cy="18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Open Sans"/>
                <a:ea typeface="Open Sans"/>
                <a:cs typeface="Open Sans"/>
                <a:sym typeface="Open Sans"/>
              </a:rPr>
              <a:t>Source credits: </a:t>
            </a:r>
            <a:r>
              <a:rPr lang="en-GB" sz="600" b="0" i="0" u="sng" strike="noStrike" cap="none">
                <a:solidFill>
                  <a:schemeClr val="hlink"/>
                </a:solidFill>
                <a:latin typeface="Open Sans"/>
                <a:ea typeface="Open Sans"/>
                <a:cs typeface="Open Sans"/>
                <a:sym typeface="Open Sans"/>
                <a:hlinkClick r:id="rId6"/>
              </a:rPr>
              <a:t>Carrefour Group</a:t>
            </a:r>
            <a:r>
              <a:rPr lang="en-GB" sz="600" b="0" i="0" u="none" strike="noStrike" cap="none">
                <a:solidFill>
                  <a:srgbClr val="000000"/>
                </a:solidFill>
                <a:latin typeface="Open Sans"/>
                <a:ea typeface="Open Sans"/>
                <a:cs typeface="Open Sans"/>
                <a:sym typeface="Open Sans"/>
              </a:rPr>
              <a:t> </a:t>
            </a:r>
            <a:endParaRPr sz="6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1" name="Google Shape;191;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VÝSLEDKY STUDIA</a:t>
            </a:r>
            <a:endParaRPr sz="1400" b="0" i="0" u="none" strike="noStrike" cap="none">
              <a:solidFill>
                <a:srgbClr val="000000"/>
              </a:solidFill>
              <a:latin typeface="Arial"/>
              <a:ea typeface="Arial"/>
              <a:cs typeface="Arial"/>
              <a:sym typeface="Arial"/>
            </a:endParaRPr>
          </a:p>
        </p:txBody>
      </p:sp>
      <p:sp>
        <p:nvSpPr>
          <p:cNvPr id="192" name="Google Shape;192;p4"/>
          <p:cNvSpPr txBox="1"/>
          <p:nvPr/>
        </p:nvSpPr>
        <p:spPr>
          <a:xfrm>
            <a:off x="469900" y="1495425"/>
            <a:ext cx="9220200" cy="364711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200"/>
              <a:buFont typeface="Arial"/>
              <a:buNone/>
            </a:pPr>
            <a:r>
              <a:rPr lang="en-GB" sz="2200" b="1" i="0" u="none" strike="noStrike" cap="none">
                <a:solidFill>
                  <a:schemeClr val="dk1"/>
                </a:solidFill>
                <a:latin typeface="Calibri"/>
                <a:ea typeface="Calibri"/>
                <a:cs typeface="Calibri"/>
                <a:sym typeface="Calibri"/>
              </a:rPr>
              <a:t>Prokázání</a:t>
            </a:r>
            <a:r>
              <a:rPr lang="en-GB" sz="2200" b="0" i="0" u="none" strike="noStrike" cap="none">
                <a:solidFill>
                  <a:schemeClr val="dk1"/>
                </a:solidFill>
                <a:latin typeface="Calibri"/>
                <a:ea typeface="Calibri"/>
                <a:cs typeface="Calibri"/>
                <a:sym typeface="Calibri"/>
              </a:rPr>
              <a:t> jasného pochopení hlavních problémů, kterým dnes čelí zemědělsko-potravinářský sektor, a význam Blockchainu jako potenciálního řešení mnoha z těchto problémů</a:t>
            </a:r>
            <a:endParaRPr/>
          </a:p>
          <a:p>
            <a:pPr marL="0" marR="0" lvl="0" indent="0" algn="l" rtl="0">
              <a:lnSpc>
                <a:spcPct val="150000"/>
              </a:lnSpc>
              <a:spcBef>
                <a:spcPts val="0"/>
              </a:spcBef>
              <a:spcAft>
                <a:spcPts val="0"/>
              </a:spcAft>
              <a:buClr>
                <a:srgbClr val="000000"/>
              </a:buClr>
              <a:buSzPts val="2200"/>
              <a:buFont typeface="Arial"/>
              <a:buNone/>
            </a:pPr>
            <a:r>
              <a:rPr lang="en-GB" sz="2200" b="1" i="0" u="none" strike="noStrike" cap="none">
                <a:solidFill>
                  <a:schemeClr val="dk1"/>
                </a:solidFill>
                <a:latin typeface="Calibri"/>
                <a:ea typeface="Calibri"/>
                <a:cs typeface="Calibri"/>
                <a:sym typeface="Calibri"/>
              </a:rPr>
              <a:t>Analýza</a:t>
            </a:r>
            <a:r>
              <a:rPr lang="en-GB" sz="2200" b="0" i="0" u="none" strike="noStrike" cap="none">
                <a:solidFill>
                  <a:schemeClr val="dk1"/>
                </a:solidFill>
                <a:latin typeface="Calibri"/>
                <a:ea typeface="Calibri"/>
                <a:cs typeface="Calibri"/>
                <a:sym typeface="Calibri"/>
              </a:rPr>
              <a:t> role technologie Blockchain v řízení dodavatelského řetězce a v řešeních zaměřených na farmáře, životní prostředí a spotřebitele</a:t>
            </a:r>
            <a:endParaRPr/>
          </a:p>
          <a:p>
            <a:pPr marL="0" marR="0" lvl="0" indent="0" algn="l" rtl="0">
              <a:lnSpc>
                <a:spcPct val="150000"/>
              </a:lnSpc>
              <a:spcBef>
                <a:spcPts val="0"/>
              </a:spcBef>
              <a:spcAft>
                <a:spcPts val="0"/>
              </a:spcAft>
              <a:buClr>
                <a:srgbClr val="000000"/>
              </a:buClr>
              <a:buSzPts val="2200"/>
              <a:buFont typeface="Arial"/>
              <a:buNone/>
            </a:pPr>
            <a:r>
              <a:rPr lang="en-GB" sz="2200" b="1" i="0" u="none" strike="noStrike" cap="none">
                <a:solidFill>
                  <a:schemeClr val="dk1"/>
                </a:solidFill>
                <a:latin typeface="Calibri"/>
                <a:ea typeface="Calibri"/>
                <a:cs typeface="Calibri"/>
                <a:sym typeface="Calibri"/>
              </a:rPr>
              <a:t>Zhodnocení</a:t>
            </a:r>
            <a:r>
              <a:rPr lang="en-GB" sz="2200" b="0" i="0" u="none" strike="noStrike" cap="none">
                <a:solidFill>
                  <a:schemeClr val="dk1"/>
                </a:solidFill>
                <a:latin typeface="Calibri"/>
                <a:ea typeface="Calibri"/>
                <a:cs typeface="Calibri"/>
                <a:sym typeface="Calibri"/>
              </a:rPr>
              <a:t> relativní výhod a nevýhod implementace technologií Blockchain v zemědělsko-potravinářském dodavatelském řetězci</a:t>
            </a:r>
            <a:endParaRPr sz="1800" b="0" i="0" u="none" strike="noStrike" cap="none">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9EDDF"/>
        </a:solidFill>
        <a:effectLst/>
      </p:bgPr>
    </p:bg>
    <p:spTree>
      <p:nvGrpSpPr>
        <p:cNvPr id="1" name="Shape 526"/>
        <p:cNvGrpSpPr/>
        <p:nvPr/>
      </p:nvGrpSpPr>
      <p:grpSpPr>
        <a:xfrm>
          <a:off x="0" y="0"/>
          <a:ext cx="0" cy="0"/>
          <a:chOff x="0" y="0"/>
          <a:chExt cx="0" cy="0"/>
        </a:xfrm>
      </p:grpSpPr>
      <p:sp>
        <p:nvSpPr>
          <p:cNvPr id="527" name="Google Shape;527;g26111f4c0a8_0_1"/>
          <p:cNvSpPr txBox="1">
            <a:spLocks noGrp="1"/>
          </p:cNvSpPr>
          <p:nvPr>
            <p:ph type="title"/>
          </p:nvPr>
        </p:nvSpPr>
        <p:spPr>
          <a:xfrm>
            <a:off x="1697529" y="1586347"/>
            <a:ext cx="7298400" cy="7080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a:p>
        </p:txBody>
      </p:sp>
      <p:sp>
        <p:nvSpPr>
          <p:cNvPr id="528" name="Google Shape;528;g26111f4c0a8_0_1"/>
          <p:cNvSpPr txBox="1">
            <a:spLocks noGrp="1"/>
          </p:cNvSpPr>
          <p:nvPr>
            <p:ph type="body" idx="1"/>
          </p:nvPr>
        </p:nvSpPr>
        <p:spPr>
          <a:xfrm>
            <a:off x="1697529" y="1586347"/>
            <a:ext cx="7298400" cy="7080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a:p>
        </p:txBody>
      </p:sp>
      <p:pic>
        <p:nvPicPr>
          <p:cNvPr id="530" name="Google Shape;530;g26111f4c0a8_0_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31" name="Google Shape;531;g26111f4c0a8_0_1"/>
          <p:cNvSpPr txBox="1"/>
          <p:nvPr/>
        </p:nvSpPr>
        <p:spPr>
          <a:xfrm>
            <a:off x="228600" y="364800"/>
            <a:ext cx="7391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PŘÍKLAD: PLACIDO VOLPONE</a:t>
            </a:r>
            <a:endParaRPr sz="3300" b="0" i="0" u="none" strike="noStrike" cap="none">
              <a:solidFill>
                <a:srgbClr val="000000"/>
              </a:solidFill>
              <a:latin typeface="Calibri"/>
              <a:ea typeface="Calibri"/>
              <a:cs typeface="Calibri"/>
              <a:sym typeface="Calibri"/>
            </a:endParaRPr>
          </a:p>
        </p:txBody>
      </p:sp>
      <p:pic>
        <p:nvPicPr>
          <p:cNvPr id="532" name="Google Shape;532;g26111f4c0a8_0_1"/>
          <p:cNvPicPr preferRelativeResize="0"/>
          <p:nvPr/>
        </p:nvPicPr>
        <p:blipFill rotWithShape="1">
          <a:blip r:embed="rId4">
            <a:alphaModFix/>
          </a:blip>
          <a:srcRect/>
          <a:stretch/>
        </p:blipFill>
        <p:spPr>
          <a:xfrm>
            <a:off x="25" y="1162822"/>
            <a:ext cx="10693398" cy="5580203"/>
          </a:xfrm>
          <a:prstGeom prst="rect">
            <a:avLst/>
          </a:prstGeom>
          <a:noFill/>
          <a:ln>
            <a:noFill/>
          </a:ln>
        </p:spPr>
      </p:pic>
      <p:pic>
        <p:nvPicPr>
          <p:cNvPr id="533" name="Google Shape;533;g26111f4c0a8_0_1"/>
          <p:cNvPicPr preferRelativeResize="0"/>
          <p:nvPr/>
        </p:nvPicPr>
        <p:blipFill rotWithShape="1">
          <a:blip r:embed="rId5">
            <a:alphaModFix/>
          </a:blip>
          <a:srcRect/>
          <a:stretch/>
        </p:blipFill>
        <p:spPr>
          <a:xfrm>
            <a:off x="8421375" y="1162825"/>
            <a:ext cx="2272029" cy="1464290"/>
          </a:xfrm>
          <a:prstGeom prst="rect">
            <a:avLst/>
          </a:prstGeom>
          <a:noFill/>
          <a:ln>
            <a:noFill/>
          </a:ln>
        </p:spPr>
      </p:pic>
      <p:sp>
        <p:nvSpPr>
          <p:cNvPr id="534" name="Google Shape;534;g26111f4c0a8_0_1"/>
          <p:cNvSpPr txBox="1"/>
          <p:nvPr/>
        </p:nvSpPr>
        <p:spPr>
          <a:xfrm>
            <a:off x="104775" y="7229475"/>
            <a:ext cx="1343100" cy="13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Open Sans"/>
                <a:ea typeface="Open Sans"/>
                <a:cs typeface="Open Sans"/>
                <a:sym typeface="Open Sans"/>
              </a:rPr>
              <a:t>Source credits: </a:t>
            </a:r>
            <a:r>
              <a:rPr lang="en-GB" sz="600" b="0" i="0" u="sng" strike="noStrike" cap="none">
                <a:solidFill>
                  <a:schemeClr val="hlink"/>
                </a:solidFill>
                <a:latin typeface="Open Sans"/>
                <a:ea typeface="Open Sans"/>
                <a:cs typeface="Open Sans"/>
                <a:sym typeface="Open Sans"/>
                <a:hlinkClick r:id="rId6"/>
              </a:rPr>
              <a:t>Placido Volpone</a:t>
            </a:r>
            <a:endParaRPr sz="6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pic>
        <p:nvPicPr>
          <p:cNvPr id="540" name="Google Shape;540;g26111f4c0a8_0_8"/>
          <p:cNvPicPr preferRelativeResize="0"/>
          <p:nvPr/>
        </p:nvPicPr>
        <p:blipFill rotWithShape="1">
          <a:blip r:embed="rId3">
            <a:alphaModFix/>
          </a:blip>
          <a:srcRect/>
          <a:stretch/>
        </p:blipFill>
        <p:spPr>
          <a:xfrm>
            <a:off x="5238750" y="0"/>
            <a:ext cx="5454650" cy="7562851"/>
          </a:xfrm>
          <a:prstGeom prst="rect">
            <a:avLst/>
          </a:prstGeom>
          <a:noFill/>
          <a:ln>
            <a:noFill/>
          </a:ln>
        </p:spPr>
      </p:pic>
      <p:sp>
        <p:nvSpPr>
          <p:cNvPr id="541" name="Google Shape;541;g26111f4c0a8_0_8"/>
          <p:cNvSpPr txBox="1"/>
          <p:nvPr/>
        </p:nvSpPr>
        <p:spPr>
          <a:xfrm>
            <a:off x="5534025" y="517200"/>
            <a:ext cx="49119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PŘÍKLAD: NAVIDUL</a:t>
            </a:r>
            <a:endParaRPr sz="3300" b="0" i="0" u="none" strike="noStrike" cap="none">
              <a:solidFill>
                <a:srgbClr val="000000"/>
              </a:solidFill>
              <a:latin typeface="Calibri"/>
              <a:ea typeface="Calibri"/>
              <a:cs typeface="Calibri"/>
              <a:sym typeface="Calibri"/>
            </a:endParaRPr>
          </a:p>
        </p:txBody>
      </p:sp>
      <p:pic>
        <p:nvPicPr>
          <p:cNvPr id="542" name="Google Shape;542;g26111f4c0a8_0_8"/>
          <p:cNvPicPr preferRelativeResize="0"/>
          <p:nvPr/>
        </p:nvPicPr>
        <p:blipFill rotWithShape="1">
          <a:blip r:embed="rId4">
            <a:alphaModFix/>
          </a:blip>
          <a:srcRect l="19955" r="22865"/>
          <a:stretch/>
        </p:blipFill>
        <p:spPr>
          <a:xfrm>
            <a:off x="-126325" y="1592075"/>
            <a:ext cx="5365074" cy="4378675"/>
          </a:xfrm>
          <a:prstGeom prst="rect">
            <a:avLst/>
          </a:prstGeom>
          <a:noFill/>
          <a:ln>
            <a:noFill/>
          </a:ln>
        </p:spPr>
      </p:pic>
      <p:pic>
        <p:nvPicPr>
          <p:cNvPr id="543" name="Google Shape;543;g26111f4c0a8_0_8"/>
          <p:cNvPicPr preferRelativeResize="0"/>
          <p:nvPr/>
        </p:nvPicPr>
        <p:blipFill rotWithShape="1">
          <a:blip r:embed="rId5">
            <a:alphaModFix/>
          </a:blip>
          <a:srcRect l="17599" t="12357" r="17598" b="13243"/>
          <a:stretch/>
        </p:blipFill>
        <p:spPr>
          <a:xfrm>
            <a:off x="2095500" y="5234750"/>
            <a:ext cx="1150750" cy="1327975"/>
          </a:xfrm>
          <a:prstGeom prst="rect">
            <a:avLst/>
          </a:prstGeom>
          <a:noFill/>
          <a:ln>
            <a:noFill/>
          </a:ln>
        </p:spPr>
      </p:pic>
      <p:sp>
        <p:nvSpPr>
          <p:cNvPr id="544" name="Google Shape;544;g26111f4c0a8_0_8"/>
          <p:cNvSpPr txBox="1"/>
          <p:nvPr/>
        </p:nvSpPr>
        <p:spPr>
          <a:xfrm>
            <a:off x="5534025" y="1790700"/>
            <a:ext cx="4677000" cy="51912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lt1"/>
              </a:buClr>
              <a:buSzPts val="2200"/>
              <a:buFont typeface="Calibri"/>
              <a:buChar char="●"/>
            </a:pPr>
            <a:r>
              <a:rPr lang="en-GB" sz="2200" b="0" i="0" u="none" strike="noStrike" cap="none">
                <a:solidFill>
                  <a:schemeClr val="lt1"/>
                </a:solidFill>
                <a:latin typeface="Calibri"/>
                <a:ea typeface="Calibri"/>
                <a:cs typeface="Calibri"/>
                <a:sym typeface="Calibri"/>
              </a:rPr>
              <a:t>Plece z iberské šunky (DO)Barevně kódované štítky a blockchain</a:t>
            </a:r>
            <a:endParaRPr sz="2200" b="0" i="0" u="none" strike="noStrike" cap="none">
              <a:solidFill>
                <a:schemeClr val="lt1"/>
              </a:solidFill>
              <a:latin typeface="Calibri"/>
              <a:ea typeface="Calibri"/>
              <a:cs typeface="Calibri"/>
              <a:sym typeface="Calibri"/>
            </a:endParaRPr>
          </a:p>
          <a:p>
            <a:pPr marL="457200" marR="0" lvl="0" indent="-368300" algn="l" rtl="0">
              <a:lnSpc>
                <a:spcPct val="100000"/>
              </a:lnSpc>
              <a:spcBef>
                <a:spcPts val="0"/>
              </a:spcBef>
              <a:spcAft>
                <a:spcPts val="0"/>
              </a:spcAft>
              <a:buClr>
                <a:schemeClr val="lt1"/>
              </a:buClr>
              <a:buSzPts val="2200"/>
              <a:buFont typeface="Calibri"/>
              <a:buChar char="●"/>
            </a:pPr>
            <a:r>
              <a:rPr lang="en-GB" sz="2200" b="0" i="0" u="none" strike="noStrike" cap="none">
                <a:solidFill>
                  <a:schemeClr val="lt1"/>
                </a:solidFill>
                <a:latin typeface="Calibri"/>
                <a:ea typeface="Calibri"/>
                <a:cs typeface="Calibri"/>
                <a:sym typeface="Calibri"/>
              </a:rPr>
              <a:t>Informace o hmotnosti krmiva zvířete, procesu léčení atd.</a:t>
            </a:r>
            <a:endParaRPr sz="2200" b="0" i="0" u="none" strike="noStrike" cap="none">
              <a:solidFill>
                <a:schemeClr val="lt1"/>
              </a:solidFill>
              <a:latin typeface="Calibri"/>
              <a:ea typeface="Calibri"/>
              <a:cs typeface="Calibri"/>
              <a:sym typeface="Calibri"/>
            </a:endParaRPr>
          </a:p>
          <a:p>
            <a:pPr marL="457200" marR="0" lvl="0" indent="-368300" algn="l" rtl="0">
              <a:lnSpc>
                <a:spcPct val="100000"/>
              </a:lnSpc>
              <a:spcBef>
                <a:spcPts val="0"/>
              </a:spcBef>
              <a:spcAft>
                <a:spcPts val="0"/>
              </a:spcAft>
              <a:buClr>
                <a:schemeClr val="lt1"/>
              </a:buClr>
              <a:buSzPts val="2200"/>
              <a:buFont typeface="Calibri"/>
              <a:buChar char="●"/>
            </a:pPr>
            <a:r>
              <a:rPr lang="en-GB" sz="2200" b="0" i="0" u="none" strike="noStrike" cap="none">
                <a:solidFill>
                  <a:schemeClr val="lt1"/>
                </a:solidFill>
                <a:latin typeface="Calibri"/>
                <a:ea typeface="Calibri"/>
                <a:cs typeface="Calibri"/>
                <a:sym typeface="Calibri"/>
              </a:rPr>
              <a:t>„Pravdivé, úplné a neměnné“ informace</a:t>
            </a:r>
            <a:endParaRPr sz="2200" b="0" i="0" u="none" strike="noStrike" cap="none">
              <a:solidFill>
                <a:schemeClr val="lt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3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51" name="Google Shape;551;p39"/>
          <p:cNvSpPr txBox="1"/>
          <p:nvPr/>
        </p:nvSpPr>
        <p:spPr>
          <a:xfrm>
            <a:off x="279400" y="277202"/>
            <a:ext cx="101346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ZAJIŠTĚNÍ KVALITY</a:t>
            </a:r>
            <a:endParaRPr sz="3300" b="0" i="0" u="none" strike="noStrike" cap="none">
              <a:solidFill>
                <a:srgbClr val="000000"/>
              </a:solidFill>
              <a:latin typeface="Calibri"/>
              <a:ea typeface="Calibri"/>
              <a:cs typeface="Calibri"/>
              <a:sym typeface="Calibri"/>
            </a:endParaRPr>
          </a:p>
        </p:txBody>
      </p:sp>
      <p:sp>
        <p:nvSpPr>
          <p:cNvPr id="552" name="Google Shape;552;p39"/>
          <p:cNvSpPr txBox="1">
            <a:spLocks noGrp="1"/>
          </p:cNvSpPr>
          <p:nvPr>
            <p:ph type="body" idx="1"/>
          </p:nvPr>
        </p:nvSpPr>
        <p:spPr>
          <a:xfrm>
            <a:off x="546100" y="1800225"/>
            <a:ext cx="9601200" cy="440120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Dalším způsobem, jak by mohla být blockchainová řešení užitečná z hlediska spotřebitelských vztahů, je případ stažení produktu z trhu</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Stažení produktů představuje pro společnost ztrátu, pokud jde o neprodané produkty, ale ještě větší ztráta může poškodit pověst společnosti a ztratit důvěru spotřebitelů.</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Integrované technologie Blockchain a IoT/RFID mohou pomoci snížit pravděpodobnost stažení produktu tím, že pečlivě sledují kvalitu produktu v celém dodavatelském řetězci – ale i v případech, kdy se kontaminaci nelze úspěšně vyhnout, může sledovatelnost pomocí technologie Blockchain pomoci společnostem zmírnit poškození pověsti staženého produktu</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Vědět přesně, které produkty byly kontaminovány, jak, kdy a kde může společnostem pomoci provést rychlé a cílené stažení produktu, což může pomoci vyhnout se potenciálnímu skandálu</a:t>
            </a:r>
            <a:endParaRPr sz="2200" b="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g1e57d31ba4a_0_9"/>
          <p:cNvPicPr preferRelativeResize="0"/>
          <p:nvPr/>
        </p:nvPicPr>
        <p:blipFill rotWithShape="1">
          <a:blip r:embed="rId3">
            <a:alphaModFix/>
          </a:blip>
          <a:srcRect/>
          <a:stretch/>
        </p:blipFill>
        <p:spPr>
          <a:xfrm>
            <a:off x="0" y="0"/>
            <a:ext cx="5454650" cy="7562851"/>
          </a:xfrm>
          <a:prstGeom prst="rect">
            <a:avLst/>
          </a:prstGeom>
          <a:noFill/>
          <a:ln>
            <a:noFill/>
          </a:ln>
        </p:spPr>
      </p:pic>
      <p:sp>
        <p:nvSpPr>
          <p:cNvPr id="559" name="Google Shape;559;g1e57d31ba4a_0_9"/>
          <p:cNvSpPr txBox="1"/>
          <p:nvPr/>
        </p:nvSpPr>
        <p:spPr>
          <a:xfrm>
            <a:off x="393700" y="431875"/>
            <a:ext cx="4968900" cy="161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KRÁTKÉ TŘÍDNÍ CVIČENÍ: TESCO SKANDÁL S KONĚM, 2013</a:t>
            </a:r>
            <a:endParaRPr sz="3300" b="0" i="0" u="none" strike="noStrike" cap="none">
              <a:solidFill>
                <a:srgbClr val="000000"/>
              </a:solidFill>
              <a:latin typeface="Calibri"/>
              <a:ea typeface="Calibri"/>
              <a:cs typeface="Calibri"/>
              <a:sym typeface="Calibri"/>
            </a:endParaRPr>
          </a:p>
        </p:txBody>
      </p:sp>
      <p:pic>
        <p:nvPicPr>
          <p:cNvPr id="560" name="Google Shape;560;g1e57d31ba4a_0_9"/>
          <p:cNvPicPr preferRelativeResize="0"/>
          <p:nvPr/>
        </p:nvPicPr>
        <p:blipFill rotWithShape="1">
          <a:blip r:embed="rId4">
            <a:alphaModFix/>
          </a:blip>
          <a:srcRect/>
          <a:stretch/>
        </p:blipFill>
        <p:spPr>
          <a:xfrm>
            <a:off x="0" y="2189292"/>
            <a:ext cx="5454650" cy="3515784"/>
          </a:xfrm>
          <a:prstGeom prst="rect">
            <a:avLst/>
          </a:prstGeom>
          <a:noFill/>
          <a:ln>
            <a:noFill/>
          </a:ln>
        </p:spPr>
      </p:pic>
      <p:sp>
        <p:nvSpPr>
          <p:cNvPr id="561" name="Google Shape;561;g1e57d31ba4a_0_9"/>
          <p:cNvSpPr txBox="1"/>
          <p:nvPr/>
        </p:nvSpPr>
        <p:spPr>
          <a:xfrm>
            <a:off x="5943600" y="2027363"/>
            <a:ext cx="4095900" cy="424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Přečtěte si článek </a:t>
            </a:r>
            <a:r>
              <a:rPr lang="en-GB" sz="2200" b="0" i="1" u="none" strike="noStrike" cap="none">
                <a:solidFill>
                  <a:srgbClr val="000000"/>
                </a:solidFill>
                <a:latin typeface="Calibri"/>
                <a:ea typeface="Calibri"/>
                <a:cs typeface="Calibri"/>
                <a:sym typeface="Calibri"/>
              </a:rPr>
              <a:t>Guardian</a:t>
            </a:r>
            <a:r>
              <a:rPr lang="en-GB" sz="2200" b="0" i="0" u="none" strike="noStrike" cap="none">
                <a:solidFill>
                  <a:srgbClr val="000000"/>
                </a:solidFill>
                <a:latin typeface="Calibri"/>
                <a:ea typeface="Calibri"/>
                <a:cs typeface="Calibri"/>
                <a:sym typeface="Calibri"/>
              </a:rPr>
              <a:t> z roku 2013 o skandálu s koňským masem Tesco</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Rozdělte se do skupin po 4 a diskutujte o tom, jak mohlo použití moderní technologie Blockchain pomoci předejít skandálu a/nebo jej zmírnit.</a:t>
            </a:r>
            <a:endParaRPr sz="2200" b="0" i="0" u="none" strike="noStrike" cap="none">
              <a:solidFill>
                <a:srgbClr val="000000"/>
              </a:solidFill>
              <a:latin typeface="Calibri"/>
              <a:ea typeface="Calibri"/>
              <a:cs typeface="Calibri"/>
              <a:sym typeface="Calibri"/>
            </a:endParaRPr>
          </a:p>
        </p:txBody>
      </p:sp>
      <p:sp>
        <p:nvSpPr>
          <p:cNvPr id="562" name="Google Shape;562;g1e57d31ba4a_0_9"/>
          <p:cNvSpPr txBox="1"/>
          <p:nvPr/>
        </p:nvSpPr>
        <p:spPr>
          <a:xfrm>
            <a:off x="133350" y="6077100"/>
            <a:ext cx="4968900" cy="1200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1" u="none" strike="noStrike" cap="none">
                <a:solidFill>
                  <a:schemeClr val="lt1"/>
                </a:solidFill>
                <a:latin typeface="Calibri"/>
                <a:ea typeface="Calibri"/>
                <a:cs typeface="Calibri"/>
                <a:sym typeface="Calibri"/>
              </a:rPr>
              <a:t>‚Skandál s koňským masem: odkud se vzalo 29 % koně ve vašem burgeru Tesco?‘, The Guardian, 2013</a:t>
            </a:r>
            <a:endParaRPr sz="2200" b="0" i="1" u="none" strike="noStrike" cap="none">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68" name="Google Shape;568;p4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69" name="Google Shape;569;p41"/>
          <p:cNvSpPr txBox="1"/>
          <p:nvPr/>
        </p:nvSpPr>
        <p:spPr>
          <a:xfrm>
            <a:off x="23177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UDRŽITELNOST</a:t>
            </a:r>
            <a:endParaRPr sz="3300" b="0" i="0" u="none" strike="noStrike" cap="none">
              <a:solidFill>
                <a:srgbClr val="000000"/>
              </a:solidFill>
              <a:latin typeface="Calibri"/>
              <a:ea typeface="Calibri"/>
              <a:cs typeface="Calibri"/>
              <a:sym typeface="Calibri"/>
            </a:endParaRPr>
          </a:p>
        </p:txBody>
      </p:sp>
      <p:sp>
        <p:nvSpPr>
          <p:cNvPr id="570" name="Google Shape;570;p41"/>
          <p:cNvSpPr txBox="1">
            <a:spLocks noGrp="1"/>
          </p:cNvSpPr>
          <p:nvPr>
            <p:ph type="body" idx="1"/>
          </p:nvPr>
        </p:nvSpPr>
        <p:spPr>
          <a:xfrm>
            <a:off x="346075" y="1874813"/>
            <a:ext cx="4178400" cy="5078313"/>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Spotřebitelé mají obavy o udržitelnost životního prostředí – uhlíkovou stopu, odlesňování, vyčerpání přírodních zdrojů</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Šíření certifikátů – zdroj jasnosti nebo zmatku?</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Obezřetnost spotřebitelů ohledně „zeleného praní“</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Potenciální řešení: zahrňte informace o blockchainu o spotřebě vody, pesticidech, cestovních mílích, zdrojích energie atd.</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Informované rozhodování spotřebitele</a:t>
            </a:r>
            <a:endParaRPr sz="2200">
              <a:solidFill>
                <a:schemeClr val="dk1"/>
              </a:solidFill>
              <a:latin typeface="Calibri"/>
              <a:ea typeface="Calibri"/>
              <a:cs typeface="Calibri"/>
              <a:sym typeface="Calibri"/>
            </a:endParaRPr>
          </a:p>
        </p:txBody>
      </p:sp>
      <p:pic>
        <p:nvPicPr>
          <p:cNvPr id="571" name="Google Shape;571;p41"/>
          <p:cNvPicPr preferRelativeResize="0"/>
          <p:nvPr/>
        </p:nvPicPr>
        <p:blipFill rotWithShape="1">
          <a:blip r:embed="rId4">
            <a:alphaModFix/>
          </a:blip>
          <a:srcRect/>
          <a:stretch/>
        </p:blipFill>
        <p:spPr>
          <a:xfrm>
            <a:off x="4743400" y="2158950"/>
            <a:ext cx="5693288" cy="37955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pic>
        <p:nvPicPr>
          <p:cNvPr id="577" name="Google Shape;577;p4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78" name="Google Shape;578;p42"/>
          <p:cNvSpPr txBox="1"/>
          <p:nvPr/>
        </p:nvSpPr>
        <p:spPr>
          <a:xfrm>
            <a:off x="2984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BLOCKCHAIN A UDRŽITELNOST</a:t>
            </a:r>
            <a:endParaRPr sz="3300" b="0" i="0" u="none" strike="noStrike" cap="none">
              <a:solidFill>
                <a:srgbClr val="000000"/>
              </a:solidFill>
              <a:latin typeface="Calibri"/>
              <a:ea typeface="Calibri"/>
              <a:cs typeface="Calibri"/>
              <a:sym typeface="Calibri"/>
            </a:endParaRPr>
          </a:p>
        </p:txBody>
      </p:sp>
      <p:sp>
        <p:nvSpPr>
          <p:cNvPr id="579" name="Google Shape;579;p42"/>
          <p:cNvSpPr txBox="1">
            <a:spLocks noGrp="1"/>
          </p:cNvSpPr>
          <p:nvPr>
            <p:ph type="body" idx="1"/>
          </p:nvPr>
        </p:nvSpPr>
        <p:spPr>
          <a:xfrm>
            <a:off x="536575" y="1597438"/>
            <a:ext cx="4711800" cy="4847481"/>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100" b="0">
                <a:solidFill>
                  <a:schemeClr val="dk1"/>
                </a:solidFill>
                <a:latin typeface="Calibri"/>
                <a:ea typeface="Calibri"/>
                <a:cs typeface="Calibri"/>
                <a:sym typeface="Calibri"/>
              </a:rPr>
              <a:t>Spotřebitelé se také zajímají o sociální stránku udržitelnosti – moderní otroctví, špatné pracovní podmínky, vykořisťující obchodní modely, genderová nerovnost</a:t>
            </a:r>
            <a:endParaRPr sz="21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100" b="0">
                <a:solidFill>
                  <a:schemeClr val="dk1"/>
                </a:solidFill>
                <a:latin typeface="Calibri"/>
                <a:ea typeface="Calibri"/>
                <a:cs typeface="Calibri"/>
                <a:sym typeface="Calibri"/>
              </a:rPr>
              <a:t>Poptávka po fairtradových produktech</a:t>
            </a:r>
            <a:endParaRPr sz="21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100" b="0">
                <a:solidFill>
                  <a:schemeClr val="dk1"/>
                </a:solidFill>
                <a:latin typeface="Calibri"/>
                <a:ea typeface="Calibri"/>
                <a:cs typeface="Calibri"/>
                <a:sym typeface="Calibri"/>
              </a:rPr>
              <a:t>Potenciální řešení: zahrňte informace o jednotlivých farmářích/producentech na Blockchainu, včetně mezd, procenta zisku, pracovních podmínek</a:t>
            </a:r>
            <a:endParaRPr sz="21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100" b="0">
                <a:solidFill>
                  <a:schemeClr val="dk1"/>
                </a:solidFill>
                <a:latin typeface="Calibri"/>
                <a:ea typeface="Calibri"/>
                <a:cs typeface="Calibri"/>
                <a:sym typeface="Calibri"/>
              </a:rPr>
              <a:t>Poskytování těchto informací na blockchainu není prospěšné pouze pro spotřebitele, transparentnost může umožnit místním farmářům lépe si pro sebe vyjednat férovou dohodu.</a:t>
            </a:r>
            <a:endParaRPr sz="2100" b="0">
              <a:solidFill>
                <a:schemeClr val="dk1"/>
              </a:solidFill>
              <a:latin typeface="Calibri"/>
              <a:ea typeface="Calibri"/>
              <a:cs typeface="Calibri"/>
              <a:sym typeface="Calibri"/>
            </a:endParaRPr>
          </a:p>
        </p:txBody>
      </p:sp>
      <p:pic>
        <p:nvPicPr>
          <p:cNvPr id="580" name="Google Shape;580;p42"/>
          <p:cNvPicPr preferRelativeResize="0"/>
          <p:nvPr/>
        </p:nvPicPr>
        <p:blipFill rotWithShape="1">
          <a:blip r:embed="rId4">
            <a:alphaModFix/>
          </a:blip>
          <a:srcRect r="26583"/>
          <a:stretch/>
        </p:blipFill>
        <p:spPr>
          <a:xfrm>
            <a:off x="5981700" y="1162825"/>
            <a:ext cx="4711700" cy="64000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45"/>
          <p:cNvPicPr preferRelativeResize="0"/>
          <p:nvPr/>
        </p:nvPicPr>
        <p:blipFill rotWithShape="1">
          <a:blip r:embed="rId3">
            <a:alphaModFix/>
          </a:blip>
          <a:srcRect/>
          <a:stretch/>
        </p:blipFill>
        <p:spPr>
          <a:xfrm>
            <a:off x="5238750" y="0"/>
            <a:ext cx="5454650" cy="7562851"/>
          </a:xfrm>
          <a:prstGeom prst="rect">
            <a:avLst/>
          </a:prstGeom>
          <a:noFill/>
          <a:ln>
            <a:noFill/>
          </a:ln>
        </p:spPr>
      </p:pic>
      <p:sp>
        <p:nvSpPr>
          <p:cNvPr id="587" name="Google Shape;587;p45"/>
          <p:cNvSpPr txBox="1"/>
          <p:nvPr/>
        </p:nvSpPr>
        <p:spPr>
          <a:xfrm>
            <a:off x="5369275" y="650950"/>
            <a:ext cx="5136900" cy="11079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lt1"/>
                </a:solidFill>
                <a:latin typeface="Calibri"/>
                <a:ea typeface="Calibri"/>
                <a:cs typeface="Calibri"/>
                <a:sym typeface="Calibri"/>
              </a:rPr>
              <a:t>PŘÍPADOVÁ STUDIE: MOYEE COFFEE</a:t>
            </a:r>
            <a:endParaRPr sz="3200" b="0" i="0" u="none" strike="noStrike" cap="none">
              <a:solidFill>
                <a:srgbClr val="000000"/>
              </a:solidFill>
              <a:latin typeface="Calibri"/>
              <a:ea typeface="Calibri"/>
              <a:cs typeface="Calibri"/>
              <a:sym typeface="Calibri"/>
            </a:endParaRPr>
          </a:p>
        </p:txBody>
      </p:sp>
      <p:sp>
        <p:nvSpPr>
          <p:cNvPr id="588" name="Google Shape;588;p45"/>
          <p:cNvSpPr txBox="1">
            <a:spLocks noGrp="1"/>
          </p:cNvSpPr>
          <p:nvPr>
            <p:ph type="body" idx="1"/>
          </p:nvPr>
        </p:nvSpPr>
        <p:spPr>
          <a:xfrm>
            <a:off x="203950" y="650950"/>
            <a:ext cx="4911000" cy="6702300"/>
          </a:xfrm>
          <a:prstGeom prst="rect">
            <a:avLst/>
          </a:prstGeom>
          <a:noFill/>
          <a:ln>
            <a:noFill/>
          </a:ln>
        </p:spPr>
        <p:txBody>
          <a:bodyPr spcFirstLastPara="1" wrap="square" lIns="91425" tIns="45700" rIns="91425" bIns="45700" anchor="t" anchorCtr="0">
            <a:normAutofit fontScale="25000" lnSpcReduction="20000"/>
          </a:bodyPr>
          <a:lstStyle/>
          <a:p>
            <a:pPr marL="457200" lvl="0" indent="-368300" algn="l" rtl="0">
              <a:lnSpc>
                <a:spcPct val="90000"/>
              </a:lnSpc>
              <a:spcBef>
                <a:spcPts val="0"/>
              </a:spcBef>
              <a:spcAft>
                <a:spcPts val="0"/>
              </a:spcAft>
              <a:buSzPct val="100000"/>
              <a:buFont typeface="Calibri"/>
              <a:buChar char="●"/>
            </a:pPr>
            <a:r>
              <a:rPr lang="en-GB" sz="8800"/>
              <a:t>Výzvy v kávovém průmyslu:</a:t>
            </a:r>
            <a:endParaRPr sz="8800"/>
          </a:p>
          <a:p>
            <a:pPr marL="457200" lvl="0" indent="-368300" algn="l" rtl="0">
              <a:lnSpc>
                <a:spcPct val="90000"/>
              </a:lnSpc>
              <a:spcBef>
                <a:spcPts val="0"/>
              </a:spcBef>
              <a:spcAft>
                <a:spcPts val="0"/>
              </a:spcAft>
              <a:buSzPct val="100000"/>
              <a:buFont typeface="Calibri"/>
              <a:buChar char="●"/>
            </a:pPr>
            <a:r>
              <a:rPr lang="en-GB" sz="8800"/>
              <a:t>„Big Coffee“, nerovnoměrné rozdělení zisků – pouze 10 % hodnoty kávy zůstává v zemi původu</a:t>
            </a:r>
            <a:endParaRPr sz="8800"/>
          </a:p>
          <a:p>
            <a:pPr marL="457200" lvl="0" indent="-368300" algn="l" rtl="0">
              <a:lnSpc>
                <a:spcPct val="90000"/>
              </a:lnSpc>
              <a:spcBef>
                <a:spcPts val="0"/>
              </a:spcBef>
              <a:spcAft>
                <a:spcPts val="0"/>
              </a:spcAft>
              <a:buSzPct val="100000"/>
              <a:buFont typeface="Calibri"/>
              <a:buChar char="●"/>
            </a:pPr>
            <a:r>
              <a:rPr lang="en-GB" sz="8800"/>
              <a:t>Chudoba – 90 % pěstitelů kávy vydělává méně než 2 eura denněVliv na životní prostředí – ničení biotopů a odlesňování</a:t>
            </a:r>
            <a:endParaRPr sz="8800"/>
          </a:p>
          <a:p>
            <a:pPr marL="457200" lvl="0" indent="-228600" algn="l" rtl="0">
              <a:lnSpc>
                <a:spcPct val="90000"/>
              </a:lnSpc>
              <a:spcBef>
                <a:spcPts val="0"/>
              </a:spcBef>
              <a:spcAft>
                <a:spcPts val="0"/>
              </a:spcAft>
              <a:buSzPct val="100000"/>
              <a:buFont typeface="Calibri"/>
              <a:buNone/>
            </a:pPr>
            <a:endParaRPr sz="8800"/>
          </a:p>
          <a:p>
            <a:pPr marL="457200" lvl="0" indent="-368300" algn="l" rtl="0">
              <a:lnSpc>
                <a:spcPct val="90000"/>
              </a:lnSpc>
              <a:spcBef>
                <a:spcPts val="0"/>
              </a:spcBef>
              <a:spcAft>
                <a:spcPts val="0"/>
              </a:spcAft>
              <a:buSzPct val="100000"/>
              <a:buFont typeface="Calibri"/>
              <a:buChar char="●"/>
            </a:pPr>
            <a:r>
              <a:rPr lang="en-GB" sz="8800"/>
              <a:t>Moyeeův přístup: „Radikálně dobrá káva s radikálním dopadem“Obchodní model „FairChain“: sdílejte více hodnoty kávy se zeměmi pěstujícími kávu</a:t>
            </a:r>
            <a:endParaRPr sz="8800"/>
          </a:p>
          <a:p>
            <a:pPr marL="457200" lvl="0" indent="-368300" algn="l" rtl="0">
              <a:lnSpc>
                <a:spcPct val="90000"/>
              </a:lnSpc>
              <a:spcBef>
                <a:spcPts val="0"/>
              </a:spcBef>
              <a:spcAft>
                <a:spcPts val="0"/>
              </a:spcAft>
              <a:buSzPct val="100000"/>
              <a:buFont typeface="Calibri"/>
              <a:buChar char="●"/>
            </a:pPr>
            <a:r>
              <a:rPr lang="en-GB" sz="8800"/>
              <a:t>Klíč: pražení, balení a branding kávy v zemi původu</a:t>
            </a:r>
            <a:endParaRPr sz="8800"/>
          </a:p>
          <a:p>
            <a:pPr marL="457200" lvl="0" indent="-368300" algn="l" rtl="0">
              <a:lnSpc>
                <a:spcPct val="90000"/>
              </a:lnSpc>
              <a:spcBef>
                <a:spcPts val="0"/>
              </a:spcBef>
              <a:spcAft>
                <a:spcPts val="0"/>
              </a:spcAft>
              <a:buSzPct val="100000"/>
              <a:buFont typeface="Calibri"/>
              <a:buChar char="●"/>
            </a:pPr>
            <a:r>
              <a:rPr lang="en-GB" sz="8800"/>
              <a:t>Zaměřte se na sociální a ekologickou udržitelnost – pomáháme pěstitelům kávy vydělávat přijatelnou mzdu a přispíváme k opětovnému zalesňování v zemích produkujících kávu</a:t>
            </a:r>
            <a:endParaRPr sz="8800"/>
          </a:p>
          <a:p>
            <a:pPr marL="457200" lvl="0" indent="-228600" algn="l" rtl="0">
              <a:lnSpc>
                <a:spcPct val="90000"/>
              </a:lnSpc>
              <a:spcBef>
                <a:spcPts val="0"/>
              </a:spcBef>
              <a:spcAft>
                <a:spcPts val="0"/>
              </a:spcAft>
              <a:buSzPct val="100000"/>
              <a:buFont typeface="Calibri"/>
              <a:buNone/>
            </a:pPr>
            <a:endParaRPr sz="8800"/>
          </a:p>
          <a:p>
            <a:pPr marL="457200" lvl="0" indent="-368300" algn="l" rtl="0">
              <a:lnSpc>
                <a:spcPct val="90000"/>
              </a:lnSpc>
              <a:spcBef>
                <a:spcPts val="0"/>
              </a:spcBef>
              <a:spcAft>
                <a:spcPts val="0"/>
              </a:spcAft>
              <a:buSzPct val="100000"/>
              <a:buFont typeface="Calibri"/>
              <a:buChar char="●"/>
            </a:pPr>
            <a:r>
              <a:rPr lang="en-GB" sz="8800"/>
              <a:t>Technologie blockchain je zásadní pro Moyeeův obchodní model a identitu značky</a:t>
            </a:r>
            <a:endParaRPr>
              <a:latin typeface="Open Sans"/>
              <a:ea typeface="Open Sans"/>
              <a:cs typeface="Open Sans"/>
              <a:sym typeface="Open Sans"/>
            </a:endParaRPr>
          </a:p>
        </p:txBody>
      </p:sp>
      <p:pic>
        <p:nvPicPr>
          <p:cNvPr id="589" name="Google Shape;589;p45"/>
          <p:cNvPicPr preferRelativeResize="0"/>
          <p:nvPr/>
        </p:nvPicPr>
        <p:blipFill rotWithShape="1">
          <a:blip r:embed="rId4">
            <a:alphaModFix/>
          </a:blip>
          <a:srcRect l="2940" t="5419"/>
          <a:stretch/>
        </p:blipFill>
        <p:spPr>
          <a:xfrm>
            <a:off x="5238750" y="1943225"/>
            <a:ext cx="5454650" cy="3502092"/>
          </a:xfrm>
          <a:prstGeom prst="rect">
            <a:avLst/>
          </a:prstGeom>
          <a:noFill/>
          <a:ln>
            <a:noFill/>
          </a:ln>
        </p:spPr>
      </p:pic>
      <p:sp>
        <p:nvSpPr>
          <p:cNvPr id="590" name="Google Shape;590;p45"/>
          <p:cNvSpPr txBox="1"/>
          <p:nvPr/>
        </p:nvSpPr>
        <p:spPr>
          <a:xfrm>
            <a:off x="9372775" y="7134250"/>
            <a:ext cx="1133400" cy="219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Source: </a:t>
            </a:r>
            <a:r>
              <a:rPr lang="en-GB" sz="600" b="0" i="0" u="sng" strike="noStrike" cap="none">
                <a:solidFill>
                  <a:schemeClr val="hlink"/>
                </a:solidFill>
                <a:latin typeface="Calibri"/>
                <a:ea typeface="Calibri"/>
                <a:cs typeface="Calibri"/>
                <a:sym typeface="Calibri"/>
                <a:hlinkClick r:id="rId5"/>
              </a:rPr>
              <a:t>Moyee Coffee</a:t>
            </a:r>
            <a:endParaRPr sz="600" b="0" i="0" u="none" strike="noStrike" cap="none">
              <a:solidFill>
                <a:srgbClr val="000000"/>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pic>
        <p:nvPicPr>
          <p:cNvPr id="596" name="Google Shape;596;g1e57d31ba4a_0_24"/>
          <p:cNvPicPr preferRelativeResize="0"/>
          <p:nvPr/>
        </p:nvPicPr>
        <p:blipFill rotWithShape="1">
          <a:blip r:embed="rId3">
            <a:alphaModFix/>
          </a:blip>
          <a:srcRect/>
          <a:stretch/>
        </p:blipFill>
        <p:spPr>
          <a:xfrm>
            <a:off x="0" y="0"/>
            <a:ext cx="5454650" cy="7562851"/>
          </a:xfrm>
          <a:prstGeom prst="rect">
            <a:avLst/>
          </a:prstGeom>
          <a:noFill/>
          <a:ln>
            <a:noFill/>
          </a:ln>
        </p:spPr>
      </p:pic>
      <p:sp>
        <p:nvSpPr>
          <p:cNvPr id="597" name="Google Shape;597;g1e57d31ba4a_0_24"/>
          <p:cNvSpPr txBox="1"/>
          <p:nvPr/>
        </p:nvSpPr>
        <p:spPr>
          <a:xfrm>
            <a:off x="5369275" y="650950"/>
            <a:ext cx="5136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CASE STUDY: MOYEE COFFEE</a:t>
            </a:r>
            <a:endParaRPr sz="1400" b="0" i="0" u="none" strike="noStrike" cap="none">
              <a:solidFill>
                <a:srgbClr val="000000"/>
              </a:solidFill>
              <a:latin typeface="Arial"/>
              <a:ea typeface="Arial"/>
              <a:cs typeface="Arial"/>
              <a:sym typeface="Arial"/>
            </a:endParaRPr>
          </a:p>
        </p:txBody>
      </p:sp>
      <p:sp>
        <p:nvSpPr>
          <p:cNvPr id="598" name="Google Shape;598;g1e57d31ba4a_0_24"/>
          <p:cNvSpPr txBox="1">
            <a:spLocks noGrp="1"/>
          </p:cNvSpPr>
          <p:nvPr>
            <p:ph type="body" idx="1"/>
          </p:nvPr>
        </p:nvSpPr>
        <p:spPr>
          <a:xfrm>
            <a:off x="5869975" y="907450"/>
            <a:ext cx="4217100" cy="60459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600"/>
              <a:buNone/>
            </a:pPr>
            <a:r>
              <a:rPr lang="en-GB" sz="2200"/>
              <a:t>Využití blockchainu v Moyee Coffee:</a:t>
            </a:r>
            <a:endParaRPr sz="2200"/>
          </a:p>
          <a:p>
            <a:pPr marL="342900" lvl="0" indent="-342900" algn="l" rtl="0">
              <a:lnSpc>
                <a:spcPct val="90000"/>
              </a:lnSpc>
              <a:spcBef>
                <a:spcPts val="0"/>
              </a:spcBef>
              <a:spcAft>
                <a:spcPts val="0"/>
              </a:spcAft>
              <a:buSzPts val="1600"/>
              <a:buFont typeface="Arial"/>
              <a:buChar char="•"/>
            </a:pPr>
            <a:r>
              <a:rPr lang="en-GB" sz="2200"/>
              <a:t>Digitální hodnotový řetězec kávy od začátku do konce – 100% transparentnost</a:t>
            </a:r>
            <a:endParaRPr sz="2200"/>
          </a:p>
          <a:p>
            <a:pPr marL="342900" lvl="0" indent="-342900" algn="l" rtl="0">
              <a:lnSpc>
                <a:spcPct val="90000"/>
              </a:lnSpc>
              <a:spcBef>
                <a:spcPts val="0"/>
              </a:spcBef>
              <a:spcAft>
                <a:spcPts val="0"/>
              </a:spcAft>
              <a:buSzPts val="1600"/>
              <a:buFont typeface="Arial"/>
              <a:buChar char="•"/>
            </a:pPr>
            <a:r>
              <a:rPr lang="en-GB" sz="2200"/>
              <a:t>Farmáři Moyee dostávají mobilní peněženky, výčepní karty, jedinečná ID čísla a čárové kódy – platí se digitálně</a:t>
            </a:r>
            <a:endParaRPr sz="2200"/>
          </a:p>
          <a:p>
            <a:pPr marL="342900" lvl="0" indent="-342900" algn="l" rtl="0">
              <a:lnSpc>
                <a:spcPct val="90000"/>
              </a:lnSpc>
              <a:spcBef>
                <a:spcPts val="0"/>
              </a:spcBef>
              <a:spcAft>
                <a:spcPts val="0"/>
              </a:spcAft>
              <a:buSzPts val="1600"/>
              <a:buFont typeface="Arial"/>
              <a:buChar char="•"/>
            </a:pPr>
            <a:r>
              <a:rPr lang="en-GB" sz="2200"/>
              <a:t>Zeměpisné značení farem a mycí stanice k prokázání polohyQR kódy na bočních sáčcích s kávou – spotřebitelé mohou skenovat pomocí mobilních telefonů a získat přístup k informacím o farmářích a dalších aktérech dodavatelského řetězce, včetně toho, kdo dostává co zaplaceno</a:t>
            </a:r>
            <a:endParaRPr sz="2200"/>
          </a:p>
        </p:txBody>
      </p:sp>
      <p:pic>
        <p:nvPicPr>
          <p:cNvPr id="599" name="Google Shape;599;g1e57d31ba4a_0_24"/>
          <p:cNvPicPr preferRelativeResize="0"/>
          <p:nvPr/>
        </p:nvPicPr>
        <p:blipFill rotWithShape="1">
          <a:blip r:embed="rId4">
            <a:alphaModFix/>
          </a:blip>
          <a:srcRect/>
          <a:stretch/>
        </p:blipFill>
        <p:spPr>
          <a:xfrm>
            <a:off x="0" y="2038350"/>
            <a:ext cx="5454651" cy="3636450"/>
          </a:xfrm>
          <a:prstGeom prst="rect">
            <a:avLst/>
          </a:prstGeom>
          <a:noFill/>
          <a:ln>
            <a:noFill/>
          </a:ln>
        </p:spPr>
      </p:pic>
      <p:sp>
        <p:nvSpPr>
          <p:cNvPr id="600" name="Google Shape;600;g1e57d31ba4a_0_24"/>
          <p:cNvSpPr txBox="1"/>
          <p:nvPr/>
        </p:nvSpPr>
        <p:spPr>
          <a:xfrm>
            <a:off x="133675" y="703525"/>
            <a:ext cx="5235600" cy="129263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chemeClr val="lt1"/>
                </a:solidFill>
                <a:latin typeface="Calibri"/>
                <a:ea typeface="Calibri"/>
                <a:cs typeface="Calibri"/>
                <a:sym typeface="Calibri"/>
              </a:rPr>
              <a:t>PŘÍPADOVÁ STUDIE: MOYEE COFFEE</a:t>
            </a:r>
            <a:endParaRPr sz="3600" b="0" i="0" u="none" strike="noStrike" cap="none">
              <a:solidFill>
                <a:srgbClr val="000000"/>
              </a:solidFill>
              <a:latin typeface="Calibri"/>
              <a:ea typeface="Calibri"/>
              <a:cs typeface="Calibri"/>
              <a:sym typeface="Calibri"/>
            </a:endParaRPr>
          </a:p>
        </p:txBody>
      </p:sp>
      <p:sp>
        <p:nvSpPr>
          <p:cNvPr id="601" name="Google Shape;601;g1e57d31ba4a_0_24"/>
          <p:cNvSpPr txBox="1"/>
          <p:nvPr/>
        </p:nvSpPr>
        <p:spPr>
          <a:xfrm>
            <a:off x="9610675" y="7162800"/>
            <a:ext cx="895500" cy="23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Source: </a:t>
            </a:r>
            <a:r>
              <a:rPr lang="en-GB" sz="600" b="0" i="0" u="sng" strike="noStrike" cap="none">
                <a:solidFill>
                  <a:schemeClr val="hlink"/>
                </a:solidFill>
                <a:latin typeface="Calibri"/>
                <a:ea typeface="Calibri"/>
                <a:cs typeface="Calibri"/>
                <a:sym typeface="Calibri"/>
                <a:hlinkClick r:id="rId5"/>
              </a:rPr>
              <a:t>Moyee Coffee</a:t>
            </a:r>
            <a:endParaRPr sz="600" b="0" i="0" u="none" strike="noStrike" cap="none">
              <a:solidFill>
                <a:srgbClr val="000000"/>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g275c4de7356_0_9"/>
          <p:cNvSpPr txBox="1">
            <a:spLocks noGrp="1"/>
          </p:cNvSpPr>
          <p:nvPr>
            <p:ph type="body" idx="1"/>
          </p:nvPr>
        </p:nvSpPr>
        <p:spPr>
          <a:xfrm>
            <a:off x="431800" y="1359450"/>
            <a:ext cx="4378200" cy="4203600"/>
          </a:xfrm>
          <a:prstGeom prst="rect">
            <a:avLst/>
          </a:prstGeom>
          <a:noFill/>
          <a:ln>
            <a:noFill/>
          </a:ln>
        </p:spPr>
        <p:txBody>
          <a:bodyPr spcFirstLastPara="1" wrap="square" lIns="91425" tIns="45700" rIns="91425" bIns="45700" anchor="t" anchorCtr="0">
            <a:normAutofit fontScale="92500" lnSpcReduction="10000"/>
          </a:bodyPr>
          <a:lstStyle/>
          <a:p>
            <a:pPr marL="457200" lvl="0" indent="-368300" algn="l" rtl="0">
              <a:lnSpc>
                <a:spcPct val="90000"/>
              </a:lnSpc>
              <a:spcBef>
                <a:spcPts val="1000"/>
              </a:spcBef>
              <a:spcAft>
                <a:spcPts val="0"/>
              </a:spcAft>
              <a:buSzPct val="108108"/>
              <a:buChar char="●"/>
            </a:pPr>
            <a:r>
              <a:rPr lang="en-GB" sz="2200"/>
              <a:t>Spotřebitelé navíc při nákupu kávy Moyee obdrží digitální token v hodnotě 50 c</a:t>
            </a:r>
            <a:endParaRPr sz="2200"/>
          </a:p>
          <a:p>
            <a:pPr marL="457200" lvl="0" indent="-368300" algn="l" rtl="0">
              <a:lnSpc>
                <a:spcPct val="90000"/>
              </a:lnSpc>
              <a:spcBef>
                <a:spcPts val="1000"/>
              </a:spcBef>
              <a:spcAft>
                <a:spcPts val="0"/>
              </a:spcAft>
              <a:buSzPct val="108108"/>
              <a:buChar char="●"/>
            </a:pPr>
            <a:r>
              <a:rPr lang="en-GB" sz="2200">
                <a:latin typeface="Calibri"/>
                <a:ea typeface="Calibri"/>
                <a:cs typeface="Calibri"/>
                <a:sym typeface="Calibri"/>
              </a:rPr>
              <a:t>Spotřebitelé mohou buď:</a:t>
            </a:r>
            <a:endParaRPr sz="2200">
              <a:latin typeface="Calibri"/>
              <a:ea typeface="Calibri"/>
              <a:cs typeface="Calibri"/>
              <a:sym typeface="Calibri"/>
            </a:endParaRPr>
          </a:p>
          <a:p>
            <a:pPr marL="457200" lvl="0" indent="-368300" algn="l" rtl="0">
              <a:lnSpc>
                <a:spcPct val="90000"/>
              </a:lnSpc>
              <a:spcBef>
                <a:spcPts val="0"/>
              </a:spcBef>
              <a:spcAft>
                <a:spcPts val="0"/>
              </a:spcAft>
              <a:buSzPct val="108108"/>
              <a:buChar char="-"/>
            </a:pPr>
            <a:r>
              <a:rPr lang="en-GB" sz="2200"/>
              <a:t>Ponechte si token a získejte peníze zpět z jejich dalšího nákupu</a:t>
            </a:r>
            <a:endParaRPr/>
          </a:p>
          <a:p>
            <a:pPr marL="457200" lvl="0" indent="-368300" algn="l" rtl="0">
              <a:lnSpc>
                <a:spcPct val="90000"/>
              </a:lnSpc>
              <a:spcBef>
                <a:spcPts val="0"/>
              </a:spcBef>
              <a:spcAft>
                <a:spcPts val="0"/>
              </a:spcAft>
              <a:buSzPct val="108108"/>
              <a:buChar char="-"/>
            </a:pPr>
            <a:r>
              <a:rPr lang="en-GB" sz="2200"/>
              <a:t>Použijte žeton k tipování farmáře</a:t>
            </a:r>
            <a:endParaRPr/>
          </a:p>
          <a:p>
            <a:pPr marL="457200" lvl="0" indent="-368300" algn="l" rtl="0">
              <a:lnSpc>
                <a:spcPct val="90000"/>
              </a:lnSpc>
              <a:spcBef>
                <a:spcPts val="0"/>
              </a:spcBef>
              <a:spcAft>
                <a:spcPts val="0"/>
              </a:spcAft>
              <a:buSzPct val="108108"/>
              <a:buChar char="-"/>
            </a:pPr>
            <a:r>
              <a:rPr lang="en-GB" sz="2200"/>
              <a:t>Pomozte financovat sociální projekty v komunitách pěstujících kávu</a:t>
            </a:r>
            <a:endParaRPr sz="2200"/>
          </a:p>
          <a:p>
            <a:pPr marL="457200" lvl="0" indent="-368300" algn="l" rtl="0">
              <a:lnSpc>
                <a:spcPct val="90000"/>
              </a:lnSpc>
              <a:spcBef>
                <a:spcPts val="1000"/>
              </a:spcBef>
              <a:spcAft>
                <a:spcPts val="0"/>
              </a:spcAft>
              <a:buSzPct val="108108"/>
              <a:buChar char="●"/>
            </a:pPr>
            <a:r>
              <a:rPr lang="en-GB" sz="2200"/>
              <a:t>Digitální platby jsou sledovatelné – Blockchain pomáhá zemědělcům zajistit bankovnictví a získat přístup k mikropůjčkám založeným na blockchainu</a:t>
            </a:r>
            <a:endParaRPr sz="2200"/>
          </a:p>
        </p:txBody>
      </p:sp>
      <p:sp>
        <p:nvSpPr>
          <p:cNvPr id="608" name="Google Shape;608;g275c4de7356_0_9"/>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48</a:t>
            </a:fld>
            <a:endParaRPr/>
          </a:p>
        </p:txBody>
      </p:sp>
      <p:pic>
        <p:nvPicPr>
          <p:cNvPr id="609" name="Google Shape;609;g275c4de7356_0_9"/>
          <p:cNvPicPr preferRelativeResize="0"/>
          <p:nvPr/>
        </p:nvPicPr>
        <p:blipFill rotWithShape="1">
          <a:blip r:embed="rId3">
            <a:alphaModFix/>
          </a:blip>
          <a:srcRect/>
          <a:stretch/>
        </p:blipFill>
        <p:spPr>
          <a:xfrm>
            <a:off x="5238750" y="0"/>
            <a:ext cx="5454650" cy="7562851"/>
          </a:xfrm>
          <a:prstGeom prst="rect">
            <a:avLst/>
          </a:prstGeom>
          <a:noFill/>
          <a:ln>
            <a:noFill/>
          </a:ln>
        </p:spPr>
      </p:pic>
      <p:sp>
        <p:nvSpPr>
          <p:cNvPr id="610" name="Google Shape;610;g275c4de7356_0_9"/>
          <p:cNvSpPr txBox="1"/>
          <p:nvPr/>
        </p:nvSpPr>
        <p:spPr>
          <a:xfrm>
            <a:off x="5408575" y="666750"/>
            <a:ext cx="5208600" cy="116952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lt1"/>
                </a:solidFill>
                <a:latin typeface="Calibri"/>
                <a:ea typeface="Calibri"/>
                <a:cs typeface="Calibri"/>
                <a:sym typeface="Calibri"/>
              </a:rPr>
              <a:t>PŘÍPADOVÁ STUDIE: MOYEE COFFEE</a:t>
            </a:r>
            <a:endParaRPr sz="3200" b="0" i="0" u="none" strike="noStrike" cap="none">
              <a:solidFill>
                <a:srgbClr val="000000"/>
              </a:solidFill>
              <a:latin typeface="Calibri"/>
              <a:ea typeface="Calibri"/>
              <a:cs typeface="Calibri"/>
              <a:sym typeface="Calibri"/>
            </a:endParaRPr>
          </a:p>
        </p:txBody>
      </p:sp>
      <p:pic>
        <p:nvPicPr>
          <p:cNvPr id="611" name="Google Shape;611;g275c4de7356_0_9"/>
          <p:cNvPicPr preferRelativeResize="0"/>
          <p:nvPr/>
        </p:nvPicPr>
        <p:blipFill rotWithShape="1">
          <a:blip r:embed="rId4">
            <a:alphaModFix/>
          </a:blip>
          <a:srcRect/>
          <a:stretch/>
        </p:blipFill>
        <p:spPr>
          <a:xfrm>
            <a:off x="5238750" y="1963637"/>
            <a:ext cx="5454648" cy="3635575"/>
          </a:xfrm>
          <a:prstGeom prst="rect">
            <a:avLst/>
          </a:prstGeom>
          <a:noFill/>
          <a:ln>
            <a:noFill/>
          </a:ln>
        </p:spPr>
      </p:pic>
      <p:sp>
        <p:nvSpPr>
          <p:cNvPr id="612" name="Google Shape;612;g275c4de7356_0_9"/>
          <p:cNvSpPr txBox="1"/>
          <p:nvPr/>
        </p:nvSpPr>
        <p:spPr>
          <a:xfrm>
            <a:off x="9439275" y="7010400"/>
            <a:ext cx="1076400" cy="276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chemeClr val="dk1"/>
                </a:solidFill>
                <a:latin typeface="Calibri"/>
                <a:ea typeface="Calibri"/>
                <a:cs typeface="Calibri"/>
                <a:sym typeface="Calibri"/>
              </a:rPr>
              <a:t>Source: </a:t>
            </a:r>
            <a:r>
              <a:rPr lang="en-GB" sz="600" b="0" i="0" u="sng" strike="noStrike" cap="none">
                <a:solidFill>
                  <a:schemeClr val="hlink"/>
                </a:solidFill>
                <a:latin typeface="Calibri"/>
                <a:ea typeface="Calibri"/>
                <a:cs typeface="Calibri"/>
                <a:sym typeface="Calibri"/>
                <a:hlinkClick r:id="rId5"/>
              </a:rPr>
              <a:t>Moyee Coffee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Google Shape;618;g275c4de7356_0_61"/>
          <p:cNvSpPr txBox="1">
            <a:spLocks noGrp="1"/>
          </p:cNvSpPr>
          <p:nvPr>
            <p:ph type="title"/>
          </p:nvPr>
        </p:nvSpPr>
        <p:spPr>
          <a:xfrm>
            <a:off x="640250" y="1624450"/>
            <a:ext cx="9326100" cy="2369880"/>
          </a:xfrm>
          <a:prstGeom prst="rect">
            <a:avLst/>
          </a:prstGeom>
          <a:noFill/>
          <a:ln>
            <a:noFill/>
          </a:ln>
        </p:spPr>
        <p:txBody>
          <a:bodyPr spcFirstLastPara="1" wrap="square" lIns="0" tIns="0" rIns="0" bIns="0" anchor="t" anchorCtr="0">
            <a:spAutoFit/>
          </a:bodyPr>
          <a:lstStyle/>
          <a:p>
            <a:pPr marL="431800" lvl="0" indent="-342900" algn="l" rtl="0">
              <a:lnSpc>
                <a:spcPct val="100000"/>
              </a:lnSpc>
              <a:spcBef>
                <a:spcPts val="0"/>
              </a:spcBef>
              <a:spcAft>
                <a:spcPts val="0"/>
              </a:spcAft>
              <a:buClr>
                <a:schemeClr val="dk1"/>
              </a:buClr>
              <a:buSzPts val="2200"/>
              <a:buFont typeface="Arial"/>
              <a:buChar char="•"/>
            </a:pPr>
            <a:r>
              <a:rPr lang="en-GB" sz="2200" b="0">
                <a:solidFill>
                  <a:schemeClr val="dk1"/>
                </a:solidFill>
                <a:latin typeface="Calibri"/>
                <a:ea typeface="Calibri"/>
                <a:cs typeface="Calibri"/>
                <a:sym typeface="Calibri"/>
              </a:rPr>
              <a:t>Doposud se tento modul zaměřoval především na to, jak využít technologii Blockchain v rámci agropotravinářského sektoru a na potenciální výhody spojené s touto technologií.</a:t>
            </a:r>
            <a:br>
              <a:rPr lang="en-GB" sz="2200" b="0">
                <a:solidFill>
                  <a:schemeClr val="dk1"/>
                </a:solidFill>
                <a:latin typeface="Calibri"/>
                <a:ea typeface="Calibri"/>
                <a:cs typeface="Calibri"/>
                <a:sym typeface="Calibri"/>
              </a:rPr>
            </a:br>
            <a:br>
              <a:rPr lang="en-GB" sz="2200" b="0">
                <a:solidFill>
                  <a:schemeClr val="dk1"/>
                </a:solidFill>
                <a:latin typeface="Calibri"/>
                <a:ea typeface="Calibri"/>
                <a:cs typeface="Calibri"/>
                <a:sym typeface="Calibri"/>
              </a:rPr>
            </a:br>
            <a:r>
              <a:rPr lang="en-GB" sz="2200" b="0">
                <a:solidFill>
                  <a:schemeClr val="dk1"/>
                </a:solidFill>
                <a:latin typeface="Calibri"/>
                <a:ea typeface="Calibri"/>
                <a:cs typeface="Calibri"/>
                <a:sym typeface="Calibri"/>
              </a:rPr>
              <a:t>Je však také důležité mít na paměti, že technologie Blockchain má také určitá omezení a nevýhody – zásadní je, že Blockchain není univerzálně použitelné řešení.</a:t>
            </a:r>
            <a:endParaRPr sz="2200">
              <a:solidFill>
                <a:schemeClr val="dk1"/>
              </a:solidFill>
              <a:latin typeface="Calibri"/>
              <a:ea typeface="Calibri"/>
              <a:cs typeface="Calibri"/>
              <a:sym typeface="Calibri"/>
            </a:endParaRPr>
          </a:p>
        </p:txBody>
      </p:sp>
      <p:pic>
        <p:nvPicPr>
          <p:cNvPr id="619" name="Google Shape;619;g275c4de7356_0_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20" name="Google Shape;620;g275c4de7356_0_61"/>
          <p:cNvSpPr txBox="1"/>
          <p:nvPr/>
        </p:nvSpPr>
        <p:spPr>
          <a:xfrm>
            <a:off x="489550" y="431875"/>
            <a:ext cx="93261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Open Sans"/>
                <a:ea typeface="Open Sans"/>
                <a:cs typeface="Open Sans"/>
                <a:sym typeface="Open Sans"/>
              </a:rPr>
              <a:t>OMEZENÍ POUŽITÍ BLOCKCHAINU V ZEMĚDĚLSKÉM POTRAVINÁŘSTVÍ</a:t>
            </a:r>
            <a:endParaRPr sz="1200" b="0" i="0" u="none" strike="noStrike" cap="none">
              <a:solidFill>
                <a:srgbClr val="000000"/>
              </a:solidFill>
              <a:latin typeface="Arial"/>
              <a:ea typeface="Arial"/>
              <a:cs typeface="Arial"/>
              <a:sym typeface="Arial"/>
            </a:endParaRPr>
          </a:p>
        </p:txBody>
      </p:sp>
      <p:pic>
        <p:nvPicPr>
          <p:cNvPr id="621" name="Google Shape;621;g275c4de7356_0_61"/>
          <p:cNvPicPr preferRelativeResize="0"/>
          <p:nvPr/>
        </p:nvPicPr>
        <p:blipFill rotWithShape="1">
          <a:blip r:embed="rId4">
            <a:alphaModFix/>
          </a:blip>
          <a:srcRect/>
          <a:stretch/>
        </p:blipFill>
        <p:spPr>
          <a:xfrm>
            <a:off x="2531725" y="4234075"/>
            <a:ext cx="5629972" cy="31668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9" name="Google Shape;199;p6"/>
          <p:cNvSpPr txBox="1"/>
          <p:nvPr/>
        </p:nvSpPr>
        <p:spPr>
          <a:xfrm>
            <a:off x="317500" y="277200"/>
            <a:ext cx="9873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DIGITALIZACE V ZEMĚDĚLSKÉM SEKTORU</a:t>
            </a:r>
            <a:endParaRPr sz="1900" b="0" i="0" u="none" strike="noStrike" cap="none">
              <a:solidFill>
                <a:srgbClr val="000000"/>
              </a:solidFill>
              <a:latin typeface="Calibri"/>
              <a:ea typeface="Calibri"/>
              <a:cs typeface="Calibri"/>
              <a:sym typeface="Calibri"/>
            </a:endParaRPr>
          </a:p>
        </p:txBody>
      </p:sp>
      <p:sp>
        <p:nvSpPr>
          <p:cNvPr id="200" name="Google Shape;200;p6"/>
          <p:cNvSpPr txBox="1">
            <a:spLocks noGrp="1"/>
          </p:cNvSpPr>
          <p:nvPr>
            <p:ph type="body" idx="2"/>
          </p:nvPr>
        </p:nvSpPr>
        <p:spPr>
          <a:xfrm>
            <a:off x="150175" y="2466975"/>
            <a:ext cx="4840800" cy="4362600"/>
          </a:xfrm>
          <a:prstGeom prst="rect">
            <a:avLst/>
          </a:prstGeom>
          <a:noFill/>
          <a:ln>
            <a:noFill/>
          </a:ln>
        </p:spPr>
        <p:txBody>
          <a:bodyPr spcFirstLastPara="1" wrap="square" lIns="91425" tIns="45700" rIns="91425" bIns="45700" anchor="t" anchorCtr="0">
            <a:noAutofit/>
          </a:bodyPr>
          <a:lstStyle/>
          <a:p>
            <a:pPr marL="457200" lvl="0" indent="-368300" algn="l" rtl="0">
              <a:lnSpc>
                <a:spcPct val="90000"/>
              </a:lnSpc>
              <a:spcBef>
                <a:spcPts val="0"/>
              </a:spcBef>
              <a:spcAft>
                <a:spcPts val="0"/>
              </a:spcAft>
              <a:buSzPts val="2200"/>
              <a:buFont typeface="Calibri"/>
              <a:buChar char="●"/>
            </a:pPr>
            <a:r>
              <a:rPr lang="en-GB" sz="2200"/>
              <a:t>Aktuální výzvy v zemědělsko-potravinářském sektoru:</a:t>
            </a:r>
            <a:endParaRPr sz="2200"/>
          </a:p>
          <a:p>
            <a:pPr marL="914400" lvl="1" indent="-368300" algn="l" rtl="0">
              <a:lnSpc>
                <a:spcPct val="90000"/>
              </a:lnSpc>
              <a:spcBef>
                <a:spcPts val="0"/>
              </a:spcBef>
              <a:spcAft>
                <a:spcPts val="0"/>
              </a:spcAft>
              <a:buSzPts val="2200"/>
              <a:buFont typeface="Arial"/>
              <a:buChar char="•"/>
            </a:pPr>
            <a:r>
              <a:rPr lang="en-GB" sz="2000"/>
              <a:t>Podpora </a:t>
            </a:r>
            <a:r>
              <a:rPr lang="en-GB" sz="2000" b="1"/>
              <a:t>rychle rostoucí populace</a:t>
            </a:r>
            <a:r>
              <a:rPr lang="en-GB" sz="2000"/>
              <a:t>: 9,7 miliardy do roku 2050</a:t>
            </a:r>
            <a:endParaRPr sz="2000"/>
          </a:p>
          <a:p>
            <a:pPr marL="914400" lvl="1" indent="-368300" algn="l" rtl="0">
              <a:lnSpc>
                <a:spcPct val="90000"/>
              </a:lnSpc>
              <a:spcBef>
                <a:spcPts val="0"/>
              </a:spcBef>
              <a:spcAft>
                <a:spcPts val="0"/>
              </a:spcAft>
              <a:buSzPts val="2200"/>
              <a:buFont typeface="Arial"/>
              <a:buChar char="•"/>
            </a:pPr>
            <a:r>
              <a:rPr lang="en-GB" sz="2000"/>
              <a:t>Více než třetina všech vyrobených potravin se každý rok ztratí nebo vyplýtvá</a:t>
            </a:r>
            <a:endParaRPr sz="2000"/>
          </a:p>
          <a:p>
            <a:pPr marL="914400" lvl="1" indent="-368300" algn="l" rtl="0">
              <a:lnSpc>
                <a:spcPct val="90000"/>
              </a:lnSpc>
              <a:spcBef>
                <a:spcPts val="0"/>
              </a:spcBef>
              <a:spcAft>
                <a:spcPts val="0"/>
              </a:spcAft>
              <a:buSzPts val="2200"/>
              <a:buFont typeface="Arial"/>
              <a:buChar char="•"/>
            </a:pPr>
            <a:r>
              <a:rPr lang="en-GB" sz="2000"/>
              <a:t>26 % celosvětových emisí skleníkových plynů pochází z produkce potravin</a:t>
            </a:r>
            <a:endParaRPr sz="2000"/>
          </a:p>
          <a:p>
            <a:pPr marL="914400" lvl="1" indent="-368300" algn="l" rtl="0">
              <a:lnSpc>
                <a:spcPct val="90000"/>
              </a:lnSpc>
              <a:spcBef>
                <a:spcPts val="0"/>
              </a:spcBef>
              <a:spcAft>
                <a:spcPts val="0"/>
              </a:spcAft>
              <a:buSzPts val="2200"/>
              <a:buFont typeface="Arial"/>
              <a:buChar char="•"/>
            </a:pPr>
            <a:r>
              <a:rPr lang="en-GB" sz="2000"/>
              <a:t>Finanční ztráty spojené s plýtváním potravinami (přes 230 miliard USD) a potravinovými podvody (až 40 miliard USD)</a:t>
            </a:r>
            <a:endParaRPr sz="2000"/>
          </a:p>
        </p:txBody>
      </p:sp>
      <p:pic>
        <p:nvPicPr>
          <p:cNvPr id="201" name="Google Shape;201;p6"/>
          <p:cNvPicPr preferRelativeResize="0"/>
          <p:nvPr/>
        </p:nvPicPr>
        <p:blipFill rotWithShape="1">
          <a:blip r:embed="rId4">
            <a:alphaModFix/>
          </a:blip>
          <a:srcRect/>
          <a:stretch/>
        </p:blipFill>
        <p:spPr>
          <a:xfrm>
            <a:off x="5378500" y="2151925"/>
            <a:ext cx="5314900" cy="4194300"/>
          </a:xfrm>
          <a:prstGeom prst="rect">
            <a:avLst/>
          </a:prstGeom>
          <a:noFill/>
          <a:ln>
            <a:noFill/>
          </a:ln>
        </p:spPr>
      </p:pic>
      <p:sp>
        <p:nvSpPr>
          <p:cNvPr id="202" name="Google Shape;202;p6"/>
          <p:cNvSpPr txBox="1"/>
          <p:nvPr/>
        </p:nvSpPr>
        <p:spPr>
          <a:xfrm>
            <a:off x="429775" y="1798825"/>
            <a:ext cx="4413000" cy="35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rgbClr val="000000"/>
                </a:solidFill>
                <a:latin typeface="Calibri"/>
                <a:ea typeface="Calibri"/>
                <a:cs typeface="Calibri"/>
                <a:sym typeface="Calibri"/>
              </a:rPr>
              <a:t>Proč digitalizovat?</a:t>
            </a:r>
            <a:endParaRPr sz="2200" b="1" i="0" u="none" strike="noStrike" cap="none">
              <a:solidFill>
                <a:srgbClr val="000000"/>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g275c4de7356_0_70"/>
          <p:cNvSpPr txBox="1">
            <a:spLocks noGrp="1"/>
          </p:cNvSpPr>
          <p:nvPr>
            <p:ph type="body" idx="1"/>
          </p:nvPr>
        </p:nvSpPr>
        <p:spPr>
          <a:xfrm>
            <a:off x="640250" y="1700650"/>
            <a:ext cx="8913300" cy="440120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Každý student by si měl vybrat náhodný zemědělsko-potravinářský produkt, osobnost aktéra dodavatelského řetězce (poskytovatel, výrobce, zpracovatel, distributor nebo prodejce) a problém, který by tato osoba mohla mít.</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Příklad: Představte si, že jste vedoucím závodu na zpracování masa a snažíte se omezit případy kontaminace.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Pomocí rozhodovacího stromu </a:t>
            </a:r>
            <a:r>
              <a:rPr lang="en-GB" sz="2200" b="0" u="sng">
                <a:solidFill>
                  <a:schemeClr val="dk1"/>
                </a:solidFill>
                <a:latin typeface="Calibri"/>
                <a:ea typeface="Calibri"/>
                <a:cs typeface="Calibri"/>
                <a:sym typeface="Calibri"/>
              </a:rPr>
              <a:t>Světového ekonomického fóra </a:t>
            </a:r>
            <a:r>
              <a:rPr lang="en-GB" sz="2200" b="0">
                <a:solidFill>
                  <a:schemeClr val="dk1"/>
                </a:solidFill>
                <a:latin typeface="Calibri"/>
                <a:ea typeface="Calibri"/>
                <a:cs typeface="Calibri"/>
                <a:sym typeface="Calibri"/>
              </a:rPr>
              <a:t>odpovězte na těchto 11 otázek, abyste zjistili, zda je blockchain tím správným řešením problému, kterému čelíte.</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Jakmile všichni studenti dokončí odpovědi na otázky, zvedněte ruce, kolik problémů by mohlo/nemohlo být vyřešeno Blockchainem. Náhodně vyberte několik studentů, aby vysvětlili svůj produkt/osobu/problém a jejich výsledky.</a:t>
            </a:r>
            <a:endParaRPr sz="2200" b="0">
              <a:solidFill>
                <a:schemeClr val="dk1"/>
              </a:solidFill>
              <a:latin typeface="Calibri"/>
              <a:ea typeface="Calibri"/>
              <a:cs typeface="Calibri"/>
              <a:sym typeface="Calibri"/>
            </a:endParaRPr>
          </a:p>
        </p:txBody>
      </p:sp>
      <p:pic>
        <p:nvPicPr>
          <p:cNvPr id="628" name="Google Shape;628;g275c4de7356_0_7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29" name="Google Shape;629;g275c4de7356_0_70"/>
          <p:cNvSpPr txBox="1"/>
          <p:nvPr/>
        </p:nvSpPr>
        <p:spPr>
          <a:xfrm>
            <a:off x="489550" y="431875"/>
            <a:ext cx="9326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KRÁTKÉ CVIČENÍ V TŘÍDĚ</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pic>
        <p:nvPicPr>
          <p:cNvPr id="634" name="Google Shape;634;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35" name="Google Shape;635;p55"/>
          <p:cNvSpPr txBox="1"/>
          <p:nvPr/>
        </p:nvSpPr>
        <p:spPr>
          <a:xfrm>
            <a:off x="508600" y="315750"/>
            <a:ext cx="9326100"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chemeClr val="lt1"/>
                </a:solidFill>
                <a:latin typeface="Calibri"/>
                <a:ea typeface="Calibri"/>
                <a:cs typeface="Calibri"/>
                <a:sym typeface="Calibri"/>
              </a:rPr>
              <a:t>KRÁTKÉ CVIČENÍ V TŘÍDĚ</a:t>
            </a:r>
            <a:endParaRPr sz="3600" b="0" i="0" u="none" strike="noStrike" cap="none">
              <a:solidFill>
                <a:srgbClr val="000000"/>
              </a:solidFill>
              <a:latin typeface="Calibri"/>
              <a:ea typeface="Calibri"/>
              <a:cs typeface="Calibri"/>
              <a:sym typeface="Calibri"/>
            </a:endParaRPr>
          </a:p>
        </p:txBody>
      </p:sp>
      <p:pic>
        <p:nvPicPr>
          <p:cNvPr id="636" name="Google Shape;636;p55"/>
          <p:cNvPicPr preferRelativeResize="0"/>
          <p:nvPr/>
        </p:nvPicPr>
        <p:blipFill rotWithShape="1">
          <a:blip r:embed="rId4">
            <a:alphaModFix/>
          </a:blip>
          <a:srcRect/>
          <a:stretch/>
        </p:blipFill>
        <p:spPr>
          <a:xfrm>
            <a:off x="1390650" y="1162825"/>
            <a:ext cx="8077199" cy="634579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pic>
        <p:nvPicPr>
          <p:cNvPr id="641" name="Google Shape;641;g25c52fc29ab_0_159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2" name="Google Shape;642;g25c52fc29ab_0_1594"/>
          <p:cNvSpPr txBox="1"/>
          <p:nvPr/>
        </p:nvSpPr>
        <p:spPr>
          <a:xfrm>
            <a:off x="393700" y="431875"/>
            <a:ext cx="102997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OMEZENÍ POUŽITÍ BLOCKCHAINU V ZEMĚDĚLSKÉM POTRAVINÁŘSTVÍ</a:t>
            </a:r>
            <a:endParaRPr sz="2800" b="0" i="0" u="none" strike="noStrike" cap="none">
              <a:solidFill>
                <a:srgbClr val="000000"/>
              </a:solidFill>
              <a:latin typeface="Calibri"/>
              <a:ea typeface="Calibri"/>
              <a:cs typeface="Calibri"/>
              <a:sym typeface="Calibri"/>
            </a:endParaRPr>
          </a:p>
        </p:txBody>
      </p:sp>
      <p:sp>
        <p:nvSpPr>
          <p:cNvPr id="643" name="Google Shape;643;g25c52fc29ab_0_1594"/>
          <p:cNvSpPr txBox="1"/>
          <p:nvPr/>
        </p:nvSpPr>
        <p:spPr>
          <a:xfrm>
            <a:off x="687850" y="1704625"/>
            <a:ext cx="9486900" cy="48006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alibri"/>
              <a:buChar char="●"/>
            </a:pPr>
            <a:r>
              <a:rPr lang="en-GB" sz="2200" b="1" i="0" u="none" strike="noStrike" cap="none">
                <a:solidFill>
                  <a:srgbClr val="000000"/>
                </a:solidFill>
                <a:latin typeface="Calibri"/>
                <a:ea typeface="Calibri"/>
                <a:cs typeface="Calibri"/>
                <a:sym typeface="Calibri"/>
              </a:rPr>
              <a:t>Adopční výzvy</a:t>
            </a:r>
            <a:endParaRPr sz="2200" b="1"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Složitá rozhraní blockchainových záznamů – nejsou uživatelsky přívětivá pro mainstreamové přijetí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Relativně vysoká úroveň digitalizace a digitální infrastruktury (např. spolehlivé internetové připojení, pokrytí mobilní sítí) jako předpoklad úspěšného přijetí blockchainu; zvláště problematické pro zemědělce v rozvojovém světě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Nedostatek technické odbornosti/digitální gramotnosti mezi zemědělci; potenciální nedůvěra, neochota nebo odpor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Požadavky na infrastrukturu a zvyšování kvalifikace = vysoké počáteční náklady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Současné příklady blockchainu v agropotravinářství jsou stále v raných fázích implementace, takže je obtížné posoudit dlouhodobou ziskovost</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pic>
        <p:nvPicPr>
          <p:cNvPr id="648" name="Google Shape;648;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9" name="Google Shape;649;p56"/>
          <p:cNvSpPr txBox="1"/>
          <p:nvPr/>
        </p:nvSpPr>
        <p:spPr>
          <a:xfrm>
            <a:off x="424325" y="277200"/>
            <a:ext cx="10524724"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OMEZENÍ POUŽITÍ BLOCKCHAINU V ZEMĚDĚLSKÉM POTRAVINÁŘSTVÍ</a:t>
            </a:r>
            <a:endParaRPr sz="2800" b="0" i="0" u="none" strike="noStrike" cap="none">
              <a:solidFill>
                <a:srgbClr val="000000"/>
              </a:solidFill>
              <a:latin typeface="Calibri"/>
              <a:ea typeface="Calibri"/>
              <a:cs typeface="Calibri"/>
              <a:sym typeface="Calibri"/>
            </a:endParaRPr>
          </a:p>
        </p:txBody>
      </p:sp>
      <p:sp>
        <p:nvSpPr>
          <p:cNvPr id="650" name="Google Shape;650;p56"/>
          <p:cNvSpPr txBox="1">
            <a:spLocks noGrp="1"/>
          </p:cNvSpPr>
          <p:nvPr>
            <p:ph type="body" idx="1"/>
          </p:nvPr>
        </p:nvSpPr>
        <p:spPr>
          <a:xfrm>
            <a:off x="584200" y="1749675"/>
            <a:ext cx="9525000" cy="4062651"/>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a:solidFill>
                  <a:srgbClr val="0C0C0C"/>
                </a:solidFill>
                <a:latin typeface="Calibri"/>
                <a:ea typeface="Calibri"/>
                <a:cs typeface="Calibri"/>
                <a:sym typeface="Calibri"/>
              </a:rPr>
              <a:t>Možnost chyby a manipulace</a:t>
            </a:r>
            <a:endParaRPr sz="220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Informace na blockchainu jsou neměnné, ale ne neomylné: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Blockchain nemá způsob, jak ověřit, zda jsou původně zadané informace přesné – prostor pro podvody a chyby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Minulé chyby zadané do Blockchainu nelze opravit kvůli neměnnosti Blockchainu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Blockchain sám o sobě není schopen zajistit bezpečnost produktů během tranzitu – např. originální produkty jsou během přepravy vyměňovány za méně kvalitní – řešení: použijte Blockchain ve spojení s IoT/monitorováním senzorů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Nevýhoda: Blockchain data mohou být zašifrovaná, ale IoT zařízení jsou zranitelnější vůči neoprávněné manipulaci, hackingu nebo selhání – to může narušit integritu a přesnost blockchainových dat.</a:t>
            </a:r>
            <a:endParaRPr sz="2200" b="0">
              <a:solidFill>
                <a:srgbClr val="0C0C0C"/>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pic>
        <p:nvPicPr>
          <p:cNvPr id="655" name="Google Shape;655;g26103101649_0_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6" name="Google Shape;656;g26103101649_0_0"/>
          <p:cNvSpPr txBox="1"/>
          <p:nvPr/>
        </p:nvSpPr>
        <p:spPr>
          <a:xfrm>
            <a:off x="393700" y="277200"/>
            <a:ext cx="104760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OMEZENÍ POUŽITÍ BLOCKCHAINU V ZEMĚDĚLSKÉM POTRAVINÁŘSTVÍ</a:t>
            </a:r>
            <a:endParaRPr sz="2800" b="0" i="0" u="none" strike="noStrike" cap="none">
              <a:solidFill>
                <a:srgbClr val="000000"/>
              </a:solidFill>
              <a:latin typeface="Calibri"/>
              <a:ea typeface="Calibri"/>
              <a:cs typeface="Calibri"/>
              <a:sym typeface="Calibri"/>
            </a:endParaRPr>
          </a:p>
        </p:txBody>
      </p:sp>
      <p:sp>
        <p:nvSpPr>
          <p:cNvPr id="657" name="Google Shape;657;g26103101649_0_0"/>
          <p:cNvSpPr txBox="1">
            <a:spLocks noGrp="1"/>
          </p:cNvSpPr>
          <p:nvPr>
            <p:ph type="body" idx="1"/>
          </p:nvPr>
        </p:nvSpPr>
        <p:spPr>
          <a:xfrm>
            <a:off x="584200" y="1527975"/>
            <a:ext cx="9525000" cy="5541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800" b="0">
              <a:solidFill>
                <a:schemeClr val="dk1"/>
              </a:solidFill>
            </a:endParaRPr>
          </a:p>
          <a:p>
            <a:pPr marL="457200" lvl="0" indent="0" algn="l" rtl="0">
              <a:lnSpc>
                <a:spcPct val="100000"/>
              </a:lnSpc>
              <a:spcBef>
                <a:spcPts val="0"/>
              </a:spcBef>
              <a:spcAft>
                <a:spcPts val="0"/>
              </a:spcAft>
              <a:buSzPts val="1400"/>
              <a:buNone/>
            </a:pPr>
            <a:endParaRPr sz="1800" b="0">
              <a:solidFill>
                <a:schemeClr val="dk1"/>
              </a:solidFill>
            </a:endParaRPr>
          </a:p>
        </p:txBody>
      </p:sp>
      <p:sp>
        <p:nvSpPr>
          <p:cNvPr id="658" name="Google Shape;658;g26103101649_0_0"/>
          <p:cNvSpPr txBox="1"/>
          <p:nvPr/>
        </p:nvSpPr>
        <p:spPr>
          <a:xfrm>
            <a:off x="584200" y="1714650"/>
            <a:ext cx="9170400" cy="4409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alibri"/>
              <a:buChar char="●"/>
            </a:pPr>
            <a:r>
              <a:rPr lang="en-GB" sz="2200" b="1" i="0" u="none" strike="noStrike" cap="none">
                <a:solidFill>
                  <a:srgbClr val="000000"/>
                </a:solidFill>
                <a:latin typeface="Calibri"/>
                <a:ea typeface="Calibri"/>
                <a:cs typeface="Calibri"/>
                <a:sym typeface="Calibri"/>
              </a:rPr>
              <a:t>Nedostatek regulace</a:t>
            </a:r>
            <a:endParaRPr sz="2200" b="1"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Blockchain jako nová technologie – legislativa ještě musí dohnat technologický vývoj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Např. Chytré smlouvy pouze s kódem nejsou právně vymahatelné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Přeshraniční blockchainové transakce a otázka okolní jurisdikce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Blockchain a soukromí dat?</a:t>
            </a:r>
            <a:endParaRPr sz="2200" b="0" i="0" u="none" strike="noStrike" cap="none">
              <a:solidFill>
                <a:srgbClr val="000000"/>
              </a:solidFill>
              <a:latin typeface="Calibri"/>
              <a:ea typeface="Calibri"/>
              <a:cs typeface="Calibri"/>
              <a:sym typeface="Calibri"/>
            </a:endParaRPr>
          </a:p>
        </p:txBody>
      </p:sp>
      <p:pic>
        <p:nvPicPr>
          <p:cNvPr id="659" name="Google Shape;659;g26103101649_0_0"/>
          <p:cNvPicPr preferRelativeResize="0"/>
          <p:nvPr/>
        </p:nvPicPr>
        <p:blipFill rotWithShape="1">
          <a:blip r:embed="rId4">
            <a:alphaModFix/>
          </a:blip>
          <a:srcRect/>
          <a:stretch/>
        </p:blipFill>
        <p:spPr>
          <a:xfrm>
            <a:off x="661284" y="4281150"/>
            <a:ext cx="9677030" cy="298155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pic>
        <p:nvPicPr>
          <p:cNvPr id="664" name="Google Shape;664;g26103101649_0_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65" name="Google Shape;665;g26103101649_0_12"/>
          <p:cNvSpPr txBox="1"/>
          <p:nvPr/>
        </p:nvSpPr>
        <p:spPr>
          <a:xfrm>
            <a:off x="393700" y="431875"/>
            <a:ext cx="104913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OMEZENÍ POUŽITÍ BLOCKCHAINU V ZEMĚDĚLSKÉM POTRAVINÁŘSTVÍ</a:t>
            </a:r>
            <a:endParaRPr sz="2800" b="0" i="0" u="none" strike="noStrike" cap="none">
              <a:solidFill>
                <a:srgbClr val="000000"/>
              </a:solidFill>
              <a:latin typeface="Calibri"/>
              <a:ea typeface="Calibri"/>
              <a:cs typeface="Calibri"/>
              <a:sym typeface="Calibri"/>
            </a:endParaRPr>
          </a:p>
        </p:txBody>
      </p:sp>
      <p:sp>
        <p:nvSpPr>
          <p:cNvPr id="666" name="Google Shape;666;g26103101649_0_12"/>
          <p:cNvSpPr txBox="1">
            <a:spLocks noGrp="1"/>
          </p:cNvSpPr>
          <p:nvPr>
            <p:ph type="body" idx="1"/>
          </p:nvPr>
        </p:nvSpPr>
        <p:spPr>
          <a:xfrm>
            <a:off x="584200" y="1800225"/>
            <a:ext cx="9525000" cy="5541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800" b="0">
              <a:solidFill>
                <a:schemeClr val="dk1"/>
              </a:solidFill>
            </a:endParaRPr>
          </a:p>
          <a:p>
            <a:pPr marL="457200" lvl="0" indent="0" algn="l" rtl="0">
              <a:lnSpc>
                <a:spcPct val="100000"/>
              </a:lnSpc>
              <a:spcBef>
                <a:spcPts val="0"/>
              </a:spcBef>
              <a:spcAft>
                <a:spcPts val="0"/>
              </a:spcAft>
              <a:buSzPts val="1400"/>
              <a:buNone/>
            </a:pPr>
            <a:endParaRPr sz="1800" b="0">
              <a:solidFill>
                <a:schemeClr val="dk1"/>
              </a:solidFill>
            </a:endParaRPr>
          </a:p>
        </p:txBody>
      </p:sp>
      <p:pic>
        <p:nvPicPr>
          <p:cNvPr id="667" name="Google Shape;667;g26103101649_0_12"/>
          <p:cNvPicPr preferRelativeResize="0"/>
          <p:nvPr/>
        </p:nvPicPr>
        <p:blipFill rotWithShape="1">
          <a:blip r:embed="rId4">
            <a:alphaModFix/>
          </a:blip>
          <a:srcRect/>
          <a:stretch/>
        </p:blipFill>
        <p:spPr>
          <a:xfrm>
            <a:off x="5960787" y="2032863"/>
            <a:ext cx="4474675" cy="3729624"/>
          </a:xfrm>
          <a:prstGeom prst="rect">
            <a:avLst/>
          </a:prstGeom>
          <a:noFill/>
          <a:ln>
            <a:noFill/>
          </a:ln>
        </p:spPr>
      </p:pic>
      <p:sp>
        <p:nvSpPr>
          <p:cNvPr id="668" name="Google Shape;668;g26103101649_0_12"/>
          <p:cNvSpPr txBox="1"/>
          <p:nvPr/>
        </p:nvSpPr>
        <p:spPr>
          <a:xfrm>
            <a:off x="210000" y="1800225"/>
            <a:ext cx="5465400" cy="41949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alibri"/>
              <a:buChar char="●"/>
            </a:pPr>
            <a:r>
              <a:rPr lang="en-GB" sz="2200" b="1" i="0" u="none" strike="noStrike" cap="none">
                <a:solidFill>
                  <a:srgbClr val="000000"/>
                </a:solidFill>
                <a:latin typeface="Calibri"/>
                <a:ea typeface="Calibri"/>
                <a:cs typeface="Calibri"/>
                <a:sym typeface="Calibri"/>
              </a:rPr>
              <a:t>Omezená interoperabilita</a:t>
            </a:r>
            <a:endParaRPr sz="2200" b="1"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Různé blockchainové systémy vytvořené různými společnostmi nemusí být interoperabilní</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Blockchainy a další IT systémy také nemusí být interoperabilní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Obzvláště problematické v kontextu zemědělsko-potravinářského sektoru – mnoho různých subjektů v globálním dodavatelském řetězci, všichni používají potenciálně odlišné systémy řízení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Integrace může být nákladná a složitá </a:t>
            </a:r>
            <a:endParaRPr/>
          </a:p>
          <a:p>
            <a:pPr marL="457200" marR="0" lvl="0" indent="-368300" algn="l" rtl="0">
              <a:lnSpc>
                <a:spcPct val="100000"/>
              </a:lnSpc>
              <a:spcBef>
                <a:spcPts val="0"/>
              </a:spcBef>
              <a:spcAft>
                <a:spcPts val="0"/>
              </a:spcAft>
              <a:buClr>
                <a:srgbClr val="000000"/>
              </a:buClr>
              <a:buSzPts val="2200"/>
              <a:buFont typeface="Calibri"/>
              <a:buChar char="-"/>
            </a:pPr>
            <a:r>
              <a:rPr lang="en-GB" sz="2200" b="0" i="0" u="none" strike="noStrike" cap="none">
                <a:solidFill>
                  <a:srgbClr val="000000"/>
                </a:solidFill>
                <a:latin typeface="Calibri"/>
                <a:ea typeface="Calibri"/>
                <a:cs typeface="Calibri"/>
                <a:sym typeface="Calibri"/>
              </a:rPr>
              <a:t>Potřeba jednotného technologického standardu</a:t>
            </a:r>
            <a:endParaRPr sz="2200" b="1" i="0" u="none" strike="noStrike" cap="none">
              <a:solidFill>
                <a:srgbClr val="000000"/>
              </a:solidFill>
              <a:latin typeface="Calibri"/>
              <a:ea typeface="Calibri"/>
              <a:cs typeface="Calibri"/>
              <a:sym typeface="Calibri"/>
            </a:endParaRPr>
          </a:p>
        </p:txBody>
      </p:sp>
      <p:cxnSp>
        <p:nvCxnSpPr>
          <p:cNvPr id="669" name="Google Shape;669;g26103101649_0_12"/>
          <p:cNvCxnSpPr/>
          <p:nvPr/>
        </p:nvCxnSpPr>
        <p:spPr>
          <a:xfrm>
            <a:off x="7486300" y="3352750"/>
            <a:ext cx="1561500" cy="1515600"/>
          </a:xfrm>
          <a:prstGeom prst="straightConnector1">
            <a:avLst/>
          </a:prstGeom>
          <a:noFill/>
          <a:ln w="76200" cap="flat" cmpd="sng">
            <a:solidFill>
              <a:schemeClr val="dk1"/>
            </a:solidFill>
            <a:prstDash val="solid"/>
            <a:round/>
            <a:headEnd type="none" w="sm" len="sm"/>
            <a:tailEnd type="none" w="sm" len="sm"/>
          </a:ln>
        </p:spPr>
      </p:cxnSp>
      <p:cxnSp>
        <p:nvCxnSpPr>
          <p:cNvPr id="670" name="Google Shape;670;g26103101649_0_12"/>
          <p:cNvCxnSpPr/>
          <p:nvPr/>
        </p:nvCxnSpPr>
        <p:spPr>
          <a:xfrm flipH="1">
            <a:off x="7440425" y="3368075"/>
            <a:ext cx="1546200" cy="1469700"/>
          </a:xfrm>
          <a:prstGeom prst="straightConnector1">
            <a:avLst/>
          </a:prstGeom>
          <a:noFill/>
          <a:ln w="76200" cap="flat" cmpd="sng">
            <a:solidFill>
              <a:schemeClr val="dk1"/>
            </a:solidFill>
            <a:prstDash val="solid"/>
            <a:round/>
            <a:headEnd type="none" w="sm" len="sm"/>
            <a:tailEnd type="none" w="sm" len="sm"/>
          </a:ln>
        </p:spPr>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Google Shape;675;g26103101649_0_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6" name="Google Shape;676;g26103101649_0_6"/>
          <p:cNvSpPr txBox="1"/>
          <p:nvPr/>
        </p:nvSpPr>
        <p:spPr>
          <a:xfrm>
            <a:off x="445450" y="277200"/>
            <a:ext cx="1024795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Calibri"/>
                <a:ea typeface="Calibri"/>
                <a:cs typeface="Calibri"/>
                <a:sym typeface="Calibri"/>
              </a:rPr>
              <a:t>OMEZENÍ POUŽITÍ BLOCKCHAINU V ZEMĚDĚLSKÉM POTRAVINÁŘSTVÍ</a:t>
            </a:r>
            <a:endParaRPr sz="2800" b="0" i="0" u="none" strike="noStrike" cap="none">
              <a:solidFill>
                <a:srgbClr val="000000"/>
              </a:solidFill>
              <a:latin typeface="Calibri"/>
              <a:ea typeface="Calibri"/>
              <a:cs typeface="Calibri"/>
              <a:sym typeface="Calibri"/>
            </a:endParaRPr>
          </a:p>
        </p:txBody>
      </p:sp>
      <p:sp>
        <p:nvSpPr>
          <p:cNvPr id="677" name="Google Shape;677;g26103101649_0_6"/>
          <p:cNvSpPr txBox="1">
            <a:spLocks noGrp="1"/>
          </p:cNvSpPr>
          <p:nvPr>
            <p:ph type="body" idx="1"/>
          </p:nvPr>
        </p:nvSpPr>
        <p:spPr>
          <a:xfrm>
            <a:off x="584200" y="1599725"/>
            <a:ext cx="9525000" cy="4062651"/>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a:solidFill>
                  <a:srgbClr val="0C0C0C"/>
                </a:solidFill>
                <a:latin typeface="Calibri"/>
                <a:ea typeface="Calibri"/>
                <a:cs typeface="Calibri"/>
                <a:sym typeface="Calibri"/>
              </a:rPr>
              <a:t>Obavy o životní prostředí</a:t>
            </a:r>
            <a:endParaRPr sz="220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Vysoký požadovaný výpočetní výkon = vysoká spotřeba energie</a:t>
            </a:r>
            <a:endParaRPr/>
          </a:p>
          <a:p>
            <a:pPr marL="457200" lvl="0" indent="-228600" algn="l" rtl="0">
              <a:lnSpc>
                <a:spcPct val="100000"/>
              </a:lnSpc>
              <a:spcBef>
                <a:spcPts val="0"/>
              </a:spcBef>
              <a:spcAft>
                <a:spcPts val="0"/>
              </a:spcAft>
              <a:buClr>
                <a:schemeClr val="dk1"/>
              </a:buClr>
              <a:buSzPts val="2200"/>
              <a:buFont typeface="Calibri"/>
              <a:buNone/>
            </a:pP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a:solidFill>
                  <a:srgbClr val="0C0C0C"/>
                </a:solidFill>
                <a:latin typeface="Calibri"/>
                <a:ea typeface="Calibri"/>
                <a:cs typeface="Calibri"/>
                <a:sym typeface="Calibri"/>
              </a:rPr>
              <a:t>Nedostatek motivace?</a:t>
            </a:r>
            <a:endParaRPr sz="2200">
              <a:solidFill>
                <a:srgbClr val="0C0C0C"/>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Výrobci možná nechtějí plnou transparentnost – ztráta konkurenční výhody, poškození pověsti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Samotná spotřebitelská poptávka může být jako hnací síla změny nedostatečná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Nedostatek motivací založených na politice, např. zdanění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Výhody pro zemědělce se mohou lišit v závislosti na velikosti farmy – demotivujte drobné zemědělce </a:t>
            </a:r>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rgbClr val="0C0C0C"/>
                </a:solidFill>
                <a:latin typeface="Calibri"/>
                <a:ea typeface="Calibri"/>
                <a:cs typeface="Calibri"/>
                <a:sym typeface="Calibri"/>
              </a:rPr>
              <a:t>Blockchain spojený s kryptoměnou, nestálá pověst</a:t>
            </a:r>
            <a:endParaRPr sz="2200" b="0">
              <a:solidFill>
                <a:srgbClr val="0C0C0C"/>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pic>
        <p:nvPicPr>
          <p:cNvPr id="682" name="Google Shape;682;g25c52fc29ab_0_160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83" name="Google Shape;683;g25c52fc29ab_0_1606"/>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ZÁVĚRY</a:t>
            </a:r>
            <a:endParaRPr sz="1400" b="0" i="0" u="none" strike="noStrike" cap="none">
              <a:solidFill>
                <a:srgbClr val="000000"/>
              </a:solidFill>
              <a:latin typeface="Arial"/>
              <a:ea typeface="Arial"/>
              <a:cs typeface="Arial"/>
              <a:sym typeface="Arial"/>
            </a:endParaRPr>
          </a:p>
        </p:txBody>
      </p:sp>
      <p:sp>
        <p:nvSpPr>
          <p:cNvPr id="684" name="Google Shape;684;g25c52fc29ab_0_1606"/>
          <p:cNvSpPr txBox="1">
            <a:spLocks noGrp="1"/>
          </p:cNvSpPr>
          <p:nvPr>
            <p:ph type="body" idx="1"/>
          </p:nvPr>
        </p:nvSpPr>
        <p:spPr>
          <a:xfrm>
            <a:off x="584200" y="1784925"/>
            <a:ext cx="9525000" cy="338554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Technologie blockchain má mnoho potenciálních aplikací v zemědělsko-potravinářském sektoru</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Mezi výhody blockchainu patří především transparentnost, sledovatelnost a důvěra</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nabízí potenciální výhody mnoha aktérům v dodavatelském řetězci, od farmářů přes producenty až po spotřebitele, ale tyto výhody nemusí být rovnoměrně rozloženy.</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je však také obklopen „hype“ a má také zřetelná omezení a nevýhody. Jakékoli rozhodnutí o implementaci Blockchainu v daném dodavatelském řetězci by mělo být založeno na výzkumu a pečlivém zvážení.</a:t>
            </a:r>
            <a:endParaRPr sz="2200" b="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pic>
        <p:nvPicPr>
          <p:cNvPr id="689" name="Google Shape;689;g25c52fc29ab_0_16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90" name="Google Shape;690;g25c52fc29ab_0_1612"/>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ZÁVĚRY</a:t>
            </a:r>
            <a:endParaRPr sz="1400" b="0" i="0" u="none" strike="noStrike" cap="none">
              <a:solidFill>
                <a:srgbClr val="000000"/>
              </a:solidFill>
              <a:latin typeface="Arial"/>
              <a:ea typeface="Arial"/>
              <a:cs typeface="Arial"/>
              <a:sym typeface="Arial"/>
            </a:endParaRPr>
          </a:p>
        </p:txBody>
      </p:sp>
      <p:sp>
        <p:nvSpPr>
          <p:cNvPr id="691" name="Google Shape;691;g25c52fc29ab_0_1612"/>
          <p:cNvSpPr txBox="1">
            <a:spLocks noGrp="1"/>
          </p:cNvSpPr>
          <p:nvPr>
            <p:ph type="body" idx="1"/>
          </p:nvPr>
        </p:nvSpPr>
        <p:spPr>
          <a:xfrm>
            <a:off x="584200" y="1800225"/>
            <a:ext cx="5983500" cy="5078313"/>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jako relativně nová technologie představená teprve nedávno v zemědělsko-potravinářském sektoru – obtížné posoudit plný rozsah jeho silných stránek a omezení, ale první výsledky naznačují velký potenciál</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Realizace tohoto potenciálu si vyžádá zvýšení celkové úrovně digitalizace a technického zvyšování kvalifikace v zemědělsko-potravinářském odvětví</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Technologie blockchain jako nástroj spíše než cíl – dosažení sociální a environmentální udržitelnosti vyžaduje změnu v přístupu a výhledu a také přijetí nových technologií</a:t>
            </a:r>
            <a:endParaRPr sz="2200" b="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Rychle se rozvíjející technologie – sledujte aktuální vývoj</a:t>
            </a:r>
            <a:endParaRPr sz="2200" b="0">
              <a:solidFill>
                <a:schemeClr val="dk1"/>
              </a:solidFill>
              <a:latin typeface="Calibri"/>
              <a:ea typeface="Calibri"/>
              <a:cs typeface="Calibri"/>
              <a:sym typeface="Calibri"/>
            </a:endParaRPr>
          </a:p>
        </p:txBody>
      </p:sp>
      <p:pic>
        <p:nvPicPr>
          <p:cNvPr id="692" name="Google Shape;692;g25c52fc29ab_0_1612"/>
          <p:cNvPicPr preferRelativeResize="0"/>
          <p:nvPr/>
        </p:nvPicPr>
        <p:blipFill rotWithShape="1">
          <a:blip r:embed="rId4">
            <a:alphaModFix/>
          </a:blip>
          <a:srcRect/>
          <a:stretch/>
        </p:blipFill>
        <p:spPr>
          <a:xfrm>
            <a:off x="6599327" y="1162825"/>
            <a:ext cx="5071849" cy="6400026"/>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58"/>
          <p:cNvSpPr txBox="1">
            <a:spLocks noGrp="1"/>
          </p:cNvSpPr>
          <p:nvPr>
            <p:ph type="body" idx="1"/>
          </p:nvPr>
        </p:nvSpPr>
        <p:spPr>
          <a:xfrm>
            <a:off x="508000" y="1602805"/>
            <a:ext cx="9677400" cy="5171700"/>
          </a:xfrm>
          <a:prstGeom prst="rect">
            <a:avLst/>
          </a:prstGeom>
          <a:noFill/>
          <a:ln>
            <a:noFill/>
          </a:ln>
        </p:spPr>
        <p:txBody>
          <a:bodyPr spcFirstLastPara="1" wrap="square" lIns="0" tIns="0" rIns="0" bIns="0" anchor="t" anchorCtr="0">
            <a:spAutoFit/>
          </a:bodyPr>
          <a:lstStyle/>
          <a:p>
            <a:pPr marL="457200" lvl="0" indent="-317500" algn="l" rtl="0">
              <a:lnSpc>
                <a:spcPct val="100000"/>
              </a:lnSpc>
              <a:spcBef>
                <a:spcPts val="0"/>
              </a:spcBef>
              <a:spcAft>
                <a:spcPts val="0"/>
              </a:spcAft>
              <a:buClr>
                <a:schemeClr val="dk1"/>
              </a:buClr>
              <a:buSzPts val="1400"/>
              <a:buFont typeface="Open Sans"/>
              <a:buChar char="●"/>
            </a:pPr>
            <a:r>
              <a:rPr lang="en-GB" sz="1400" b="0" u="sng">
                <a:solidFill>
                  <a:schemeClr val="hlink"/>
                </a:solidFill>
                <a:hlinkClick r:id="rId3"/>
              </a:rPr>
              <a:t>UNDP, ‘Blockchain for Agri-food Traceability’, 2021</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4"/>
              </a:rPr>
              <a:t>Saurabh and Dey, ‘Blockchain technology adoption, architecture, and sustainable agrifood supply chains’, 2020</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5"/>
              </a:rPr>
              <a:t>Okorie et al, ‘Removing barriers to Blockchain use in circular food supply chains: Practitioner views on achieving operational effectiveness’, 2022</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6"/>
              </a:rPr>
              <a:t>Tyagi, ‘A global blockchain-based agro-food value chain to facilitate trade and sustainable blocks of healthy lives and food for all’, 2023</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7"/>
              </a:rPr>
              <a:t>Kumarathunga, ‘Improving Farmers’ Participation in Agri Supply Chains with Blockchain and Smart Contracts’, 2020</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8"/>
              </a:rPr>
              <a:t>Kim and Laskowski, ‘Agriculture on the Blockchain: Sustainable Solutions for Food, Farmers, and Financing’, 2017</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9"/>
              </a:rPr>
              <a:t>Yadav and Singh, ‘A Systematic Literature Review of Blockchain Technology in Agriculture’, 2019</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0"/>
              </a:rPr>
              <a:t>Mattila, Dwivedi, Gauri, and Ahbab, ‘The Role of Blockchain in Sustainable Development Goals (SDGs) ‘, 2022</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1"/>
              </a:rPr>
              <a:t>Yogarajan et al, ‘Exploring the Hype of Blockchain Adoption in Agri-Food Supply Chain: A Systematic Literature Review’, 2023</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2"/>
              </a:rPr>
              <a:t>Bhat, Huang, Sofi, and Sultan, ‘Agriculture-Food Supply Chain Management Based on Blockchain and IoT: A Narrative on Enterprise Blockchain Interoperability’, 2022</a:t>
            </a:r>
            <a:endParaRPr sz="1400" b="0" u="sng">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3"/>
              </a:rPr>
              <a:t>Xiong, Dalhous, Wang, and Huang, ‘Blockchain Technology for Agriculture: Applications and Rationale’, 2020</a:t>
            </a:r>
            <a:endParaRPr sz="1400" b="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4"/>
              </a:rPr>
              <a:t>PwC, ‘Building block(chain)s for a better planet’, 2018</a:t>
            </a:r>
            <a:endParaRPr sz="1400" b="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5"/>
              </a:rPr>
              <a:t>Varavallo et al, ‘Traceability Platform Based on Green Blockchain: An Application Case Study in Dairy Supply Chain, 2022</a:t>
            </a:r>
            <a:endParaRPr sz="1400" b="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6"/>
              </a:rPr>
              <a:t>Kamilaris, Fonts, and Prenafeta-Boldu, ‘The Rise of Blockchain Technology in Agriculture and Food Supply Chains’, 2019</a:t>
            </a:r>
            <a:endParaRPr sz="1400" b="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0" u="sng">
                <a:solidFill>
                  <a:schemeClr val="hlink"/>
                </a:solidFill>
                <a:hlinkClick r:id="rId17"/>
              </a:rPr>
              <a:t>Parmentola, Petrillo, Tutore, and De Felice, ‘Is blockchain able to enhance environmental sustainability? A systematic review and research agenda from the perspective of Sustainable Development Goals (SDGs)’, 2021</a:t>
            </a:r>
            <a:endParaRPr sz="1400" b="0">
              <a:solidFill>
                <a:schemeClr val="dk1"/>
              </a:solidFill>
            </a:endParaRPr>
          </a:p>
        </p:txBody>
      </p:sp>
      <p:pic>
        <p:nvPicPr>
          <p:cNvPr id="698" name="Google Shape;698;p58"/>
          <p:cNvPicPr preferRelativeResize="0"/>
          <p:nvPr/>
        </p:nvPicPr>
        <p:blipFill rotWithShape="1">
          <a:blip r:embed="rId18">
            <a:alphaModFix/>
          </a:blip>
          <a:srcRect/>
          <a:stretch/>
        </p:blipFill>
        <p:spPr>
          <a:xfrm>
            <a:off x="0" y="-8114"/>
            <a:ext cx="10693400" cy="1170928"/>
          </a:xfrm>
          <a:prstGeom prst="rect">
            <a:avLst/>
          </a:prstGeom>
          <a:noFill/>
          <a:ln>
            <a:noFill/>
          </a:ln>
        </p:spPr>
      </p:pic>
      <p:sp>
        <p:nvSpPr>
          <p:cNvPr id="699" name="Google Shape;699;p58"/>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LINKS TO FURTHER MATERIALS</a:t>
            </a:r>
            <a:endParaRPr sz="2800" b="0" i="0" u="none" strike="noStrike" cap="none">
              <a:solidFill>
                <a:schemeClr val="lt1"/>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75c4de7356_0_22"/>
          <p:cNvSpPr txBox="1">
            <a:spLocks noGrp="1"/>
          </p:cNvSpPr>
          <p:nvPr>
            <p:ph type="body" idx="1"/>
          </p:nvPr>
        </p:nvSpPr>
        <p:spPr>
          <a:xfrm>
            <a:off x="317500" y="2034375"/>
            <a:ext cx="4600500" cy="3695700"/>
          </a:xfrm>
          <a:prstGeom prst="rect">
            <a:avLst/>
          </a:prstGeom>
          <a:noFill/>
          <a:ln>
            <a:noFill/>
          </a:ln>
        </p:spPr>
        <p:txBody>
          <a:bodyPr spcFirstLastPara="1" wrap="square" lIns="91425" tIns="45700" rIns="91425" bIns="45700" anchor="t" anchorCtr="0">
            <a:normAutofit/>
          </a:bodyPr>
          <a:lstStyle/>
          <a:p>
            <a:pPr marL="457200" lvl="0" indent="-368300" algn="l" rtl="0">
              <a:lnSpc>
                <a:spcPct val="90000"/>
              </a:lnSpc>
              <a:spcBef>
                <a:spcPts val="0"/>
              </a:spcBef>
              <a:spcAft>
                <a:spcPts val="0"/>
              </a:spcAft>
              <a:buSzPts val="2200"/>
              <a:buFont typeface="Calibri"/>
              <a:buChar char="●"/>
            </a:pPr>
            <a:r>
              <a:rPr lang="en-GB" sz="2200"/>
              <a:t>Digitalizace a možná řešení</a:t>
            </a:r>
            <a:endParaRPr sz="2200"/>
          </a:p>
          <a:p>
            <a:pPr marL="914400" lvl="1" indent="-368300" algn="l" rtl="0">
              <a:lnSpc>
                <a:spcPct val="90000"/>
              </a:lnSpc>
              <a:spcBef>
                <a:spcPts val="0"/>
              </a:spcBef>
              <a:spcAft>
                <a:spcPts val="0"/>
              </a:spcAft>
              <a:buSzPts val="2200"/>
              <a:buFont typeface="Arial"/>
              <a:buChar char="•"/>
            </a:pPr>
            <a:r>
              <a:rPr lang="en-GB" sz="2000"/>
              <a:t>Zvýšená produktivita</a:t>
            </a:r>
            <a:endParaRPr sz="2000"/>
          </a:p>
          <a:p>
            <a:pPr marL="914400" lvl="1" indent="-368300" algn="l" rtl="0">
              <a:lnSpc>
                <a:spcPct val="90000"/>
              </a:lnSpc>
              <a:spcBef>
                <a:spcPts val="0"/>
              </a:spcBef>
              <a:spcAft>
                <a:spcPts val="0"/>
              </a:spcAft>
              <a:buSzPts val="2200"/>
              <a:buFont typeface="Arial"/>
              <a:buChar char="•"/>
            </a:pPr>
            <a:r>
              <a:rPr lang="en-GB" sz="2000"/>
              <a:t>Rozhodování na základě dat</a:t>
            </a:r>
            <a:endParaRPr sz="2000"/>
          </a:p>
          <a:p>
            <a:pPr marL="914400" lvl="1" indent="-368300" algn="l" rtl="0">
              <a:lnSpc>
                <a:spcPct val="90000"/>
              </a:lnSpc>
              <a:spcBef>
                <a:spcPts val="0"/>
              </a:spcBef>
              <a:spcAft>
                <a:spcPts val="0"/>
              </a:spcAft>
              <a:buSzPts val="2200"/>
              <a:buFont typeface="Arial"/>
              <a:buChar char="•"/>
            </a:pPr>
            <a:r>
              <a:rPr lang="en-GB" sz="2000"/>
              <a:t>Efektivnější a transparentnější dodavatelské řetězce</a:t>
            </a:r>
            <a:endParaRPr sz="2000"/>
          </a:p>
          <a:p>
            <a:pPr marL="914400" lvl="1" indent="-368300" algn="l" rtl="0">
              <a:lnSpc>
                <a:spcPct val="90000"/>
              </a:lnSpc>
              <a:spcBef>
                <a:spcPts val="0"/>
              </a:spcBef>
              <a:spcAft>
                <a:spcPts val="0"/>
              </a:spcAft>
              <a:buSzPts val="2200"/>
              <a:buFont typeface="Arial"/>
              <a:buChar char="•"/>
            </a:pPr>
            <a:r>
              <a:rPr lang="en-GB" sz="2000"/>
              <a:t>Nakládání s odpady a jejich snižování</a:t>
            </a:r>
            <a:endParaRPr sz="2000"/>
          </a:p>
          <a:p>
            <a:pPr marL="914400" lvl="1" indent="-368300" algn="l" rtl="0">
              <a:lnSpc>
                <a:spcPct val="90000"/>
              </a:lnSpc>
              <a:spcBef>
                <a:spcPts val="0"/>
              </a:spcBef>
              <a:spcAft>
                <a:spcPts val="0"/>
              </a:spcAft>
              <a:buSzPts val="2200"/>
              <a:buFont typeface="Arial"/>
              <a:buChar char="•"/>
            </a:pPr>
            <a:r>
              <a:rPr lang="en-GB" sz="2000"/>
              <a:t>Udržitelnější a spravedlivější zemědělské postupy</a:t>
            </a:r>
            <a:endParaRPr sz="3200"/>
          </a:p>
        </p:txBody>
      </p:sp>
      <p:sp>
        <p:nvSpPr>
          <p:cNvPr id="209" name="Google Shape;209;g275c4de7356_0_22"/>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a:t>
            </a:fld>
            <a:endParaRPr/>
          </a:p>
        </p:txBody>
      </p:sp>
      <p:pic>
        <p:nvPicPr>
          <p:cNvPr id="210" name="Google Shape;210;g275c4de7356_0_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1" name="Google Shape;211;g275c4de7356_0_22"/>
          <p:cNvSpPr txBox="1"/>
          <p:nvPr/>
        </p:nvSpPr>
        <p:spPr>
          <a:xfrm>
            <a:off x="317500" y="277200"/>
            <a:ext cx="9873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DIGITALIZACE V ZEMĚDĚLSKÉM SEKTORU</a:t>
            </a:r>
            <a:endParaRPr sz="1900" b="0" i="0" u="none" strike="noStrike" cap="none">
              <a:solidFill>
                <a:srgbClr val="000000"/>
              </a:solidFill>
              <a:latin typeface="Calibri"/>
              <a:ea typeface="Calibri"/>
              <a:cs typeface="Calibri"/>
              <a:sym typeface="Calibri"/>
            </a:endParaRPr>
          </a:p>
        </p:txBody>
      </p:sp>
      <p:pic>
        <p:nvPicPr>
          <p:cNvPr id="212" name="Google Shape;212;g275c4de7356_0_22"/>
          <p:cNvPicPr preferRelativeResize="0"/>
          <p:nvPr/>
        </p:nvPicPr>
        <p:blipFill rotWithShape="1">
          <a:blip r:embed="rId4">
            <a:alphaModFix/>
          </a:blip>
          <a:srcRect/>
          <a:stretch/>
        </p:blipFill>
        <p:spPr>
          <a:xfrm>
            <a:off x="5600700" y="2034375"/>
            <a:ext cx="5092701" cy="40266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57"/>
          <p:cNvSpPr txBox="1">
            <a:spLocks noGrp="1"/>
          </p:cNvSpPr>
          <p:nvPr>
            <p:ph type="body" idx="1"/>
          </p:nvPr>
        </p:nvSpPr>
        <p:spPr>
          <a:xfrm>
            <a:off x="393700" y="5889055"/>
            <a:ext cx="9677400" cy="492600"/>
          </a:xfrm>
          <a:prstGeom prst="rect">
            <a:avLst/>
          </a:prstGeom>
          <a:noFill/>
          <a:ln>
            <a:noFill/>
          </a:ln>
        </p:spPr>
        <p:txBody>
          <a:bodyPr spcFirstLastPara="1" wrap="square" lIns="0" tIns="0" rIns="0" bIns="0" anchor="t" anchorCtr="0">
            <a:spAutoFit/>
          </a:bodyPr>
          <a:lstStyle/>
          <a:p>
            <a:pPr marL="457200" lvl="0" indent="0" algn="l" rtl="0">
              <a:lnSpc>
                <a:spcPct val="100000"/>
              </a:lnSpc>
              <a:spcBef>
                <a:spcPts val="0"/>
              </a:spcBef>
              <a:spcAft>
                <a:spcPts val="0"/>
              </a:spcAft>
              <a:buSzPts val="1400"/>
              <a:buNone/>
            </a:pPr>
            <a:endParaRPr sz="1400" b="0">
              <a:solidFill>
                <a:schemeClr val="dk1"/>
              </a:solidFill>
            </a:endParaRPr>
          </a:p>
          <a:p>
            <a:pPr marL="0" lvl="0" indent="0" algn="l" rtl="0">
              <a:lnSpc>
                <a:spcPct val="100000"/>
              </a:lnSpc>
              <a:spcBef>
                <a:spcPts val="0"/>
              </a:spcBef>
              <a:spcAft>
                <a:spcPts val="0"/>
              </a:spcAft>
              <a:buSzPts val="1400"/>
              <a:buNone/>
            </a:pPr>
            <a:endParaRPr sz="1800" b="0">
              <a:solidFill>
                <a:schemeClr val="dk1"/>
              </a:solidFill>
            </a:endParaRPr>
          </a:p>
        </p:txBody>
      </p:sp>
      <p:pic>
        <p:nvPicPr>
          <p:cNvPr id="705" name="Google Shape;705;p5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06" name="Google Shape;706;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LINKS TO FURTHER MATERIALS</a:t>
            </a:r>
            <a:endParaRPr sz="2800" b="0" i="0" u="none" strike="noStrike" cap="none">
              <a:solidFill>
                <a:schemeClr val="lt1"/>
              </a:solidFill>
              <a:latin typeface="Open Sans"/>
              <a:ea typeface="Open Sans"/>
              <a:cs typeface="Open Sans"/>
              <a:sym typeface="Open Sans"/>
            </a:endParaRPr>
          </a:p>
        </p:txBody>
      </p:sp>
      <p:sp>
        <p:nvSpPr>
          <p:cNvPr id="707" name="Google Shape;707;p57"/>
          <p:cNvSpPr txBox="1"/>
          <p:nvPr/>
        </p:nvSpPr>
        <p:spPr>
          <a:xfrm>
            <a:off x="533400" y="1619250"/>
            <a:ext cx="9553500" cy="42387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4"/>
              </a:rPr>
              <a:t>Van Wassenaer, Verdouw, and Wolfert, ‘What Blockchain Are We Talking About? An Analytical Framework for Understanding Blockchain Applications in Agriculture and Food’, 2021</a:t>
            </a:r>
            <a:endParaRPr sz="1400" b="0" i="0" u="none" strike="noStrike" cap="none">
              <a:solidFill>
                <a:srgbClr val="000000"/>
              </a:solidFill>
              <a:latin typeface="Open Sans"/>
              <a:ea typeface="Open Sans"/>
              <a:cs typeface="Open Sans"/>
              <a:sym typeface="Open Sans"/>
            </a:endParaRPr>
          </a:p>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5"/>
              </a:rPr>
              <a:t>Bosona and Gebresenbet, ‘The Role of Blockchain Technology in Promoting Traceability Systems in Agri-Food Production and Supply Chains’, 2023</a:t>
            </a:r>
            <a:endParaRPr sz="1400" b="0" i="0" u="none" strike="noStrike" cap="none">
              <a:solidFill>
                <a:srgbClr val="000000"/>
              </a:solidFill>
              <a:latin typeface="Open Sans"/>
              <a:ea typeface="Open Sans"/>
              <a:cs typeface="Open Sans"/>
              <a:sym typeface="Open Sans"/>
            </a:endParaRPr>
          </a:p>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6"/>
              </a:rPr>
              <a:t>Parra-Lopez et al, ‘Digital transformation of the agrifood system: Quantifying the conditioning factors to inform policy planning in the olive sector’, 2021</a:t>
            </a:r>
            <a:endParaRPr sz="1400" b="0" i="0" u="none" strike="noStrike" cap="none">
              <a:solidFill>
                <a:srgbClr val="000000"/>
              </a:solidFill>
              <a:latin typeface="Open Sans"/>
              <a:ea typeface="Open Sans"/>
              <a:cs typeface="Open Sans"/>
              <a:sym typeface="Open Sans"/>
            </a:endParaRPr>
          </a:p>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7"/>
              </a:rPr>
              <a:t>Cuellar and Johnson, ‘Barriers to implementation of blockchain technology in agricultural supply chain’, 2022</a:t>
            </a:r>
            <a:endParaRPr sz="1400" b="0" i="0" u="none" strike="noStrike" cap="none">
              <a:solidFill>
                <a:srgbClr val="000000"/>
              </a:solidFill>
              <a:latin typeface="Open Sans"/>
              <a:ea typeface="Open Sans"/>
              <a:cs typeface="Open Sans"/>
              <a:sym typeface="Open Sans"/>
            </a:endParaRPr>
          </a:p>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8"/>
              </a:rPr>
              <a:t>Food and Agriculture Association of the United Nations, ‘Exploring blockchain technology to transform agrifood systems’, 2022</a:t>
            </a:r>
            <a:endParaRPr sz="1400" b="0" i="0" u="none" strike="noStrike" cap="none">
              <a:solidFill>
                <a:srgbClr val="000000"/>
              </a:solidFill>
              <a:latin typeface="Open Sans"/>
              <a:ea typeface="Open Sans"/>
              <a:cs typeface="Open Sans"/>
              <a:sym typeface="Open Sans"/>
            </a:endParaRPr>
          </a:p>
          <a:p>
            <a:pPr marL="457200" marR="0" lvl="0" indent="-317500" algn="l" rtl="0">
              <a:lnSpc>
                <a:spcPct val="100000"/>
              </a:lnSpc>
              <a:spcBef>
                <a:spcPts val="0"/>
              </a:spcBef>
              <a:spcAft>
                <a:spcPts val="0"/>
              </a:spcAft>
              <a:buClr>
                <a:srgbClr val="000000"/>
              </a:buClr>
              <a:buSzPts val="1400"/>
              <a:buFont typeface="Open Sans"/>
              <a:buChar char="●"/>
            </a:pPr>
            <a:r>
              <a:rPr lang="en-GB" sz="1400" b="0" i="0" u="sng" strike="noStrike" cap="none">
                <a:solidFill>
                  <a:schemeClr val="hlink"/>
                </a:solidFill>
                <a:latin typeface="Open Sans"/>
                <a:ea typeface="Open Sans"/>
                <a:cs typeface="Open Sans"/>
                <a:sym typeface="Open Sans"/>
                <a:hlinkClick r:id="rId9"/>
              </a:rPr>
              <a:t>Knowledgehut, ‘Blockchain Technology in Agriculture: Application Techniques’, 2023</a:t>
            </a:r>
            <a:endParaRPr sz="1400" b="0" i="0" u="none" strike="noStrike" cap="none">
              <a:solidFill>
                <a:srgbClr val="000000"/>
              </a:solidFill>
              <a:latin typeface="Open Sans"/>
              <a:ea typeface="Open Sans"/>
              <a:cs typeface="Open Sans"/>
              <a:sym typeface="Open Sans"/>
            </a:endParaRPr>
          </a:p>
          <a:p>
            <a:pPr marL="457200" marR="0" lvl="0" indent="-228600" algn="l" rtl="0">
              <a:lnSpc>
                <a:spcPct val="100000"/>
              </a:lnSpc>
              <a:spcBef>
                <a:spcPts val="0"/>
              </a:spcBef>
              <a:spcAft>
                <a:spcPts val="0"/>
              </a:spcAft>
              <a:buClr>
                <a:srgbClr val="000000"/>
              </a:buClr>
              <a:buSzPts val="1400"/>
              <a:buFont typeface="Open Sans"/>
              <a:buNone/>
            </a:pPr>
            <a:endParaRPr sz="1400" b="0" i="0" u="none" strike="noStrike" cap="none">
              <a:solidFill>
                <a:srgbClr val="000000"/>
              </a:solidFill>
              <a:latin typeface="Open Sans"/>
              <a:ea typeface="Open Sans"/>
              <a:cs typeface="Open Sans"/>
              <a:sym typeface="Open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pic>
        <p:nvPicPr>
          <p:cNvPr id="712" name="Google Shape;712;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3" name="Google Shape;713;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1400" b="0" i="0" u="none" strike="noStrike" cap="none">
              <a:solidFill>
                <a:srgbClr val="000000"/>
              </a:solidFill>
              <a:latin typeface="Arial"/>
              <a:ea typeface="Arial"/>
              <a:cs typeface="Arial"/>
              <a:sym typeface="Arial"/>
            </a:endParaRPr>
          </a:p>
        </p:txBody>
      </p:sp>
      <p:sp>
        <p:nvSpPr>
          <p:cNvPr id="714" name="Google Shape;714;p59"/>
          <p:cNvSpPr txBox="1"/>
          <p:nvPr/>
        </p:nvSpPr>
        <p:spPr>
          <a:xfrm>
            <a:off x="579700" y="1917467"/>
            <a:ext cx="9462480" cy="32521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Q1. Jaké procento vyrobených potravin se v současnosti každý rok ztrácí nebo vyplýtvá?</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200"/>
              </a:spcBef>
              <a:spcAft>
                <a:spcPts val="0"/>
              </a:spcAft>
              <a:buNone/>
            </a:pPr>
            <a:endParaRPr sz="2200" b="0" i="0" u="none" strike="noStrike" cap="none">
              <a:solidFill>
                <a:srgbClr val="000000"/>
              </a:solidFill>
              <a:latin typeface="Calibri"/>
              <a:ea typeface="Calibri"/>
              <a:cs typeface="Calibri"/>
              <a:sym typeface="Calibri"/>
            </a:endParaRPr>
          </a:p>
          <a:p>
            <a:pPr marL="457200" marR="0" lvl="0" indent="-139700" algn="l" rtl="0">
              <a:lnSpc>
                <a:spcPct val="100000"/>
              </a:lnSpc>
              <a:spcBef>
                <a:spcPts val="5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 Přes 15%</a:t>
            </a:r>
            <a:endParaRPr/>
          </a:p>
          <a:p>
            <a:pPr marL="457200" marR="0" lvl="0" indent="-1397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 Přes 25%</a:t>
            </a:r>
            <a:endParaRPr/>
          </a:p>
          <a:p>
            <a:pPr marL="457200" marR="0" lvl="0" indent="-1397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 Přes 30%</a:t>
            </a:r>
            <a:endParaRPr/>
          </a:p>
          <a:p>
            <a:pPr marL="457200" marR="0" lvl="0" indent="-1397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 Přes 45%</a:t>
            </a:r>
            <a:endParaRPr/>
          </a:p>
          <a:p>
            <a:pPr marL="0" marR="0" lvl="0" indent="0" algn="l" rtl="0">
              <a:lnSpc>
                <a:spcPct val="100000"/>
              </a:lnSpc>
              <a:spcBef>
                <a:spcPts val="30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pic>
        <p:nvPicPr>
          <p:cNvPr id="719" name="Google Shape;719;p6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20" name="Google Shape;720;p60"/>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21" name="Google Shape;721;p60"/>
          <p:cNvSpPr txBox="1"/>
          <p:nvPr/>
        </p:nvSpPr>
        <p:spPr>
          <a:xfrm>
            <a:off x="579700" y="1917467"/>
            <a:ext cx="9462480" cy="34470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Q2. Informace o dodavatelském řetězci uložené na blockchainu jsou současně sdíleny mezi členy, podléhají konsenzu a jsou neměnné. Z těchto důvodů je technologie blockchain někdy popisována jako:</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a:p>
            <a:pPr marL="457200" marR="0" lvl="0" indent="-457200" algn="l" rtl="0">
              <a:lnSpc>
                <a:spcPct val="100000"/>
              </a:lnSpc>
              <a:spcBef>
                <a:spcPts val="3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Distribuované centralizované záznamy</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Distribuované decentralizované záznamy</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Výrazné deregulované záznamy</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Rušivé vyřazené záznamy</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pic>
        <p:nvPicPr>
          <p:cNvPr id="726" name="Google Shape;726;p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27" name="Google Shape;727;p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28" name="Google Shape;728;p9"/>
          <p:cNvSpPr txBox="1"/>
          <p:nvPr/>
        </p:nvSpPr>
        <p:spPr>
          <a:xfrm>
            <a:off x="732100" y="2069867"/>
            <a:ext cx="9462480"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Q3. Který z těchto problémů je běžným problémem v globálních potravinových řetězcích? </a:t>
            </a:r>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a:p>
            <a:pPr marL="457200" marR="0" lvl="0" indent="-457200" algn="l" rtl="0">
              <a:lnSpc>
                <a:spcPct val="100000"/>
              </a:lnSpc>
              <a:spcBef>
                <a:spcPts val="3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Nízká úroveň důvěry </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Nedostatek sdílených informací </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Nízká úroveň digitalizace </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Vše výše uvedené</a:t>
            </a: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30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pic>
        <p:nvPicPr>
          <p:cNvPr id="733" name="Google Shape;733;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34" name="Google Shape;734;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35" name="Google Shape;735;p61"/>
          <p:cNvSpPr txBox="1"/>
          <p:nvPr/>
        </p:nvSpPr>
        <p:spPr>
          <a:xfrm>
            <a:off x="579700" y="1917467"/>
            <a:ext cx="9462480" cy="52168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Q4. Co je chytrá smlouva?</a:t>
            </a:r>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914400" marR="0" lvl="1"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Samoobslužná smlouva s podmínkami smlouvy mezi kupujícím a prodávajícím zapsanými přímo do řádků kódu </a:t>
            </a:r>
            <a:endParaRPr/>
          </a:p>
          <a:p>
            <a:pPr marL="914400" marR="0" lvl="1"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Právně závazná smlouva mezi dvěma inteligentními jednotlivci </a:t>
            </a:r>
            <a:endParaRPr/>
          </a:p>
          <a:p>
            <a:pPr marL="914400" marR="0" lvl="1"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Samoopravná smlouva, která se automaticky aktualizuje, aby odrážela měnící se okolnosti mezi kupujícím a prodávajícím v reálném čase </a:t>
            </a:r>
            <a:endParaRPr/>
          </a:p>
          <a:p>
            <a:pPr marL="914400" marR="0" lvl="1"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Digitální smlouva zahrnující data shromážděná chytrými zařízeními, jako jsou RFID senzory a internet věcí (IoT)</a:t>
            </a: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30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pic>
        <p:nvPicPr>
          <p:cNvPr id="740" name="Google Shape;740;p1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41" name="Google Shape;741;p1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42" name="Google Shape;742;p14"/>
          <p:cNvSpPr txBox="1"/>
          <p:nvPr/>
        </p:nvSpPr>
        <p:spPr>
          <a:xfrm>
            <a:off x="732100" y="2069867"/>
            <a:ext cx="9462480" cy="38241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Q5. Co je to v kontextu zemědělsko-potravinářských řetězců „zprostředkování"?</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857250" marR="0" lvl="1"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Zapojení více zprostředkovatelů do zemědělsko-potravinářského řetězce </a:t>
            </a:r>
            <a:endParaRPr/>
          </a:p>
          <a:p>
            <a:pPr marL="857250" marR="0" lvl="1"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Šifrování citlivých dat dodavatelského řetězce třetími stranami </a:t>
            </a:r>
            <a:endParaRPr/>
          </a:p>
          <a:p>
            <a:pPr marL="857250" marR="0" lvl="1"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Odstranění nepodstatných „prostředníků“ ze zemědělsko-potravinářského dodavatelského řetězce </a:t>
            </a:r>
            <a:endParaRPr/>
          </a:p>
          <a:p>
            <a:pPr marL="857250" marR="0" lvl="1"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Nutnost najmout si zprostředkovatele třetích stran pro řešení sporů mezi zemědělci a producenty</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pic>
        <p:nvPicPr>
          <p:cNvPr id="747" name="Google Shape;747;p1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48" name="Google Shape;748;p16"/>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49" name="Google Shape;749;p16"/>
          <p:cNvSpPr txBox="1"/>
          <p:nvPr/>
        </p:nvSpPr>
        <p:spPr>
          <a:xfrm>
            <a:off x="732100" y="2069867"/>
            <a:ext cx="9462480" cy="51783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Q6. Jak by se mohla lišit implementace stažení produktu mezi běžným potravinovým řetězcem a potravinovým řetězcem s podporou blockchainu?</a:t>
            </a:r>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9144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Stažení produktu bude pravděpodobně pro dodavatele dražší, pokud jsou dotčené produkty zaznamenány v blockchainu </a:t>
            </a:r>
            <a:endParaRPr/>
          </a:p>
          <a:p>
            <a:pPr marL="9144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Stažení produktu bude pravděpodobně rychlejší a cílenější, pokud budou dotčené produkty zaznamenány na blockchainu </a:t>
            </a:r>
            <a:endParaRPr/>
          </a:p>
          <a:p>
            <a:pPr marL="9144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Běžný potravinový dodavatelský řetězec je schopen lépe omezit kontaminaci v případě stažení produktu než dodavatelský řetězec s podporou blockchainu </a:t>
            </a:r>
            <a:endParaRPr/>
          </a:p>
          <a:p>
            <a:pPr marL="9144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Blockchain zcela eliminuje možnost kontaminace v potravinovém dodavatelském řetězci, což znamená, že stažení produktu není nikdy nutné</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pic>
        <p:nvPicPr>
          <p:cNvPr id="754" name="Google Shape;754;p1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55" name="Google Shape;755;p1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QUIZ</a:t>
            </a:r>
            <a:endParaRPr sz="1400" b="0" i="0" u="none" strike="noStrike" cap="none">
              <a:solidFill>
                <a:srgbClr val="000000"/>
              </a:solidFill>
              <a:latin typeface="Arial"/>
              <a:ea typeface="Arial"/>
              <a:cs typeface="Arial"/>
              <a:sym typeface="Arial"/>
            </a:endParaRPr>
          </a:p>
        </p:txBody>
      </p:sp>
      <p:sp>
        <p:nvSpPr>
          <p:cNvPr id="756" name="Google Shape;756;p17"/>
          <p:cNvSpPr txBox="1"/>
          <p:nvPr/>
        </p:nvSpPr>
        <p:spPr>
          <a:xfrm>
            <a:off x="732100" y="2069867"/>
            <a:ext cx="9462480" cy="41626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Q7. Co je to "greenwashing"?</a:t>
            </a:r>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Greenwashing je situace, kdy se společnosti zavazují snížit spotřebu vody z ekologických důvodů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Greenwashing je situace, kdy společnosti podnikají smysluplné kroky ke zlepšení své udržitelnosti v reakci na tlak spotřebitelů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Greenwashing je, když společnosti lžou svým akcionářům, aby vytvořily zdání finančního úspěchu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Greenwashing je situace, kdy společnosti poskytují veřejnosti nebo investorům nepravdivé nebo zavádějící informace o dopadu svých výrobků a operací na životní prostředí.</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pic>
        <p:nvPicPr>
          <p:cNvPr id="761" name="Google Shape;761;p2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62" name="Google Shape;762;p20"/>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63" name="Google Shape;763;p20"/>
          <p:cNvSpPr txBox="1"/>
          <p:nvPr/>
        </p:nvSpPr>
        <p:spPr>
          <a:xfrm>
            <a:off x="732100" y="2069867"/>
            <a:ext cx="9462600" cy="28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Q8. Přidání QR kódů do obalů produktů může pomoci zlepšit vztahy se zákazníky: </a:t>
            </a:r>
            <a:endParaRPr/>
          </a:p>
          <a:p>
            <a:pPr marL="857250" marR="0" lvl="0" indent="-85725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Zvýšením transparentnosti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Snížením výskytu potravinových podvodů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Budováním loajality ke značce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Vše výše uvedené</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3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69" name="Google Shape;769;p32"/>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70" name="Google Shape;770;p32"/>
          <p:cNvSpPr txBox="1"/>
          <p:nvPr/>
        </p:nvSpPr>
        <p:spPr>
          <a:xfrm>
            <a:off x="732100" y="2069867"/>
            <a:ext cx="9462480" cy="34470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Q9. Který z následujících mechanismů konsenzu blockchainu je nejčastěji kritizován za požadavek na neudržitelné úrovně spotřeby energie?</a:t>
            </a:r>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a:p>
            <a:pPr marL="457200" marR="0" lvl="0" indent="-457200" algn="l" rtl="0">
              <a:lnSpc>
                <a:spcPct val="100000"/>
              </a:lnSpc>
              <a:spcBef>
                <a:spcPts val="3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Proof of Authority (PoA)</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Proof of Stake (PoS)</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Proof of Burn (PoB)</a:t>
            </a:r>
            <a:endParaRPr/>
          </a:p>
          <a:p>
            <a:pPr marL="457200" marR="0" lvl="0" indent="-45720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Proof of Work (PoW)</a:t>
            </a:r>
            <a:endParaRPr/>
          </a:p>
          <a:p>
            <a:pPr marL="0" marR="0" lvl="0" indent="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9" name="Google Shape;219;p5"/>
          <p:cNvSpPr txBox="1"/>
          <p:nvPr/>
        </p:nvSpPr>
        <p:spPr>
          <a:xfrm>
            <a:off x="393700" y="431875"/>
            <a:ext cx="970032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BLOCKCHAIN A DIGITALIZACE AGROPOTRAVINÁŘSTVÍ</a:t>
            </a:r>
            <a:endParaRPr sz="1400" b="0" i="0" u="none" strike="noStrike" cap="none">
              <a:solidFill>
                <a:srgbClr val="000000"/>
              </a:solidFill>
              <a:latin typeface="Arial"/>
              <a:ea typeface="Arial"/>
              <a:cs typeface="Arial"/>
              <a:sym typeface="Arial"/>
            </a:endParaRPr>
          </a:p>
        </p:txBody>
      </p:sp>
      <p:sp>
        <p:nvSpPr>
          <p:cNvPr id="220" name="Google Shape;220;p5"/>
          <p:cNvSpPr txBox="1"/>
          <p:nvPr/>
        </p:nvSpPr>
        <p:spPr>
          <a:xfrm>
            <a:off x="438850" y="1835000"/>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Open Sans"/>
              <a:buChar char="●"/>
            </a:pPr>
            <a:r>
              <a:rPr lang="en-GB" sz="2200" b="0" i="0" u="none" strike="noStrike" cap="none">
                <a:solidFill>
                  <a:srgbClr val="000000"/>
                </a:solidFill>
                <a:latin typeface="Calibri"/>
                <a:ea typeface="Calibri"/>
                <a:cs typeface="Calibri"/>
                <a:sym typeface="Calibri"/>
              </a:rPr>
              <a:t>Tento modul se zaměřuje na technologii Blockchain, ale je důležité si uvědomit, že Blockchain představuje pouze jeden užitečný nástroj v rámci širší digitalizace zemědělsko-potravinářského sektoru.</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b="0" i="0" u="none" strike="noStrike" cap="none">
                <a:solidFill>
                  <a:srgbClr val="000000"/>
                </a:solidFill>
                <a:latin typeface="Calibri"/>
                <a:ea typeface="Calibri"/>
                <a:cs typeface="Calibri"/>
                <a:sym typeface="Calibri"/>
              </a:rPr>
              <a:t>Určitá úroveň digitalizace (např. úroveň technické gramotnosti, spolehlivé internetové připojení) je skutečně předpokladem pro přijetí technologie Blockchain.</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b="0" i="0" u="none" strike="noStrike" cap="none">
                <a:solidFill>
                  <a:srgbClr val="000000"/>
                </a:solidFill>
                <a:latin typeface="Calibri"/>
                <a:ea typeface="Calibri"/>
                <a:cs typeface="Calibri"/>
                <a:sym typeface="Calibri"/>
              </a:rPr>
              <a:t>Blockchain je často nejúčinnější, když se používá ve spojení s dalšími pokročilými technologiemi (např. IoT, senzory, cloud computing, strojové učení)</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3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76" name="Google Shape;776;p3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77" name="Google Shape;777;p33"/>
          <p:cNvSpPr txBox="1"/>
          <p:nvPr/>
        </p:nvSpPr>
        <p:spPr>
          <a:xfrm>
            <a:off x="732100" y="2069867"/>
            <a:ext cx="9462480" cy="52168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Q10. Které z následujících tvrzení je nepravdivé?</a:t>
            </a:r>
            <a:endParaRPr sz="2200" b="0" i="0" u="none" strike="noStrike" cap="none">
              <a:solidFill>
                <a:srgbClr val="000000"/>
              </a:solidFill>
              <a:latin typeface="Arial"/>
              <a:ea typeface="Arial"/>
              <a:cs typeface="Arial"/>
              <a:sym typeface="Arial"/>
            </a:endParaRPr>
          </a:p>
          <a:p>
            <a:pPr marL="857250" marR="0" lvl="0" indent="-857250" algn="l" rtl="0">
              <a:lnSpc>
                <a:spcPct val="100000"/>
              </a:lnSpc>
              <a:spcBef>
                <a:spcPts val="300"/>
              </a:spcBef>
              <a:spcAft>
                <a:spcPts val="0"/>
              </a:spcAft>
              <a:buNone/>
            </a:pPr>
            <a:endParaRPr sz="2200" b="0" i="0" u="none" strike="noStrike" cap="none">
              <a:solidFill>
                <a:srgbClr val="000000"/>
              </a:solidFill>
              <a:latin typeface="Arial"/>
              <a:ea typeface="Arial"/>
              <a:cs typeface="Arial"/>
              <a:sym typeface="Arial"/>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„Informace uložené na blockchainu jsou neměnné a šifrované“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"Blockchain má vestavěný mechanismus pro automatické ověření přesnosti zadávaných informací"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„Úspěšné přijetí technologie blockchain je výrazně pravděpodobnější v zemědělsko-potravinářských systémech, kde je relativně vysoká úroveň digitalizace a již existuje dobrá digitální infrastruktura.“ </a:t>
            </a:r>
            <a:endParaRPr/>
          </a:p>
          <a:p>
            <a:pPr marL="857250" marR="0" lvl="0" indent="-400050" algn="l" rtl="0">
              <a:lnSpc>
                <a:spcPct val="100000"/>
              </a:lnSpc>
              <a:spcBef>
                <a:spcPts val="600"/>
              </a:spcBef>
              <a:spcAft>
                <a:spcPts val="0"/>
              </a:spcAft>
              <a:buClr>
                <a:srgbClr val="000000"/>
              </a:buClr>
              <a:buSzPts val="2200"/>
              <a:buFont typeface="Arial"/>
              <a:buAutoNum type="alphaUcPeriod"/>
            </a:pPr>
            <a:r>
              <a:rPr lang="en-GB" sz="2200" b="0" i="0" u="none" strike="noStrike" cap="none">
                <a:solidFill>
                  <a:srgbClr val="000000"/>
                </a:solidFill>
                <a:latin typeface="Arial"/>
                <a:ea typeface="Arial"/>
                <a:cs typeface="Arial"/>
                <a:sym typeface="Arial"/>
              </a:rPr>
              <a:t>"K dnešnímu dni chybí regulace týkající se blockchainu, protože legislativa ještě musí dohnat nedávný technologický vývoj."</a:t>
            </a: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30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457200" marR="0" lvl="0" indent="-31750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pic>
        <p:nvPicPr>
          <p:cNvPr id="782" name="Google Shape;782;p3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83" name="Google Shape;783;p3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SELF-TEST KVÍZ</a:t>
            </a:r>
            <a:endParaRPr sz="2800" b="0" i="0" u="none" strike="noStrike" cap="none">
              <a:solidFill>
                <a:srgbClr val="000000"/>
              </a:solidFill>
              <a:latin typeface="Arial"/>
              <a:ea typeface="Arial"/>
              <a:cs typeface="Arial"/>
              <a:sym typeface="Arial"/>
            </a:endParaRPr>
          </a:p>
        </p:txBody>
      </p:sp>
      <p:sp>
        <p:nvSpPr>
          <p:cNvPr id="784" name="Google Shape;784;p34"/>
          <p:cNvSpPr txBox="1"/>
          <p:nvPr/>
        </p:nvSpPr>
        <p:spPr>
          <a:xfrm>
            <a:off x="704557" y="1783691"/>
            <a:ext cx="9248438" cy="437042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Odpovědi:</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Q1.   C</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Q2.   B</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Q3.   D</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Q4.   A</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Q5.   C</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Q6.   B</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Q7.   D</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Q8.   D</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Q9.   D</a:t>
            </a:r>
            <a:endParaRPr/>
          </a:p>
          <a:p>
            <a:pPr marL="0" marR="0" lvl="0" indent="0" algn="l" rtl="0">
              <a:lnSpc>
                <a:spcPct val="100000"/>
              </a:lnSpc>
              <a:spcBef>
                <a:spcPts val="0"/>
              </a:spcBef>
              <a:spcAft>
                <a:spcPts val="0"/>
              </a:spcAft>
              <a:buNone/>
            </a:pPr>
            <a:r>
              <a:rPr lang="en-GB" sz="2200" b="0" i="0" u="none" strike="noStrike" cap="none">
                <a:solidFill>
                  <a:srgbClr val="000000"/>
                </a:solidFill>
                <a:latin typeface="Arial"/>
                <a:ea typeface="Arial"/>
                <a:cs typeface="Arial"/>
                <a:sym typeface="Arial"/>
              </a:rPr>
              <a:t>Q10. C</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Shape 788"/>
        <p:cNvGrpSpPr/>
        <p:nvPr/>
      </p:nvGrpSpPr>
      <p:grpSpPr>
        <a:xfrm>
          <a:off x="0" y="0"/>
          <a:ext cx="0" cy="0"/>
          <a:chOff x="0" y="0"/>
          <a:chExt cx="0" cy="0"/>
        </a:xfrm>
      </p:grpSpPr>
      <p:sp>
        <p:nvSpPr>
          <p:cNvPr id="789" name="Google Shape;789;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791" name="Google Shape;791;p62"/>
          <p:cNvGrpSpPr/>
          <p:nvPr/>
        </p:nvGrpSpPr>
        <p:grpSpPr>
          <a:xfrm>
            <a:off x="4341884" y="1462964"/>
            <a:ext cx="2886317" cy="2813653"/>
            <a:chOff x="2262504" y="2609557"/>
            <a:chExt cx="1345882" cy="1311999"/>
          </a:xfrm>
        </p:grpSpPr>
        <p:grpSp>
          <p:nvGrpSpPr>
            <p:cNvPr id="792" name="Google Shape;792;p62"/>
            <p:cNvGrpSpPr/>
            <p:nvPr/>
          </p:nvGrpSpPr>
          <p:grpSpPr>
            <a:xfrm>
              <a:off x="2847815" y="2734283"/>
              <a:ext cx="760571" cy="1187273"/>
              <a:chOff x="2847815" y="2734283"/>
              <a:chExt cx="760571" cy="1187273"/>
            </a:xfrm>
          </p:grpSpPr>
          <p:grpSp>
            <p:nvGrpSpPr>
              <p:cNvPr id="793" name="Google Shape;793;p62"/>
              <p:cNvGrpSpPr/>
              <p:nvPr/>
            </p:nvGrpSpPr>
            <p:grpSpPr>
              <a:xfrm>
                <a:off x="3093560" y="2734283"/>
                <a:ext cx="373380" cy="316098"/>
                <a:chOff x="3093560" y="2734283"/>
                <a:chExt cx="373380" cy="316098"/>
              </a:xfrm>
            </p:grpSpPr>
            <p:sp>
              <p:nvSpPr>
                <p:cNvPr id="794" name="Google Shape;794;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95" name="Google Shape;795;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96" name="Google Shape;796;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97" name="Google Shape;797;p62"/>
              <p:cNvGrpSpPr/>
              <p:nvPr/>
            </p:nvGrpSpPr>
            <p:grpSpPr>
              <a:xfrm>
                <a:off x="2847815" y="3185580"/>
                <a:ext cx="373380" cy="316099"/>
                <a:chOff x="2847815" y="3185580"/>
                <a:chExt cx="373380" cy="316099"/>
              </a:xfrm>
            </p:grpSpPr>
            <p:sp>
              <p:nvSpPr>
                <p:cNvPr id="798" name="Google Shape;798;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99" name="Google Shape;799;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00" name="Google Shape;800;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01" name="Google Shape;801;p62"/>
              <p:cNvGrpSpPr/>
              <p:nvPr/>
            </p:nvGrpSpPr>
            <p:grpSpPr>
              <a:xfrm>
                <a:off x="3385025" y="3181772"/>
                <a:ext cx="222409" cy="316098"/>
                <a:chOff x="3385025" y="3181772"/>
                <a:chExt cx="222409" cy="316098"/>
              </a:xfrm>
            </p:grpSpPr>
            <p:sp>
              <p:nvSpPr>
                <p:cNvPr id="802" name="Google Shape;802;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03" name="Google Shape;803;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04" name="Google Shape;804;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05" name="Google Shape;805;p62"/>
              <p:cNvGrpSpPr/>
              <p:nvPr/>
            </p:nvGrpSpPr>
            <p:grpSpPr>
              <a:xfrm>
                <a:off x="3139042" y="3633069"/>
                <a:ext cx="373618" cy="288487"/>
                <a:chOff x="3139042" y="3633069"/>
                <a:chExt cx="373618" cy="288487"/>
              </a:xfrm>
            </p:grpSpPr>
            <p:sp>
              <p:nvSpPr>
                <p:cNvPr id="806" name="Google Shape;806;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07" name="Google Shape;807;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08" name="Google Shape;808;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809" name="Google Shape;809;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0" name="Google Shape;810;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1" name="Google Shape;811;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2" name="Google Shape;812;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3" name="Google Shape;813;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4" name="Google Shape;814;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15" name="Google Shape;815;p62"/>
            <p:cNvGrpSpPr/>
            <p:nvPr/>
          </p:nvGrpSpPr>
          <p:grpSpPr>
            <a:xfrm>
              <a:off x="2262504" y="2609557"/>
              <a:ext cx="912494" cy="1194890"/>
              <a:chOff x="2262504" y="2609557"/>
              <a:chExt cx="912494" cy="1194890"/>
            </a:xfrm>
          </p:grpSpPr>
          <p:grpSp>
            <p:nvGrpSpPr>
              <p:cNvPr id="816" name="Google Shape;816;p62"/>
              <p:cNvGrpSpPr/>
              <p:nvPr/>
            </p:nvGrpSpPr>
            <p:grpSpPr>
              <a:xfrm>
                <a:off x="2262504" y="3184628"/>
                <a:ext cx="751522" cy="619819"/>
                <a:chOff x="2262504" y="3184628"/>
                <a:chExt cx="751522" cy="619819"/>
              </a:xfrm>
            </p:grpSpPr>
            <p:sp>
              <p:nvSpPr>
                <p:cNvPr id="817" name="Google Shape;817;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8" name="Google Shape;818;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19" name="Google Shape;819;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0" name="Google Shape;820;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1" name="Google Shape;821;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2" name="Google Shape;822;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3" name="Google Shape;823;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4" name="Google Shape;824;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5" name="Google Shape;825;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6" name="Google Shape;826;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7" name="Google Shape;827;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28" name="Google Shape;828;p62"/>
              <p:cNvGrpSpPr/>
              <p:nvPr/>
            </p:nvGrpSpPr>
            <p:grpSpPr>
              <a:xfrm>
                <a:off x="2270124" y="2609557"/>
                <a:ext cx="904874" cy="408453"/>
                <a:chOff x="2270124" y="2609557"/>
                <a:chExt cx="904874" cy="408453"/>
              </a:xfrm>
            </p:grpSpPr>
            <p:sp>
              <p:nvSpPr>
                <p:cNvPr id="829" name="Google Shape;829;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0" name="Google Shape;830;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1" name="Google Shape;831;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2" name="Google Shape;832;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3" name="Google Shape;833;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4" name="Google Shape;834;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5" name="Google Shape;835;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6" name="Google Shape;836;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7" name="Google Shape;837;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8" name="Google Shape;838;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39" name="Google Shape;839;p62"/>
              <p:cNvGrpSpPr/>
              <p:nvPr/>
            </p:nvGrpSpPr>
            <p:grpSpPr>
              <a:xfrm>
                <a:off x="2307271" y="3065615"/>
                <a:ext cx="207645" cy="85689"/>
                <a:chOff x="2307271" y="3065615"/>
                <a:chExt cx="207645" cy="85689"/>
              </a:xfrm>
            </p:grpSpPr>
            <p:sp>
              <p:nvSpPr>
                <p:cNvPr id="840" name="Google Shape;840;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41" name="Google Shape;841;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42" name="Google Shape;842;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pic>
        <p:nvPicPr>
          <p:cNvPr id="2" name="Picture 1">
            <a:extLst>
              <a:ext uri="{FF2B5EF4-FFF2-40B4-BE49-F238E27FC236}">
                <a16:creationId xmlns:a16="http://schemas.microsoft.com/office/drawing/2014/main" id="{AFFB7626-30C5-AFB3-6DA1-5F08649617FF}"/>
              </a:ext>
            </a:extLst>
          </p:cNvPr>
          <p:cNvPicPr>
            <a:picLocks noChangeAspect="1"/>
          </p:cNvPicPr>
          <p:nvPr/>
        </p:nvPicPr>
        <p:blipFill>
          <a:blip r:embed="rId3"/>
          <a:stretch>
            <a:fillRect/>
          </a:stretch>
        </p:blipFill>
        <p:spPr>
          <a:xfrm>
            <a:off x="8904250" y="6553650"/>
            <a:ext cx="1638095" cy="342857"/>
          </a:xfrm>
          <a:prstGeom prst="rect">
            <a:avLst/>
          </a:prstGeom>
        </p:spPr>
      </p:pic>
      <p:sp>
        <p:nvSpPr>
          <p:cNvPr id="3" name="TextBox 2">
            <a:extLst>
              <a:ext uri="{FF2B5EF4-FFF2-40B4-BE49-F238E27FC236}">
                <a16:creationId xmlns:a16="http://schemas.microsoft.com/office/drawing/2014/main" id="{C5D1FA29-7B85-99EE-0190-9195EF865AC4}"/>
              </a:ext>
            </a:extLst>
          </p:cNvPr>
          <p:cNvSpPr txBox="1"/>
          <p:nvPr/>
        </p:nvSpPr>
        <p:spPr>
          <a:xfrm>
            <a:off x="8177215" y="6896507"/>
            <a:ext cx="2399373" cy="630942"/>
          </a:xfrm>
          <a:prstGeom prst="rect">
            <a:avLst/>
          </a:prstGeom>
          <a:noFill/>
        </p:spPr>
        <p:txBody>
          <a:bodyPr wrap="square">
            <a:spAutoFit/>
          </a:bodyPr>
          <a:lstStyle/>
          <a:p>
            <a:pPr algn="just"/>
            <a:r>
              <a:rPr lang="en-GB" sz="700" dirty="0" err="1"/>
              <a:t>Financováno</a:t>
            </a:r>
            <a:r>
              <a:rPr lang="en-GB" sz="700" dirty="0"/>
              <a:t> </a:t>
            </a:r>
            <a:r>
              <a:rPr lang="en-GB" sz="700" dirty="0" err="1"/>
              <a:t>Evropskou</a:t>
            </a:r>
            <a:r>
              <a:rPr lang="en-GB" sz="700" dirty="0"/>
              <a:t> </a:t>
            </a:r>
            <a:r>
              <a:rPr lang="en-GB" sz="700" dirty="0" err="1"/>
              <a:t>unií</a:t>
            </a:r>
            <a:r>
              <a:rPr lang="en-GB" sz="700" dirty="0"/>
              <a:t>. </a:t>
            </a:r>
            <a:r>
              <a:rPr lang="en-GB" sz="700" dirty="0" err="1"/>
              <a:t>Názory</a:t>
            </a:r>
            <a:r>
              <a:rPr lang="en-GB" sz="700" dirty="0"/>
              <a:t> </a:t>
            </a:r>
            <a:r>
              <a:rPr lang="en-GB" sz="700" dirty="0" err="1"/>
              <a:t>vyjádřené</a:t>
            </a:r>
            <a:r>
              <a:rPr lang="en-GB" sz="700" dirty="0"/>
              <a:t> </a:t>
            </a:r>
            <a:r>
              <a:rPr lang="en-GB" sz="700" dirty="0" err="1"/>
              <a:t>jsou</a:t>
            </a:r>
            <a:r>
              <a:rPr lang="en-GB" sz="700" dirty="0"/>
              <a:t> </a:t>
            </a:r>
            <a:r>
              <a:rPr lang="en-GB" sz="700" dirty="0" err="1"/>
              <a:t>názory</a:t>
            </a:r>
            <a:r>
              <a:rPr lang="en-GB" sz="700" dirty="0"/>
              <a:t> </a:t>
            </a:r>
            <a:r>
              <a:rPr lang="en-GB" sz="700" dirty="0" err="1"/>
              <a:t>autora</a:t>
            </a:r>
            <a:r>
              <a:rPr lang="en-GB" sz="700" dirty="0"/>
              <a:t> a </a:t>
            </a:r>
            <a:r>
              <a:rPr lang="en-GB" sz="700" dirty="0" err="1"/>
              <a:t>neodráží</a:t>
            </a:r>
            <a:r>
              <a:rPr lang="en-GB" sz="700" dirty="0"/>
              <a:t> </a:t>
            </a:r>
            <a:r>
              <a:rPr lang="en-GB" sz="700" dirty="0" err="1"/>
              <a:t>nutně</a:t>
            </a:r>
            <a:r>
              <a:rPr lang="en-GB" sz="700" dirty="0"/>
              <a:t> </a:t>
            </a:r>
            <a:r>
              <a:rPr lang="en-GB" sz="700" dirty="0" err="1"/>
              <a:t>oficiální</a:t>
            </a:r>
            <a:r>
              <a:rPr lang="en-GB" sz="700" dirty="0"/>
              <a:t> </a:t>
            </a:r>
            <a:r>
              <a:rPr lang="en-GB" sz="700" dirty="0" err="1"/>
              <a:t>stanovisko</a:t>
            </a:r>
            <a:r>
              <a:rPr lang="en-GB" sz="700" dirty="0"/>
              <a:t> </a:t>
            </a:r>
            <a:r>
              <a:rPr lang="en-GB" sz="700" dirty="0" err="1"/>
              <a:t>Evropské</a:t>
            </a:r>
            <a:r>
              <a:rPr lang="en-GB" sz="700" dirty="0"/>
              <a:t> </a:t>
            </a:r>
            <a:r>
              <a:rPr lang="en-GB" sz="700" dirty="0" err="1"/>
              <a:t>unie</a:t>
            </a:r>
            <a:r>
              <a:rPr lang="en-GB" sz="700" dirty="0"/>
              <a:t> </a:t>
            </a:r>
            <a:r>
              <a:rPr lang="en-GB" sz="700" dirty="0" err="1"/>
              <a:t>či</a:t>
            </a:r>
            <a:r>
              <a:rPr lang="en-GB" sz="700" dirty="0"/>
              <a:t> </a:t>
            </a:r>
            <a:r>
              <a:rPr lang="en-GB" sz="700" dirty="0" err="1"/>
              <a:t>Evropské</a:t>
            </a:r>
            <a:r>
              <a:rPr lang="en-GB" sz="700" dirty="0"/>
              <a:t> </a:t>
            </a:r>
            <a:r>
              <a:rPr lang="en-GB" sz="700" dirty="0" err="1"/>
              <a:t>výkonné</a:t>
            </a:r>
            <a:r>
              <a:rPr lang="en-GB" sz="700" dirty="0"/>
              <a:t> </a:t>
            </a:r>
            <a:r>
              <a:rPr lang="en-GB" sz="700" dirty="0" err="1"/>
              <a:t>agentury</a:t>
            </a:r>
            <a:r>
              <a:rPr lang="en-GB" sz="700" dirty="0"/>
              <a:t> pro </a:t>
            </a:r>
            <a:r>
              <a:rPr lang="en-GB" sz="700" dirty="0" err="1"/>
              <a:t>vzdělávání</a:t>
            </a:r>
            <a:r>
              <a:rPr lang="en-GB" sz="700" dirty="0"/>
              <a:t> a </a:t>
            </a:r>
            <a:r>
              <a:rPr lang="en-GB" sz="700" dirty="0" err="1"/>
              <a:t>kulturu</a:t>
            </a:r>
            <a:r>
              <a:rPr lang="en-GB" sz="700" dirty="0"/>
              <a:t> (EACEA).  </a:t>
            </a:r>
            <a:r>
              <a:rPr lang="en-GB" sz="700" dirty="0" err="1"/>
              <a:t>Evropská</a:t>
            </a:r>
            <a:r>
              <a:rPr lang="en-GB" sz="700" dirty="0"/>
              <a:t> </a:t>
            </a:r>
            <a:r>
              <a:rPr lang="en-GB" sz="700" dirty="0" err="1"/>
              <a:t>unie</a:t>
            </a:r>
            <a:r>
              <a:rPr lang="en-GB" sz="700" dirty="0"/>
              <a:t> ani EACEA za </a:t>
            </a:r>
            <a:r>
              <a:rPr lang="en-GB" sz="700" dirty="0" err="1"/>
              <a:t>vyjádřené</a:t>
            </a:r>
            <a:r>
              <a:rPr lang="en-GB" sz="700" dirty="0"/>
              <a:t> </a:t>
            </a:r>
            <a:r>
              <a:rPr lang="en-GB" sz="700" dirty="0" err="1"/>
              <a:t>názory</a:t>
            </a:r>
            <a:r>
              <a:rPr lang="en-GB" sz="700" dirty="0"/>
              <a:t> </a:t>
            </a:r>
            <a:r>
              <a:rPr lang="en-GB" sz="700" dirty="0" err="1"/>
              <a:t>nenese</a:t>
            </a:r>
            <a:r>
              <a:rPr lang="en-GB" sz="700" dirty="0"/>
              <a:t> </a:t>
            </a:r>
            <a:r>
              <a:rPr lang="en-GB" sz="700" dirty="0" err="1"/>
              <a:t>odpovědnost</a:t>
            </a:r>
            <a:r>
              <a:rPr lang="en-GB" sz="700" dirty="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275c4de7356_0_33"/>
          <p:cNvSpPr txBox="1">
            <a:spLocks noGrp="1"/>
          </p:cNvSpPr>
          <p:nvPr>
            <p:ph type="title"/>
          </p:nvPr>
        </p:nvSpPr>
        <p:spPr>
          <a:xfrm>
            <a:off x="1697529" y="1586347"/>
            <a:ext cx="7298400" cy="7080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a:p>
        </p:txBody>
      </p:sp>
      <p:sp>
        <p:nvSpPr>
          <p:cNvPr id="227" name="Google Shape;227;g275c4de7356_0_33"/>
          <p:cNvSpPr txBox="1">
            <a:spLocks noGrp="1"/>
          </p:cNvSpPr>
          <p:nvPr>
            <p:ph type="body" idx="1"/>
          </p:nvPr>
        </p:nvSpPr>
        <p:spPr>
          <a:xfrm>
            <a:off x="1697529" y="1586347"/>
            <a:ext cx="7298400" cy="7080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a:p>
        </p:txBody>
      </p:sp>
      <p:pic>
        <p:nvPicPr>
          <p:cNvPr id="228" name="Google Shape;228;g275c4de7356_0_33"/>
          <p:cNvPicPr preferRelativeResize="0"/>
          <p:nvPr/>
        </p:nvPicPr>
        <p:blipFill rotWithShape="1">
          <a:blip r:embed="rId3">
            <a:alphaModFix/>
          </a:blip>
          <a:srcRect/>
          <a:stretch/>
        </p:blipFill>
        <p:spPr>
          <a:xfrm>
            <a:off x="1009650" y="1333050"/>
            <a:ext cx="9002549" cy="5858325"/>
          </a:xfrm>
          <a:prstGeom prst="rect">
            <a:avLst/>
          </a:prstGeom>
          <a:noFill/>
          <a:ln>
            <a:noFill/>
          </a:ln>
        </p:spPr>
      </p:pic>
      <p:sp>
        <p:nvSpPr>
          <p:cNvPr id="229" name="Google Shape;229;g275c4de7356_0_33"/>
          <p:cNvSpPr txBox="1"/>
          <p:nvPr/>
        </p:nvSpPr>
        <p:spPr>
          <a:xfrm>
            <a:off x="7486650" y="7191375"/>
            <a:ext cx="3000000" cy="261600"/>
          </a:xfrm>
          <a:prstGeom prst="rect">
            <a:avLst/>
          </a:prstGeom>
          <a:noFill/>
          <a:ln>
            <a:noFill/>
          </a:ln>
        </p:spPr>
        <p:txBody>
          <a:bodyPr spcFirstLastPara="1" wrap="square" lIns="91425" tIns="91425" rIns="91425" bIns="91425" anchor="t" anchorCtr="0">
            <a:spAutoFit/>
          </a:bodyPr>
          <a:lstStyle/>
          <a:p>
            <a:pPr marL="285750" marR="0" lvl="0" indent="-171450" algn="r" rtl="0">
              <a:lnSpc>
                <a:spcPct val="100000"/>
              </a:lnSpc>
              <a:spcBef>
                <a:spcPts val="0"/>
              </a:spcBef>
              <a:spcAft>
                <a:spcPts val="0"/>
              </a:spcAft>
              <a:buClr>
                <a:srgbClr val="000000"/>
              </a:buClr>
              <a:buSzPts val="500"/>
              <a:buFont typeface="Arial"/>
              <a:buNone/>
            </a:pPr>
            <a:r>
              <a:rPr lang="en-GB" sz="500" b="0" i="0" u="none" strike="noStrike" cap="none">
                <a:solidFill>
                  <a:schemeClr val="dk1"/>
                </a:solidFill>
                <a:latin typeface="Open Sans"/>
                <a:ea typeface="Open Sans"/>
                <a:cs typeface="Open Sans"/>
                <a:sym typeface="Open Sans"/>
              </a:rPr>
              <a:t>Source: </a:t>
            </a:r>
            <a:r>
              <a:rPr lang="en-GB" sz="500" b="0" i="0" u="sng" strike="noStrike" cap="none">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Generation Blockchain</a:t>
            </a:r>
            <a:endParaRPr sz="500" b="0" i="0" u="none" strike="noStrike" cap="none">
              <a:solidFill>
                <a:schemeClr val="dk1"/>
              </a:solidFill>
              <a:latin typeface="Open Sans"/>
              <a:ea typeface="Open Sans"/>
              <a:cs typeface="Open Sans"/>
              <a:sym typeface="Open Sans"/>
            </a:endParaRPr>
          </a:p>
        </p:txBody>
      </p:sp>
      <p:pic>
        <p:nvPicPr>
          <p:cNvPr id="230" name="Google Shape;230;g275c4de7356_0_33"/>
          <p:cNvPicPr preferRelativeResize="0"/>
          <p:nvPr/>
        </p:nvPicPr>
        <p:blipFill rotWithShape="1">
          <a:blip r:embed="rId5">
            <a:alphaModFix/>
          </a:blip>
          <a:srcRect/>
          <a:stretch/>
        </p:blipFill>
        <p:spPr>
          <a:xfrm>
            <a:off x="0" y="-8114"/>
            <a:ext cx="10693400" cy="1170928"/>
          </a:xfrm>
          <a:prstGeom prst="rect">
            <a:avLst/>
          </a:prstGeom>
          <a:noFill/>
          <a:ln>
            <a:noFill/>
          </a:ln>
        </p:spPr>
      </p:pic>
      <p:sp>
        <p:nvSpPr>
          <p:cNvPr id="231" name="Google Shape;231;g275c4de7356_0_33"/>
          <p:cNvSpPr txBox="1"/>
          <p:nvPr/>
        </p:nvSpPr>
        <p:spPr>
          <a:xfrm>
            <a:off x="295274" y="269550"/>
            <a:ext cx="10398125" cy="61552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BLOCKCHAIN A DIGITALIZACE AGROPOTRAVINÁŘSTVÍ</a:t>
            </a: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Google Shape;237;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8" name="Google Shape;238;p8"/>
          <p:cNvSpPr txBox="1"/>
          <p:nvPr/>
        </p:nvSpPr>
        <p:spPr>
          <a:xfrm>
            <a:off x="393700" y="431877"/>
            <a:ext cx="6096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a:solidFill>
                  <a:schemeClr val="lt1"/>
                </a:solidFill>
                <a:latin typeface="Calibri"/>
                <a:ea typeface="Calibri"/>
                <a:cs typeface="Calibri"/>
                <a:sym typeface="Calibri"/>
              </a:rPr>
              <a:t>KLÍČOVÉ POJMY</a:t>
            </a:r>
            <a:endParaRPr sz="3300" b="0" i="0" u="none" strike="noStrike" cap="none">
              <a:solidFill>
                <a:srgbClr val="000000"/>
              </a:solidFill>
              <a:latin typeface="Calibri"/>
              <a:ea typeface="Calibri"/>
              <a:cs typeface="Calibri"/>
              <a:sym typeface="Calibri"/>
            </a:endParaRPr>
          </a:p>
        </p:txBody>
      </p:sp>
      <p:sp>
        <p:nvSpPr>
          <p:cNvPr id="239" name="Google Shape;239;p8"/>
          <p:cNvSpPr txBox="1">
            <a:spLocks noGrp="1"/>
          </p:cNvSpPr>
          <p:nvPr>
            <p:ph type="body" idx="1"/>
          </p:nvPr>
        </p:nvSpPr>
        <p:spPr>
          <a:xfrm>
            <a:off x="546100" y="1800225"/>
            <a:ext cx="9601200" cy="5078313"/>
          </a:xfrm>
          <a:prstGeom prst="rect">
            <a:avLst/>
          </a:prstGeom>
          <a:noFill/>
          <a:ln>
            <a:noFill/>
          </a:ln>
        </p:spPr>
        <p:txBody>
          <a:bodyPr spcFirstLastPara="1" wrap="square" lIns="0" tIns="0" rIns="0" bIns="0" anchor="t" anchorCtr="0">
            <a:spAutoFit/>
          </a:bodyPr>
          <a:lstStyle/>
          <a:p>
            <a:pPr marL="457200" lvl="0" indent="-355600" algn="l" rtl="0">
              <a:lnSpc>
                <a:spcPct val="100000"/>
              </a:lnSpc>
              <a:spcBef>
                <a:spcPts val="0"/>
              </a:spcBef>
              <a:spcAft>
                <a:spcPts val="0"/>
              </a:spcAft>
              <a:buClr>
                <a:schemeClr val="dk1"/>
              </a:buClr>
              <a:buSzPts val="2000"/>
              <a:buChar char="●"/>
            </a:pPr>
            <a:r>
              <a:rPr lang="en-GB" sz="2200">
                <a:solidFill>
                  <a:schemeClr val="dk1"/>
                </a:solidFill>
                <a:latin typeface="Calibri"/>
                <a:ea typeface="Calibri"/>
                <a:cs typeface="Calibri"/>
                <a:sym typeface="Calibri"/>
              </a:rPr>
              <a:t>Digitalizace</a:t>
            </a:r>
            <a:r>
              <a:rPr lang="en-GB" sz="2200" b="0">
                <a:solidFill>
                  <a:schemeClr val="dk1"/>
                </a:solidFill>
                <a:latin typeface="Calibri"/>
                <a:ea typeface="Calibri"/>
                <a:cs typeface="Calibri"/>
                <a:sym typeface="Calibri"/>
              </a:rPr>
              <a:t>: využití digitálních technologií ke změně obchodního modelu a poskytnutí nových příležitostí k výnosům a vytváření hodnoty.</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000"/>
              <a:buNone/>
            </a:pPr>
            <a:endParaRPr sz="2200" b="0">
              <a:solidFill>
                <a:schemeClr val="dk1"/>
              </a:solidFill>
              <a:latin typeface="Calibri"/>
              <a:ea typeface="Calibri"/>
              <a:cs typeface="Calibri"/>
              <a:sym typeface="Calibri"/>
            </a:endParaRPr>
          </a:p>
          <a:p>
            <a:pPr marL="457200" lvl="0" indent="-355600" algn="l" rtl="0">
              <a:lnSpc>
                <a:spcPct val="100000"/>
              </a:lnSpc>
              <a:spcBef>
                <a:spcPts val="0"/>
              </a:spcBef>
              <a:spcAft>
                <a:spcPts val="0"/>
              </a:spcAft>
              <a:buClr>
                <a:schemeClr val="dk1"/>
              </a:buClr>
              <a:buSzPts val="2000"/>
              <a:buChar char="●"/>
            </a:pPr>
            <a:r>
              <a:rPr lang="en-GB" sz="2200">
                <a:solidFill>
                  <a:schemeClr val="dk1"/>
                </a:solidFill>
                <a:latin typeface="Calibri"/>
                <a:ea typeface="Calibri"/>
                <a:cs typeface="Calibri"/>
                <a:sym typeface="Calibri"/>
              </a:rPr>
              <a:t>Internet věcí (IoT):</a:t>
            </a:r>
            <a:r>
              <a:rPr lang="en-GB" sz="2200" b="0">
                <a:solidFill>
                  <a:schemeClr val="dk1"/>
                </a:solidFill>
                <a:latin typeface="Calibri"/>
                <a:ea typeface="Calibri"/>
                <a:cs typeface="Calibri"/>
                <a:sym typeface="Calibri"/>
              </a:rPr>
              <a:t> síť fyzických zařízení, vozidel, spotřebičů a dalších fyzických objektů, které jsou vybaveny senzory, softwarem a síťovým připojením, které jim umožňuje shromažďovat a sdílet data.</a:t>
            </a:r>
            <a:endParaRPr/>
          </a:p>
          <a:p>
            <a:pPr marL="457200" lvl="0" indent="-228600" algn="l" rtl="0">
              <a:lnSpc>
                <a:spcPct val="100000"/>
              </a:lnSpc>
              <a:spcBef>
                <a:spcPts val="0"/>
              </a:spcBef>
              <a:spcAft>
                <a:spcPts val="0"/>
              </a:spcAft>
              <a:buClr>
                <a:schemeClr val="dk1"/>
              </a:buClr>
              <a:buSzPts val="2000"/>
              <a:buNone/>
            </a:pPr>
            <a:endParaRPr sz="2200" b="0">
              <a:solidFill>
                <a:schemeClr val="dk1"/>
              </a:solidFill>
              <a:latin typeface="Calibri"/>
              <a:ea typeface="Calibri"/>
              <a:cs typeface="Calibri"/>
              <a:sym typeface="Calibri"/>
            </a:endParaRPr>
          </a:p>
          <a:p>
            <a:pPr marL="457200" lvl="0" indent="-355600" algn="l" rtl="0">
              <a:lnSpc>
                <a:spcPct val="100000"/>
              </a:lnSpc>
              <a:spcBef>
                <a:spcPts val="0"/>
              </a:spcBef>
              <a:spcAft>
                <a:spcPts val="0"/>
              </a:spcAft>
              <a:buClr>
                <a:schemeClr val="dk1"/>
              </a:buClr>
              <a:buSzPts val="2000"/>
              <a:buChar char="●"/>
            </a:pPr>
            <a:r>
              <a:rPr lang="en-GB" sz="2200">
                <a:solidFill>
                  <a:schemeClr val="dk1"/>
                </a:solidFill>
                <a:latin typeface="Calibri"/>
                <a:ea typeface="Calibri"/>
                <a:cs typeface="Calibri"/>
                <a:sym typeface="Calibri"/>
              </a:rPr>
              <a:t>Disintermediace</a:t>
            </a:r>
            <a:r>
              <a:rPr lang="en-GB" sz="2200" b="0">
                <a:solidFill>
                  <a:schemeClr val="dk1"/>
                </a:solidFill>
                <a:latin typeface="Calibri"/>
                <a:ea typeface="Calibri"/>
                <a:cs typeface="Calibri"/>
                <a:sym typeface="Calibri"/>
              </a:rPr>
              <a:t>: odstranění zprostředkovatelů z dodavatelského řetězce.</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000"/>
              <a:buNone/>
            </a:pPr>
            <a:endParaRPr sz="2200" b="0">
              <a:solidFill>
                <a:schemeClr val="dk1"/>
              </a:solidFill>
              <a:latin typeface="Calibri"/>
              <a:ea typeface="Calibri"/>
              <a:cs typeface="Calibri"/>
              <a:sym typeface="Calibri"/>
            </a:endParaRPr>
          </a:p>
          <a:p>
            <a:pPr marL="457200" lvl="0" indent="-355600" algn="l" rtl="0">
              <a:lnSpc>
                <a:spcPct val="100000"/>
              </a:lnSpc>
              <a:spcBef>
                <a:spcPts val="0"/>
              </a:spcBef>
              <a:spcAft>
                <a:spcPts val="0"/>
              </a:spcAft>
              <a:buClr>
                <a:schemeClr val="dk1"/>
              </a:buClr>
              <a:buSzPts val="2000"/>
              <a:buChar char="●"/>
            </a:pPr>
            <a:r>
              <a:rPr lang="en-GB" sz="2200">
                <a:solidFill>
                  <a:schemeClr val="dk1"/>
                </a:solidFill>
                <a:latin typeface="Calibri"/>
                <a:ea typeface="Calibri"/>
                <a:cs typeface="Calibri"/>
                <a:sym typeface="Calibri"/>
              </a:rPr>
              <a:t>Chytrá</a:t>
            </a:r>
            <a:r>
              <a:rPr lang="en-GB" sz="2200" b="0">
                <a:solidFill>
                  <a:schemeClr val="dk1"/>
                </a:solidFill>
                <a:latin typeface="Calibri"/>
                <a:ea typeface="Calibri"/>
                <a:cs typeface="Calibri"/>
                <a:sym typeface="Calibri"/>
              </a:rPr>
              <a:t> </a:t>
            </a:r>
            <a:r>
              <a:rPr lang="en-GB" sz="2200">
                <a:solidFill>
                  <a:schemeClr val="dk1"/>
                </a:solidFill>
                <a:latin typeface="Calibri"/>
                <a:ea typeface="Calibri"/>
                <a:cs typeface="Calibri"/>
                <a:sym typeface="Calibri"/>
              </a:rPr>
              <a:t>smlouva</a:t>
            </a:r>
            <a:r>
              <a:rPr lang="en-GB" sz="2200" b="0">
                <a:solidFill>
                  <a:schemeClr val="dk1"/>
                </a:solidFill>
                <a:latin typeface="Calibri"/>
                <a:ea typeface="Calibri"/>
                <a:cs typeface="Calibri"/>
                <a:sym typeface="Calibri"/>
              </a:rPr>
              <a:t>: samovykonatelná smlouva, přičemž podmínky dohody mezi oběma stranami jsou přímo zapsány do řádků kódu.</a:t>
            </a:r>
            <a:endParaRPr sz="2200" b="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Clr>
                <a:schemeClr val="dk1"/>
              </a:buClr>
              <a:buSzPts val="2000"/>
              <a:buNone/>
            </a:pPr>
            <a:endParaRPr sz="2200" b="0">
              <a:solidFill>
                <a:schemeClr val="dk1"/>
              </a:solidFill>
              <a:latin typeface="Calibri"/>
              <a:ea typeface="Calibri"/>
              <a:cs typeface="Calibri"/>
              <a:sym typeface="Calibri"/>
            </a:endParaRPr>
          </a:p>
          <a:p>
            <a:pPr marL="457200" lvl="0" indent="-355600" algn="l" rtl="0">
              <a:lnSpc>
                <a:spcPct val="100000"/>
              </a:lnSpc>
              <a:spcBef>
                <a:spcPts val="0"/>
              </a:spcBef>
              <a:spcAft>
                <a:spcPts val="0"/>
              </a:spcAft>
              <a:buClr>
                <a:schemeClr val="dk1"/>
              </a:buClr>
              <a:buSzPts val="2000"/>
              <a:buChar char="●"/>
            </a:pPr>
            <a:r>
              <a:rPr lang="en-GB" sz="2200">
                <a:solidFill>
                  <a:schemeClr val="dk1"/>
                </a:solidFill>
                <a:latin typeface="Calibri"/>
                <a:ea typeface="Calibri"/>
                <a:cs typeface="Calibri"/>
                <a:sym typeface="Calibri"/>
              </a:rPr>
              <a:t>Greenwashing</a:t>
            </a:r>
            <a:r>
              <a:rPr lang="en-GB" sz="2200" b="0">
                <a:solidFill>
                  <a:schemeClr val="dk1"/>
                </a:solidFill>
                <a:latin typeface="Calibri"/>
                <a:ea typeface="Calibri"/>
                <a:cs typeface="Calibri"/>
                <a:sym typeface="Calibri"/>
              </a:rPr>
              <a:t>: akt poskytování veřejnosti nebo investorům zavádějící nebo přímo nepravdivé informace o dopadu produktů nebo operací společnosti na životní prostředí.</a:t>
            </a:r>
            <a:endParaRPr sz="1800" b="0">
              <a:solidFill>
                <a:schemeClr val="dk1"/>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CD2D2A-659E-4CD0-9CA4-874BF2ECF963}">
  <ds:schemaRefs>
    <ds:schemaRef ds:uri="http://schemas.microsoft.com/office/2006/metadata/properties"/>
    <ds:schemaRef ds:uri="http://schemas.microsoft.com/office/infopath/2007/PartnerControls"/>
    <ds:schemaRef ds:uri="5f499425-232d-46a9-a4b2-ccd4a8f006e6"/>
    <ds:schemaRef ds:uri="70c7cfa0-a170-42e4-a713-239d21ceefc5"/>
  </ds:schemaRefs>
</ds:datastoreItem>
</file>

<file path=customXml/itemProps2.xml><?xml version="1.0" encoding="utf-8"?>
<ds:datastoreItem xmlns:ds="http://schemas.openxmlformats.org/officeDocument/2006/customXml" ds:itemID="{1EA6CC1E-8BFF-4625-A948-9BE4D5D7C4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EBB5484-AEED-4F28-B9F4-BE0B5ED994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5292</Words>
  <Application>Microsoft Office PowerPoint</Application>
  <PresentationFormat>Custom</PresentationFormat>
  <Paragraphs>538</Paragraphs>
  <Slides>72</Slides>
  <Notes>72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72</vt:i4>
      </vt:variant>
    </vt:vector>
  </HeadingPairs>
  <TitlesOfParts>
    <vt:vector size="79" baseType="lpstr">
      <vt:lpstr>Noto Sans Symbols</vt:lpstr>
      <vt:lpstr>Source Sans Pro</vt:lpstr>
      <vt:lpstr>Arial</vt:lpstr>
      <vt:lpstr>Open Sans</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Blockchain jako potenciální řešení mnoha z těchto problémů v rámci zemědělsko-potravinářského dodavatelského řetězce  Klíč: Blockchain jako distribuovaná, decentralizované záznamy Každý na Blockchainu (uzlech) obdrží identickou, synchronizovanou kopii informací na Blockchainu   Data vložená do Blockchainu musí být ověřena a potvrzena všemi účastníky (konsensus)   Data vložená do Blockchainu jsou neměnná  Podívejme se na druhy zainteresovaných stran a informací, které by měly být zahrnuty do zemědělsko-potravinářského dodavatelského řetězce podporovaného blockchainem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Doposud se tento modul zaměřoval především na to, jak využít technologii Blockchain v rámci agropotravinářského sektoru a na potenciální výhody spojené s touto technologií.  Je však také důležité mít na paměti, že technologie Blockchain má také určitá omezení a nevýhody – zásadní je, že Blockchain není univerzálně použitelné řešení.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Orla Casey</dc:creator>
  <cp:lastModifiedBy>canice euei</cp:lastModifiedBy>
  <cp:revision>3</cp:revision>
  <dcterms:created xsi:type="dcterms:W3CDTF">2021-04-30T15:12:21Z</dcterms:created>
  <dcterms:modified xsi:type="dcterms:W3CDTF">2024-10-09T15:57:22Z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