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53"/>
  </p:notesMasterIdLst>
  <p:handoutMasterIdLst>
    <p:handoutMasterId r:id="rId54"/>
  </p:handout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2" r:id="rId50"/>
    <p:sldId id="303" r:id="rId51"/>
    <p:sldId id="304" r:id="rId52"/>
  </p:sldIdLst>
  <p:sldSz cx="12192000" cy="6858000"/>
  <p:notesSz cx="6858000" cy="9144000"/>
  <p:embeddedFontLst>
    <p:embeddedFont>
      <p:font typeface="Montserrat" panose="00000500000000000000" pitchFamily="2" charset="0"/>
      <p:regular r:id="rId55"/>
      <p:bold r:id="rId56"/>
      <p:italic r:id="rId57"/>
      <p:boldItalic r:id="rId58"/>
    </p:embeddedFont>
    <p:embeddedFont>
      <p:font typeface="Montserrat Light" panose="00000400000000000000" pitchFamily="2" charset="0"/>
      <p:regular r:id="rId59"/>
      <p:bold r:id="rId60"/>
      <p:italic r:id="rId61"/>
      <p:boldItalic r:id="rId62"/>
    </p:embeddedFont>
    <p:embeddedFont>
      <p:font typeface="Source Sans Pro" panose="020B0503030403020204" pitchFamily="34" charset="0"/>
      <p:regular r:id="rId63"/>
      <p:bold r:id="rId64"/>
      <p:italic r:id="rId65"/>
      <p:boldItalic r:id="rId6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7" roundtripDataSignature="AMtx7mhJyfmn4lU6QThtjyue52GraAXWd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notesViewPr>
    <p:cSldViewPr snapToGrid="0">
      <p:cViewPr varScale="1">
        <p:scale>
          <a:sx n="85" d="100"/>
          <a:sy n="85" d="100"/>
        </p:scale>
        <p:origin x="3888" y="9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font" Target="fonts/font9.fntdata"/><Relationship Id="rId68"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58" Type="http://schemas.openxmlformats.org/officeDocument/2006/relationships/font" Target="fonts/font4.fntdata"/><Relationship Id="rId66" Type="http://schemas.openxmlformats.org/officeDocument/2006/relationships/font" Target="fonts/font12.fntdata"/><Relationship Id="rId5" Type="http://schemas.openxmlformats.org/officeDocument/2006/relationships/slide" Target="slides/slide1.xml"/><Relationship Id="rId61" Type="http://schemas.openxmlformats.org/officeDocument/2006/relationships/font" Target="fonts/font7.fntdata"/><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font" Target="fonts/font2.fntdata"/><Relationship Id="rId64" Type="http://schemas.openxmlformats.org/officeDocument/2006/relationships/font" Target="fonts/font10.fntdata"/><Relationship Id="rId69"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font" Target="fonts/font5.fntdata"/><Relationship Id="rId67" Type="http://customschemas.google.com/relationships/presentationmetadata" Target="metadata"/><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handoutMaster" Target="handoutMasters/handoutMaster1.xml"/><Relationship Id="rId62" Type="http://schemas.openxmlformats.org/officeDocument/2006/relationships/font" Target="fonts/font8.fntdata"/><Relationship Id="rId7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font" Target="fonts/font3.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font" Target="fonts/font6.fntdata"/><Relationship Id="rId65" Type="http://schemas.openxmlformats.org/officeDocument/2006/relationships/font" Target="fonts/font11.fntdata"/><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font" Target="fonts/font1.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4468AFD-DDD0-9F63-F42D-B2209B1BBD9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DDD7BEAC-FF40-FB57-646A-5AF8EBD5F1D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259F1F5-895D-446A-8298-9BC9D5D796C9}" type="datetimeFigureOut">
              <a:rPr lang="en-GB" smtClean="0"/>
              <a:t>09/10/2024</a:t>
            </a:fld>
            <a:endParaRPr lang="en-GB"/>
          </a:p>
        </p:txBody>
      </p:sp>
      <p:sp>
        <p:nvSpPr>
          <p:cNvPr id="4" name="Footer Placeholder 3">
            <a:extLst>
              <a:ext uri="{FF2B5EF4-FFF2-40B4-BE49-F238E27FC236}">
                <a16:creationId xmlns:a16="http://schemas.microsoft.com/office/drawing/2014/main" id="{F623CF65-415C-3768-445B-9F8D3D3E411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AB8557DB-FCC5-D6AC-2FDA-0EC192E4E78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AFB3EEF-E880-4264-BEC1-F7842AEF16D6}" type="slidenum">
              <a:rPr lang="en-GB" smtClean="0"/>
              <a:t>‹#›</a:t>
            </a:fld>
            <a:endParaRPr lang="en-GB"/>
          </a:p>
        </p:txBody>
      </p:sp>
    </p:spTree>
    <p:extLst>
      <p:ext uri="{BB962C8B-B14F-4D97-AF65-F5344CB8AC3E}">
        <p14:creationId xmlns:p14="http://schemas.microsoft.com/office/powerpoint/2010/main" val="7623066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5" name="Google Shape;325;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6" name="Google Shape;326;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9" name="Google Shape;399;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0" name="Google Shape;400;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7" name="Google Shape;407;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0" name="Google Shape;42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4" name="Google Shape;434;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8" name="Google Shape;448;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1" name="Google Shape;46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4" name="Google Shape;474;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7" name="Google Shape;487;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0" name="Google Shape;500;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13" name="Google Shape;513;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3" name="Google Shape;33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4"/>
        <p:cNvGrpSpPr/>
        <p:nvPr/>
      </p:nvGrpSpPr>
      <p:grpSpPr>
        <a:xfrm>
          <a:off x="0" y="0"/>
          <a:ext cx="0" cy="0"/>
          <a:chOff x="0" y="0"/>
          <a:chExt cx="0" cy="0"/>
        </a:xfrm>
      </p:grpSpPr>
      <p:sp>
        <p:nvSpPr>
          <p:cNvPr id="525" name="Google Shape;525;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6" name="Google Shape;526;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9" name="Google Shape;539;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0"/>
        <p:cNvGrpSpPr/>
        <p:nvPr/>
      </p:nvGrpSpPr>
      <p:grpSpPr>
        <a:xfrm>
          <a:off x="0" y="0"/>
          <a:ext cx="0" cy="0"/>
          <a:chOff x="0" y="0"/>
          <a:chExt cx="0" cy="0"/>
        </a:xfrm>
      </p:grpSpPr>
      <p:sp>
        <p:nvSpPr>
          <p:cNvPr id="551" name="Google Shape;551;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2" name="Google Shape;552;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3"/>
        <p:cNvGrpSpPr/>
        <p:nvPr/>
      </p:nvGrpSpPr>
      <p:grpSpPr>
        <a:xfrm>
          <a:off x="0" y="0"/>
          <a:ext cx="0" cy="0"/>
          <a:chOff x="0" y="0"/>
          <a:chExt cx="0" cy="0"/>
        </a:xfrm>
      </p:grpSpPr>
      <p:sp>
        <p:nvSpPr>
          <p:cNvPr id="564" name="Google Shape;564;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5" name="Google Shape;565;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8" name="Google Shape;578;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9"/>
        <p:cNvGrpSpPr/>
        <p:nvPr/>
      </p:nvGrpSpPr>
      <p:grpSpPr>
        <a:xfrm>
          <a:off x="0" y="0"/>
          <a:ext cx="0" cy="0"/>
          <a:chOff x="0" y="0"/>
          <a:chExt cx="0" cy="0"/>
        </a:xfrm>
      </p:grpSpPr>
      <p:sp>
        <p:nvSpPr>
          <p:cNvPr id="590" name="Google Shape;590;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91" name="Google Shape;591;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2"/>
        <p:cNvGrpSpPr/>
        <p:nvPr/>
      </p:nvGrpSpPr>
      <p:grpSpPr>
        <a:xfrm>
          <a:off x="0" y="0"/>
          <a:ext cx="0" cy="0"/>
          <a:chOff x="0" y="0"/>
          <a:chExt cx="0" cy="0"/>
        </a:xfrm>
      </p:grpSpPr>
      <p:sp>
        <p:nvSpPr>
          <p:cNvPr id="603" name="Google Shape;603;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04" name="Google Shape;604;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
        <p:cNvGrpSpPr/>
        <p:nvPr/>
      </p:nvGrpSpPr>
      <p:grpSpPr>
        <a:xfrm>
          <a:off x="0" y="0"/>
          <a:ext cx="0" cy="0"/>
          <a:chOff x="0" y="0"/>
          <a:chExt cx="0" cy="0"/>
        </a:xfrm>
      </p:grpSpPr>
      <p:sp>
        <p:nvSpPr>
          <p:cNvPr id="616" name="Google Shape;616;p2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17" name="Google Shape;617;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8"/>
        <p:cNvGrpSpPr/>
        <p:nvPr/>
      </p:nvGrpSpPr>
      <p:grpSpPr>
        <a:xfrm>
          <a:off x="0" y="0"/>
          <a:ext cx="0" cy="0"/>
          <a:chOff x="0" y="0"/>
          <a:chExt cx="0" cy="0"/>
        </a:xfrm>
      </p:grpSpPr>
      <p:sp>
        <p:nvSpPr>
          <p:cNvPr id="629" name="Google Shape;629;p2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30" name="Google Shape;630;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p:cNvGrpSpPr/>
        <p:nvPr/>
      </p:nvGrpSpPr>
      <p:grpSpPr>
        <a:xfrm>
          <a:off x="0" y="0"/>
          <a:ext cx="0" cy="0"/>
          <a:chOff x="0" y="0"/>
          <a:chExt cx="0" cy="0"/>
        </a:xfrm>
      </p:grpSpPr>
      <p:sp>
        <p:nvSpPr>
          <p:cNvPr id="642" name="Google Shape;642;p2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43" name="Google Shape;643;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9" name="Google Shape;33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4"/>
        <p:cNvGrpSpPr/>
        <p:nvPr/>
      </p:nvGrpSpPr>
      <p:grpSpPr>
        <a:xfrm>
          <a:off x="0" y="0"/>
          <a:ext cx="0" cy="0"/>
          <a:chOff x="0" y="0"/>
          <a:chExt cx="0" cy="0"/>
        </a:xfrm>
      </p:grpSpPr>
      <p:sp>
        <p:nvSpPr>
          <p:cNvPr id="655" name="Google Shape;655;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6" name="Google Shape;656;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7"/>
        <p:cNvGrpSpPr/>
        <p:nvPr/>
      </p:nvGrpSpPr>
      <p:grpSpPr>
        <a:xfrm>
          <a:off x="0" y="0"/>
          <a:ext cx="0" cy="0"/>
          <a:chOff x="0" y="0"/>
          <a:chExt cx="0" cy="0"/>
        </a:xfrm>
      </p:grpSpPr>
      <p:sp>
        <p:nvSpPr>
          <p:cNvPr id="668" name="Google Shape;668;p3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69" name="Google Shape;669;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0"/>
        <p:cNvGrpSpPr/>
        <p:nvPr/>
      </p:nvGrpSpPr>
      <p:grpSpPr>
        <a:xfrm>
          <a:off x="0" y="0"/>
          <a:ext cx="0" cy="0"/>
          <a:chOff x="0" y="0"/>
          <a:chExt cx="0" cy="0"/>
        </a:xfrm>
      </p:grpSpPr>
      <p:sp>
        <p:nvSpPr>
          <p:cNvPr id="681" name="Google Shape;6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82" name="Google Shape;682;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3"/>
        <p:cNvGrpSpPr/>
        <p:nvPr/>
      </p:nvGrpSpPr>
      <p:grpSpPr>
        <a:xfrm>
          <a:off x="0" y="0"/>
          <a:ext cx="0" cy="0"/>
          <a:chOff x="0" y="0"/>
          <a:chExt cx="0" cy="0"/>
        </a:xfrm>
      </p:grpSpPr>
      <p:sp>
        <p:nvSpPr>
          <p:cNvPr id="694" name="Google Shape;694;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95" name="Google Shape;695;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96" name="Google Shape;696;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0"/>
        <p:cNvGrpSpPr/>
        <p:nvPr/>
      </p:nvGrpSpPr>
      <p:grpSpPr>
        <a:xfrm>
          <a:off x="0" y="0"/>
          <a:ext cx="0" cy="0"/>
          <a:chOff x="0" y="0"/>
          <a:chExt cx="0" cy="0"/>
        </a:xfrm>
      </p:grpSpPr>
      <p:sp>
        <p:nvSpPr>
          <p:cNvPr id="701" name="Google Shape;701;p3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02" name="Google Shape;702;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3"/>
        <p:cNvGrpSpPr/>
        <p:nvPr/>
      </p:nvGrpSpPr>
      <p:grpSpPr>
        <a:xfrm>
          <a:off x="0" y="0"/>
          <a:ext cx="0" cy="0"/>
          <a:chOff x="0" y="0"/>
          <a:chExt cx="0" cy="0"/>
        </a:xfrm>
      </p:grpSpPr>
      <p:sp>
        <p:nvSpPr>
          <p:cNvPr id="714" name="Google Shape;714;p3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15" name="Google Shape;715;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6"/>
        <p:cNvGrpSpPr/>
        <p:nvPr/>
      </p:nvGrpSpPr>
      <p:grpSpPr>
        <a:xfrm>
          <a:off x="0" y="0"/>
          <a:ext cx="0" cy="0"/>
          <a:chOff x="0" y="0"/>
          <a:chExt cx="0" cy="0"/>
        </a:xfrm>
      </p:grpSpPr>
      <p:sp>
        <p:nvSpPr>
          <p:cNvPr id="727" name="Google Shape;727;p3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8" name="Google Shape;728;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9"/>
        <p:cNvGrpSpPr/>
        <p:nvPr/>
      </p:nvGrpSpPr>
      <p:grpSpPr>
        <a:xfrm>
          <a:off x="0" y="0"/>
          <a:ext cx="0" cy="0"/>
          <a:chOff x="0" y="0"/>
          <a:chExt cx="0" cy="0"/>
        </a:xfrm>
      </p:grpSpPr>
      <p:sp>
        <p:nvSpPr>
          <p:cNvPr id="740" name="Google Shape;740;p3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41" name="Google Shape;741;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2"/>
        <p:cNvGrpSpPr/>
        <p:nvPr/>
      </p:nvGrpSpPr>
      <p:grpSpPr>
        <a:xfrm>
          <a:off x="0" y="0"/>
          <a:ext cx="0" cy="0"/>
          <a:chOff x="0" y="0"/>
          <a:chExt cx="0" cy="0"/>
        </a:xfrm>
      </p:grpSpPr>
      <p:sp>
        <p:nvSpPr>
          <p:cNvPr id="753" name="Google Shape;753;p3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4" name="Google Shape;754;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5"/>
        <p:cNvGrpSpPr/>
        <p:nvPr/>
      </p:nvGrpSpPr>
      <p:grpSpPr>
        <a:xfrm>
          <a:off x="0" y="0"/>
          <a:ext cx="0" cy="0"/>
          <a:chOff x="0" y="0"/>
          <a:chExt cx="0" cy="0"/>
        </a:xfrm>
      </p:grpSpPr>
      <p:sp>
        <p:nvSpPr>
          <p:cNvPr id="766" name="Google Shape;766;p3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67" name="Google Shape;767;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5" name="Google Shape;34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6" name="Google Shape;346;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8"/>
        <p:cNvGrpSpPr/>
        <p:nvPr/>
      </p:nvGrpSpPr>
      <p:grpSpPr>
        <a:xfrm>
          <a:off x="0" y="0"/>
          <a:ext cx="0" cy="0"/>
          <a:chOff x="0" y="0"/>
          <a:chExt cx="0" cy="0"/>
        </a:xfrm>
      </p:grpSpPr>
      <p:sp>
        <p:nvSpPr>
          <p:cNvPr id="779" name="Google Shape;779;p4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80" name="Google Shape;780;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1"/>
        <p:cNvGrpSpPr/>
        <p:nvPr/>
      </p:nvGrpSpPr>
      <p:grpSpPr>
        <a:xfrm>
          <a:off x="0" y="0"/>
          <a:ext cx="0" cy="0"/>
          <a:chOff x="0" y="0"/>
          <a:chExt cx="0" cy="0"/>
        </a:xfrm>
      </p:grpSpPr>
      <p:sp>
        <p:nvSpPr>
          <p:cNvPr id="792" name="Google Shape;792;p4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93" name="Google Shape;793;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7"/>
        <p:cNvGrpSpPr/>
        <p:nvPr/>
      </p:nvGrpSpPr>
      <p:grpSpPr>
        <a:xfrm>
          <a:off x="0" y="0"/>
          <a:ext cx="0" cy="0"/>
          <a:chOff x="0" y="0"/>
          <a:chExt cx="0" cy="0"/>
        </a:xfrm>
      </p:grpSpPr>
      <p:sp>
        <p:nvSpPr>
          <p:cNvPr id="798" name="Google Shape;798;p4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99" name="Google Shape;799;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0"/>
        <p:cNvGrpSpPr/>
        <p:nvPr/>
      </p:nvGrpSpPr>
      <p:grpSpPr>
        <a:xfrm>
          <a:off x="0" y="0"/>
          <a:ext cx="0" cy="0"/>
          <a:chOff x="0" y="0"/>
          <a:chExt cx="0" cy="0"/>
        </a:xfrm>
      </p:grpSpPr>
      <p:sp>
        <p:nvSpPr>
          <p:cNvPr id="811" name="Google Shape;811;p4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2" name="Google Shape;812;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3"/>
        <p:cNvGrpSpPr/>
        <p:nvPr/>
      </p:nvGrpSpPr>
      <p:grpSpPr>
        <a:xfrm>
          <a:off x="0" y="0"/>
          <a:ext cx="0" cy="0"/>
          <a:chOff x="0" y="0"/>
          <a:chExt cx="0" cy="0"/>
        </a:xfrm>
      </p:grpSpPr>
      <p:sp>
        <p:nvSpPr>
          <p:cNvPr id="824" name="Google Shape;824;p4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5" name="Google Shape;825;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6"/>
        <p:cNvGrpSpPr/>
        <p:nvPr/>
      </p:nvGrpSpPr>
      <p:grpSpPr>
        <a:xfrm>
          <a:off x="0" y="0"/>
          <a:ext cx="0" cy="0"/>
          <a:chOff x="0" y="0"/>
          <a:chExt cx="0" cy="0"/>
        </a:xfrm>
      </p:grpSpPr>
      <p:sp>
        <p:nvSpPr>
          <p:cNvPr id="837" name="Google Shape;837;p4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38" name="Google Shape;838;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4"/>
        <p:cNvGrpSpPr/>
        <p:nvPr/>
      </p:nvGrpSpPr>
      <p:grpSpPr>
        <a:xfrm>
          <a:off x="0" y="0"/>
          <a:ext cx="0" cy="0"/>
          <a:chOff x="0" y="0"/>
          <a:chExt cx="0" cy="0"/>
        </a:xfrm>
      </p:grpSpPr>
      <p:sp>
        <p:nvSpPr>
          <p:cNvPr id="865" name="Google Shape;865;p4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6" name="Google Shape;866;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4"/>
        <p:cNvGrpSpPr/>
        <p:nvPr/>
      </p:nvGrpSpPr>
      <p:grpSpPr>
        <a:xfrm>
          <a:off x="0" y="0"/>
          <a:ext cx="0" cy="0"/>
          <a:chOff x="0" y="0"/>
          <a:chExt cx="0" cy="0"/>
        </a:xfrm>
      </p:grpSpPr>
      <p:sp>
        <p:nvSpPr>
          <p:cNvPr id="875" name="Google Shape;875;p4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6" name="Google Shape;876;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4"/>
        <p:cNvGrpSpPr/>
        <p:nvPr/>
      </p:nvGrpSpPr>
      <p:grpSpPr>
        <a:xfrm>
          <a:off x="0" y="0"/>
          <a:ext cx="0" cy="0"/>
          <a:chOff x="0" y="0"/>
          <a:chExt cx="0" cy="0"/>
        </a:xfrm>
      </p:grpSpPr>
      <p:sp>
        <p:nvSpPr>
          <p:cNvPr id="885" name="Google Shape;885;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6" name="Google Shape;886;p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87" name="Google Shape;887;p4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48</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1" name="Google Shape;36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2" name="Google Shape;362;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8" name="Google Shape;36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9" name="Google Shape;369;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7" name="Google Shape;377;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4" name="Google Shape;38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5" name="Google Shape;38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2" name="Google Shape;392;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3" name="Google Shape;393;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Cover Slide ">
  <p:cSld name="Cover Slide ">
    <p:spTree>
      <p:nvGrpSpPr>
        <p:cNvPr id="1" name="Shape 12"/>
        <p:cNvGrpSpPr/>
        <p:nvPr/>
      </p:nvGrpSpPr>
      <p:grpSpPr>
        <a:xfrm>
          <a:off x="0" y="0"/>
          <a:ext cx="0" cy="0"/>
          <a:chOff x="0" y="0"/>
          <a:chExt cx="0" cy="0"/>
        </a:xfrm>
      </p:grpSpPr>
      <p:sp>
        <p:nvSpPr>
          <p:cNvPr id="13" name="Google Shape;13;p51"/>
          <p:cNvSpPr>
            <a:spLocks noGrp="1"/>
          </p:cNvSpPr>
          <p:nvPr>
            <p:ph type="pic" idx="2"/>
          </p:nvPr>
        </p:nvSpPr>
        <p:spPr>
          <a:xfrm>
            <a:off x="487463" y="656405"/>
            <a:ext cx="11318019" cy="3936378"/>
          </a:xfrm>
          <a:prstGeom prst="rect">
            <a:avLst/>
          </a:prstGeom>
          <a:solidFill>
            <a:srgbClr val="F2F2F2"/>
          </a:solidFill>
          <a:ln>
            <a:noFill/>
          </a:ln>
        </p:spPr>
      </p:sp>
      <p:sp>
        <p:nvSpPr>
          <p:cNvPr id="69" name="Google Shape;69;p51"/>
          <p:cNvSpPr txBox="1">
            <a:spLocks noGrp="1"/>
          </p:cNvSpPr>
          <p:nvPr>
            <p:ph type="body" idx="1"/>
          </p:nvPr>
        </p:nvSpPr>
        <p:spPr>
          <a:xfrm>
            <a:off x="926524" y="4210794"/>
            <a:ext cx="3335229" cy="756631"/>
          </a:xfrm>
          <a:prstGeom prst="rect">
            <a:avLst/>
          </a:pr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lvl1pPr marL="457200" marR="0" lvl="0" indent="-228600" algn="l" rtl="0">
              <a:lnSpc>
                <a:spcPct val="100000"/>
              </a:lnSpc>
              <a:spcBef>
                <a:spcPts val="0"/>
              </a:spcBef>
              <a:spcAft>
                <a:spcPts val="0"/>
              </a:spcAft>
              <a:buClr>
                <a:schemeClr val="lt1"/>
              </a:buClr>
              <a:buSzPts val="3900"/>
              <a:buFont typeface="Arial"/>
              <a:buNone/>
              <a:defRPr sz="39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2pPr>
            <a:lvl3pPr marL="1371600" marR="0" lvl="2"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3pPr>
            <a:lvl4pPr marL="1828800" marR="0" lvl="3"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4pPr>
            <a:lvl5pPr marL="2286000" marR="0" lvl="4"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0" name="Google Shape;70;p51"/>
          <p:cNvSpPr txBox="1">
            <a:spLocks noGrp="1"/>
          </p:cNvSpPr>
          <p:nvPr>
            <p:ph type="body" idx="3"/>
          </p:nvPr>
        </p:nvSpPr>
        <p:spPr>
          <a:xfrm>
            <a:off x="883983" y="5335740"/>
            <a:ext cx="3629734" cy="10382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80000"/>
              </a:lnSpc>
              <a:spcBef>
                <a:spcPts val="0"/>
              </a:spcBef>
              <a:spcAft>
                <a:spcPts val="0"/>
              </a:spcAft>
              <a:buClr>
                <a:srgbClr val="262626"/>
              </a:buClr>
              <a:buSzPts val="3900"/>
              <a:buFont typeface="Arial"/>
              <a:buNone/>
              <a:defRPr sz="3900" b="1"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2pPr>
            <a:lvl3pPr marL="1371600" marR="0" lvl="2"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3pPr>
            <a:lvl4pPr marL="1828800" marR="0" lvl="3"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4pPr>
            <a:lvl5pPr marL="2286000" marR="0" lvl="4"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Font Typecae &amp; Size">
  <p:cSld name="Font Typecae &amp; Size">
    <p:spTree>
      <p:nvGrpSpPr>
        <p:cNvPr id="1" name="Shape 267"/>
        <p:cNvGrpSpPr/>
        <p:nvPr/>
      </p:nvGrpSpPr>
      <p:grpSpPr>
        <a:xfrm>
          <a:off x="0" y="0"/>
          <a:ext cx="0" cy="0"/>
          <a:chOff x="0" y="0"/>
          <a:chExt cx="0" cy="0"/>
        </a:xfrm>
      </p:grpSpPr>
      <p:sp>
        <p:nvSpPr>
          <p:cNvPr id="268" name="Google Shape;268;p60"/>
          <p:cNvSpPr/>
          <p:nvPr/>
        </p:nvSpPr>
        <p:spPr>
          <a:xfrm>
            <a:off x="0" y="0"/>
            <a:ext cx="12192000" cy="6858001"/>
          </a:xfrm>
          <a:prstGeom prst="rect">
            <a:avLst/>
          </a:pr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69" name="Google Shape;269;p60"/>
          <p:cNvSpPr/>
          <p:nvPr/>
        </p:nvSpPr>
        <p:spPr>
          <a:xfrm>
            <a:off x="424669" y="528535"/>
            <a:ext cx="6498645"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0" i="0" u="none" strike="noStrike">
                <a:solidFill>
                  <a:schemeClr val="lt1"/>
                </a:solidFill>
                <a:latin typeface="Calibri"/>
                <a:ea typeface="Calibri"/>
                <a:cs typeface="Calibri"/>
                <a:sym typeface="Calibri"/>
              </a:rPr>
              <a:t>FONT TYPEFACE &amp; SIZE</a:t>
            </a:r>
            <a:endParaRPr sz="3600">
              <a:solidFill>
                <a:schemeClr val="lt1"/>
              </a:solidFill>
              <a:latin typeface="Calibri"/>
              <a:ea typeface="Calibri"/>
              <a:cs typeface="Calibri"/>
              <a:sym typeface="Calibri"/>
            </a:endParaRPr>
          </a:p>
        </p:txBody>
      </p:sp>
      <p:sp>
        <p:nvSpPr>
          <p:cNvPr id="270" name="Google Shape;270;p60"/>
          <p:cNvSpPr/>
          <p:nvPr/>
        </p:nvSpPr>
        <p:spPr>
          <a:xfrm>
            <a:off x="7347983" y="564843"/>
            <a:ext cx="4589207" cy="47089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000" b="0" i="0" u="none" strike="noStrike">
                <a:solidFill>
                  <a:schemeClr val="lt1"/>
                </a:solidFill>
                <a:latin typeface="Calibri"/>
                <a:ea typeface="Calibri"/>
                <a:cs typeface="Calibri"/>
                <a:sym typeface="Calibri"/>
              </a:rPr>
              <a:t>PLEASE ENSURE TO KEEP FONTS AS PER THE LAYOUT</a:t>
            </a:r>
            <a:endParaRPr sz="3000" b="0" i="0" u="none" strike="noStrike">
              <a:solidFill>
                <a:schemeClr val="lt1"/>
              </a:solidFill>
              <a:latin typeface="Calibri"/>
              <a:ea typeface="Calibri"/>
              <a:cs typeface="Calibri"/>
              <a:sym typeface="Calibri"/>
            </a:endParaRPr>
          </a:p>
          <a:p>
            <a:pPr marL="0" marR="0" lvl="0" indent="0" algn="l" rtl="0">
              <a:spcBef>
                <a:spcPts val="0"/>
              </a:spcBef>
              <a:spcAft>
                <a:spcPts val="0"/>
              </a:spcAft>
              <a:buNone/>
            </a:pPr>
            <a:endParaRPr sz="3000" b="0" i="0" u="none" strike="noStrike">
              <a:solidFill>
                <a:schemeClr val="lt1"/>
              </a:solidFill>
              <a:latin typeface="Calibri"/>
              <a:ea typeface="Calibri"/>
              <a:cs typeface="Calibri"/>
              <a:sym typeface="Calibri"/>
            </a:endParaRPr>
          </a:p>
          <a:p>
            <a:pPr marL="0" marR="0" lvl="0" indent="0" algn="l" rtl="0">
              <a:spcBef>
                <a:spcPts val="0"/>
              </a:spcBef>
              <a:spcAft>
                <a:spcPts val="0"/>
              </a:spcAft>
              <a:buClr>
                <a:schemeClr val="dk1"/>
              </a:buClr>
              <a:buSzPts val="1100"/>
              <a:buFont typeface="Arial"/>
              <a:buNone/>
            </a:pPr>
            <a:r>
              <a:rPr lang="en-US" sz="3000" b="0" i="0" u="none" strike="noStrike">
                <a:solidFill>
                  <a:schemeClr val="lt1"/>
                </a:solidFill>
                <a:latin typeface="Calibri"/>
                <a:ea typeface="Calibri"/>
                <a:cs typeface="Calibri"/>
                <a:sym typeface="Calibri"/>
              </a:rPr>
              <a:t>48 point  -  Divider Slides</a:t>
            </a:r>
            <a:endParaRPr/>
          </a:p>
          <a:p>
            <a:pPr marL="0" marR="0" lvl="0" indent="0" algn="l" rtl="0">
              <a:spcBef>
                <a:spcPts val="0"/>
              </a:spcBef>
              <a:spcAft>
                <a:spcPts val="0"/>
              </a:spcAft>
              <a:buClr>
                <a:schemeClr val="dk1"/>
              </a:buClr>
              <a:buSzPts val="1100"/>
              <a:buFont typeface="Arial"/>
              <a:buNone/>
            </a:pPr>
            <a:endParaRPr sz="1000" b="1">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en-US" sz="3000" b="0" i="0" u="none" strike="noStrike">
                <a:solidFill>
                  <a:schemeClr val="lt1"/>
                </a:solidFill>
                <a:latin typeface="Calibri"/>
                <a:ea typeface="Calibri"/>
                <a:cs typeface="Calibri"/>
                <a:sym typeface="Calibri"/>
              </a:rPr>
              <a:t>36 point  -  Title Heading</a:t>
            </a:r>
            <a:endParaRPr/>
          </a:p>
          <a:p>
            <a:pPr marL="0" marR="0" lvl="0" indent="0" algn="l" rtl="0">
              <a:lnSpc>
                <a:spcPct val="100000"/>
              </a:lnSpc>
              <a:spcBef>
                <a:spcPts val="0"/>
              </a:spcBef>
              <a:spcAft>
                <a:spcPts val="0"/>
              </a:spcAft>
              <a:buClr>
                <a:schemeClr val="dk1"/>
              </a:buClr>
              <a:buSzPts val="1100"/>
              <a:buFont typeface="Arial"/>
              <a:buNone/>
            </a:pPr>
            <a:endParaRPr sz="1000" b="0" i="0" u="none" strike="noStrik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en-US" sz="3000" b="0" i="0" u="none" strike="noStrike">
                <a:solidFill>
                  <a:schemeClr val="lt1"/>
                </a:solidFill>
                <a:latin typeface="Calibri"/>
                <a:ea typeface="Calibri"/>
                <a:cs typeface="Calibri"/>
                <a:sym typeface="Calibri"/>
              </a:rPr>
              <a:t>30 point  -  Sub-Titles</a:t>
            </a:r>
            <a:endParaRPr/>
          </a:p>
          <a:p>
            <a:pPr marL="0" marR="0" lvl="0" indent="0" algn="l" rtl="0">
              <a:lnSpc>
                <a:spcPct val="100000"/>
              </a:lnSpc>
              <a:spcBef>
                <a:spcPts val="0"/>
              </a:spcBef>
              <a:spcAft>
                <a:spcPts val="0"/>
              </a:spcAft>
              <a:buClr>
                <a:schemeClr val="dk1"/>
              </a:buClr>
              <a:buSzPts val="1100"/>
              <a:buFont typeface="Arial"/>
              <a:buNone/>
            </a:pPr>
            <a:r>
              <a:rPr lang="en-US" sz="3000" b="0" i="0" u="none" strike="noStrike">
                <a:solidFill>
                  <a:schemeClr val="lt1"/>
                </a:solidFill>
                <a:latin typeface="Calibri"/>
                <a:ea typeface="Calibri"/>
                <a:cs typeface="Calibri"/>
                <a:sym typeface="Calibri"/>
              </a:rPr>
              <a:t>	       - Quotes	</a:t>
            </a:r>
            <a:endParaRPr/>
          </a:p>
          <a:p>
            <a:pPr marL="0" marR="0" lvl="0" indent="0" algn="l" rtl="0">
              <a:lnSpc>
                <a:spcPct val="100000"/>
              </a:lnSpc>
              <a:spcBef>
                <a:spcPts val="0"/>
              </a:spcBef>
              <a:spcAft>
                <a:spcPts val="0"/>
              </a:spcAft>
              <a:buClr>
                <a:schemeClr val="dk1"/>
              </a:buClr>
              <a:buSzPts val="1100"/>
              <a:buFont typeface="Arial"/>
              <a:buNone/>
            </a:pPr>
            <a:endParaRPr sz="1000" b="0" i="0" u="none" strike="noStrik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en-US" sz="3000" b="0" i="0" u="none" strike="noStrike">
                <a:solidFill>
                  <a:schemeClr val="lt1"/>
                </a:solidFill>
                <a:latin typeface="Calibri"/>
                <a:ea typeface="Calibri"/>
                <a:cs typeface="Calibri"/>
                <a:sym typeface="Calibri"/>
              </a:rPr>
              <a:t>24 point  -  Main Text Body </a:t>
            </a:r>
            <a:endParaRPr sz="3000">
              <a:solidFill>
                <a:schemeClr val="lt1"/>
              </a:solidFill>
              <a:latin typeface="Calibri"/>
              <a:ea typeface="Calibri"/>
              <a:cs typeface="Calibri"/>
              <a:sym typeface="Calibri"/>
            </a:endParaRPr>
          </a:p>
          <a:p>
            <a:pPr marL="0" marR="0" lvl="0" indent="0" algn="l" rtl="0">
              <a:spcBef>
                <a:spcPts val="0"/>
              </a:spcBef>
              <a:spcAft>
                <a:spcPts val="0"/>
              </a:spcAft>
              <a:buNone/>
            </a:pPr>
            <a:endParaRPr sz="3000" b="0" i="0" u="none" strike="noStrike">
              <a:solidFill>
                <a:schemeClr val="lt1"/>
              </a:solidFill>
              <a:latin typeface="Calibri"/>
              <a:ea typeface="Calibri"/>
              <a:cs typeface="Calibri"/>
              <a:sym typeface="Calibri"/>
            </a:endParaRPr>
          </a:p>
        </p:txBody>
      </p:sp>
      <p:sp>
        <p:nvSpPr>
          <p:cNvPr id="271" name="Google Shape;271;p60"/>
          <p:cNvSpPr/>
          <p:nvPr/>
        </p:nvSpPr>
        <p:spPr>
          <a:xfrm>
            <a:off x="424669" y="2014904"/>
            <a:ext cx="5845501" cy="24929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2400"/>
              <a:buFont typeface="Calibri"/>
              <a:buNone/>
            </a:pPr>
            <a:r>
              <a:rPr lang="en-US" sz="2400" b="0" i="0" u="none" strike="noStrike">
                <a:solidFill>
                  <a:schemeClr val="lt1"/>
                </a:solidFill>
                <a:latin typeface="Calibri"/>
                <a:ea typeface="Calibri"/>
                <a:cs typeface="Calibri"/>
                <a:sym typeface="Calibri"/>
              </a:rPr>
              <a:t>Please ensure to keep the font sizes set as per the slide layouts. The font used throughout the </a:t>
            </a:r>
            <a:r>
              <a:rPr lang="en-US" sz="2400" b="1" i="0" u="none" strike="noStrike">
                <a:solidFill>
                  <a:schemeClr val="lt1"/>
                </a:solidFill>
                <a:latin typeface="Calibri"/>
                <a:ea typeface="Calibri"/>
                <a:cs typeface="Calibri"/>
                <a:sym typeface="Calibri"/>
              </a:rPr>
              <a:t>Blockchain for Agri Edu </a:t>
            </a:r>
            <a:r>
              <a:rPr lang="en-US" sz="2400" b="0" i="0" u="none" strike="noStrike">
                <a:solidFill>
                  <a:schemeClr val="lt1"/>
                </a:solidFill>
                <a:latin typeface="Calibri"/>
                <a:ea typeface="Calibri"/>
                <a:cs typeface="Calibri"/>
                <a:sym typeface="Calibri"/>
              </a:rPr>
              <a:t>PowerPoint is….</a:t>
            </a:r>
            <a:endParaRPr/>
          </a:p>
          <a:p>
            <a:pPr marL="0" marR="0" lvl="0" indent="0" algn="l" rtl="0">
              <a:lnSpc>
                <a:spcPct val="100000"/>
              </a:lnSpc>
              <a:spcBef>
                <a:spcPts val="0"/>
              </a:spcBef>
              <a:spcAft>
                <a:spcPts val="0"/>
              </a:spcAft>
              <a:buClr>
                <a:schemeClr val="dk1"/>
              </a:buClr>
              <a:buSzPts val="2400"/>
              <a:buFont typeface="Calibri"/>
              <a:buNone/>
            </a:pPr>
            <a:endParaRPr sz="2400" b="0" i="0" u="none" strike="noStrike">
              <a:solidFill>
                <a:schemeClr val="lt1"/>
              </a:solidFill>
              <a:latin typeface="Calibri"/>
              <a:ea typeface="Calibri"/>
              <a:cs typeface="Calibri"/>
              <a:sym typeface="Calibri"/>
            </a:endParaRPr>
          </a:p>
          <a:p>
            <a:pPr marL="0" marR="0" lvl="0" indent="0" algn="l" rtl="0">
              <a:spcBef>
                <a:spcPts val="0"/>
              </a:spcBef>
              <a:spcAft>
                <a:spcPts val="0"/>
              </a:spcAft>
              <a:buNone/>
            </a:pPr>
            <a:endParaRPr sz="2400" b="0" i="0" u="none" strike="noStrike">
              <a:solidFill>
                <a:schemeClr val="lt1"/>
              </a:solidFill>
              <a:latin typeface="Calibri"/>
              <a:ea typeface="Calibri"/>
              <a:cs typeface="Calibri"/>
              <a:sym typeface="Calibri"/>
            </a:endParaRPr>
          </a:p>
          <a:p>
            <a:pPr marL="0" marR="0" lvl="0" indent="0" algn="l" rtl="0">
              <a:spcBef>
                <a:spcPts val="0"/>
              </a:spcBef>
              <a:spcAft>
                <a:spcPts val="0"/>
              </a:spcAft>
              <a:buNone/>
            </a:pPr>
            <a:r>
              <a:rPr lang="en-US" sz="3600" b="1" i="1">
                <a:solidFill>
                  <a:schemeClr val="lt1"/>
                </a:solidFill>
                <a:latin typeface="Calibri"/>
                <a:ea typeface="Calibri"/>
                <a:cs typeface="Calibri"/>
                <a:sym typeface="Calibri"/>
              </a:rPr>
              <a:t>Calibri</a:t>
            </a:r>
            <a:endParaRPr sz="3600">
              <a:solidFill>
                <a:schemeClr val="lt1"/>
              </a:solidFill>
              <a:latin typeface="Calibri"/>
              <a:ea typeface="Calibri"/>
              <a:cs typeface="Calibri"/>
              <a:sym typeface="Calibri"/>
            </a:endParaRPr>
          </a:p>
        </p:txBody>
      </p:sp>
      <p:cxnSp>
        <p:nvCxnSpPr>
          <p:cNvPr id="272" name="Google Shape;272;p60"/>
          <p:cNvCxnSpPr/>
          <p:nvPr/>
        </p:nvCxnSpPr>
        <p:spPr>
          <a:xfrm>
            <a:off x="7098716" y="-1"/>
            <a:ext cx="0" cy="5540408"/>
          </a:xfrm>
          <a:prstGeom prst="straightConnector1">
            <a:avLst/>
          </a:prstGeom>
          <a:noFill/>
          <a:ln w="9525" cap="flat" cmpd="sng">
            <a:solidFill>
              <a:schemeClr val="lt1"/>
            </a:solidFill>
            <a:prstDash val="solid"/>
            <a:miter lim="800000"/>
            <a:headEnd type="none" w="sm" len="sm"/>
            <a:tailEnd type="none" w="sm" len="sm"/>
          </a:ln>
        </p:spPr>
      </p:cxnSp>
      <p:cxnSp>
        <p:nvCxnSpPr>
          <p:cNvPr id="273" name="Google Shape;273;p60"/>
          <p:cNvCxnSpPr/>
          <p:nvPr/>
        </p:nvCxnSpPr>
        <p:spPr>
          <a:xfrm rot="10800000">
            <a:off x="1" y="1620217"/>
            <a:ext cx="7098715" cy="0"/>
          </a:xfrm>
          <a:prstGeom prst="straightConnector1">
            <a:avLst/>
          </a:prstGeom>
          <a:noFill/>
          <a:ln w="9525" cap="flat" cmpd="sng">
            <a:solidFill>
              <a:schemeClr val="lt1"/>
            </a:solidFill>
            <a:prstDash val="solid"/>
            <a:miter lim="800000"/>
            <a:headEnd type="none" w="sm" len="sm"/>
            <a:tailEnd type="none" w="sm" len="sm"/>
          </a:ln>
        </p:spPr>
      </p:cxnSp>
      <p:sp>
        <p:nvSpPr>
          <p:cNvPr id="274" name="Google Shape;274;p60"/>
          <p:cNvSpPr/>
          <p:nvPr/>
        </p:nvSpPr>
        <p:spPr>
          <a:xfrm>
            <a:off x="0" y="5968370"/>
            <a:ext cx="12192000"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a:solidFill>
                  <a:schemeClr val="lt1"/>
                </a:solidFill>
                <a:latin typeface="Calibri"/>
                <a:ea typeface="Calibri"/>
                <a:cs typeface="Calibri"/>
                <a:sym typeface="Calibri"/>
              </a:rPr>
              <a:t>*** </a:t>
            </a:r>
            <a:r>
              <a:rPr lang="en-US" sz="2400" b="1">
                <a:solidFill>
                  <a:schemeClr val="lt1"/>
                </a:solidFill>
                <a:latin typeface="Calibri"/>
                <a:ea typeface="Calibri"/>
                <a:cs typeface="Calibri"/>
                <a:sym typeface="Calibri"/>
              </a:rPr>
              <a:t>PLEASE DELETE THIS INSTRUCTION SLIDE BEFORE PRESENTING FINAL PRESENTATION </a:t>
            </a:r>
            <a:r>
              <a:rPr lang="en-US" sz="2400">
                <a:solidFill>
                  <a:schemeClr val="lt1"/>
                </a:solidFill>
                <a:latin typeface="Calibri"/>
                <a:ea typeface="Calibri"/>
                <a:cs typeface="Calibri"/>
                <a:sym typeface="Calibri"/>
              </a:rPr>
              <a:t>*** </a:t>
            </a:r>
            <a:endParaRPr sz="2400">
              <a:solidFill>
                <a:schemeClr val="lt1"/>
              </a:solidFill>
              <a:latin typeface="Calibri"/>
              <a:ea typeface="Calibri"/>
              <a:cs typeface="Calibri"/>
              <a:sym typeface="Calibri"/>
            </a:endParaRPr>
          </a:p>
        </p:txBody>
      </p:sp>
      <p:cxnSp>
        <p:nvCxnSpPr>
          <p:cNvPr id="275" name="Google Shape;275;p60"/>
          <p:cNvCxnSpPr/>
          <p:nvPr/>
        </p:nvCxnSpPr>
        <p:spPr>
          <a:xfrm rot="10800000">
            <a:off x="2" y="5540407"/>
            <a:ext cx="12191998" cy="0"/>
          </a:xfrm>
          <a:prstGeom prst="straightConnector1">
            <a:avLst/>
          </a:prstGeom>
          <a:noFill/>
          <a:ln w="9525" cap="flat" cmpd="sng">
            <a:solidFill>
              <a:schemeClr val="lt1"/>
            </a:solidFill>
            <a:prstDash val="solid"/>
            <a:miter lim="800000"/>
            <a:headEnd type="none" w="sm" len="sm"/>
            <a:tailEnd type="none" w="sm" len="sm"/>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Quote Slide 2">
  <p:cSld name="Quote Slide 2">
    <p:spTree>
      <p:nvGrpSpPr>
        <p:cNvPr id="1" name="Shape 276"/>
        <p:cNvGrpSpPr/>
        <p:nvPr/>
      </p:nvGrpSpPr>
      <p:grpSpPr>
        <a:xfrm>
          <a:off x="0" y="0"/>
          <a:ext cx="0" cy="0"/>
          <a:chOff x="0" y="0"/>
          <a:chExt cx="0" cy="0"/>
        </a:xfrm>
      </p:grpSpPr>
      <p:sp>
        <p:nvSpPr>
          <p:cNvPr id="277" name="Google Shape;277;p61"/>
          <p:cNvSpPr/>
          <p:nvPr/>
        </p:nvSpPr>
        <p:spPr>
          <a:xfrm>
            <a:off x="0" y="1352385"/>
            <a:ext cx="6096000" cy="4388015"/>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8" name="Google Shape;278;p61"/>
          <p:cNvSpPr>
            <a:spLocks noGrp="1"/>
          </p:cNvSpPr>
          <p:nvPr>
            <p:ph type="pic" idx="2"/>
          </p:nvPr>
        </p:nvSpPr>
        <p:spPr>
          <a:xfrm>
            <a:off x="0" y="0"/>
            <a:ext cx="12192000" cy="6858000"/>
          </a:xfrm>
          <a:prstGeom prst="rect">
            <a:avLst/>
          </a:prstGeom>
          <a:solidFill>
            <a:srgbClr val="F2F2F2"/>
          </a:solidFill>
          <a:ln>
            <a:noFill/>
          </a:ln>
        </p:spPr>
      </p:sp>
      <p:sp>
        <p:nvSpPr>
          <p:cNvPr id="279" name="Google Shape;279;p61"/>
          <p:cNvSpPr txBox="1">
            <a:spLocks noGrp="1"/>
          </p:cNvSpPr>
          <p:nvPr>
            <p:ph type="body" idx="1"/>
          </p:nvPr>
        </p:nvSpPr>
        <p:spPr>
          <a:xfrm>
            <a:off x="427670" y="1747126"/>
            <a:ext cx="5126463" cy="3565651"/>
          </a:xfrm>
          <a:prstGeom prst="rect">
            <a:avLst/>
          </a:prstGeom>
          <a:noFill/>
          <a:ln>
            <a:noFill/>
          </a:ln>
        </p:spPr>
        <p:txBody>
          <a:bodyPr spcFirstLastPara="1" wrap="square" lIns="91425" tIns="45700" rIns="91425" bIns="45700" anchor="ctr" anchorCtr="0">
            <a:normAutofit/>
          </a:bodyPr>
          <a:lstStyle>
            <a:lvl1pPr marL="457200" marR="0" lvl="0" indent="-228600" algn="ctr" rtl="0">
              <a:lnSpc>
                <a:spcPct val="90000"/>
              </a:lnSpc>
              <a:spcBef>
                <a:spcPts val="1000"/>
              </a:spcBef>
              <a:spcAft>
                <a:spcPts val="0"/>
              </a:spcAft>
              <a:buClr>
                <a:schemeClr val="lt1"/>
              </a:buClr>
              <a:buSzPts val="3000"/>
              <a:buFont typeface="Arial"/>
              <a:buNone/>
              <a:defRPr sz="3000" b="0" i="1"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ullet Point x3 slide with photo">
  <p:cSld name="Bullet Point x3 slide with photo">
    <p:spTree>
      <p:nvGrpSpPr>
        <p:cNvPr id="1" name="Shape 280"/>
        <p:cNvGrpSpPr/>
        <p:nvPr/>
      </p:nvGrpSpPr>
      <p:grpSpPr>
        <a:xfrm>
          <a:off x="0" y="0"/>
          <a:ext cx="0" cy="0"/>
          <a:chOff x="0" y="0"/>
          <a:chExt cx="0" cy="0"/>
        </a:xfrm>
      </p:grpSpPr>
      <p:sp>
        <p:nvSpPr>
          <p:cNvPr id="281" name="Google Shape;281;p62"/>
          <p:cNvSpPr/>
          <p:nvPr/>
        </p:nvSpPr>
        <p:spPr>
          <a:xfrm>
            <a:off x="-110112" y="-776"/>
            <a:ext cx="4885857" cy="6858776"/>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2" name="Google Shape;282;p62"/>
          <p:cNvSpPr txBox="1">
            <a:spLocks noGrp="1"/>
          </p:cNvSpPr>
          <p:nvPr>
            <p:ph type="body" idx="1"/>
          </p:nvPr>
        </p:nvSpPr>
        <p:spPr>
          <a:xfrm>
            <a:off x="4990115" y="846903"/>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3" name="Google Shape;283;p62"/>
          <p:cNvSpPr txBox="1">
            <a:spLocks noGrp="1"/>
          </p:cNvSpPr>
          <p:nvPr>
            <p:ph type="body" idx="2"/>
          </p:nvPr>
        </p:nvSpPr>
        <p:spPr>
          <a:xfrm>
            <a:off x="4990116" y="1345616"/>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4" name="Google Shape;284;p62"/>
          <p:cNvSpPr txBox="1">
            <a:spLocks noGrp="1"/>
          </p:cNvSpPr>
          <p:nvPr>
            <p:ph type="body" idx="3"/>
          </p:nvPr>
        </p:nvSpPr>
        <p:spPr>
          <a:xfrm>
            <a:off x="3431555" y="986640"/>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5" name="Google Shape;285;p62"/>
          <p:cNvSpPr>
            <a:spLocks noGrp="1"/>
          </p:cNvSpPr>
          <p:nvPr>
            <p:ph type="pic" idx="4"/>
          </p:nvPr>
        </p:nvSpPr>
        <p:spPr>
          <a:xfrm>
            <a:off x="-126342" y="0"/>
            <a:ext cx="3669321" cy="6858000"/>
          </a:xfrm>
          <a:prstGeom prst="rect">
            <a:avLst/>
          </a:prstGeom>
          <a:solidFill>
            <a:srgbClr val="D8D8D8"/>
          </a:solidFill>
          <a:ln>
            <a:noFill/>
          </a:ln>
        </p:spPr>
      </p:sp>
      <p:sp>
        <p:nvSpPr>
          <p:cNvPr id="286" name="Google Shape;286;p62"/>
          <p:cNvSpPr txBox="1">
            <a:spLocks noGrp="1"/>
          </p:cNvSpPr>
          <p:nvPr>
            <p:ph type="body" idx="5"/>
          </p:nvPr>
        </p:nvSpPr>
        <p:spPr>
          <a:xfrm>
            <a:off x="4990114" y="2770036"/>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7" name="Google Shape;287;p62"/>
          <p:cNvSpPr txBox="1">
            <a:spLocks noGrp="1"/>
          </p:cNvSpPr>
          <p:nvPr>
            <p:ph type="body" idx="6"/>
          </p:nvPr>
        </p:nvSpPr>
        <p:spPr>
          <a:xfrm>
            <a:off x="4990115" y="3268749"/>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8" name="Google Shape;288;p62"/>
          <p:cNvSpPr txBox="1">
            <a:spLocks noGrp="1"/>
          </p:cNvSpPr>
          <p:nvPr>
            <p:ph type="body" idx="7"/>
          </p:nvPr>
        </p:nvSpPr>
        <p:spPr>
          <a:xfrm>
            <a:off x="3431554" y="2940769"/>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9" name="Google Shape;289;p62"/>
          <p:cNvSpPr txBox="1">
            <a:spLocks noGrp="1"/>
          </p:cNvSpPr>
          <p:nvPr>
            <p:ph type="body" idx="8"/>
          </p:nvPr>
        </p:nvSpPr>
        <p:spPr>
          <a:xfrm>
            <a:off x="5005612" y="4633833"/>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90" name="Google Shape;290;p62"/>
          <p:cNvSpPr txBox="1">
            <a:spLocks noGrp="1"/>
          </p:cNvSpPr>
          <p:nvPr>
            <p:ph type="body" idx="9"/>
          </p:nvPr>
        </p:nvSpPr>
        <p:spPr>
          <a:xfrm>
            <a:off x="5005613" y="5132546"/>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91" name="Google Shape;291;p62"/>
          <p:cNvSpPr txBox="1">
            <a:spLocks noGrp="1"/>
          </p:cNvSpPr>
          <p:nvPr>
            <p:ph type="body" idx="13"/>
          </p:nvPr>
        </p:nvSpPr>
        <p:spPr>
          <a:xfrm>
            <a:off x="3447052" y="4804566"/>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292" name="Google Shape;292;p62"/>
          <p:cNvGrpSpPr/>
          <p:nvPr/>
        </p:nvGrpSpPr>
        <p:grpSpPr>
          <a:xfrm>
            <a:off x="4125567" y="726071"/>
            <a:ext cx="7578908" cy="5461417"/>
            <a:chOff x="4054159" y="721803"/>
            <a:chExt cx="7578908" cy="5461417"/>
          </a:xfrm>
        </p:grpSpPr>
        <p:grpSp>
          <p:nvGrpSpPr>
            <p:cNvPr id="293" name="Google Shape;293;p62"/>
            <p:cNvGrpSpPr/>
            <p:nvPr/>
          </p:nvGrpSpPr>
          <p:grpSpPr>
            <a:xfrm>
              <a:off x="4054161" y="721803"/>
              <a:ext cx="7547911" cy="1674487"/>
              <a:chOff x="4061909" y="1565906"/>
              <a:chExt cx="7547911" cy="1882781"/>
            </a:xfrm>
          </p:grpSpPr>
          <p:cxnSp>
            <p:nvCxnSpPr>
              <p:cNvPr id="294" name="Google Shape;294;p62"/>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95" name="Google Shape;295;p62"/>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96" name="Google Shape;296;p62"/>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297" name="Google Shape;297;p62"/>
            <p:cNvCxnSpPr/>
            <p:nvPr/>
          </p:nvCxnSpPr>
          <p:spPr>
            <a:xfrm>
              <a:off x="4054160" y="2000290"/>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98" name="Google Shape;298;p62"/>
            <p:cNvCxnSpPr/>
            <p:nvPr/>
          </p:nvCxnSpPr>
          <p:spPr>
            <a:xfrm>
              <a:off x="4069659" y="2388245"/>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nvGrpSpPr>
            <p:cNvPr id="299" name="Google Shape;299;p62"/>
            <p:cNvGrpSpPr/>
            <p:nvPr/>
          </p:nvGrpSpPr>
          <p:grpSpPr>
            <a:xfrm>
              <a:off x="4054160" y="2644936"/>
              <a:ext cx="7547911" cy="1674487"/>
              <a:chOff x="4061909" y="1565906"/>
              <a:chExt cx="7547911" cy="1882781"/>
            </a:xfrm>
          </p:grpSpPr>
          <p:cxnSp>
            <p:nvCxnSpPr>
              <p:cNvPr id="300" name="Google Shape;300;p62"/>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301" name="Google Shape;301;p62"/>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302" name="Google Shape;302;p62"/>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303" name="Google Shape;303;p62"/>
            <p:cNvCxnSpPr/>
            <p:nvPr/>
          </p:nvCxnSpPr>
          <p:spPr>
            <a:xfrm>
              <a:off x="4054159" y="3923423"/>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304" name="Google Shape;304;p62"/>
            <p:cNvCxnSpPr/>
            <p:nvPr/>
          </p:nvCxnSpPr>
          <p:spPr>
            <a:xfrm>
              <a:off x="4069658" y="4311378"/>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nvGrpSpPr>
            <p:cNvPr id="305" name="Google Shape;305;p62"/>
            <p:cNvGrpSpPr/>
            <p:nvPr/>
          </p:nvGrpSpPr>
          <p:grpSpPr>
            <a:xfrm>
              <a:off x="4069658" y="4508733"/>
              <a:ext cx="7547911" cy="1674487"/>
              <a:chOff x="4061909" y="1565906"/>
              <a:chExt cx="7547911" cy="1882781"/>
            </a:xfrm>
          </p:grpSpPr>
          <p:cxnSp>
            <p:nvCxnSpPr>
              <p:cNvPr id="306" name="Google Shape;306;p62"/>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307" name="Google Shape;307;p62"/>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308" name="Google Shape;308;p62"/>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309" name="Google Shape;309;p62"/>
            <p:cNvCxnSpPr/>
            <p:nvPr/>
          </p:nvCxnSpPr>
          <p:spPr>
            <a:xfrm>
              <a:off x="4069657" y="5787220"/>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310" name="Google Shape;310;p62"/>
            <p:cNvCxnSpPr/>
            <p:nvPr/>
          </p:nvCxnSpPr>
          <p:spPr>
            <a:xfrm>
              <a:off x="4085156" y="6175175"/>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Phone Slide">
  <p:cSld name="Phone Slide">
    <p:spTree>
      <p:nvGrpSpPr>
        <p:cNvPr id="1" name="Shape 311"/>
        <p:cNvGrpSpPr/>
        <p:nvPr/>
      </p:nvGrpSpPr>
      <p:grpSpPr>
        <a:xfrm>
          <a:off x="0" y="0"/>
          <a:ext cx="0" cy="0"/>
          <a:chOff x="0" y="0"/>
          <a:chExt cx="0" cy="0"/>
        </a:xfrm>
      </p:grpSpPr>
      <p:grpSp>
        <p:nvGrpSpPr>
          <p:cNvPr id="312" name="Google Shape;312;p63"/>
          <p:cNvGrpSpPr/>
          <p:nvPr/>
        </p:nvGrpSpPr>
        <p:grpSpPr>
          <a:xfrm rot="10800000" flipH="1">
            <a:off x="9804365" y="0"/>
            <a:ext cx="2360746" cy="3678139"/>
            <a:chOff x="12708052" y="5708395"/>
            <a:chExt cx="760808" cy="1185370"/>
          </a:xfrm>
        </p:grpSpPr>
        <p:sp>
          <p:nvSpPr>
            <p:cNvPr id="313" name="Google Shape;313;p6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4" name="Google Shape;314;p6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5" name="Google Shape;315;p6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6" name="Google Shape;316;p6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7" name="Google Shape;317;p6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8" name="Google Shape;318;p6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319" name="Google Shape;319;p63"/>
          <p:cNvSpPr txBox="1">
            <a:spLocks noGrp="1"/>
          </p:cNvSpPr>
          <p:nvPr>
            <p:ph type="body" idx="1"/>
          </p:nvPr>
        </p:nvSpPr>
        <p:spPr>
          <a:xfrm>
            <a:off x="777306" y="2727702"/>
            <a:ext cx="7178174" cy="331164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20" name="Google Shape;320;p63"/>
          <p:cNvSpPr txBox="1">
            <a:spLocks noGrp="1"/>
          </p:cNvSpPr>
          <p:nvPr>
            <p:ph type="body" idx="2"/>
          </p:nvPr>
        </p:nvSpPr>
        <p:spPr>
          <a:xfrm>
            <a:off x="777306" y="1104337"/>
            <a:ext cx="7178174" cy="10316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321" name="Google Shape;321;p63" descr="iPhone6_mockup_front_white.png"/>
          <p:cNvPicPr preferRelativeResize="0"/>
          <p:nvPr/>
        </p:nvPicPr>
        <p:blipFill rotWithShape="1">
          <a:blip r:embed="rId2">
            <a:alphaModFix/>
          </a:blip>
          <a:srcRect/>
          <a:stretch/>
        </p:blipFill>
        <p:spPr>
          <a:xfrm>
            <a:off x="7768850" y="226918"/>
            <a:ext cx="4094254" cy="6404164"/>
          </a:xfrm>
          <a:prstGeom prst="rect">
            <a:avLst/>
          </a:prstGeom>
          <a:noFill/>
          <a:ln>
            <a:noFill/>
          </a:ln>
        </p:spPr>
      </p:pic>
      <p:sp>
        <p:nvSpPr>
          <p:cNvPr id="322" name="Google Shape;322;p63"/>
          <p:cNvSpPr>
            <a:spLocks noGrp="1"/>
          </p:cNvSpPr>
          <p:nvPr>
            <p:ph type="pic" idx="3"/>
          </p:nvPr>
        </p:nvSpPr>
        <p:spPr>
          <a:xfrm>
            <a:off x="8583306" y="1246695"/>
            <a:ext cx="2444127" cy="4336988"/>
          </a:xfrm>
          <a:prstGeom prst="rect">
            <a:avLst/>
          </a:prstGeom>
          <a:solidFill>
            <a:srgbClr val="D8D8D8"/>
          </a:solidFill>
          <a:ln>
            <a:no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Slide 2">
  <p:cSld name="Text Slide 2">
    <p:spTree>
      <p:nvGrpSpPr>
        <p:cNvPr id="1" name="Shape 71"/>
        <p:cNvGrpSpPr/>
        <p:nvPr/>
      </p:nvGrpSpPr>
      <p:grpSpPr>
        <a:xfrm>
          <a:off x="0" y="0"/>
          <a:ext cx="0" cy="0"/>
          <a:chOff x="0" y="0"/>
          <a:chExt cx="0" cy="0"/>
        </a:xfrm>
      </p:grpSpPr>
      <p:sp>
        <p:nvSpPr>
          <p:cNvPr id="72" name="Google Shape;72;p52"/>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3" name="Google Shape;73;p52"/>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 name="Google Shape;74;p52"/>
          <p:cNvSpPr/>
          <p:nvPr/>
        </p:nvSpPr>
        <p:spPr>
          <a:xfrm>
            <a:off x="12192000" y="-287867"/>
            <a:ext cx="1185333" cy="714586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75" name="Google Shape;75;p52"/>
          <p:cNvGrpSpPr/>
          <p:nvPr/>
        </p:nvGrpSpPr>
        <p:grpSpPr>
          <a:xfrm flipH="1">
            <a:off x="13557" y="4319078"/>
            <a:ext cx="1654533" cy="2577830"/>
            <a:chOff x="12708052" y="5708395"/>
            <a:chExt cx="760808" cy="1185370"/>
          </a:xfrm>
        </p:grpSpPr>
        <p:sp>
          <p:nvSpPr>
            <p:cNvPr id="76" name="Google Shape;76;p5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 name="Google Shape;77;p5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8" name="Google Shape;78;p5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9" name="Google Shape;79;p5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0" name="Google Shape;80;p5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1" name="Google Shape;81;p5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verview/Content Slide">
  <p:cSld name="Overview/Content Slide">
    <p:spTree>
      <p:nvGrpSpPr>
        <p:cNvPr id="1" name="Shape 82"/>
        <p:cNvGrpSpPr/>
        <p:nvPr/>
      </p:nvGrpSpPr>
      <p:grpSpPr>
        <a:xfrm>
          <a:off x="0" y="0"/>
          <a:ext cx="0" cy="0"/>
          <a:chOff x="0" y="0"/>
          <a:chExt cx="0" cy="0"/>
        </a:xfrm>
      </p:grpSpPr>
      <p:sp>
        <p:nvSpPr>
          <p:cNvPr id="83" name="Google Shape;83;p53"/>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4" name="Google Shape;84;p53"/>
          <p:cNvSpPr txBox="1">
            <a:spLocks noGrp="1"/>
          </p:cNvSpPr>
          <p:nvPr>
            <p:ph type="body" idx="2"/>
          </p:nvPr>
        </p:nvSpPr>
        <p:spPr>
          <a:xfrm>
            <a:off x="3478966" y="1937363"/>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5" name="Google Shape;85;p53"/>
          <p:cNvSpPr txBox="1">
            <a:spLocks noGrp="1"/>
          </p:cNvSpPr>
          <p:nvPr>
            <p:ph type="body" idx="3"/>
          </p:nvPr>
        </p:nvSpPr>
        <p:spPr>
          <a:xfrm>
            <a:off x="2643669" y="2649153"/>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6" name="Google Shape;86;p53"/>
          <p:cNvSpPr txBox="1">
            <a:spLocks noGrp="1"/>
          </p:cNvSpPr>
          <p:nvPr>
            <p:ph type="body" idx="4"/>
          </p:nvPr>
        </p:nvSpPr>
        <p:spPr>
          <a:xfrm>
            <a:off x="3478966" y="2649153"/>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 name="Google Shape;87;p53"/>
          <p:cNvSpPr txBox="1">
            <a:spLocks noGrp="1"/>
          </p:cNvSpPr>
          <p:nvPr>
            <p:ph type="body" idx="5"/>
          </p:nvPr>
        </p:nvSpPr>
        <p:spPr>
          <a:xfrm>
            <a:off x="2643669" y="3360940"/>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8" name="Google Shape;88;p53"/>
          <p:cNvSpPr txBox="1">
            <a:spLocks noGrp="1"/>
          </p:cNvSpPr>
          <p:nvPr>
            <p:ph type="body" idx="6"/>
          </p:nvPr>
        </p:nvSpPr>
        <p:spPr>
          <a:xfrm>
            <a:off x="3478966" y="3360940"/>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53"/>
          <p:cNvSpPr txBox="1">
            <a:spLocks noGrp="1"/>
          </p:cNvSpPr>
          <p:nvPr>
            <p:ph type="body" idx="7"/>
          </p:nvPr>
        </p:nvSpPr>
        <p:spPr>
          <a:xfrm>
            <a:off x="2643669" y="4072732"/>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0" name="Google Shape;90;p53"/>
          <p:cNvSpPr txBox="1">
            <a:spLocks noGrp="1"/>
          </p:cNvSpPr>
          <p:nvPr>
            <p:ph type="body" idx="8"/>
          </p:nvPr>
        </p:nvSpPr>
        <p:spPr>
          <a:xfrm>
            <a:off x="3478966" y="4072732"/>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1" name="Google Shape;91;p53"/>
          <p:cNvSpPr txBox="1">
            <a:spLocks noGrp="1"/>
          </p:cNvSpPr>
          <p:nvPr>
            <p:ph type="body" idx="9"/>
          </p:nvPr>
        </p:nvSpPr>
        <p:spPr>
          <a:xfrm>
            <a:off x="2643669" y="4767585"/>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2" name="Google Shape;92;p53"/>
          <p:cNvSpPr txBox="1">
            <a:spLocks noGrp="1"/>
          </p:cNvSpPr>
          <p:nvPr>
            <p:ph type="body" idx="13"/>
          </p:nvPr>
        </p:nvSpPr>
        <p:spPr>
          <a:xfrm>
            <a:off x="3478966" y="4767585"/>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4" name="Google Shape;94;p53"/>
          <p:cNvSpPr/>
          <p:nvPr/>
        </p:nvSpPr>
        <p:spPr>
          <a:xfrm rot="10800000">
            <a:off x="12799" y="5619"/>
            <a:ext cx="2185652" cy="6852379"/>
          </a:xfrm>
          <a:prstGeom prst="rect">
            <a:avLst/>
          </a:pr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a:solidFill>
                <a:schemeClr val="lt1"/>
              </a:solidFill>
              <a:latin typeface="Calibri"/>
              <a:ea typeface="Calibri"/>
              <a:cs typeface="Calibri"/>
              <a:sym typeface="Calibri"/>
            </a:endParaRPr>
          </a:p>
        </p:txBody>
      </p:sp>
      <p:sp>
        <p:nvSpPr>
          <p:cNvPr id="95" name="Google Shape;95;p53"/>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96" name="Google Shape;96;p53"/>
          <p:cNvGrpSpPr/>
          <p:nvPr/>
        </p:nvGrpSpPr>
        <p:grpSpPr>
          <a:xfrm>
            <a:off x="2600040" y="2646874"/>
            <a:ext cx="7753586" cy="2110705"/>
            <a:chOff x="1265109" y="2728756"/>
            <a:chExt cx="4752000" cy="1567084"/>
          </a:xfrm>
        </p:grpSpPr>
        <p:sp>
          <p:nvSpPr>
            <p:cNvPr id="97" name="Google Shape;97;p53"/>
            <p:cNvSpPr/>
            <p:nvPr/>
          </p:nvSpPr>
          <p:spPr>
            <a:xfrm>
              <a:off x="1265109" y="2728756"/>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sp>
          <p:nvSpPr>
            <p:cNvPr id="98" name="Google Shape;98;p53"/>
            <p:cNvSpPr/>
            <p:nvPr/>
          </p:nvSpPr>
          <p:spPr>
            <a:xfrm>
              <a:off x="1265109" y="3229991"/>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sp>
          <p:nvSpPr>
            <p:cNvPr id="99" name="Google Shape;99;p53"/>
            <p:cNvSpPr/>
            <p:nvPr/>
          </p:nvSpPr>
          <p:spPr>
            <a:xfrm>
              <a:off x="1265109" y="3752116"/>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sp>
          <p:nvSpPr>
            <p:cNvPr id="100" name="Google Shape;100;p53"/>
            <p:cNvSpPr/>
            <p:nvPr/>
          </p:nvSpPr>
          <p:spPr>
            <a:xfrm>
              <a:off x="1265109" y="4274240"/>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grpSp>
      <p:grpSp>
        <p:nvGrpSpPr>
          <p:cNvPr id="101" name="Google Shape;101;p53"/>
          <p:cNvGrpSpPr/>
          <p:nvPr/>
        </p:nvGrpSpPr>
        <p:grpSpPr>
          <a:xfrm>
            <a:off x="343586" y="4825263"/>
            <a:ext cx="1579575" cy="1540900"/>
            <a:chOff x="10968672" y="5214269"/>
            <a:chExt cx="1344930" cy="1312000"/>
          </a:xfrm>
        </p:grpSpPr>
        <p:grpSp>
          <p:nvGrpSpPr>
            <p:cNvPr id="102" name="Google Shape;102;p53"/>
            <p:cNvGrpSpPr/>
            <p:nvPr/>
          </p:nvGrpSpPr>
          <p:grpSpPr>
            <a:xfrm>
              <a:off x="11799728" y="5338043"/>
              <a:ext cx="373379" cy="317051"/>
              <a:chOff x="11799728" y="5338043"/>
              <a:chExt cx="373379" cy="317051"/>
            </a:xfrm>
          </p:grpSpPr>
          <p:sp>
            <p:nvSpPr>
              <p:cNvPr id="103" name="Google Shape;103;p53"/>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4" name="Google Shape;104;p53"/>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5" name="Google Shape;105;p53"/>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06" name="Google Shape;106;p53"/>
            <p:cNvGrpSpPr/>
            <p:nvPr/>
          </p:nvGrpSpPr>
          <p:grpSpPr>
            <a:xfrm>
              <a:off x="11553031" y="5790293"/>
              <a:ext cx="373380" cy="316098"/>
              <a:chOff x="11553031" y="5790293"/>
              <a:chExt cx="373380" cy="316098"/>
            </a:xfrm>
          </p:grpSpPr>
          <p:sp>
            <p:nvSpPr>
              <p:cNvPr id="107" name="Google Shape;107;p53"/>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8" name="Google Shape;108;p53"/>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9" name="Google Shape;109;p53"/>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10" name="Google Shape;110;p53"/>
            <p:cNvGrpSpPr/>
            <p:nvPr/>
          </p:nvGrpSpPr>
          <p:grpSpPr>
            <a:xfrm>
              <a:off x="12091193" y="5786484"/>
              <a:ext cx="221456" cy="316099"/>
              <a:chOff x="12091193" y="5786484"/>
              <a:chExt cx="221456" cy="316099"/>
            </a:xfrm>
          </p:grpSpPr>
          <p:sp>
            <p:nvSpPr>
              <p:cNvPr id="111" name="Google Shape;111;p53"/>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2" name="Google Shape;112;p53"/>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3" name="Google Shape;113;p53"/>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14" name="Google Shape;114;p53"/>
            <p:cNvGrpSpPr/>
            <p:nvPr/>
          </p:nvGrpSpPr>
          <p:grpSpPr>
            <a:xfrm>
              <a:off x="11846163" y="6237782"/>
              <a:ext cx="371713" cy="288487"/>
              <a:chOff x="11846163" y="6237782"/>
              <a:chExt cx="371713" cy="288487"/>
            </a:xfrm>
          </p:grpSpPr>
          <p:sp>
            <p:nvSpPr>
              <p:cNvPr id="115" name="Google Shape;115;p53"/>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6" name="Google Shape;116;p53"/>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7" name="Google Shape;117;p53"/>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18" name="Google Shape;118;p53"/>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9" name="Google Shape;119;p53"/>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0" name="Google Shape;120;p53"/>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1" name="Google Shape;121;p53"/>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2" name="Google Shape;122;p53"/>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3" name="Google Shape;123;p53"/>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24" name="Google Shape;124;p53"/>
            <p:cNvGrpSpPr/>
            <p:nvPr/>
          </p:nvGrpSpPr>
          <p:grpSpPr>
            <a:xfrm>
              <a:off x="10968672" y="5214269"/>
              <a:ext cx="912495" cy="1194891"/>
              <a:chOff x="10968672" y="5214269"/>
              <a:chExt cx="912495" cy="1194891"/>
            </a:xfrm>
          </p:grpSpPr>
          <p:grpSp>
            <p:nvGrpSpPr>
              <p:cNvPr id="125" name="Google Shape;125;p53"/>
              <p:cNvGrpSpPr/>
              <p:nvPr/>
            </p:nvGrpSpPr>
            <p:grpSpPr>
              <a:xfrm>
                <a:off x="10968672" y="5789340"/>
                <a:ext cx="751522" cy="619820"/>
                <a:chOff x="10968672" y="5789340"/>
                <a:chExt cx="751522" cy="619820"/>
              </a:xfrm>
            </p:grpSpPr>
            <p:sp>
              <p:nvSpPr>
                <p:cNvPr id="126" name="Google Shape;126;p53"/>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7" name="Google Shape;127;p53"/>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 name="Google Shape;128;p53"/>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 name="Google Shape;129;p53"/>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0" name="Google Shape;130;p53"/>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1" name="Google Shape;131;p53"/>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2" name="Google Shape;132;p53"/>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3" name="Google Shape;133;p53"/>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 name="Google Shape;134;p53"/>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 name="Google Shape;135;p53"/>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6" name="Google Shape;136;p53"/>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37" name="Google Shape;137;p53"/>
              <p:cNvGrpSpPr/>
              <p:nvPr/>
            </p:nvGrpSpPr>
            <p:grpSpPr>
              <a:xfrm>
                <a:off x="10976292" y="5214269"/>
                <a:ext cx="904875" cy="408453"/>
                <a:chOff x="10976292" y="5214269"/>
                <a:chExt cx="904875" cy="408453"/>
              </a:xfrm>
            </p:grpSpPr>
            <p:sp>
              <p:nvSpPr>
                <p:cNvPr id="138" name="Google Shape;138;p53"/>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9" name="Google Shape;139;p53"/>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0" name="Google Shape;140;p53"/>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1" name="Google Shape;141;p53"/>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2" name="Google Shape;142;p53"/>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3" name="Google Shape;143;p53"/>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 name="Google Shape;144;p53"/>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5" name="Google Shape;145;p53"/>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6" name="Google Shape;146;p53"/>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7" name="Google Shape;147;p53"/>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48" name="Google Shape;148;p53"/>
              <p:cNvGrpSpPr/>
              <p:nvPr/>
            </p:nvGrpSpPr>
            <p:grpSpPr>
              <a:xfrm>
                <a:off x="11013440" y="5670327"/>
                <a:ext cx="207644" cy="85689"/>
                <a:chOff x="11013440" y="5670327"/>
                <a:chExt cx="207644" cy="85689"/>
              </a:xfrm>
            </p:grpSpPr>
            <p:sp>
              <p:nvSpPr>
                <p:cNvPr id="149" name="Google Shape;149;p53"/>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0" name="Google Shape;150;p53"/>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1" name="Google Shape;151;p53"/>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grpSp>
      <p:grpSp>
        <p:nvGrpSpPr>
          <p:cNvPr id="152" name="Google Shape;152;p53"/>
          <p:cNvGrpSpPr/>
          <p:nvPr/>
        </p:nvGrpSpPr>
        <p:grpSpPr>
          <a:xfrm rot="10800000" flipH="1">
            <a:off x="10347469" y="0"/>
            <a:ext cx="1803350" cy="2809693"/>
            <a:chOff x="12708052" y="5708395"/>
            <a:chExt cx="760808" cy="1185370"/>
          </a:xfrm>
        </p:grpSpPr>
        <p:sp>
          <p:nvSpPr>
            <p:cNvPr id="153" name="Google Shape;153;p5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4" name="Google Shape;154;p5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5" name="Google Shape;155;p5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6" name="Google Shape;156;p5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7" name="Google Shape;157;p5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8" name="Google Shape;158;p5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Divider ">
  <p:cSld name="Divider ">
    <p:spTree>
      <p:nvGrpSpPr>
        <p:cNvPr id="1" name="Shape 162"/>
        <p:cNvGrpSpPr/>
        <p:nvPr/>
      </p:nvGrpSpPr>
      <p:grpSpPr>
        <a:xfrm>
          <a:off x="0" y="0"/>
          <a:ext cx="0" cy="0"/>
          <a:chOff x="0" y="0"/>
          <a:chExt cx="0" cy="0"/>
        </a:xfrm>
      </p:grpSpPr>
      <p:sp>
        <p:nvSpPr>
          <p:cNvPr id="163" name="Google Shape;163;p54"/>
          <p:cNvSpPr/>
          <p:nvPr/>
        </p:nvSpPr>
        <p:spPr>
          <a:xfrm>
            <a:off x="3776133" y="644599"/>
            <a:ext cx="8415867" cy="5509455"/>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1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 name="Google Shape;164;p54"/>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chemeClr val="lt1"/>
              </a:buClr>
              <a:buSzPts val="4800"/>
              <a:buFont typeface="Arial"/>
              <a:buNone/>
              <a:defRPr sz="4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5" name="Google Shape;165;p54"/>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13000"/>
              <a:buFont typeface="Arial"/>
              <a:buNone/>
              <a:defRPr sz="130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6" name="Google Shape;166;p54"/>
          <p:cNvSpPr/>
          <p:nvPr/>
        </p:nvSpPr>
        <p:spPr>
          <a:xfrm>
            <a:off x="-29990" y="2975159"/>
            <a:ext cx="5040000" cy="72000"/>
          </a:xfrm>
          <a:custGeom>
            <a:avLst/>
            <a:gdLst/>
            <a:ahLst/>
            <a:cxnLst/>
            <a:rect l="l" t="t" r="r" b="b"/>
            <a:pathLst>
              <a:path w="2963330" h="71215" extrusionOk="0">
                <a:moveTo>
                  <a:pt x="0" y="0"/>
                </a:moveTo>
                <a:lnTo>
                  <a:pt x="2963330" y="0"/>
                </a:lnTo>
                <a:cubicBezTo>
                  <a:pt x="2963330" y="23739"/>
                  <a:pt x="2963330" y="47477"/>
                  <a:pt x="2963330" y="71215"/>
                </a:cubicBezTo>
                <a:lnTo>
                  <a:pt x="0" y="71215"/>
                </a:lnTo>
                <a:lnTo>
                  <a:pt x="0" y="0"/>
                </a:lnTo>
                <a:close/>
              </a:path>
            </a:pathLst>
          </a:custGeom>
          <a:solidFill>
            <a:srgbClr val="26262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67" name="Google Shape;167;p54"/>
          <p:cNvGrpSpPr/>
          <p:nvPr/>
        </p:nvGrpSpPr>
        <p:grpSpPr>
          <a:xfrm rot="10800000" flipH="1">
            <a:off x="10358238" y="644626"/>
            <a:ext cx="1803350" cy="2809693"/>
            <a:chOff x="12708052" y="5708395"/>
            <a:chExt cx="760808" cy="1185370"/>
          </a:xfrm>
        </p:grpSpPr>
        <p:sp>
          <p:nvSpPr>
            <p:cNvPr id="168" name="Google Shape;168;p5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9" name="Google Shape;169;p5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 name="Google Shape;170;p5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1" name="Google Shape;171;p5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2" name="Google Shape;172;p5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3" name="Google Shape;173;p5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74" name="Google Shape;174;p54"/>
          <p:cNvSpPr txBox="1"/>
          <p:nvPr/>
        </p:nvSpPr>
        <p:spPr>
          <a:xfrm rot="-5400000">
            <a:off x="10556168" y="4502514"/>
            <a:ext cx="2687307" cy="1538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 b="0">
                <a:solidFill>
                  <a:schemeClr val="lt1"/>
                </a:solidFill>
                <a:latin typeface="Calibri"/>
                <a:ea typeface="Calibri"/>
                <a:cs typeface="Calibri"/>
                <a:sym typeface="Calibri"/>
              </a:rPr>
              <a:t>BLOCKCHAIN FOR AGRI FOOD EDU</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Laptop Slide">
  <p:cSld name="Laptop Slide">
    <p:spTree>
      <p:nvGrpSpPr>
        <p:cNvPr id="1" name="Shape 175"/>
        <p:cNvGrpSpPr/>
        <p:nvPr/>
      </p:nvGrpSpPr>
      <p:grpSpPr>
        <a:xfrm>
          <a:off x="0" y="0"/>
          <a:ext cx="0" cy="0"/>
          <a:chOff x="0" y="0"/>
          <a:chExt cx="0" cy="0"/>
        </a:xfrm>
      </p:grpSpPr>
      <p:sp>
        <p:nvSpPr>
          <p:cNvPr id="176" name="Google Shape;176;p55"/>
          <p:cNvSpPr txBox="1">
            <a:spLocks noGrp="1"/>
          </p:cNvSpPr>
          <p:nvPr>
            <p:ph type="body" idx="1"/>
          </p:nvPr>
        </p:nvSpPr>
        <p:spPr>
          <a:xfrm>
            <a:off x="5943601" y="2095553"/>
            <a:ext cx="4867011" cy="391318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7" name="Google Shape;177;p55"/>
          <p:cNvSpPr txBox="1">
            <a:spLocks noGrp="1"/>
          </p:cNvSpPr>
          <p:nvPr>
            <p:ph type="body" idx="2"/>
          </p:nvPr>
        </p:nvSpPr>
        <p:spPr>
          <a:xfrm>
            <a:off x="5943601" y="647039"/>
            <a:ext cx="4990998" cy="99265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178" name="Google Shape;178;p55"/>
          <p:cNvGrpSpPr/>
          <p:nvPr/>
        </p:nvGrpSpPr>
        <p:grpSpPr>
          <a:xfrm flipH="1">
            <a:off x="3" y="148421"/>
            <a:ext cx="2360746" cy="3678139"/>
            <a:chOff x="12708052" y="5708395"/>
            <a:chExt cx="760808" cy="1185370"/>
          </a:xfrm>
        </p:grpSpPr>
        <p:sp>
          <p:nvSpPr>
            <p:cNvPr id="179" name="Google Shape;179;p5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0" name="Google Shape;180;p5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1" name="Google Shape;181;p5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2" name="Google Shape;182;p5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3" name="Google Shape;183;p5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4" name="Google Shape;184;p5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pic>
        <p:nvPicPr>
          <p:cNvPr id="185" name="Google Shape;185;p55"/>
          <p:cNvPicPr preferRelativeResize="0"/>
          <p:nvPr/>
        </p:nvPicPr>
        <p:blipFill rotWithShape="1">
          <a:blip r:embed="rId2">
            <a:alphaModFix/>
          </a:blip>
          <a:srcRect l="-18315" t="15976" r="29196" b="11083"/>
          <a:stretch/>
        </p:blipFill>
        <p:spPr>
          <a:xfrm flipH="1">
            <a:off x="0" y="1769732"/>
            <a:ext cx="8439100" cy="5375657"/>
          </a:xfrm>
          <a:prstGeom prst="rect">
            <a:avLst/>
          </a:prstGeom>
          <a:noFill/>
          <a:ln>
            <a:noFill/>
          </a:ln>
        </p:spPr>
      </p:pic>
      <p:sp>
        <p:nvSpPr>
          <p:cNvPr id="186" name="Google Shape;186;p55"/>
          <p:cNvSpPr>
            <a:spLocks noGrp="1"/>
          </p:cNvSpPr>
          <p:nvPr>
            <p:ph type="pic" idx="3"/>
          </p:nvPr>
        </p:nvSpPr>
        <p:spPr>
          <a:xfrm>
            <a:off x="0" y="1996828"/>
            <a:ext cx="5130800" cy="3913188"/>
          </a:xfrm>
          <a:prstGeom prst="rect">
            <a:avLst/>
          </a:prstGeom>
          <a:solidFill>
            <a:srgbClr val="D8D8D8"/>
          </a:solid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Quote Slide">
  <p:cSld name="Quote Slide">
    <p:spTree>
      <p:nvGrpSpPr>
        <p:cNvPr id="1" name="Shape 187"/>
        <p:cNvGrpSpPr/>
        <p:nvPr/>
      </p:nvGrpSpPr>
      <p:grpSpPr>
        <a:xfrm>
          <a:off x="0" y="0"/>
          <a:ext cx="0" cy="0"/>
          <a:chOff x="0" y="0"/>
          <a:chExt cx="0" cy="0"/>
        </a:xfrm>
      </p:grpSpPr>
      <p:sp>
        <p:nvSpPr>
          <p:cNvPr id="188" name="Google Shape;188;p56"/>
          <p:cNvSpPr/>
          <p:nvPr/>
        </p:nvSpPr>
        <p:spPr>
          <a:xfrm>
            <a:off x="4884044" y="0"/>
            <a:ext cx="6417733" cy="6858000"/>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9" name="Google Shape;189;p56"/>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lvl1pPr marL="457200" marR="0" lvl="0" indent="-228600" algn="ctr" rtl="0">
              <a:lnSpc>
                <a:spcPct val="90000"/>
              </a:lnSpc>
              <a:spcBef>
                <a:spcPts val="1000"/>
              </a:spcBef>
              <a:spcAft>
                <a:spcPts val="0"/>
              </a:spcAft>
              <a:buClr>
                <a:schemeClr val="lt1"/>
              </a:buClr>
              <a:buSzPts val="3000"/>
              <a:buFont typeface="Arial"/>
              <a:buNone/>
              <a:defRPr sz="3000" b="0" i="1"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0" name="Google Shape;190;p56"/>
          <p:cNvSpPr>
            <a:spLocks noGrp="1"/>
          </p:cNvSpPr>
          <p:nvPr>
            <p:ph type="pic" idx="2"/>
          </p:nvPr>
        </p:nvSpPr>
        <p:spPr>
          <a:xfrm>
            <a:off x="414116" y="352414"/>
            <a:ext cx="5497412" cy="6099184"/>
          </a:xfrm>
          <a:prstGeom prst="rect">
            <a:avLst/>
          </a:prstGeom>
          <a:solidFill>
            <a:srgbClr val="F2F2F2"/>
          </a:solid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ext Slide 1">
  <p:cSld name="Text Slide 1">
    <p:spTree>
      <p:nvGrpSpPr>
        <p:cNvPr id="1" name="Shape 191"/>
        <p:cNvGrpSpPr/>
        <p:nvPr/>
      </p:nvGrpSpPr>
      <p:grpSpPr>
        <a:xfrm>
          <a:off x="0" y="0"/>
          <a:ext cx="0" cy="0"/>
          <a:chOff x="0" y="0"/>
          <a:chExt cx="0" cy="0"/>
        </a:xfrm>
      </p:grpSpPr>
      <p:sp>
        <p:nvSpPr>
          <p:cNvPr id="192" name="Google Shape;192;p57"/>
          <p:cNvSpPr/>
          <p:nvPr/>
        </p:nvSpPr>
        <p:spPr>
          <a:xfrm>
            <a:off x="12192000" y="-287867"/>
            <a:ext cx="1185333" cy="714586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3" name="Google Shape;193;p57"/>
          <p:cNvSpPr txBox="1">
            <a:spLocks noGrp="1"/>
          </p:cNvSpPr>
          <p:nvPr>
            <p:ph type="body" idx="1"/>
          </p:nvPr>
        </p:nvSpPr>
        <p:spPr>
          <a:xfrm>
            <a:off x="798380" y="2045704"/>
            <a:ext cx="10595237" cy="384991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4" name="Google Shape;194;p57"/>
          <p:cNvSpPr txBox="1">
            <a:spLocks noGrp="1"/>
          </p:cNvSpPr>
          <p:nvPr>
            <p:ph type="body" idx="2"/>
          </p:nvPr>
        </p:nvSpPr>
        <p:spPr>
          <a:xfrm>
            <a:off x="798381" y="761603"/>
            <a:ext cx="10595237" cy="803654"/>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hoto Slide">
  <p:cSld name="Photo Slide">
    <p:spTree>
      <p:nvGrpSpPr>
        <p:cNvPr id="1" name="Shape 195"/>
        <p:cNvGrpSpPr/>
        <p:nvPr/>
      </p:nvGrpSpPr>
      <p:grpSpPr>
        <a:xfrm>
          <a:off x="0" y="0"/>
          <a:ext cx="0" cy="0"/>
          <a:chOff x="0" y="0"/>
          <a:chExt cx="0" cy="0"/>
        </a:xfrm>
      </p:grpSpPr>
      <p:sp>
        <p:nvSpPr>
          <p:cNvPr id="196" name="Google Shape;196;p58"/>
          <p:cNvSpPr/>
          <p:nvPr/>
        </p:nvSpPr>
        <p:spPr>
          <a:xfrm>
            <a:off x="0" y="0"/>
            <a:ext cx="6417733" cy="6858000"/>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7" name="Google Shape;197;p58"/>
          <p:cNvSpPr>
            <a:spLocks noGrp="1"/>
          </p:cNvSpPr>
          <p:nvPr>
            <p:ph type="pic" idx="2"/>
          </p:nvPr>
        </p:nvSpPr>
        <p:spPr>
          <a:xfrm>
            <a:off x="5888002" y="439730"/>
            <a:ext cx="5660531" cy="6045736"/>
          </a:xfrm>
          <a:prstGeom prst="rect">
            <a:avLst/>
          </a:prstGeom>
          <a:solidFill>
            <a:srgbClr val="F2F2F2"/>
          </a:solidFill>
          <a:ln>
            <a:noFill/>
          </a:ln>
        </p:spPr>
      </p:sp>
      <p:sp>
        <p:nvSpPr>
          <p:cNvPr id="198" name="Google Shape;198;p58"/>
          <p:cNvSpPr txBox="1">
            <a:spLocks noGrp="1"/>
          </p:cNvSpPr>
          <p:nvPr>
            <p:ph type="body" idx="1"/>
          </p:nvPr>
        </p:nvSpPr>
        <p:spPr>
          <a:xfrm>
            <a:off x="898358" y="2107770"/>
            <a:ext cx="4639192" cy="437769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9" name="Google Shape;199;p58"/>
          <p:cNvSpPr txBox="1">
            <a:spLocks noGrp="1"/>
          </p:cNvSpPr>
          <p:nvPr>
            <p:ph type="body" idx="3"/>
          </p:nvPr>
        </p:nvSpPr>
        <p:spPr>
          <a:xfrm>
            <a:off x="898358" y="890242"/>
            <a:ext cx="4757375" cy="99265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3600"/>
              <a:buFont typeface="Arial"/>
              <a:buNone/>
              <a:defRPr sz="3600" b="1"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Final Slide">
  <p:cSld name="Final Slide">
    <p:spTree>
      <p:nvGrpSpPr>
        <p:cNvPr id="1" name="Shape 200"/>
        <p:cNvGrpSpPr/>
        <p:nvPr/>
      </p:nvGrpSpPr>
      <p:grpSpPr>
        <a:xfrm>
          <a:off x="0" y="0"/>
          <a:ext cx="0" cy="0"/>
          <a:chOff x="0" y="0"/>
          <a:chExt cx="0" cy="0"/>
        </a:xfrm>
      </p:grpSpPr>
      <p:sp>
        <p:nvSpPr>
          <p:cNvPr id="201" name="Google Shape;201;p59"/>
          <p:cNvSpPr/>
          <p:nvPr/>
        </p:nvSpPr>
        <p:spPr>
          <a:xfrm>
            <a:off x="-31340" y="2978523"/>
            <a:ext cx="12339763" cy="2809041"/>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2" name="Google Shape;202;p59"/>
          <p:cNvSpPr txBox="1">
            <a:spLocks noGrp="1"/>
          </p:cNvSpPr>
          <p:nvPr>
            <p:ph type="body" idx="1"/>
          </p:nvPr>
        </p:nvSpPr>
        <p:spPr>
          <a:xfrm>
            <a:off x="605556" y="4238576"/>
            <a:ext cx="3195486" cy="731140"/>
          </a:xfrm>
          <a:prstGeom prst="rect">
            <a:avLst/>
          </a:prstGeom>
          <a:noFill/>
          <a:ln>
            <a:noFill/>
          </a:ln>
        </p:spPr>
        <p:txBody>
          <a:bodyPr spcFirstLastPara="1" wrap="square" lIns="91425" tIns="45700" rIns="91425" bIns="45700" anchor="ctr" anchorCtr="0">
            <a:normAutofit/>
          </a:bodyPr>
          <a:lstStyle>
            <a:lvl1pPr marL="457200" marR="0" lvl="0" indent="-228600" algn="l" rtl="0">
              <a:lnSpc>
                <a:spcPct val="90000"/>
              </a:lnSpc>
              <a:spcBef>
                <a:spcPts val="1000"/>
              </a:spcBef>
              <a:spcAft>
                <a:spcPts val="0"/>
              </a:spcAft>
              <a:buClr>
                <a:schemeClr val="lt1"/>
              </a:buClr>
              <a:buSzPts val="2800"/>
              <a:buFont typeface="Arial"/>
              <a:buNone/>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3" name="Google Shape;203;p59"/>
          <p:cNvSpPr txBox="1">
            <a:spLocks noGrp="1"/>
          </p:cNvSpPr>
          <p:nvPr>
            <p:ph type="body" idx="2"/>
          </p:nvPr>
        </p:nvSpPr>
        <p:spPr>
          <a:xfrm>
            <a:off x="605556" y="3429000"/>
            <a:ext cx="3195485" cy="837258"/>
          </a:xfrm>
          <a:prstGeom prst="rect">
            <a:avLst/>
          </a:prstGeom>
          <a:noFill/>
          <a:ln>
            <a:noFill/>
          </a:ln>
        </p:spPr>
        <p:txBody>
          <a:bodyPr spcFirstLastPara="1" wrap="square" lIns="91425" tIns="45700" rIns="91425" bIns="45700" anchor="ctr" anchorCtr="0">
            <a:normAutofit/>
          </a:bodyPr>
          <a:lstStyle>
            <a:lvl1pPr marL="457200" marR="0" lvl="0" indent="-228600" algn="l" rtl="0">
              <a:lnSpc>
                <a:spcPct val="90000"/>
              </a:lnSpc>
              <a:spcBef>
                <a:spcPts val="1000"/>
              </a:spcBef>
              <a:spcAft>
                <a:spcPts val="0"/>
              </a:spcAft>
              <a:buClr>
                <a:schemeClr val="lt1"/>
              </a:buClr>
              <a:buSzPts val="5000"/>
              <a:buFont typeface="Arial"/>
              <a:buNone/>
              <a:defRPr sz="5000" b="1"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7" name="Google Shape;207;p59"/>
          <p:cNvSpPr/>
          <p:nvPr/>
        </p:nvSpPr>
        <p:spPr>
          <a:xfrm>
            <a:off x="12182476" y="-63292"/>
            <a:ext cx="4132053" cy="7117337"/>
          </a:xfrm>
          <a:custGeom>
            <a:avLst/>
            <a:gdLst/>
            <a:ahLst/>
            <a:cxnLst/>
            <a:rect l="l" t="t" r="r" b="b"/>
            <a:pathLst>
              <a:path w="852645" h="961650" extrusionOk="0">
                <a:moveTo>
                  <a:pt x="0" y="0"/>
                </a:moveTo>
                <a:lnTo>
                  <a:pt x="852646" y="0"/>
                </a:lnTo>
                <a:lnTo>
                  <a:pt x="852646" y="961651"/>
                </a:lnTo>
                <a:lnTo>
                  <a:pt x="0" y="961651"/>
                </a:lnTo>
                <a:close/>
              </a:path>
            </a:pathLst>
          </a:custGeom>
          <a:solidFill>
            <a:srgbClr val="ECECEC"/>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208" name="Google Shape;208;p59"/>
          <p:cNvGrpSpPr/>
          <p:nvPr/>
        </p:nvGrpSpPr>
        <p:grpSpPr>
          <a:xfrm>
            <a:off x="9842233" y="3266018"/>
            <a:ext cx="2050690" cy="2000480"/>
            <a:chOff x="10968672" y="5214269"/>
            <a:chExt cx="1344930" cy="1312000"/>
          </a:xfrm>
        </p:grpSpPr>
        <p:grpSp>
          <p:nvGrpSpPr>
            <p:cNvPr id="209" name="Google Shape;209;p59"/>
            <p:cNvGrpSpPr/>
            <p:nvPr/>
          </p:nvGrpSpPr>
          <p:grpSpPr>
            <a:xfrm>
              <a:off x="11799728" y="5338043"/>
              <a:ext cx="373379" cy="317051"/>
              <a:chOff x="11799728" y="5338043"/>
              <a:chExt cx="373379" cy="317051"/>
            </a:xfrm>
          </p:grpSpPr>
          <p:sp>
            <p:nvSpPr>
              <p:cNvPr id="210" name="Google Shape;210;p59"/>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1" name="Google Shape;211;p59"/>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2" name="Google Shape;212;p59"/>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13" name="Google Shape;213;p59"/>
            <p:cNvGrpSpPr/>
            <p:nvPr/>
          </p:nvGrpSpPr>
          <p:grpSpPr>
            <a:xfrm>
              <a:off x="11553031" y="5790293"/>
              <a:ext cx="373380" cy="316098"/>
              <a:chOff x="11553031" y="5790293"/>
              <a:chExt cx="373380" cy="316098"/>
            </a:xfrm>
          </p:grpSpPr>
          <p:sp>
            <p:nvSpPr>
              <p:cNvPr id="214" name="Google Shape;214;p59"/>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5" name="Google Shape;215;p59"/>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6" name="Google Shape;216;p59"/>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17" name="Google Shape;217;p59"/>
            <p:cNvGrpSpPr/>
            <p:nvPr/>
          </p:nvGrpSpPr>
          <p:grpSpPr>
            <a:xfrm>
              <a:off x="12091193" y="5786484"/>
              <a:ext cx="221456" cy="316099"/>
              <a:chOff x="12091193" y="5786484"/>
              <a:chExt cx="221456" cy="316099"/>
            </a:xfrm>
          </p:grpSpPr>
          <p:sp>
            <p:nvSpPr>
              <p:cNvPr id="218" name="Google Shape;218;p59"/>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9" name="Google Shape;219;p59"/>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0" name="Google Shape;220;p59"/>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21" name="Google Shape;221;p59"/>
            <p:cNvGrpSpPr/>
            <p:nvPr/>
          </p:nvGrpSpPr>
          <p:grpSpPr>
            <a:xfrm>
              <a:off x="11846163" y="6237782"/>
              <a:ext cx="371713" cy="288487"/>
              <a:chOff x="11846163" y="6237782"/>
              <a:chExt cx="371713" cy="288487"/>
            </a:xfrm>
          </p:grpSpPr>
          <p:sp>
            <p:nvSpPr>
              <p:cNvPr id="222" name="Google Shape;222;p59"/>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3" name="Google Shape;223;p59"/>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4" name="Google Shape;224;p59"/>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25" name="Google Shape;225;p59"/>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6" name="Google Shape;226;p59"/>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7" name="Google Shape;227;p59"/>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8" name="Google Shape;228;p59"/>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9" name="Google Shape;229;p59"/>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0" name="Google Shape;230;p59"/>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231" name="Google Shape;231;p59"/>
            <p:cNvGrpSpPr/>
            <p:nvPr/>
          </p:nvGrpSpPr>
          <p:grpSpPr>
            <a:xfrm>
              <a:off x="10968672" y="5214269"/>
              <a:ext cx="912495" cy="1194891"/>
              <a:chOff x="10968672" y="5214269"/>
              <a:chExt cx="912495" cy="1194891"/>
            </a:xfrm>
          </p:grpSpPr>
          <p:grpSp>
            <p:nvGrpSpPr>
              <p:cNvPr id="232" name="Google Shape;232;p59"/>
              <p:cNvGrpSpPr/>
              <p:nvPr/>
            </p:nvGrpSpPr>
            <p:grpSpPr>
              <a:xfrm>
                <a:off x="10968672" y="5789340"/>
                <a:ext cx="751522" cy="619820"/>
                <a:chOff x="10968672" y="5789340"/>
                <a:chExt cx="751522" cy="619820"/>
              </a:xfrm>
            </p:grpSpPr>
            <p:sp>
              <p:nvSpPr>
                <p:cNvPr id="233" name="Google Shape;233;p59"/>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4" name="Google Shape;234;p59"/>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5" name="Google Shape;235;p59"/>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6" name="Google Shape;236;p59"/>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7" name="Google Shape;237;p59"/>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8" name="Google Shape;238;p59"/>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9" name="Google Shape;239;p59"/>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0" name="Google Shape;240;p59"/>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1" name="Google Shape;241;p59"/>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2" name="Google Shape;242;p59"/>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3" name="Google Shape;243;p59"/>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44" name="Google Shape;244;p59"/>
              <p:cNvGrpSpPr/>
              <p:nvPr/>
            </p:nvGrpSpPr>
            <p:grpSpPr>
              <a:xfrm>
                <a:off x="10976292" y="5214269"/>
                <a:ext cx="904875" cy="408453"/>
                <a:chOff x="10976292" y="5214269"/>
                <a:chExt cx="904875" cy="408453"/>
              </a:xfrm>
            </p:grpSpPr>
            <p:sp>
              <p:nvSpPr>
                <p:cNvPr id="245" name="Google Shape;245;p59"/>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6" name="Google Shape;246;p59"/>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7" name="Google Shape;247;p59"/>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8" name="Google Shape;248;p59"/>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9" name="Google Shape;249;p59"/>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0" name="Google Shape;250;p59"/>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1" name="Google Shape;251;p59"/>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2" name="Google Shape;252;p59"/>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3" name="Google Shape;253;p59"/>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4" name="Google Shape;254;p59"/>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55" name="Google Shape;255;p59"/>
              <p:cNvGrpSpPr/>
              <p:nvPr/>
            </p:nvGrpSpPr>
            <p:grpSpPr>
              <a:xfrm>
                <a:off x="11013440" y="5670327"/>
                <a:ext cx="207644" cy="85689"/>
                <a:chOff x="11013440" y="5670327"/>
                <a:chExt cx="207644" cy="85689"/>
              </a:xfrm>
            </p:grpSpPr>
            <p:sp>
              <p:nvSpPr>
                <p:cNvPr id="256" name="Google Shape;256;p59"/>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7" name="Google Shape;257;p59"/>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8" name="Google Shape;258;p59"/>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grpSp>
      <p:grpSp>
        <p:nvGrpSpPr>
          <p:cNvPr id="259" name="Google Shape;259;p59"/>
          <p:cNvGrpSpPr/>
          <p:nvPr/>
        </p:nvGrpSpPr>
        <p:grpSpPr>
          <a:xfrm rot="5400000" flipH="1">
            <a:off x="627357" y="-645893"/>
            <a:ext cx="2360746" cy="3678139"/>
            <a:chOff x="12708052" y="5708395"/>
            <a:chExt cx="760808" cy="1185370"/>
          </a:xfrm>
        </p:grpSpPr>
        <p:sp>
          <p:nvSpPr>
            <p:cNvPr id="260" name="Google Shape;260;p5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1" name="Google Shape;261;p5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2" name="Google Shape;262;p5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3" name="Google Shape;263;p5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4" name="Google Shape;264;p5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5" name="Google Shape;265;p5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66" name="Google Shape;266;p59"/>
          <p:cNvSpPr txBox="1">
            <a:spLocks noGrp="1"/>
          </p:cNvSpPr>
          <p:nvPr>
            <p:ph type="body" idx="3"/>
          </p:nvPr>
        </p:nvSpPr>
        <p:spPr>
          <a:xfrm>
            <a:off x="8482130" y="1267137"/>
            <a:ext cx="3195485" cy="837258"/>
          </a:xfrm>
          <a:prstGeom prst="rect">
            <a:avLst/>
          </a:prstGeom>
          <a:noFill/>
          <a:ln>
            <a:noFill/>
          </a:ln>
        </p:spPr>
        <p:txBody>
          <a:bodyPr spcFirstLastPara="1" wrap="square" lIns="91425" tIns="45700" rIns="91425" bIns="45700" anchor="ctr" anchorCtr="0">
            <a:normAutofit/>
          </a:bodyPr>
          <a:lstStyle>
            <a:lvl1pPr marL="457200" marR="0" lvl="0" indent="-228600" algn="r" rtl="0">
              <a:lnSpc>
                <a:spcPct val="90000"/>
              </a:lnSpc>
              <a:spcBef>
                <a:spcPts val="1000"/>
              </a:spcBef>
              <a:spcAft>
                <a:spcPts val="0"/>
              </a:spcAft>
              <a:buClr>
                <a:srgbClr val="262626"/>
              </a:buClr>
              <a:buSzPts val="3000"/>
              <a:buFont typeface="Arial"/>
              <a:buNone/>
              <a:defRPr sz="30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cxnSp>
        <p:nvCxnSpPr>
          <p:cNvPr id="10" name="Google Shape;10;p50"/>
          <p:cNvCxnSpPr/>
          <p:nvPr/>
        </p:nvCxnSpPr>
        <p:spPr>
          <a:xfrm rot="10800000">
            <a:off x="11791088" y="6608548"/>
            <a:ext cx="224149" cy="0"/>
          </a:xfrm>
          <a:prstGeom prst="straightConnector1">
            <a:avLst/>
          </a:prstGeom>
          <a:noFill/>
          <a:ln w="9525" cap="flat" cmpd="sng">
            <a:solidFill>
              <a:srgbClr val="6A9D56"/>
            </a:solidFill>
            <a:prstDash val="solid"/>
            <a:miter lim="400000"/>
            <a:headEnd type="none" w="sm" len="sm"/>
            <a:tailEnd type="none" w="sm" len="sm"/>
          </a:ln>
        </p:spPr>
      </p:cxnSp>
      <p:sp>
        <p:nvSpPr>
          <p:cNvPr id="11" name="Google Shape;11;p50"/>
          <p:cNvSpPr txBox="1"/>
          <p:nvPr/>
        </p:nvSpPr>
        <p:spPr>
          <a:xfrm rot="-5400000">
            <a:off x="10556168" y="5125084"/>
            <a:ext cx="2687307" cy="1538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 b="0" i="0" u="none" strike="noStrike" cap="none">
                <a:solidFill>
                  <a:srgbClr val="010101"/>
                </a:solidFill>
                <a:latin typeface="Calibri"/>
                <a:ea typeface="Calibri"/>
                <a:cs typeface="Calibri"/>
                <a:sym typeface="Calibri"/>
              </a:rPr>
              <a:t>BLOCKCHAIN FOR AGRI FOOD EDU</a:t>
            </a: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s://creativecommons.org/licenses/by-sa/4.0/?ref=chooser-v1"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3" Type="http://schemas.openxmlformats.org/officeDocument/2006/relationships/hyperlink" Target="https://doi.org/10.17705/1jais.00411" TargetMode="External"/><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hyperlink" Target="https://blockchainforagrifood.eu/" TargetMode="External"/><Relationship Id="rId2" Type="http://schemas.openxmlformats.org/officeDocument/2006/relationships/notesSlide" Target="../notesSlides/notesSlide48.xml"/><Relationship Id="rId1" Type="http://schemas.openxmlformats.org/officeDocument/2006/relationships/slideLayout" Target="../slideLayouts/slideLayout9.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pic>
        <p:nvPicPr>
          <p:cNvPr id="328" name="Google Shape;328;p1"/>
          <p:cNvPicPr preferRelativeResize="0">
            <a:picLocks noGrp="1"/>
          </p:cNvPicPr>
          <p:nvPr>
            <p:ph type="pic" idx="2"/>
          </p:nvPr>
        </p:nvPicPr>
        <p:blipFill rotWithShape="1">
          <a:blip r:embed="rId3">
            <a:alphaModFix/>
          </a:blip>
          <a:srcRect t="19078" b="19077"/>
          <a:stretch/>
        </p:blipFill>
        <p:spPr>
          <a:xfrm>
            <a:off x="487463" y="656405"/>
            <a:ext cx="11318019" cy="3936378"/>
          </a:xfrm>
          <a:prstGeom prst="rect">
            <a:avLst/>
          </a:prstGeom>
          <a:solidFill>
            <a:srgbClr val="F2F2F2"/>
          </a:solidFill>
          <a:ln>
            <a:noFill/>
          </a:ln>
        </p:spPr>
      </p:pic>
      <p:sp>
        <p:nvSpPr>
          <p:cNvPr id="329" name="Google Shape;329;p1"/>
          <p:cNvSpPr txBox="1">
            <a:spLocks noGrp="1"/>
          </p:cNvSpPr>
          <p:nvPr>
            <p:ph type="body" idx="1"/>
          </p:nvPr>
        </p:nvSpPr>
        <p:spPr>
          <a:xfrm>
            <a:off x="926524" y="4210794"/>
            <a:ext cx="3335229" cy="756631"/>
          </a:xfrm>
          <a:prstGeom prst="rect">
            <a:avLst/>
          </a:pr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chemeClr val="lt1"/>
              </a:buClr>
              <a:buSzPts val="3900"/>
              <a:buNone/>
            </a:pPr>
            <a:r>
              <a:rPr lang="en-US" b="0">
                <a:latin typeface="Calibri"/>
                <a:ea typeface="Calibri"/>
                <a:cs typeface="Calibri"/>
                <a:sym typeface="Calibri"/>
              </a:rPr>
              <a:t>Modul </a:t>
            </a:r>
            <a:r>
              <a:rPr lang="en-US">
                <a:latin typeface="Calibri"/>
                <a:ea typeface="Calibri"/>
                <a:cs typeface="Calibri"/>
                <a:sym typeface="Calibri"/>
              </a:rPr>
              <a:t>5</a:t>
            </a:r>
            <a:endParaRPr b="0">
              <a:latin typeface="Calibri"/>
              <a:ea typeface="Calibri"/>
              <a:cs typeface="Calibri"/>
              <a:sym typeface="Calibri"/>
            </a:endParaRPr>
          </a:p>
        </p:txBody>
      </p:sp>
      <p:sp>
        <p:nvSpPr>
          <p:cNvPr id="330" name="Google Shape;330;p1"/>
          <p:cNvSpPr txBox="1">
            <a:spLocks noGrp="1"/>
          </p:cNvSpPr>
          <p:nvPr>
            <p:ph type="body" idx="3"/>
          </p:nvPr>
        </p:nvSpPr>
        <p:spPr>
          <a:xfrm>
            <a:off x="834644" y="5064136"/>
            <a:ext cx="7827251" cy="1038225"/>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Clr>
                <a:srgbClr val="262626"/>
              </a:buClr>
              <a:buSzPts val="3900"/>
              <a:buNone/>
            </a:pPr>
            <a:r>
              <a:rPr lang="en-US" dirty="0" err="1">
                <a:latin typeface="Calibri"/>
                <a:ea typeface="Calibri"/>
                <a:cs typeface="Calibri"/>
                <a:sym typeface="Calibri"/>
              </a:rPr>
              <a:t>Důvěryhodné</a:t>
            </a:r>
            <a:r>
              <a:rPr lang="en-US" dirty="0">
                <a:latin typeface="Calibri"/>
                <a:ea typeface="Calibri"/>
                <a:cs typeface="Calibri"/>
                <a:sym typeface="Calibri"/>
              </a:rPr>
              <a:t> </a:t>
            </a:r>
            <a:r>
              <a:rPr lang="en-US" dirty="0" err="1">
                <a:latin typeface="Calibri"/>
                <a:ea typeface="Calibri"/>
                <a:cs typeface="Calibri"/>
                <a:sym typeface="Calibri"/>
              </a:rPr>
              <a:t>zdroje</a:t>
            </a:r>
            <a:r>
              <a:rPr lang="en-US" dirty="0">
                <a:latin typeface="Calibri"/>
                <a:ea typeface="Calibri"/>
                <a:cs typeface="Calibri"/>
                <a:sym typeface="Calibri"/>
              </a:rPr>
              <a:t> </a:t>
            </a:r>
            <a:r>
              <a:rPr lang="en-US" dirty="0" err="1">
                <a:latin typeface="Calibri"/>
                <a:ea typeface="Calibri"/>
                <a:cs typeface="Calibri"/>
                <a:sym typeface="Calibri"/>
              </a:rPr>
              <a:t>blockchainu</a:t>
            </a:r>
            <a:r>
              <a:rPr lang="en-US" dirty="0">
                <a:latin typeface="Calibri"/>
                <a:ea typeface="Calibri"/>
                <a:cs typeface="Calibri"/>
                <a:sym typeface="Calibri"/>
              </a:rPr>
              <a:t> – </a:t>
            </a:r>
            <a:r>
              <a:rPr lang="en-US" dirty="0" err="1">
                <a:latin typeface="Calibri"/>
                <a:ea typeface="Calibri"/>
                <a:cs typeface="Calibri"/>
                <a:sym typeface="Calibri"/>
              </a:rPr>
              <a:t>komu</a:t>
            </a:r>
            <a:r>
              <a:rPr lang="en-US" dirty="0">
                <a:latin typeface="Calibri"/>
                <a:ea typeface="Calibri"/>
                <a:cs typeface="Calibri"/>
                <a:sym typeface="Calibri"/>
              </a:rPr>
              <a:t> </a:t>
            </a:r>
            <a:r>
              <a:rPr lang="en-US" dirty="0" err="1">
                <a:latin typeface="Calibri"/>
                <a:ea typeface="Calibri"/>
                <a:cs typeface="Calibri"/>
                <a:sym typeface="Calibri"/>
              </a:rPr>
              <a:t>věřit</a:t>
            </a:r>
            <a:endParaRPr dirty="0"/>
          </a:p>
        </p:txBody>
      </p:sp>
      <p:sp>
        <p:nvSpPr>
          <p:cNvPr id="2" name="Rectangle 1">
            <a:extLst>
              <a:ext uri="{FF2B5EF4-FFF2-40B4-BE49-F238E27FC236}">
                <a16:creationId xmlns:a16="http://schemas.microsoft.com/office/drawing/2014/main" id="{FC59D0CE-2E5A-80F1-B47C-9A376EFE6403}"/>
              </a:ext>
            </a:extLst>
          </p:cNvPr>
          <p:cNvSpPr>
            <a:spLocks noChangeArrowheads="1"/>
          </p:cNvSpPr>
          <p:nvPr/>
        </p:nvSpPr>
        <p:spPr bwMode="auto">
          <a:xfrm>
            <a:off x="1950109" y="6345127"/>
            <a:ext cx="2395554" cy="46166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ctr"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333333"/>
                </a:solidFill>
                <a:effectLst/>
                <a:latin typeface="Source Sans Pro" panose="020B0503030403020204" pitchFamily="34" charset="0"/>
              </a:rPr>
              <a:t>Blockchain for </a:t>
            </a:r>
            <a:r>
              <a:rPr kumimoji="0" lang="en-US" altLang="en-US" sz="800" b="0" i="0" u="none" strike="noStrike" cap="none" normalizeH="0" baseline="0" dirty="0" err="1">
                <a:ln>
                  <a:noFill/>
                </a:ln>
                <a:solidFill>
                  <a:srgbClr val="333333"/>
                </a:solidFill>
                <a:effectLst/>
                <a:latin typeface="Source Sans Pro" panose="020B0503030403020204" pitchFamily="34" charset="0"/>
              </a:rPr>
              <a:t>AgriFood</a:t>
            </a:r>
            <a:r>
              <a:rPr kumimoji="0" lang="en-US" altLang="en-US" sz="800" b="0" i="0" u="none" strike="noStrike" cap="none" normalizeH="0" baseline="0" dirty="0">
                <a:ln>
                  <a:noFill/>
                </a:ln>
                <a:solidFill>
                  <a:srgbClr val="333333"/>
                </a:solidFill>
                <a:effectLst/>
                <a:latin typeface="Source Sans Pro" panose="020B0503030403020204" pitchFamily="34" charset="0"/>
              </a:rPr>
              <a:t> Open Educational Resources © 2023/2024 by Blockchain for </a:t>
            </a:r>
            <a:r>
              <a:rPr kumimoji="0" lang="en-US" altLang="en-US" sz="800" b="0" i="0" u="none" strike="noStrike" cap="none" normalizeH="0" baseline="0" dirty="0" err="1">
                <a:ln>
                  <a:noFill/>
                </a:ln>
                <a:solidFill>
                  <a:srgbClr val="333333"/>
                </a:solidFill>
                <a:effectLst/>
                <a:latin typeface="Source Sans Pro" panose="020B0503030403020204" pitchFamily="34" charset="0"/>
              </a:rPr>
              <a:t>AgriFood</a:t>
            </a:r>
            <a:r>
              <a:rPr kumimoji="0" lang="en-US" altLang="en-US" sz="800" b="0" i="0" u="none" strike="noStrike" cap="none" normalizeH="0" baseline="0" dirty="0">
                <a:ln>
                  <a:noFill/>
                </a:ln>
                <a:solidFill>
                  <a:srgbClr val="333333"/>
                </a:solidFill>
                <a:effectLst/>
                <a:latin typeface="Source Sans Pro" panose="020B0503030403020204" pitchFamily="34" charset="0"/>
              </a:rPr>
              <a:t> Consortium is licensed under </a:t>
            </a:r>
            <a:r>
              <a:rPr kumimoji="0" lang="en-US" altLang="en-US" sz="800" b="0" i="0" u="none" strike="noStrike" cap="none" normalizeH="0" baseline="0" dirty="0">
                <a:ln>
                  <a:noFill/>
                </a:ln>
                <a:solidFill>
                  <a:srgbClr val="D14500"/>
                </a:solidFill>
                <a:effectLst/>
                <a:latin typeface="Source Sans Pro" panose="020B0503030403020204" pitchFamily="34" charset="0"/>
                <a:hlinkClick r:id="rId4"/>
              </a:rPr>
              <a:t>CC BY-SA 4.0  </a:t>
            </a:r>
            <a:r>
              <a:rPr kumimoji="0" lang="en-US" altLang="en-US" sz="800" b="0" i="0" u="none" strike="noStrike" cap="none" normalizeH="0" baseline="0" dirty="0">
                <a:ln>
                  <a:noFill/>
                </a:ln>
                <a:solidFill>
                  <a:srgbClr val="D14500"/>
                </a:solidFill>
                <a:effectLst/>
                <a:latin typeface="Source Sans Pro" panose="020B0503030403020204" pitchFamily="34" charset="0"/>
              </a:rPr>
              <a:t>  </a:t>
            </a:r>
            <a:r>
              <a:rPr kumimoji="0" lang="en-US" altLang="en-US" sz="300" b="0" i="0" u="none" strike="noStrike" cap="none" normalizeH="0" baseline="0" dirty="0">
                <a:ln>
                  <a:noFill/>
                </a:ln>
                <a:solidFill>
                  <a:schemeClr val="tx1"/>
                </a:solidFill>
                <a:effectLst/>
              </a:rPr>
              <a:t> </a:t>
            </a:r>
            <a:endParaRPr kumimoji="0" lang="en-US" altLang="en-US" sz="1050" b="0" i="0" u="none" strike="noStrike" cap="none" normalizeH="0" baseline="0" dirty="0">
              <a:ln>
                <a:noFill/>
              </a:ln>
              <a:solidFill>
                <a:schemeClr val="tx1"/>
              </a:solidFill>
              <a:effectLst/>
              <a:latin typeface="Arial" panose="020B0604020202020204" pitchFamily="34" charset="0"/>
            </a:endParaRPr>
          </a:p>
        </p:txBody>
      </p:sp>
      <p:pic>
        <p:nvPicPr>
          <p:cNvPr id="3" name="Picture 6">
            <a:extLst>
              <a:ext uri="{FF2B5EF4-FFF2-40B4-BE49-F238E27FC236}">
                <a16:creationId xmlns:a16="http://schemas.microsoft.com/office/drawing/2014/main" id="{3CF8F6B8-CAEE-01A5-76AC-69B9B4903A9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6524" y="6417837"/>
            <a:ext cx="903881" cy="31624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775B8604-47AB-F3AB-5F6B-99B6ED6F5D9E}"/>
              </a:ext>
            </a:extLst>
          </p:cNvPr>
          <p:cNvPicPr>
            <a:picLocks noChangeAspect="1"/>
          </p:cNvPicPr>
          <p:nvPr/>
        </p:nvPicPr>
        <p:blipFill>
          <a:blip r:embed="rId6"/>
          <a:stretch>
            <a:fillRect/>
          </a:stretch>
        </p:blipFill>
        <p:spPr>
          <a:xfrm>
            <a:off x="10394400" y="5759509"/>
            <a:ext cx="1638095" cy="342857"/>
          </a:xfrm>
          <a:prstGeom prst="rect">
            <a:avLst/>
          </a:prstGeom>
        </p:spPr>
      </p:pic>
      <p:sp>
        <p:nvSpPr>
          <p:cNvPr id="5" name="TextBox 4">
            <a:extLst>
              <a:ext uri="{FF2B5EF4-FFF2-40B4-BE49-F238E27FC236}">
                <a16:creationId xmlns:a16="http://schemas.microsoft.com/office/drawing/2014/main" id="{400ABE5C-6745-12C6-3145-C23B6013BE3A}"/>
              </a:ext>
            </a:extLst>
          </p:cNvPr>
          <p:cNvSpPr txBox="1"/>
          <p:nvPr/>
        </p:nvSpPr>
        <p:spPr>
          <a:xfrm>
            <a:off x="9632641" y="6102366"/>
            <a:ext cx="2399373" cy="630942"/>
          </a:xfrm>
          <a:prstGeom prst="rect">
            <a:avLst/>
          </a:prstGeom>
          <a:noFill/>
        </p:spPr>
        <p:txBody>
          <a:bodyPr wrap="square">
            <a:spAutoFit/>
          </a:bodyPr>
          <a:lstStyle/>
          <a:p>
            <a:pPr algn="just"/>
            <a:r>
              <a:rPr lang="en-GB" sz="700" dirty="0" err="1"/>
              <a:t>Financováno</a:t>
            </a:r>
            <a:r>
              <a:rPr lang="en-GB" sz="700" dirty="0"/>
              <a:t> </a:t>
            </a:r>
            <a:r>
              <a:rPr lang="en-GB" sz="700" dirty="0" err="1"/>
              <a:t>Evropskou</a:t>
            </a:r>
            <a:r>
              <a:rPr lang="en-GB" sz="700" dirty="0"/>
              <a:t> </a:t>
            </a:r>
            <a:r>
              <a:rPr lang="en-GB" sz="700" dirty="0" err="1"/>
              <a:t>unií</a:t>
            </a:r>
            <a:r>
              <a:rPr lang="en-GB" sz="700" dirty="0"/>
              <a:t>. </a:t>
            </a:r>
            <a:r>
              <a:rPr lang="en-GB" sz="700" dirty="0" err="1"/>
              <a:t>Názory</a:t>
            </a:r>
            <a:r>
              <a:rPr lang="en-GB" sz="700" dirty="0"/>
              <a:t> </a:t>
            </a:r>
            <a:r>
              <a:rPr lang="en-GB" sz="700" dirty="0" err="1"/>
              <a:t>vyjádřené</a:t>
            </a:r>
            <a:r>
              <a:rPr lang="en-GB" sz="700" dirty="0"/>
              <a:t> </a:t>
            </a:r>
            <a:r>
              <a:rPr lang="en-GB" sz="700" dirty="0" err="1"/>
              <a:t>jsou</a:t>
            </a:r>
            <a:r>
              <a:rPr lang="en-GB" sz="700" dirty="0"/>
              <a:t> </a:t>
            </a:r>
            <a:r>
              <a:rPr lang="en-GB" sz="700" dirty="0" err="1"/>
              <a:t>názory</a:t>
            </a:r>
            <a:r>
              <a:rPr lang="en-GB" sz="700" dirty="0"/>
              <a:t> </a:t>
            </a:r>
            <a:r>
              <a:rPr lang="en-GB" sz="700" dirty="0" err="1"/>
              <a:t>autora</a:t>
            </a:r>
            <a:r>
              <a:rPr lang="en-GB" sz="700" dirty="0"/>
              <a:t> a </a:t>
            </a:r>
            <a:r>
              <a:rPr lang="en-GB" sz="700" dirty="0" err="1"/>
              <a:t>neodráží</a:t>
            </a:r>
            <a:r>
              <a:rPr lang="en-GB" sz="700" dirty="0"/>
              <a:t> </a:t>
            </a:r>
            <a:r>
              <a:rPr lang="en-GB" sz="700" dirty="0" err="1"/>
              <a:t>nutně</a:t>
            </a:r>
            <a:r>
              <a:rPr lang="en-GB" sz="700" dirty="0"/>
              <a:t> </a:t>
            </a:r>
            <a:r>
              <a:rPr lang="en-GB" sz="700" dirty="0" err="1"/>
              <a:t>oficiální</a:t>
            </a:r>
            <a:r>
              <a:rPr lang="en-GB" sz="700" dirty="0"/>
              <a:t> </a:t>
            </a:r>
            <a:r>
              <a:rPr lang="en-GB" sz="700" dirty="0" err="1"/>
              <a:t>stanovisko</a:t>
            </a:r>
            <a:r>
              <a:rPr lang="en-GB" sz="700" dirty="0"/>
              <a:t> </a:t>
            </a:r>
            <a:r>
              <a:rPr lang="en-GB" sz="700" dirty="0" err="1"/>
              <a:t>Evropské</a:t>
            </a:r>
            <a:r>
              <a:rPr lang="en-GB" sz="700" dirty="0"/>
              <a:t> </a:t>
            </a:r>
            <a:r>
              <a:rPr lang="en-GB" sz="700" dirty="0" err="1"/>
              <a:t>unie</a:t>
            </a:r>
            <a:r>
              <a:rPr lang="en-GB" sz="700" dirty="0"/>
              <a:t> </a:t>
            </a:r>
            <a:r>
              <a:rPr lang="en-GB" sz="700" dirty="0" err="1"/>
              <a:t>či</a:t>
            </a:r>
            <a:r>
              <a:rPr lang="en-GB" sz="700" dirty="0"/>
              <a:t> </a:t>
            </a:r>
            <a:r>
              <a:rPr lang="en-GB" sz="700" dirty="0" err="1"/>
              <a:t>Evropské</a:t>
            </a:r>
            <a:r>
              <a:rPr lang="en-GB" sz="700" dirty="0"/>
              <a:t> </a:t>
            </a:r>
            <a:r>
              <a:rPr lang="en-GB" sz="700" dirty="0" err="1"/>
              <a:t>výkonné</a:t>
            </a:r>
            <a:r>
              <a:rPr lang="en-GB" sz="700" dirty="0"/>
              <a:t> </a:t>
            </a:r>
            <a:r>
              <a:rPr lang="en-GB" sz="700" dirty="0" err="1"/>
              <a:t>agentury</a:t>
            </a:r>
            <a:r>
              <a:rPr lang="en-GB" sz="700" dirty="0"/>
              <a:t> pro </a:t>
            </a:r>
            <a:r>
              <a:rPr lang="en-GB" sz="700" dirty="0" err="1"/>
              <a:t>vzdělávání</a:t>
            </a:r>
            <a:r>
              <a:rPr lang="en-GB" sz="700" dirty="0"/>
              <a:t> a </a:t>
            </a:r>
            <a:r>
              <a:rPr lang="en-GB" sz="700" dirty="0" err="1"/>
              <a:t>kulturu</a:t>
            </a:r>
            <a:r>
              <a:rPr lang="en-GB" sz="700" dirty="0"/>
              <a:t> (EACEA).  </a:t>
            </a:r>
            <a:r>
              <a:rPr lang="en-GB" sz="700" dirty="0" err="1"/>
              <a:t>Evropská</a:t>
            </a:r>
            <a:r>
              <a:rPr lang="en-GB" sz="700" dirty="0"/>
              <a:t> </a:t>
            </a:r>
            <a:r>
              <a:rPr lang="en-GB" sz="700" dirty="0" err="1"/>
              <a:t>unie</a:t>
            </a:r>
            <a:r>
              <a:rPr lang="en-GB" sz="700" dirty="0"/>
              <a:t> ani EACEA za </a:t>
            </a:r>
            <a:r>
              <a:rPr lang="en-GB" sz="700" dirty="0" err="1"/>
              <a:t>vyjádřené</a:t>
            </a:r>
            <a:r>
              <a:rPr lang="en-GB" sz="700" dirty="0"/>
              <a:t> </a:t>
            </a:r>
            <a:r>
              <a:rPr lang="en-GB" sz="700" dirty="0" err="1"/>
              <a:t>názory</a:t>
            </a:r>
            <a:r>
              <a:rPr lang="en-GB" sz="700" dirty="0"/>
              <a:t> </a:t>
            </a:r>
            <a:r>
              <a:rPr lang="en-GB" sz="700" dirty="0" err="1"/>
              <a:t>nenese</a:t>
            </a:r>
            <a:r>
              <a:rPr lang="en-GB" sz="700" dirty="0"/>
              <a:t> </a:t>
            </a:r>
            <a:r>
              <a:rPr lang="en-GB" sz="700" dirty="0" err="1"/>
              <a:t>odpovědnost</a:t>
            </a:r>
            <a:r>
              <a:rPr lang="en-GB" sz="700" dirty="0"/>
              <a:t>.</a:t>
            </a:r>
          </a:p>
        </p:txBody>
      </p:sp>
      <p:sp>
        <p:nvSpPr>
          <p:cNvPr id="6" name="Google Shape;17;p70">
            <a:extLst>
              <a:ext uri="{FF2B5EF4-FFF2-40B4-BE49-F238E27FC236}">
                <a16:creationId xmlns:a16="http://schemas.microsoft.com/office/drawing/2014/main" id="{FF4FF2AB-876B-9BCB-2BCB-D0DA732AE7C0}"/>
              </a:ext>
            </a:extLst>
          </p:cNvPr>
          <p:cNvSpPr/>
          <p:nvPr/>
        </p:nvSpPr>
        <p:spPr>
          <a:xfrm>
            <a:off x="8701709" y="0"/>
            <a:ext cx="2653409" cy="2662521"/>
          </a:xfrm>
          <a:custGeom>
            <a:avLst/>
            <a:gdLst/>
            <a:ahLst/>
            <a:cxnLst/>
            <a:rect l="l" t="t" r="r" b="b"/>
            <a:pathLst>
              <a:path w="1483995" h="1489091" extrusionOk="0">
                <a:moveTo>
                  <a:pt x="0" y="0"/>
                </a:moveTo>
                <a:lnTo>
                  <a:pt x="1483995" y="0"/>
                </a:lnTo>
                <a:lnTo>
                  <a:pt x="1483995" y="1489092"/>
                </a:lnTo>
                <a:lnTo>
                  <a:pt x="0" y="1489092"/>
                </a:lnTo>
                <a:close/>
              </a:path>
            </a:pathLst>
          </a:cu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p:txBody>
      </p:sp>
      <p:grpSp>
        <p:nvGrpSpPr>
          <p:cNvPr id="7" name="Google Shape;18;p70">
            <a:extLst>
              <a:ext uri="{FF2B5EF4-FFF2-40B4-BE49-F238E27FC236}">
                <a16:creationId xmlns:a16="http://schemas.microsoft.com/office/drawing/2014/main" id="{5751908D-2369-537A-6CBB-14DC3885B8D1}"/>
              </a:ext>
            </a:extLst>
          </p:cNvPr>
          <p:cNvGrpSpPr/>
          <p:nvPr/>
        </p:nvGrpSpPr>
        <p:grpSpPr>
          <a:xfrm>
            <a:off x="9003068" y="331020"/>
            <a:ext cx="2050690" cy="2000480"/>
            <a:chOff x="10968672" y="5214269"/>
            <a:chExt cx="1344930" cy="1312000"/>
          </a:xfrm>
        </p:grpSpPr>
        <p:grpSp>
          <p:nvGrpSpPr>
            <p:cNvPr id="8" name="Google Shape;19;p70">
              <a:extLst>
                <a:ext uri="{FF2B5EF4-FFF2-40B4-BE49-F238E27FC236}">
                  <a16:creationId xmlns:a16="http://schemas.microsoft.com/office/drawing/2014/main" id="{C1B10AB9-C401-7246-2123-3EE704CA52C7}"/>
                </a:ext>
              </a:extLst>
            </p:cNvPr>
            <p:cNvGrpSpPr/>
            <p:nvPr/>
          </p:nvGrpSpPr>
          <p:grpSpPr>
            <a:xfrm>
              <a:off x="11799728" y="5338043"/>
              <a:ext cx="373379" cy="317051"/>
              <a:chOff x="11799728" y="5338043"/>
              <a:chExt cx="373379" cy="317051"/>
            </a:xfrm>
          </p:grpSpPr>
          <p:sp>
            <p:nvSpPr>
              <p:cNvPr id="55" name="Google Shape;20;p70">
                <a:extLst>
                  <a:ext uri="{FF2B5EF4-FFF2-40B4-BE49-F238E27FC236}">
                    <a16:creationId xmlns:a16="http://schemas.microsoft.com/office/drawing/2014/main" id="{48279133-9507-FD18-E2E9-86D9018AA465}"/>
                  </a:ext>
                </a:extLst>
              </p:cNvPr>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 name="Google Shape;21;p70">
                <a:extLst>
                  <a:ext uri="{FF2B5EF4-FFF2-40B4-BE49-F238E27FC236}">
                    <a16:creationId xmlns:a16="http://schemas.microsoft.com/office/drawing/2014/main" id="{EFC56026-9590-7E29-9343-403389B75041}"/>
                  </a:ext>
                </a:extLst>
              </p:cNvPr>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 name="Google Shape;22;p70">
                <a:extLst>
                  <a:ext uri="{FF2B5EF4-FFF2-40B4-BE49-F238E27FC236}">
                    <a16:creationId xmlns:a16="http://schemas.microsoft.com/office/drawing/2014/main" id="{BA79AF03-AF1E-EC93-27D9-76942181ECA4}"/>
                  </a:ext>
                </a:extLst>
              </p:cNvPr>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9" name="Google Shape;23;p70">
              <a:extLst>
                <a:ext uri="{FF2B5EF4-FFF2-40B4-BE49-F238E27FC236}">
                  <a16:creationId xmlns:a16="http://schemas.microsoft.com/office/drawing/2014/main" id="{7FCE089A-2E62-03C0-D770-E39050970537}"/>
                </a:ext>
              </a:extLst>
            </p:cNvPr>
            <p:cNvGrpSpPr/>
            <p:nvPr/>
          </p:nvGrpSpPr>
          <p:grpSpPr>
            <a:xfrm>
              <a:off x="11553031" y="5790293"/>
              <a:ext cx="373380" cy="316098"/>
              <a:chOff x="11553031" y="5790293"/>
              <a:chExt cx="373380" cy="316098"/>
            </a:xfrm>
          </p:grpSpPr>
          <p:sp>
            <p:nvSpPr>
              <p:cNvPr id="52" name="Google Shape;24;p70">
                <a:extLst>
                  <a:ext uri="{FF2B5EF4-FFF2-40B4-BE49-F238E27FC236}">
                    <a16:creationId xmlns:a16="http://schemas.microsoft.com/office/drawing/2014/main" id="{9E076393-E42C-6A10-D645-5044C779A6CD}"/>
                  </a:ext>
                </a:extLst>
              </p:cNvPr>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 name="Google Shape;25;p70">
                <a:extLst>
                  <a:ext uri="{FF2B5EF4-FFF2-40B4-BE49-F238E27FC236}">
                    <a16:creationId xmlns:a16="http://schemas.microsoft.com/office/drawing/2014/main" id="{325A814D-D4CF-64BC-748C-E88A2FF46CBA}"/>
                  </a:ext>
                </a:extLst>
              </p:cNvPr>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 name="Google Shape;26;p70">
                <a:extLst>
                  <a:ext uri="{FF2B5EF4-FFF2-40B4-BE49-F238E27FC236}">
                    <a16:creationId xmlns:a16="http://schemas.microsoft.com/office/drawing/2014/main" id="{0B4163CC-FBAE-AF66-8D70-E47EDEF77A4C}"/>
                  </a:ext>
                </a:extLst>
              </p:cNvPr>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0" name="Google Shape;27;p70">
              <a:extLst>
                <a:ext uri="{FF2B5EF4-FFF2-40B4-BE49-F238E27FC236}">
                  <a16:creationId xmlns:a16="http://schemas.microsoft.com/office/drawing/2014/main" id="{0AAADF61-1D60-7422-688B-C2251CAB39D9}"/>
                </a:ext>
              </a:extLst>
            </p:cNvPr>
            <p:cNvGrpSpPr/>
            <p:nvPr/>
          </p:nvGrpSpPr>
          <p:grpSpPr>
            <a:xfrm>
              <a:off x="12091193" y="5786484"/>
              <a:ext cx="221456" cy="316099"/>
              <a:chOff x="12091193" y="5786484"/>
              <a:chExt cx="221456" cy="316099"/>
            </a:xfrm>
          </p:grpSpPr>
          <p:sp>
            <p:nvSpPr>
              <p:cNvPr id="49" name="Google Shape;28;p70">
                <a:extLst>
                  <a:ext uri="{FF2B5EF4-FFF2-40B4-BE49-F238E27FC236}">
                    <a16:creationId xmlns:a16="http://schemas.microsoft.com/office/drawing/2014/main" id="{E60E6DFF-D839-0834-449F-876BE40E9FF2}"/>
                  </a:ext>
                </a:extLst>
              </p:cNvPr>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 name="Google Shape;29;p70">
                <a:extLst>
                  <a:ext uri="{FF2B5EF4-FFF2-40B4-BE49-F238E27FC236}">
                    <a16:creationId xmlns:a16="http://schemas.microsoft.com/office/drawing/2014/main" id="{5C629097-4C01-682F-5D90-DE4AB547790D}"/>
                  </a:ext>
                </a:extLst>
              </p:cNvPr>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 name="Google Shape;30;p70">
                <a:extLst>
                  <a:ext uri="{FF2B5EF4-FFF2-40B4-BE49-F238E27FC236}">
                    <a16:creationId xmlns:a16="http://schemas.microsoft.com/office/drawing/2014/main" id="{7F36B410-A8BB-EC36-6A83-F7A6F27A188F}"/>
                  </a:ext>
                </a:extLst>
              </p:cNvPr>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1" name="Google Shape;31;p70">
              <a:extLst>
                <a:ext uri="{FF2B5EF4-FFF2-40B4-BE49-F238E27FC236}">
                  <a16:creationId xmlns:a16="http://schemas.microsoft.com/office/drawing/2014/main" id="{B7A5214B-F394-E745-BF59-7F8173FE21D5}"/>
                </a:ext>
              </a:extLst>
            </p:cNvPr>
            <p:cNvGrpSpPr/>
            <p:nvPr/>
          </p:nvGrpSpPr>
          <p:grpSpPr>
            <a:xfrm>
              <a:off x="11846163" y="6237782"/>
              <a:ext cx="371713" cy="288487"/>
              <a:chOff x="11846163" y="6237782"/>
              <a:chExt cx="371713" cy="288487"/>
            </a:xfrm>
          </p:grpSpPr>
          <p:sp>
            <p:nvSpPr>
              <p:cNvPr id="46" name="Google Shape;32;p70">
                <a:extLst>
                  <a:ext uri="{FF2B5EF4-FFF2-40B4-BE49-F238E27FC236}">
                    <a16:creationId xmlns:a16="http://schemas.microsoft.com/office/drawing/2014/main" id="{9BDEEA37-C1C9-10B0-B563-10AE52B23F2D}"/>
                  </a:ext>
                </a:extLst>
              </p:cNvPr>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 name="Google Shape;33;p70">
                <a:extLst>
                  <a:ext uri="{FF2B5EF4-FFF2-40B4-BE49-F238E27FC236}">
                    <a16:creationId xmlns:a16="http://schemas.microsoft.com/office/drawing/2014/main" id="{864721FF-1FE4-2148-6676-01D7DD9DA907}"/>
                  </a:ext>
                </a:extLst>
              </p:cNvPr>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8" name="Google Shape;34;p70">
                <a:extLst>
                  <a:ext uri="{FF2B5EF4-FFF2-40B4-BE49-F238E27FC236}">
                    <a16:creationId xmlns:a16="http://schemas.microsoft.com/office/drawing/2014/main" id="{2C10971E-8CDE-B38C-A056-42D1F7789D58}"/>
                  </a:ext>
                </a:extLst>
              </p:cNvPr>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2" name="Google Shape;35;p70">
              <a:extLst>
                <a:ext uri="{FF2B5EF4-FFF2-40B4-BE49-F238E27FC236}">
                  <a16:creationId xmlns:a16="http://schemas.microsoft.com/office/drawing/2014/main" id="{39C8C5DB-FDEE-B841-4FDB-EBE8D1713FCD}"/>
                </a:ext>
              </a:extLst>
            </p:cNvPr>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 name="Google Shape;36;p70">
              <a:extLst>
                <a:ext uri="{FF2B5EF4-FFF2-40B4-BE49-F238E27FC236}">
                  <a16:creationId xmlns:a16="http://schemas.microsoft.com/office/drawing/2014/main" id="{C100096F-B9A5-FD25-1CCC-C25AB66BD13A}"/>
                </a:ext>
              </a:extLst>
            </p:cNvPr>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 name="Google Shape;37;p70">
              <a:extLst>
                <a:ext uri="{FF2B5EF4-FFF2-40B4-BE49-F238E27FC236}">
                  <a16:creationId xmlns:a16="http://schemas.microsoft.com/office/drawing/2014/main" id="{42FC0537-5EA9-9465-1DDF-8B82CD4B8D08}"/>
                </a:ext>
              </a:extLst>
            </p:cNvPr>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 name="Google Shape;38;p70">
              <a:extLst>
                <a:ext uri="{FF2B5EF4-FFF2-40B4-BE49-F238E27FC236}">
                  <a16:creationId xmlns:a16="http://schemas.microsoft.com/office/drawing/2014/main" id="{56B055A5-2AA8-792B-01B1-2768D08BA36C}"/>
                </a:ext>
              </a:extLst>
            </p:cNvPr>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 name="Google Shape;39;p70">
              <a:extLst>
                <a:ext uri="{FF2B5EF4-FFF2-40B4-BE49-F238E27FC236}">
                  <a16:creationId xmlns:a16="http://schemas.microsoft.com/office/drawing/2014/main" id="{42F21F53-9AC3-AB2C-255E-750A3A219EE4}"/>
                </a:ext>
              </a:extLst>
            </p:cNvPr>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 name="Google Shape;40;p70">
              <a:extLst>
                <a:ext uri="{FF2B5EF4-FFF2-40B4-BE49-F238E27FC236}">
                  <a16:creationId xmlns:a16="http://schemas.microsoft.com/office/drawing/2014/main" id="{13598185-A916-6CEE-B054-CC247FDFB0A9}"/>
                </a:ext>
              </a:extLst>
            </p:cNvPr>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8" name="Google Shape;41;p70">
              <a:extLst>
                <a:ext uri="{FF2B5EF4-FFF2-40B4-BE49-F238E27FC236}">
                  <a16:creationId xmlns:a16="http://schemas.microsoft.com/office/drawing/2014/main" id="{53E73FE1-406E-3608-2F09-D68963EBEF2F}"/>
                </a:ext>
              </a:extLst>
            </p:cNvPr>
            <p:cNvGrpSpPr/>
            <p:nvPr/>
          </p:nvGrpSpPr>
          <p:grpSpPr>
            <a:xfrm>
              <a:off x="10968672" y="5214269"/>
              <a:ext cx="912495" cy="1194891"/>
              <a:chOff x="10968672" y="5214269"/>
              <a:chExt cx="912495" cy="1194891"/>
            </a:xfrm>
          </p:grpSpPr>
          <p:grpSp>
            <p:nvGrpSpPr>
              <p:cNvPr id="19" name="Google Shape;42;p70">
                <a:extLst>
                  <a:ext uri="{FF2B5EF4-FFF2-40B4-BE49-F238E27FC236}">
                    <a16:creationId xmlns:a16="http://schemas.microsoft.com/office/drawing/2014/main" id="{096A930A-3BD3-8E98-17ED-178132F00ADE}"/>
                  </a:ext>
                </a:extLst>
              </p:cNvPr>
              <p:cNvGrpSpPr/>
              <p:nvPr/>
            </p:nvGrpSpPr>
            <p:grpSpPr>
              <a:xfrm>
                <a:off x="10968672" y="5789340"/>
                <a:ext cx="751522" cy="619820"/>
                <a:chOff x="10968672" y="5789340"/>
                <a:chExt cx="751522" cy="619820"/>
              </a:xfrm>
            </p:grpSpPr>
            <p:sp>
              <p:nvSpPr>
                <p:cNvPr id="35" name="Google Shape;43;p70">
                  <a:extLst>
                    <a:ext uri="{FF2B5EF4-FFF2-40B4-BE49-F238E27FC236}">
                      <a16:creationId xmlns:a16="http://schemas.microsoft.com/office/drawing/2014/main" id="{5C3B14EA-238A-6CD2-A30C-1666634DA664}"/>
                    </a:ext>
                  </a:extLst>
                </p:cNvPr>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 name="Google Shape;44;p70">
                  <a:extLst>
                    <a:ext uri="{FF2B5EF4-FFF2-40B4-BE49-F238E27FC236}">
                      <a16:creationId xmlns:a16="http://schemas.microsoft.com/office/drawing/2014/main" id="{0134E846-55F1-1E14-0668-322859197CFD}"/>
                    </a:ext>
                  </a:extLst>
                </p:cNvPr>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7" name="Google Shape;45;p70">
                  <a:extLst>
                    <a:ext uri="{FF2B5EF4-FFF2-40B4-BE49-F238E27FC236}">
                      <a16:creationId xmlns:a16="http://schemas.microsoft.com/office/drawing/2014/main" id="{F6ECB2C4-0E5D-E3BA-3655-4F9AF457FAFD}"/>
                    </a:ext>
                  </a:extLst>
                </p:cNvPr>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8" name="Google Shape;46;p70">
                  <a:extLst>
                    <a:ext uri="{FF2B5EF4-FFF2-40B4-BE49-F238E27FC236}">
                      <a16:creationId xmlns:a16="http://schemas.microsoft.com/office/drawing/2014/main" id="{FE159C4E-D305-32C6-12BF-4F92BC3BAF76}"/>
                    </a:ext>
                  </a:extLst>
                </p:cNvPr>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 name="Google Shape;47;p70">
                  <a:extLst>
                    <a:ext uri="{FF2B5EF4-FFF2-40B4-BE49-F238E27FC236}">
                      <a16:creationId xmlns:a16="http://schemas.microsoft.com/office/drawing/2014/main" id="{3904D6A7-3B63-9875-9644-97B35175B79B}"/>
                    </a:ext>
                  </a:extLst>
                </p:cNvPr>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0" name="Google Shape;48;p70">
                  <a:extLst>
                    <a:ext uri="{FF2B5EF4-FFF2-40B4-BE49-F238E27FC236}">
                      <a16:creationId xmlns:a16="http://schemas.microsoft.com/office/drawing/2014/main" id="{2E8AC34F-AD7A-13E9-EA09-E8D3DEA7FF41}"/>
                    </a:ext>
                  </a:extLst>
                </p:cNvPr>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 name="Google Shape;49;p70">
                  <a:extLst>
                    <a:ext uri="{FF2B5EF4-FFF2-40B4-BE49-F238E27FC236}">
                      <a16:creationId xmlns:a16="http://schemas.microsoft.com/office/drawing/2014/main" id="{86266308-878A-3FA4-52F1-727FAAE26C16}"/>
                    </a:ext>
                  </a:extLst>
                </p:cNvPr>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 name="Google Shape;50;p70">
                  <a:extLst>
                    <a:ext uri="{FF2B5EF4-FFF2-40B4-BE49-F238E27FC236}">
                      <a16:creationId xmlns:a16="http://schemas.microsoft.com/office/drawing/2014/main" id="{100E3CA5-554E-2A0F-29AA-947CAD44384A}"/>
                    </a:ext>
                  </a:extLst>
                </p:cNvPr>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 name="Google Shape;51;p70">
                  <a:extLst>
                    <a:ext uri="{FF2B5EF4-FFF2-40B4-BE49-F238E27FC236}">
                      <a16:creationId xmlns:a16="http://schemas.microsoft.com/office/drawing/2014/main" id="{D520DB9D-ADA7-1416-33E9-F8CA93293002}"/>
                    </a:ext>
                  </a:extLst>
                </p:cNvPr>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 name="Google Shape;52;p70">
                  <a:extLst>
                    <a:ext uri="{FF2B5EF4-FFF2-40B4-BE49-F238E27FC236}">
                      <a16:creationId xmlns:a16="http://schemas.microsoft.com/office/drawing/2014/main" id="{E667BEA7-20D7-644C-B2BD-61DB0C912B4E}"/>
                    </a:ext>
                  </a:extLst>
                </p:cNvPr>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 name="Google Shape;53;p70">
                  <a:extLst>
                    <a:ext uri="{FF2B5EF4-FFF2-40B4-BE49-F238E27FC236}">
                      <a16:creationId xmlns:a16="http://schemas.microsoft.com/office/drawing/2014/main" id="{81657A59-C12D-659A-2BD2-41C54FFF731C}"/>
                    </a:ext>
                  </a:extLst>
                </p:cNvPr>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0" name="Google Shape;54;p70">
                <a:extLst>
                  <a:ext uri="{FF2B5EF4-FFF2-40B4-BE49-F238E27FC236}">
                    <a16:creationId xmlns:a16="http://schemas.microsoft.com/office/drawing/2014/main" id="{ABAA9270-950F-3D8C-8E50-A2A0F8DB0378}"/>
                  </a:ext>
                </a:extLst>
              </p:cNvPr>
              <p:cNvGrpSpPr/>
              <p:nvPr/>
            </p:nvGrpSpPr>
            <p:grpSpPr>
              <a:xfrm>
                <a:off x="10976292" y="5214269"/>
                <a:ext cx="904875" cy="408453"/>
                <a:chOff x="10976292" y="5214269"/>
                <a:chExt cx="904875" cy="408453"/>
              </a:xfrm>
            </p:grpSpPr>
            <p:sp>
              <p:nvSpPr>
                <p:cNvPr id="25" name="Google Shape;55;p70">
                  <a:extLst>
                    <a:ext uri="{FF2B5EF4-FFF2-40B4-BE49-F238E27FC236}">
                      <a16:creationId xmlns:a16="http://schemas.microsoft.com/office/drawing/2014/main" id="{D780A589-2C0D-4495-8473-7AE2A3234D30}"/>
                    </a:ext>
                  </a:extLst>
                </p:cNvPr>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 name="Google Shape;56;p70">
                  <a:extLst>
                    <a:ext uri="{FF2B5EF4-FFF2-40B4-BE49-F238E27FC236}">
                      <a16:creationId xmlns:a16="http://schemas.microsoft.com/office/drawing/2014/main" id="{1E6F9A66-E06F-C512-48BE-BE8CFAD91B05}"/>
                    </a:ext>
                  </a:extLst>
                </p:cNvPr>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 name="Google Shape;57;p70">
                  <a:extLst>
                    <a:ext uri="{FF2B5EF4-FFF2-40B4-BE49-F238E27FC236}">
                      <a16:creationId xmlns:a16="http://schemas.microsoft.com/office/drawing/2014/main" id="{69E930B8-DFFE-5FAA-E82A-92204C5971ED}"/>
                    </a:ext>
                  </a:extLst>
                </p:cNvPr>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 name="Google Shape;58;p70">
                  <a:extLst>
                    <a:ext uri="{FF2B5EF4-FFF2-40B4-BE49-F238E27FC236}">
                      <a16:creationId xmlns:a16="http://schemas.microsoft.com/office/drawing/2014/main" id="{0A4CC424-1A37-7762-D8D9-958C3E141406}"/>
                    </a:ext>
                  </a:extLst>
                </p:cNvPr>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 name="Google Shape;59;p70">
                  <a:extLst>
                    <a:ext uri="{FF2B5EF4-FFF2-40B4-BE49-F238E27FC236}">
                      <a16:creationId xmlns:a16="http://schemas.microsoft.com/office/drawing/2014/main" id="{683CFD9A-B8BA-E3DA-0C98-9B74BB1E5BD8}"/>
                    </a:ext>
                  </a:extLst>
                </p:cNvPr>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 name="Google Shape;60;p70">
                  <a:extLst>
                    <a:ext uri="{FF2B5EF4-FFF2-40B4-BE49-F238E27FC236}">
                      <a16:creationId xmlns:a16="http://schemas.microsoft.com/office/drawing/2014/main" id="{105E129A-3D82-03C5-CB13-D61CD49E705A}"/>
                    </a:ext>
                  </a:extLst>
                </p:cNvPr>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 name="Google Shape;61;p70">
                  <a:extLst>
                    <a:ext uri="{FF2B5EF4-FFF2-40B4-BE49-F238E27FC236}">
                      <a16:creationId xmlns:a16="http://schemas.microsoft.com/office/drawing/2014/main" id="{03ED25B0-C0ED-8E4E-3CF5-07BCF955C97E}"/>
                    </a:ext>
                  </a:extLst>
                </p:cNvPr>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 name="Google Shape;62;p70">
                  <a:extLst>
                    <a:ext uri="{FF2B5EF4-FFF2-40B4-BE49-F238E27FC236}">
                      <a16:creationId xmlns:a16="http://schemas.microsoft.com/office/drawing/2014/main" id="{8620510F-1640-0BFF-5A47-6A899652A9FB}"/>
                    </a:ext>
                  </a:extLst>
                </p:cNvPr>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 name="Google Shape;63;p70">
                  <a:extLst>
                    <a:ext uri="{FF2B5EF4-FFF2-40B4-BE49-F238E27FC236}">
                      <a16:creationId xmlns:a16="http://schemas.microsoft.com/office/drawing/2014/main" id="{9FF1EDEA-7E0F-6664-C50F-D795ED84C585}"/>
                    </a:ext>
                  </a:extLst>
                </p:cNvPr>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 name="Google Shape;64;p70">
                  <a:extLst>
                    <a:ext uri="{FF2B5EF4-FFF2-40B4-BE49-F238E27FC236}">
                      <a16:creationId xmlns:a16="http://schemas.microsoft.com/office/drawing/2014/main" id="{A02207B6-C630-A45D-7039-3FC2B9B1FCFF}"/>
                    </a:ext>
                  </a:extLst>
                </p:cNvPr>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1" name="Google Shape;65;p70">
                <a:extLst>
                  <a:ext uri="{FF2B5EF4-FFF2-40B4-BE49-F238E27FC236}">
                    <a16:creationId xmlns:a16="http://schemas.microsoft.com/office/drawing/2014/main" id="{5C9D644F-89BF-6288-28DB-53C3EA5ADC61}"/>
                  </a:ext>
                </a:extLst>
              </p:cNvPr>
              <p:cNvGrpSpPr/>
              <p:nvPr/>
            </p:nvGrpSpPr>
            <p:grpSpPr>
              <a:xfrm>
                <a:off x="11013440" y="5670327"/>
                <a:ext cx="207644" cy="85689"/>
                <a:chOff x="11013440" y="5670327"/>
                <a:chExt cx="207644" cy="85689"/>
              </a:xfrm>
            </p:grpSpPr>
            <p:sp>
              <p:nvSpPr>
                <p:cNvPr id="22" name="Google Shape;66;p70">
                  <a:extLst>
                    <a:ext uri="{FF2B5EF4-FFF2-40B4-BE49-F238E27FC236}">
                      <a16:creationId xmlns:a16="http://schemas.microsoft.com/office/drawing/2014/main" id="{EC6F9D87-1F23-A1A7-B8C5-1A39601BB85B}"/>
                    </a:ext>
                  </a:extLst>
                </p:cNvPr>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 name="Google Shape;67;p70">
                  <a:extLst>
                    <a:ext uri="{FF2B5EF4-FFF2-40B4-BE49-F238E27FC236}">
                      <a16:creationId xmlns:a16="http://schemas.microsoft.com/office/drawing/2014/main" id="{E23F0215-A405-4972-071B-5B0356AC7864}"/>
                    </a:ext>
                  </a:extLst>
                </p:cNvPr>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 name="Google Shape;68;p70">
                  <a:extLst>
                    <a:ext uri="{FF2B5EF4-FFF2-40B4-BE49-F238E27FC236}">
                      <a16:creationId xmlns:a16="http://schemas.microsoft.com/office/drawing/2014/main" id="{D8B930E7-F596-92CF-6E61-353B687CD23D}"/>
                    </a:ext>
                  </a:extLst>
                </p:cNvPr>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10"/>
          <p:cNvSpPr txBox="1">
            <a:spLocks noGrp="1"/>
          </p:cNvSpPr>
          <p:nvPr>
            <p:ph type="body" idx="1"/>
          </p:nvPr>
        </p:nvSpPr>
        <p:spPr>
          <a:xfrm>
            <a:off x="5943601" y="2095553"/>
            <a:ext cx="6010011" cy="3913188"/>
          </a:xfrm>
          <a:prstGeom prst="rect">
            <a:avLst/>
          </a:prstGeom>
          <a:noFill/>
          <a:ln>
            <a:noFill/>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Clr>
                <a:srgbClr val="262626"/>
              </a:buClr>
              <a:buSzPts val="2400"/>
              <a:buChar char="•"/>
            </a:pPr>
            <a:r>
              <a:rPr lang="en-US"/>
              <a:t>Blockchain je sada jednotlivých transakcí seskupených do bloků, kde každý blok obsahuje transakce, které proběhly od posledního připojení bloku k blockchainu.</a:t>
            </a:r>
            <a:endParaRPr/>
          </a:p>
          <a:p>
            <a:pPr marL="342900" lvl="0" indent="-190500" algn="l" rtl="0">
              <a:lnSpc>
                <a:spcPct val="90000"/>
              </a:lnSpc>
              <a:spcBef>
                <a:spcPts val="1000"/>
              </a:spcBef>
              <a:spcAft>
                <a:spcPts val="0"/>
              </a:spcAft>
              <a:buClr>
                <a:srgbClr val="262626"/>
              </a:buClr>
              <a:buSzPts val="2400"/>
              <a:buNone/>
            </a:pPr>
            <a:endParaRPr/>
          </a:p>
          <a:p>
            <a:pPr marL="342900" lvl="0" indent="-342900" algn="l" rtl="0">
              <a:lnSpc>
                <a:spcPct val="90000"/>
              </a:lnSpc>
              <a:spcBef>
                <a:spcPts val="1000"/>
              </a:spcBef>
              <a:spcAft>
                <a:spcPts val="0"/>
              </a:spcAft>
              <a:buClr>
                <a:srgbClr val="262626"/>
              </a:buClr>
              <a:buSzPts val="2400"/>
              <a:buChar char="•"/>
            </a:pPr>
            <a:r>
              <a:rPr lang="en-US"/>
              <a:t>Každá transakce je emitována již zaregistrovaným členským uzlem, který ji vysílá všem členům blockchainu.</a:t>
            </a:r>
            <a:endParaRPr/>
          </a:p>
        </p:txBody>
      </p:sp>
      <p:sp>
        <p:nvSpPr>
          <p:cNvPr id="403" name="Google Shape;403;p10"/>
          <p:cNvSpPr txBox="1">
            <a:spLocks noGrp="1"/>
          </p:cNvSpPr>
          <p:nvPr>
            <p:ph type="body" idx="2"/>
          </p:nvPr>
        </p:nvSpPr>
        <p:spPr>
          <a:xfrm>
            <a:off x="5943601" y="647039"/>
            <a:ext cx="4990998" cy="99265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33637"/>
              </a:buClr>
              <a:buSzPts val="3600"/>
              <a:buNone/>
            </a:pPr>
            <a:r>
              <a:rPr lang="en-US">
                <a:solidFill>
                  <a:srgbClr val="033637"/>
                </a:solidFill>
              </a:rPr>
              <a:t>Jak funguje blockchain</a:t>
            </a:r>
            <a:endParaRPr>
              <a:solidFill>
                <a:srgbClr val="033637"/>
              </a:solidFill>
            </a:endParaRPr>
          </a:p>
        </p:txBody>
      </p:sp>
      <p:pic>
        <p:nvPicPr>
          <p:cNvPr id="404" name="Google Shape;404;p10" descr="Blockchain Facts: What Is It, How It Works, and How It Can Be Used"/>
          <p:cNvPicPr preferRelativeResize="0">
            <a:picLocks noGrp="1"/>
          </p:cNvPicPr>
          <p:nvPr>
            <p:ph type="pic" idx="3"/>
          </p:nvPr>
        </p:nvPicPr>
        <p:blipFill rotWithShape="1">
          <a:blip r:embed="rId3">
            <a:alphaModFix/>
          </a:blip>
          <a:srcRect l="5231" r="5431" b="7375"/>
          <a:stretch/>
        </p:blipFill>
        <p:spPr>
          <a:xfrm>
            <a:off x="0" y="1996828"/>
            <a:ext cx="5135986" cy="3624606"/>
          </a:xfrm>
          <a:prstGeom prst="rect">
            <a:avLst/>
          </a:prstGeom>
          <a:solidFill>
            <a:srgbClr val="D8D8D8"/>
          </a:solid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Google Shape;409;p11"/>
          <p:cNvSpPr txBox="1">
            <a:spLocks noGrp="1"/>
          </p:cNvSpPr>
          <p:nvPr>
            <p:ph type="body" idx="1"/>
          </p:nvPr>
        </p:nvSpPr>
        <p:spPr>
          <a:xfrm>
            <a:off x="6485646" y="525780"/>
            <a:ext cx="4235693" cy="545273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FFFFFF"/>
              </a:buClr>
              <a:buSzPts val="3000"/>
              <a:buNone/>
            </a:pPr>
            <a:r>
              <a:rPr lang="en-US">
                <a:solidFill>
                  <a:srgbClr val="FFFFFF"/>
                </a:solidFill>
              </a:rPr>
              <a:t>Blockchain se skládá z několika funkcí, které mohou vyvolat důvěru – ne však úplnou důvěru.</a:t>
            </a:r>
            <a:endParaRPr/>
          </a:p>
        </p:txBody>
      </p:sp>
      <p:pic>
        <p:nvPicPr>
          <p:cNvPr id="410" name="Google Shape;410;p11"/>
          <p:cNvPicPr preferRelativeResize="0">
            <a:picLocks noGrp="1"/>
          </p:cNvPicPr>
          <p:nvPr>
            <p:ph type="pic" idx="2"/>
          </p:nvPr>
        </p:nvPicPr>
        <p:blipFill rotWithShape="1">
          <a:blip r:embed="rId3">
            <a:alphaModFix/>
          </a:blip>
          <a:srcRect l="24652" r="24651"/>
          <a:stretch/>
        </p:blipFill>
        <p:spPr>
          <a:xfrm>
            <a:off x="414116" y="352414"/>
            <a:ext cx="5497412" cy="6099184"/>
          </a:xfrm>
          <a:prstGeom prst="rect">
            <a:avLst/>
          </a:prstGeom>
          <a:solidFill>
            <a:srgbClr val="F2F2F2"/>
          </a:solidFill>
          <a:ln>
            <a:noFill/>
          </a:ln>
        </p:spPr>
      </p:pic>
      <p:grpSp>
        <p:nvGrpSpPr>
          <p:cNvPr id="411" name="Google Shape;411;p11"/>
          <p:cNvGrpSpPr/>
          <p:nvPr/>
        </p:nvGrpSpPr>
        <p:grpSpPr>
          <a:xfrm rot="5400000">
            <a:off x="655944" y="4097331"/>
            <a:ext cx="1882889" cy="2933617"/>
            <a:chOff x="12708052" y="5708395"/>
            <a:chExt cx="760808" cy="1185370"/>
          </a:xfrm>
        </p:grpSpPr>
        <p:sp>
          <p:nvSpPr>
            <p:cNvPr id="412" name="Google Shape;412;p1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3" name="Google Shape;413;p1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4" name="Google Shape;414;p1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5" name="Google Shape;415;p1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6" name="Google Shape;416;p1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7" name="Google Shape;417;p1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422" name="Google Shape;422;p12"/>
          <p:cNvSpPr txBox="1">
            <a:spLocks noGrp="1"/>
          </p:cNvSpPr>
          <p:nvPr>
            <p:ph type="body" idx="1"/>
          </p:nvPr>
        </p:nvSpPr>
        <p:spPr>
          <a:xfrm>
            <a:off x="794158" y="2378791"/>
            <a:ext cx="6239304" cy="3399645"/>
          </a:xfrm>
          <a:prstGeom prst="rect">
            <a:avLst/>
          </a:prstGeom>
          <a:noFill/>
          <a:ln>
            <a:noFill/>
          </a:ln>
        </p:spPr>
        <p:txBody>
          <a:bodyPr spcFirstLastPara="1" wrap="square" lIns="91425" tIns="45700" rIns="91425" bIns="45700" anchor="t" anchorCtr="0">
            <a:noAutofit/>
          </a:bodyPr>
          <a:lstStyle/>
          <a:p>
            <a:pPr marL="285750" lvl="0" indent="-285750" algn="just" rtl="0">
              <a:lnSpc>
                <a:spcPct val="90000"/>
              </a:lnSpc>
              <a:spcBef>
                <a:spcPts val="0"/>
              </a:spcBef>
              <a:spcAft>
                <a:spcPts val="0"/>
              </a:spcAft>
              <a:buClr>
                <a:srgbClr val="262626"/>
              </a:buClr>
              <a:buSzPts val="2400"/>
              <a:buFont typeface="Arial"/>
              <a:buChar char="•"/>
            </a:pPr>
            <a:r>
              <a:rPr lang="en-US"/>
              <a:t>Za prvé, důvěra se opírá o decentralizovanou architekturu s velkým počtem uzlů patřících různým organizacím.</a:t>
            </a:r>
            <a:endParaRPr/>
          </a:p>
          <a:p>
            <a:pPr marL="285750" lvl="0" indent="-285750" algn="just" rtl="0">
              <a:lnSpc>
                <a:spcPct val="90000"/>
              </a:lnSpc>
              <a:spcBef>
                <a:spcPts val="1000"/>
              </a:spcBef>
              <a:spcAft>
                <a:spcPts val="0"/>
              </a:spcAft>
              <a:buClr>
                <a:srgbClr val="262626"/>
              </a:buClr>
              <a:buSzPts val="2400"/>
              <a:buFont typeface="Arial"/>
              <a:buChar char="•"/>
            </a:pPr>
            <a:r>
              <a:rPr lang="en-US"/>
              <a:t>Na rozdíl od centralizované architektury, kde lze přijímat rozhodnutí bez konsensu, je třeba buď vytvořit určitou úroveň konsensu, nebo řídit více než 50 % uzlů (nebo výpočetního výkonu), tak aby bylo možné působit na systém jako celek.</a:t>
            </a:r>
            <a:endParaRPr/>
          </a:p>
        </p:txBody>
      </p:sp>
      <p:sp>
        <p:nvSpPr>
          <p:cNvPr id="423" name="Google Shape;423;p12"/>
          <p:cNvSpPr txBox="1">
            <a:spLocks noGrp="1"/>
          </p:cNvSpPr>
          <p:nvPr>
            <p:ph type="body" idx="2"/>
          </p:nvPr>
        </p:nvSpPr>
        <p:spPr>
          <a:xfrm>
            <a:off x="798381" y="761603"/>
            <a:ext cx="10241452"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Decentralizovaná architektura a vládní neutralita </a:t>
            </a:r>
            <a:endParaRPr/>
          </a:p>
        </p:txBody>
      </p:sp>
      <p:grpSp>
        <p:nvGrpSpPr>
          <p:cNvPr id="424" name="Google Shape;424;p12"/>
          <p:cNvGrpSpPr/>
          <p:nvPr/>
        </p:nvGrpSpPr>
        <p:grpSpPr>
          <a:xfrm rot="10800000" flipH="1">
            <a:off x="10388648" y="0"/>
            <a:ext cx="1803350" cy="2809693"/>
            <a:chOff x="12708052" y="5708395"/>
            <a:chExt cx="760808" cy="1185370"/>
          </a:xfrm>
        </p:grpSpPr>
        <p:sp>
          <p:nvSpPr>
            <p:cNvPr id="425" name="Google Shape;425;p1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6" name="Google Shape;426;p1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7" name="Google Shape;427;p1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8" name="Google Shape;428;p1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9" name="Google Shape;429;p1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0" name="Google Shape;430;p1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pic>
        <p:nvPicPr>
          <p:cNvPr id="431" name="Google Shape;431;p12" descr="Ein Bild, das Diagramm, Reihe, Kreis, Design enthält.&#10;&#10;Automatisch generierte Beschreibung"/>
          <p:cNvPicPr preferRelativeResize="0"/>
          <p:nvPr/>
        </p:nvPicPr>
        <p:blipFill rotWithShape="1">
          <a:blip r:embed="rId3">
            <a:alphaModFix/>
          </a:blip>
          <a:srcRect/>
          <a:stretch/>
        </p:blipFill>
        <p:spPr>
          <a:xfrm>
            <a:off x="7635330" y="2407984"/>
            <a:ext cx="2851111" cy="257564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13"/>
          <p:cNvSpPr txBox="1">
            <a:spLocks noGrp="1"/>
          </p:cNvSpPr>
          <p:nvPr>
            <p:ph type="body" idx="1"/>
          </p:nvPr>
        </p:nvSpPr>
        <p:spPr>
          <a:xfrm>
            <a:off x="794158" y="2321064"/>
            <a:ext cx="5488848" cy="3676737"/>
          </a:xfrm>
          <a:prstGeom prst="rect">
            <a:avLst/>
          </a:prstGeom>
          <a:noFill/>
          <a:ln>
            <a:noFill/>
          </a:ln>
        </p:spPr>
        <p:txBody>
          <a:bodyPr spcFirstLastPara="1" wrap="square" lIns="91425" tIns="45700" rIns="91425" bIns="45700" anchor="t" anchorCtr="0">
            <a:noAutofit/>
          </a:bodyPr>
          <a:lstStyle/>
          <a:p>
            <a:pPr marL="285750" lvl="0" indent="-285750" algn="just" rtl="0">
              <a:lnSpc>
                <a:spcPct val="90000"/>
              </a:lnSpc>
              <a:spcBef>
                <a:spcPts val="0"/>
              </a:spcBef>
              <a:spcAft>
                <a:spcPts val="0"/>
              </a:spcAft>
              <a:buClr>
                <a:srgbClr val="262626"/>
              </a:buClr>
              <a:buSzPts val="2400"/>
              <a:buFont typeface="Arial"/>
              <a:buChar char="•"/>
            </a:pPr>
            <a:r>
              <a:rPr lang="en-US"/>
              <a:t>Vzhledem k tomu, že architektura spoléhá na mnoho uzlů, práce na ověřování a ukládání transakcí v blockchainu, stejně jako jakékoli aktualizace pravidel, jimiž se blockchain řídí, musí získat konsensus od široké skupiny zúčastněných stran, což zakazuje, aby se malá skupina stala příliš vlivná na mechanismy řízení.</a:t>
            </a:r>
            <a:endParaRPr>
              <a:highlight>
                <a:srgbClr val="FFFF00"/>
              </a:highlight>
            </a:endParaRPr>
          </a:p>
        </p:txBody>
      </p:sp>
      <p:sp>
        <p:nvSpPr>
          <p:cNvPr id="437" name="Google Shape;437;p13"/>
          <p:cNvSpPr txBox="1">
            <a:spLocks noGrp="1"/>
          </p:cNvSpPr>
          <p:nvPr>
            <p:ph type="body" idx="2"/>
          </p:nvPr>
        </p:nvSpPr>
        <p:spPr>
          <a:xfrm>
            <a:off x="798381" y="761603"/>
            <a:ext cx="10241452"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Decentralizovaná architektura a vládní neutralita </a:t>
            </a:r>
            <a:endParaRPr/>
          </a:p>
        </p:txBody>
      </p:sp>
      <p:grpSp>
        <p:nvGrpSpPr>
          <p:cNvPr id="438" name="Google Shape;438;p13"/>
          <p:cNvGrpSpPr/>
          <p:nvPr/>
        </p:nvGrpSpPr>
        <p:grpSpPr>
          <a:xfrm rot="10800000" flipH="1">
            <a:off x="10388648" y="0"/>
            <a:ext cx="1803350" cy="2809693"/>
            <a:chOff x="12708052" y="5708395"/>
            <a:chExt cx="760808" cy="1185370"/>
          </a:xfrm>
        </p:grpSpPr>
        <p:sp>
          <p:nvSpPr>
            <p:cNvPr id="439" name="Google Shape;439;p1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0" name="Google Shape;440;p1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1" name="Google Shape;441;p1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2" name="Google Shape;442;p1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3" name="Google Shape;443;p1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4" name="Google Shape;444;p1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pic>
        <p:nvPicPr>
          <p:cNvPr id="445" name="Google Shape;445;p13" descr="Ein Bild, das Text, Diagramm, Reihe, Screenshot enthält.&#10;&#10;Automatisch generierte Beschreibung"/>
          <p:cNvPicPr preferRelativeResize="0"/>
          <p:nvPr/>
        </p:nvPicPr>
        <p:blipFill rotWithShape="1">
          <a:blip r:embed="rId3">
            <a:alphaModFix/>
          </a:blip>
          <a:srcRect/>
          <a:stretch/>
        </p:blipFill>
        <p:spPr>
          <a:xfrm>
            <a:off x="7040390" y="2459290"/>
            <a:ext cx="3116106" cy="2495368"/>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14"/>
          <p:cNvSpPr txBox="1">
            <a:spLocks noGrp="1"/>
          </p:cNvSpPr>
          <p:nvPr>
            <p:ph type="body" idx="1"/>
          </p:nvPr>
        </p:nvSpPr>
        <p:spPr>
          <a:xfrm>
            <a:off x="728182" y="2669077"/>
            <a:ext cx="10061737" cy="2522191"/>
          </a:xfrm>
          <a:prstGeom prst="rect">
            <a:avLst/>
          </a:prstGeom>
          <a:noFill/>
          <a:ln>
            <a:noFill/>
          </a:ln>
        </p:spPr>
        <p:txBody>
          <a:bodyPr spcFirstLastPara="1" wrap="square" lIns="91425" tIns="45700" rIns="91425" bIns="45700" anchor="t" anchorCtr="0">
            <a:noAutofit/>
          </a:bodyPr>
          <a:lstStyle/>
          <a:p>
            <a:pPr marL="342900" lvl="0" indent="-342900" algn="just" rtl="0">
              <a:lnSpc>
                <a:spcPct val="90000"/>
              </a:lnSpc>
              <a:spcBef>
                <a:spcPts val="0"/>
              </a:spcBef>
              <a:spcAft>
                <a:spcPts val="0"/>
              </a:spcAft>
              <a:buClr>
                <a:srgbClr val="262626"/>
              </a:buClr>
              <a:buSzPts val="2400"/>
              <a:buFont typeface="Arial"/>
              <a:buChar char="•"/>
            </a:pPr>
            <a:r>
              <a:rPr lang="en-US"/>
              <a:t>Důvěra vyžaduje, aby byly výpočetní zdroje a úložné kapacity mezi organizacemi vyvážené; přesto pozorujeme přesně opačnou situaci v bitcoinovém blockchainu, s vytvářením těžebních poolů.</a:t>
            </a:r>
            <a:endParaRPr/>
          </a:p>
          <a:p>
            <a:pPr marL="342900" lvl="0" indent="-342900" algn="just" rtl="0">
              <a:lnSpc>
                <a:spcPct val="90000"/>
              </a:lnSpc>
              <a:spcBef>
                <a:spcPts val="1000"/>
              </a:spcBef>
              <a:spcAft>
                <a:spcPts val="0"/>
              </a:spcAft>
              <a:buClr>
                <a:srgbClr val="262626"/>
              </a:buClr>
              <a:buSzPts val="2400"/>
              <a:buFont typeface="Arial"/>
              <a:buChar char="•"/>
            </a:pPr>
            <a:r>
              <a:rPr lang="en-US"/>
              <a:t>Tři největší fondy již několikrát držely více než 50 % výpočetního výkonu sítě.</a:t>
            </a:r>
            <a:endParaRPr/>
          </a:p>
        </p:txBody>
      </p:sp>
      <p:sp>
        <p:nvSpPr>
          <p:cNvPr id="451" name="Google Shape;451;p14"/>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Decentralizovaná architektura a vládní neutralita </a:t>
            </a:r>
            <a:endParaRPr/>
          </a:p>
        </p:txBody>
      </p:sp>
      <p:grpSp>
        <p:nvGrpSpPr>
          <p:cNvPr id="452" name="Google Shape;452;p14"/>
          <p:cNvGrpSpPr/>
          <p:nvPr/>
        </p:nvGrpSpPr>
        <p:grpSpPr>
          <a:xfrm rot="10800000" flipH="1">
            <a:off x="10388648" y="0"/>
            <a:ext cx="1803350" cy="2809693"/>
            <a:chOff x="12708052" y="5708395"/>
            <a:chExt cx="760808" cy="1185370"/>
          </a:xfrm>
        </p:grpSpPr>
        <p:sp>
          <p:nvSpPr>
            <p:cNvPr id="453" name="Google Shape;453;p1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4" name="Google Shape;454;p1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5" name="Google Shape;455;p1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6" name="Google Shape;456;p1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7" name="Google Shape;457;p1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8" name="Google Shape;458;p1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Google Shape;463;p15"/>
          <p:cNvSpPr txBox="1">
            <a:spLocks noGrp="1"/>
          </p:cNvSpPr>
          <p:nvPr>
            <p:ph type="body" idx="1"/>
          </p:nvPr>
        </p:nvSpPr>
        <p:spPr>
          <a:xfrm>
            <a:off x="798381" y="2700596"/>
            <a:ext cx="9203794" cy="3007100"/>
          </a:xfrm>
          <a:prstGeom prst="rect">
            <a:avLst/>
          </a:prstGeom>
          <a:noFill/>
          <a:ln>
            <a:noFill/>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Clr>
                <a:srgbClr val="262626"/>
              </a:buClr>
              <a:buSzPts val="2400"/>
              <a:buFont typeface="Arial"/>
              <a:buChar char="•"/>
            </a:pPr>
            <a:r>
              <a:rPr lang="en-US"/>
              <a:t>Tento 50% práh je kritický, protože umožňuje organizaci nebo koalici organizací zavést 51% útok: v podstatě mít možnost kontrolovat historii transakcí, ale ne nutně krást měnové zisky nebo přidávat škodlivé transakce.</a:t>
            </a:r>
            <a:endParaRPr>
              <a:highlight>
                <a:srgbClr val="FFFF00"/>
              </a:highlight>
            </a:endParaRPr>
          </a:p>
        </p:txBody>
      </p:sp>
      <p:sp>
        <p:nvSpPr>
          <p:cNvPr id="464" name="Google Shape;464;p15"/>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Decentralizovaná architektura a vládní neutralita </a:t>
            </a:r>
            <a:endParaRPr/>
          </a:p>
        </p:txBody>
      </p:sp>
      <p:grpSp>
        <p:nvGrpSpPr>
          <p:cNvPr id="465" name="Google Shape;465;p15"/>
          <p:cNvGrpSpPr/>
          <p:nvPr/>
        </p:nvGrpSpPr>
        <p:grpSpPr>
          <a:xfrm rot="10800000" flipH="1">
            <a:off x="10388648" y="0"/>
            <a:ext cx="1803350" cy="2809693"/>
            <a:chOff x="12708052" y="5708395"/>
            <a:chExt cx="760808" cy="1185370"/>
          </a:xfrm>
        </p:grpSpPr>
        <p:sp>
          <p:nvSpPr>
            <p:cNvPr id="466" name="Google Shape;466;p1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7" name="Google Shape;467;p1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8" name="Google Shape;468;p1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9" name="Google Shape;469;p1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0" name="Google Shape;470;p1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1" name="Google Shape;471;p1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sp>
        <p:nvSpPr>
          <p:cNvPr id="476" name="Google Shape;476;p16"/>
          <p:cNvSpPr txBox="1">
            <a:spLocks noGrp="1"/>
          </p:cNvSpPr>
          <p:nvPr>
            <p:ph type="body" idx="1"/>
          </p:nvPr>
        </p:nvSpPr>
        <p:spPr>
          <a:xfrm>
            <a:off x="797456" y="1964804"/>
            <a:ext cx="8746594" cy="3849918"/>
          </a:xfrm>
          <a:prstGeom prst="rect">
            <a:avLst/>
          </a:prstGeom>
          <a:noFill/>
          <a:ln>
            <a:noFill/>
          </a:ln>
        </p:spPr>
        <p:txBody>
          <a:bodyPr spcFirstLastPara="1" wrap="square" lIns="91425" tIns="45700" rIns="91425" bIns="45700" anchor="t" anchorCtr="0">
            <a:noAutofit/>
          </a:bodyPr>
          <a:lstStyle/>
          <a:p>
            <a:pPr marL="228600" lvl="0" indent="-228600" algn="just" rtl="0">
              <a:lnSpc>
                <a:spcPct val="90000"/>
              </a:lnSpc>
              <a:spcBef>
                <a:spcPts val="0"/>
              </a:spcBef>
              <a:spcAft>
                <a:spcPts val="0"/>
              </a:spcAft>
              <a:buClr>
                <a:srgbClr val="262626"/>
              </a:buClr>
              <a:buSzPts val="2400"/>
              <a:buFont typeface="Arial"/>
              <a:buChar char="•"/>
            </a:pPr>
            <a:r>
              <a:rPr lang="en-US"/>
              <a:t>Za druhé, důvěra se opírá o neutrální schéma řízení – blockchain ekvivalentní pojmu rovnováhy sil. Před investováním času a peněz do blockchainu je třeba zkontrolovat, zda je zaručena neutralita systému řízení: zda je omezený počet lidí spravujících projekt a jeho protokol skutečně nezávislý ve svém rozhodovacím procesu a odolný vůči politickým nebo průmyslovým tlakům.</a:t>
            </a:r>
            <a:endParaRPr/>
          </a:p>
          <a:p>
            <a:pPr marL="228600" lvl="0" indent="-228600" algn="just" rtl="0">
              <a:lnSpc>
                <a:spcPct val="90000"/>
              </a:lnSpc>
              <a:spcBef>
                <a:spcPts val="1000"/>
              </a:spcBef>
              <a:spcAft>
                <a:spcPts val="0"/>
              </a:spcAft>
              <a:buClr>
                <a:srgbClr val="262626"/>
              </a:buClr>
              <a:buSzPts val="2400"/>
              <a:buFont typeface="Arial"/>
              <a:buChar char="•"/>
            </a:pPr>
            <a:r>
              <a:rPr lang="en-US"/>
              <a:t>Pokud tomu tak není, pak síla v blockchainu není v zásadě vyvážená.</a:t>
            </a:r>
            <a:endParaRPr/>
          </a:p>
        </p:txBody>
      </p:sp>
      <p:sp>
        <p:nvSpPr>
          <p:cNvPr id="477" name="Google Shape;477;p16"/>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Decentralizovaná architektura a vládní neutralita </a:t>
            </a:r>
            <a:endParaRPr/>
          </a:p>
        </p:txBody>
      </p:sp>
      <p:grpSp>
        <p:nvGrpSpPr>
          <p:cNvPr id="478" name="Google Shape;478;p16"/>
          <p:cNvGrpSpPr/>
          <p:nvPr/>
        </p:nvGrpSpPr>
        <p:grpSpPr>
          <a:xfrm rot="10800000" flipH="1">
            <a:off x="10388648" y="0"/>
            <a:ext cx="1803350" cy="2809693"/>
            <a:chOff x="12708052" y="5708395"/>
            <a:chExt cx="760808" cy="1185370"/>
          </a:xfrm>
        </p:grpSpPr>
        <p:sp>
          <p:nvSpPr>
            <p:cNvPr id="479" name="Google Shape;479;p1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80" name="Google Shape;480;p1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81" name="Google Shape;481;p1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82" name="Google Shape;482;p1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83" name="Google Shape;483;p1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84" name="Google Shape;484;p1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89" name="Google Shape;489;p17"/>
          <p:cNvSpPr txBox="1">
            <a:spLocks noGrp="1"/>
          </p:cNvSpPr>
          <p:nvPr>
            <p:ph type="body" idx="1"/>
          </p:nvPr>
        </p:nvSpPr>
        <p:spPr>
          <a:xfrm>
            <a:off x="797456" y="2807622"/>
            <a:ext cx="8632294" cy="2522191"/>
          </a:xfrm>
          <a:prstGeom prst="rect">
            <a:avLst/>
          </a:prstGeom>
          <a:noFill/>
          <a:ln>
            <a:noFill/>
          </a:ln>
        </p:spPr>
        <p:txBody>
          <a:bodyPr spcFirstLastPara="1" wrap="square" lIns="91425" tIns="45700" rIns="91425" bIns="45700" anchor="t" anchorCtr="0">
            <a:noAutofit/>
          </a:bodyPr>
          <a:lstStyle/>
          <a:p>
            <a:pPr marL="228600" lvl="0" indent="-228600" algn="just" rtl="0">
              <a:lnSpc>
                <a:spcPct val="90000"/>
              </a:lnSpc>
              <a:spcBef>
                <a:spcPts val="0"/>
              </a:spcBef>
              <a:spcAft>
                <a:spcPts val="0"/>
              </a:spcAft>
              <a:buClr>
                <a:srgbClr val="262626"/>
              </a:buClr>
              <a:buSzPts val="2400"/>
              <a:buFont typeface="Arial"/>
              <a:buChar char="•"/>
            </a:pPr>
            <a:r>
              <a:rPr lang="en-US"/>
              <a:t>Dále, pokud tyto zainteresované strany ovládají více než polovinu výpočetního výkonu, neplatí ani princip konsenzu. Pokud jsou provozní pravidla blockchainu aktualizována prostřednictvím aktualizace kódu blockchainu, těžaři a jejich administrátoři mohou aktualizaci buď přijmout, nebo odmítnout.</a:t>
            </a:r>
            <a:endParaRPr/>
          </a:p>
        </p:txBody>
      </p:sp>
      <p:sp>
        <p:nvSpPr>
          <p:cNvPr id="490" name="Google Shape;490;p17"/>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Decentralizovaná architektura a vládní neutralita </a:t>
            </a:r>
            <a:endParaRPr/>
          </a:p>
        </p:txBody>
      </p:sp>
      <p:grpSp>
        <p:nvGrpSpPr>
          <p:cNvPr id="491" name="Google Shape;491;p17"/>
          <p:cNvGrpSpPr/>
          <p:nvPr/>
        </p:nvGrpSpPr>
        <p:grpSpPr>
          <a:xfrm rot="10800000" flipH="1">
            <a:off x="10388648" y="0"/>
            <a:ext cx="1803350" cy="2809693"/>
            <a:chOff x="12708052" y="5708395"/>
            <a:chExt cx="760808" cy="1185370"/>
          </a:xfrm>
        </p:grpSpPr>
        <p:sp>
          <p:nvSpPr>
            <p:cNvPr id="492" name="Google Shape;492;p1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3" name="Google Shape;493;p1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4" name="Google Shape;494;p1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5" name="Google Shape;495;p1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6" name="Google Shape;496;p1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7" name="Google Shape;497;p1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18"/>
          <p:cNvSpPr txBox="1">
            <a:spLocks noGrp="1"/>
          </p:cNvSpPr>
          <p:nvPr>
            <p:ph type="body" idx="1"/>
          </p:nvPr>
        </p:nvSpPr>
        <p:spPr>
          <a:xfrm>
            <a:off x="728183" y="2495895"/>
            <a:ext cx="8724427" cy="2706918"/>
          </a:xfrm>
          <a:prstGeom prst="rect">
            <a:avLst/>
          </a:prstGeom>
          <a:noFill/>
          <a:ln>
            <a:noFill/>
          </a:ln>
        </p:spPr>
        <p:txBody>
          <a:bodyPr spcFirstLastPara="1" wrap="square" lIns="91425" tIns="45700" rIns="91425" bIns="45700" anchor="t" anchorCtr="0">
            <a:noAutofit/>
          </a:bodyPr>
          <a:lstStyle/>
          <a:p>
            <a:pPr marL="228600" lvl="0" indent="-228600" algn="just" rtl="0">
              <a:lnSpc>
                <a:spcPct val="90000"/>
              </a:lnSpc>
              <a:spcBef>
                <a:spcPts val="0"/>
              </a:spcBef>
              <a:spcAft>
                <a:spcPts val="0"/>
              </a:spcAft>
              <a:buClr>
                <a:srgbClr val="262626"/>
              </a:buClr>
              <a:buSzPts val="2400"/>
              <a:buFont typeface="Arial"/>
              <a:buChar char="•"/>
            </a:pPr>
            <a:r>
              <a:rPr lang="en-US"/>
              <a:t>Může to být menší a zpětně kompatibilní aktualizace – nazývaná soft fork – nebo velká a zpětně nekompatibilní aktualizace – nazývaná hard fork.</a:t>
            </a:r>
            <a:endParaRPr/>
          </a:p>
          <a:p>
            <a:pPr marL="228600" lvl="0" indent="-228600" algn="just" rtl="0">
              <a:lnSpc>
                <a:spcPct val="90000"/>
              </a:lnSpc>
              <a:spcBef>
                <a:spcPts val="1000"/>
              </a:spcBef>
              <a:spcAft>
                <a:spcPts val="0"/>
              </a:spcAft>
              <a:buClr>
                <a:srgbClr val="262626"/>
              </a:buClr>
              <a:buSzPts val="2400"/>
              <a:buFont typeface="Arial"/>
              <a:buChar char="•"/>
            </a:pPr>
            <a:r>
              <a:rPr lang="en-US"/>
              <a:t>K implementaci soft fork vyžaduje pouze podporu většiny těžařů, zatímco hard fork vyžaduje mnohem větší shodu.</a:t>
            </a:r>
            <a:endParaRPr/>
          </a:p>
        </p:txBody>
      </p:sp>
      <p:sp>
        <p:nvSpPr>
          <p:cNvPr id="503" name="Google Shape;503;p18"/>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Decentralizovaná architektura a vládní neutralita </a:t>
            </a:r>
            <a:endParaRPr/>
          </a:p>
        </p:txBody>
      </p:sp>
      <p:grpSp>
        <p:nvGrpSpPr>
          <p:cNvPr id="504" name="Google Shape;504;p18"/>
          <p:cNvGrpSpPr/>
          <p:nvPr/>
        </p:nvGrpSpPr>
        <p:grpSpPr>
          <a:xfrm rot="10800000" flipH="1">
            <a:off x="10388648" y="0"/>
            <a:ext cx="1803350" cy="2809693"/>
            <a:chOff x="12708052" y="5708395"/>
            <a:chExt cx="760808" cy="1185370"/>
          </a:xfrm>
        </p:grpSpPr>
        <p:sp>
          <p:nvSpPr>
            <p:cNvPr id="505" name="Google Shape;505;p1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6" name="Google Shape;506;p1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7" name="Google Shape;507;p1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8" name="Google Shape;508;p1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9" name="Google Shape;509;p1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0" name="Google Shape;510;p1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p19"/>
          <p:cNvSpPr txBox="1">
            <a:spLocks noGrp="1"/>
          </p:cNvSpPr>
          <p:nvPr>
            <p:ph type="body" idx="1"/>
          </p:nvPr>
        </p:nvSpPr>
        <p:spPr>
          <a:xfrm>
            <a:off x="798380" y="2553622"/>
            <a:ext cx="8962839" cy="3226464"/>
          </a:xfrm>
          <a:prstGeom prst="rect">
            <a:avLst/>
          </a:prstGeom>
          <a:noFill/>
          <a:ln>
            <a:noFill/>
          </a:ln>
        </p:spPr>
        <p:txBody>
          <a:bodyPr spcFirstLastPara="1" wrap="square" lIns="91425" tIns="45700" rIns="91425" bIns="45700" anchor="t" anchorCtr="0">
            <a:noAutofit/>
          </a:bodyPr>
          <a:lstStyle/>
          <a:p>
            <a:pPr marL="228600" lvl="0" indent="-228600" algn="just" rtl="0">
              <a:lnSpc>
                <a:spcPct val="90000"/>
              </a:lnSpc>
              <a:spcBef>
                <a:spcPts val="0"/>
              </a:spcBef>
              <a:spcAft>
                <a:spcPts val="0"/>
              </a:spcAft>
              <a:buClr>
                <a:srgbClr val="262626"/>
              </a:buClr>
              <a:buSzPts val="2400"/>
              <a:buFont typeface="Arial"/>
              <a:buChar char="•"/>
            </a:pPr>
            <a:r>
              <a:rPr lang="en-US"/>
              <a:t>V případě, že se nedosáhne velkého konsenzu, ale dostatečně velké skupiny podporují obě řešení, blockchain se rozdělí na dva různé blockchainy, které přežijí samy o sobě.</a:t>
            </a:r>
            <a:endParaRPr/>
          </a:p>
          <a:p>
            <a:pPr marL="228600" lvl="0" indent="-228600" algn="just" rtl="0">
              <a:lnSpc>
                <a:spcPct val="90000"/>
              </a:lnSpc>
              <a:spcBef>
                <a:spcPts val="1000"/>
              </a:spcBef>
              <a:spcAft>
                <a:spcPts val="0"/>
              </a:spcAft>
              <a:buClr>
                <a:srgbClr val="262626"/>
              </a:buClr>
              <a:buSzPts val="2400"/>
              <a:buFont typeface="Arial"/>
              <a:buChar char="•"/>
            </a:pPr>
            <a:r>
              <a:rPr lang="en-US"/>
              <a:t>Koalice stakeholderů, kteří drží většinu těžebních kapacit, by se proto mohla domluvit, upravit pravidla správy, vytvořit forky a zmatky, vytvořit dvojité výdaje (viz níže) a riskovat devalvaci kryptoměny jako celku.</a:t>
            </a:r>
            <a:endParaRPr/>
          </a:p>
        </p:txBody>
      </p:sp>
      <p:sp>
        <p:nvSpPr>
          <p:cNvPr id="516" name="Google Shape;516;p19"/>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Decentralizovaná architektura a vládní neutralita </a:t>
            </a:r>
            <a:endParaRPr/>
          </a:p>
        </p:txBody>
      </p:sp>
      <p:grpSp>
        <p:nvGrpSpPr>
          <p:cNvPr id="517" name="Google Shape;517;p19"/>
          <p:cNvGrpSpPr/>
          <p:nvPr/>
        </p:nvGrpSpPr>
        <p:grpSpPr>
          <a:xfrm rot="10800000" flipH="1">
            <a:off x="10388648" y="0"/>
            <a:ext cx="1803350" cy="2809693"/>
            <a:chOff x="12708052" y="5708395"/>
            <a:chExt cx="760808" cy="1185370"/>
          </a:xfrm>
        </p:grpSpPr>
        <p:sp>
          <p:nvSpPr>
            <p:cNvPr id="518" name="Google Shape;518;p1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9" name="Google Shape;519;p1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0" name="Google Shape;520;p1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1" name="Google Shape;521;p1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2" name="Google Shape;522;p1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3" name="Google Shape;523;p1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2"/>
          <p:cNvSpPr txBox="1">
            <a:spLocks noGrp="1"/>
          </p:cNvSpPr>
          <p:nvPr>
            <p:ph type="body" idx="1"/>
          </p:nvPr>
        </p:nvSpPr>
        <p:spPr>
          <a:xfrm>
            <a:off x="1734049" y="2286345"/>
            <a:ext cx="8953001" cy="1988475"/>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Font typeface="Arial"/>
              <a:buChar char="•"/>
            </a:pPr>
            <a:r>
              <a:rPr lang="en-US"/>
              <a:t>Téma: ‚</a:t>
            </a:r>
            <a:r>
              <a:rPr lang="en-US" b="1"/>
              <a:t>Důvěryhodné zdroje blockchainu – komu věřit</a:t>
            </a:r>
            <a:r>
              <a:rPr lang="en-US"/>
              <a:t>‘​</a:t>
            </a:r>
            <a:r>
              <a:rPr lang="en-US" b="0" i="0">
                <a:solidFill>
                  <a:srgbClr val="000000"/>
                </a:solidFill>
                <a:latin typeface="Calibri"/>
                <a:ea typeface="Calibri"/>
                <a:cs typeface="Calibri"/>
                <a:sym typeface="Calibri"/>
              </a:rPr>
              <a:t>​</a:t>
            </a:r>
            <a:endParaRPr b="0" i="0">
              <a:latin typeface="Arial"/>
              <a:ea typeface="Arial"/>
              <a:cs typeface="Arial"/>
              <a:sym typeface="Arial"/>
            </a:endParaRPr>
          </a:p>
          <a:p>
            <a:pPr marL="228600" lvl="0" indent="-228600" algn="l" rtl="0">
              <a:lnSpc>
                <a:spcPct val="90000"/>
              </a:lnSpc>
              <a:spcBef>
                <a:spcPts val="1000"/>
              </a:spcBef>
              <a:spcAft>
                <a:spcPts val="0"/>
              </a:spcAft>
              <a:buClr>
                <a:srgbClr val="262626"/>
              </a:buClr>
              <a:buSzPts val="2400"/>
              <a:buFont typeface="Arial"/>
              <a:buChar char="•"/>
            </a:pPr>
            <a:r>
              <a:rPr lang="en-US"/>
              <a:t>Význam: Potenciál ilustrovat, do jaké míry lze na blockchain nahlížet jako na důvěryhodnou technologii.</a:t>
            </a:r>
            <a:endParaRPr/>
          </a:p>
          <a:p>
            <a:pPr marL="228600" lvl="0" indent="-228600" algn="l" rtl="0">
              <a:lnSpc>
                <a:spcPct val="90000"/>
              </a:lnSpc>
              <a:spcBef>
                <a:spcPts val="1000"/>
              </a:spcBef>
              <a:spcAft>
                <a:spcPts val="0"/>
              </a:spcAft>
              <a:buClr>
                <a:srgbClr val="262626"/>
              </a:buClr>
              <a:buSzPts val="2400"/>
              <a:buFont typeface="Arial"/>
              <a:buChar char="•"/>
            </a:pPr>
            <a:r>
              <a:rPr lang="en-US"/>
              <a:t>Prominentní v akademické literatuře ​</a:t>
            </a:r>
            <a:r>
              <a:rPr lang="en-US" b="0" i="0">
                <a:solidFill>
                  <a:srgbClr val="000000"/>
                </a:solidFill>
                <a:latin typeface="Calibri"/>
                <a:ea typeface="Calibri"/>
                <a:cs typeface="Calibri"/>
                <a:sym typeface="Calibri"/>
              </a:rPr>
              <a:t>​</a:t>
            </a:r>
            <a:endParaRPr b="0" i="0">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2400"/>
              <a:buFont typeface="Arial"/>
              <a:buChar char="•"/>
            </a:pPr>
            <a:r>
              <a:rPr lang="en-US"/>
              <a:t>Odpovědi na otázky, do jaké míry je používání blockchainu v zemědělsko-potravinářském sektoru důvěryhodné.</a:t>
            </a:r>
            <a:endParaRPr/>
          </a:p>
        </p:txBody>
      </p:sp>
      <p:sp>
        <p:nvSpPr>
          <p:cNvPr id="336" name="Google Shape;336;p2"/>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Popis modulu</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27"/>
        <p:cNvGrpSpPr/>
        <p:nvPr/>
      </p:nvGrpSpPr>
      <p:grpSpPr>
        <a:xfrm>
          <a:off x="0" y="0"/>
          <a:ext cx="0" cy="0"/>
          <a:chOff x="0" y="0"/>
          <a:chExt cx="0" cy="0"/>
        </a:xfrm>
      </p:grpSpPr>
      <p:sp>
        <p:nvSpPr>
          <p:cNvPr id="528" name="Google Shape;528;p20"/>
          <p:cNvSpPr txBox="1">
            <a:spLocks noGrp="1"/>
          </p:cNvSpPr>
          <p:nvPr>
            <p:ph type="body" idx="1"/>
          </p:nvPr>
        </p:nvSpPr>
        <p:spPr>
          <a:xfrm>
            <a:off x="6485646" y="525780"/>
            <a:ext cx="4235693" cy="545273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US" i="0"/>
              <a:t>Důvěra také spoléhá na transparentnost.</a:t>
            </a:r>
            <a:endParaRPr/>
          </a:p>
        </p:txBody>
      </p:sp>
      <p:pic>
        <p:nvPicPr>
          <p:cNvPr id="529" name="Google Shape;529;p20"/>
          <p:cNvPicPr preferRelativeResize="0">
            <a:picLocks noGrp="1"/>
          </p:cNvPicPr>
          <p:nvPr>
            <p:ph type="pic" idx="2"/>
          </p:nvPr>
        </p:nvPicPr>
        <p:blipFill rotWithShape="1">
          <a:blip r:embed="rId3">
            <a:alphaModFix/>
          </a:blip>
          <a:srcRect l="24652" r="24651"/>
          <a:stretch/>
        </p:blipFill>
        <p:spPr>
          <a:xfrm>
            <a:off x="414116" y="352414"/>
            <a:ext cx="5497412" cy="6099184"/>
          </a:xfrm>
          <a:prstGeom prst="rect">
            <a:avLst/>
          </a:prstGeom>
          <a:solidFill>
            <a:srgbClr val="F2F2F2"/>
          </a:solidFill>
          <a:ln>
            <a:noFill/>
          </a:ln>
        </p:spPr>
      </p:pic>
      <p:grpSp>
        <p:nvGrpSpPr>
          <p:cNvPr id="530" name="Google Shape;530;p20"/>
          <p:cNvGrpSpPr/>
          <p:nvPr/>
        </p:nvGrpSpPr>
        <p:grpSpPr>
          <a:xfrm rot="5400000">
            <a:off x="655944" y="4097331"/>
            <a:ext cx="1882889" cy="2933617"/>
            <a:chOff x="12708052" y="5708395"/>
            <a:chExt cx="760808" cy="1185370"/>
          </a:xfrm>
        </p:grpSpPr>
        <p:sp>
          <p:nvSpPr>
            <p:cNvPr id="531" name="Google Shape;531;p2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2" name="Google Shape;532;p2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3" name="Google Shape;533;p2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4" name="Google Shape;534;p2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5" name="Google Shape;535;p2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6" name="Google Shape;536;p2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p21"/>
          <p:cNvSpPr txBox="1">
            <a:spLocks noGrp="1"/>
          </p:cNvSpPr>
          <p:nvPr>
            <p:ph type="body" idx="1"/>
          </p:nvPr>
        </p:nvSpPr>
        <p:spPr>
          <a:xfrm>
            <a:off x="870027" y="2908232"/>
            <a:ext cx="10223310" cy="1826990"/>
          </a:xfrm>
          <a:prstGeom prst="rect">
            <a:avLst/>
          </a:prstGeom>
          <a:solidFill>
            <a:srgbClr val="0070C0"/>
          </a:solid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lt1"/>
              </a:buClr>
              <a:buSzPts val="2400"/>
              <a:buNone/>
            </a:pPr>
            <a:r>
              <a:rPr lang="en-US" b="1">
                <a:solidFill>
                  <a:schemeClr val="lt1"/>
                </a:solidFill>
              </a:rPr>
              <a:t>Sledovatelnost a kontrolovatelnost celého řetězce transakcí: Zveřejnění všech transakcí zaznamenaných z Genesis Block umožňuje všem uzlům ověřit integritu řetězce a získat všechny transakce spojené s účtem. Teoreticky je tedy podvod nemožný: vše je veřejné a transparentní v mezích, které poskytuje pseudonym.</a:t>
            </a:r>
            <a:endParaRPr>
              <a:solidFill>
                <a:schemeClr val="lt1"/>
              </a:solidFill>
            </a:endParaRPr>
          </a:p>
        </p:txBody>
      </p:sp>
      <p:sp>
        <p:nvSpPr>
          <p:cNvPr id="542" name="Google Shape;542;p21"/>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Transparentnost umožňuje lepší kontrolovatelnost</a:t>
            </a:r>
            <a:endParaRPr/>
          </a:p>
        </p:txBody>
      </p:sp>
      <p:grpSp>
        <p:nvGrpSpPr>
          <p:cNvPr id="543" name="Google Shape;543;p21"/>
          <p:cNvGrpSpPr/>
          <p:nvPr/>
        </p:nvGrpSpPr>
        <p:grpSpPr>
          <a:xfrm rot="10800000" flipH="1">
            <a:off x="10388648" y="0"/>
            <a:ext cx="1803350" cy="2809693"/>
            <a:chOff x="12708052" y="5708395"/>
            <a:chExt cx="760808" cy="1185370"/>
          </a:xfrm>
        </p:grpSpPr>
        <p:sp>
          <p:nvSpPr>
            <p:cNvPr id="544" name="Google Shape;544;p2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5" name="Google Shape;545;p2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6" name="Google Shape;546;p2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7" name="Google Shape;547;p2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8" name="Google Shape;548;p2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9" name="Google Shape;549;p2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53"/>
        <p:cNvGrpSpPr/>
        <p:nvPr/>
      </p:nvGrpSpPr>
      <p:grpSpPr>
        <a:xfrm>
          <a:off x="0" y="0"/>
          <a:ext cx="0" cy="0"/>
          <a:chOff x="0" y="0"/>
          <a:chExt cx="0" cy="0"/>
        </a:xfrm>
      </p:grpSpPr>
      <p:sp>
        <p:nvSpPr>
          <p:cNvPr id="554" name="Google Shape;554;p22"/>
          <p:cNvSpPr txBox="1">
            <a:spLocks noGrp="1"/>
          </p:cNvSpPr>
          <p:nvPr>
            <p:ph type="body" idx="1"/>
          </p:nvPr>
        </p:nvSpPr>
        <p:spPr>
          <a:xfrm>
            <a:off x="870027" y="2908232"/>
            <a:ext cx="10223310" cy="1521878"/>
          </a:xfrm>
          <a:prstGeom prst="rect">
            <a:avLst/>
          </a:prstGeom>
          <a:solidFill>
            <a:srgbClr val="0070C0"/>
          </a:solid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lt1"/>
              </a:buClr>
              <a:buSzPts val="2400"/>
              <a:buNone/>
            </a:pPr>
            <a:r>
              <a:rPr lang="en-US" b="1">
                <a:solidFill>
                  <a:schemeClr val="lt1"/>
                </a:solidFill>
              </a:rPr>
              <a:t>Algoritmická transparentnost: Kdokoli může číst kód používaný pro těžbu, interakci s blockchainem a implementaci chytré smlouvy. To dává odborníkům z uživatelské komunity příležitost prozkoumat kód a upozornit, pokud si všimnou něčeho podezřelého. Důvěra se proto do značné míry opírá o hlídací psy.</a:t>
            </a:r>
            <a:endParaRPr>
              <a:solidFill>
                <a:schemeClr val="lt1"/>
              </a:solidFill>
            </a:endParaRPr>
          </a:p>
        </p:txBody>
      </p:sp>
      <p:sp>
        <p:nvSpPr>
          <p:cNvPr id="555" name="Google Shape;555;p22"/>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Transparentnost umožňuje lepší kontrolovatelnost</a:t>
            </a:r>
            <a:endParaRPr/>
          </a:p>
        </p:txBody>
      </p:sp>
      <p:grpSp>
        <p:nvGrpSpPr>
          <p:cNvPr id="556" name="Google Shape;556;p22"/>
          <p:cNvGrpSpPr/>
          <p:nvPr/>
        </p:nvGrpSpPr>
        <p:grpSpPr>
          <a:xfrm rot="10800000" flipH="1">
            <a:off x="10388648" y="0"/>
            <a:ext cx="1803350" cy="2809693"/>
            <a:chOff x="12708052" y="5708395"/>
            <a:chExt cx="760808" cy="1185370"/>
          </a:xfrm>
        </p:grpSpPr>
        <p:sp>
          <p:nvSpPr>
            <p:cNvPr id="557" name="Google Shape;557;p2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8" name="Google Shape;558;p2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9" name="Google Shape;559;p2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0" name="Google Shape;560;p2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1" name="Google Shape;561;p2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2" name="Google Shape;562;p2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66"/>
        <p:cNvGrpSpPr/>
        <p:nvPr/>
      </p:nvGrpSpPr>
      <p:grpSpPr>
        <a:xfrm>
          <a:off x="0" y="0"/>
          <a:ext cx="0" cy="0"/>
          <a:chOff x="0" y="0"/>
          <a:chExt cx="0" cy="0"/>
        </a:xfrm>
      </p:grpSpPr>
      <p:sp>
        <p:nvSpPr>
          <p:cNvPr id="567" name="Google Shape;567;p23"/>
          <p:cNvSpPr txBox="1">
            <a:spLocks noGrp="1"/>
          </p:cNvSpPr>
          <p:nvPr>
            <p:ph type="body" idx="1"/>
          </p:nvPr>
        </p:nvSpPr>
        <p:spPr>
          <a:xfrm>
            <a:off x="6485646" y="525780"/>
            <a:ext cx="4235693" cy="545273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US" i="0"/>
              <a:t>Blockchainy umožňují dobré řízení digitálních rizik</a:t>
            </a:r>
            <a:endParaRPr/>
          </a:p>
        </p:txBody>
      </p:sp>
      <p:pic>
        <p:nvPicPr>
          <p:cNvPr id="568" name="Google Shape;568;p23"/>
          <p:cNvPicPr preferRelativeResize="0">
            <a:picLocks noGrp="1"/>
          </p:cNvPicPr>
          <p:nvPr>
            <p:ph type="pic" idx="2"/>
          </p:nvPr>
        </p:nvPicPr>
        <p:blipFill rotWithShape="1">
          <a:blip r:embed="rId3">
            <a:alphaModFix/>
          </a:blip>
          <a:srcRect l="24652" r="24651"/>
          <a:stretch/>
        </p:blipFill>
        <p:spPr>
          <a:xfrm>
            <a:off x="414116" y="352414"/>
            <a:ext cx="5497412" cy="6099184"/>
          </a:xfrm>
          <a:prstGeom prst="rect">
            <a:avLst/>
          </a:prstGeom>
          <a:solidFill>
            <a:srgbClr val="F2F2F2"/>
          </a:solidFill>
          <a:ln>
            <a:noFill/>
          </a:ln>
        </p:spPr>
      </p:pic>
      <p:grpSp>
        <p:nvGrpSpPr>
          <p:cNvPr id="569" name="Google Shape;569;p23"/>
          <p:cNvGrpSpPr/>
          <p:nvPr/>
        </p:nvGrpSpPr>
        <p:grpSpPr>
          <a:xfrm rot="5400000">
            <a:off x="655944" y="4097331"/>
            <a:ext cx="1882889" cy="2933617"/>
            <a:chOff x="12708052" y="5708395"/>
            <a:chExt cx="760808" cy="1185370"/>
          </a:xfrm>
        </p:grpSpPr>
        <p:sp>
          <p:nvSpPr>
            <p:cNvPr id="570" name="Google Shape;570;p2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1" name="Google Shape;571;p2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2" name="Google Shape;572;p2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3" name="Google Shape;573;p2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4" name="Google Shape;574;p2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5" name="Google Shape;575;p2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79"/>
        <p:cNvGrpSpPr/>
        <p:nvPr/>
      </p:nvGrpSpPr>
      <p:grpSpPr>
        <a:xfrm>
          <a:off x="0" y="0"/>
          <a:ext cx="0" cy="0"/>
          <a:chOff x="0" y="0"/>
          <a:chExt cx="0" cy="0"/>
        </a:xfrm>
      </p:grpSpPr>
      <p:sp>
        <p:nvSpPr>
          <p:cNvPr id="580" name="Google Shape;580;p24"/>
          <p:cNvSpPr txBox="1">
            <a:spLocks noGrp="1"/>
          </p:cNvSpPr>
          <p:nvPr>
            <p:ph type="body" idx="1"/>
          </p:nvPr>
        </p:nvSpPr>
        <p:spPr>
          <a:xfrm>
            <a:off x="797456" y="2291375"/>
            <a:ext cx="10150738" cy="2815776"/>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Font typeface="Arial"/>
              <a:buChar char="•"/>
            </a:pPr>
            <a:r>
              <a:rPr lang="en-US"/>
              <a:t>Pevný řetězec odolný proti neoprávněné manipulaci: Obsah bloků v blockchainu i jejich pořadí jsou odolné proti neoprávněné manipulaci. To se opírá o decentralizovanou architekturu a princip konsensu. Kromě toho může existovat mechanismus podněcující pozitivní chování, demotivující negativní chování a kryptografický systém podporující silné technické záruky. PoW se spoléhá na konsensus a kryptografický důkaz, který je nákladný z hlediska výpočetního výkonu, zatímco PoS se spoléhá na konsensus a motivační strukturu a zatím neprokázal, že by mu bylo možné věřit ve velkém měřítku.</a:t>
            </a:r>
            <a:endParaRPr/>
          </a:p>
        </p:txBody>
      </p:sp>
      <p:sp>
        <p:nvSpPr>
          <p:cNvPr id="581" name="Google Shape;581;p24"/>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Digitální bezpečnost</a:t>
            </a:r>
            <a:endParaRPr/>
          </a:p>
        </p:txBody>
      </p:sp>
      <p:grpSp>
        <p:nvGrpSpPr>
          <p:cNvPr id="582" name="Google Shape;582;p24"/>
          <p:cNvGrpSpPr/>
          <p:nvPr/>
        </p:nvGrpSpPr>
        <p:grpSpPr>
          <a:xfrm rot="10800000" flipH="1">
            <a:off x="10388648" y="0"/>
            <a:ext cx="1803350" cy="2809693"/>
            <a:chOff x="12708052" y="5708395"/>
            <a:chExt cx="760808" cy="1185370"/>
          </a:xfrm>
        </p:grpSpPr>
        <p:sp>
          <p:nvSpPr>
            <p:cNvPr id="583" name="Google Shape;583;p2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4" name="Google Shape;584;p2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5" name="Google Shape;585;p2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6" name="Google Shape;586;p2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7" name="Google Shape;587;p2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8" name="Google Shape;588;p2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92"/>
        <p:cNvGrpSpPr/>
        <p:nvPr/>
      </p:nvGrpSpPr>
      <p:grpSpPr>
        <a:xfrm>
          <a:off x="0" y="0"/>
          <a:ext cx="0" cy="0"/>
          <a:chOff x="0" y="0"/>
          <a:chExt cx="0" cy="0"/>
        </a:xfrm>
      </p:grpSpPr>
      <p:sp>
        <p:nvSpPr>
          <p:cNvPr id="593" name="Google Shape;593;p25"/>
          <p:cNvSpPr txBox="1">
            <a:spLocks noGrp="1"/>
          </p:cNvSpPr>
          <p:nvPr>
            <p:ph type="body" idx="1"/>
          </p:nvPr>
        </p:nvSpPr>
        <p:spPr>
          <a:xfrm>
            <a:off x="797456" y="2699589"/>
            <a:ext cx="10150738" cy="2071919"/>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2400"/>
              <a:buNone/>
            </a:pPr>
            <a:r>
              <a:rPr lang="en-US"/>
              <a:t>Schopnost ověřovat transakce a zároveň chránit digitální identity:</a:t>
            </a:r>
            <a:endParaRPr/>
          </a:p>
          <a:p>
            <a:pPr marL="228600" lvl="0" indent="-228600" algn="l" rtl="0">
              <a:lnSpc>
                <a:spcPct val="90000"/>
              </a:lnSpc>
              <a:spcBef>
                <a:spcPts val="1000"/>
              </a:spcBef>
              <a:spcAft>
                <a:spcPts val="0"/>
              </a:spcAft>
              <a:buClr>
                <a:srgbClr val="262626"/>
              </a:buClr>
              <a:buSzPts val="2400"/>
              <a:buFont typeface="Arial"/>
              <a:buChar char="•"/>
            </a:pPr>
            <a:r>
              <a:rPr lang="en-US"/>
              <a:t>Blockchainy poskytují soukromí (např. pomocí pseudonymů), ale implementují přizpůsobená bezpečnostní opatření, která zaručují, že transakce jsou platné a že účty jsou bezpečné. Tato rovnováha mezi ochranou identity a správou bezpečnosti je zásadním faktorem pro důvěru v blockchain.</a:t>
            </a:r>
            <a:endParaRPr/>
          </a:p>
        </p:txBody>
      </p:sp>
      <p:sp>
        <p:nvSpPr>
          <p:cNvPr id="594" name="Google Shape;594;p25"/>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Digitální bezpečnost</a:t>
            </a:r>
            <a:endParaRPr/>
          </a:p>
        </p:txBody>
      </p:sp>
      <p:grpSp>
        <p:nvGrpSpPr>
          <p:cNvPr id="595" name="Google Shape;595;p25"/>
          <p:cNvGrpSpPr/>
          <p:nvPr/>
        </p:nvGrpSpPr>
        <p:grpSpPr>
          <a:xfrm rot="10800000" flipH="1">
            <a:off x="10388648" y="0"/>
            <a:ext cx="1803350" cy="2809693"/>
            <a:chOff x="12708052" y="5708395"/>
            <a:chExt cx="760808" cy="1185370"/>
          </a:xfrm>
        </p:grpSpPr>
        <p:sp>
          <p:nvSpPr>
            <p:cNvPr id="596" name="Google Shape;596;p2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7" name="Google Shape;597;p2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8" name="Google Shape;598;p2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9" name="Google Shape;599;p2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0" name="Google Shape;600;p2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1" name="Google Shape;601;p2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05"/>
        <p:cNvGrpSpPr/>
        <p:nvPr/>
      </p:nvGrpSpPr>
      <p:grpSpPr>
        <a:xfrm>
          <a:off x="0" y="0"/>
          <a:ext cx="0" cy="0"/>
          <a:chOff x="0" y="0"/>
          <a:chExt cx="0" cy="0"/>
        </a:xfrm>
      </p:grpSpPr>
      <p:sp>
        <p:nvSpPr>
          <p:cNvPr id="606" name="Google Shape;606;p26"/>
          <p:cNvSpPr txBox="1">
            <a:spLocks noGrp="1"/>
          </p:cNvSpPr>
          <p:nvPr>
            <p:ph type="body" idx="1"/>
          </p:nvPr>
        </p:nvSpPr>
        <p:spPr>
          <a:xfrm>
            <a:off x="797456" y="3098731"/>
            <a:ext cx="10150738" cy="1441737"/>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Clr>
                <a:srgbClr val="262626"/>
              </a:buClr>
              <a:buSzPts val="2400"/>
              <a:buChar char="•"/>
            </a:pPr>
            <a:r>
              <a:rPr lang="en-US"/>
              <a:t>Úrovně zabezpečení lze přizpůsobit: S vývojem nových technologií se bezpečnostní mechanismy, které jsou považovány za důvěryhodné, stávají zranitelnými. Aby byla zachována stejná úroveň důvěry, několik blockchainů umožňuje, aby úrovně zabezpečení byly dynamické.</a:t>
            </a:r>
            <a:endParaRPr/>
          </a:p>
        </p:txBody>
      </p:sp>
      <p:sp>
        <p:nvSpPr>
          <p:cNvPr id="607" name="Google Shape;607;p26"/>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Digitální bezpečnost</a:t>
            </a:r>
            <a:endParaRPr/>
          </a:p>
        </p:txBody>
      </p:sp>
      <p:grpSp>
        <p:nvGrpSpPr>
          <p:cNvPr id="608" name="Google Shape;608;p26"/>
          <p:cNvGrpSpPr/>
          <p:nvPr/>
        </p:nvGrpSpPr>
        <p:grpSpPr>
          <a:xfrm rot="10800000" flipH="1">
            <a:off x="10388648" y="0"/>
            <a:ext cx="1803350" cy="2809693"/>
            <a:chOff x="12708052" y="5708395"/>
            <a:chExt cx="760808" cy="1185370"/>
          </a:xfrm>
        </p:grpSpPr>
        <p:sp>
          <p:nvSpPr>
            <p:cNvPr id="609" name="Google Shape;609;p2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0" name="Google Shape;610;p2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1" name="Google Shape;611;p2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2" name="Google Shape;612;p2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3" name="Google Shape;613;p2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4" name="Google Shape;614;p2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18"/>
        <p:cNvGrpSpPr/>
        <p:nvPr/>
      </p:nvGrpSpPr>
      <p:grpSpPr>
        <a:xfrm>
          <a:off x="0" y="0"/>
          <a:ext cx="0" cy="0"/>
          <a:chOff x="0" y="0"/>
          <a:chExt cx="0" cy="0"/>
        </a:xfrm>
      </p:grpSpPr>
      <p:sp>
        <p:nvSpPr>
          <p:cNvPr id="619" name="Google Shape;619;p27"/>
          <p:cNvSpPr txBox="1">
            <a:spLocks noGrp="1"/>
          </p:cNvSpPr>
          <p:nvPr>
            <p:ph type="body" idx="1"/>
          </p:nvPr>
        </p:nvSpPr>
        <p:spPr>
          <a:xfrm>
            <a:off x="6485646" y="525780"/>
            <a:ext cx="4235693" cy="545273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US" i="0"/>
              <a:t>Důvěra v blockchain nemůže být nikdy úplná. Několik prvků tuto důvěru skutečně zpochybnilo.</a:t>
            </a:r>
            <a:endParaRPr/>
          </a:p>
        </p:txBody>
      </p:sp>
      <p:pic>
        <p:nvPicPr>
          <p:cNvPr id="620" name="Google Shape;620;p27"/>
          <p:cNvPicPr preferRelativeResize="0">
            <a:picLocks noGrp="1"/>
          </p:cNvPicPr>
          <p:nvPr>
            <p:ph type="pic" idx="2"/>
          </p:nvPr>
        </p:nvPicPr>
        <p:blipFill rotWithShape="1">
          <a:blip r:embed="rId3">
            <a:alphaModFix/>
          </a:blip>
          <a:srcRect l="24652" r="24651"/>
          <a:stretch/>
        </p:blipFill>
        <p:spPr>
          <a:xfrm>
            <a:off x="414116" y="352414"/>
            <a:ext cx="5497412" cy="6099184"/>
          </a:xfrm>
          <a:prstGeom prst="rect">
            <a:avLst/>
          </a:prstGeom>
          <a:solidFill>
            <a:srgbClr val="F2F2F2"/>
          </a:solidFill>
          <a:ln>
            <a:noFill/>
          </a:ln>
        </p:spPr>
      </p:pic>
      <p:grpSp>
        <p:nvGrpSpPr>
          <p:cNvPr id="621" name="Google Shape;621;p27"/>
          <p:cNvGrpSpPr/>
          <p:nvPr/>
        </p:nvGrpSpPr>
        <p:grpSpPr>
          <a:xfrm rot="5400000">
            <a:off x="655944" y="4097331"/>
            <a:ext cx="1882889" cy="2933617"/>
            <a:chOff x="12708052" y="5708395"/>
            <a:chExt cx="760808" cy="1185370"/>
          </a:xfrm>
        </p:grpSpPr>
        <p:sp>
          <p:nvSpPr>
            <p:cNvPr id="622" name="Google Shape;622;p2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3" name="Google Shape;623;p2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4" name="Google Shape;624;p2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5" name="Google Shape;625;p2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6" name="Google Shape;626;p2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7" name="Google Shape;627;p2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31"/>
        <p:cNvGrpSpPr/>
        <p:nvPr/>
      </p:nvGrpSpPr>
      <p:grpSpPr>
        <a:xfrm>
          <a:off x="0" y="0"/>
          <a:ext cx="0" cy="0"/>
          <a:chOff x="0" y="0"/>
          <a:chExt cx="0" cy="0"/>
        </a:xfrm>
      </p:grpSpPr>
      <p:sp>
        <p:nvSpPr>
          <p:cNvPr id="632" name="Google Shape;632;p28"/>
          <p:cNvSpPr txBox="1">
            <a:spLocks noGrp="1"/>
          </p:cNvSpPr>
          <p:nvPr>
            <p:ph type="body" idx="1"/>
          </p:nvPr>
        </p:nvSpPr>
        <p:spPr>
          <a:xfrm>
            <a:off x="878274" y="2631969"/>
            <a:ext cx="9423375" cy="2594762"/>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228600" lvl="0" indent="-228600" algn="just" rtl="0">
              <a:lnSpc>
                <a:spcPct val="90000"/>
              </a:lnSpc>
              <a:spcBef>
                <a:spcPts val="0"/>
              </a:spcBef>
              <a:spcAft>
                <a:spcPts val="0"/>
              </a:spcAft>
              <a:buClr>
                <a:srgbClr val="262626"/>
              </a:buClr>
              <a:buSzPts val="2400"/>
              <a:buFont typeface="Arial"/>
              <a:buChar char="•"/>
            </a:pPr>
            <a:r>
              <a:rPr lang="en-US"/>
              <a:t>Chyby programování: Programovatelné blockchainy znamenají vysoké riziko lidských programovacích chyb, jak se stalo v roce 2016 při útoku na Ethereum.</a:t>
            </a:r>
            <a:endParaRPr/>
          </a:p>
          <a:p>
            <a:pPr marL="228600" lvl="0" indent="-228600" algn="just" rtl="0">
              <a:lnSpc>
                <a:spcPct val="90000"/>
              </a:lnSpc>
              <a:spcBef>
                <a:spcPts val="1000"/>
              </a:spcBef>
              <a:spcAft>
                <a:spcPts val="0"/>
              </a:spcAft>
              <a:buClr>
                <a:srgbClr val="262626"/>
              </a:buClr>
              <a:buSzPts val="2400"/>
              <a:buFont typeface="Arial"/>
              <a:buChar char="•"/>
            </a:pPr>
            <a:r>
              <a:rPr lang="en-US"/>
              <a:t>Za 4 týdny získala Decentralizovaná autonomní organizace (DAO),12 která umožňuje své komunitě investovat do rizikového kapitálu, velkolepou částku 150 milionů dolarů na podporu začínajících projektů, které chtěly budovat skrze Ethereum.</a:t>
            </a:r>
            <a:endParaRPr/>
          </a:p>
        </p:txBody>
      </p:sp>
      <p:sp>
        <p:nvSpPr>
          <p:cNvPr id="633" name="Google Shape;633;p28"/>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Digitální bezpečnost</a:t>
            </a:r>
            <a:endParaRPr/>
          </a:p>
        </p:txBody>
      </p:sp>
      <p:grpSp>
        <p:nvGrpSpPr>
          <p:cNvPr id="634" name="Google Shape;634;p28"/>
          <p:cNvGrpSpPr/>
          <p:nvPr/>
        </p:nvGrpSpPr>
        <p:grpSpPr>
          <a:xfrm rot="10800000" flipH="1">
            <a:off x="10388648" y="0"/>
            <a:ext cx="1803350" cy="2809693"/>
            <a:chOff x="12708052" y="5708395"/>
            <a:chExt cx="760808" cy="1185370"/>
          </a:xfrm>
        </p:grpSpPr>
        <p:sp>
          <p:nvSpPr>
            <p:cNvPr id="635" name="Google Shape;635;p2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6" name="Google Shape;636;p2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7" name="Google Shape;637;p2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8" name="Google Shape;638;p2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9" name="Google Shape;639;p2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40" name="Google Shape;640;p2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44"/>
        <p:cNvGrpSpPr/>
        <p:nvPr/>
      </p:nvGrpSpPr>
      <p:grpSpPr>
        <a:xfrm>
          <a:off x="0" y="0"/>
          <a:ext cx="0" cy="0"/>
          <a:chOff x="0" y="0"/>
          <a:chExt cx="0" cy="0"/>
        </a:xfrm>
      </p:grpSpPr>
      <p:sp>
        <p:nvSpPr>
          <p:cNvPr id="645" name="Google Shape;645;p29"/>
          <p:cNvSpPr txBox="1">
            <a:spLocks noGrp="1"/>
          </p:cNvSpPr>
          <p:nvPr>
            <p:ph type="body" idx="1"/>
          </p:nvPr>
        </p:nvSpPr>
        <p:spPr>
          <a:xfrm>
            <a:off x="1016820" y="2528060"/>
            <a:ext cx="9700466" cy="3102762"/>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228600" lvl="0" indent="-228600" algn="just" rtl="0">
              <a:lnSpc>
                <a:spcPct val="90000"/>
              </a:lnSpc>
              <a:spcBef>
                <a:spcPts val="0"/>
              </a:spcBef>
              <a:spcAft>
                <a:spcPts val="0"/>
              </a:spcAft>
              <a:buClr>
                <a:srgbClr val="262626"/>
              </a:buClr>
              <a:buSzPts val="2400"/>
              <a:buFont typeface="Arial"/>
              <a:buChar char="•"/>
            </a:pPr>
            <a:r>
              <a:rPr lang="en-US"/>
              <a:t>DAO bylo poté okradeno o 50 milionů dolarů skupinou hackerů, kteří zneužili zranitelnost ve způsobu implementace chytrých smluv.</a:t>
            </a:r>
            <a:endParaRPr/>
          </a:p>
          <a:p>
            <a:pPr marL="228600" lvl="0" indent="-228600" algn="just" rtl="0">
              <a:lnSpc>
                <a:spcPct val="90000"/>
              </a:lnSpc>
              <a:spcBef>
                <a:spcPts val="1000"/>
              </a:spcBef>
              <a:spcAft>
                <a:spcPts val="0"/>
              </a:spcAft>
              <a:buClr>
                <a:srgbClr val="262626"/>
              </a:buClr>
              <a:buSzPts val="2400"/>
              <a:buFont typeface="Arial"/>
              <a:buChar char="•"/>
            </a:pPr>
            <a:r>
              <a:rPr lang="en-US"/>
              <a:t>Tato chyba umožnila útočníkům použít funkci navrženou k několikanásobnému „vyplacení“ účtu. Jak napsal v blogovém příspěvku spoluzakladatel Ethereum Vitalik Buterin: „Toto je problém, který se týká konkrétně DAO; Samotné Ethereum je naprosto bezpečné.“</a:t>
            </a:r>
            <a:endParaRPr/>
          </a:p>
          <a:p>
            <a:pPr marL="228600" lvl="0" indent="-228600" algn="just" rtl="0">
              <a:lnSpc>
                <a:spcPct val="90000"/>
              </a:lnSpc>
              <a:spcBef>
                <a:spcPts val="1000"/>
              </a:spcBef>
              <a:spcAft>
                <a:spcPts val="0"/>
              </a:spcAft>
              <a:buClr>
                <a:srgbClr val="262626"/>
              </a:buClr>
              <a:buSzPts val="2400"/>
              <a:buFont typeface="Arial"/>
              <a:buChar char="•"/>
            </a:pPr>
            <a:r>
              <a:rPr lang="en-US"/>
              <a:t>13 V roce 2017 vedl další útok na software peněženky Parity Wallet ke krádeži etheru ve výši 30 milionů dolarů.</a:t>
            </a:r>
            <a:endParaRPr/>
          </a:p>
        </p:txBody>
      </p:sp>
      <p:sp>
        <p:nvSpPr>
          <p:cNvPr id="646" name="Google Shape;646;p29"/>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Digitální bezpečnost</a:t>
            </a:r>
            <a:endParaRPr/>
          </a:p>
        </p:txBody>
      </p:sp>
      <p:grpSp>
        <p:nvGrpSpPr>
          <p:cNvPr id="647" name="Google Shape;647;p29"/>
          <p:cNvGrpSpPr/>
          <p:nvPr/>
        </p:nvGrpSpPr>
        <p:grpSpPr>
          <a:xfrm rot="10800000" flipH="1">
            <a:off x="10388648" y="0"/>
            <a:ext cx="1803350" cy="2809693"/>
            <a:chOff x="12708052" y="5708395"/>
            <a:chExt cx="760808" cy="1185370"/>
          </a:xfrm>
        </p:grpSpPr>
        <p:sp>
          <p:nvSpPr>
            <p:cNvPr id="648" name="Google Shape;648;p2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49" name="Google Shape;649;p2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0" name="Google Shape;650;p2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1" name="Google Shape;651;p2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2" name="Google Shape;652;p2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3" name="Google Shape;653;p2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3"/>
          <p:cNvSpPr txBox="1">
            <a:spLocks noGrp="1"/>
          </p:cNvSpPr>
          <p:nvPr>
            <p:ph type="body" idx="1"/>
          </p:nvPr>
        </p:nvSpPr>
        <p:spPr>
          <a:xfrm>
            <a:off x="1928488" y="2217765"/>
            <a:ext cx="9415654" cy="3108615"/>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Font typeface="Arial"/>
              <a:buChar char="•"/>
            </a:pPr>
            <a:r>
              <a:rPr lang="en-US" b="1"/>
              <a:t>Prokázání</a:t>
            </a:r>
            <a:r>
              <a:rPr lang="en-US"/>
              <a:t> jasného pochopení klíčových vlastností technologie blockchain a její důvěryhodnosti jako potenciálního řešení mnoha z těchto problémů</a:t>
            </a:r>
            <a:endParaRPr/>
          </a:p>
          <a:p>
            <a:pPr marL="228600" lvl="0" indent="-228600" algn="l" rtl="0">
              <a:lnSpc>
                <a:spcPct val="90000"/>
              </a:lnSpc>
              <a:spcBef>
                <a:spcPts val="1000"/>
              </a:spcBef>
              <a:spcAft>
                <a:spcPts val="0"/>
              </a:spcAft>
              <a:buClr>
                <a:srgbClr val="262626"/>
              </a:buClr>
              <a:buSzPts val="2400"/>
              <a:buFont typeface="Arial"/>
              <a:buChar char="•"/>
            </a:pPr>
            <a:r>
              <a:rPr lang="en-US" b="1"/>
              <a:t>Analyzování</a:t>
            </a:r>
            <a:r>
              <a:rPr lang="en-US"/>
              <a:t> roli blockchainové technologie jako důvěryhodné technologie</a:t>
            </a:r>
            <a:endParaRPr/>
          </a:p>
          <a:p>
            <a:pPr marL="228600" lvl="0" indent="-228600" algn="l" rtl="0">
              <a:lnSpc>
                <a:spcPct val="90000"/>
              </a:lnSpc>
              <a:spcBef>
                <a:spcPts val="1000"/>
              </a:spcBef>
              <a:spcAft>
                <a:spcPts val="0"/>
              </a:spcAft>
              <a:buClr>
                <a:srgbClr val="262626"/>
              </a:buClr>
              <a:buSzPts val="2400"/>
              <a:buFont typeface="Arial"/>
              <a:buChar char="•"/>
            </a:pPr>
            <a:r>
              <a:rPr lang="en-US" b="1"/>
              <a:t>Posouzení</a:t>
            </a:r>
            <a:r>
              <a:rPr lang="en-US"/>
              <a:t> důvěryhodnosti blockchainových technologií v zemědělsko-potravinářském dodavatelském řetězci</a:t>
            </a:r>
            <a:endParaRPr i="0">
              <a:latin typeface="Arial"/>
              <a:ea typeface="Arial"/>
              <a:cs typeface="Arial"/>
              <a:sym typeface="Arial"/>
            </a:endParaRPr>
          </a:p>
        </p:txBody>
      </p:sp>
      <p:sp>
        <p:nvSpPr>
          <p:cNvPr id="342" name="Google Shape;342;p3"/>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Výsledky studia</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57"/>
        <p:cNvGrpSpPr/>
        <p:nvPr/>
      </p:nvGrpSpPr>
      <p:grpSpPr>
        <a:xfrm>
          <a:off x="0" y="0"/>
          <a:ext cx="0" cy="0"/>
          <a:chOff x="0" y="0"/>
          <a:chExt cx="0" cy="0"/>
        </a:xfrm>
      </p:grpSpPr>
      <p:sp>
        <p:nvSpPr>
          <p:cNvPr id="658" name="Google Shape;658;p30"/>
          <p:cNvSpPr txBox="1">
            <a:spLocks noGrp="1"/>
          </p:cNvSpPr>
          <p:nvPr>
            <p:ph type="body" idx="1"/>
          </p:nvPr>
        </p:nvSpPr>
        <p:spPr>
          <a:xfrm>
            <a:off x="940123" y="1408150"/>
            <a:ext cx="9850557" cy="5124041"/>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0" lvl="0" indent="0" algn="just" rtl="0">
              <a:lnSpc>
                <a:spcPct val="90000"/>
              </a:lnSpc>
              <a:spcBef>
                <a:spcPts val="0"/>
              </a:spcBef>
              <a:spcAft>
                <a:spcPts val="0"/>
              </a:spcAft>
              <a:buClr>
                <a:srgbClr val="262626"/>
              </a:buClr>
              <a:buSzPts val="2400"/>
              <a:buNone/>
            </a:pPr>
            <a:r>
              <a:rPr lang="en-US" b="1"/>
              <a:t>Dvojité výdaje:</a:t>
            </a:r>
            <a:endParaRPr b="1"/>
          </a:p>
          <a:p>
            <a:pPr marL="457200" lvl="0" indent="-457200" algn="just" rtl="0">
              <a:lnSpc>
                <a:spcPct val="90000"/>
              </a:lnSpc>
              <a:spcBef>
                <a:spcPts val="1000"/>
              </a:spcBef>
              <a:spcAft>
                <a:spcPts val="0"/>
              </a:spcAft>
              <a:buClr>
                <a:srgbClr val="262626"/>
              </a:buClr>
              <a:buSzPts val="2400"/>
              <a:buAutoNum type="arabicPeriod"/>
            </a:pPr>
            <a:r>
              <a:rPr lang="en-US"/>
              <a:t>Problém dvojích výdajů nastává ve chvíli, když je jedna jediná měna použita ve dvou různých transakcích, které by se za normálních okolností měly navzájem vylučovat. </a:t>
            </a:r>
            <a:endParaRPr/>
          </a:p>
          <a:p>
            <a:pPr marL="457200" lvl="0" indent="-457200" algn="just" rtl="0">
              <a:lnSpc>
                <a:spcPct val="90000"/>
              </a:lnSpc>
              <a:spcBef>
                <a:spcPts val="1000"/>
              </a:spcBef>
              <a:spcAft>
                <a:spcPts val="0"/>
              </a:spcAft>
              <a:buClr>
                <a:srgbClr val="262626"/>
              </a:buClr>
              <a:buSzPts val="2400"/>
              <a:buAutoNum type="arabicPeriod"/>
            </a:pPr>
            <a:r>
              <a:rPr lang="en-US"/>
              <a:t>Jedná se o dobrovolný a škodlivý čin, který proces těžby za normálních podmínek smaže.</a:t>
            </a:r>
            <a:endParaRPr/>
          </a:p>
          <a:p>
            <a:pPr marL="457200" lvl="0" indent="-457200" algn="just" rtl="0">
              <a:lnSpc>
                <a:spcPct val="90000"/>
              </a:lnSpc>
              <a:spcBef>
                <a:spcPts val="1000"/>
              </a:spcBef>
              <a:spcAft>
                <a:spcPts val="0"/>
              </a:spcAft>
              <a:buClr>
                <a:srgbClr val="262626"/>
              </a:buClr>
              <a:buSzPts val="2400"/>
              <a:buAutoNum type="arabicPeriod"/>
            </a:pPr>
            <a:r>
              <a:rPr lang="en-US"/>
              <a:t>Může se však stát, že každá vzájemně se vylučující transakce je zaznamenána na vidlicovém řetězci.</a:t>
            </a:r>
            <a:endParaRPr/>
          </a:p>
          <a:p>
            <a:pPr marL="457200" lvl="0" indent="-457200" algn="just" rtl="0">
              <a:lnSpc>
                <a:spcPct val="90000"/>
              </a:lnSpc>
              <a:spcBef>
                <a:spcPts val="1000"/>
              </a:spcBef>
              <a:spcAft>
                <a:spcPts val="0"/>
              </a:spcAft>
              <a:buClr>
                <a:srgbClr val="262626"/>
              </a:buClr>
              <a:buSzPts val="2400"/>
              <a:buAutoNum type="arabicPeriod"/>
            </a:pPr>
            <a:r>
              <a:rPr lang="en-US"/>
              <a:t>V tomto případě může příjemce zjistit, zda transakci obdržel, až poté, co je jeden ze dvou blockchainů opuštěn.</a:t>
            </a:r>
            <a:endParaRPr/>
          </a:p>
          <a:p>
            <a:pPr marL="457200" lvl="0" indent="-457200" algn="just" rtl="0">
              <a:lnSpc>
                <a:spcPct val="90000"/>
              </a:lnSpc>
              <a:spcBef>
                <a:spcPts val="1000"/>
              </a:spcBef>
              <a:spcAft>
                <a:spcPts val="0"/>
              </a:spcAft>
              <a:buClr>
                <a:srgbClr val="262626"/>
              </a:buClr>
              <a:buSzPts val="2400"/>
              <a:buAutoNum type="arabicPeriod"/>
            </a:pPr>
            <a:r>
              <a:rPr lang="en-US"/>
              <a:t>Pro bitcoin je rozumný časový rámec 1 hodina, tedy o 6 bloků později. Problém dvojích výdajů byl jedním z hlavních problémů s online měnami, než bitcoin nabídl praktické řešení: blockchain.</a:t>
            </a:r>
            <a:endParaRPr/>
          </a:p>
        </p:txBody>
      </p:sp>
      <p:sp>
        <p:nvSpPr>
          <p:cNvPr id="659" name="Google Shape;659;p30"/>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Digitální bezpečnost</a:t>
            </a:r>
            <a:endParaRPr/>
          </a:p>
        </p:txBody>
      </p:sp>
      <p:grpSp>
        <p:nvGrpSpPr>
          <p:cNvPr id="660" name="Google Shape;660;p30"/>
          <p:cNvGrpSpPr/>
          <p:nvPr/>
        </p:nvGrpSpPr>
        <p:grpSpPr>
          <a:xfrm rot="10800000" flipH="1">
            <a:off x="10388648" y="0"/>
            <a:ext cx="1803350" cy="2809693"/>
            <a:chOff x="12708052" y="5708395"/>
            <a:chExt cx="760808" cy="1185370"/>
          </a:xfrm>
        </p:grpSpPr>
        <p:sp>
          <p:nvSpPr>
            <p:cNvPr id="661" name="Google Shape;661;p3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2" name="Google Shape;662;p3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3" name="Google Shape;663;p3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4" name="Google Shape;664;p3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5" name="Google Shape;665;p3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6" name="Google Shape;666;p3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70"/>
        <p:cNvGrpSpPr/>
        <p:nvPr/>
      </p:nvGrpSpPr>
      <p:grpSpPr>
        <a:xfrm>
          <a:off x="0" y="0"/>
          <a:ext cx="0" cy="0"/>
          <a:chOff x="0" y="0"/>
          <a:chExt cx="0" cy="0"/>
        </a:xfrm>
      </p:grpSpPr>
      <p:sp>
        <p:nvSpPr>
          <p:cNvPr id="671" name="Google Shape;671;p31"/>
          <p:cNvSpPr txBox="1">
            <a:spLocks noGrp="1"/>
          </p:cNvSpPr>
          <p:nvPr>
            <p:ph type="body" idx="1"/>
          </p:nvPr>
        </p:nvSpPr>
        <p:spPr>
          <a:xfrm>
            <a:off x="951670" y="1569787"/>
            <a:ext cx="9908284" cy="4569859"/>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0" lvl="0" indent="0" algn="just" rtl="0">
              <a:lnSpc>
                <a:spcPct val="90000"/>
              </a:lnSpc>
              <a:spcBef>
                <a:spcPts val="0"/>
              </a:spcBef>
              <a:spcAft>
                <a:spcPts val="0"/>
              </a:spcAft>
              <a:buClr>
                <a:srgbClr val="262626"/>
              </a:buClr>
              <a:buSzPts val="2400"/>
              <a:buNone/>
            </a:pPr>
            <a:r>
              <a:rPr lang="en-US" b="1"/>
              <a:t>Vhodné transakce:</a:t>
            </a:r>
            <a:endParaRPr b="1"/>
          </a:p>
          <a:p>
            <a:pPr marL="457200" lvl="0" indent="-457200" algn="just" rtl="0">
              <a:lnSpc>
                <a:spcPct val="90000"/>
              </a:lnSpc>
              <a:spcBef>
                <a:spcPts val="1000"/>
              </a:spcBef>
              <a:spcAft>
                <a:spcPts val="0"/>
              </a:spcAft>
              <a:buClr>
                <a:srgbClr val="262626"/>
              </a:buClr>
              <a:buSzPts val="2400"/>
              <a:buAutoNum type="arabicPeriod"/>
            </a:pPr>
            <a:r>
              <a:rPr lang="en-US"/>
              <a:t>Může být v zájmu těžaře nesdílet transakci s vysokým poplatkem ostatním těžařům. </a:t>
            </a:r>
            <a:endParaRPr/>
          </a:p>
          <a:p>
            <a:pPr marL="457200" lvl="0" indent="-457200" algn="just" rtl="0">
              <a:lnSpc>
                <a:spcPct val="90000"/>
              </a:lnSpc>
              <a:spcBef>
                <a:spcPts val="1000"/>
              </a:spcBef>
              <a:spcAft>
                <a:spcPts val="0"/>
              </a:spcAft>
              <a:buClr>
                <a:srgbClr val="262626"/>
              </a:buClr>
              <a:buSzPts val="2400"/>
              <a:buAutoNum type="arabicPeriod"/>
            </a:pPr>
            <a:r>
              <a:rPr lang="en-US"/>
              <a:t>Tím, že těží transakci sám, těžař zajistí, že bude to on, kdo obdrží transakční poplatek – ale může trvat déle, než se transakce začlení do blockchainu.</a:t>
            </a:r>
            <a:endParaRPr/>
          </a:p>
          <a:p>
            <a:pPr marL="457200" lvl="0" indent="-457200" algn="just" rtl="0">
              <a:lnSpc>
                <a:spcPct val="90000"/>
              </a:lnSpc>
              <a:spcBef>
                <a:spcPts val="1000"/>
              </a:spcBef>
              <a:spcAft>
                <a:spcPts val="0"/>
              </a:spcAft>
              <a:buClr>
                <a:srgbClr val="262626"/>
              </a:buClr>
              <a:buSzPts val="2400"/>
              <a:buAutoNum type="arabicPeriod"/>
            </a:pPr>
            <a:r>
              <a:rPr lang="en-US"/>
              <a:t>Tento útok na udržení je stále pravděpodobnější, protože transakční poplatky rostou, zatímco vestavěné odměny se snižují.</a:t>
            </a:r>
            <a:endParaRPr/>
          </a:p>
          <a:p>
            <a:pPr marL="457200" lvl="0" indent="-457200" algn="just" rtl="0">
              <a:lnSpc>
                <a:spcPct val="90000"/>
              </a:lnSpc>
              <a:spcBef>
                <a:spcPts val="1000"/>
              </a:spcBef>
              <a:spcAft>
                <a:spcPts val="0"/>
              </a:spcAft>
              <a:buClr>
                <a:srgbClr val="262626"/>
              </a:buClr>
              <a:buSzPts val="2400"/>
              <a:buAutoNum type="arabicPeriod"/>
            </a:pPr>
            <a:r>
              <a:rPr lang="en-US"/>
              <a:t>Podobně se dobře propojený těžař může rozhodnout ponechat si blok, aby získal více času na těžbu, a široce jej vysílat pouze tehdy, když obdrží blok konkurence. Tento typ útoků zpochybňuje motivační systém a vyžaduje zlepšení.</a:t>
            </a:r>
            <a:endParaRPr/>
          </a:p>
        </p:txBody>
      </p:sp>
      <p:sp>
        <p:nvSpPr>
          <p:cNvPr id="672" name="Google Shape;672;p31"/>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Digitální bezpečnost</a:t>
            </a:r>
            <a:endParaRPr/>
          </a:p>
        </p:txBody>
      </p:sp>
      <p:grpSp>
        <p:nvGrpSpPr>
          <p:cNvPr id="673" name="Google Shape;673;p31"/>
          <p:cNvGrpSpPr/>
          <p:nvPr/>
        </p:nvGrpSpPr>
        <p:grpSpPr>
          <a:xfrm rot="10800000" flipH="1">
            <a:off x="10388648" y="0"/>
            <a:ext cx="1803350" cy="2809693"/>
            <a:chOff x="12708052" y="5708395"/>
            <a:chExt cx="760808" cy="1185370"/>
          </a:xfrm>
        </p:grpSpPr>
        <p:sp>
          <p:nvSpPr>
            <p:cNvPr id="674" name="Google Shape;674;p3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75" name="Google Shape;675;p3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76" name="Google Shape;676;p3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77" name="Google Shape;677;p3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78" name="Google Shape;678;p3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79" name="Google Shape;679;p3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83"/>
        <p:cNvGrpSpPr/>
        <p:nvPr/>
      </p:nvGrpSpPr>
      <p:grpSpPr>
        <a:xfrm>
          <a:off x="0" y="0"/>
          <a:ext cx="0" cy="0"/>
          <a:chOff x="0" y="0"/>
          <a:chExt cx="0" cy="0"/>
        </a:xfrm>
      </p:grpSpPr>
      <p:sp>
        <p:nvSpPr>
          <p:cNvPr id="684" name="Google Shape;684;p32"/>
          <p:cNvSpPr txBox="1">
            <a:spLocks noGrp="1"/>
          </p:cNvSpPr>
          <p:nvPr>
            <p:ph type="body" idx="1"/>
          </p:nvPr>
        </p:nvSpPr>
        <p:spPr>
          <a:xfrm>
            <a:off x="798381" y="1371600"/>
            <a:ext cx="9905809" cy="5120639"/>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0" lvl="0" indent="0" algn="just" rtl="0">
              <a:lnSpc>
                <a:spcPct val="90000"/>
              </a:lnSpc>
              <a:spcBef>
                <a:spcPts val="0"/>
              </a:spcBef>
              <a:spcAft>
                <a:spcPts val="0"/>
              </a:spcAft>
              <a:buClr>
                <a:srgbClr val="262626"/>
              </a:buClr>
              <a:buSzPts val="2400"/>
              <a:buNone/>
            </a:pPr>
            <a:r>
              <a:rPr lang="en-US" b="1"/>
              <a:t>Praní špinavých peněz: </a:t>
            </a:r>
            <a:endParaRPr/>
          </a:p>
          <a:p>
            <a:pPr marL="457200" lvl="0" indent="-457200" algn="just" rtl="0">
              <a:lnSpc>
                <a:spcPct val="90000"/>
              </a:lnSpc>
              <a:spcBef>
                <a:spcPts val="1000"/>
              </a:spcBef>
              <a:spcAft>
                <a:spcPts val="0"/>
              </a:spcAft>
              <a:buClr>
                <a:srgbClr val="262626"/>
              </a:buClr>
              <a:buSzPts val="2400"/>
              <a:buAutoNum type="arabicPeriod"/>
            </a:pPr>
            <a:r>
              <a:rPr lang="en-US"/>
              <a:t>Problémy s praním špinavých peněz se objevují pokaždé, když se vytvoří nový způsob směny peněz. Na rozdíl od všeobecného přesvědčení transparentnost transakcí nebrání praní špinavých peněz; jen to dělá složitější. Některé techniky lze skutečně použít ke snížení sledovatelnosti. Za prvé, lze vytvořit velké množství účtů (některé jsou použity pouze jednou) a síť transakcí mezi těmito účty.</a:t>
            </a:r>
            <a:endParaRPr/>
          </a:p>
          <a:p>
            <a:pPr marL="457200" lvl="0" indent="-457200" algn="just" rtl="0">
              <a:lnSpc>
                <a:spcPct val="90000"/>
              </a:lnSpc>
              <a:spcBef>
                <a:spcPts val="1000"/>
              </a:spcBef>
              <a:spcAft>
                <a:spcPts val="0"/>
              </a:spcAft>
              <a:buClr>
                <a:srgbClr val="262626"/>
              </a:buClr>
              <a:buSzPts val="2400"/>
              <a:buAutoNum type="arabicPeriod"/>
            </a:pPr>
            <a:r>
              <a:rPr lang="en-US"/>
              <a:t>Druhý přístup, nazývaný Coinjoin a používaný v bitcoinech, spočívá ve spojení několika transakcí do jediné. Čím více transakcí je sloučeno (vstupy a výstupy), tím obtížnější je propojit plátce s příjemcem.</a:t>
            </a:r>
            <a:endParaRPr/>
          </a:p>
          <a:p>
            <a:pPr marL="457200" lvl="0" indent="-457200" algn="just" rtl="0">
              <a:lnSpc>
                <a:spcPct val="90000"/>
              </a:lnSpc>
              <a:spcBef>
                <a:spcPts val="1000"/>
              </a:spcBef>
              <a:spcAft>
                <a:spcPts val="0"/>
              </a:spcAft>
              <a:buClr>
                <a:srgbClr val="262626"/>
              </a:buClr>
              <a:buSzPts val="2400"/>
              <a:buAutoNum type="arabicPeriod"/>
            </a:pPr>
            <a:r>
              <a:rPr lang="en-US"/>
              <a:t>Přístup Zerocash, který popisujeme v 11.4. zaručuje, že transakce jsou nesledovatelné a znemožňuje odhalit praní špinavých peněz pouze na základě informací získaných z blockchainu.</a:t>
            </a:r>
            <a:endParaRPr/>
          </a:p>
        </p:txBody>
      </p:sp>
      <p:sp>
        <p:nvSpPr>
          <p:cNvPr id="685" name="Google Shape;685;p32"/>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Digitální bezpečnost</a:t>
            </a:r>
            <a:endParaRPr/>
          </a:p>
        </p:txBody>
      </p:sp>
      <p:grpSp>
        <p:nvGrpSpPr>
          <p:cNvPr id="686" name="Google Shape;686;p32"/>
          <p:cNvGrpSpPr/>
          <p:nvPr/>
        </p:nvGrpSpPr>
        <p:grpSpPr>
          <a:xfrm rot="10800000" flipH="1">
            <a:off x="10388648" y="0"/>
            <a:ext cx="1803350" cy="2809693"/>
            <a:chOff x="12708052" y="5708395"/>
            <a:chExt cx="760808" cy="1185370"/>
          </a:xfrm>
        </p:grpSpPr>
        <p:sp>
          <p:nvSpPr>
            <p:cNvPr id="687" name="Google Shape;687;p3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88" name="Google Shape;688;p3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89" name="Google Shape;689;p3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90" name="Google Shape;690;p3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91" name="Google Shape;691;p3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92" name="Google Shape;692;p3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97"/>
        <p:cNvGrpSpPr/>
        <p:nvPr/>
      </p:nvGrpSpPr>
      <p:grpSpPr>
        <a:xfrm>
          <a:off x="0" y="0"/>
          <a:ext cx="0" cy="0"/>
          <a:chOff x="0" y="0"/>
          <a:chExt cx="0" cy="0"/>
        </a:xfrm>
      </p:grpSpPr>
      <p:sp>
        <p:nvSpPr>
          <p:cNvPr id="698" name="Google Shape;698;p33"/>
          <p:cNvSpPr txBox="1">
            <a:spLocks noGrp="1"/>
          </p:cNvSpPr>
          <p:nvPr>
            <p:ph type="body" idx="1"/>
          </p:nvPr>
        </p:nvSpPr>
        <p:spPr>
          <a:xfrm>
            <a:off x="5658982" y="3571330"/>
            <a:ext cx="6010480" cy="225304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4800"/>
              <a:buNone/>
            </a:pPr>
            <a:r>
              <a:rPr lang="en-US"/>
              <a:t>Transparentnost a porušení soukromí v blockchainu</a:t>
            </a:r>
            <a:endParaRPr/>
          </a:p>
        </p:txBody>
      </p:sp>
      <p:sp>
        <p:nvSpPr>
          <p:cNvPr id="699" name="Google Shape;699;p33"/>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US"/>
              <a:t>03</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703"/>
        <p:cNvGrpSpPr/>
        <p:nvPr/>
      </p:nvGrpSpPr>
      <p:grpSpPr>
        <a:xfrm>
          <a:off x="0" y="0"/>
          <a:ext cx="0" cy="0"/>
          <a:chOff x="0" y="0"/>
          <a:chExt cx="0" cy="0"/>
        </a:xfrm>
      </p:grpSpPr>
      <p:sp>
        <p:nvSpPr>
          <p:cNvPr id="704" name="Google Shape;704;p34"/>
          <p:cNvSpPr txBox="1">
            <a:spLocks noGrp="1"/>
          </p:cNvSpPr>
          <p:nvPr>
            <p:ph type="body" idx="1"/>
          </p:nvPr>
        </p:nvSpPr>
        <p:spPr>
          <a:xfrm>
            <a:off x="6485646" y="525780"/>
            <a:ext cx="4235693" cy="545273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US" i="0"/>
              <a:t>Jakmile je odhalena skutečná identita majitele účtu, mohou být odhaleny všechny transakce, které provedl ze svého účtu.</a:t>
            </a:r>
            <a:endParaRPr/>
          </a:p>
        </p:txBody>
      </p:sp>
      <p:pic>
        <p:nvPicPr>
          <p:cNvPr id="705" name="Google Shape;705;p34"/>
          <p:cNvPicPr preferRelativeResize="0">
            <a:picLocks noGrp="1"/>
          </p:cNvPicPr>
          <p:nvPr>
            <p:ph type="pic" idx="2"/>
          </p:nvPr>
        </p:nvPicPr>
        <p:blipFill rotWithShape="1">
          <a:blip r:embed="rId3">
            <a:alphaModFix/>
          </a:blip>
          <a:srcRect l="24652" r="24651"/>
          <a:stretch/>
        </p:blipFill>
        <p:spPr>
          <a:xfrm>
            <a:off x="414116" y="352414"/>
            <a:ext cx="5497412" cy="6099184"/>
          </a:xfrm>
          <a:prstGeom prst="rect">
            <a:avLst/>
          </a:prstGeom>
          <a:solidFill>
            <a:srgbClr val="F2F2F2"/>
          </a:solidFill>
          <a:ln>
            <a:noFill/>
          </a:ln>
        </p:spPr>
      </p:pic>
      <p:grpSp>
        <p:nvGrpSpPr>
          <p:cNvPr id="706" name="Google Shape;706;p34"/>
          <p:cNvGrpSpPr/>
          <p:nvPr/>
        </p:nvGrpSpPr>
        <p:grpSpPr>
          <a:xfrm rot="5400000">
            <a:off x="655944" y="4097331"/>
            <a:ext cx="1882889" cy="2933617"/>
            <a:chOff x="12708052" y="5708395"/>
            <a:chExt cx="760808" cy="1185370"/>
          </a:xfrm>
        </p:grpSpPr>
        <p:sp>
          <p:nvSpPr>
            <p:cNvPr id="707" name="Google Shape;707;p3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08" name="Google Shape;708;p3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09" name="Google Shape;709;p3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10" name="Google Shape;710;p3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11" name="Google Shape;711;p3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12" name="Google Shape;712;p3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716"/>
        <p:cNvGrpSpPr/>
        <p:nvPr/>
      </p:nvGrpSpPr>
      <p:grpSpPr>
        <a:xfrm>
          <a:off x="0" y="0"/>
          <a:ext cx="0" cy="0"/>
          <a:chOff x="0" y="0"/>
          <a:chExt cx="0" cy="0"/>
        </a:xfrm>
      </p:grpSpPr>
      <p:sp>
        <p:nvSpPr>
          <p:cNvPr id="717" name="Google Shape;717;p35"/>
          <p:cNvSpPr txBox="1">
            <a:spLocks noGrp="1"/>
          </p:cNvSpPr>
          <p:nvPr>
            <p:ph type="body" idx="1"/>
          </p:nvPr>
        </p:nvSpPr>
        <p:spPr>
          <a:xfrm>
            <a:off x="801580" y="2562697"/>
            <a:ext cx="9665829" cy="2156858"/>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342900" lvl="0" indent="-342900" algn="just" rtl="0">
              <a:lnSpc>
                <a:spcPct val="90000"/>
              </a:lnSpc>
              <a:spcBef>
                <a:spcPts val="0"/>
              </a:spcBef>
              <a:spcAft>
                <a:spcPts val="0"/>
              </a:spcAft>
              <a:buClr>
                <a:srgbClr val="262626"/>
              </a:buClr>
              <a:buSzPts val="2400"/>
              <a:buChar char="•"/>
            </a:pPr>
            <a:r>
              <a:rPr lang="en-US"/>
              <a:t>Blockchain se opírá o pseudonymitu svých účastníků, což znamená, že jakmile je odhalena skutečná identita majitele účtu, mohou být odhaleny všechny transakce, které na svém účtu provedl. Jak je vysvětleno výše, mnoho technik může chránit skutečnou identitu uživatelů, včetně vlastnictví více účtů (některé jsou použity pouze jednou) a slučování transakcí, jak je to možné u Coinjoinu.</a:t>
            </a:r>
            <a:endParaRPr/>
          </a:p>
        </p:txBody>
      </p:sp>
      <p:sp>
        <p:nvSpPr>
          <p:cNvPr id="718" name="Google Shape;718;p35"/>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Transparentnost a porušení soukromí v blockchainu</a:t>
            </a:r>
            <a:endParaRPr/>
          </a:p>
        </p:txBody>
      </p:sp>
      <p:grpSp>
        <p:nvGrpSpPr>
          <p:cNvPr id="719" name="Google Shape;719;p35"/>
          <p:cNvGrpSpPr/>
          <p:nvPr/>
        </p:nvGrpSpPr>
        <p:grpSpPr>
          <a:xfrm rot="10800000" flipH="1">
            <a:off x="10388648" y="0"/>
            <a:ext cx="1803350" cy="2809693"/>
            <a:chOff x="12708052" y="5708395"/>
            <a:chExt cx="760808" cy="1185370"/>
          </a:xfrm>
        </p:grpSpPr>
        <p:sp>
          <p:nvSpPr>
            <p:cNvPr id="720" name="Google Shape;720;p3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21" name="Google Shape;721;p3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22" name="Google Shape;722;p3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23" name="Google Shape;723;p3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24" name="Google Shape;724;p3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25" name="Google Shape;725;p3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29"/>
        <p:cNvGrpSpPr/>
        <p:nvPr/>
      </p:nvGrpSpPr>
      <p:grpSpPr>
        <a:xfrm>
          <a:off x="0" y="0"/>
          <a:ext cx="0" cy="0"/>
          <a:chOff x="0" y="0"/>
          <a:chExt cx="0" cy="0"/>
        </a:xfrm>
      </p:grpSpPr>
      <p:sp>
        <p:nvSpPr>
          <p:cNvPr id="730" name="Google Shape;730;p36"/>
          <p:cNvSpPr txBox="1">
            <a:spLocks noGrp="1"/>
          </p:cNvSpPr>
          <p:nvPr>
            <p:ph type="body" idx="1"/>
          </p:nvPr>
        </p:nvSpPr>
        <p:spPr>
          <a:xfrm>
            <a:off x="801580" y="2562697"/>
            <a:ext cx="9896738" cy="2422403"/>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342900" lvl="0" indent="-342900" algn="just" rtl="0">
              <a:lnSpc>
                <a:spcPct val="90000"/>
              </a:lnSpc>
              <a:spcBef>
                <a:spcPts val="0"/>
              </a:spcBef>
              <a:spcAft>
                <a:spcPts val="0"/>
              </a:spcAft>
              <a:buClr>
                <a:srgbClr val="262626"/>
              </a:buClr>
              <a:buSzPts val="2400"/>
              <a:buChar char="•"/>
            </a:pPr>
            <a:r>
              <a:rPr lang="en-US"/>
              <a:t>Transparentnost blockchainu by měla způsobit, že návrháři služeb budou opatrnější, pokud jde o ochranu osobních údajů. Jakékoli soukromé informace, ať už se jedná o algoritmy nebo data (např. osobní údaje, kryptografické klíče…), by neměly být v blockchainu uloženy nezašifrované, například při transakci. Protože je však v každém případě lepší omezit velikost informací uložených v blockchainu, aby se omezily náklady, lze se stále spolehnout na distribuované úložné systémy.</a:t>
            </a:r>
            <a:endParaRPr/>
          </a:p>
        </p:txBody>
      </p:sp>
      <p:sp>
        <p:nvSpPr>
          <p:cNvPr id="731" name="Google Shape;731;p36"/>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Transparentnost a porušení soukromí v blockchainu</a:t>
            </a:r>
            <a:endParaRPr/>
          </a:p>
        </p:txBody>
      </p:sp>
      <p:grpSp>
        <p:nvGrpSpPr>
          <p:cNvPr id="732" name="Google Shape;732;p36"/>
          <p:cNvGrpSpPr/>
          <p:nvPr/>
        </p:nvGrpSpPr>
        <p:grpSpPr>
          <a:xfrm rot="10800000" flipH="1">
            <a:off x="10388648" y="0"/>
            <a:ext cx="1803350" cy="2809693"/>
            <a:chOff x="12708052" y="5708395"/>
            <a:chExt cx="760808" cy="1185370"/>
          </a:xfrm>
        </p:grpSpPr>
        <p:sp>
          <p:nvSpPr>
            <p:cNvPr id="733" name="Google Shape;733;p3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34" name="Google Shape;734;p3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35" name="Google Shape;735;p3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36" name="Google Shape;736;p3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37" name="Google Shape;737;p3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38" name="Google Shape;738;p3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742"/>
        <p:cNvGrpSpPr/>
        <p:nvPr/>
      </p:nvGrpSpPr>
      <p:grpSpPr>
        <a:xfrm>
          <a:off x="0" y="0"/>
          <a:ext cx="0" cy="0"/>
          <a:chOff x="0" y="0"/>
          <a:chExt cx="0" cy="0"/>
        </a:xfrm>
      </p:grpSpPr>
      <p:sp>
        <p:nvSpPr>
          <p:cNvPr id="743" name="Google Shape;743;p37"/>
          <p:cNvSpPr txBox="1">
            <a:spLocks noGrp="1"/>
          </p:cNvSpPr>
          <p:nvPr>
            <p:ph type="body" idx="1"/>
          </p:nvPr>
        </p:nvSpPr>
        <p:spPr>
          <a:xfrm>
            <a:off x="801580" y="2562697"/>
            <a:ext cx="10208465" cy="2941948"/>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342900" lvl="0" indent="-342900" algn="just" rtl="0">
              <a:lnSpc>
                <a:spcPct val="90000"/>
              </a:lnSpc>
              <a:spcBef>
                <a:spcPts val="0"/>
              </a:spcBef>
              <a:spcAft>
                <a:spcPts val="0"/>
              </a:spcAft>
              <a:buClr>
                <a:srgbClr val="262626"/>
              </a:buClr>
              <a:buSzPts val="2400"/>
              <a:buChar char="•"/>
            </a:pPr>
            <a:r>
              <a:rPr lang="en-US"/>
              <a:t>Takové systémy se mohou spoléhat na externalizovanou, potenciálně distribuovanou a neomezenou paměť: mohou být implementovány tak, aby fungovaly jako síť peer-to-peer14 (např. BitTorrent, GNutella, Napster nebo Kademlia). V tomto případě je paměť ve skutečnosti externalizována, protože obsah je přístupný prostřednictvím klíče DHT (Distributed Hash Table) a pouze na tento klíč je třeba odkazovat v blockchainu.15 Tato paměť pak může ukládat buď šifrovaná nebo nešifrovaná data — v případě šifrovaných dat, je pak potřeba spravovat kryptografické klíče.</a:t>
            </a:r>
            <a:endParaRPr/>
          </a:p>
        </p:txBody>
      </p:sp>
      <p:sp>
        <p:nvSpPr>
          <p:cNvPr id="744" name="Google Shape;744;p37"/>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Transparentnost a porušení soukromí v blockchainu</a:t>
            </a:r>
            <a:endParaRPr/>
          </a:p>
        </p:txBody>
      </p:sp>
      <p:grpSp>
        <p:nvGrpSpPr>
          <p:cNvPr id="745" name="Google Shape;745;p37"/>
          <p:cNvGrpSpPr/>
          <p:nvPr/>
        </p:nvGrpSpPr>
        <p:grpSpPr>
          <a:xfrm rot="10800000" flipH="1">
            <a:off x="10388648" y="0"/>
            <a:ext cx="1803350" cy="2809693"/>
            <a:chOff x="12708052" y="5708395"/>
            <a:chExt cx="760808" cy="1185370"/>
          </a:xfrm>
        </p:grpSpPr>
        <p:sp>
          <p:nvSpPr>
            <p:cNvPr id="746" name="Google Shape;746;p3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47" name="Google Shape;747;p3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48" name="Google Shape;748;p3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49" name="Google Shape;749;p3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50" name="Google Shape;750;p3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51" name="Google Shape;751;p3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755"/>
        <p:cNvGrpSpPr/>
        <p:nvPr/>
      </p:nvGrpSpPr>
      <p:grpSpPr>
        <a:xfrm>
          <a:off x="0" y="0"/>
          <a:ext cx="0" cy="0"/>
          <a:chOff x="0" y="0"/>
          <a:chExt cx="0" cy="0"/>
        </a:xfrm>
      </p:grpSpPr>
      <p:sp>
        <p:nvSpPr>
          <p:cNvPr id="756" name="Google Shape;756;p38"/>
          <p:cNvSpPr txBox="1">
            <a:spLocks noGrp="1"/>
          </p:cNvSpPr>
          <p:nvPr>
            <p:ph type="body" idx="1"/>
          </p:nvPr>
        </p:nvSpPr>
        <p:spPr>
          <a:xfrm>
            <a:off x="847762" y="2562697"/>
            <a:ext cx="10139192" cy="3680857"/>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228600" lvl="0" indent="-228600" algn="just" rtl="0">
              <a:lnSpc>
                <a:spcPct val="90000"/>
              </a:lnSpc>
              <a:spcBef>
                <a:spcPts val="0"/>
              </a:spcBef>
              <a:spcAft>
                <a:spcPts val="0"/>
              </a:spcAft>
              <a:buClr>
                <a:srgbClr val="262626"/>
              </a:buClr>
              <a:buSzPts val="2400"/>
              <a:buChar char="•"/>
            </a:pPr>
            <a:r>
              <a:rPr lang="en-US"/>
              <a:t>Zajímavé řešení pro decentralizované anonymizované platby nabídla v roce 2014 iniciativa Zerocash.16 Toto řešení umožňuje transparentní a nesledovatelné převody bitcoinů na blockchainu: nelze odvodit zdroj, cíl ani částku. Řešení se opírá o protokoly s nulovými znalostmi (kde žádná strana neprozradí informace druhé straně), které umožňují uživateli prokázat třetí straně, že zná tajemství, aniž by musel odhalit tajemství samotné. To se opírá o nulové znalosti Succinct Non-interactive Arguments of Knowledge (zk-SNARKs), zvláště účinné, protože jsou schopny vytvořit důkaz znalostí během několika milisekund. K vysvětlení, jak to funguje, se často používá následující obrázek: všichni uživatelé připnou své bankovky na zeď a při provádění transakce je odstraní.</a:t>
            </a:r>
            <a:endParaRPr/>
          </a:p>
        </p:txBody>
      </p:sp>
      <p:sp>
        <p:nvSpPr>
          <p:cNvPr id="757" name="Google Shape;757;p38"/>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Transparentnost a porušení soukromí v blockchainu</a:t>
            </a:r>
            <a:endParaRPr/>
          </a:p>
        </p:txBody>
      </p:sp>
      <p:grpSp>
        <p:nvGrpSpPr>
          <p:cNvPr id="758" name="Google Shape;758;p38"/>
          <p:cNvGrpSpPr/>
          <p:nvPr/>
        </p:nvGrpSpPr>
        <p:grpSpPr>
          <a:xfrm rot="10800000" flipH="1">
            <a:off x="10388648" y="0"/>
            <a:ext cx="1803350" cy="2809693"/>
            <a:chOff x="12708052" y="5708395"/>
            <a:chExt cx="760808" cy="1185370"/>
          </a:xfrm>
        </p:grpSpPr>
        <p:sp>
          <p:nvSpPr>
            <p:cNvPr id="759" name="Google Shape;759;p3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60" name="Google Shape;760;p3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61" name="Google Shape;761;p3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62" name="Google Shape;762;p3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63" name="Google Shape;763;p3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64" name="Google Shape;764;p3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768"/>
        <p:cNvGrpSpPr/>
        <p:nvPr/>
      </p:nvGrpSpPr>
      <p:grpSpPr>
        <a:xfrm>
          <a:off x="0" y="0"/>
          <a:ext cx="0" cy="0"/>
          <a:chOff x="0" y="0"/>
          <a:chExt cx="0" cy="0"/>
        </a:xfrm>
      </p:grpSpPr>
      <p:sp>
        <p:nvSpPr>
          <p:cNvPr id="769" name="Google Shape;769;p39"/>
          <p:cNvSpPr txBox="1">
            <a:spLocks noGrp="1"/>
          </p:cNvSpPr>
          <p:nvPr>
            <p:ph type="body" idx="1"/>
          </p:nvPr>
        </p:nvSpPr>
        <p:spPr>
          <a:xfrm>
            <a:off x="859308" y="2412606"/>
            <a:ext cx="9908283" cy="3553857"/>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342900" lvl="0" indent="-342900" algn="just" rtl="0">
              <a:lnSpc>
                <a:spcPct val="90000"/>
              </a:lnSpc>
              <a:spcBef>
                <a:spcPts val="0"/>
              </a:spcBef>
              <a:spcAft>
                <a:spcPts val="0"/>
              </a:spcAft>
              <a:buClr>
                <a:srgbClr val="262626"/>
              </a:buClr>
              <a:buSzPts val="2400"/>
              <a:buChar char="•"/>
            </a:pPr>
            <a:r>
              <a:rPr lang="en-US"/>
              <a:t>Nakonec MIT v roce 2015 vyvinulo řešení nazvané Enigma, které nabízí decentralizovanou cloudovou platformu zajišťující důvěrnost všech zpracovávaných dat a výpočetních operací.17 Spoléhá na blockchain k zajištění sledovatelnosti operací a na Enigma peer-to-peer síť pro výpočet a ukládání citlivých dat. Myšlenka je taková, že každý uzel Enigmy má pouze neúplný a nesmyslný pohled na zpracovávaná citlivá data a zpracovává je pouze částečně. Uzly proto nemohou jednotlivě přistupovat k citlivým informacím. Prostřednictvím Secure Multi-Party Computing (SMC) mohou společně produkovat výsledek požadovaný systémem.</a:t>
            </a:r>
            <a:endParaRPr/>
          </a:p>
        </p:txBody>
      </p:sp>
      <p:sp>
        <p:nvSpPr>
          <p:cNvPr id="770" name="Google Shape;770;p39"/>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Transparentnost a porušení soukromí v blockchainu</a:t>
            </a:r>
            <a:endParaRPr/>
          </a:p>
        </p:txBody>
      </p:sp>
      <p:grpSp>
        <p:nvGrpSpPr>
          <p:cNvPr id="771" name="Google Shape;771;p39"/>
          <p:cNvGrpSpPr/>
          <p:nvPr/>
        </p:nvGrpSpPr>
        <p:grpSpPr>
          <a:xfrm rot="10800000" flipH="1">
            <a:off x="10388648" y="0"/>
            <a:ext cx="1803350" cy="2809693"/>
            <a:chOff x="12708052" y="5708395"/>
            <a:chExt cx="760808" cy="1185370"/>
          </a:xfrm>
        </p:grpSpPr>
        <p:sp>
          <p:nvSpPr>
            <p:cNvPr id="772" name="Google Shape;772;p3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3" name="Google Shape;773;p3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4" name="Google Shape;774;p3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5" name="Google Shape;775;p3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6" name="Google Shape;776;p3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7" name="Google Shape;777;p3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4"/>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US"/>
              <a:t>01</a:t>
            </a:r>
            <a:endParaRPr/>
          </a:p>
        </p:txBody>
      </p:sp>
      <p:sp>
        <p:nvSpPr>
          <p:cNvPr id="349" name="Google Shape;349;p4"/>
          <p:cNvSpPr txBox="1">
            <a:spLocks noGrp="1"/>
          </p:cNvSpPr>
          <p:nvPr>
            <p:ph type="body" idx="2"/>
          </p:nvPr>
        </p:nvSpPr>
        <p:spPr>
          <a:xfrm>
            <a:off x="3478966" y="1937363"/>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US"/>
              <a:t>Úvod modulu</a:t>
            </a:r>
            <a:endParaRPr/>
          </a:p>
        </p:txBody>
      </p:sp>
      <p:sp>
        <p:nvSpPr>
          <p:cNvPr id="350" name="Google Shape;350;p4"/>
          <p:cNvSpPr txBox="1">
            <a:spLocks noGrp="1"/>
          </p:cNvSpPr>
          <p:nvPr>
            <p:ph type="body" idx="3"/>
          </p:nvPr>
        </p:nvSpPr>
        <p:spPr>
          <a:xfrm>
            <a:off x="2643669" y="264915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US"/>
              <a:t>02</a:t>
            </a:r>
            <a:endParaRPr/>
          </a:p>
        </p:txBody>
      </p:sp>
      <p:sp>
        <p:nvSpPr>
          <p:cNvPr id="351" name="Google Shape;351;p4"/>
          <p:cNvSpPr txBox="1">
            <a:spLocks noGrp="1"/>
          </p:cNvSpPr>
          <p:nvPr>
            <p:ph type="body" idx="4"/>
          </p:nvPr>
        </p:nvSpPr>
        <p:spPr>
          <a:xfrm>
            <a:off x="3478966" y="2649153"/>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US"/>
              <a:t>Faktory důvěry</a:t>
            </a:r>
            <a:endParaRPr/>
          </a:p>
        </p:txBody>
      </p:sp>
      <p:sp>
        <p:nvSpPr>
          <p:cNvPr id="352" name="Google Shape;352;p4"/>
          <p:cNvSpPr txBox="1">
            <a:spLocks noGrp="1"/>
          </p:cNvSpPr>
          <p:nvPr>
            <p:ph type="body" idx="5"/>
          </p:nvPr>
        </p:nvSpPr>
        <p:spPr>
          <a:xfrm>
            <a:off x="2643669" y="3360940"/>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US"/>
              <a:t>03</a:t>
            </a:r>
            <a:endParaRPr/>
          </a:p>
        </p:txBody>
      </p:sp>
      <p:sp>
        <p:nvSpPr>
          <p:cNvPr id="353" name="Google Shape;353;p4"/>
          <p:cNvSpPr txBox="1">
            <a:spLocks noGrp="1"/>
          </p:cNvSpPr>
          <p:nvPr>
            <p:ph type="body" idx="6"/>
          </p:nvPr>
        </p:nvSpPr>
        <p:spPr>
          <a:xfrm>
            <a:off x="3478966" y="3360940"/>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US"/>
              <a:t>Transparentnost a porušení soukromí v blockchainu</a:t>
            </a:r>
            <a:endParaRPr/>
          </a:p>
        </p:txBody>
      </p:sp>
      <p:sp>
        <p:nvSpPr>
          <p:cNvPr id="354" name="Google Shape;354;p4"/>
          <p:cNvSpPr txBox="1">
            <a:spLocks noGrp="1"/>
          </p:cNvSpPr>
          <p:nvPr>
            <p:ph type="body" idx="7"/>
          </p:nvPr>
        </p:nvSpPr>
        <p:spPr>
          <a:xfrm>
            <a:off x="2643669" y="4072732"/>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US"/>
              <a:t>04</a:t>
            </a:r>
            <a:endParaRPr/>
          </a:p>
        </p:txBody>
      </p:sp>
      <p:sp>
        <p:nvSpPr>
          <p:cNvPr id="355" name="Google Shape;355;p4"/>
          <p:cNvSpPr txBox="1">
            <a:spLocks noGrp="1"/>
          </p:cNvSpPr>
          <p:nvPr>
            <p:ph type="body" idx="8"/>
          </p:nvPr>
        </p:nvSpPr>
        <p:spPr>
          <a:xfrm>
            <a:off x="3478966" y="4072732"/>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US"/>
              <a:t>Jaké jsou současné limity blockchainu?</a:t>
            </a:r>
            <a:endParaRPr/>
          </a:p>
        </p:txBody>
      </p:sp>
      <p:sp>
        <p:nvSpPr>
          <p:cNvPr id="356" name="Google Shape;356;p4"/>
          <p:cNvSpPr txBox="1">
            <a:spLocks noGrp="1"/>
          </p:cNvSpPr>
          <p:nvPr>
            <p:ph type="body" idx="9"/>
          </p:nvPr>
        </p:nvSpPr>
        <p:spPr>
          <a:xfrm>
            <a:off x="2643669" y="4767585"/>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US"/>
              <a:t>05</a:t>
            </a:r>
            <a:endParaRPr/>
          </a:p>
        </p:txBody>
      </p:sp>
      <p:sp>
        <p:nvSpPr>
          <p:cNvPr id="357" name="Google Shape;357;p4"/>
          <p:cNvSpPr txBox="1">
            <a:spLocks noGrp="1"/>
          </p:cNvSpPr>
          <p:nvPr>
            <p:ph type="body" idx="13"/>
          </p:nvPr>
        </p:nvSpPr>
        <p:spPr>
          <a:xfrm>
            <a:off x="3478966" y="4767585"/>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US"/>
              <a:t>Další modul</a:t>
            </a:r>
            <a:endParaRPr/>
          </a:p>
        </p:txBody>
      </p:sp>
      <p:sp>
        <p:nvSpPr>
          <p:cNvPr id="358" name="Google Shape;358;p4"/>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3600"/>
              <a:buNone/>
            </a:pPr>
            <a:r>
              <a:rPr lang="en-US"/>
              <a:t>contents</a:t>
            </a:r>
            <a:endParaRPr/>
          </a:p>
        </p:txBody>
      </p:sp>
      <p:pic>
        <p:nvPicPr>
          <p:cNvPr id="2" name="Picture 1">
            <a:extLst>
              <a:ext uri="{FF2B5EF4-FFF2-40B4-BE49-F238E27FC236}">
                <a16:creationId xmlns:a16="http://schemas.microsoft.com/office/drawing/2014/main" id="{E80BFE3E-16A7-7529-2AA9-F8AE9E79C905}"/>
              </a:ext>
            </a:extLst>
          </p:cNvPr>
          <p:cNvPicPr>
            <a:picLocks noChangeAspect="1"/>
          </p:cNvPicPr>
          <p:nvPr/>
        </p:nvPicPr>
        <p:blipFill>
          <a:blip r:embed="rId3"/>
          <a:stretch>
            <a:fillRect/>
          </a:stretch>
        </p:blipFill>
        <p:spPr>
          <a:xfrm>
            <a:off x="10394400" y="5759509"/>
            <a:ext cx="1638095" cy="342857"/>
          </a:xfrm>
          <a:prstGeom prst="rect">
            <a:avLst/>
          </a:prstGeom>
        </p:spPr>
      </p:pic>
      <p:sp>
        <p:nvSpPr>
          <p:cNvPr id="3" name="TextBox 2">
            <a:extLst>
              <a:ext uri="{FF2B5EF4-FFF2-40B4-BE49-F238E27FC236}">
                <a16:creationId xmlns:a16="http://schemas.microsoft.com/office/drawing/2014/main" id="{4F44E689-A78A-37A2-1B9C-031C42543461}"/>
              </a:ext>
            </a:extLst>
          </p:cNvPr>
          <p:cNvSpPr txBox="1"/>
          <p:nvPr/>
        </p:nvSpPr>
        <p:spPr>
          <a:xfrm>
            <a:off x="9632641" y="6102366"/>
            <a:ext cx="2399373" cy="630942"/>
          </a:xfrm>
          <a:prstGeom prst="rect">
            <a:avLst/>
          </a:prstGeom>
          <a:noFill/>
        </p:spPr>
        <p:txBody>
          <a:bodyPr wrap="square">
            <a:spAutoFit/>
          </a:bodyPr>
          <a:lstStyle/>
          <a:p>
            <a:pPr algn="just"/>
            <a:r>
              <a:rPr lang="en-GB" sz="700" dirty="0" err="1"/>
              <a:t>Financováno</a:t>
            </a:r>
            <a:r>
              <a:rPr lang="en-GB" sz="700" dirty="0"/>
              <a:t> </a:t>
            </a:r>
            <a:r>
              <a:rPr lang="en-GB" sz="700" dirty="0" err="1"/>
              <a:t>Evropskou</a:t>
            </a:r>
            <a:r>
              <a:rPr lang="en-GB" sz="700" dirty="0"/>
              <a:t> </a:t>
            </a:r>
            <a:r>
              <a:rPr lang="en-GB" sz="700" dirty="0" err="1"/>
              <a:t>unií</a:t>
            </a:r>
            <a:r>
              <a:rPr lang="en-GB" sz="700" dirty="0"/>
              <a:t>. </a:t>
            </a:r>
            <a:r>
              <a:rPr lang="en-GB" sz="700" dirty="0" err="1"/>
              <a:t>Názory</a:t>
            </a:r>
            <a:r>
              <a:rPr lang="en-GB" sz="700" dirty="0"/>
              <a:t> </a:t>
            </a:r>
            <a:r>
              <a:rPr lang="en-GB" sz="700" dirty="0" err="1"/>
              <a:t>vyjádřené</a:t>
            </a:r>
            <a:r>
              <a:rPr lang="en-GB" sz="700" dirty="0"/>
              <a:t> </a:t>
            </a:r>
            <a:r>
              <a:rPr lang="en-GB" sz="700" dirty="0" err="1"/>
              <a:t>jsou</a:t>
            </a:r>
            <a:r>
              <a:rPr lang="en-GB" sz="700" dirty="0"/>
              <a:t> </a:t>
            </a:r>
            <a:r>
              <a:rPr lang="en-GB" sz="700" dirty="0" err="1"/>
              <a:t>názory</a:t>
            </a:r>
            <a:r>
              <a:rPr lang="en-GB" sz="700" dirty="0"/>
              <a:t> </a:t>
            </a:r>
            <a:r>
              <a:rPr lang="en-GB" sz="700" dirty="0" err="1"/>
              <a:t>autora</a:t>
            </a:r>
            <a:r>
              <a:rPr lang="en-GB" sz="700" dirty="0"/>
              <a:t> a </a:t>
            </a:r>
            <a:r>
              <a:rPr lang="en-GB" sz="700" dirty="0" err="1"/>
              <a:t>neodráží</a:t>
            </a:r>
            <a:r>
              <a:rPr lang="en-GB" sz="700" dirty="0"/>
              <a:t> </a:t>
            </a:r>
            <a:r>
              <a:rPr lang="en-GB" sz="700" dirty="0" err="1"/>
              <a:t>nutně</a:t>
            </a:r>
            <a:r>
              <a:rPr lang="en-GB" sz="700" dirty="0"/>
              <a:t> </a:t>
            </a:r>
            <a:r>
              <a:rPr lang="en-GB" sz="700" dirty="0" err="1"/>
              <a:t>oficiální</a:t>
            </a:r>
            <a:r>
              <a:rPr lang="en-GB" sz="700" dirty="0"/>
              <a:t> </a:t>
            </a:r>
            <a:r>
              <a:rPr lang="en-GB" sz="700" dirty="0" err="1"/>
              <a:t>stanovisko</a:t>
            </a:r>
            <a:r>
              <a:rPr lang="en-GB" sz="700" dirty="0"/>
              <a:t> </a:t>
            </a:r>
            <a:r>
              <a:rPr lang="en-GB" sz="700" dirty="0" err="1"/>
              <a:t>Evropské</a:t>
            </a:r>
            <a:r>
              <a:rPr lang="en-GB" sz="700" dirty="0"/>
              <a:t> </a:t>
            </a:r>
            <a:r>
              <a:rPr lang="en-GB" sz="700" dirty="0" err="1"/>
              <a:t>unie</a:t>
            </a:r>
            <a:r>
              <a:rPr lang="en-GB" sz="700" dirty="0"/>
              <a:t> </a:t>
            </a:r>
            <a:r>
              <a:rPr lang="en-GB" sz="700" dirty="0" err="1"/>
              <a:t>či</a:t>
            </a:r>
            <a:r>
              <a:rPr lang="en-GB" sz="700" dirty="0"/>
              <a:t> </a:t>
            </a:r>
            <a:r>
              <a:rPr lang="en-GB" sz="700" dirty="0" err="1"/>
              <a:t>Evropské</a:t>
            </a:r>
            <a:r>
              <a:rPr lang="en-GB" sz="700" dirty="0"/>
              <a:t> </a:t>
            </a:r>
            <a:r>
              <a:rPr lang="en-GB" sz="700" dirty="0" err="1"/>
              <a:t>výkonné</a:t>
            </a:r>
            <a:r>
              <a:rPr lang="en-GB" sz="700" dirty="0"/>
              <a:t> </a:t>
            </a:r>
            <a:r>
              <a:rPr lang="en-GB" sz="700" dirty="0" err="1"/>
              <a:t>agentury</a:t>
            </a:r>
            <a:r>
              <a:rPr lang="en-GB" sz="700" dirty="0"/>
              <a:t> pro </a:t>
            </a:r>
            <a:r>
              <a:rPr lang="en-GB" sz="700" dirty="0" err="1"/>
              <a:t>vzdělávání</a:t>
            </a:r>
            <a:r>
              <a:rPr lang="en-GB" sz="700" dirty="0"/>
              <a:t> a </a:t>
            </a:r>
            <a:r>
              <a:rPr lang="en-GB" sz="700" dirty="0" err="1"/>
              <a:t>kulturu</a:t>
            </a:r>
            <a:r>
              <a:rPr lang="en-GB" sz="700" dirty="0"/>
              <a:t> (EACEA).  </a:t>
            </a:r>
            <a:r>
              <a:rPr lang="en-GB" sz="700" dirty="0" err="1"/>
              <a:t>Evropská</a:t>
            </a:r>
            <a:r>
              <a:rPr lang="en-GB" sz="700" dirty="0"/>
              <a:t> </a:t>
            </a:r>
            <a:r>
              <a:rPr lang="en-GB" sz="700" dirty="0" err="1"/>
              <a:t>unie</a:t>
            </a:r>
            <a:r>
              <a:rPr lang="en-GB" sz="700" dirty="0"/>
              <a:t> ani EACEA za </a:t>
            </a:r>
            <a:r>
              <a:rPr lang="en-GB" sz="700" dirty="0" err="1"/>
              <a:t>vyjádřené</a:t>
            </a:r>
            <a:r>
              <a:rPr lang="en-GB" sz="700" dirty="0"/>
              <a:t> </a:t>
            </a:r>
            <a:r>
              <a:rPr lang="en-GB" sz="700" dirty="0" err="1"/>
              <a:t>názory</a:t>
            </a:r>
            <a:r>
              <a:rPr lang="en-GB" sz="700" dirty="0"/>
              <a:t> </a:t>
            </a:r>
            <a:r>
              <a:rPr lang="en-GB" sz="700" dirty="0" err="1"/>
              <a:t>nenese</a:t>
            </a:r>
            <a:r>
              <a:rPr lang="en-GB" sz="700" dirty="0"/>
              <a:t> </a:t>
            </a:r>
            <a:r>
              <a:rPr lang="en-GB" sz="700" dirty="0" err="1"/>
              <a:t>odpovědnost</a:t>
            </a:r>
            <a:r>
              <a:rPr lang="en-GB" sz="700" dirty="0"/>
              <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781"/>
        <p:cNvGrpSpPr/>
        <p:nvPr/>
      </p:nvGrpSpPr>
      <p:grpSpPr>
        <a:xfrm>
          <a:off x="0" y="0"/>
          <a:ext cx="0" cy="0"/>
          <a:chOff x="0" y="0"/>
          <a:chExt cx="0" cy="0"/>
        </a:xfrm>
      </p:grpSpPr>
      <p:sp>
        <p:nvSpPr>
          <p:cNvPr id="782" name="Google Shape;782;p40"/>
          <p:cNvSpPr txBox="1">
            <a:spLocks noGrp="1"/>
          </p:cNvSpPr>
          <p:nvPr>
            <p:ph type="body" idx="1"/>
          </p:nvPr>
        </p:nvSpPr>
        <p:spPr>
          <a:xfrm>
            <a:off x="859307" y="2112424"/>
            <a:ext cx="9896738" cy="3934858"/>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228600" lvl="0" indent="-228600" algn="just" rtl="0">
              <a:lnSpc>
                <a:spcPct val="90000"/>
              </a:lnSpc>
              <a:spcBef>
                <a:spcPts val="0"/>
              </a:spcBef>
              <a:spcAft>
                <a:spcPts val="0"/>
              </a:spcAft>
              <a:buClr>
                <a:srgbClr val="262626"/>
              </a:buClr>
              <a:buSzPts val="2000"/>
              <a:buNone/>
            </a:pPr>
            <a:r>
              <a:rPr lang="en-US" sz="2000"/>
              <a:t>Síť peer-to-peer (P2P) je síť vybudovaná přes internet a tvořená uzlovými body P2P, které přidělují část svých zdrojů službě P2P, většinou aplikaci pro sdílení souborů, aby byla poskytována komunitě s myšlenkou, že peeři jsou stejně privilegovaný a výkonný v aplikaci.</a:t>
            </a:r>
            <a:endParaRPr/>
          </a:p>
          <a:p>
            <a:pPr marL="228600" lvl="0" indent="-228600" algn="just" rtl="0">
              <a:lnSpc>
                <a:spcPct val="90000"/>
              </a:lnSpc>
              <a:spcBef>
                <a:spcPts val="1000"/>
              </a:spcBef>
              <a:spcAft>
                <a:spcPts val="0"/>
              </a:spcAft>
              <a:buClr>
                <a:srgbClr val="262626"/>
              </a:buClr>
              <a:buSzPts val="2000"/>
              <a:buNone/>
            </a:pPr>
            <a:r>
              <a:rPr lang="en-US" sz="2000"/>
              <a:t>Klíč DHT spojený s obsahem lze snadno vypočítat použitím hašovací funkce na obsah. Tento klíč musí být znám, aby bylo možné získat přístup k souvisejícímu obsahu uloženému v síti P2P. Abychom šli do detailu, zúčastněné P2P uzly sdílejí distribuovaným způsobem DHT tabulku obsahující pro každý záznam DHT klíč (sám přiřazený k obsahu) a hodnotu užitečnou pro partnery k nalezení P2P uzlu, kde je obsah uložen. Všimněte si, že každý uzel je schopen vypočítat tuto hodnotu pomocí hashování klíče DHT.</a:t>
            </a:r>
            <a:endParaRPr/>
          </a:p>
          <a:p>
            <a:pPr marL="228600" lvl="0" indent="-228600" algn="just" rtl="0">
              <a:lnSpc>
                <a:spcPct val="90000"/>
              </a:lnSpc>
              <a:spcBef>
                <a:spcPts val="1000"/>
              </a:spcBef>
              <a:spcAft>
                <a:spcPts val="0"/>
              </a:spcAft>
              <a:buClr>
                <a:srgbClr val="262626"/>
              </a:buClr>
              <a:buSzPts val="2000"/>
              <a:buNone/>
            </a:pPr>
            <a:r>
              <a:rPr lang="en-US" sz="2000"/>
              <a:t>Ben-Sasson, E., Chiesa, A., Garman, C., Green, M., Miers, I., Tromer, E., Virza, M., (2014). Zerocash: Decentralizované anonymní platby z bitcoinu, 2014 IEEE Symposium on Security and Privacy.</a:t>
            </a:r>
            <a:endParaRPr sz="2000"/>
          </a:p>
        </p:txBody>
      </p:sp>
      <p:sp>
        <p:nvSpPr>
          <p:cNvPr id="783" name="Google Shape;783;p40"/>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Transparentnost a porušení soukromí v blockchainu - slovník</a:t>
            </a:r>
            <a:endParaRPr/>
          </a:p>
        </p:txBody>
      </p:sp>
      <p:grpSp>
        <p:nvGrpSpPr>
          <p:cNvPr id="784" name="Google Shape;784;p40"/>
          <p:cNvGrpSpPr/>
          <p:nvPr/>
        </p:nvGrpSpPr>
        <p:grpSpPr>
          <a:xfrm rot="10800000" flipH="1">
            <a:off x="10388648" y="0"/>
            <a:ext cx="1803350" cy="2809693"/>
            <a:chOff x="12708052" y="5708395"/>
            <a:chExt cx="760808" cy="1185370"/>
          </a:xfrm>
        </p:grpSpPr>
        <p:sp>
          <p:nvSpPr>
            <p:cNvPr id="785" name="Google Shape;785;p4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86" name="Google Shape;786;p4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87" name="Google Shape;787;p4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88" name="Google Shape;788;p4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89" name="Google Shape;789;p4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90" name="Google Shape;790;p4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794"/>
        <p:cNvGrpSpPr/>
        <p:nvPr/>
      </p:nvGrpSpPr>
      <p:grpSpPr>
        <a:xfrm>
          <a:off x="0" y="0"/>
          <a:ext cx="0" cy="0"/>
          <a:chOff x="0" y="0"/>
          <a:chExt cx="0" cy="0"/>
        </a:xfrm>
      </p:grpSpPr>
      <p:sp>
        <p:nvSpPr>
          <p:cNvPr id="795" name="Google Shape;795;p41"/>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4800"/>
              <a:buNone/>
            </a:pPr>
            <a:r>
              <a:rPr lang="en-US"/>
              <a:t>Jaké jsou současné limity blockchainu?</a:t>
            </a:r>
            <a:endParaRPr/>
          </a:p>
        </p:txBody>
      </p:sp>
      <p:sp>
        <p:nvSpPr>
          <p:cNvPr id="796" name="Google Shape;796;p41"/>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US"/>
              <a:t>04</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800"/>
        <p:cNvGrpSpPr/>
        <p:nvPr/>
      </p:nvGrpSpPr>
      <p:grpSpPr>
        <a:xfrm>
          <a:off x="0" y="0"/>
          <a:ext cx="0" cy="0"/>
          <a:chOff x="0" y="0"/>
          <a:chExt cx="0" cy="0"/>
        </a:xfrm>
      </p:grpSpPr>
      <p:sp>
        <p:nvSpPr>
          <p:cNvPr id="801" name="Google Shape;801;p42"/>
          <p:cNvSpPr txBox="1">
            <a:spLocks noGrp="1"/>
          </p:cNvSpPr>
          <p:nvPr>
            <p:ph type="body" idx="1"/>
          </p:nvPr>
        </p:nvSpPr>
        <p:spPr>
          <a:xfrm>
            <a:off x="6485646" y="525780"/>
            <a:ext cx="4235693" cy="545273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US" i="0"/>
              <a:t>Blockchainové technologie mají strukturální limity.</a:t>
            </a:r>
            <a:endParaRPr/>
          </a:p>
        </p:txBody>
      </p:sp>
      <p:pic>
        <p:nvPicPr>
          <p:cNvPr id="802" name="Google Shape;802;p42"/>
          <p:cNvPicPr preferRelativeResize="0">
            <a:picLocks noGrp="1"/>
          </p:cNvPicPr>
          <p:nvPr>
            <p:ph type="pic" idx="2"/>
          </p:nvPr>
        </p:nvPicPr>
        <p:blipFill rotWithShape="1">
          <a:blip r:embed="rId3">
            <a:alphaModFix/>
          </a:blip>
          <a:srcRect l="24652" r="24651"/>
          <a:stretch/>
        </p:blipFill>
        <p:spPr>
          <a:xfrm>
            <a:off x="414116" y="352414"/>
            <a:ext cx="5497412" cy="6099184"/>
          </a:xfrm>
          <a:prstGeom prst="rect">
            <a:avLst/>
          </a:prstGeom>
          <a:solidFill>
            <a:srgbClr val="F2F2F2"/>
          </a:solidFill>
          <a:ln>
            <a:noFill/>
          </a:ln>
        </p:spPr>
      </p:pic>
      <p:grpSp>
        <p:nvGrpSpPr>
          <p:cNvPr id="803" name="Google Shape;803;p42"/>
          <p:cNvGrpSpPr/>
          <p:nvPr/>
        </p:nvGrpSpPr>
        <p:grpSpPr>
          <a:xfrm rot="5400000">
            <a:off x="655944" y="4097331"/>
            <a:ext cx="1882889" cy="2933617"/>
            <a:chOff x="12708052" y="5708395"/>
            <a:chExt cx="760808" cy="1185370"/>
          </a:xfrm>
        </p:grpSpPr>
        <p:sp>
          <p:nvSpPr>
            <p:cNvPr id="804" name="Google Shape;804;p4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05" name="Google Shape;805;p4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06" name="Google Shape;806;p4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07" name="Google Shape;807;p4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08" name="Google Shape;808;p4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09" name="Google Shape;809;p4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813"/>
        <p:cNvGrpSpPr/>
        <p:nvPr/>
      </p:nvGrpSpPr>
      <p:grpSpPr>
        <a:xfrm>
          <a:off x="0" y="0"/>
          <a:ext cx="0" cy="0"/>
          <a:chOff x="0" y="0"/>
          <a:chExt cx="0" cy="0"/>
        </a:xfrm>
      </p:grpSpPr>
      <p:sp>
        <p:nvSpPr>
          <p:cNvPr id="814" name="Google Shape;814;p43"/>
          <p:cNvSpPr txBox="1">
            <a:spLocks noGrp="1"/>
          </p:cNvSpPr>
          <p:nvPr>
            <p:ph type="body" idx="1"/>
          </p:nvPr>
        </p:nvSpPr>
        <p:spPr>
          <a:xfrm>
            <a:off x="801580" y="2458788"/>
            <a:ext cx="9896738" cy="2930404"/>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342900" lvl="0" indent="-342900" algn="just" rtl="0">
              <a:lnSpc>
                <a:spcPct val="90000"/>
              </a:lnSpc>
              <a:spcBef>
                <a:spcPts val="0"/>
              </a:spcBef>
              <a:spcAft>
                <a:spcPts val="0"/>
              </a:spcAft>
              <a:buClr>
                <a:srgbClr val="262626"/>
              </a:buClr>
              <a:buSzPts val="2400"/>
              <a:buChar char="•"/>
            </a:pPr>
            <a:r>
              <a:rPr lang="en-US"/>
              <a:t>Viděli jsme, že blockchainové technologie mají strukturální limity. Nelze je považovat za důvěryhodný a plnohodnotný základ, dokonce ani částečně. Organizační problémy související s dynamikou moci mezi aktéry a přivlastňováním uživatelů, stejně jako technické faktory, skutečně činí studium skutečného rozsahu této technologie velmi složitým. Znovu však uvádějí, že pouhá transparentnost nemusí nutně znamenat úplnou důvěru a přiměřenou ochranu osobních údajů</a:t>
            </a:r>
            <a:endParaRPr/>
          </a:p>
        </p:txBody>
      </p:sp>
      <p:sp>
        <p:nvSpPr>
          <p:cNvPr id="815" name="Google Shape;815;p43"/>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Jaké jsou současné limity blockchainu?</a:t>
            </a:r>
            <a:endParaRPr/>
          </a:p>
        </p:txBody>
      </p:sp>
      <p:grpSp>
        <p:nvGrpSpPr>
          <p:cNvPr id="816" name="Google Shape;816;p43"/>
          <p:cNvGrpSpPr/>
          <p:nvPr/>
        </p:nvGrpSpPr>
        <p:grpSpPr>
          <a:xfrm rot="10800000" flipH="1">
            <a:off x="10388648" y="0"/>
            <a:ext cx="1803350" cy="2809693"/>
            <a:chOff x="12708052" y="5708395"/>
            <a:chExt cx="760808" cy="1185370"/>
          </a:xfrm>
        </p:grpSpPr>
        <p:sp>
          <p:nvSpPr>
            <p:cNvPr id="817" name="Google Shape;817;p4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18" name="Google Shape;818;p4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19" name="Google Shape;819;p4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20" name="Google Shape;820;p4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21" name="Google Shape;821;p4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22" name="Google Shape;822;p4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826"/>
        <p:cNvGrpSpPr/>
        <p:nvPr/>
      </p:nvGrpSpPr>
      <p:grpSpPr>
        <a:xfrm>
          <a:off x="0" y="0"/>
          <a:ext cx="0" cy="0"/>
          <a:chOff x="0" y="0"/>
          <a:chExt cx="0" cy="0"/>
        </a:xfrm>
      </p:grpSpPr>
      <p:sp>
        <p:nvSpPr>
          <p:cNvPr id="827" name="Google Shape;827;p44"/>
          <p:cNvSpPr txBox="1">
            <a:spLocks noGrp="1"/>
          </p:cNvSpPr>
          <p:nvPr>
            <p:ph type="body" idx="1"/>
          </p:nvPr>
        </p:nvSpPr>
        <p:spPr>
          <a:xfrm>
            <a:off x="801580" y="2458788"/>
            <a:ext cx="9896738" cy="2930404"/>
          </a:xfrm>
          <a:prstGeom prst="rect">
            <a:avLst/>
          </a:prstGeom>
          <a:noFill/>
          <a:ln w="57150" cap="flat" cmpd="sng">
            <a:solidFill>
              <a:srgbClr val="6A9D56"/>
            </a:solidFill>
            <a:prstDash val="solid"/>
            <a:round/>
            <a:headEnd type="none" w="sm" len="sm"/>
            <a:tailEnd type="none" w="sm" len="sm"/>
          </a:ln>
        </p:spPr>
        <p:txBody>
          <a:bodyPr spcFirstLastPara="1" wrap="square" lIns="91425" tIns="45700" rIns="91425" bIns="45700" anchor="t" anchorCtr="0">
            <a:noAutofit/>
          </a:bodyPr>
          <a:lstStyle/>
          <a:p>
            <a:pPr marL="228600" lvl="0" indent="-228600" algn="just" rtl="0">
              <a:lnSpc>
                <a:spcPct val="90000"/>
              </a:lnSpc>
              <a:spcBef>
                <a:spcPts val="0"/>
              </a:spcBef>
              <a:spcAft>
                <a:spcPts val="0"/>
              </a:spcAft>
              <a:buClr>
                <a:srgbClr val="262626"/>
              </a:buClr>
              <a:buSzPts val="2400"/>
              <a:buChar char="•"/>
            </a:pPr>
            <a:r>
              <a:rPr lang="en-US"/>
              <a:t>Na závěr zde připomeňme, že infrastruktura veřejného klíče (Public Key Infrastructures, PKI) byla kdysi podobně prezentována jako revoluční technologie vzbuzující důvěru, než jsme začali sdílet pochopení jejích limitů.</a:t>
            </a:r>
            <a:endParaRPr/>
          </a:p>
          <a:p>
            <a:pPr marL="228600" lvl="0" indent="-228600" algn="just" rtl="0">
              <a:lnSpc>
                <a:spcPct val="90000"/>
              </a:lnSpc>
              <a:spcBef>
                <a:spcPts val="1000"/>
              </a:spcBef>
              <a:spcAft>
                <a:spcPts val="0"/>
              </a:spcAft>
              <a:buClr>
                <a:srgbClr val="262626"/>
              </a:buClr>
              <a:buSzPts val="2400"/>
              <a:buChar char="•"/>
            </a:pPr>
            <a:r>
              <a:rPr lang="en-US"/>
              <a:t>Proto, a jak je tomu u štítků v širším slova smyslu, použití blockchainu je zárukou určitých vlastností, ale mělo by být považováno za způsob, jak navodit nebo naznačit důvěru uživatelů zdůrazněním vhodných vlastností této technologie.</a:t>
            </a:r>
            <a:endParaRPr/>
          </a:p>
        </p:txBody>
      </p:sp>
      <p:sp>
        <p:nvSpPr>
          <p:cNvPr id="828" name="Google Shape;828;p44"/>
          <p:cNvSpPr txBox="1">
            <a:spLocks noGrp="1"/>
          </p:cNvSpPr>
          <p:nvPr>
            <p:ph type="body" idx="2"/>
          </p:nvPr>
        </p:nvSpPr>
        <p:spPr>
          <a:xfrm>
            <a:off x="798381" y="761603"/>
            <a:ext cx="9905809" cy="8036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US"/>
              <a:t>Jaké jsou současné limity blockchainu?</a:t>
            </a:r>
            <a:endParaRPr/>
          </a:p>
        </p:txBody>
      </p:sp>
      <p:grpSp>
        <p:nvGrpSpPr>
          <p:cNvPr id="829" name="Google Shape;829;p44"/>
          <p:cNvGrpSpPr/>
          <p:nvPr/>
        </p:nvGrpSpPr>
        <p:grpSpPr>
          <a:xfrm rot="10800000" flipH="1">
            <a:off x="10388648" y="0"/>
            <a:ext cx="1803350" cy="2809693"/>
            <a:chOff x="12708052" y="5708395"/>
            <a:chExt cx="760808" cy="1185370"/>
          </a:xfrm>
        </p:grpSpPr>
        <p:sp>
          <p:nvSpPr>
            <p:cNvPr id="830" name="Google Shape;830;p4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31" name="Google Shape;831;p4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32" name="Google Shape;832;p4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33" name="Google Shape;833;p4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34" name="Google Shape;834;p4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35" name="Google Shape;835;p4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839"/>
        <p:cNvGrpSpPr/>
        <p:nvPr/>
      </p:nvGrpSpPr>
      <p:grpSpPr>
        <a:xfrm>
          <a:off x="0" y="0"/>
          <a:ext cx="0" cy="0"/>
          <a:chOff x="0" y="0"/>
          <a:chExt cx="0" cy="0"/>
        </a:xfrm>
      </p:grpSpPr>
      <p:sp>
        <p:nvSpPr>
          <p:cNvPr id="840" name="Google Shape;840;p45"/>
          <p:cNvSpPr txBox="1">
            <a:spLocks noGrp="1"/>
          </p:cNvSpPr>
          <p:nvPr>
            <p:ph type="body" idx="1"/>
          </p:nvPr>
        </p:nvSpPr>
        <p:spPr>
          <a:xfrm>
            <a:off x="898358" y="2107770"/>
            <a:ext cx="4639192" cy="4377696"/>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lt1"/>
              </a:buClr>
              <a:buSzPts val="2400"/>
              <a:buNone/>
            </a:pPr>
            <a:r>
              <a:rPr lang="en-US"/>
              <a:t>Click to type</a:t>
            </a:r>
            <a:endParaRPr/>
          </a:p>
          <a:p>
            <a:pPr marL="228600" lvl="0" indent="-228600" algn="l" rtl="0">
              <a:lnSpc>
                <a:spcPct val="90000"/>
              </a:lnSpc>
              <a:spcBef>
                <a:spcPts val="1000"/>
              </a:spcBef>
              <a:spcAft>
                <a:spcPts val="0"/>
              </a:spcAft>
              <a:buClr>
                <a:schemeClr val="lt1"/>
              </a:buClr>
              <a:buSzPts val="2400"/>
              <a:buNone/>
            </a:pPr>
            <a:endParaRPr/>
          </a:p>
        </p:txBody>
      </p:sp>
      <p:sp>
        <p:nvSpPr>
          <p:cNvPr id="841" name="Google Shape;841;p45"/>
          <p:cNvSpPr txBox="1">
            <a:spLocks noGrp="1"/>
          </p:cNvSpPr>
          <p:nvPr>
            <p:ph type="body" idx="3"/>
          </p:nvPr>
        </p:nvSpPr>
        <p:spPr>
          <a:xfrm>
            <a:off x="898358" y="890242"/>
            <a:ext cx="4757375" cy="99265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lt1"/>
              </a:buClr>
              <a:buSzPts val="3600"/>
              <a:buNone/>
            </a:pPr>
            <a:r>
              <a:rPr lang="en-US"/>
              <a:t>V dalším modulu se dozvíte</a:t>
            </a:r>
            <a:endParaRPr/>
          </a:p>
        </p:txBody>
      </p:sp>
      <p:pic>
        <p:nvPicPr>
          <p:cNvPr id="842" name="Google Shape;842;p45"/>
          <p:cNvPicPr preferRelativeResize="0">
            <a:picLocks noGrp="1"/>
          </p:cNvPicPr>
          <p:nvPr>
            <p:ph type="pic" idx="2"/>
          </p:nvPr>
        </p:nvPicPr>
        <p:blipFill rotWithShape="1">
          <a:blip r:embed="rId3">
            <a:alphaModFix/>
          </a:blip>
          <a:srcRect l="23665" r="23666"/>
          <a:stretch/>
        </p:blipFill>
        <p:spPr>
          <a:xfrm>
            <a:off x="5888002" y="439730"/>
            <a:ext cx="5660531" cy="6045736"/>
          </a:xfrm>
          <a:prstGeom prst="rect">
            <a:avLst/>
          </a:prstGeom>
          <a:solidFill>
            <a:srgbClr val="F2F2F2"/>
          </a:solidFill>
          <a:ln>
            <a:noFill/>
          </a:ln>
        </p:spPr>
      </p:pic>
      <p:grpSp>
        <p:nvGrpSpPr>
          <p:cNvPr id="843" name="Google Shape;843;p45"/>
          <p:cNvGrpSpPr/>
          <p:nvPr/>
        </p:nvGrpSpPr>
        <p:grpSpPr>
          <a:xfrm rot="5400000">
            <a:off x="525364" y="4714957"/>
            <a:ext cx="1882889" cy="2933617"/>
            <a:chOff x="12708052" y="5708395"/>
            <a:chExt cx="760808" cy="1185370"/>
          </a:xfrm>
        </p:grpSpPr>
        <p:sp>
          <p:nvSpPr>
            <p:cNvPr id="844" name="Google Shape;844;p4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45" name="Google Shape;845;p4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46" name="Google Shape;846;p4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47" name="Google Shape;847;p4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48" name="Google Shape;848;p4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49" name="Google Shape;849;p4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51764"/>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867"/>
        <p:cNvGrpSpPr/>
        <p:nvPr/>
      </p:nvGrpSpPr>
      <p:grpSpPr>
        <a:xfrm>
          <a:off x="0" y="0"/>
          <a:ext cx="0" cy="0"/>
          <a:chOff x="0" y="0"/>
          <a:chExt cx="0" cy="0"/>
        </a:xfrm>
      </p:grpSpPr>
      <p:sp>
        <p:nvSpPr>
          <p:cNvPr id="868" name="Google Shape;868;p47"/>
          <p:cNvSpPr txBox="1">
            <a:spLocks noGrp="1"/>
          </p:cNvSpPr>
          <p:nvPr>
            <p:ph type="body" idx="2"/>
          </p:nvPr>
        </p:nvSpPr>
        <p:spPr>
          <a:xfrm>
            <a:off x="3502057" y="3669182"/>
            <a:ext cx="6851569" cy="33161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0"/>
              </a:spcBef>
              <a:spcAft>
                <a:spcPts val="0"/>
              </a:spcAft>
              <a:buClr>
                <a:srgbClr val="262626"/>
              </a:buClr>
              <a:buSzPts val="1400"/>
              <a:buNone/>
            </a:pPr>
            <a:r>
              <a:rPr lang="en-US" sz="1400"/>
              <a:t>N. Lankton, D.H. McKnight, J. Tripp Technology, humanness, and trust: rethinking trust in technology Journal of the Association for Information Systems, 16 (10) (2015), pp. 880-918, </a:t>
            </a:r>
            <a:r>
              <a:rPr lang="en-US" sz="1400" u="sng">
                <a:solidFill>
                  <a:schemeClr val="hlink"/>
                </a:solidFill>
                <a:hlinkClick r:id="rId3"/>
              </a:rPr>
              <a:t>10.17705/1jais.00411</a:t>
            </a:r>
            <a:endParaRPr u="sng">
              <a:solidFill>
                <a:schemeClr val="hlink"/>
              </a:solidFill>
              <a:hlinkClick r:id="rId3"/>
            </a:endParaRPr>
          </a:p>
          <a:p>
            <a:pPr marL="0" lvl="0" indent="0" algn="just" rtl="0">
              <a:lnSpc>
                <a:spcPct val="90000"/>
              </a:lnSpc>
              <a:spcBef>
                <a:spcPts val="1000"/>
              </a:spcBef>
              <a:spcAft>
                <a:spcPts val="0"/>
              </a:spcAft>
              <a:buClr>
                <a:srgbClr val="262626"/>
              </a:buClr>
              <a:buSzPts val="1400"/>
              <a:buNone/>
            </a:pPr>
            <a:endParaRPr sz="1400"/>
          </a:p>
        </p:txBody>
      </p:sp>
      <p:sp>
        <p:nvSpPr>
          <p:cNvPr id="869" name="Google Shape;869;p47"/>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3600"/>
              <a:buNone/>
            </a:pPr>
            <a:r>
              <a:rPr lang="en-US"/>
              <a:t>Literatura</a:t>
            </a:r>
            <a:endParaRPr/>
          </a:p>
        </p:txBody>
      </p:sp>
      <p:sp>
        <p:nvSpPr>
          <p:cNvPr id="870" name="Google Shape;870;p47"/>
          <p:cNvSpPr txBox="1"/>
          <p:nvPr/>
        </p:nvSpPr>
        <p:spPr>
          <a:xfrm>
            <a:off x="3502057" y="1589595"/>
            <a:ext cx="6978569" cy="1243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262626"/>
              </a:buClr>
              <a:buSzPts val="1400"/>
              <a:buFont typeface="Arial"/>
              <a:buNone/>
            </a:pPr>
            <a:r>
              <a:rPr lang="en-US" sz="1400">
                <a:solidFill>
                  <a:srgbClr val="262626"/>
                </a:solidFill>
                <a:latin typeface="Calibri"/>
                <a:ea typeface="Calibri"/>
                <a:cs typeface="Calibri"/>
                <a:sym typeface="Calibri"/>
              </a:rPr>
              <a:t>Laurent M. “Is blockchain a trustworthy technology?”, in Signs of trust – The impact of seals on personal data management, Paris, Handbook 2 Chair alues and Policies of Personal Information, Coordinated by Claire Levallois-Barth, January, 2018, chapter 11, pages 179–197.</a:t>
            </a:r>
            <a:endParaRPr sz="1400">
              <a:solidFill>
                <a:srgbClr val="262626"/>
              </a:solidFill>
              <a:latin typeface="Calibri"/>
              <a:ea typeface="Calibri"/>
              <a:cs typeface="Calibri"/>
              <a:sym typeface="Calibri"/>
            </a:endParaRPr>
          </a:p>
        </p:txBody>
      </p:sp>
      <p:sp>
        <p:nvSpPr>
          <p:cNvPr id="871" name="Google Shape;871;p47"/>
          <p:cNvSpPr txBox="1"/>
          <p:nvPr/>
        </p:nvSpPr>
        <p:spPr>
          <a:xfrm>
            <a:off x="3506675" y="2530800"/>
            <a:ext cx="6863115" cy="1243700"/>
          </a:xfrm>
          <a:prstGeom prst="rect">
            <a:avLst/>
          </a:prstGeom>
          <a:noFill/>
          <a:ln>
            <a:noFill/>
          </a:ln>
        </p:spPr>
        <p:txBody>
          <a:bodyPr spcFirstLastPara="1" wrap="square" lIns="91425" tIns="45700" rIns="91425" bIns="45700" anchor="ctr" anchorCtr="0">
            <a:noAutofit/>
          </a:bodyPr>
          <a:lstStyle/>
          <a:p>
            <a:pPr marL="0" marR="0" lvl="0" indent="0" algn="just" rtl="0">
              <a:lnSpc>
                <a:spcPct val="90000"/>
              </a:lnSpc>
              <a:spcBef>
                <a:spcPts val="0"/>
              </a:spcBef>
              <a:spcAft>
                <a:spcPts val="0"/>
              </a:spcAft>
              <a:buClr>
                <a:srgbClr val="262626"/>
              </a:buClr>
              <a:buSzPts val="1400"/>
              <a:buFont typeface="Arial"/>
              <a:buNone/>
            </a:pPr>
            <a:r>
              <a:rPr lang="en-US" sz="1400">
                <a:solidFill>
                  <a:srgbClr val="262626"/>
                </a:solidFill>
                <a:latin typeface="Calibri"/>
                <a:ea typeface="Calibri"/>
                <a:cs typeface="Calibri"/>
                <a:sym typeface="Calibri"/>
              </a:rPr>
              <a:t>I. Benbasat, D. Gefen, P. Pavlou Introduction to the special issue on novel perspectives on trust in information systems MIS Quarterly, 34 (2) (2010), pp. 367-371, 10.2307/20721432 </a:t>
            </a:r>
            <a:endParaRPr sz="2200">
              <a:solidFill>
                <a:srgbClr val="262626"/>
              </a:solidFill>
              <a:latin typeface="Calibri"/>
              <a:ea typeface="Calibri"/>
              <a:cs typeface="Calibri"/>
              <a:sym typeface="Calibri"/>
            </a:endParaRPr>
          </a:p>
          <a:p>
            <a:pPr marL="0" marR="0" lvl="0" indent="0" algn="just" rtl="0">
              <a:lnSpc>
                <a:spcPct val="90000"/>
              </a:lnSpc>
              <a:spcBef>
                <a:spcPts val="1000"/>
              </a:spcBef>
              <a:spcAft>
                <a:spcPts val="0"/>
              </a:spcAft>
              <a:buClr>
                <a:srgbClr val="262626"/>
              </a:buClr>
              <a:buSzPts val="1400"/>
              <a:buFont typeface="Arial"/>
              <a:buNone/>
            </a:pPr>
            <a:endParaRPr sz="1400">
              <a:solidFill>
                <a:srgbClr val="262626"/>
              </a:solidFill>
              <a:latin typeface="Calibri"/>
              <a:ea typeface="Calibri"/>
              <a:cs typeface="Calibri"/>
              <a:sym typeface="Calibri"/>
            </a:endParaRPr>
          </a:p>
        </p:txBody>
      </p:sp>
      <p:sp>
        <p:nvSpPr>
          <p:cNvPr id="872" name="Google Shape;872;p47"/>
          <p:cNvSpPr txBox="1"/>
          <p:nvPr/>
        </p:nvSpPr>
        <p:spPr>
          <a:xfrm>
            <a:off x="3508984" y="4472745"/>
            <a:ext cx="7186387" cy="1243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262626"/>
              </a:buClr>
              <a:buSzPts val="1400"/>
              <a:buFont typeface="Arial"/>
              <a:buNone/>
            </a:pPr>
            <a:endParaRPr sz="1400">
              <a:solidFill>
                <a:srgbClr val="262626"/>
              </a:solidFill>
              <a:latin typeface="Calibri"/>
              <a:ea typeface="Calibri"/>
              <a:cs typeface="Calibri"/>
              <a:sym typeface="Calibri"/>
            </a:endParaRPr>
          </a:p>
          <a:p>
            <a:pPr marL="0" marR="0" lvl="0" indent="0" algn="l" rtl="0">
              <a:lnSpc>
                <a:spcPct val="90000"/>
              </a:lnSpc>
              <a:spcBef>
                <a:spcPts val="1000"/>
              </a:spcBef>
              <a:spcAft>
                <a:spcPts val="0"/>
              </a:spcAft>
              <a:buClr>
                <a:srgbClr val="262626"/>
              </a:buClr>
              <a:buSzPts val="1400"/>
              <a:buFont typeface="Arial"/>
              <a:buNone/>
            </a:pPr>
            <a:endParaRPr sz="1400">
              <a:solidFill>
                <a:srgbClr val="262626"/>
              </a:solidFill>
              <a:latin typeface="Calibri"/>
              <a:ea typeface="Calibri"/>
              <a:cs typeface="Calibri"/>
              <a:sym typeface="Calibri"/>
            </a:endParaRPr>
          </a:p>
        </p:txBody>
      </p:sp>
      <p:sp>
        <p:nvSpPr>
          <p:cNvPr id="873" name="Google Shape;873;p47"/>
          <p:cNvSpPr txBox="1"/>
          <p:nvPr/>
        </p:nvSpPr>
        <p:spPr>
          <a:xfrm>
            <a:off x="3506675" y="4135618"/>
            <a:ext cx="6747661" cy="516337"/>
          </a:xfrm>
          <a:prstGeom prst="rect">
            <a:avLst/>
          </a:prstGeom>
          <a:noFill/>
          <a:ln>
            <a:noFill/>
          </a:ln>
        </p:spPr>
        <p:txBody>
          <a:bodyPr spcFirstLastPara="1" wrap="square" lIns="91425" tIns="45700" rIns="91425" bIns="45700" anchor="ctr" anchorCtr="0">
            <a:noAutofit/>
          </a:bodyPr>
          <a:lstStyle/>
          <a:p>
            <a:pPr marL="0" marR="0" lvl="0" indent="0" algn="just" rtl="0">
              <a:lnSpc>
                <a:spcPct val="90000"/>
              </a:lnSpc>
              <a:spcBef>
                <a:spcPts val="0"/>
              </a:spcBef>
              <a:spcAft>
                <a:spcPts val="0"/>
              </a:spcAft>
              <a:buClr>
                <a:srgbClr val="262626"/>
              </a:buClr>
              <a:buSzPts val="1400"/>
              <a:buFont typeface="Arial"/>
              <a:buNone/>
            </a:pPr>
            <a:r>
              <a:rPr lang="en-US" sz="1400">
                <a:solidFill>
                  <a:srgbClr val="262626"/>
                </a:solidFill>
                <a:latin typeface="Calibri"/>
                <a:ea typeface="Calibri"/>
                <a:cs typeface="Calibri"/>
                <a:sym typeface="Calibri"/>
              </a:rPr>
              <a:t>Söllner, M. (2015). Understanding trust in information systems - the impact of trust in the system and in the provider. In </a:t>
            </a:r>
            <a:r>
              <a:rPr lang="en-US" sz="1400" i="1">
                <a:solidFill>
                  <a:srgbClr val="262626"/>
                </a:solidFill>
                <a:latin typeface="Calibri"/>
                <a:ea typeface="Calibri"/>
                <a:cs typeface="Calibri"/>
                <a:sym typeface="Calibri"/>
              </a:rPr>
              <a:t>Proceedings of the seventy fifth annual meeting of the academy of management.</a:t>
            </a:r>
            <a:r>
              <a:rPr lang="en-US" sz="1400">
                <a:solidFill>
                  <a:srgbClr val="262626"/>
                </a:solidFill>
                <a:latin typeface="Calibri"/>
                <a:ea typeface="Calibri"/>
                <a:cs typeface="Calibri"/>
                <a:sym typeface="Calibri"/>
              </a:rPr>
              <a:t> AOM. </a:t>
            </a:r>
            <a:endParaRPr sz="2200">
              <a:solidFill>
                <a:srgbClr val="262626"/>
              </a:solidFill>
              <a:latin typeface="Calibri"/>
              <a:ea typeface="Calibri"/>
              <a:cs typeface="Calibri"/>
              <a:sym typeface="Calibri"/>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877"/>
        <p:cNvGrpSpPr/>
        <p:nvPr/>
      </p:nvGrpSpPr>
      <p:grpSpPr>
        <a:xfrm>
          <a:off x="0" y="0"/>
          <a:ext cx="0" cy="0"/>
          <a:chOff x="0" y="0"/>
          <a:chExt cx="0" cy="0"/>
        </a:xfrm>
      </p:grpSpPr>
      <p:sp>
        <p:nvSpPr>
          <p:cNvPr id="878" name="Google Shape;878;p48"/>
          <p:cNvSpPr txBox="1">
            <a:spLocks noGrp="1"/>
          </p:cNvSpPr>
          <p:nvPr>
            <p:ph type="body" idx="2"/>
          </p:nvPr>
        </p:nvSpPr>
        <p:spPr>
          <a:xfrm>
            <a:off x="3444330" y="3588364"/>
            <a:ext cx="6863114" cy="470155"/>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0"/>
              </a:spcBef>
              <a:spcAft>
                <a:spcPts val="0"/>
              </a:spcAft>
              <a:buClr>
                <a:srgbClr val="262626"/>
              </a:buClr>
              <a:buSzPts val="1400"/>
              <a:buNone/>
            </a:pPr>
            <a:r>
              <a:rPr lang="en-US" sz="1400"/>
              <a:t>B. Reeves, C. Nass The media equation: How people treat computers Television, and new media like real people and places, Cambridge University Press (1996)</a:t>
            </a:r>
            <a:endParaRPr/>
          </a:p>
          <a:p>
            <a:pPr marL="0" lvl="0" indent="0" algn="just" rtl="0">
              <a:lnSpc>
                <a:spcPct val="90000"/>
              </a:lnSpc>
              <a:spcBef>
                <a:spcPts val="1000"/>
              </a:spcBef>
              <a:spcAft>
                <a:spcPts val="0"/>
              </a:spcAft>
              <a:buClr>
                <a:srgbClr val="262626"/>
              </a:buClr>
              <a:buSzPts val="1400"/>
              <a:buNone/>
            </a:pPr>
            <a:endParaRPr sz="1400"/>
          </a:p>
        </p:txBody>
      </p:sp>
      <p:sp>
        <p:nvSpPr>
          <p:cNvPr id="879" name="Google Shape;879;p48"/>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3600"/>
              <a:buNone/>
            </a:pPr>
            <a:r>
              <a:rPr lang="en-US"/>
              <a:t>Literatura</a:t>
            </a:r>
            <a:endParaRPr/>
          </a:p>
        </p:txBody>
      </p:sp>
      <p:sp>
        <p:nvSpPr>
          <p:cNvPr id="880" name="Google Shape;880;p48"/>
          <p:cNvSpPr txBox="1"/>
          <p:nvPr/>
        </p:nvSpPr>
        <p:spPr>
          <a:xfrm>
            <a:off x="3504366" y="1708763"/>
            <a:ext cx="6978569" cy="1243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262626"/>
              </a:buClr>
              <a:buSzPts val="1400"/>
              <a:buFont typeface="Arial"/>
              <a:buNone/>
            </a:pPr>
            <a:r>
              <a:rPr lang="en-US" sz="1400">
                <a:solidFill>
                  <a:srgbClr val="262626"/>
                </a:solidFill>
                <a:latin typeface="Calibri"/>
                <a:ea typeface="Calibri"/>
                <a:cs typeface="Calibri"/>
                <a:sym typeface="Calibri"/>
              </a:rPr>
              <a:t>B.Q. Liu, D.L. Goodhue Two worlds of trust for potential E-commerce users: Humans as cognitive misers Information Systems Research, 23 (4) (2012), pp. 1246-1262, </a:t>
            </a:r>
            <a:endParaRPr sz="2200">
              <a:solidFill>
                <a:srgbClr val="262626"/>
              </a:solidFill>
              <a:latin typeface="Calibri"/>
              <a:ea typeface="Calibri"/>
              <a:cs typeface="Calibri"/>
              <a:sym typeface="Calibri"/>
            </a:endParaRPr>
          </a:p>
          <a:p>
            <a:pPr marL="0" marR="0" lvl="0" indent="0" algn="l" rtl="0">
              <a:lnSpc>
                <a:spcPct val="90000"/>
              </a:lnSpc>
              <a:spcBef>
                <a:spcPts val="1000"/>
              </a:spcBef>
              <a:spcAft>
                <a:spcPts val="0"/>
              </a:spcAft>
              <a:buClr>
                <a:srgbClr val="262626"/>
              </a:buClr>
              <a:buSzPts val="1400"/>
              <a:buFont typeface="Arial"/>
              <a:buNone/>
            </a:pPr>
            <a:endParaRPr sz="1400">
              <a:solidFill>
                <a:srgbClr val="262626"/>
              </a:solidFill>
              <a:latin typeface="Calibri"/>
              <a:ea typeface="Calibri"/>
              <a:cs typeface="Calibri"/>
              <a:sym typeface="Calibri"/>
            </a:endParaRPr>
          </a:p>
        </p:txBody>
      </p:sp>
      <p:sp>
        <p:nvSpPr>
          <p:cNvPr id="881" name="Google Shape;881;p48"/>
          <p:cNvSpPr txBox="1"/>
          <p:nvPr/>
        </p:nvSpPr>
        <p:spPr>
          <a:xfrm>
            <a:off x="3506675" y="2946437"/>
            <a:ext cx="6863115" cy="481700"/>
          </a:xfrm>
          <a:prstGeom prst="rect">
            <a:avLst/>
          </a:prstGeom>
          <a:noFill/>
          <a:ln>
            <a:noFill/>
          </a:ln>
        </p:spPr>
        <p:txBody>
          <a:bodyPr spcFirstLastPara="1" wrap="square" lIns="91425" tIns="45700" rIns="91425" bIns="45700" anchor="ctr" anchorCtr="0">
            <a:noAutofit/>
          </a:bodyPr>
          <a:lstStyle/>
          <a:p>
            <a:pPr marL="0" marR="0" lvl="0" indent="0" algn="just" rtl="0">
              <a:lnSpc>
                <a:spcPct val="90000"/>
              </a:lnSpc>
              <a:spcBef>
                <a:spcPts val="0"/>
              </a:spcBef>
              <a:spcAft>
                <a:spcPts val="0"/>
              </a:spcAft>
              <a:buClr>
                <a:srgbClr val="262626"/>
              </a:buClr>
              <a:buSzPts val="1400"/>
              <a:buFont typeface="Arial"/>
              <a:buNone/>
            </a:pPr>
            <a:r>
              <a:rPr lang="en-US" sz="1400">
                <a:solidFill>
                  <a:srgbClr val="262626"/>
                </a:solidFill>
                <a:latin typeface="Calibri"/>
                <a:ea typeface="Calibri"/>
                <a:cs typeface="Calibri"/>
                <a:sym typeface="Calibri"/>
              </a:rPr>
              <a:t>D. Gefen, P.A. Pavlou The boundaries of trust and risk: The quadratic moderating role of institutional structures Information Systems Research, 23 (3) (2012), pp. 940-959</a:t>
            </a:r>
            <a:endParaRPr sz="2200">
              <a:solidFill>
                <a:srgbClr val="262626"/>
              </a:solidFill>
              <a:latin typeface="Calibri"/>
              <a:ea typeface="Calibri"/>
              <a:cs typeface="Calibri"/>
              <a:sym typeface="Calibri"/>
            </a:endParaRPr>
          </a:p>
          <a:p>
            <a:pPr marL="0" marR="0" lvl="0" indent="0" algn="just" rtl="0">
              <a:lnSpc>
                <a:spcPct val="90000"/>
              </a:lnSpc>
              <a:spcBef>
                <a:spcPts val="1000"/>
              </a:spcBef>
              <a:spcAft>
                <a:spcPts val="0"/>
              </a:spcAft>
              <a:buClr>
                <a:srgbClr val="262626"/>
              </a:buClr>
              <a:buSzPts val="1400"/>
              <a:buFont typeface="Arial"/>
              <a:buNone/>
            </a:pPr>
            <a:endParaRPr sz="1400">
              <a:solidFill>
                <a:srgbClr val="262626"/>
              </a:solidFill>
              <a:latin typeface="Calibri"/>
              <a:ea typeface="Calibri"/>
              <a:cs typeface="Calibri"/>
              <a:sym typeface="Calibri"/>
            </a:endParaRPr>
          </a:p>
        </p:txBody>
      </p:sp>
      <p:sp>
        <p:nvSpPr>
          <p:cNvPr id="882" name="Google Shape;882;p48"/>
          <p:cNvSpPr txBox="1"/>
          <p:nvPr/>
        </p:nvSpPr>
        <p:spPr>
          <a:xfrm>
            <a:off x="3508984" y="4472745"/>
            <a:ext cx="7186387" cy="1243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262626"/>
              </a:buClr>
              <a:buSzPts val="1400"/>
              <a:buFont typeface="Arial"/>
              <a:buNone/>
            </a:pPr>
            <a:endParaRPr sz="1400">
              <a:solidFill>
                <a:srgbClr val="262626"/>
              </a:solidFill>
              <a:latin typeface="Calibri"/>
              <a:ea typeface="Calibri"/>
              <a:cs typeface="Calibri"/>
              <a:sym typeface="Calibri"/>
            </a:endParaRPr>
          </a:p>
          <a:p>
            <a:pPr marL="0" marR="0" lvl="0" indent="0" algn="l" rtl="0">
              <a:lnSpc>
                <a:spcPct val="90000"/>
              </a:lnSpc>
              <a:spcBef>
                <a:spcPts val="1000"/>
              </a:spcBef>
              <a:spcAft>
                <a:spcPts val="0"/>
              </a:spcAft>
              <a:buClr>
                <a:srgbClr val="262626"/>
              </a:buClr>
              <a:buSzPts val="1400"/>
              <a:buFont typeface="Arial"/>
              <a:buNone/>
            </a:pPr>
            <a:endParaRPr sz="1400">
              <a:solidFill>
                <a:srgbClr val="262626"/>
              </a:solidFill>
              <a:latin typeface="Calibri"/>
              <a:ea typeface="Calibri"/>
              <a:cs typeface="Calibri"/>
              <a:sym typeface="Calibri"/>
            </a:endParaRPr>
          </a:p>
        </p:txBody>
      </p:sp>
      <p:sp>
        <p:nvSpPr>
          <p:cNvPr id="883" name="Google Shape;883;p48"/>
          <p:cNvSpPr txBox="1"/>
          <p:nvPr/>
        </p:nvSpPr>
        <p:spPr>
          <a:xfrm>
            <a:off x="3506675" y="4135618"/>
            <a:ext cx="6747661" cy="516337"/>
          </a:xfrm>
          <a:prstGeom prst="rect">
            <a:avLst/>
          </a:prstGeom>
          <a:noFill/>
          <a:ln>
            <a:noFill/>
          </a:ln>
        </p:spPr>
        <p:txBody>
          <a:bodyPr spcFirstLastPara="1" wrap="square" lIns="91425" tIns="45700" rIns="91425" bIns="45700" anchor="ctr" anchorCtr="0">
            <a:noAutofit/>
          </a:bodyPr>
          <a:lstStyle/>
          <a:p>
            <a:pPr marL="0" marR="0" lvl="0" indent="0" algn="just" rtl="0">
              <a:lnSpc>
                <a:spcPct val="90000"/>
              </a:lnSpc>
              <a:spcBef>
                <a:spcPts val="0"/>
              </a:spcBef>
              <a:spcAft>
                <a:spcPts val="0"/>
              </a:spcAft>
              <a:buClr>
                <a:srgbClr val="262626"/>
              </a:buClr>
              <a:buSzPts val="1400"/>
              <a:buFont typeface="Arial"/>
              <a:buNone/>
            </a:pPr>
            <a:r>
              <a:rPr lang="en-US" sz="1400">
                <a:solidFill>
                  <a:srgbClr val="262626"/>
                </a:solidFill>
                <a:latin typeface="Calibri"/>
                <a:ea typeface="Calibri"/>
                <a:cs typeface="Calibri"/>
                <a:sym typeface="Calibri"/>
              </a:rPr>
              <a:t>Fussell, S. R., Kiesler, S., Setlock, L. D., &amp; Yew, V. (2008). How people anthropomorphize robots. In </a:t>
            </a:r>
            <a:r>
              <a:rPr lang="en-US" sz="1400" i="1">
                <a:solidFill>
                  <a:srgbClr val="262626"/>
                </a:solidFill>
                <a:latin typeface="Calibri"/>
                <a:ea typeface="Calibri"/>
                <a:cs typeface="Calibri"/>
                <a:sym typeface="Calibri"/>
              </a:rPr>
              <a:t>Proceedings of the third ACM/IEEE international conference on human robot interaction</a:t>
            </a:r>
            <a:r>
              <a:rPr lang="en-US" sz="1400">
                <a:solidFill>
                  <a:srgbClr val="262626"/>
                </a:solidFill>
                <a:latin typeface="Calibri"/>
                <a:ea typeface="Calibri"/>
                <a:cs typeface="Calibri"/>
                <a:sym typeface="Calibri"/>
              </a:rPr>
              <a:t> (pp. 145–152). Association for Computing Machinery. Retrieved from </a:t>
            </a:r>
            <a:endParaRPr sz="2200">
              <a:solidFill>
                <a:srgbClr val="262626"/>
              </a:solidFill>
              <a:latin typeface="Calibri"/>
              <a:ea typeface="Calibri"/>
              <a:cs typeface="Calibri"/>
              <a:sym typeface="Calibri"/>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888"/>
        <p:cNvGrpSpPr/>
        <p:nvPr/>
      </p:nvGrpSpPr>
      <p:grpSpPr>
        <a:xfrm>
          <a:off x="0" y="0"/>
          <a:ext cx="0" cy="0"/>
          <a:chOff x="0" y="0"/>
          <a:chExt cx="0" cy="0"/>
        </a:xfrm>
      </p:grpSpPr>
      <p:sp>
        <p:nvSpPr>
          <p:cNvPr id="889" name="Google Shape;889;p49"/>
          <p:cNvSpPr txBox="1">
            <a:spLocks noGrp="1"/>
          </p:cNvSpPr>
          <p:nvPr>
            <p:ph type="body" idx="1"/>
          </p:nvPr>
        </p:nvSpPr>
        <p:spPr>
          <a:xfrm>
            <a:off x="605556" y="4238576"/>
            <a:ext cx="3195486" cy="73114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2800"/>
              <a:buNone/>
            </a:pPr>
            <a:r>
              <a:rPr lang="en-US"/>
              <a:t>Prostor k dotazům</a:t>
            </a:r>
            <a:endParaRPr/>
          </a:p>
        </p:txBody>
      </p:sp>
      <p:sp>
        <p:nvSpPr>
          <p:cNvPr id="890" name="Google Shape;890;p49"/>
          <p:cNvSpPr txBox="1">
            <a:spLocks noGrp="1"/>
          </p:cNvSpPr>
          <p:nvPr>
            <p:ph type="body" idx="2"/>
          </p:nvPr>
        </p:nvSpPr>
        <p:spPr>
          <a:xfrm>
            <a:off x="605556" y="3429000"/>
            <a:ext cx="3195485" cy="83725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5000"/>
              <a:buNone/>
            </a:pPr>
            <a:r>
              <a:rPr lang="en-US"/>
              <a:t>Děkuji</a:t>
            </a:r>
            <a:endParaRPr/>
          </a:p>
        </p:txBody>
      </p:sp>
      <p:sp>
        <p:nvSpPr>
          <p:cNvPr id="891" name="Google Shape;891;p49"/>
          <p:cNvSpPr txBox="1">
            <a:spLocks noGrp="1"/>
          </p:cNvSpPr>
          <p:nvPr>
            <p:ph type="body" idx="3"/>
          </p:nvPr>
        </p:nvSpPr>
        <p:spPr>
          <a:xfrm>
            <a:off x="5622588" y="1267137"/>
            <a:ext cx="6055028" cy="837258"/>
          </a:xfrm>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Clr>
                <a:srgbClr val="262626"/>
              </a:buClr>
              <a:buSzPts val="3000"/>
              <a:buNone/>
            </a:pPr>
            <a:r>
              <a:rPr lang="en-US" u="sng">
                <a:solidFill>
                  <a:schemeClr val="hlink"/>
                </a:solidFill>
                <a:hlinkClick r:id="rId3"/>
              </a:rPr>
              <a:t>https://blockchainforagrifood.eu/</a:t>
            </a:r>
            <a:r>
              <a:rPr lang="en-US"/>
              <a:t> </a:t>
            </a:r>
            <a:endParaRPr/>
          </a:p>
        </p:txBody>
      </p:sp>
      <p:pic>
        <p:nvPicPr>
          <p:cNvPr id="2" name="Picture 1">
            <a:extLst>
              <a:ext uri="{FF2B5EF4-FFF2-40B4-BE49-F238E27FC236}">
                <a16:creationId xmlns:a16="http://schemas.microsoft.com/office/drawing/2014/main" id="{1A9CD339-AEC4-7B25-29A5-1549148E2191}"/>
              </a:ext>
            </a:extLst>
          </p:cNvPr>
          <p:cNvPicPr>
            <a:picLocks noChangeAspect="1"/>
          </p:cNvPicPr>
          <p:nvPr/>
        </p:nvPicPr>
        <p:blipFill>
          <a:blip r:embed="rId4"/>
          <a:stretch>
            <a:fillRect/>
          </a:stretch>
        </p:blipFill>
        <p:spPr>
          <a:xfrm>
            <a:off x="8108400" y="6390451"/>
            <a:ext cx="1638095" cy="342857"/>
          </a:xfrm>
          <a:prstGeom prst="rect">
            <a:avLst/>
          </a:prstGeom>
        </p:spPr>
      </p:pic>
      <p:sp>
        <p:nvSpPr>
          <p:cNvPr id="3" name="TextBox 2">
            <a:extLst>
              <a:ext uri="{FF2B5EF4-FFF2-40B4-BE49-F238E27FC236}">
                <a16:creationId xmlns:a16="http://schemas.microsoft.com/office/drawing/2014/main" id="{E1B6C882-CA95-6641-9EC8-6F9E374D4430}"/>
              </a:ext>
            </a:extLst>
          </p:cNvPr>
          <p:cNvSpPr txBox="1"/>
          <p:nvPr/>
        </p:nvSpPr>
        <p:spPr>
          <a:xfrm>
            <a:off x="9633122" y="6102366"/>
            <a:ext cx="2399373" cy="630942"/>
          </a:xfrm>
          <a:prstGeom prst="rect">
            <a:avLst/>
          </a:prstGeom>
          <a:noFill/>
        </p:spPr>
        <p:txBody>
          <a:bodyPr wrap="square">
            <a:spAutoFit/>
          </a:bodyPr>
          <a:lstStyle/>
          <a:p>
            <a:pPr algn="just"/>
            <a:r>
              <a:rPr lang="en-GB" sz="700" dirty="0" err="1"/>
              <a:t>Financováno</a:t>
            </a:r>
            <a:r>
              <a:rPr lang="en-GB" sz="700" dirty="0"/>
              <a:t> </a:t>
            </a:r>
            <a:r>
              <a:rPr lang="en-GB" sz="700" dirty="0" err="1"/>
              <a:t>Evropskou</a:t>
            </a:r>
            <a:r>
              <a:rPr lang="en-GB" sz="700" dirty="0"/>
              <a:t> </a:t>
            </a:r>
            <a:r>
              <a:rPr lang="en-GB" sz="700" dirty="0" err="1"/>
              <a:t>unií</a:t>
            </a:r>
            <a:r>
              <a:rPr lang="en-GB" sz="700" dirty="0"/>
              <a:t>. </a:t>
            </a:r>
            <a:r>
              <a:rPr lang="en-GB" sz="700" dirty="0" err="1"/>
              <a:t>Názory</a:t>
            </a:r>
            <a:r>
              <a:rPr lang="en-GB" sz="700" dirty="0"/>
              <a:t> </a:t>
            </a:r>
            <a:r>
              <a:rPr lang="en-GB" sz="700" dirty="0" err="1"/>
              <a:t>vyjádřené</a:t>
            </a:r>
            <a:r>
              <a:rPr lang="en-GB" sz="700" dirty="0"/>
              <a:t> </a:t>
            </a:r>
            <a:r>
              <a:rPr lang="en-GB" sz="700" dirty="0" err="1"/>
              <a:t>jsou</a:t>
            </a:r>
            <a:r>
              <a:rPr lang="en-GB" sz="700" dirty="0"/>
              <a:t> </a:t>
            </a:r>
            <a:r>
              <a:rPr lang="en-GB" sz="700" dirty="0" err="1"/>
              <a:t>názory</a:t>
            </a:r>
            <a:r>
              <a:rPr lang="en-GB" sz="700" dirty="0"/>
              <a:t> </a:t>
            </a:r>
            <a:r>
              <a:rPr lang="en-GB" sz="700" dirty="0" err="1"/>
              <a:t>autora</a:t>
            </a:r>
            <a:r>
              <a:rPr lang="en-GB" sz="700" dirty="0"/>
              <a:t> a </a:t>
            </a:r>
            <a:r>
              <a:rPr lang="en-GB" sz="700" dirty="0" err="1"/>
              <a:t>neodráží</a:t>
            </a:r>
            <a:r>
              <a:rPr lang="en-GB" sz="700" dirty="0"/>
              <a:t> </a:t>
            </a:r>
            <a:r>
              <a:rPr lang="en-GB" sz="700" dirty="0" err="1"/>
              <a:t>nutně</a:t>
            </a:r>
            <a:r>
              <a:rPr lang="en-GB" sz="700" dirty="0"/>
              <a:t> </a:t>
            </a:r>
            <a:r>
              <a:rPr lang="en-GB" sz="700" dirty="0" err="1"/>
              <a:t>oficiální</a:t>
            </a:r>
            <a:r>
              <a:rPr lang="en-GB" sz="700" dirty="0"/>
              <a:t> </a:t>
            </a:r>
            <a:r>
              <a:rPr lang="en-GB" sz="700" dirty="0" err="1"/>
              <a:t>stanovisko</a:t>
            </a:r>
            <a:r>
              <a:rPr lang="en-GB" sz="700" dirty="0"/>
              <a:t> </a:t>
            </a:r>
            <a:r>
              <a:rPr lang="en-GB" sz="700" dirty="0" err="1"/>
              <a:t>Evropské</a:t>
            </a:r>
            <a:r>
              <a:rPr lang="en-GB" sz="700" dirty="0"/>
              <a:t> </a:t>
            </a:r>
            <a:r>
              <a:rPr lang="en-GB" sz="700" dirty="0" err="1"/>
              <a:t>unie</a:t>
            </a:r>
            <a:r>
              <a:rPr lang="en-GB" sz="700" dirty="0"/>
              <a:t> </a:t>
            </a:r>
            <a:r>
              <a:rPr lang="en-GB" sz="700" dirty="0" err="1"/>
              <a:t>či</a:t>
            </a:r>
            <a:r>
              <a:rPr lang="en-GB" sz="700" dirty="0"/>
              <a:t> </a:t>
            </a:r>
            <a:r>
              <a:rPr lang="en-GB" sz="700" dirty="0" err="1"/>
              <a:t>Evropské</a:t>
            </a:r>
            <a:r>
              <a:rPr lang="en-GB" sz="700" dirty="0"/>
              <a:t> </a:t>
            </a:r>
            <a:r>
              <a:rPr lang="en-GB" sz="700" dirty="0" err="1"/>
              <a:t>výkonné</a:t>
            </a:r>
            <a:r>
              <a:rPr lang="en-GB" sz="700" dirty="0"/>
              <a:t> </a:t>
            </a:r>
            <a:r>
              <a:rPr lang="en-GB" sz="700" dirty="0" err="1"/>
              <a:t>agentury</a:t>
            </a:r>
            <a:r>
              <a:rPr lang="en-GB" sz="700" dirty="0"/>
              <a:t> pro </a:t>
            </a:r>
            <a:r>
              <a:rPr lang="en-GB" sz="700" dirty="0" err="1"/>
              <a:t>vzdělávání</a:t>
            </a:r>
            <a:r>
              <a:rPr lang="en-GB" sz="700" dirty="0"/>
              <a:t> a </a:t>
            </a:r>
            <a:r>
              <a:rPr lang="en-GB" sz="700" dirty="0" err="1"/>
              <a:t>kulturu</a:t>
            </a:r>
            <a:r>
              <a:rPr lang="en-GB" sz="700" dirty="0"/>
              <a:t> (EACEA).  </a:t>
            </a:r>
            <a:r>
              <a:rPr lang="en-GB" sz="700" dirty="0" err="1"/>
              <a:t>Evropská</a:t>
            </a:r>
            <a:r>
              <a:rPr lang="en-GB" sz="700" dirty="0"/>
              <a:t> </a:t>
            </a:r>
            <a:r>
              <a:rPr lang="en-GB" sz="700" dirty="0" err="1"/>
              <a:t>unie</a:t>
            </a:r>
            <a:r>
              <a:rPr lang="en-GB" sz="700" dirty="0"/>
              <a:t> ani EACEA za </a:t>
            </a:r>
            <a:r>
              <a:rPr lang="en-GB" sz="700" dirty="0" err="1"/>
              <a:t>vyjádřené</a:t>
            </a:r>
            <a:r>
              <a:rPr lang="en-GB" sz="700" dirty="0"/>
              <a:t> </a:t>
            </a:r>
            <a:r>
              <a:rPr lang="en-GB" sz="700" dirty="0" err="1"/>
              <a:t>názory</a:t>
            </a:r>
            <a:r>
              <a:rPr lang="en-GB" sz="700" dirty="0"/>
              <a:t> </a:t>
            </a:r>
            <a:r>
              <a:rPr lang="en-GB" sz="700" dirty="0" err="1"/>
              <a:t>nenese</a:t>
            </a:r>
            <a:r>
              <a:rPr lang="en-GB" sz="700" dirty="0"/>
              <a:t> </a:t>
            </a:r>
            <a:r>
              <a:rPr lang="en-GB" sz="700" dirty="0" err="1"/>
              <a:t>odpovědnost</a:t>
            </a:r>
            <a:r>
              <a:rPr lang="en-GB" sz="700" dirty="0"/>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5"/>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4800"/>
              <a:buNone/>
            </a:pPr>
            <a:r>
              <a:rPr lang="en-US"/>
              <a:t>ÚVOD K Modulu 5Důvěryhodné zdroje blockchainu – komu věřit</a:t>
            </a:r>
            <a:endParaRPr/>
          </a:p>
        </p:txBody>
      </p:sp>
      <p:sp>
        <p:nvSpPr>
          <p:cNvPr id="365" name="Google Shape;365;p5"/>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US"/>
              <a:t>01</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6"/>
          <p:cNvSpPr txBox="1">
            <a:spLocks noGrp="1"/>
          </p:cNvSpPr>
          <p:nvPr>
            <p:ph type="body" idx="1"/>
          </p:nvPr>
        </p:nvSpPr>
        <p:spPr>
          <a:xfrm>
            <a:off x="6096000" y="1774475"/>
            <a:ext cx="5663648" cy="4640551"/>
          </a:xfrm>
          <a:prstGeom prst="rect">
            <a:avLst/>
          </a:prstGeom>
          <a:noFill/>
          <a:ln>
            <a:noFill/>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Clr>
                <a:srgbClr val="262626"/>
              </a:buClr>
              <a:buSzPts val="2400"/>
              <a:buChar char="•"/>
            </a:pPr>
            <a:r>
              <a:rPr lang="en-US"/>
              <a:t>Důvěra byla široce zkoumána z psychologického a organizačního hlediska.</a:t>
            </a:r>
            <a:endParaRPr/>
          </a:p>
          <a:p>
            <a:pPr marL="342900" lvl="0" indent="-342900" algn="l" rtl="0">
              <a:lnSpc>
                <a:spcPct val="90000"/>
              </a:lnSpc>
              <a:spcBef>
                <a:spcPts val="1000"/>
              </a:spcBef>
              <a:spcAft>
                <a:spcPts val="0"/>
              </a:spcAft>
              <a:buClr>
                <a:srgbClr val="262626"/>
              </a:buClr>
              <a:buSzPts val="2400"/>
              <a:buChar char="•"/>
            </a:pPr>
            <a:r>
              <a:rPr lang="en-US"/>
              <a:t>Také ve výzkumu informačních systémů (IS) byl vyvinut pojem „vztah důvěry člověka k technologii“ (Lankton, McKnight, &amp; Tripp, 2015, s. 882).</a:t>
            </a:r>
            <a:endParaRPr/>
          </a:p>
        </p:txBody>
      </p:sp>
      <p:sp>
        <p:nvSpPr>
          <p:cNvPr id="372" name="Google Shape;372;p6"/>
          <p:cNvSpPr txBox="1">
            <a:spLocks noGrp="1"/>
          </p:cNvSpPr>
          <p:nvPr>
            <p:ph type="body" idx="2"/>
          </p:nvPr>
        </p:nvSpPr>
        <p:spPr>
          <a:xfrm>
            <a:off x="5943601" y="647039"/>
            <a:ext cx="4990998" cy="99265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33637"/>
              </a:buClr>
              <a:buSzPts val="3600"/>
              <a:buNone/>
            </a:pPr>
            <a:r>
              <a:rPr lang="en-US">
                <a:solidFill>
                  <a:srgbClr val="033637"/>
                </a:solidFill>
              </a:rPr>
              <a:t>ÚVOD</a:t>
            </a:r>
            <a:endParaRPr/>
          </a:p>
        </p:txBody>
      </p:sp>
      <p:pic>
        <p:nvPicPr>
          <p:cNvPr id="373" name="Google Shape;373;p6" descr="What Is a Legal Trust? Common Purposes, Types, and Structures"/>
          <p:cNvPicPr preferRelativeResize="0">
            <a:picLocks noGrp="1"/>
          </p:cNvPicPr>
          <p:nvPr>
            <p:ph type="pic" idx="3"/>
          </p:nvPr>
        </p:nvPicPr>
        <p:blipFill rotWithShape="1">
          <a:blip r:embed="rId3">
            <a:alphaModFix/>
          </a:blip>
          <a:srcRect l="6298" t="7390" r="1465" b="8258"/>
          <a:stretch/>
        </p:blipFill>
        <p:spPr>
          <a:xfrm>
            <a:off x="0" y="2285999"/>
            <a:ext cx="4846320" cy="3300807"/>
          </a:xfrm>
          <a:prstGeom prst="rect">
            <a:avLst/>
          </a:prstGeom>
          <a:solidFill>
            <a:srgbClr val="D8D8D8"/>
          </a:solid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7"/>
          <p:cNvSpPr txBox="1">
            <a:spLocks noGrp="1"/>
          </p:cNvSpPr>
          <p:nvPr>
            <p:ph type="body" idx="1"/>
          </p:nvPr>
        </p:nvSpPr>
        <p:spPr>
          <a:xfrm>
            <a:off x="5943601" y="2072463"/>
            <a:ext cx="5663648" cy="4640551"/>
          </a:xfrm>
          <a:prstGeom prst="rect">
            <a:avLst/>
          </a:prstGeom>
          <a:noFill/>
          <a:ln>
            <a:noFill/>
          </a:ln>
        </p:spPr>
        <p:txBody>
          <a:bodyPr spcFirstLastPara="1" wrap="square" lIns="91425" tIns="45700" rIns="91425" bIns="45700" anchor="t" anchorCtr="0">
            <a:noAutofit/>
          </a:bodyPr>
          <a:lstStyle/>
          <a:p>
            <a:pPr marL="342900" lvl="0" indent="-342900" algn="just" rtl="0">
              <a:lnSpc>
                <a:spcPct val="90000"/>
              </a:lnSpc>
              <a:spcBef>
                <a:spcPts val="0"/>
              </a:spcBef>
              <a:spcAft>
                <a:spcPts val="0"/>
              </a:spcAft>
              <a:buClr>
                <a:srgbClr val="262626"/>
              </a:buClr>
              <a:buSzPts val="2400"/>
              <a:buChar char="•"/>
            </a:pPr>
            <a:r>
              <a:rPr lang="en-US"/>
              <a:t>Paradigma „počítače jako sociální aktér“ (CSA) je založeno na pozorování, že lidé pohlížejí na počítače jako na spoluhráče a přiřazují jim osobnostní rysy, jako je nápomocnost nebo dominance (Reeves &amp; Nass, 1996).</a:t>
            </a:r>
            <a:endParaRPr/>
          </a:p>
          <a:p>
            <a:pPr marL="342900" lvl="0" indent="-342900" algn="just" rtl="0">
              <a:lnSpc>
                <a:spcPct val="90000"/>
              </a:lnSpc>
              <a:spcBef>
                <a:spcPts val="1000"/>
              </a:spcBef>
              <a:spcAft>
                <a:spcPts val="0"/>
              </a:spcAft>
              <a:buClr>
                <a:srgbClr val="262626"/>
              </a:buClr>
              <a:buSzPts val="2400"/>
              <a:buChar char="•"/>
            </a:pPr>
            <a:r>
              <a:rPr lang="en-US"/>
              <a:t>Uživatelé vnímají IT artefakty jako „sociální aktéry“ ve smyslu virtuálních poskytovatelů s lidskými charakterovými rysy (Benbasat a Wang, 2005).</a:t>
            </a:r>
            <a:endParaRPr/>
          </a:p>
        </p:txBody>
      </p:sp>
      <p:sp>
        <p:nvSpPr>
          <p:cNvPr id="380" name="Google Shape;380;p7"/>
          <p:cNvSpPr txBox="1">
            <a:spLocks noGrp="1"/>
          </p:cNvSpPr>
          <p:nvPr>
            <p:ph type="body" idx="2"/>
          </p:nvPr>
        </p:nvSpPr>
        <p:spPr>
          <a:xfrm>
            <a:off x="5943601" y="647039"/>
            <a:ext cx="4990998" cy="99265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33637"/>
              </a:buClr>
              <a:buSzPts val="3600"/>
              <a:buNone/>
            </a:pPr>
            <a:r>
              <a:rPr lang="en-US">
                <a:solidFill>
                  <a:srgbClr val="033637"/>
                </a:solidFill>
              </a:rPr>
              <a:t>Úvod</a:t>
            </a:r>
            <a:endParaRPr/>
          </a:p>
        </p:txBody>
      </p:sp>
      <p:pic>
        <p:nvPicPr>
          <p:cNvPr id="381" name="Google Shape;381;p7" descr="figure 1"/>
          <p:cNvPicPr preferRelativeResize="0"/>
          <p:nvPr/>
        </p:nvPicPr>
        <p:blipFill rotWithShape="1">
          <a:blip r:embed="rId3">
            <a:alphaModFix/>
          </a:blip>
          <a:srcRect/>
          <a:stretch/>
        </p:blipFill>
        <p:spPr>
          <a:xfrm>
            <a:off x="487219" y="2077403"/>
            <a:ext cx="3459017" cy="380001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387" name="Google Shape;387;p8"/>
          <p:cNvSpPr txBox="1">
            <a:spLocks noGrp="1"/>
          </p:cNvSpPr>
          <p:nvPr>
            <p:ph type="body" idx="1"/>
          </p:nvPr>
        </p:nvSpPr>
        <p:spPr>
          <a:xfrm>
            <a:off x="5943601" y="1788214"/>
            <a:ext cx="5663648" cy="4640551"/>
          </a:xfrm>
          <a:prstGeom prst="rect">
            <a:avLst/>
          </a:prstGeom>
          <a:noFill/>
          <a:ln>
            <a:noFill/>
          </a:ln>
        </p:spPr>
        <p:txBody>
          <a:bodyPr spcFirstLastPara="1" wrap="square" lIns="91425" tIns="45700" rIns="91425" bIns="45700" anchor="t" anchorCtr="0">
            <a:noAutofit/>
          </a:bodyPr>
          <a:lstStyle/>
          <a:p>
            <a:pPr marL="342900" lvl="0" indent="-342900" algn="just" rtl="0">
              <a:lnSpc>
                <a:spcPct val="90000"/>
              </a:lnSpc>
              <a:spcBef>
                <a:spcPts val="0"/>
              </a:spcBef>
              <a:spcAft>
                <a:spcPts val="0"/>
              </a:spcAft>
              <a:buClr>
                <a:srgbClr val="262626"/>
              </a:buClr>
              <a:buSzPts val="2400"/>
              <a:buChar char="•"/>
            </a:pPr>
            <a:r>
              <a:rPr lang="en-US"/>
              <a:t>Člověk zachází s počítači jako sociálním aktérem (Fussell et al., 2008)</a:t>
            </a:r>
            <a:endParaRPr/>
          </a:p>
          <a:p>
            <a:pPr marL="342900" lvl="0" indent="-342900" algn="just" rtl="0">
              <a:lnSpc>
                <a:spcPct val="90000"/>
              </a:lnSpc>
              <a:spcBef>
                <a:spcPts val="1000"/>
              </a:spcBef>
              <a:spcAft>
                <a:spcPts val="0"/>
              </a:spcAft>
              <a:buClr>
                <a:srgbClr val="262626"/>
              </a:buClr>
              <a:buSzPts val="2400"/>
              <a:buChar char="•"/>
            </a:pPr>
            <a:r>
              <a:rPr lang="en-US"/>
              <a:t>Tento druh důvěry se také nazývá lidská důvěra v technologii (Lankton et al., 2015).</a:t>
            </a:r>
            <a:endParaRPr/>
          </a:p>
          <a:p>
            <a:pPr marL="342900" lvl="0" indent="-342900" algn="just" rtl="0">
              <a:lnSpc>
                <a:spcPct val="90000"/>
              </a:lnSpc>
              <a:spcBef>
                <a:spcPts val="1000"/>
              </a:spcBef>
              <a:spcAft>
                <a:spcPts val="0"/>
              </a:spcAft>
              <a:buClr>
                <a:srgbClr val="262626"/>
              </a:buClr>
              <a:buSzPts val="2400"/>
              <a:buChar char="•"/>
            </a:pPr>
            <a:r>
              <a:rPr lang="en-US"/>
              <a:t>Výzkum informačních systémů (IS) popisuje důvěryhodnost IT artefaktů (Benbasat a Wang, 2005)</a:t>
            </a:r>
            <a:endParaRPr/>
          </a:p>
        </p:txBody>
      </p:sp>
      <p:sp>
        <p:nvSpPr>
          <p:cNvPr id="388" name="Google Shape;388;p8"/>
          <p:cNvSpPr txBox="1">
            <a:spLocks noGrp="1"/>
          </p:cNvSpPr>
          <p:nvPr>
            <p:ph type="body" idx="2"/>
          </p:nvPr>
        </p:nvSpPr>
        <p:spPr>
          <a:xfrm>
            <a:off x="5943601" y="647039"/>
            <a:ext cx="4990998" cy="99265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33637"/>
              </a:buClr>
              <a:buSzPts val="3600"/>
              <a:buNone/>
            </a:pPr>
            <a:r>
              <a:rPr lang="en-US">
                <a:solidFill>
                  <a:srgbClr val="033637"/>
                </a:solidFill>
              </a:rPr>
              <a:t>Úvod</a:t>
            </a:r>
            <a:endParaRPr/>
          </a:p>
        </p:txBody>
      </p:sp>
      <p:pic>
        <p:nvPicPr>
          <p:cNvPr id="389" name="Google Shape;389;p8" descr="Trustworthy AI: Should We Trust Artificial Intelligence? | Caltech Science  Exchange"/>
          <p:cNvPicPr preferRelativeResize="0">
            <a:picLocks noGrp="1"/>
          </p:cNvPicPr>
          <p:nvPr>
            <p:ph type="pic" idx="3"/>
          </p:nvPr>
        </p:nvPicPr>
        <p:blipFill rotWithShape="1">
          <a:blip r:embed="rId3">
            <a:alphaModFix/>
          </a:blip>
          <a:srcRect l="13165" r="13164"/>
          <a:stretch/>
        </p:blipFill>
        <p:spPr>
          <a:xfrm>
            <a:off x="-13134" y="2432742"/>
            <a:ext cx="4787611" cy="2706542"/>
          </a:xfrm>
          <a:prstGeom prst="rect">
            <a:avLst/>
          </a:prstGeom>
          <a:solidFill>
            <a:srgbClr val="D8D8D8"/>
          </a:solid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9"/>
          <p:cNvSpPr txBox="1">
            <a:spLocks noGrp="1"/>
          </p:cNvSpPr>
          <p:nvPr>
            <p:ph type="body" idx="1"/>
          </p:nvPr>
        </p:nvSpPr>
        <p:spPr>
          <a:xfrm>
            <a:off x="5658982" y="3571330"/>
            <a:ext cx="6010480" cy="225304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4800"/>
              <a:buNone/>
            </a:pPr>
            <a:r>
              <a:rPr lang="en-US"/>
              <a:t>FAKTORY DŮVĚRY</a:t>
            </a:r>
            <a:endParaRPr/>
          </a:p>
        </p:txBody>
      </p:sp>
      <p:sp>
        <p:nvSpPr>
          <p:cNvPr id="396" name="Google Shape;396;p9"/>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US"/>
              <a:t>02</a:t>
            </a:r>
            <a:endParaRPr/>
          </a:p>
        </p:txBody>
      </p:sp>
    </p:spTree>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f499425-232d-46a9-a4b2-ccd4a8f006e6" xsi:nil="true"/>
    <lcf76f155ced4ddcb4097134ff3c332f xmlns="70c7cfa0-a170-42e4-a713-239d21ceefc5">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8CD9FFBF167504091ADB0A958B57D7A" ma:contentTypeVersion="12" ma:contentTypeDescription="Create a new document." ma:contentTypeScope="" ma:versionID="038b2339ec1e182a3872d8bd088646e6">
  <xsd:schema xmlns:xsd="http://www.w3.org/2001/XMLSchema" xmlns:xs="http://www.w3.org/2001/XMLSchema" xmlns:p="http://schemas.microsoft.com/office/2006/metadata/properties" xmlns:ns2="70c7cfa0-a170-42e4-a713-239d21ceefc5" xmlns:ns3="5f499425-232d-46a9-a4b2-ccd4a8f006e6" targetNamespace="http://schemas.microsoft.com/office/2006/metadata/properties" ma:root="true" ma:fieldsID="34c7ae28dddc2e9987b29bfb0aa33bdf" ns2:_="" ns3:_="">
    <xsd:import namespace="70c7cfa0-a170-42e4-a713-239d21ceefc5"/>
    <xsd:import namespace="5f499425-232d-46a9-a4b2-ccd4a8f006e6"/>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LengthInSeconds"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0c7cfa0-a170-42e4-a713-239d21ceef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6badb5f0-a2b0-4fa5-985f-380381272cee"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f499425-232d-46a9-a4b2-ccd4a8f006e6"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a5635f8-627e-48fc-93dc-0e5eac168b7e}" ma:internalName="TaxCatchAll" ma:showField="CatchAllData" ma:web="5f499425-232d-46a9-a4b2-ccd4a8f006e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543C913-163D-4368-A1C0-96CAF96AA714}">
  <ds:schemaRefs>
    <ds:schemaRef ds:uri="http://schemas.microsoft.com/office/2006/metadata/properties"/>
    <ds:schemaRef ds:uri="http://schemas.microsoft.com/office/infopath/2007/PartnerControls"/>
    <ds:schemaRef ds:uri="5f499425-232d-46a9-a4b2-ccd4a8f006e6"/>
    <ds:schemaRef ds:uri="70c7cfa0-a170-42e4-a713-239d21ceefc5"/>
  </ds:schemaRefs>
</ds:datastoreItem>
</file>

<file path=customXml/itemProps2.xml><?xml version="1.0" encoding="utf-8"?>
<ds:datastoreItem xmlns:ds="http://schemas.openxmlformats.org/officeDocument/2006/customXml" ds:itemID="{0A798993-D0AC-428C-B95E-28266AFB0CA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0c7cfa0-a170-42e4-a713-239d21ceefc5"/>
    <ds:schemaRef ds:uri="5f499425-232d-46a9-a4b2-ccd4a8f006e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7BA2F57-B9F8-4996-91CE-E2DC62DF3E5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TotalTime>
  <Words>2999</Words>
  <Application>Microsoft Office PowerPoint</Application>
  <PresentationFormat>Widescreen</PresentationFormat>
  <Paragraphs>155</Paragraphs>
  <Slides>48</Slides>
  <Notes>48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48</vt:i4>
      </vt:variant>
    </vt:vector>
  </HeadingPairs>
  <TitlesOfParts>
    <vt:vector size="54" baseType="lpstr">
      <vt:lpstr>Source Sans Pro</vt:lpstr>
      <vt:lpstr>Montserrat</vt:lpstr>
      <vt:lpstr>Montserrat Light</vt: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Gillian Keane</dc:creator>
  <cp:lastModifiedBy>canice euei</cp:lastModifiedBy>
  <cp:revision>2</cp:revision>
  <dcterms:created xsi:type="dcterms:W3CDTF">2022-05-09T10:29:33Z</dcterms:created>
  <dcterms:modified xsi:type="dcterms:W3CDTF">2024-10-09T16:04:16Z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0x010100C8CD9FFBF167504091ADB0A958B57D7A</vt:lpwstr>
  </property>
  <property fmtid="{D5CDD505-2E9C-101B-9397-08002B2CF9AE}" pid="3" name="MediaServiceImageTags">
    <vt:lpwstr/>
  </property>
</Properties>
</file>