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7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Lst>
  <p:sldSz cx="12192000" cy="6858000"/>
  <p:notesSz cx="6858000" cy="9144000"/>
  <p:embeddedFontLst>
    <p:embeddedFont>
      <p:font typeface="Montserrat" panose="00000500000000000000" pitchFamily="2" charset="0"/>
      <p:regular r:id="rId74"/>
      <p:bold r:id="rId75"/>
      <p:italic r:id="rId76"/>
      <p:boldItalic r:id="rId77"/>
    </p:embeddedFont>
    <p:embeddedFont>
      <p:font typeface="Montserrat Light" panose="00000400000000000000" pitchFamily="2" charset="0"/>
      <p:regular r:id="rId78"/>
      <p:bold r:id="rId79"/>
      <p:italic r:id="rId80"/>
      <p:boldItalic r:id="rId81"/>
    </p:embeddedFont>
    <p:embeddedFont>
      <p:font typeface="Source Sans Pro" panose="020B0503030403020204" pitchFamily="34" charset="0"/>
      <p:regular r:id="rId82"/>
      <p:bold r:id="rId83"/>
      <p:italic r:id="rId84"/>
      <p:boldItalic r:id="rId8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6" roundtripDataSignature="AMtx7mgzhk/GKOW8ejIzul9ZjUt91z+Ea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font" Target="fonts/font11.fntdata"/><Relationship Id="rId89" Type="http://schemas.openxmlformats.org/officeDocument/2006/relationships/theme" Target="theme/theme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font" Target="fonts/font1.fntdata"/><Relationship Id="rId79" Type="http://schemas.openxmlformats.org/officeDocument/2006/relationships/font" Target="fonts/font6.fntdata"/><Relationship Id="rId5" Type="http://schemas.openxmlformats.org/officeDocument/2006/relationships/slide" Target="slides/slide1.xml"/><Relationship Id="rId90" Type="http://schemas.openxmlformats.org/officeDocument/2006/relationships/tableStyles" Target="tableStyles.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font" Target="fonts/font4.fnt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font" Target="fonts/font7.fntdata"/><Relationship Id="rId85" Type="http://schemas.openxmlformats.org/officeDocument/2006/relationships/font" Target="fonts/font12.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font" Target="fonts/font2.fntdata"/><Relationship Id="rId83" Type="http://schemas.openxmlformats.org/officeDocument/2006/relationships/font" Target="fonts/font10.fntdata"/><Relationship Id="rId88"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78" Type="http://schemas.openxmlformats.org/officeDocument/2006/relationships/font" Target="fonts/font5.fntdata"/><Relationship Id="rId81" Type="http://schemas.openxmlformats.org/officeDocument/2006/relationships/font" Target="fonts/font8.fntdata"/><Relationship Id="rId86"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font" Target="fonts/font3.fntdata"/><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presProps" Target="presProps.xml"/><Relationship Id="rId61" Type="http://schemas.openxmlformats.org/officeDocument/2006/relationships/slide" Target="slides/slide57.xml"/><Relationship Id="rId82" Type="http://schemas.openxmlformats.org/officeDocument/2006/relationships/font" Target="fonts/font9.fntdata"/><Relationship Id="rId19" Type="http://schemas.openxmlformats.org/officeDocument/2006/relationships/slide" Target="slides/slide1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6" name="Google Shape;32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1" name="Google Shape;43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4" name="Google Shape;44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9" name="Google Shape;46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2" name="Google Shape;48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8" name="Google Shape;50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1" name="Google Shape;52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4" name="Google Shape;53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7" name="Google Shape;54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0" name="Google Shape;56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3" name="Google Shape;33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3" name="Google Shape;57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6" name="Google Shape;58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9" name="Google Shape;59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2" name="Google Shape;61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5" name="Google Shape;62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6" name="Google Shape;626;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2" name="Google Shape;63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3"/>
        <p:cNvGrpSpPr/>
        <p:nvPr/>
      </p:nvGrpSpPr>
      <p:grpSpPr>
        <a:xfrm>
          <a:off x="0" y="0"/>
          <a:ext cx="0" cy="0"/>
          <a:chOff x="0" y="0"/>
          <a:chExt cx="0" cy="0"/>
        </a:xfrm>
      </p:grpSpPr>
      <p:sp>
        <p:nvSpPr>
          <p:cNvPr id="644" name="Google Shape;644;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5" name="Google Shape;645;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Google Shape;65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8" name="Google Shape;65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1" name="Google Shape;671;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4" name="Google Shape;684;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7" name="Google Shape;697;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0" name="Google Shape;710;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Google Shape;722;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3" name="Google Shape;723;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6" name="Google Shape;736;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9" name="Google Shape;749;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0" name="Google Shape;750;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6" name="Google Shape;756;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7"/>
        <p:cNvGrpSpPr/>
        <p:nvPr/>
      </p:nvGrpSpPr>
      <p:grpSpPr>
        <a:xfrm>
          <a:off x="0" y="0"/>
          <a:ext cx="0" cy="0"/>
          <a:chOff x="0" y="0"/>
          <a:chExt cx="0" cy="0"/>
        </a:xfrm>
      </p:grpSpPr>
      <p:sp>
        <p:nvSpPr>
          <p:cNvPr id="768" name="Google Shape;768;p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9" name="Google Shape;769;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2" name="Google Shape;782;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5" name="Google Shape;795;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6" name="Google Shape;796;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2" name="Google Shape;802;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0" name="Google Shape;360;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5" name="Google Shape;835;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8" name="Google Shape;848;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9"/>
        <p:cNvGrpSpPr/>
        <p:nvPr/>
      </p:nvGrpSpPr>
      <p:grpSpPr>
        <a:xfrm>
          <a:off x="0" y="0"/>
          <a:ext cx="0" cy="0"/>
          <a:chOff x="0" y="0"/>
          <a:chExt cx="0" cy="0"/>
        </a:xfrm>
      </p:grpSpPr>
      <p:sp>
        <p:nvSpPr>
          <p:cNvPr id="860" name="Google Shape;860;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1" name="Google Shape;86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2"/>
        <p:cNvGrpSpPr/>
        <p:nvPr/>
      </p:nvGrpSpPr>
      <p:grpSpPr>
        <a:xfrm>
          <a:off x="0" y="0"/>
          <a:ext cx="0" cy="0"/>
          <a:chOff x="0" y="0"/>
          <a:chExt cx="0" cy="0"/>
        </a:xfrm>
      </p:grpSpPr>
      <p:sp>
        <p:nvSpPr>
          <p:cNvPr id="873" name="Google Shape;873;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4" name="Google Shape;874;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6"/>
        <p:cNvGrpSpPr/>
        <p:nvPr/>
      </p:nvGrpSpPr>
      <p:grpSpPr>
        <a:xfrm>
          <a:off x="0" y="0"/>
          <a:ext cx="0" cy="0"/>
          <a:chOff x="0" y="0"/>
          <a:chExt cx="0" cy="0"/>
        </a:xfrm>
      </p:grpSpPr>
      <p:sp>
        <p:nvSpPr>
          <p:cNvPr id="887" name="Google Shape;887;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8" name="Google Shape;888;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9"/>
        <p:cNvGrpSpPr/>
        <p:nvPr/>
      </p:nvGrpSpPr>
      <p:grpSpPr>
        <a:xfrm>
          <a:off x="0" y="0"/>
          <a:ext cx="0" cy="0"/>
          <a:chOff x="0" y="0"/>
          <a:chExt cx="0" cy="0"/>
        </a:xfrm>
      </p:grpSpPr>
      <p:sp>
        <p:nvSpPr>
          <p:cNvPr id="900" name="Google Shape;900;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1" name="Google Shape;901;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2"/>
        <p:cNvGrpSpPr/>
        <p:nvPr/>
      </p:nvGrpSpPr>
      <p:grpSpPr>
        <a:xfrm>
          <a:off x="0" y="0"/>
          <a:ext cx="0" cy="0"/>
          <a:chOff x="0" y="0"/>
          <a:chExt cx="0" cy="0"/>
        </a:xfrm>
      </p:grpSpPr>
      <p:sp>
        <p:nvSpPr>
          <p:cNvPr id="913" name="Google Shape;913;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4" name="Google Shape;914;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5" name="Google Shape;915;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9"/>
        <p:cNvGrpSpPr/>
        <p:nvPr/>
      </p:nvGrpSpPr>
      <p:grpSpPr>
        <a:xfrm>
          <a:off x="0" y="0"/>
          <a:ext cx="0" cy="0"/>
          <a:chOff x="0" y="0"/>
          <a:chExt cx="0" cy="0"/>
        </a:xfrm>
      </p:grpSpPr>
      <p:sp>
        <p:nvSpPr>
          <p:cNvPr id="920" name="Google Shape;920;p4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1" name="Google Shape;921;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2"/>
        <p:cNvGrpSpPr/>
        <p:nvPr/>
      </p:nvGrpSpPr>
      <p:grpSpPr>
        <a:xfrm>
          <a:off x="0" y="0"/>
          <a:ext cx="0" cy="0"/>
          <a:chOff x="0" y="0"/>
          <a:chExt cx="0" cy="0"/>
        </a:xfrm>
      </p:grpSpPr>
      <p:sp>
        <p:nvSpPr>
          <p:cNvPr id="933" name="Google Shape;933;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4" name="Google Shape;934;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p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8" name="Google Shape;948;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6" name="Google Shape;37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p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1" name="Google Shape;961;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4" name="Google Shape;974;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5" name="Google Shape;975;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51</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1" name="Google Shape;981;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2"/>
        <p:cNvGrpSpPr/>
        <p:nvPr/>
      </p:nvGrpSpPr>
      <p:grpSpPr>
        <a:xfrm>
          <a:off x="0" y="0"/>
          <a:ext cx="0" cy="0"/>
          <a:chOff x="0" y="0"/>
          <a:chExt cx="0" cy="0"/>
        </a:xfrm>
      </p:grpSpPr>
      <p:sp>
        <p:nvSpPr>
          <p:cNvPr id="993" name="Google Shape;993;p5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4" name="Google Shape;994;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5"/>
        <p:cNvGrpSpPr/>
        <p:nvPr/>
      </p:nvGrpSpPr>
      <p:grpSpPr>
        <a:xfrm>
          <a:off x="0" y="0"/>
          <a:ext cx="0" cy="0"/>
          <a:chOff x="0" y="0"/>
          <a:chExt cx="0" cy="0"/>
        </a:xfrm>
      </p:grpSpPr>
      <p:sp>
        <p:nvSpPr>
          <p:cNvPr id="1006" name="Google Shape;1006;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7" name="Google Shape;1007;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8" name="Google Shape;1008;p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54</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2"/>
        <p:cNvGrpSpPr/>
        <p:nvPr/>
      </p:nvGrpSpPr>
      <p:grpSpPr>
        <a:xfrm>
          <a:off x="0" y="0"/>
          <a:ext cx="0" cy="0"/>
          <a:chOff x="0" y="0"/>
          <a:chExt cx="0" cy="0"/>
        </a:xfrm>
      </p:grpSpPr>
      <p:sp>
        <p:nvSpPr>
          <p:cNvPr id="1013" name="Google Shape;1013;p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4" name="Google Shape;1014;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5"/>
        <p:cNvGrpSpPr/>
        <p:nvPr/>
      </p:nvGrpSpPr>
      <p:grpSpPr>
        <a:xfrm>
          <a:off x="0" y="0"/>
          <a:ext cx="0" cy="0"/>
          <a:chOff x="0" y="0"/>
          <a:chExt cx="0" cy="0"/>
        </a:xfrm>
      </p:grpSpPr>
      <p:sp>
        <p:nvSpPr>
          <p:cNvPr id="1026" name="Google Shape;1026;p5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7" name="Google Shape;1027;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8"/>
        <p:cNvGrpSpPr/>
        <p:nvPr/>
      </p:nvGrpSpPr>
      <p:grpSpPr>
        <a:xfrm>
          <a:off x="0" y="0"/>
          <a:ext cx="0" cy="0"/>
          <a:chOff x="0" y="0"/>
          <a:chExt cx="0" cy="0"/>
        </a:xfrm>
      </p:grpSpPr>
      <p:sp>
        <p:nvSpPr>
          <p:cNvPr id="1039" name="Google Shape;1039;p5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0" name="Google Shape;1040;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1"/>
        <p:cNvGrpSpPr/>
        <p:nvPr/>
      </p:nvGrpSpPr>
      <p:grpSpPr>
        <a:xfrm>
          <a:off x="0" y="0"/>
          <a:ext cx="0" cy="0"/>
          <a:chOff x="0" y="0"/>
          <a:chExt cx="0" cy="0"/>
        </a:xfrm>
      </p:grpSpPr>
      <p:sp>
        <p:nvSpPr>
          <p:cNvPr id="1052" name="Google Shape;1052;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3" name="Google Shape;1053;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4" name="Google Shape;1054;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58</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8"/>
        <p:cNvGrpSpPr/>
        <p:nvPr/>
      </p:nvGrpSpPr>
      <p:grpSpPr>
        <a:xfrm>
          <a:off x="0" y="0"/>
          <a:ext cx="0" cy="0"/>
          <a:chOff x="0" y="0"/>
          <a:chExt cx="0" cy="0"/>
        </a:xfrm>
      </p:grpSpPr>
      <p:sp>
        <p:nvSpPr>
          <p:cNvPr id="1059" name="Google Shape;1059;p5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0" name="Google Shape;1060;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5" name="Google Shape;38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6" name="Google Shape;38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1"/>
        <p:cNvGrpSpPr/>
        <p:nvPr/>
      </p:nvGrpSpPr>
      <p:grpSpPr>
        <a:xfrm>
          <a:off x="0" y="0"/>
          <a:ext cx="0" cy="0"/>
          <a:chOff x="0" y="0"/>
          <a:chExt cx="0" cy="0"/>
        </a:xfrm>
      </p:grpSpPr>
      <p:sp>
        <p:nvSpPr>
          <p:cNvPr id="1072" name="Google Shape;1072;p6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3" name="Google Shape;1073;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4"/>
        <p:cNvGrpSpPr/>
        <p:nvPr/>
      </p:nvGrpSpPr>
      <p:grpSpPr>
        <a:xfrm>
          <a:off x="0" y="0"/>
          <a:ext cx="0" cy="0"/>
          <a:chOff x="0" y="0"/>
          <a:chExt cx="0" cy="0"/>
        </a:xfrm>
      </p:grpSpPr>
      <p:sp>
        <p:nvSpPr>
          <p:cNvPr id="1085" name="Google Shape;1085;p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6" name="Google Shape;1086;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7"/>
        <p:cNvGrpSpPr/>
        <p:nvPr/>
      </p:nvGrpSpPr>
      <p:grpSpPr>
        <a:xfrm>
          <a:off x="0" y="0"/>
          <a:ext cx="0" cy="0"/>
          <a:chOff x="0" y="0"/>
          <a:chExt cx="0" cy="0"/>
        </a:xfrm>
      </p:grpSpPr>
      <p:sp>
        <p:nvSpPr>
          <p:cNvPr id="1098" name="Google Shape;1098;p6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9" name="Google Shape;1099;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0"/>
        <p:cNvGrpSpPr/>
        <p:nvPr/>
      </p:nvGrpSpPr>
      <p:grpSpPr>
        <a:xfrm>
          <a:off x="0" y="0"/>
          <a:ext cx="0" cy="0"/>
          <a:chOff x="0" y="0"/>
          <a:chExt cx="0" cy="0"/>
        </a:xfrm>
      </p:grpSpPr>
      <p:sp>
        <p:nvSpPr>
          <p:cNvPr id="1111" name="Google Shape;1111;p6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2" name="Google Shape;1112;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3"/>
        <p:cNvGrpSpPr/>
        <p:nvPr/>
      </p:nvGrpSpPr>
      <p:grpSpPr>
        <a:xfrm>
          <a:off x="0" y="0"/>
          <a:ext cx="0" cy="0"/>
          <a:chOff x="0" y="0"/>
          <a:chExt cx="0" cy="0"/>
        </a:xfrm>
      </p:grpSpPr>
      <p:sp>
        <p:nvSpPr>
          <p:cNvPr id="1124" name="Google Shape;1124;p6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5" name="Google Shape;1125;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6"/>
        <p:cNvGrpSpPr/>
        <p:nvPr/>
      </p:nvGrpSpPr>
      <p:grpSpPr>
        <a:xfrm>
          <a:off x="0" y="0"/>
          <a:ext cx="0" cy="0"/>
          <a:chOff x="0" y="0"/>
          <a:chExt cx="0" cy="0"/>
        </a:xfrm>
      </p:grpSpPr>
      <p:sp>
        <p:nvSpPr>
          <p:cNvPr id="1137" name="Google Shape;1137;p6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8" name="Google Shape;1138;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9"/>
        <p:cNvGrpSpPr/>
        <p:nvPr/>
      </p:nvGrpSpPr>
      <p:grpSpPr>
        <a:xfrm>
          <a:off x="0" y="0"/>
          <a:ext cx="0" cy="0"/>
          <a:chOff x="0" y="0"/>
          <a:chExt cx="0" cy="0"/>
        </a:xfrm>
      </p:grpSpPr>
      <p:sp>
        <p:nvSpPr>
          <p:cNvPr id="1150" name="Google Shape;1150;p6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1" name="Google Shape;1151;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2"/>
        <p:cNvGrpSpPr/>
        <p:nvPr/>
      </p:nvGrpSpPr>
      <p:grpSpPr>
        <a:xfrm>
          <a:off x="0" y="0"/>
          <a:ext cx="0" cy="0"/>
          <a:chOff x="0" y="0"/>
          <a:chExt cx="0" cy="0"/>
        </a:xfrm>
      </p:grpSpPr>
      <p:sp>
        <p:nvSpPr>
          <p:cNvPr id="1163" name="Google Shape;1163;p6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4" name="Google Shape;1164;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5"/>
        <p:cNvGrpSpPr/>
        <p:nvPr/>
      </p:nvGrpSpPr>
      <p:grpSpPr>
        <a:xfrm>
          <a:off x="0" y="0"/>
          <a:ext cx="0" cy="0"/>
          <a:chOff x="0" y="0"/>
          <a:chExt cx="0" cy="0"/>
        </a:xfrm>
      </p:grpSpPr>
      <p:sp>
        <p:nvSpPr>
          <p:cNvPr id="1176" name="Google Shape;1176;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7" name="Google Shape;1177;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8" name="Google Shape;1178;p6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68</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2" name="Google Shape;39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5" name="Google Shape;40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8" name="Google Shape;41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Slide ">
  <p:cSld name="Cover Slide ">
    <p:spTree>
      <p:nvGrpSpPr>
        <p:cNvPr id="1" name="Shape 12"/>
        <p:cNvGrpSpPr/>
        <p:nvPr/>
      </p:nvGrpSpPr>
      <p:grpSpPr>
        <a:xfrm>
          <a:off x="0" y="0"/>
          <a:ext cx="0" cy="0"/>
          <a:chOff x="0" y="0"/>
          <a:chExt cx="0" cy="0"/>
        </a:xfrm>
      </p:grpSpPr>
      <p:sp>
        <p:nvSpPr>
          <p:cNvPr id="13" name="Google Shape;13;p70"/>
          <p:cNvSpPr>
            <a:spLocks noGrp="1"/>
          </p:cNvSpPr>
          <p:nvPr>
            <p:ph type="pic" idx="2"/>
          </p:nvPr>
        </p:nvSpPr>
        <p:spPr>
          <a:xfrm>
            <a:off x="436990" y="621365"/>
            <a:ext cx="11318019" cy="3936378"/>
          </a:xfrm>
          <a:prstGeom prst="rect">
            <a:avLst/>
          </a:prstGeom>
          <a:solidFill>
            <a:srgbClr val="F2F2F2"/>
          </a:solidFill>
          <a:ln>
            <a:noFill/>
          </a:ln>
        </p:spPr>
      </p:sp>
      <p:sp>
        <p:nvSpPr>
          <p:cNvPr id="69" name="Google Shape;69;p70"/>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lvl1pPr marL="457200" marR="0" lvl="0" indent="-228600" algn="l" rtl="0">
              <a:lnSpc>
                <a:spcPct val="100000"/>
              </a:lnSpc>
              <a:spcBef>
                <a:spcPts val="0"/>
              </a:spcBef>
              <a:spcAft>
                <a:spcPts val="0"/>
              </a:spcAft>
              <a:buClr>
                <a:schemeClr val="lt1"/>
              </a:buClr>
              <a:buSzPts val="3900"/>
              <a:buFont typeface="Arial"/>
              <a:buNone/>
              <a:defRPr sz="39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5161"/>
              <a:buFont typeface="Arial"/>
              <a:buNone/>
              <a:defRPr sz="5161"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70"/>
          <p:cNvSpPr txBox="1">
            <a:spLocks noGrp="1"/>
          </p:cNvSpPr>
          <p:nvPr>
            <p:ph type="body" idx="3"/>
          </p:nvPr>
        </p:nvSpPr>
        <p:spPr>
          <a:xfrm>
            <a:off x="883983" y="5335740"/>
            <a:ext cx="3629734" cy="10382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80000"/>
              </a:lnSpc>
              <a:spcBef>
                <a:spcPts val="0"/>
              </a:spcBef>
              <a:spcAft>
                <a:spcPts val="0"/>
              </a:spcAft>
              <a:buClr>
                <a:srgbClr val="262626"/>
              </a:buClr>
              <a:buSzPts val="3900"/>
              <a:buFont typeface="Arial"/>
              <a:buNone/>
              <a:defRPr sz="3900" b="1"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2pPr>
            <a:lvl3pPr marL="1371600" marR="0" lvl="2"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3pPr>
            <a:lvl4pPr marL="1828800" marR="0" lvl="3"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4pPr>
            <a:lvl5pPr marL="2286000" marR="0" lvl="4" indent="-228600" algn="l" rtl="0">
              <a:lnSpc>
                <a:spcPct val="90000"/>
              </a:lnSpc>
              <a:spcBef>
                <a:spcPts val="500"/>
              </a:spcBef>
              <a:spcAft>
                <a:spcPts val="0"/>
              </a:spcAft>
              <a:buClr>
                <a:srgbClr val="011E3B"/>
              </a:buClr>
              <a:buSzPts val="3200"/>
              <a:buFont typeface="Arial"/>
              <a:buNone/>
              <a:defRPr sz="3200"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hoto Slide">
  <p:cSld name="Photo Slide">
    <p:spTree>
      <p:nvGrpSpPr>
        <p:cNvPr id="1" name="Shape 283"/>
        <p:cNvGrpSpPr/>
        <p:nvPr/>
      </p:nvGrpSpPr>
      <p:grpSpPr>
        <a:xfrm>
          <a:off x="0" y="0"/>
          <a:ext cx="0" cy="0"/>
          <a:chOff x="0" y="0"/>
          <a:chExt cx="0" cy="0"/>
        </a:xfrm>
      </p:grpSpPr>
      <p:sp>
        <p:nvSpPr>
          <p:cNvPr id="284" name="Google Shape;284;p79"/>
          <p:cNvSpPr/>
          <p:nvPr/>
        </p:nvSpPr>
        <p:spPr>
          <a:xfrm>
            <a:off x="0"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5" name="Google Shape;285;p79"/>
          <p:cNvSpPr>
            <a:spLocks noGrp="1"/>
          </p:cNvSpPr>
          <p:nvPr>
            <p:ph type="pic" idx="2"/>
          </p:nvPr>
        </p:nvSpPr>
        <p:spPr>
          <a:xfrm>
            <a:off x="5888002" y="439730"/>
            <a:ext cx="5660531" cy="6045736"/>
          </a:xfrm>
          <a:prstGeom prst="rect">
            <a:avLst/>
          </a:prstGeom>
          <a:solidFill>
            <a:srgbClr val="F2F2F2"/>
          </a:solidFill>
          <a:ln>
            <a:noFill/>
          </a:ln>
        </p:spPr>
      </p:sp>
      <p:sp>
        <p:nvSpPr>
          <p:cNvPr id="286" name="Google Shape;286;p79"/>
          <p:cNvSpPr txBox="1">
            <a:spLocks noGrp="1"/>
          </p:cNvSpPr>
          <p:nvPr>
            <p:ph type="body" idx="1"/>
          </p:nvPr>
        </p:nvSpPr>
        <p:spPr>
          <a:xfrm>
            <a:off x="898358" y="2107770"/>
            <a:ext cx="4639192" cy="437769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7" name="Google Shape;287;p79"/>
          <p:cNvSpPr txBox="1">
            <a:spLocks noGrp="1"/>
          </p:cNvSpPr>
          <p:nvPr>
            <p:ph type="body" idx="3"/>
          </p:nvPr>
        </p:nvSpPr>
        <p:spPr>
          <a:xfrm>
            <a:off x="898358" y="890242"/>
            <a:ext cx="4757375"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3600"/>
              <a:buFont typeface="Arial"/>
              <a:buNone/>
              <a:defRPr sz="36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Slide 2">
  <p:cSld name="Text Slide 2">
    <p:spTree>
      <p:nvGrpSpPr>
        <p:cNvPr id="1" name="Shape 288"/>
        <p:cNvGrpSpPr/>
        <p:nvPr/>
      </p:nvGrpSpPr>
      <p:grpSpPr>
        <a:xfrm>
          <a:off x="0" y="0"/>
          <a:ext cx="0" cy="0"/>
          <a:chOff x="0" y="0"/>
          <a:chExt cx="0" cy="0"/>
        </a:xfrm>
      </p:grpSpPr>
      <p:sp>
        <p:nvSpPr>
          <p:cNvPr id="289" name="Google Shape;289;p80"/>
          <p:cNvSpPr txBox="1">
            <a:spLocks noGrp="1"/>
          </p:cNvSpPr>
          <p:nvPr>
            <p:ph type="body" idx="1"/>
          </p:nvPr>
        </p:nvSpPr>
        <p:spPr>
          <a:xfrm>
            <a:off x="1974079" y="1623405"/>
            <a:ext cx="9357643" cy="48959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0" name="Google Shape;290;p80"/>
          <p:cNvSpPr txBox="1">
            <a:spLocks noGrp="1"/>
          </p:cNvSpPr>
          <p:nvPr>
            <p:ph type="body" idx="2"/>
          </p:nvPr>
        </p:nvSpPr>
        <p:spPr>
          <a:xfrm>
            <a:off x="1928488" y="604434"/>
            <a:ext cx="9461245" cy="101897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1" name="Google Shape;291;p80"/>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92" name="Google Shape;292;p80"/>
          <p:cNvGrpSpPr/>
          <p:nvPr/>
        </p:nvGrpSpPr>
        <p:grpSpPr>
          <a:xfrm flipH="1">
            <a:off x="13557" y="4319078"/>
            <a:ext cx="1654533" cy="2577830"/>
            <a:chOff x="12708052" y="5708395"/>
            <a:chExt cx="760808" cy="1185370"/>
          </a:xfrm>
        </p:grpSpPr>
        <p:sp>
          <p:nvSpPr>
            <p:cNvPr id="293" name="Google Shape;293;p8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4" name="Google Shape;294;p8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5" name="Google Shape;295;p8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6" name="Google Shape;296;p8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7" name="Google Shape;297;p8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8" name="Google Shape;298;p8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aptop Slide">
  <p:cSld name="Laptop Slide">
    <p:spTree>
      <p:nvGrpSpPr>
        <p:cNvPr id="1" name="Shape 299"/>
        <p:cNvGrpSpPr/>
        <p:nvPr/>
      </p:nvGrpSpPr>
      <p:grpSpPr>
        <a:xfrm>
          <a:off x="0" y="0"/>
          <a:ext cx="0" cy="0"/>
          <a:chOff x="0" y="0"/>
          <a:chExt cx="0" cy="0"/>
        </a:xfrm>
      </p:grpSpPr>
      <p:sp>
        <p:nvSpPr>
          <p:cNvPr id="300" name="Google Shape;300;p81"/>
          <p:cNvSpPr txBox="1">
            <a:spLocks noGrp="1"/>
          </p:cNvSpPr>
          <p:nvPr>
            <p:ph type="body" idx="1"/>
          </p:nvPr>
        </p:nvSpPr>
        <p:spPr>
          <a:xfrm>
            <a:off x="5943601" y="2095553"/>
            <a:ext cx="4867011" cy="39131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1" name="Google Shape;301;p81"/>
          <p:cNvSpPr txBox="1">
            <a:spLocks noGrp="1"/>
          </p:cNvSpPr>
          <p:nvPr>
            <p:ph type="body" idx="2"/>
          </p:nvPr>
        </p:nvSpPr>
        <p:spPr>
          <a:xfrm>
            <a:off x="5943601" y="647039"/>
            <a:ext cx="4990998" cy="99265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302" name="Google Shape;302;p81"/>
          <p:cNvGrpSpPr/>
          <p:nvPr/>
        </p:nvGrpSpPr>
        <p:grpSpPr>
          <a:xfrm flipH="1">
            <a:off x="3" y="148421"/>
            <a:ext cx="2360746" cy="3678139"/>
            <a:chOff x="12708052" y="5708395"/>
            <a:chExt cx="760808" cy="1185370"/>
          </a:xfrm>
        </p:grpSpPr>
        <p:sp>
          <p:nvSpPr>
            <p:cNvPr id="303" name="Google Shape;303;p8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4" name="Google Shape;304;p8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5" name="Google Shape;305;p8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6" name="Google Shape;306;p8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7" name="Google Shape;307;p8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8" name="Google Shape;308;p8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309" name="Google Shape;309;p81"/>
          <p:cNvPicPr preferRelativeResize="0"/>
          <p:nvPr/>
        </p:nvPicPr>
        <p:blipFill rotWithShape="1">
          <a:blip r:embed="rId2">
            <a:alphaModFix/>
          </a:blip>
          <a:srcRect l="-18315" t="15976" r="29196" b="11083"/>
          <a:stretch/>
        </p:blipFill>
        <p:spPr>
          <a:xfrm flipH="1">
            <a:off x="0" y="1769732"/>
            <a:ext cx="8439100" cy="5375657"/>
          </a:xfrm>
          <a:prstGeom prst="rect">
            <a:avLst/>
          </a:prstGeom>
          <a:noFill/>
          <a:ln>
            <a:noFill/>
          </a:ln>
        </p:spPr>
      </p:pic>
      <p:sp>
        <p:nvSpPr>
          <p:cNvPr id="310" name="Google Shape;310;p81"/>
          <p:cNvSpPr>
            <a:spLocks noGrp="1"/>
          </p:cNvSpPr>
          <p:nvPr>
            <p:ph type="pic" idx="3"/>
          </p:nvPr>
        </p:nvSpPr>
        <p:spPr>
          <a:xfrm>
            <a:off x="0" y="1996828"/>
            <a:ext cx="5130800" cy="3913188"/>
          </a:xfrm>
          <a:prstGeom prst="rect">
            <a:avLst/>
          </a:prstGeom>
          <a:solidFill>
            <a:srgbClr val="D8D8D8"/>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hone Slide">
  <p:cSld name="Phone Slide">
    <p:spTree>
      <p:nvGrpSpPr>
        <p:cNvPr id="1" name="Shape 311"/>
        <p:cNvGrpSpPr/>
        <p:nvPr/>
      </p:nvGrpSpPr>
      <p:grpSpPr>
        <a:xfrm>
          <a:off x="0" y="0"/>
          <a:ext cx="0" cy="0"/>
          <a:chOff x="0" y="0"/>
          <a:chExt cx="0" cy="0"/>
        </a:xfrm>
      </p:grpSpPr>
      <p:grpSp>
        <p:nvGrpSpPr>
          <p:cNvPr id="312" name="Google Shape;312;p82"/>
          <p:cNvGrpSpPr/>
          <p:nvPr/>
        </p:nvGrpSpPr>
        <p:grpSpPr>
          <a:xfrm rot="10800000" flipH="1">
            <a:off x="9804365" y="0"/>
            <a:ext cx="2360746" cy="3678139"/>
            <a:chOff x="12708052" y="5708395"/>
            <a:chExt cx="760808" cy="1185370"/>
          </a:xfrm>
        </p:grpSpPr>
        <p:sp>
          <p:nvSpPr>
            <p:cNvPr id="313" name="Google Shape;313;p8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8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5" name="Google Shape;315;p8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6" name="Google Shape;316;p8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7" name="Google Shape;317;p8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8" name="Google Shape;318;p8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319" name="Google Shape;319;p82"/>
          <p:cNvSpPr txBox="1">
            <a:spLocks noGrp="1"/>
          </p:cNvSpPr>
          <p:nvPr>
            <p:ph type="body" idx="1"/>
          </p:nvPr>
        </p:nvSpPr>
        <p:spPr>
          <a:xfrm>
            <a:off x="777306" y="2727702"/>
            <a:ext cx="7178174" cy="331164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0" name="Google Shape;320;p82"/>
          <p:cNvSpPr txBox="1">
            <a:spLocks noGrp="1"/>
          </p:cNvSpPr>
          <p:nvPr>
            <p:ph type="body" idx="2"/>
          </p:nvPr>
        </p:nvSpPr>
        <p:spPr>
          <a:xfrm>
            <a:off x="777306" y="1104337"/>
            <a:ext cx="7178174" cy="10316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21" name="Google Shape;321;p82" descr="iPhone6_mockup_front_white.png"/>
          <p:cNvPicPr preferRelativeResize="0"/>
          <p:nvPr/>
        </p:nvPicPr>
        <p:blipFill rotWithShape="1">
          <a:blip r:embed="rId2">
            <a:alphaModFix/>
          </a:blip>
          <a:srcRect/>
          <a:stretch/>
        </p:blipFill>
        <p:spPr>
          <a:xfrm>
            <a:off x="7768850" y="226918"/>
            <a:ext cx="4094254" cy="6404164"/>
          </a:xfrm>
          <a:prstGeom prst="rect">
            <a:avLst/>
          </a:prstGeom>
          <a:noFill/>
          <a:ln>
            <a:noFill/>
          </a:ln>
        </p:spPr>
      </p:pic>
      <p:sp>
        <p:nvSpPr>
          <p:cNvPr id="322" name="Google Shape;322;p82"/>
          <p:cNvSpPr>
            <a:spLocks noGrp="1"/>
          </p:cNvSpPr>
          <p:nvPr>
            <p:ph type="pic" idx="3"/>
          </p:nvPr>
        </p:nvSpPr>
        <p:spPr>
          <a:xfrm>
            <a:off x="8583306" y="1246695"/>
            <a:ext cx="2444127" cy="4336988"/>
          </a:xfrm>
          <a:prstGeom prst="rect">
            <a:avLst/>
          </a:prstGeom>
          <a:solidFill>
            <a:srgbClr val="D8D8D8"/>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1">
  <p:cSld name="Text Slide 1">
    <p:spTree>
      <p:nvGrpSpPr>
        <p:cNvPr id="1" name="Shape 71"/>
        <p:cNvGrpSpPr/>
        <p:nvPr/>
      </p:nvGrpSpPr>
      <p:grpSpPr>
        <a:xfrm>
          <a:off x="0" y="0"/>
          <a:ext cx="0" cy="0"/>
          <a:chOff x="0" y="0"/>
          <a:chExt cx="0" cy="0"/>
        </a:xfrm>
      </p:grpSpPr>
      <p:sp>
        <p:nvSpPr>
          <p:cNvPr id="72" name="Google Shape;72;p71"/>
          <p:cNvSpPr/>
          <p:nvPr/>
        </p:nvSpPr>
        <p:spPr>
          <a:xfrm>
            <a:off x="12192000" y="-287867"/>
            <a:ext cx="1185333" cy="714586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 name="Google Shape;73;p71"/>
          <p:cNvSpPr txBox="1">
            <a:spLocks noGrp="1"/>
          </p:cNvSpPr>
          <p:nvPr>
            <p:ph type="body" idx="1"/>
          </p:nvPr>
        </p:nvSpPr>
        <p:spPr>
          <a:xfrm>
            <a:off x="798380" y="2045704"/>
            <a:ext cx="10595237" cy="38499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2400"/>
              <a:buFont typeface="Arial"/>
              <a:buNone/>
              <a:defRPr sz="2400" b="0" i="0" u="none" strike="noStrike" cap="none">
                <a:solidFill>
                  <a:srgbClr val="262626"/>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2pPr>
            <a:lvl3pPr marL="1371600" marR="0" lvl="2"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3pPr>
            <a:lvl4pPr marL="1828800" marR="0" lvl="3"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4pPr>
            <a:lvl5pPr marL="2286000" marR="0" lvl="4" indent="-228600"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Montserrat Light"/>
                <a:ea typeface="Montserrat Light"/>
                <a:cs typeface="Montserrat Light"/>
                <a:sym typeface="Montserrat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71"/>
          <p:cNvSpPr txBox="1">
            <a:spLocks noGrp="1"/>
          </p:cNvSpPr>
          <p:nvPr>
            <p:ph type="body" idx="2"/>
          </p:nvPr>
        </p:nvSpPr>
        <p:spPr>
          <a:xfrm>
            <a:off x="798381" y="761603"/>
            <a:ext cx="10595237" cy="80365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verview/Content Slide">
  <p:cSld name="Overview/Content Slide">
    <p:spTree>
      <p:nvGrpSpPr>
        <p:cNvPr id="1" name="Shape 75"/>
        <p:cNvGrpSpPr/>
        <p:nvPr/>
      </p:nvGrpSpPr>
      <p:grpSpPr>
        <a:xfrm>
          <a:off x="0" y="0"/>
          <a:ext cx="0" cy="0"/>
          <a:chOff x="0" y="0"/>
          <a:chExt cx="0" cy="0"/>
        </a:xfrm>
      </p:grpSpPr>
      <p:sp>
        <p:nvSpPr>
          <p:cNvPr id="76" name="Google Shape;76;p72"/>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72"/>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72"/>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72"/>
          <p:cNvSpPr txBox="1">
            <a:spLocks noGrp="1"/>
          </p:cNvSpPr>
          <p:nvPr>
            <p:ph type="body" idx="4"/>
          </p:nvPr>
        </p:nvSpPr>
        <p:spPr>
          <a:xfrm>
            <a:off x="3478966" y="2649153"/>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Google Shape;80;p72"/>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72"/>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72"/>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72"/>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72"/>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3200"/>
              <a:buFont typeface="Arial"/>
              <a:buNone/>
              <a:defRPr sz="3200" b="1"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72"/>
          <p:cNvSpPr txBox="1">
            <a:spLocks noGrp="1"/>
          </p:cNvSpPr>
          <p:nvPr>
            <p:ph type="body" idx="13"/>
          </p:nvPr>
        </p:nvSpPr>
        <p:spPr>
          <a:xfrm>
            <a:off x="3478966" y="4767585"/>
            <a:ext cx="6874660" cy="689519"/>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2pPr>
            <a:lvl3pPr marL="1371600" marR="0" lvl="2"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3pPr>
            <a:lvl4pPr marL="1828800" marR="0" lvl="3"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4pPr>
            <a:lvl5pPr marL="2286000" marR="0" lvl="4" indent="-228600" algn="ctr" rtl="0">
              <a:lnSpc>
                <a:spcPct val="90000"/>
              </a:lnSpc>
              <a:spcBef>
                <a:spcPts val="500"/>
              </a:spcBef>
              <a:spcAft>
                <a:spcPts val="0"/>
              </a:spcAft>
              <a:buClr>
                <a:srgbClr val="4D4D4C"/>
              </a:buClr>
              <a:buSzPts val="2400"/>
              <a:buFont typeface="Arial"/>
              <a:buNone/>
              <a:defRPr sz="2400" b="0" i="0" u="none" strike="noStrike" cap="none">
                <a:solidFill>
                  <a:srgbClr val="4D4D4C"/>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72"/>
          <p:cNvSpPr/>
          <p:nvPr/>
        </p:nvSpPr>
        <p:spPr>
          <a:xfrm rot="10800000">
            <a:off x="12799" y="5619"/>
            <a:ext cx="2185652" cy="6852379"/>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a:solidFill>
                <a:schemeClr val="lt1"/>
              </a:solidFill>
              <a:latin typeface="Calibri"/>
              <a:ea typeface="Calibri"/>
              <a:cs typeface="Calibri"/>
              <a:sym typeface="Calibri"/>
            </a:endParaRPr>
          </a:p>
        </p:txBody>
      </p:sp>
      <p:sp>
        <p:nvSpPr>
          <p:cNvPr id="88" name="Google Shape;88;p72"/>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62626"/>
              </a:buClr>
              <a:buSzPts val="3600"/>
              <a:buFont typeface="Arial"/>
              <a:buNone/>
              <a:defRPr sz="36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89" name="Google Shape;89;p72"/>
          <p:cNvGrpSpPr/>
          <p:nvPr/>
        </p:nvGrpSpPr>
        <p:grpSpPr>
          <a:xfrm>
            <a:off x="2600040" y="2646874"/>
            <a:ext cx="7753586" cy="2110705"/>
            <a:chOff x="1265109" y="2728756"/>
            <a:chExt cx="4752000" cy="1567084"/>
          </a:xfrm>
        </p:grpSpPr>
        <p:sp>
          <p:nvSpPr>
            <p:cNvPr id="90" name="Google Shape;90;p72"/>
            <p:cNvSpPr/>
            <p:nvPr/>
          </p:nvSpPr>
          <p:spPr>
            <a:xfrm>
              <a:off x="1265109" y="272875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1" name="Google Shape;91;p72"/>
            <p:cNvSpPr/>
            <p:nvPr/>
          </p:nvSpPr>
          <p:spPr>
            <a:xfrm>
              <a:off x="1265109" y="3229991"/>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2" name="Google Shape;92;p72"/>
            <p:cNvSpPr/>
            <p:nvPr/>
          </p:nvSpPr>
          <p:spPr>
            <a:xfrm>
              <a:off x="1265109" y="3752116"/>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sp>
          <p:nvSpPr>
            <p:cNvPr id="93" name="Google Shape;93;p72"/>
            <p:cNvSpPr/>
            <p:nvPr/>
          </p:nvSpPr>
          <p:spPr>
            <a:xfrm>
              <a:off x="1265109" y="4274240"/>
              <a:ext cx="4752000" cy="21600"/>
            </a:xfrm>
            <a:prstGeom prst="rect">
              <a:avLst/>
            </a:prstGeom>
            <a:solidFill>
              <a:srgbClr val="6A9D5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10101"/>
                </a:solidFill>
                <a:latin typeface="Montserrat"/>
                <a:ea typeface="Montserrat"/>
                <a:cs typeface="Montserrat"/>
                <a:sym typeface="Montserrat"/>
              </a:endParaRPr>
            </a:p>
          </p:txBody>
        </p:sp>
      </p:grpSp>
      <p:grpSp>
        <p:nvGrpSpPr>
          <p:cNvPr id="94" name="Google Shape;94;p72"/>
          <p:cNvGrpSpPr/>
          <p:nvPr/>
        </p:nvGrpSpPr>
        <p:grpSpPr>
          <a:xfrm>
            <a:off x="343586" y="4825263"/>
            <a:ext cx="1579575" cy="1540900"/>
            <a:chOff x="10968672" y="5214269"/>
            <a:chExt cx="1344930" cy="1312000"/>
          </a:xfrm>
        </p:grpSpPr>
        <p:grpSp>
          <p:nvGrpSpPr>
            <p:cNvPr id="95" name="Google Shape;95;p72"/>
            <p:cNvGrpSpPr/>
            <p:nvPr/>
          </p:nvGrpSpPr>
          <p:grpSpPr>
            <a:xfrm>
              <a:off x="11799728" y="5338043"/>
              <a:ext cx="373379" cy="317051"/>
              <a:chOff x="11799728" y="5338043"/>
              <a:chExt cx="373379" cy="317051"/>
            </a:xfrm>
          </p:grpSpPr>
          <p:sp>
            <p:nvSpPr>
              <p:cNvPr id="96" name="Google Shape;96;p72"/>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7" name="Google Shape;97;p72"/>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 name="Google Shape;98;p72"/>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99" name="Google Shape;99;p72"/>
            <p:cNvGrpSpPr/>
            <p:nvPr/>
          </p:nvGrpSpPr>
          <p:grpSpPr>
            <a:xfrm>
              <a:off x="11553031" y="5790293"/>
              <a:ext cx="373380" cy="316098"/>
              <a:chOff x="11553031" y="5790293"/>
              <a:chExt cx="373380" cy="316098"/>
            </a:xfrm>
          </p:grpSpPr>
          <p:sp>
            <p:nvSpPr>
              <p:cNvPr id="100" name="Google Shape;100;p72"/>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1" name="Google Shape;101;p72"/>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 name="Google Shape;102;p72"/>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3" name="Google Shape;103;p72"/>
            <p:cNvGrpSpPr/>
            <p:nvPr/>
          </p:nvGrpSpPr>
          <p:grpSpPr>
            <a:xfrm>
              <a:off x="12091193" y="5786484"/>
              <a:ext cx="221456" cy="316099"/>
              <a:chOff x="12091193" y="5786484"/>
              <a:chExt cx="221456" cy="316099"/>
            </a:xfrm>
          </p:grpSpPr>
          <p:sp>
            <p:nvSpPr>
              <p:cNvPr id="104" name="Google Shape;104;p72"/>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5" name="Google Shape;105;p72"/>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 name="Google Shape;106;p72"/>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07" name="Google Shape;107;p72"/>
            <p:cNvGrpSpPr/>
            <p:nvPr/>
          </p:nvGrpSpPr>
          <p:grpSpPr>
            <a:xfrm>
              <a:off x="11846163" y="6237782"/>
              <a:ext cx="371713" cy="288487"/>
              <a:chOff x="11846163" y="6237782"/>
              <a:chExt cx="371713" cy="288487"/>
            </a:xfrm>
          </p:grpSpPr>
          <p:sp>
            <p:nvSpPr>
              <p:cNvPr id="108" name="Google Shape;108;p72"/>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 name="Google Shape;109;p72"/>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 name="Google Shape;110;p72"/>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11" name="Google Shape;111;p72"/>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 name="Google Shape;112;p72"/>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72"/>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 name="Google Shape;114;p72"/>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 name="Google Shape;115;p72"/>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72"/>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17" name="Google Shape;117;p72"/>
            <p:cNvGrpSpPr/>
            <p:nvPr/>
          </p:nvGrpSpPr>
          <p:grpSpPr>
            <a:xfrm>
              <a:off x="10968672" y="5214269"/>
              <a:ext cx="912495" cy="1194891"/>
              <a:chOff x="10968672" y="5214269"/>
              <a:chExt cx="912495" cy="1194891"/>
            </a:xfrm>
          </p:grpSpPr>
          <p:grpSp>
            <p:nvGrpSpPr>
              <p:cNvPr id="118" name="Google Shape;118;p72"/>
              <p:cNvGrpSpPr/>
              <p:nvPr/>
            </p:nvGrpSpPr>
            <p:grpSpPr>
              <a:xfrm>
                <a:off x="10968672" y="5789340"/>
                <a:ext cx="751522" cy="619820"/>
                <a:chOff x="10968672" y="5789340"/>
                <a:chExt cx="751522" cy="619820"/>
              </a:xfrm>
            </p:grpSpPr>
            <p:sp>
              <p:nvSpPr>
                <p:cNvPr id="119" name="Google Shape;119;p72"/>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0" name="Google Shape;120;p72"/>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1" name="Google Shape;121;p72"/>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2" name="Google Shape;122;p72"/>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3" name="Google Shape;123;p72"/>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 name="Google Shape;124;p72"/>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 name="Google Shape;125;p72"/>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 name="Google Shape;126;p72"/>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 name="Google Shape;127;p72"/>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 name="Google Shape;128;p72"/>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72"/>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30" name="Google Shape;130;p72"/>
              <p:cNvGrpSpPr/>
              <p:nvPr/>
            </p:nvGrpSpPr>
            <p:grpSpPr>
              <a:xfrm>
                <a:off x="10976292" y="5214269"/>
                <a:ext cx="904875" cy="408453"/>
                <a:chOff x="10976292" y="5214269"/>
                <a:chExt cx="904875" cy="408453"/>
              </a:xfrm>
            </p:grpSpPr>
            <p:sp>
              <p:nvSpPr>
                <p:cNvPr id="131" name="Google Shape;131;p72"/>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72"/>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72"/>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 name="Google Shape;134;p72"/>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72"/>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 name="Google Shape;136;p72"/>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 name="Google Shape;137;p72"/>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 name="Google Shape;138;p72"/>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9" name="Google Shape;139;p72"/>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 name="Google Shape;140;p72"/>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41" name="Google Shape;141;p72"/>
              <p:cNvGrpSpPr/>
              <p:nvPr/>
            </p:nvGrpSpPr>
            <p:grpSpPr>
              <a:xfrm>
                <a:off x="11013440" y="5670327"/>
                <a:ext cx="207644" cy="85689"/>
                <a:chOff x="11013440" y="5670327"/>
                <a:chExt cx="207644" cy="85689"/>
              </a:xfrm>
            </p:grpSpPr>
            <p:sp>
              <p:nvSpPr>
                <p:cNvPr id="142" name="Google Shape;142;p72"/>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 name="Google Shape;143;p72"/>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72"/>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145" name="Google Shape;145;p72"/>
          <p:cNvGrpSpPr/>
          <p:nvPr/>
        </p:nvGrpSpPr>
        <p:grpSpPr>
          <a:xfrm rot="10800000" flipH="1">
            <a:off x="10347469" y="0"/>
            <a:ext cx="1803350" cy="2809693"/>
            <a:chOff x="12708052" y="5708395"/>
            <a:chExt cx="760808" cy="1185370"/>
          </a:xfrm>
        </p:grpSpPr>
        <p:sp>
          <p:nvSpPr>
            <p:cNvPr id="146" name="Google Shape;146;p7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 name="Google Shape;147;p7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 name="Google Shape;148;p7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 name="Google Shape;149;p7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7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7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Divider ">
  <p:cSld name="Divider ">
    <p:spTree>
      <p:nvGrpSpPr>
        <p:cNvPr id="1" name="Shape 155"/>
        <p:cNvGrpSpPr/>
        <p:nvPr/>
      </p:nvGrpSpPr>
      <p:grpSpPr>
        <a:xfrm>
          <a:off x="0" y="0"/>
          <a:ext cx="0" cy="0"/>
          <a:chOff x="0" y="0"/>
          <a:chExt cx="0" cy="0"/>
        </a:xfrm>
      </p:grpSpPr>
      <p:sp>
        <p:nvSpPr>
          <p:cNvPr id="156" name="Google Shape;156;p73"/>
          <p:cNvSpPr/>
          <p:nvPr/>
        </p:nvSpPr>
        <p:spPr>
          <a:xfrm>
            <a:off x="3776133" y="644599"/>
            <a:ext cx="8415867" cy="550945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73"/>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lt1"/>
              </a:buClr>
              <a:buSzPts val="4800"/>
              <a:buFont typeface="Arial"/>
              <a:buNone/>
              <a:defRPr sz="4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73"/>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62626"/>
              </a:buClr>
              <a:buSzPts val="13000"/>
              <a:buFont typeface="Arial"/>
              <a:buNone/>
              <a:defRPr sz="1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9" name="Google Shape;159;p73"/>
          <p:cNvSpPr/>
          <p:nvPr/>
        </p:nvSpPr>
        <p:spPr>
          <a:xfrm>
            <a:off x="-29990" y="2975159"/>
            <a:ext cx="5040000" cy="72000"/>
          </a:xfrm>
          <a:custGeom>
            <a:avLst/>
            <a:gdLst/>
            <a:ahLst/>
            <a:cxnLst/>
            <a:rect l="l" t="t" r="r" b="b"/>
            <a:pathLst>
              <a:path w="2963330" h="71215" extrusionOk="0">
                <a:moveTo>
                  <a:pt x="0" y="0"/>
                </a:moveTo>
                <a:lnTo>
                  <a:pt x="2963330" y="0"/>
                </a:lnTo>
                <a:cubicBezTo>
                  <a:pt x="2963330" y="23739"/>
                  <a:pt x="2963330" y="47477"/>
                  <a:pt x="2963330" y="71215"/>
                </a:cubicBezTo>
                <a:lnTo>
                  <a:pt x="0" y="71215"/>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60" name="Google Shape;160;p73"/>
          <p:cNvGrpSpPr/>
          <p:nvPr/>
        </p:nvGrpSpPr>
        <p:grpSpPr>
          <a:xfrm rot="10800000" flipH="1">
            <a:off x="10358238" y="644626"/>
            <a:ext cx="1803350" cy="2809693"/>
            <a:chOff x="12708052" y="5708395"/>
            <a:chExt cx="760808" cy="1185370"/>
          </a:xfrm>
        </p:grpSpPr>
        <p:sp>
          <p:nvSpPr>
            <p:cNvPr id="161" name="Google Shape;161;p7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2" name="Google Shape;162;p7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 name="Google Shape;163;p7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 name="Google Shape;164;p7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5" name="Google Shape;165;p7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 name="Google Shape;166;p7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solidFill>
              <a:schemeClr val="lt1">
                <a:alpha val="76862"/>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67" name="Google Shape;167;p73"/>
          <p:cNvSpPr txBox="1"/>
          <p:nvPr/>
        </p:nvSpPr>
        <p:spPr>
          <a:xfrm rot="-5400000">
            <a:off x="10556168" y="450251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 b="0">
                <a:solidFill>
                  <a:schemeClr val="lt1"/>
                </a:solidFill>
                <a:latin typeface="Calibri"/>
                <a:ea typeface="Calibri"/>
                <a:cs typeface="Calibri"/>
                <a:sym typeface="Calibri"/>
              </a:rPr>
              <a:t>BLOCKCHAIN FOR AGRI FOOD EDU</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Final Slide">
  <p:cSld name="Final Slide">
    <p:spTree>
      <p:nvGrpSpPr>
        <p:cNvPr id="1" name="Shape 168"/>
        <p:cNvGrpSpPr/>
        <p:nvPr/>
      </p:nvGrpSpPr>
      <p:grpSpPr>
        <a:xfrm>
          <a:off x="0" y="0"/>
          <a:ext cx="0" cy="0"/>
          <a:chOff x="0" y="0"/>
          <a:chExt cx="0" cy="0"/>
        </a:xfrm>
      </p:grpSpPr>
      <p:sp>
        <p:nvSpPr>
          <p:cNvPr id="169" name="Google Shape;169;p74"/>
          <p:cNvSpPr/>
          <p:nvPr/>
        </p:nvSpPr>
        <p:spPr>
          <a:xfrm>
            <a:off x="-31340" y="2978523"/>
            <a:ext cx="12339763" cy="2809041"/>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74"/>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2800"/>
              <a:buFont typeface="Arial"/>
              <a:buNone/>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 name="Google Shape;171;p74"/>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l" rtl="0">
              <a:lnSpc>
                <a:spcPct val="90000"/>
              </a:lnSpc>
              <a:spcBef>
                <a:spcPts val="1000"/>
              </a:spcBef>
              <a:spcAft>
                <a:spcPts val="0"/>
              </a:spcAft>
              <a:buClr>
                <a:schemeClr val="lt1"/>
              </a:buClr>
              <a:buSzPts val="5000"/>
              <a:buFont typeface="Arial"/>
              <a:buNone/>
              <a:defRPr sz="5000" b="1"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 name="Google Shape;175;p74"/>
          <p:cNvSpPr/>
          <p:nvPr/>
        </p:nvSpPr>
        <p:spPr>
          <a:xfrm>
            <a:off x="12182476" y="-63292"/>
            <a:ext cx="4132053" cy="7117337"/>
          </a:xfrm>
          <a:custGeom>
            <a:avLst/>
            <a:gdLst/>
            <a:ahLst/>
            <a:cxnLst/>
            <a:rect l="l" t="t" r="r" b="b"/>
            <a:pathLst>
              <a:path w="852645" h="961650" extrusionOk="0">
                <a:moveTo>
                  <a:pt x="0" y="0"/>
                </a:moveTo>
                <a:lnTo>
                  <a:pt x="852646" y="0"/>
                </a:lnTo>
                <a:lnTo>
                  <a:pt x="852646" y="961651"/>
                </a:lnTo>
                <a:lnTo>
                  <a:pt x="0" y="961651"/>
                </a:lnTo>
                <a:close/>
              </a:path>
            </a:pathLst>
          </a:custGeom>
          <a:solidFill>
            <a:srgbClr val="ECECE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76" name="Google Shape;176;p74"/>
          <p:cNvGrpSpPr/>
          <p:nvPr/>
        </p:nvGrpSpPr>
        <p:grpSpPr>
          <a:xfrm>
            <a:off x="9842233" y="3266018"/>
            <a:ext cx="2050690" cy="2000480"/>
            <a:chOff x="10968672" y="5214269"/>
            <a:chExt cx="1344930" cy="1312000"/>
          </a:xfrm>
        </p:grpSpPr>
        <p:grpSp>
          <p:nvGrpSpPr>
            <p:cNvPr id="177" name="Google Shape;177;p74"/>
            <p:cNvGrpSpPr/>
            <p:nvPr/>
          </p:nvGrpSpPr>
          <p:grpSpPr>
            <a:xfrm>
              <a:off x="11799728" y="5338043"/>
              <a:ext cx="373379" cy="317051"/>
              <a:chOff x="11799728" y="5338043"/>
              <a:chExt cx="373379" cy="317051"/>
            </a:xfrm>
          </p:grpSpPr>
          <p:sp>
            <p:nvSpPr>
              <p:cNvPr id="178" name="Google Shape;178;p74"/>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9" name="Google Shape;179;p74"/>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0" name="Google Shape;180;p74"/>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1" name="Google Shape;181;p74"/>
            <p:cNvGrpSpPr/>
            <p:nvPr/>
          </p:nvGrpSpPr>
          <p:grpSpPr>
            <a:xfrm>
              <a:off x="11553031" y="5790293"/>
              <a:ext cx="373380" cy="316098"/>
              <a:chOff x="11553031" y="5790293"/>
              <a:chExt cx="373380" cy="316098"/>
            </a:xfrm>
          </p:grpSpPr>
          <p:sp>
            <p:nvSpPr>
              <p:cNvPr id="182" name="Google Shape;182;p74"/>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3" name="Google Shape;183;p74"/>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4" name="Google Shape;184;p74"/>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5" name="Google Shape;185;p74"/>
            <p:cNvGrpSpPr/>
            <p:nvPr/>
          </p:nvGrpSpPr>
          <p:grpSpPr>
            <a:xfrm>
              <a:off x="12091193" y="5786484"/>
              <a:ext cx="221456" cy="316099"/>
              <a:chOff x="12091193" y="5786484"/>
              <a:chExt cx="221456" cy="316099"/>
            </a:xfrm>
          </p:grpSpPr>
          <p:sp>
            <p:nvSpPr>
              <p:cNvPr id="186" name="Google Shape;186;p74"/>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7" name="Google Shape;187;p74"/>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8" name="Google Shape;188;p74"/>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9" name="Google Shape;189;p74"/>
            <p:cNvGrpSpPr/>
            <p:nvPr/>
          </p:nvGrpSpPr>
          <p:grpSpPr>
            <a:xfrm>
              <a:off x="11846163" y="6237782"/>
              <a:ext cx="371713" cy="288487"/>
              <a:chOff x="11846163" y="6237782"/>
              <a:chExt cx="371713" cy="288487"/>
            </a:xfrm>
          </p:grpSpPr>
          <p:sp>
            <p:nvSpPr>
              <p:cNvPr id="190" name="Google Shape;190;p74"/>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1" name="Google Shape;191;p74"/>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2" name="Google Shape;192;p74"/>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93" name="Google Shape;193;p74"/>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4" name="Google Shape;194;p74"/>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5" name="Google Shape;195;p74"/>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6" name="Google Shape;196;p74"/>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7" name="Google Shape;197;p74"/>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8" name="Google Shape;198;p74"/>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99" name="Google Shape;199;p74"/>
            <p:cNvGrpSpPr/>
            <p:nvPr/>
          </p:nvGrpSpPr>
          <p:grpSpPr>
            <a:xfrm>
              <a:off x="10968672" y="5214269"/>
              <a:ext cx="912495" cy="1194891"/>
              <a:chOff x="10968672" y="5214269"/>
              <a:chExt cx="912495" cy="1194891"/>
            </a:xfrm>
          </p:grpSpPr>
          <p:grpSp>
            <p:nvGrpSpPr>
              <p:cNvPr id="200" name="Google Shape;200;p74"/>
              <p:cNvGrpSpPr/>
              <p:nvPr/>
            </p:nvGrpSpPr>
            <p:grpSpPr>
              <a:xfrm>
                <a:off x="10968672" y="5789340"/>
                <a:ext cx="751522" cy="619820"/>
                <a:chOff x="10968672" y="5789340"/>
                <a:chExt cx="751522" cy="619820"/>
              </a:xfrm>
            </p:grpSpPr>
            <p:sp>
              <p:nvSpPr>
                <p:cNvPr id="201" name="Google Shape;201;p74"/>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2" name="Google Shape;202;p74"/>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3" name="Google Shape;203;p74"/>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4" name="Google Shape;204;p74"/>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5" name="Google Shape;205;p74"/>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6" name="Google Shape;206;p74"/>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7" name="Google Shape;207;p74"/>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8" name="Google Shape;208;p74"/>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9" name="Google Shape;209;p74"/>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0" name="Google Shape;210;p74"/>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74"/>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12" name="Google Shape;212;p74"/>
              <p:cNvGrpSpPr/>
              <p:nvPr/>
            </p:nvGrpSpPr>
            <p:grpSpPr>
              <a:xfrm>
                <a:off x="10976292" y="5214269"/>
                <a:ext cx="904875" cy="408453"/>
                <a:chOff x="10976292" y="5214269"/>
                <a:chExt cx="904875" cy="408453"/>
              </a:xfrm>
            </p:grpSpPr>
            <p:sp>
              <p:nvSpPr>
                <p:cNvPr id="213" name="Google Shape;213;p74"/>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4" name="Google Shape;214;p74"/>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5" name="Google Shape;215;p74"/>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6" name="Google Shape;216;p74"/>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7" name="Google Shape;217;p74"/>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74"/>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9" name="Google Shape;219;p74"/>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0" name="Google Shape;220;p74"/>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1" name="Google Shape;221;p74"/>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2" name="Google Shape;222;p74"/>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23" name="Google Shape;223;p74"/>
              <p:cNvGrpSpPr/>
              <p:nvPr/>
            </p:nvGrpSpPr>
            <p:grpSpPr>
              <a:xfrm>
                <a:off x="11013440" y="5670327"/>
                <a:ext cx="207644" cy="85689"/>
                <a:chOff x="11013440" y="5670327"/>
                <a:chExt cx="207644" cy="85689"/>
              </a:xfrm>
            </p:grpSpPr>
            <p:sp>
              <p:nvSpPr>
                <p:cNvPr id="224" name="Google Shape;224;p74"/>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5" name="Google Shape;225;p74"/>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6" name="Google Shape;226;p74"/>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grpSp>
        <p:nvGrpSpPr>
          <p:cNvPr id="227" name="Google Shape;227;p74"/>
          <p:cNvGrpSpPr/>
          <p:nvPr/>
        </p:nvGrpSpPr>
        <p:grpSpPr>
          <a:xfrm rot="5400000" flipH="1">
            <a:off x="627357" y="-645893"/>
            <a:ext cx="2360746" cy="3678139"/>
            <a:chOff x="12708052" y="5708395"/>
            <a:chExt cx="760808" cy="1185370"/>
          </a:xfrm>
        </p:grpSpPr>
        <p:sp>
          <p:nvSpPr>
            <p:cNvPr id="228" name="Google Shape;228;p7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9" name="Google Shape;229;p7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0" name="Google Shape;230;p7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1" name="Google Shape;231;p7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2" name="Google Shape;232;p7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3" name="Google Shape;233;p7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34" name="Google Shape;234;p74"/>
          <p:cNvSpPr txBox="1">
            <a:spLocks noGrp="1"/>
          </p:cNvSpPr>
          <p:nvPr>
            <p:ph type="body" idx="3"/>
          </p:nvPr>
        </p:nvSpPr>
        <p:spPr>
          <a:xfrm>
            <a:off x="8482130" y="1267137"/>
            <a:ext cx="3195485" cy="837258"/>
          </a:xfrm>
          <a:prstGeom prst="rect">
            <a:avLst/>
          </a:prstGeom>
          <a:noFill/>
          <a:ln>
            <a:noFill/>
          </a:ln>
        </p:spPr>
        <p:txBody>
          <a:bodyPr spcFirstLastPara="1" wrap="square" lIns="91425" tIns="45700" rIns="91425" bIns="45700" anchor="ctr" anchorCtr="0">
            <a:normAutofit/>
          </a:bodyPr>
          <a:lstStyle>
            <a:lvl1pPr marL="457200" marR="0" lvl="0" indent="-228600" algn="r" rtl="0">
              <a:lnSpc>
                <a:spcPct val="90000"/>
              </a:lnSpc>
              <a:spcBef>
                <a:spcPts val="1000"/>
              </a:spcBef>
              <a:spcAft>
                <a:spcPts val="0"/>
              </a:spcAft>
              <a:buClr>
                <a:srgbClr val="262626"/>
              </a:buClr>
              <a:buSzPts val="3000"/>
              <a:buFont typeface="Arial"/>
              <a:buNone/>
              <a:defRPr sz="30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nt Typecae &amp; Size">
  <p:cSld name="Font Typecae &amp; Size">
    <p:spTree>
      <p:nvGrpSpPr>
        <p:cNvPr id="1" name="Shape 235"/>
        <p:cNvGrpSpPr/>
        <p:nvPr/>
      </p:nvGrpSpPr>
      <p:grpSpPr>
        <a:xfrm>
          <a:off x="0" y="0"/>
          <a:ext cx="0" cy="0"/>
          <a:chOff x="0" y="0"/>
          <a:chExt cx="0" cy="0"/>
        </a:xfrm>
      </p:grpSpPr>
      <p:sp>
        <p:nvSpPr>
          <p:cNvPr id="236" name="Google Shape;236;p75"/>
          <p:cNvSpPr/>
          <p:nvPr/>
        </p:nvSpPr>
        <p:spPr>
          <a:xfrm>
            <a:off x="0" y="0"/>
            <a:ext cx="12192000" cy="6858001"/>
          </a:xfrm>
          <a:prstGeom prst="rect">
            <a:avLst/>
          </a:pr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7" name="Google Shape;237;p75"/>
          <p:cNvSpPr/>
          <p:nvPr/>
        </p:nvSpPr>
        <p:spPr>
          <a:xfrm>
            <a:off x="424669" y="528535"/>
            <a:ext cx="6498645"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0" i="0" u="none" strike="noStrike">
                <a:solidFill>
                  <a:schemeClr val="lt1"/>
                </a:solidFill>
                <a:latin typeface="Calibri"/>
                <a:ea typeface="Calibri"/>
                <a:cs typeface="Calibri"/>
                <a:sym typeface="Calibri"/>
              </a:rPr>
              <a:t>FONT TYPEFACE &amp; SIZE</a:t>
            </a:r>
            <a:endParaRPr sz="3600">
              <a:solidFill>
                <a:schemeClr val="lt1"/>
              </a:solidFill>
              <a:latin typeface="Calibri"/>
              <a:ea typeface="Calibri"/>
              <a:cs typeface="Calibri"/>
              <a:sym typeface="Calibri"/>
            </a:endParaRPr>
          </a:p>
        </p:txBody>
      </p:sp>
      <p:sp>
        <p:nvSpPr>
          <p:cNvPr id="238" name="Google Shape;238;p75"/>
          <p:cNvSpPr/>
          <p:nvPr/>
        </p:nvSpPr>
        <p:spPr>
          <a:xfrm>
            <a:off x="7347983" y="564843"/>
            <a:ext cx="4589207"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000" b="0" i="0" u="none" strike="noStrike">
                <a:solidFill>
                  <a:schemeClr val="lt1"/>
                </a:solidFill>
                <a:latin typeface="Calibri"/>
                <a:ea typeface="Calibri"/>
                <a:cs typeface="Calibri"/>
                <a:sym typeface="Calibri"/>
              </a:rPr>
              <a:t>PLEASE ENSURE TO KEEP FONTS AS PER THE LAYOUT</a:t>
            </a: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a:p>
            <a:pPr marL="0" marR="0" lvl="0" indent="0" algn="l" rtl="0">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48 point  -  Divider Slides</a:t>
            </a:r>
            <a:endParaRPr/>
          </a:p>
          <a:p>
            <a:pPr marL="0" marR="0" lvl="0" indent="0" algn="l" rtl="0">
              <a:spcBef>
                <a:spcPts val="0"/>
              </a:spcBef>
              <a:spcAft>
                <a:spcPts val="0"/>
              </a:spcAft>
              <a:buClr>
                <a:schemeClr val="dk1"/>
              </a:buClr>
              <a:buSzPts val="1100"/>
              <a:buFont typeface="Arial"/>
              <a:buNone/>
            </a:pPr>
            <a:endParaRPr sz="1000" b="1">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36 point  -  Title Heading</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30 point  -  Sub-Titles</a:t>
            </a:r>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	       - Quotes	</a:t>
            </a:r>
            <a:endParaRPr/>
          </a:p>
          <a:p>
            <a:pPr marL="0" marR="0" lvl="0" indent="0" algn="l" rtl="0">
              <a:lnSpc>
                <a:spcPct val="100000"/>
              </a:lnSpc>
              <a:spcBef>
                <a:spcPts val="0"/>
              </a:spcBef>
              <a:spcAft>
                <a:spcPts val="0"/>
              </a:spcAft>
              <a:buClr>
                <a:schemeClr val="dk1"/>
              </a:buClr>
              <a:buSzPts val="1100"/>
              <a:buFont typeface="Arial"/>
              <a:buNone/>
            </a:pPr>
            <a:endParaRPr sz="1000" b="0" i="0" u="none" strike="noStrik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en-GB" sz="3000" b="0" i="0" u="none" strike="noStrike">
                <a:solidFill>
                  <a:schemeClr val="lt1"/>
                </a:solidFill>
                <a:latin typeface="Calibri"/>
                <a:ea typeface="Calibri"/>
                <a:cs typeface="Calibri"/>
                <a:sym typeface="Calibri"/>
              </a:rPr>
              <a:t>24 point  -  Main Text Body </a:t>
            </a:r>
            <a:endParaRPr sz="3000">
              <a:solidFill>
                <a:schemeClr val="lt1"/>
              </a:solidFill>
              <a:latin typeface="Calibri"/>
              <a:ea typeface="Calibri"/>
              <a:cs typeface="Calibri"/>
              <a:sym typeface="Calibri"/>
            </a:endParaRPr>
          </a:p>
          <a:p>
            <a:pPr marL="0" marR="0" lvl="0" indent="0" algn="l" rtl="0">
              <a:spcBef>
                <a:spcPts val="0"/>
              </a:spcBef>
              <a:spcAft>
                <a:spcPts val="0"/>
              </a:spcAft>
              <a:buNone/>
            </a:pPr>
            <a:endParaRPr sz="3000" b="0" i="0" u="none" strike="noStrike">
              <a:solidFill>
                <a:schemeClr val="lt1"/>
              </a:solidFill>
              <a:latin typeface="Calibri"/>
              <a:ea typeface="Calibri"/>
              <a:cs typeface="Calibri"/>
              <a:sym typeface="Calibri"/>
            </a:endParaRPr>
          </a:p>
        </p:txBody>
      </p:sp>
      <p:sp>
        <p:nvSpPr>
          <p:cNvPr id="239" name="Google Shape;239;p75"/>
          <p:cNvSpPr/>
          <p:nvPr/>
        </p:nvSpPr>
        <p:spPr>
          <a:xfrm>
            <a:off x="424669" y="2014904"/>
            <a:ext cx="5845501" cy="24929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en-GB" sz="2400" b="0" i="0" u="none" strike="noStrike">
                <a:solidFill>
                  <a:schemeClr val="lt1"/>
                </a:solidFill>
                <a:latin typeface="Calibri"/>
                <a:ea typeface="Calibri"/>
                <a:cs typeface="Calibri"/>
                <a:sym typeface="Calibri"/>
              </a:rPr>
              <a:t>Please ensure to keep the font sizes set as per the slide layouts. The font used throughout the </a:t>
            </a:r>
            <a:r>
              <a:rPr lang="en-GB" sz="2400" b="1" i="0" u="none" strike="noStrike">
                <a:solidFill>
                  <a:schemeClr val="lt1"/>
                </a:solidFill>
                <a:latin typeface="Calibri"/>
                <a:ea typeface="Calibri"/>
                <a:cs typeface="Calibri"/>
                <a:sym typeface="Calibri"/>
              </a:rPr>
              <a:t>Blockchain for Agri Edu </a:t>
            </a:r>
            <a:r>
              <a:rPr lang="en-GB" sz="2400" b="0" i="0" u="none" strike="noStrike">
                <a:solidFill>
                  <a:schemeClr val="lt1"/>
                </a:solidFill>
                <a:latin typeface="Calibri"/>
                <a:ea typeface="Calibri"/>
                <a:cs typeface="Calibri"/>
                <a:sym typeface="Calibri"/>
              </a:rPr>
              <a:t>PowerPoint is….</a:t>
            </a:r>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endParaRPr sz="2400" b="0" i="0" u="none" strike="noStrike">
              <a:solidFill>
                <a:schemeClr val="lt1"/>
              </a:solidFill>
              <a:latin typeface="Calibri"/>
              <a:ea typeface="Calibri"/>
              <a:cs typeface="Calibri"/>
              <a:sym typeface="Calibri"/>
            </a:endParaRPr>
          </a:p>
          <a:p>
            <a:pPr marL="0" marR="0" lvl="0" indent="0" algn="l" rtl="0">
              <a:spcBef>
                <a:spcPts val="0"/>
              </a:spcBef>
              <a:spcAft>
                <a:spcPts val="0"/>
              </a:spcAft>
              <a:buNone/>
            </a:pPr>
            <a:r>
              <a:rPr lang="en-GB" sz="3600" b="1" i="1">
                <a:solidFill>
                  <a:schemeClr val="lt1"/>
                </a:solidFill>
                <a:latin typeface="Calibri"/>
                <a:ea typeface="Calibri"/>
                <a:cs typeface="Calibri"/>
                <a:sym typeface="Calibri"/>
              </a:rPr>
              <a:t>Calibri</a:t>
            </a:r>
            <a:endParaRPr sz="3600">
              <a:solidFill>
                <a:schemeClr val="lt1"/>
              </a:solidFill>
              <a:latin typeface="Calibri"/>
              <a:ea typeface="Calibri"/>
              <a:cs typeface="Calibri"/>
              <a:sym typeface="Calibri"/>
            </a:endParaRPr>
          </a:p>
        </p:txBody>
      </p:sp>
      <p:cxnSp>
        <p:nvCxnSpPr>
          <p:cNvPr id="240" name="Google Shape;240;p75"/>
          <p:cNvCxnSpPr/>
          <p:nvPr/>
        </p:nvCxnSpPr>
        <p:spPr>
          <a:xfrm>
            <a:off x="7098716" y="-1"/>
            <a:ext cx="0" cy="5540408"/>
          </a:xfrm>
          <a:prstGeom prst="straightConnector1">
            <a:avLst/>
          </a:prstGeom>
          <a:noFill/>
          <a:ln w="9525" cap="flat" cmpd="sng">
            <a:solidFill>
              <a:schemeClr val="lt1"/>
            </a:solidFill>
            <a:prstDash val="solid"/>
            <a:miter lim="800000"/>
            <a:headEnd type="none" w="sm" len="sm"/>
            <a:tailEnd type="none" w="sm" len="sm"/>
          </a:ln>
        </p:spPr>
      </p:cxnSp>
      <p:cxnSp>
        <p:nvCxnSpPr>
          <p:cNvPr id="241" name="Google Shape;241;p75"/>
          <p:cNvCxnSpPr/>
          <p:nvPr/>
        </p:nvCxnSpPr>
        <p:spPr>
          <a:xfrm rot="10800000">
            <a:off x="1" y="1620217"/>
            <a:ext cx="7098715" cy="0"/>
          </a:xfrm>
          <a:prstGeom prst="straightConnector1">
            <a:avLst/>
          </a:prstGeom>
          <a:noFill/>
          <a:ln w="9525" cap="flat" cmpd="sng">
            <a:solidFill>
              <a:schemeClr val="lt1"/>
            </a:solidFill>
            <a:prstDash val="solid"/>
            <a:miter lim="800000"/>
            <a:headEnd type="none" w="sm" len="sm"/>
            <a:tailEnd type="none" w="sm" len="sm"/>
          </a:ln>
        </p:spPr>
      </p:cxnSp>
      <p:sp>
        <p:nvSpPr>
          <p:cNvPr id="242" name="Google Shape;242;p75"/>
          <p:cNvSpPr/>
          <p:nvPr/>
        </p:nvSpPr>
        <p:spPr>
          <a:xfrm>
            <a:off x="0" y="5968370"/>
            <a:ext cx="121920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a:solidFill>
                  <a:schemeClr val="lt1"/>
                </a:solidFill>
                <a:latin typeface="Calibri"/>
                <a:ea typeface="Calibri"/>
                <a:cs typeface="Calibri"/>
                <a:sym typeface="Calibri"/>
              </a:rPr>
              <a:t>*** </a:t>
            </a:r>
            <a:r>
              <a:rPr lang="en-GB" sz="2400" b="1">
                <a:solidFill>
                  <a:schemeClr val="lt1"/>
                </a:solidFill>
                <a:latin typeface="Calibri"/>
                <a:ea typeface="Calibri"/>
                <a:cs typeface="Calibri"/>
                <a:sym typeface="Calibri"/>
              </a:rPr>
              <a:t>PLEASE DELETE THIS INSTRUCTION SLIDE BEFORE PRESENTING FINAL PRESENTATION </a:t>
            </a:r>
            <a:r>
              <a:rPr lang="en-GB" sz="2400">
                <a:solidFill>
                  <a:schemeClr val="lt1"/>
                </a:solidFill>
                <a:latin typeface="Calibri"/>
                <a:ea typeface="Calibri"/>
                <a:cs typeface="Calibri"/>
                <a:sym typeface="Calibri"/>
              </a:rPr>
              <a:t>*** </a:t>
            </a:r>
            <a:endParaRPr sz="2400">
              <a:solidFill>
                <a:schemeClr val="lt1"/>
              </a:solidFill>
              <a:latin typeface="Calibri"/>
              <a:ea typeface="Calibri"/>
              <a:cs typeface="Calibri"/>
              <a:sym typeface="Calibri"/>
            </a:endParaRPr>
          </a:p>
        </p:txBody>
      </p:sp>
      <p:cxnSp>
        <p:nvCxnSpPr>
          <p:cNvPr id="243" name="Google Shape;243;p75"/>
          <p:cNvCxnSpPr/>
          <p:nvPr/>
        </p:nvCxnSpPr>
        <p:spPr>
          <a:xfrm rot="10800000">
            <a:off x="2" y="5540407"/>
            <a:ext cx="12191998" cy="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244"/>
        <p:cNvGrpSpPr/>
        <p:nvPr/>
      </p:nvGrpSpPr>
      <p:grpSpPr>
        <a:xfrm>
          <a:off x="0" y="0"/>
          <a:ext cx="0" cy="0"/>
          <a:chOff x="0" y="0"/>
          <a:chExt cx="0" cy="0"/>
        </a:xfrm>
      </p:grpSpPr>
      <p:sp>
        <p:nvSpPr>
          <p:cNvPr id="245" name="Google Shape;245;p76"/>
          <p:cNvSpPr/>
          <p:nvPr/>
        </p:nvSpPr>
        <p:spPr>
          <a:xfrm>
            <a:off x="4884044" y="0"/>
            <a:ext cx="6417733" cy="6858000"/>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6" name="Google Shape;246;p76"/>
          <p:cNvSpPr txBox="1">
            <a:spLocks noGrp="1"/>
          </p:cNvSpPr>
          <p:nvPr>
            <p:ph type="body" idx="1"/>
          </p:nvPr>
        </p:nvSpPr>
        <p:spPr>
          <a:xfrm>
            <a:off x="6096001" y="593579"/>
            <a:ext cx="4724400" cy="560402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7" name="Google Shape;247;p76"/>
          <p:cNvSpPr>
            <a:spLocks noGrp="1"/>
          </p:cNvSpPr>
          <p:nvPr>
            <p:ph type="pic" idx="2"/>
          </p:nvPr>
        </p:nvSpPr>
        <p:spPr>
          <a:xfrm>
            <a:off x="414116" y="352414"/>
            <a:ext cx="5497412" cy="6099184"/>
          </a:xfrm>
          <a:prstGeom prst="rect">
            <a:avLst/>
          </a:prstGeom>
          <a:solidFill>
            <a:srgbClr val="F2F2F2"/>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Quote Slide 2">
  <p:cSld name="Quote Slide 2">
    <p:spTree>
      <p:nvGrpSpPr>
        <p:cNvPr id="1" name="Shape 248"/>
        <p:cNvGrpSpPr/>
        <p:nvPr/>
      </p:nvGrpSpPr>
      <p:grpSpPr>
        <a:xfrm>
          <a:off x="0" y="0"/>
          <a:ext cx="0" cy="0"/>
          <a:chOff x="0" y="0"/>
          <a:chExt cx="0" cy="0"/>
        </a:xfrm>
      </p:grpSpPr>
      <p:sp>
        <p:nvSpPr>
          <p:cNvPr id="249" name="Google Shape;249;p77"/>
          <p:cNvSpPr/>
          <p:nvPr/>
        </p:nvSpPr>
        <p:spPr>
          <a:xfrm>
            <a:off x="0" y="1352385"/>
            <a:ext cx="6096000" cy="4388015"/>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0" name="Google Shape;250;p77"/>
          <p:cNvSpPr>
            <a:spLocks noGrp="1"/>
          </p:cNvSpPr>
          <p:nvPr>
            <p:ph type="pic" idx="2"/>
          </p:nvPr>
        </p:nvSpPr>
        <p:spPr>
          <a:xfrm>
            <a:off x="0" y="0"/>
            <a:ext cx="12192000" cy="6858000"/>
          </a:xfrm>
          <a:prstGeom prst="rect">
            <a:avLst/>
          </a:prstGeom>
          <a:solidFill>
            <a:srgbClr val="F2F2F2"/>
          </a:solidFill>
          <a:ln>
            <a:noFill/>
          </a:ln>
        </p:spPr>
      </p:sp>
      <p:sp>
        <p:nvSpPr>
          <p:cNvPr id="251" name="Google Shape;251;p77"/>
          <p:cNvSpPr txBox="1">
            <a:spLocks noGrp="1"/>
          </p:cNvSpPr>
          <p:nvPr>
            <p:ph type="body" idx="1"/>
          </p:nvPr>
        </p:nvSpPr>
        <p:spPr>
          <a:xfrm>
            <a:off x="427670" y="1747126"/>
            <a:ext cx="5126463" cy="3565651"/>
          </a:xfrm>
          <a:prstGeom prst="rect">
            <a:avLst/>
          </a:prstGeom>
          <a:noFill/>
          <a:ln>
            <a:noFill/>
          </a:ln>
        </p:spPr>
        <p:txBody>
          <a:bodyPr spcFirstLastPara="1" wrap="square" lIns="91425" tIns="45700" rIns="91425" bIns="45700" anchor="ctr" anchorCtr="0">
            <a:normAutofit/>
          </a:bodyPr>
          <a:lstStyle>
            <a:lvl1pPr marL="457200" marR="0" lvl="0" indent="-228600" algn="ctr" rtl="0">
              <a:lnSpc>
                <a:spcPct val="90000"/>
              </a:lnSpc>
              <a:spcBef>
                <a:spcPts val="1000"/>
              </a:spcBef>
              <a:spcAft>
                <a:spcPts val="0"/>
              </a:spcAft>
              <a:buClr>
                <a:schemeClr val="lt1"/>
              </a:buClr>
              <a:buSzPts val="3000"/>
              <a:buFont typeface="Arial"/>
              <a:buNone/>
              <a:defRPr sz="3000" b="0" i="1"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ullet Point x3 slide with photo">
  <p:cSld name="Bullet Point x3 slide with photo">
    <p:spTree>
      <p:nvGrpSpPr>
        <p:cNvPr id="1" name="Shape 252"/>
        <p:cNvGrpSpPr/>
        <p:nvPr/>
      </p:nvGrpSpPr>
      <p:grpSpPr>
        <a:xfrm>
          <a:off x="0" y="0"/>
          <a:ext cx="0" cy="0"/>
          <a:chOff x="0" y="0"/>
          <a:chExt cx="0" cy="0"/>
        </a:xfrm>
      </p:grpSpPr>
      <p:sp>
        <p:nvSpPr>
          <p:cNvPr id="253" name="Google Shape;253;p78"/>
          <p:cNvSpPr/>
          <p:nvPr/>
        </p:nvSpPr>
        <p:spPr>
          <a:xfrm>
            <a:off x="-110112" y="-776"/>
            <a:ext cx="4885857" cy="6858776"/>
          </a:xfrm>
          <a:custGeom>
            <a:avLst/>
            <a:gdLst/>
            <a:ahLst/>
            <a:cxnLst/>
            <a:rect l="l" t="t" r="r" b="b"/>
            <a:pathLst>
              <a:path w="852645" h="961650" extrusionOk="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4" name="Google Shape;254;p78"/>
          <p:cNvSpPr txBox="1">
            <a:spLocks noGrp="1"/>
          </p:cNvSpPr>
          <p:nvPr>
            <p:ph type="body" idx="1"/>
          </p:nvPr>
        </p:nvSpPr>
        <p:spPr>
          <a:xfrm>
            <a:off x="4990115" y="84690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5" name="Google Shape;255;p78"/>
          <p:cNvSpPr txBox="1">
            <a:spLocks noGrp="1"/>
          </p:cNvSpPr>
          <p:nvPr>
            <p:ph type="body" idx="2"/>
          </p:nvPr>
        </p:nvSpPr>
        <p:spPr>
          <a:xfrm>
            <a:off x="4990116" y="134561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6" name="Google Shape;256;p78"/>
          <p:cNvSpPr txBox="1">
            <a:spLocks noGrp="1"/>
          </p:cNvSpPr>
          <p:nvPr>
            <p:ph type="body" idx="3"/>
          </p:nvPr>
        </p:nvSpPr>
        <p:spPr>
          <a:xfrm>
            <a:off x="3431555" y="986640"/>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7" name="Google Shape;257;p78"/>
          <p:cNvSpPr>
            <a:spLocks noGrp="1"/>
          </p:cNvSpPr>
          <p:nvPr>
            <p:ph type="pic" idx="4"/>
          </p:nvPr>
        </p:nvSpPr>
        <p:spPr>
          <a:xfrm>
            <a:off x="-126342" y="0"/>
            <a:ext cx="3669321" cy="6858000"/>
          </a:xfrm>
          <a:prstGeom prst="rect">
            <a:avLst/>
          </a:prstGeom>
          <a:solidFill>
            <a:srgbClr val="D8D8D8"/>
          </a:solidFill>
          <a:ln>
            <a:noFill/>
          </a:ln>
        </p:spPr>
      </p:sp>
      <p:sp>
        <p:nvSpPr>
          <p:cNvPr id="258" name="Google Shape;258;p78"/>
          <p:cNvSpPr txBox="1">
            <a:spLocks noGrp="1"/>
          </p:cNvSpPr>
          <p:nvPr>
            <p:ph type="body" idx="5"/>
          </p:nvPr>
        </p:nvSpPr>
        <p:spPr>
          <a:xfrm>
            <a:off x="4990114" y="2770036"/>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9" name="Google Shape;259;p78"/>
          <p:cNvSpPr txBox="1">
            <a:spLocks noGrp="1"/>
          </p:cNvSpPr>
          <p:nvPr>
            <p:ph type="body" idx="6"/>
          </p:nvPr>
        </p:nvSpPr>
        <p:spPr>
          <a:xfrm>
            <a:off x="4990115" y="3268749"/>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0" name="Google Shape;260;p78"/>
          <p:cNvSpPr txBox="1">
            <a:spLocks noGrp="1"/>
          </p:cNvSpPr>
          <p:nvPr>
            <p:ph type="body" idx="7"/>
          </p:nvPr>
        </p:nvSpPr>
        <p:spPr>
          <a:xfrm>
            <a:off x="3431554" y="2940769"/>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1" name="Google Shape;261;p78"/>
          <p:cNvSpPr txBox="1">
            <a:spLocks noGrp="1"/>
          </p:cNvSpPr>
          <p:nvPr>
            <p:ph type="body" idx="8"/>
          </p:nvPr>
        </p:nvSpPr>
        <p:spPr>
          <a:xfrm>
            <a:off x="5005612" y="4633833"/>
            <a:ext cx="6562677" cy="33941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400"/>
              <a:buFont typeface="Arial"/>
              <a:buNone/>
              <a:defRPr sz="2400" b="1"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2" name="Google Shape;262;p78"/>
          <p:cNvSpPr txBox="1">
            <a:spLocks noGrp="1"/>
          </p:cNvSpPr>
          <p:nvPr>
            <p:ph type="body" idx="9"/>
          </p:nvPr>
        </p:nvSpPr>
        <p:spPr>
          <a:xfrm>
            <a:off x="5005613" y="5132546"/>
            <a:ext cx="6553234" cy="99938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1000"/>
              </a:spcBef>
              <a:spcAft>
                <a:spcPts val="0"/>
              </a:spcAft>
              <a:buClr>
                <a:srgbClr val="262626"/>
              </a:buClr>
              <a:buSzPts val="2200"/>
              <a:buFont typeface="Arial"/>
              <a:buNone/>
              <a:defRPr sz="2200" b="0" i="0" u="none" strike="noStrike" cap="none">
                <a:solidFill>
                  <a:srgbClr val="262626"/>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3" name="Google Shape;263;p78"/>
          <p:cNvSpPr txBox="1">
            <a:spLocks noGrp="1"/>
          </p:cNvSpPr>
          <p:nvPr>
            <p:ph type="body" idx="13"/>
          </p:nvPr>
        </p:nvSpPr>
        <p:spPr>
          <a:xfrm>
            <a:off x="3447052" y="4804566"/>
            <a:ext cx="1096215" cy="955625"/>
          </a:xfrm>
          <a:prstGeom prst="rect">
            <a:avLst/>
          </a:prstGeom>
          <a:noFill/>
          <a:ln>
            <a:noFill/>
          </a:ln>
        </p:spPr>
        <p:txBody>
          <a:bodyPr spcFirstLastPara="1" wrap="square" lIns="91425" tIns="45700" rIns="91425" bIns="45700" anchor="ctr" anchorCtr="0">
            <a:noAutofit/>
          </a:bodyPr>
          <a:lstStyle>
            <a:lvl1pPr marL="457200" marR="0" lvl="0" indent="-228600" algn="r" rtl="0">
              <a:lnSpc>
                <a:spcPct val="130000"/>
              </a:lnSpc>
              <a:spcBef>
                <a:spcPts val="1000"/>
              </a:spcBef>
              <a:spcAft>
                <a:spcPts val="0"/>
              </a:spcAft>
              <a:buClr>
                <a:schemeClr val="lt1"/>
              </a:buClr>
              <a:buSzPts val="5400"/>
              <a:buFont typeface="Arial"/>
              <a:buNone/>
              <a:defRPr sz="5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264" name="Google Shape;264;p78"/>
          <p:cNvGrpSpPr/>
          <p:nvPr/>
        </p:nvGrpSpPr>
        <p:grpSpPr>
          <a:xfrm>
            <a:off x="4125567" y="726071"/>
            <a:ext cx="7578908" cy="5461417"/>
            <a:chOff x="4054159" y="721803"/>
            <a:chExt cx="7578908" cy="5461417"/>
          </a:xfrm>
        </p:grpSpPr>
        <p:grpSp>
          <p:nvGrpSpPr>
            <p:cNvPr id="265" name="Google Shape;265;p78"/>
            <p:cNvGrpSpPr/>
            <p:nvPr/>
          </p:nvGrpSpPr>
          <p:grpSpPr>
            <a:xfrm>
              <a:off x="4054161" y="721803"/>
              <a:ext cx="7547911" cy="1674487"/>
              <a:chOff x="4061909" y="1565906"/>
              <a:chExt cx="7547911" cy="1882781"/>
            </a:xfrm>
          </p:grpSpPr>
          <p:cxnSp>
            <p:nvCxnSpPr>
              <p:cNvPr id="266" name="Google Shape;266;p78"/>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67" name="Google Shape;267;p78"/>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68" name="Google Shape;268;p78"/>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69" name="Google Shape;269;p78"/>
            <p:cNvCxnSpPr/>
            <p:nvPr/>
          </p:nvCxnSpPr>
          <p:spPr>
            <a:xfrm>
              <a:off x="4054160" y="200029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0" name="Google Shape;270;p78"/>
            <p:cNvCxnSpPr/>
            <p:nvPr/>
          </p:nvCxnSpPr>
          <p:spPr>
            <a:xfrm>
              <a:off x="4069659" y="238824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71" name="Google Shape;271;p78"/>
            <p:cNvGrpSpPr/>
            <p:nvPr/>
          </p:nvGrpSpPr>
          <p:grpSpPr>
            <a:xfrm>
              <a:off x="4054160" y="2644936"/>
              <a:ext cx="7547911" cy="1674487"/>
              <a:chOff x="4061909" y="1565906"/>
              <a:chExt cx="7547911" cy="1882781"/>
            </a:xfrm>
          </p:grpSpPr>
          <p:cxnSp>
            <p:nvCxnSpPr>
              <p:cNvPr id="272" name="Google Shape;272;p78"/>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3" name="Google Shape;273;p78"/>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4" name="Google Shape;274;p78"/>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75" name="Google Shape;275;p78"/>
            <p:cNvCxnSpPr/>
            <p:nvPr/>
          </p:nvCxnSpPr>
          <p:spPr>
            <a:xfrm>
              <a:off x="4054159" y="3923423"/>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6" name="Google Shape;276;p78"/>
            <p:cNvCxnSpPr/>
            <p:nvPr/>
          </p:nvCxnSpPr>
          <p:spPr>
            <a:xfrm>
              <a:off x="4069658" y="4311378"/>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nvGrpSpPr>
            <p:cNvPr id="277" name="Google Shape;277;p78"/>
            <p:cNvGrpSpPr/>
            <p:nvPr/>
          </p:nvGrpSpPr>
          <p:grpSpPr>
            <a:xfrm>
              <a:off x="4069658" y="4508733"/>
              <a:ext cx="7547911" cy="1674487"/>
              <a:chOff x="4061909" y="1565906"/>
              <a:chExt cx="7547911" cy="1882781"/>
            </a:xfrm>
          </p:grpSpPr>
          <p:cxnSp>
            <p:nvCxnSpPr>
              <p:cNvPr id="278" name="Google Shape;278;p78"/>
              <p:cNvCxnSpPr/>
              <p:nvPr/>
            </p:nvCxnSpPr>
            <p:spPr>
              <a:xfrm>
                <a:off x="11609820" y="1582845"/>
                <a:ext cx="0" cy="1865842"/>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79" name="Google Shape;279;p78"/>
              <p:cNvCxnSpPr/>
              <p:nvPr/>
            </p:nvCxnSpPr>
            <p:spPr>
              <a:xfrm>
                <a:off x="4061909" y="1577903"/>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0" name="Google Shape;280;p78"/>
              <p:cNvCxnSpPr/>
              <p:nvPr/>
            </p:nvCxnSpPr>
            <p:spPr>
              <a:xfrm>
                <a:off x="4061909" y="1565906"/>
                <a:ext cx="0" cy="44526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cxnSp>
          <p:nvCxnSpPr>
            <p:cNvPr id="281" name="Google Shape;281;p78"/>
            <p:cNvCxnSpPr/>
            <p:nvPr/>
          </p:nvCxnSpPr>
          <p:spPr>
            <a:xfrm>
              <a:off x="4069657" y="5787220"/>
              <a:ext cx="0" cy="396000"/>
            </a:xfrm>
            <a:prstGeom prst="straightConnector1">
              <a:avLst/>
            </a:prstGeom>
            <a:solidFill>
              <a:srgbClr val="0AA3A4"/>
            </a:solidFill>
            <a:ln w="28575" cap="flat" cmpd="sng">
              <a:solidFill>
                <a:srgbClr val="262626"/>
              </a:solidFill>
              <a:prstDash val="solid"/>
              <a:miter lim="800000"/>
              <a:headEnd type="none" w="sm" len="sm"/>
              <a:tailEnd type="none" w="sm" len="sm"/>
            </a:ln>
          </p:spPr>
        </p:cxnSp>
        <p:cxnSp>
          <p:nvCxnSpPr>
            <p:cNvPr id="282" name="Google Shape;282;p78"/>
            <p:cNvCxnSpPr/>
            <p:nvPr/>
          </p:nvCxnSpPr>
          <p:spPr>
            <a:xfrm>
              <a:off x="4085156" y="6175175"/>
              <a:ext cx="7547911" cy="0"/>
            </a:xfrm>
            <a:prstGeom prst="straightConnector1">
              <a:avLst/>
            </a:prstGeom>
            <a:solidFill>
              <a:srgbClr val="0AA3A4"/>
            </a:solidFill>
            <a:ln w="28575" cap="flat" cmpd="sng">
              <a:solidFill>
                <a:srgbClr val="262626"/>
              </a:solidFill>
              <a:prstDash val="solid"/>
              <a:miter lim="800000"/>
              <a:headEnd type="none" w="sm" len="sm"/>
              <a:tailEnd type="none" w="sm" len="sm"/>
            </a:ln>
          </p:spPr>
        </p:cxn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69"/>
          <p:cNvCxnSpPr/>
          <p:nvPr/>
        </p:nvCxnSpPr>
        <p:spPr>
          <a:xfrm rot="10800000">
            <a:off x="11791088" y="6608548"/>
            <a:ext cx="224149" cy="0"/>
          </a:xfrm>
          <a:prstGeom prst="straightConnector1">
            <a:avLst/>
          </a:prstGeom>
          <a:noFill/>
          <a:ln w="9525" cap="flat" cmpd="sng">
            <a:solidFill>
              <a:srgbClr val="6A9D56"/>
            </a:solidFill>
            <a:prstDash val="solid"/>
            <a:miter lim="400000"/>
            <a:headEnd type="none" w="sm" len="sm"/>
            <a:tailEnd type="none" w="sm" len="sm"/>
          </a:ln>
        </p:spPr>
      </p:cxnSp>
      <p:sp>
        <p:nvSpPr>
          <p:cNvPr id="11" name="Google Shape;11;p69"/>
          <p:cNvSpPr txBox="1"/>
          <p:nvPr/>
        </p:nvSpPr>
        <p:spPr>
          <a:xfrm rot="-5400000">
            <a:off x="10556168" y="5125084"/>
            <a:ext cx="2687307" cy="1538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 b="0" i="0" u="none" strike="noStrike" cap="none">
                <a:solidFill>
                  <a:srgbClr val="010101"/>
                </a:solidFill>
                <a:latin typeface="Calibri"/>
                <a:ea typeface="Calibri"/>
                <a:cs typeface="Calibri"/>
                <a:sym typeface="Calibri"/>
              </a:rPr>
              <a:t>BLOCKCHAIN FOR AGRI FOOD EDU</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creativecommons.org/licenses/by-sa/4.0/?ref=chooser-v1"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hindawi.com/journals/cin/2022/1296993/fig3/"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youtube.com/watch?v=aNf699UWnNw"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hyperlink" Target="https://youtube.com/watch?v=Rnsru-gT3Mw" TargetMode="External"/><Relationship Id="rId4" Type="http://schemas.openxmlformats.org/officeDocument/2006/relationships/hyperlink" Target="https://youtube.com/watch?v=g2dZxGvcLN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youtube.com/watch?v=6ImFBrRuGG0"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hyperlink" Target="https://www.fao.org/agroecology/overview/overview10elements/en/"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8" Type="http://schemas.openxmlformats.org/officeDocument/2006/relationships/hyperlink" Target="https://intellipaat.com/blog/blockchain-in-agriculture/" TargetMode="External"/><Relationship Id="rId3" Type="http://schemas.openxmlformats.org/officeDocument/2006/relationships/hyperlink" Target="https://www.pcmag.com/how-to/what-is-the-blockchain-and-whats-it-used-for" TargetMode="External"/><Relationship Id="rId7" Type="http://schemas.openxmlformats.org/officeDocument/2006/relationships/hyperlink" Target="https://intellipaat.com/blog/blockchain-in-agriculture/#no2"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hyperlink" Target="https://www.agridigital.io/" TargetMode="External"/><Relationship Id="rId5" Type="http://schemas.openxmlformats.org/officeDocument/2006/relationships/hyperlink" Target="https://www.scnsoft.com/blockchain/food-supply-chain" TargetMode="External"/><Relationship Id="rId4" Type="http://schemas.openxmlformats.org/officeDocument/2006/relationships/hyperlink" Target="https://www.agmatix.com/blog/importance-of-data-standardization-and-harmonization-in-agriculture/"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doi.org/10.1155/2022/8011525"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hyperlink" Target="https://doi.org/10.3390/bdcc7020086" TargetMode="External"/><Relationship Id="rId4" Type="http://schemas.openxmlformats.org/officeDocument/2006/relationships/hyperlink" Target="https://doi.org/10.3390/agriculture12091333"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68.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pic>
        <p:nvPicPr>
          <p:cNvPr id="56" name="Google Shape;325;p1">
            <a:extLst>
              <a:ext uri="{FF2B5EF4-FFF2-40B4-BE49-F238E27FC236}">
                <a16:creationId xmlns:a16="http://schemas.microsoft.com/office/drawing/2014/main" id="{C99F4575-69AF-8525-7430-277BA0DA695D}"/>
              </a:ext>
            </a:extLst>
          </p:cNvPr>
          <p:cNvPicPr preferRelativeResize="0">
            <a:picLocks noGrp="1"/>
          </p:cNvPicPr>
          <p:nvPr>
            <p:ph type="pic" idx="2"/>
          </p:nvPr>
        </p:nvPicPr>
        <p:blipFill rotWithShape="1">
          <a:blip r:embed="rId3">
            <a:alphaModFix/>
          </a:blip>
          <a:srcRect t="19077" b="19077"/>
          <a:stretch/>
        </p:blipFill>
        <p:spPr>
          <a:prstGeom prst="rect">
            <a:avLst/>
          </a:prstGeom>
          <a:solidFill>
            <a:srgbClr val="F2F2F2"/>
          </a:solidFill>
          <a:ln>
            <a:noFill/>
          </a:ln>
        </p:spPr>
      </p:pic>
      <p:sp>
        <p:nvSpPr>
          <p:cNvPr id="329" name="Google Shape;329;p1"/>
          <p:cNvSpPr txBox="1">
            <a:spLocks noGrp="1"/>
          </p:cNvSpPr>
          <p:nvPr>
            <p:ph type="body" idx="1"/>
          </p:nvPr>
        </p:nvSpPr>
        <p:spPr>
          <a:xfrm>
            <a:off x="926524" y="4210794"/>
            <a:ext cx="3335229" cy="756631"/>
          </a:xfrm>
          <a:prstGeom prst="rect">
            <a:avLst/>
          </a:prstGeom>
          <a:gradFill>
            <a:gsLst>
              <a:gs pos="0">
                <a:srgbClr val="6A9D56"/>
              </a:gs>
              <a:gs pos="56000">
                <a:srgbClr val="2D8784"/>
              </a:gs>
              <a:gs pos="100000">
                <a:srgbClr val="263D94"/>
              </a:gs>
            </a:gsLst>
            <a:lin ang="0" scaled="0"/>
          </a:grad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lt1"/>
              </a:buClr>
              <a:buSzPts val="3900"/>
              <a:buNone/>
            </a:pPr>
            <a:r>
              <a:rPr lang="en-GB" b="0" dirty="0">
                <a:latin typeface="Calibri"/>
                <a:ea typeface="Calibri"/>
                <a:cs typeface="Calibri"/>
                <a:sym typeface="Calibri"/>
              </a:rPr>
              <a:t>Modul </a:t>
            </a:r>
            <a:r>
              <a:rPr lang="en-GB" dirty="0">
                <a:latin typeface="Calibri"/>
                <a:ea typeface="Calibri"/>
                <a:cs typeface="Calibri"/>
                <a:sym typeface="Calibri"/>
              </a:rPr>
              <a:t>1</a:t>
            </a:r>
            <a:endParaRPr b="0" dirty="0">
              <a:latin typeface="Calibri"/>
              <a:ea typeface="Calibri"/>
              <a:cs typeface="Calibri"/>
              <a:sym typeface="Calibri"/>
            </a:endParaRPr>
          </a:p>
        </p:txBody>
      </p:sp>
      <p:sp>
        <p:nvSpPr>
          <p:cNvPr id="330" name="Google Shape;330;p1"/>
          <p:cNvSpPr txBox="1">
            <a:spLocks noGrp="1"/>
          </p:cNvSpPr>
          <p:nvPr>
            <p:ph type="body" idx="3"/>
          </p:nvPr>
        </p:nvSpPr>
        <p:spPr>
          <a:xfrm>
            <a:off x="908619" y="5173026"/>
            <a:ext cx="8627453" cy="1038225"/>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rgbClr val="262626"/>
              </a:buClr>
              <a:buSzPts val="3900"/>
              <a:buNone/>
            </a:pPr>
            <a:r>
              <a:rPr lang="en-GB" dirty="0" err="1">
                <a:latin typeface="Calibri"/>
                <a:ea typeface="Calibri"/>
                <a:cs typeface="Calibri"/>
                <a:sym typeface="Calibri"/>
              </a:rPr>
              <a:t>Úvod</a:t>
            </a:r>
            <a:r>
              <a:rPr lang="en-GB" dirty="0">
                <a:latin typeface="Calibri"/>
                <a:ea typeface="Calibri"/>
                <a:cs typeface="Calibri"/>
                <a:sym typeface="Calibri"/>
              </a:rPr>
              <a:t> do </a:t>
            </a:r>
            <a:r>
              <a:rPr lang="en-GB" dirty="0" err="1">
                <a:latin typeface="Calibri"/>
                <a:ea typeface="Calibri"/>
                <a:cs typeface="Calibri"/>
                <a:sym typeface="Calibri"/>
              </a:rPr>
              <a:t>Blockchainu</a:t>
            </a:r>
            <a:r>
              <a:rPr lang="en-GB" dirty="0">
                <a:latin typeface="Calibri"/>
                <a:ea typeface="Calibri"/>
                <a:cs typeface="Calibri"/>
                <a:sym typeface="Calibri"/>
              </a:rPr>
              <a:t> v </a:t>
            </a:r>
            <a:r>
              <a:rPr lang="en-GB" dirty="0" err="1">
                <a:latin typeface="Calibri"/>
                <a:ea typeface="Calibri"/>
                <a:cs typeface="Calibri"/>
                <a:sym typeface="Calibri"/>
              </a:rPr>
              <a:t>agropotravinářském</a:t>
            </a:r>
            <a:r>
              <a:rPr lang="en-GB" dirty="0">
                <a:latin typeface="Calibri"/>
                <a:ea typeface="Calibri"/>
                <a:cs typeface="Calibri"/>
                <a:sym typeface="Calibri"/>
              </a:rPr>
              <a:t> </a:t>
            </a:r>
            <a:r>
              <a:rPr lang="en-GB" dirty="0" err="1">
                <a:latin typeface="Calibri"/>
                <a:ea typeface="Calibri"/>
                <a:cs typeface="Calibri"/>
                <a:sym typeface="Calibri"/>
              </a:rPr>
              <a:t>řetězci</a:t>
            </a:r>
            <a:endParaRPr dirty="0">
              <a:latin typeface="Calibri"/>
              <a:ea typeface="Calibri"/>
              <a:cs typeface="Calibri"/>
              <a:sym typeface="Calibri"/>
            </a:endParaRPr>
          </a:p>
        </p:txBody>
      </p:sp>
      <p:sp>
        <p:nvSpPr>
          <p:cNvPr id="4" name="Google Shape;17;p70">
            <a:extLst>
              <a:ext uri="{FF2B5EF4-FFF2-40B4-BE49-F238E27FC236}">
                <a16:creationId xmlns:a16="http://schemas.microsoft.com/office/drawing/2014/main" id="{BDD81366-AD52-6107-F5D7-470230D2743F}"/>
              </a:ext>
            </a:extLst>
          </p:cNvPr>
          <p:cNvSpPr/>
          <p:nvPr/>
        </p:nvSpPr>
        <p:spPr>
          <a:xfrm>
            <a:off x="8701709" y="0"/>
            <a:ext cx="2653409" cy="2662521"/>
          </a:xfrm>
          <a:custGeom>
            <a:avLst/>
            <a:gdLst/>
            <a:ahLst/>
            <a:cxnLst/>
            <a:rect l="l" t="t" r="r" b="b"/>
            <a:pathLst>
              <a:path w="1483995" h="1489091" extrusionOk="0">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5" name="Google Shape;18;p70">
            <a:extLst>
              <a:ext uri="{FF2B5EF4-FFF2-40B4-BE49-F238E27FC236}">
                <a16:creationId xmlns:a16="http://schemas.microsoft.com/office/drawing/2014/main" id="{58F73EDE-6248-A0BC-2898-94BC573C7C9A}"/>
              </a:ext>
            </a:extLst>
          </p:cNvPr>
          <p:cNvGrpSpPr/>
          <p:nvPr/>
        </p:nvGrpSpPr>
        <p:grpSpPr>
          <a:xfrm>
            <a:off x="9003068" y="331020"/>
            <a:ext cx="2050690" cy="2000480"/>
            <a:chOff x="10968672" y="5214269"/>
            <a:chExt cx="1344930" cy="1312000"/>
          </a:xfrm>
        </p:grpSpPr>
        <p:grpSp>
          <p:nvGrpSpPr>
            <p:cNvPr id="6" name="Google Shape;19;p70">
              <a:extLst>
                <a:ext uri="{FF2B5EF4-FFF2-40B4-BE49-F238E27FC236}">
                  <a16:creationId xmlns:a16="http://schemas.microsoft.com/office/drawing/2014/main" id="{6F6C5BF8-148C-CCF0-9A78-FD97F6FB85F3}"/>
                </a:ext>
              </a:extLst>
            </p:cNvPr>
            <p:cNvGrpSpPr/>
            <p:nvPr/>
          </p:nvGrpSpPr>
          <p:grpSpPr>
            <a:xfrm>
              <a:off x="11799728" y="5338043"/>
              <a:ext cx="373379" cy="317051"/>
              <a:chOff x="11799728" y="5338043"/>
              <a:chExt cx="373379" cy="317051"/>
            </a:xfrm>
          </p:grpSpPr>
          <p:sp>
            <p:nvSpPr>
              <p:cNvPr id="53" name="Google Shape;20;p70">
                <a:extLst>
                  <a:ext uri="{FF2B5EF4-FFF2-40B4-BE49-F238E27FC236}">
                    <a16:creationId xmlns:a16="http://schemas.microsoft.com/office/drawing/2014/main" id="{74094AC7-ABC8-1837-642E-06CF3EFEBC97}"/>
                  </a:ext>
                </a:extLst>
              </p:cNvPr>
              <p:cNvSpPr/>
              <p:nvPr/>
            </p:nvSpPr>
            <p:spPr>
              <a:xfrm>
                <a:off x="11896645" y="5489428"/>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 name="Google Shape;21;p70">
                <a:extLst>
                  <a:ext uri="{FF2B5EF4-FFF2-40B4-BE49-F238E27FC236}">
                    <a16:creationId xmlns:a16="http://schemas.microsoft.com/office/drawing/2014/main" id="{95951180-CD8B-8C1B-7719-C63EA53F9A74}"/>
                  </a:ext>
                </a:extLst>
              </p:cNvPr>
              <p:cNvSpPr/>
              <p:nvPr/>
            </p:nvSpPr>
            <p:spPr>
              <a:xfrm>
                <a:off x="11799728" y="5338995"/>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 name="Google Shape;22;p70">
                <a:extLst>
                  <a:ext uri="{FF2B5EF4-FFF2-40B4-BE49-F238E27FC236}">
                    <a16:creationId xmlns:a16="http://schemas.microsoft.com/office/drawing/2014/main" id="{DC5946E7-3D1D-4C21-4F06-52D93D30DC1F}"/>
                  </a:ext>
                </a:extLst>
              </p:cNvPr>
              <p:cNvSpPr/>
              <p:nvPr/>
            </p:nvSpPr>
            <p:spPr>
              <a:xfrm>
                <a:off x="11881643" y="5338043"/>
                <a:ext cx="291464" cy="165666"/>
              </a:xfrm>
              <a:custGeom>
                <a:avLst/>
                <a:gdLst/>
                <a:ahLst/>
                <a:cxnLst/>
                <a:rect l="l" t="t" r="r" b="b"/>
                <a:pathLst>
                  <a:path w="291464"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7" name="Google Shape;23;p70">
              <a:extLst>
                <a:ext uri="{FF2B5EF4-FFF2-40B4-BE49-F238E27FC236}">
                  <a16:creationId xmlns:a16="http://schemas.microsoft.com/office/drawing/2014/main" id="{E4341C2E-51AE-5C84-D9F4-4B15D5CF6D8A}"/>
                </a:ext>
              </a:extLst>
            </p:cNvPr>
            <p:cNvGrpSpPr/>
            <p:nvPr/>
          </p:nvGrpSpPr>
          <p:grpSpPr>
            <a:xfrm>
              <a:off x="11553031" y="5790293"/>
              <a:ext cx="373380" cy="316098"/>
              <a:chOff x="11553031" y="5790293"/>
              <a:chExt cx="373380" cy="316098"/>
            </a:xfrm>
          </p:grpSpPr>
          <p:sp>
            <p:nvSpPr>
              <p:cNvPr id="50" name="Google Shape;24;p70">
                <a:extLst>
                  <a:ext uri="{FF2B5EF4-FFF2-40B4-BE49-F238E27FC236}">
                    <a16:creationId xmlns:a16="http://schemas.microsoft.com/office/drawing/2014/main" id="{C170383F-31B1-0B72-8D08-6798F441F89F}"/>
                  </a:ext>
                </a:extLst>
              </p:cNvPr>
              <p:cNvSpPr/>
              <p:nvPr/>
            </p:nvSpPr>
            <p:spPr>
              <a:xfrm>
                <a:off x="11649948" y="5940725"/>
                <a:ext cx="275748" cy="165666"/>
              </a:xfrm>
              <a:custGeom>
                <a:avLst/>
                <a:gdLst/>
                <a:ahLst/>
                <a:cxnLst/>
                <a:rect l="l" t="t" r="r" b="b"/>
                <a:pathLst>
                  <a:path w="275748" h="165666" extrusionOk="0">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 name="Google Shape;25;p70">
                <a:extLst>
                  <a:ext uri="{FF2B5EF4-FFF2-40B4-BE49-F238E27FC236}">
                    <a16:creationId xmlns:a16="http://schemas.microsoft.com/office/drawing/2014/main" id="{1C6B67EC-CC74-52FD-53D7-7E35F40D6811}"/>
                  </a:ext>
                </a:extLst>
              </p:cNvPr>
              <p:cNvSpPr/>
              <p:nvPr/>
            </p:nvSpPr>
            <p:spPr>
              <a:xfrm>
                <a:off x="11553031" y="5790293"/>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 name="Google Shape;26;p70">
                <a:extLst>
                  <a:ext uri="{FF2B5EF4-FFF2-40B4-BE49-F238E27FC236}">
                    <a16:creationId xmlns:a16="http://schemas.microsoft.com/office/drawing/2014/main" id="{392CDB8D-0BBD-22F9-269F-91DCE6B7ACF5}"/>
                  </a:ext>
                </a:extLst>
              </p:cNvPr>
              <p:cNvSpPr/>
              <p:nvPr/>
            </p:nvSpPr>
            <p:spPr>
              <a:xfrm>
                <a:off x="11634946" y="5790293"/>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8" name="Google Shape;27;p70">
              <a:extLst>
                <a:ext uri="{FF2B5EF4-FFF2-40B4-BE49-F238E27FC236}">
                  <a16:creationId xmlns:a16="http://schemas.microsoft.com/office/drawing/2014/main" id="{52D1622F-B64B-ADA4-F40F-55FBEE22F6E4}"/>
                </a:ext>
              </a:extLst>
            </p:cNvPr>
            <p:cNvGrpSpPr/>
            <p:nvPr/>
          </p:nvGrpSpPr>
          <p:grpSpPr>
            <a:xfrm>
              <a:off x="12091193" y="5786484"/>
              <a:ext cx="221456" cy="316099"/>
              <a:chOff x="12091193" y="5786484"/>
              <a:chExt cx="221456" cy="316099"/>
            </a:xfrm>
          </p:grpSpPr>
          <p:sp>
            <p:nvSpPr>
              <p:cNvPr id="47" name="Google Shape;28;p70">
                <a:extLst>
                  <a:ext uri="{FF2B5EF4-FFF2-40B4-BE49-F238E27FC236}">
                    <a16:creationId xmlns:a16="http://schemas.microsoft.com/office/drawing/2014/main" id="{2C9D3975-41AF-2BAB-83E3-0F66C476EA7C}"/>
                  </a:ext>
                </a:extLst>
              </p:cNvPr>
              <p:cNvSpPr/>
              <p:nvPr/>
            </p:nvSpPr>
            <p:spPr>
              <a:xfrm>
                <a:off x="12091193" y="5786484"/>
                <a:ext cx="194310" cy="316098"/>
              </a:xfrm>
              <a:custGeom>
                <a:avLst/>
                <a:gdLst/>
                <a:ahLst/>
                <a:cxnLst/>
                <a:rect l="l" t="t" r="r" b="b"/>
                <a:pathLst>
                  <a:path w="194310" h="316098" extrusionOk="0">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 name="Google Shape;29;p70">
                <a:extLst>
                  <a:ext uri="{FF2B5EF4-FFF2-40B4-BE49-F238E27FC236}">
                    <a16:creationId xmlns:a16="http://schemas.microsoft.com/office/drawing/2014/main" id="{D95A1F24-4DF1-347B-21CA-687D45390D4A}"/>
                  </a:ext>
                </a:extLst>
              </p:cNvPr>
              <p:cNvSpPr/>
              <p:nvPr/>
            </p:nvSpPr>
            <p:spPr>
              <a:xfrm>
                <a:off x="12187158" y="5936917"/>
                <a:ext cx="125491" cy="165666"/>
              </a:xfrm>
              <a:custGeom>
                <a:avLst/>
                <a:gdLst/>
                <a:ahLst/>
                <a:cxnLst/>
                <a:rect l="l" t="t" r="r" b="b"/>
                <a:pathLst>
                  <a:path w="125491" h="165666" extrusionOk="0">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 name="Google Shape;30;p70">
                <a:extLst>
                  <a:ext uri="{FF2B5EF4-FFF2-40B4-BE49-F238E27FC236}">
                    <a16:creationId xmlns:a16="http://schemas.microsoft.com/office/drawing/2014/main" id="{C88D9062-9A23-1D21-2DF7-11CB51013931}"/>
                  </a:ext>
                </a:extLst>
              </p:cNvPr>
              <p:cNvSpPr/>
              <p:nvPr/>
            </p:nvSpPr>
            <p:spPr>
              <a:xfrm>
                <a:off x="12172870" y="5786484"/>
                <a:ext cx="139779" cy="165666"/>
              </a:xfrm>
              <a:custGeom>
                <a:avLst/>
                <a:gdLst/>
                <a:ahLst/>
                <a:cxnLst/>
                <a:rect l="l" t="t" r="r" b="b"/>
                <a:pathLst>
                  <a:path w="139779" h="165666" extrusionOk="0">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9" name="Google Shape;31;p70">
              <a:extLst>
                <a:ext uri="{FF2B5EF4-FFF2-40B4-BE49-F238E27FC236}">
                  <a16:creationId xmlns:a16="http://schemas.microsoft.com/office/drawing/2014/main" id="{3AFBEF2C-931C-FC8B-259F-3006633B879B}"/>
                </a:ext>
              </a:extLst>
            </p:cNvPr>
            <p:cNvGrpSpPr/>
            <p:nvPr/>
          </p:nvGrpSpPr>
          <p:grpSpPr>
            <a:xfrm>
              <a:off x="11846163" y="6237782"/>
              <a:ext cx="371713" cy="288487"/>
              <a:chOff x="11846163" y="6237782"/>
              <a:chExt cx="371713" cy="288487"/>
            </a:xfrm>
          </p:grpSpPr>
          <p:sp>
            <p:nvSpPr>
              <p:cNvPr id="44" name="Google Shape;32;p70">
                <a:extLst>
                  <a:ext uri="{FF2B5EF4-FFF2-40B4-BE49-F238E27FC236}">
                    <a16:creationId xmlns:a16="http://schemas.microsoft.com/office/drawing/2014/main" id="{0E6BEF0F-464F-8240-C6D9-3250158BB1A6}"/>
                  </a:ext>
                </a:extLst>
              </p:cNvPr>
              <p:cNvSpPr/>
              <p:nvPr/>
            </p:nvSpPr>
            <p:spPr>
              <a:xfrm>
                <a:off x="11846163" y="6238734"/>
                <a:ext cx="192881" cy="287535"/>
              </a:xfrm>
              <a:custGeom>
                <a:avLst/>
                <a:gdLst/>
                <a:ahLst/>
                <a:cxnLst/>
                <a:rect l="l" t="t" r="r" b="b"/>
                <a:pathLst>
                  <a:path w="192881" h="287535" extrusionOk="0">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 name="Google Shape;33;p70">
                <a:extLst>
                  <a:ext uri="{FF2B5EF4-FFF2-40B4-BE49-F238E27FC236}">
                    <a16:creationId xmlns:a16="http://schemas.microsoft.com/office/drawing/2014/main" id="{1ECE65C1-D5AC-5D43-BA1D-C2647E9DF776}"/>
                  </a:ext>
                </a:extLst>
              </p:cNvPr>
              <p:cNvSpPr/>
              <p:nvPr/>
            </p:nvSpPr>
            <p:spPr>
              <a:xfrm>
                <a:off x="11951652" y="6388214"/>
                <a:ext cx="265509" cy="137103"/>
              </a:xfrm>
              <a:custGeom>
                <a:avLst/>
                <a:gdLst/>
                <a:ahLst/>
                <a:cxnLst/>
                <a:rect l="l" t="t" r="r" b="b"/>
                <a:pathLst>
                  <a:path w="265509" h="137103" extrusionOk="0">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 name="Google Shape;34;p70">
                <a:extLst>
                  <a:ext uri="{FF2B5EF4-FFF2-40B4-BE49-F238E27FC236}">
                    <a16:creationId xmlns:a16="http://schemas.microsoft.com/office/drawing/2014/main" id="{08230C43-16D9-BAF1-CB8B-D816F6CA95D9}"/>
                  </a:ext>
                </a:extLst>
              </p:cNvPr>
              <p:cNvSpPr/>
              <p:nvPr/>
            </p:nvSpPr>
            <p:spPr>
              <a:xfrm>
                <a:off x="11926411" y="6237782"/>
                <a:ext cx="291465" cy="165666"/>
              </a:xfrm>
              <a:custGeom>
                <a:avLst/>
                <a:gdLst/>
                <a:ahLst/>
                <a:cxnLst/>
                <a:rect l="l" t="t" r="r" b="b"/>
                <a:pathLst>
                  <a:path w="291465" h="165666" extrusionOk="0">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0" name="Google Shape;35;p70">
              <a:extLst>
                <a:ext uri="{FF2B5EF4-FFF2-40B4-BE49-F238E27FC236}">
                  <a16:creationId xmlns:a16="http://schemas.microsoft.com/office/drawing/2014/main" id="{7BFF91C8-8371-474F-D2D2-76611627E196}"/>
                </a:ext>
              </a:extLst>
            </p:cNvPr>
            <p:cNvSpPr/>
            <p:nvPr/>
          </p:nvSpPr>
          <p:spPr>
            <a:xfrm>
              <a:off x="12064047" y="6116118"/>
              <a:ext cx="122667" cy="209052"/>
            </a:xfrm>
            <a:custGeom>
              <a:avLst/>
              <a:gdLst/>
              <a:ahLst/>
              <a:cxnLst/>
              <a:rect l="l" t="t" r="r" b="b"/>
              <a:pathLst>
                <a:path w="122667" h="209052" extrusionOk="0">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 name="Google Shape;36;p70">
              <a:extLst>
                <a:ext uri="{FF2B5EF4-FFF2-40B4-BE49-F238E27FC236}">
                  <a16:creationId xmlns:a16="http://schemas.microsoft.com/office/drawing/2014/main" id="{4D10D895-F483-261E-B2EE-629C196C44B3}"/>
                </a:ext>
              </a:extLst>
            </p:cNvPr>
            <p:cNvSpPr/>
            <p:nvPr/>
          </p:nvSpPr>
          <p:spPr>
            <a:xfrm>
              <a:off x="11770677" y="5674698"/>
              <a:ext cx="122667" cy="209647"/>
            </a:xfrm>
            <a:custGeom>
              <a:avLst/>
              <a:gdLst/>
              <a:ahLst/>
              <a:cxnLst/>
              <a:rect l="l" t="t" r="r" b="b"/>
              <a:pathLst>
                <a:path w="122667" h="209647" extrusionOk="0">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 name="Google Shape;37;p70">
              <a:extLst>
                <a:ext uri="{FF2B5EF4-FFF2-40B4-BE49-F238E27FC236}">
                  <a16:creationId xmlns:a16="http://schemas.microsoft.com/office/drawing/2014/main" id="{B2EE0910-45E5-25C8-4A0D-169C444D28BF}"/>
                </a:ext>
              </a:extLst>
            </p:cNvPr>
            <p:cNvSpPr/>
            <p:nvPr/>
          </p:nvSpPr>
          <p:spPr>
            <a:xfrm>
              <a:off x="12188825" y="5489428"/>
              <a:ext cx="124777" cy="19994"/>
            </a:xfrm>
            <a:custGeom>
              <a:avLst/>
              <a:gdLst/>
              <a:ahLst/>
              <a:cxnLst/>
              <a:rect l="l" t="t" r="r" b="b"/>
              <a:pathLst>
                <a:path w="124777" h="19994" extrusionOk="0">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 name="Google Shape;38;p70">
              <a:extLst>
                <a:ext uri="{FF2B5EF4-FFF2-40B4-BE49-F238E27FC236}">
                  <a16:creationId xmlns:a16="http://schemas.microsoft.com/office/drawing/2014/main" id="{1F9C239A-18C4-5833-916F-9A0A915109E2}"/>
                </a:ext>
              </a:extLst>
            </p:cNvPr>
            <p:cNvSpPr/>
            <p:nvPr/>
          </p:nvSpPr>
          <p:spPr>
            <a:xfrm>
              <a:off x="12258357" y="6392023"/>
              <a:ext cx="54292" cy="18090"/>
            </a:xfrm>
            <a:custGeom>
              <a:avLst/>
              <a:gdLst/>
              <a:ahLst/>
              <a:cxnLst/>
              <a:rect l="l" t="t" r="r" b="b"/>
              <a:pathLst>
                <a:path w="54292" h="18090" extrusionOk="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 name="Google Shape;39;p70">
              <a:extLst>
                <a:ext uri="{FF2B5EF4-FFF2-40B4-BE49-F238E27FC236}">
                  <a16:creationId xmlns:a16="http://schemas.microsoft.com/office/drawing/2014/main" id="{969550B3-221B-0D77-CE0C-96E5AFC3C828}"/>
                </a:ext>
              </a:extLst>
            </p:cNvPr>
            <p:cNvSpPr/>
            <p:nvPr/>
          </p:nvSpPr>
          <p:spPr>
            <a:xfrm>
              <a:off x="11787399" y="6011419"/>
              <a:ext cx="132291" cy="204940"/>
            </a:xfrm>
            <a:custGeom>
              <a:avLst/>
              <a:gdLst/>
              <a:ahLst/>
              <a:cxnLst/>
              <a:rect l="l" t="t" r="r" b="b"/>
              <a:pathLst>
                <a:path w="132291" h="204940" extrusionOk="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 name="Google Shape;40;p70">
              <a:extLst>
                <a:ext uri="{FF2B5EF4-FFF2-40B4-BE49-F238E27FC236}">
                  <a16:creationId xmlns:a16="http://schemas.microsoft.com/office/drawing/2014/main" id="{B9832366-E663-6DA3-5F01-524D5D2F7C44}"/>
                </a:ext>
              </a:extLst>
            </p:cNvPr>
            <p:cNvSpPr/>
            <p:nvPr/>
          </p:nvSpPr>
          <p:spPr>
            <a:xfrm>
              <a:off x="12031239" y="5564168"/>
              <a:ext cx="132291" cy="205654"/>
            </a:xfrm>
            <a:custGeom>
              <a:avLst/>
              <a:gdLst/>
              <a:ahLst/>
              <a:cxnLst/>
              <a:rect l="l" t="t" r="r" b="b"/>
              <a:pathLst>
                <a:path w="132291" h="205654" extrusionOk="0">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6" name="Google Shape;41;p70">
              <a:extLst>
                <a:ext uri="{FF2B5EF4-FFF2-40B4-BE49-F238E27FC236}">
                  <a16:creationId xmlns:a16="http://schemas.microsoft.com/office/drawing/2014/main" id="{3FA5BA6F-2770-FFE9-E56D-7D6BAF3E354B}"/>
                </a:ext>
              </a:extLst>
            </p:cNvPr>
            <p:cNvGrpSpPr/>
            <p:nvPr/>
          </p:nvGrpSpPr>
          <p:grpSpPr>
            <a:xfrm>
              <a:off x="10968672" y="5214269"/>
              <a:ext cx="912495" cy="1194891"/>
              <a:chOff x="10968672" y="5214269"/>
              <a:chExt cx="912495" cy="1194891"/>
            </a:xfrm>
          </p:grpSpPr>
          <p:grpSp>
            <p:nvGrpSpPr>
              <p:cNvPr id="17" name="Google Shape;42;p70">
                <a:extLst>
                  <a:ext uri="{FF2B5EF4-FFF2-40B4-BE49-F238E27FC236}">
                    <a16:creationId xmlns:a16="http://schemas.microsoft.com/office/drawing/2014/main" id="{2418FBF5-8F1D-B089-B9DF-371A6C7F1835}"/>
                  </a:ext>
                </a:extLst>
              </p:cNvPr>
              <p:cNvGrpSpPr/>
              <p:nvPr/>
            </p:nvGrpSpPr>
            <p:grpSpPr>
              <a:xfrm>
                <a:off x="10968672" y="5789340"/>
                <a:ext cx="751522" cy="619820"/>
                <a:chOff x="10968672" y="5789340"/>
                <a:chExt cx="751522" cy="619820"/>
              </a:xfrm>
            </p:grpSpPr>
            <p:sp>
              <p:nvSpPr>
                <p:cNvPr id="33" name="Google Shape;43;p70">
                  <a:extLst>
                    <a:ext uri="{FF2B5EF4-FFF2-40B4-BE49-F238E27FC236}">
                      <a16:creationId xmlns:a16="http://schemas.microsoft.com/office/drawing/2014/main" id="{782D2348-AE98-3652-6495-555B38A0E260}"/>
                    </a:ext>
                  </a:extLst>
                </p:cNvPr>
                <p:cNvSpPr/>
                <p:nvPr/>
              </p:nvSpPr>
              <p:spPr>
                <a:xfrm>
                  <a:off x="10968672" y="5794101"/>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44;p70">
                  <a:extLst>
                    <a:ext uri="{FF2B5EF4-FFF2-40B4-BE49-F238E27FC236}">
                      <a16:creationId xmlns:a16="http://schemas.microsoft.com/office/drawing/2014/main" id="{67918666-4E0D-04D8-A9FC-20F55EDCD655}"/>
                    </a:ext>
                  </a:extLst>
                </p:cNvPr>
                <p:cNvSpPr/>
                <p:nvPr/>
              </p:nvSpPr>
              <p:spPr>
                <a:xfrm>
                  <a:off x="11180127" y="5789340"/>
                  <a:ext cx="181927" cy="190420"/>
                </a:xfrm>
                <a:custGeom>
                  <a:avLst/>
                  <a:gdLst/>
                  <a:ahLst/>
                  <a:cxnLst/>
                  <a:rect l="l" t="t" r="r" b="b"/>
                  <a:pathLst>
                    <a:path w="181927" h="190420" extrusionOk="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 name="Google Shape;45;p70">
                  <a:extLst>
                    <a:ext uri="{FF2B5EF4-FFF2-40B4-BE49-F238E27FC236}">
                      <a16:creationId xmlns:a16="http://schemas.microsoft.com/office/drawing/2014/main" id="{AF91288D-AD12-05C0-DBE5-BEA7D9A974C5}"/>
                    </a:ext>
                  </a:extLst>
                </p:cNvPr>
                <p:cNvSpPr/>
                <p:nvPr/>
              </p:nvSpPr>
              <p:spPr>
                <a:xfrm>
                  <a:off x="11383009" y="5793149"/>
                  <a:ext cx="157162" cy="186612"/>
                </a:xfrm>
                <a:custGeom>
                  <a:avLst/>
                  <a:gdLst/>
                  <a:ahLst/>
                  <a:cxnLst/>
                  <a:rect l="l" t="t" r="r" b="b"/>
                  <a:pathLst>
                    <a:path w="157162" h="186612" extrusionOk="0">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46;p70">
                  <a:extLst>
                    <a:ext uri="{FF2B5EF4-FFF2-40B4-BE49-F238E27FC236}">
                      <a16:creationId xmlns:a16="http://schemas.microsoft.com/office/drawing/2014/main" id="{C7B5E39D-EAC2-A824-FE35-50744F49E1FD}"/>
                    </a:ext>
                  </a:extLst>
                </p:cNvPr>
                <p:cNvSpPr/>
                <p:nvPr/>
              </p:nvSpPr>
              <p:spPr>
                <a:xfrm>
                  <a:off x="11558269" y="5793149"/>
                  <a:ext cx="58102" cy="185660"/>
                </a:xfrm>
                <a:custGeom>
                  <a:avLst/>
                  <a:gdLst/>
                  <a:ahLst/>
                  <a:cxnLst/>
                  <a:rect l="l" t="t" r="r" b="b"/>
                  <a:pathLst>
                    <a:path w="58102" h="185660" extrusionOk="0">
                      <a:moveTo>
                        <a:pt x="58103" y="0"/>
                      </a:moveTo>
                      <a:lnTo>
                        <a:pt x="58103" y="185660"/>
                      </a:lnTo>
                      <a:lnTo>
                        <a:pt x="0" y="185660"/>
                      </a:lnTo>
                      <a:lnTo>
                        <a:pt x="0" y="0"/>
                      </a:lnTo>
                      <a:lnTo>
                        <a:pt x="58103"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 name="Google Shape;47;p70">
                  <a:extLst>
                    <a:ext uri="{FF2B5EF4-FFF2-40B4-BE49-F238E27FC236}">
                      <a16:creationId xmlns:a16="http://schemas.microsoft.com/office/drawing/2014/main" id="{B7DAAAE7-A4CF-602A-6645-03D2FFACBC4F}"/>
                    </a:ext>
                  </a:extLst>
                </p:cNvPr>
                <p:cNvSpPr/>
                <p:nvPr/>
              </p:nvSpPr>
              <p:spPr>
                <a:xfrm>
                  <a:off x="10982007" y="6007373"/>
                  <a:ext cx="131445" cy="186612"/>
                </a:xfrm>
                <a:custGeom>
                  <a:avLst/>
                  <a:gdLst/>
                  <a:ahLst/>
                  <a:cxnLst/>
                  <a:rect l="l" t="t" r="r" b="b"/>
                  <a:pathLst>
                    <a:path w="131445" h="186612" extrusionOk="0">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48;p70">
                  <a:extLst>
                    <a:ext uri="{FF2B5EF4-FFF2-40B4-BE49-F238E27FC236}">
                      <a16:creationId xmlns:a16="http://schemas.microsoft.com/office/drawing/2014/main" id="{193EE442-192F-2BE3-34F6-2EEA25803010}"/>
                    </a:ext>
                  </a:extLst>
                </p:cNvPr>
                <p:cNvSpPr/>
                <p:nvPr/>
              </p:nvSpPr>
              <p:spPr>
                <a:xfrm>
                  <a:off x="11126787" y="6002612"/>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 name="Google Shape;49;p70">
                  <a:extLst>
                    <a:ext uri="{FF2B5EF4-FFF2-40B4-BE49-F238E27FC236}">
                      <a16:creationId xmlns:a16="http://schemas.microsoft.com/office/drawing/2014/main" id="{5C0DDB91-F688-4714-E7E2-51D76070F4F6}"/>
                    </a:ext>
                  </a:extLst>
                </p:cNvPr>
                <p:cNvSpPr/>
                <p:nvPr/>
              </p:nvSpPr>
              <p:spPr>
                <a:xfrm>
                  <a:off x="11333480" y="6002612"/>
                  <a:ext cx="191452" cy="192325"/>
                </a:xfrm>
                <a:custGeom>
                  <a:avLst/>
                  <a:gdLst/>
                  <a:ahLst/>
                  <a:cxnLst/>
                  <a:rect l="l" t="t" r="r" b="b"/>
                  <a:pathLst>
                    <a:path w="191452" h="192325" extrusionOk="0">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 name="Google Shape;50;p70">
                  <a:extLst>
                    <a:ext uri="{FF2B5EF4-FFF2-40B4-BE49-F238E27FC236}">
                      <a16:creationId xmlns:a16="http://schemas.microsoft.com/office/drawing/2014/main" id="{41529FF7-4410-803F-2D85-DC1611B95523}"/>
                    </a:ext>
                  </a:extLst>
                </p:cNvPr>
                <p:cNvSpPr/>
                <p:nvPr/>
              </p:nvSpPr>
              <p:spPr>
                <a:xfrm>
                  <a:off x="11546840" y="6006420"/>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 name="Google Shape;51;p70">
                  <a:extLst>
                    <a:ext uri="{FF2B5EF4-FFF2-40B4-BE49-F238E27FC236}">
                      <a16:creationId xmlns:a16="http://schemas.microsoft.com/office/drawing/2014/main" id="{6839716D-CC22-D555-C08E-7FADF6CBEA74}"/>
                    </a:ext>
                  </a:extLst>
                </p:cNvPr>
                <p:cNvSpPr/>
                <p:nvPr/>
              </p:nvSpPr>
              <p:spPr>
                <a:xfrm>
                  <a:off x="10982007" y="6221596"/>
                  <a:ext cx="123825" cy="185660"/>
                </a:xfrm>
                <a:custGeom>
                  <a:avLst/>
                  <a:gdLst/>
                  <a:ahLst/>
                  <a:cxnLst/>
                  <a:rect l="l" t="t" r="r" b="b"/>
                  <a:pathLst>
                    <a:path w="123825" h="185660" extrusionOk="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 name="Google Shape;52;p70">
                  <a:extLst>
                    <a:ext uri="{FF2B5EF4-FFF2-40B4-BE49-F238E27FC236}">
                      <a16:creationId xmlns:a16="http://schemas.microsoft.com/office/drawing/2014/main" id="{8D378F3F-ACF1-C4F2-6D0F-8704ACB452E9}"/>
                    </a:ext>
                  </a:extLst>
                </p:cNvPr>
                <p:cNvSpPr/>
                <p:nvPr/>
              </p:nvSpPr>
              <p:spPr>
                <a:xfrm>
                  <a:off x="11127740" y="6220644"/>
                  <a:ext cx="173354" cy="185660"/>
                </a:xfrm>
                <a:custGeom>
                  <a:avLst/>
                  <a:gdLst/>
                  <a:ahLst/>
                  <a:cxnLst/>
                  <a:rect l="l" t="t" r="r" b="b"/>
                  <a:pathLst>
                    <a:path w="173354" h="185660" extrusionOk="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 name="Google Shape;53;p70">
                  <a:extLst>
                    <a:ext uri="{FF2B5EF4-FFF2-40B4-BE49-F238E27FC236}">
                      <a16:creationId xmlns:a16="http://schemas.microsoft.com/office/drawing/2014/main" id="{055718E2-162F-C93A-204E-2255AF4FCF5E}"/>
                    </a:ext>
                  </a:extLst>
                </p:cNvPr>
                <p:cNvSpPr/>
                <p:nvPr/>
              </p:nvSpPr>
              <p:spPr>
                <a:xfrm>
                  <a:off x="11321097" y="6220644"/>
                  <a:ext cx="165734" cy="188516"/>
                </a:xfrm>
                <a:custGeom>
                  <a:avLst/>
                  <a:gdLst/>
                  <a:ahLst/>
                  <a:cxnLst/>
                  <a:rect l="l" t="t" r="r" b="b"/>
                  <a:pathLst>
                    <a:path w="165734" h="188516" extrusionOk="0">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 name="Google Shape;54;p70">
                <a:extLst>
                  <a:ext uri="{FF2B5EF4-FFF2-40B4-BE49-F238E27FC236}">
                    <a16:creationId xmlns:a16="http://schemas.microsoft.com/office/drawing/2014/main" id="{D7523ACC-3C4C-E8B4-A5CE-230858345D47}"/>
                  </a:ext>
                </a:extLst>
              </p:cNvPr>
              <p:cNvGrpSpPr/>
              <p:nvPr/>
            </p:nvGrpSpPr>
            <p:grpSpPr>
              <a:xfrm>
                <a:off x="10976292" y="5214269"/>
                <a:ext cx="904875" cy="408453"/>
                <a:chOff x="10976292" y="5214269"/>
                <a:chExt cx="904875" cy="408453"/>
              </a:xfrm>
            </p:grpSpPr>
            <p:sp>
              <p:nvSpPr>
                <p:cNvPr id="23" name="Google Shape;55;p70">
                  <a:extLst>
                    <a:ext uri="{FF2B5EF4-FFF2-40B4-BE49-F238E27FC236}">
                      <a16:creationId xmlns:a16="http://schemas.microsoft.com/office/drawing/2014/main" id="{A80F8A4C-BEFF-81C5-7163-6E399CCE2F63}"/>
                    </a:ext>
                  </a:extLst>
                </p:cNvPr>
                <p:cNvSpPr/>
                <p:nvPr/>
              </p:nvSpPr>
              <p:spPr>
                <a:xfrm>
                  <a:off x="10982007" y="5219030"/>
                  <a:ext cx="160020" cy="186612"/>
                </a:xfrm>
                <a:custGeom>
                  <a:avLst/>
                  <a:gdLst/>
                  <a:ahLst/>
                  <a:cxnLst/>
                  <a:rect l="l" t="t" r="r" b="b"/>
                  <a:pathLst>
                    <a:path w="160020" h="186612" extrusionOk="0">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 name="Google Shape;56;p70">
                  <a:extLst>
                    <a:ext uri="{FF2B5EF4-FFF2-40B4-BE49-F238E27FC236}">
                      <a16:creationId xmlns:a16="http://schemas.microsoft.com/office/drawing/2014/main" id="{7746ABB2-FB3C-5B26-7F4F-633A223B178A}"/>
                    </a:ext>
                  </a:extLst>
                </p:cNvPr>
                <p:cNvSpPr/>
                <p:nvPr/>
              </p:nvSpPr>
              <p:spPr>
                <a:xfrm>
                  <a:off x="11162030" y="5219030"/>
                  <a:ext cx="114300" cy="185660"/>
                </a:xfrm>
                <a:custGeom>
                  <a:avLst/>
                  <a:gdLst/>
                  <a:ahLst/>
                  <a:cxnLst/>
                  <a:rect l="l" t="t" r="r" b="b"/>
                  <a:pathLst>
                    <a:path w="114300" h="185660" extrusionOk="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 name="Google Shape;57;p70">
                  <a:extLst>
                    <a:ext uri="{FF2B5EF4-FFF2-40B4-BE49-F238E27FC236}">
                      <a16:creationId xmlns:a16="http://schemas.microsoft.com/office/drawing/2014/main" id="{AC957083-922A-49CC-36F8-B7E162686A59}"/>
                    </a:ext>
                  </a:extLst>
                </p:cNvPr>
                <p:cNvSpPr/>
                <p:nvPr/>
              </p:nvSpPr>
              <p:spPr>
                <a:xfrm>
                  <a:off x="11288712" y="5214269"/>
                  <a:ext cx="191452" cy="192325"/>
                </a:xfrm>
                <a:custGeom>
                  <a:avLst/>
                  <a:gdLst/>
                  <a:ahLst/>
                  <a:cxnLst/>
                  <a:rect l="l" t="t" r="r" b="b"/>
                  <a:pathLst>
                    <a:path w="191452" h="192325" extrusionOk="0">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 name="Google Shape;58;p70">
                  <a:extLst>
                    <a:ext uri="{FF2B5EF4-FFF2-40B4-BE49-F238E27FC236}">
                      <a16:creationId xmlns:a16="http://schemas.microsoft.com/office/drawing/2014/main" id="{0072FA60-4B58-5FE8-9862-2DDFE9577C56}"/>
                    </a:ext>
                  </a:extLst>
                </p:cNvPr>
                <p:cNvSpPr/>
                <p:nvPr/>
              </p:nvSpPr>
              <p:spPr>
                <a:xfrm>
                  <a:off x="11496357" y="5216174"/>
                  <a:ext cx="182880" cy="192325"/>
                </a:xfrm>
                <a:custGeom>
                  <a:avLst/>
                  <a:gdLst/>
                  <a:ahLst/>
                  <a:cxnLst/>
                  <a:rect l="l" t="t" r="r" b="b"/>
                  <a:pathLst>
                    <a:path w="182880" h="192325" extrusionOk="0">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 name="Google Shape;59;p70">
                  <a:extLst>
                    <a:ext uri="{FF2B5EF4-FFF2-40B4-BE49-F238E27FC236}">
                      <a16:creationId xmlns:a16="http://schemas.microsoft.com/office/drawing/2014/main" id="{859DD16C-F6BF-ED91-D73D-13C9A6F73B76}"/>
                    </a:ext>
                  </a:extLst>
                </p:cNvPr>
                <p:cNvSpPr/>
                <p:nvPr/>
              </p:nvSpPr>
              <p:spPr>
                <a:xfrm>
                  <a:off x="11699240" y="5219030"/>
                  <a:ext cx="181927" cy="186612"/>
                </a:xfrm>
                <a:custGeom>
                  <a:avLst/>
                  <a:gdLst/>
                  <a:ahLst/>
                  <a:cxnLst/>
                  <a:rect l="l" t="t" r="r" b="b"/>
                  <a:pathLst>
                    <a:path w="181927" h="186612" extrusionOk="0">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 name="Google Shape;60;p70">
                  <a:extLst>
                    <a:ext uri="{FF2B5EF4-FFF2-40B4-BE49-F238E27FC236}">
                      <a16:creationId xmlns:a16="http://schemas.microsoft.com/office/drawing/2014/main" id="{CE516CDE-E23E-8C07-8498-ABB0E2D94563}"/>
                    </a:ext>
                  </a:extLst>
                </p:cNvPr>
                <p:cNvSpPr/>
                <p:nvPr/>
              </p:nvSpPr>
              <p:spPr>
                <a:xfrm>
                  <a:off x="10976292" y="5430397"/>
                  <a:ext cx="181927" cy="192325"/>
                </a:xfrm>
                <a:custGeom>
                  <a:avLst/>
                  <a:gdLst/>
                  <a:ahLst/>
                  <a:cxnLst/>
                  <a:rect l="l" t="t" r="r" b="b"/>
                  <a:pathLst>
                    <a:path w="181927" h="192325" extrusionOk="0">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 name="Google Shape;61;p70">
                  <a:extLst>
                    <a:ext uri="{FF2B5EF4-FFF2-40B4-BE49-F238E27FC236}">
                      <a16:creationId xmlns:a16="http://schemas.microsoft.com/office/drawing/2014/main" id="{45F96EDF-AAB2-5144-7CAB-343F06B8253D}"/>
                    </a:ext>
                  </a:extLst>
                </p:cNvPr>
                <p:cNvSpPr/>
                <p:nvPr/>
              </p:nvSpPr>
              <p:spPr>
                <a:xfrm>
                  <a:off x="11179175" y="5432301"/>
                  <a:ext cx="172402" cy="186612"/>
                </a:xfrm>
                <a:custGeom>
                  <a:avLst/>
                  <a:gdLst/>
                  <a:ahLst/>
                  <a:cxnLst/>
                  <a:rect l="l" t="t" r="r" b="b"/>
                  <a:pathLst>
                    <a:path w="172402" h="186612" extrusionOk="0">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62;p70">
                  <a:extLst>
                    <a:ext uri="{FF2B5EF4-FFF2-40B4-BE49-F238E27FC236}">
                      <a16:creationId xmlns:a16="http://schemas.microsoft.com/office/drawing/2014/main" id="{984769B6-89BC-7137-9C30-4DD3492E04DA}"/>
                    </a:ext>
                  </a:extLst>
                </p:cNvPr>
                <p:cNvSpPr/>
                <p:nvPr/>
              </p:nvSpPr>
              <p:spPr>
                <a:xfrm>
                  <a:off x="11364912" y="5433253"/>
                  <a:ext cx="202882" cy="185660"/>
                </a:xfrm>
                <a:custGeom>
                  <a:avLst/>
                  <a:gdLst/>
                  <a:ahLst/>
                  <a:cxnLst/>
                  <a:rect l="l" t="t" r="r" b="b"/>
                  <a:pathLst>
                    <a:path w="202882" h="185660" extrusionOk="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 name="Google Shape;63;p70">
                  <a:extLst>
                    <a:ext uri="{FF2B5EF4-FFF2-40B4-BE49-F238E27FC236}">
                      <a16:creationId xmlns:a16="http://schemas.microsoft.com/office/drawing/2014/main" id="{A785D21C-1D56-33F3-07CA-0C7412FD1AF5}"/>
                    </a:ext>
                  </a:extLst>
                </p:cNvPr>
                <p:cNvSpPr/>
                <p:nvPr/>
              </p:nvSpPr>
              <p:spPr>
                <a:xfrm>
                  <a:off x="11581130" y="5432301"/>
                  <a:ext cx="58102" cy="186612"/>
                </a:xfrm>
                <a:custGeom>
                  <a:avLst/>
                  <a:gdLst/>
                  <a:ahLst/>
                  <a:cxnLst/>
                  <a:rect l="l" t="t" r="r" b="b"/>
                  <a:pathLst>
                    <a:path w="58102" h="186612" extrusionOk="0">
                      <a:moveTo>
                        <a:pt x="58102" y="0"/>
                      </a:moveTo>
                      <a:lnTo>
                        <a:pt x="58102" y="186613"/>
                      </a:lnTo>
                      <a:lnTo>
                        <a:pt x="0" y="186613"/>
                      </a:lnTo>
                      <a:lnTo>
                        <a:pt x="0" y="952"/>
                      </a:lnTo>
                      <a:lnTo>
                        <a:pt x="58102" y="95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 name="Google Shape;64;p70">
                  <a:extLst>
                    <a:ext uri="{FF2B5EF4-FFF2-40B4-BE49-F238E27FC236}">
                      <a16:creationId xmlns:a16="http://schemas.microsoft.com/office/drawing/2014/main" id="{E5C22F51-E86D-A896-C72C-87EC3C335C28}"/>
                    </a:ext>
                  </a:extLst>
                </p:cNvPr>
                <p:cNvSpPr/>
                <p:nvPr/>
              </p:nvSpPr>
              <p:spPr>
                <a:xfrm>
                  <a:off x="11665902" y="5433253"/>
                  <a:ext cx="178117" cy="185660"/>
                </a:xfrm>
                <a:custGeom>
                  <a:avLst/>
                  <a:gdLst/>
                  <a:ahLst/>
                  <a:cxnLst/>
                  <a:rect l="l" t="t" r="r" b="b"/>
                  <a:pathLst>
                    <a:path w="178117" h="185660" extrusionOk="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9" name="Google Shape;65;p70">
                <a:extLst>
                  <a:ext uri="{FF2B5EF4-FFF2-40B4-BE49-F238E27FC236}">
                    <a16:creationId xmlns:a16="http://schemas.microsoft.com/office/drawing/2014/main" id="{72B9181E-257F-88B3-9013-2ABDB3BA97FD}"/>
                  </a:ext>
                </a:extLst>
              </p:cNvPr>
              <p:cNvGrpSpPr/>
              <p:nvPr/>
            </p:nvGrpSpPr>
            <p:grpSpPr>
              <a:xfrm>
                <a:off x="11013440" y="5670327"/>
                <a:ext cx="207644" cy="85689"/>
                <a:chOff x="11013440" y="5670327"/>
                <a:chExt cx="207644" cy="85689"/>
              </a:xfrm>
            </p:grpSpPr>
            <p:sp>
              <p:nvSpPr>
                <p:cNvPr id="20" name="Google Shape;66;p70">
                  <a:extLst>
                    <a:ext uri="{FF2B5EF4-FFF2-40B4-BE49-F238E27FC236}">
                      <a16:creationId xmlns:a16="http://schemas.microsoft.com/office/drawing/2014/main" id="{02E5BA93-CCF1-26ED-1550-3D5A30B78C77}"/>
                    </a:ext>
                  </a:extLst>
                </p:cNvPr>
                <p:cNvSpPr/>
                <p:nvPr/>
              </p:nvSpPr>
              <p:spPr>
                <a:xfrm>
                  <a:off x="11013440" y="5673184"/>
                  <a:ext cx="45719" cy="81881"/>
                </a:xfrm>
                <a:custGeom>
                  <a:avLst/>
                  <a:gdLst/>
                  <a:ahLst/>
                  <a:cxnLst/>
                  <a:rect l="l" t="t" r="r" b="b"/>
                  <a:pathLst>
                    <a:path w="45719" h="81881" extrusionOk="0">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 name="Google Shape;67;p70">
                  <a:extLst>
                    <a:ext uri="{FF2B5EF4-FFF2-40B4-BE49-F238E27FC236}">
                      <a16:creationId xmlns:a16="http://schemas.microsoft.com/office/drawing/2014/main" id="{F33AAEA4-2FB0-A5FA-6C23-F9BD10800C25}"/>
                    </a:ext>
                  </a:extLst>
                </p:cNvPr>
                <p:cNvSpPr/>
                <p:nvPr/>
              </p:nvSpPr>
              <p:spPr>
                <a:xfrm>
                  <a:off x="11066780" y="5670327"/>
                  <a:ext cx="83819" cy="85689"/>
                </a:xfrm>
                <a:custGeom>
                  <a:avLst/>
                  <a:gdLst/>
                  <a:ahLst/>
                  <a:cxnLst/>
                  <a:rect l="l" t="t" r="r" b="b"/>
                  <a:pathLst>
                    <a:path w="83819" h="85689" extrusionOk="0">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 name="Google Shape;68;p70">
                  <a:extLst>
                    <a:ext uri="{FF2B5EF4-FFF2-40B4-BE49-F238E27FC236}">
                      <a16:creationId xmlns:a16="http://schemas.microsoft.com/office/drawing/2014/main" id="{A8E9367A-90AB-B3B8-3567-ECF6961FE9C3}"/>
                    </a:ext>
                  </a:extLst>
                </p:cNvPr>
                <p:cNvSpPr/>
                <p:nvPr/>
              </p:nvSpPr>
              <p:spPr>
                <a:xfrm>
                  <a:off x="11164887" y="5672232"/>
                  <a:ext cx="56197" cy="81880"/>
                </a:xfrm>
                <a:custGeom>
                  <a:avLst/>
                  <a:gdLst/>
                  <a:ahLst/>
                  <a:cxnLst/>
                  <a:rect l="l" t="t" r="r" b="b"/>
                  <a:pathLst>
                    <a:path w="56197" h="81880" extrusionOk="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grpSp>
      <p:sp>
        <p:nvSpPr>
          <p:cNvPr id="57" name="Rectangle 56">
            <a:extLst>
              <a:ext uri="{FF2B5EF4-FFF2-40B4-BE49-F238E27FC236}">
                <a16:creationId xmlns:a16="http://schemas.microsoft.com/office/drawing/2014/main" id="{2D1F8778-0FA8-E5CA-1EAF-B390526F707B}"/>
              </a:ext>
            </a:extLst>
          </p:cNvPr>
          <p:cNvSpPr>
            <a:spLocks noChangeArrowheads="1"/>
          </p:cNvSpPr>
          <p:nvPr/>
        </p:nvSpPr>
        <p:spPr bwMode="auto">
          <a:xfrm>
            <a:off x="1950109" y="6345127"/>
            <a:ext cx="2395554" cy="4616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ctr"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333333"/>
                </a:solidFill>
                <a:effectLst/>
                <a:latin typeface="Source Sans Pro" panose="020B0503030403020204" pitchFamily="34" charset="0"/>
              </a:rPr>
              <a:t>Blockchain for </a:t>
            </a:r>
            <a:r>
              <a:rPr kumimoji="0" lang="en-US" altLang="en-US" sz="8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800" b="0" i="0" u="none" strike="noStrike" cap="none" normalizeH="0" baseline="0" dirty="0">
                <a:ln>
                  <a:noFill/>
                </a:ln>
                <a:solidFill>
                  <a:srgbClr val="333333"/>
                </a:solidFill>
                <a:effectLst/>
                <a:latin typeface="Source Sans Pro" panose="020B0503030403020204" pitchFamily="34" charset="0"/>
              </a:rPr>
              <a:t> Open Educational Resources © 2023/2024 by Blockchain for </a:t>
            </a:r>
            <a:r>
              <a:rPr kumimoji="0" lang="en-US" altLang="en-US" sz="8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800" b="0" i="0" u="none" strike="noStrike" cap="none" normalizeH="0" baseline="0" dirty="0">
                <a:ln>
                  <a:noFill/>
                </a:ln>
                <a:solidFill>
                  <a:srgbClr val="333333"/>
                </a:solidFill>
                <a:effectLst/>
                <a:latin typeface="Source Sans Pro" panose="020B0503030403020204" pitchFamily="34" charset="0"/>
              </a:rPr>
              <a:t> Consortium is licensed under </a:t>
            </a:r>
            <a:r>
              <a:rPr kumimoji="0" lang="en-US" altLang="en-US" sz="800" b="0" i="0" u="none" strike="noStrike" cap="none" normalizeH="0" baseline="0" dirty="0">
                <a:ln>
                  <a:noFill/>
                </a:ln>
                <a:solidFill>
                  <a:srgbClr val="D14500"/>
                </a:solidFill>
                <a:effectLst/>
                <a:latin typeface="Source Sans Pro" panose="020B0503030403020204" pitchFamily="34" charset="0"/>
                <a:hlinkClick r:id="rId4"/>
              </a:rPr>
              <a:t>CC BY-SA 4.0  </a:t>
            </a:r>
            <a:r>
              <a:rPr kumimoji="0" lang="en-US" altLang="en-US" sz="800" b="0" i="0" u="none" strike="noStrike" cap="none" normalizeH="0" baseline="0" dirty="0">
                <a:ln>
                  <a:noFill/>
                </a:ln>
                <a:solidFill>
                  <a:srgbClr val="D14500"/>
                </a:solidFill>
                <a:effectLst/>
                <a:latin typeface="Source Sans Pro" panose="020B0503030403020204" pitchFamily="34" charset="0"/>
              </a:rPr>
              <a:t>  </a:t>
            </a:r>
            <a:r>
              <a:rPr kumimoji="0" lang="en-US" altLang="en-US" sz="300" b="0" i="0" u="none" strike="noStrike" cap="none" normalizeH="0" baseline="0" dirty="0">
                <a:ln>
                  <a:noFill/>
                </a:ln>
                <a:solidFill>
                  <a:schemeClr val="tx1"/>
                </a:solidFill>
                <a:effectLst/>
              </a:rPr>
              <a:t> </a:t>
            </a:r>
            <a:endParaRPr kumimoji="0" lang="en-US" altLang="en-US" sz="1050" b="0" i="0" u="none" strike="noStrike" cap="none" normalizeH="0" baseline="0" dirty="0">
              <a:ln>
                <a:noFill/>
              </a:ln>
              <a:solidFill>
                <a:schemeClr val="tx1"/>
              </a:solidFill>
              <a:effectLst/>
              <a:latin typeface="Arial" panose="020B0604020202020204" pitchFamily="34" charset="0"/>
            </a:endParaRPr>
          </a:p>
        </p:txBody>
      </p:sp>
      <p:pic>
        <p:nvPicPr>
          <p:cNvPr id="58" name="Picture 6">
            <a:extLst>
              <a:ext uri="{FF2B5EF4-FFF2-40B4-BE49-F238E27FC236}">
                <a16:creationId xmlns:a16="http://schemas.microsoft.com/office/drawing/2014/main" id="{EA29D057-BBF8-C862-7818-26E83CC6AC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6524" y="6417837"/>
            <a:ext cx="903881" cy="316246"/>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a:extLst>
              <a:ext uri="{FF2B5EF4-FFF2-40B4-BE49-F238E27FC236}">
                <a16:creationId xmlns:a16="http://schemas.microsoft.com/office/drawing/2014/main" id="{7D828B13-760F-56FA-BF02-631D713439FE}"/>
              </a:ext>
            </a:extLst>
          </p:cNvPr>
          <p:cNvPicPr>
            <a:picLocks noChangeAspect="1"/>
          </p:cNvPicPr>
          <p:nvPr/>
        </p:nvPicPr>
        <p:blipFill>
          <a:blip r:embed="rId6"/>
          <a:stretch>
            <a:fillRect/>
          </a:stretch>
        </p:blipFill>
        <p:spPr>
          <a:xfrm>
            <a:off x="10394400" y="5759509"/>
            <a:ext cx="1638095" cy="342857"/>
          </a:xfrm>
          <a:prstGeom prst="rect">
            <a:avLst/>
          </a:prstGeom>
        </p:spPr>
      </p:pic>
      <p:sp>
        <p:nvSpPr>
          <p:cNvPr id="63" name="TextBox 62">
            <a:extLst>
              <a:ext uri="{FF2B5EF4-FFF2-40B4-BE49-F238E27FC236}">
                <a16:creationId xmlns:a16="http://schemas.microsoft.com/office/drawing/2014/main" id="{B9C566D2-B882-E467-B7BE-CF530E5A4A05}"/>
              </a:ext>
            </a:extLst>
          </p:cNvPr>
          <p:cNvSpPr txBox="1"/>
          <p:nvPr/>
        </p:nvSpPr>
        <p:spPr>
          <a:xfrm>
            <a:off x="9632641" y="6102366"/>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1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Decentralizovaná povaha blockchainu také znamená, že neexistuje jediný bod selhání, který by mohl zničit celou databázi.</a:t>
            </a:r>
            <a:endParaRPr/>
          </a:p>
          <a:p>
            <a:pPr marL="285750" lvl="0" indent="-285750" algn="l" rtl="0">
              <a:lnSpc>
                <a:spcPct val="107000"/>
              </a:lnSpc>
              <a:spcBef>
                <a:spcPts val="1800"/>
              </a:spcBef>
              <a:spcAft>
                <a:spcPts val="0"/>
              </a:spcAft>
              <a:buClr>
                <a:srgbClr val="262626"/>
              </a:buClr>
              <a:buSzPts val="2400"/>
              <a:buFont typeface="Arial"/>
              <a:buChar char="•"/>
            </a:pPr>
            <a:r>
              <a:rPr lang="en-GB"/>
              <a:t>Společnost, která ukládá všechny informace svých klientů na serverové farmě v jedné budově, by mohla o tato data přijít, pokud by byla budova zničena.</a:t>
            </a:r>
            <a:endParaRPr/>
          </a:p>
          <a:p>
            <a:pPr marL="285750" lvl="0" indent="-285750" algn="l" rtl="0">
              <a:lnSpc>
                <a:spcPct val="107000"/>
              </a:lnSpc>
              <a:spcBef>
                <a:spcPts val="1800"/>
              </a:spcBef>
              <a:spcAft>
                <a:spcPts val="0"/>
              </a:spcAft>
              <a:buClr>
                <a:srgbClr val="262626"/>
              </a:buClr>
              <a:buSzPts val="2400"/>
              <a:buFont typeface="Arial"/>
              <a:buChar char="•"/>
            </a:pPr>
            <a:r>
              <a:rPr lang="en-GB"/>
              <a:t>Jelikož kopie blockchainu existuje na každém počítači v síti současně, může fungovat i v případě, že jeden nebo dokonce více uzlů přejde do režimu offline.</a:t>
            </a:r>
            <a:endParaRPr>
              <a:latin typeface="Calibri"/>
              <a:ea typeface="Calibri"/>
              <a:cs typeface="Calibri"/>
              <a:sym typeface="Calibri"/>
            </a:endParaRPr>
          </a:p>
        </p:txBody>
      </p:sp>
      <p:sp>
        <p:nvSpPr>
          <p:cNvPr id="434" name="Google Shape;434;p1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Co je technologie Blockchainu?</a:t>
            </a:r>
            <a:endParaRPr sz="2800"/>
          </a:p>
        </p:txBody>
      </p:sp>
      <p:grpSp>
        <p:nvGrpSpPr>
          <p:cNvPr id="435" name="Google Shape;435;p10"/>
          <p:cNvGrpSpPr/>
          <p:nvPr/>
        </p:nvGrpSpPr>
        <p:grpSpPr>
          <a:xfrm rot="10800000" flipH="1">
            <a:off x="10388648" y="0"/>
            <a:ext cx="1803350" cy="2809693"/>
            <a:chOff x="12708052" y="5708395"/>
            <a:chExt cx="760808" cy="1185370"/>
          </a:xfrm>
        </p:grpSpPr>
        <p:sp>
          <p:nvSpPr>
            <p:cNvPr id="436" name="Google Shape;436;p1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7" name="Google Shape;437;p1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8" name="Google Shape;438;p1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39" name="Google Shape;439;p1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0" name="Google Shape;440;p1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1" name="Google Shape;441;p1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1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400"/>
              <a:buNone/>
            </a:pPr>
            <a:r>
              <a:rPr lang="en-GB" sz="2400"/>
              <a:t>Klíčové poznatky</a:t>
            </a:r>
            <a:endParaRPr sz="2400"/>
          </a:p>
        </p:txBody>
      </p:sp>
      <p:grpSp>
        <p:nvGrpSpPr>
          <p:cNvPr id="447" name="Google Shape;447;p11"/>
          <p:cNvGrpSpPr/>
          <p:nvPr/>
        </p:nvGrpSpPr>
        <p:grpSpPr>
          <a:xfrm rot="10800000" flipH="1">
            <a:off x="10388648" y="0"/>
            <a:ext cx="1803350" cy="2809693"/>
            <a:chOff x="12708052" y="5708395"/>
            <a:chExt cx="760808" cy="1185370"/>
          </a:xfrm>
        </p:grpSpPr>
        <p:sp>
          <p:nvSpPr>
            <p:cNvPr id="448" name="Google Shape;448;p1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49" name="Google Shape;449;p1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0" name="Google Shape;450;p1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1" name="Google Shape;451;p1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2" name="Google Shape;452;p1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3" name="Google Shape;453;p1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454" name="Google Shape;454;p11"/>
          <p:cNvGrpSpPr/>
          <p:nvPr/>
        </p:nvGrpSpPr>
        <p:grpSpPr>
          <a:xfrm>
            <a:off x="3274109" y="1631224"/>
            <a:ext cx="7128933" cy="4749836"/>
            <a:chOff x="0" y="0"/>
            <a:chExt cx="7128933" cy="4749836"/>
          </a:xfrm>
        </p:grpSpPr>
        <p:sp>
          <p:nvSpPr>
            <p:cNvPr id="455" name="Google Shape;455;p11"/>
            <p:cNvSpPr/>
            <p:nvPr/>
          </p:nvSpPr>
          <p:spPr>
            <a:xfrm>
              <a:off x="0" y="0"/>
              <a:ext cx="7128933" cy="1104613"/>
            </a:xfrm>
            <a:prstGeom prst="roundRect">
              <a:avLst>
                <a:gd name="adj" fmla="val 10000"/>
              </a:avLst>
            </a:prstGeom>
            <a:gradFill>
              <a:gsLst>
                <a:gs pos="0">
                  <a:srgbClr val="F8DDA9"/>
                </a:gs>
                <a:gs pos="50000">
                  <a:srgbClr val="F6D59A"/>
                </a:gs>
                <a:gs pos="100000">
                  <a:srgbClr val="F8D288"/>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1"/>
            <p:cNvSpPr txBox="1"/>
            <p:nvPr/>
          </p:nvSpPr>
          <p:spPr>
            <a:xfrm>
              <a:off x="1536247" y="0"/>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Clr>
                  <a:schemeClr val="dk1"/>
                </a:buClr>
                <a:buSzPts val="1700"/>
                <a:buFont typeface="Calibri"/>
                <a:buNone/>
              </a:pPr>
              <a:r>
                <a:rPr lang="en-GB" sz="1700">
                  <a:solidFill>
                    <a:schemeClr val="dk1"/>
                  </a:solidFill>
                  <a:latin typeface="Calibri"/>
                  <a:ea typeface="Calibri"/>
                  <a:cs typeface="Calibri"/>
                  <a:sym typeface="Calibri"/>
                </a:rPr>
                <a:t>Blockchain je typ sdílené databáze, která se od typické databáze liší způsobem ukládání informací; blockchainy ukládají data v kryptograficky propojených.</a:t>
              </a:r>
              <a:endParaRPr sz="1700">
                <a:solidFill>
                  <a:schemeClr val="dk1"/>
                </a:solidFill>
                <a:latin typeface="Calibri"/>
                <a:ea typeface="Calibri"/>
                <a:cs typeface="Calibri"/>
                <a:sym typeface="Calibri"/>
              </a:endParaRPr>
            </a:p>
          </p:txBody>
        </p:sp>
        <p:sp>
          <p:nvSpPr>
            <p:cNvPr id="457" name="Google Shape;457;p11"/>
            <p:cNvSpPr/>
            <p:nvPr/>
          </p:nvSpPr>
          <p:spPr>
            <a:xfrm>
              <a:off x="110461" y="110461"/>
              <a:ext cx="1425786" cy="883690"/>
            </a:xfrm>
            <a:prstGeom prst="roundRect">
              <a:avLst>
                <a:gd name="adj" fmla="val 10000"/>
              </a:avLst>
            </a:prstGeom>
            <a:blipFill rotWithShape="1">
              <a:blip r:embed="rId3">
                <a:alphaModFix/>
              </a:blip>
              <a:stretch>
                <a:fillRect t="-30997" b="-30995"/>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1"/>
            <p:cNvSpPr/>
            <p:nvPr/>
          </p:nvSpPr>
          <p:spPr>
            <a:xfrm>
              <a:off x="0" y="1215074"/>
              <a:ext cx="7128933" cy="1104613"/>
            </a:xfrm>
            <a:prstGeom prst="roundRect">
              <a:avLst>
                <a:gd name="adj" fmla="val 10000"/>
              </a:avLst>
            </a:prstGeom>
            <a:gradFill>
              <a:gsLst>
                <a:gs pos="0">
                  <a:srgbClr val="F6E5B2"/>
                </a:gs>
                <a:gs pos="50000">
                  <a:srgbClr val="F3DFA3"/>
                </a:gs>
                <a:gs pos="100000">
                  <a:srgbClr val="F5DD93"/>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1"/>
            <p:cNvSpPr txBox="1"/>
            <p:nvPr/>
          </p:nvSpPr>
          <p:spPr>
            <a:xfrm>
              <a:off x="1536247" y="1215074"/>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Clr>
                  <a:schemeClr val="dk1"/>
                </a:buClr>
                <a:buSzPts val="1700"/>
                <a:buFont typeface="Calibri"/>
                <a:buNone/>
              </a:pPr>
              <a:r>
                <a:rPr lang="en-GB" sz="1700">
                  <a:solidFill>
                    <a:schemeClr val="dk1"/>
                  </a:solidFill>
                  <a:latin typeface="Calibri"/>
                  <a:ea typeface="Calibri"/>
                  <a:cs typeface="Calibri"/>
                  <a:sym typeface="Calibri"/>
                </a:rPr>
                <a:t>Na blockchainu mohou být uloženy různé typy informací.</a:t>
              </a:r>
              <a:endParaRPr sz="1700">
                <a:solidFill>
                  <a:schemeClr val="dk1"/>
                </a:solidFill>
                <a:latin typeface="Calibri"/>
                <a:ea typeface="Calibri"/>
                <a:cs typeface="Calibri"/>
                <a:sym typeface="Calibri"/>
              </a:endParaRPr>
            </a:p>
          </p:txBody>
        </p:sp>
        <p:sp>
          <p:nvSpPr>
            <p:cNvPr id="460" name="Google Shape;460;p11"/>
            <p:cNvSpPr/>
            <p:nvPr/>
          </p:nvSpPr>
          <p:spPr>
            <a:xfrm>
              <a:off x="110461" y="1325535"/>
              <a:ext cx="1425786" cy="883690"/>
            </a:xfrm>
            <a:prstGeom prst="roundRect">
              <a:avLst>
                <a:gd name="adj" fmla="val 10000"/>
              </a:avLst>
            </a:prstGeom>
            <a:blipFill rotWithShape="1">
              <a:blip r:embed="rId4">
                <a:alphaModFix/>
              </a:blip>
              <a:stretch>
                <a:fillRect t="-30997" b="-30995"/>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1"/>
            <p:cNvSpPr/>
            <p:nvPr/>
          </p:nvSpPr>
          <p:spPr>
            <a:xfrm>
              <a:off x="0" y="2430149"/>
              <a:ext cx="7128933" cy="1104613"/>
            </a:xfrm>
            <a:prstGeom prst="roundRect">
              <a:avLst>
                <a:gd name="adj" fmla="val 10000"/>
              </a:avLst>
            </a:prstGeom>
            <a:gradFill>
              <a:gsLst>
                <a:gs pos="0">
                  <a:srgbClr val="F6EBBC"/>
                </a:gs>
                <a:gs pos="50000">
                  <a:srgbClr val="F3E7AD"/>
                </a:gs>
                <a:gs pos="100000">
                  <a:srgbClr val="F5E59F"/>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1"/>
            <p:cNvSpPr txBox="1"/>
            <p:nvPr/>
          </p:nvSpPr>
          <p:spPr>
            <a:xfrm>
              <a:off x="1536247" y="2430149"/>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Clr>
                  <a:schemeClr val="dk1"/>
                </a:buClr>
                <a:buSzPts val="1700"/>
                <a:buFont typeface="Calibri"/>
                <a:buNone/>
              </a:pPr>
              <a:r>
                <a:rPr lang="en-GB" sz="1700">
                  <a:solidFill>
                    <a:schemeClr val="dk1"/>
                  </a:solidFill>
                  <a:latin typeface="Calibri"/>
                  <a:ea typeface="Calibri"/>
                  <a:cs typeface="Calibri"/>
                  <a:sym typeface="Calibri"/>
                </a:rPr>
                <a:t>V mnoha případech je blockchain decentralizovaný, takže kontrolu nemá žádná jednotlivá osoba nebo skupina – místo toho si kontrolu zachovávají všichni uživatelé společně.</a:t>
              </a:r>
              <a:endParaRPr sz="1700">
                <a:solidFill>
                  <a:schemeClr val="dk1"/>
                </a:solidFill>
                <a:latin typeface="Calibri"/>
                <a:ea typeface="Calibri"/>
                <a:cs typeface="Calibri"/>
                <a:sym typeface="Calibri"/>
              </a:endParaRPr>
            </a:p>
          </p:txBody>
        </p:sp>
        <p:sp>
          <p:nvSpPr>
            <p:cNvPr id="463" name="Google Shape;463;p11"/>
            <p:cNvSpPr/>
            <p:nvPr/>
          </p:nvSpPr>
          <p:spPr>
            <a:xfrm>
              <a:off x="110461" y="2540610"/>
              <a:ext cx="1425786" cy="883690"/>
            </a:xfrm>
            <a:prstGeom prst="roundRect">
              <a:avLst>
                <a:gd name="adj" fmla="val 10000"/>
              </a:avLst>
            </a:prstGeom>
            <a:blipFill rotWithShape="1">
              <a:blip r:embed="rId5">
                <a:alphaModFix/>
              </a:blip>
              <a:stretch>
                <a:fillRect t="-30997" b="-30995"/>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11"/>
            <p:cNvSpPr/>
            <p:nvPr/>
          </p:nvSpPr>
          <p:spPr>
            <a:xfrm>
              <a:off x="0" y="3645223"/>
              <a:ext cx="7128933" cy="1104613"/>
            </a:xfrm>
            <a:prstGeom prst="roundRect">
              <a:avLst>
                <a:gd name="adj" fmla="val 10000"/>
              </a:avLst>
            </a:prstGeom>
            <a:gradFill>
              <a:gsLst>
                <a:gs pos="0">
                  <a:srgbClr val="F6F1C7"/>
                </a:gs>
                <a:gs pos="50000">
                  <a:srgbClr val="F4EDB8"/>
                </a:gs>
                <a:gs pos="100000">
                  <a:srgbClr val="F5EDAC"/>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1"/>
            <p:cNvSpPr txBox="1"/>
            <p:nvPr/>
          </p:nvSpPr>
          <p:spPr>
            <a:xfrm>
              <a:off x="1536247" y="3645223"/>
              <a:ext cx="5592685" cy="1104613"/>
            </a:xfrm>
            <a:prstGeom prst="rect">
              <a:avLst/>
            </a:prstGeom>
            <a:noFill/>
            <a:ln>
              <a:noFill/>
            </a:ln>
          </p:spPr>
          <p:txBody>
            <a:bodyPr spcFirstLastPara="1" wrap="square" lIns="64750" tIns="64750" rIns="64750" bIns="64750" anchor="ctr" anchorCtr="0">
              <a:noAutofit/>
            </a:bodyPr>
            <a:lstStyle/>
            <a:p>
              <a:pPr marL="0" marR="0" lvl="0" indent="0" algn="l" rtl="0">
                <a:lnSpc>
                  <a:spcPct val="90000"/>
                </a:lnSpc>
                <a:spcBef>
                  <a:spcPts val="0"/>
                </a:spcBef>
                <a:spcAft>
                  <a:spcPts val="0"/>
                </a:spcAft>
                <a:buClr>
                  <a:schemeClr val="dk1"/>
                </a:buClr>
                <a:buSzPts val="1700"/>
                <a:buFont typeface="Calibri"/>
                <a:buNone/>
              </a:pPr>
              <a:r>
                <a:rPr lang="en-GB" sz="1700">
                  <a:solidFill>
                    <a:schemeClr val="dk1"/>
                  </a:solidFill>
                  <a:latin typeface="Calibri"/>
                  <a:ea typeface="Calibri"/>
                  <a:cs typeface="Calibri"/>
                  <a:sym typeface="Calibri"/>
                </a:rPr>
                <a:t>Decentralizované blockchainy jsou imutabilní, což znamená, že zadaná data jsou nevratná.</a:t>
              </a:r>
              <a:endParaRPr sz="1700">
                <a:solidFill>
                  <a:schemeClr val="dk1"/>
                </a:solidFill>
                <a:latin typeface="Calibri"/>
                <a:ea typeface="Calibri"/>
                <a:cs typeface="Calibri"/>
                <a:sym typeface="Calibri"/>
              </a:endParaRPr>
            </a:p>
          </p:txBody>
        </p:sp>
        <p:sp>
          <p:nvSpPr>
            <p:cNvPr id="466" name="Google Shape;466;p11"/>
            <p:cNvSpPr/>
            <p:nvPr/>
          </p:nvSpPr>
          <p:spPr>
            <a:xfrm>
              <a:off x="110461" y="3755685"/>
              <a:ext cx="1425786" cy="883690"/>
            </a:xfrm>
            <a:prstGeom prst="roundRect">
              <a:avLst>
                <a:gd name="adj" fmla="val 10000"/>
              </a:avLst>
            </a:prstGeom>
            <a:blipFill rotWithShape="1">
              <a:blip r:embed="rId6">
                <a:alphaModFix/>
              </a:blip>
              <a:stretch>
                <a:fillRect t="-30997" b="-30995"/>
              </a:stretch>
            </a:blipFill>
            <a:ln w="9525"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1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Proč je Blockchain důležitý?</a:t>
            </a:r>
            <a:endParaRPr/>
          </a:p>
        </p:txBody>
      </p:sp>
      <p:grpSp>
        <p:nvGrpSpPr>
          <p:cNvPr id="472" name="Google Shape;472;p12"/>
          <p:cNvGrpSpPr/>
          <p:nvPr/>
        </p:nvGrpSpPr>
        <p:grpSpPr>
          <a:xfrm rot="10800000" flipH="1">
            <a:off x="10388648" y="0"/>
            <a:ext cx="1803350" cy="2809693"/>
            <a:chOff x="12708052" y="5708395"/>
            <a:chExt cx="760808" cy="1185370"/>
          </a:xfrm>
        </p:grpSpPr>
        <p:sp>
          <p:nvSpPr>
            <p:cNvPr id="473" name="Google Shape;473;p1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4" name="Google Shape;474;p1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5" name="Google Shape;475;p1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6" name="Google Shape;476;p1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7" name="Google Shape;477;p1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8" name="Google Shape;478;p1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479" name="Google Shape;479;p12"/>
          <p:cNvSpPr txBox="1"/>
          <p:nvPr/>
        </p:nvSpPr>
        <p:spPr>
          <a:xfrm>
            <a:off x="2204884" y="2081740"/>
            <a:ext cx="8295968" cy="4005007"/>
          </a:xfrm>
          <a:prstGeom prst="rect">
            <a:avLst/>
          </a:prstGeom>
          <a:gradFill>
            <a:gsLst>
              <a:gs pos="0">
                <a:srgbClr val="99C5B8"/>
              </a:gs>
              <a:gs pos="50000">
                <a:srgbClr val="C1D9D1"/>
              </a:gs>
              <a:gs pos="100000">
                <a:srgbClr val="E0ECE8"/>
              </a:gs>
            </a:gsLst>
            <a:lin ang="13500000" scaled="0"/>
          </a:gradFill>
          <a:ln w="9525" cap="flat" cmpd="sng">
            <a:solidFill>
              <a:srgbClr val="3C8C79"/>
            </a:solidFill>
            <a:prstDash val="solid"/>
            <a:round/>
            <a:headEnd type="none" w="sm" len="sm"/>
            <a:tailEnd type="none" w="sm" len="sm"/>
          </a:ln>
        </p:spPr>
        <p:txBody>
          <a:bodyPr spcFirstLastPara="1" wrap="square" lIns="91425" tIns="45700" rIns="91425" bIns="45700" anchor="t" anchorCtr="0">
            <a:spAutoFit/>
          </a:bodyPr>
          <a:lstStyle/>
          <a:p>
            <a:pPr marL="457200" marR="0" lvl="0" indent="-457200" algn="l" rtl="0">
              <a:lnSpc>
                <a:spcPct val="107000"/>
              </a:lnSpc>
              <a:spcBef>
                <a:spcPts val="0"/>
              </a:spcBef>
              <a:spcAft>
                <a:spcPts val="0"/>
              </a:spcAft>
              <a:buClr>
                <a:schemeClr val="dk1"/>
              </a:buClr>
              <a:buSzPts val="2800"/>
              <a:buFont typeface="Arial"/>
              <a:buChar char="•"/>
            </a:pPr>
            <a:r>
              <a:rPr lang="en-GB" sz="2800">
                <a:solidFill>
                  <a:schemeClr val="dk1"/>
                </a:solidFill>
                <a:latin typeface="Calibri"/>
                <a:ea typeface="Calibri"/>
                <a:cs typeface="Calibri"/>
                <a:sym typeface="Calibri"/>
              </a:rPr>
              <a:t>Zvažte příklad </a:t>
            </a:r>
            <a:r>
              <a:rPr lang="en-GB" sz="2800" b="1">
                <a:solidFill>
                  <a:schemeClr val="dk1"/>
                </a:solidFill>
                <a:latin typeface="Calibri"/>
                <a:ea typeface="Calibri"/>
                <a:cs typeface="Calibri"/>
                <a:sym typeface="Calibri"/>
              </a:rPr>
              <a:t>prodeje nemovitosti</a:t>
            </a:r>
            <a:endParaRPr sz="2800" b="1">
              <a:solidFill>
                <a:schemeClr val="dk1"/>
              </a:solidFill>
              <a:latin typeface="Calibri"/>
              <a:ea typeface="Calibri"/>
              <a:cs typeface="Calibri"/>
              <a:sym typeface="Calibri"/>
            </a:endParaRPr>
          </a:p>
          <a:p>
            <a:pPr marL="1165225" marR="0" lvl="1" indent="-457200" algn="l" rtl="0">
              <a:lnSpc>
                <a:spcPct val="107000"/>
              </a:lnSpc>
              <a:spcBef>
                <a:spcPts val="800"/>
              </a:spcBef>
              <a:spcAft>
                <a:spcPts val="0"/>
              </a:spcAft>
              <a:buClr>
                <a:schemeClr val="dk1"/>
              </a:buClr>
              <a:buSzPts val="2400"/>
              <a:buFont typeface="Arial"/>
              <a:buChar char="•"/>
            </a:pPr>
            <a:r>
              <a:rPr lang="en-GB" sz="2400" b="0" i="0" u="none" strike="noStrike" cap="none">
                <a:solidFill>
                  <a:schemeClr val="dk1"/>
                </a:solidFill>
                <a:latin typeface="Calibri"/>
                <a:ea typeface="Calibri"/>
                <a:cs typeface="Calibri"/>
                <a:sym typeface="Calibri"/>
              </a:rPr>
              <a:t>Jakmile je transakce dokončena, vlastnictví nemovitosti přechází na kupujícího.</a:t>
            </a:r>
            <a:endParaRPr/>
          </a:p>
          <a:p>
            <a:pPr marL="1165225" marR="0" lvl="1" indent="-457200" algn="l" rtl="0">
              <a:lnSpc>
                <a:spcPct val="107000"/>
              </a:lnSpc>
              <a:spcBef>
                <a:spcPts val="800"/>
              </a:spcBef>
              <a:spcAft>
                <a:spcPts val="0"/>
              </a:spcAft>
              <a:buClr>
                <a:schemeClr val="dk1"/>
              </a:buClr>
              <a:buSzPts val="2400"/>
              <a:buFont typeface="Arial"/>
              <a:buChar char="•"/>
            </a:pPr>
            <a:r>
              <a:rPr lang="en-GB" sz="2400" b="0" i="0" u="none" strike="noStrike" cap="none">
                <a:solidFill>
                  <a:schemeClr val="dk1"/>
                </a:solidFill>
                <a:latin typeface="Calibri"/>
                <a:ea typeface="Calibri"/>
                <a:cs typeface="Calibri"/>
                <a:sym typeface="Calibri"/>
              </a:rPr>
              <a:t>Jednotlivě může kupující i prodávající zaznamenávat peněžní transakce, ale žádnému zdroji nelze věřit.</a:t>
            </a:r>
            <a:endParaRPr/>
          </a:p>
          <a:p>
            <a:pPr marL="1165225" marR="0" lvl="1" indent="-457200" algn="l" rtl="0">
              <a:lnSpc>
                <a:spcPct val="107000"/>
              </a:lnSpc>
              <a:spcBef>
                <a:spcPts val="800"/>
              </a:spcBef>
              <a:spcAft>
                <a:spcPts val="0"/>
              </a:spcAft>
              <a:buClr>
                <a:schemeClr val="dk1"/>
              </a:buClr>
              <a:buSzPts val="2400"/>
              <a:buFont typeface="Arial"/>
              <a:buChar char="•"/>
            </a:pPr>
            <a:r>
              <a:rPr lang="en-GB" sz="2400" b="0" i="0" u="none" strike="noStrike" cap="none">
                <a:solidFill>
                  <a:schemeClr val="dk1"/>
                </a:solidFill>
                <a:latin typeface="Calibri"/>
                <a:ea typeface="Calibri"/>
                <a:cs typeface="Calibri"/>
                <a:sym typeface="Calibri"/>
              </a:rPr>
              <a:t>Prodávající může snadno tvrdit, že neobdržel peníze, i přesto, že je obdržel, a kupující může stejně tak argumentovat, že částku již zaplatil, i když peníze ještě neodeslal.</a:t>
            </a:r>
            <a:endParaRPr sz="2400" b="0" i="0" u="none" strike="noStrike" cap="non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1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Tradiční databázové technologie se potýkají s několika problémy pro zaznamenávání finančních transakcí</a:t>
            </a:r>
            <a:endParaRPr/>
          </a:p>
          <a:p>
            <a:pPr marL="285750" lvl="0" indent="-285750" algn="l" rtl="0">
              <a:lnSpc>
                <a:spcPct val="107000"/>
              </a:lnSpc>
              <a:spcBef>
                <a:spcPts val="1800"/>
              </a:spcBef>
              <a:spcAft>
                <a:spcPts val="0"/>
              </a:spcAft>
              <a:buClr>
                <a:srgbClr val="262626"/>
              </a:buClr>
              <a:buSzPts val="2400"/>
              <a:buFont typeface="Arial"/>
              <a:buChar char="•"/>
            </a:pPr>
            <a:r>
              <a:rPr lang="en-GB"/>
              <a:t>Aby se předešlo případným právním problémům, musí na transakce dohlížet a ověřovat je důvěryhodná třetí strana</a:t>
            </a:r>
            <a:endParaRPr>
              <a:latin typeface="Calibri"/>
              <a:ea typeface="Calibri"/>
              <a:cs typeface="Calibri"/>
              <a:sym typeface="Calibri"/>
            </a:endParaRPr>
          </a:p>
          <a:p>
            <a:pPr marL="228600" lvl="0" indent="-228600" algn="ctr" rtl="0">
              <a:lnSpc>
                <a:spcPct val="107000"/>
              </a:lnSpc>
              <a:spcBef>
                <a:spcPts val="1800"/>
              </a:spcBef>
              <a:spcAft>
                <a:spcPts val="0"/>
              </a:spcAft>
              <a:buClr>
                <a:srgbClr val="262626"/>
              </a:buClr>
              <a:buSzPts val="2400"/>
              <a:buNone/>
            </a:pPr>
            <a:r>
              <a:rPr lang="en-GB">
                <a:latin typeface="Calibri"/>
                <a:ea typeface="Calibri"/>
                <a:cs typeface="Calibri"/>
                <a:sym typeface="Calibri"/>
              </a:rPr>
              <a:t>ALE</a:t>
            </a:r>
            <a:endParaRPr>
              <a:latin typeface="Calibri"/>
              <a:ea typeface="Calibri"/>
              <a:cs typeface="Calibri"/>
              <a:sym typeface="Calibri"/>
            </a:endParaRPr>
          </a:p>
          <a:p>
            <a:pPr marL="285750" lvl="0" indent="-285750" algn="l" rtl="0">
              <a:lnSpc>
                <a:spcPct val="107000"/>
              </a:lnSpc>
              <a:spcBef>
                <a:spcPts val="1800"/>
              </a:spcBef>
              <a:spcAft>
                <a:spcPts val="0"/>
              </a:spcAft>
              <a:buClr>
                <a:srgbClr val="262626"/>
              </a:buClr>
              <a:buSzPts val="2400"/>
              <a:buFont typeface="Arial"/>
              <a:buChar char="•"/>
            </a:pPr>
            <a:r>
              <a:rPr lang="en-GB"/>
              <a:t>Přítomnost tohoto ústředního orgánu nejen ztěžuje transakci, ale také vytváří jeden zranitelný bod </a:t>
            </a:r>
            <a:endParaRPr/>
          </a:p>
          <a:p>
            <a:pPr marL="285750" lvl="0" indent="-285750" algn="l" rtl="0">
              <a:lnSpc>
                <a:spcPct val="107000"/>
              </a:lnSpc>
              <a:spcBef>
                <a:spcPts val="1800"/>
              </a:spcBef>
              <a:spcAft>
                <a:spcPts val="0"/>
              </a:spcAft>
              <a:buClr>
                <a:srgbClr val="262626"/>
              </a:buClr>
              <a:buSzPts val="2400"/>
              <a:buFont typeface="Arial"/>
              <a:buChar char="•"/>
            </a:pPr>
            <a:r>
              <a:rPr lang="en-GB"/>
              <a:t>Pokud by došlo ke kompromitaci centrální databáze, mohlo by to ublížit oběma stranám</a:t>
            </a:r>
            <a:endParaRPr>
              <a:latin typeface="Calibri"/>
              <a:ea typeface="Calibri"/>
              <a:cs typeface="Calibri"/>
              <a:sym typeface="Calibri"/>
            </a:endParaRPr>
          </a:p>
        </p:txBody>
      </p:sp>
      <p:sp>
        <p:nvSpPr>
          <p:cNvPr id="485" name="Google Shape;485;p1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Proč je Blockchain důležitý?</a:t>
            </a:r>
            <a:endParaRPr/>
          </a:p>
        </p:txBody>
      </p:sp>
      <p:grpSp>
        <p:nvGrpSpPr>
          <p:cNvPr id="486" name="Google Shape;486;p13"/>
          <p:cNvGrpSpPr/>
          <p:nvPr/>
        </p:nvGrpSpPr>
        <p:grpSpPr>
          <a:xfrm rot="10800000" flipH="1">
            <a:off x="10388648" y="0"/>
            <a:ext cx="1803350" cy="2809693"/>
            <a:chOff x="12708052" y="5708395"/>
            <a:chExt cx="760808" cy="1185370"/>
          </a:xfrm>
        </p:grpSpPr>
        <p:sp>
          <p:nvSpPr>
            <p:cNvPr id="487" name="Google Shape;487;p1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8" name="Google Shape;488;p1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9" name="Google Shape;489;p1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0" name="Google Shape;490;p1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1" name="Google Shape;491;p1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2" name="Google Shape;492;p1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14"/>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Blockchain je nově vznikající technologie, která je inovativním způsobem přijímána různými průmyslovými odvětvími. V následujících podsekcích popisujeme některé případové studie v různých odvětvích</a:t>
            </a:r>
            <a:r>
              <a:rPr lang="en-GB" sz="2400">
                <a:latin typeface="Calibri"/>
                <a:ea typeface="Calibri"/>
                <a:cs typeface="Calibri"/>
                <a:sym typeface="Calibri"/>
              </a:rPr>
              <a:t>:</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energie</a:t>
            </a:r>
            <a:endParaRPr sz="2400">
              <a:solidFill>
                <a:srgbClr val="262626"/>
              </a:solidFill>
              <a:latin typeface="Calibri"/>
              <a:ea typeface="Calibri"/>
              <a:cs typeface="Calibri"/>
              <a:sym typeface="Calibri"/>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finance</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média a zábavní průmysl</a:t>
            </a:r>
            <a:endParaRPr sz="2400">
              <a:solidFill>
                <a:srgbClr val="262626"/>
              </a:solidFill>
              <a:latin typeface="Calibri"/>
              <a:ea typeface="Calibri"/>
              <a:cs typeface="Calibri"/>
              <a:sym typeface="Calibri"/>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maloobchod</a:t>
            </a:r>
            <a:endParaRPr sz="2400">
              <a:solidFill>
                <a:srgbClr val="262626"/>
              </a:solidFill>
              <a:latin typeface="Calibri"/>
              <a:ea typeface="Calibri"/>
              <a:cs typeface="Calibri"/>
              <a:sym typeface="Calibri"/>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zemědělství</a:t>
            </a:r>
            <a:endParaRPr sz="2400">
              <a:solidFill>
                <a:srgbClr val="262626"/>
              </a:solidFill>
              <a:latin typeface="Calibri"/>
              <a:ea typeface="Calibri"/>
              <a:cs typeface="Calibri"/>
              <a:sym typeface="Calibri"/>
            </a:endParaRPr>
          </a:p>
        </p:txBody>
      </p:sp>
      <p:sp>
        <p:nvSpPr>
          <p:cNvPr id="498" name="Google Shape;498;p1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sz="2800"/>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499" name="Google Shape;499;p14"/>
          <p:cNvGrpSpPr/>
          <p:nvPr/>
        </p:nvGrpSpPr>
        <p:grpSpPr>
          <a:xfrm rot="10800000" flipH="1">
            <a:off x="10388648" y="0"/>
            <a:ext cx="1803350" cy="2809693"/>
            <a:chOff x="12708052" y="5708395"/>
            <a:chExt cx="760808" cy="1185370"/>
          </a:xfrm>
        </p:grpSpPr>
        <p:sp>
          <p:nvSpPr>
            <p:cNvPr id="500" name="Google Shape;500;p1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1" name="Google Shape;501;p1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2" name="Google Shape;502;p1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3" name="Google Shape;503;p1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4" name="Google Shape;504;p1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5" name="Google Shape;505;p1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15"/>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b="1">
                <a:latin typeface="Calibri"/>
                <a:ea typeface="Calibri"/>
                <a:cs typeface="Calibri"/>
                <a:sym typeface="Calibri"/>
              </a:rPr>
              <a:t>Energie</a:t>
            </a:r>
            <a:endParaRPr sz="2400" b="1">
              <a:latin typeface="Calibri"/>
              <a:ea typeface="Calibri"/>
              <a:cs typeface="Calibri"/>
              <a:sym typeface="Calibri"/>
            </a:endParaRPr>
          </a:p>
          <a:p>
            <a:pPr marL="285750" lvl="0" indent="-285750" algn="l" rtl="0">
              <a:lnSpc>
                <a:spcPct val="107000"/>
              </a:lnSpc>
              <a:spcBef>
                <a:spcPts val="1800"/>
              </a:spcBef>
              <a:spcAft>
                <a:spcPts val="0"/>
              </a:spcAft>
              <a:buClr>
                <a:srgbClr val="262626"/>
              </a:buClr>
              <a:buSzPts val="2400"/>
              <a:buFont typeface="Arial"/>
              <a:buChar char="•"/>
            </a:pPr>
            <a:r>
              <a:rPr lang="en-GB"/>
              <a:t>Energetické společnosti využívají technologii Blockchainu k vytváření peer-to-peer platforem pro obchodování s energií a zefektivňují tak přístup k obnovitelné energii. Zvažte například tato použití</a:t>
            </a:r>
            <a:r>
              <a:rPr lang="en-GB" sz="2400">
                <a:latin typeface="Calibri"/>
                <a:ea typeface="Calibri"/>
                <a:cs typeface="Calibri"/>
                <a:sym typeface="Calibri"/>
              </a:rPr>
              <a:t>:</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Energetické společnosti založené na blockchainu vytvořily obchodní platformu pro prodej elektřiny mezi jednotlivci. Majitelé domů se solárními panely využívají tuto platformu k prodeji své přebytečné solární energie sousedům. Proces je do značné míry automatizovaný: chytré měřiče vytvářejí transakce a Blockchain je zaznamenává.</a:t>
            </a:r>
            <a:endParaRPr sz="2400">
              <a:solidFill>
                <a:srgbClr val="262626"/>
              </a:solidFill>
              <a:latin typeface="Calibri"/>
              <a:ea typeface="Calibri"/>
              <a:cs typeface="Calibri"/>
              <a:sym typeface="Calibri"/>
            </a:endParaRPr>
          </a:p>
        </p:txBody>
      </p:sp>
      <p:sp>
        <p:nvSpPr>
          <p:cNvPr id="511" name="Google Shape;511;p1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sz="2800"/>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512" name="Google Shape;512;p15"/>
          <p:cNvGrpSpPr/>
          <p:nvPr/>
        </p:nvGrpSpPr>
        <p:grpSpPr>
          <a:xfrm rot="10800000" flipH="1">
            <a:off x="10388648" y="0"/>
            <a:ext cx="1803350" cy="2809693"/>
            <a:chOff x="12708052" y="5708395"/>
            <a:chExt cx="760808" cy="1185370"/>
          </a:xfrm>
        </p:grpSpPr>
        <p:sp>
          <p:nvSpPr>
            <p:cNvPr id="513" name="Google Shape;513;p1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4" name="Google Shape;514;p1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5" name="Google Shape;515;p1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6" name="Google Shape;516;p1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7" name="Google Shape;517;p1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18" name="Google Shape;518;p1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16"/>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262626"/>
              </a:buClr>
              <a:buSzPts val="2400"/>
              <a:buNone/>
            </a:pPr>
            <a:r>
              <a:rPr lang="en-GB" sz="2400" b="1">
                <a:latin typeface="Calibri"/>
                <a:ea typeface="Calibri"/>
                <a:cs typeface="Calibri"/>
                <a:sym typeface="Calibri"/>
              </a:rPr>
              <a:t>Finance</a:t>
            </a:r>
            <a:endParaRPr/>
          </a:p>
          <a:p>
            <a:pPr marL="285750" lvl="0" indent="-285750" algn="l" rtl="0">
              <a:lnSpc>
                <a:spcPct val="100000"/>
              </a:lnSpc>
              <a:spcBef>
                <a:spcPts val="1200"/>
              </a:spcBef>
              <a:spcAft>
                <a:spcPts val="0"/>
              </a:spcAft>
              <a:buClr>
                <a:srgbClr val="262626"/>
              </a:buClr>
              <a:buSzPts val="2400"/>
              <a:buFont typeface="Arial"/>
              <a:buChar char="•"/>
            </a:pPr>
            <a:r>
              <a:rPr lang="en-GB" sz="2400">
                <a:latin typeface="Calibri"/>
                <a:ea typeface="Calibri"/>
                <a:cs typeface="Calibri"/>
                <a:sym typeface="Calibri"/>
              </a:rPr>
              <a:t>Traditional financial systems, like banks and stock exchanges, use blockchain services to manage online payments, accounts, and market trading. </a:t>
            </a:r>
            <a:endParaRPr sz="2400">
              <a:latin typeface="Calibri"/>
              <a:ea typeface="Calibri"/>
              <a:cs typeface="Calibri"/>
              <a:sym typeface="Calibri"/>
            </a:endParaRPr>
          </a:p>
          <a:p>
            <a:pPr marL="285750" lvl="0" indent="-285750" algn="l" rtl="0">
              <a:lnSpc>
                <a:spcPct val="100000"/>
              </a:lnSpc>
              <a:spcBef>
                <a:spcPts val="1200"/>
              </a:spcBef>
              <a:spcAft>
                <a:spcPts val="0"/>
              </a:spcAft>
              <a:buClr>
                <a:srgbClr val="262626"/>
              </a:buClr>
              <a:buSzPts val="2400"/>
              <a:buFont typeface="Arial"/>
              <a:buChar char="•"/>
            </a:pPr>
            <a:r>
              <a:rPr lang="en-GB"/>
              <a:t>Například Singapore Exchange Limited, investiční holdingová společnost, která poskytuje služby finančního obchodování v celé Asii, využívá technologii blockchain k vybudování efektivnějšího mezibankovního platebního účtu.</a:t>
            </a:r>
            <a:endParaRPr/>
          </a:p>
          <a:p>
            <a:pPr marL="285750" lvl="0" indent="-285750" algn="l" rtl="0">
              <a:lnSpc>
                <a:spcPct val="100000"/>
              </a:lnSpc>
              <a:spcBef>
                <a:spcPts val="1200"/>
              </a:spcBef>
              <a:spcAft>
                <a:spcPts val="0"/>
              </a:spcAft>
              <a:buClr>
                <a:srgbClr val="262626"/>
              </a:buClr>
              <a:buSzPts val="2400"/>
              <a:buFont typeface="Arial"/>
              <a:buChar char="•"/>
            </a:pPr>
            <a:r>
              <a:rPr lang="en-GB"/>
              <a:t>Přijetím blockchainu vyřešili několik problémů, včetně</a:t>
            </a:r>
            <a:r>
              <a:rPr lang="en-GB" sz="2400">
                <a:latin typeface="Calibri"/>
                <a:ea typeface="Calibri"/>
                <a:cs typeface="Calibri"/>
                <a:sym typeface="Calibri"/>
              </a:rPr>
              <a:t>:</a:t>
            </a:r>
            <a:endParaRPr/>
          </a:p>
          <a:p>
            <a:pPr marL="1343025" lvl="6" indent="-285750" algn="l" rtl="0">
              <a:lnSpc>
                <a:spcPct val="100000"/>
              </a:lnSpc>
              <a:spcBef>
                <a:spcPts val="1200"/>
              </a:spcBef>
              <a:spcAft>
                <a:spcPts val="0"/>
              </a:spcAft>
              <a:buClr>
                <a:srgbClr val="262626"/>
              </a:buClr>
              <a:buSzPts val="2400"/>
              <a:buFont typeface="Noto Sans Symbols"/>
              <a:buChar char="▪"/>
            </a:pPr>
            <a:r>
              <a:rPr lang="en-GB" sz="2400">
                <a:solidFill>
                  <a:srgbClr val="262626"/>
                </a:solidFill>
                <a:latin typeface="Calibri"/>
                <a:ea typeface="Calibri"/>
                <a:cs typeface="Calibri"/>
                <a:sym typeface="Calibri"/>
              </a:rPr>
              <a:t>dávkového zpracování a</a:t>
            </a:r>
            <a:endParaRPr sz="2400">
              <a:solidFill>
                <a:srgbClr val="262626"/>
              </a:solidFill>
              <a:latin typeface="Calibri"/>
              <a:ea typeface="Calibri"/>
              <a:cs typeface="Calibri"/>
              <a:sym typeface="Calibri"/>
            </a:endParaRPr>
          </a:p>
          <a:p>
            <a:pPr marL="1343025" lvl="6" indent="-285750" algn="l" rtl="0">
              <a:lnSpc>
                <a:spcPct val="100000"/>
              </a:lnSpc>
              <a:spcBef>
                <a:spcPts val="1200"/>
              </a:spcBef>
              <a:spcAft>
                <a:spcPts val="0"/>
              </a:spcAft>
              <a:buClr>
                <a:srgbClr val="262626"/>
              </a:buClr>
              <a:buSzPts val="2400"/>
              <a:buFont typeface="Noto Sans Symbols"/>
              <a:buChar char="▪"/>
            </a:pPr>
            <a:r>
              <a:rPr lang="en-GB" sz="2400">
                <a:solidFill>
                  <a:srgbClr val="262626"/>
                </a:solidFill>
              </a:rPr>
              <a:t>ručního odsouhlasení několika tisíců finančních transakcí</a:t>
            </a:r>
            <a:endParaRPr sz="2400">
              <a:solidFill>
                <a:srgbClr val="262626"/>
              </a:solidFill>
              <a:latin typeface="Calibri"/>
              <a:ea typeface="Calibri"/>
              <a:cs typeface="Calibri"/>
              <a:sym typeface="Calibri"/>
            </a:endParaRPr>
          </a:p>
        </p:txBody>
      </p:sp>
      <p:sp>
        <p:nvSpPr>
          <p:cNvPr id="524" name="Google Shape;524;p1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sz="2800"/>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525" name="Google Shape;525;p16"/>
          <p:cNvGrpSpPr/>
          <p:nvPr/>
        </p:nvGrpSpPr>
        <p:grpSpPr>
          <a:xfrm rot="10800000" flipH="1">
            <a:off x="10388648" y="0"/>
            <a:ext cx="1803350" cy="2809693"/>
            <a:chOff x="12708052" y="5708395"/>
            <a:chExt cx="760808" cy="1185370"/>
          </a:xfrm>
        </p:grpSpPr>
        <p:sp>
          <p:nvSpPr>
            <p:cNvPr id="526" name="Google Shape;526;p1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7" name="Google Shape;527;p1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8" name="Google Shape;528;p1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29" name="Google Shape;529;p1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0" name="Google Shape;530;p1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1" name="Google Shape;531;p1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17"/>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262626"/>
              </a:buClr>
              <a:buSzPts val="2400"/>
              <a:buNone/>
            </a:pPr>
            <a:r>
              <a:rPr lang="en-GB" sz="2400" b="1">
                <a:latin typeface="Calibri"/>
                <a:ea typeface="Calibri"/>
                <a:cs typeface="Calibri"/>
                <a:sym typeface="Calibri"/>
              </a:rPr>
              <a:t>Média a zábavní průmysl</a:t>
            </a:r>
            <a:endParaRPr sz="2400" b="1">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Společnosti v oblasti médií a zábavy využívají Blockchainové systémy ke správě dat o autorských právech.</a:t>
            </a:r>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Ověření autorských práv je zásadní pro spravedlivé odškodnění umělců.</a:t>
            </a:r>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Zaznamenání prodeje nebo převodu obsahu chráněného autorským právem vyžaduje několik transakcí</a:t>
            </a:r>
            <a:r>
              <a:rPr lang="en-GB" sz="2400">
                <a:solidFill>
                  <a:srgbClr val="262626"/>
                </a:solidFill>
                <a:latin typeface="Calibri"/>
                <a:ea typeface="Calibri"/>
                <a:cs typeface="Calibri"/>
                <a:sym typeface="Calibri"/>
              </a:rPr>
              <a:t>. </a:t>
            </a:r>
            <a:endParaRPr sz="2400">
              <a:solidFill>
                <a:srgbClr val="262626"/>
              </a:solidFill>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Sony Music Entertainment Japan využívá Blockchainové služby k zefektivnění správy digitálních práv</a:t>
            </a:r>
            <a:r>
              <a:rPr lang="en-GB" sz="2400">
                <a:solidFill>
                  <a:srgbClr val="262626"/>
                </a:solidFill>
                <a:latin typeface="Calibri"/>
                <a:ea typeface="Calibri"/>
                <a:cs typeface="Calibri"/>
                <a:sym typeface="Calibri"/>
              </a:rPr>
              <a:t>. </a:t>
            </a:r>
            <a:endParaRPr sz="2400">
              <a:solidFill>
                <a:srgbClr val="262626"/>
              </a:solidFill>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Úspěšně použili Blockchainovou strategii ke zlepšení produktivity a snížení nákladů na zpracování autorských práv.</a:t>
            </a:r>
            <a:endParaRPr sz="2400">
              <a:solidFill>
                <a:srgbClr val="262626"/>
              </a:solidFill>
              <a:latin typeface="Calibri"/>
              <a:ea typeface="Calibri"/>
              <a:cs typeface="Calibri"/>
              <a:sym typeface="Calibri"/>
            </a:endParaRPr>
          </a:p>
        </p:txBody>
      </p:sp>
      <p:sp>
        <p:nvSpPr>
          <p:cNvPr id="537" name="Google Shape;537;p1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sz="2800"/>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538" name="Google Shape;538;p17"/>
          <p:cNvGrpSpPr/>
          <p:nvPr/>
        </p:nvGrpSpPr>
        <p:grpSpPr>
          <a:xfrm rot="10800000" flipH="1">
            <a:off x="10388648" y="0"/>
            <a:ext cx="1803350" cy="2809693"/>
            <a:chOff x="12708052" y="5708395"/>
            <a:chExt cx="760808" cy="1185370"/>
          </a:xfrm>
        </p:grpSpPr>
        <p:sp>
          <p:nvSpPr>
            <p:cNvPr id="539" name="Google Shape;539;p1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0" name="Google Shape;540;p1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1" name="Google Shape;541;p1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2" name="Google Shape;542;p1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3" name="Google Shape;543;p1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4" name="Google Shape;544;p1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sp>
        <p:nvSpPr>
          <p:cNvPr id="549" name="Google Shape;549;p18"/>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b="1">
                <a:latin typeface="Calibri"/>
                <a:ea typeface="Calibri"/>
                <a:cs typeface="Calibri"/>
                <a:sym typeface="Calibri"/>
              </a:rPr>
              <a:t>Maloobchod</a:t>
            </a:r>
            <a:endParaRPr sz="2400" b="1">
              <a:latin typeface="Calibri"/>
              <a:ea typeface="Calibri"/>
              <a:cs typeface="Calibri"/>
              <a:sym typeface="Calibri"/>
            </a:endParaRPr>
          </a:p>
          <a:p>
            <a:pPr marL="285750" lvl="6" indent="-285750" algn="l" rtl="0">
              <a:lnSpc>
                <a:spcPct val="100000"/>
              </a:lnSpc>
              <a:spcBef>
                <a:spcPts val="1400"/>
              </a:spcBef>
              <a:spcAft>
                <a:spcPts val="0"/>
              </a:spcAft>
              <a:buClr>
                <a:srgbClr val="262626"/>
              </a:buClr>
              <a:buSzPts val="2400"/>
              <a:buChar char="•"/>
            </a:pPr>
            <a:r>
              <a:rPr lang="en-GB" sz="2400">
                <a:solidFill>
                  <a:srgbClr val="262626"/>
                </a:solidFill>
              </a:rPr>
              <a:t>Maloobchodní společnosti využívají blockchain ke sledování pohybu zboží mezi dodavateli a kupujícími</a:t>
            </a:r>
            <a:r>
              <a:rPr lang="en-GB" sz="2400">
                <a:solidFill>
                  <a:srgbClr val="262626"/>
                </a:solidFill>
                <a:latin typeface="Calibri"/>
                <a:ea typeface="Calibri"/>
                <a:cs typeface="Calibri"/>
                <a:sym typeface="Calibri"/>
              </a:rPr>
              <a:t>.</a:t>
            </a:r>
            <a:endParaRPr sz="2400">
              <a:solidFill>
                <a:srgbClr val="262626"/>
              </a:solidFill>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Například maloobchodní společnost Amazon podala patent na technologický systém distribuovaných záznamů, který bude pomocí technologie Blockchain ověřovat, že veškeré zboží prodávané na platformě je pravé. </a:t>
            </a:r>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Prodejci Amazonu mohou mapovat své globální dodavatelské řetězce tím, že umožňují účastníkům, jako jsou výrobci, kurýři, distributoři, koncoví uživatelé a sekundární uživatelé, přidávat události do záznamů po registraci u certifikační autority.</a:t>
            </a:r>
            <a:endParaRPr sz="2400">
              <a:solidFill>
                <a:srgbClr val="262626"/>
              </a:solidFill>
              <a:latin typeface="Calibri"/>
              <a:ea typeface="Calibri"/>
              <a:cs typeface="Calibri"/>
              <a:sym typeface="Calibri"/>
            </a:endParaRPr>
          </a:p>
        </p:txBody>
      </p:sp>
      <p:sp>
        <p:nvSpPr>
          <p:cNvPr id="550" name="Google Shape;550;p1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a:t>
            </a:r>
            <a:endParaRPr sz="2800"/>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551" name="Google Shape;551;p18"/>
          <p:cNvGrpSpPr/>
          <p:nvPr/>
        </p:nvGrpSpPr>
        <p:grpSpPr>
          <a:xfrm rot="10800000" flipH="1">
            <a:off x="10388648" y="0"/>
            <a:ext cx="1803350" cy="2809693"/>
            <a:chOff x="12708052" y="5708395"/>
            <a:chExt cx="760808" cy="1185370"/>
          </a:xfrm>
        </p:grpSpPr>
        <p:sp>
          <p:nvSpPr>
            <p:cNvPr id="552" name="Google Shape;552;p1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3" name="Google Shape;553;p1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4" name="Google Shape;554;p1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5" name="Google Shape;555;p1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6" name="Google Shape;556;p1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7" name="Google Shape;557;p1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19"/>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b="1">
                <a:latin typeface="Calibri"/>
                <a:ea typeface="Calibri"/>
                <a:cs typeface="Calibri"/>
                <a:sym typeface="Calibri"/>
              </a:rPr>
              <a:t>Zemědělství</a:t>
            </a:r>
            <a:endParaRPr sz="2400" b="1">
              <a:latin typeface="Calibri"/>
              <a:ea typeface="Calibri"/>
              <a:cs typeface="Calibri"/>
              <a:sym typeface="Calibri"/>
            </a:endParaRPr>
          </a:p>
          <a:p>
            <a:pPr marL="285750" lvl="6" indent="-285750" algn="l" rtl="0">
              <a:lnSpc>
                <a:spcPct val="107000"/>
              </a:lnSpc>
              <a:spcBef>
                <a:spcPts val="1300"/>
              </a:spcBef>
              <a:spcAft>
                <a:spcPts val="0"/>
              </a:spcAft>
              <a:buClr>
                <a:srgbClr val="262626"/>
              </a:buClr>
              <a:buSzPts val="2400"/>
              <a:buFont typeface="Arial"/>
              <a:buChar char="•"/>
            </a:pPr>
            <a:r>
              <a:rPr lang="en-GB" sz="2400">
                <a:solidFill>
                  <a:srgbClr val="262626"/>
                </a:solidFill>
              </a:rPr>
              <a:t>Technologie blockchain v zemědělské výrobě přináší řadu výhod a možností pro modernizaci a zlepšení celého odvětví.</a:t>
            </a:r>
            <a:endParaRPr sz="2400">
              <a:solidFill>
                <a:srgbClr val="262626"/>
              </a:solidFill>
              <a:latin typeface="Calibri"/>
              <a:ea typeface="Calibri"/>
              <a:cs typeface="Calibri"/>
              <a:sym typeface="Calibri"/>
            </a:endParaRPr>
          </a:p>
        </p:txBody>
      </p:sp>
      <p:sp>
        <p:nvSpPr>
          <p:cNvPr id="563" name="Google Shape;563;p1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sz="2800"/>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564" name="Google Shape;564;p19"/>
          <p:cNvGrpSpPr/>
          <p:nvPr/>
        </p:nvGrpSpPr>
        <p:grpSpPr>
          <a:xfrm rot="10800000" flipH="1">
            <a:off x="10388648" y="0"/>
            <a:ext cx="1803350" cy="2809693"/>
            <a:chOff x="12708052" y="5708395"/>
            <a:chExt cx="760808" cy="1185370"/>
          </a:xfrm>
        </p:grpSpPr>
        <p:sp>
          <p:nvSpPr>
            <p:cNvPr id="565" name="Google Shape;565;p1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6" name="Google Shape;566;p1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7" name="Google Shape;567;p1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8" name="Google Shape;568;p1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9" name="Google Shape;569;p1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0" name="Google Shape;570;p1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7000"/>
              </a:lnSpc>
              <a:spcBef>
                <a:spcPts val="0"/>
              </a:spcBef>
              <a:spcAft>
                <a:spcPts val="0"/>
              </a:spcAft>
              <a:buClr>
                <a:srgbClr val="262626"/>
              </a:buClr>
              <a:buSzPts val="2400"/>
              <a:buFont typeface="Arial"/>
              <a:buNone/>
            </a:pPr>
            <a:r>
              <a:rPr lang="en-GB"/>
              <a:t>Modul „Úvod do Blockchainu v agropotravinářském řetězci“ zahrnuje úvod do blockchainové technologie, výzev a příležitostí, které blockchain může otevřít v zemědělsko-potravinářském sektoru a jak je možné tyto agropotravinářské výzvy řešit. Jsou zde také uvedeny příklady reálných aplikací blockchainu v agropotravinářství. Hlavní přínos modulu se zaměřuje na prezentaci potenciálních bariér a úvah.</a:t>
            </a:r>
            <a:endParaRPr/>
          </a:p>
        </p:txBody>
      </p:sp>
      <p:sp>
        <p:nvSpPr>
          <p:cNvPr id="336" name="Google Shape;336;p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Popis modulu</a:t>
            </a:r>
            <a:endParaRPr/>
          </a:p>
        </p:txBody>
      </p:sp>
      <p:grpSp>
        <p:nvGrpSpPr>
          <p:cNvPr id="337" name="Google Shape;337;p2"/>
          <p:cNvGrpSpPr/>
          <p:nvPr/>
        </p:nvGrpSpPr>
        <p:grpSpPr>
          <a:xfrm rot="10800000" flipH="1">
            <a:off x="10388648" y="0"/>
            <a:ext cx="1803350" cy="2809693"/>
            <a:chOff x="12708052" y="5708395"/>
            <a:chExt cx="760808" cy="1185370"/>
          </a:xfrm>
        </p:grpSpPr>
        <p:sp>
          <p:nvSpPr>
            <p:cNvPr id="338" name="Google Shape;338;p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9" name="Google Shape;339;p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0" name="Google Shape;340;p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1" name="Google Shape;341;p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2" name="Google Shape;342;p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3" name="Google Shape;343;p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20"/>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262626"/>
              </a:buClr>
              <a:buSzPts val="2400"/>
              <a:buNone/>
            </a:pPr>
            <a:r>
              <a:rPr lang="en-GB" sz="2400" b="1">
                <a:latin typeface="Calibri"/>
                <a:ea typeface="Calibri"/>
                <a:cs typeface="Calibri"/>
                <a:sym typeface="Calibri"/>
              </a:rPr>
              <a:t>Zemědělství</a:t>
            </a:r>
            <a:endParaRPr sz="2400" b="1">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Tato inovace umožňuje transparentní a spolehlivý záznam dat, což přináší následující výhody</a:t>
            </a:r>
            <a:r>
              <a:rPr lang="en-GB" sz="24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400"/>
              <a:buFont typeface="Noto Sans Symbols"/>
              <a:buChar char="▪"/>
            </a:pPr>
            <a:r>
              <a:rPr lang="en-GB" sz="2400">
                <a:solidFill>
                  <a:srgbClr val="262626"/>
                </a:solidFill>
              </a:rPr>
              <a:t>Transparentnost dodavatelského řetězce: Blockchain umožňuje zaznamenat a sledovat každý krok v dodavatelském řetězci, od semínka po finální produkty. To zvyšuje důvěru spotřebitelů v původ a kvalitu potravin.</a:t>
            </a:r>
            <a:endParaRPr/>
          </a:p>
          <a:p>
            <a:pPr marL="1343025" lvl="6" indent="-285750" algn="l" rtl="0">
              <a:lnSpc>
                <a:spcPct val="100000"/>
              </a:lnSpc>
              <a:spcBef>
                <a:spcPts val="1200"/>
              </a:spcBef>
              <a:spcAft>
                <a:spcPts val="0"/>
              </a:spcAft>
              <a:buClr>
                <a:srgbClr val="262626"/>
              </a:buClr>
              <a:buSzPts val="2400"/>
              <a:buFont typeface="Noto Sans Symbols"/>
              <a:buChar char="▪"/>
            </a:pPr>
            <a:r>
              <a:rPr lang="en-GB" sz="2400">
                <a:solidFill>
                  <a:srgbClr val="262626"/>
                </a:solidFill>
              </a:rPr>
              <a:t>Sledovatelnost potravin: Díky blockchainu je možné rychle a přesně určit, odkud jídlo pochází. To je klíčové pro zajištění bezpečnosti potravin a stažení vadných výrobků</a:t>
            </a:r>
            <a:r>
              <a:rPr lang="en-GB" sz="2400">
                <a:solidFill>
                  <a:srgbClr val="262626"/>
                </a:solidFill>
                <a:latin typeface="Calibri"/>
                <a:ea typeface="Calibri"/>
                <a:cs typeface="Calibri"/>
                <a:sym typeface="Calibri"/>
              </a:rPr>
              <a:t>. </a:t>
            </a:r>
            <a:endParaRPr/>
          </a:p>
        </p:txBody>
      </p:sp>
      <p:sp>
        <p:nvSpPr>
          <p:cNvPr id="576" name="Google Shape;576;p2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sz="2800"/>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577" name="Google Shape;577;p20"/>
          <p:cNvGrpSpPr/>
          <p:nvPr/>
        </p:nvGrpSpPr>
        <p:grpSpPr>
          <a:xfrm rot="10800000" flipH="1">
            <a:off x="10388648" y="0"/>
            <a:ext cx="1803350" cy="2809693"/>
            <a:chOff x="12708052" y="5708395"/>
            <a:chExt cx="760808" cy="1185370"/>
          </a:xfrm>
        </p:grpSpPr>
        <p:sp>
          <p:nvSpPr>
            <p:cNvPr id="578" name="Google Shape;578;p2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9" name="Google Shape;579;p2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0" name="Google Shape;580;p2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1" name="Google Shape;581;p2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2" name="Google Shape;582;p2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83" name="Google Shape;583;p2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21"/>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262626"/>
              </a:buClr>
              <a:buSzPts val="2400"/>
              <a:buNone/>
            </a:pPr>
            <a:r>
              <a:rPr lang="en-GB" sz="2400" b="1">
                <a:latin typeface="Calibri"/>
                <a:ea typeface="Calibri"/>
                <a:cs typeface="Calibri"/>
                <a:sym typeface="Calibri"/>
              </a:rPr>
              <a:t>Zemědělství</a:t>
            </a:r>
            <a:endParaRPr sz="2400" b="1">
              <a:latin typeface="Calibri"/>
              <a:ea typeface="Calibri"/>
              <a:cs typeface="Calibri"/>
              <a:sym typeface="Calibri"/>
            </a:endParaRPr>
          </a:p>
          <a:p>
            <a:pPr marL="285750" lvl="6" indent="-285750" algn="l" rtl="0">
              <a:lnSpc>
                <a:spcPct val="100000"/>
              </a:lnSpc>
              <a:spcBef>
                <a:spcPts val="1200"/>
              </a:spcBef>
              <a:spcAft>
                <a:spcPts val="0"/>
              </a:spcAft>
              <a:buClr>
                <a:srgbClr val="262626"/>
              </a:buClr>
              <a:buSzPts val="2400"/>
              <a:buChar char="•"/>
            </a:pPr>
            <a:r>
              <a:rPr lang="en-GB" sz="2400">
                <a:solidFill>
                  <a:srgbClr val="262626"/>
                </a:solidFill>
              </a:rPr>
              <a:t>Tato inovace umožňuje transparentní a spolehlivý záznam dat, což přináší následující výhody</a:t>
            </a:r>
            <a:r>
              <a:rPr lang="en-GB" sz="24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Zvýšená efektivita správy: Blockchain usnadňuje zaznamenávání informací o půdě, plodinách, počasí a dalších agronomických datech. To pomáhá zemědělcům lépe plánovat a optimalizovat produkci.</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Rychlejší a bezpečnější platby: Platby za zemědělské produkty a služby lze provádět prostřednictvím kryptoměn na blockchainu, díky čemuž jsou transakce jednodušší a rychlejší.</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Certifikace a regulace: Zelené a organické certifikáty mohou být uloženy na blockchainu, což umožňuje snazší ověření a shodu.</a:t>
            </a:r>
            <a:endParaRPr sz="2000">
              <a:solidFill>
                <a:srgbClr val="262626"/>
              </a:solidFill>
              <a:latin typeface="Calibri"/>
              <a:ea typeface="Calibri"/>
              <a:cs typeface="Calibri"/>
              <a:sym typeface="Calibri"/>
            </a:endParaRPr>
          </a:p>
        </p:txBody>
      </p:sp>
      <p:sp>
        <p:nvSpPr>
          <p:cNvPr id="589" name="Google Shape;589;p2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sz="2800"/>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590" name="Google Shape;590;p21"/>
          <p:cNvGrpSpPr/>
          <p:nvPr/>
        </p:nvGrpSpPr>
        <p:grpSpPr>
          <a:xfrm rot="10800000" flipH="1">
            <a:off x="10388648" y="0"/>
            <a:ext cx="1803350" cy="2809693"/>
            <a:chOff x="12708052" y="5708395"/>
            <a:chExt cx="760808" cy="1185370"/>
          </a:xfrm>
        </p:grpSpPr>
        <p:sp>
          <p:nvSpPr>
            <p:cNvPr id="591" name="Google Shape;591;p2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2" name="Google Shape;592;p2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3" name="Google Shape;593;p2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4" name="Google Shape;594;p2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5" name="Google Shape;595;p2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6" name="Google Shape;596;p2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p22"/>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b="1">
                <a:latin typeface="Calibri"/>
                <a:ea typeface="Calibri"/>
                <a:cs typeface="Calibri"/>
                <a:sym typeface="Calibri"/>
              </a:rPr>
              <a:t>Zemědělství</a:t>
            </a:r>
            <a:endParaRPr sz="2400" b="1">
              <a:latin typeface="Calibri"/>
              <a:ea typeface="Calibri"/>
              <a:cs typeface="Calibri"/>
              <a:sym typeface="Calibri"/>
            </a:endParaRPr>
          </a:p>
          <a:p>
            <a:pPr marL="285750" lvl="6" indent="-285750" algn="l" rtl="0">
              <a:lnSpc>
                <a:spcPct val="100000"/>
              </a:lnSpc>
              <a:spcBef>
                <a:spcPts val="1400"/>
              </a:spcBef>
              <a:spcAft>
                <a:spcPts val="0"/>
              </a:spcAft>
              <a:buClr>
                <a:srgbClr val="262626"/>
              </a:buClr>
              <a:buSzPts val="2400"/>
              <a:buChar char="•"/>
            </a:pPr>
            <a:r>
              <a:rPr lang="en-GB" sz="2400">
                <a:solidFill>
                  <a:srgbClr val="262626"/>
                </a:solidFill>
              </a:rPr>
              <a:t>Tato inovace umožňuje transparentní a spolehlivý záznam dat, což přináší následující výhody</a:t>
            </a:r>
            <a:r>
              <a:rPr lang="en-GB" sz="24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Mikrofinancování: Malí farmáři mají přístup k mikrofinancování prostřednictvím blockchainu, který podporuje rozvoj zemědělských komunit</a:t>
            </a:r>
            <a:r>
              <a:rPr lang="en-GB" sz="20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Monitorování vody a zavlažování: Blockchain může pomoci monitorovat a optimalizovat využití vody na farmách, což je zvláště důležité v suchých oblastech</a:t>
            </a:r>
            <a:r>
              <a:rPr lang="en-GB" sz="20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Boj proti podvodům: Blockchain ztěžuje padělání certifikátů a štítků, což pomáhá eliminovat podvody v zemědělství</a:t>
            </a:r>
            <a:r>
              <a:rPr lang="en-GB" sz="2000">
                <a:solidFill>
                  <a:srgbClr val="262626"/>
                </a:solidFill>
                <a:latin typeface="Calibri"/>
                <a:ea typeface="Calibri"/>
                <a:cs typeface="Calibri"/>
                <a:sym typeface="Calibri"/>
              </a:rPr>
              <a:t>. </a:t>
            </a:r>
            <a:endParaRPr/>
          </a:p>
        </p:txBody>
      </p:sp>
      <p:sp>
        <p:nvSpPr>
          <p:cNvPr id="602" name="Google Shape;602;p2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sz="2800"/>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603" name="Google Shape;603;p22"/>
          <p:cNvGrpSpPr/>
          <p:nvPr/>
        </p:nvGrpSpPr>
        <p:grpSpPr>
          <a:xfrm rot="10800000" flipH="1">
            <a:off x="10388648" y="0"/>
            <a:ext cx="1803350" cy="2809693"/>
            <a:chOff x="12708052" y="5708395"/>
            <a:chExt cx="760808" cy="1185370"/>
          </a:xfrm>
        </p:grpSpPr>
        <p:sp>
          <p:nvSpPr>
            <p:cNvPr id="604" name="Google Shape;604;p2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5" name="Google Shape;605;p2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6" name="Google Shape;606;p2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7" name="Google Shape;607;p2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8" name="Google Shape;608;p2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9" name="Google Shape;609;p2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sp>
        <p:nvSpPr>
          <p:cNvPr id="614" name="Google Shape;614;p23"/>
          <p:cNvSpPr txBox="1">
            <a:spLocks noGrp="1"/>
          </p:cNvSpPr>
          <p:nvPr>
            <p:ph type="body" idx="1"/>
          </p:nvPr>
        </p:nvSpPr>
        <p:spPr>
          <a:xfrm>
            <a:off x="798380" y="2123349"/>
            <a:ext cx="10595237" cy="4454872"/>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sz="2400" b="1">
                <a:latin typeface="Calibri"/>
                <a:ea typeface="Calibri"/>
                <a:cs typeface="Calibri"/>
                <a:sym typeface="Calibri"/>
              </a:rPr>
              <a:t>Zemědělství</a:t>
            </a:r>
            <a:endParaRPr sz="2400" b="1">
              <a:latin typeface="Calibri"/>
              <a:ea typeface="Calibri"/>
              <a:cs typeface="Calibri"/>
              <a:sym typeface="Calibri"/>
            </a:endParaRPr>
          </a:p>
          <a:p>
            <a:pPr marL="285750" lvl="6" indent="-285750" algn="l" rtl="0">
              <a:lnSpc>
                <a:spcPct val="100000"/>
              </a:lnSpc>
              <a:spcBef>
                <a:spcPts val="1400"/>
              </a:spcBef>
              <a:spcAft>
                <a:spcPts val="0"/>
              </a:spcAft>
              <a:buClr>
                <a:srgbClr val="262626"/>
              </a:buClr>
              <a:buSzPts val="2400"/>
              <a:buChar char="•"/>
            </a:pPr>
            <a:r>
              <a:rPr lang="en-GB" sz="2400">
                <a:solidFill>
                  <a:srgbClr val="262626"/>
                </a:solidFill>
              </a:rPr>
              <a:t>Tato inovace umožňuje transparentní a spolehlivý záznam dat, což přináší následující výhody</a:t>
            </a:r>
            <a:r>
              <a:rPr lang="en-GB" sz="24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Vylepšená spolupráce: Zemědělci, výrobci a obchodníci mohou snadno sdílet data a informace, což podporuje průmyslovou spolupráci a inovace</a:t>
            </a:r>
            <a:r>
              <a:rPr lang="en-GB" sz="2000">
                <a:solidFill>
                  <a:srgbClr val="262626"/>
                </a:solidFill>
                <a:latin typeface="Calibri"/>
                <a:ea typeface="Calibri"/>
                <a:cs typeface="Calibri"/>
                <a:sym typeface="Calibri"/>
              </a:rPr>
              <a:t>. </a:t>
            </a:r>
            <a:endParaRPr/>
          </a:p>
          <a:p>
            <a:pPr marL="1343025" lvl="6" indent="-285750" algn="l" rtl="0">
              <a:lnSpc>
                <a:spcPct val="100000"/>
              </a:lnSpc>
              <a:spcBef>
                <a:spcPts val="1200"/>
              </a:spcBef>
              <a:spcAft>
                <a:spcPts val="0"/>
              </a:spcAft>
              <a:buClr>
                <a:srgbClr val="262626"/>
              </a:buClr>
              <a:buSzPts val="2000"/>
              <a:buFont typeface="Noto Sans Symbols"/>
              <a:buChar char="▪"/>
            </a:pPr>
            <a:r>
              <a:rPr lang="en-GB" sz="2000">
                <a:solidFill>
                  <a:srgbClr val="262626"/>
                </a:solidFill>
              </a:rPr>
              <a:t>Zmírnění dopadů změny klimatu: Blockchain umožňuje sledovat uhlíkovou stopu a ekologické aspekty zemědělské výroby, čímž přispívá k udržitelnějšímu zemědělství</a:t>
            </a:r>
            <a:r>
              <a:rPr lang="en-GB" sz="2000">
                <a:solidFill>
                  <a:srgbClr val="262626"/>
                </a:solidFill>
                <a:latin typeface="Calibri"/>
                <a:ea typeface="Calibri"/>
                <a:cs typeface="Calibri"/>
                <a:sym typeface="Calibri"/>
              </a:rPr>
              <a:t>.</a:t>
            </a:r>
            <a:endParaRPr/>
          </a:p>
          <a:p>
            <a:pPr marL="2971800" lvl="6" indent="-76200" algn="l" rtl="0">
              <a:lnSpc>
                <a:spcPct val="107000"/>
              </a:lnSpc>
              <a:spcBef>
                <a:spcPts val="1100"/>
              </a:spcBef>
              <a:spcAft>
                <a:spcPts val="0"/>
              </a:spcAft>
              <a:buClr>
                <a:schemeClr val="dk1"/>
              </a:buClr>
              <a:buSzPts val="2400"/>
              <a:buNone/>
            </a:pPr>
            <a:endParaRPr sz="2400">
              <a:solidFill>
                <a:srgbClr val="262626"/>
              </a:solidFill>
              <a:latin typeface="Calibri"/>
              <a:ea typeface="Calibri"/>
              <a:cs typeface="Calibri"/>
              <a:sym typeface="Calibri"/>
            </a:endParaRPr>
          </a:p>
        </p:txBody>
      </p:sp>
      <p:sp>
        <p:nvSpPr>
          <p:cNvPr id="615" name="Google Shape;615;p2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Jak různá odvětví využívají Blockchain?</a:t>
            </a:r>
            <a:endParaRPr/>
          </a:p>
        </p:txBody>
      </p:sp>
      <p:grpSp>
        <p:nvGrpSpPr>
          <p:cNvPr id="616" name="Google Shape;616;p23"/>
          <p:cNvGrpSpPr/>
          <p:nvPr/>
        </p:nvGrpSpPr>
        <p:grpSpPr>
          <a:xfrm rot="10800000" flipH="1">
            <a:off x="10388648" y="0"/>
            <a:ext cx="1803350" cy="2809693"/>
            <a:chOff x="12708052" y="5708395"/>
            <a:chExt cx="760808" cy="1185370"/>
          </a:xfrm>
        </p:grpSpPr>
        <p:sp>
          <p:nvSpPr>
            <p:cNvPr id="617" name="Google Shape;617;p2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8" name="Google Shape;618;p2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9" name="Google Shape;619;p2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0" name="Google Shape;620;p2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1" name="Google Shape;621;p2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2" name="Google Shape;622;p2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24"/>
          <p:cNvSpPr txBox="1">
            <a:spLocks noGrp="1"/>
          </p:cNvSpPr>
          <p:nvPr>
            <p:ph type="body" idx="1"/>
          </p:nvPr>
        </p:nvSpPr>
        <p:spPr>
          <a:xfrm>
            <a:off x="5267331" y="3040505"/>
            <a:ext cx="6226464"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AGROPOTRAVINÁŘSKÝ PRŮMYSL: VÝZVY A PŘÍLEŽITOSTI</a:t>
            </a:r>
            <a:endParaRPr sz="1800" cap="none"/>
          </a:p>
        </p:txBody>
      </p:sp>
      <p:sp>
        <p:nvSpPr>
          <p:cNvPr id="629" name="Google Shape;629;p2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02</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25"/>
          <p:cNvSpPr txBox="1">
            <a:spLocks noGrp="1"/>
          </p:cNvSpPr>
          <p:nvPr>
            <p:ph type="body" idx="1"/>
          </p:nvPr>
        </p:nvSpPr>
        <p:spPr>
          <a:xfrm>
            <a:off x="673356" y="1915580"/>
            <a:ext cx="9838060"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Clr>
                <a:srgbClr val="262626"/>
              </a:buClr>
              <a:buSzPts val="2400"/>
              <a:buFont typeface="Arial"/>
              <a:buChar char="•"/>
            </a:pPr>
            <a:r>
              <a:rPr lang="en-GB" dirty="0" err="1"/>
              <a:t>Spolupráce</a:t>
            </a:r>
            <a:r>
              <a:rPr lang="en-GB" dirty="0"/>
              <a:t> </a:t>
            </a:r>
            <a:r>
              <a:rPr lang="en-GB" dirty="0" err="1"/>
              <a:t>mezi</a:t>
            </a:r>
            <a:r>
              <a:rPr lang="en-GB" dirty="0"/>
              <a:t> </a:t>
            </a:r>
            <a:r>
              <a:rPr lang="en-GB" dirty="0" err="1"/>
              <a:t>zúčastněnými</a:t>
            </a:r>
            <a:r>
              <a:rPr lang="en-GB" dirty="0"/>
              <a:t> </a:t>
            </a:r>
            <a:r>
              <a:rPr lang="en-GB" dirty="0" err="1"/>
              <a:t>stranami</a:t>
            </a:r>
            <a:r>
              <a:rPr lang="en-GB" dirty="0"/>
              <a:t>, </a:t>
            </a:r>
            <a:r>
              <a:rPr lang="en-GB" dirty="0" err="1"/>
              <a:t>včetně</a:t>
            </a:r>
            <a:r>
              <a:rPr lang="en-GB" dirty="0"/>
              <a:t> </a:t>
            </a:r>
            <a:r>
              <a:rPr lang="en-GB" dirty="0" err="1"/>
              <a:t>vlád</a:t>
            </a:r>
            <a:r>
              <a:rPr lang="en-GB" dirty="0"/>
              <a:t>, </a:t>
            </a:r>
            <a:r>
              <a:rPr lang="en-GB" dirty="0" err="1"/>
              <a:t>zemědělských</a:t>
            </a:r>
            <a:r>
              <a:rPr lang="en-GB" dirty="0"/>
              <a:t> </a:t>
            </a:r>
            <a:r>
              <a:rPr lang="en-GB" dirty="0" err="1"/>
              <a:t>organizací</a:t>
            </a:r>
            <a:r>
              <a:rPr lang="en-GB" dirty="0"/>
              <a:t> a </a:t>
            </a:r>
            <a:r>
              <a:rPr lang="en-GB" dirty="0" err="1"/>
              <a:t>poskytovatelů</a:t>
            </a:r>
            <a:r>
              <a:rPr lang="en-GB" dirty="0"/>
              <a:t> </a:t>
            </a:r>
            <a:r>
              <a:rPr lang="en-GB" dirty="0" err="1"/>
              <a:t>technologií</a:t>
            </a:r>
            <a:r>
              <a:rPr lang="en-GB" dirty="0"/>
              <a:t>, je </a:t>
            </a:r>
            <a:r>
              <a:rPr lang="en-GB" dirty="0" err="1"/>
              <a:t>zásadní</a:t>
            </a:r>
            <a:r>
              <a:rPr lang="en-GB" dirty="0"/>
              <a:t> pro </a:t>
            </a:r>
            <a:r>
              <a:rPr lang="en-GB" dirty="0" err="1"/>
              <a:t>překonání</a:t>
            </a:r>
            <a:r>
              <a:rPr lang="en-GB" dirty="0"/>
              <a:t> </a:t>
            </a:r>
            <a:r>
              <a:rPr lang="en-GB" dirty="0" err="1"/>
              <a:t>těchto</a:t>
            </a:r>
            <a:r>
              <a:rPr lang="en-GB" dirty="0"/>
              <a:t> </a:t>
            </a:r>
            <a:r>
              <a:rPr lang="en-GB" dirty="0" err="1"/>
              <a:t>výzev</a:t>
            </a:r>
            <a:r>
              <a:rPr lang="en-GB" dirty="0"/>
              <a:t> a pro </a:t>
            </a:r>
            <a:r>
              <a:rPr lang="en-GB" dirty="0" err="1"/>
              <a:t>urychlení</a:t>
            </a:r>
            <a:r>
              <a:rPr lang="en-GB" dirty="0"/>
              <a:t> </a:t>
            </a:r>
            <a:r>
              <a:rPr lang="en-GB" dirty="0" err="1"/>
              <a:t>přijetí</a:t>
            </a:r>
            <a:r>
              <a:rPr lang="en-GB" dirty="0"/>
              <a:t> </a:t>
            </a:r>
            <a:r>
              <a:rPr lang="en-GB" dirty="0" err="1"/>
              <a:t>blockchainu</a:t>
            </a:r>
            <a:r>
              <a:rPr lang="en-GB" dirty="0"/>
              <a:t> v </a:t>
            </a:r>
            <a:r>
              <a:rPr lang="en-GB" dirty="0" err="1"/>
              <a:t>agrosektoru</a:t>
            </a:r>
            <a:r>
              <a:rPr lang="en-GB" dirty="0"/>
              <a:t>.</a:t>
            </a:r>
            <a:endParaRPr dirty="0"/>
          </a:p>
        </p:txBody>
      </p:sp>
      <p:sp>
        <p:nvSpPr>
          <p:cNvPr id="635" name="Google Shape;635;p2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latin typeface="Calibri"/>
                <a:ea typeface="Calibri"/>
                <a:cs typeface="Calibri"/>
                <a:sym typeface="Calibri"/>
              </a:rPr>
              <a:t>Agropotravinářský průmysl: Výzvy a příležitosti</a:t>
            </a:r>
            <a:endParaRPr sz="1600"/>
          </a:p>
        </p:txBody>
      </p:sp>
      <p:grpSp>
        <p:nvGrpSpPr>
          <p:cNvPr id="636" name="Google Shape;636;p25"/>
          <p:cNvGrpSpPr/>
          <p:nvPr/>
        </p:nvGrpSpPr>
        <p:grpSpPr>
          <a:xfrm rot="10800000" flipH="1">
            <a:off x="10388648" y="0"/>
            <a:ext cx="1803350" cy="2809693"/>
            <a:chOff x="12708052" y="5708395"/>
            <a:chExt cx="760808" cy="1185370"/>
          </a:xfrm>
        </p:grpSpPr>
        <p:sp>
          <p:nvSpPr>
            <p:cNvPr id="637" name="Google Shape;637;p2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8" name="Google Shape;638;p2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9" name="Google Shape;639;p2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0" name="Google Shape;640;p2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1" name="Google Shape;641;p2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42" name="Google Shape;642;p2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46"/>
        <p:cNvGrpSpPr/>
        <p:nvPr/>
      </p:nvGrpSpPr>
      <p:grpSpPr>
        <a:xfrm>
          <a:off x="0" y="0"/>
          <a:ext cx="0" cy="0"/>
          <a:chOff x="0" y="0"/>
          <a:chExt cx="0" cy="0"/>
        </a:xfrm>
      </p:grpSpPr>
      <p:sp>
        <p:nvSpPr>
          <p:cNvPr id="647" name="Google Shape;647;p26"/>
          <p:cNvSpPr txBox="1">
            <a:spLocks noGrp="1"/>
          </p:cNvSpPr>
          <p:nvPr>
            <p:ph type="body" idx="1"/>
          </p:nvPr>
        </p:nvSpPr>
        <p:spPr>
          <a:xfrm>
            <a:off x="925375" y="2123349"/>
            <a:ext cx="10255656"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dirty="0" err="1"/>
              <a:t>Standardizace</a:t>
            </a:r>
            <a:r>
              <a:rPr lang="en-GB" b="1" dirty="0"/>
              <a:t> </a:t>
            </a:r>
            <a:r>
              <a:rPr lang="en-GB" b="1" dirty="0" err="1"/>
              <a:t>dat</a:t>
            </a:r>
            <a:r>
              <a:rPr lang="en-GB" b="1" dirty="0"/>
              <a:t>: </a:t>
            </a:r>
            <a:r>
              <a:rPr lang="en-GB" dirty="0" err="1"/>
              <a:t>Zemědělská</a:t>
            </a:r>
            <a:r>
              <a:rPr lang="en-GB" dirty="0"/>
              <a:t> data se </a:t>
            </a:r>
            <a:r>
              <a:rPr lang="en-GB" dirty="0" err="1"/>
              <a:t>mohou</a:t>
            </a:r>
            <a:r>
              <a:rPr lang="en-GB" dirty="0"/>
              <a:t> </a:t>
            </a:r>
            <a:r>
              <a:rPr lang="en-GB" dirty="0" err="1"/>
              <a:t>výrazně</a:t>
            </a:r>
            <a:r>
              <a:rPr lang="en-GB" dirty="0"/>
              <a:t> </a:t>
            </a:r>
            <a:r>
              <a:rPr lang="en-GB" dirty="0" err="1"/>
              <a:t>lišit</a:t>
            </a:r>
            <a:r>
              <a:rPr lang="en-GB" dirty="0"/>
              <a:t> </a:t>
            </a:r>
            <a:r>
              <a:rPr lang="en-GB" dirty="0" err="1"/>
              <a:t>ve</a:t>
            </a:r>
            <a:r>
              <a:rPr lang="en-GB" dirty="0"/>
              <a:t> </a:t>
            </a:r>
            <a:r>
              <a:rPr lang="en-GB" dirty="0" err="1"/>
              <a:t>formátu</a:t>
            </a:r>
            <a:r>
              <a:rPr lang="en-GB" dirty="0"/>
              <a:t> a </a:t>
            </a:r>
            <a:r>
              <a:rPr lang="en-GB" dirty="0" err="1"/>
              <a:t>kvalitě</a:t>
            </a:r>
            <a:r>
              <a:rPr lang="en-GB" dirty="0"/>
              <a:t>. </a:t>
            </a:r>
            <a:r>
              <a:rPr lang="en-GB" dirty="0" err="1"/>
              <a:t>Zajistit</a:t>
            </a:r>
            <a:r>
              <a:rPr lang="en-GB" dirty="0"/>
              <a:t>, aby data z </a:t>
            </a:r>
            <a:r>
              <a:rPr lang="en-GB" dirty="0" err="1"/>
              <a:t>různých</a:t>
            </a:r>
            <a:r>
              <a:rPr lang="en-GB" dirty="0"/>
              <a:t> </a:t>
            </a:r>
            <a:r>
              <a:rPr lang="en-GB" dirty="0" err="1"/>
              <a:t>zdrojů</a:t>
            </a:r>
            <a:r>
              <a:rPr lang="en-GB" dirty="0"/>
              <a:t> </a:t>
            </a:r>
            <a:r>
              <a:rPr lang="en-GB" dirty="0" err="1"/>
              <a:t>mohla</a:t>
            </a:r>
            <a:r>
              <a:rPr lang="en-GB" dirty="0"/>
              <a:t> </a:t>
            </a:r>
            <a:r>
              <a:rPr lang="en-GB" dirty="0" err="1"/>
              <a:t>být</a:t>
            </a:r>
            <a:r>
              <a:rPr lang="en-GB" dirty="0"/>
              <a:t> </a:t>
            </a:r>
            <a:r>
              <a:rPr lang="en-GB" dirty="0" err="1"/>
              <a:t>standardizována</a:t>
            </a:r>
            <a:r>
              <a:rPr lang="en-GB" dirty="0"/>
              <a:t> a </a:t>
            </a:r>
            <a:r>
              <a:rPr lang="en-GB" dirty="0" err="1"/>
              <a:t>integrována</a:t>
            </a:r>
            <a:r>
              <a:rPr lang="en-GB" dirty="0"/>
              <a:t> do </a:t>
            </a:r>
            <a:r>
              <a:rPr lang="en-GB" dirty="0" err="1"/>
              <a:t>blockchainu</a:t>
            </a:r>
            <a:r>
              <a:rPr lang="en-GB" dirty="0"/>
              <a:t>, </a:t>
            </a:r>
            <a:r>
              <a:rPr lang="en-GB" dirty="0" err="1"/>
              <a:t>může</a:t>
            </a:r>
            <a:r>
              <a:rPr lang="en-GB" dirty="0"/>
              <a:t> </a:t>
            </a:r>
            <a:r>
              <a:rPr lang="en-GB" dirty="0" err="1"/>
              <a:t>být</a:t>
            </a:r>
            <a:r>
              <a:rPr lang="en-GB" dirty="0"/>
              <a:t> </a:t>
            </a:r>
            <a:r>
              <a:rPr lang="en-GB" dirty="0" err="1"/>
              <a:t>problém</a:t>
            </a:r>
            <a:r>
              <a:rPr lang="en-GB" dirty="0"/>
              <a:t>.</a:t>
            </a:r>
            <a:endParaRPr dirty="0"/>
          </a:p>
          <a:p>
            <a:pPr marL="342900" lvl="0" indent="-342900" algn="l" rtl="0">
              <a:lnSpc>
                <a:spcPct val="107000"/>
              </a:lnSpc>
              <a:spcBef>
                <a:spcPts val="1000"/>
              </a:spcBef>
              <a:spcAft>
                <a:spcPts val="0"/>
              </a:spcAft>
              <a:buClr>
                <a:srgbClr val="262626"/>
              </a:buClr>
              <a:buSzPts val="2400"/>
              <a:buFont typeface="Calibri"/>
              <a:buChar char="•"/>
            </a:pPr>
            <a:r>
              <a:rPr lang="en-GB" b="1" dirty="0" err="1"/>
              <a:t>Soukromí</a:t>
            </a:r>
            <a:r>
              <a:rPr lang="en-GB" b="1" dirty="0"/>
              <a:t> a </a:t>
            </a:r>
            <a:r>
              <a:rPr lang="en-GB" b="1" dirty="0" err="1"/>
              <a:t>bezpečnost</a:t>
            </a:r>
            <a:r>
              <a:rPr lang="en-GB" b="1" dirty="0"/>
              <a:t> </a:t>
            </a:r>
            <a:r>
              <a:rPr lang="en-GB" b="1" dirty="0" err="1"/>
              <a:t>dat</a:t>
            </a:r>
            <a:r>
              <a:rPr lang="en-GB" b="1" dirty="0"/>
              <a:t>: </a:t>
            </a:r>
            <a:r>
              <a:rPr lang="en-GB" dirty="0" err="1"/>
              <a:t>Ochrana</a:t>
            </a:r>
            <a:r>
              <a:rPr lang="en-GB" dirty="0"/>
              <a:t> </a:t>
            </a:r>
            <a:r>
              <a:rPr lang="en-GB" dirty="0" err="1"/>
              <a:t>citlivých</a:t>
            </a:r>
            <a:r>
              <a:rPr lang="en-GB" dirty="0"/>
              <a:t> </a:t>
            </a:r>
            <a:r>
              <a:rPr lang="en-GB" dirty="0" err="1"/>
              <a:t>zemědělských</a:t>
            </a:r>
            <a:r>
              <a:rPr lang="en-GB" dirty="0"/>
              <a:t> </a:t>
            </a:r>
            <a:r>
              <a:rPr lang="en-GB" dirty="0" err="1"/>
              <a:t>dat</a:t>
            </a:r>
            <a:r>
              <a:rPr lang="en-GB" dirty="0"/>
              <a:t> </a:t>
            </a:r>
            <a:r>
              <a:rPr lang="en-GB" dirty="0" err="1"/>
              <a:t>na</a:t>
            </a:r>
            <a:r>
              <a:rPr lang="en-GB" dirty="0"/>
              <a:t> </a:t>
            </a:r>
            <a:r>
              <a:rPr lang="en-GB" dirty="0" err="1"/>
              <a:t>blockchainu</a:t>
            </a:r>
            <a:r>
              <a:rPr lang="en-GB" dirty="0"/>
              <a:t> je </a:t>
            </a:r>
            <a:r>
              <a:rPr lang="en-GB" dirty="0" err="1"/>
              <a:t>zásadní</a:t>
            </a:r>
            <a:r>
              <a:rPr lang="en-GB" dirty="0"/>
              <a:t>. Je </a:t>
            </a:r>
            <a:r>
              <a:rPr lang="en-GB" dirty="0" err="1"/>
              <a:t>nezbytné</a:t>
            </a:r>
            <a:r>
              <a:rPr lang="en-GB" dirty="0"/>
              <a:t> </a:t>
            </a:r>
            <a:r>
              <a:rPr lang="en-GB" dirty="0" err="1"/>
              <a:t>zajistit</a:t>
            </a:r>
            <a:r>
              <a:rPr lang="en-GB" dirty="0"/>
              <a:t>, aby </a:t>
            </a:r>
            <a:r>
              <a:rPr lang="en-GB" dirty="0" err="1"/>
              <a:t>soukromé</a:t>
            </a:r>
            <a:r>
              <a:rPr lang="en-GB" dirty="0"/>
              <a:t> </a:t>
            </a:r>
            <a:r>
              <a:rPr lang="en-GB" dirty="0" err="1"/>
              <a:t>informace</a:t>
            </a:r>
            <a:r>
              <a:rPr lang="en-GB" dirty="0"/>
              <a:t> </a:t>
            </a:r>
            <a:r>
              <a:rPr lang="en-GB" dirty="0" err="1"/>
              <a:t>byly</a:t>
            </a:r>
            <a:r>
              <a:rPr lang="en-GB" dirty="0"/>
              <a:t> </a:t>
            </a:r>
            <a:r>
              <a:rPr lang="en-GB" dirty="0" err="1"/>
              <a:t>náležitě</a:t>
            </a:r>
            <a:r>
              <a:rPr lang="en-GB" dirty="0"/>
              <a:t> </a:t>
            </a:r>
            <a:r>
              <a:rPr lang="en-GB" dirty="0" err="1"/>
              <a:t>zašifrovány</a:t>
            </a:r>
            <a:r>
              <a:rPr lang="en-GB" dirty="0"/>
              <a:t> a </a:t>
            </a:r>
            <a:r>
              <a:rPr lang="en-GB" dirty="0" err="1"/>
              <a:t>přístupné</a:t>
            </a:r>
            <a:r>
              <a:rPr lang="en-GB" dirty="0"/>
              <a:t> </a:t>
            </a:r>
            <a:r>
              <a:rPr lang="en-GB" dirty="0" err="1"/>
              <a:t>pouze</a:t>
            </a:r>
            <a:r>
              <a:rPr lang="en-GB" dirty="0"/>
              <a:t> </a:t>
            </a:r>
            <a:r>
              <a:rPr lang="en-GB" dirty="0" err="1"/>
              <a:t>oprávněným</a:t>
            </a:r>
            <a:r>
              <a:rPr lang="en-GB" dirty="0"/>
              <a:t> </a:t>
            </a:r>
            <a:r>
              <a:rPr lang="en-GB" dirty="0" err="1"/>
              <a:t>stranám</a:t>
            </a:r>
            <a:r>
              <a:rPr lang="en-GB" dirty="0">
                <a:latin typeface="Calibri"/>
                <a:ea typeface="Calibri"/>
                <a:cs typeface="Calibri"/>
                <a:sym typeface="Calibri"/>
              </a:rPr>
              <a:t>.</a:t>
            </a:r>
            <a:endParaRPr dirty="0">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dirty="0" err="1"/>
              <a:t>Infrastruktura</a:t>
            </a:r>
            <a:r>
              <a:rPr lang="en-GB" b="1" dirty="0"/>
              <a:t> a </a:t>
            </a:r>
            <a:r>
              <a:rPr lang="en-GB" b="1" dirty="0" err="1"/>
              <a:t>konektivita</a:t>
            </a:r>
            <a:r>
              <a:rPr lang="en-GB" dirty="0"/>
              <a:t>: </a:t>
            </a:r>
            <a:r>
              <a:rPr lang="en-GB" dirty="0" err="1"/>
              <a:t>Přístup</a:t>
            </a:r>
            <a:r>
              <a:rPr lang="en-GB" dirty="0"/>
              <a:t> </a:t>
            </a:r>
            <a:r>
              <a:rPr lang="en-GB" dirty="0" err="1"/>
              <a:t>ke</a:t>
            </a:r>
            <a:r>
              <a:rPr lang="en-GB" dirty="0"/>
              <a:t> </a:t>
            </a:r>
            <a:r>
              <a:rPr lang="en-GB" dirty="0" err="1"/>
              <a:t>spolehlivému</a:t>
            </a:r>
            <a:r>
              <a:rPr lang="en-GB" dirty="0"/>
              <a:t> </a:t>
            </a:r>
            <a:r>
              <a:rPr lang="en-GB" dirty="0" err="1"/>
              <a:t>internetu</a:t>
            </a:r>
            <a:r>
              <a:rPr lang="en-GB" dirty="0"/>
              <a:t> a </a:t>
            </a:r>
            <a:r>
              <a:rPr lang="en-GB" dirty="0" err="1"/>
              <a:t>technologické</a:t>
            </a:r>
            <a:r>
              <a:rPr lang="en-GB" dirty="0"/>
              <a:t> </a:t>
            </a:r>
            <a:r>
              <a:rPr lang="en-GB" dirty="0" err="1"/>
              <a:t>infrastruktuře</a:t>
            </a:r>
            <a:r>
              <a:rPr lang="en-GB" dirty="0"/>
              <a:t> </a:t>
            </a:r>
            <a:r>
              <a:rPr lang="en-GB" dirty="0" err="1"/>
              <a:t>může</a:t>
            </a:r>
            <a:r>
              <a:rPr lang="en-GB" dirty="0"/>
              <a:t> </a:t>
            </a:r>
            <a:r>
              <a:rPr lang="en-GB" dirty="0" err="1"/>
              <a:t>být</a:t>
            </a:r>
            <a:r>
              <a:rPr lang="en-GB" dirty="0"/>
              <a:t> v </a:t>
            </a:r>
            <a:r>
              <a:rPr lang="en-GB" dirty="0" err="1"/>
              <a:t>některých</a:t>
            </a:r>
            <a:r>
              <a:rPr lang="en-GB" dirty="0"/>
              <a:t> </a:t>
            </a:r>
            <a:r>
              <a:rPr lang="en-GB" dirty="0" err="1"/>
              <a:t>venkovských</a:t>
            </a:r>
            <a:r>
              <a:rPr lang="en-GB" dirty="0"/>
              <a:t> </a:t>
            </a:r>
            <a:r>
              <a:rPr lang="en-GB" dirty="0" err="1"/>
              <a:t>zemědělských</a:t>
            </a:r>
            <a:r>
              <a:rPr lang="en-GB" dirty="0"/>
              <a:t> </a:t>
            </a:r>
            <a:r>
              <a:rPr lang="en-GB" dirty="0" err="1"/>
              <a:t>oblastech</a:t>
            </a:r>
            <a:r>
              <a:rPr lang="en-GB" dirty="0"/>
              <a:t> </a:t>
            </a:r>
            <a:r>
              <a:rPr lang="en-GB" dirty="0" err="1"/>
              <a:t>omezen</a:t>
            </a:r>
            <a:r>
              <a:rPr lang="en-GB" dirty="0"/>
              <a:t>. </a:t>
            </a:r>
            <a:r>
              <a:rPr lang="en-GB" dirty="0" err="1"/>
              <a:t>Blockchainová</a:t>
            </a:r>
            <a:r>
              <a:rPr lang="en-GB" dirty="0"/>
              <a:t> </a:t>
            </a:r>
            <a:r>
              <a:rPr lang="en-GB" dirty="0" err="1"/>
              <a:t>řešení</a:t>
            </a:r>
            <a:r>
              <a:rPr lang="en-GB" dirty="0"/>
              <a:t> </a:t>
            </a:r>
            <a:r>
              <a:rPr lang="en-GB" dirty="0" err="1"/>
              <a:t>mohou</a:t>
            </a:r>
            <a:r>
              <a:rPr lang="en-GB" dirty="0"/>
              <a:t> </a:t>
            </a:r>
            <a:r>
              <a:rPr lang="en-GB" dirty="0" err="1"/>
              <a:t>vyžadovat</a:t>
            </a:r>
            <a:r>
              <a:rPr lang="en-GB" dirty="0"/>
              <a:t> </a:t>
            </a:r>
            <a:r>
              <a:rPr lang="en-GB" dirty="0" err="1"/>
              <a:t>kvalitní</a:t>
            </a:r>
            <a:r>
              <a:rPr lang="en-GB" dirty="0"/>
              <a:t> </a:t>
            </a:r>
            <a:r>
              <a:rPr lang="en-GB" dirty="0" err="1"/>
              <a:t>připojení</a:t>
            </a:r>
            <a:r>
              <a:rPr lang="en-GB" dirty="0"/>
              <a:t>, </a:t>
            </a:r>
            <a:r>
              <a:rPr lang="en-GB" dirty="0" err="1"/>
              <a:t>které</a:t>
            </a:r>
            <a:r>
              <a:rPr lang="en-GB" dirty="0"/>
              <a:t> </a:t>
            </a:r>
            <a:r>
              <a:rPr lang="en-GB" dirty="0" err="1"/>
              <a:t>nemusí</a:t>
            </a:r>
            <a:r>
              <a:rPr lang="en-GB" dirty="0"/>
              <a:t> </a:t>
            </a:r>
            <a:r>
              <a:rPr lang="en-GB" dirty="0" err="1"/>
              <a:t>být</a:t>
            </a:r>
            <a:r>
              <a:rPr lang="en-GB" dirty="0"/>
              <a:t> </a:t>
            </a:r>
            <a:r>
              <a:rPr lang="en-GB" dirty="0" err="1"/>
              <a:t>všude</a:t>
            </a:r>
            <a:r>
              <a:rPr lang="en-GB" dirty="0"/>
              <a:t> </a:t>
            </a:r>
            <a:r>
              <a:rPr lang="en-GB" dirty="0" err="1"/>
              <a:t>snadno</a:t>
            </a:r>
            <a:r>
              <a:rPr lang="en-GB" dirty="0"/>
              <a:t> </a:t>
            </a:r>
            <a:r>
              <a:rPr lang="en-GB" dirty="0" err="1"/>
              <a:t>dostupné</a:t>
            </a:r>
            <a:r>
              <a:rPr lang="en-GB" dirty="0"/>
              <a:t>.</a:t>
            </a:r>
            <a:endParaRPr dirty="0">
              <a:latin typeface="Calibri"/>
              <a:ea typeface="Calibri"/>
              <a:cs typeface="Calibri"/>
              <a:sym typeface="Calibri"/>
            </a:endParaRPr>
          </a:p>
        </p:txBody>
      </p:sp>
      <p:sp>
        <p:nvSpPr>
          <p:cNvPr id="648" name="Google Shape;648;p2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Výzvy</a:t>
            </a:r>
            <a:endParaRPr/>
          </a:p>
        </p:txBody>
      </p:sp>
      <p:grpSp>
        <p:nvGrpSpPr>
          <p:cNvPr id="649" name="Google Shape;649;p26"/>
          <p:cNvGrpSpPr/>
          <p:nvPr/>
        </p:nvGrpSpPr>
        <p:grpSpPr>
          <a:xfrm rot="10800000" flipH="1">
            <a:off x="10388648" y="0"/>
            <a:ext cx="1803350" cy="2809693"/>
            <a:chOff x="12708052" y="5708395"/>
            <a:chExt cx="760808" cy="1185370"/>
          </a:xfrm>
        </p:grpSpPr>
        <p:sp>
          <p:nvSpPr>
            <p:cNvPr id="650" name="Google Shape;650;p2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1" name="Google Shape;651;p2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2" name="Google Shape;652;p2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3" name="Google Shape;653;p2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4" name="Google Shape;654;p2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5" name="Google Shape;655;p2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660" name="Google Shape;660;p27"/>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a:t>Náklady na implementaci: </a:t>
            </a:r>
            <a:r>
              <a:rPr lang="en-GB"/>
              <a:t>Integrace technologie blockchainu může být nákladná, zejména pro drobné farmáře a zemědělské podniky. Nalezení nákladově efektivních řešení je zásadní pro široké přijetí.</a:t>
            </a:r>
            <a:endParaRPr/>
          </a:p>
          <a:p>
            <a:pPr marL="342900" lvl="0" indent="-342900" algn="l" rtl="0">
              <a:lnSpc>
                <a:spcPct val="107000"/>
              </a:lnSpc>
              <a:spcBef>
                <a:spcPts val="1000"/>
              </a:spcBef>
              <a:spcAft>
                <a:spcPts val="0"/>
              </a:spcAft>
              <a:buClr>
                <a:srgbClr val="262626"/>
              </a:buClr>
              <a:buSzPts val="2400"/>
              <a:buFont typeface="Calibri"/>
              <a:buChar char="•"/>
            </a:pPr>
            <a:r>
              <a:rPr lang="en-GB" b="1"/>
              <a:t>Vzdělávání a školení: </a:t>
            </a:r>
            <a:r>
              <a:rPr lang="en-GB"/>
              <a:t>Mnoho farmářů a zainteresovaných stran v zemědělském sektoru nemusí být obeznámeno s technologií blockchain. Poskytování vzdělání a školení o tom, jak efektivně používat blockchain, je zásadní.</a:t>
            </a:r>
            <a:endParaRPr/>
          </a:p>
          <a:p>
            <a:pPr marL="342900" lvl="0" indent="-342900" algn="l" rtl="0">
              <a:lnSpc>
                <a:spcPct val="107000"/>
              </a:lnSpc>
              <a:spcBef>
                <a:spcPts val="1000"/>
              </a:spcBef>
              <a:spcAft>
                <a:spcPts val="0"/>
              </a:spcAft>
              <a:buClr>
                <a:srgbClr val="262626"/>
              </a:buClr>
              <a:buSzPts val="2400"/>
              <a:buFont typeface="Calibri"/>
              <a:buChar char="•"/>
            </a:pPr>
            <a:r>
              <a:rPr lang="en-GB" b="1"/>
              <a:t>Interoperabilita: </a:t>
            </a:r>
            <a:r>
              <a:rPr lang="en-GB"/>
              <a:t>Zajištění toho, aby různé blockchainové platformy mohly bez problémů spolupracovat a sdílet data, je trvalou výzvou. Pro řešení tohoto problému je třeba vytvořit standardy a protokoly.</a:t>
            </a:r>
            <a:endParaRPr>
              <a:latin typeface="Calibri"/>
              <a:ea typeface="Calibri"/>
              <a:cs typeface="Calibri"/>
              <a:sym typeface="Calibri"/>
            </a:endParaRPr>
          </a:p>
        </p:txBody>
      </p:sp>
      <p:sp>
        <p:nvSpPr>
          <p:cNvPr id="661" name="Google Shape;661;p2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Výzvy</a:t>
            </a:r>
            <a:endParaRPr/>
          </a:p>
        </p:txBody>
      </p:sp>
      <p:grpSp>
        <p:nvGrpSpPr>
          <p:cNvPr id="662" name="Google Shape;662;p27"/>
          <p:cNvGrpSpPr/>
          <p:nvPr/>
        </p:nvGrpSpPr>
        <p:grpSpPr>
          <a:xfrm rot="10800000" flipH="1">
            <a:off x="10388648" y="0"/>
            <a:ext cx="1803350" cy="2809693"/>
            <a:chOff x="12708052" y="5708395"/>
            <a:chExt cx="760808" cy="1185370"/>
          </a:xfrm>
        </p:grpSpPr>
        <p:sp>
          <p:nvSpPr>
            <p:cNvPr id="663" name="Google Shape;663;p2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4" name="Google Shape;664;p2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5" name="Google Shape;665;p2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6" name="Google Shape;666;p2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7" name="Google Shape;667;p2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8" name="Google Shape;668;p2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28"/>
          <p:cNvSpPr txBox="1">
            <a:spLocks noGrp="1"/>
          </p:cNvSpPr>
          <p:nvPr>
            <p:ph type="body" idx="1"/>
          </p:nvPr>
        </p:nvSpPr>
        <p:spPr>
          <a:xfrm>
            <a:off x="925374" y="1887959"/>
            <a:ext cx="10595237" cy="452200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dirty="0" err="1"/>
              <a:t>Transparentnost</a:t>
            </a:r>
            <a:r>
              <a:rPr lang="en-GB" b="1" dirty="0"/>
              <a:t> </a:t>
            </a:r>
            <a:r>
              <a:rPr lang="en-GB" b="1" dirty="0" err="1"/>
              <a:t>dodavatelského</a:t>
            </a:r>
            <a:r>
              <a:rPr lang="en-GB" b="1" dirty="0"/>
              <a:t> </a:t>
            </a:r>
            <a:r>
              <a:rPr lang="en-GB" b="1" dirty="0" err="1"/>
              <a:t>řetězce</a:t>
            </a:r>
            <a:r>
              <a:rPr lang="en-GB" b="1" dirty="0"/>
              <a:t>: </a:t>
            </a:r>
            <a:r>
              <a:rPr lang="en-GB" dirty="0"/>
              <a:t>Blockchain </a:t>
            </a:r>
            <a:r>
              <a:rPr lang="en-GB" dirty="0" err="1"/>
              <a:t>může</a:t>
            </a:r>
            <a:r>
              <a:rPr lang="en-GB" dirty="0"/>
              <a:t> </a:t>
            </a:r>
            <a:r>
              <a:rPr lang="en-GB" dirty="0" err="1"/>
              <a:t>poskytnout</a:t>
            </a:r>
            <a:r>
              <a:rPr lang="en-GB" dirty="0"/>
              <a:t> </a:t>
            </a:r>
            <a:r>
              <a:rPr lang="en-GB" dirty="0" err="1"/>
              <a:t>komplexní</a:t>
            </a:r>
            <a:r>
              <a:rPr lang="en-GB" dirty="0"/>
              <a:t> </a:t>
            </a:r>
            <a:r>
              <a:rPr lang="en-GB" dirty="0" err="1"/>
              <a:t>přehled</a:t>
            </a:r>
            <a:r>
              <a:rPr lang="en-GB" dirty="0"/>
              <a:t> o </a:t>
            </a:r>
            <a:r>
              <a:rPr lang="en-GB" dirty="0" err="1"/>
              <a:t>dodavatelském</a:t>
            </a:r>
            <a:r>
              <a:rPr lang="en-GB" dirty="0"/>
              <a:t> </a:t>
            </a:r>
            <a:r>
              <a:rPr lang="en-GB" dirty="0" err="1"/>
              <a:t>řetězci</a:t>
            </a:r>
            <a:r>
              <a:rPr lang="en-GB" dirty="0"/>
              <a:t>, </a:t>
            </a:r>
            <a:r>
              <a:rPr lang="en-GB" dirty="0" err="1"/>
              <a:t>což</a:t>
            </a:r>
            <a:r>
              <a:rPr lang="en-GB" dirty="0"/>
              <a:t> </a:t>
            </a:r>
            <a:r>
              <a:rPr lang="en-GB" dirty="0" err="1"/>
              <a:t>spotřebitelům</a:t>
            </a:r>
            <a:r>
              <a:rPr lang="en-GB" dirty="0"/>
              <a:t> </a:t>
            </a:r>
            <a:r>
              <a:rPr lang="en-GB" dirty="0" err="1"/>
              <a:t>umožňuje</a:t>
            </a:r>
            <a:r>
              <a:rPr lang="en-GB" dirty="0"/>
              <a:t> </a:t>
            </a:r>
            <a:r>
              <a:rPr lang="en-GB" dirty="0" err="1"/>
              <a:t>sledovat</a:t>
            </a:r>
            <a:r>
              <a:rPr lang="en-GB" dirty="0"/>
              <a:t> </a:t>
            </a:r>
            <a:r>
              <a:rPr lang="en-GB" dirty="0" err="1"/>
              <a:t>původ</a:t>
            </a:r>
            <a:r>
              <a:rPr lang="en-GB" dirty="0"/>
              <a:t> </a:t>
            </a:r>
            <a:r>
              <a:rPr lang="en-GB" dirty="0" err="1"/>
              <a:t>jejich</a:t>
            </a:r>
            <a:r>
              <a:rPr lang="en-GB" dirty="0"/>
              <a:t> </a:t>
            </a:r>
            <a:r>
              <a:rPr lang="en-GB" dirty="0" err="1"/>
              <a:t>potravinářských</a:t>
            </a:r>
            <a:r>
              <a:rPr lang="en-GB" dirty="0"/>
              <a:t> </a:t>
            </a:r>
            <a:r>
              <a:rPr lang="en-GB" dirty="0" err="1"/>
              <a:t>produktů</a:t>
            </a:r>
            <a:r>
              <a:rPr lang="en-GB" dirty="0"/>
              <a:t> a </a:t>
            </a:r>
            <a:r>
              <a:rPr lang="en-GB" dirty="0" err="1"/>
              <a:t>ověřit</a:t>
            </a:r>
            <a:r>
              <a:rPr lang="en-GB" dirty="0"/>
              <a:t> </a:t>
            </a:r>
            <a:r>
              <a:rPr lang="en-GB" dirty="0" err="1"/>
              <a:t>jejich</a:t>
            </a:r>
            <a:r>
              <a:rPr lang="en-GB" dirty="0"/>
              <a:t> </a:t>
            </a:r>
            <a:r>
              <a:rPr lang="en-GB" dirty="0" err="1"/>
              <a:t>pravost</a:t>
            </a:r>
            <a:r>
              <a:rPr lang="en-GB" dirty="0"/>
              <a:t>. Tato </a:t>
            </a:r>
            <a:r>
              <a:rPr lang="en-GB" dirty="0" err="1"/>
              <a:t>transparentnost</a:t>
            </a:r>
            <a:r>
              <a:rPr lang="en-GB" dirty="0"/>
              <a:t> </a:t>
            </a:r>
            <a:r>
              <a:rPr lang="en-GB" dirty="0" err="1"/>
              <a:t>může</a:t>
            </a:r>
            <a:r>
              <a:rPr lang="en-GB" dirty="0"/>
              <a:t> </a:t>
            </a:r>
            <a:r>
              <a:rPr lang="en-GB" dirty="0" err="1"/>
              <a:t>pomoci</a:t>
            </a:r>
            <a:r>
              <a:rPr lang="en-GB" dirty="0"/>
              <a:t> </a:t>
            </a:r>
            <a:r>
              <a:rPr lang="en-GB" dirty="0" err="1"/>
              <a:t>vybudovat</a:t>
            </a:r>
            <a:r>
              <a:rPr lang="en-GB" dirty="0"/>
              <a:t> </a:t>
            </a:r>
            <a:r>
              <a:rPr lang="en-GB" dirty="0" err="1"/>
              <a:t>důvěru</a:t>
            </a:r>
            <a:r>
              <a:rPr lang="en-GB" dirty="0"/>
              <a:t> v </a:t>
            </a:r>
            <a:r>
              <a:rPr lang="en-GB" dirty="0" err="1"/>
              <a:t>zemědělský</a:t>
            </a:r>
            <a:r>
              <a:rPr lang="en-GB" dirty="0"/>
              <a:t> </a:t>
            </a:r>
            <a:r>
              <a:rPr lang="en-GB" dirty="0" err="1"/>
              <a:t>průmysl</a:t>
            </a:r>
            <a:r>
              <a:rPr lang="en-GB" dirty="0">
                <a:latin typeface="Calibri"/>
                <a:ea typeface="Calibri"/>
                <a:cs typeface="Calibri"/>
                <a:sym typeface="Calibri"/>
              </a:rPr>
              <a:t>.</a:t>
            </a:r>
            <a:endParaRPr dirty="0">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dirty="0"/>
              <a:t>Provenience a </a:t>
            </a:r>
            <a:r>
              <a:rPr lang="en-GB" b="1" dirty="0" err="1"/>
              <a:t>zajištění</a:t>
            </a:r>
            <a:r>
              <a:rPr lang="en-GB" b="1" dirty="0"/>
              <a:t> </a:t>
            </a:r>
            <a:r>
              <a:rPr lang="en-GB" b="1" dirty="0" err="1"/>
              <a:t>kvality</a:t>
            </a:r>
            <a:r>
              <a:rPr lang="en-GB" b="1" dirty="0"/>
              <a:t>: </a:t>
            </a:r>
            <a:r>
              <a:rPr lang="en-GB" dirty="0"/>
              <a:t>Blockchain </a:t>
            </a:r>
            <a:r>
              <a:rPr lang="en-GB" dirty="0" err="1"/>
              <a:t>může</a:t>
            </a:r>
            <a:r>
              <a:rPr lang="en-GB" dirty="0"/>
              <a:t> </a:t>
            </a:r>
            <a:r>
              <a:rPr lang="en-GB" dirty="0" err="1"/>
              <a:t>zaznamenávat</a:t>
            </a:r>
            <a:r>
              <a:rPr lang="en-GB" dirty="0"/>
              <a:t> </a:t>
            </a:r>
            <a:r>
              <a:rPr lang="en-GB" dirty="0" err="1"/>
              <a:t>zásadní</a:t>
            </a:r>
            <a:r>
              <a:rPr lang="en-GB" dirty="0"/>
              <a:t> </a:t>
            </a:r>
            <a:r>
              <a:rPr lang="en-GB" dirty="0" err="1"/>
              <a:t>informace</a:t>
            </a:r>
            <a:r>
              <a:rPr lang="en-GB" dirty="0"/>
              <a:t> o </a:t>
            </a:r>
            <a:r>
              <a:rPr lang="en-GB" dirty="0" err="1"/>
              <a:t>zemědělských</a:t>
            </a:r>
            <a:r>
              <a:rPr lang="en-GB" dirty="0"/>
              <a:t> </a:t>
            </a:r>
            <a:r>
              <a:rPr lang="en-GB" dirty="0" err="1"/>
              <a:t>produktech</a:t>
            </a:r>
            <a:r>
              <a:rPr lang="en-GB" dirty="0"/>
              <a:t>, </a:t>
            </a:r>
            <a:r>
              <a:rPr lang="en-GB" dirty="0" err="1"/>
              <a:t>jako</a:t>
            </a:r>
            <a:r>
              <a:rPr lang="en-GB" dirty="0"/>
              <a:t> </a:t>
            </a:r>
            <a:r>
              <a:rPr lang="en-GB" dirty="0" err="1"/>
              <a:t>jsou</a:t>
            </a:r>
            <a:r>
              <a:rPr lang="en-GB" dirty="0"/>
              <a:t> </a:t>
            </a:r>
            <a:r>
              <a:rPr lang="en-GB" dirty="0" err="1"/>
              <a:t>jejich</a:t>
            </a:r>
            <a:r>
              <a:rPr lang="en-GB" dirty="0"/>
              <a:t> </a:t>
            </a:r>
            <a:r>
              <a:rPr lang="en-GB" dirty="0" err="1"/>
              <a:t>výrobní</a:t>
            </a:r>
            <a:r>
              <a:rPr lang="en-GB" dirty="0"/>
              <a:t> </a:t>
            </a:r>
            <a:r>
              <a:rPr lang="en-GB" dirty="0" err="1"/>
              <a:t>metody</a:t>
            </a:r>
            <a:r>
              <a:rPr lang="en-GB" dirty="0"/>
              <a:t>, </a:t>
            </a:r>
            <a:r>
              <a:rPr lang="en-GB" dirty="0" err="1"/>
              <a:t>kvalita</a:t>
            </a:r>
            <a:r>
              <a:rPr lang="en-GB" dirty="0"/>
              <a:t> a </a:t>
            </a:r>
            <a:r>
              <a:rPr lang="en-GB" dirty="0" err="1"/>
              <a:t>certifikace</a:t>
            </a:r>
            <a:r>
              <a:rPr lang="en-GB" dirty="0"/>
              <a:t>. To </a:t>
            </a:r>
            <a:r>
              <a:rPr lang="en-GB" dirty="0" err="1"/>
              <a:t>může</a:t>
            </a:r>
            <a:r>
              <a:rPr lang="en-GB" dirty="0"/>
              <a:t> </a:t>
            </a:r>
            <a:r>
              <a:rPr lang="en-GB" dirty="0" err="1"/>
              <a:t>pomoci</a:t>
            </a:r>
            <a:r>
              <a:rPr lang="en-GB" dirty="0"/>
              <a:t> </a:t>
            </a:r>
            <a:r>
              <a:rPr lang="en-GB" dirty="0" err="1"/>
              <a:t>zajistit</a:t>
            </a:r>
            <a:r>
              <a:rPr lang="en-GB" dirty="0"/>
              <a:t>, aby </a:t>
            </a:r>
            <a:r>
              <a:rPr lang="en-GB" dirty="0" err="1"/>
              <a:t>spotřebitelé</a:t>
            </a:r>
            <a:r>
              <a:rPr lang="en-GB" dirty="0"/>
              <a:t> </a:t>
            </a:r>
            <a:r>
              <a:rPr lang="en-GB" dirty="0" err="1"/>
              <a:t>dostávali</a:t>
            </a:r>
            <a:r>
              <a:rPr lang="en-GB" dirty="0"/>
              <a:t> </a:t>
            </a:r>
            <a:r>
              <a:rPr lang="en-GB" dirty="0" err="1"/>
              <a:t>bezpečné</a:t>
            </a:r>
            <a:r>
              <a:rPr lang="en-GB" dirty="0"/>
              <a:t> a </a:t>
            </a:r>
            <a:r>
              <a:rPr lang="en-GB" dirty="0" err="1"/>
              <a:t>vysoce</a:t>
            </a:r>
            <a:r>
              <a:rPr lang="en-GB" dirty="0"/>
              <a:t> </a:t>
            </a:r>
            <a:r>
              <a:rPr lang="en-GB" dirty="0" err="1"/>
              <a:t>kvalitní</a:t>
            </a:r>
            <a:r>
              <a:rPr lang="en-GB" dirty="0"/>
              <a:t> </a:t>
            </a:r>
            <a:r>
              <a:rPr lang="en-GB" dirty="0" err="1"/>
              <a:t>produkty</a:t>
            </a:r>
            <a:r>
              <a:rPr lang="en-GB" dirty="0"/>
              <a:t>.</a:t>
            </a:r>
            <a:endParaRPr dirty="0"/>
          </a:p>
          <a:p>
            <a:pPr marL="342900" lvl="0" indent="-342900" algn="l" rtl="0">
              <a:lnSpc>
                <a:spcPct val="107000"/>
              </a:lnSpc>
              <a:spcBef>
                <a:spcPts val="1000"/>
              </a:spcBef>
              <a:spcAft>
                <a:spcPts val="0"/>
              </a:spcAft>
              <a:buClr>
                <a:srgbClr val="262626"/>
              </a:buClr>
              <a:buSzPts val="2400"/>
              <a:buFont typeface="Calibri"/>
              <a:buChar char="•"/>
            </a:pPr>
            <a:r>
              <a:rPr lang="en-GB" b="1" dirty="0" err="1"/>
              <a:t>Efektivní</a:t>
            </a:r>
            <a:r>
              <a:rPr lang="en-GB" b="1" dirty="0"/>
              <a:t> </a:t>
            </a:r>
            <a:r>
              <a:rPr lang="en-GB" b="1" dirty="0" err="1"/>
              <a:t>sledovatelnost</a:t>
            </a:r>
            <a:r>
              <a:rPr lang="en-GB" b="1" dirty="0"/>
              <a:t>: </a:t>
            </a:r>
            <a:r>
              <a:rPr lang="en-GB" dirty="0"/>
              <a:t>V </a:t>
            </a:r>
            <a:r>
              <a:rPr lang="en-GB" dirty="0" err="1"/>
              <a:t>případě</a:t>
            </a:r>
            <a:r>
              <a:rPr lang="en-GB" dirty="0"/>
              <a:t> </a:t>
            </a:r>
            <a:r>
              <a:rPr lang="en-GB" dirty="0" err="1"/>
              <a:t>stažení</a:t>
            </a:r>
            <a:r>
              <a:rPr lang="en-GB" dirty="0"/>
              <a:t> </a:t>
            </a:r>
            <a:r>
              <a:rPr lang="en-GB" dirty="0" err="1"/>
              <a:t>potravin</a:t>
            </a:r>
            <a:r>
              <a:rPr lang="en-GB" dirty="0"/>
              <a:t> </a:t>
            </a:r>
            <a:r>
              <a:rPr lang="en-GB" dirty="0" err="1"/>
              <a:t>nebo</a:t>
            </a:r>
            <a:r>
              <a:rPr lang="en-GB" dirty="0"/>
              <a:t> </a:t>
            </a:r>
            <a:r>
              <a:rPr lang="en-GB" dirty="0" err="1"/>
              <a:t>propuknutí</a:t>
            </a:r>
            <a:r>
              <a:rPr lang="en-GB" dirty="0"/>
              <a:t> </a:t>
            </a:r>
            <a:r>
              <a:rPr lang="en-GB" dirty="0" err="1"/>
              <a:t>epidemie</a:t>
            </a:r>
            <a:r>
              <a:rPr lang="en-GB" dirty="0"/>
              <a:t> </a:t>
            </a:r>
            <a:r>
              <a:rPr lang="en-GB" dirty="0" err="1"/>
              <a:t>může</a:t>
            </a:r>
            <a:r>
              <a:rPr lang="en-GB" dirty="0"/>
              <a:t> </a:t>
            </a:r>
            <a:r>
              <a:rPr lang="en-GB" dirty="0" err="1"/>
              <a:t>technologie</a:t>
            </a:r>
            <a:r>
              <a:rPr lang="en-GB" dirty="0"/>
              <a:t> blockchain </a:t>
            </a:r>
            <a:r>
              <a:rPr lang="en-GB" dirty="0" err="1"/>
              <a:t>umožnit</a:t>
            </a:r>
            <a:r>
              <a:rPr lang="en-GB" dirty="0"/>
              <a:t> </a:t>
            </a:r>
            <a:r>
              <a:rPr lang="en-GB" dirty="0" err="1"/>
              <a:t>rychlou</a:t>
            </a:r>
            <a:r>
              <a:rPr lang="en-GB" dirty="0"/>
              <a:t> a </a:t>
            </a:r>
            <a:r>
              <a:rPr lang="en-GB" dirty="0" err="1"/>
              <a:t>přesnou</a:t>
            </a:r>
            <a:r>
              <a:rPr lang="en-GB" dirty="0"/>
              <a:t> </a:t>
            </a:r>
            <a:r>
              <a:rPr lang="en-GB" dirty="0" err="1"/>
              <a:t>sledovatelnost</a:t>
            </a:r>
            <a:r>
              <a:rPr lang="en-GB" dirty="0"/>
              <a:t>, </a:t>
            </a:r>
            <a:r>
              <a:rPr lang="en-GB" dirty="0" err="1"/>
              <a:t>což</a:t>
            </a:r>
            <a:r>
              <a:rPr lang="en-GB" dirty="0"/>
              <a:t> </a:t>
            </a:r>
            <a:r>
              <a:rPr lang="en-GB" dirty="0" err="1"/>
              <a:t>úřadům</a:t>
            </a:r>
            <a:r>
              <a:rPr lang="en-GB" dirty="0"/>
              <a:t> </a:t>
            </a:r>
            <a:r>
              <a:rPr lang="en-GB" dirty="0" err="1"/>
              <a:t>umožňuje</a:t>
            </a:r>
            <a:r>
              <a:rPr lang="en-GB" dirty="0"/>
              <a:t> </a:t>
            </a:r>
            <a:r>
              <a:rPr lang="en-GB" dirty="0" err="1"/>
              <a:t>efektivněji</a:t>
            </a:r>
            <a:r>
              <a:rPr lang="en-GB" dirty="0"/>
              <a:t> </a:t>
            </a:r>
            <a:r>
              <a:rPr lang="en-GB" dirty="0" err="1"/>
              <a:t>identifikovat</a:t>
            </a:r>
            <a:r>
              <a:rPr lang="en-GB" dirty="0"/>
              <a:t> a </a:t>
            </a:r>
            <a:r>
              <a:rPr lang="en-GB" dirty="0" err="1"/>
              <a:t>stáhnout</a:t>
            </a:r>
            <a:r>
              <a:rPr lang="en-GB" dirty="0"/>
              <a:t> </a:t>
            </a:r>
            <a:r>
              <a:rPr lang="en-GB" dirty="0" err="1"/>
              <a:t>kontaminované</a:t>
            </a:r>
            <a:r>
              <a:rPr lang="en-GB" dirty="0"/>
              <a:t> </a:t>
            </a:r>
            <a:r>
              <a:rPr lang="en-GB" dirty="0" err="1"/>
              <a:t>produkty</a:t>
            </a:r>
            <a:r>
              <a:rPr lang="en-GB" dirty="0"/>
              <a:t>.</a:t>
            </a:r>
            <a:endParaRPr dirty="0">
              <a:latin typeface="Calibri"/>
              <a:ea typeface="Calibri"/>
              <a:cs typeface="Calibri"/>
              <a:sym typeface="Calibri"/>
            </a:endParaRPr>
          </a:p>
        </p:txBody>
      </p:sp>
      <p:sp>
        <p:nvSpPr>
          <p:cNvPr id="674" name="Google Shape;674;p2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Příležitosti</a:t>
            </a:r>
            <a:endParaRPr/>
          </a:p>
        </p:txBody>
      </p:sp>
      <p:grpSp>
        <p:nvGrpSpPr>
          <p:cNvPr id="675" name="Google Shape;675;p28"/>
          <p:cNvGrpSpPr/>
          <p:nvPr/>
        </p:nvGrpSpPr>
        <p:grpSpPr>
          <a:xfrm rot="10800000" flipH="1">
            <a:off x="10388648" y="0"/>
            <a:ext cx="1803350" cy="2809693"/>
            <a:chOff x="12708052" y="5708395"/>
            <a:chExt cx="760808" cy="1185370"/>
          </a:xfrm>
        </p:grpSpPr>
        <p:sp>
          <p:nvSpPr>
            <p:cNvPr id="676" name="Google Shape;676;p2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7" name="Google Shape;677;p2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8" name="Google Shape;678;p2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9" name="Google Shape;679;p2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80" name="Google Shape;680;p2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81" name="Google Shape;681;p2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686" name="Google Shape;686;p29"/>
          <p:cNvSpPr txBox="1">
            <a:spLocks noGrp="1"/>
          </p:cNvSpPr>
          <p:nvPr>
            <p:ph type="body" idx="1"/>
          </p:nvPr>
        </p:nvSpPr>
        <p:spPr>
          <a:xfrm>
            <a:off x="925374" y="2123349"/>
            <a:ext cx="10595237" cy="428808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a:t>Chytré smlouvy: </a:t>
            </a:r>
            <a:r>
              <a:rPr lang="en-GB"/>
              <a:t>Chytré smlouvy na blockchainu mohou automatizovat různé procesy v agrosektoru, jako jsou platby farmářům na základě předem definovaných podmínek (např. výnos plodin). To může snížit administrativní režii a zefektivnit transakce</a:t>
            </a:r>
            <a:r>
              <a:rPr lang="en-GB">
                <a:latin typeface="Calibri"/>
                <a:ea typeface="Calibri"/>
                <a:cs typeface="Calibri"/>
                <a:sym typeface="Calibri"/>
              </a:rPr>
              <a:t>.</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a:t>Přístup k financování: </a:t>
            </a:r>
            <a:r>
              <a:rPr lang="en-GB"/>
              <a:t>Platformy založené na blockchainu mohou farmářům umožnit snadnější přístup k finančním službám a úvěrům, neboť jejich transakční historii a aktiva lze zaznamenávat na blockchainu.</a:t>
            </a:r>
            <a:endParaRPr/>
          </a:p>
          <a:p>
            <a:pPr marL="342900" lvl="0" indent="-342900" algn="l" rtl="0">
              <a:lnSpc>
                <a:spcPct val="107000"/>
              </a:lnSpc>
              <a:spcBef>
                <a:spcPts val="1000"/>
              </a:spcBef>
              <a:spcAft>
                <a:spcPts val="0"/>
              </a:spcAft>
              <a:buClr>
                <a:srgbClr val="262626"/>
              </a:buClr>
              <a:buSzPts val="2400"/>
              <a:buFont typeface="Calibri"/>
              <a:buChar char="•"/>
            </a:pPr>
            <a:r>
              <a:rPr lang="en-GB" b="1"/>
              <a:t>Snížení plýtvání potravinami: </a:t>
            </a:r>
            <a:r>
              <a:rPr lang="en-GB"/>
              <a:t>Poskytováním dat v reálném čase o stavu a umístění zemědělských produktů může blockchain pomoci snížit plýtvání potravinami optimalizací logistiky dodavatelského řetězce.</a:t>
            </a:r>
            <a:endParaRPr>
              <a:latin typeface="Calibri"/>
              <a:ea typeface="Calibri"/>
              <a:cs typeface="Calibri"/>
              <a:sym typeface="Calibri"/>
            </a:endParaRPr>
          </a:p>
        </p:txBody>
      </p:sp>
      <p:sp>
        <p:nvSpPr>
          <p:cNvPr id="687" name="Google Shape;687;p2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Příležitosti</a:t>
            </a:r>
            <a:endParaRPr/>
          </a:p>
        </p:txBody>
      </p:sp>
      <p:grpSp>
        <p:nvGrpSpPr>
          <p:cNvPr id="688" name="Google Shape;688;p29"/>
          <p:cNvGrpSpPr/>
          <p:nvPr/>
        </p:nvGrpSpPr>
        <p:grpSpPr>
          <a:xfrm rot="10800000" flipH="1">
            <a:off x="10388648" y="0"/>
            <a:ext cx="1803350" cy="2809693"/>
            <a:chOff x="12708052" y="5708395"/>
            <a:chExt cx="760808" cy="1185370"/>
          </a:xfrm>
        </p:grpSpPr>
        <p:sp>
          <p:nvSpPr>
            <p:cNvPr id="689" name="Google Shape;689;p2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0" name="Google Shape;690;p2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1" name="Google Shape;691;p2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2" name="Google Shape;692;p2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3" name="Google Shape;693;p2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4" name="Google Shape;694;p2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Absolventi modulu získají základní teoretické znalosti v oblasti technologie blockchain a jejího potenciálu pro zemědělsko-potravinářský sektor. Znalosti jsou upevněny případovou studií ověřeny kvízem.</a:t>
            </a:r>
            <a:endParaRPr/>
          </a:p>
          <a:p>
            <a:pPr marL="228600" lvl="0" indent="-228600" algn="l" rtl="0">
              <a:lnSpc>
                <a:spcPct val="107000"/>
              </a:lnSpc>
              <a:spcBef>
                <a:spcPts val="1800"/>
              </a:spcBef>
              <a:spcAft>
                <a:spcPts val="0"/>
              </a:spcAft>
              <a:buClr>
                <a:srgbClr val="262626"/>
              </a:buClr>
              <a:buSzPts val="2400"/>
              <a:buNone/>
            </a:pPr>
            <a:r>
              <a:rPr lang="en-GB"/>
              <a:t>Výsledky jsou:</a:t>
            </a:r>
            <a:endParaRPr/>
          </a:p>
          <a:p>
            <a:pPr marL="342900" lvl="0" indent="-342900" algn="l" rtl="0">
              <a:lnSpc>
                <a:spcPct val="107000"/>
              </a:lnSpc>
              <a:spcBef>
                <a:spcPts val="800"/>
              </a:spcBef>
              <a:spcAft>
                <a:spcPts val="0"/>
              </a:spcAft>
              <a:buClr>
                <a:srgbClr val="262626"/>
              </a:buClr>
              <a:buSzPts val="2400"/>
              <a:buFont typeface="Arial"/>
              <a:buChar char="•"/>
            </a:pPr>
            <a:r>
              <a:rPr lang="en-GB"/>
              <a:t>Modul se studijními materiály</a:t>
            </a:r>
            <a:endParaRPr/>
          </a:p>
          <a:p>
            <a:pPr marL="342900" lvl="0" indent="-342900" algn="l" rtl="0">
              <a:lnSpc>
                <a:spcPct val="107000"/>
              </a:lnSpc>
              <a:spcBef>
                <a:spcPts val="0"/>
              </a:spcBef>
              <a:spcAft>
                <a:spcPts val="0"/>
              </a:spcAft>
              <a:buClr>
                <a:srgbClr val="262626"/>
              </a:buClr>
              <a:buSzPts val="2400"/>
              <a:buFont typeface="Arial"/>
              <a:buChar char="•"/>
            </a:pPr>
            <a:r>
              <a:rPr lang="en-GB"/>
              <a:t>Případová studie</a:t>
            </a:r>
            <a:endParaRPr/>
          </a:p>
          <a:p>
            <a:pPr marL="342900" lvl="0" indent="-342900" algn="l" rtl="0">
              <a:lnSpc>
                <a:spcPct val="107000"/>
              </a:lnSpc>
              <a:spcBef>
                <a:spcPts val="0"/>
              </a:spcBef>
              <a:spcAft>
                <a:spcPts val="0"/>
              </a:spcAft>
              <a:buClr>
                <a:srgbClr val="262626"/>
              </a:buClr>
              <a:buSzPts val="2400"/>
              <a:buFont typeface="Arial"/>
              <a:buChar char="•"/>
            </a:pPr>
            <a:r>
              <a:rPr lang="en-GB"/>
              <a:t>Interaktivní aktivita</a:t>
            </a:r>
            <a:endParaRPr/>
          </a:p>
          <a:p>
            <a:pPr marL="342900" lvl="0" indent="-342900" algn="l" rtl="0">
              <a:lnSpc>
                <a:spcPct val="107000"/>
              </a:lnSpc>
              <a:spcBef>
                <a:spcPts val="0"/>
              </a:spcBef>
              <a:spcAft>
                <a:spcPts val="0"/>
              </a:spcAft>
              <a:buClr>
                <a:srgbClr val="262626"/>
              </a:buClr>
              <a:buSzPts val="2400"/>
              <a:buFont typeface="Arial"/>
              <a:buChar char="•"/>
            </a:pPr>
            <a:r>
              <a:rPr lang="en-GB"/>
              <a:t>Kvíz</a:t>
            </a:r>
            <a:endParaRPr/>
          </a:p>
        </p:txBody>
      </p:sp>
      <p:sp>
        <p:nvSpPr>
          <p:cNvPr id="349" name="Google Shape;349;p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Výsledky studia</a:t>
            </a:r>
            <a:endParaRPr/>
          </a:p>
        </p:txBody>
      </p:sp>
      <p:grpSp>
        <p:nvGrpSpPr>
          <p:cNvPr id="350" name="Google Shape;350;p3"/>
          <p:cNvGrpSpPr/>
          <p:nvPr/>
        </p:nvGrpSpPr>
        <p:grpSpPr>
          <a:xfrm rot="10800000" flipH="1">
            <a:off x="10388648" y="0"/>
            <a:ext cx="1803350" cy="2809693"/>
            <a:chOff x="12708052" y="5708395"/>
            <a:chExt cx="760808" cy="1185370"/>
          </a:xfrm>
        </p:grpSpPr>
        <p:sp>
          <p:nvSpPr>
            <p:cNvPr id="351" name="Google Shape;351;p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2" name="Google Shape;352;p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3" name="Google Shape;353;p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4" name="Google Shape;354;p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5" name="Google Shape;355;p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6" name="Google Shape;356;p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sp>
        <p:nvSpPr>
          <p:cNvPr id="699" name="Google Shape;699;p30"/>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a:t>Udržitelné zemědělství: </a:t>
            </a:r>
            <a:r>
              <a:rPr lang="en-GB"/>
              <a:t>Blockchain lze použít ke sledování a odměňování udržitelných zemědělských postupů, propaguje ekologicky šetrné a společensky zodpovědné zemědělství.</a:t>
            </a:r>
            <a:endParaRPr/>
          </a:p>
          <a:p>
            <a:pPr marL="342900" lvl="0" indent="-342900" algn="l" rtl="0">
              <a:lnSpc>
                <a:spcPct val="107000"/>
              </a:lnSpc>
              <a:spcBef>
                <a:spcPts val="1000"/>
              </a:spcBef>
              <a:spcAft>
                <a:spcPts val="0"/>
              </a:spcAft>
              <a:buClr>
                <a:srgbClr val="262626"/>
              </a:buClr>
              <a:buSzPts val="2400"/>
              <a:buFont typeface="Calibri"/>
              <a:buChar char="•"/>
            </a:pPr>
            <a:r>
              <a:rPr lang="en-GB" b="1"/>
              <a:t>Přístup na trh: </a:t>
            </a:r>
            <a:r>
              <a:rPr lang="en-GB"/>
              <a:t>Malí farmáři a producenti v odlehlých oblastech mohou získat přístup na širší trhy prostřednictvím platforem založených na blockchainu, čímž se sníží potřeba zprostředkovatelů.</a:t>
            </a:r>
            <a:endParaRPr>
              <a:latin typeface="Calibri"/>
              <a:ea typeface="Calibri"/>
              <a:cs typeface="Calibri"/>
              <a:sym typeface="Calibri"/>
            </a:endParaRPr>
          </a:p>
        </p:txBody>
      </p:sp>
      <p:sp>
        <p:nvSpPr>
          <p:cNvPr id="700" name="Google Shape;700;p3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Příležitosti</a:t>
            </a:r>
            <a:endParaRPr/>
          </a:p>
        </p:txBody>
      </p:sp>
      <p:grpSp>
        <p:nvGrpSpPr>
          <p:cNvPr id="701" name="Google Shape;701;p30"/>
          <p:cNvGrpSpPr/>
          <p:nvPr/>
        </p:nvGrpSpPr>
        <p:grpSpPr>
          <a:xfrm rot="10800000" flipH="1">
            <a:off x="10388648" y="0"/>
            <a:ext cx="1803350" cy="2809693"/>
            <a:chOff x="12708052" y="5708395"/>
            <a:chExt cx="760808" cy="1185370"/>
          </a:xfrm>
        </p:grpSpPr>
        <p:sp>
          <p:nvSpPr>
            <p:cNvPr id="702" name="Google Shape;702;p3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3" name="Google Shape;703;p3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4" name="Google Shape;704;p3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5" name="Google Shape;705;p3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6" name="Google Shape;706;p3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7" name="Google Shape;707;p3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31"/>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a:t>Zemědělství je srdcem našich globálních dodávek potravin a poskytuje obživu miliardám lidí. V posledních letech prošel zemědělský sektor transformací řízenou technologickým pokrokem. Mezi těmito inovacemi se technologie blockchain ukázala jako slibný nástroj s potenciálem způsobit revoluci ve způsobu správy a sdílení dat v zemědělství. Zásadní výzvou, kterou je však třeba řešit, je standardizace dat.</a:t>
            </a:r>
            <a:endParaRPr/>
          </a:p>
          <a:p>
            <a:pPr marL="342900" lvl="0" indent="-342900" algn="l" rtl="0">
              <a:lnSpc>
                <a:spcPct val="107000"/>
              </a:lnSpc>
              <a:spcBef>
                <a:spcPts val="1800"/>
              </a:spcBef>
              <a:spcAft>
                <a:spcPts val="0"/>
              </a:spcAft>
              <a:buClr>
                <a:srgbClr val="262626"/>
              </a:buClr>
              <a:buSzPts val="2400"/>
              <a:buFont typeface="Calibri"/>
              <a:buChar char="•"/>
            </a:pPr>
            <a:r>
              <a:rPr lang="en-GB"/>
              <a:t>Standardizace dat v zemědělství se týká procesu vytváření jednotných struktur a formátů pro sběr, ukládání a sdílení zemědělských dat. Hraje klíčovou roli při zvyšování efektivity, přesnosti a transparentnosti v tomto odvětví.</a:t>
            </a:r>
            <a:endParaRPr>
              <a:latin typeface="Calibri"/>
              <a:ea typeface="Calibri"/>
              <a:cs typeface="Calibri"/>
              <a:sym typeface="Calibri"/>
            </a:endParaRPr>
          </a:p>
        </p:txBody>
      </p:sp>
      <p:sp>
        <p:nvSpPr>
          <p:cNvPr id="713" name="Google Shape;713;p3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b="1"/>
              <a:t>Standardizace dat</a:t>
            </a:r>
            <a:endParaRPr/>
          </a:p>
        </p:txBody>
      </p:sp>
      <p:grpSp>
        <p:nvGrpSpPr>
          <p:cNvPr id="714" name="Google Shape;714;p31"/>
          <p:cNvGrpSpPr/>
          <p:nvPr/>
        </p:nvGrpSpPr>
        <p:grpSpPr>
          <a:xfrm rot="10800000" flipH="1">
            <a:off x="10388648" y="0"/>
            <a:ext cx="1803350" cy="2809693"/>
            <a:chOff x="12708052" y="5708395"/>
            <a:chExt cx="760808" cy="1185370"/>
          </a:xfrm>
        </p:grpSpPr>
        <p:sp>
          <p:nvSpPr>
            <p:cNvPr id="715" name="Google Shape;715;p3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6" name="Google Shape;716;p3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7" name="Google Shape;717;p3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8" name="Google Shape;718;p3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9" name="Google Shape;719;p3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0" name="Google Shape;720;p3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24"/>
        <p:cNvGrpSpPr/>
        <p:nvPr/>
      </p:nvGrpSpPr>
      <p:grpSpPr>
        <a:xfrm>
          <a:off x="0" y="0"/>
          <a:ext cx="0" cy="0"/>
          <a:chOff x="0" y="0"/>
          <a:chExt cx="0" cy="0"/>
        </a:xfrm>
      </p:grpSpPr>
      <p:sp>
        <p:nvSpPr>
          <p:cNvPr id="725" name="Google Shape;725;p32"/>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400"/>
              <a:buNone/>
            </a:pPr>
            <a:r>
              <a:rPr lang="en-GB"/>
              <a:t>Několik faktorů podtrhává význam standardizace dat v zemědělství</a:t>
            </a:r>
            <a:r>
              <a:rPr lang="en-GB">
                <a:latin typeface="Calibri"/>
                <a:ea typeface="Calibri"/>
                <a:cs typeface="Calibri"/>
                <a:sym typeface="Calibri"/>
              </a:rPr>
              <a:t>:</a:t>
            </a:r>
            <a:endParaRPr>
              <a:latin typeface="Calibri"/>
              <a:ea typeface="Calibri"/>
              <a:cs typeface="Calibri"/>
              <a:sym typeface="Calibri"/>
            </a:endParaRPr>
          </a:p>
          <a:p>
            <a:pPr marL="342900" lvl="0" indent="-342900" algn="l" rtl="0">
              <a:lnSpc>
                <a:spcPct val="107000"/>
              </a:lnSpc>
              <a:spcBef>
                <a:spcPts val="1800"/>
              </a:spcBef>
              <a:spcAft>
                <a:spcPts val="0"/>
              </a:spcAft>
              <a:buClr>
                <a:srgbClr val="262626"/>
              </a:buClr>
              <a:buSzPts val="2400"/>
              <a:buFont typeface="Calibri"/>
              <a:buChar char="•"/>
            </a:pPr>
            <a:r>
              <a:rPr lang="en-GB" b="1"/>
              <a:t>Interoperabilita: </a:t>
            </a:r>
            <a:r>
              <a:rPr lang="en-GB"/>
              <a:t>Zemědělství zahrnuje širokou škálu zúčastněných stran, včetně farmářů, zemědělských podniků, vládních agentur a spotřebitelů. Aby tyto subjekty mohly efektivně spolupracovat a sdílet informace, musí být data standardizována, aby byla zajištěna kompatibilita a interoperabilita napříč různými systémy a platformami</a:t>
            </a:r>
            <a:r>
              <a:rPr lang="en-GB">
                <a:latin typeface="Calibri"/>
                <a:ea typeface="Calibri"/>
                <a:cs typeface="Calibri"/>
                <a:sym typeface="Calibri"/>
              </a:rPr>
              <a:t>.</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a:t>Rozhodování: </a:t>
            </a:r>
            <a:r>
              <a:rPr lang="en-GB"/>
              <a:t>Zemědělci a profesionálové v zemědělství spoléhají na data pro kritická rozhodnutí, jako jsou plány výsadby, řízení zavlažování a kontrola škůdců. Standardizovaná data zajišťují, že tato rozhodnutí jsou založena na přesných a konzistentních informacích, zlepšujících zemědělské postupy a výnosy.</a:t>
            </a:r>
            <a:endParaRPr>
              <a:latin typeface="Calibri"/>
              <a:ea typeface="Calibri"/>
              <a:cs typeface="Calibri"/>
              <a:sym typeface="Calibri"/>
            </a:endParaRPr>
          </a:p>
        </p:txBody>
      </p:sp>
      <p:sp>
        <p:nvSpPr>
          <p:cNvPr id="726" name="Google Shape;726;p3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b="1"/>
              <a:t>Standardizace dat</a:t>
            </a:r>
            <a:endParaRPr/>
          </a:p>
        </p:txBody>
      </p:sp>
      <p:grpSp>
        <p:nvGrpSpPr>
          <p:cNvPr id="727" name="Google Shape;727;p32"/>
          <p:cNvGrpSpPr/>
          <p:nvPr/>
        </p:nvGrpSpPr>
        <p:grpSpPr>
          <a:xfrm rot="10800000" flipH="1">
            <a:off x="10388648" y="0"/>
            <a:ext cx="1803350" cy="2809693"/>
            <a:chOff x="12708052" y="5708395"/>
            <a:chExt cx="760808" cy="1185370"/>
          </a:xfrm>
        </p:grpSpPr>
        <p:sp>
          <p:nvSpPr>
            <p:cNvPr id="728" name="Google Shape;728;p3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9" name="Google Shape;729;p3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0" name="Google Shape;730;p3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1" name="Google Shape;731;p3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2" name="Google Shape;732;p3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33" name="Google Shape;733;p3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33"/>
          <p:cNvSpPr txBox="1">
            <a:spLocks noGrp="1"/>
          </p:cNvSpPr>
          <p:nvPr>
            <p:ph type="body" idx="1"/>
          </p:nvPr>
        </p:nvSpPr>
        <p:spPr>
          <a:xfrm>
            <a:off x="925374" y="2123349"/>
            <a:ext cx="10595237" cy="3849918"/>
          </a:xfrm>
          <a:prstGeom prst="rect">
            <a:avLst/>
          </a:prstGeom>
          <a:noFill/>
          <a:ln>
            <a:noFill/>
          </a:ln>
        </p:spPr>
        <p:txBody>
          <a:bodyPr spcFirstLastPara="1" wrap="square" lIns="91425" tIns="45700" rIns="91425" bIns="45700" anchor="t" anchorCtr="0">
            <a:noAutofit/>
          </a:bodyPr>
          <a:lstStyle/>
          <a:p>
            <a:pPr marL="228600" lvl="0" indent="-228600" algn="l" rtl="0">
              <a:lnSpc>
                <a:spcPct val="107000"/>
              </a:lnSpc>
              <a:spcBef>
                <a:spcPts val="0"/>
              </a:spcBef>
              <a:spcAft>
                <a:spcPts val="0"/>
              </a:spcAft>
              <a:buClr>
                <a:srgbClr val="262626"/>
              </a:buClr>
              <a:buSzPts val="2000"/>
              <a:buNone/>
            </a:pPr>
            <a:r>
              <a:rPr lang="en-GB" sz="2000"/>
              <a:t>Několik faktorů podtrhává význam standardizace dat v zemědělství</a:t>
            </a:r>
            <a:r>
              <a:rPr lang="en-GB" sz="2000">
                <a:latin typeface="Calibri"/>
                <a:ea typeface="Calibri"/>
                <a:cs typeface="Calibri"/>
                <a:sym typeface="Calibri"/>
              </a:rPr>
              <a:t>:</a:t>
            </a:r>
            <a:endParaRPr sz="2000">
              <a:latin typeface="Calibri"/>
              <a:ea typeface="Calibri"/>
              <a:cs typeface="Calibri"/>
              <a:sym typeface="Calibri"/>
            </a:endParaRPr>
          </a:p>
          <a:p>
            <a:pPr marL="342900" lvl="0" indent="-342900" algn="l" rtl="0">
              <a:lnSpc>
                <a:spcPct val="107000"/>
              </a:lnSpc>
              <a:spcBef>
                <a:spcPts val="1800"/>
              </a:spcBef>
              <a:spcAft>
                <a:spcPts val="0"/>
              </a:spcAft>
              <a:buClr>
                <a:srgbClr val="262626"/>
              </a:buClr>
              <a:buSzPts val="2000"/>
              <a:buFont typeface="Calibri"/>
              <a:buChar char="•"/>
            </a:pPr>
            <a:r>
              <a:rPr lang="en-GB" sz="2000" b="1"/>
              <a:t>Efektivita dodavatelského řetězce: </a:t>
            </a:r>
            <a:r>
              <a:rPr lang="en-GB" sz="2000"/>
              <a:t>Zemědělský dodavatelský řetězec je složitý a zahrnuje řadu fází od farmy až ke stolu. Standardizovaná data umožňují bezproblémové sledování a sledovatelnost produktů, snižují zpoždění, chyby a rizika pro bezpečnost potravin.</a:t>
            </a:r>
            <a:endParaRPr/>
          </a:p>
          <a:p>
            <a:pPr marL="342900" lvl="0" indent="-342900" algn="l" rtl="0">
              <a:lnSpc>
                <a:spcPct val="107000"/>
              </a:lnSpc>
              <a:spcBef>
                <a:spcPts val="1000"/>
              </a:spcBef>
              <a:spcAft>
                <a:spcPts val="0"/>
              </a:spcAft>
              <a:buClr>
                <a:srgbClr val="262626"/>
              </a:buClr>
              <a:buSzPts val="2000"/>
              <a:buFont typeface="Calibri"/>
              <a:buChar char="•"/>
            </a:pPr>
            <a:r>
              <a:rPr lang="en-GB" sz="2000" b="1"/>
              <a:t>Přístup k trhu: </a:t>
            </a:r>
            <a:r>
              <a:rPr lang="en-GB" sz="2000"/>
              <a:t>Přístup na globální trhy je pro mnoho zemědělských výrobců zásadní. Standardizovaná data mohou zjednodušit soulad s mezinárodními obchodními předpisy a certifikačními požadavky, usnadnit přístup na trh a exportním příležitostem.</a:t>
            </a:r>
            <a:endParaRPr/>
          </a:p>
          <a:p>
            <a:pPr marL="342900" lvl="0" indent="-342900" algn="l" rtl="0">
              <a:lnSpc>
                <a:spcPct val="107000"/>
              </a:lnSpc>
              <a:spcBef>
                <a:spcPts val="1000"/>
              </a:spcBef>
              <a:spcAft>
                <a:spcPts val="0"/>
              </a:spcAft>
              <a:buClr>
                <a:srgbClr val="262626"/>
              </a:buClr>
              <a:buSzPts val="2000"/>
              <a:buFont typeface="Calibri"/>
              <a:buChar char="•"/>
            </a:pPr>
            <a:r>
              <a:rPr lang="en-GB" sz="2000" b="1"/>
              <a:t>Výzkum a vývoj: </a:t>
            </a:r>
            <a:r>
              <a:rPr lang="en-GB" sz="2000"/>
              <a:t>Zemědělský výzkum se při vývoji inovativních řešení, jako jsou plodiny odolné vůči suchu nebo udržitelné zemědělské postupy, opírá o data. Standardizovaná data urychlují výzkumné úsilí a podporují sdílení znalostí.</a:t>
            </a:r>
            <a:r>
              <a:rPr lang="en-GB" sz="2000">
                <a:latin typeface="Calibri"/>
                <a:ea typeface="Calibri"/>
                <a:cs typeface="Calibri"/>
                <a:sym typeface="Calibri"/>
              </a:rPr>
              <a:t>  </a:t>
            </a:r>
            <a:endParaRPr sz="2000">
              <a:latin typeface="Calibri"/>
              <a:ea typeface="Calibri"/>
              <a:cs typeface="Calibri"/>
              <a:sym typeface="Calibri"/>
            </a:endParaRPr>
          </a:p>
        </p:txBody>
      </p:sp>
      <p:sp>
        <p:nvSpPr>
          <p:cNvPr id="739" name="Google Shape;739;p3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b="1"/>
              <a:t>Standardizace dat</a:t>
            </a:r>
            <a:endParaRPr/>
          </a:p>
        </p:txBody>
      </p:sp>
      <p:grpSp>
        <p:nvGrpSpPr>
          <p:cNvPr id="740" name="Google Shape;740;p33"/>
          <p:cNvGrpSpPr/>
          <p:nvPr/>
        </p:nvGrpSpPr>
        <p:grpSpPr>
          <a:xfrm rot="10800000" flipH="1">
            <a:off x="10388648" y="0"/>
            <a:ext cx="1803350" cy="2809693"/>
            <a:chOff x="12708052" y="5708395"/>
            <a:chExt cx="760808" cy="1185370"/>
          </a:xfrm>
        </p:grpSpPr>
        <p:sp>
          <p:nvSpPr>
            <p:cNvPr id="741" name="Google Shape;741;p3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2" name="Google Shape;742;p3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3" name="Google Shape;743;p3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4" name="Google Shape;744;p3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5" name="Google Shape;745;p3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6" name="Google Shape;746;p3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52" name="Google Shape;752;p3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JAK BLOCKCHAIN ŘEŠÍ AGROPOTRAVINÁŘSKÉ VÝZVY</a:t>
            </a:r>
            <a:endParaRPr sz="1800" cap="none"/>
          </a:p>
        </p:txBody>
      </p:sp>
      <p:sp>
        <p:nvSpPr>
          <p:cNvPr id="753" name="Google Shape;753;p34"/>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03</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57"/>
        <p:cNvGrpSpPr/>
        <p:nvPr/>
      </p:nvGrpSpPr>
      <p:grpSpPr>
        <a:xfrm>
          <a:off x="0" y="0"/>
          <a:ext cx="0" cy="0"/>
          <a:chOff x="0" y="0"/>
          <a:chExt cx="0" cy="0"/>
        </a:xfrm>
      </p:grpSpPr>
      <p:sp>
        <p:nvSpPr>
          <p:cNvPr id="758" name="Google Shape;758;p35"/>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a:latin typeface="Calibri"/>
                <a:ea typeface="Calibri"/>
                <a:cs typeface="Calibri"/>
                <a:sym typeface="Calibri"/>
              </a:rPr>
              <a:t>Zemědělství je jedním z nejdůležitějších sektorů, kde má technologie blockchain potenciál vypořádat se s rozsáhlými problémy s krádežemi produktů, sledovatelností, cenovými podvody a nedůvěrou zákazníků.</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Vývoj spolehlivějšího, udržitelnějšího a bezpečnějšího zemědělsko-potravinářského systému je možný s využitím technologie blockchain.</a:t>
            </a:r>
            <a:endParaRPr b="1">
              <a:solidFill>
                <a:srgbClr val="000000"/>
              </a:solidFill>
            </a:endParaRPr>
          </a:p>
        </p:txBody>
      </p:sp>
      <p:sp>
        <p:nvSpPr>
          <p:cNvPr id="759" name="Google Shape;759;p3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Jaké jsou klíčové součásti technologie blockchain?</a:t>
            </a:r>
            <a:endParaRPr/>
          </a:p>
        </p:txBody>
      </p:sp>
      <p:grpSp>
        <p:nvGrpSpPr>
          <p:cNvPr id="760" name="Google Shape;760;p35"/>
          <p:cNvGrpSpPr/>
          <p:nvPr/>
        </p:nvGrpSpPr>
        <p:grpSpPr>
          <a:xfrm rot="10800000" flipH="1">
            <a:off x="10388648" y="0"/>
            <a:ext cx="1803350" cy="2809693"/>
            <a:chOff x="12708052" y="5708395"/>
            <a:chExt cx="760808" cy="1185370"/>
          </a:xfrm>
        </p:grpSpPr>
        <p:sp>
          <p:nvSpPr>
            <p:cNvPr id="761" name="Google Shape;761;p3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2" name="Google Shape;762;p3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3" name="Google Shape;763;p3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4" name="Google Shape;764;p3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5" name="Google Shape;765;p3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66" name="Google Shape;766;p3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sp>
        <p:nvSpPr>
          <p:cNvPr id="771" name="Google Shape;771;p36"/>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a:latin typeface="Calibri"/>
                <a:ea typeface="Calibri"/>
                <a:cs typeface="Calibri"/>
                <a:sym typeface="Calibri"/>
              </a:rPr>
              <a:t>Vyhlídky blockchainu se rychle vyvíjely, přičemž blockchain se používá v jiných oblastech, než jsou kryptoměny a chytré smlouvy, které hrají ústřední roli a vytvářejí obrovský potenciál.</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Blockchain může například zvýšit transparentnost a odpovědnost v sítích dodavatelského řetězce a pomoci snadno odhalit padělané produkty, snížit počet zprostředkovatelů a usnadnit sledovatelnost produktů.</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Kvalita a digitální identita zboží (setí, ošetření, plodina, internet věcí, zpracování, skladování, distribuce atd.) může být certifikována tímto integrovaným systémem, který zajišťuje autenticitu pro koncové uživatele a zvyšuje kvalitu zemědělsko-potravinářského průmyslu atd. .</a:t>
            </a:r>
            <a:endParaRPr b="1">
              <a:solidFill>
                <a:srgbClr val="000000"/>
              </a:solidFill>
            </a:endParaRPr>
          </a:p>
        </p:txBody>
      </p:sp>
      <p:sp>
        <p:nvSpPr>
          <p:cNvPr id="772" name="Google Shape;772;p3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Jaké jsou klíčové součásti technologie blockchain?</a:t>
            </a:r>
            <a:endParaRPr/>
          </a:p>
        </p:txBody>
      </p:sp>
      <p:grpSp>
        <p:nvGrpSpPr>
          <p:cNvPr id="773" name="Google Shape;773;p36"/>
          <p:cNvGrpSpPr/>
          <p:nvPr/>
        </p:nvGrpSpPr>
        <p:grpSpPr>
          <a:xfrm rot="10800000" flipH="1">
            <a:off x="10388648" y="0"/>
            <a:ext cx="1803350" cy="2809693"/>
            <a:chOff x="12708052" y="5708395"/>
            <a:chExt cx="760808" cy="1185370"/>
          </a:xfrm>
        </p:grpSpPr>
        <p:sp>
          <p:nvSpPr>
            <p:cNvPr id="774" name="Google Shape;774;p3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5" name="Google Shape;775;p3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6" name="Google Shape;776;p3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7" name="Google Shape;777;p3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8" name="Google Shape;778;p3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9" name="Google Shape;779;p3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83"/>
        <p:cNvGrpSpPr/>
        <p:nvPr/>
      </p:nvGrpSpPr>
      <p:grpSpPr>
        <a:xfrm>
          <a:off x="0" y="0"/>
          <a:ext cx="0" cy="0"/>
          <a:chOff x="0" y="0"/>
          <a:chExt cx="0" cy="0"/>
        </a:xfrm>
      </p:grpSpPr>
      <p:sp>
        <p:nvSpPr>
          <p:cNvPr id="784" name="Google Shape;784;p37"/>
          <p:cNvSpPr txBox="1">
            <a:spLocks noGrp="1"/>
          </p:cNvSpPr>
          <p:nvPr>
            <p:ph type="body" idx="1"/>
          </p:nvPr>
        </p:nvSpPr>
        <p:spPr>
          <a:xfrm>
            <a:off x="529997" y="179244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dirty="0" err="1"/>
              <a:t>Takové</a:t>
            </a:r>
            <a:r>
              <a:rPr lang="en-GB" dirty="0"/>
              <a:t> </a:t>
            </a:r>
            <a:r>
              <a:rPr lang="en-GB" dirty="0" err="1"/>
              <a:t>vlastnosti</a:t>
            </a:r>
            <a:r>
              <a:rPr lang="en-GB" dirty="0"/>
              <a:t> by </a:t>
            </a:r>
            <a:r>
              <a:rPr lang="en-GB" dirty="0" err="1"/>
              <a:t>mohly</a:t>
            </a:r>
            <a:r>
              <a:rPr lang="en-GB" dirty="0"/>
              <a:t> </a:t>
            </a:r>
            <a:r>
              <a:rPr lang="en-GB" dirty="0" err="1"/>
              <a:t>být</a:t>
            </a:r>
            <a:r>
              <a:rPr lang="en-GB" dirty="0"/>
              <a:t> pro </a:t>
            </a:r>
            <a:r>
              <a:rPr lang="en-GB" dirty="0" err="1"/>
              <a:t>zemědělský</a:t>
            </a:r>
            <a:r>
              <a:rPr lang="en-GB" dirty="0"/>
              <a:t> </a:t>
            </a:r>
            <a:r>
              <a:rPr lang="en-GB" dirty="0" err="1"/>
              <a:t>sektor</a:t>
            </a:r>
            <a:r>
              <a:rPr lang="en-GB" dirty="0"/>
              <a:t> </a:t>
            </a:r>
            <a:r>
              <a:rPr lang="en-GB" dirty="0" err="1"/>
              <a:t>potenciálně</a:t>
            </a:r>
            <a:r>
              <a:rPr lang="en-GB" dirty="0"/>
              <a:t> </a:t>
            </a:r>
            <a:r>
              <a:rPr lang="en-GB" dirty="0" err="1"/>
              <a:t>přínosné</a:t>
            </a:r>
            <a:r>
              <a:rPr lang="en-GB" dirty="0"/>
              <a:t>.</a:t>
            </a:r>
            <a:endParaRPr dirty="0"/>
          </a:p>
          <a:p>
            <a:pPr marL="342900" lvl="0" indent="-342900" algn="l" rtl="0">
              <a:lnSpc>
                <a:spcPct val="107000"/>
              </a:lnSpc>
              <a:spcBef>
                <a:spcPts val="1000"/>
              </a:spcBef>
              <a:spcAft>
                <a:spcPts val="0"/>
              </a:spcAft>
              <a:buClr>
                <a:srgbClr val="262626"/>
              </a:buClr>
              <a:buSzPts val="2400"/>
              <a:buFont typeface="Calibri"/>
              <a:buChar char="•"/>
            </a:pPr>
            <a:r>
              <a:rPr lang="en-GB" dirty="0" err="1"/>
              <a:t>Zemědělský</a:t>
            </a:r>
            <a:r>
              <a:rPr lang="en-GB" dirty="0"/>
              <a:t> </a:t>
            </a:r>
            <a:r>
              <a:rPr lang="en-GB" dirty="0" err="1"/>
              <a:t>dodavatelský</a:t>
            </a:r>
            <a:r>
              <a:rPr lang="en-GB" dirty="0"/>
              <a:t> </a:t>
            </a:r>
            <a:r>
              <a:rPr lang="en-GB" dirty="0" err="1"/>
              <a:t>řetězec</a:t>
            </a:r>
            <a:r>
              <a:rPr lang="en-GB" dirty="0"/>
              <a:t> se </a:t>
            </a:r>
            <a:r>
              <a:rPr lang="en-GB" dirty="0" err="1"/>
              <a:t>skládá</a:t>
            </a:r>
            <a:r>
              <a:rPr lang="en-GB" dirty="0"/>
              <a:t> z </a:t>
            </a:r>
            <a:r>
              <a:rPr lang="en-GB" dirty="0" err="1"/>
              <a:t>mnoha</a:t>
            </a:r>
            <a:r>
              <a:rPr lang="en-GB" dirty="0"/>
              <a:t> </a:t>
            </a:r>
            <a:r>
              <a:rPr lang="en-GB" dirty="0" err="1"/>
              <a:t>různých</a:t>
            </a:r>
            <a:r>
              <a:rPr lang="en-GB" dirty="0"/>
              <a:t> </a:t>
            </a:r>
            <a:r>
              <a:rPr lang="en-GB" dirty="0" err="1"/>
              <a:t>stran</a:t>
            </a:r>
            <a:r>
              <a:rPr lang="en-GB" dirty="0"/>
              <a:t> (</a:t>
            </a:r>
            <a:r>
              <a:rPr lang="en-GB" dirty="0" err="1"/>
              <a:t>např</a:t>
            </a:r>
            <a:r>
              <a:rPr lang="en-GB" dirty="0"/>
              <a:t>. </a:t>
            </a:r>
            <a:r>
              <a:rPr lang="en-GB" dirty="0" err="1"/>
              <a:t>farmářů</a:t>
            </a:r>
            <a:r>
              <a:rPr lang="en-GB" dirty="0"/>
              <a:t> a </a:t>
            </a:r>
            <a:r>
              <a:rPr lang="en-GB" dirty="0" err="1"/>
              <a:t>prodejců</a:t>
            </a:r>
            <a:r>
              <a:rPr lang="en-GB" dirty="0"/>
              <a:t>), </a:t>
            </a:r>
            <a:r>
              <a:rPr lang="en-GB" dirty="0" err="1"/>
              <a:t>které</a:t>
            </a:r>
            <a:r>
              <a:rPr lang="en-GB" dirty="0"/>
              <a:t> se </a:t>
            </a:r>
            <a:r>
              <a:rPr lang="en-GB" dirty="0" err="1"/>
              <a:t>obvykle</a:t>
            </a:r>
            <a:r>
              <a:rPr lang="en-GB" dirty="0"/>
              <a:t> </a:t>
            </a:r>
            <a:r>
              <a:rPr lang="en-GB" dirty="0" err="1"/>
              <a:t>nenacházejí</a:t>
            </a:r>
            <a:r>
              <a:rPr lang="en-GB" dirty="0"/>
              <a:t> </a:t>
            </a:r>
            <a:r>
              <a:rPr lang="en-GB" dirty="0" err="1"/>
              <a:t>ve</a:t>
            </a:r>
            <a:r>
              <a:rPr lang="en-GB" dirty="0"/>
              <a:t> </a:t>
            </a:r>
            <a:r>
              <a:rPr lang="en-GB" dirty="0" err="1"/>
              <a:t>stejné</a:t>
            </a:r>
            <a:r>
              <a:rPr lang="en-GB" dirty="0"/>
              <a:t> </a:t>
            </a:r>
            <a:r>
              <a:rPr lang="en-GB" dirty="0" err="1"/>
              <a:t>zeměpisné</a:t>
            </a:r>
            <a:r>
              <a:rPr lang="en-GB" dirty="0"/>
              <a:t> </a:t>
            </a:r>
            <a:r>
              <a:rPr lang="en-GB" dirty="0" err="1"/>
              <a:t>oblasti</a:t>
            </a:r>
            <a:r>
              <a:rPr lang="en-GB" dirty="0"/>
              <a:t> a </a:t>
            </a:r>
            <a:r>
              <a:rPr lang="en-GB" dirty="0" err="1"/>
              <a:t>zabývají</a:t>
            </a:r>
            <a:r>
              <a:rPr lang="en-GB" dirty="0"/>
              <a:t> se </a:t>
            </a:r>
            <a:r>
              <a:rPr lang="en-GB" dirty="0" err="1"/>
              <a:t>přírodními</a:t>
            </a:r>
            <a:r>
              <a:rPr lang="en-GB" dirty="0"/>
              <a:t> </a:t>
            </a:r>
            <a:r>
              <a:rPr lang="en-GB" dirty="0" err="1"/>
              <a:t>produkty</a:t>
            </a:r>
            <a:r>
              <a:rPr lang="en-GB" dirty="0"/>
              <a:t> </a:t>
            </a:r>
            <a:r>
              <a:rPr lang="en-GB" dirty="0" err="1"/>
              <a:t>nebo</a:t>
            </a:r>
            <a:r>
              <a:rPr lang="en-GB" dirty="0"/>
              <a:t> </a:t>
            </a:r>
            <a:r>
              <a:rPr lang="en-GB" dirty="0" err="1"/>
              <a:t>službami</a:t>
            </a:r>
            <a:r>
              <a:rPr lang="en-GB" dirty="0"/>
              <a:t>, </a:t>
            </a:r>
            <a:r>
              <a:rPr lang="en-GB" dirty="0" err="1"/>
              <a:t>aniž</a:t>
            </a:r>
            <a:r>
              <a:rPr lang="en-GB" dirty="0"/>
              <a:t> by </a:t>
            </a:r>
            <a:r>
              <a:rPr lang="en-GB" dirty="0" err="1"/>
              <a:t>znaly</a:t>
            </a:r>
            <a:r>
              <a:rPr lang="en-GB" dirty="0"/>
              <a:t> </a:t>
            </a:r>
            <a:r>
              <a:rPr lang="en-GB" dirty="0" err="1"/>
              <a:t>všechny</a:t>
            </a:r>
            <a:r>
              <a:rPr lang="en-GB" dirty="0"/>
              <a:t> </a:t>
            </a:r>
            <a:r>
              <a:rPr lang="en-GB" dirty="0" err="1"/>
              <a:t>ostatní</a:t>
            </a:r>
            <a:r>
              <a:rPr lang="en-GB" dirty="0"/>
              <a:t> </a:t>
            </a:r>
            <a:r>
              <a:rPr lang="en-GB" dirty="0" err="1"/>
              <a:t>partnery</a:t>
            </a:r>
            <a:r>
              <a:rPr lang="en-GB" dirty="0"/>
              <a:t>.</a:t>
            </a:r>
            <a:endParaRPr dirty="0"/>
          </a:p>
          <a:p>
            <a:pPr marL="342900" lvl="0" indent="-342900" algn="l" rtl="0">
              <a:lnSpc>
                <a:spcPct val="107000"/>
              </a:lnSpc>
              <a:spcBef>
                <a:spcPts val="1000"/>
              </a:spcBef>
              <a:spcAft>
                <a:spcPts val="0"/>
              </a:spcAft>
              <a:buClr>
                <a:srgbClr val="262626"/>
              </a:buClr>
              <a:buSzPts val="2400"/>
              <a:buFont typeface="Calibri"/>
              <a:buChar char="•"/>
            </a:pPr>
            <a:r>
              <a:rPr lang="en-GB" b="1" dirty="0"/>
              <a:t>Tato </a:t>
            </a:r>
            <a:r>
              <a:rPr lang="en-GB" b="1" dirty="0" err="1"/>
              <a:t>složitost</a:t>
            </a:r>
            <a:r>
              <a:rPr lang="en-GB" b="1" dirty="0"/>
              <a:t> </a:t>
            </a:r>
            <a:r>
              <a:rPr lang="en-GB" b="1" dirty="0" err="1"/>
              <a:t>dodavatelského</a:t>
            </a:r>
            <a:r>
              <a:rPr lang="en-GB" b="1" dirty="0"/>
              <a:t> </a:t>
            </a:r>
            <a:r>
              <a:rPr lang="en-GB" b="1" dirty="0" err="1"/>
              <a:t>řetězce</a:t>
            </a:r>
            <a:r>
              <a:rPr lang="en-GB" b="1" dirty="0"/>
              <a:t> </a:t>
            </a:r>
            <a:r>
              <a:rPr lang="en-GB" b="1" dirty="0" err="1"/>
              <a:t>může</a:t>
            </a:r>
            <a:r>
              <a:rPr lang="en-GB" b="1" dirty="0"/>
              <a:t> </a:t>
            </a:r>
            <a:r>
              <a:rPr lang="en-GB" b="1" dirty="0" err="1"/>
              <a:t>být</a:t>
            </a:r>
            <a:r>
              <a:rPr lang="en-GB" b="1" dirty="0"/>
              <a:t> </a:t>
            </a:r>
            <a:r>
              <a:rPr lang="en-GB" b="1" dirty="0" err="1"/>
              <a:t>problematická</a:t>
            </a:r>
            <a:r>
              <a:rPr lang="en-GB" b="1" dirty="0"/>
              <a:t> a </a:t>
            </a:r>
            <a:r>
              <a:rPr lang="en-GB" b="1" dirty="0" err="1"/>
              <a:t>překážkou</a:t>
            </a:r>
            <a:r>
              <a:rPr lang="en-GB" b="1" dirty="0"/>
              <a:t> </a:t>
            </a:r>
            <a:r>
              <a:rPr lang="en-GB" b="1" dirty="0" err="1"/>
              <a:t>spolupráce</a:t>
            </a:r>
            <a:r>
              <a:rPr lang="en-GB" b="1" dirty="0"/>
              <a:t> </a:t>
            </a:r>
            <a:r>
              <a:rPr lang="en-GB" b="1" dirty="0" err="1"/>
              <a:t>mezi</a:t>
            </a:r>
            <a:r>
              <a:rPr lang="en-GB" b="1" dirty="0"/>
              <a:t> </a:t>
            </a:r>
            <a:r>
              <a:rPr lang="en-GB" b="1" dirty="0" err="1"/>
              <a:t>stranami</a:t>
            </a:r>
            <a:r>
              <a:rPr lang="en-GB" b="1" dirty="0"/>
              <a:t>.</a:t>
            </a:r>
            <a:endParaRPr b="1" dirty="0">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dirty="0"/>
              <a:t>Blockchain </a:t>
            </a:r>
            <a:r>
              <a:rPr lang="en-GB" dirty="0" err="1"/>
              <a:t>může</a:t>
            </a:r>
            <a:r>
              <a:rPr lang="en-GB" dirty="0"/>
              <a:t> </a:t>
            </a:r>
            <a:r>
              <a:rPr lang="en-GB" dirty="0" err="1"/>
              <a:t>nabídnout</a:t>
            </a:r>
            <a:r>
              <a:rPr lang="en-GB" dirty="0"/>
              <a:t> </a:t>
            </a:r>
            <a:r>
              <a:rPr lang="en-GB" dirty="0" err="1"/>
              <a:t>možné</a:t>
            </a:r>
            <a:r>
              <a:rPr lang="en-GB" dirty="0"/>
              <a:t> </a:t>
            </a:r>
            <a:r>
              <a:rPr lang="en-GB" dirty="0" err="1"/>
              <a:t>řešení</a:t>
            </a:r>
            <a:r>
              <a:rPr lang="en-GB" dirty="0"/>
              <a:t> </a:t>
            </a:r>
            <a:r>
              <a:rPr lang="en-GB" dirty="0" err="1"/>
              <a:t>tím</a:t>
            </a:r>
            <a:r>
              <a:rPr lang="en-GB" dirty="0"/>
              <a:t>, </a:t>
            </a:r>
            <a:r>
              <a:rPr lang="en-GB" dirty="0" err="1"/>
              <a:t>že</a:t>
            </a:r>
            <a:r>
              <a:rPr lang="en-GB" dirty="0"/>
              <a:t> </a:t>
            </a:r>
            <a:r>
              <a:rPr lang="en-GB" dirty="0" err="1"/>
              <a:t>zlepší</a:t>
            </a:r>
            <a:r>
              <a:rPr lang="en-GB" dirty="0"/>
              <a:t> </a:t>
            </a:r>
            <a:r>
              <a:rPr lang="en-GB" dirty="0" err="1"/>
              <a:t>úroveň</a:t>
            </a:r>
            <a:r>
              <a:rPr lang="en-GB" dirty="0"/>
              <a:t> </a:t>
            </a:r>
            <a:r>
              <a:rPr lang="en-GB" dirty="0" err="1"/>
              <a:t>důvěry</a:t>
            </a:r>
            <a:r>
              <a:rPr lang="en-GB" dirty="0"/>
              <a:t> </a:t>
            </a:r>
            <a:r>
              <a:rPr lang="en-GB" dirty="0" err="1"/>
              <a:t>mezi</a:t>
            </a:r>
            <a:r>
              <a:rPr lang="en-GB" dirty="0"/>
              <a:t> </a:t>
            </a:r>
            <a:r>
              <a:rPr lang="en-GB" dirty="0" err="1"/>
              <a:t>účastníky</a:t>
            </a:r>
            <a:r>
              <a:rPr lang="en-GB" dirty="0"/>
              <a:t> </a:t>
            </a:r>
            <a:r>
              <a:rPr lang="en-GB" dirty="0" err="1"/>
              <a:t>dodavatelského</a:t>
            </a:r>
            <a:r>
              <a:rPr lang="en-GB" dirty="0"/>
              <a:t> </a:t>
            </a:r>
            <a:r>
              <a:rPr lang="en-GB" dirty="0" err="1"/>
              <a:t>řetězce</a:t>
            </a:r>
            <a:r>
              <a:rPr lang="en-GB" dirty="0"/>
              <a:t>. </a:t>
            </a:r>
            <a:endParaRPr dirty="0"/>
          </a:p>
          <a:p>
            <a:pPr marL="342900" lvl="0" indent="-342900" algn="l" rtl="0">
              <a:lnSpc>
                <a:spcPct val="107000"/>
              </a:lnSpc>
              <a:spcBef>
                <a:spcPts val="1000"/>
              </a:spcBef>
              <a:spcAft>
                <a:spcPts val="0"/>
              </a:spcAft>
              <a:buClr>
                <a:srgbClr val="262626"/>
              </a:buClr>
              <a:buSzPts val="2400"/>
              <a:buFont typeface="Calibri"/>
              <a:buChar char="•"/>
            </a:pPr>
            <a:r>
              <a:rPr lang="en-GB" dirty="0" err="1"/>
              <a:t>Navíc</a:t>
            </a:r>
            <a:r>
              <a:rPr lang="en-GB" dirty="0"/>
              <a:t> </a:t>
            </a:r>
            <a:r>
              <a:rPr lang="en-GB" dirty="0" err="1"/>
              <a:t>prostřednictvím</a:t>
            </a:r>
            <a:r>
              <a:rPr lang="en-GB" dirty="0"/>
              <a:t> </a:t>
            </a:r>
            <a:r>
              <a:rPr lang="en-GB" dirty="0" err="1"/>
              <a:t>blockchainu</a:t>
            </a:r>
            <a:r>
              <a:rPr lang="en-GB" dirty="0"/>
              <a:t> </a:t>
            </a:r>
            <a:r>
              <a:rPr lang="en-GB" dirty="0" err="1"/>
              <a:t>může</a:t>
            </a:r>
            <a:r>
              <a:rPr lang="en-GB" dirty="0"/>
              <a:t> </a:t>
            </a:r>
            <a:r>
              <a:rPr lang="en-GB" dirty="0" err="1"/>
              <a:t>být</a:t>
            </a:r>
            <a:r>
              <a:rPr lang="en-GB" dirty="0"/>
              <a:t> </a:t>
            </a:r>
            <a:r>
              <a:rPr lang="en-GB" dirty="0" err="1"/>
              <a:t>transparentnost</a:t>
            </a:r>
            <a:r>
              <a:rPr lang="en-GB" dirty="0"/>
              <a:t> v </a:t>
            </a:r>
            <a:r>
              <a:rPr lang="en-GB" dirty="0" err="1"/>
              <a:t>celém</a:t>
            </a:r>
            <a:r>
              <a:rPr lang="en-GB" dirty="0"/>
              <a:t> </a:t>
            </a:r>
            <a:r>
              <a:rPr lang="en-GB" dirty="0" err="1"/>
              <a:t>zemědělském</a:t>
            </a:r>
            <a:r>
              <a:rPr lang="en-GB" dirty="0"/>
              <a:t> </a:t>
            </a:r>
            <a:r>
              <a:rPr lang="en-GB" dirty="0" err="1"/>
              <a:t>řetězci</a:t>
            </a:r>
            <a:r>
              <a:rPr lang="en-GB" dirty="0"/>
              <a:t>, </a:t>
            </a:r>
            <a:r>
              <a:rPr lang="en-GB" dirty="0" err="1"/>
              <a:t>což</a:t>
            </a:r>
            <a:r>
              <a:rPr lang="en-GB" dirty="0"/>
              <a:t> </a:t>
            </a:r>
            <a:r>
              <a:rPr lang="en-GB" dirty="0" err="1"/>
              <a:t>nepřímo</a:t>
            </a:r>
            <a:r>
              <a:rPr lang="en-GB" dirty="0"/>
              <a:t> </a:t>
            </a:r>
            <a:r>
              <a:rPr lang="en-GB" dirty="0" err="1"/>
              <a:t>pomůže</a:t>
            </a:r>
            <a:r>
              <a:rPr lang="en-GB" dirty="0"/>
              <a:t> </a:t>
            </a:r>
            <a:r>
              <a:rPr lang="en-GB" dirty="0" err="1"/>
              <a:t>budovat</a:t>
            </a:r>
            <a:r>
              <a:rPr lang="en-GB" dirty="0"/>
              <a:t> </a:t>
            </a:r>
            <a:r>
              <a:rPr lang="en-GB" dirty="0" err="1"/>
              <a:t>důvěru</a:t>
            </a:r>
            <a:r>
              <a:rPr lang="en-GB" dirty="0"/>
              <a:t>.</a:t>
            </a:r>
            <a:endParaRPr b="1" dirty="0">
              <a:solidFill>
                <a:srgbClr val="000000"/>
              </a:solidFill>
            </a:endParaRPr>
          </a:p>
        </p:txBody>
      </p:sp>
      <p:sp>
        <p:nvSpPr>
          <p:cNvPr id="785" name="Google Shape;785;p3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Jaké jsou klíčové součásti technologie blockchain?</a:t>
            </a:r>
            <a:endParaRPr/>
          </a:p>
        </p:txBody>
      </p:sp>
      <p:grpSp>
        <p:nvGrpSpPr>
          <p:cNvPr id="786" name="Google Shape;786;p37"/>
          <p:cNvGrpSpPr/>
          <p:nvPr/>
        </p:nvGrpSpPr>
        <p:grpSpPr>
          <a:xfrm rot="10800000" flipH="1">
            <a:off x="10388648" y="0"/>
            <a:ext cx="1803350" cy="2809693"/>
            <a:chOff x="12708052" y="5708395"/>
            <a:chExt cx="760808" cy="1185370"/>
          </a:xfrm>
        </p:grpSpPr>
        <p:sp>
          <p:nvSpPr>
            <p:cNvPr id="787" name="Google Shape;787;p3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8" name="Google Shape;788;p3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89" name="Google Shape;789;p3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0" name="Google Shape;790;p3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1" name="Google Shape;791;p3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2" name="Google Shape;792;p3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97"/>
        <p:cNvGrpSpPr/>
        <p:nvPr/>
      </p:nvGrpSpPr>
      <p:grpSpPr>
        <a:xfrm>
          <a:off x="0" y="0"/>
          <a:ext cx="0" cy="0"/>
          <a:chOff x="0" y="0"/>
          <a:chExt cx="0" cy="0"/>
        </a:xfrm>
      </p:grpSpPr>
      <p:sp>
        <p:nvSpPr>
          <p:cNvPr id="798" name="Google Shape;798;p38"/>
          <p:cNvSpPr txBox="1">
            <a:spLocks noGrp="1"/>
          </p:cNvSpPr>
          <p:nvPr>
            <p:ph type="body" idx="1"/>
          </p:nvPr>
        </p:nvSpPr>
        <p:spPr>
          <a:xfrm>
            <a:off x="5267331" y="2721528"/>
            <a:ext cx="5418389"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REÁLNÉ VYUŽITÍ BLOCKCHAINU V AGROPOTRAVINÁŘSTVÍ</a:t>
            </a:r>
            <a:endParaRPr sz="1800" cap="none"/>
          </a:p>
        </p:txBody>
      </p:sp>
      <p:sp>
        <p:nvSpPr>
          <p:cNvPr id="799" name="Google Shape;799;p38"/>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04</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39"/>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Noto Sans Symbols"/>
              <a:buChar char="∙"/>
            </a:pPr>
            <a:r>
              <a:rPr lang="en-GB">
                <a:latin typeface="Calibri"/>
                <a:ea typeface="Calibri"/>
                <a:cs typeface="Calibri"/>
                <a:sym typeface="Calibri"/>
              </a:rPr>
              <a:t>Aby byly zemědělské aplikace efektivnější a spolehlivější, můžeme blockchainové aplikace rozdělit do čtyř kategorií.</a:t>
            </a:r>
            <a:endParaRPr>
              <a:latin typeface="Calibri"/>
              <a:ea typeface="Calibri"/>
              <a:cs typeface="Calibri"/>
              <a:sym typeface="Calibri"/>
            </a:endParaRPr>
          </a:p>
        </p:txBody>
      </p:sp>
      <p:sp>
        <p:nvSpPr>
          <p:cNvPr id="805" name="Google Shape;805;p3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latin typeface="Calibri"/>
                <a:ea typeface="Calibri"/>
                <a:cs typeface="Calibri"/>
                <a:sym typeface="Calibri"/>
              </a:rPr>
              <a:t>Reálné využití Blockchainu v agropotravinářství</a:t>
            </a:r>
            <a:endParaRPr/>
          </a:p>
        </p:txBody>
      </p:sp>
      <p:grpSp>
        <p:nvGrpSpPr>
          <p:cNvPr id="806" name="Google Shape;806;p39"/>
          <p:cNvGrpSpPr/>
          <p:nvPr/>
        </p:nvGrpSpPr>
        <p:grpSpPr>
          <a:xfrm rot="10800000" flipH="1">
            <a:off x="10388648" y="0"/>
            <a:ext cx="1803350" cy="2809693"/>
            <a:chOff x="12708052" y="5708395"/>
            <a:chExt cx="760808" cy="1185370"/>
          </a:xfrm>
        </p:grpSpPr>
        <p:sp>
          <p:nvSpPr>
            <p:cNvPr id="807" name="Google Shape;807;p3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8" name="Google Shape;808;p3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09" name="Google Shape;809;p3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0" name="Google Shape;810;p3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1" name="Google Shape;811;p3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2" name="Google Shape;812;p3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813" name="Google Shape;813;p39"/>
          <p:cNvGrpSpPr/>
          <p:nvPr/>
        </p:nvGrpSpPr>
        <p:grpSpPr>
          <a:xfrm>
            <a:off x="1429233" y="3777207"/>
            <a:ext cx="8121421" cy="2374107"/>
            <a:chOff x="3289" y="1522279"/>
            <a:chExt cx="8121421" cy="2374107"/>
          </a:xfrm>
        </p:grpSpPr>
        <p:sp>
          <p:nvSpPr>
            <p:cNvPr id="814" name="Google Shape;814;p39"/>
            <p:cNvSpPr/>
            <p:nvPr/>
          </p:nvSpPr>
          <p:spPr>
            <a:xfrm>
              <a:off x="3289" y="1522280"/>
              <a:ext cx="1978421" cy="2374106"/>
            </a:xfrm>
            <a:prstGeom prst="roundRect">
              <a:avLst>
                <a:gd name="adj" fmla="val 5000"/>
              </a:avLst>
            </a:prstGeom>
            <a:gradFill>
              <a:gsLst>
                <a:gs pos="0">
                  <a:srgbClr val="47A09A"/>
                </a:gs>
                <a:gs pos="50000">
                  <a:srgbClr val="029994"/>
                </a:gs>
                <a:gs pos="100000">
                  <a:srgbClr val="008D87"/>
                </a:gs>
              </a:gsLst>
              <a:lin ang="5400000" scaled="0"/>
            </a:grad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9"/>
            <p:cNvSpPr txBox="1"/>
            <p:nvPr/>
          </p:nvSpPr>
          <p:spPr>
            <a:xfrm rot="-5400000">
              <a:off x="-772252"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en-GB" sz="2200">
                  <a:solidFill>
                    <a:schemeClr val="lt1"/>
                  </a:solidFill>
                  <a:latin typeface="Calibri"/>
                  <a:ea typeface="Calibri"/>
                  <a:cs typeface="Calibri"/>
                  <a:sym typeface="Calibri"/>
                </a:rPr>
                <a:t>1</a:t>
              </a:r>
              <a:endParaRPr sz="2200">
                <a:solidFill>
                  <a:schemeClr val="lt1"/>
                </a:solidFill>
                <a:latin typeface="Calibri"/>
                <a:ea typeface="Calibri"/>
                <a:cs typeface="Calibri"/>
                <a:sym typeface="Calibri"/>
              </a:endParaRPr>
            </a:p>
          </p:txBody>
        </p:sp>
        <p:sp>
          <p:nvSpPr>
            <p:cNvPr id="816" name="Google Shape;816;p39"/>
            <p:cNvSpPr/>
            <p:nvPr/>
          </p:nvSpPr>
          <p:spPr>
            <a:xfrm>
              <a:off x="398973" y="1522280"/>
              <a:ext cx="1473924" cy="2374106"/>
            </a:xfrm>
            <a:prstGeom prst="rect">
              <a:avLst/>
            </a:prstGeom>
            <a:no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9"/>
            <p:cNvSpPr txBox="1"/>
            <p:nvPr/>
          </p:nvSpPr>
          <p:spPr>
            <a:xfrm>
              <a:off x="398973" y="1522280"/>
              <a:ext cx="1473924" cy="2374106"/>
            </a:xfrm>
            <a:prstGeom prst="rect">
              <a:avLst/>
            </a:prstGeom>
            <a:noFill/>
            <a:ln>
              <a:noFill/>
            </a:ln>
          </p:spPr>
          <p:txBody>
            <a:bodyPr spcFirstLastPara="1" wrap="square" lIns="0" tIns="61700" rIns="0" bIns="0" anchor="t" anchorCtr="0">
              <a:noAutofit/>
            </a:bodyPr>
            <a:lstStyle/>
            <a:p>
              <a:pPr marL="0" marR="0" lvl="0" indent="0" algn="l" rtl="0">
                <a:lnSpc>
                  <a:spcPct val="90000"/>
                </a:lnSpc>
                <a:spcBef>
                  <a:spcPts val="0"/>
                </a:spcBef>
                <a:spcAft>
                  <a:spcPts val="0"/>
                </a:spcAft>
                <a:buClr>
                  <a:schemeClr val="lt1"/>
                </a:buClr>
                <a:buSzPts val="1800"/>
                <a:buFont typeface="Calibri"/>
                <a:buNone/>
              </a:pPr>
              <a:r>
                <a:rPr lang="en-GB" sz="1800">
                  <a:solidFill>
                    <a:schemeClr val="lt1"/>
                  </a:solidFill>
                  <a:latin typeface="Calibri"/>
                  <a:ea typeface="Calibri"/>
                  <a:cs typeface="Calibri"/>
                  <a:sym typeface="Calibri"/>
                </a:rPr>
                <a:t>Prvním je původ sledovatelnosti a pravosti potravin.</a:t>
              </a:r>
              <a:endParaRPr sz="1800">
                <a:solidFill>
                  <a:schemeClr val="lt1"/>
                </a:solidFill>
                <a:latin typeface="Calibri"/>
                <a:ea typeface="Calibri"/>
                <a:cs typeface="Calibri"/>
                <a:sym typeface="Calibri"/>
              </a:endParaRPr>
            </a:p>
          </p:txBody>
        </p:sp>
        <p:sp>
          <p:nvSpPr>
            <p:cNvPr id="818" name="Google Shape;818;p39"/>
            <p:cNvSpPr/>
            <p:nvPr/>
          </p:nvSpPr>
          <p:spPr>
            <a:xfrm>
              <a:off x="2050955" y="1522280"/>
              <a:ext cx="1978421" cy="2374106"/>
            </a:xfrm>
            <a:prstGeom prst="roundRect">
              <a:avLst>
                <a:gd name="adj" fmla="val 5000"/>
              </a:avLst>
            </a:prstGeom>
            <a:gradFill>
              <a:gsLst>
                <a:gs pos="0">
                  <a:srgbClr val="4CAE73"/>
                </a:gs>
                <a:gs pos="50000">
                  <a:srgbClr val="19A961"/>
                </a:gs>
                <a:gs pos="100000">
                  <a:srgbClr val="109A56"/>
                </a:gs>
              </a:gsLst>
              <a:lin ang="5400000" scaled="0"/>
            </a:grad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9"/>
            <p:cNvSpPr txBox="1"/>
            <p:nvPr/>
          </p:nvSpPr>
          <p:spPr>
            <a:xfrm rot="-5400000">
              <a:off x="1275414"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en-GB" sz="2200">
                  <a:solidFill>
                    <a:schemeClr val="lt1"/>
                  </a:solidFill>
                  <a:latin typeface="Calibri"/>
                  <a:ea typeface="Calibri"/>
                  <a:cs typeface="Calibri"/>
                  <a:sym typeface="Calibri"/>
                </a:rPr>
                <a:t>2</a:t>
              </a:r>
              <a:endParaRPr sz="2200">
                <a:solidFill>
                  <a:schemeClr val="lt1"/>
                </a:solidFill>
                <a:latin typeface="Calibri"/>
                <a:ea typeface="Calibri"/>
                <a:cs typeface="Calibri"/>
                <a:sym typeface="Calibri"/>
              </a:endParaRPr>
            </a:p>
          </p:txBody>
        </p:sp>
        <p:sp>
          <p:nvSpPr>
            <p:cNvPr id="820" name="Google Shape;820;p39"/>
            <p:cNvSpPr/>
            <p:nvPr/>
          </p:nvSpPr>
          <p:spPr>
            <a:xfrm rot="5400000">
              <a:off x="1886412" y="3408973"/>
              <a:ext cx="348869" cy="296763"/>
            </a:xfrm>
            <a:prstGeom prst="flowChartExtract">
              <a:avLst/>
            </a:prstGeom>
            <a:solidFill>
              <a:schemeClr val="lt1"/>
            </a:solidFill>
            <a:ln w="9525" cap="flat" cmpd="sng">
              <a:solidFill>
                <a:srgbClr val="0A938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9"/>
            <p:cNvSpPr/>
            <p:nvPr/>
          </p:nvSpPr>
          <p:spPr>
            <a:xfrm>
              <a:off x="2446640" y="1522280"/>
              <a:ext cx="1473924" cy="2374106"/>
            </a:xfrm>
            <a:prstGeom prst="rect">
              <a:avLst/>
            </a:prstGeom>
            <a:no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9"/>
            <p:cNvSpPr txBox="1"/>
            <p:nvPr/>
          </p:nvSpPr>
          <p:spPr>
            <a:xfrm>
              <a:off x="2446640" y="1522280"/>
              <a:ext cx="1473924" cy="2374106"/>
            </a:xfrm>
            <a:prstGeom prst="rect">
              <a:avLst/>
            </a:prstGeom>
            <a:noFill/>
            <a:ln>
              <a:noFill/>
            </a:ln>
          </p:spPr>
          <p:txBody>
            <a:bodyPr spcFirstLastPara="1" wrap="square" lIns="0" tIns="61700" rIns="0" bIns="0" anchor="t" anchorCtr="0">
              <a:noAutofit/>
            </a:bodyPr>
            <a:lstStyle/>
            <a:p>
              <a:pPr marL="0" marR="0" lvl="0" indent="0" algn="l" rtl="0">
                <a:lnSpc>
                  <a:spcPct val="90000"/>
                </a:lnSpc>
                <a:spcBef>
                  <a:spcPts val="0"/>
                </a:spcBef>
                <a:spcAft>
                  <a:spcPts val="0"/>
                </a:spcAft>
                <a:buClr>
                  <a:schemeClr val="lt1"/>
                </a:buClr>
                <a:buSzPts val="1800"/>
                <a:buFont typeface="Calibri"/>
                <a:buNone/>
              </a:pPr>
              <a:r>
                <a:rPr lang="en-GB" sz="1800">
                  <a:solidFill>
                    <a:schemeClr val="lt1"/>
                  </a:solidFill>
                  <a:latin typeface="Calibri"/>
                  <a:ea typeface="Calibri"/>
                  <a:cs typeface="Calibri"/>
                  <a:sym typeface="Calibri"/>
                </a:rPr>
                <a:t>Druhou kategorií je chytrá správa zemědělských dat.</a:t>
              </a:r>
              <a:endParaRPr sz="1800">
                <a:solidFill>
                  <a:schemeClr val="lt1"/>
                </a:solidFill>
                <a:latin typeface="Calibri"/>
                <a:ea typeface="Calibri"/>
                <a:cs typeface="Calibri"/>
                <a:sym typeface="Calibri"/>
              </a:endParaRPr>
            </a:p>
          </p:txBody>
        </p:sp>
        <p:sp>
          <p:nvSpPr>
            <p:cNvPr id="823" name="Google Shape;823;p39"/>
            <p:cNvSpPr/>
            <p:nvPr/>
          </p:nvSpPr>
          <p:spPr>
            <a:xfrm>
              <a:off x="4098622" y="1522280"/>
              <a:ext cx="1978421" cy="2374106"/>
            </a:xfrm>
            <a:prstGeom prst="roundRect">
              <a:avLst>
                <a:gd name="adj" fmla="val 5000"/>
              </a:avLst>
            </a:prstGeom>
            <a:gradFill>
              <a:gsLst>
                <a:gs pos="0">
                  <a:srgbClr val="5BB55D"/>
                </a:gs>
                <a:gs pos="50000">
                  <a:srgbClr val="39B03D"/>
                </a:gs>
                <a:gs pos="100000">
                  <a:srgbClr val="2E9F32"/>
                </a:gs>
              </a:gsLst>
              <a:lin ang="5400000" scaled="0"/>
            </a:grad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9"/>
            <p:cNvSpPr txBox="1"/>
            <p:nvPr/>
          </p:nvSpPr>
          <p:spPr>
            <a:xfrm rot="-5400000">
              <a:off x="3323081"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en-GB" sz="2200">
                  <a:solidFill>
                    <a:schemeClr val="lt1"/>
                  </a:solidFill>
                  <a:latin typeface="Calibri"/>
                  <a:ea typeface="Calibri"/>
                  <a:cs typeface="Calibri"/>
                  <a:sym typeface="Calibri"/>
                </a:rPr>
                <a:t>3</a:t>
              </a:r>
              <a:endParaRPr sz="2200">
                <a:solidFill>
                  <a:schemeClr val="lt1"/>
                </a:solidFill>
                <a:latin typeface="Calibri"/>
                <a:ea typeface="Calibri"/>
                <a:cs typeface="Calibri"/>
                <a:sym typeface="Calibri"/>
              </a:endParaRPr>
            </a:p>
          </p:txBody>
        </p:sp>
        <p:sp>
          <p:nvSpPr>
            <p:cNvPr id="825" name="Google Shape;825;p39"/>
            <p:cNvSpPr/>
            <p:nvPr/>
          </p:nvSpPr>
          <p:spPr>
            <a:xfrm rot="5400000">
              <a:off x="3934079" y="3408973"/>
              <a:ext cx="348869" cy="296763"/>
            </a:xfrm>
            <a:prstGeom prst="flowChartExtract">
              <a:avLst/>
            </a:prstGeom>
            <a:solidFill>
              <a:schemeClr val="lt1"/>
            </a:solidFill>
            <a:ln w="9525" cap="flat" cmpd="sng">
              <a:solidFill>
                <a:srgbClr val="2FA850"/>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9"/>
            <p:cNvSpPr/>
            <p:nvPr/>
          </p:nvSpPr>
          <p:spPr>
            <a:xfrm>
              <a:off x="4494306" y="1522280"/>
              <a:ext cx="1473924" cy="2374106"/>
            </a:xfrm>
            <a:prstGeom prst="rect">
              <a:avLst/>
            </a:prstGeom>
            <a:no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9"/>
            <p:cNvSpPr txBox="1"/>
            <p:nvPr/>
          </p:nvSpPr>
          <p:spPr>
            <a:xfrm>
              <a:off x="4494306" y="1522280"/>
              <a:ext cx="1473924" cy="2374106"/>
            </a:xfrm>
            <a:prstGeom prst="rect">
              <a:avLst/>
            </a:prstGeom>
            <a:noFill/>
            <a:ln>
              <a:noFill/>
            </a:ln>
          </p:spPr>
          <p:txBody>
            <a:bodyPr spcFirstLastPara="1" wrap="square" lIns="0" tIns="61700" rIns="0" bIns="0" anchor="t" anchorCtr="0">
              <a:noAutofit/>
            </a:bodyPr>
            <a:lstStyle/>
            <a:p>
              <a:pPr marL="0" marR="0" lvl="0" indent="0" algn="l" rtl="0">
                <a:lnSpc>
                  <a:spcPct val="90000"/>
                </a:lnSpc>
                <a:spcBef>
                  <a:spcPts val="0"/>
                </a:spcBef>
                <a:spcAft>
                  <a:spcPts val="0"/>
                </a:spcAft>
                <a:buClr>
                  <a:schemeClr val="lt1"/>
                </a:buClr>
                <a:buSzPts val="1800"/>
                <a:buFont typeface="Calibri"/>
                <a:buNone/>
              </a:pPr>
              <a:r>
                <a:rPr lang="en-GB" sz="1800">
                  <a:solidFill>
                    <a:schemeClr val="lt1"/>
                  </a:solidFill>
                  <a:latin typeface="Calibri"/>
                  <a:ea typeface="Calibri"/>
                  <a:cs typeface="Calibri"/>
                  <a:sym typeface="Calibri"/>
                </a:rPr>
                <a:t>Třetí kategorií jsou finance obchodování v řízení dodavatelského řetězce.</a:t>
              </a:r>
              <a:endParaRPr sz="1800">
                <a:solidFill>
                  <a:schemeClr val="lt1"/>
                </a:solidFill>
                <a:latin typeface="Calibri"/>
                <a:ea typeface="Calibri"/>
                <a:cs typeface="Calibri"/>
                <a:sym typeface="Calibri"/>
              </a:endParaRPr>
            </a:p>
          </p:txBody>
        </p:sp>
        <p:sp>
          <p:nvSpPr>
            <p:cNvPr id="828" name="Google Shape;828;p39"/>
            <p:cNvSpPr/>
            <p:nvPr/>
          </p:nvSpPr>
          <p:spPr>
            <a:xfrm>
              <a:off x="6146289" y="1522280"/>
              <a:ext cx="1978421" cy="2374106"/>
            </a:xfrm>
            <a:prstGeom prst="roundRect">
              <a:avLst>
                <a:gd name="adj" fmla="val 5000"/>
              </a:avLst>
            </a:prstGeom>
            <a:gradFill>
              <a:gsLst>
                <a:gs pos="0">
                  <a:srgbClr val="92AF7C"/>
                </a:gs>
                <a:gs pos="50000">
                  <a:srgbClr val="85A868"/>
                </a:gs>
                <a:gs pos="100000">
                  <a:srgbClr val="759658"/>
                </a:gs>
              </a:gsLst>
              <a:lin ang="5400000" scaled="0"/>
            </a:grad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9"/>
            <p:cNvSpPr txBox="1"/>
            <p:nvPr/>
          </p:nvSpPr>
          <p:spPr>
            <a:xfrm rot="-5400000">
              <a:off x="5370747" y="2297821"/>
              <a:ext cx="1946767" cy="395684"/>
            </a:xfrm>
            <a:prstGeom prst="rect">
              <a:avLst/>
            </a:prstGeom>
            <a:noFill/>
            <a:ln>
              <a:noFill/>
            </a:ln>
          </p:spPr>
          <p:txBody>
            <a:bodyPr spcFirstLastPara="1" wrap="square" lIns="0" tIns="75425" rIns="97775" bIns="0" anchor="t" anchorCtr="0">
              <a:noAutofit/>
            </a:bodyPr>
            <a:lstStyle/>
            <a:p>
              <a:pPr marL="0" marR="0" lvl="0" indent="0" algn="r" rtl="0">
                <a:lnSpc>
                  <a:spcPct val="90000"/>
                </a:lnSpc>
                <a:spcBef>
                  <a:spcPts val="0"/>
                </a:spcBef>
                <a:spcAft>
                  <a:spcPts val="0"/>
                </a:spcAft>
                <a:buClr>
                  <a:schemeClr val="lt1"/>
                </a:buClr>
                <a:buSzPts val="2200"/>
                <a:buFont typeface="Calibri"/>
                <a:buNone/>
              </a:pPr>
              <a:r>
                <a:rPr lang="en-GB" sz="2200">
                  <a:solidFill>
                    <a:schemeClr val="lt1"/>
                  </a:solidFill>
                  <a:latin typeface="Calibri"/>
                  <a:ea typeface="Calibri"/>
                  <a:cs typeface="Calibri"/>
                  <a:sym typeface="Calibri"/>
                </a:rPr>
                <a:t>4</a:t>
              </a:r>
              <a:endParaRPr sz="2200">
                <a:solidFill>
                  <a:schemeClr val="lt1"/>
                </a:solidFill>
                <a:latin typeface="Calibri"/>
                <a:ea typeface="Calibri"/>
                <a:cs typeface="Calibri"/>
                <a:sym typeface="Calibri"/>
              </a:endParaRPr>
            </a:p>
          </p:txBody>
        </p:sp>
        <p:sp>
          <p:nvSpPr>
            <p:cNvPr id="830" name="Google Shape;830;p39"/>
            <p:cNvSpPr/>
            <p:nvPr/>
          </p:nvSpPr>
          <p:spPr>
            <a:xfrm rot="5400000">
              <a:off x="5981746" y="3408973"/>
              <a:ext cx="348869" cy="296763"/>
            </a:xfrm>
            <a:prstGeom prst="flowChartExtract">
              <a:avLst/>
            </a:prstGeom>
            <a:solidFill>
              <a:schemeClr val="lt1"/>
            </a:solidFill>
            <a:ln w="9525" cap="flat" cmpd="sng">
              <a:solidFill>
                <a:srgbClr val="86A66B"/>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9"/>
            <p:cNvSpPr/>
            <p:nvPr/>
          </p:nvSpPr>
          <p:spPr>
            <a:xfrm>
              <a:off x="6541973" y="1522280"/>
              <a:ext cx="1473924" cy="2374106"/>
            </a:xfrm>
            <a:prstGeom prst="rect">
              <a:avLst/>
            </a:prstGeom>
            <a:noFill/>
            <a:ln>
              <a:noFill/>
            </a:ln>
            <a:effectLst>
              <a:outerShdw blurRad="57150" dist="1905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9"/>
            <p:cNvSpPr txBox="1"/>
            <p:nvPr/>
          </p:nvSpPr>
          <p:spPr>
            <a:xfrm>
              <a:off x="6541973" y="1522280"/>
              <a:ext cx="1473924" cy="2374106"/>
            </a:xfrm>
            <a:prstGeom prst="rect">
              <a:avLst/>
            </a:prstGeom>
            <a:noFill/>
            <a:ln>
              <a:noFill/>
            </a:ln>
          </p:spPr>
          <p:txBody>
            <a:bodyPr spcFirstLastPara="1" wrap="square" lIns="0" tIns="61700" rIns="0" bIns="0" anchor="t" anchorCtr="0">
              <a:noAutofit/>
            </a:bodyPr>
            <a:lstStyle/>
            <a:p>
              <a:pPr marL="0" marR="0" lvl="0" indent="0" algn="l" rtl="0">
                <a:lnSpc>
                  <a:spcPct val="90000"/>
                </a:lnSpc>
                <a:spcBef>
                  <a:spcPts val="0"/>
                </a:spcBef>
                <a:spcAft>
                  <a:spcPts val="0"/>
                </a:spcAft>
                <a:buClr>
                  <a:schemeClr val="lt1"/>
                </a:buClr>
                <a:buSzPts val="1800"/>
                <a:buFont typeface="Calibri"/>
                <a:buNone/>
              </a:pPr>
              <a:r>
                <a:rPr lang="en-GB" sz="1800">
                  <a:solidFill>
                    <a:schemeClr val="lt1"/>
                  </a:solidFill>
                  <a:latin typeface="Calibri"/>
                  <a:ea typeface="Calibri"/>
                  <a:cs typeface="Calibri"/>
                  <a:sym typeface="Calibri"/>
                </a:rPr>
                <a:t>Poslední je kategorie ostatních systémů pro správu informací.</a:t>
              </a:r>
              <a:endParaRPr sz="1800">
                <a:solidFill>
                  <a:schemeClr val="lt1"/>
                </a:solidFill>
                <a:latin typeface="Calibri"/>
                <a:ea typeface="Calibri"/>
                <a:cs typeface="Calibri"/>
                <a:sym typeface="Calibri"/>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4"/>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01</a:t>
            </a:r>
            <a:endParaRPr/>
          </a:p>
        </p:txBody>
      </p:sp>
      <p:sp>
        <p:nvSpPr>
          <p:cNvPr id="363" name="Google Shape;363;p4"/>
          <p:cNvSpPr txBox="1">
            <a:spLocks noGrp="1"/>
          </p:cNvSpPr>
          <p:nvPr>
            <p:ph type="body" idx="2"/>
          </p:nvPr>
        </p:nvSpPr>
        <p:spPr>
          <a:xfrm>
            <a:off x="3478966" y="1937363"/>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Úvod do technologie Blockchainu</a:t>
            </a:r>
            <a:endParaRPr/>
          </a:p>
        </p:txBody>
      </p:sp>
      <p:sp>
        <p:nvSpPr>
          <p:cNvPr id="364" name="Google Shape;364;p4"/>
          <p:cNvSpPr txBox="1">
            <a:spLocks noGrp="1"/>
          </p:cNvSpPr>
          <p:nvPr>
            <p:ph type="body" idx="3"/>
          </p:nvPr>
        </p:nvSpPr>
        <p:spPr>
          <a:xfrm>
            <a:off x="2643669" y="264915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02</a:t>
            </a:r>
            <a:endParaRPr/>
          </a:p>
        </p:txBody>
      </p:sp>
      <p:sp>
        <p:nvSpPr>
          <p:cNvPr id="365" name="Google Shape;365;p4"/>
          <p:cNvSpPr txBox="1">
            <a:spLocks noGrp="1"/>
          </p:cNvSpPr>
          <p:nvPr>
            <p:ph type="body" idx="4"/>
          </p:nvPr>
        </p:nvSpPr>
        <p:spPr>
          <a:xfrm>
            <a:off x="3478966" y="2649153"/>
            <a:ext cx="6874660" cy="68951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Agropotravinářský průmysl: Výzvy a příležitosti</a:t>
            </a:r>
            <a:endParaRPr/>
          </a:p>
        </p:txBody>
      </p:sp>
      <p:sp>
        <p:nvSpPr>
          <p:cNvPr id="366" name="Google Shape;366;p4"/>
          <p:cNvSpPr txBox="1">
            <a:spLocks noGrp="1"/>
          </p:cNvSpPr>
          <p:nvPr>
            <p:ph type="body" idx="5"/>
          </p:nvPr>
        </p:nvSpPr>
        <p:spPr>
          <a:xfrm>
            <a:off x="2643669" y="3360940"/>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03</a:t>
            </a:r>
            <a:endParaRPr/>
          </a:p>
        </p:txBody>
      </p:sp>
      <p:sp>
        <p:nvSpPr>
          <p:cNvPr id="367" name="Google Shape;367;p4"/>
          <p:cNvSpPr txBox="1">
            <a:spLocks noGrp="1"/>
          </p:cNvSpPr>
          <p:nvPr>
            <p:ph type="body" idx="6"/>
          </p:nvPr>
        </p:nvSpPr>
        <p:spPr>
          <a:xfrm>
            <a:off x="3478966" y="336094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Jak Blockchain řeší agropotravinářské výzvy</a:t>
            </a:r>
            <a:endParaRPr/>
          </a:p>
        </p:txBody>
      </p:sp>
      <p:sp>
        <p:nvSpPr>
          <p:cNvPr id="368" name="Google Shape;368;p4"/>
          <p:cNvSpPr txBox="1">
            <a:spLocks noGrp="1"/>
          </p:cNvSpPr>
          <p:nvPr>
            <p:ph type="body" idx="7"/>
          </p:nvPr>
        </p:nvSpPr>
        <p:spPr>
          <a:xfrm>
            <a:off x="2643669" y="4072732"/>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04</a:t>
            </a:r>
            <a:endParaRPr/>
          </a:p>
        </p:txBody>
      </p:sp>
      <p:sp>
        <p:nvSpPr>
          <p:cNvPr id="369" name="Google Shape;369;p4"/>
          <p:cNvSpPr txBox="1">
            <a:spLocks noGrp="1"/>
          </p:cNvSpPr>
          <p:nvPr>
            <p:ph type="body" idx="8"/>
          </p:nvPr>
        </p:nvSpPr>
        <p:spPr>
          <a:xfrm>
            <a:off x="3478966" y="4072732"/>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Reálné využití Blockchainu v agropotravinářství</a:t>
            </a:r>
            <a:endParaRPr/>
          </a:p>
        </p:txBody>
      </p:sp>
      <p:sp>
        <p:nvSpPr>
          <p:cNvPr id="370" name="Google Shape;370;p4"/>
          <p:cNvSpPr txBox="1">
            <a:spLocks noGrp="1"/>
          </p:cNvSpPr>
          <p:nvPr>
            <p:ph type="body" idx="9"/>
          </p:nvPr>
        </p:nvSpPr>
        <p:spPr>
          <a:xfrm>
            <a:off x="2643669" y="4767585"/>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05</a:t>
            </a:r>
            <a:endParaRPr/>
          </a:p>
        </p:txBody>
      </p:sp>
      <p:sp>
        <p:nvSpPr>
          <p:cNvPr id="371" name="Google Shape;371;p4"/>
          <p:cNvSpPr txBox="1">
            <a:spLocks noGrp="1"/>
          </p:cNvSpPr>
          <p:nvPr>
            <p:ph type="body" idx="13"/>
          </p:nvPr>
        </p:nvSpPr>
        <p:spPr>
          <a:xfrm>
            <a:off x="3478966" y="4761090"/>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Potenciální překážky a úvahy</a:t>
            </a:r>
            <a:endParaRPr/>
          </a:p>
        </p:txBody>
      </p:sp>
      <p:sp>
        <p:nvSpPr>
          <p:cNvPr id="372" name="Google Shape;372;p4"/>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obsahuj</a:t>
            </a:r>
            <a:endParaRPr/>
          </a:p>
        </p:txBody>
      </p:sp>
      <p:pic>
        <p:nvPicPr>
          <p:cNvPr id="2" name="Picture 1">
            <a:extLst>
              <a:ext uri="{FF2B5EF4-FFF2-40B4-BE49-F238E27FC236}">
                <a16:creationId xmlns:a16="http://schemas.microsoft.com/office/drawing/2014/main" id="{869ACFA7-C962-1EE3-F695-FFC4D00D2974}"/>
              </a:ext>
            </a:extLst>
          </p:cNvPr>
          <p:cNvPicPr>
            <a:picLocks noChangeAspect="1"/>
          </p:cNvPicPr>
          <p:nvPr/>
        </p:nvPicPr>
        <p:blipFill>
          <a:blip r:embed="rId3"/>
          <a:stretch>
            <a:fillRect/>
          </a:stretch>
        </p:blipFill>
        <p:spPr>
          <a:xfrm>
            <a:off x="10221903" y="5796110"/>
            <a:ext cx="1638095" cy="342857"/>
          </a:xfrm>
          <a:prstGeom prst="rect">
            <a:avLst/>
          </a:prstGeom>
        </p:spPr>
      </p:pic>
      <p:sp>
        <p:nvSpPr>
          <p:cNvPr id="3" name="TextBox 2">
            <a:extLst>
              <a:ext uri="{FF2B5EF4-FFF2-40B4-BE49-F238E27FC236}">
                <a16:creationId xmlns:a16="http://schemas.microsoft.com/office/drawing/2014/main" id="{4E4E8EBE-184E-EC9F-4EBD-B2BA0B9110E2}"/>
              </a:ext>
            </a:extLst>
          </p:cNvPr>
          <p:cNvSpPr txBox="1"/>
          <p:nvPr/>
        </p:nvSpPr>
        <p:spPr>
          <a:xfrm>
            <a:off x="9460625" y="6120803"/>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36"/>
        <p:cNvGrpSpPr/>
        <p:nvPr/>
      </p:nvGrpSpPr>
      <p:grpSpPr>
        <a:xfrm>
          <a:off x="0" y="0"/>
          <a:ext cx="0" cy="0"/>
          <a:chOff x="0" y="0"/>
          <a:chExt cx="0" cy="0"/>
        </a:xfrm>
      </p:grpSpPr>
      <p:sp>
        <p:nvSpPr>
          <p:cNvPr id="837" name="Google Shape;837;p40"/>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a:latin typeface="Calibri"/>
                <a:ea typeface="Calibri"/>
                <a:cs typeface="Calibri"/>
                <a:sym typeface="Calibri"/>
              </a:rPr>
              <a:t>Supply Chain Management:</a:t>
            </a:r>
            <a:r>
              <a:rPr lang="en-GB">
                <a:latin typeface="Calibri"/>
                <a:ea typeface="Calibri"/>
                <a:cs typeface="Calibri"/>
                <a:sym typeface="Calibri"/>
              </a:rPr>
              <a:t> Agricultural products may be tracked using blockchains to provide an effective and transparent supply chain in the agriculture sector. Blockchain technology has the ability to record every transaction and movement of goods.</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a:latin typeface="Calibri"/>
                <a:ea typeface="Calibri"/>
                <a:cs typeface="Calibri"/>
                <a:sym typeface="Calibri"/>
              </a:rPr>
              <a:t>Food Safety:</a:t>
            </a:r>
            <a:r>
              <a:rPr lang="en-GB">
                <a:latin typeface="Calibri"/>
                <a:ea typeface="Calibri"/>
                <a:cs typeface="Calibri"/>
                <a:sym typeface="Calibri"/>
              </a:rPr>
              <a:t> By offering a safe and immutable record of the product’s journey from farm to table, blockchain can assist in increasing food safety. This enables targeted recalls of contaminated items and can assist in locating the source of any contamination.</a:t>
            </a:r>
            <a:endParaRPr>
              <a:latin typeface="Calibri"/>
              <a:ea typeface="Calibri"/>
              <a:cs typeface="Calibri"/>
              <a:sym typeface="Calibri"/>
            </a:endParaRPr>
          </a:p>
        </p:txBody>
      </p:sp>
      <p:sp>
        <p:nvSpPr>
          <p:cNvPr id="838" name="Google Shape;838;p4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Application of Blockchain in AgriFood</a:t>
            </a:r>
            <a:endParaRPr/>
          </a:p>
        </p:txBody>
      </p:sp>
      <p:grpSp>
        <p:nvGrpSpPr>
          <p:cNvPr id="839" name="Google Shape;839;p40"/>
          <p:cNvGrpSpPr/>
          <p:nvPr/>
        </p:nvGrpSpPr>
        <p:grpSpPr>
          <a:xfrm rot="10800000" flipH="1">
            <a:off x="10388648" y="0"/>
            <a:ext cx="1803350" cy="2809693"/>
            <a:chOff x="12708052" y="5708395"/>
            <a:chExt cx="760808" cy="1185370"/>
          </a:xfrm>
        </p:grpSpPr>
        <p:sp>
          <p:nvSpPr>
            <p:cNvPr id="840" name="Google Shape;840;p4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1" name="Google Shape;841;p4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2" name="Google Shape;842;p4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3" name="Google Shape;843;p4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4" name="Google Shape;844;p4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45" name="Google Shape;845;p4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p41"/>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a:latin typeface="Calibri"/>
                <a:ea typeface="Calibri"/>
                <a:cs typeface="Calibri"/>
                <a:sym typeface="Calibri"/>
              </a:rPr>
              <a:t>Počítačová databáze spravuje a sleduje digitální a fyzické zdroje. Použití technologie blockchain zlepšuje kvalitu transakcí.</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Zákazníci mohou využít blockchain k ověření pravosti a zákonnosti položky.</a:t>
            </a:r>
            <a:endParaRPr>
              <a:latin typeface="Calibri"/>
              <a:ea typeface="Calibri"/>
              <a:cs typeface="Calibri"/>
              <a:sym typeface="Calibri"/>
            </a:endParaRPr>
          </a:p>
        </p:txBody>
      </p:sp>
      <p:sp>
        <p:nvSpPr>
          <p:cNvPr id="851" name="Google Shape;851;p4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latin typeface="Calibri"/>
                <a:ea typeface="Calibri"/>
                <a:cs typeface="Calibri"/>
                <a:sym typeface="Calibri"/>
              </a:rPr>
              <a:t>Reálné využití Blockchainu v agropotravinářství</a:t>
            </a:r>
            <a:endParaRPr/>
          </a:p>
        </p:txBody>
      </p:sp>
      <p:grpSp>
        <p:nvGrpSpPr>
          <p:cNvPr id="852" name="Google Shape;852;p41"/>
          <p:cNvGrpSpPr/>
          <p:nvPr/>
        </p:nvGrpSpPr>
        <p:grpSpPr>
          <a:xfrm rot="10800000" flipH="1">
            <a:off x="10388648" y="0"/>
            <a:ext cx="1803350" cy="2809693"/>
            <a:chOff x="12708052" y="5708395"/>
            <a:chExt cx="760808" cy="1185370"/>
          </a:xfrm>
        </p:grpSpPr>
        <p:sp>
          <p:nvSpPr>
            <p:cNvPr id="853" name="Google Shape;853;p4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4" name="Google Shape;854;p4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5" name="Google Shape;855;p4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6" name="Google Shape;856;p4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7" name="Google Shape;857;p4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8" name="Google Shape;858;p4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62"/>
        <p:cNvGrpSpPr/>
        <p:nvPr/>
      </p:nvGrpSpPr>
      <p:grpSpPr>
        <a:xfrm>
          <a:off x="0" y="0"/>
          <a:ext cx="0" cy="0"/>
          <a:chOff x="0" y="0"/>
          <a:chExt cx="0" cy="0"/>
        </a:xfrm>
      </p:grpSpPr>
      <p:sp>
        <p:nvSpPr>
          <p:cNvPr id="863" name="Google Shape;863;p4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b="1">
                <a:latin typeface="Calibri"/>
                <a:ea typeface="Calibri"/>
                <a:cs typeface="Calibri"/>
                <a:sym typeface="Calibri"/>
              </a:rPr>
              <a:t>Katastr nemovitostí: </a:t>
            </a:r>
            <a:r>
              <a:rPr lang="en-GB">
                <a:latin typeface="Calibri"/>
                <a:ea typeface="Calibri"/>
                <a:cs typeface="Calibri"/>
                <a:sym typeface="Calibri"/>
              </a:rPr>
              <a:t>Blockchain lze použít k vytvoření bezpečného a transparentního registru půdy snížením rizika sporů o půdu a zlepšením přístupu zemědělců k úvěrům.</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b="1">
                <a:latin typeface="Calibri"/>
                <a:ea typeface="Calibri"/>
                <a:cs typeface="Calibri"/>
                <a:sym typeface="Calibri"/>
              </a:rPr>
              <a:t>Platební systémy: </a:t>
            </a:r>
            <a:r>
              <a:rPr lang="en-GB">
                <a:latin typeface="Calibri"/>
                <a:ea typeface="Calibri"/>
                <a:cs typeface="Calibri"/>
                <a:sym typeface="Calibri"/>
              </a:rPr>
              <a:t>Technologie blockchain poskytuje bezpečné a efektivní platební systémy pro všechny transakce v zemědělství. S využitím kryptoměny mohou zemědělci a kupující snadno zanedbávat vysoké poplatky nabízené tradičními platebními systémy, které mohou snížit pravděpodobnost podvodu.</a:t>
            </a:r>
            <a:endParaRPr>
              <a:latin typeface="Calibri"/>
              <a:ea typeface="Calibri"/>
              <a:cs typeface="Calibri"/>
              <a:sym typeface="Calibri"/>
            </a:endParaRPr>
          </a:p>
        </p:txBody>
      </p:sp>
      <p:sp>
        <p:nvSpPr>
          <p:cNvPr id="864" name="Google Shape;864;p4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latin typeface="Calibri"/>
                <a:ea typeface="Calibri"/>
                <a:cs typeface="Calibri"/>
                <a:sym typeface="Calibri"/>
              </a:rPr>
              <a:t>Reálné využití Blockchainu v agropotravinářství</a:t>
            </a:r>
            <a:endParaRPr/>
          </a:p>
        </p:txBody>
      </p:sp>
      <p:grpSp>
        <p:nvGrpSpPr>
          <p:cNvPr id="865" name="Google Shape;865;p42"/>
          <p:cNvGrpSpPr/>
          <p:nvPr/>
        </p:nvGrpSpPr>
        <p:grpSpPr>
          <a:xfrm rot="10800000" flipH="1">
            <a:off x="10388648" y="0"/>
            <a:ext cx="1803350" cy="2809693"/>
            <a:chOff x="12708052" y="5708395"/>
            <a:chExt cx="760808" cy="1185370"/>
          </a:xfrm>
        </p:grpSpPr>
        <p:sp>
          <p:nvSpPr>
            <p:cNvPr id="866" name="Google Shape;866;p4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7" name="Google Shape;867;p4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8" name="Google Shape;868;p4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9" name="Google Shape;869;p4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0" name="Google Shape;870;p4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1" name="Google Shape;871;p4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75"/>
        <p:cNvGrpSpPr/>
        <p:nvPr/>
      </p:nvGrpSpPr>
      <p:grpSpPr>
        <a:xfrm>
          <a:off x="0" y="0"/>
          <a:ext cx="0" cy="0"/>
          <a:chOff x="0" y="0"/>
          <a:chExt cx="0" cy="0"/>
        </a:xfrm>
      </p:grpSpPr>
      <p:sp>
        <p:nvSpPr>
          <p:cNvPr id="876" name="Google Shape;876;p43"/>
          <p:cNvSpPr txBox="1">
            <a:spLocks noGrp="1"/>
          </p:cNvSpPr>
          <p:nvPr>
            <p:ph type="body" idx="1"/>
          </p:nvPr>
        </p:nvSpPr>
        <p:spPr>
          <a:xfrm>
            <a:off x="529999" y="2011138"/>
            <a:ext cx="5715000"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Calibri"/>
              <a:buChar char="•"/>
            </a:pPr>
            <a:r>
              <a:rPr lang="en-GB">
                <a:latin typeface="Calibri"/>
                <a:ea typeface="Calibri"/>
                <a:cs typeface="Calibri"/>
                <a:sym typeface="Calibri"/>
              </a:rPr>
              <a:t>Schopnost sledovat cestu produktu pomáhá při regulaci a právní odpovědnosti.</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Bez ohledu na způsob přenosu hrají chytré smlouvy v tomto scénáři klíčovou roli.</a:t>
            </a:r>
            <a:endParaRPr>
              <a:latin typeface="Calibri"/>
              <a:ea typeface="Calibri"/>
              <a:cs typeface="Calibri"/>
              <a:sym typeface="Calibri"/>
            </a:endParaRPr>
          </a:p>
          <a:p>
            <a:pPr marL="342900" lvl="0" indent="-342900" algn="l" rtl="0">
              <a:lnSpc>
                <a:spcPct val="107000"/>
              </a:lnSpc>
              <a:spcBef>
                <a:spcPts val="1000"/>
              </a:spcBef>
              <a:spcAft>
                <a:spcPts val="0"/>
              </a:spcAft>
              <a:buClr>
                <a:srgbClr val="262626"/>
              </a:buClr>
              <a:buSzPts val="2400"/>
              <a:buFont typeface="Calibri"/>
              <a:buChar char="•"/>
            </a:pPr>
            <a:r>
              <a:rPr lang="en-GB">
                <a:latin typeface="Calibri"/>
                <a:ea typeface="Calibri"/>
                <a:cs typeface="Calibri"/>
                <a:sym typeface="Calibri"/>
              </a:rPr>
              <a:t>Když dodavatelský řetězec přechází od koncových uživatelů k obchodníkům, je pak řízen systémem dodavatelského řetězce založeným na blockchainu s certifikáty ze známých skupin.</a:t>
            </a:r>
            <a:endParaRPr>
              <a:latin typeface="Calibri"/>
              <a:ea typeface="Calibri"/>
              <a:cs typeface="Calibri"/>
              <a:sym typeface="Calibri"/>
            </a:endParaRPr>
          </a:p>
        </p:txBody>
      </p:sp>
      <p:sp>
        <p:nvSpPr>
          <p:cNvPr id="877" name="Google Shape;877;p4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latin typeface="Calibri"/>
                <a:ea typeface="Calibri"/>
                <a:cs typeface="Calibri"/>
                <a:sym typeface="Calibri"/>
              </a:rPr>
              <a:t>Reálné využití Blockchainu v agropotravinářství</a:t>
            </a:r>
            <a:endParaRPr/>
          </a:p>
          <a:p>
            <a:pPr marL="0" lvl="0" indent="0" algn="l" rtl="0">
              <a:lnSpc>
                <a:spcPct val="90000"/>
              </a:lnSpc>
              <a:spcBef>
                <a:spcPts val="1000"/>
              </a:spcBef>
              <a:spcAft>
                <a:spcPts val="0"/>
              </a:spcAft>
              <a:buClr>
                <a:srgbClr val="262626"/>
              </a:buClr>
              <a:buSzPts val="2800"/>
              <a:buNone/>
            </a:pPr>
            <a:r>
              <a:rPr lang="en-GB" sz="2800">
                <a:latin typeface="Calibri"/>
                <a:ea typeface="Calibri"/>
                <a:cs typeface="Calibri"/>
                <a:sym typeface="Calibri"/>
              </a:rPr>
              <a:t>Jak může blockchain souviset s potravním řetězcem</a:t>
            </a:r>
            <a:endParaRPr/>
          </a:p>
        </p:txBody>
      </p:sp>
      <p:grpSp>
        <p:nvGrpSpPr>
          <p:cNvPr id="878" name="Google Shape;878;p43"/>
          <p:cNvGrpSpPr/>
          <p:nvPr/>
        </p:nvGrpSpPr>
        <p:grpSpPr>
          <a:xfrm rot="10800000" flipH="1">
            <a:off x="10388648" y="0"/>
            <a:ext cx="1803350" cy="2809693"/>
            <a:chOff x="12708052" y="5708395"/>
            <a:chExt cx="760808" cy="1185370"/>
          </a:xfrm>
        </p:grpSpPr>
        <p:sp>
          <p:nvSpPr>
            <p:cNvPr id="879" name="Google Shape;879;p4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0" name="Google Shape;880;p4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1" name="Google Shape;881;p4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2" name="Google Shape;882;p4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3" name="Google Shape;883;p4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4" name="Google Shape;884;p4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885" name="Google Shape;885;p43" descr="Obrázok, na ktorom je text, diagram, snímka obrazovky&#10;&#10;Automaticky generovaný popis">
            <a:hlinkClick r:id="rId3"/>
          </p:cNvPr>
          <p:cNvPicPr preferRelativeResize="0"/>
          <p:nvPr/>
        </p:nvPicPr>
        <p:blipFill rotWithShape="1">
          <a:blip r:embed="rId4">
            <a:alphaModFix/>
          </a:blip>
          <a:srcRect/>
          <a:stretch/>
        </p:blipFill>
        <p:spPr>
          <a:xfrm>
            <a:off x="5966794" y="2908348"/>
            <a:ext cx="6057192" cy="3694887"/>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89"/>
        <p:cNvGrpSpPr/>
        <p:nvPr/>
      </p:nvGrpSpPr>
      <p:grpSpPr>
        <a:xfrm>
          <a:off x="0" y="0"/>
          <a:ext cx="0" cy="0"/>
          <a:chOff x="0" y="0"/>
          <a:chExt cx="0" cy="0"/>
        </a:xfrm>
      </p:grpSpPr>
      <p:sp>
        <p:nvSpPr>
          <p:cNvPr id="890" name="Google Shape;890;p44"/>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a:t>Integrace technologie blockchain do praktik chytrého zemědělství otevírá nepřeberné množství možností. Některé z pozoruhodných aplikací zahrnují</a:t>
            </a:r>
            <a:r>
              <a:rPr lang="en-GB" b="0" i="0">
                <a:latin typeface="Calibri"/>
                <a:ea typeface="Calibri"/>
                <a:cs typeface="Calibri"/>
                <a:sym typeface="Calibri"/>
              </a:rPr>
              <a:t>:</a:t>
            </a:r>
            <a:endParaRPr/>
          </a:p>
          <a:p>
            <a:pPr marL="342900" lvl="0" indent="-342900" algn="l" rtl="0">
              <a:lnSpc>
                <a:spcPct val="90000"/>
              </a:lnSpc>
              <a:spcBef>
                <a:spcPts val="1000"/>
              </a:spcBef>
              <a:spcAft>
                <a:spcPts val="0"/>
              </a:spcAft>
              <a:buClr>
                <a:srgbClr val="262626"/>
              </a:buClr>
              <a:buSzPts val="2400"/>
              <a:buFont typeface="Arial"/>
              <a:buChar char="•"/>
            </a:pPr>
            <a:r>
              <a:rPr lang="en-GB" b="1"/>
              <a:t>Chytré smlouvy pro automatizované souhlasy </a:t>
            </a:r>
            <a:r>
              <a:rPr lang="en-GB"/>
              <a:t>jsou samočinné smlouvy s podmínkami přímo zapsanými do kódu. V zemědělství mohou tyto smlouvy automatizovat dohody mezi zemědělci a distributory, zajistit včasné platby a dodržování standardů kvality. </a:t>
            </a:r>
            <a:endParaRPr/>
          </a:p>
          <a:p>
            <a:pPr marL="342900" lvl="0" indent="-342900" algn="l" rtl="0">
              <a:lnSpc>
                <a:spcPct val="90000"/>
              </a:lnSpc>
              <a:spcBef>
                <a:spcPts val="1000"/>
              </a:spcBef>
              <a:spcAft>
                <a:spcPts val="0"/>
              </a:spcAft>
              <a:buClr>
                <a:srgbClr val="262626"/>
              </a:buClr>
              <a:buSzPts val="2400"/>
              <a:buFont typeface="Arial"/>
              <a:buChar char="•"/>
            </a:pPr>
            <a:r>
              <a:rPr lang="en-GB" b="1"/>
              <a:t>Zařízení internetu věcí (IoT) a správa dat </a:t>
            </a:r>
            <a:r>
              <a:rPr lang="en-GB"/>
              <a:t>v chytrých farmách generují obrovské množství dat. Blockchain poskytuje bezpečnou a decentralizovanou platformu pro správu a sdílení těchto dat, což usnadňuje rozhodování na základě dat pro optimální zemědělské výsledky.</a:t>
            </a:r>
            <a:endParaRPr b="0" i="0">
              <a:latin typeface="Calibri"/>
              <a:ea typeface="Calibri"/>
              <a:cs typeface="Calibri"/>
              <a:sym typeface="Calibri"/>
            </a:endParaRPr>
          </a:p>
        </p:txBody>
      </p:sp>
      <p:sp>
        <p:nvSpPr>
          <p:cNvPr id="891" name="Google Shape;891;p4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Aplikace blockchainu v chytrém zemědělství</a:t>
            </a:r>
            <a:endParaRPr/>
          </a:p>
        </p:txBody>
      </p:sp>
      <p:grpSp>
        <p:nvGrpSpPr>
          <p:cNvPr id="892" name="Google Shape;892;p44"/>
          <p:cNvGrpSpPr/>
          <p:nvPr/>
        </p:nvGrpSpPr>
        <p:grpSpPr>
          <a:xfrm rot="10800000" flipH="1">
            <a:off x="10388648" y="0"/>
            <a:ext cx="1803350" cy="2809693"/>
            <a:chOff x="12708052" y="5708395"/>
            <a:chExt cx="760808" cy="1185370"/>
          </a:xfrm>
        </p:grpSpPr>
        <p:sp>
          <p:nvSpPr>
            <p:cNvPr id="893" name="Google Shape;893;p4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4" name="Google Shape;894;p4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5" name="Google Shape;895;p4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6" name="Google Shape;896;p4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7" name="Google Shape;897;p4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8" name="Google Shape;898;p4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902"/>
        <p:cNvGrpSpPr/>
        <p:nvPr/>
      </p:nvGrpSpPr>
      <p:grpSpPr>
        <a:xfrm>
          <a:off x="0" y="0"/>
          <a:ext cx="0" cy="0"/>
          <a:chOff x="0" y="0"/>
          <a:chExt cx="0" cy="0"/>
        </a:xfrm>
      </p:grpSpPr>
      <p:sp>
        <p:nvSpPr>
          <p:cNvPr id="903" name="Google Shape;903;p45"/>
          <p:cNvSpPr txBox="1">
            <a:spLocks noGrp="1"/>
          </p:cNvSpPr>
          <p:nvPr>
            <p:ph type="body" idx="1"/>
          </p:nvPr>
        </p:nvSpPr>
        <p:spPr>
          <a:xfrm>
            <a:off x="529997" y="1731941"/>
            <a:ext cx="10595237" cy="46906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dirty="0" err="1"/>
              <a:t>Integrace</a:t>
            </a:r>
            <a:r>
              <a:rPr lang="en-GB" dirty="0"/>
              <a:t> </a:t>
            </a:r>
            <a:r>
              <a:rPr lang="en-GB" dirty="0" err="1"/>
              <a:t>technologie</a:t>
            </a:r>
            <a:r>
              <a:rPr lang="en-GB" dirty="0"/>
              <a:t> blockchain do </a:t>
            </a:r>
            <a:r>
              <a:rPr lang="en-GB" dirty="0" err="1"/>
              <a:t>praxe</a:t>
            </a:r>
            <a:r>
              <a:rPr lang="en-GB" dirty="0"/>
              <a:t> </a:t>
            </a:r>
            <a:r>
              <a:rPr lang="en-GB" dirty="0" err="1"/>
              <a:t>chytrého</a:t>
            </a:r>
            <a:r>
              <a:rPr lang="en-GB" dirty="0"/>
              <a:t> </a:t>
            </a:r>
            <a:r>
              <a:rPr lang="en-GB" dirty="0" err="1"/>
              <a:t>zemědělství</a:t>
            </a:r>
            <a:r>
              <a:rPr lang="en-GB" dirty="0"/>
              <a:t> </a:t>
            </a:r>
            <a:r>
              <a:rPr lang="en-GB" dirty="0" err="1"/>
              <a:t>otevírá</a:t>
            </a:r>
            <a:r>
              <a:rPr lang="en-GB" dirty="0"/>
              <a:t> </a:t>
            </a:r>
            <a:r>
              <a:rPr lang="en-GB" dirty="0" err="1"/>
              <a:t>nepřeberné</a:t>
            </a:r>
            <a:r>
              <a:rPr lang="en-GB" dirty="0"/>
              <a:t> </a:t>
            </a:r>
            <a:r>
              <a:rPr lang="en-GB" dirty="0" err="1"/>
              <a:t>množství</a:t>
            </a:r>
            <a:r>
              <a:rPr lang="en-GB" dirty="0"/>
              <a:t> </a:t>
            </a:r>
            <a:r>
              <a:rPr lang="en-GB" dirty="0" err="1"/>
              <a:t>možností</a:t>
            </a:r>
            <a:r>
              <a:rPr lang="en-GB" dirty="0"/>
              <a:t>. </a:t>
            </a:r>
            <a:r>
              <a:rPr lang="en-GB" dirty="0" err="1"/>
              <a:t>Některé</a:t>
            </a:r>
            <a:r>
              <a:rPr lang="en-GB" dirty="0"/>
              <a:t> </a:t>
            </a:r>
            <a:r>
              <a:rPr lang="en-GB" dirty="0" err="1"/>
              <a:t>významné</a:t>
            </a:r>
            <a:r>
              <a:rPr lang="en-GB" dirty="0"/>
              <a:t> </a:t>
            </a:r>
            <a:r>
              <a:rPr lang="en-GB" dirty="0" err="1"/>
              <a:t>aplikace</a:t>
            </a:r>
            <a:r>
              <a:rPr lang="en-GB" dirty="0"/>
              <a:t> </a:t>
            </a:r>
            <a:r>
              <a:rPr lang="en-GB" dirty="0" err="1"/>
              <a:t>zahrnují</a:t>
            </a:r>
            <a:r>
              <a:rPr lang="en-GB" dirty="0"/>
              <a:t>:</a:t>
            </a:r>
            <a:endParaRPr b="0" i="0" dirty="0">
              <a:latin typeface="Calibri"/>
              <a:ea typeface="Calibri"/>
              <a:cs typeface="Calibri"/>
              <a:sym typeface="Calibri"/>
            </a:endParaRPr>
          </a:p>
          <a:p>
            <a:pPr marL="342900" lvl="0" indent="-342900" algn="l" rtl="0">
              <a:lnSpc>
                <a:spcPct val="90000"/>
              </a:lnSpc>
              <a:spcBef>
                <a:spcPts val="1000"/>
              </a:spcBef>
              <a:spcAft>
                <a:spcPts val="0"/>
              </a:spcAft>
              <a:buClr>
                <a:srgbClr val="262626"/>
              </a:buClr>
              <a:buSzPts val="2400"/>
              <a:buFont typeface="Arial"/>
              <a:buChar char="•"/>
            </a:pPr>
            <a:r>
              <a:rPr lang="en-GB" b="1" dirty="0" err="1"/>
              <a:t>Sledování</a:t>
            </a:r>
            <a:r>
              <a:rPr lang="en-GB" b="1" dirty="0"/>
              <a:t> </a:t>
            </a:r>
            <a:r>
              <a:rPr lang="en-GB" b="1" dirty="0" err="1"/>
              <a:t>plodin</a:t>
            </a:r>
            <a:r>
              <a:rPr lang="en-GB" b="1" dirty="0"/>
              <a:t> a </a:t>
            </a:r>
            <a:r>
              <a:rPr lang="en-GB" b="1" dirty="0" err="1"/>
              <a:t>kontrola</a:t>
            </a:r>
            <a:r>
              <a:rPr lang="en-GB" b="1" dirty="0"/>
              <a:t> </a:t>
            </a:r>
            <a:r>
              <a:rPr lang="en-GB" b="1" dirty="0" err="1"/>
              <a:t>kvality</a:t>
            </a:r>
            <a:r>
              <a:rPr lang="en-GB" b="1" dirty="0"/>
              <a:t> </a:t>
            </a:r>
            <a:r>
              <a:rPr lang="en-GB" dirty="0" err="1"/>
              <a:t>díky</a:t>
            </a:r>
            <a:r>
              <a:rPr lang="en-GB" dirty="0"/>
              <a:t> </a:t>
            </a:r>
            <a:r>
              <a:rPr lang="en-GB" dirty="0" err="1"/>
              <a:t>kombinaci</a:t>
            </a:r>
            <a:r>
              <a:rPr lang="en-GB" dirty="0"/>
              <a:t> </a:t>
            </a:r>
            <a:r>
              <a:rPr lang="en-GB" dirty="0" err="1"/>
              <a:t>blockchainu</a:t>
            </a:r>
            <a:r>
              <a:rPr lang="en-GB" dirty="0"/>
              <a:t> se </a:t>
            </a:r>
            <a:r>
              <a:rPr lang="en-GB" dirty="0" err="1"/>
              <a:t>senzory</a:t>
            </a:r>
            <a:r>
              <a:rPr lang="en-GB" dirty="0"/>
              <a:t> </a:t>
            </a:r>
            <a:r>
              <a:rPr lang="en-GB" dirty="0" err="1"/>
              <a:t>internetu</a:t>
            </a:r>
            <a:r>
              <a:rPr lang="en-GB" dirty="0"/>
              <a:t> </a:t>
            </a:r>
            <a:r>
              <a:rPr lang="en-GB" dirty="0" err="1"/>
              <a:t>věcí</a:t>
            </a:r>
            <a:r>
              <a:rPr lang="en-GB" dirty="0"/>
              <a:t> </a:t>
            </a:r>
            <a:r>
              <a:rPr lang="en-GB" dirty="0" err="1"/>
              <a:t>mohou</a:t>
            </a:r>
            <a:r>
              <a:rPr lang="en-GB" dirty="0"/>
              <a:t> </a:t>
            </a:r>
            <a:r>
              <a:rPr lang="en-GB" dirty="0" err="1"/>
              <a:t>zemědělci</a:t>
            </a:r>
            <a:r>
              <a:rPr lang="en-GB" dirty="0"/>
              <a:t> </a:t>
            </a:r>
            <a:r>
              <a:rPr lang="en-GB" dirty="0" err="1"/>
              <a:t>monitorovat</a:t>
            </a:r>
            <a:r>
              <a:rPr lang="en-GB" dirty="0"/>
              <a:t> </a:t>
            </a:r>
            <a:r>
              <a:rPr lang="en-GB" dirty="0" err="1"/>
              <a:t>plodiny</a:t>
            </a:r>
            <a:r>
              <a:rPr lang="en-GB" dirty="0"/>
              <a:t> v </a:t>
            </a:r>
            <a:r>
              <a:rPr lang="en-GB" dirty="0" err="1"/>
              <a:t>reálném</a:t>
            </a:r>
            <a:r>
              <a:rPr lang="en-GB" dirty="0"/>
              <a:t> </a:t>
            </a:r>
            <a:r>
              <a:rPr lang="en-GB" dirty="0" err="1"/>
              <a:t>čase</a:t>
            </a:r>
            <a:r>
              <a:rPr lang="en-GB" dirty="0"/>
              <a:t> a </a:t>
            </a:r>
            <a:r>
              <a:rPr lang="en-GB" dirty="0" err="1"/>
              <a:t>získávat</a:t>
            </a:r>
            <a:r>
              <a:rPr lang="en-GB" dirty="0"/>
              <a:t> data o </a:t>
            </a:r>
            <a:r>
              <a:rPr lang="en-GB" dirty="0" err="1"/>
              <a:t>teplotě</a:t>
            </a:r>
            <a:r>
              <a:rPr lang="en-GB" dirty="0"/>
              <a:t>, </a:t>
            </a:r>
            <a:r>
              <a:rPr lang="en-GB" dirty="0" err="1"/>
              <a:t>vlhkosti</a:t>
            </a:r>
            <a:r>
              <a:rPr lang="en-GB" dirty="0"/>
              <a:t>, </a:t>
            </a:r>
            <a:r>
              <a:rPr lang="en-GB" dirty="0" err="1"/>
              <a:t>vlhkosti</a:t>
            </a:r>
            <a:r>
              <a:rPr lang="en-GB" dirty="0"/>
              <a:t> </a:t>
            </a:r>
            <a:r>
              <a:rPr lang="en-GB" dirty="0" err="1"/>
              <a:t>půdy</a:t>
            </a:r>
            <a:r>
              <a:rPr lang="en-GB" dirty="0"/>
              <a:t> a </a:t>
            </a:r>
            <a:r>
              <a:rPr lang="en-GB" dirty="0" err="1"/>
              <a:t>další</a:t>
            </a:r>
            <a:r>
              <a:rPr lang="en-GB" dirty="0"/>
              <a:t>. Tyto </a:t>
            </a:r>
            <a:r>
              <a:rPr lang="en-GB" dirty="0" err="1"/>
              <a:t>informace</a:t>
            </a:r>
            <a:r>
              <a:rPr lang="en-GB" dirty="0"/>
              <a:t> </a:t>
            </a:r>
            <a:r>
              <a:rPr lang="en-GB" dirty="0" err="1"/>
              <a:t>pomáhají</a:t>
            </a:r>
            <a:r>
              <a:rPr lang="en-GB" dirty="0"/>
              <a:t> </a:t>
            </a:r>
            <a:r>
              <a:rPr lang="en-GB" dirty="0" err="1"/>
              <a:t>zemědělcům</a:t>
            </a:r>
            <a:r>
              <a:rPr lang="en-GB" dirty="0"/>
              <a:t> </a:t>
            </a:r>
            <a:r>
              <a:rPr lang="en-GB" dirty="0" err="1"/>
              <a:t>činit</a:t>
            </a:r>
            <a:r>
              <a:rPr lang="en-GB" dirty="0"/>
              <a:t> </a:t>
            </a:r>
            <a:r>
              <a:rPr lang="en-GB" dirty="0" err="1"/>
              <a:t>informovaná</a:t>
            </a:r>
            <a:r>
              <a:rPr lang="en-GB" dirty="0"/>
              <a:t> </a:t>
            </a:r>
            <a:r>
              <a:rPr lang="en-GB" dirty="0" err="1"/>
              <a:t>rozhodnutí</a:t>
            </a:r>
            <a:r>
              <a:rPr lang="en-GB" dirty="0"/>
              <a:t> a </a:t>
            </a:r>
            <a:r>
              <a:rPr lang="en-GB" dirty="0" err="1"/>
              <a:t>udržovat</a:t>
            </a:r>
            <a:r>
              <a:rPr lang="en-GB" dirty="0"/>
              <a:t> </a:t>
            </a:r>
            <a:r>
              <a:rPr lang="en-GB" dirty="0" err="1"/>
              <a:t>optimální</a:t>
            </a:r>
            <a:r>
              <a:rPr lang="en-GB" dirty="0"/>
              <a:t> </a:t>
            </a:r>
            <a:r>
              <a:rPr lang="en-GB" dirty="0" err="1"/>
              <a:t>kvalitu</a:t>
            </a:r>
            <a:r>
              <a:rPr lang="en-GB" dirty="0"/>
              <a:t> </a:t>
            </a:r>
            <a:r>
              <a:rPr lang="en-GB" dirty="0" err="1"/>
              <a:t>plodin</a:t>
            </a:r>
            <a:r>
              <a:rPr lang="en-GB" dirty="0"/>
              <a:t>.</a:t>
            </a:r>
            <a:endParaRPr dirty="0"/>
          </a:p>
          <a:p>
            <a:pPr marL="342900" lvl="0" indent="-342900" algn="l" rtl="0">
              <a:lnSpc>
                <a:spcPct val="90000"/>
              </a:lnSpc>
              <a:spcBef>
                <a:spcPts val="1000"/>
              </a:spcBef>
              <a:spcAft>
                <a:spcPts val="0"/>
              </a:spcAft>
              <a:buClr>
                <a:srgbClr val="262626"/>
              </a:buClr>
              <a:buSzPts val="2400"/>
              <a:buFont typeface="Arial"/>
              <a:buChar char="•"/>
            </a:pPr>
            <a:r>
              <a:rPr lang="en-GB" b="1" dirty="0"/>
              <a:t>Fair Trade and </a:t>
            </a:r>
            <a:r>
              <a:rPr lang="en-GB" b="1" dirty="0" err="1"/>
              <a:t>etické</a:t>
            </a:r>
            <a:r>
              <a:rPr lang="en-GB" b="1" dirty="0"/>
              <a:t> </a:t>
            </a:r>
            <a:r>
              <a:rPr lang="en-GB" b="1" dirty="0" err="1"/>
              <a:t>značení</a:t>
            </a:r>
            <a:r>
              <a:rPr lang="en-GB" dirty="0"/>
              <a:t>, </a:t>
            </a:r>
            <a:r>
              <a:rPr lang="en-GB" dirty="0" err="1"/>
              <a:t>kde</a:t>
            </a:r>
            <a:r>
              <a:rPr lang="en-GB" dirty="0"/>
              <a:t> </a:t>
            </a:r>
            <a:r>
              <a:rPr lang="en-GB" dirty="0" err="1"/>
              <a:t>lze</a:t>
            </a:r>
            <a:r>
              <a:rPr lang="en-GB" dirty="0"/>
              <a:t> blockchain </a:t>
            </a:r>
            <a:r>
              <a:rPr lang="en-GB" dirty="0" err="1"/>
              <a:t>využít</a:t>
            </a:r>
            <a:r>
              <a:rPr lang="en-GB" dirty="0"/>
              <a:t> k </a:t>
            </a:r>
            <a:r>
              <a:rPr lang="en-GB" dirty="0" err="1"/>
              <a:t>ověření</a:t>
            </a:r>
            <a:r>
              <a:rPr lang="en-GB" dirty="0"/>
              <a:t> fair trade </a:t>
            </a:r>
            <a:r>
              <a:rPr lang="en-GB" dirty="0" err="1"/>
              <a:t>praktik</a:t>
            </a:r>
            <a:r>
              <a:rPr lang="en-GB" dirty="0"/>
              <a:t> a </a:t>
            </a:r>
            <a:r>
              <a:rPr lang="en-GB" dirty="0" err="1"/>
              <a:t>etického</a:t>
            </a:r>
            <a:r>
              <a:rPr lang="en-GB" dirty="0"/>
              <a:t> </a:t>
            </a:r>
            <a:r>
              <a:rPr lang="en-GB" dirty="0" err="1"/>
              <a:t>získávání</a:t>
            </a:r>
            <a:r>
              <a:rPr lang="en-GB" dirty="0"/>
              <a:t> </a:t>
            </a:r>
            <a:r>
              <a:rPr lang="en-GB" dirty="0" err="1"/>
              <a:t>zemědělských</a:t>
            </a:r>
            <a:r>
              <a:rPr lang="en-GB" dirty="0"/>
              <a:t> </a:t>
            </a:r>
            <a:r>
              <a:rPr lang="en-GB" dirty="0" err="1"/>
              <a:t>produktů</a:t>
            </a:r>
            <a:r>
              <a:rPr lang="en-GB" dirty="0"/>
              <a:t>. </a:t>
            </a:r>
            <a:r>
              <a:rPr lang="en-GB" dirty="0" err="1"/>
              <a:t>Spotřebitelé</a:t>
            </a:r>
            <a:r>
              <a:rPr lang="en-GB" dirty="0"/>
              <a:t> </a:t>
            </a:r>
            <a:r>
              <a:rPr lang="en-GB" dirty="0" err="1"/>
              <a:t>mohou</a:t>
            </a:r>
            <a:r>
              <a:rPr lang="en-GB" dirty="0"/>
              <a:t> </a:t>
            </a:r>
            <a:r>
              <a:rPr lang="en-GB" dirty="0" err="1"/>
              <a:t>naskenovat</a:t>
            </a:r>
            <a:r>
              <a:rPr lang="en-GB" dirty="0"/>
              <a:t> QR </a:t>
            </a:r>
            <a:r>
              <a:rPr lang="en-GB" dirty="0" err="1"/>
              <a:t>kódy</a:t>
            </a:r>
            <a:r>
              <a:rPr lang="en-GB" dirty="0"/>
              <a:t> </a:t>
            </a:r>
            <a:r>
              <a:rPr lang="en-GB" dirty="0" err="1"/>
              <a:t>na</a:t>
            </a:r>
            <a:r>
              <a:rPr lang="en-GB" dirty="0"/>
              <a:t> </a:t>
            </a:r>
            <a:r>
              <a:rPr lang="en-GB" dirty="0" err="1"/>
              <a:t>produktech</a:t>
            </a:r>
            <a:r>
              <a:rPr lang="en-GB" dirty="0"/>
              <a:t> a </a:t>
            </a:r>
            <a:r>
              <a:rPr lang="en-GB" dirty="0" err="1"/>
              <a:t>získat</a:t>
            </a:r>
            <a:r>
              <a:rPr lang="en-GB" dirty="0"/>
              <a:t> </a:t>
            </a:r>
            <a:r>
              <a:rPr lang="en-GB" dirty="0" err="1"/>
              <a:t>tak</a:t>
            </a:r>
            <a:r>
              <a:rPr lang="en-GB" dirty="0"/>
              <a:t> </a:t>
            </a:r>
            <a:r>
              <a:rPr lang="en-GB" dirty="0" err="1"/>
              <a:t>přístup</a:t>
            </a:r>
            <a:r>
              <a:rPr lang="en-GB" dirty="0"/>
              <a:t> k </a:t>
            </a:r>
            <a:r>
              <a:rPr lang="en-GB" dirty="0" err="1"/>
              <a:t>informacím</a:t>
            </a:r>
            <a:r>
              <a:rPr lang="en-GB" dirty="0"/>
              <a:t> o </a:t>
            </a:r>
            <a:r>
              <a:rPr lang="en-GB" dirty="0" err="1"/>
              <a:t>cestě</a:t>
            </a:r>
            <a:r>
              <a:rPr lang="en-GB" dirty="0"/>
              <a:t> </a:t>
            </a:r>
            <a:r>
              <a:rPr lang="en-GB" dirty="0" err="1"/>
              <a:t>produktu</a:t>
            </a:r>
            <a:r>
              <a:rPr lang="en-GB" dirty="0"/>
              <a:t> a </a:t>
            </a:r>
            <a:r>
              <a:rPr lang="en-GB" dirty="0" err="1"/>
              <a:t>ověřit</a:t>
            </a:r>
            <a:r>
              <a:rPr lang="en-GB" dirty="0"/>
              <a:t> </a:t>
            </a:r>
            <a:r>
              <a:rPr lang="en-GB" dirty="0" err="1"/>
              <a:t>jeho</a:t>
            </a:r>
            <a:r>
              <a:rPr lang="en-GB" dirty="0"/>
              <a:t> </a:t>
            </a:r>
            <a:r>
              <a:rPr lang="en-GB" dirty="0" err="1"/>
              <a:t>pravost</a:t>
            </a:r>
            <a:r>
              <a:rPr lang="en-GB" dirty="0"/>
              <a:t>.</a:t>
            </a:r>
            <a:endParaRPr dirty="0"/>
          </a:p>
          <a:p>
            <a:pPr marL="342900" lvl="0" indent="-342900" algn="l" rtl="0">
              <a:lnSpc>
                <a:spcPct val="90000"/>
              </a:lnSpc>
              <a:spcBef>
                <a:spcPts val="1000"/>
              </a:spcBef>
              <a:spcAft>
                <a:spcPts val="0"/>
              </a:spcAft>
              <a:buClr>
                <a:srgbClr val="262626"/>
              </a:buClr>
              <a:buSzPts val="2400"/>
              <a:buFont typeface="Arial"/>
              <a:buChar char="•"/>
            </a:pPr>
            <a:r>
              <a:rPr lang="en-GB" b="1" dirty="0" err="1"/>
              <a:t>Certifikace</a:t>
            </a:r>
            <a:r>
              <a:rPr lang="en-GB" b="1" dirty="0"/>
              <a:t> a </a:t>
            </a:r>
            <a:r>
              <a:rPr lang="en-GB" b="1" dirty="0" err="1"/>
              <a:t>dodržování</a:t>
            </a:r>
            <a:r>
              <a:rPr lang="en-GB" b="1" dirty="0"/>
              <a:t> </a:t>
            </a:r>
            <a:r>
              <a:rPr lang="en-GB" b="1" dirty="0" err="1"/>
              <a:t>předpisů</a:t>
            </a:r>
            <a:r>
              <a:rPr lang="en-GB" dirty="0"/>
              <a:t> – blockchain </a:t>
            </a:r>
            <a:r>
              <a:rPr lang="en-GB" dirty="0" err="1"/>
              <a:t>zefektivňuje</a:t>
            </a:r>
            <a:r>
              <a:rPr lang="en-GB" dirty="0"/>
              <a:t> </a:t>
            </a:r>
            <a:r>
              <a:rPr lang="en-GB" dirty="0" err="1"/>
              <a:t>proces</a:t>
            </a:r>
            <a:r>
              <a:rPr lang="en-GB" dirty="0"/>
              <a:t> </a:t>
            </a:r>
            <a:r>
              <a:rPr lang="en-GB" dirty="0" err="1"/>
              <a:t>získávání</a:t>
            </a:r>
            <a:r>
              <a:rPr lang="en-GB" dirty="0"/>
              <a:t> </a:t>
            </a:r>
            <a:r>
              <a:rPr lang="en-GB" dirty="0" err="1"/>
              <a:t>certifikací</a:t>
            </a:r>
            <a:r>
              <a:rPr lang="en-GB" dirty="0"/>
              <a:t> pro </a:t>
            </a:r>
            <a:r>
              <a:rPr lang="en-GB" dirty="0" err="1"/>
              <a:t>organické</a:t>
            </a:r>
            <a:r>
              <a:rPr lang="en-GB" dirty="0"/>
              <a:t> a </a:t>
            </a:r>
            <a:r>
              <a:rPr lang="en-GB" dirty="0" err="1"/>
              <a:t>udržitelné</a:t>
            </a:r>
            <a:r>
              <a:rPr lang="en-GB" dirty="0"/>
              <a:t> </a:t>
            </a:r>
            <a:r>
              <a:rPr lang="en-GB" dirty="0" err="1"/>
              <a:t>postupy</a:t>
            </a:r>
            <a:r>
              <a:rPr lang="en-GB" dirty="0"/>
              <a:t>. </a:t>
            </a:r>
            <a:r>
              <a:rPr lang="en-GB" dirty="0" err="1"/>
              <a:t>Certifikáty</a:t>
            </a:r>
            <a:r>
              <a:rPr lang="en-GB" dirty="0"/>
              <a:t> </a:t>
            </a:r>
            <a:r>
              <a:rPr lang="en-GB" dirty="0" err="1"/>
              <a:t>mohou</a:t>
            </a:r>
            <a:r>
              <a:rPr lang="en-GB" dirty="0"/>
              <a:t> </a:t>
            </a:r>
            <a:r>
              <a:rPr lang="en-GB" dirty="0" err="1"/>
              <a:t>být</a:t>
            </a:r>
            <a:r>
              <a:rPr lang="en-GB" dirty="0"/>
              <a:t> </a:t>
            </a:r>
            <a:r>
              <a:rPr lang="en-GB" dirty="0" err="1"/>
              <a:t>uloženy</a:t>
            </a:r>
            <a:r>
              <a:rPr lang="en-GB" dirty="0"/>
              <a:t> </a:t>
            </a:r>
            <a:r>
              <a:rPr lang="en-GB" dirty="0" err="1"/>
              <a:t>na</a:t>
            </a:r>
            <a:r>
              <a:rPr lang="en-GB" dirty="0"/>
              <a:t> </a:t>
            </a:r>
            <a:r>
              <a:rPr lang="en-GB" dirty="0" err="1"/>
              <a:t>blockchainu</a:t>
            </a:r>
            <a:r>
              <a:rPr lang="en-GB" dirty="0"/>
              <a:t>, </a:t>
            </a:r>
            <a:r>
              <a:rPr lang="en-GB" dirty="0" err="1"/>
              <a:t>což</a:t>
            </a:r>
            <a:r>
              <a:rPr lang="en-GB" dirty="0"/>
              <a:t> </a:t>
            </a:r>
            <a:r>
              <a:rPr lang="en-GB" dirty="0" err="1"/>
              <a:t>umožňuje</a:t>
            </a:r>
            <a:r>
              <a:rPr lang="en-GB" dirty="0"/>
              <a:t> </a:t>
            </a:r>
            <a:r>
              <a:rPr lang="en-GB" dirty="0" err="1"/>
              <a:t>snadný</a:t>
            </a:r>
            <a:r>
              <a:rPr lang="en-GB" dirty="0"/>
              <a:t> </a:t>
            </a:r>
            <a:r>
              <a:rPr lang="en-GB" dirty="0" err="1"/>
              <a:t>přístup</a:t>
            </a:r>
            <a:r>
              <a:rPr lang="en-GB" dirty="0"/>
              <a:t> </a:t>
            </a:r>
            <a:r>
              <a:rPr lang="en-GB" dirty="0" err="1"/>
              <a:t>regulačním</a:t>
            </a:r>
            <a:r>
              <a:rPr lang="en-GB" dirty="0"/>
              <a:t> </a:t>
            </a:r>
            <a:r>
              <a:rPr lang="en-GB" dirty="0" err="1"/>
              <a:t>orgánům</a:t>
            </a:r>
            <a:r>
              <a:rPr lang="en-GB" dirty="0"/>
              <a:t> i </a:t>
            </a:r>
            <a:r>
              <a:rPr lang="en-GB" dirty="0" err="1"/>
              <a:t>spotřebitelům</a:t>
            </a:r>
            <a:r>
              <a:rPr lang="en-GB" dirty="0"/>
              <a:t>.</a:t>
            </a:r>
            <a:endParaRPr b="0" i="0" dirty="0">
              <a:latin typeface="Calibri"/>
              <a:ea typeface="Calibri"/>
              <a:cs typeface="Calibri"/>
              <a:sym typeface="Calibri"/>
            </a:endParaRPr>
          </a:p>
        </p:txBody>
      </p:sp>
      <p:sp>
        <p:nvSpPr>
          <p:cNvPr id="904" name="Google Shape;904;p4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Aplikace blockchainu v chytrém zemědělství</a:t>
            </a:r>
            <a:endParaRPr/>
          </a:p>
        </p:txBody>
      </p:sp>
      <p:grpSp>
        <p:nvGrpSpPr>
          <p:cNvPr id="905" name="Google Shape;905;p45"/>
          <p:cNvGrpSpPr/>
          <p:nvPr/>
        </p:nvGrpSpPr>
        <p:grpSpPr>
          <a:xfrm rot="10800000" flipH="1">
            <a:off x="10388648" y="0"/>
            <a:ext cx="1803350" cy="2809693"/>
            <a:chOff x="12708052" y="5708395"/>
            <a:chExt cx="760808" cy="1185370"/>
          </a:xfrm>
        </p:grpSpPr>
        <p:sp>
          <p:nvSpPr>
            <p:cNvPr id="906" name="Google Shape;906;p4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7" name="Google Shape;907;p4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8" name="Google Shape;908;p4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9" name="Google Shape;909;p4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0" name="Google Shape;910;p4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1" name="Google Shape;911;p4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sp>
        <p:nvSpPr>
          <p:cNvPr id="917" name="Google Shape;917;p46"/>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PŘÍPADOVÉ STUDIE ÚSPĚŠNÉ IMPLEMENTACE</a:t>
            </a:r>
            <a:endParaRPr sz="4000" cap="none">
              <a:latin typeface="Calibri"/>
              <a:ea typeface="Calibri"/>
              <a:cs typeface="Calibri"/>
              <a:sym typeface="Calibri"/>
            </a:endParaRPr>
          </a:p>
        </p:txBody>
      </p:sp>
      <p:sp>
        <p:nvSpPr>
          <p:cNvPr id="918" name="Google Shape;918;p46"/>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05</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922"/>
        <p:cNvGrpSpPr/>
        <p:nvPr/>
      </p:nvGrpSpPr>
      <p:grpSpPr>
        <a:xfrm>
          <a:off x="0" y="0"/>
          <a:ext cx="0" cy="0"/>
          <a:chOff x="0" y="0"/>
          <a:chExt cx="0" cy="0"/>
        </a:xfrm>
      </p:grpSpPr>
      <p:sp>
        <p:nvSpPr>
          <p:cNvPr id="923" name="Google Shape;923;p47"/>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Noto Sans Symbols"/>
              <a:buChar char="∙"/>
            </a:pPr>
            <a:r>
              <a:rPr lang="en-GB">
                <a:latin typeface="Calibri"/>
                <a:ea typeface="Calibri"/>
                <a:cs typeface="Calibri"/>
                <a:sym typeface="Calibri"/>
              </a:rPr>
              <a:t>Úspěch společnosti AgriDigital je využíván jako motivace pro budoucí uplatnění této technologie v zemědělském dodavatelském řetězci. AgriDigital nyní pracuje na vývoji spolehlivých a efektivních zemědělských dodavatelských sítí využívajících technologii blockchain. Právě z tohoto důvodu může poptávka po blockchainové technologii zaznamenat progresivní růst v oblasti zemědělství.</a:t>
            </a:r>
            <a:endParaRPr>
              <a:latin typeface="Calibri"/>
              <a:ea typeface="Calibri"/>
              <a:cs typeface="Calibri"/>
              <a:sym typeface="Calibri"/>
            </a:endParaRPr>
          </a:p>
        </p:txBody>
      </p:sp>
      <p:sp>
        <p:nvSpPr>
          <p:cNvPr id="924" name="Google Shape;924;p4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AgriDigital</a:t>
            </a:r>
            <a:endParaRPr sz="3600"/>
          </a:p>
        </p:txBody>
      </p:sp>
      <p:grpSp>
        <p:nvGrpSpPr>
          <p:cNvPr id="925" name="Google Shape;925;p47"/>
          <p:cNvGrpSpPr/>
          <p:nvPr/>
        </p:nvGrpSpPr>
        <p:grpSpPr>
          <a:xfrm rot="10800000" flipH="1">
            <a:off x="10388648" y="0"/>
            <a:ext cx="1803350" cy="2809693"/>
            <a:chOff x="12708052" y="5708395"/>
            <a:chExt cx="760808" cy="1185370"/>
          </a:xfrm>
        </p:grpSpPr>
        <p:sp>
          <p:nvSpPr>
            <p:cNvPr id="926" name="Google Shape;926;p4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27" name="Google Shape;927;p4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28" name="Google Shape;928;p4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29" name="Google Shape;929;p4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30" name="Google Shape;930;p4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31" name="Google Shape;931;p4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935"/>
        <p:cNvGrpSpPr/>
        <p:nvPr/>
      </p:nvGrpSpPr>
      <p:grpSpPr>
        <a:xfrm>
          <a:off x="0" y="0"/>
          <a:ext cx="0" cy="0"/>
          <a:chOff x="0" y="0"/>
          <a:chExt cx="0" cy="0"/>
        </a:xfrm>
      </p:grpSpPr>
      <p:sp>
        <p:nvSpPr>
          <p:cNvPr id="936" name="Google Shape;936;p48"/>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Noto Sans Symbols"/>
              <a:buChar char="∙"/>
            </a:pPr>
            <a:r>
              <a:rPr lang="en-GB">
                <a:latin typeface="Calibri"/>
                <a:ea typeface="Calibri"/>
                <a:cs typeface="Calibri"/>
                <a:sym typeface="Calibri"/>
              </a:rPr>
              <a:t>AgriDigital, přední nezávislá firma zabývající se digitálním obilím, dokončila celosvětově první vypořádací prodej 23,46 tun obilí na blockchainu. Od té doby více než 1300 zákazníků využilo cloudový systém ke zpracování přibližně 1,6 milionu tun obilí a 360 milionů dolarů v platbách producentů.</a:t>
            </a:r>
            <a:endParaRPr>
              <a:latin typeface="Calibri"/>
              <a:ea typeface="Calibri"/>
              <a:cs typeface="Calibri"/>
              <a:sym typeface="Calibri"/>
            </a:endParaRPr>
          </a:p>
        </p:txBody>
      </p:sp>
      <p:sp>
        <p:nvSpPr>
          <p:cNvPr id="937" name="Google Shape;937;p4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AgriDigital</a:t>
            </a:r>
            <a:endParaRPr sz="3600"/>
          </a:p>
        </p:txBody>
      </p:sp>
      <p:grpSp>
        <p:nvGrpSpPr>
          <p:cNvPr id="938" name="Google Shape;938;p48"/>
          <p:cNvGrpSpPr/>
          <p:nvPr/>
        </p:nvGrpSpPr>
        <p:grpSpPr>
          <a:xfrm rot="10800000" flipH="1">
            <a:off x="10388648" y="0"/>
            <a:ext cx="1803350" cy="2809693"/>
            <a:chOff x="12708052" y="5708395"/>
            <a:chExt cx="760808" cy="1185370"/>
          </a:xfrm>
        </p:grpSpPr>
        <p:sp>
          <p:nvSpPr>
            <p:cNvPr id="939" name="Google Shape;939;p4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0" name="Google Shape;940;p4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1" name="Google Shape;941;p4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2" name="Google Shape;942;p4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3" name="Google Shape;943;p4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4" name="Google Shape;944;p4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945" name="Google Shape;945;p48"/>
          <p:cNvPicPr preferRelativeResize="0"/>
          <p:nvPr/>
        </p:nvPicPr>
        <p:blipFill rotWithShape="1">
          <a:blip r:embed="rId3">
            <a:alphaModFix/>
          </a:blip>
          <a:srcRect/>
          <a:stretch/>
        </p:blipFill>
        <p:spPr>
          <a:xfrm>
            <a:off x="3383666" y="3639565"/>
            <a:ext cx="5424668" cy="3062177"/>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949"/>
        <p:cNvGrpSpPr/>
        <p:nvPr/>
      </p:nvGrpSpPr>
      <p:grpSpPr>
        <a:xfrm>
          <a:off x="0" y="0"/>
          <a:ext cx="0" cy="0"/>
          <a:chOff x="0" y="0"/>
          <a:chExt cx="0" cy="0"/>
        </a:xfrm>
      </p:grpSpPr>
      <p:sp>
        <p:nvSpPr>
          <p:cNvPr id="950" name="Google Shape;950;p49"/>
          <p:cNvSpPr txBox="1">
            <a:spLocks noGrp="1"/>
          </p:cNvSpPr>
          <p:nvPr>
            <p:ph type="body" idx="1"/>
          </p:nvPr>
        </p:nvSpPr>
        <p:spPr>
          <a:xfrm>
            <a:off x="798380" y="1857526"/>
            <a:ext cx="10595237" cy="4423056"/>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000"/>
              <a:buFont typeface="Arial"/>
              <a:buChar char="•"/>
            </a:pPr>
            <a:r>
              <a:rPr lang="en-GB" sz="2000" u="sng">
                <a:solidFill>
                  <a:schemeClr val="hlink"/>
                </a:solidFill>
                <a:hlinkClick r:id="rId3"/>
              </a:rPr>
              <a:t>Technologie blockchain proměňující zemědělský a potravinářský dodavatelský řetězec – webinář</a:t>
            </a:r>
            <a:r>
              <a:rPr lang="en-GB" sz="2000"/>
              <a:t>: Tento webinář pojednává o potenciálu technologie blockchain pro revoluci na zemědělsko-potravinářském trhu v příštích 10 letech.</a:t>
            </a:r>
            <a:endParaRPr/>
          </a:p>
          <a:p>
            <a:pPr marL="342900" lvl="0" indent="-342900" algn="l" rtl="0">
              <a:lnSpc>
                <a:spcPct val="107000"/>
              </a:lnSpc>
              <a:spcBef>
                <a:spcPts val="1800"/>
              </a:spcBef>
              <a:spcAft>
                <a:spcPts val="0"/>
              </a:spcAft>
              <a:buClr>
                <a:srgbClr val="262626"/>
              </a:buClr>
              <a:buSzPts val="2000"/>
              <a:buFont typeface="Arial"/>
              <a:buChar char="•"/>
            </a:pPr>
            <a:r>
              <a:rPr lang="en-GB" sz="2000" u="sng">
                <a:solidFill>
                  <a:schemeClr val="hlink"/>
                </a:solidFill>
                <a:hlinkClick r:id="rId4"/>
              </a:rPr>
              <a:t>Jak může blockchain umožnit sledovatelnost a transparentnost v zemědělsko-potravinářském dodavatelském řetězci</a:t>
            </a:r>
            <a:r>
              <a:rPr lang="en-GB" sz="2000"/>
              <a:t>: Toto video zkoumá, jak může blockchain poskytnout end-to-end sledovatelnost a transparentnost v zemědělsko-potravinářském dodavatelském řetězci, z čehož mají prospěch farmáři, podniky a spotřebitelé.</a:t>
            </a:r>
            <a:endParaRPr/>
          </a:p>
          <a:p>
            <a:pPr marL="342900" lvl="0" indent="-342900" algn="l" rtl="0">
              <a:lnSpc>
                <a:spcPct val="107000"/>
              </a:lnSpc>
              <a:spcBef>
                <a:spcPts val="1800"/>
              </a:spcBef>
              <a:spcAft>
                <a:spcPts val="0"/>
              </a:spcAft>
              <a:buClr>
                <a:srgbClr val="262626"/>
              </a:buClr>
              <a:buSzPts val="2000"/>
              <a:buFont typeface="Arial"/>
              <a:buChar char="•"/>
            </a:pPr>
            <a:r>
              <a:rPr lang="en-GB" sz="2000" u="sng">
                <a:solidFill>
                  <a:schemeClr val="hlink"/>
                </a:solidFill>
                <a:hlinkClick r:id="rId5"/>
              </a:rPr>
              <a:t>Automatické generování blockchainových zemědělsko-potravinářských systémů sledovatelnosti</a:t>
            </a:r>
            <a:r>
              <a:rPr lang="en-GB" sz="2000"/>
              <a:t>: Toto video se zaměřuje na použití blockchainu pro řízení dodavatelského řetězce, provenienci produktů a sledovatelnost v zemědělsko-potravinářském sektoru.</a:t>
            </a:r>
            <a:endParaRPr sz="2000"/>
          </a:p>
        </p:txBody>
      </p:sp>
      <p:sp>
        <p:nvSpPr>
          <p:cNvPr id="951" name="Google Shape;951;p4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Video</a:t>
            </a:r>
            <a:endParaRPr/>
          </a:p>
        </p:txBody>
      </p:sp>
      <p:grpSp>
        <p:nvGrpSpPr>
          <p:cNvPr id="952" name="Google Shape;952;p49"/>
          <p:cNvGrpSpPr/>
          <p:nvPr/>
        </p:nvGrpSpPr>
        <p:grpSpPr>
          <a:xfrm rot="10800000" flipH="1">
            <a:off x="10388648" y="0"/>
            <a:ext cx="1803350" cy="2809693"/>
            <a:chOff x="12708052" y="5708395"/>
            <a:chExt cx="760808" cy="1185370"/>
          </a:xfrm>
        </p:grpSpPr>
        <p:sp>
          <p:nvSpPr>
            <p:cNvPr id="953" name="Google Shape;953;p4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4" name="Google Shape;954;p4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5" name="Google Shape;955;p4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6" name="Google Shape;956;p4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7" name="Google Shape;957;p4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8" name="Google Shape;958;p4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5"/>
          <p:cNvSpPr txBox="1">
            <a:spLocks noGrp="1"/>
          </p:cNvSpPr>
          <p:nvPr>
            <p:ph type="body" idx="1"/>
          </p:nvPr>
        </p:nvSpPr>
        <p:spPr>
          <a:xfrm>
            <a:off x="2643669" y="1937363"/>
            <a:ext cx="700387" cy="68951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200"/>
              <a:buNone/>
            </a:pPr>
            <a:r>
              <a:rPr lang="en-GB"/>
              <a:t>06</a:t>
            </a:r>
            <a:endParaRPr/>
          </a:p>
        </p:txBody>
      </p:sp>
      <p:sp>
        <p:nvSpPr>
          <p:cNvPr id="379" name="Google Shape;379;p5"/>
          <p:cNvSpPr txBox="1">
            <a:spLocks noGrp="1"/>
          </p:cNvSpPr>
          <p:nvPr>
            <p:ph type="body" idx="2"/>
          </p:nvPr>
        </p:nvSpPr>
        <p:spPr>
          <a:xfrm>
            <a:off x="3478966" y="1920178"/>
            <a:ext cx="6874660" cy="68951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2400"/>
              <a:buNone/>
            </a:pPr>
            <a:r>
              <a:rPr lang="en-GB" sz="2400">
                <a:latin typeface="Calibri"/>
                <a:ea typeface="Calibri"/>
                <a:cs typeface="Calibri"/>
                <a:sym typeface="Calibri"/>
              </a:rPr>
              <a:t>Případové studie úspěšné implementace</a:t>
            </a:r>
            <a:endParaRPr sz="2400">
              <a:latin typeface="Calibri"/>
              <a:ea typeface="Calibri"/>
              <a:cs typeface="Calibri"/>
              <a:sym typeface="Calibri"/>
            </a:endParaRPr>
          </a:p>
        </p:txBody>
      </p:sp>
      <p:sp>
        <p:nvSpPr>
          <p:cNvPr id="380" name="Google Shape;380;p5"/>
          <p:cNvSpPr txBox="1">
            <a:spLocks noGrp="1"/>
          </p:cNvSpPr>
          <p:nvPr>
            <p:ph type="body" idx="14"/>
          </p:nvPr>
        </p:nvSpPr>
        <p:spPr>
          <a:xfrm>
            <a:off x="2654199" y="734017"/>
            <a:ext cx="5041923" cy="72075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None/>
            </a:pPr>
            <a:r>
              <a:rPr lang="en-GB"/>
              <a:t>contents</a:t>
            </a:r>
            <a:endParaRPr/>
          </a:p>
        </p:txBody>
      </p:sp>
      <p:sp>
        <p:nvSpPr>
          <p:cNvPr id="381" name="Google Shape;381;p5"/>
          <p:cNvSpPr txBox="1"/>
          <p:nvPr/>
        </p:nvSpPr>
        <p:spPr>
          <a:xfrm>
            <a:off x="2643669" y="2716126"/>
            <a:ext cx="700387" cy="68951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262626"/>
              </a:buClr>
              <a:buSzPts val="3200"/>
              <a:buFont typeface="Arial"/>
              <a:buNone/>
            </a:pPr>
            <a:r>
              <a:rPr lang="en-GB" sz="3200" b="1">
                <a:solidFill>
                  <a:srgbClr val="262626"/>
                </a:solidFill>
                <a:latin typeface="Calibri"/>
                <a:ea typeface="Calibri"/>
                <a:cs typeface="Calibri"/>
                <a:sym typeface="Calibri"/>
              </a:rPr>
              <a:t>07</a:t>
            </a:r>
            <a:endParaRPr sz="3200" b="1">
              <a:solidFill>
                <a:srgbClr val="262626"/>
              </a:solidFill>
              <a:latin typeface="Calibri"/>
              <a:ea typeface="Calibri"/>
              <a:cs typeface="Calibri"/>
              <a:sym typeface="Calibri"/>
            </a:endParaRPr>
          </a:p>
        </p:txBody>
      </p:sp>
      <p:sp>
        <p:nvSpPr>
          <p:cNvPr id="382" name="Google Shape;382;p5"/>
          <p:cNvSpPr txBox="1"/>
          <p:nvPr/>
        </p:nvSpPr>
        <p:spPr>
          <a:xfrm>
            <a:off x="3478966" y="2698941"/>
            <a:ext cx="6874660" cy="6895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62626"/>
              </a:buClr>
              <a:buSzPts val="2400"/>
              <a:buFont typeface="Arial"/>
              <a:buNone/>
            </a:pPr>
            <a:r>
              <a:rPr lang="en-GB" sz="2400">
                <a:solidFill>
                  <a:srgbClr val="262626"/>
                </a:solidFill>
                <a:latin typeface="Calibri"/>
                <a:ea typeface="Calibri"/>
                <a:cs typeface="Calibri"/>
                <a:sym typeface="Calibri"/>
              </a:rPr>
              <a:t>Zdroje a doplňková literatura</a:t>
            </a:r>
            <a:endParaRPr sz="2400">
              <a:solidFill>
                <a:srgbClr val="262626"/>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E59F7113-9227-28F2-0EAA-F2FE514BFD21}"/>
              </a:ext>
            </a:extLst>
          </p:cNvPr>
          <p:cNvPicPr>
            <a:picLocks noChangeAspect="1"/>
          </p:cNvPicPr>
          <p:nvPr/>
        </p:nvPicPr>
        <p:blipFill>
          <a:blip r:embed="rId3"/>
          <a:stretch>
            <a:fillRect/>
          </a:stretch>
        </p:blipFill>
        <p:spPr>
          <a:xfrm>
            <a:off x="10258598" y="5759509"/>
            <a:ext cx="1638095" cy="342857"/>
          </a:xfrm>
          <a:prstGeom prst="rect">
            <a:avLst/>
          </a:prstGeom>
        </p:spPr>
      </p:pic>
      <p:sp>
        <p:nvSpPr>
          <p:cNvPr id="3" name="TextBox 2">
            <a:extLst>
              <a:ext uri="{FF2B5EF4-FFF2-40B4-BE49-F238E27FC236}">
                <a16:creationId xmlns:a16="http://schemas.microsoft.com/office/drawing/2014/main" id="{EB0F3637-737E-3897-0A78-394DAD8C8382}"/>
              </a:ext>
            </a:extLst>
          </p:cNvPr>
          <p:cNvSpPr txBox="1"/>
          <p:nvPr/>
        </p:nvSpPr>
        <p:spPr>
          <a:xfrm>
            <a:off x="9493782" y="6102366"/>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sp>
        <p:nvSpPr>
          <p:cNvPr id="963" name="Google Shape;963;p5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u="sng">
                <a:solidFill>
                  <a:schemeClr val="hlink"/>
                </a:solidFill>
                <a:hlinkClick r:id="rId3"/>
              </a:rPr>
              <a:t>Blockchain pro zemědělský dodavatelský řetězec</a:t>
            </a:r>
            <a:r>
              <a:rPr lang="en-GB"/>
              <a:t>: Toto video ukazuje, jak mohou blockchainová řešení Infosys pomoci zlepšit efektivitu a transparentnost zemědělských dodavatelských řetězců.</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4"/>
              </a:rPr>
              <a:t>Blockchain v posklizňové manipulaci a třídění</a:t>
            </a:r>
            <a:r>
              <a:rPr lang="en-GB"/>
              <a:t>: Toto video pojednává o potenciálu blockchainu při zlepšování efektivity a transparentnosti v posklizňových manipulacích a procesech hodnocení.</a:t>
            </a:r>
            <a:endParaRPr/>
          </a:p>
        </p:txBody>
      </p:sp>
      <p:sp>
        <p:nvSpPr>
          <p:cNvPr id="964" name="Google Shape;964;p5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Video</a:t>
            </a:r>
            <a:endParaRPr/>
          </a:p>
        </p:txBody>
      </p:sp>
      <p:grpSp>
        <p:nvGrpSpPr>
          <p:cNvPr id="965" name="Google Shape;965;p50"/>
          <p:cNvGrpSpPr/>
          <p:nvPr/>
        </p:nvGrpSpPr>
        <p:grpSpPr>
          <a:xfrm rot="10800000" flipH="1">
            <a:off x="10388648" y="0"/>
            <a:ext cx="1803350" cy="2809693"/>
            <a:chOff x="12708052" y="5708395"/>
            <a:chExt cx="760808" cy="1185370"/>
          </a:xfrm>
        </p:grpSpPr>
        <p:sp>
          <p:nvSpPr>
            <p:cNvPr id="966" name="Google Shape;966;p5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67" name="Google Shape;967;p5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68" name="Google Shape;968;p5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69" name="Google Shape;969;p5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70" name="Google Shape;970;p5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71" name="Google Shape;971;p5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976"/>
        <p:cNvGrpSpPr/>
        <p:nvPr/>
      </p:nvGrpSpPr>
      <p:grpSpPr>
        <a:xfrm>
          <a:off x="0" y="0"/>
          <a:ext cx="0" cy="0"/>
          <a:chOff x="0" y="0"/>
          <a:chExt cx="0" cy="0"/>
        </a:xfrm>
      </p:grpSpPr>
      <p:sp>
        <p:nvSpPr>
          <p:cNvPr id="977" name="Google Shape;977;p51"/>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000"/>
              <a:buNone/>
            </a:pPr>
            <a:r>
              <a:rPr lang="en-GB" sz="4000" cap="none">
                <a:latin typeface="Calibri"/>
                <a:ea typeface="Calibri"/>
                <a:cs typeface="Calibri"/>
                <a:sym typeface="Calibri"/>
              </a:rPr>
              <a:t>ZDROJE A DOPLŇKOVÁ LITERATURA</a:t>
            </a:r>
            <a:endParaRPr sz="4000" cap="none">
              <a:latin typeface="Calibri"/>
              <a:ea typeface="Calibri"/>
              <a:cs typeface="Calibri"/>
              <a:sym typeface="Calibri"/>
            </a:endParaRPr>
          </a:p>
        </p:txBody>
      </p:sp>
      <p:sp>
        <p:nvSpPr>
          <p:cNvPr id="978" name="Google Shape;978;p51"/>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06</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sp>
        <p:nvSpPr>
          <p:cNvPr id="983" name="Google Shape;983;p52"/>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u="sng">
                <a:solidFill>
                  <a:schemeClr val="hlink"/>
                </a:solidFill>
                <a:hlinkClick r:id="rId3"/>
              </a:rPr>
              <a:t>https://www.pcmag.com/how-to/what-is-the-blockchain-and-whats-it-used-for</a:t>
            </a:r>
            <a:r>
              <a:rPr lang="en-GB"/>
              <a:t> </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4"/>
              </a:rPr>
              <a:t>https://www.agmatix.com/blog/importance-of-data-standardization-and-harmonization-in-agriculture/</a:t>
            </a:r>
            <a:r>
              <a:rPr lang="en-GB"/>
              <a:t>   </a:t>
            </a:r>
            <a:endParaRPr/>
          </a:p>
          <a:p>
            <a:pPr marL="342900" lvl="0" indent="-342900" algn="l" rtl="0">
              <a:lnSpc>
                <a:spcPct val="107000"/>
              </a:lnSpc>
              <a:spcBef>
                <a:spcPts val="1800"/>
              </a:spcBef>
              <a:spcAft>
                <a:spcPts val="0"/>
              </a:spcAft>
              <a:buClr>
                <a:srgbClr val="262626"/>
              </a:buClr>
              <a:buSzPts val="2400"/>
              <a:buFont typeface="Arial"/>
              <a:buChar char="•"/>
            </a:pPr>
            <a:r>
              <a:rPr lang="en-GB" u="sng">
                <a:solidFill>
                  <a:schemeClr val="hlink"/>
                </a:solidFill>
                <a:hlinkClick r:id="rId5"/>
              </a:rPr>
              <a:t>https://www.scnsoft.com/blockchain/food-supply-chain</a:t>
            </a:r>
            <a:endParaRPr/>
          </a:p>
          <a:p>
            <a:pPr marL="342900" lvl="0" indent="-342900" algn="l" rtl="0">
              <a:lnSpc>
                <a:spcPct val="90000"/>
              </a:lnSpc>
              <a:spcBef>
                <a:spcPts val="1800"/>
              </a:spcBef>
              <a:spcAft>
                <a:spcPts val="0"/>
              </a:spcAft>
              <a:buClr>
                <a:srgbClr val="262626"/>
              </a:buClr>
              <a:buSzPts val="2400"/>
              <a:buFont typeface="Arial"/>
              <a:buChar char="•"/>
            </a:pPr>
            <a:r>
              <a:rPr lang="en-GB" u="sng">
                <a:solidFill>
                  <a:schemeClr val="hlink"/>
                </a:solidFill>
                <a:hlinkClick r:id="rId6"/>
              </a:rPr>
              <a:t>https://www.agridigital.io</a:t>
            </a:r>
            <a:r>
              <a:rPr lang="en-GB"/>
              <a:t> </a:t>
            </a:r>
            <a:endParaRPr/>
          </a:p>
          <a:p>
            <a:pPr marL="342900" lvl="0" indent="-342900" algn="l" rtl="0">
              <a:lnSpc>
                <a:spcPct val="90000"/>
              </a:lnSpc>
              <a:spcBef>
                <a:spcPts val="1000"/>
              </a:spcBef>
              <a:spcAft>
                <a:spcPts val="0"/>
              </a:spcAft>
              <a:buClr>
                <a:srgbClr val="262626"/>
              </a:buClr>
              <a:buSzPts val="2400"/>
              <a:buFont typeface="Arial"/>
              <a:buChar char="•"/>
            </a:pPr>
            <a:r>
              <a:rPr lang="en-GB" u="sng">
                <a:solidFill>
                  <a:schemeClr val="hlink"/>
                </a:solidFill>
                <a:hlinkClick r:id="rId7"/>
              </a:rPr>
              <a:t>https://intellipaat.com/blog/blockchain-in-agriculture/#no2</a:t>
            </a:r>
            <a:r>
              <a:rPr lang="en-GB"/>
              <a:t> </a:t>
            </a:r>
            <a:endParaRPr/>
          </a:p>
          <a:p>
            <a:pPr marL="342900" lvl="0" indent="-342900" algn="l" rtl="0">
              <a:lnSpc>
                <a:spcPct val="90000"/>
              </a:lnSpc>
              <a:spcBef>
                <a:spcPts val="1000"/>
              </a:spcBef>
              <a:spcAft>
                <a:spcPts val="0"/>
              </a:spcAft>
              <a:buClr>
                <a:srgbClr val="262626"/>
              </a:buClr>
              <a:buSzPts val="2400"/>
              <a:buFont typeface="Arial"/>
              <a:buChar char="•"/>
            </a:pPr>
            <a:r>
              <a:rPr lang="en-GB" u="sng">
                <a:solidFill>
                  <a:schemeClr val="hlink"/>
                </a:solidFill>
                <a:hlinkClick r:id="rId8"/>
              </a:rPr>
              <a:t>https://intellipaat.com/blog/blockchain-in-agriculture/</a:t>
            </a:r>
            <a:r>
              <a:rPr lang="en-GB"/>
              <a:t> </a:t>
            </a:r>
            <a:endParaRPr/>
          </a:p>
        </p:txBody>
      </p:sp>
      <p:sp>
        <p:nvSpPr>
          <p:cNvPr id="984" name="Google Shape;984;p5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References and Additional Reading</a:t>
            </a:r>
            <a:endParaRPr sz="3600"/>
          </a:p>
        </p:txBody>
      </p:sp>
      <p:grpSp>
        <p:nvGrpSpPr>
          <p:cNvPr id="985" name="Google Shape;985;p52"/>
          <p:cNvGrpSpPr/>
          <p:nvPr/>
        </p:nvGrpSpPr>
        <p:grpSpPr>
          <a:xfrm rot="10800000" flipH="1">
            <a:off x="10388648" y="0"/>
            <a:ext cx="1803350" cy="2809693"/>
            <a:chOff x="12708052" y="5708395"/>
            <a:chExt cx="760808" cy="1185370"/>
          </a:xfrm>
        </p:grpSpPr>
        <p:sp>
          <p:nvSpPr>
            <p:cNvPr id="986" name="Google Shape;986;p5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7" name="Google Shape;987;p5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8" name="Google Shape;988;p5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89" name="Google Shape;989;p5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90" name="Google Shape;990;p5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91" name="Google Shape;991;p5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95"/>
        <p:cNvGrpSpPr/>
        <p:nvPr/>
      </p:nvGrpSpPr>
      <p:grpSpPr>
        <a:xfrm>
          <a:off x="0" y="0"/>
          <a:ext cx="0" cy="0"/>
          <a:chOff x="0" y="0"/>
          <a:chExt cx="0" cy="0"/>
        </a:xfrm>
      </p:grpSpPr>
      <p:sp>
        <p:nvSpPr>
          <p:cNvPr id="996" name="Google Shape;996;p53"/>
          <p:cNvSpPr txBox="1">
            <a:spLocks noGrp="1"/>
          </p:cNvSpPr>
          <p:nvPr>
            <p:ph type="body" idx="1"/>
          </p:nvPr>
        </p:nvSpPr>
        <p:spPr>
          <a:xfrm>
            <a:off x="529998" y="2011138"/>
            <a:ext cx="10595237" cy="469060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a:latin typeface="Calibri"/>
                <a:ea typeface="Calibri"/>
                <a:cs typeface="Calibri"/>
                <a:sym typeface="Calibri"/>
              </a:rPr>
              <a:t>Adil El Mane, Younes Chihab, Khalid Tatane, Redouan Korchiyne, "Agriculture Supply Chain Management Based on Blockchain Architecture and Smart Contracts", </a:t>
            </a:r>
            <a:r>
              <a:rPr lang="en-GB" i="1">
                <a:latin typeface="Calibri"/>
                <a:ea typeface="Calibri"/>
                <a:cs typeface="Calibri"/>
                <a:sym typeface="Calibri"/>
              </a:rPr>
              <a:t>Applied Computational Intelligence and Soft Computing</a:t>
            </a:r>
            <a:r>
              <a:rPr lang="en-GB">
                <a:latin typeface="Calibri"/>
                <a:ea typeface="Calibri"/>
                <a:cs typeface="Calibri"/>
                <a:sym typeface="Calibri"/>
              </a:rPr>
              <a:t>, vol. 2022, Article ID 8011525, 23 pages, 2022.  </a:t>
            </a:r>
            <a:r>
              <a:rPr lang="en-GB" u="sng">
                <a:solidFill>
                  <a:schemeClr val="hlink"/>
                </a:solidFill>
                <a:latin typeface="Calibri"/>
                <a:ea typeface="Calibri"/>
                <a:cs typeface="Calibri"/>
                <a:sym typeface="Calibri"/>
                <a:hlinkClick r:id="rId3"/>
              </a:rPr>
              <a:t>https://doi.org/10.1155/2022/8011525</a:t>
            </a:r>
            <a:r>
              <a:rPr lang="en-GB">
                <a:latin typeface="Calibri"/>
                <a:ea typeface="Calibri"/>
                <a:cs typeface="Calibri"/>
                <a:sym typeface="Calibri"/>
              </a:rPr>
              <a:t>  </a:t>
            </a:r>
            <a:endParaRPr>
              <a:latin typeface="Calibri"/>
              <a:ea typeface="Calibri"/>
              <a:cs typeface="Calibri"/>
              <a:sym typeface="Calibri"/>
            </a:endParaRPr>
          </a:p>
          <a:p>
            <a:pPr marL="342900" lvl="0" indent="-342900" algn="l" rtl="0">
              <a:lnSpc>
                <a:spcPct val="107000"/>
              </a:lnSpc>
              <a:spcBef>
                <a:spcPts val="1800"/>
              </a:spcBef>
              <a:spcAft>
                <a:spcPts val="0"/>
              </a:spcAft>
              <a:buClr>
                <a:srgbClr val="222222"/>
              </a:buClr>
              <a:buSzPts val="2400"/>
              <a:buFont typeface="Arial"/>
              <a:buChar char="•"/>
            </a:pPr>
            <a:r>
              <a:rPr lang="en-GB" b="0" i="0">
                <a:solidFill>
                  <a:srgbClr val="222222"/>
                </a:solidFill>
                <a:latin typeface="Calibri"/>
                <a:ea typeface="Calibri"/>
                <a:cs typeface="Calibri"/>
                <a:sym typeface="Calibri"/>
              </a:rPr>
              <a:t>L.B., K. Survey on the Applications of Blockchain in Agriculture. </a:t>
            </a:r>
            <a:r>
              <a:rPr lang="en-GB" b="0" i="1">
                <a:solidFill>
                  <a:srgbClr val="222222"/>
                </a:solidFill>
                <a:latin typeface="Calibri"/>
                <a:ea typeface="Calibri"/>
                <a:cs typeface="Calibri"/>
                <a:sym typeface="Calibri"/>
              </a:rPr>
              <a:t>Agriculture</a:t>
            </a:r>
            <a:r>
              <a:rPr lang="en-GB" b="0" i="0">
                <a:solidFill>
                  <a:srgbClr val="222222"/>
                </a:solidFill>
                <a:latin typeface="Calibri"/>
                <a:ea typeface="Calibri"/>
                <a:cs typeface="Calibri"/>
                <a:sym typeface="Calibri"/>
              </a:rPr>
              <a:t> </a:t>
            </a:r>
            <a:r>
              <a:rPr lang="en-GB" b="1" i="0">
                <a:solidFill>
                  <a:srgbClr val="222222"/>
                </a:solidFill>
                <a:latin typeface="Calibri"/>
                <a:ea typeface="Calibri"/>
                <a:cs typeface="Calibri"/>
                <a:sym typeface="Calibri"/>
              </a:rPr>
              <a:t>2022</a:t>
            </a:r>
            <a:r>
              <a:rPr lang="en-GB" b="0" i="0">
                <a:solidFill>
                  <a:srgbClr val="222222"/>
                </a:solidFill>
                <a:latin typeface="Calibri"/>
                <a:ea typeface="Calibri"/>
                <a:cs typeface="Calibri"/>
                <a:sym typeface="Calibri"/>
              </a:rPr>
              <a:t>, </a:t>
            </a:r>
            <a:r>
              <a:rPr lang="en-GB" b="0" i="1">
                <a:solidFill>
                  <a:srgbClr val="222222"/>
                </a:solidFill>
                <a:latin typeface="Calibri"/>
                <a:ea typeface="Calibri"/>
                <a:cs typeface="Calibri"/>
                <a:sym typeface="Calibri"/>
              </a:rPr>
              <a:t>12</a:t>
            </a:r>
            <a:r>
              <a:rPr lang="en-GB" b="0" i="0">
                <a:solidFill>
                  <a:srgbClr val="222222"/>
                </a:solidFill>
                <a:latin typeface="Calibri"/>
                <a:ea typeface="Calibri"/>
                <a:cs typeface="Calibri"/>
                <a:sym typeface="Calibri"/>
              </a:rPr>
              <a:t>, 1333. </a:t>
            </a:r>
            <a:r>
              <a:rPr lang="en-GB" b="0" i="0" u="sng">
                <a:solidFill>
                  <a:srgbClr val="222222"/>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https://doi.org/10.3390/agriculture12091333</a:t>
            </a:r>
            <a:r>
              <a:rPr lang="en-GB" b="0" i="0">
                <a:solidFill>
                  <a:srgbClr val="222222"/>
                </a:solidFill>
                <a:latin typeface="Calibri"/>
                <a:ea typeface="Calibri"/>
                <a:cs typeface="Calibri"/>
                <a:sym typeface="Calibri"/>
              </a:rPr>
              <a:t> </a:t>
            </a:r>
            <a:endParaRPr/>
          </a:p>
          <a:p>
            <a:pPr marL="342900" lvl="0" indent="-342900" algn="l" rtl="0">
              <a:lnSpc>
                <a:spcPct val="107000"/>
              </a:lnSpc>
              <a:spcBef>
                <a:spcPts val="1800"/>
              </a:spcBef>
              <a:spcAft>
                <a:spcPts val="0"/>
              </a:spcAft>
              <a:buClr>
                <a:srgbClr val="222222"/>
              </a:buClr>
              <a:buSzPts val="2400"/>
              <a:buFont typeface="Arial"/>
              <a:buChar char="•"/>
            </a:pPr>
            <a:r>
              <a:rPr lang="en-GB" b="0" i="0">
                <a:solidFill>
                  <a:srgbClr val="222222"/>
                </a:solidFill>
                <a:latin typeface="Calibri"/>
                <a:ea typeface="Calibri"/>
                <a:cs typeface="Calibri"/>
                <a:sym typeface="Calibri"/>
              </a:rPr>
              <a:t>Akella, G.K.; Wibowo, S.; Grandhi, S.; Mubarak, S. A Systematic Review of Blockchain Technology Adoption Barriers and Enablers for Smart and Sustainable Agriculture. </a:t>
            </a:r>
            <a:r>
              <a:rPr lang="en-GB" b="0" i="1">
                <a:solidFill>
                  <a:srgbClr val="222222"/>
                </a:solidFill>
                <a:latin typeface="Calibri"/>
                <a:ea typeface="Calibri"/>
                <a:cs typeface="Calibri"/>
                <a:sym typeface="Calibri"/>
              </a:rPr>
              <a:t>Big Data Cogn. Comput.</a:t>
            </a:r>
            <a:r>
              <a:rPr lang="en-GB" b="0" i="0">
                <a:solidFill>
                  <a:srgbClr val="222222"/>
                </a:solidFill>
                <a:latin typeface="Calibri"/>
                <a:ea typeface="Calibri"/>
                <a:cs typeface="Calibri"/>
                <a:sym typeface="Calibri"/>
              </a:rPr>
              <a:t> </a:t>
            </a:r>
            <a:r>
              <a:rPr lang="en-GB" b="1" i="0">
                <a:solidFill>
                  <a:srgbClr val="222222"/>
                </a:solidFill>
                <a:latin typeface="Calibri"/>
                <a:ea typeface="Calibri"/>
                <a:cs typeface="Calibri"/>
                <a:sym typeface="Calibri"/>
              </a:rPr>
              <a:t>2023</a:t>
            </a:r>
            <a:r>
              <a:rPr lang="en-GB" b="0" i="0">
                <a:solidFill>
                  <a:srgbClr val="222222"/>
                </a:solidFill>
                <a:latin typeface="Calibri"/>
                <a:ea typeface="Calibri"/>
                <a:cs typeface="Calibri"/>
                <a:sym typeface="Calibri"/>
              </a:rPr>
              <a:t>, </a:t>
            </a:r>
            <a:r>
              <a:rPr lang="en-GB" b="0" i="1">
                <a:solidFill>
                  <a:srgbClr val="222222"/>
                </a:solidFill>
                <a:latin typeface="Calibri"/>
                <a:ea typeface="Calibri"/>
                <a:cs typeface="Calibri"/>
                <a:sym typeface="Calibri"/>
              </a:rPr>
              <a:t>7</a:t>
            </a:r>
            <a:r>
              <a:rPr lang="en-GB" b="0" i="0">
                <a:solidFill>
                  <a:srgbClr val="222222"/>
                </a:solidFill>
                <a:latin typeface="Calibri"/>
                <a:ea typeface="Calibri"/>
                <a:cs typeface="Calibri"/>
                <a:sym typeface="Calibri"/>
              </a:rPr>
              <a:t>, 86. </a:t>
            </a:r>
            <a:r>
              <a:rPr lang="en-GB" b="0" i="0" u="sng">
                <a:solidFill>
                  <a:srgbClr val="222222"/>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https://doi.org/10.3390/bdcc7020086</a:t>
            </a:r>
            <a:r>
              <a:rPr lang="en-GB">
                <a:solidFill>
                  <a:srgbClr val="222222"/>
                </a:solidFill>
                <a:latin typeface="Calibri"/>
                <a:ea typeface="Calibri"/>
                <a:cs typeface="Calibri"/>
                <a:sym typeface="Calibri"/>
              </a:rPr>
              <a:t> </a:t>
            </a:r>
            <a:endParaRPr>
              <a:latin typeface="Calibri"/>
              <a:ea typeface="Calibri"/>
              <a:cs typeface="Calibri"/>
              <a:sym typeface="Calibri"/>
            </a:endParaRPr>
          </a:p>
        </p:txBody>
      </p:sp>
      <p:sp>
        <p:nvSpPr>
          <p:cNvPr id="997" name="Google Shape;997;p5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sz="3600"/>
              <a:t>References and Additional Reading</a:t>
            </a:r>
            <a:endParaRPr sz="3600"/>
          </a:p>
        </p:txBody>
      </p:sp>
      <p:grpSp>
        <p:nvGrpSpPr>
          <p:cNvPr id="998" name="Google Shape;998;p53"/>
          <p:cNvGrpSpPr/>
          <p:nvPr/>
        </p:nvGrpSpPr>
        <p:grpSpPr>
          <a:xfrm rot="10800000" flipH="1">
            <a:off x="10388648" y="0"/>
            <a:ext cx="1803350" cy="2809693"/>
            <a:chOff x="12708052" y="5708395"/>
            <a:chExt cx="760808" cy="1185370"/>
          </a:xfrm>
        </p:grpSpPr>
        <p:sp>
          <p:nvSpPr>
            <p:cNvPr id="999" name="Google Shape;999;p5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0" name="Google Shape;1000;p5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1" name="Google Shape;1001;p5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2" name="Google Shape;1002;p5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3" name="Google Shape;1003;p5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4" name="Google Shape;1004;p5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09"/>
        <p:cNvGrpSpPr/>
        <p:nvPr/>
      </p:nvGrpSpPr>
      <p:grpSpPr>
        <a:xfrm>
          <a:off x="0" y="0"/>
          <a:ext cx="0" cy="0"/>
          <a:chOff x="0" y="0"/>
          <a:chExt cx="0" cy="0"/>
        </a:xfrm>
      </p:grpSpPr>
      <p:sp>
        <p:nvSpPr>
          <p:cNvPr id="1010" name="Google Shape;1010;p54"/>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cap="none"/>
              <a:t>INTERAKTIVNÍ VÝUKOVÁ AKTIVITA</a:t>
            </a:r>
            <a:endParaRPr sz="3900" cap="none"/>
          </a:p>
        </p:txBody>
      </p:sp>
      <p:sp>
        <p:nvSpPr>
          <p:cNvPr id="1011" name="Google Shape;1011;p54"/>
          <p:cNvSpPr txBox="1">
            <a:spLocks noGrp="1"/>
          </p:cNvSpPr>
          <p:nvPr>
            <p:ph type="body" idx="2"/>
          </p:nvPr>
        </p:nvSpPr>
        <p:spPr>
          <a:xfrm>
            <a:off x="861664" y="1103100"/>
            <a:ext cx="2066906" cy="161842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07</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15"/>
        <p:cNvGrpSpPr/>
        <p:nvPr/>
      </p:nvGrpSpPr>
      <p:grpSpPr>
        <a:xfrm>
          <a:off x="0" y="0"/>
          <a:ext cx="0" cy="0"/>
          <a:chOff x="0" y="0"/>
          <a:chExt cx="0" cy="0"/>
        </a:xfrm>
      </p:grpSpPr>
      <p:sp>
        <p:nvSpPr>
          <p:cNvPr id="1016" name="Google Shape;1016;p55"/>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914400" lvl="1" indent="-457200" algn="l" rtl="0">
              <a:lnSpc>
                <a:spcPct val="90000"/>
              </a:lnSpc>
              <a:spcBef>
                <a:spcPts val="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Simulujte proces záznamu dodavatelského řetězce pomocí blockchainu pro konkrétní potravinový produkt (např. káva, med, ovoce atd.).</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Identifikujte každý krok v řetězci výroby a distribuce produktu a použijte technologii blockchain k zaznamenání těchto kroků.</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Prokažte transparentnost a neměnnost blockchainových záznamů vizuálními prostředky.</a:t>
            </a:r>
            <a:endParaRPr/>
          </a:p>
        </p:txBody>
      </p:sp>
      <p:sp>
        <p:nvSpPr>
          <p:cNvPr id="1017" name="Google Shape;1017;p5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Simulace blockchainového záznamu dodavatelského řetězce</a:t>
            </a:r>
            <a:endParaRPr/>
          </a:p>
        </p:txBody>
      </p:sp>
      <p:grpSp>
        <p:nvGrpSpPr>
          <p:cNvPr id="1018" name="Google Shape;1018;p55"/>
          <p:cNvGrpSpPr/>
          <p:nvPr/>
        </p:nvGrpSpPr>
        <p:grpSpPr>
          <a:xfrm rot="10800000" flipH="1">
            <a:off x="10388648" y="0"/>
            <a:ext cx="1803350" cy="2809693"/>
            <a:chOff x="12708052" y="5708395"/>
            <a:chExt cx="760808" cy="1185370"/>
          </a:xfrm>
        </p:grpSpPr>
        <p:sp>
          <p:nvSpPr>
            <p:cNvPr id="1019" name="Google Shape;1019;p5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0" name="Google Shape;1020;p5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1" name="Google Shape;1021;p5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2" name="Google Shape;1022;p5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3" name="Google Shape;1023;p5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4" name="Google Shape;1024;p5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28"/>
        <p:cNvGrpSpPr/>
        <p:nvPr/>
      </p:nvGrpSpPr>
      <p:grpSpPr>
        <a:xfrm>
          <a:off x="0" y="0"/>
          <a:ext cx="0" cy="0"/>
          <a:chOff x="0" y="0"/>
          <a:chExt cx="0" cy="0"/>
        </a:xfrm>
      </p:grpSpPr>
      <p:sp>
        <p:nvSpPr>
          <p:cNvPr id="1029" name="Google Shape;1029;p56"/>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914400" lvl="1" indent="-457200" algn="l" rtl="0">
              <a:lnSpc>
                <a:spcPct val="90000"/>
              </a:lnSpc>
              <a:spcBef>
                <a:spcPts val="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Hledejte chytré smlouvy v zemědělsko-potravinářském sektoru, jako jsou smlouvy mezi farmami a distributory nebo záznamy o kontrole kvality potravin.</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Vytvořte jednoduchou chytrou smlouvu pomocí šablony a ověřte její fungování.</a:t>
            </a:r>
            <a:endParaRPr/>
          </a:p>
        </p:txBody>
      </p:sp>
      <p:sp>
        <p:nvSpPr>
          <p:cNvPr id="1030" name="Google Shape;1030;p5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Vytváření chytrých smluv</a:t>
            </a:r>
            <a:endParaRPr/>
          </a:p>
        </p:txBody>
      </p:sp>
      <p:grpSp>
        <p:nvGrpSpPr>
          <p:cNvPr id="1031" name="Google Shape;1031;p56"/>
          <p:cNvGrpSpPr/>
          <p:nvPr/>
        </p:nvGrpSpPr>
        <p:grpSpPr>
          <a:xfrm rot="10800000" flipH="1">
            <a:off x="10388648" y="0"/>
            <a:ext cx="1803350" cy="2809693"/>
            <a:chOff x="12708052" y="5708395"/>
            <a:chExt cx="760808" cy="1185370"/>
          </a:xfrm>
        </p:grpSpPr>
        <p:sp>
          <p:nvSpPr>
            <p:cNvPr id="1032" name="Google Shape;1032;p5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3" name="Google Shape;1033;p5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4" name="Google Shape;1034;p5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5" name="Google Shape;1035;p5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6" name="Google Shape;1036;p5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7" name="Google Shape;1037;p5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41"/>
        <p:cNvGrpSpPr/>
        <p:nvPr/>
      </p:nvGrpSpPr>
      <p:grpSpPr>
        <a:xfrm>
          <a:off x="0" y="0"/>
          <a:ext cx="0" cy="0"/>
          <a:chOff x="0" y="0"/>
          <a:chExt cx="0" cy="0"/>
        </a:xfrm>
      </p:grpSpPr>
      <p:sp>
        <p:nvSpPr>
          <p:cNvPr id="1042" name="Google Shape;1042;p5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914400" lvl="1" indent="-457200" algn="l" rtl="0">
              <a:lnSpc>
                <a:spcPct val="90000"/>
              </a:lnSpc>
              <a:spcBef>
                <a:spcPts val="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Vytvářejte kartičky s obrázky nebo informacemi o krocích v dodavatelském řetězci zemědělsko-potravinářského produktu.</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Každý krok v řetězci představuje jednu kartu. Uspořádejte tyto karty tak, aby vytvořily celkový proces od výroby po distribuci pomocí technologie blockchain.</a:t>
            </a:r>
            <a:endParaRPr/>
          </a:p>
          <a:p>
            <a:pPr marL="914400" lvl="1" indent="-457200" algn="l" rtl="0">
              <a:lnSpc>
                <a:spcPct val="90000"/>
              </a:lnSpc>
              <a:spcBef>
                <a:spcPts val="500"/>
              </a:spcBef>
              <a:spcAft>
                <a:spcPts val="0"/>
              </a:spcAft>
              <a:buClr>
                <a:srgbClr val="262626"/>
              </a:buClr>
              <a:buSzPts val="2400"/>
              <a:buFont typeface="Calibri"/>
              <a:buAutoNum type="arabicPeriod"/>
            </a:pPr>
            <a:r>
              <a:rPr lang="en-GB" sz="2400">
                <a:solidFill>
                  <a:srgbClr val="262626"/>
                </a:solidFill>
                <a:latin typeface="Calibri"/>
                <a:ea typeface="Calibri"/>
                <a:cs typeface="Calibri"/>
                <a:sym typeface="Calibri"/>
              </a:rPr>
              <a:t>Cílem je pochopit, jak blockchain zaznamenává každý krok transparentně a bez možnosti manipulace s daty.</a:t>
            </a:r>
            <a:endParaRPr/>
          </a:p>
        </p:txBody>
      </p:sp>
      <p:sp>
        <p:nvSpPr>
          <p:cNvPr id="1043" name="Google Shape;1043;p5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Skládačka s blockchainovým procesem</a:t>
            </a:r>
            <a:endParaRPr/>
          </a:p>
        </p:txBody>
      </p:sp>
      <p:grpSp>
        <p:nvGrpSpPr>
          <p:cNvPr id="1044" name="Google Shape;1044;p57"/>
          <p:cNvGrpSpPr/>
          <p:nvPr/>
        </p:nvGrpSpPr>
        <p:grpSpPr>
          <a:xfrm rot="10800000" flipH="1">
            <a:off x="10388648" y="0"/>
            <a:ext cx="1803350" cy="2809693"/>
            <a:chOff x="12708052" y="5708395"/>
            <a:chExt cx="760808" cy="1185370"/>
          </a:xfrm>
        </p:grpSpPr>
        <p:sp>
          <p:nvSpPr>
            <p:cNvPr id="1045" name="Google Shape;1045;p5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6" name="Google Shape;1046;p5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7" name="Google Shape;1047;p5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8" name="Google Shape;1048;p5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9" name="Google Shape;1049;p5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50" name="Google Shape;1050;p5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55"/>
        <p:cNvGrpSpPr/>
        <p:nvPr/>
      </p:nvGrpSpPr>
      <p:grpSpPr>
        <a:xfrm>
          <a:off x="0" y="0"/>
          <a:ext cx="0" cy="0"/>
          <a:chOff x="0" y="0"/>
          <a:chExt cx="0" cy="0"/>
        </a:xfrm>
      </p:grpSpPr>
      <p:sp>
        <p:nvSpPr>
          <p:cNvPr id="1056" name="Google Shape;1056;p58"/>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900"/>
              <a:buNone/>
            </a:pPr>
            <a:r>
              <a:rPr lang="en-GB" sz="3900">
                <a:latin typeface="Calibri"/>
                <a:ea typeface="Calibri"/>
                <a:cs typeface="Calibri"/>
                <a:sym typeface="Calibri"/>
              </a:rPr>
              <a:t>Kvíz</a:t>
            </a:r>
            <a:endParaRPr sz="3900"/>
          </a:p>
        </p:txBody>
      </p:sp>
      <p:sp>
        <p:nvSpPr>
          <p:cNvPr id="1057" name="Google Shape;1057;p58"/>
          <p:cNvSpPr txBox="1">
            <a:spLocks noGrp="1"/>
          </p:cNvSpPr>
          <p:nvPr>
            <p:ph type="body" idx="2"/>
          </p:nvPr>
        </p:nvSpPr>
        <p:spPr>
          <a:xfrm>
            <a:off x="861664" y="1103100"/>
            <a:ext cx="2066906" cy="161842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08</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61"/>
        <p:cNvGrpSpPr/>
        <p:nvPr/>
      </p:nvGrpSpPr>
      <p:grpSpPr>
        <a:xfrm>
          <a:off x="0" y="0"/>
          <a:ext cx="0" cy="0"/>
          <a:chOff x="0" y="0"/>
          <a:chExt cx="0" cy="0"/>
        </a:xfrm>
      </p:grpSpPr>
      <p:sp>
        <p:nvSpPr>
          <p:cNvPr id="1062" name="Google Shape;1062;p59"/>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400"/>
              <a:buNone/>
            </a:pPr>
            <a:r>
              <a:rPr lang="en-GB"/>
              <a:t>Jaká je definice technologie blockchainu</a:t>
            </a:r>
            <a:r>
              <a:rPr lang="en-GB" sz="2400" b="0" i="0">
                <a:solidFill>
                  <a:srgbClr val="262626"/>
                </a:solidFill>
                <a:latin typeface="Calibri"/>
                <a:ea typeface="Calibri"/>
                <a:cs typeface="Calibri"/>
                <a:sym typeface="Calibri"/>
              </a:rPr>
              <a:t>?</a:t>
            </a:r>
            <a:endParaRPr/>
          </a:p>
          <a:p>
            <a:pPr marL="914400" lvl="1" indent="-457200" algn="l" rtl="0">
              <a:lnSpc>
                <a:spcPct val="107000"/>
              </a:lnSpc>
              <a:spcBef>
                <a:spcPts val="500"/>
              </a:spcBef>
              <a:spcAft>
                <a:spcPts val="0"/>
              </a:spcAft>
              <a:buClr>
                <a:srgbClr val="262626"/>
              </a:buClr>
              <a:buSzPts val="2000"/>
              <a:buFont typeface="Calibri"/>
              <a:buAutoNum type="alphaLcParenR"/>
            </a:pPr>
            <a:r>
              <a:rPr lang="en-GB">
                <a:solidFill>
                  <a:srgbClr val="262626"/>
                </a:solidFill>
              </a:rPr>
              <a:t>Jedná se o centralizovanou databázi řízenou jednou entitou.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Jedná se o záznam, který lze měnit a je kontrolován jednou osobou.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Jendá se o distribuovaný záznam, který nikdo nemůže měnit a který není řízen jedinou osobou nebo entitou.</a:t>
            </a:r>
            <a:endParaRPr/>
          </a:p>
        </p:txBody>
      </p:sp>
      <p:sp>
        <p:nvSpPr>
          <p:cNvPr id="1063" name="Google Shape;1063;p5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064" name="Google Shape;1064;p59"/>
          <p:cNvGrpSpPr/>
          <p:nvPr/>
        </p:nvGrpSpPr>
        <p:grpSpPr>
          <a:xfrm rot="10800000" flipH="1">
            <a:off x="10388648" y="0"/>
            <a:ext cx="1803350" cy="2809693"/>
            <a:chOff x="12708052" y="5708395"/>
            <a:chExt cx="760808" cy="1185370"/>
          </a:xfrm>
        </p:grpSpPr>
        <p:sp>
          <p:nvSpPr>
            <p:cNvPr id="1065" name="Google Shape;1065;p5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6" name="Google Shape;1066;p5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7" name="Google Shape;1067;p5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8" name="Google Shape;1068;p5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69" name="Google Shape;1069;p5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70" name="Google Shape;1070;p5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6"/>
          <p:cNvSpPr txBox="1">
            <a:spLocks noGrp="1"/>
          </p:cNvSpPr>
          <p:nvPr>
            <p:ph type="body" idx="1"/>
          </p:nvPr>
        </p:nvSpPr>
        <p:spPr>
          <a:xfrm>
            <a:off x="5267332" y="2721528"/>
            <a:ext cx="5150436" cy="275782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None/>
            </a:pPr>
            <a:r>
              <a:rPr lang="en-GB" sz="4800" cap="none">
                <a:latin typeface="Calibri"/>
                <a:ea typeface="Calibri"/>
                <a:cs typeface="Calibri"/>
                <a:sym typeface="Calibri"/>
              </a:rPr>
              <a:t>ÚVOD DO TECHNOLOGIE BLOCKCHAINU</a:t>
            </a:r>
            <a:endParaRPr cap="none"/>
          </a:p>
        </p:txBody>
      </p:sp>
      <p:sp>
        <p:nvSpPr>
          <p:cNvPr id="389" name="Google Shape;389;p6"/>
          <p:cNvSpPr txBox="1">
            <a:spLocks noGrp="1"/>
          </p:cNvSpPr>
          <p:nvPr>
            <p:ph type="body" idx="2"/>
          </p:nvPr>
        </p:nvSpPr>
        <p:spPr>
          <a:xfrm>
            <a:off x="861664" y="1103100"/>
            <a:ext cx="2066906" cy="5822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13000"/>
              <a:buNone/>
            </a:pPr>
            <a:r>
              <a:rPr lang="en-GB"/>
              <a:t>01</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74"/>
        <p:cNvGrpSpPr/>
        <p:nvPr/>
      </p:nvGrpSpPr>
      <p:grpSpPr>
        <a:xfrm>
          <a:off x="0" y="0"/>
          <a:ext cx="0" cy="0"/>
          <a:chOff x="0" y="0"/>
          <a:chExt cx="0" cy="0"/>
        </a:xfrm>
      </p:grpSpPr>
      <p:sp>
        <p:nvSpPr>
          <p:cNvPr id="1075" name="Google Shape;1075;p60"/>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sz="2400" b="0" i="0">
                <a:solidFill>
                  <a:srgbClr val="262626"/>
                </a:solidFill>
                <a:latin typeface="Calibri"/>
                <a:ea typeface="Calibri"/>
                <a:cs typeface="Calibri"/>
                <a:sym typeface="Calibri"/>
              </a:rPr>
              <a:t>Proč je technologie blockchain důležitá ve srovnání s tradičními databázemi?</a:t>
            </a:r>
            <a:endParaRPr/>
          </a:p>
          <a:p>
            <a:pPr marL="914400" lvl="1" indent="-457200" algn="l" rtl="0">
              <a:lnSpc>
                <a:spcPct val="107000"/>
              </a:lnSpc>
              <a:spcBef>
                <a:spcPts val="500"/>
              </a:spcBef>
              <a:spcAft>
                <a:spcPts val="0"/>
              </a:spcAft>
              <a:buClr>
                <a:srgbClr val="262626"/>
              </a:buClr>
              <a:buSzPts val="2000"/>
              <a:buFont typeface="Calibri"/>
              <a:buAutoNum type="alphaLcParenR"/>
            </a:pPr>
            <a:r>
              <a:rPr lang="en-GB">
                <a:solidFill>
                  <a:srgbClr val="262626"/>
                </a:solidFill>
              </a:rPr>
              <a:t>Zjednodušuje a centralizuje transakční záznamy.</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Poskytuje decentralizovaný a imutabilní záznam transakcí bez centrální autority.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Zvyšuje náklady na řízení a zabezpečení transakcí.</a:t>
            </a:r>
            <a:endParaRPr/>
          </a:p>
        </p:txBody>
      </p:sp>
      <p:sp>
        <p:nvSpPr>
          <p:cNvPr id="1076" name="Google Shape;1076;p60"/>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077" name="Google Shape;1077;p60"/>
          <p:cNvGrpSpPr/>
          <p:nvPr/>
        </p:nvGrpSpPr>
        <p:grpSpPr>
          <a:xfrm rot="10800000" flipH="1">
            <a:off x="10388648" y="0"/>
            <a:ext cx="1803350" cy="2809693"/>
            <a:chOff x="12708052" y="5708395"/>
            <a:chExt cx="760808" cy="1185370"/>
          </a:xfrm>
        </p:grpSpPr>
        <p:sp>
          <p:nvSpPr>
            <p:cNvPr id="1078" name="Google Shape;1078;p60"/>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79" name="Google Shape;1079;p60"/>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0" name="Google Shape;1080;p60"/>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1" name="Google Shape;1081;p60"/>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2" name="Google Shape;1082;p60"/>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83" name="Google Shape;1083;p60"/>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87"/>
        <p:cNvGrpSpPr/>
        <p:nvPr/>
      </p:nvGrpSpPr>
      <p:grpSpPr>
        <a:xfrm>
          <a:off x="0" y="0"/>
          <a:ext cx="0" cy="0"/>
          <a:chOff x="0" y="0"/>
          <a:chExt cx="0" cy="0"/>
        </a:xfrm>
      </p:grpSpPr>
      <p:sp>
        <p:nvSpPr>
          <p:cNvPr id="1088" name="Google Shape;1088;p61"/>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rgbClr val="262626"/>
              </a:buClr>
              <a:buSzPts val="2400"/>
              <a:buNone/>
            </a:pPr>
            <a:r>
              <a:rPr lang="en-GB"/>
              <a:t>Jak může technologie blockchain pomoci energetickému sektoru</a:t>
            </a:r>
            <a:r>
              <a:rPr lang="en-GB" sz="2400" b="0" i="0">
                <a:solidFill>
                  <a:srgbClr val="262626"/>
                </a:solidFill>
                <a:latin typeface="Calibri"/>
                <a:ea typeface="Calibri"/>
                <a:cs typeface="Calibri"/>
                <a:sym typeface="Calibri"/>
              </a:rPr>
              <a:t>?</a:t>
            </a:r>
            <a:endParaRPr/>
          </a:p>
          <a:p>
            <a:pPr marL="914400" lvl="1" indent="-457200" algn="l" rtl="0">
              <a:lnSpc>
                <a:spcPct val="107000"/>
              </a:lnSpc>
              <a:spcBef>
                <a:spcPts val="500"/>
              </a:spcBef>
              <a:spcAft>
                <a:spcPts val="0"/>
              </a:spcAft>
              <a:buClr>
                <a:srgbClr val="262626"/>
              </a:buClr>
              <a:buSzPts val="2000"/>
              <a:buFont typeface="Calibri"/>
              <a:buAutoNum type="alphaLcParenR"/>
            </a:pPr>
            <a:r>
              <a:rPr lang="en-GB">
                <a:solidFill>
                  <a:srgbClr val="262626"/>
                </a:solidFill>
              </a:rPr>
              <a:t>Umožňuje snadnou distribuci energie z centrálního zdroje.</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Poskytuje platformu pro peer-to-peer obchodování s energiemi a přístup k obnovitelným zdrojům energie.</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Zjednodušuje platby za elektřinu na centrální úrovni.</a:t>
            </a:r>
            <a:endParaRPr/>
          </a:p>
        </p:txBody>
      </p:sp>
      <p:sp>
        <p:nvSpPr>
          <p:cNvPr id="1089" name="Google Shape;1089;p61"/>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090" name="Google Shape;1090;p61"/>
          <p:cNvGrpSpPr/>
          <p:nvPr/>
        </p:nvGrpSpPr>
        <p:grpSpPr>
          <a:xfrm rot="10800000" flipH="1">
            <a:off x="10388648" y="0"/>
            <a:ext cx="1803350" cy="2809693"/>
            <a:chOff x="12708052" y="5708395"/>
            <a:chExt cx="760808" cy="1185370"/>
          </a:xfrm>
        </p:grpSpPr>
        <p:sp>
          <p:nvSpPr>
            <p:cNvPr id="1091" name="Google Shape;1091;p61"/>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2" name="Google Shape;1092;p61"/>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3" name="Google Shape;1093;p61"/>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4" name="Google Shape;1094;p61"/>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5" name="Google Shape;1095;p61"/>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6" name="Google Shape;1096;p61"/>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100"/>
        <p:cNvGrpSpPr/>
        <p:nvPr/>
      </p:nvGrpSpPr>
      <p:grpSpPr>
        <a:xfrm>
          <a:off x="0" y="0"/>
          <a:ext cx="0" cy="0"/>
          <a:chOff x="0" y="0"/>
          <a:chExt cx="0" cy="0"/>
        </a:xfrm>
      </p:grpSpPr>
      <p:sp>
        <p:nvSpPr>
          <p:cNvPr id="1101" name="Google Shape;1101;p62"/>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Clr>
                <a:srgbClr val="262626"/>
              </a:buClr>
              <a:buSzPts val="2400"/>
              <a:buNone/>
            </a:pPr>
            <a:r>
              <a:rPr lang="en-GB"/>
              <a:t>Ve kterém odvětví blockchain využívá správu autorských práv</a:t>
            </a:r>
            <a:r>
              <a:rPr lang="en-GB" sz="2400" b="0" i="0">
                <a:solidFill>
                  <a:srgbClr val="262626"/>
                </a:solidFill>
                <a:latin typeface="Calibri"/>
                <a:ea typeface="Calibri"/>
                <a:cs typeface="Calibri"/>
                <a:sym typeface="Calibri"/>
              </a:rPr>
              <a:t>?</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Ve finančním sektoru.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 maloobchodním sektoru.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V médiích a zábavním průmyslu.</a:t>
            </a:r>
            <a:endParaRPr/>
          </a:p>
        </p:txBody>
      </p:sp>
      <p:sp>
        <p:nvSpPr>
          <p:cNvPr id="1102" name="Google Shape;1102;p62"/>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03" name="Google Shape;1103;p62"/>
          <p:cNvGrpSpPr/>
          <p:nvPr/>
        </p:nvGrpSpPr>
        <p:grpSpPr>
          <a:xfrm rot="10800000" flipH="1">
            <a:off x="10388648" y="0"/>
            <a:ext cx="1803350" cy="2809693"/>
            <a:chOff x="12708052" y="5708395"/>
            <a:chExt cx="760808" cy="1185370"/>
          </a:xfrm>
        </p:grpSpPr>
        <p:sp>
          <p:nvSpPr>
            <p:cNvPr id="1104" name="Google Shape;1104;p62"/>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5" name="Google Shape;1105;p62"/>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6" name="Google Shape;1106;p62"/>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7" name="Google Shape;1107;p62"/>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8" name="Google Shape;1108;p62"/>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9" name="Google Shape;1109;p62"/>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113"/>
        <p:cNvGrpSpPr/>
        <p:nvPr/>
      </p:nvGrpSpPr>
      <p:grpSpPr>
        <a:xfrm>
          <a:off x="0" y="0"/>
          <a:ext cx="0" cy="0"/>
          <a:chOff x="0" y="0"/>
          <a:chExt cx="0" cy="0"/>
        </a:xfrm>
      </p:grpSpPr>
      <p:sp>
        <p:nvSpPr>
          <p:cNvPr id="1114" name="Google Shape;1114;p63"/>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a:t>Které z následujících tvrzení nejlépe popisuje výhody, které technologie blockchain přináší do zemědělského sektoru?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Umožňuje přístup k financování pouze velkým farmám.</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Zvyšuje transparentnost dodavatelského řetězce, umožňuje sledovatelnost původu potravin a podporuje bezpečnost potravin.</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Snižuje účinnost správy informací o půdě a klimatu.</a:t>
            </a:r>
            <a:endParaRPr>
              <a:solidFill>
                <a:srgbClr val="262626"/>
              </a:solidFill>
            </a:endParaRPr>
          </a:p>
        </p:txBody>
      </p:sp>
      <p:sp>
        <p:nvSpPr>
          <p:cNvPr id="1115" name="Google Shape;1115;p63"/>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16" name="Google Shape;1116;p63"/>
          <p:cNvGrpSpPr/>
          <p:nvPr/>
        </p:nvGrpSpPr>
        <p:grpSpPr>
          <a:xfrm rot="10800000" flipH="1">
            <a:off x="10388648" y="0"/>
            <a:ext cx="1803350" cy="2809693"/>
            <a:chOff x="12708052" y="5708395"/>
            <a:chExt cx="760808" cy="1185370"/>
          </a:xfrm>
        </p:grpSpPr>
        <p:sp>
          <p:nvSpPr>
            <p:cNvPr id="1117" name="Google Shape;1117;p63"/>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18" name="Google Shape;1118;p63"/>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19" name="Google Shape;1119;p63"/>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0" name="Google Shape;1120;p63"/>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1" name="Google Shape;1121;p63"/>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22" name="Google Shape;1122;p63"/>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126"/>
        <p:cNvGrpSpPr/>
        <p:nvPr/>
      </p:nvGrpSpPr>
      <p:grpSpPr>
        <a:xfrm>
          <a:off x="0" y="0"/>
          <a:ext cx="0" cy="0"/>
          <a:chOff x="0" y="0"/>
          <a:chExt cx="0" cy="0"/>
        </a:xfrm>
      </p:grpSpPr>
      <p:sp>
        <p:nvSpPr>
          <p:cNvPr id="1127" name="Google Shape;1127;p64"/>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a:t>Co to znamená, že blockchain je „imutabilní“?</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Centralizovaný přístup ke všem informacím.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Možnost provádění transakcí bez ověření ostatními účastníky sítě.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Proces ověřování transakcí v síti rovnoměrně ze všech uzlů.</a:t>
            </a:r>
            <a:endParaRPr>
              <a:solidFill>
                <a:srgbClr val="262626"/>
              </a:solidFill>
            </a:endParaRPr>
          </a:p>
        </p:txBody>
      </p:sp>
      <p:sp>
        <p:nvSpPr>
          <p:cNvPr id="1128" name="Google Shape;1128;p64"/>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29" name="Google Shape;1129;p64"/>
          <p:cNvGrpSpPr/>
          <p:nvPr/>
        </p:nvGrpSpPr>
        <p:grpSpPr>
          <a:xfrm rot="10800000" flipH="1">
            <a:off x="10388648" y="0"/>
            <a:ext cx="1803350" cy="2809693"/>
            <a:chOff x="12708052" y="5708395"/>
            <a:chExt cx="760808" cy="1185370"/>
          </a:xfrm>
        </p:grpSpPr>
        <p:sp>
          <p:nvSpPr>
            <p:cNvPr id="1130" name="Google Shape;1130;p64"/>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1" name="Google Shape;1131;p64"/>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2" name="Google Shape;1132;p64"/>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3" name="Google Shape;1133;p64"/>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4" name="Google Shape;1134;p64"/>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5" name="Google Shape;1135;p64"/>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139"/>
        <p:cNvGrpSpPr/>
        <p:nvPr/>
      </p:nvGrpSpPr>
      <p:grpSpPr>
        <a:xfrm>
          <a:off x="0" y="0"/>
          <a:ext cx="0" cy="0"/>
          <a:chOff x="0" y="0"/>
          <a:chExt cx="0" cy="0"/>
        </a:xfrm>
      </p:grpSpPr>
      <p:sp>
        <p:nvSpPr>
          <p:cNvPr id="1140" name="Google Shape;1140;p65"/>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Clr>
                <a:srgbClr val="262626"/>
              </a:buClr>
              <a:buSzPts val="2400"/>
              <a:buNone/>
            </a:pPr>
            <a:r>
              <a:rPr lang="en-GB"/>
              <a:t>Co způsobuje vytvoření nového bloku v technologii blockchainu?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Schvalování transakcí každým jednotlivým uzlem v síti.</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Automatické vytvoření bloku podle časového plánu.</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Žádost o nový blok ústředním orgánem.</a:t>
            </a:r>
            <a:endParaRPr sz="2000" b="0" i="0">
              <a:solidFill>
                <a:srgbClr val="262626"/>
              </a:solidFill>
              <a:latin typeface="Montserrat Light"/>
              <a:ea typeface="Montserrat Light"/>
              <a:cs typeface="Montserrat Light"/>
              <a:sym typeface="Montserrat Light"/>
            </a:endParaRPr>
          </a:p>
        </p:txBody>
      </p:sp>
      <p:sp>
        <p:nvSpPr>
          <p:cNvPr id="1141" name="Google Shape;1141;p65"/>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42" name="Google Shape;1142;p65"/>
          <p:cNvGrpSpPr/>
          <p:nvPr/>
        </p:nvGrpSpPr>
        <p:grpSpPr>
          <a:xfrm rot="10800000" flipH="1">
            <a:off x="10388648" y="0"/>
            <a:ext cx="1803350" cy="2809693"/>
            <a:chOff x="12708052" y="5708395"/>
            <a:chExt cx="760808" cy="1185370"/>
          </a:xfrm>
        </p:grpSpPr>
        <p:sp>
          <p:nvSpPr>
            <p:cNvPr id="1143" name="Google Shape;1143;p65"/>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4" name="Google Shape;1144;p65"/>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5" name="Google Shape;1145;p65"/>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6" name="Google Shape;1146;p65"/>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7" name="Google Shape;1147;p65"/>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8" name="Google Shape;1148;p65"/>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152"/>
        <p:cNvGrpSpPr/>
        <p:nvPr/>
      </p:nvGrpSpPr>
      <p:grpSpPr>
        <a:xfrm>
          <a:off x="0" y="0"/>
          <a:ext cx="0" cy="0"/>
          <a:chOff x="0" y="0"/>
          <a:chExt cx="0" cy="0"/>
        </a:xfrm>
      </p:grpSpPr>
      <p:sp>
        <p:nvSpPr>
          <p:cNvPr id="1153" name="Google Shape;1153;p66"/>
          <p:cNvSpPr txBox="1">
            <a:spLocks noGrp="1"/>
          </p:cNvSpPr>
          <p:nvPr>
            <p:ph type="body" idx="1"/>
          </p:nvPr>
        </p:nvSpPr>
        <p:spPr>
          <a:xfrm>
            <a:off x="798380" y="2123349"/>
            <a:ext cx="10595100" cy="418500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a:t>Jaké výhody přináší blockchain zemědělství?</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Zvyšuje složitost a náklady na plnění výrobních norem.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Umožňuje rychlou a přesnou identifikaci původu potravin a zvyšuje efektivitu řízení informací o klimatu.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Omezuje přístup malých zemědělců k financování.</a:t>
            </a:r>
            <a:endParaRPr>
              <a:solidFill>
                <a:srgbClr val="262626"/>
              </a:solidFill>
            </a:endParaRPr>
          </a:p>
        </p:txBody>
      </p:sp>
      <p:sp>
        <p:nvSpPr>
          <p:cNvPr id="1154" name="Google Shape;1154;p66"/>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55" name="Google Shape;1155;p66"/>
          <p:cNvGrpSpPr/>
          <p:nvPr/>
        </p:nvGrpSpPr>
        <p:grpSpPr>
          <a:xfrm rot="10800000" flipH="1">
            <a:off x="10388648" y="0"/>
            <a:ext cx="1803350" cy="2809693"/>
            <a:chOff x="12708052" y="5708395"/>
            <a:chExt cx="760808" cy="1185370"/>
          </a:xfrm>
        </p:grpSpPr>
        <p:sp>
          <p:nvSpPr>
            <p:cNvPr id="1156" name="Google Shape;1156;p66"/>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7" name="Google Shape;1157;p66"/>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8" name="Google Shape;1158;p66"/>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9" name="Google Shape;1159;p66"/>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0" name="Google Shape;1160;p66"/>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1" name="Google Shape;1161;p66"/>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165"/>
        <p:cNvGrpSpPr/>
        <p:nvPr/>
      </p:nvGrpSpPr>
      <p:grpSpPr>
        <a:xfrm>
          <a:off x="0" y="0"/>
          <a:ext cx="0" cy="0"/>
          <a:chOff x="0" y="0"/>
          <a:chExt cx="0" cy="0"/>
        </a:xfrm>
      </p:grpSpPr>
      <p:sp>
        <p:nvSpPr>
          <p:cNvPr id="1166" name="Google Shape;1166;p6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rgbClr val="262626"/>
              </a:buClr>
              <a:buSzPts val="2400"/>
              <a:buNone/>
            </a:pPr>
            <a:r>
              <a:rPr lang="en-GB"/>
              <a:t>Jak blockchain ovlivňuje způsob, jakým je řízen dodavatelský řetězec v zemědělství?</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Umožňuje transparentní evidenci všech transakcí a pohybu zboží od dodavatelů ke kupujícím, což snižuje chyby a rizika související s bezpečností.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Zajišťuje zveřejňování všech transakcí v řetězci, chrání obchodní tajemství. </a:t>
            </a:r>
            <a:endParaRPr/>
          </a:p>
          <a:p>
            <a:pPr marL="914400" lvl="1" indent="-457200" algn="l" rtl="0">
              <a:lnSpc>
                <a:spcPct val="107000"/>
              </a:lnSpc>
              <a:spcBef>
                <a:spcPts val="1300"/>
              </a:spcBef>
              <a:spcAft>
                <a:spcPts val="0"/>
              </a:spcAft>
              <a:buClr>
                <a:srgbClr val="262626"/>
              </a:buClr>
              <a:buSzPts val="2000"/>
              <a:buFont typeface="Calibri"/>
              <a:buAutoNum type="alphaLcParenR"/>
            </a:pPr>
            <a:r>
              <a:rPr lang="en-GB">
                <a:solidFill>
                  <a:srgbClr val="262626"/>
                </a:solidFill>
              </a:rPr>
              <a:t>Neposkytuje standardní provozní postupy pro zemědělské společnosti, čímž komplikuje dodavatelský řetězec.</a:t>
            </a:r>
            <a:endParaRPr>
              <a:solidFill>
                <a:srgbClr val="262626"/>
              </a:solidFill>
            </a:endParaRPr>
          </a:p>
        </p:txBody>
      </p:sp>
      <p:sp>
        <p:nvSpPr>
          <p:cNvPr id="1167" name="Google Shape;1167;p6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Kvíz</a:t>
            </a:r>
            <a:endParaRPr/>
          </a:p>
        </p:txBody>
      </p:sp>
      <p:grpSp>
        <p:nvGrpSpPr>
          <p:cNvPr id="1168" name="Google Shape;1168;p67"/>
          <p:cNvGrpSpPr/>
          <p:nvPr/>
        </p:nvGrpSpPr>
        <p:grpSpPr>
          <a:xfrm rot="10800000" flipH="1">
            <a:off x="10388648" y="0"/>
            <a:ext cx="1803350" cy="2809693"/>
            <a:chOff x="12708052" y="5708395"/>
            <a:chExt cx="760808" cy="1185370"/>
          </a:xfrm>
        </p:grpSpPr>
        <p:sp>
          <p:nvSpPr>
            <p:cNvPr id="1169" name="Google Shape;1169;p6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0" name="Google Shape;1170;p6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1" name="Google Shape;1171;p6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2" name="Google Shape;1172;p6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3" name="Google Shape;1173;p6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4" name="Google Shape;1174;p6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179"/>
        <p:cNvGrpSpPr/>
        <p:nvPr/>
      </p:nvGrpSpPr>
      <p:grpSpPr>
        <a:xfrm>
          <a:off x="0" y="0"/>
          <a:ext cx="0" cy="0"/>
          <a:chOff x="0" y="0"/>
          <a:chExt cx="0" cy="0"/>
        </a:xfrm>
      </p:grpSpPr>
      <p:sp>
        <p:nvSpPr>
          <p:cNvPr id="1180" name="Google Shape;1180;p68"/>
          <p:cNvSpPr txBox="1">
            <a:spLocks noGrp="1"/>
          </p:cNvSpPr>
          <p:nvPr>
            <p:ph type="body" idx="1"/>
          </p:nvPr>
        </p:nvSpPr>
        <p:spPr>
          <a:xfrm>
            <a:off x="605556" y="4238576"/>
            <a:ext cx="3195486" cy="7311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None/>
            </a:pPr>
            <a:r>
              <a:rPr lang="en-GB"/>
              <a:t>Prostor na dotazy</a:t>
            </a:r>
            <a:endParaRPr/>
          </a:p>
        </p:txBody>
      </p:sp>
      <p:sp>
        <p:nvSpPr>
          <p:cNvPr id="1181" name="Google Shape;1181;p68"/>
          <p:cNvSpPr txBox="1">
            <a:spLocks noGrp="1"/>
          </p:cNvSpPr>
          <p:nvPr>
            <p:ph type="body" idx="2"/>
          </p:nvPr>
        </p:nvSpPr>
        <p:spPr>
          <a:xfrm>
            <a:off x="605556" y="3429000"/>
            <a:ext cx="3195485" cy="83725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5000"/>
              <a:buNone/>
            </a:pPr>
            <a:r>
              <a:rPr lang="en-GB"/>
              <a:t>Děkuji</a:t>
            </a:r>
            <a:endParaRPr/>
          </a:p>
        </p:txBody>
      </p:sp>
      <p:sp>
        <p:nvSpPr>
          <p:cNvPr id="1182" name="Google Shape;1182;p68"/>
          <p:cNvSpPr txBox="1">
            <a:spLocks noGrp="1"/>
          </p:cNvSpPr>
          <p:nvPr>
            <p:ph type="body" idx="3"/>
          </p:nvPr>
        </p:nvSpPr>
        <p:spPr>
          <a:xfrm>
            <a:off x="5622588" y="1267137"/>
            <a:ext cx="6055028" cy="83725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262626"/>
              </a:buClr>
              <a:buSzPts val="3000"/>
              <a:buNone/>
            </a:pPr>
            <a:r>
              <a:rPr lang="en-GB" u="sng">
                <a:solidFill>
                  <a:schemeClr val="hlink"/>
                </a:solidFill>
                <a:hlinkClick r:id="rId3"/>
              </a:rPr>
              <a:t>https://blockchainforagrifood.eu/</a:t>
            </a:r>
            <a:r>
              <a:rPr lang="en-GB"/>
              <a:t> </a:t>
            </a:r>
            <a:endParaRPr/>
          </a:p>
        </p:txBody>
      </p:sp>
      <p:pic>
        <p:nvPicPr>
          <p:cNvPr id="2" name="Picture 1">
            <a:extLst>
              <a:ext uri="{FF2B5EF4-FFF2-40B4-BE49-F238E27FC236}">
                <a16:creationId xmlns:a16="http://schemas.microsoft.com/office/drawing/2014/main" id="{E4FD5F3A-EA62-EAE0-68A7-910002659940}"/>
              </a:ext>
            </a:extLst>
          </p:cNvPr>
          <p:cNvPicPr>
            <a:picLocks noChangeAspect="1"/>
          </p:cNvPicPr>
          <p:nvPr/>
        </p:nvPicPr>
        <p:blipFill>
          <a:blip r:embed="rId4"/>
          <a:stretch>
            <a:fillRect/>
          </a:stretch>
        </p:blipFill>
        <p:spPr>
          <a:xfrm>
            <a:off x="10394400" y="5796977"/>
            <a:ext cx="1638095" cy="342857"/>
          </a:xfrm>
          <a:prstGeom prst="rect">
            <a:avLst/>
          </a:prstGeom>
        </p:spPr>
      </p:pic>
      <p:sp>
        <p:nvSpPr>
          <p:cNvPr id="3" name="TextBox 2">
            <a:extLst>
              <a:ext uri="{FF2B5EF4-FFF2-40B4-BE49-F238E27FC236}">
                <a16:creationId xmlns:a16="http://schemas.microsoft.com/office/drawing/2014/main" id="{EE43D0D3-EA14-6FC9-51D3-C2C5DB788172}"/>
              </a:ext>
            </a:extLst>
          </p:cNvPr>
          <p:cNvSpPr txBox="1"/>
          <p:nvPr/>
        </p:nvSpPr>
        <p:spPr>
          <a:xfrm>
            <a:off x="9633122" y="6139834"/>
            <a:ext cx="2399373" cy="630942"/>
          </a:xfrm>
          <a:prstGeom prst="rect">
            <a:avLst/>
          </a:prstGeom>
          <a:noFill/>
        </p:spPr>
        <p:txBody>
          <a:bodyPr wrap="square">
            <a:spAutoFit/>
          </a:bodyPr>
          <a:lstStyle/>
          <a:p>
            <a:pPr algn="just"/>
            <a:r>
              <a:rPr lang="en-GB" sz="700" dirty="0" err="1"/>
              <a:t>Financováno</a:t>
            </a:r>
            <a:r>
              <a:rPr lang="en-GB" sz="700" dirty="0"/>
              <a:t> </a:t>
            </a:r>
            <a:r>
              <a:rPr lang="en-GB" sz="700" dirty="0" err="1"/>
              <a:t>Evropskou</a:t>
            </a:r>
            <a:r>
              <a:rPr lang="en-GB" sz="700" dirty="0"/>
              <a:t> </a:t>
            </a:r>
            <a:r>
              <a:rPr lang="en-GB" sz="700" dirty="0" err="1"/>
              <a:t>unií</a:t>
            </a:r>
            <a:r>
              <a:rPr lang="en-GB" sz="700" dirty="0"/>
              <a:t>. </a:t>
            </a:r>
            <a:r>
              <a:rPr lang="en-GB" sz="700" dirty="0" err="1"/>
              <a:t>Názory</a:t>
            </a:r>
            <a:r>
              <a:rPr lang="en-GB" sz="700" dirty="0"/>
              <a:t> </a:t>
            </a:r>
            <a:r>
              <a:rPr lang="en-GB" sz="700" dirty="0" err="1"/>
              <a:t>vyjádřené</a:t>
            </a:r>
            <a:r>
              <a:rPr lang="en-GB" sz="700" dirty="0"/>
              <a:t> </a:t>
            </a:r>
            <a:r>
              <a:rPr lang="en-GB" sz="700" dirty="0" err="1"/>
              <a:t>jsou</a:t>
            </a:r>
            <a:r>
              <a:rPr lang="en-GB" sz="700" dirty="0"/>
              <a:t> </a:t>
            </a:r>
            <a:r>
              <a:rPr lang="en-GB" sz="700" dirty="0" err="1"/>
              <a:t>názory</a:t>
            </a:r>
            <a:r>
              <a:rPr lang="en-GB" sz="700" dirty="0"/>
              <a:t> </a:t>
            </a:r>
            <a:r>
              <a:rPr lang="en-GB" sz="700" dirty="0" err="1"/>
              <a:t>autora</a:t>
            </a:r>
            <a:r>
              <a:rPr lang="en-GB" sz="700" dirty="0"/>
              <a:t> a </a:t>
            </a:r>
            <a:r>
              <a:rPr lang="en-GB" sz="700" dirty="0" err="1"/>
              <a:t>neodráží</a:t>
            </a:r>
            <a:r>
              <a:rPr lang="en-GB" sz="700" dirty="0"/>
              <a:t> </a:t>
            </a:r>
            <a:r>
              <a:rPr lang="en-GB" sz="700" dirty="0" err="1"/>
              <a:t>nutně</a:t>
            </a:r>
            <a:r>
              <a:rPr lang="en-GB" sz="700" dirty="0"/>
              <a:t> </a:t>
            </a:r>
            <a:r>
              <a:rPr lang="en-GB" sz="700" dirty="0" err="1"/>
              <a:t>oficiální</a:t>
            </a:r>
            <a:r>
              <a:rPr lang="en-GB" sz="700" dirty="0"/>
              <a:t> </a:t>
            </a:r>
            <a:r>
              <a:rPr lang="en-GB" sz="700" dirty="0" err="1"/>
              <a:t>stanovisko</a:t>
            </a:r>
            <a:r>
              <a:rPr lang="en-GB" sz="700" dirty="0"/>
              <a:t> </a:t>
            </a:r>
            <a:r>
              <a:rPr lang="en-GB" sz="700" dirty="0" err="1"/>
              <a:t>Evropské</a:t>
            </a:r>
            <a:r>
              <a:rPr lang="en-GB" sz="700" dirty="0"/>
              <a:t> </a:t>
            </a:r>
            <a:r>
              <a:rPr lang="en-GB" sz="700" dirty="0" err="1"/>
              <a:t>unie</a:t>
            </a:r>
            <a:r>
              <a:rPr lang="en-GB" sz="700" dirty="0"/>
              <a:t> </a:t>
            </a:r>
            <a:r>
              <a:rPr lang="en-GB" sz="700" dirty="0" err="1"/>
              <a:t>či</a:t>
            </a:r>
            <a:r>
              <a:rPr lang="en-GB" sz="700" dirty="0"/>
              <a:t> </a:t>
            </a:r>
            <a:r>
              <a:rPr lang="en-GB" sz="700" dirty="0" err="1"/>
              <a:t>Evropské</a:t>
            </a:r>
            <a:r>
              <a:rPr lang="en-GB" sz="700" dirty="0"/>
              <a:t> </a:t>
            </a:r>
            <a:r>
              <a:rPr lang="en-GB" sz="700" dirty="0" err="1"/>
              <a:t>výkonné</a:t>
            </a:r>
            <a:r>
              <a:rPr lang="en-GB" sz="700" dirty="0"/>
              <a:t> </a:t>
            </a:r>
            <a:r>
              <a:rPr lang="en-GB" sz="700" dirty="0" err="1"/>
              <a:t>agentury</a:t>
            </a:r>
            <a:r>
              <a:rPr lang="en-GB" sz="700" dirty="0"/>
              <a:t> pro </a:t>
            </a:r>
            <a:r>
              <a:rPr lang="en-GB" sz="700" dirty="0" err="1"/>
              <a:t>vzdělávání</a:t>
            </a:r>
            <a:r>
              <a:rPr lang="en-GB" sz="700" dirty="0"/>
              <a:t> a </a:t>
            </a:r>
            <a:r>
              <a:rPr lang="en-GB" sz="700" dirty="0" err="1"/>
              <a:t>kulturu</a:t>
            </a:r>
            <a:r>
              <a:rPr lang="en-GB" sz="700" dirty="0"/>
              <a:t> (EACEA).  </a:t>
            </a:r>
            <a:r>
              <a:rPr lang="en-GB" sz="700" dirty="0" err="1"/>
              <a:t>Evropská</a:t>
            </a:r>
            <a:r>
              <a:rPr lang="en-GB" sz="700" dirty="0"/>
              <a:t> </a:t>
            </a:r>
            <a:r>
              <a:rPr lang="en-GB" sz="700" dirty="0" err="1"/>
              <a:t>unie</a:t>
            </a:r>
            <a:r>
              <a:rPr lang="en-GB" sz="700" dirty="0"/>
              <a:t> ani EACEA za </a:t>
            </a:r>
            <a:r>
              <a:rPr lang="en-GB" sz="700" dirty="0" err="1"/>
              <a:t>vyjádřené</a:t>
            </a:r>
            <a:r>
              <a:rPr lang="en-GB" sz="700" dirty="0"/>
              <a:t> </a:t>
            </a:r>
            <a:r>
              <a:rPr lang="en-GB" sz="700" dirty="0" err="1"/>
              <a:t>názory</a:t>
            </a:r>
            <a:r>
              <a:rPr lang="en-GB" sz="700" dirty="0"/>
              <a:t> </a:t>
            </a:r>
            <a:r>
              <a:rPr lang="en-GB" sz="700" dirty="0" err="1"/>
              <a:t>nenese</a:t>
            </a:r>
            <a:r>
              <a:rPr lang="en-GB" sz="700" dirty="0"/>
              <a:t> </a:t>
            </a:r>
            <a:r>
              <a:rPr lang="en-GB" sz="700" dirty="0" err="1"/>
              <a:t>odpovědnost</a:t>
            </a:r>
            <a:r>
              <a:rPr lang="en-GB" sz="700" dirty="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7"/>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262626"/>
              </a:buClr>
              <a:buSzPts val="2400"/>
              <a:buFont typeface="Arial"/>
              <a:buChar char="•"/>
            </a:pPr>
            <a:r>
              <a:rPr lang="en-GB"/>
              <a:t>Blockchain, známý také jako technologie distribuovaných záznamů (DLT - </a:t>
            </a:r>
            <a:r>
              <a:rPr lang="en-GB" sz="2400">
                <a:latin typeface="Calibri"/>
                <a:ea typeface="Calibri"/>
                <a:cs typeface="Calibri"/>
                <a:sym typeface="Calibri"/>
              </a:rPr>
              <a:t>distributed ledger technology</a:t>
            </a:r>
            <a:r>
              <a:rPr lang="en-GB"/>
              <a:t>), je záznam, do kterého může kdokoli přidávat, který nikdo nemůže změnit a který není řízen žádnou osobou ani entitou. Základním konceptem jsou veřejné záznamy s kopiemi rozmístěnými na více místech nazývaných uzly, které obvykle odkazují na jednotlivé počítače s kopiemi těchto záznamů.</a:t>
            </a:r>
            <a:endParaRPr sz="2400">
              <a:latin typeface="Calibri"/>
              <a:ea typeface="Calibri"/>
              <a:cs typeface="Calibri"/>
              <a:sym typeface="Calibri"/>
            </a:endParaRPr>
          </a:p>
          <a:p>
            <a:pPr marL="342900" lvl="0" indent="-342900" algn="l" rtl="0">
              <a:lnSpc>
                <a:spcPct val="107000"/>
              </a:lnSpc>
              <a:spcBef>
                <a:spcPts val="1800"/>
              </a:spcBef>
              <a:spcAft>
                <a:spcPts val="0"/>
              </a:spcAft>
              <a:buClr>
                <a:srgbClr val="262626"/>
              </a:buClr>
              <a:buSzPts val="2400"/>
              <a:buFont typeface="Arial"/>
              <a:buChar char="•"/>
            </a:pPr>
            <a:r>
              <a:rPr lang="en-GB" sz="2400">
                <a:latin typeface="Calibri"/>
                <a:ea typeface="Calibri"/>
                <a:cs typeface="Calibri"/>
                <a:sym typeface="Calibri"/>
              </a:rPr>
              <a:t>Jinými slovy je Blockchain distribuovaná databáze sdílená mezi uzly počítačové sítě.</a:t>
            </a:r>
            <a:endParaRPr>
              <a:latin typeface="Calibri"/>
              <a:ea typeface="Calibri"/>
              <a:cs typeface="Calibri"/>
              <a:sym typeface="Calibri"/>
            </a:endParaRPr>
          </a:p>
          <a:p>
            <a:pPr marL="228600" lvl="0" indent="-228600" algn="l" rtl="0">
              <a:lnSpc>
                <a:spcPct val="90000"/>
              </a:lnSpc>
              <a:spcBef>
                <a:spcPts val="1800"/>
              </a:spcBef>
              <a:spcAft>
                <a:spcPts val="0"/>
              </a:spcAft>
              <a:buClr>
                <a:srgbClr val="262626"/>
              </a:buClr>
              <a:buSzPts val="2400"/>
              <a:buNone/>
            </a:pPr>
            <a:endParaRPr/>
          </a:p>
        </p:txBody>
      </p:sp>
      <p:sp>
        <p:nvSpPr>
          <p:cNvPr id="395" name="Google Shape;395;p7"/>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Definice Blockchainu</a:t>
            </a:r>
            <a:endParaRPr sz="2800"/>
          </a:p>
        </p:txBody>
      </p:sp>
      <p:grpSp>
        <p:nvGrpSpPr>
          <p:cNvPr id="396" name="Google Shape;396;p7"/>
          <p:cNvGrpSpPr/>
          <p:nvPr/>
        </p:nvGrpSpPr>
        <p:grpSpPr>
          <a:xfrm rot="10800000" flipH="1">
            <a:off x="10388648" y="0"/>
            <a:ext cx="1803350" cy="2809693"/>
            <a:chOff x="12708052" y="5708395"/>
            <a:chExt cx="760808" cy="1185370"/>
          </a:xfrm>
        </p:grpSpPr>
        <p:sp>
          <p:nvSpPr>
            <p:cNvPr id="397" name="Google Shape;397;p7"/>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8" name="Google Shape;398;p7"/>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9" name="Google Shape;399;p7"/>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0" name="Google Shape;400;p7"/>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1" name="Google Shape;401;p7"/>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2" name="Google Shape;402;p7"/>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8"/>
          <p:cNvSpPr txBox="1">
            <a:spLocks noGrp="1"/>
          </p:cNvSpPr>
          <p:nvPr>
            <p:ph type="body" idx="1"/>
          </p:nvPr>
        </p:nvSpPr>
        <p:spPr>
          <a:xfrm>
            <a:off x="798380" y="2123349"/>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Nejznámější pro svou klíčovou roli v kryptoměnových systémech pro udržování bezpečného a decentralizovaného záznamu transakcí.</a:t>
            </a:r>
            <a:endParaRPr/>
          </a:p>
          <a:p>
            <a:pPr marL="285750" lvl="0" indent="-285750" algn="l" rtl="0">
              <a:lnSpc>
                <a:spcPct val="107000"/>
              </a:lnSpc>
              <a:spcBef>
                <a:spcPts val="1800"/>
              </a:spcBef>
              <a:spcAft>
                <a:spcPts val="0"/>
              </a:spcAft>
              <a:buClr>
                <a:srgbClr val="262626"/>
              </a:buClr>
              <a:buSzPts val="2400"/>
              <a:buFont typeface="Arial"/>
              <a:buChar char="•"/>
            </a:pPr>
            <a:r>
              <a:rPr lang="en-GB"/>
              <a:t>Není omezeno na použití kryptoměn.</a:t>
            </a:r>
            <a:endParaRPr/>
          </a:p>
          <a:p>
            <a:pPr marL="285750" lvl="0" indent="-285750" algn="l" rtl="0">
              <a:lnSpc>
                <a:spcPct val="107000"/>
              </a:lnSpc>
              <a:spcBef>
                <a:spcPts val="1800"/>
              </a:spcBef>
              <a:spcAft>
                <a:spcPts val="0"/>
              </a:spcAft>
              <a:buClr>
                <a:srgbClr val="262626"/>
              </a:buClr>
              <a:buSzPts val="2400"/>
              <a:buFont typeface="Arial"/>
              <a:buChar char="•"/>
            </a:pPr>
            <a:r>
              <a:rPr lang="en-GB"/>
              <a:t>Blockchainy lze použít k tomu, aby byla data v jakémkoli odvětví imutabilní – termín používaný k popisu nemožnosti být měněn.</a:t>
            </a:r>
            <a:endParaRPr>
              <a:latin typeface="Calibri"/>
              <a:ea typeface="Calibri"/>
              <a:cs typeface="Calibri"/>
              <a:sym typeface="Calibri"/>
            </a:endParaRPr>
          </a:p>
        </p:txBody>
      </p:sp>
      <p:sp>
        <p:nvSpPr>
          <p:cNvPr id="408" name="Google Shape;408;p8"/>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Co je technologie Blockchainu?</a:t>
            </a:r>
            <a:endParaRPr sz="2800"/>
          </a:p>
        </p:txBody>
      </p:sp>
      <p:grpSp>
        <p:nvGrpSpPr>
          <p:cNvPr id="409" name="Google Shape;409;p8"/>
          <p:cNvGrpSpPr/>
          <p:nvPr/>
        </p:nvGrpSpPr>
        <p:grpSpPr>
          <a:xfrm rot="10800000" flipH="1">
            <a:off x="10388648" y="0"/>
            <a:ext cx="1803350" cy="2809693"/>
            <a:chOff x="12708052" y="5708395"/>
            <a:chExt cx="760808" cy="1185370"/>
          </a:xfrm>
        </p:grpSpPr>
        <p:sp>
          <p:nvSpPr>
            <p:cNvPr id="410" name="Google Shape;410;p8"/>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1" name="Google Shape;411;p8"/>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2" name="Google Shape;412;p8"/>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3" name="Google Shape;413;p8"/>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4" name="Google Shape;414;p8"/>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5" name="Google Shape;415;p8"/>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9"/>
          <p:cNvSpPr txBox="1">
            <a:spLocks noGrp="1"/>
          </p:cNvSpPr>
          <p:nvPr>
            <p:ph type="body" idx="1"/>
          </p:nvPr>
        </p:nvSpPr>
        <p:spPr>
          <a:xfrm>
            <a:off x="798380" y="2027652"/>
            <a:ext cx="10595237" cy="4184854"/>
          </a:xfrm>
          <a:prstGeom prst="rect">
            <a:avLst/>
          </a:prstGeom>
          <a:noFill/>
          <a:ln>
            <a:noFill/>
          </a:ln>
        </p:spPr>
        <p:txBody>
          <a:bodyPr spcFirstLastPara="1" wrap="square" lIns="91425" tIns="45700" rIns="91425" bIns="45700" anchor="t" anchorCtr="0">
            <a:noAutofit/>
          </a:bodyPr>
          <a:lstStyle/>
          <a:p>
            <a:pPr marL="285750" lvl="0" indent="-285750" algn="l" rtl="0">
              <a:lnSpc>
                <a:spcPct val="107000"/>
              </a:lnSpc>
              <a:spcBef>
                <a:spcPts val="0"/>
              </a:spcBef>
              <a:spcAft>
                <a:spcPts val="0"/>
              </a:spcAft>
              <a:buClr>
                <a:srgbClr val="262626"/>
              </a:buClr>
              <a:buSzPts val="2400"/>
              <a:buFont typeface="Arial"/>
              <a:buChar char="•"/>
            </a:pPr>
            <a:r>
              <a:rPr lang="en-GB"/>
              <a:t>Velmi často označované jako decentralizované</a:t>
            </a:r>
            <a:r>
              <a:rPr lang="en-GB">
                <a:latin typeface="Calibri"/>
                <a:ea typeface="Calibri"/>
                <a:cs typeface="Calibri"/>
                <a:sym typeface="Calibri"/>
              </a:rPr>
              <a:t>:</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žádná osoba nebo subjekt nemá kontrolu nad informacemi uchovávanými v záznamu</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je distribuován mezi mnoho uzlů, které tvoří síť</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za účelem změny záznamu musí být tyto změny nejprve ověřeny každým v síti</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pokud se všechny kopie záznamu shodují, systém ví, že může aktualizovat informace</a:t>
            </a:r>
            <a:endParaRPr/>
          </a:p>
          <a:p>
            <a:pPr marL="1343025" lvl="6" indent="-285750" algn="l" rtl="0">
              <a:lnSpc>
                <a:spcPct val="107000"/>
              </a:lnSpc>
              <a:spcBef>
                <a:spcPts val="1300"/>
              </a:spcBef>
              <a:spcAft>
                <a:spcPts val="0"/>
              </a:spcAft>
              <a:buClr>
                <a:srgbClr val="262626"/>
              </a:buClr>
              <a:buSzPts val="2400"/>
              <a:buFont typeface="Noto Sans Symbols"/>
              <a:buChar char="▪"/>
            </a:pPr>
            <a:r>
              <a:rPr lang="en-GB" sz="2400">
                <a:solidFill>
                  <a:srgbClr val="262626"/>
                </a:solidFill>
              </a:rPr>
              <a:t>to zvyšuje obtížnost změny čehokoli uloženého v blockchainu při budování důvěry v zaznamenané informace</a:t>
            </a:r>
            <a:endParaRPr sz="2400">
              <a:solidFill>
                <a:srgbClr val="262626"/>
              </a:solidFill>
              <a:latin typeface="Calibri"/>
              <a:ea typeface="Calibri"/>
              <a:cs typeface="Calibri"/>
              <a:sym typeface="Calibri"/>
            </a:endParaRPr>
          </a:p>
        </p:txBody>
      </p:sp>
      <p:sp>
        <p:nvSpPr>
          <p:cNvPr id="421" name="Google Shape;421;p9"/>
          <p:cNvSpPr txBox="1">
            <a:spLocks noGrp="1"/>
          </p:cNvSpPr>
          <p:nvPr>
            <p:ph type="body" idx="2"/>
          </p:nvPr>
        </p:nvSpPr>
        <p:spPr>
          <a:xfrm>
            <a:off x="798381" y="761602"/>
            <a:ext cx="10595237" cy="129255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3600"/>
              <a:buNone/>
            </a:pPr>
            <a:r>
              <a:rPr lang="en-GB"/>
              <a:t>Úvod </a:t>
            </a:r>
            <a:endParaRPr/>
          </a:p>
          <a:p>
            <a:pPr marL="0" lvl="0" indent="0" algn="l" rtl="0">
              <a:lnSpc>
                <a:spcPct val="90000"/>
              </a:lnSpc>
              <a:spcBef>
                <a:spcPts val="1000"/>
              </a:spcBef>
              <a:spcAft>
                <a:spcPts val="0"/>
              </a:spcAft>
              <a:buClr>
                <a:srgbClr val="262626"/>
              </a:buClr>
              <a:buSzPts val="2800"/>
              <a:buNone/>
            </a:pPr>
            <a:r>
              <a:rPr lang="en-GB" sz="2800"/>
              <a:t>Co je technologie Blockchainu?</a:t>
            </a:r>
            <a:endParaRPr sz="2800"/>
          </a:p>
        </p:txBody>
      </p:sp>
      <p:grpSp>
        <p:nvGrpSpPr>
          <p:cNvPr id="422" name="Google Shape;422;p9"/>
          <p:cNvGrpSpPr/>
          <p:nvPr/>
        </p:nvGrpSpPr>
        <p:grpSpPr>
          <a:xfrm rot="10800000" flipH="1">
            <a:off x="10388648" y="0"/>
            <a:ext cx="1803350" cy="2809693"/>
            <a:chOff x="12708052" y="5708395"/>
            <a:chExt cx="760808" cy="1185370"/>
          </a:xfrm>
        </p:grpSpPr>
        <p:sp>
          <p:nvSpPr>
            <p:cNvPr id="423" name="Google Shape;423;p9"/>
            <p:cNvSpPr/>
            <p:nvPr/>
          </p:nvSpPr>
          <p:spPr>
            <a:xfrm>
              <a:off x="12953796" y="5708395"/>
              <a:ext cx="372189" cy="429161"/>
            </a:xfrm>
            <a:custGeom>
              <a:avLst/>
              <a:gdLst/>
              <a:ahLst/>
              <a:cxnLst/>
              <a:rect l="l" t="t" r="r" b="b"/>
              <a:pathLst>
                <a:path w="372189" h="429161" extrusionOk="0">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4" name="Google Shape;424;p9"/>
            <p:cNvSpPr/>
            <p:nvPr/>
          </p:nvSpPr>
          <p:spPr>
            <a:xfrm>
              <a:off x="13245262" y="6153980"/>
              <a:ext cx="221694" cy="317050"/>
            </a:xfrm>
            <a:custGeom>
              <a:avLst/>
              <a:gdLst/>
              <a:ahLst/>
              <a:cxnLst/>
              <a:rect l="l" t="t" r="r" b="b"/>
              <a:pathLst>
                <a:path w="221694" h="317050" extrusionOk="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5" name="Google Shape;425;p9"/>
            <p:cNvSpPr/>
            <p:nvPr/>
          </p:nvSpPr>
          <p:spPr>
            <a:xfrm>
              <a:off x="12999517" y="6484393"/>
              <a:ext cx="372189" cy="409372"/>
            </a:xfrm>
            <a:custGeom>
              <a:avLst/>
              <a:gdLst/>
              <a:ahLst/>
              <a:cxnLst/>
              <a:rect l="l" t="t" r="r" b="b"/>
              <a:pathLst>
                <a:path w="372189" h="409372" extrusionOk="0">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6" name="Google Shape;426;p9"/>
            <p:cNvSpPr/>
            <p:nvPr/>
          </p:nvSpPr>
          <p:spPr>
            <a:xfrm>
              <a:off x="13344083" y="5857876"/>
              <a:ext cx="124777" cy="19994"/>
            </a:xfrm>
            <a:custGeom>
              <a:avLst/>
              <a:gdLst/>
              <a:ahLst/>
              <a:cxnLst/>
              <a:rect l="l" t="t" r="r" b="b"/>
              <a:pathLst>
                <a:path w="124777" h="19994" extrusionOk="0">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7" name="Google Shape;427;p9"/>
            <p:cNvSpPr/>
            <p:nvPr/>
          </p:nvSpPr>
          <p:spPr>
            <a:xfrm>
              <a:off x="13413616" y="6760471"/>
              <a:ext cx="54292" cy="18089"/>
            </a:xfrm>
            <a:custGeom>
              <a:avLst/>
              <a:gdLst/>
              <a:ahLst/>
              <a:cxnLst/>
              <a:rect l="l" t="t" r="r" b="b"/>
              <a:pathLst>
                <a:path w="54292" h="18089" extrusionOk="0">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8" name="Google Shape;428;p9"/>
            <p:cNvSpPr/>
            <p:nvPr/>
          </p:nvSpPr>
          <p:spPr>
            <a:xfrm>
              <a:off x="12708052" y="6043569"/>
              <a:ext cx="371236" cy="540524"/>
            </a:xfrm>
            <a:custGeom>
              <a:avLst/>
              <a:gdLst/>
              <a:ahLst/>
              <a:cxnLst/>
              <a:rect l="l" t="t" r="r" b="b"/>
              <a:pathLst>
                <a:path w="371236" h="540524" extrusionOk="0">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adFill>
              <a:gsLst>
                <a:gs pos="0">
                  <a:srgbClr val="6A9D56"/>
                </a:gs>
                <a:gs pos="60540">
                  <a:srgbClr val="2D8784"/>
                </a:gs>
                <a:gs pos="100000">
                  <a:srgbClr val="263D94"/>
                </a:gs>
              </a:gsLst>
              <a:lin ang="54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8CD9FFBF167504091ADB0A958B57D7A" ma:contentTypeVersion="12" ma:contentTypeDescription="Create a new document." ma:contentTypeScope="" ma:versionID="038b2339ec1e182a3872d8bd088646e6">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34c7ae28dddc2e9987b29bfb0aa33bdf"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9C04FAE-B4E5-49BA-A0D5-3F8AD71371EC}">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2.xml><?xml version="1.0" encoding="utf-8"?>
<ds:datastoreItem xmlns:ds="http://schemas.openxmlformats.org/officeDocument/2006/customXml" ds:itemID="{4B73EE31-6BD5-4F8B-BB3E-E54A88EDF1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A8209FE-4E2C-4E94-8A19-8B4E75F892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TotalTime>
  <Words>4152</Words>
  <Application>Microsoft Office PowerPoint</Application>
  <PresentationFormat>Widescreen</PresentationFormat>
  <Paragraphs>326</Paragraphs>
  <Slides>68</Slides>
  <Notes>68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Noto Sans Symbols</vt:lpstr>
      <vt:lpstr>Source Sans Pro</vt:lpstr>
      <vt:lpstr>Montserrat Light</vt:lpstr>
      <vt:lpstr>Montserrat</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Gillian Keane</dc:creator>
  <cp:lastModifiedBy>canice euei</cp:lastModifiedBy>
  <cp:revision>3</cp:revision>
  <dcterms:created xsi:type="dcterms:W3CDTF">2022-05-09T10:29:33Z</dcterms:created>
  <dcterms:modified xsi:type="dcterms:W3CDTF">2024-10-09T15:52:49Z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