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Lst>
  <p:sldSz cx="12192000" cy="6858000"/>
  <p:notesSz cx="6858000" cy="9144000"/>
  <p:embeddedFontLst>
    <p:embeddedFont>
      <p:font typeface="Montserrat" panose="00000500000000000000" pitchFamily="2" charset="0"/>
      <p:regular r:id="rId89"/>
      <p:bold r:id="rId90"/>
      <p:italic r:id="rId91"/>
      <p:boldItalic r:id="rId92"/>
    </p:embeddedFont>
    <p:embeddedFont>
      <p:font typeface="Montserrat Light" panose="00000400000000000000" pitchFamily="2" charset="0"/>
      <p:regular r:id="rId93"/>
      <p:bold r:id="rId94"/>
      <p:italic r:id="rId95"/>
      <p:boldItalic r:id="rId96"/>
    </p:embeddedFont>
    <p:embeddedFont>
      <p:font typeface="Open Sans" panose="020B0606030504020204" pitchFamily="34" charset="0"/>
      <p:regular r:id="rId97"/>
      <p:bold r:id="rId98"/>
      <p:italic r:id="rId99"/>
      <p:boldItalic r:id="rId100"/>
    </p:embeddedFont>
    <p:embeddedFont>
      <p:font typeface="Source Sans Pro" panose="020B0503030403020204" pitchFamily="34" charset="0"/>
      <p:regular r:id="rId101"/>
      <p:bold r:id="rId102"/>
      <p:italic r:id="rId103"/>
      <p:boldItalic r:id="rId10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05" roundtripDataSignature="AMtx7mjc7YwAmAJCsxDUKt9M1HvFZUrEO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font" Target="fonts/font1.fntdata"/><Relationship Id="rId16" Type="http://schemas.openxmlformats.org/officeDocument/2006/relationships/slide" Target="slides/slide12.xml"/><Relationship Id="rId107" Type="http://schemas.openxmlformats.org/officeDocument/2006/relationships/viewProps" Target="viewProps.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font" Target="fonts/font14.fntdata"/><Relationship Id="rId5" Type="http://schemas.openxmlformats.org/officeDocument/2006/relationships/slide" Target="slides/slide1.xml"/><Relationship Id="rId90" Type="http://schemas.openxmlformats.org/officeDocument/2006/relationships/font" Target="fonts/font2.fntdata"/><Relationship Id="rId95" Type="http://schemas.openxmlformats.org/officeDocument/2006/relationships/font" Target="fonts/font7.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font" Target="fonts/font15.fntdata"/><Relationship Id="rId108" Type="http://schemas.openxmlformats.org/officeDocument/2006/relationships/theme" Target="theme/theme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font" Target="fonts/font6.fntdata"/><Relationship Id="rId99" Type="http://schemas.openxmlformats.org/officeDocument/2006/relationships/font" Target="fonts/font11.fntdata"/><Relationship Id="rId101"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ableStyles" Target="tableStyles.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9.fntdata"/><Relationship Id="rId104" Type="http://schemas.openxmlformats.org/officeDocument/2006/relationships/font" Target="fonts/font16.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4.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12.fntdata"/><Relationship Id="rId105" Type="http://customschemas.google.com/relationships/presentationmetadata" Target="meta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2" name="Google Shape;33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1" name="Google Shape;45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4" name="Google Shape;46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8" name="Google Shape;47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4" name="Google Shape;48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7" name="Google Shape;49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0" name="Google Shape;51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4" name="Google Shape;52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7" name="Google Shape;53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3" name="Google Shape;56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6" name="Google Shape;57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9" name="Google Shape;58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2" name="Google Shape;60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7" name="Google Shape;66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7" name="Google Shape;75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3" name="Google Shape;85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4" name="Google Shape;104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0" name="Google Shape;105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2"/>
        <p:cNvGrpSpPr/>
        <p:nvPr/>
      </p:nvGrpSpPr>
      <p:grpSpPr>
        <a:xfrm>
          <a:off x="0" y="0"/>
          <a:ext cx="0" cy="0"/>
          <a:chOff x="0" y="0"/>
          <a:chExt cx="0" cy="0"/>
        </a:xfrm>
      </p:grpSpPr>
      <p:sp>
        <p:nvSpPr>
          <p:cNvPr id="1073" name="Google Shape;1073;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4" name="Google Shape;107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2"/>
        <p:cNvGrpSpPr/>
        <p:nvPr/>
      </p:nvGrpSpPr>
      <p:grpSpPr>
        <a:xfrm>
          <a:off x="0" y="0"/>
          <a:ext cx="0" cy="0"/>
          <a:chOff x="0" y="0"/>
          <a:chExt cx="0" cy="0"/>
        </a:xfrm>
      </p:grpSpPr>
      <p:sp>
        <p:nvSpPr>
          <p:cNvPr id="1083" name="Google Shape;1083;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4" name="Google Shape;108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0" name="Google Shape;109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7" name="Google Shape;109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3" name="Google Shape;110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9" name="Google Shape;1109;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9"/>
        <p:cNvGrpSpPr/>
        <p:nvPr/>
      </p:nvGrpSpPr>
      <p:grpSpPr>
        <a:xfrm>
          <a:off x="0" y="0"/>
          <a:ext cx="0" cy="0"/>
          <a:chOff x="0" y="0"/>
          <a:chExt cx="0" cy="0"/>
        </a:xfrm>
      </p:grpSpPr>
      <p:sp>
        <p:nvSpPr>
          <p:cNvPr id="1130" name="Google Shape;1130;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1" name="Google Shape;113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6" name="Google Shape;1156;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1" name="Google Shape;118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7" name="Google Shape;1187;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9" name="Google Shape;1219;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6" name="Google Shape;36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3"/>
        <p:cNvGrpSpPr/>
        <p:nvPr/>
      </p:nvGrpSpPr>
      <p:grpSpPr>
        <a:xfrm>
          <a:off x="0" y="0"/>
          <a:ext cx="0" cy="0"/>
          <a:chOff x="0" y="0"/>
          <a:chExt cx="0" cy="0"/>
        </a:xfrm>
      </p:grpSpPr>
      <p:sp>
        <p:nvSpPr>
          <p:cNvPr id="1224" name="Google Shape;1224;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5" name="Google Shape;122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6"/>
        <p:cNvGrpSpPr/>
        <p:nvPr/>
      </p:nvGrpSpPr>
      <p:grpSpPr>
        <a:xfrm>
          <a:off x="0" y="0"/>
          <a:ext cx="0" cy="0"/>
          <a:chOff x="0" y="0"/>
          <a:chExt cx="0" cy="0"/>
        </a:xfrm>
      </p:grpSpPr>
      <p:sp>
        <p:nvSpPr>
          <p:cNvPr id="1237" name="Google Shape;1237;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8" name="Google Shape;123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9"/>
        <p:cNvGrpSpPr/>
        <p:nvPr/>
      </p:nvGrpSpPr>
      <p:grpSpPr>
        <a:xfrm>
          <a:off x="0" y="0"/>
          <a:ext cx="0" cy="0"/>
          <a:chOff x="0" y="0"/>
          <a:chExt cx="0" cy="0"/>
        </a:xfrm>
      </p:grpSpPr>
      <p:sp>
        <p:nvSpPr>
          <p:cNvPr id="1250" name="Google Shape;1250;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1" name="Google Shape;125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4" name="Google Shape;126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7" name="Google Shape;127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8"/>
        <p:cNvGrpSpPr/>
        <p:nvPr/>
      </p:nvGrpSpPr>
      <p:grpSpPr>
        <a:xfrm>
          <a:off x="0" y="0"/>
          <a:ext cx="0" cy="0"/>
          <a:chOff x="0" y="0"/>
          <a:chExt cx="0" cy="0"/>
        </a:xfrm>
      </p:grpSpPr>
      <p:sp>
        <p:nvSpPr>
          <p:cNvPr id="1289" name="Google Shape;1289;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0" name="Google Shape;1290;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1"/>
        <p:cNvGrpSpPr/>
        <p:nvPr/>
      </p:nvGrpSpPr>
      <p:grpSpPr>
        <a:xfrm>
          <a:off x="0" y="0"/>
          <a:ext cx="0" cy="0"/>
          <a:chOff x="0" y="0"/>
          <a:chExt cx="0" cy="0"/>
        </a:xfrm>
      </p:grpSpPr>
      <p:sp>
        <p:nvSpPr>
          <p:cNvPr id="1302" name="Google Shape;1302;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3" name="Google Shape;130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4"/>
        <p:cNvGrpSpPr/>
        <p:nvPr/>
      </p:nvGrpSpPr>
      <p:grpSpPr>
        <a:xfrm>
          <a:off x="0" y="0"/>
          <a:ext cx="0" cy="0"/>
          <a:chOff x="0" y="0"/>
          <a:chExt cx="0" cy="0"/>
        </a:xfrm>
      </p:grpSpPr>
      <p:sp>
        <p:nvSpPr>
          <p:cNvPr id="1315" name="Google Shape;1315;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6" name="Google Shape;1316;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7" name="Google Shape;1317;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3" name="Google Shape;1323;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6" name="Google Shape;1336;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9" name="Google Shape;1349;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2" name="Google Shape;1362;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5" name="Google Shape;137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6"/>
        <p:cNvGrpSpPr/>
        <p:nvPr/>
      </p:nvGrpSpPr>
      <p:grpSpPr>
        <a:xfrm>
          <a:off x="0" y="0"/>
          <a:ext cx="0" cy="0"/>
          <a:chOff x="0" y="0"/>
          <a:chExt cx="0" cy="0"/>
        </a:xfrm>
      </p:grpSpPr>
      <p:sp>
        <p:nvSpPr>
          <p:cNvPr id="1387" name="Google Shape;1387;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8" name="Google Shape;1388;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9" name="Google Shape;1389;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3"/>
        <p:cNvGrpSpPr/>
        <p:nvPr/>
      </p:nvGrpSpPr>
      <p:grpSpPr>
        <a:xfrm>
          <a:off x="0" y="0"/>
          <a:ext cx="0" cy="0"/>
          <a:chOff x="0" y="0"/>
          <a:chExt cx="0" cy="0"/>
        </a:xfrm>
      </p:grpSpPr>
      <p:sp>
        <p:nvSpPr>
          <p:cNvPr id="1394" name="Google Shape;1394;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5" name="Google Shape;1395;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6"/>
        <p:cNvGrpSpPr/>
        <p:nvPr/>
      </p:nvGrpSpPr>
      <p:grpSpPr>
        <a:xfrm>
          <a:off x="0" y="0"/>
          <a:ext cx="0" cy="0"/>
          <a:chOff x="0" y="0"/>
          <a:chExt cx="0" cy="0"/>
        </a:xfrm>
      </p:grpSpPr>
      <p:sp>
        <p:nvSpPr>
          <p:cNvPr id="1407" name="Google Shape;1407;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8" name="Google Shape;1408;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1" name="Google Shape;1421;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2"/>
        <p:cNvGrpSpPr/>
        <p:nvPr/>
      </p:nvGrpSpPr>
      <p:grpSpPr>
        <a:xfrm>
          <a:off x="0" y="0"/>
          <a:ext cx="0" cy="0"/>
          <a:chOff x="0" y="0"/>
          <a:chExt cx="0" cy="0"/>
        </a:xfrm>
      </p:grpSpPr>
      <p:sp>
        <p:nvSpPr>
          <p:cNvPr id="1433" name="Google Shape;1433;p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4" name="Google Shape;1434;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5"/>
        <p:cNvGrpSpPr/>
        <p:nvPr/>
      </p:nvGrpSpPr>
      <p:grpSpPr>
        <a:xfrm>
          <a:off x="0" y="0"/>
          <a:ext cx="0" cy="0"/>
          <a:chOff x="0" y="0"/>
          <a:chExt cx="0" cy="0"/>
        </a:xfrm>
      </p:grpSpPr>
      <p:sp>
        <p:nvSpPr>
          <p:cNvPr id="1446" name="Google Shape;1446;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7" name="Google Shape;1447;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8" name="Google Shape;1448;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2"/>
        <p:cNvGrpSpPr/>
        <p:nvPr/>
      </p:nvGrpSpPr>
      <p:grpSpPr>
        <a:xfrm>
          <a:off x="0" y="0"/>
          <a:ext cx="0" cy="0"/>
          <a:chOff x="0" y="0"/>
          <a:chExt cx="0" cy="0"/>
        </a:xfrm>
      </p:grpSpPr>
      <p:sp>
        <p:nvSpPr>
          <p:cNvPr id="1453" name="Google Shape;1453;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4" name="Google Shape;1454;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6" name="Google Shape;39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5"/>
        <p:cNvGrpSpPr/>
        <p:nvPr/>
      </p:nvGrpSpPr>
      <p:grpSpPr>
        <a:xfrm>
          <a:off x="0" y="0"/>
          <a:ext cx="0" cy="0"/>
          <a:chOff x="0" y="0"/>
          <a:chExt cx="0" cy="0"/>
        </a:xfrm>
      </p:grpSpPr>
      <p:sp>
        <p:nvSpPr>
          <p:cNvPr id="1466" name="Google Shape;1466;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7" name="Google Shape;1467;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8" name="Google Shape;1468;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60</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2"/>
        <p:cNvGrpSpPr/>
        <p:nvPr/>
      </p:nvGrpSpPr>
      <p:grpSpPr>
        <a:xfrm>
          <a:off x="0" y="0"/>
          <a:ext cx="0" cy="0"/>
          <a:chOff x="0" y="0"/>
          <a:chExt cx="0" cy="0"/>
        </a:xfrm>
      </p:grpSpPr>
      <p:sp>
        <p:nvSpPr>
          <p:cNvPr id="1473" name="Google Shape;1473;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4" name="Google Shape;1474;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5"/>
        <p:cNvGrpSpPr/>
        <p:nvPr/>
      </p:nvGrpSpPr>
      <p:grpSpPr>
        <a:xfrm>
          <a:off x="0" y="0"/>
          <a:ext cx="0" cy="0"/>
          <a:chOff x="0" y="0"/>
          <a:chExt cx="0" cy="0"/>
        </a:xfrm>
      </p:grpSpPr>
      <p:sp>
        <p:nvSpPr>
          <p:cNvPr id="1486" name="Google Shape;1486;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7" name="Google Shape;1487;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8" name="Google Shape;1488;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4" name="Google Shape;1494;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5"/>
        <p:cNvGrpSpPr/>
        <p:nvPr/>
      </p:nvGrpSpPr>
      <p:grpSpPr>
        <a:xfrm>
          <a:off x="0" y="0"/>
          <a:ext cx="0" cy="0"/>
          <a:chOff x="0" y="0"/>
          <a:chExt cx="0" cy="0"/>
        </a:xfrm>
      </p:grpSpPr>
      <p:sp>
        <p:nvSpPr>
          <p:cNvPr id="1506" name="Google Shape;1506;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7" name="Google Shape;1507;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8" name="Google Shape;1508;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p65:notes"/>
          <p:cNvSpPr>
            <a:spLocks noGrp="1" noRot="1" noChangeAspect="1"/>
          </p:cNvSpPr>
          <p:nvPr>
            <p:ph type="sldImg" idx="2"/>
          </p:nvPr>
        </p:nvSpPr>
        <p:spPr>
          <a:xfrm>
            <a:off x="3079750" y="946150"/>
            <a:ext cx="45339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4" name="Google Shape;1514;p65:notes"/>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15" name="Google Shape;1515;p65:notes"/>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GB"/>
              <a:t>65</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1" name="Google Shape;1531;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2" name="Google Shape;1532;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66</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8" name="Google Shape;1538;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2"/>
        <p:cNvGrpSpPr/>
        <p:nvPr/>
      </p:nvGrpSpPr>
      <p:grpSpPr>
        <a:xfrm>
          <a:off x="0" y="0"/>
          <a:ext cx="0" cy="0"/>
          <a:chOff x="0" y="0"/>
          <a:chExt cx="0" cy="0"/>
        </a:xfrm>
      </p:grpSpPr>
      <p:sp>
        <p:nvSpPr>
          <p:cNvPr id="1543" name="Google Shape;1543;p6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4" name="Google Shape;1544;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5"/>
        <p:cNvGrpSpPr/>
        <p:nvPr/>
      </p:nvGrpSpPr>
      <p:grpSpPr>
        <a:xfrm>
          <a:off x="0" y="0"/>
          <a:ext cx="0" cy="0"/>
          <a:chOff x="0" y="0"/>
          <a:chExt cx="0" cy="0"/>
        </a:xfrm>
      </p:grpSpPr>
      <p:sp>
        <p:nvSpPr>
          <p:cNvPr id="1556" name="Google Shape;1556;p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7" name="Google Shape;1557;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6" name="Google Shape;40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8"/>
        <p:cNvGrpSpPr/>
        <p:nvPr/>
      </p:nvGrpSpPr>
      <p:grpSpPr>
        <a:xfrm>
          <a:off x="0" y="0"/>
          <a:ext cx="0" cy="0"/>
          <a:chOff x="0" y="0"/>
          <a:chExt cx="0" cy="0"/>
        </a:xfrm>
      </p:grpSpPr>
      <p:sp>
        <p:nvSpPr>
          <p:cNvPr id="1569" name="Google Shape;1569;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0" name="Google Shape;1570;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1" name="Google Shape;1571;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70</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5"/>
        <p:cNvGrpSpPr/>
        <p:nvPr/>
      </p:nvGrpSpPr>
      <p:grpSpPr>
        <a:xfrm>
          <a:off x="0" y="0"/>
          <a:ext cx="0" cy="0"/>
          <a:chOff x="0" y="0"/>
          <a:chExt cx="0" cy="0"/>
        </a:xfrm>
      </p:grpSpPr>
      <p:sp>
        <p:nvSpPr>
          <p:cNvPr id="1576" name="Google Shape;1576;p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7" name="Google Shape;1577;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8"/>
        <p:cNvGrpSpPr/>
        <p:nvPr/>
      </p:nvGrpSpPr>
      <p:grpSpPr>
        <a:xfrm>
          <a:off x="0" y="0"/>
          <a:ext cx="0" cy="0"/>
          <a:chOff x="0" y="0"/>
          <a:chExt cx="0" cy="0"/>
        </a:xfrm>
      </p:grpSpPr>
      <p:sp>
        <p:nvSpPr>
          <p:cNvPr id="1589" name="Google Shape;1589;p7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0" name="Google Shape;1590;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1"/>
        <p:cNvGrpSpPr/>
        <p:nvPr/>
      </p:nvGrpSpPr>
      <p:grpSpPr>
        <a:xfrm>
          <a:off x="0" y="0"/>
          <a:ext cx="0" cy="0"/>
          <a:chOff x="0" y="0"/>
          <a:chExt cx="0" cy="0"/>
        </a:xfrm>
      </p:grpSpPr>
      <p:sp>
        <p:nvSpPr>
          <p:cNvPr id="1602" name="Google Shape;1602;p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3" name="Google Shape;1603;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4"/>
        <p:cNvGrpSpPr/>
        <p:nvPr/>
      </p:nvGrpSpPr>
      <p:grpSpPr>
        <a:xfrm>
          <a:off x="0" y="0"/>
          <a:ext cx="0" cy="0"/>
          <a:chOff x="0" y="0"/>
          <a:chExt cx="0" cy="0"/>
        </a:xfrm>
      </p:grpSpPr>
      <p:sp>
        <p:nvSpPr>
          <p:cNvPr id="1615" name="Google Shape;1615;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6" name="Google Shape;1616;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7" name="Google Shape;1617;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74</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1"/>
        <p:cNvGrpSpPr/>
        <p:nvPr/>
      </p:nvGrpSpPr>
      <p:grpSpPr>
        <a:xfrm>
          <a:off x="0" y="0"/>
          <a:ext cx="0" cy="0"/>
          <a:chOff x="0" y="0"/>
          <a:chExt cx="0" cy="0"/>
        </a:xfrm>
      </p:grpSpPr>
      <p:sp>
        <p:nvSpPr>
          <p:cNvPr id="1622" name="Google Shape;1622;p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3" name="Google Shape;1623;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4"/>
        <p:cNvGrpSpPr/>
        <p:nvPr/>
      </p:nvGrpSpPr>
      <p:grpSpPr>
        <a:xfrm>
          <a:off x="0" y="0"/>
          <a:ext cx="0" cy="0"/>
          <a:chOff x="0" y="0"/>
          <a:chExt cx="0" cy="0"/>
        </a:xfrm>
      </p:grpSpPr>
      <p:sp>
        <p:nvSpPr>
          <p:cNvPr id="1635" name="Google Shape;1635;p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6" name="Google Shape;1636;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7"/>
        <p:cNvGrpSpPr/>
        <p:nvPr/>
      </p:nvGrpSpPr>
      <p:grpSpPr>
        <a:xfrm>
          <a:off x="0" y="0"/>
          <a:ext cx="0" cy="0"/>
          <a:chOff x="0" y="0"/>
          <a:chExt cx="0" cy="0"/>
        </a:xfrm>
      </p:grpSpPr>
      <p:sp>
        <p:nvSpPr>
          <p:cNvPr id="1648" name="Google Shape;1648;p7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9" name="Google Shape;1649;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0"/>
        <p:cNvGrpSpPr/>
        <p:nvPr/>
      </p:nvGrpSpPr>
      <p:grpSpPr>
        <a:xfrm>
          <a:off x="0" y="0"/>
          <a:ext cx="0" cy="0"/>
          <a:chOff x="0" y="0"/>
          <a:chExt cx="0" cy="0"/>
        </a:xfrm>
      </p:grpSpPr>
      <p:sp>
        <p:nvSpPr>
          <p:cNvPr id="1661" name="Google Shape;1661;p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2" name="Google Shape;1662;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3"/>
        <p:cNvGrpSpPr/>
        <p:nvPr/>
      </p:nvGrpSpPr>
      <p:grpSpPr>
        <a:xfrm>
          <a:off x="0" y="0"/>
          <a:ext cx="0" cy="0"/>
          <a:chOff x="0" y="0"/>
          <a:chExt cx="0" cy="0"/>
        </a:xfrm>
      </p:grpSpPr>
      <p:sp>
        <p:nvSpPr>
          <p:cNvPr id="1674" name="Google Shape;1674;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5" name="Google Shape;1675;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2" name="Google Shape;41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p8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8" name="Google Shape;1688;p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9"/>
        <p:cNvGrpSpPr/>
        <p:nvPr/>
      </p:nvGrpSpPr>
      <p:grpSpPr>
        <a:xfrm>
          <a:off x="0" y="0"/>
          <a:ext cx="0" cy="0"/>
          <a:chOff x="0" y="0"/>
          <a:chExt cx="0" cy="0"/>
        </a:xfrm>
      </p:grpSpPr>
      <p:sp>
        <p:nvSpPr>
          <p:cNvPr id="1700" name="Google Shape;1700;p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1" name="Google Shape;1701;p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2"/>
        <p:cNvGrpSpPr/>
        <p:nvPr/>
      </p:nvGrpSpPr>
      <p:grpSpPr>
        <a:xfrm>
          <a:off x="0" y="0"/>
          <a:ext cx="0" cy="0"/>
          <a:chOff x="0" y="0"/>
          <a:chExt cx="0" cy="0"/>
        </a:xfrm>
      </p:grpSpPr>
      <p:sp>
        <p:nvSpPr>
          <p:cNvPr id="1713" name="Google Shape;1713;p8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4" name="Google Shape;1714;p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5"/>
        <p:cNvGrpSpPr/>
        <p:nvPr/>
      </p:nvGrpSpPr>
      <p:grpSpPr>
        <a:xfrm>
          <a:off x="0" y="0"/>
          <a:ext cx="0" cy="0"/>
          <a:chOff x="0" y="0"/>
          <a:chExt cx="0" cy="0"/>
        </a:xfrm>
      </p:grpSpPr>
      <p:sp>
        <p:nvSpPr>
          <p:cNvPr id="1726" name="Google Shape;1726;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7" name="Google Shape;1727;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8" name="Google Shape;1728;p8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83</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5" name="Google Shape;42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userDrawn="1">
  <p:cSld name="Cover Slide ">
    <p:spTree>
      <p:nvGrpSpPr>
        <p:cNvPr id="1" name="Shape 12"/>
        <p:cNvGrpSpPr/>
        <p:nvPr/>
      </p:nvGrpSpPr>
      <p:grpSpPr>
        <a:xfrm>
          <a:off x="0" y="0"/>
          <a:ext cx="0" cy="0"/>
          <a:chOff x="0" y="0"/>
          <a:chExt cx="0" cy="0"/>
        </a:xfrm>
      </p:grpSpPr>
      <p:sp>
        <p:nvSpPr>
          <p:cNvPr id="13" name="Google Shape;13;p85"/>
          <p:cNvSpPr>
            <a:spLocks noGrp="1"/>
          </p:cNvSpPr>
          <p:nvPr>
            <p:ph type="pic" idx="2"/>
          </p:nvPr>
        </p:nvSpPr>
        <p:spPr>
          <a:xfrm>
            <a:off x="487463" y="656405"/>
            <a:ext cx="11318019" cy="3936378"/>
          </a:xfrm>
          <a:prstGeom prst="rect">
            <a:avLst/>
          </a:prstGeom>
          <a:solidFill>
            <a:srgbClr val="F2F2F2"/>
          </a:solidFill>
          <a:ln>
            <a:noFill/>
          </a:ln>
        </p:spPr>
      </p:sp>
      <p:sp>
        <p:nvSpPr>
          <p:cNvPr id="69" name="Google Shape;69;p85"/>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85"/>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63"/>
        <p:cNvGrpSpPr/>
        <p:nvPr/>
      </p:nvGrpSpPr>
      <p:grpSpPr>
        <a:xfrm>
          <a:off x="0" y="0"/>
          <a:ext cx="0" cy="0"/>
          <a:chOff x="0" y="0"/>
          <a:chExt cx="0" cy="0"/>
        </a:xfrm>
      </p:grpSpPr>
      <p:sp>
        <p:nvSpPr>
          <p:cNvPr id="264" name="Google Shape;264;p94"/>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94"/>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6" name="Google Shape;266;p94"/>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7" name="Google Shape;267;p94"/>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8" name="Google Shape;268;p94"/>
          <p:cNvSpPr>
            <a:spLocks noGrp="1"/>
          </p:cNvSpPr>
          <p:nvPr>
            <p:ph type="pic" idx="4"/>
          </p:nvPr>
        </p:nvSpPr>
        <p:spPr>
          <a:xfrm>
            <a:off x="-126342" y="0"/>
            <a:ext cx="3669321" cy="6858000"/>
          </a:xfrm>
          <a:prstGeom prst="rect">
            <a:avLst/>
          </a:prstGeom>
          <a:solidFill>
            <a:srgbClr val="D8D8D8"/>
          </a:solidFill>
          <a:ln>
            <a:noFill/>
          </a:ln>
        </p:spPr>
      </p:sp>
      <p:sp>
        <p:nvSpPr>
          <p:cNvPr id="269" name="Google Shape;269;p94"/>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0" name="Google Shape;270;p94"/>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1" name="Google Shape;271;p94"/>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2" name="Google Shape;272;p94"/>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3" name="Google Shape;273;p94"/>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4" name="Google Shape;274;p94"/>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75" name="Google Shape;275;p94"/>
          <p:cNvGrpSpPr/>
          <p:nvPr/>
        </p:nvGrpSpPr>
        <p:grpSpPr>
          <a:xfrm>
            <a:off x="4125567" y="726071"/>
            <a:ext cx="7578908" cy="5461417"/>
            <a:chOff x="4054159" y="721803"/>
            <a:chExt cx="7578908" cy="5461417"/>
          </a:xfrm>
        </p:grpSpPr>
        <p:grpSp>
          <p:nvGrpSpPr>
            <p:cNvPr id="276" name="Google Shape;276;p94"/>
            <p:cNvGrpSpPr/>
            <p:nvPr/>
          </p:nvGrpSpPr>
          <p:grpSpPr>
            <a:xfrm>
              <a:off x="4054161" y="721803"/>
              <a:ext cx="7547911" cy="1674487"/>
              <a:chOff x="4061909" y="1565906"/>
              <a:chExt cx="7547911" cy="1882781"/>
            </a:xfrm>
          </p:grpSpPr>
          <p:cxnSp>
            <p:nvCxnSpPr>
              <p:cNvPr id="277" name="Google Shape;277;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8" name="Google Shape;278;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9" name="Google Shape;279;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0" name="Google Shape;280;p94"/>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1" name="Google Shape;281;p94"/>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82" name="Google Shape;282;p94"/>
            <p:cNvGrpSpPr/>
            <p:nvPr/>
          </p:nvGrpSpPr>
          <p:grpSpPr>
            <a:xfrm>
              <a:off x="4054160" y="2644936"/>
              <a:ext cx="7547911" cy="1674487"/>
              <a:chOff x="4061909" y="1565906"/>
              <a:chExt cx="7547911" cy="1882781"/>
            </a:xfrm>
          </p:grpSpPr>
          <p:cxnSp>
            <p:nvCxnSpPr>
              <p:cNvPr id="283" name="Google Shape;283;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4" name="Google Shape;284;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5" name="Google Shape;285;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6" name="Google Shape;286;p94"/>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7" name="Google Shape;287;p94"/>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88" name="Google Shape;288;p94"/>
            <p:cNvGrpSpPr/>
            <p:nvPr/>
          </p:nvGrpSpPr>
          <p:grpSpPr>
            <a:xfrm>
              <a:off x="4069658" y="4508733"/>
              <a:ext cx="7547911" cy="1674487"/>
              <a:chOff x="4061909" y="1565906"/>
              <a:chExt cx="7547911" cy="1882781"/>
            </a:xfrm>
          </p:grpSpPr>
          <p:cxnSp>
            <p:nvCxnSpPr>
              <p:cNvPr id="289" name="Google Shape;289;p94"/>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0" name="Google Shape;290;p94"/>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1" name="Google Shape;291;p94"/>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92" name="Google Shape;292;p94"/>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93" name="Google Shape;293;p94"/>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94"/>
        <p:cNvGrpSpPr/>
        <p:nvPr/>
      </p:nvGrpSpPr>
      <p:grpSpPr>
        <a:xfrm>
          <a:off x="0" y="0"/>
          <a:ext cx="0" cy="0"/>
          <a:chOff x="0" y="0"/>
          <a:chExt cx="0" cy="0"/>
        </a:xfrm>
      </p:grpSpPr>
      <p:sp>
        <p:nvSpPr>
          <p:cNvPr id="295" name="Google Shape;295;p95"/>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95"/>
          <p:cNvSpPr>
            <a:spLocks noGrp="1"/>
          </p:cNvSpPr>
          <p:nvPr>
            <p:ph type="pic" idx="2"/>
          </p:nvPr>
        </p:nvSpPr>
        <p:spPr>
          <a:xfrm>
            <a:off x="5888002" y="439730"/>
            <a:ext cx="5660531" cy="6045736"/>
          </a:xfrm>
          <a:prstGeom prst="rect">
            <a:avLst/>
          </a:prstGeom>
          <a:solidFill>
            <a:srgbClr val="F2F2F2"/>
          </a:solidFill>
          <a:ln>
            <a:noFill/>
          </a:ln>
        </p:spPr>
      </p:sp>
      <p:sp>
        <p:nvSpPr>
          <p:cNvPr id="297" name="Google Shape;297;p95"/>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8" name="Google Shape;298;p95"/>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9"/>
        <p:cNvGrpSpPr/>
        <p:nvPr/>
      </p:nvGrpSpPr>
      <p:grpSpPr>
        <a:xfrm>
          <a:off x="0" y="0"/>
          <a:ext cx="0" cy="0"/>
          <a:chOff x="0" y="0"/>
          <a:chExt cx="0" cy="0"/>
        </a:xfrm>
      </p:grpSpPr>
      <p:sp>
        <p:nvSpPr>
          <p:cNvPr id="300" name="Google Shape;300;p96"/>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1" name="Google Shape;301;p96"/>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302" name="Google Shape;302;p96"/>
          <p:cNvGrpSpPr/>
          <p:nvPr/>
        </p:nvGrpSpPr>
        <p:grpSpPr>
          <a:xfrm flipH="1">
            <a:off x="3" y="148421"/>
            <a:ext cx="2360746" cy="3678139"/>
            <a:chOff x="12708052" y="5708395"/>
            <a:chExt cx="760808" cy="1185370"/>
          </a:xfrm>
        </p:grpSpPr>
        <p:sp>
          <p:nvSpPr>
            <p:cNvPr id="303" name="Google Shape;303;p9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4" name="Google Shape;304;p9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9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9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9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9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09" name="Google Shape;309;p96"/>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10" name="Google Shape;310;p96"/>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97"/>
          <p:cNvGrpSpPr/>
          <p:nvPr/>
        </p:nvGrpSpPr>
        <p:grpSpPr>
          <a:xfrm rot="10800000" flipH="1">
            <a:off x="9804365" y="0"/>
            <a:ext cx="2360746" cy="3678139"/>
            <a:chOff x="12708052" y="5708395"/>
            <a:chExt cx="760808" cy="1185370"/>
          </a:xfrm>
        </p:grpSpPr>
        <p:sp>
          <p:nvSpPr>
            <p:cNvPr id="313" name="Google Shape;313;p9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9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9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9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9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9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97"/>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97"/>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97"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97"/>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23"/>
        <p:cNvGrpSpPr/>
        <p:nvPr/>
      </p:nvGrpSpPr>
      <p:grpSpPr>
        <a:xfrm>
          <a:off x="0" y="0"/>
          <a:ext cx="0" cy="0"/>
          <a:chOff x="0" y="0"/>
          <a:chExt cx="0" cy="0"/>
        </a:xfrm>
      </p:grpSpPr>
      <p:sp>
        <p:nvSpPr>
          <p:cNvPr id="324" name="Google Shape;324;p98"/>
          <p:cNvSpPr txBox="1">
            <a:spLocks noGrp="1"/>
          </p:cNvSpPr>
          <p:nvPr>
            <p:ph type="title"/>
          </p:nvPr>
        </p:nvSpPr>
        <p:spPr>
          <a:xfrm>
            <a:off x="1935426" y="1438502"/>
            <a:ext cx="8321149" cy="577659"/>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rgbClr val="7CACD2"/>
              </a:buClr>
              <a:buSzPts val="1400"/>
              <a:buFont typeface="Open Sans"/>
              <a:buNone/>
              <a:defRPr sz="4171" b="1" i="0" u="none" strike="noStrike" cap="none">
                <a:solidFill>
                  <a:srgbClr val="7CACD2"/>
                </a:solidFill>
                <a:latin typeface="Open Sans"/>
                <a:ea typeface="Open Sans"/>
                <a:cs typeface="Open Sans"/>
                <a:sym typeface="Open Sans"/>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325" name="Google Shape;325;p98"/>
          <p:cNvSpPr txBox="1">
            <a:spLocks noGrp="1"/>
          </p:cNvSpPr>
          <p:nvPr>
            <p:ph type="body" idx="1"/>
          </p:nvPr>
        </p:nvSpPr>
        <p:spPr>
          <a:xfrm>
            <a:off x="1935426" y="1438502"/>
            <a:ext cx="8321149" cy="577659"/>
          </a:xfrm>
          <a:prstGeom prst="rect">
            <a:avLst/>
          </a:prstGeom>
          <a:noFill/>
          <a:ln>
            <a:noFill/>
          </a:ln>
        </p:spPr>
        <p:txBody>
          <a:bodyPr spcFirstLastPara="1" wrap="square" lIns="0" tIns="0" rIns="0" bIns="0" anchor="t" anchorCtr="0">
            <a:spAutoFit/>
          </a:bodyPr>
          <a:lstStyle>
            <a:lvl1pPr marL="457200" marR="0" lvl="0" indent="-228600" algn="l" rtl="0">
              <a:lnSpc>
                <a:spcPct val="90000"/>
              </a:lnSpc>
              <a:spcBef>
                <a:spcPts val="0"/>
              </a:spcBef>
              <a:spcAft>
                <a:spcPts val="0"/>
              </a:spcAft>
              <a:buClr>
                <a:srgbClr val="7CACD2"/>
              </a:buClr>
              <a:buSzPts val="1400"/>
              <a:buFont typeface="Arial"/>
              <a:buNone/>
              <a:defRPr sz="4171" b="1" i="0" u="none" strike="noStrike" cap="none">
                <a:solidFill>
                  <a:srgbClr val="7CACD2"/>
                </a:solidFill>
                <a:latin typeface="Open Sans"/>
                <a:ea typeface="Open Sans"/>
                <a:cs typeface="Open Sans"/>
                <a:sym typeface="Open Sans"/>
              </a:defRPr>
            </a:lvl1pPr>
            <a:lvl2pPr marL="914400" marR="0" lvl="1" indent="-228600" algn="l" rtl="0">
              <a:lnSpc>
                <a:spcPct val="90000"/>
              </a:lnSpc>
              <a:spcBef>
                <a:spcPts val="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6" name="Google Shape;326;p98"/>
          <p:cNvSpPr txBox="1">
            <a:spLocks noGrp="1"/>
          </p:cNvSpPr>
          <p:nvPr>
            <p:ph type="ftr" idx="11"/>
          </p:nvPr>
        </p:nvSpPr>
        <p:spPr>
          <a:xfrm>
            <a:off x="4145280" y="6377939"/>
            <a:ext cx="3901440" cy="276999"/>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27" name="Google Shape;327;p98"/>
          <p:cNvSpPr txBox="1">
            <a:spLocks noGrp="1"/>
          </p:cNvSpPr>
          <p:nvPr>
            <p:ph type="dt" idx="10"/>
          </p:nvPr>
        </p:nvSpPr>
        <p:spPr>
          <a:xfrm>
            <a:off x="609600" y="6377939"/>
            <a:ext cx="2804160" cy="276999"/>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Clr>
                <a:srgbClr val="888888"/>
              </a:buClr>
              <a:buSzPts val="1400"/>
              <a:buFont typeface="Calibri"/>
              <a:buNone/>
              <a:defRPr sz="1800">
                <a:solidFill>
                  <a:srgbClr val="888888"/>
                </a:solidFill>
                <a:latin typeface="Calibri"/>
                <a:ea typeface="Calibri"/>
                <a:cs typeface="Calibri"/>
                <a:sym typeface="Calibri"/>
              </a:defRPr>
            </a:lvl1pPr>
            <a:lvl2pPr marR="0" lvl="1"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28" name="Google Shape;328;p98"/>
          <p:cNvSpPr txBox="1">
            <a:spLocks noGrp="1"/>
          </p:cNvSpPr>
          <p:nvPr>
            <p:ph type="sldNum" idx="12"/>
          </p:nvPr>
        </p:nvSpPr>
        <p:spPr>
          <a:xfrm>
            <a:off x="8778240" y="6377940"/>
            <a:ext cx="2804160" cy="251159"/>
          </a:xfrm>
          <a:prstGeom prst="rect">
            <a:avLst/>
          </a:prstGeom>
          <a:noFill/>
          <a:ln>
            <a:noFill/>
          </a:ln>
        </p:spPr>
        <p:txBody>
          <a:bodyPr spcFirstLastPara="1" wrap="square" lIns="0" tIns="0" rIns="0" bIns="0" anchor="t" anchorCtr="0">
            <a:spAutoFit/>
          </a:bodyPr>
          <a:lstStyle>
            <a:lvl1pPr marL="0" marR="0" lvl="0"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1pPr>
            <a:lvl2pPr marL="0" marR="0" lvl="1"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2pPr>
            <a:lvl3pPr marL="0" marR="0" lvl="2"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3pPr>
            <a:lvl4pPr marL="0" marR="0" lvl="3"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4pPr>
            <a:lvl5pPr marL="0" marR="0" lvl="4"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5pPr>
            <a:lvl6pPr marL="0" marR="0" lvl="5"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6pPr>
            <a:lvl7pPr marL="0" marR="0" lvl="6"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7pPr>
            <a:lvl8pPr marL="0" marR="0" lvl="7"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8pPr>
            <a:lvl9pPr marL="0" marR="0" lvl="8" indent="0" algn="r" rtl="0">
              <a:spcBef>
                <a:spcPts val="0"/>
              </a:spcBef>
              <a:buClr>
                <a:srgbClr val="888888"/>
              </a:buClr>
              <a:buSzPts val="1632"/>
              <a:buFont typeface="Calibri"/>
              <a:buNone/>
              <a:defRPr sz="1632"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71"/>
        <p:cNvGrpSpPr/>
        <p:nvPr/>
      </p:nvGrpSpPr>
      <p:grpSpPr>
        <a:xfrm>
          <a:off x="0" y="0"/>
          <a:ext cx="0" cy="0"/>
          <a:chOff x="0" y="0"/>
          <a:chExt cx="0" cy="0"/>
        </a:xfrm>
      </p:grpSpPr>
      <p:sp>
        <p:nvSpPr>
          <p:cNvPr id="72" name="Google Shape;72;p86"/>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 name="Google Shape;73;p86"/>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6"/>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75"/>
        <p:cNvGrpSpPr/>
        <p:nvPr/>
      </p:nvGrpSpPr>
      <p:grpSpPr>
        <a:xfrm>
          <a:off x="0" y="0"/>
          <a:ext cx="0" cy="0"/>
          <a:chOff x="0" y="0"/>
          <a:chExt cx="0" cy="0"/>
        </a:xfrm>
      </p:grpSpPr>
      <p:sp>
        <p:nvSpPr>
          <p:cNvPr id="76" name="Google Shape;76;p87"/>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7"/>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87"/>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87"/>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87"/>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87"/>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87"/>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87"/>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87"/>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87"/>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87"/>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88" name="Google Shape;88;p87"/>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9" name="Google Shape;89;p87"/>
          <p:cNvGrpSpPr/>
          <p:nvPr/>
        </p:nvGrpSpPr>
        <p:grpSpPr>
          <a:xfrm>
            <a:off x="2600040" y="2646874"/>
            <a:ext cx="7753586" cy="2110705"/>
            <a:chOff x="1265109" y="2728756"/>
            <a:chExt cx="4752000" cy="1567084"/>
          </a:xfrm>
        </p:grpSpPr>
        <p:sp>
          <p:nvSpPr>
            <p:cNvPr id="90" name="Google Shape;90;p87"/>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1" name="Google Shape;91;p87"/>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2" name="Google Shape;92;p87"/>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3" name="Google Shape;93;p87"/>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94" name="Google Shape;94;p87"/>
          <p:cNvGrpSpPr/>
          <p:nvPr/>
        </p:nvGrpSpPr>
        <p:grpSpPr>
          <a:xfrm>
            <a:off x="343586" y="4825263"/>
            <a:ext cx="1579575" cy="1540900"/>
            <a:chOff x="10968672" y="5214269"/>
            <a:chExt cx="1344930" cy="1312000"/>
          </a:xfrm>
        </p:grpSpPr>
        <p:grpSp>
          <p:nvGrpSpPr>
            <p:cNvPr id="95" name="Google Shape;95;p87"/>
            <p:cNvGrpSpPr/>
            <p:nvPr/>
          </p:nvGrpSpPr>
          <p:grpSpPr>
            <a:xfrm>
              <a:off x="11799728" y="5338043"/>
              <a:ext cx="373379" cy="317051"/>
              <a:chOff x="11799728" y="5338043"/>
              <a:chExt cx="373379" cy="317051"/>
            </a:xfrm>
          </p:grpSpPr>
          <p:sp>
            <p:nvSpPr>
              <p:cNvPr id="96" name="Google Shape;96;p87"/>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 name="Google Shape;97;p87"/>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 name="Google Shape;98;p87"/>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9" name="Google Shape;99;p87"/>
            <p:cNvGrpSpPr/>
            <p:nvPr/>
          </p:nvGrpSpPr>
          <p:grpSpPr>
            <a:xfrm>
              <a:off x="11553031" y="5790293"/>
              <a:ext cx="373380" cy="316098"/>
              <a:chOff x="11553031" y="5790293"/>
              <a:chExt cx="373380" cy="316098"/>
            </a:xfrm>
          </p:grpSpPr>
          <p:sp>
            <p:nvSpPr>
              <p:cNvPr id="100" name="Google Shape;100;p87"/>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87"/>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87"/>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3" name="Google Shape;103;p87"/>
            <p:cNvGrpSpPr/>
            <p:nvPr/>
          </p:nvGrpSpPr>
          <p:grpSpPr>
            <a:xfrm>
              <a:off x="12091193" y="5786484"/>
              <a:ext cx="221456" cy="316099"/>
              <a:chOff x="12091193" y="5786484"/>
              <a:chExt cx="221456" cy="316099"/>
            </a:xfrm>
          </p:grpSpPr>
          <p:sp>
            <p:nvSpPr>
              <p:cNvPr id="104" name="Google Shape;104;p87"/>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87"/>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87"/>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7" name="Google Shape;107;p87"/>
            <p:cNvGrpSpPr/>
            <p:nvPr/>
          </p:nvGrpSpPr>
          <p:grpSpPr>
            <a:xfrm>
              <a:off x="11846163" y="6237782"/>
              <a:ext cx="371713" cy="288487"/>
              <a:chOff x="11846163" y="6237782"/>
              <a:chExt cx="371713" cy="288487"/>
            </a:xfrm>
          </p:grpSpPr>
          <p:sp>
            <p:nvSpPr>
              <p:cNvPr id="108" name="Google Shape;108;p87"/>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87"/>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87"/>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1" name="Google Shape;111;p87"/>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87"/>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87"/>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87"/>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87"/>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87"/>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7" name="Google Shape;117;p87"/>
            <p:cNvGrpSpPr/>
            <p:nvPr/>
          </p:nvGrpSpPr>
          <p:grpSpPr>
            <a:xfrm>
              <a:off x="10968672" y="5214269"/>
              <a:ext cx="912495" cy="1194891"/>
              <a:chOff x="10968672" y="5214269"/>
              <a:chExt cx="912495" cy="1194891"/>
            </a:xfrm>
          </p:grpSpPr>
          <p:grpSp>
            <p:nvGrpSpPr>
              <p:cNvPr id="118" name="Google Shape;118;p87"/>
              <p:cNvGrpSpPr/>
              <p:nvPr/>
            </p:nvGrpSpPr>
            <p:grpSpPr>
              <a:xfrm>
                <a:off x="10968672" y="5789340"/>
                <a:ext cx="751522" cy="619820"/>
                <a:chOff x="10968672" y="5789340"/>
                <a:chExt cx="751522" cy="619820"/>
              </a:xfrm>
            </p:grpSpPr>
            <p:sp>
              <p:nvSpPr>
                <p:cNvPr id="119" name="Google Shape;119;p87"/>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87"/>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87"/>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87"/>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87"/>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87"/>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87"/>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87"/>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87"/>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87"/>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87"/>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0" name="Google Shape;130;p87"/>
              <p:cNvGrpSpPr/>
              <p:nvPr/>
            </p:nvGrpSpPr>
            <p:grpSpPr>
              <a:xfrm>
                <a:off x="10976292" y="5214269"/>
                <a:ext cx="904875" cy="408453"/>
                <a:chOff x="10976292" y="5214269"/>
                <a:chExt cx="904875" cy="408453"/>
              </a:xfrm>
            </p:grpSpPr>
            <p:sp>
              <p:nvSpPr>
                <p:cNvPr id="131" name="Google Shape;131;p87"/>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87"/>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87"/>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87"/>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87"/>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87"/>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87"/>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 name="Google Shape;138;p87"/>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87"/>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87"/>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1" name="Google Shape;141;p87"/>
              <p:cNvGrpSpPr/>
              <p:nvPr/>
            </p:nvGrpSpPr>
            <p:grpSpPr>
              <a:xfrm>
                <a:off x="11013440" y="5670327"/>
                <a:ext cx="207644" cy="85689"/>
                <a:chOff x="11013440" y="5670327"/>
                <a:chExt cx="207644" cy="85689"/>
              </a:xfrm>
            </p:grpSpPr>
            <p:sp>
              <p:nvSpPr>
                <p:cNvPr id="142" name="Google Shape;142;p87"/>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87"/>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87"/>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45" name="Google Shape;145;p87"/>
          <p:cNvGrpSpPr/>
          <p:nvPr/>
        </p:nvGrpSpPr>
        <p:grpSpPr>
          <a:xfrm rot="10800000" flipH="1">
            <a:off x="10347469" y="0"/>
            <a:ext cx="1803350" cy="2809693"/>
            <a:chOff x="12708052" y="5708395"/>
            <a:chExt cx="760808" cy="1185370"/>
          </a:xfrm>
        </p:grpSpPr>
        <p:sp>
          <p:nvSpPr>
            <p:cNvPr id="146" name="Google Shape;146;p8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8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8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8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8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8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55"/>
        <p:cNvGrpSpPr/>
        <p:nvPr/>
      </p:nvGrpSpPr>
      <p:grpSpPr>
        <a:xfrm>
          <a:off x="0" y="0"/>
          <a:ext cx="0" cy="0"/>
          <a:chOff x="0" y="0"/>
          <a:chExt cx="0" cy="0"/>
        </a:xfrm>
      </p:grpSpPr>
      <p:sp>
        <p:nvSpPr>
          <p:cNvPr id="156" name="Google Shape;156;p88"/>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8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8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88"/>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0" name="Google Shape;160;p88"/>
          <p:cNvGrpSpPr/>
          <p:nvPr/>
        </p:nvGrpSpPr>
        <p:grpSpPr>
          <a:xfrm rot="10800000" flipH="1">
            <a:off x="10358238" y="644626"/>
            <a:ext cx="1803350" cy="2809693"/>
            <a:chOff x="12708052" y="5708395"/>
            <a:chExt cx="760808" cy="1185370"/>
          </a:xfrm>
        </p:grpSpPr>
        <p:sp>
          <p:nvSpPr>
            <p:cNvPr id="161" name="Google Shape;161;p8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8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8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8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8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8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7" name="Google Shape;167;p88"/>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68"/>
        <p:cNvGrpSpPr/>
        <p:nvPr/>
      </p:nvGrpSpPr>
      <p:grpSpPr>
        <a:xfrm>
          <a:off x="0" y="0"/>
          <a:ext cx="0" cy="0"/>
          <a:chOff x="0" y="0"/>
          <a:chExt cx="0" cy="0"/>
        </a:xfrm>
      </p:grpSpPr>
      <p:sp>
        <p:nvSpPr>
          <p:cNvPr id="169" name="Google Shape;169;p89"/>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89"/>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89"/>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172"/>
        <p:cNvGrpSpPr/>
        <p:nvPr/>
      </p:nvGrpSpPr>
      <p:grpSpPr>
        <a:xfrm>
          <a:off x="0" y="0"/>
          <a:ext cx="0" cy="0"/>
          <a:chOff x="0" y="0"/>
          <a:chExt cx="0" cy="0"/>
        </a:xfrm>
      </p:grpSpPr>
      <p:sp>
        <p:nvSpPr>
          <p:cNvPr id="173" name="Google Shape;173;p9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 name="Google Shape;174;p9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90"/>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76" name="Google Shape;176;p90"/>
          <p:cNvGrpSpPr/>
          <p:nvPr/>
        </p:nvGrpSpPr>
        <p:grpSpPr>
          <a:xfrm flipH="1">
            <a:off x="13557" y="4319078"/>
            <a:ext cx="1654533" cy="2577830"/>
            <a:chOff x="12708052" y="5708395"/>
            <a:chExt cx="760808" cy="1185370"/>
          </a:xfrm>
        </p:grpSpPr>
        <p:sp>
          <p:nvSpPr>
            <p:cNvPr id="177" name="Google Shape;177;p9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8" name="Google Shape;178;p9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9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9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1" name="Google Shape;181;p9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9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83"/>
        <p:cNvGrpSpPr/>
        <p:nvPr/>
      </p:nvGrpSpPr>
      <p:grpSpPr>
        <a:xfrm>
          <a:off x="0" y="0"/>
          <a:ext cx="0" cy="0"/>
          <a:chOff x="0" y="0"/>
          <a:chExt cx="0" cy="0"/>
        </a:xfrm>
      </p:grpSpPr>
      <p:sp>
        <p:nvSpPr>
          <p:cNvPr id="184" name="Google Shape;184;p91"/>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5" name="Google Shape;185;p91"/>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6" name="Google Shape;186;p91"/>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0" name="Google Shape;190;p91"/>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91" name="Google Shape;191;p91"/>
          <p:cNvGrpSpPr/>
          <p:nvPr/>
        </p:nvGrpSpPr>
        <p:grpSpPr>
          <a:xfrm>
            <a:off x="9842233" y="3266018"/>
            <a:ext cx="2050690" cy="2000480"/>
            <a:chOff x="10968672" y="5214269"/>
            <a:chExt cx="1344930" cy="1312000"/>
          </a:xfrm>
        </p:grpSpPr>
        <p:grpSp>
          <p:nvGrpSpPr>
            <p:cNvPr id="192" name="Google Shape;192;p91"/>
            <p:cNvGrpSpPr/>
            <p:nvPr/>
          </p:nvGrpSpPr>
          <p:grpSpPr>
            <a:xfrm>
              <a:off x="11799728" y="5338043"/>
              <a:ext cx="373379" cy="317051"/>
              <a:chOff x="11799728" y="5338043"/>
              <a:chExt cx="373379" cy="317051"/>
            </a:xfrm>
          </p:grpSpPr>
          <p:sp>
            <p:nvSpPr>
              <p:cNvPr id="193" name="Google Shape;193;p91"/>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91"/>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91"/>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96" name="Google Shape;196;p91"/>
            <p:cNvGrpSpPr/>
            <p:nvPr/>
          </p:nvGrpSpPr>
          <p:grpSpPr>
            <a:xfrm>
              <a:off x="11553031" y="5790293"/>
              <a:ext cx="373380" cy="316098"/>
              <a:chOff x="11553031" y="5790293"/>
              <a:chExt cx="373380" cy="316098"/>
            </a:xfrm>
          </p:grpSpPr>
          <p:sp>
            <p:nvSpPr>
              <p:cNvPr id="197" name="Google Shape;197;p91"/>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91"/>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9" name="Google Shape;199;p91"/>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00" name="Google Shape;200;p91"/>
            <p:cNvGrpSpPr/>
            <p:nvPr/>
          </p:nvGrpSpPr>
          <p:grpSpPr>
            <a:xfrm>
              <a:off x="12091193" y="5786484"/>
              <a:ext cx="221456" cy="316099"/>
              <a:chOff x="12091193" y="5786484"/>
              <a:chExt cx="221456" cy="316099"/>
            </a:xfrm>
          </p:grpSpPr>
          <p:sp>
            <p:nvSpPr>
              <p:cNvPr id="201" name="Google Shape;201;p91"/>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91"/>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91"/>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04" name="Google Shape;204;p91"/>
            <p:cNvGrpSpPr/>
            <p:nvPr/>
          </p:nvGrpSpPr>
          <p:grpSpPr>
            <a:xfrm>
              <a:off x="11846163" y="6237782"/>
              <a:ext cx="371713" cy="288487"/>
              <a:chOff x="11846163" y="6237782"/>
              <a:chExt cx="371713" cy="288487"/>
            </a:xfrm>
          </p:grpSpPr>
          <p:sp>
            <p:nvSpPr>
              <p:cNvPr id="205" name="Google Shape;205;p91"/>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6" name="Google Shape;206;p91"/>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7" name="Google Shape;207;p91"/>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08" name="Google Shape;208;p91"/>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91"/>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91"/>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91"/>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91"/>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91"/>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14" name="Google Shape;214;p91"/>
            <p:cNvGrpSpPr/>
            <p:nvPr/>
          </p:nvGrpSpPr>
          <p:grpSpPr>
            <a:xfrm>
              <a:off x="10968672" y="5214269"/>
              <a:ext cx="912495" cy="1194891"/>
              <a:chOff x="10968672" y="5214269"/>
              <a:chExt cx="912495" cy="1194891"/>
            </a:xfrm>
          </p:grpSpPr>
          <p:grpSp>
            <p:nvGrpSpPr>
              <p:cNvPr id="215" name="Google Shape;215;p91"/>
              <p:cNvGrpSpPr/>
              <p:nvPr/>
            </p:nvGrpSpPr>
            <p:grpSpPr>
              <a:xfrm>
                <a:off x="10968672" y="5789340"/>
                <a:ext cx="751522" cy="619820"/>
                <a:chOff x="10968672" y="5789340"/>
                <a:chExt cx="751522" cy="619820"/>
              </a:xfrm>
            </p:grpSpPr>
            <p:sp>
              <p:nvSpPr>
                <p:cNvPr id="216" name="Google Shape;216;p91"/>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91"/>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91"/>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91"/>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91"/>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91"/>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91"/>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3" name="Google Shape;223;p91"/>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91"/>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91"/>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91"/>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7" name="Google Shape;227;p91"/>
              <p:cNvGrpSpPr/>
              <p:nvPr/>
            </p:nvGrpSpPr>
            <p:grpSpPr>
              <a:xfrm>
                <a:off x="10976292" y="5214269"/>
                <a:ext cx="904875" cy="408453"/>
                <a:chOff x="10976292" y="5214269"/>
                <a:chExt cx="904875" cy="408453"/>
              </a:xfrm>
            </p:grpSpPr>
            <p:sp>
              <p:nvSpPr>
                <p:cNvPr id="228" name="Google Shape;228;p91"/>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91"/>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91"/>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91"/>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91"/>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3" name="Google Shape;233;p91"/>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91"/>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91"/>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6" name="Google Shape;236;p91"/>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91"/>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38" name="Google Shape;238;p91"/>
              <p:cNvGrpSpPr/>
              <p:nvPr/>
            </p:nvGrpSpPr>
            <p:grpSpPr>
              <a:xfrm>
                <a:off x="11013440" y="5670327"/>
                <a:ext cx="207644" cy="85689"/>
                <a:chOff x="11013440" y="5670327"/>
                <a:chExt cx="207644" cy="85689"/>
              </a:xfrm>
            </p:grpSpPr>
            <p:sp>
              <p:nvSpPr>
                <p:cNvPr id="239" name="Google Shape;239;p91"/>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0" name="Google Shape;240;p91"/>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1" name="Google Shape;241;p91"/>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42" name="Google Shape;242;p91"/>
          <p:cNvGrpSpPr/>
          <p:nvPr/>
        </p:nvGrpSpPr>
        <p:grpSpPr>
          <a:xfrm rot="5400000" flipH="1">
            <a:off x="627357" y="-645893"/>
            <a:ext cx="2360746" cy="3678139"/>
            <a:chOff x="12708052" y="5708395"/>
            <a:chExt cx="760808" cy="1185370"/>
          </a:xfrm>
        </p:grpSpPr>
        <p:sp>
          <p:nvSpPr>
            <p:cNvPr id="243" name="Google Shape;243;p9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4" name="Google Shape;244;p9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5" name="Google Shape;245;p9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9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9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9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49" name="Google Shape;249;p91"/>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50"/>
        <p:cNvGrpSpPr/>
        <p:nvPr/>
      </p:nvGrpSpPr>
      <p:grpSpPr>
        <a:xfrm>
          <a:off x="0" y="0"/>
          <a:ext cx="0" cy="0"/>
          <a:chOff x="0" y="0"/>
          <a:chExt cx="0" cy="0"/>
        </a:xfrm>
      </p:grpSpPr>
      <p:sp>
        <p:nvSpPr>
          <p:cNvPr id="251" name="Google Shape;251;p92"/>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2" name="Google Shape;252;p92"/>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53" name="Google Shape;253;p92"/>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54" name="Google Shape;254;p92"/>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GB"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GB" sz="2400" b="1" i="0" u="none" strike="noStrike">
                <a:solidFill>
                  <a:schemeClr val="lt1"/>
                </a:solidFill>
                <a:latin typeface="Calibri"/>
                <a:ea typeface="Calibri"/>
                <a:cs typeface="Calibri"/>
                <a:sym typeface="Calibri"/>
              </a:rPr>
              <a:t>Blockchain for Agri Edu </a:t>
            </a:r>
            <a:r>
              <a:rPr lang="en-GB"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GB"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55" name="Google Shape;255;p92"/>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56" name="Google Shape;256;p92"/>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57" name="Google Shape;257;p92"/>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chemeClr val="lt1"/>
                </a:solidFill>
                <a:latin typeface="Calibri"/>
                <a:ea typeface="Calibri"/>
                <a:cs typeface="Calibri"/>
                <a:sym typeface="Calibri"/>
              </a:rPr>
              <a:t>*** </a:t>
            </a:r>
            <a:r>
              <a:rPr lang="en-GB" sz="2400" b="1">
                <a:solidFill>
                  <a:schemeClr val="lt1"/>
                </a:solidFill>
                <a:latin typeface="Calibri"/>
                <a:ea typeface="Calibri"/>
                <a:cs typeface="Calibri"/>
                <a:sym typeface="Calibri"/>
              </a:rPr>
              <a:t>PLEASE DELETE THIS INSTRUCTION SLIDE BEFORE PRESENTING FINAL PRESENTATION </a:t>
            </a:r>
            <a:r>
              <a:rPr lang="en-GB"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58" name="Google Shape;258;p92"/>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59"/>
        <p:cNvGrpSpPr/>
        <p:nvPr/>
      </p:nvGrpSpPr>
      <p:grpSpPr>
        <a:xfrm>
          <a:off x="0" y="0"/>
          <a:ext cx="0" cy="0"/>
          <a:chOff x="0" y="0"/>
          <a:chExt cx="0" cy="0"/>
        </a:xfrm>
      </p:grpSpPr>
      <p:sp>
        <p:nvSpPr>
          <p:cNvPr id="260" name="Google Shape;260;p93"/>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93"/>
          <p:cNvSpPr>
            <a:spLocks noGrp="1"/>
          </p:cNvSpPr>
          <p:nvPr>
            <p:ph type="pic" idx="2"/>
          </p:nvPr>
        </p:nvSpPr>
        <p:spPr>
          <a:xfrm>
            <a:off x="0" y="0"/>
            <a:ext cx="12192000" cy="6858000"/>
          </a:xfrm>
          <a:prstGeom prst="rect">
            <a:avLst/>
          </a:prstGeom>
          <a:solidFill>
            <a:srgbClr val="F2F2F2"/>
          </a:solidFill>
          <a:ln>
            <a:noFill/>
          </a:ln>
        </p:spPr>
      </p:sp>
      <p:sp>
        <p:nvSpPr>
          <p:cNvPr id="262" name="Google Shape;262;p93"/>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84"/>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84"/>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i="0" u="none" strike="noStrike" cap="none">
                <a:solidFill>
                  <a:srgbClr val="010101"/>
                </a:solidFill>
                <a:latin typeface="Calibri"/>
                <a:ea typeface="Calibri"/>
                <a:cs typeface="Calibri"/>
                <a:sym typeface="Calibri"/>
              </a:rPr>
              <a:t>BLOCKCHAIN FOR AGRI FOOD EDU</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creativecommons.org/licenses/by-sa/4.0/?ref=chooser-v1"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eeksforgeeks.org/how-does-the-blockchain-wor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65.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hyperlink" Target="https://youtu.be/0UvVOMZqpEA?si=30XIcpQ_zJdH3xM-" TargetMode="External"/><Relationship Id="rId3" Type="http://schemas.openxmlformats.org/officeDocument/2006/relationships/hyperlink" Target="https://youtu.be/SSo_EIwHSd4?si=nZzy2Vu1T7SEgAgu" TargetMode="External"/><Relationship Id="rId7" Type="http://schemas.openxmlformats.org/officeDocument/2006/relationships/hyperlink" Target="https://youtu.be/qOVAbKKSH10?si=Nv5y4JnyTxuiTkxo"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https://youtu.be/kHybf1aC-jE?si=WNy8-I1kG6v3fiGW" TargetMode="External"/><Relationship Id="rId5" Type="http://schemas.openxmlformats.org/officeDocument/2006/relationships/hyperlink" Target="https://youtu.be/QphJEO9ZX6s?si=GZHCc74wUJk8WCm_" TargetMode="External"/><Relationship Id="rId4" Type="http://schemas.openxmlformats.org/officeDocument/2006/relationships/hyperlink" Target="https://youtu.be/yubzJw0uiE4?si=cM5BwRN9-Q9yeMpU"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ebisoft.com/articles/blockchain-design/" TargetMode="External"/><Relationship Id="rId3" Type="http://schemas.openxmlformats.org/officeDocument/2006/relationships/hyperlink" Target="https://medium.com/the-programmer/blockchain-principle-type-application-why-you-should-care-about-it-249417b516cc" TargetMode="External"/><Relationship Id="rId7" Type="http://schemas.openxmlformats.org/officeDocument/2006/relationships/hyperlink" Target="https://www.ibm.com/topics/blockchain-security"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hyperlink" Target="https://www.web3labs.com/blockchain-principles" TargetMode="External"/><Relationship Id="rId5" Type="http://schemas.openxmlformats.org/officeDocument/2006/relationships/hyperlink" Target="https://web3.princeton.edu/principles-of-blockchains/" TargetMode="External"/><Relationship Id="rId4" Type="http://schemas.openxmlformats.org/officeDocument/2006/relationships/hyperlink" Target="https://merge.rocks/blog/design-principles-for-blockchain" TargetMode="External"/><Relationship Id="rId9" Type="http://schemas.openxmlformats.org/officeDocument/2006/relationships/hyperlink" Target="https://www.ncbi.nlm.nih.gov/pmc/articles/PMC7256149/"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s://emn178.github.io/online-tools/sha256.html"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8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p1"/>
          <p:cNvPicPr preferRelativeResize="0">
            <a:picLocks noGrp="1"/>
          </p:cNvPicPr>
          <p:nvPr>
            <p:ph type="pic" idx="4294967295"/>
          </p:nvPr>
        </p:nvPicPr>
        <p:blipFill rotWithShape="1">
          <a:blip r:embed="rId3">
            <a:alphaModFix/>
          </a:blip>
          <a:srcRect t="19078" b="19077"/>
          <a:stretch/>
        </p:blipFill>
        <p:spPr>
          <a:xfrm>
            <a:off x="487463" y="656405"/>
            <a:ext cx="11318019" cy="3936378"/>
          </a:xfrm>
          <a:prstGeom prst="rect">
            <a:avLst/>
          </a:prstGeom>
          <a:solidFill>
            <a:srgbClr val="F2F2F2"/>
          </a:solidFill>
          <a:ln>
            <a:noFill/>
          </a:ln>
        </p:spPr>
      </p:pic>
      <p:sp>
        <p:nvSpPr>
          <p:cNvPr id="335" name="Google Shape;335;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GB" b="0">
                <a:latin typeface="Calibri"/>
                <a:ea typeface="Calibri"/>
                <a:cs typeface="Calibri"/>
                <a:sym typeface="Calibri"/>
              </a:rPr>
              <a:t>Modul 2</a:t>
            </a:r>
            <a:endParaRPr b="0">
              <a:latin typeface="Calibri"/>
              <a:ea typeface="Calibri"/>
              <a:cs typeface="Calibri"/>
              <a:sym typeface="Calibri"/>
            </a:endParaRPr>
          </a:p>
        </p:txBody>
      </p:sp>
      <p:sp>
        <p:nvSpPr>
          <p:cNvPr id="336" name="Google Shape;336;p1"/>
          <p:cNvSpPr txBox="1">
            <a:spLocks noGrp="1"/>
          </p:cNvSpPr>
          <p:nvPr>
            <p:ph type="body" idx="3"/>
          </p:nvPr>
        </p:nvSpPr>
        <p:spPr>
          <a:xfrm>
            <a:off x="926524" y="5064136"/>
            <a:ext cx="8627453"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GB" dirty="0" err="1">
                <a:latin typeface="Calibri"/>
                <a:ea typeface="Calibri"/>
                <a:cs typeface="Calibri"/>
                <a:sym typeface="Calibri"/>
              </a:rPr>
              <a:t>Stavební</a:t>
            </a:r>
            <a:r>
              <a:rPr lang="en-GB" dirty="0">
                <a:latin typeface="Calibri"/>
                <a:ea typeface="Calibri"/>
                <a:cs typeface="Calibri"/>
                <a:sym typeface="Calibri"/>
              </a:rPr>
              <a:t> </a:t>
            </a:r>
            <a:r>
              <a:rPr lang="en-GB" dirty="0" err="1">
                <a:latin typeface="Calibri"/>
                <a:ea typeface="Calibri"/>
                <a:cs typeface="Calibri"/>
                <a:sym typeface="Calibri"/>
              </a:rPr>
              <a:t>kameny</a:t>
            </a:r>
            <a:r>
              <a:rPr lang="en-GB" dirty="0">
                <a:latin typeface="Calibri"/>
                <a:ea typeface="Calibri"/>
                <a:cs typeface="Calibri"/>
                <a:sym typeface="Calibri"/>
              </a:rPr>
              <a:t> </a:t>
            </a:r>
            <a:r>
              <a:rPr lang="en-GB" dirty="0" err="1">
                <a:latin typeface="Calibri"/>
                <a:ea typeface="Calibri"/>
                <a:cs typeface="Calibri"/>
                <a:sym typeface="Calibri"/>
              </a:rPr>
              <a:t>blockchainu</a:t>
            </a:r>
            <a:r>
              <a:rPr lang="en-GB" dirty="0">
                <a:latin typeface="Calibri"/>
                <a:ea typeface="Calibri"/>
                <a:cs typeface="Calibri"/>
                <a:sym typeface="Calibri"/>
              </a:rPr>
              <a:t> a </a:t>
            </a:r>
            <a:r>
              <a:rPr lang="en-GB" dirty="0" err="1">
                <a:latin typeface="Calibri"/>
                <a:ea typeface="Calibri"/>
                <a:cs typeface="Calibri"/>
                <a:sym typeface="Calibri"/>
              </a:rPr>
              <a:t>mechanismus</a:t>
            </a:r>
            <a:r>
              <a:rPr lang="en-GB" dirty="0">
                <a:latin typeface="Calibri"/>
                <a:ea typeface="Calibri"/>
                <a:cs typeface="Calibri"/>
                <a:sym typeface="Calibri"/>
              </a:rPr>
              <a:t> </a:t>
            </a:r>
            <a:r>
              <a:rPr lang="en-GB" dirty="0" err="1">
                <a:latin typeface="Calibri"/>
                <a:ea typeface="Calibri"/>
                <a:cs typeface="Calibri"/>
                <a:sym typeface="Calibri"/>
              </a:rPr>
              <a:t>blockchainu</a:t>
            </a:r>
            <a:endParaRPr dirty="0"/>
          </a:p>
        </p:txBody>
      </p:sp>
      <p:sp>
        <p:nvSpPr>
          <p:cNvPr id="2" name="Google Shape;17;p70">
            <a:extLst>
              <a:ext uri="{FF2B5EF4-FFF2-40B4-BE49-F238E27FC236}">
                <a16:creationId xmlns:a16="http://schemas.microsoft.com/office/drawing/2014/main" id="{8CA9553C-EDBF-E187-0282-9D41D8DCE3D6}"/>
              </a:ext>
            </a:extLst>
          </p:cNvPr>
          <p:cNvSpPr/>
          <p:nvPr/>
        </p:nvSpPr>
        <p:spPr>
          <a:xfrm>
            <a:off x="8701709"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 name="Google Shape;18;p70">
            <a:extLst>
              <a:ext uri="{FF2B5EF4-FFF2-40B4-BE49-F238E27FC236}">
                <a16:creationId xmlns:a16="http://schemas.microsoft.com/office/drawing/2014/main" id="{03D1F9DD-C712-3A46-6CB5-C3817C201F57}"/>
              </a:ext>
            </a:extLst>
          </p:cNvPr>
          <p:cNvGrpSpPr/>
          <p:nvPr/>
        </p:nvGrpSpPr>
        <p:grpSpPr>
          <a:xfrm>
            <a:off x="9003068" y="331020"/>
            <a:ext cx="2050690" cy="2000480"/>
            <a:chOff x="10968672" y="5214269"/>
            <a:chExt cx="1344930" cy="1312000"/>
          </a:xfrm>
        </p:grpSpPr>
        <p:grpSp>
          <p:nvGrpSpPr>
            <p:cNvPr id="4" name="Google Shape;19;p70">
              <a:extLst>
                <a:ext uri="{FF2B5EF4-FFF2-40B4-BE49-F238E27FC236}">
                  <a16:creationId xmlns:a16="http://schemas.microsoft.com/office/drawing/2014/main" id="{5408FDED-C122-601C-EC20-996143CF81DD}"/>
                </a:ext>
              </a:extLst>
            </p:cNvPr>
            <p:cNvGrpSpPr/>
            <p:nvPr/>
          </p:nvGrpSpPr>
          <p:grpSpPr>
            <a:xfrm>
              <a:off x="11799728" y="5338043"/>
              <a:ext cx="373379" cy="317051"/>
              <a:chOff x="11799728" y="5338043"/>
              <a:chExt cx="373379" cy="317051"/>
            </a:xfrm>
          </p:grpSpPr>
          <p:sp>
            <p:nvSpPr>
              <p:cNvPr id="51" name="Google Shape;20;p70">
                <a:extLst>
                  <a:ext uri="{FF2B5EF4-FFF2-40B4-BE49-F238E27FC236}">
                    <a16:creationId xmlns:a16="http://schemas.microsoft.com/office/drawing/2014/main" id="{73209F72-C97B-9CF7-E80D-54250E48B4F3}"/>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 name="Google Shape;21;p70">
                <a:extLst>
                  <a:ext uri="{FF2B5EF4-FFF2-40B4-BE49-F238E27FC236}">
                    <a16:creationId xmlns:a16="http://schemas.microsoft.com/office/drawing/2014/main" id="{1B11FBED-00BE-A464-5B10-BDFACA7EDC7E}"/>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 name="Google Shape;22;p70">
                <a:extLst>
                  <a:ext uri="{FF2B5EF4-FFF2-40B4-BE49-F238E27FC236}">
                    <a16:creationId xmlns:a16="http://schemas.microsoft.com/office/drawing/2014/main" id="{42677682-A15D-9079-A8D6-4816C2923BC2}"/>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5" name="Google Shape;23;p70">
              <a:extLst>
                <a:ext uri="{FF2B5EF4-FFF2-40B4-BE49-F238E27FC236}">
                  <a16:creationId xmlns:a16="http://schemas.microsoft.com/office/drawing/2014/main" id="{556DE394-C569-AA1C-DA41-FD8B3CA2071D}"/>
                </a:ext>
              </a:extLst>
            </p:cNvPr>
            <p:cNvGrpSpPr/>
            <p:nvPr/>
          </p:nvGrpSpPr>
          <p:grpSpPr>
            <a:xfrm>
              <a:off x="11553031" y="5790293"/>
              <a:ext cx="373380" cy="316098"/>
              <a:chOff x="11553031" y="5790293"/>
              <a:chExt cx="373380" cy="316098"/>
            </a:xfrm>
          </p:grpSpPr>
          <p:sp>
            <p:nvSpPr>
              <p:cNvPr id="48" name="Google Shape;24;p70">
                <a:extLst>
                  <a:ext uri="{FF2B5EF4-FFF2-40B4-BE49-F238E27FC236}">
                    <a16:creationId xmlns:a16="http://schemas.microsoft.com/office/drawing/2014/main" id="{92753501-BD96-B141-3524-FC50E3DD48E8}"/>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 name="Google Shape;25;p70">
                <a:extLst>
                  <a:ext uri="{FF2B5EF4-FFF2-40B4-BE49-F238E27FC236}">
                    <a16:creationId xmlns:a16="http://schemas.microsoft.com/office/drawing/2014/main" id="{6896E049-46EA-B5F0-AAFF-288E02499F51}"/>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26;p70">
                <a:extLst>
                  <a:ext uri="{FF2B5EF4-FFF2-40B4-BE49-F238E27FC236}">
                    <a16:creationId xmlns:a16="http://schemas.microsoft.com/office/drawing/2014/main" id="{CD3A8DBD-D269-0BCB-CF0F-8C3BA5795A47}"/>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6" name="Google Shape;27;p70">
              <a:extLst>
                <a:ext uri="{FF2B5EF4-FFF2-40B4-BE49-F238E27FC236}">
                  <a16:creationId xmlns:a16="http://schemas.microsoft.com/office/drawing/2014/main" id="{063746D2-AB3D-AF64-1D14-BE7EBA8377BB}"/>
                </a:ext>
              </a:extLst>
            </p:cNvPr>
            <p:cNvGrpSpPr/>
            <p:nvPr/>
          </p:nvGrpSpPr>
          <p:grpSpPr>
            <a:xfrm>
              <a:off x="12091193" y="5786484"/>
              <a:ext cx="221456" cy="316099"/>
              <a:chOff x="12091193" y="5786484"/>
              <a:chExt cx="221456" cy="316099"/>
            </a:xfrm>
          </p:grpSpPr>
          <p:sp>
            <p:nvSpPr>
              <p:cNvPr id="45" name="Google Shape;28;p70">
                <a:extLst>
                  <a:ext uri="{FF2B5EF4-FFF2-40B4-BE49-F238E27FC236}">
                    <a16:creationId xmlns:a16="http://schemas.microsoft.com/office/drawing/2014/main" id="{03B1C66F-77B4-89DF-D733-0126D0FA05D5}"/>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 name="Google Shape;29;p70">
                <a:extLst>
                  <a:ext uri="{FF2B5EF4-FFF2-40B4-BE49-F238E27FC236}">
                    <a16:creationId xmlns:a16="http://schemas.microsoft.com/office/drawing/2014/main" id="{8057ED68-8632-4AF9-7E46-B371AE632263}"/>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 name="Google Shape;30;p70">
                <a:extLst>
                  <a:ext uri="{FF2B5EF4-FFF2-40B4-BE49-F238E27FC236}">
                    <a16:creationId xmlns:a16="http://schemas.microsoft.com/office/drawing/2014/main" id="{810052E2-DD8D-FE14-02E2-BD2CBEF92A27}"/>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7" name="Google Shape;31;p70">
              <a:extLst>
                <a:ext uri="{FF2B5EF4-FFF2-40B4-BE49-F238E27FC236}">
                  <a16:creationId xmlns:a16="http://schemas.microsoft.com/office/drawing/2014/main" id="{901BBFD8-D41F-EE86-8B83-3260A5196594}"/>
                </a:ext>
              </a:extLst>
            </p:cNvPr>
            <p:cNvGrpSpPr/>
            <p:nvPr/>
          </p:nvGrpSpPr>
          <p:grpSpPr>
            <a:xfrm>
              <a:off x="11846163" y="6237782"/>
              <a:ext cx="371713" cy="288487"/>
              <a:chOff x="11846163" y="6237782"/>
              <a:chExt cx="371713" cy="288487"/>
            </a:xfrm>
          </p:grpSpPr>
          <p:sp>
            <p:nvSpPr>
              <p:cNvPr id="42" name="Google Shape;32;p70">
                <a:extLst>
                  <a:ext uri="{FF2B5EF4-FFF2-40B4-BE49-F238E27FC236}">
                    <a16:creationId xmlns:a16="http://schemas.microsoft.com/office/drawing/2014/main" id="{4C24924D-4CF4-DDC7-0D9C-273093D4DDAC}"/>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33;p70">
                <a:extLst>
                  <a:ext uri="{FF2B5EF4-FFF2-40B4-BE49-F238E27FC236}">
                    <a16:creationId xmlns:a16="http://schemas.microsoft.com/office/drawing/2014/main" id="{ABE2E41B-D5C8-2F52-7057-018C6B2C650F}"/>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34;p70">
                <a:extLst>
                  <a:ext uri="{FF2B5EF4-FFF2-40B4-BE49-F238E27FC236}">
                    <a16:creationId xmlns:a16="http://schemas.microsoft.com/office/drawing/2014/main" id="{CA89CFAB-9357-30C6-A0E9-98137620AE87}"/>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8" name="Google Shape;35;p70">
              <a:extLst>
                <a:ext uri="{FF2B5EF4-FFF2-40B4-BE49-F238E27FC236}">
                  <a16:creationId xmlns:a16="http://schemas.microsoft.com/office/drawing/2014/main" id="{079B083B-013E-2555-2002-587667E89F9A}"/>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36;p70">
              <a:extLst>
                <a:ext uri="{FF2B5EF4-FFF2-40B4-BE49-F238E27FC236}">
                  <a16:creationId xmlns:a16="http://schemas.microsoft.com/office/drawing/2014/main" id="{4BDDCD1D-6F5A-18A1-01CC-0C00A7B874CD}"/>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 name="Google Shape;37;p70">
              <a:extLst>
                <a:ext uri="{FF2B5EF4-FFF2-40B4-BE49-F238E27FC236}">
                  <a16:creationId xmlns:a16="http://schemas.microsoft.com/office/drawing/2014/main" id="{B9D609B9-591E-F851-9197-7FD49D78A49A}"/>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38;p70">
              <a:extLst>
                <a:ext uri="{FF2B5EF4-FFF2-40B4-BE49-F238E27FC236}">
                  <a16:creationId xmlns:a16="http://schemas.microsoft.com/office/drawing/2014/main" id="{2ACB4F24-E328-0B90-5023-C78C7988E4CC}"/>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39;p70">
              <a:extLst>
                <a:ext uri="{FF2B5EF4-FFF2-40B4-BE49-F238E27FC236}">
                  <a16:creationId xmlns:a16="http://schemas.microsoft.com/office/drawing/2014/main" id="{137DB1FA-8E25-5A38-BF8F-5A7808702F9D}"/>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40;p70">
              <a:extLst>
                <a:ext uri="{FF2B5EF4-FFF2-40B4-BE49-F238E27FC236}">
                  <a16:creationId xmlns:a16="http://schemas.microsoft.com/office/drawing/2014/main" id="{CFCBFC9B-6A01-B8AB-7A99-9262254BE416}"/>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4" name="Google Shape;41;p70">
              <a:extLst>
                <a:ext uri="{FF2B5EF4-FFF2-40B4-BE49-F238E27FC236}">
                  <a16:creationId xmlns:a16="http://schemas.microsoft.com/office/drawing/2014/main" id="{8F97308A-8C67-14D5-A462-8819121A9854}"/>
                </a:ext>
              </a:extLst>
            </p:cNvPr>
            <p:cNvGrpSpPr/>
            <p:nvPr/>
          </p:nvGrpSpPr>
          <p:grpSpPr>
            <a:xfrm>
              <a:off x="10968672" y="5214269"/>
              <a:ext cx="912495" cy="1194891"/>
              <a:chOff x="10968672" y="5214269"/>
              <a:chExt cx="912495" cy="1194891"/>
            </a:xfrm>
          </p:grpSpPr>
          <p:grpSp>
            <p:nvGrpSpPr>
              <p:cNvPr id="15" name="Google Shape;42;p70">
                <a:extLst>
                  <a:ext uri="{FF2B5EF4-FFF2-40B4-BE49-F238E27FC236}">
                    <a16:creationId xmlns:a16="http://schemas.microsoft.com/office/drawing/2014/main" id="{D51FDE6A-872F-845F-9105-F384E8E47C26}"/>
                  </a:ext>
                </a:extLst>
              </p:cNvPr>
              <p:cNvGrpSpPr/>
              <p:nvPr/>
            </p:nvGrpSpPr>
            <p:grpSpPr>
              <a:xfrm>
                <a:off x="10968672" y="5789340"/>
                <a:ext cx="751522" cy="619820"/>
                <a:chOff x="10968672" y="5789340"/>
                <a:chExt cx="751522" cy="619820"/>
              </a:xfrm>
            </p:grpSpPr>
            <p:sp>
              <p:nvSpPr>
                <p:cNvPr id="31" name="Google Shape;43;p70">
                  <a:extLst>
                    <a:ext uri="{FF2B5EF4-FFF2-40B4-BE49-F238E27FC236}">
                      <a16:creationId xmlns:a16="http://schemas.microsoft.com/office/drawing/2014/main" id="{55699F4E-A9B1-736C-3D44-582DE7F9517B}"/>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44;p70">
                  <a:extLst>
                    <a:ext uri="{FF2B5EF4-FFF2-40B4-BE49-F238E27FC236}">
                      <a16:creationId xmlns:a16="http://schemas.microsoft.com/office/drawing/2014/main" id="{092D5D85-BA86-6E54-D84E-F48488BFD1AF}"/>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45;p70">
                  <a:extLst>
                    <a:ext uri="{FF2B5EF4-FFF2-40B4-BE49-F238E27FC236}">
                      <a16:creationId xmlns:a16="http://schemas.microsoft.com/office/drawing/2014/main" id="{ED377B2D-E4A0-F0A3-C370-DB71FC67FEFC}"/>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6;p70">
                  <a:extLst>
                    <a:ext uri="{FF2B5EF4-FFF2-40B4-BE49-F238E27FC236}">
                      <a16:creationId xmlns:a16="http://schemas.microsoft.com/office/drawing/2014/main" id="{DF79FA6E-5090-439A-6675-F324AB20E0F2}"/>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47;p70">
                  <a:extLst>
                    <a:ext uri="{FF2B5EF4-FFF2-40B4-BE49-F238E27FC236}">
                      <a16:creationId xmlns:a16="http://schemas.microsoft.com/office/drawing/2014/main" id="{FBF53ECB-796D-E356-1FA8-7C1490EA2023}"/>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8;p70">
                  <a:extLst>
                    <a:ext uri="{FF2B5EF4-FFF2-40B4-BE49-F238E27FC236}">
                      <a16:creationId xmlns:a16="http://schemas.microsoft.com/office/drawing/2014/main" id="{5F4A51B7-3F0B-B13B-D8F9-FE1FD672ACC3}"/>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9;p70">
                  <a:extLst>
                    <a:ext uri="{FF2B5EF4-FFF2-40B4-BE49-F238E27FC236}">
                      <a16:creationId xmlns:a16="http://schemas.microsoft.com/office/drawing/2014/main" id="{98DF0100-FE51-49A4-96E5-286E600D595F}"/>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50;p70">
                  <a:extLst>
                    <a:ext uri="{FF2B5EF4-FFF2-40B4-BE49-F238E27FC236}">
                      <a16:creationId xmlns:a16="http://schemas.microsoft.com/office/drawing/2014/main" id="{85161AD0-5145-5ED0-5630-2C138CCCFA84}"/>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51;p70">
                  <a:extLst>
                    <a:ext uri="{FF2B5EF4-FFF2-40B4-BE49-F238E27FC236}">
                      <a16:creationId xmlns:a16="http://schemas.microsoft.com/office/drawing/2014/main" id="{02481E36-9EF5-3CD3-5120-7729BE7077FA}"/>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2;p70">
                  <a:extLst>
                    <a:ext uri="{FF2B5EF4-FFF2-40B4-BE49-F238E27FC236}">
                      <a16:creationId xmlns:a16="http://schemas.microsoft.com/office/drawing/2014/main" id="{AAED3C70-1ADF-CC03-257F-6B4AE61A03B7}"/>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3;p70">
                  <a:extLst>
                    <a:ext uri="{FF2B5EF4-FFF2-40B4-BE49-F238E27FC236}">
                      <a16:creationId xmlns:a16="http://schemas.microsoft.com/office/drawing/2014/main" id="{BF9225AE-CEF5-1EA8-1026-19A46577D95A}"/>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 name="Google Shape;54;p70">
                <a:extLst>
                  <a:ext uri="{FF2B5EF4-FFF2-40B4-BE49-F238E27FC236}">
                    <a16:creationId xmlns:a16="http://schemas.microsoft.com/office/drawing/2014/main" id="{5B97F83B-0579-0787-79C7-1F1D6E4D9629}"/>
                  </a:ext>
                </a:extLst>
              </p:cNvPr>
              <p:cNvGrpSpPr/>
              <p:nvPr/>
            </p:nvGrpSpPr>
            <p:grpSpPr>
              <a:xfrm>
                <a:off x="10976292" y="5214269"/>
                <a:ext cx="904875" cy="408453"/>
                <a:chOff x="10976292" y="5214269"/>
                <a:chExt cx="904875" cy="408453"/>
              </a:xfrm>
            </p:grpSpPr>
            <p:sp>
              <p:nvSpPr>
                <p:cNvPr id="21" name="Google Shape;55;p70">
                  <a:extLst>
                    <a:ext uri="{FF2B5EF4-FFF2-40B4-BE49-F238E27FC236}">
                      <a16:creationId xmlns:a16="http://schemas.microsoft.com/office/drawing/2014/main" id="{349F98BF-14FE-8921-4733-5D26514FB6F1}"/>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56;p70">
                  <a:extLst>
                    <a:ext uri="{FF2B5EF4-FFF2-40B4-BE49-F238E27FC236}">
                      <a16:creationId xmlns:a16="http://schemas.microsoft.com/office/drawing/2014/main" id="{F968EDC8-6122-2980-9557-CE5B3FB80504}"/>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57;p70">
                  <a:extLst>
                    <a:ext uri="{FF2B5EF4-FFF2-40B4-BE49-F238E27FC236}">
                      <a16:creationId xmlns:a16="http://schemas.microsoft.com/office/drawing/2014/main" id="{724BBE85-2DAF-6E89-2D46-E69E0C72E8B4}"/>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58;p70">
                  <a:extLst>
                    <a:ext uri="{FF2B5EF4-FFF2-40B4-BE49-F238E27FC236}">
                      <a16:creationId xmlns:a16="http://schemas.microsoft.com/office/drawing/2014/main" id="{1E517EC0-4485-BB0A-6400-E4BC07447D18}"/>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 name="Google Shape;59;p70">
                  <a:extLst>
                    <a:ext uri="{FF2B5EF4-FFF2-40B4-BE49-F238E27FC236}">
                      <a16:creationId xmlns:a16="http://schemas.microsoft.com/office/drawing/2014/main" id="{C21FB1DC-2381-F33F-ADF5-63B6DF81FCB2}"/>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60;p70">
                  <a:extLst>
                    <a:ext uri="{FF2B5EF4-FFF2-40B4-BE49-F238E27FC236}">
                      <a16:creationId xmlns:a16="http://schemas.microsoft.com/office/drawing/2014/main" id="{CCCED19D-D812-24B2-1565-DEA6037E457A}"/>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61;p70">
                  <a:extLst>
                    <a:ext uri="{FF2B5EF4-FFF2-40B4-BE49-F238E27FC236}">
                      <a16:creationId xmlns:a16="http://schemas.microsoft.com/office/drawing/2014/main" id="{6D3FADA7-8A42-0F66-8911-0BE46CE5A011}"/>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62;p70">
                  <a:extLst>
                    <a:ext uri="{FF2B5EF4-FFF2-40B4-BE49-F238E27FC236}">
                      <a16:creationId xmlns:a16="http://schemas.microsoft.com/office/drawing/2014/main" id="{8BC5EAEF-B8FC-26BB-6B03-4DEB0B38A7BD}"/>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63;p70">
                  <a:extLst>
                    <a:ext uri="{FF2B5EF4-FFF2-40B4-BE49-F238E27FC236}">
                      <a16:creationId xmlns:a16="http://schemas.microsoft.com/office/drawing/2014/main" id="{CA9150F1-2398-02FE-9BFB-FB3D302916C5}"/>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4;p70">
                  <a:extLst>
                    <a:ext uri="{FF2B5EF4-FFF2-40B4-BE49-F238E27FC236}">
                      <a16:creationId xmlns:a16="http://schemas.microsoft.com/office/drawing/2014/main" id="{609C9928-C647-D5F0-79BF-C7B0BF126509}"/>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7" name="Google Shape;65;p70">
                <a:extLst>
                  <a:ext uri="{FF2B5EF4-FFF2-40B4-BE49-F238E27FC236}">
                    <a16:creationId xmlns:a16="http://schemas.microsoft.com/office/drawing/2014/main" id="{AEAD89B8-5781-36DD-C1FD-4234D31891C8}"/>
                  </a:ext>
                </a:extLst>
              </p:cNvPr>
              <p:cNvGrpSpPr/>
              <p:nvPr/>
            </p:nvGrpSpPr>
            <p:grpSpPr>
              <a:xfrm>
                <a:off x="11013440" y="5670327"/>
                <a:ext cx="207644" cy="85689"/>
                <a:chOff x="11013440" y="5670327"/>
                <a:chExt cx="207644" cy="85689"/>
              </a:xfrm>
            </p:grpSpPr>
            <p:sp>
              <p:nvSpPr>
                <p:cNvPr id="18" name="Google Shape;66;p70">
                  <a:extLst>
                    <a:ext uri="{FF2B5EF4-FFF2-40B4-BE49-F238E27FC236}">
                      <a16:creationId xmlns:a16="http://schemas.microsoft.com/office/drawing/2014/main" id="{FB06391D-643B-8CBC-9BD3-5C0F09CE08DD}"/>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 name="Google Shape;67;p70">
                  <a:extLst>
                    <a:ext uri="{FF2B5EF4-FFF2-40B4-BE49-F238E27FC236}">
                      <a16:creationId xmlns:a16="http://schemas.microsoft.com/office/drawing/2014/main" id="{405E59F3-E9AA-D005-67B2-AD128DA7F7D7}"/>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 name="Google Shape;68;p70">
                  <a:extLst>
                    <a:ext uri="{FF2B5EF4-FFF2-40B4-BE49-F238E27FC236}">
                      <a16:creationId xmlns:a16="http://schemas.microsoft.com/office/drawing/2014/main" id="{729FE6C2-1D82-0932-F1D2-9E8555B3A418}"/>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sp>
        <p:nvSpPr>
          <p:cNvPr id="54" name="Rectangle 53">
            <a:extLst>
              <a:ext uri="{FF2B5EF4-FFF2-40B4-BE49-F238E27FC236}">
                <a16:creationId xmlns:a16="http://schemas.microsoft.com/office/drawing/2014/main" id="{E6E98F78-4DAF-16FD-9759-A4A379ADD8AC}"/>
              </a:ext>
            </a:extLst>
          </p:cNvPr>
          <p:cNvSpPr>
            <a:spLocks noChangeArrowheads="1"/>
          </p:cNvSpPr>
          <p:nvPr/>
        </p:nvSpPr>
        <p:spPr bwMode="auto">
          <a:xfrm>
            <a:off x="1950109" y="6345127"/>
            <a:ext cx="2395554"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800" b="0" i="0" u="none" strike="noStrike" cap="none" normalizeH="0" baseline="0" dirty="0">
                <a:ln>
                  <a:noFill/>
                </a:ln>
                <a:solidFill>
                  <a:srgbClr val="D14500"/>
                </a:solidFill>
                <a:effectLst/>
                <a:latin typeface="Source Sans Pro" panose="020B0503030403020204" pitchFamily="34" charset="0"/>
                <a:hlinkClick r:id="rId4"/>
              </a:rPr>
              <a:t>CC BY-SA 4.0  </a:t>
            </a:r>
            <a:r>
              <a:rPr kumimoji="0" lang="en-US" altLang="en-US" sz="800" b="0" i="0" u="none" strike="noStrike" cap="none" normalizeH="0" baseline="0" dirty="0">
                <a:ln>
                  <a:noFill/>
                </a:ln>
                <a:solidFill>
                  <a:srgbClr val="D14500"/>
                </a:solidFill>
                <a:effectLst/>
                <a:latin typeface="Source Sans Pro" panose="020B0503030403020204" pitchFamily="34" charset="0"/>
              </a:rPr>
              <a:t>  </a:t>
            </a:r>
            <a:r>
              <a:rPr kumimoji="0" lang="en-US" altLang="en-US" sz="300" b="0" i="0" u="none" strike="noStrike" cap="none" normalizeH="0" baseline="0" dirty="0">
                <a:ln>
                  <a:noFill/>
                </a:ln>
                <a:solidFill>
                  <a:schemeClr val="tx1"/>
                </a:solidFill>
                <a:effectLst/>
              </a:rPr>
              <a:t> </a:t>
            </a:r>
            <a:endParaRPr kumimoji="0" lang="en-US" altLang="en-US" sz="1050" b="0" i="0" u="none" strike="noStrike" cap="none" normalizeH="0" baseline="0" dirty="0">
              <a:ln>
                <a:noFill/>
              </a:ln>
              <a:solidFill>
                <a:schemeClr val="tx1"/>
              </a:solidFill>
              <a:effectLst/>
              <a:latin typeface="Arial" panose="020B0604020202020204" pitchFamily="34" charset="0"/>
            </a:endParaRPr>
          </a:p>
        </p:txBody>
      </p:sp>
      <p:pic>
        <p:nvPicPr>
          <p:cNvPr id="55" name="Picture 6">
            <a:extLst>
              <a:ext uri="{FF2B5EF4-FFF2-40B4-BE49-F238E27FC236}">
                <a16:creationId xmlns:a16="http://schemas.microsoft.com/office/drawing/2014/main" id="{98AA8F7E-2E95-922B-37C1-C46BF360A3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524" y="6417837"/>
            <a:ext cx="903881" cy="316246"/>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a:extLst>
              <a:ext uri="{FF2B5EF4-FFF2-40B4-BE49-F238E27FC236}">
                <a16:creationId xmlns:a16="http://schemas.microsoft.com/office/drawing/2014/main" id="{0A2B83C1-F74B-DD7B-B188-A945C3AE70F0}"/>
              </a:ext>
            </a:extLst>
          </p:cNvPr>
          <p:cNvPicPr>
            <a:picLocks noChangeAspect="1"/>
          </p:cNvPicPr>
          <p:nvPr/>
        </p:nvPicPr>
        <p:blipFill>
          <a:blip r:embed="rId6"/>
          <a:stretch>
            <a:fillRect/>
          </a:stretch>
        </p:blipFill>
        <p:spPr>
          <a:xfrm>
            <a:off x="10394400" y="5759509"/>
            <a:ext cx="1638095" cy="342857"/>
          </a:xfrm>
          <a:prstGeom prst="rect">
            <a:avLst/>
          </a:prstGeom>
        </p:spPr>
      </p:pic>
      <p:sp>
        <p:nvSpPr>
          <p:cNvPr id="57" name="TextBox 56">
            <a:extLst>
              <a:ext uri="{FF2B5EF4-FFF2-40B4-BE49-F238E27FC236}">
                <a16:creationId xmlns:a16="http://schemas.microsoft.com/office/drawing/2014/main" id="{65CE9B50-36B8-DC76-59D2-A280D1A2D53B}"/>
              </a:ext>
            </a:extLst>
          </p:cNvPr>
          <p:cNvSpPr txBox="1"/>
          <p:nvPr/>
        </p:nvSpPr>
        <p:spPr>
          <a:xfrm>
            <a:off x="9632641"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10"/>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BLOKY</a:t>
            </a:r>
            <a:endParaRPr/>
          </a:p>
          <a:p>
            <a:pPr marL="228600" lvl="0" indent="-228600" algn="l" rtl="0">
              <a:lnSpc>
                <a:spcPct val="90000"/>
              </a:lnSpc>
              <a:spcBef>
                <a:spcPts val="1000"/>
              </a:spcBef>
              <a:spcAft>
                <a:spcPts val="0"/>
              </a:spcAft>
              <a:buClr>
                <a:srgbClr val="262626"/>
              </a:buClr>
              <a:buSzPts val="2400"/>
              <a:buNone/>
            </a:pPr>
            <a:r>
              <a:rPr lang="en-GB"/>
              <a:t>Blockchain je tvořen řetězcem bloků, kde každý blok obsahuje seznam transakcí a jedinečný identifikátor (hash) předchozího bloku. Tím je zajištěna integrita dat.</a:t>
            </a:r>
            <a:endParaRPr/>
          </a:p>
          <a:p>
            <a:pPr marL="228600" lvl="0" indent="-228600" algn="l" rtl="0">
              <a:lnSpc>
                <a:spcPct val="90000"/>
              </a:lnSpc>
              <a:spcBef>
                <a:spcPts val="1000"/>
              </a:spcBef>
              <a:spcAft>
                <a:spcPts val="0"/>
              </a:spcAft>
              <a:buClr>
                <a:srgbClr val="262626"/>
              </a:buClr>
              <a:buSzPts val="2400"/>
              <a:buNone/>
            </a:pPr>
            <a:r>
              <a:rPr lang="en-GB" b="1"/>
              <a:t>DISTRIBUOVANÉ ZÁZNAMY</a:t>
            </a:r>
            <a:endParaRPr/>
          </a:p>
          <a:p>
            <a:pPr marL="228600" lvl="0" indent="-228600" algn="l" rtl="0">
              <a:lnSpc>
                <a:spcPct val="90000"/>
              </a:lnSpc>
              <a:spcBef>
                <a:spcPts val="1000"/>
              </a:spcBef>
              <a:spcAft>
                <a:spcPts val="0"/>
              </a:spcAft>
              <a:buClr>
                <a:srgbClr val="262626"/>
              </a:buClr>
              <a:buSzPts val="2400"/>
              <a:buNone/>
            </a:pPr>
            <a:r>
              <a:rPr lang="en-GB"/>
              <a:t>Blockchain je uložen na tisících počítačů (uzlů) po celém světě. Každý uzel má kopii celého blockchainu, což zvyšuje jeho odolnost proti výpadkům a útokům.</a:t>
            </a:r>
            <a:endParaRPr b="1"/>
          </a:p>
        </p:txBody>
      </p:sp>
      <p:sp>
        <p:nvSpPr>
          <p:cNvPr id="441" name="Google Shape;441;p1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Stavební kameny blockchainu a mechanismus blockchainu</a:t>
            </a:r>
            <a:endParaRPr sz="2800"/>
          </a:p>
        </p:txBody>
      </p:sp>
      <p:grpSp>
        <p:nvGrpSpPr>
          <p:cNvPr id="442" name="Google Shape;442;p10"/>
          <p:cNvGrpSpPr/>
          <p:nvPr/>
        </p:nvGrpSpPr>
        <p:grpSpPr>
          <a:xfrm rot="10800000" flipH="1">
            <a:off x="10388648" y="0"/>
            <a:ext cx="1803350" cy="2809693"/>
            <a:chOff x="12708052" y="5708395"/>
            <a:chExt cx="760808" cy="1185370"/>
          </a:xfrm>
        </p:grpSpPr>
        <p:sp>
          <p:nvSpPr>
            <p:cNvPr id="443" name="Google Shape;443;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4" name="Google Shape;444;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5" name="Google Shape;445;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6" name="Google Shape;446;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7" name="Google Shape;447;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8" name="Google Shape;448;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
        <p:cNvGrpSpPr/>
        <p:nvPr/>
      </p:nvGrpSpPr>
      <p:grpSpPr>
        <a:xfrm>
          <a:off x="0" y="0"/>
          <a:ext cx="0" cy="0"/>
          <a:chOff x="0" y="0"/>
          <a:chExt cx="0" cy="0"/>
        </a:xfrm>
      </p:grpSpPr>
      <p:sp>
        <p:nvSpPr>
          <p:cNvPr id="453" name="Google Shape;453;p11"/>
          <p:cNvSpPr txBox="1">
            <a:spLocks noGrp="1"/>
          </p:cNvSpPr>
          <p:nvPr>
            <p:ph type="body" idx="1"/>
          </p:nvPr>
        </p:nvSpPr>
        <p:spPr>
          <a:xfrm>
            <a:off x="841279" y="2001185"/>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KRYPTOGRAFIE</a:t>
            </a:r>
            <a:endParaRPr/>
          </a:p>
          <a:p>
            <a:pPr marL="228600" lvl="0" indent="-228600" algn="l" rtl="0">
              <a:lnSpc>
                <a:spcPct val="90000"/>
              </a:lnSpc>
              <a:spcBef>
                <a:spcPts val="1000"/>
              </a:spcBef>
              <a:spcAft>
                <a:spcPts val="0"/>
              </a:spcAft>
              <a:buClr>
                <a:srgbClr val="262626"/>
              </a:buClr>
              <a:buSzPts val="2400"/>
              <a:buNone/>
            </a:pPr>
            <a:r>
              <a:rPr lang="en-GB"/>
              <a:t>Asymetrická kryptografie se používá k zabezpečení transakcí. Každý účastník má soukromý a veřejný klíč, které umožňují ověřování a podepisování transakcí.</a:t>
            </a:r>
            <a:endParaRPr/>
          </a:p>
          <a:p>
            <a:pPr marL="0" lvl="0" indent="0" algn="l" rtl="0">
              <a:lnSpc>
                <a:spcPct val="90000"/>
              </a:lnSpc>
              <a:spcBef>
                <a:spcPts val="2200"/>
              </a:spcBef>
              <a:spcAft>
                <a:spcPts val="0"/>
              </a:spcAft>
              <a:buClr>
                <a:srgbClr val="262626"/>
              </a:buClr>
              <a:buSzPts val="2400"/>
              <a:buNone/>
            </a:pPr>
            <a:r>
              <a:rPr lang="en-GB" b="1"/>
              <a:t>MECHANISMUS SHODY</a:t>
            </a:r>
            <a:endParaRPr b="1"/>
          </a:p>
          <a:p>
            <a:pPr marL="0" lvl="0" indent="0" algn="l" rtl="0">
              <a:lnSpc>
                <a:spcPct val="90000"/>
              </a:lnSpc>
              <a:spcBef>
                <a:spcPts val="2200"/>
              </a:spcBef>
              <a:spcAft>
                <a:spcPts val="0"/>
              </a:spcAft>
              <a:buClr>
                <a:srgbClr val="262626"/>
              </a:buClr>
              <a:buSzPts val="2400"/>
              <a:buNone/>
            </a:pPr>
            <a:r>
              <a:rPr lang="en-GB"/>
              <a:t>Blockchain vyžaduje, aby uzly dosáhly konsensu o platných transakcích. Toho je obvykle dosaženo pomocí různých konsensuálních algoritmů, jako je Proof of Work (PoW) nebo Proof of Stake (PoS).</a:t>
            </a:r>
            <a:endParaRPr/>
          </a:p>
          <a:p>
            <a:pPr marL="0" lvl="0" indent="0" algn="l" rtl="0">
              <a:lnSpc>
                <a:spcPct val="90000"/>
              </a:lnSpc>
              <a:spcBef>
                <a:spcPts val="2200"/>
              </a:spcBef>
              <a:spcAft>
                <a:spcPts val="0"/>
              </a:spcAft>
              <a:buClr>
                <a:srgbClr val="262626"/>
              </a:buClr>
              <a:buSzPts val="2400"/>
              <a:buNone/>
            </a:pPr>
            <a:r>
              <a:rPr lang="en-GB" b="1"/>
              <a:t>IMUTABILITA</a:t>
            </a:r>
            <a:endParaRPr/>
          </a:p>
          <a:p>
            <a:pPr marL="228600" lvl="0" indent="-228600" algn="l" rtl="0">
              <a:lnSpc>
                <a:spcPct val="90000"/>
              </a:lnSpc>
              <a:spcBef>
                <a:spcPts val="1000"/>
              </a:spcBef>
              <a:spcAft>
                <a:spcPts val="0"/>
              </a:spcAft>
              <a:buClr>
                <a:srgbClr val="262626"/>
              </a:buClr>
              <a:buSzPts val="2400"/>
              <a:buNone/>
            </a:pPr>
            <a:r>
              <a:rPr lang="en-GB"/>
              <a:t>Jakmile jsou data uložena v blockchainu, nelze je snadno změnit. To zajišťuje důvěru a transparentnost.</a:t>
            </a:r>
            <a:endParaRPr/>
          </a:p>
        </p:txBody>
      </p:sp>
      <p:sp>
        <p:nvSpPr>
          <p:cNvPr id="454" name="Google Shape;454;p1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Stavební kameny blockchainu a mechanismus blockchainu</a:t>
            </a:r>
            <a:endParaRPr sz="2800"/>
          </a:p>
        </p:txBody>
      </p:sp>
      <p:grpSp>
        <p:nvGrpSpPr>
          <p:cNvPr id="455" name="Google Shape;455;p11"/>
          <p:cNvGrpSpPr/>
          <p:nvPr/>
        </p:nvGrpSpPr>
        <p:grpSpPr>
          <a:xfrm rot="10800000" flipH="1">
            <a:off x="10388648" y="0"/>
            <a:ext cx="1803350" cy="2809693"/>
            <a:chOff x="12708052" y="5708395"/>
            <a:chExt cx="760808" cy="1185370"/>
          </a:xfrm>
        </p:grpSpPr>
        <p:sp>
          <p:nvSpPr>
            <p:cNvPr id="456" name="Google Shape;456;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7" name="Google Shape;457;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9" name="Google Shape;459;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0" name="Google Shape;460;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1" name="Google Shape;461;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2"/>
          <p:cNvSpPr txBox="1">
            <a:spLocks noGrp="1"/>
          </p:cNvSpPr>
          <p:nvPr>
            <p:ph type="body" idx="1"/>
          </p:nvPr>
        </p:nvSpPr>
        <p:spPr>
          <a:xfrm>
            <a:off x="925374" y="2991278"/>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a:t>Mechanismus blockchainu zajišťuje integritu dat a zajišťuje, že transakce jsou nezpochybnitelné.</a:t>
            </a:r>
            <a:endParaRPr/>
          </a:p>
          <a:p>
            <a:pPr marL="342900" lvl="0" indent="-342900" algn="l" rtl="0">
              <a:lnSpc>
                <a:spcPct val="90000"/>
              </a:lnSpc>
              <a:spcBef>
                <a:spcPts val="1000"/>
              </a:spcBef>
              <a:spcAft>
                <a:spcPts val="0"/>
              </a:spcAft>
              <a:buClr>
                <a:srgbClr val="262626"/>
              </a:buClr>
              <a:buSzPts val="2400"/>
              <a:buFont typeface="Arial"/>
              <a:buChar char="•"/>
            </a:pPr>
            <a:r>
              <a:rPr lang="en-GB"/>
              <a:t>Blockchain má široké uplatnění mimo kryptoměny, včetně financí, dodavatelského řetězce, zdravotnictví a mnoha dalších odvětví.</a:t>
            </a:r>
            <a:endParaRPr/>
          </a:p>
          <a:p>
            <a:pPr marL="342900" lvl="0" indent="-342900" algn="l" rtl="0">
              <a:lnSpc>
                <a:spcPct val="90000"/>
              </a:lnSpc>
              <a:spcBef>
                <a:spcPts val="1000"/>
              </a:spcBef>
              <a:spcAft>
                <a:spcPts val="0"/>
              </a:spcAft>
              <a:buClr>
                <a:srgbClr val="262626"/>
              </a:buClr>
              <a:buSzPts val="2400"/>
              <a:buFont typeface="Arial"/>
              <a:buChar char="•"/>
            </a:pPr>
            <a:r>
              <a:rPr lang="en-GB"/>
              <a:t>Jeho budoucnost závisí na schopnosti komunit a podniků inovovat a využívat jeho potenciál k řešení skutečných problémů a posunu digitálního světa.</a:t>
            </a:r>
            <a:endParaRPr/>
          </a:p>
        </p:txBody>
      </p:sp>
      <p:sp>
        <p:nvSpPr>
          <p:cNvPr id="467" name="Google Shape;467;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Stavební kameny blockchainu a mechanismus blockchainu</a:t>
            </a:r>
            <a:endParaRPr sz="2800"/>
          </a:p>
        </p:txBody>
      </p:sp>
      <p:grpSp>
        <p:nvGrpSpPr>
          <p:cNvPr id="468" name="Google Shape;468;p12"/>
          <p:cNvGrpSpPr/>
          <p:nvPr/>
        </p:nvGrpSpPr>
        <p:grpSpPr>
          <a:xfrm rot="10800000" flipH="1">
            <a:off x="10388648" y="0"/>
            <a:ext cx="1803350" cy="2809693"/>
            <a:chOff x="12708052" y="5708395"/>
            <a:chExt cx="760808" cy="1185370"/>
          </a:xfrm>
        </p:grpSpPr>
        <p:sp>
          <p:nvSpPr>
            <p:cNvPr id="469" name="Google Shape;469;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0" name="Google Shape;470;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1" name="Google Shape;471;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2" name="Google Shape;472;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3" name="Google Shape;473;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4" name="Google Shape;474;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1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cap="none"/>
              <a:t>ZÁKLADNÍ KOMPONENTY: BLOKY, KRYPTOGRAFICKÝ HASH, DECENTRALIZACE </a:t>
            </a:r>
            <a:endParaRPr sz="3900" cap="none"/>
          </a:p>
        </p:txBody>
      </p:sp>
      <p:sp>
        <p:nvSpPr>
          <p:cNvPr id="481" name="Google Shape;481;p1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02</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14"/>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Jak funguje blockchain? </a:t>
            </a:r>
            <a:endParaRPr/>
          </a:p>
          <a:p>
            <a:pPr marL="342900" lvl="0" indent="-342900" algn="l" rtl="0">
              <a:lnSpc>
                <a:spcPct val="90000"/>
              </a:lnSpc>
              <a:spcBef>
                <a:spcPts val="1000"/>
              </a:spcBef>
              <a:spcAft>
                <a:spcPts val="0"/>
              </a:spcAft>
              <a:buClr>
                <a:srgbClr val="262626"/>
              </a:buClr>
              <a:buSzPts val="2400"/>
              <a:buFont typeface="Arial"/>
              <a:buChar char="•"/>
            </a:pPr>
            <a:r>
              <a:rPr lang="en-GB"/>
              <a:t>Každá transakce nebo datový záznam, známý jako „blok“, je bezpečně propojen s předchozím pomocí kryptografického hashování, čímž vzniká nepřetržitý řetězec informací odolný vůči manipulaci . </a:t>
            </a:r>
            <a:endParaRPr/>
          </a:p>
          <a:p>
            <a:pPr marL="342900" lvl="0" indent="-342900" algn="l" rtl="0">
              <a:lnSpc>
                <a:spcPct val="90000"/>
              </a:lnSpc>
              <a:spcBef>
                <a:spcPts val="1000"/>
              </a:spcBef>
              <a:spcAft>
                <a:spcPts val="0"/>
              </a:spcAft>
              <a:buClr>
                <a:srgbClr val="262626"/>
              </a:buClr>
              <a:buSzPts val="2400"/>
              <a:buFont typeface="Arial"/>
              <a:buChar char="•"/>
            </a:pPr>
            <a:r>
              <a:rPr lang="en-GB"/>
              <a:t>Jelikož neexistuje způsob, jak změnit blok, jediná potřebná důvěra je v do době, kdy uživatel nebo program zadává data. Tento aspekt snižuje potřebu důvěryhodných třetích stran, což jsou obvykle auditoři nebo jiní lidé, kteří však zvyšují náklady a dělají chyby.</a:t>
            </a:r>
            <a:endParaRPr/>
          </a:p>
        </p:txBody>
      </p:sp>
      <p:sp>
        <p:nvSpPr>
          <p:cNvPr id="487" name="Google Shape;487;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488" name="Google Shape;488;p14"/>
          <p:cNvGrpSpPr/>
          <p:nvPr/>
        </p:nvGrpSpPr>
        <p:grpSpPr>
          <a:xfrm rot="10800000" flipH="1">
            <a:off x="10388648" y="0"/>
            <a:ext cx="1803350" cy="2809693"/>
            <a:chOff x="12708052" y="5708395"/>
            <a:chExt cx="760808" cy="1185370"/>
          </a:xfrm>
        </p:grpSpPr>
        <p:sp>
          <p:nvSpPr>
            <p:cNvPr id="489" name="Google Shape;489;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0" name="Google Shape;490;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2" name="Google Shape;492;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3" name="Google Shape;493;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4" name="Google Shape;494;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8"/>
        <p:cNvGrpSpPr/>
        <p:nvPr/>
      </p:nvGrpSpPr>
      <p:grpSpPr>
        <a:xfrm>
          <a:off x="0" y="0"/>
          <a:ext cx="0" cy="0"/>
          <a:chOff x="0" y="0"/>
          <a:chExt cx="0" cy="0"/>
        </a:xfrm>
      </p:grpSpPr>
      <p:sp>
        <p:nvSpPr>
          <p:cNvPr id="499" name="Google Shape;499;p15"/>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000000"/>
              </a:buClr>
              <a:buSzPts val="2400"/>
              <a:buNone/>
            </a:pPr>
            <a:r>
              <a:rPr lang="en-GB" b="0" i="0">
                <a:solidFill>
                  <a:srgbClr val="000000"/>
                </a:solidFill>
                <a:latin typeface="Calibri"/>
                <a:ea typeface="Calibri"/>
                <a:cs typeface="Calibri"/>
                <a:sym typeface="Calibri"/>
              </a:rPr>
              <a:t>Blockchain se skládá z programů nazývaných skripty, které provádějí úkoly, které byste obvykle dělali v databázi: Zadávání informací, přístup k nim a jejich ukládání a ukládání. Je distribuován blockchain, což znamená, že na mnoha počítačích je uloženo více kopií a všechny se musí shodovat, aby byl platný.</a:t>
            </a:r>
            <a:endParaRPr b="0" i="0">
              <a:solidFill>
                <a:srgbClr val="000000"/>
              </a:solidFill>
              <a:latin typeface="Calibri"/>
              <a:ea typeface="Calibri"/>
              <a:cs typeface="Calibri"/>
              <a:sym typeface="Calibri"/>
            </a:endParaRPr>
          </a:p>
          <a:p>
            <a:pPr marL="228600" lvl="0" indent="-228600" algn="l" rtl="0">
              <a:lnSpc>
                <a:spcPct val="90000"/>
              </a:lnSpc>
              <a:spcBef>
                <a:spcPts val="1000"/>
              </a:spcBef>
              <a:spcAft>
                <a:spcPts val="0"/>
              </a:spcAft>
              <a:buClr>
                <a:srgbClr val="000000"/>
              </a:buClr>
              <a:buSzPts val="2400"/>
              <a:buNone/>
            </a:pPr>
            <a:r>
              <a:rPr lang="en-GB" b="0" i="0">
                <a:solidFill>
                  <a:srgbClr val="000000"/>
                </a:solidFill>
                <a:latin typeface="Calibri"/>
                <a:ea typeface="Calibri"/>
                <a:cs typeface="Calibri"/>
                <a:sym typeface="Calibri"/>
              </a:rPr>
              <a:t>Blockchain shromažďuje informace o </a:t>
            </a:r>
            <a:r>
              <a:rPr lang="en-GB" b="1" i="0">
                <a:solidFill>
                  <a:srgbClr val="000000"/>
                </a:solidFill>
                <a:latin typeface="Calibri"/>
                <a:ea typeface="Calibri"/>
                <a:cs typeface="Calibri"/>
                <a:sym typeface="Calibri"/>
              </a:rPr>
              <a:t>transakcích</a:t>
            </a:r>
            <a:r>
              <a:rPr lang="en-GB" b="0" i="0">
                <a:solidFill>
                  <a:srgbClr val="000000"/>
                </a:solidFill>
                <a:latin typeface="Calibri"/>
                <a:ea typeface="Calibri"/>
                <a:cs typeface="Calibri"/>
                <a:sym typeface="Calibri"/>
              </a:rPr>
              <a:t> a vkládá je do bloku, jako je buňka v tabulce obsahující informace. Jakmile se zaplní, informace projdou </a:t>
            </a:r>
            <a:r>
              <a:rPr lang="en-GB" b="1" i="0">
                <a:solidFill>
                  <a:srgbClr val="000000"/>
                </a:solidFill>
                <a:latin typeface="Calibri"/>
                <a:ea typeface="Calibri"/>
                <a:cs typeface="Calibri"/>
                <a:sym typeface="Calibri"/>
              </a:rPr>
              <a:t>šifrovacím algoritmem</a:t>
            </a:r>
            <a:r>
              <a:rPr lang="en-GB" b="0" i="0">
                <a:solidFill>
                  <a:srgbClr val="000000"/>
                </a:solidFill>
                <a:latin typeface="Calibri"/>
                <a:ea typeface="Calibri"/>
                <a:cs typeface="Calibri"/>
                <a:sym typeface="Calibri"/>
              </a:rPr>
              <a:t>, který vytvoří hexadecimální číslo zvané </a:t>
            </a:r>
            <a:r>
              <a:rPr lang="en-GB" b="1" i="0">
                <a:solidFill>
                  <a:srgbClr val="000000"/>
                </a:solidFill>
                <a:latin typeface="Calibri"/>
                <a:ea typeface="Calibri"/>
                <a:cs typeface="Calibri"/>
                <a:sym typeface="Calibri"/>
              </a:rPr>
              <a:t>hash</a:t>
            </a:r>
            <a:r>
              <a:rPr lang="en-GB" b="0" i="0">
                <a:solidFill>
                  <a:srgbClr val="000000"/>
                </a:solidFill>
                <a:latin typeface="Calibri"/>
                <a:ea typeface="Calibri"/>
                <a:cs typeface="Calibri"/>
                <a:sym typeface="Calibri"/>
              </a:rPr>
              <a:t>.</a:t>
            </a:r>
            <a:endParaRPr/>
          </a:p>
        </p:txBody>
      </p:sp>
      <p:sp>
        <p:nvSpPr>
          <p:cNvPr id="500" name="Google Shape;500;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01" name="Google Shape;501;p15"/>
          <p:cNvGrpSpPr/>
          <p:nvPr/>
        </p:nvGrpSpPr>
        <p:grpSpPr>
          <a:xfrm rot="10800000" flipH="1">
            <a:off x="10388648" y="0"/>
            <a:ext cx="1803350" cy="2809693"/>
            <a:chOff x="12708052" y="5708395"/>
            <a:chExt cx="760808" cy="1185370"/>
          </a:xfrm>
        </p:grpSpPr>
        <p:sp>
          <p:nvSpPr>
            <p:cNvPr id="502" name="Google Shape;502;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3" name="Google Shape;503;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5" name="Google Shape;505;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6" name="Google Shape;506;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7" name="Google Shape;507;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13" name="Google Shape;513;p16"/>
          <p:cNvGrpSpPr/>
          <p:nvPr/>
        </p:nvGrpSpPr>
        <p:grpSpPr>
          <a:xfrm rot="10800000" flipH="1">
            <a:off x="10388648" y="0"/>
            <a:ext cx="1803350" cy="2809693"/>
            <a:chOff x="12708052" y="5708395"/>
            <a:chExt cx="760808" cy="1185370"/>
          </a:xfrm>
        </p:grpSpPr>
        <p:sp>
          <p:nvSpPr>
            <p:cNvPr id="514" name="Google Shape;514;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7" name="Google Shape;517;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9" name="Google Shape;519;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520" name="Google Shape;520;p16"/>
          <p:cNvSpPr txBox="1">
            <a:spLocks noGrp="1"/>
          </p:cNvSpPr>
          <p:nvPr>
            <p:ph type="body" idx="1"/>
          </p:nvPr>
        </p:nvSpPr>
        <p:spPr>
          <a:xfrm>
            <a:off x="217896" y="2407985"/>
            <a:ext cx="10595237" cy="3688413"/>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i="1">
              <a:solidFill>
                <a:srgbClr val="44546A"/>
              </a:solidFill>
              <a:latin typeface="Calibri"/>
              <a:ea typeface="Calibri"/>
              <a:cs typeface="Calibri"/>
              <a:sym typeface="Calibri"/>
            </a:endParaRPr>
          </a:p>
          <a:p>
            <a:pPr marL="228600" lvl="0" indent="-228600" algn="l" rtl="0">
              <a:lnSpc>
                <a:spcPct val="90000"/>
              </a:lnSpc>
              <a:spcBef>
                <a:spcPts val="1000"/>
              </a:spcBef>
              <a:spcAft>
                <a:spcPts val="0"/>
              </a:spcAft>
              <a:buClr>
                <a:srgbClr val="262626"/>
              </a:buClr>
              <a:buSzPts val="1800"/>
              <a:buNone/>
            </a:pPr>
            <a:endParaRPr sz="1800" b="0" i="1">
              <a:solidFill>
                <a:srgbClr val="44546A"/>
              </a:solidFill>
              <a:latin typeface="Calibri"/>
              <a:ea typeface="Calibri"/>
              <a:cs typeface="Calibri"/>
              <a:sym typeface="Calibri"/>
            </a:endParaRPr>
          </a:p>
          <a:p>
            <a:pPr marL="228600" lvl="0" indent="-228600" algn="ctr" rtl="0">
              <a:lnSpc>
                <a:spcPct val="90000"/>
              </a:lnSpc>
              <a:spcBef>
                <a:spcPts val="1000"/>
              </a:spcBef>
              <a:spcAft>
                <a:spcPts val="0"/>
              </a:spcAft>
              <a:buClr>
                <a:srgbClr val="44546A"/>
              </a:buClr>
              <a:buSzPts val="1800"/>
              <a:buNone/>
            </a:pPr>
            <a:r>
              <a:rPr lang="en-GB" sz="1800" b="0" i="1">
                <a:solidFill>
                  <a:srgbClr val="44546A"/>
                </a:solidFill>
                <a:latin typeface="Calibri"/>
                <a:ea typeface="Calibri"/>
                <a:cs typeface="Calibri"/>
                <a:sym typeface="Calibri"/>
              </a:rPr>
              <a:t>Obrázek 1 Jak funguje blockchain (Zdroj: </a:t>
            </a:r>
            <a:r>
              <a:rPr lang="en-GB" sz="1800" b="0" i="1" u="sng" strike="noStrike">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https://www.geeksforgeeks.org/how-does-the-blockchain-work/</a:t>
            </a:r>
            <a:r>
              <a:rPr lang="en-GB" sz="1800" b="0" i="1">
                <a:solidFill>
                  <a:srgbClr val="44546A"/>
                </a:solidFill>
                <a:latin typeface="Calibri"/>
                <a:ea typeface="Calibri"/>
                <a:cs typeface="Calibri"/>
                <a:sym typeface="Calibri"/>
              </a:rPr>
              <a:t> ) </a:t>
            </a:r>
            <a:endParaRPr/>
          </a:p>
        </p:txBody>
      </p:sp>
      <p:pic>
        <p:nvPicPr>
          <p:cNvPr id="521" name="Google Shape;521;p16" descr="Blockchain Working"/>
          <p:cNvPicPr preferRelativeResize="0"/>
          <p:nvPr/>
        </p:nvPicPr>
        <p:blipFill rotWithShape="1">
          <a:blip r:embed="rId4">
            <a:alphaModFix/>
          </a:blip>
          <a:srcRect/>
          <a:stretch/>
        </p:blipFill>
        <p:spPr>
          <a:xfrm>
            <a:off x="753016" y="1848979"/>
            <a:ext cx="9525000" cy="456339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17"/>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Transakční proces v blockchainu lze shrnout následovně</a:t>
            </a:r>
            <a:r>
              <a:rPr lang="en-GB">
                <a:solidFill>
                  <a:srgbClr val="000000"/>
                </a:solidFill>
                <a:latin typeface="Calibri"/>
                <a:ea typeface="Calibri"/>
                <a:cs typeface="Calibri"/>
                <a:sym typeface="Calibri"/>
              </a:rPr>
              <a:t>: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Usnadnění transakce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Ověření transakce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Vytvoření nového bloku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Algoritmus konsensu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Přidání nového bloku do blockchainu </a:t>
            </a:r>
            <a:endParaRPr/>
          </a:p>
          <a:p>
            <a:pPr marL="457200" lvl="0" indent="-457200" algn="l" rtl="0">
              <a:lnSpc>
                <a:spcPct val="90000"/>
              </a:lnSpc>
              <a:spcBef>
                <a:spcPts val="1000"/>
              </a:spcBef>
              <a:spcAft>
                <a:spcPts val="0"/>
              </a:spcAft>
              <a:buClr>
                <a:srgbClr val="262626"/>
              </a:buClr>
              <a:buSzPts val="2400"/>
              <a:buFont typeface="Calibri"/>
              <a:buAutoNum type="arabicPeriod"/>
            </a:pPr>
            <a:r>
              <a:rPr lang="en-GB"/>
              <a:t>Dokončení transakce</a:t>
            </a:r>
            <a:endParaRPr>
              <a:solidFill>
                <a:srgbClr val="000000"/>
              </a:solidFill>
              <a:latin typeface="Calibri"/>
              <a:ea typeface="Calibri"/>
              <a:cs typeface="Calibri"/>
              <a:sym typeface="Calibri"/>
            </a:endParaRPr>
          </a:p>
        </p:txBody>
      </p:sp>
      <p:sp>
        <p:nvSpPr>
          <p:cNvPr id="527" name="Google Shape;527;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28" name="Google Shape;528;p17"/>
          <p:cNvGrpSpPr/>
          <p:nvPr/>
        </p:nvGrpSpPr>
        <p:grpSpPr>
          <a:xfrm rot="10800000" flipH="1">
            <a:off x="10388648" y="0"/>
            <a:ext cx="1803350" cy="2809693"/>
            <a:chOff x="12708052" y="5708395"/>
            <a:chExt cx="760808" cy="1185370"/>
          </a:xfrm>
        </p:grpSpPr>
        <p:sp>
          <p:nvSpPr>
            <p:cNvPr id="529" name="Google Shape;529;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2" name="Google Shape;532;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3" name="Google Shape;533;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4" name="Google Shape;534;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18"/>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000000"/>
              </a:buClr>
              <a:buSzPts val="2400"/>
              <a:buNone/>
            </a:pPr>
            <a:r>
              <a:rPr lang="en-GB" b="0" i="0">
                <a:solidFill>
                  <a:srgbClr val="000000"/>
                </a:solidFill>
                <a:latin typeface="Calibri"/>
                <a:ea typeface="Calibri"/>
                <a:cs typeface="Calibri"/>
                <a:sym typeface="Calibri"/>
              </a:rPr>
              <a:t>Hash je pak vložen do následující hlavičky bloku a zašifrován s ostatními informacemi v bloku. To vytváří řadu bloků, které jsou spojeny dohromady.</a:t>
            </a:r>
            <a:endParaRPr b="0" i="0">
              <a:solidFill>
                <a:srgbClr val="000000"/>
              </a:solidFill>
              <a:latin typeface="Calibri"/>
              <a:ea typeface="Calibri"/>
              <a:cs typeface="Calibri"/>
              <a:sym typeface="Calibri"/>
            </a:endParaRPr>
          </a:p>
          <a:p>
            <a:pPr marL="228600" lvl="0" indent="-228600" algn="l" rtl="0">
              <a:lnSpc>
                <a:spcPct val="90000"/>
              </a:lnSpc>
              <a:spcBef>
                <a:spcPts val="1000"/>
              </a:spcBef>
              <a:spcAft>
                <a:spcPts val="0"/>
              </a:spcAft>
              <a:buClr>
                <a:srgbClr val="000000"/>
              </a:buClr>
              <a:buSzPts val="2400"/>
              <a:buNone/>
            </a:pPr>
            <a:r>
              <a:rPr lang="en-GB" b="0" i="0">
                <a:solidFill>
                  <a:srgbClr val="000000"/>
                </a:solidFill>
                <a:latin typeface="Calibri"/>
                <a:ea typeface="Calibri"/>
                <a:cs typeface="Calibri"/>
                <a:sym typeface="Calibri"/>
              </a:rPr>
              <a:t>Transakce probíhají podle specifického procesu v závislosti na blockchainu, na kterém probíhají. Například na blockchainu bitcoinu, pokud zahájíte transakci pomocí vaší kryptoměnové peněženky – aplikace, která poskytuje rozhraní pro blockchain – spustí se sled událostí.</a:t>
            </a:r>
            <a:endParaRPr/>
          </a:p>
        </p:txBody>
      </p:sp>
      <p:sp>
        <p:nvSpPr>
          <p:cNvPr id="540" name="Google Shape;540;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41" name="Google Shape;541;p18"/>
          <p:cNvGrpSpPr/>
          <p:nvPr/>
        </p:nvGrpSpPr>
        <p:grpSpPr>
          <a:xfrm rot="10800000" flipH="1">
            <a:off x="10388648" y="0"/>
            <a:ext cx="1803350" cy="2809693"/>
            <a:chOff x="12708052" y="5708395"/>
            <a:chExt cx="760808" cy="1185370"/>
          </a:xfrm>
        </p:grpSpPr>
        <p:sp>
          <p:nvSpPr>
            <p:cNvPr id="542" name="Google Shape;542;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6" name="Google Shape;546;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7" name="Google Shape;547;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19"/>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262626"/>
              </a:buClr>
              <a:buSzPts val="2400"/>
              <a:buAutoNum type="arabicPeriod"/>
            </a:pPr>
            <a:r>
              <a:rPr lang="en-GB" b="1"/>
              <a:t>Usnadnění transakce: </a:t>
            </a:r>
            <a:r>
              <a:rPr lang="en-GB"/>
              <a:t>Do blockchainové sítě vstupuje nová transakce. Všechny informace, které je třeba přenést, jsou dvojitě šifrovány pomocí veřejných a soukromých klíčů. </a:t>
            </a:r>
            <a:endParaRPr/>
          </a:p>
          <a:p>
            <a:pPr marL="457200" lvl="0" indent="-457200" algn="l" rtl="0">
              <a:lnSpc>
                <a:spcPct val="90000"/>
              </a:lnSpc>
              <a:spcBef>
                <a:spcPts val="1000"/>
              </a:spcBef>
              <a:spcAft>
                <a:spcPts val="0"/>
              </a:spcAft>
              <a:buClr>
                <a:srgbClr val="262626"/>
              </a:buClr>
              <a:buSzPts val="2400"/>
              <a:buAutoNum type="arabicPeriod"/>
            </a:pPr>
            <a:r>
              <a:rPr lang="en-GB" b="1"/>
              <a:t>Ověření transakce: </a:t>
            </a:r>
            <a:r>
              <a:rPr lang="en-GB"/>
              <a:t>Transakce je poté přenesena do sítě peer-to-peer počítačů distribuovaných po celém světě. Všechny uzly v síti zkontrolují platnost transakce, například zda je k dispozici dostatečný zůstatek pro provedení transakce. </a:t>
            </a:r>
            <a:endParaRPr/>
          </a:p>
          <a:p>
            <a:pPr marL="457200" lvl="0" indent="-457200" algn="l" rtl="0">
              <a:lnSpc>
                <a:spcPct val="90000"/>
              </a:lnSpc>
              <a:spcBef>
                <a:spcPts val="1000"/>
              </a:spcBef>
              <a:spcAft>
                <a:spcPts val="0"/>
              </a:spcAft>
              <a:buClr>
                <a:srgbClr val="262626"/>
              </a:buClr>
              <a:buSzPts val="2400"/>
              <a:buAutoNum type="arabicPeriod"/>
            </a:pPr>
            <a:r>
              <a:rPr lang="en-GB" b="1"/>
              <a:t>Vytvoření nového bloku: </a:t>
            </a:r>
            <a:r>
              <a:rPr lang="en-GB"/>
              <a:t>V typické blockchainové síti existuje mnoho uzlů a mnoho transakcí se ověřuje najednou. Jakmile je transakce ověřena a prohlášena za legitimní, bude přidána do mempoolu. Všechny ověřené transakce na konkrétním uzlu tvoří mempool a takové více mempoolů tvoří blok.</a:t>
            </a:r>
            <a:endParaRPr/>
          </a:p>
        </p:txBody>
      </p:sp>
      <p:sp>
        <p:nvSpPr>
          <p:cNvPr id="553" name="Google Shape;553;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54" name="Google Shape;554;p19"/>
          <p:cNvGrpSpPr/>
          <p:nvPr/>
        </p:nvGrpSpPr>
        <p:grpSpPr>
          <a:xfrm rot="10800000" flipH="1">
            <a:off x="10388648" y="0"/>
            <a:ext cx="1803350" cy="2809693"/>
            <a:chOff x="12708052" y="5708395"/>
            <a:chExt cx="760808" cy="1185370"/>
          </a:xfrm>
        </p:grpSpPr>
        <p:sp>
          <p:nvSpPr>
            <p:cNvPr id="555" name="Google Shape;555;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8" name="Google Shape;558;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9" name="Google Shape;559;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0" name="Google Shape;560;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Modul „Stavební kameny blockchainu a mechanismus blockchainu“ zahrnuje principy tvorby blockchainu (co je blok a co je řetězec), základní rysy tradičního, decentralizovaného a distribuovaného pojetí databází a vlastnosti a požadavky kryptografických a hashovacích funkcí, které má jako výsledek. V modulu je také zahrnuto vysvětlení rozdílu mezi proof of work a proof of state a hlavní výhody blockchainu.</a:t>
            </a:r>
            <a:endParaRPr/>
          </a:p>
        </p:txBody>
      </p:sp>
      <p:sp>
        <p:nvSpPr>
          <p:cNvPr id="342" name="Google Shape;342;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Popis modulu</a:t>
            </a:r>
            <a:endParaRPr/>
          </a:p>
        </p:txBody>
      </p:sp>
      <p:grpSp>
        <p:nvGrpSpPr>
          <p:cNvPr id="343" name="Google Shape;343;p2"/>
          <p:cNvGrpSpPr/>
          <p:nvPr/>
        </p:nvGrpSpPr>
        <p:grpSpPr>
          <a:xfrm rot="10800000" flipH="1">
            <a:off x="10388648" y="0"/>
            <a:ext cx="1803350" cy="2809693"/>
            <a:chOff x="12708052" y="5708395"/>
            <a:chExt cx="760808" cy="1185370"/>
          </a:xfrm>
        </p:grpSpPr>
        <p:sp>
          <p:nvSpPr>
            <p:cNvPr id="344" name="Google Shape;344;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5" name="Google Shape;345;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6" name="Google Shape;346;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7" name="Google Shape;347;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8" name="Google Shape;348;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9" name="Google Shape;349;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20"/>
          <p:cNvSpPr txBox="1">
            <a:spLocks noGrp="1"/>
          </p:cNvSpPr>
          <p:nvPr>
            <p:ph type="body" idx="1"/>
          </p:nvPr>
        </p:nvSpPr>
        <p:spPr>
          <a:xfrm>
            <a:off x="529998" y="2011138"/>
            <a:ext cx="10595237" cy="3849918"/>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262626"/>
              </a:buClr>
              <a:buSzPts val="2400"/>
              <a:buFont typeface="Calibri"/>
              <a:buAutoNum type="arabicPeriod" startAt="6"/>
            </a:pPr>
            <a:r>
              <a:rPr lang="en-GB" b="1"/>
              <a:t>Algoritmus konsensu:  </a:t>
            </a:r>
            <a:r>
              <a:rPr lang="en-GB"/>
              <a:t>Uzly, které tvoří blok, se pokusí přidat blok do blockchainové sítě, aby byl trvalý. Ale pokud je každému uzlu povoleno přidávat bloky tímto způsobem, naruší to fungování blockchainové sítě.</a:t>
            </a:r>
            <a:endParaRPr/>
          </a:p>
          <a:p>
            <a:pPr marL="457200" lvl="0" indent="-457200" algn="l" rtl="0">
              <a:lnSpc>
                <a:spcPct val="90000"/>
              </a:lnSpc>
              <a:spcBef>
                <a:spcPts val="1000"/>
              </a:spcBef>
              <a:spcAft>
                <a:spcPts val="0"/>
              </a:spcAft>
              <a:buClr>
                <a:srgbClr val="262626"/>
              </a:buClr>
              <a:buSzPts val="2400"/>
              <a:buFont typeface="Calibri"/>
              <a:buAutoNum type="arabicPeriod" startAt="6"/>
            </a:pPr>
            <a:r>
              <a:rPr lang="en-GB" b="1"/>
              <a:t>Přidání nového bloku do blockchainu: </a:t>
            </a:r>
            <a:r>
              <a:rPr lang="en-GB"/>
              <a:t>Poté, co nově vytvořený blok získá svou hash hodnotu a je ověřen, je nyní připraven k přidání do blockchainu. V každém bloku je hash hodnota předchozího bloku, a tak jsou bloky navzájem kryptograficky propojeny, aby vytvořily blockchain. Na otevřený konec blockchainu se přidá nový blok.</a:t>
            </a:r>
            <a:endParaRPr/>
          </a:p>
          <a:p>
            <a:pPr marL="457200" lvl="0" indent="-457200" algn="l" rtl="0">
              <a:lnSpc>
                <a:spcPct val="90000"/>
              </a:lnSpc>
              <a:spcBef>
                <a:spcPts val="1000"/>
              </a:spcBef>
              <a:spcAft>
                <a:spcPts val="0"/>
              </a:spcAft>
              <a:buClr>
                <a:srgbClr val="262626"/>
              </a:buClr>
              <a:buSzPts val="2400"/>
              <a:buFont typeface="Calibri"/>
              <a:buAutoNum type="arabicPeriod" startAt="6"/>
            </a:pPr>
            <a:r>
              <a:rPr lang="en-GB" b="1"/>
              <a:t>Dokončení transakce:</a:t>
            </a:r>
            <a:r>
              <a:rPr lang="en-GB"/>
              <a:t> Jakmile je blok přidán do blockchainu, transakce je dokončena a podrobnosti o této transakci jsou trvale uloženy v blockchainu. Kdokoli může získat podrobnosti transakce a potvrdit transakci.</a:t>
            </a:r>
            <a:endParaRPr/>
          </a:p>
        </p:txBody>
      </p:sp>
      <p:sp>
        <p:nvSpPr>
          <p:cNvPr id="566" name="Google Shape;566;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Základní komponenty: bloky, kryptografický hash, decentralizace</a:t>
            </a:r>
            <a:endParaRPr/>
          </a:p>
        </p:txBody>
      </p:sp>
      <p:grpSp>
        <p:nvGrpSpPr>
          <p:cNvPr id="567" name="Google Shape;567;p20"/>
          <p:cNvGrpSpPr/>
          <p:nvPr/>
        </p:nvGrpSpPr>
        <p:grpSpPr>
          <a:xfrm rot="10800000" flipH="1">
            <a:off x="10388648" y="0"/>
            <a:ext cx="1803350" cy="2809693"/>
            <a:chOff x="12708052" y="5708395"/>
            <a:chExt cx="760808" cy="1185370"/>
          </a:xfrm>
        </p:grpSpPr>
        <p:sp>
          <p:nvSpPr>
            <p:cNvPr id="568" name="Google Shape;568;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1" name="Google Shape;571;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2" name="Google Shape;572;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3" name="Google Shape;573;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p21"/>
          <p:cNvSpPr txBox="1">
            <a:spLocks noGrp="1"/>
          </p:cNvSpPr>
          <p:nvPr>
            <p:ph type="body" idx="1"/>
          </p:nvPr>
        </p:nvSpPr>
        <p:spPr>
          <a:xfrm>
            <a:off x="529998" y="1729182"/>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Tradiční databáze jsou centralizované, proměnlivé a optimalizované pro vysokorychlostní zpracování dat, zatímco blockchainy jsou decentralizované, neměnné a zaměřené na poskytování důvěry a transparentnosti prostřednictvím mechanismů konsenzu. Volba mezi těmito dvěma závisí na konkrétních potřebách dané aplikace</a:t>
            </a:r>
            <a:r>
              <a:rPr lang="en-GB" b="0" i="0">
                <a:solidFill>
                  <a:srgbClr val="000000"/>
                </a:solidFill>
              </a:rPr>
              <a:t>. </a:t>
            </a:r>
            <a:endParaRPr/>
          </a:p>
          <a:p>
            <a:pPr marL="342900" lvl="0" indent="-342900" algn="l" rtl="0">
              <a:lnSpc>
                <a:spcPct val="90000"/>
              </a:lnSpc>
              <a:spcBef>
                <a:spcPts val="1000"/>
              </a:spcBef>
              <a:spcAft>
                <a:spcPts val="0"/>
              </a:spcAft>
              <a:buClr>
                <a:srgbClr val="262626"/>
              </a:buClr>
              <a:buSzPts val="2400"/>
              <a:buFont typeface="Arial"/>
              <a:buChar char="•"/>
            </a:pPr>
            <a:r>
              <a:rPr lang="en-GB" i="1"/>
              <a:t>Centralizace vs. decentralizace </a:t>
            </a:r>
            <a:endParaRPr/>
          </a:p>
          <a:p>
            <a:pPr marL="342900" lvl="0" indent="-342900" algn="l" rtl="0">
              <a:lnSpc>
                <a:spcPct val="90000"/>
              </a:lnSpc>
              <a:spcBef>
                <a:spcPts val="1000"/>
              </a:spcBef>
              <a:spcAft>
                <a:spcPts val="0"/>
              </a:spcAft>
              <a:buClr>
                <a:srgbClr val="262626"/>
              </a:buClr>
              <a:buSzPts val="2400"/>
              <a:buFont typeface="Arial"/>
              <a:buChar char="•"/>
            </a:pPr>
            <a:r>
              <a:rPr lang="en-GB" i="1"/>
              <a:t>Datová struktura </a:t>
            </a:r>
            <a:endParaRPr/>
          </a:p>
          <a:p>
            <a:pPr marL="342900" lvl="0" indent="-342900" algn="l" rtl="0">
              <a:lnSpc>
                <a:spcPct val="90000"/>
              </a:lnSpc>
              <a:spcBef>
                <a:spcPts val="1000"/>
              </a:spcBef>
              <a:spcAft>
                <a:spcPts val="0"/>
              </a:spcAft>
              <a:buClr>
                <a:srgbClr val="262626"/>
              </a:buClr>
              <a:buSzPts val="2400"/>
              <a:buFont typeface="Arial"/>
              <a:buChar char="•"/>
            </a:pPr>
            <a:r>
              <a:rPr lang="en-GB" i="1"/>
              <a:t>Řízení přístupu </a:t>
            </a:r>
            <a:endParaRPr/>
          </a:p>
          <a:p>
            <a:pPr marL="342900" lvl="0" indent="-342900" algn="l" rtl="0">
              <a:lnSpc>
                <a:spcPct val="90000"/>
              </a:lnSpc>
              <a:spcBef>
                <a:spcPts val="1000"/>
              </a:spcBef>
              <a:spcAft>
                <a:spcPts val="0"/>
              </a:spcAft>
              <a:buClr>
                <a:srgbClr val="262626"/>
              </a:buClr>
              <a:buSzPts val="2400"/>
              <a:buFont typeface="Arial"/>
              <a:buChar char="•"/>
            </a:pPr>
            <a:r>
              <a:rPr lang="en-GB" i="1"/>
              <a:t>Mechanismus konsensu </a:t>
            </a:r>
            <a:endParaRPr/>
          </a:p>
          <a:p>
            <a:pPr marL="342900" lvl="0" indent="-342900" algn="l" rtl="0">
              <a:lnSpc>
                <a:spcPct val="90000"/>
              </a:lnSpc>
              <a:spcBef>
                <a:spcPts val="1000"/>
              </a:spcBef>
              <a:spcAft>
                <a:spcPts val="0"/>
              </a:spcAft>
              <a:buClr>
                <a:srgbClr val="262626"/>
              </a:buClr>
              <a:buSzPts val="2400"/>
              <a:buFont typeface="Arial"/>
              <a:buChar char="•"/>
            </a:pPr>
            <a:r>
              <a:rPr lang="en-GB" i="1"/>
              <a:t>Neměnná vs. proměnlivá data </a:t>
            </a:r>
            <a:endParaRPr/>
          </a:p>
          <a:p>
            <a:pPr marL="342900" lvl="0" indent="-342900" algn="l" rtl="0">
              <a:lnSpc>
                <a:spcPct val="90000"/>
              </a:lnSpc>
              <a:spcBef>
                <a:spcPts val="1000"/>
              </a:spcBef>
              <a:spcAft>
                <a:spcPts val="0"/>
              </a:spcAft>
              <a:buClr>
                <a:srgbClr val="262626"/>
              </a:buClr>
              <a:buSzPts val="2400"/>
              <a:buFont typeface="Arial"/>
              <a:buChar char="•"/>
            </a:pPr>
            <a:r>
              <a:rPr lang="en-GB" i="1"/>
              <a:t>Rychlost transakce a škálovatelnost </a:t>
            </a:r>
            <a:endParaRPr/>
          </a:p>
          <a:p>
            <a:pPr marL="342900" lvl="0" indent="-342900" algn="l" rtl="0">
              <a:lnSpc>
                <a:spcPct val="90000"/>
              </a:lnSpc>
              <a:spcBef>
                <a:spcPts val="1000"/>
              </a:spcBef>
              <a:spcAft>
                <a:spcPts val="0"/>
              </a:spcAft>
              <a:buClr>
                <a:srgbClr val="262626"/>
              </a:buClr>
              <a:buSzPts val="2400"/>
              <a:buFont typeface="Arial"/>
              <a:buChar char="•"/>
            </a:pPr>
            <a:r>
              <a:rPr lang="en-GB" i="1"/>
              <a:t>Případová studie</a:t>
            </a:r>
            <a:endParaRPr b="0" i="1">
              <a:solidFill>
                <a:srgbClr val="000000"/>
              </a:solidFill>
            </a:endParaRPr>
          </a:p>
        </p:txBody>
      </p:sp>
      <p:sp>
        <p:nvSpPr>
          <p:cNvPr id="579" name="Google Shape;579;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580" name="Google Shape;580;p21"/>
          <p:cNvGrpSpPr/>
          <p:nvPr/>
        </p:nvGrpSpPr>
        <p:grpSpPr>
          <a:xfrm rot="10800000" flipH="1">
            <a:off x="10388648" y="0"/>
            <a:ext cx="1803350" cy="2809693"/>
            <a:chOff x="12708052" y="5708395"/>
            <a:chExt cx="760808" cy="1185370"/>
          </a:xfrm>
        </p:grpSpPr>
        <p:sp>
          <p:nvSpPr>
            <p:cNvPr id="581" name="Google Shape;581;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4" name="Google Shape;584;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5" name="Google Shape;585;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6" name="Google Shape;586;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2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b="1"/>
              <a:t>Centralizace vs. Decentralizace</a:t>
            </a:r>
            <a:endParaRPr/>
          </a:p>
          <a:p>
            <a:pPr marL="0" lvl="0" indent="0" algn="l" rtl="0">
              <a:lnSpc>
                <a:spcPct val="90000"/>
              </a:lnSpc>
              <a:spcBef>
                <a:spcPts val="1000"/>
              </a:spcBef>
              <a:spcAft>
                <a:spcPts val="0"/>
              </a:spcAft>
              <a:buClr>
                <a:srgbClr val="262626"/>
              </a:buClr>
              <a:buSzPts val="2400"/>
              <a:buNone/>
            </a:pPr>
            <a:endParaRPr i="1">
              <a:solidFill>
                <a:srgbClr val="000000"/>
              </a:solidFill>
            </a:endParaRPr>
          </a:p>
          <a:p>
            <a:pPr marL="228600" lvl="0" indent="-228600" algn="l" rtl="0">
              <a:lnSpc>
                <a:spcPct val="90000"/>
              </a:lnSpc>
              <a:spcBef>
                <a:spcPts val="1000"/>
              </a:spcBef>
              <a:spcAft>
                <a:spcPts val="0"/>
              </a:spcAft>
              <a:buClr>
                <a:srgbClr val="262626"/>
              </a:buClr>
              <a:buSzPts val="2400"/>
              <a:buNone/>
            </a:pPr>
            <a:r>
              <a:rPr lang="en-GB" b="1"/>
              <a:t>Tradiční databáze: </a:t>
            </a:r>
            <a:r>
              <a:rPr lang="en-GB"/>
              <a:t>Tradiční databáze jsou centralizované systémy, kde má nad databází kontrolu jeden subjekt (např. společnost nebo organizace). Spoléhají na centrální server nebo shluk serverů pro správu a ukládání dat.</a:t>
            </a:r>
            <a:endParaRPr/>
          </a:p>
          <a:p>
            <a:pPr marL="228600" lvl="0" indent="-228600" algn="l" rtl="0">
              <a:lnSpc>
                <a:spcPct val="90000"/>
              </a:lnSpc>
              <a:spcBef>
                <a:spcPts val="1000"/>
              </a:spcBef>
              <a:spcAft>
                <a:spcPts val="0"/>
              </a:spcAft>
              <a:buClr>
                <a:srgbClr val="262626"/>
              </a:buClr>
              <a:buSzPts val="2400"/>
              <a:buNone/>
            </a:pPr>
            <a:r>
              <a:rPr lang="en-GB" b="1"/>
              <a:t>Blockchain: </a:t>
            </a:r>
            <a:r>
              <a:rPr lang="en-GB"/>
              <a:t>Blockchainy jsou decentralizované sítě, kde jsou data distribuována přes více uzlů (počítačů) v síti. Neexistuje žádný ústřední orgán ani jediný kontrolní bod, což je činí odolnými vůči cenzuře a manipulaci.</a:t>
            </a:r>
            <a:endParaRPr b="0" i="1">
              <a:solidFill>
                <a:srgbClr val="000000"/>
              </a:solidFill>
            </a:endParaRPr>
          </a:p>
        </p:txBody>
      </p:sp>
      <p:sp>
        <p:nvSpPr>
          <p:cNvPr id="592" name="Google Shape;592;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593" name="Google Shape;593;p22"/>
          <p:cNvGrpSpPr/>
          <p:nvPr/>
        </p:nvGrpSpPr>
        <p:grpSpPr>
          <a:xfrm rot="10800000" flipH="1">
            <a:off x="10388648" y="0"/>
            <a:ext cx="1803350" cy="2809693"/>
            <a:chOff x="12708052" y="5708395"/>
            <a:chExt cx="760808" cy="1185370"/>
          </a:xfrm>
        </p:grpSpPr>
        <p:sp>
          <p:nvSpPr>
            <p:cNvPr id="594" name="Google Shape;594;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8" name="Google Shape;598;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9" name="Google Shape;599;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23"/>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Centralizované</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Všechny uzly jsou propojeny pod jedinou autoritou.</a:t>
            </a:r>
            <a:endParaRPr/>
          </a:p>
        </p:txBody>
      </p:sp>
      <p:grpSp>
        <p:nvGrpSpPr>
          <p:cNvPr id="605" name="Google Shape;605;p23"/>
          <p:cNvGrpSpPr/>
          <p:nvPr/>
        </p:nvGrpSpPr>
        <p:grpSpPr>
          <a:xfrm>
            <a:off x="272537" y="928865"/>
            <a:ext cx="4330235" cy="5000270"/>
            <a:chOff x="138722" y="948247"/>
            <a:chExt cx="4330235" cy="5000270"/>
          </a:xfrm>
        </p:grpSpPr>
        <p:sp>
          <p:nvSpPr>
            <p:cNvPr id="606" name="Google Shape;606;p23"/>
            <p:cNvSpPr/>
            <p:nvPr/>
          </p:nvSpPr>
          <p:spPr>
            <a:xfrm>
              <a:off x="1884638" y="3586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7" name="Google Shape;607;p23"/>
            <p:cNvSpPr/>
            <p:nvPr/>
          </p:nvSpPr>
          <p:spPr>
            <a:xfrm>
              <a:off x="1608700" y="134936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8" name="Google Shape;608;p23"/>
            <p:cNvSpPr/>
            <p:nvPr/>
          </p:nvSpPr>
          <p:spPr>
            <a:xfrm>
              <a:off x="1873394" y="19821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9" name="Google Shape;609;p23"/>
            <p:cNvSpPr/>
            <p:nvPr/>
          </p:nvSpPr>
          <p:spPr>
            <a:xfrm>
              <a:off x="2670271" y="14821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0" name="Google Shape;610;p23"/>
            <p:cNvSpPr/>
            <p:nvPr/>
          </p:nvSpPr>
          <p:spPr>
            <a:xfrm>
              <a:off x="2491133" y="238276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1" name="Google Shape;611;p23"/>
            <p:cNvSpPr/>
            <p:nvPr/>
          </p:nvSpPr>
          <p:spPr>
            <a:xfrm>
              <a:off x="3644708" y="9482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2" name="Google Shape;612;p23"/>
            <p:cNvSpPr/>
            <p:nvPr/>
          </p:nvSpPr>
          <p:spPr>
            <a:xfrm>
              <a:off x="3777055" y="20933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3" name="Google Shape;613;p23"/>
            <p:cNvSpPr/>
            <p:nvPr/>
          </p:nvSpPr>
          <p:spPr>
            <a:xfrm>
              <a:off x="3341958" y="28906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4" name="Google Shape;614;p23"/>
            <p:cNvSpPr/>
            <p:nvPr/>
          </p:nvSpPr>
          <p:spPr>
            <a:xfrm>
              <a:off x="3852946" y="32966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15" name="Google Shape;615;p23"/>
            <p:cNvCxnSpPr>
              <a:stCxn id="606" idx="0"/>
              <a:endCxn id="608" idx="4"/>
            </p:cNvCxnSpPr>
            <p:nvPr/>
          </p:nvCxnSpPr>
          <p:spPr>
            <a:xfrm rot="10800000">
              <a:off x="2005885" y="2246759"/>
              <a:ext cx="11100" cy="1340100"/>
            </a:xfrm>
            <a:prstGeom prst="straightConnector1">
              <a:avLst/>
            </a:prstGeom>
            <a:noFill/>
            <a:ln w="12700" cap="flat" cmpd="sng">
              <a:solidFill>
                <a:schemeClr val="accent1"/>
              </a:solidFill>
              <a:prstDash val="solid"/>
              <a:miter lim="800000"/>
              <a:headEnd type="none" w="sm" len="sm"/>
              <a:tailEnd type="none" w="sm" len="sm"/>
            </a:ln>
          </p:spPr>
        </p:cxnSp>
        <p:cxnSp>
          <p:nvCxnSpPr>
            <p:cNvPr id="616" name="Google Shape;616;p23"/>
            <p:cNvCxnSpPr>
              <a:stCxn id="606" idx="0"/>
              <a:endCxn id="607" idx="4"/>
            </p:cNvCxnSpPr>
            <p:nvPr/>
          </p:nvCxnSpPr>
          <p:spPr>
            <a:xfrm rot="10800000">
              <a:off x="1740985" y="1614059"/>
              <a:ext cx="276000" cy="1972800"/>
            </a:xfrm>
            <a:prstGeom prst="straightConnector1">
              <a:avLst/>
            </a:prstGeom>
            <a:noFill/>
            <a:ln w="12700" cap="flat" cmpd="sng">
              <a:solidFill>
                <a:schemeClr val="accent1"/>
              </a:solidFill>
              <a:prstDash val="solid"/>
              <a:miter lim="800000"/>
              <a:headEnd type="none" w="sm" len="sm"/>
              <a:tailEnd type="none" w="sm" len="sm"/>
            </a:ln>
          </p:spPr>
        </p:cxnSp>
        <p:cxnSp>
          <p:nvCxnSpPr>
            <p:cNvPr id="617" name="Google Shape;617;p23"/>
            <p:cNvCxnSpPr>
              <a:stCxn id="606" idx="0"/>
              <a:endCxn id="609" idx="3"/>
            </p:cNvCxnSpPr>
            <p:nvPr/>
          </p:nvCxnSpPr>
          <p:spPr>
            <a:xfrm rot="10800000" flipH="1">
              <a:off x="2016985" y="1707959"/>
              <a:ext cx="692100" cy="1878900"/>
            </a:xfrm>
            <a:prstGeom prst="straightConnector1">
              <a:avLst/>
            </a:prstGeom>
            <a:noFill/>
            <a:ln w="12700" cap="flat" cmpd="sng">
              <a:solidFill>
                <a:schemeClr val="accent1"/>
              </a:solidFill>
              <a:prstDash val="solid"/>
              <a:miter lim="800000"/>
              <a:headEnd type="none" w="sm" len="sm"/>
              <a:tailEnd type="none" w="sm" len="sm"/>
            </a:ln>
          </p:spPr>
        </p:cxnSp>
        <p:cxnSp>
          <p:nvCxnSpPr>
            <p:cNvPr id="618" name="Google Shape;618;p23"/>
            <p:cNvCxnSpPr>
              <a:stCxn id="606" idx="7"/>
              <a:endCxn id="611" idx="3"/>
            </p:cNvCxnSpPr>
            <p:nvPr/>
          </p:nvCxnSpPr>
          <p:spPr>
            <a:xfrm rot="10800000" flipH="1">
              <a:off x="2110568" y="1174323"/>
              <a:ext cx="1572900" cy="2451300"/>
            </a:xfrm>
            <a:prstGeom prst="straightConnector1">
              <a:avLst/>
            </a:prstGeom>
            <a:noFill/>
            <a:ln w="12700" cap="flat" cmpd="sng">
              <a:solidFill>
                <a:schemeClr val="accent1"/>
              </a:solidFill>
              <a:prstDash val="solid"/>
              <a:miter lim="800000"/>
              <a:headEnd type="none" w="sm" len="sm"/>
              <a:tailEnd type="none" w="sm" len="sm"/>
            </a:ln>
          </p:spPr>
        </p:cxnSp>
        <p:cxnSp>
          <p:nvCxnSpPr>
            <p:cNvPr id="619" name="Google Shape;619;p23"/>
            <p:cNvCxnSpPr>
              <a:stCxn id="606" idx="7"/>
              <a:endCxn id="610" idx="3"/>
            </p:cNvCxnSpPr>
            <p:nvPr/>
          </p:nvCxnSpPr>
          <p:spPr>
            <a:xfrm rot="10800000" flipH="1">
              <a:off x="2110568" y="2608623"/>
              <a:ext cx="419400" cy="1017000"/>
            </a:xfrm>
            <a:prstGeom prst="straightConnector1">
              <a:avLst/>
            </a:prstGeom>
            <a:noFill/>
            <a:ln w="12700" cap="flat" cmpd="sng">
              <a:solidFill>
                <a:schemeClr val="accent1"/>
              </a:solidFill>
              <a:prstDash val="solid"/>
              <a:miter lim="800000"/>
              <a:headEnd type="none" w="sm" len="sm"/>
              <a:tailEnd type="none" w="sm" len="sm"/>
            </a:ln>
          </p:spPr>
        </p:cxnSp>
        <p:cxnSp>
          <p:nvCxnSpPr>
            <p:cNvPr id="620" name="Google Shape;620;p23"/>
            <p:cNvCxnSpPr>
              <a:stCxn id="606" idx="7"/>
              <a:endCxn id="612" idx="3"/>
            </p:cNvCxnSpPr>
            <p:nvPr/>
          </p:nvCxnSpPr>
          <p:spPr>
            <a:xfrm rot="10800000" flipH="1">
              <a:off x="2110568" y="2319123"/>
              <a:ext cx="1705200" cy="1306500"/>
            </a:xfrm>
            <a:prstGeom prst="straightConnector1">
              <a:avLst/>
            </a:prstGeom>
            <a:noFill/>
            <a:ln w="12700" cap="flat" cmpd="sng">
              <a:solidFill>
                <a:schemeClr val="accent1"/>
              </a:solidFill>
              <a:prstDash val="solid"/>
              <a:miter lim="800000"/>
              <a:headEnd type="none" w="sm" len="sm"/>
              <a:tailEnd type="none" w="sm" len="sm"/>
            </a:ln>
          </p:spPr>
        </p:cxnSp>
        <p:cxnSp>
          <p:nvCxnSpPr>
            <p:cNvPr id="621" name="Google Shape;621;p23"/>
            <p:cNvCxnSpPr>
              <a:stCxn id="606" idx="7"/>
              <a:endCxn id="613" idx="2"/>
            </p:cNvCxnSpPr>
            <p:nvPr/>
          </p:nvCxnSpPr>
          <p:spPr>
            <a:xfrm rot="10800000" flipH="1">
              <a:off x="2110568" y="3022923"/>
              <a:ext cx="12315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622" name="Google Shape;622;p23"/>
            <p:cNvCxnSpPr>
              <a:stCxn id="606" idx="6"/>
              <a:endCxn id="614" idx="2"/>
            </p:cNvCxnSpPr>
            <p:nvPr/>
          </p:nvCxnSpPr>
          <p:spPr>
            <a:xfrm rot="10800000" flipH="1">
              <a:off x="2149332" y="3429106"/>
              <a:ext cx="1703700" cy="290100"/>
            </a:xfrm>
            <a:prstGeom prst="straightConnector1">
              <a:avLst/>
            </a:prstGeom>
            <a:noFill/>
            <a:ln w="12700" cap="flat" cmpd="sng">
              <a:solidFill>
                <a:schemeClr val="accent1"/>
              </a:solidFill>
              <a:prstDash val="solid"/>
              <a:miter lim="800000"/>
              <a:headEnd type="none" w="sm" len="sm"/>
              <a:tailEnd type="none" w="sm" len="sm"/>
            </a:ln>
          </p:spPr>
        </p:cxnSp>
        <p:sp>
          <p:nvSpPr>
            <p:cNvPr id="623" name="Google Shape;623;p23"/>
            <p:cNvSpPr/>
            <p:nvPr/>
          </p:nvSpPr>
          <p:spPr>
            <a:xfrm>
              <a:off x="2934817" y="37040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4" name="Google Shape;624;p23"/>
            <p:cNvSpPr/>
            <p:nvPr/>
          </p:nvSpPr>
          <p:spPr>
            <a:xfrm>
              <a:off x="4204263" y="34626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5" name="Google Shape;625;p23"/>
            <p:cNvSpPr/>
            <p:nvPr/>
          </p:nvSpPr>
          <p:spPr>
            <a:xfrm>
              <a:off x="3551125" y="401028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26" name="Google Shape;626;p23"/>
            <p:cNvCxnSpPr>
              <a:stCxn id="606" idx="6"/>
              <a:endCxn id="624" idx="2"/>
            </p:cNvCxnSpPr>
            <p:nvPr/>
          </p:nvCxnSpPr>
          <p:spPr>
            <a:xfrm rot="10800000" flipH="1">
              <a:off x="2149332" y="3595006"/>
              <a:ext cx="2055000" cy="124200"/>
            </a:xfrm>
            <a:prstGeom prst="straightConnector1">
              <a:avLst/>
            </a:prstGeom>
            <a:noFill/>
            <a:ln w="12700" cap="flat" cmpd="sng">
              <a:solidFill>
                <a:schemeClr val="accent1"/>
              </a:solidFill>
              <a:prstDash val="solid"/>
              <a:miter lim="800000"/>
              <a:headEnd type="none" w="sm" len="sm"/>
              <a:tailEnd type="none" w="sm" len="sm"/>
            </a:ln>
          </p:spPr>
        </p:cxnSp>
        <p:cxnSp>
          <p:nvCxnSpPr>
            <p:cNvPr id="627" name="Google Shape;627;p23"/>
            <p:cNvCxnSpPr>
              <a:stCxn id="606" idx="6"/>
              <a:endCxn id="623" idx="2"/>
            </p:cNvCxnSpPr>
            <p:nvPr/>
          </p:nvCxnSpPr>
          <p:spPr>
            <a:xfrm>
              <a:off x="2149332" y="3719206"/>
              <a:ext cx="785400" cy="117300"/>
            </a:xfrm>
            <a:prstGeom prst="straightConnector1">
              <a:avLst/>
            </a:prstGeom>
            <a:noFill/>
            <a:ln w="12700" cap="flat" cmpd="sng">
              <a:solidFill>
                <a:schemeClr val="accent1"/>
              </a:solidFill>
              <a:prstDash val="solid"/>
              <a:miter lim="800000"/>
              <a:headEnd type="none" w="sm" len="sm"/>
              <a:tailEnd type="none" w="sm" len="sm"/>
            </a:ln>
          </p:spPr>
        </p:cxnSp>
        <p:cxnSp>
          <p:nvCxnSpPr>
            <p:cNvPr id="628" name="Google Shape;628;p23"/>
            <p:cNvCxnSpPr>
              <a:stCxn id="606" idx="6"/>
              <a:endCxn id="625" idx="2"/>
            </p:cNvCxnSpPr>
            <p:nvPr/>
          </p:nvCxnSpPr>
          <p:spPr>
            <a:xfrm>
              <a:off x="2149332" y="3719206"/>
              <a:ext cx="1401900" cy="423300"/>
            </a:xfrm>
            <a:prstGeom prst="straightConnector1">
              <a:avLst/>
            </a:prstGeom>
            <a:noFill/>
            <a:ln w="12700" cap="flat" cmpd="sng">
              <a:solidFill>
                <a:schemeClr val="accent1"/>
              </a:solidFill>
              <a:prstDash val="solid"/>
              <a:miter lim="800000"/>
              <a:headEnd type="none" w="sm" len="sm"/>
              <a:tailEnd type="none" w="sm" len="sm"/>
            </a:ln>
          </p:spPr>
        </p:cxnSp>
        <p:sp>
          <p:nvSpPr>
            <p:cNvPr id="629" name="Google Shape;629;p23"/>
            <p:cNvSpPr/>
            <p:nvPr/>
          </p:nvSpPr>
          <p:spPr>
            <a:xfrm>
              <a:off x="3197584" y="44391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0" name="Google Shape;630;p23"/>
            <p:cNvCxnSpPr>
              <a:stCxn id="606" idx="5"/>
              <a:endCxn id="629" idx="1"/>
            </p:cNvCxnSpPr>
            <p:nvPr/>
          </p:nvCxnSpPr>
          <p:spPr>
            <a:xfrm>
              <a:off x="2110568" y="3812789"/>
              <a:ext cx="1125900" cy="665100"/>
            </a:xfrm>
            <a:prstGeom prst="straightConnector1">
              <a:avLst/>
            </a:prstGeom>
            <a:noFill/>
            <a:ln w="12700" cap="flat" cmpd="sng">
              <a:solidFill>
                <a:schemeClr val="accent1"/>
              </a:solidFill>
              <a:prstDash val="solid"/>
              <a:miter lim="800000"/>
              <a:headEnd type="none" w="sm" len="sm"/>
              <a:tailEnd type="none" w="sm" len="sm"/>
            </a:ln>
          </p:spPr>
        </p:cxnSp>
        <p:sp>
          <p:nvSpPr>
            <p:cNvPr id="631" name="Google Shape;631;p23"/>
            <p:cNvSpPr/>
            <p:nvPr/>
          </p:nvSpPr>
          <p:spPr>
            <a:xfrm>
              <a:off x="3865902" y="4287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2" name="Google Shape;632;p23"/>
            <p:cNvCxnSpPr>
              <a:stCxn id="606" idx="5"/>
              <a:endCxn id="631" idx="2"/>
            </p:cNvCxnSpPr>
            <p:nvPr/>
          </p:nvCxnSpPr>
          <p:spPr>
            <a:xfrm>
              <a:off x="2110568" y="3812789"/>
              <a:ext cx="1755300" cy="607200"/>
            </a:xfrm>
            <a:prstGeom prst="straightConnector1">
              <a:avLst/>
            </a:prstGeom>
            <a:noFill/>
            <a:ln w="12700" cap="flat" cmpd="sng">
              <a:solidFill>
                <a:schemeClr val="accent1"/>
              </a:solidFill>
              <a:prstDash val="solid"/>
              <a:miter lim="800000"/>
              <a:headEnd type="none" w="sm" len="sm"/>
              <a:tailEnd type="none" w="sm" len="sm"/>
            </a:ln>
          </p:spPr>
        </p:cxnSp>
        <p:sp>
          <p:nvSpPr>
            <p:cNvPr id="633" name="Google Shape;633;p23"/>
            <p:cNvSpPr/>
            <p:nvPr/>
          </p:nvSpPr>
          <p:spPr>
            <a:xfrm>
              <a:off x="3462278" y="486851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4" name="Google Shape;634;p23"/>
            <p:cNvSpPr/>
            <p:nvPr/>
          </p:nvSpPr>
          <p:spPr>
            <a:xfrm>
              <a:off x="3003287" y="482895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35" name="Google Shape;635;p23"/>
            <p:cNvCxnSpPr>
              <a:stCxn id="606" idx="5"/>
              <a:endCxn id="633" idx="1"/>
            </p:cNvCxnSpPr>
            <p:nvPr/>
          </p:nvCxnSpPr>
          <p:spPr>
            <a:xfrm>
              <a:off x="2110568" y="3812789"/>
              <a:ext cx="1390500" cy="1094400"/>
            </a:xfrm>
            <a:prstGeom prst="straightConnector1">
              <a:avLst/>
            </a:prstGeom>
            <a:noFill/>
            <a:ln w="12700" cap="flat" cmpd="sng">
              <a:solidFill>
                <a:schemeClr val="accent1"/>
              </a:solidFill>
              <a:prstDash val="solid"/>
              <a:miter lim="800000"/>
              <a:headEnd type="none" w="sm" len="sm"/>
              <a:tailEnd type="none" w="sm" len="sm"/>
            </a:ln>
          </p:spPr>
        </p:cxnSp>
        <p:cxnSp>
          <p:nvCxnSpPr>
            <p:cNvPr id="636" name="Google Shape;636;p23"/>
            <p:cNvCxnSpPr>
              <a:stCxn id="606" idx="5"/>
              <a:endCxn id="634" idx="1"/>
            </p:cNvCxnSpPr>
            <p:nvPr/>
          </p:nvCxnSpPr>
          <p:spPr>
            <a:xfrm>
              <a:off x="2110568" y="3812789"/>
              <a:ext cx="931500" cy="1054800"/>
            </a:xfrm>
            <a:prstGeom prst="straightConnector1">
              <a:avLst/>
            </a:prstGeom>
            <a:noFill/>
            <a:ln w="12700" cap="flat" cmpd="sng">
              <a:solidFill>
                <a:schemeClr val="accent1"/>
              </a:solidFill>
              <a:prstDash val="solid"/>
              <a:miter lim="800000"/>
              <a:headEnd type="none" w="sm" len="sm"/>
              <a:tailEnd type="none" w="sm" len="sm"/>
            </a:ln>
          </p:spPr>
        </p:cxnSp>
        <p:sp>
          <p:nvSpPr>
            <p:cNvPr id="637" name="Google Shape;637;p23"/>
            <p:cNvSpPr/>
            <p:nvPr/>
          </p:nvSpPr>
          <p:spPr>
            <a:xfrm>
              <a:off x="1873394" y="56838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8" name="Google Shape;638;p23"/>
            <p:cNvSpPr/>
            <p:nvPr/>
          </p:nvSpPr>
          <p:spPr>
            <a:xfrm>
              <a:off x="2384062" y="507747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9" name="Google Shape;639;p23"/>
            <p:cNvSpPr/>
            <p:nvPr/>
          </p:nvSpPr>
          <p:spPr>
            <a:xfrm>
              <a:off x="2387573" y="470385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0" name="Google Shape;640;p23"/>
            <p:cNvSpPr/>
            <p:nvPr/>
          </p:nvSpPr>
          <p:spPr>
            <a:xfrm>
              <a:off x="1594401" y="537342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1" name="Google Shape;641;p23"/>
            <p:cNvSpPr/>
            <p:nvPr/>
          </p:nvSpPr>
          <p:spPr>
            <a:xfrm>
              <a:off x="1316519" y="477493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42" name="Google Shape;642;p23"/>
            <p:cNvCxnSpPr>
              <a:stCxn id="606" idx="4"/>
              <a:endCxn id="639" idx="1"/>
            </p:cNvCxnSpPr>
            <p:nvPr/>
          </p:nvCxnSpPr>
          <p:spPr>
            <a:xfrm>
              <a:off x="2016985" y="3851553"/>
              <a:ext cx="409500" cy="891000"/>
            </a:xfrm>
            <a:prstGeom prst="straightConnector1">
              <a:avLst/>
            </a:prstGeom>
            <a:noFill/>
            <a:ln w="12700" cap="flat" cmpd="sng">
              <a:solidFill>
                <a:schemeClr val="accent1"/>
              </a:solidFill>
              <a:prstDash val="solid"/>
              <a:miter lim="800000"/>
              <a:headEnd type="none" w="sm" len="sm"/>
              <a:tailEnd type="none" w="sm" len="sm"/>
            </a:ln>
          </p:spPr>
        </p:cxnSp>
        <p:cxnSp>
          <p:nvCxnSpPr>
            <p:cNvPr id="643" name="Google Shape;643;p23"/>
            <p:cNvCxnSpPr>
              <a:stCxn id="606" idx="4"/>
              <a:endCxn id="638" idx="1"/>
            </p:cNvCxnSpPr>
            <p:nvPr/>
          </p:nvCxnSpPr>
          <p:spPr>
            <a:xfrm>
              <a:off x="2016985" y="3851553"/>
              <a:ext cx="405900" cy="1264800"/>
            </a:xfrm>
            <a:prstGeom prst="straightConnector1">
              <a:avLst/>
            </a:prstGeom>
            <a:noFill/>
            <a:ln w="12700" cap="flat" cmpd="sng">
              <a:solidFill>
                <a:schemeClr val="accent1"/>
              </a:solidFill>
              <a:prstDash val="solid"/>
              <a:miter lim="800000"/>
              <a:headEnd type="none" w="sm" len="sm"/>
              <a:tailEnd type="none" w="sm" len="sm"/>
            </a:ln>
          </p:spPr>
        </p:cxnSp>
        <p:cxnSp>
          <p:nvCxnSpPr>
            <p:cNvPr id="644" name="Google Shape;644;p23"/>
            <p:cNvCxnSpPr>
              <a:stCxn id="606" idx="4"/>
              <a:endCxn id="637" idx="0"/>
            </p:cNvCxnSpPr>
            <p:nvPr/>
          </p:nvCxnSpPr>
          <p:spPr>
            <a:xfrm flipH="1">
              <a:off x="2005885" y="3851553"/>
              <a:ext cx="11100" cy="1832400"/>
            </a:xfrm>
            <a:prstGeom prst="straightConnector1">
              <a:avLst/>
            </a:prstGeom>
            <a:noFill/>
            <a:ln w="12700" cap="flat" cmpd="sng">
              <a:solidFill>
                <a:schemeClr val="accent1"/>
              </a:solidFill>
              <a:prstDash val="solid"/>
              <a:miter lim="800000"/>
              <a:headEnd type="none" w="sm" len="sm"/>
              <a:tailEnd type="none" w="sm" len="sm"/>
            </a:ln>
          </p:spPr>
        </p:cxnSp>
        <p:cxnSp>
          <p:nvCxnSpPr>
            <p:cNvPr id="645" name="Google Shape;645;p23"/>
            <p:cNvCxnSpPr>
              <a:stCxn id="606" idx="4"/>
              <a:endCxn id="640" idx="0"/>
            </p:cNvCxnSpPr>
            <p:nvPr/>
          </p:nvCxnSpPr>
          <p:spPr>
            <a:xfrm flipH="1">
              <a:off x="1726885" y="3851553"/>
              <a:ext cx="290100" cy="1521900"/>
            </a:xfrm>
            <a:prstGeom prst="straightConnector1">
              <a:avLst/>
            </a:prstGeom>
            <a:noFill/>
            <a:ln w="12700" cap="flat" cmpd="sng">
              <a:solidFill>
                <a:schemeClr val="accent1"/>
              </a:solidFill>
              <a:prstDash val="solid"/>
              <a:miter lim="800000"/>
              <a:headEnd type="none" w="sm" len="sm"/>
              <a:tailEnd type="none" w="sm" len="sm"/>
            </a:ln>
          </p:spPr>
        </p:cxnSp>
        <p:cxnSp>
          <p:nvCxnSpPr>
            <p:cNvPr id="646" name="Google Shape;646;p23"/>
            <p:cNvCxnSpPr>
              <a:stCxn id="606" idx="4"/>
              <a:endCxn id="641" idx="7"/>
            </p:cNvCxnSpPr>
            <p:nvPr/>
          </p:nvCxnSpPr>
          <p:spPr>
            <a:xfrm flipH="1">
              <a:off x="1542385" y="3851553"/>
              <a:ext cx="474600" cy="962100"/>
            </a:xfrm>
            <a:prstGeom prst="straightConnector1">
              <a:avLst/>
            </a:prstGeom>
            <a:noFill/>
            <a:ln w="12700" cap="flat" cmpd="sng">
              <a:solidFill>
                <a:schemeClr val="accent1"/>
              </a:solidFill>
              <a:prstDash val="solid"/>
              <a:miter lim="800000"/>
              <a:headEnd type="none" w="sm" len="sm"/>
              <a:tailEnd type="none" w="sm" len="sm"/>
            </a:ln>
          </p:spPr>
        </p:cxnSp>
        <p:sp>
          <p:nvSpPr>
            <p:cNvPr id="647" name="Google Shape;647;p23"/>
            <p:cNvSpPr/>
            <p:nvPr/>
          </p:nvSpPr>
          <p:spPr>
            <a:xfrm>
              <a:off x="465348" y="4749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8" name="Google Shape;648;p23"/>
            <p:cNvSpPr/>
            <p:nvPr/>
          </p:nvSpPr>
          <p:spPr>
            <a:xfrm>
              <a:off x="836336" y="48848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9" name="Google Shape;649;p23"/>
            <p:cNvSpPr/>
            <p:nvPr/>
          </p:nvSpPr>
          <p:spPr>
            <a:xfrm>
              <a:off x="302581" y="41647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0" name="Google Shape;650;p23"/>
            <p:cNvCxnSpPr>
              <a:stCxn id="606" idx="3"/>
              <a:endCxn id="648" idx="7"/>
            </p:cNvCxnSpPr>
            <p:nvPr/>
          </p:nvCxnSpPr>
          <p:spPr>
            <a:xfrm flipH="1">
              <a:off x="1062402" y="3812789"/>
              <a:ext cx="861000" cy="1110900"/>
            </a:xfrm>
            <a:prstGeom prst="straightConnector1">
              <a:avLst/>
            </a:prstGeom>
            <a:noFill/>
            <a:ln w="12700" cap="flat" cmpd="sng">
              <a:solidFill>
                <a:schemeClr val="accent1"/>
              </a:solidFill>
              <a:prstDash val="solid"/>
              <a:miter lim="800000"/>
              <a:headEnd type="none" w="sm" len="sm"/>
              <a:tailEnd type="none" w="sm" len="sm"/>
            </a:ln>
          </p:spPr>
        </p:cxnSp>
        <p:cxnSp>
          <p:nvCxnSpPr>
            <p:cNvPr id="651" name="Google Shape;651;p23"/>
            <p:cNvCxnSpPr>
              <a:stCxn id="606" idx="3"/>
              <a:endCxn id="647" idx="7"/>
            </p:cNvCxnSpPr>
            <p:nvPr/>
          </p:nvCxnSpPr>
          <p:spPr>
            <a:xfrm flipH="1">
              <a:off x="691302" y="3812789"/>
              <a:ext cx="1232100" cy="975000"/>
            </a:xfrm>
            <a:prstGeom prst="straightConnector1">
              <a:avLst/>
            </a:prstGeom>
            <a:noFill/>
            <a:ln w="12700" cap="flat" cmpd="sng">
              <a:solidFill>
                <a:schemeClr val="accent1"/>
              </a:solidFill>
              <a:prstDash val="solid"/>
              <a:miter lim="800000"/>
              <a:headEnd type="none" w="sm" len="sm"/>
              <a:tailEnd type="none" w="sm" len="sm"/>
            </a:ln>
          </p:spPr>
        </p:cxnSp>
        <p:cxnSp>
          <p:nvCxnSpPr>
            <p:cNvPr id="652" name="Google Shape;652;p23"/>
            <p:cNvCxnSpPr>
              <a:stCxn id="606" idx="3"/>
              <a:endCxn id="649" idx="6"/>
            </p:cNvCxnSpPr>
            <p:nvPr/>
          </p:nvCxnSpPr>
          <p:spPr>
            <a:xfrm flipH="1">
              <a:off x="567402" y="3812789"/>
              <a:ext cx="1356000" cy="484200"/>
            </a:xfrm>
            <a:prstGeom prst="straightConnector1">
              <a:avLst/>
            </a:prstGeom>
            <a:noFill/>
            <a:ln w="12700" cap="flat" cmpd="sng">
              <a:solidFill>
                <a:schemeClr val="accent1"/>
              </a:solidFill>
              <a:prstDash val="solid"/>
              <a:miter lim="800000"/>
              <a:headEnd type="none" w="sm" len="sm"/>
              <a:tailEnd type="none" w="sm" len="sm"/>
            </a:ln>
          </p:spPr>
        </p:cxnSp>
        <p:sp>
          <p:nvSpPr>
            <p:cNvPr id="653" name="Google Shape;653;p23"/>
            <p:cNvSpPr/>
            <p:nvPr/>
          </p:nvSpPr>
          <p:spPr>
            <a:xfrm>
              <a:off x="1123282" y="362562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4" name="Google Shape;654;p23"/>
            <p:cNvSpPr/>
            <p:nvPr/>
          </p:nvSpPr>
          <p:spPr>
            <a:xfrm>
              <a:off x="138722" y="28893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55" name="Google Shape;655;p23"/>
            <p:cNvCxnSpPr>
              <a:stCxn id="606" idx="2"/>
              <a:endCxn id="653" idx="6"/>
            </p:cNvCxnSpPr>
            <p:nvPr/>
          </p:nvCxnSpPr>
          <p:spPr>
            <a:xfrm flipH="1">
              <a:off x="1387838" y="3719206"/>
              <a:ext cx="496800" cy="38700"/>
            </a:xfrm>
            <a:prstGeom prst="straightConnector1">
              <a:avLst/>
            </a:prstGeom>
            <a:noFill/>
            <a:ln w="12700" cap="flat" cmpd="sng">
              <a:solidFill>
                <a:schemeClr val="accent1"/>
              </a:solidFill>
              <a:prstDash val="solid"/>
              <a:miter lim="800000"/>
              <a:headEnd type="none" w="sm" len="sm"/>
              <a:tailEnd type="none" w="sm" len="sm"/>
            </a:ln>
          </p:spPr>
        </p:cxnSp>
        <p:cxnSp>
          <p:nvCxnSpPr>
            <p:cNvPr id="656" name="Google Shape;656;p23"/>
            <p:cNvCxnSpPr>
              <a:stCxn id="606" idx="2"/>
              <a:endCxn id="654" idx="5"/>
            </p:cNvCxnSpPr>
            <p:nvPr/>
          </p:nvCxnSpPr>
          <p:spPr>
            <a:xfrm rot="10800000">
              <a:off x="364538" y="3115306"/>
              <a:ext cx="1520100" cy="603900"/>
            </a:xfrm>
            <a:prstGeom prst="straightConnector1">
              <a:avLst/>
            </a:prstGeom>
            <a:noFill/>
            <a:ln w="12700" cap="flat" cmpd="sng">
              <a:solidFill>
                <a:schemeClr val="accent1"/>
              </a:solidFill>
              <a:prstDash val="solid"/>
              <a:miter lim="800000"/>
              <a:headEnd type="none" w="sm" len="sm"/>
              <a:tailEnd type="none" w="sm" len="sm"/>
            </a:ln>
          </p:spPr>
        </p:cxnSp>
        <p:sp>
          <p:nvSpPr>
            <p:cNvPr id="657" name="Google Shape;657;p23"/>
            <p:cNvSpPr/>
            <p:nvPr/>
          </p:nvSpPr>
          <p:spPr>
            <a:xfrm>
              <a:off x="285430" y="193313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8" name="Google Shape;658;p23"/>
            <p:cNvSpPr/>
            <p:nvPr/>
          </p:nvSpPr>
          <p:spPr>
            <a:xfrm>
              <a:off x="1179931" y="173468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9" name="Google Shape;659;p23"/>
            <p:cNvSpPr/>
            <p:nvPr/>
          </p:nvSpPr>
          <p:spPr>
            <a:xfrm>
              <a:off x="667130" y="27376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0" name="Google Shape;660;p23"/>
            <p:cNvSpPr/>
            <p:nvPr/>
          </p:nvSpPr>
          <p:spPr>
            <a:xfrm>
              <a:off x="316880" y="16248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61" name="Google Shape;661;p23"/>
            <p:cNvCxnSpPr>
              <a:stCxn id="606" idx="1"/>
              <a:endCxn id="659" idx="5"/>
            </p:cNvCxnSpPr>
            <p:nvPr/>
          </p:nvCxnSpPr>
          <p:spPr>
            <a:xfrm rot="10800000">
              <a:off x="893202" y="2963523"/>
              <a:ext cx="1030200" cy="662100"/>
            </a:xfrm>
            <a:prstGeom prst="straightConnector1">
              <a:avLst/>
            </a:prstGeom>
            <a:noFill/>
            <a:ln w="12700" cap="flat" cmpd="sng">
              <a:solidFill>
                <a:schemeClr val="accent1"/>
              </a:solidFill>
              <a:prstDash val="solid"/>
              <a:miter lim="800000"/>
              <a:headEnd type="none" w="sm" len="sm"/>
              <a:tailEnd type="none" w="sm" len="sm"/>
            </a:ln>
          </p:spPr>
        </p:cxnSp>
        <p:cxnSp>
          <p:nvCxnSpPr>
            <p:cNvPr id="662" name="Google Shape;662;p23"/>
            <p:cNvCxnSpPr>
              <a:stCxn id="606" idx="1"/>
              <a:endCxn id="657" idx="5"/>
            </p:cNvCxnSpPr>
            <p:nvPr/>
          </p:nvCxnSpPr>
          <p:spPr>
            <a:xfrm rot="10800000">
              <a:off x="511302" y="2158923"/>
              <a:ext cx="1412100" cy="1466700"/>
            </a:xfrm>
            <a:prstGeom prst="straightConnector1">
              <a:avLst/>
            </a:prstGeom>
            <a:noFill/>
            <a:ln w="12700" cap="flat" cmpd="sng">
              <a:solidFill>
                <a:schemeClr val="accent1"/>
              </a:solidFill>
              <a:prstDash val="solid"/>
              <a:miter lim="800000"/>
              <a:headEnd type="none" w="sm" len="sm"/>
              <a:tailEnd type="none" w="sm" len="sm"/>
            </a:ln>
          </p:spPr>
        </p:cxnSp>
        <p:cxnSp>
          <p:nvCxnSpPr>
            <p:cNvPr id="663" name="Google Shape;663;p23"/>
            <p:cNvCxnSpPr>
              <a:stCxn id="606" idx="1"/>
              <a:endCxn id="660" idx="5"/>
            </p:cNvCxnSpPr>
            <p:nvPr/>
          </p:nvCxnSpPr>
          <p:spPr>
            <a:xfrm rot="10800000">
              <a:off x="542802" y="1850823"/>
              <a:ext cx="1380600" cy="1774800"/>
            </a:xfrm>
            <a:prstGeom prst="straightConnector1">
              <a:avLst/>
            </a:prstGeom>
            <a:noFill/>
            <a:ln w="12700" cap="flat" cmpd="sng">
              <a:solidFill>
                <a:schemeClr val="accent1"/>
              </a:solidFill>
              <a:prstDash val="solid"/>
              <a:miter lim="800000"/>
              <a:headEnd type="none" w="sm" len="sm"/>
              <a:tailEnd type="none" w="sm" len="sm"/>
            </a:ln>
          </p:spPr>
        </p:cxnSp>
        <p:cxnSp>
          <p:nvCxnSpPr>
            <p:cNvPr id="664" name="Google Shape;664;p23"/>
            <p:cNvCxnSpPr>
              <a:stCxn id="606" idx="1"/>
              <a:endCxn id="658" idx="4"/>
            </p:cNvCxnSpPr>
            <p:nvPr/>
          </p:nvCxnSpPr>
          <p:spPr>
            <a:xfrm rot="10800000">
              <a:off x="1312302" y="1999323"/>
              <a:ext cx="611100" cy="16263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669" name="Google Shape;669;p2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Decentralizované </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Uzly neřídí žádný server autority, všechny mají individuální entity.</a:t>
            </a:r>
            <a:endParaRPr/>
          </a:p>
        </p:txBody>
      </p:sp>
      <p:grpSp>
        <p:nvGrpSpPr>
          <p:cNvPr id="670" name="Google Shape;670;p24"/>
          <p:cNvGrpSpPr/>
          <p:nvPr/>
        </p:nvGrpSpPr>
        <p:grpSpPr>
          <a:xfrm>
            <a:off x="468203" y="419542"/>
            <a:ext cx="4078392" cy="6294078"/>
            <a:chOff x="468203" y="419542"/>
            <a:chExt cx="4078392" cy="6294078"/>
          </a:xfrm>
        </p:grpSpPr>
        <p:sp>
          <p:nvSpPr>
            <p:cNvPr id="671" name="Google Shape;671;p24"/>
            <p:cNvSpPr/>
            <p:nvPr/>
          </p:nvSpPr>
          <p:spPr>
            <a:xfrm>
              <a:off x="526046" y="46827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2" name="Google Shape;672;p24"/>
            <p:cNvSpPr/>
            <p:nvPr/>
          </p:nvSpPr>
          <p:spPr>
            <a:xfrm>
              <a:off x="1371599" y="46663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3" name="Google Shape;673;p24"/>
            <p:cNvSpPr/>
            <p:nvPr/>
          </p:nvSpPr>
          <p:spPr>
            <a:xfrm>
              <a:off x="726990" y="40722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4" name="Google Shape;674;p24"/>
            <p:cNvSpPr/>
            <p:nvPr/>
          </p:nvSpPr>
          <p:spPr>
            <a:xfrm>
              <a:off x="1364263" y="514679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5" name="Google Shape;675;p24"/>
            <p:cNvSpPr/>
            <p:nvPr/>
          </p:nvSpPr>
          <p:spPr>
            <a:xfrm>
              <a:off x="1660039" y="49701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6" name="Google Shape;676;p24"/>
            <p:cNvSpPr/>
            <p:nvPr/>
          </p:nvSpPr>
          <p:spPr>
            <a:xfrm>
              <a:off x="936170"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7" name="Google Shape;677;p24"/>
            <p:cNvSpPr/>
            <p:nvPr/>
          </p:nvSpPr>
          <p:spPr>
            <a:xfrm>
              <a:off x="1132450" y="592907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8" name="Google Shape;678;p24"/>
            <p:cNvSpPr/>
            <p:nvPr/>
          </p:nvSpPr>
          <p:spPr>
            <a:xfrm>
              <a:off x="1226033" y="64489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4"/>
            <p:cNvSpPr/>
            <p:nvPr/>
          </p:nvSpPr>
          <p:spPr>
            <a:xfrm>
              <a:off x="1865119" y="591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0" name="Google Shape;680;p24"/>
            <p:cNvSpPr/>
            <p:nvPr/>
          </p:nvSpPr>
          <p:spPr>
            <a:xfrm>
              <a:off x="2319664" y="63165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1" name="Google Shape;681;p24"/>
            <p:cNvSpPr/>
            <p:nvPr/>
          </p:nvSpPr>
          <p:spPr>
            <a:xfrm>
              <a:off x="2481552" y="52066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2" name="Google Shape;682;p24"/>
            <p:cNvSpPr/>
            <p:nvPr/>
          </p:nvSpPr>
          <p:spPr>
            <a:xfrm>
              <a:off x="3830173" y="620976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3" name="Google Shape;683;p24"/>
            <p:cNvSpPr/>
            <p:nvPr/>
          </p:nvSpPr>
          <p:spPr>
            <a:xfrm>
              <a:off x="3228510" y="599741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4" name="Google Shape;684;p24"/>
            <p:cNvSpPr/>
            <p:nvPr/>
          </p:nvSpPr>
          <p:spPr>
            <a:xfrm>
              <a:off x="2969015"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5" name="Google Shape;685;p24"/>
            <p:cNvSpPr/>
            <p:nvPr/>
          </p:nvSpPr>
          <p:spPr>
            <a:xfrm>
              <a:off x="3815044" y="53890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6" name="Google Shape;686;p24"/>
            <p:cNvSpPr/>
            <p:nvPr/>
          </p:nvSpPr>
          <p:spPr>
            <a:xfrm>
              <a:off x="4281901" y="48922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7" name="Google Shape;687;p24"/>
            <p:cNvSpPr/>
            <p:nvPr/>
          </p:nvSpPr>
          <p:spPr>
            <a:xfrm>
              <a:off x="3508853" y="42003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8" name="Google Shape;688;p24"/>
            <p:cNvSpPr/>
            <p:nvPr/>
          </p:nvSpPr>
          <p:spPr>
            <a:xfrm>
              <a:off x="4216776" y="330438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9" name="Google Shape;689;p24"/>
            <p:cNvSpPr/>
            <p:nvPr/>
          </p:nvSpPr>
          <p:spPr>
            <a:xfrm>
              <a:off x="4062955" y="276481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0" name="Google Shape;690;p24"/>
            <p:cNvSpPr/>
            <p:nvPr/>
          </p:nvSpPr>
          <p:spPr>
            <a:xfrm>
              <a:off x="3539317"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1" name="Google Shape;691;p24"/>
            <p:cNvSpPr/>
            <p:nvPr/>
          </p:nvSpPr>
          <p:spPr>
            <a:xfrm>
              <a:off x="3081348" y="289237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2" name="Google Shape;692;p24"/>
            <p:cNvSpPr/>
            <p:nvPr/>
          </p:nvSpPr>
          <p:spPr>
            <a:xfrm>
              <a:off x="3478389" y="33078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3" name="Google Shape;693;p24"/>
            <p:cNvSpPr/>
            <p:nvPr/>
          </p:nvSpPr>
          <p:spPr>
            <a:xfrm>
              <a:off x="3059723" y="367030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4" name="Google Shape;694;p24"/>
            <p:cNvSpPr/>
            <p:nvPr/>
          </p:nvSpPr>
          <p:spPr>
            <a:xfrm>
              <a:off x="2265638" y="32947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5" name="Google Shape;695;p24"/>
            <p:cNvSpPr/>
            <p:nvPr/>
          </p:nvSpPr>
          <p:spPr>
            <a:xfrm>
              <a:off x="2290409" y="23550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6" name="Google Shape;696;p24"/>
            <p:cNvSpPr/>
            <p:nvPr/>
          </p:nvSpPr>
          <p:spPr>
            <a:xfrm>
              <a:off x="1657775" y="272469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7" name="Google Shape;697;p24"/>
            <p:cNvSpPr/>
            <p:nvPr/>
          </p:nvSpPr>
          <p:spPr>
            <a:xfrm>
              <a:off x="853755" y="34433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8" name="Google Shape;698;p24"/>
            <p:cNvSpPr/>
            <p:nvPr/>
          </p:nvSpPr>
          <p:spPr>
            <a:xfrm>
              <a:off x="980963" y="255944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9" name="Google Shape;699;p24"/>
            <p:cNvSpPr/>
            <p:nvPr/>
          </p:nvSpPr>
          <p:spPr>
            <a:xfrm>
              <a:off x="468203"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0" name="Google Shape;700;p24"/>
            <p:cNvSpPr/>
            <p:nvPr/>
          </p:nvSpPr>
          <p:spPr>
            <a:xfrm>
              <a:off x="1212695" y="20154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1" name="Google Shape;701;p24"/>
            <p:cNvSpPr/>
            <p:nvPr/>
          </p:nvSpPr>
          <p:spPr>
            <a:xfrm>
              <a:off x="3502039" y="207569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2" name="Google Shape;702;p24"/>
            <p:cNvSpPr/>
            <p:nvPr/>
          </p:nvSpPr>
          <p:spPr>
            <a:xfrm>
              <a:off x="3413407" y="41954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3" name="Google Shape;703;p24"/>
            <p:cNvSpPr/>
            <p:nvPr/>
          </p:nvSpPr>
          <p:spPr>
            <a:xfrm>
              <a:off x="3437762" y="135797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4" name="Google Shape;704;p24"/>
            <p:cNvSpPr/>
            <p:nvPr/>
          </p:nvSpPr>
          <p:spPr>
            <a:xfrm>
              <a:off x="4114650" y="181521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5" name="Google Shape;705;p24"/>
            <p:cNvSpPr/>
            <p:nvPr/>
          </p:nvSpPr>
          <p:spPr>
            <a:xfrm>
              <a:off x="2774643" y="924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6" name="Google Shape;706;p24"/>
            <p:cNvSpPr/>
            <p:nvPr/>
          </p:nvSpPr>
          <p:spPr>
            <a:xfrm>
              <a:off x="1850286" y="7974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7" name="Google Shape;707;p24"/>
            <p:cNvSpPr/>
            <p:nvPr/>
          </p:nvSpPr>
          <p:spPr>
            <a:xfrm>
              <a:off x="1264797" y="12859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8" name="Google Shape;708;p24"/>
            <p:cNvSpPr/>
            <p:nvPr/>
          </p:nvSpPr>
          <p:spPr>
            <a:xfrm>
              <a:off x="680741" y="107924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9" name="Google Shape;709;p24"/>
            <p:cNvSpPr/>
            <p:nvPr/>
          </p:nvSpPr>
          <p:spPr>
            <a:xfrm>
              <a:off x="668559" y="51452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0" name="Google Shape;710;p24"/>
            <p:cNvSpPr/>
            <p:nvPr/>
          </p:nvSpPr>
          <p:spPr>
            <a:xfrm>
              <a:off x="1322970" y="4722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1" name="Google Shape;711;p24"/>
            <p:cNvSpPr/>
            <p:nvPr/>
          </p:nvSpPr>
          <p:spPr>
            <a:xfrm>
              <a:off x="4127573" y="6396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12" name="Google Shape;712;p24"/>
            <p:cNvCxnSpPr>
              <a:stCxn id="707" idx="1"/>
              <a:endCxn id="709" idx="5"/>
            </p:cNvCxnSpPr>
            <p:nvPr/>
          </p:nvCxnSpPr>
          <p:spPr>
            <a:xfrm rot="10800000">
              <a:off x="894361" y="740598"/>
              <a:ext cx="409200" cy="584100"/>
            </a:xfrm>
            <a:prstGeom prst="straightConnector1">
              <a:avLst/>
            </a:prstGeom>
            <a:noFill/>
            <a:ln w="12700" cap="flat" cmpd="sng">
              <a:solidFill>
                <a:schemeClr val="accent1"/>
              </a:solidFill>
              <a:prstDash val="solid"/>
              <a:miter lim="800000"/>
              <a:headEnd type="none" w="sm" len="sm"/>
              <a:tailEnd type="none" w="sm" len="sm"/>
            </a:ln>
          </p:spPr>
        </p:cxnSp>
        <p:cxnSp>
          <p:nvCxnSpPr>
            <p:cNvPr id="713" name="Google Shape;713;p24"/>
            <p:cNvCxnSpPr>
              <a:stCxn id="707" idx="2"/>
              <a:endCxn id="708" idx="5"/>
            </p:cNvCxnSpPr>
            <p:nvPr/>
          </p:nvCxnSpPr>
          <p:spPr>
            <a:xfrm rot="10800000">
              <a:off x="906597" y="1305181"/>
              <a:ext cx="358200" cy="113100"/>
            </a:xfrm>
            <a:prstGeom prst="straightConnector1">
              <a:avLst/>
            </a:prstGeom>
            <a:noFill/>
            <a:ln w="12700" cap="flat" cmpd="sng">
              <a:solidFill>
                <a:schemeClr val="accent1"/>
              </a:solidFill>
              <a:prstDash val="solid"/>
              <a:miter lim="800000"/>
              <a:headEnd type="none" w="sm" len="sm"/>
              <a:tailEnd type="none" w="sm" len="sm"/>
            </a:ln>
          </p:spPr>
        </p:cxnSp>
        <p:cxnSp>
          <p:nvCxnSpPr>
            <p:cNvPr id="714" name="Google Shape;714;p24"/>
            <p:cNvCxnSpPr>
              <a:stCxn id="707" idx="3"/>
              <a:endCxn id="699" idx="7"/>
            </p:cNvCxnSpPr>
            <p:nvPr/>
          </p:nvCxnSpPr>
          <p:spPr>
            <a:xfrm flipH="1">
              <a:off x="694261" y="1511864"/>
              <a:ext cx="609300" cy="602700"/>
            </a:xfrm>
            <a:prstGeom prst="straightConnector1">
              <a:avLst/>
            </a:prstGeom>
            <a:noFill/>
            <a:ln w="12700" cap="flat" cmpd="sng">
              <a:solidFill>
                <a:schemeClr val="accent1"/>
              </a:solidFill>
              <a:prstDash val="solid"/>
              <a:miter lim="800000"/>
              <a:headEnd type="none" w="sm" len="sm"/>
              <a:tailEnd type="none" w="sm" len="sm"/>
            </a:ln>
          </p:spPr>
        </p:cxnSp>
        <p:cxnSp>
          <p:nvCxnSpPr>
            <p:cNvPr id="715" name="Google Shape;715;p24"/>
            <p:cNvCxnSpPr>
              <a:stCxn id="707" idx="0"/>
              <a:endCxn id="710" idx="4"/>
            </p:cNvCxnSpPr>
            <p:nvPr/>
          </p:nvCxnSpPr>
          <p:spPr>
            <a:xfrm rot="10800000" flipH="1">
              <a:off x="1397144" y="736934"/>
              <a:ext cx="58200" cy="549000"/>
            </a:xfrm>
            <a:prstGeom prst="straightConnector1">
              <a:avLst/>
            </a:prstGeom>
            <a:noFill/>
            <a:ln w="12700" cap="flat" cmpd="sng">
              <a:solidFill>
                <a:schemeClr val="accent1"/>
              </a:solidFill>
              <a:prstDash val="solid"/>
              <a:miter lim="800000"/>
              <a:headEnd type="none" w="sm" len="sm"/>
              <a:tailEnd type="none" w="sm" len="sm"/>
            </a:ln>
          </p:spPr>
        </p:cxnSp>
        <p:cxnSp>
          <p:nvCxnSpPr>
            <p:cNvPr id="716" name="Google Shape;716;p24"/>
            <p:cNvCxnSpPr>
              <a:stCxn id="707" idx="7"/>
              <a:endCxn id="706" idx="3"/>
            </p:cNvCxnSpPr>
            <p:nvPr/>
          </p:nvCxnSpPr>
          <p:spPr>
            <a:xfrm rot="10800000" flipH="1">
              <a:off x="1490727" y="1023498"/>
              <a:ext cx="398400" cy="301200"/>
            </a:xfrm>
            <a:prstGeom prst="straightConnector1">
              <a:avLst/>
            </a:prstGeom>
            <a:noFill/>
            <a:ln w="12700" cap="flat" cmpd="sng">
              <a:solidFill>
                <a:schemeClr val="accent1"/>
              </a:solidFill>
              <a:prstDash val="solid"/>
              <a:miter lim="800000"/>
              <a:headEnd type="none" w="sm" len="sm"/>
              <a:tailEnd type="none" w="sm" len="sm"/>
            </a:ln>
          </p:spPr>
        </p:cxnSp>
        <p:cxnSp>
          <p:nvCxnSpPr>
            <p:cNvPr id="717" name="Google Shape;717;p24"/>
            <p:cNvCxnSpPr>
              <a:stCxn id="707" idx="4"/>
              <a:endCxn id="700" idx="0"/>
            </p:cNvCxnSpPr>
            <p:nvPr/>
          </p:nvCxnSpPr>
          <p:spPr>
            <a:xfrm flipH="1">
              <a:off x="1344944" y="1550628"/>
              <a:ext cx="52200" cy="464700"/>
            </a:xfrm>
            <a:prstGeom prst="straightConnector1">
              <a:avLst/>
            </a:prstGeom>
            <a:noFill/>
            <a:ln w="12700" cap="flat" cmpd="sng">
              <a:solidFill>
                <a:schemeClr val="accent1"/>
              </a:solidFill>
              <a:prstDash val="solid"/>
              <a:miter lim="800000"/>
              <a:headEnd type="none" w="sm" len="sm"/>
              <a:tailEnd type="none" w="sm" len="sm"/>
            </a:ln>
          </p:spPr>
        </p:cxnSp>
        <p:cxnSp>
          <p:nvCxnSpPr>
            <p:cNvPr id="718" name="Google Shape;718;p24"/>
            <p:cNvCxnSpPr>
              <a:stCxn id="707" idx="6"/>
              <a:endCxn id="703" idx="2"/>
            </p:cNvCxnSpPr>
            <p:nvPr/>
          </p:nvCxnSpPr>
          <p:spPr>
            <a:xfrm>
              <a:off x="1529491" y="1418281"/>
              <a:ext cx="1908300" cy="72000"/>
            </a:xfrm>
            <a:prstGeom prst="straightConnector1">
              <a:avLst/>
            </a:prstGeom>
            <a:noFill/>
            <a:ln w="12700" cap="flat" cmpd="sng">
              <a:solidFill>
                <a:schemeClr val="accent1"/>
              </a:solidFill>
              <a:prstDash val="solid"/>
              <a:miter lim="800000"/>
              <a:headEnd type="none" w="sm" len="sm"/>
              <a:tailEnd type="none" w="sm" len="sm"/>
            </a:ln>
          </p:spPr>
        </p:cxnSp>
        <p:cxnSp>
          <p:nvCxnSpPr>
            <p:cNvPr id="719" name="Google Shape;719;p24"/>
            <p:cNvCxnSpPr>
              <a:stCxn id="705" idx="5"/>
              <a:endCxn id="703" idx="1"/>
            </p:cNvCxnSpPr>
            <p:nvPr/>
          </p:nvCxnSpPr>
          <p:spPr>
            <a:xfrm>
              <a:off x="3000573" y="1150067"/>
              <a:ext cx="476100" cy="246600"/>
            </a:xfrm>
            <a:prstGeom prst="straightConnector1">
              <a:avLst/>
            </a:prstGeom>
            <a:noFill/>
            <a:ln w="12700" cap="flat" cmpd="sng">
              <a:solidFill>
                <a:schemeClr val="accent1"/>
              </a:solidFill>
              <a:prstDash val="solid"/>
              <a:miter lim="800000"/>
              <a:headEnd type="none" w="sm" len="sm"/>
              <a:tailEnd type="none" w="sm" len="sm"/>
            </a:ln>
          </p:spPr>
        </p:cxnSp>
        <p:cxnSp>
          <p:nvCxnSpPr>
            <p:cNvPr id="720" name="Google Shape;720;p24"/>
            <p:cNvCxnSpPr>
              <a:stCxn id="703" idx="7"/>
              <a:endCxn id="711" idx="3"/>
            </p:cNvCxnSpPr>
            <p:nvPr/>
          </p:nvCxnSpPr>
          <p:spPr>
            <a:xfrm rot="10800000" flipH="1">
              <a:off x="3663692" y="865735"/>
              <a:ext cx="502500" cy="531000"/>
            </a:xfrm>
            <a:prstGeom prst="straightConnector1">
              <a:avLst/>
            </a:prstGeom>
            <a:noFill/>
            <a:ln w="12700" cap="flat" cmpd="sng">
              <a:solidFill>
                <a:schemeClr val="accent1"/>
              </a:solidFill>
              <a:prstDash val="solid"/>
              <a:miter lim="800000"/>
              <a:headEnd type="none" w="sm" len="sm"/>
              <a:tailEnd type="none" w="sm" len="sm"/>
            </a:ln>
          </p:spPr>
        </p:cxnSp>
        <p:cxnSp>
          <p:nvCxnSpPr>
            <p:cNvPr id="721" name="Google Shape;721;p24"/>
            <p:cNvCxnSpPr>
              <a:stCxn id="703" idx="5"/>
              <a:endCxn id="704" idx="1"/>
            </p:cNvCxnSpPr>
            <p:nvPr/>
          </p:nvCxnSpPr>
          <p:spPr>
            <a:xfrm>
              <a:off x="3663692" y="1583901"/>
              <a:ext cx="489600" cy="270000"/>
            </a:xfrm>
            <a:prstGeom prst="straightConnector1">
              <a:avLst/>
            </a:prstGeom>
            <a:noFill/>
            <a:ln w="12700" cap="flat" cmpd="sng">
              <a:solidFill>
                <a:schemeClr val="accent1"/>
              </a:solidFill>
              <a:prstDash val="solid"/>
              <a:miter lim="800000"/>
              <a:headEnd type="none" w="sm" len="sm"/>
              <a:tailEnd type="none" w="sm" len="sm"/>
            </a:ln>
          </p:spPr>
        </p:cxnSp>
        <p:cxnSp>
          <p:nvCxnSpPr>
            <p:cNvPr id="722" name="Google Shape;722;p24"/>
            <p:cNvCxnSpPr>
              <a:stCxn id="702" idx="4"/>
              <a:endCxn id="703" idx="0"/>
            </p:cNvCxnSpPr>
            <p:nvPr/>
          </p:nvCxnSpPr>
          <p:spPr>
            <a:xfrm>
              <a:off x="3545754" y="684236"/>
              <a:ext cx="24300" cy="673800"/>
            </a:xfrm>
            <a:prstGeom prst="straightConnector1">
              <a:avLst/>
            </a:prstGeom>
            <a:noFill/>
            <a:ln w="12700" cap="flat" cmpd="sng">
              <a:solidFill>
                <a:schemeClr val="accent1"/>
              </a:solidFill>
              <a:prstDash val="solid"/>
              <a:miter lim="800000"/>
              <a:headEnd type="none" w="sm" len="sm"/>
              <a:tailEnd type="none" w="sm" len="sm"/>
            </a:ln>
          </p:spPr>
        </p:cxnSp>
        <p:cxnSp>
          <p:nvCxnSpPr>
            <p:cNvPr id="723" name="Google Shape;723;p24"/>
            <p:cNvCxnSpPr>
              <a:stCxn id="701" idx="0"/>
              <a:endCxn id="703" idx="4"/>
            </p:cNvCxnSpPr>
            <p:nvPr/>
          </p:nvCxnSpPr>
          <p:spPr>
            <a:xfrm rot="10800000">
              <a:off x="3570186" y="1622694"/>
              <a:ext cx="64200" cy="453000"/>
            </a:xfrm>
            <a:prstGeom prst="straightConnector1">
              <a:avLst/>
            </a:prstGeom>
            <a:noFill/>
            <a:ln w="12700" cap="flat" cmpd="sng">
              <a:solidFill>
                <a:schemeClr val="accent1"/>
              </a:solidFill>
              <a:prstDash val="solid"/>
              <a:miter lim="800000"/>
              <a:headEnd type="none" w="sm" len="sm"/>
              <a:tailEnd type="none" w="sm" len="sm"/>
            </a:ln>
          </p:spPr>
        </p:cxnSp>
        <p:cxnSp>
          <p:nvCxnSpPr>
            <p:cNvPr id="724" name="Google Shape;724;p24"/>
            <p:cNvCxnSpPr>
              <a:stCxn id="694" idx="7"/>
              <a:endCxn id="703" idx="3"/>
            </p:cNvCxnSpPr>
            <p:nvPr/>
          </p:nvCxnSpPr>
          <p:spPr>
            <a:xfrm rot="10800000" flipH="1">
              <a:off x="2491568" y="1583923"/>
              <a:ext cx="984900" cy="1749600"/>
            </a:xfrm>
            <a:prstGeom prst="straightConnector1">
              <a:avLst/>
            </a:prstGeom>
            <a:noFill/>
            <a:ln w="12700" cap="flat" cmpd="sng">
              <a:solidFill>
                <a:schemeClr val="accent1"/>
              </a:solidFill>
              <a:prstDash val="solid"/>
              <a:miter lim="800000"/>
              <a:headEnd type="none" w="sm" len="sm"/>
              <a:tailEnd type="none" w="sm" len="sm"/>
            </a:ln>
          </p:spPr>
        </p:cxnSp>
        <p:cxnSp>
          <p:nvCxnSpPr>
            <p:cNvPr id="725" name="Google Shape;725;p24"/>
            <p:cNvCxnSpPr>
              <a:stCxn id="694" idx="1"/>
              <a:endCxn id="707" idx="5"/>
            </p:cNvCxnSpPr>
            <p:nvPr/>
          </p:nvCxnSpPr>
          <p:spPr>
            <a:xfrm rot="10800000">
              <a:off x="1490802" y="1511923"/>
              <a:ext cx="813600" cy="1821600"/>
            </a:xfrm>
            <a:prstGeom prst="straightConnector1">
              <a:avLst/>
            </a:prstGeom>
            <a:noFill/>
            <a:ln w="12700" cap="flat" cmpd="sng">
              <a:solidFill>
                <a:schemeClr val="accent1"/>
              </a:solidFill>
              <a:prstDash val="solid"/>
              <a:miter lim="800000"/>
              <a:headEnd type="none" w="sm" len="sm"/>
              <a:tailEnd type="none" w="sm" len="sm"/>
            </a:ln>
          </p:spPr>
        </p:cxnSp>
        <p:cxnSp>
          <p:nvCxnSpPr>
            <p:cNvPr id="726" name="Google Shape;726;p24"/>
            <p:cNvCxnSpPr>
              <a:stCxn id="694" idx="0"/>
              <a:endCxn id="695" idx="4"/>
            </p:cNvCxnSpPr>
            <p:nvPr/>
          </p:nvCxnSpPr>
          <p:spPr>
            <a:xfrm rot="10800000" flipH="1">
              <a:off x="2397985" y="2619759"/>
              <a:ext cx="24900" cy="675000"/>
            </a:xfrm>
            <a:prstGeom prst="straightConnector1">
              <a:avLst/>
            </a:prstGeom>
            <a:noFill/>
            <a:ln w="12700" cap="flat" cmpd="sng">
              <a:solidFill>
                <a:schemeClr val="accent1"/>
              </a:solidFill>
              <a:prstDash val="solid"/>
              <a:miter lim="800000"/>
              <a:headEnd type="none" w="sm" len="sm"/>
              <a:tailEnd type="none" w="sm" len="sm"/>
            </a:ln>
          </p:spPr>
        </p:cxnSp>
        <p:cxnSp>
          <p:nvCxnSpPr>
            <p:cNvPr id="727" name="Google Shape;727;p24"/>
            <p:cNvCxnSpPr>
              <a:stCxn id="694" idx="1"/>
              <a:endCxn id="696" idx="5"/>
            </p:cNvCxnSpPr>
            <p:nvPr/>
          </p:nvCxnSpPr>
          <p:spPr>
            <a:xfrm rot="10800000">
              <a:off x="1883802" y="2950723"/>
              <a:ext cx="420600" cy="382800"/>
            </a:xfrm>
            <a:prstGeom prst="straightConnector1">
              <a:avLst/>
            </a:prstGeom>
            <a:noFill/>
            <a:ln w="12700" cap="flat" cmpd="sng">
              <a:solidFill>
                <a:schemeClr val="accent1"/>
              </a:solidFill>
              <a:prstDash val="solid"/>
              <a:miter lim="800000"/>
              <a:headEnd type="none" w="sm" len="sm"/>
              <a:tailEnd type="none" w="sm" len="sm"/>
            </a:ln>
          </p:spPr>
        </p:cxnSp>
        <p:cxnSp>
          <p:nvCxnSpPr>
            <p:cNvPr id="728" name="Google Shape;728;p24"/>
            <p:cNvCxnSpPr>
              <a:stCxn id="694" idx="2"/>
              <a:endCxn id="698" idx="5"/>
            </p:cNvCxnSpPr>
            <p:nvPr/>
          </p:nvCxnSpPr>
          <p:spPr>
            <a:xfrm rot="10800000">
              <a:off x="1206938" y="2785406"/>
              <a:ext cx="1058700" cy="641700"/>
            </a:xfrm>
            <a:prstGeom prst="straightConnector1">
              <a:avLst/>
            </a:prstGeom>
            <a:noFill/>
            <a:ln w="12700" cap="flat" cmpd="sng">
              <a:solidFill>
                <a:schemeClr val="accent1"/>
              </a:solidFill>
              <a:prstDash val="solid"/>
              <a:miter lim="800000"/>
              <a:headEnd type="none" w="sm" len="sm"/>
              <a:tailEnd type="none" w="sm" len="sm"/>
            </a:ln>
          </p:spPr>
        </p:cxnSp>
        <p:cxnSp>
          <p:nvCxnSpPr>
            <p:cNvPr id="729" name="Google Shape;729;p24"/>
            <p:cNvCxnSpPr>
              <a:stCxn id="694" idx="2"/>
              <a:endCxn id="697" idx="6"/>
            </p:cNvCxnSpPr>
            <p:nvPr/>
          </p:nvCxnSpPr>
          <p:spPr>
            <a:xfrm flipH="1">
              <a:off x="1118438" y="3427106"/>
              <a:ext cx="1147200" cy="148500"/>
            </a:xfrm>
            <a:prstGeom prst="straightConnector1">
              <a:avLst/>
            </a:prstGeom>
            <a:noFill/>
            <a:ln w="12700" cap="flat" cmpd="sng">
              <a:solidFill>
                <a:schemeClr val="accent1"/>
              </a:solidFill>
              <a:prstDash val="solid"/>
              <a:miter lim="800000"/>
              <a:headEnd type="none" w="sm" len="sm"/>
              <a:tailEnd type="none" w="sm" len="sm"/>
            </a:ln>
          </p:spPr>
        </p:cxnSp>
        <p:cxnSp>
          <p:nvCxnSpPr>
            <p:cNvPr id="730" name="Google Shape;730;p24"/>
            <p:cNvCxnSpPr>
              <a:stCxn id="692" idx="2"/>
              <a:endCxn id="694" idx="6"/>
            </p:cNvCxnSpPr>
            <p:nvPr/>
          </p:nvCxnSpPr>
          <p:spPr>
            <a:xfrm rot="10800000">
              <a:off x="2530389" y="3427043"/>
              <a:ext cx="948000" cy="13200"/>
            </a:xfrm>
            <a:prstGeom prst="straightConnector1">
              <a:avLst/>
            </a:prstGeom>
            <a:noFill/>
            <a:ln w="12700" cap="flat" cmpd="sng">
              <a:solidFill>
                <a:schemeClr val="accent1"/>
              </a:solidFill>
              <a:prstDash val="solid"/>
              <a:miter lim="800000"/>
              <a:headEnd type="none" w="sm" len="sm"/>
              <a:tailEnd type="none" w="sm" len="sm"/>
            </a:ln>
          </p:spPr>
        </p:cxnSp>
        <p:cxnSp>
          <p:nvCxnSpPr>
            <p:cNvPr id="731" name="Google Shape;731;p24"/>
            <p:cNvCxnSpPr>
              <a:stCxn id="692" idx="1"/>
              <a:endCxn id="691" idx="5"/>
            </p:cNvCxnSpPr>
            <p:nvPr/>
          </p:nvCxnSpPr>
          <p:spPr>
            <a:xfrm rot="10800000">
              <a:off x="3307153" y="3118360"/>
              <a:ext cx="210000" cy="228300"/>
            </a:xfrm>
            <a:prstGeom prst="straightConnector1">
              <a:avLst/>
            </a:prstGeom>
            <a:noFill/>
            <a:ln w="12700" cap="flat" cmpd="sng">
              <a:solidFill>
                <a:schemeClr val="accent1"/>
              </a:solidFill>
              <a:prstDash val="solid"/>
              <a:miter lim="800000"/>
              <a:headEnd type="none" w="sm" len="sm"/>
              <a:tailEnd type="none" w="sm" len="sm"/>
            </a:ln>
          </p:spPr>
        </p:cxnSp>
        <p:cxnSp>
          <p:nvCxnSpPr>
            <p:cNvPr id="732" name="Google Shape;732;p24"/>
            <p:cNvCxnSpPr>
              <a:stCxn id="692" idx="0"/>
              <a:endCxn id="690" idx="4"/>
            </p:cNvCxnSpPr>
            <p:nvPr/>
          </p:nvCxnSpPr>
          <p:spPr>
            <a:xfrm rot="10800000" flipH="1">
              <a:off x="3610736" y="2823996"/>
              <a:ext cx="60900" cy="483900"/>
            </a:xfrm>
            <a:prstGeom prst="straightConnector1">
              <a:avLst/>
            </a:prstGeom>
            <a:noFill/>
            <a:ln w="12700" cap="flat" cmpd="sng">
              <a:solidFill>
                <a:schemeClr val="accent1"/>
              </a:solidFill>
              <a:prstDash val="solid"/>
              <a:miter lim="800000"/>
              <a:headEnd type="none" w="sm" len="sm"/>
              <a:tailEnd type="none" w="sm" len="sm"/>
            </a:ln>
          </p:spPr>
        </p:cxnSp>
        <p:cxnSp>
          <p:nvCxnSpPr>
            <p:cNvPr id="733" name="Google Shape;733;p24"/>
            <p:cNvCxnSpPr>
              <a:stCxn id="692" idx="7"/>
              <a:endCxn id="689" idx="3"/>
            </p:cNvCxnSpPr>
            <p:nvPr/>
          </p:nvCxnSpPr>
          <p:spPr>
            <a:xfrm rot="10800000" flipH="1">
              <a:off x="3704319" y="2990860"/>
              <a:ext cx="397500" cy="355800"/>
            </a:xfrm>
            <a:prstGeom prst="straightConnector1">
              <a:avLst/>
            </a:prstGeom>
            <a:noFill/>
            <a:ln w="12700" cap="flat" cmpd="sng">
              <a:solidFill>
                <a:schemeClr val="accent1"/>
              </a:solidFill>
              <a:prstDash val="solid"/>
              <a:miter lim="800000"/>
              <a:headEnd type="none" w="sm" len="sm"/>
              <a:tailEnd type="none" w="sm" len="sm"/>
            </a:ln>
          </p:spPr>
        </p:cxnSp>
        <p:cxnSp>
          <p:nvCxnSpPr>
            <p:cNvPr id="734" name="Google Shape;734;p24"/>
            <p:cNvCxnSpPr>
              <a:stCxn id="692" idx="6"/>
              <a:endCxn id="688" idx="2"/>
            </p:cNvCxnSpPr>
            <p:nvPr/>
          </p:nvCxnSpPr>
          <p:spPr>
            <a:xfrm rot="10800000" flipH="1">
              <a:off x="3743083" y="3436643"/>
              <a:ext cx="473700" cy="3600"/>
            </a:xfrm>
            <a:prstGeom prst="straightConnector1">
              <a:avLst/>
            </a:prstGeom>
            <a:noFill/>
            <a:ln w="12700" cap="flat" cmpd="sng">
              <a:solidFill>
                <a:schemeClr val="accent1"/>
              </a:solidFill>
              <a:prstDash val="solid"/>
              <a:miter lim="800000"/>
              <a:headEnd type="none" w="sm" len="sm"/>
              <a:tailEnd type="none" w="sm" len="sm"/>
            </a:ln>
          </p:spPr>
        </p:cxnSp>
        <p:cxnSp>
          <p:nvCxnSpPr>
            <p:cNvPr id="735" name="Google Shape;735;p24"/>
            <p:cNvCxnSpPr>
              <a:stCxn id="692" idx="4"/>
              <a:endCxn id="687" idx="0"/>
            </p:cNvCxnSpPr>
            <p:nvPr/>
          </p:nvCxnSpPr>
          <p:spPr>
            <a:xfrm>
              <a:off x="3610736" y="3572590"/>
              <a:ext cx="30600" cy="627900"/>
            </a:xfrm>
            <a:prstGeom prst="straightConnector1">
              <a:avLst/>
            </a:prstGeom>
            <a:noFill/>
            <a:ln w="12700" cap="flat" cmpd="sng">
              <a:solidFill>
                <a:schemeClr val="accent1"/>
              </a:solidFill>
              <a:prstDash val="solid"/>
              <a:miter lim="800000"/>
              <a:headEnd type="none" w="sm" len="sm"/>
              <a:tailEnd type="none" w="sm" len="sm"/>
            </a:ln>
          </p:spPr>
        </p:cxnSp>
        <p:cxnSp>
          <p:nvCxnSpPr>
            <p:cNvPr id="736" name="Google Shape;736;p24"/>
            <p:cNvCxnSpPr>
              <a:stCxn id="692" idx="3"/>
              <a:endCxn id="693" idx="7"/>
            </p:cNvCxnSpPr>
            <p:nvPr/>
          </p:nvCxnSpPr>
          <p:spPr>
            <a:xfrm flipH="1">
              <a:off x="3285553" y="3533826"/>
              <a:ext cx="231600" cy="175200"/>
            </a:xfrm>
            <a:prstGeom prst="straightConnector1">
              <a:avLst/>
            </a:prstGeom>
            <a:noFill/>
            <a:ln w="12700" cap="flat" cmpd="sng">
              <a:solidFill>
                <a:schemeClr val="accent1"/>
              </a:solidFill>
              <a:prstDash val="solid"/>
              <a:miter lim="800000"/>
              <a:headEnd type="none" w="sm" len="sm"/>
              <a:tailEnd type="none" w="sm" len="sm"/>
            </a:ln>
          </p:spPr>
        </p:cxnSp>
        <p:cxnSp>
          <p:nvCxnSpPr>
            <p:cNvPr id="737" name="Google Shape;737;p24"/>
            <p:cNvCxnSpPr>
              <a:stCxn id="694" idx="5"/>
              <a:endCxn id="685" idx="1"/>
            </p:cNvCxnSpPr>
            <p:nvPr/>
          </p:nvCxnSpPr>
          <p:spPr>
            <a:xfrm>
              <a:off x="2491568" y="3520689"/>
              <a:ext cx="1362300" cy="1907100"/>
            </a:xfrm>
            <a:prstGeom prst="straightConnector1">
              <a:avLst/>
            </a:prstGeom>
            <a:noFill/>
            <a:ln w="12700" cap="flat" cmpd="sng">
              <a:solidFill>
                <a:schemeClr val="accent1"/>
              </a:solidFill>
              <a:prstDash val="solid"/>
              <a:miter lim="800000"/>
              <a:headEnd type="none" w="sm" len="sm"/>
              <a:tailEnd type="none" w="sm" len="sm"/>
            </a:ln>
          </p:spPr>
        </p:cxnSp>
        <p:cxnSp>
          <p:nvCxnSpPr>
            <p:cNvPr id="738" name="Google Shape;738;p24"/>
            <p:cNvCxnSpPr>
              <a:stCxn id="694" idx="4"/>
              <a:endCxn id="679" idx="0"/>
            </p:cNvCxnSpPr>
            <p:nvPr/>
          </p:nvCxnSpPr>
          <p:spPr>
            <a:xfrm flipH="1">
              <a:off x="1997485" y="3559453"/>
              <a:ext cx="400500" cy="2354100"/>
            </a:xfrm>
            <a:prstGeom prst="straightConnector1">
              <a:avLst/>
            </a:prstGeom>
            <a:noFill/>
            <a:ln w="12700" cap="flat" cmpd="sng">
              <a:solidFill>
                <a:schemeClr val="accent1"/>
              </a:solidFill>
              <a:prstDash val="solid"/>
              <a:miter lim="800000"/>
              <a:headEnd type="none" w="sm" len="sm"/>
              <a:tailEnd type="none" w="sm" len="sm"/>
            </a:ln>
          </p:spPr>
        </p:cxnSp>
        <p:cxnSp>
          <p:nvCxnSpPr>
            <p:cNvPr id="739" name="Google Shape;739;p24"/>
            <p:cNvCxnSpPr>
              <a:stCxn id="694" idx="3"/>
              <a:endCxn id="672" idx="7"/>
            </p:cNvCxnSpPr>
            <p:nvPr/>
          </p:nvCxnSpPr>
          <p:spPr>
            <a:xfrm flipH="1">
              <a:off x="1597602" y="3520689"/>
              <a:ext cx="706800" cy="1184400"/>
            </a:xfrm>
            <a:prstGeom prst="straightConnector1">
              <a:avLst/>
            </a:prstGeom>
            <a:noFill/>
            <a:ln w="12700" cap="flat" cmpd="sng">
              <a:solidFill>
                <a:schemeClr val="accent1"/>
              </a:solidFill>
              <a:prstDash val="solid"/>
              <a:miter lim="800000"/>
              <a:headEnd type="none" w="sm" len="sm"/>
              <a:tailEnd type="none" w="sm" len="sm"/>
            </a:ln>
          </p:spPr>
        </p:cxnSp>
        <p:cxnSp>
          <p:nvCxnSpPr>
            <p:cNvPr id="740" name="Google Shape;740;p24"/>
            <p:cNvCxnSpPr>
              <a:stCxn id="673" idx="5"/>
              <a:endCxn id="672" idx="1"/>
            </p:cNvCxnSpPr>
            <p:nvPr/>
          </p:nvCxnSpPr>
          <p:spPr>
            <a:xfrm>
              <a:off x="952920" y="4298136"/>
              <a:ext cx="457500" cy="406800"/>
            </a:xfrm>
            <a:prstGeom prst="straightConnector1">
              <a:avLst/>
            </a:prstGeom>
            <a:noFill/>
            <a:ln w="12700" cap="flat" cmpd="sng">
              <a:solidFill>
                <a:schemeClr val="accent1"/>
              </a:solidFill>
              <a:prstDash val="solid"/>
              <a:miter lim="800000"/>
              <a:headEnd type="none" w="sm" len="sm"/>
              <a:tailEnd type="none" w="sm" len="sm"/>
            </a:ln>
          </p:spPr>
        </p:cxnSp>
        <p:cxnSp>
          <p:nvCxnSpPr>
            <p:cNvPr id="741" name="Google Shape;741;p24"/>
            <p:cNvCxnSpPr>
              <a:stCxn id="671" idx="6"/>
              <a:endCxn id="672" idx="2"/>
            </p:cNvCxnSpPr>
            <p:nvPr/>
          </p:nvCxnSpPr>
          <p:spPr>
            <a:xfrm rot="10800000" flipH="1">
              <a:off x="790740" y="4798631"/>
              <a:ext cx="580800" cy="16500"/>
            </a:xfrm>
            <a:prstGeom prst="straightConnector1">
              <a:avLst/>
            </a:prstGeom>
            <a:noFill/>
            <a:ln w="12700" cap="flat" cmpd="sng">
              <a:solidFill>
                <a:schemeClr val="accent1"/>
              </a:solidFill>
              <a:prstDash val="solid"/>
              <a:miter lim="800000"/>
              <a:headEnd type="none" w="sm" len="sm"/>
              <a:tailEnd type="none" w="sm" len="sm"/>
            </a:ln>
          </p:spPr>
        </p:cxnSp>
        <p:cxnSp>
          <p:nvCxnSpPr>
            <p:cNvPr id="742" name="Google Shape;742;p24"/>
            <p:cNvCxnSpPr>
              <a:stCxn id="674" idx="0"/>
              <a:endCxn id="672" idx="4"/>
            </p:cNvCxnSpPr>
            <p:nvPr/>
          </p:nvCxnSpPr>
          <p:spPr>
            <a:xfrm rot="10800000" flipH="1">
              <a:off x="1496610" y="4931098"/>
              <a:ext cx="72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3" name="Google Shape;743;p24"/>
            <p:cNvCxnSpPr>
              <a:stCxn id="672" idx="5"/>
              <a:endCxn id="675" idx="1"/>
            </p:cNvCxnSpPr>
            <p:nvPr/>
          </p:nvCxnSpPr>
          <p:spPr>
            <a:xfrm>
              <a:off x="1597529" y="4892241"/>
              <a:ext cx="101400" cy="116700"/>
            </a:xfrm>
            <a:prstGeom prst="straightConnector1">
              <a:avLst/>
            </a:prstGeom>
            <a:noFill/>
            <a:ln w="12700" cap="flat" cmpd="sng">
              <a:solidFill>
                <a:schemeClr val="accent1"/>
              </a:solidFill>
              <a:prstDash val="solid"/>
              <a:miter lim="800000"/>
              <a:headEnd type="none" w="sm" len="sm"/>
              <a:tailEnd type="none" w="sm" len="sm"/>
            </a:ln>
          </p:spPr>
        </p:cxnSp>
        <p:cxnSp>
          <p:nvCxnSpPr>
            <p:cNvPr id="744" name="Google Shape;744;p24"/>
            <p:cNvCxnSpPr>
              <a:stCxn id="676" idx="5"/>
              <a:endCxn id="679" idx="1"/>
            </p:cNvCxnSpPr>
            <p:nvPr/>
          </p:nvCxnSpPr>
          <p:spPr>
            <a:xfrm>
              <a:off x="1162100" y="5432546"/>
              <a:ext cx="7419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5" name="Google Shape;745;p24"/>
            <p:cNvCxnSpPr>
              <a:stCxn id="677" idx="6"/>
              <a:endCxn id="679" idx="2"/>
            </p:cNvCxnSpPr>
            <p:nvPr/>
          </p:nvCxnSpPr>
          <p:spPr>
            <a:xfrm rot="10800000" flipH="1">
              <a:off x="1397144" y="6046124"/>
              <a:ext cx="468000" cy="15300"/>
            </a:xfrm>
            <a:prstGeom prst="straightConnector1">
              <a:avLst/>
            </a:prstGeom>
            <a:noFill/>
            <a:ln w="12700" cap="flat" cmpd="sng">
              <a:solidFill>
                <a:schemeClr val="accent1"/>
              </a:solidFill>
              <a:prstDash val="solid"/>
              <a:miter lim="800000"/>
              <a:headEnd type="none" w="sm" len="sm"/>
              <a:tailEnd type="none" w="sm" len="sm"/>
            </a:ln>
          </p:spPr>
        </p:cxnSp>
        <p:cxnSp>
          <p:nvCxnSpPr>
            <p:cNvPr id="746" name="Google Shape;746;p24"/>
            <p:cNvCxnSpPr>
              <a:stCxn id="678" idx="7"/>
              <a:endCxn id="679" idx="3"/>
            </p:cNvCxnSpPr>
            <p:nvPr/>
          </p:nvCxnSpPr>
          <p:spPr>
            <a:xfrm rot="10800000" flipH="1">
              <a:off x="1451963" y="6139690"/>
              <a:ext cx="451800" cy="348000"/>
            </a:xfrm>
            <a:prstGeom prst="straightConnector1">
              <a:avLst/>
            </a:prstGeom>
            <a:noFill/>
            <a:ln w="12700" cap="flat" cmpd="sng">
              <a:solidFill>
                <a:schemeClr val="accent1"/>
              </a:solidFill>
              <a:prstDash val="solid"/>
              <a:miter lim="800000"/>
              <a:headEnd type="none" w="sm" len="sm"/>
              <a:tailEnd type="none" w="sm" len="sm"/>
            </a:ln>
          </p:spPr>
        </p:cxnSp>
        <p:cxnSp>
          <p:nvCxnSpPr>
            <p:cNvPr id="747" name="Google Shape;747;p24"/>
            <p:cNvCxnSpPr>
              <a:stCxn id="679" idx="5"/>
              <a:endCxn id="680" idx="1"/>
            </p:cNvCxnSpPr>
            <p:nvPr/>
          </p:nvCxnSpPr>
          <p:spPr>
            <a:xfrm>
              <a:off x="2091049" y="6139561"/>
              <a:ext cx="267300" cy="215700"/>
            </a:xfrm>
            <a:prstGeom prst="straightConnector1">
              <a:avLst/>
            </a:prstGeom>
            <a:noFill/>
            <a:ln w="12700" cap="flat" cmpd="sng">
              <a:solidFill>
                <a:schemeClr val="accent1"/>
              </a:solidFill>
              <a:prstDash val="solid"/>
              <a:miter lim="800000"/>
              <a:headEnd type="none" w="sm" len="sm"/>
              <a:tailEnd type="none" w="sm" len="sm"/>
            </a:ln>
          </p:spPr>
        </p:cxnSp>
        <p:cxnSp>
          <p:nvCxnSpPr>
            <p:cNvPr id="748" name="Google Shape;748;p24"/>
            <p:cNvCxnSpPr>
              <a:stCxn id="681" idx="3"/>
              <a:endCxn id="679" idx="7"/>
            </p:cNvCxnSpPr>
            <p:nvPr/>
          </p:nvCxnSpPr>
          <p:spPr>
            <a:xfrm flipH="1">
              <a:off x="2091016" y="5432546"/>
              <a:ext cx="429300" cy="519900"/>
            </a:xfrm>
            <a:prstGeom prst="straightConnector1">
              <a:avLst/>
            </a:prstGeom>
            <a:noFill/>
            <a:ln w="12700" cap="flat" cmpd="sng">
              <a:solidFill>
                <a:schemeClr val="accent1"/>
              </a:solidFill>
              <a:prstDash val="solid"/>
              <a:miter lim="800000"/>
              <a:headEnd type="none" w="sm" len="sm"/>
              <a:tailEnd type="none" w="sm" len="sm"/>
            </a:ln>
          </p:spPr>
        </p:cxnSp>
        <p:cxnSp>
          <p:nvCxnSpPr>
            <p:cNvPr id="749" name="Google Shape;749;p24"/>
            <p:cNvCxnSpPr>
              <a:stCxn id="686" idx="3"/>
              <a:endCxn id="685" idx="7"/>
            </p:cNvCxnSpPr>
            <p:nvPr/>
          </p:nvCxnSpPr>
          <p:spPr>
            <a:xfrm flipH="1">
              <a:off x="4041065" y="5118171"/>
              <a:ext cx="279600" cy="309600"/>
            </a:xfrm>
            <a:prstGeom prst="straightConnector1">
              <a:avLst/>
            </a:prstGeom>
            <a:noFill/>
            <a:ln w="12700" cap="flat" cmpd="sng">
              <a:solidFill>
                <a:schemeClr val="accent1"/>
              </a:solidFill>
              <a:prstDash val="solid"/>
              <a:miter lim="800000"/>
              <a:headEnd type="none" w="sm" len="sm"/>
              <a:tailEnd type="none" w="sm" len="sm"/>
            </a:ln>
          </p:spPr>
        </p:cxnSp>
        <p:cxnSp>
          <p:nvCxnSpPr>
            <p:cNvPr id="750" name="Google Shape;750;p24"/>
            <p:cNvCxnSpPr>
              <a:stCxn id="684" idx="6"/>
              <a:endCxn id="685" idx="2"/>
            </p:cNvCxnSpPr>
            <p:nvPr/>
          </p:nvCxnSpPr>
          <p:spPr>
            <a:xfrm>
              <a:off x="3233709" y="5521358"/>
              <a:ext cx="581400" cy="0"/>
            </a:xfrm>
            <a:prstGeom prst="straightConnector1">
              <a:avLst/>
            </a:prstGeom>
            <a:noFill/>
            <a:ln w="12700" cap="flat" cmpd="sng">
              <a:solidFill>
                <a:schemeClr val="accent1"/>
              </a:solidFill>
              <a:prstDash val="solid"/>
              <a:miter lim="800000"/>
              <a:headEnd type="none" w="sm" len="sm"/>
              <a:tailEnd type="none" w="sm" len="sm"/>
            </a:ln>
          </p:spPr>
        </p:cxnSp>
        <p:cxnSp>
          <p:nvCxnSpPr>
            <p:cNvPr id="751" name="Google Shape;751;p24"/>
            <p:cNvCxnSpPr>
              <a:stCxn id="683" idx="7"/>
              <a:endCxn id="685" idx="3"/>
            </p:cNvCxnSpPr>
            <p:nvPr/>
          </p:nvCxnSpPr>
          <p:spPr>
            <a:xfrm rot="10800000" flipH="1">
              <a:off x="3454440" y="5614976"/>
              <a:ext cx="399300" cy="421200"/>
            </a:xfrm>
            <a:prstGeom prst="straightConnector1">
              <a:avLst/>
            </a:prstGeom>
            <a:noFill/>
            <a:ln w="12700" cap="flat" cmpd="sng">
              <a:solidFill>
                <a:schemeClr val="accent1"/>
              </a:solidFill>
              <a:prstDash val="solid"/>
              <a:miter lim="800000"/>
              <a:headEnd type="none" w="sm" len="sm"/>
              <a:tailEnd type="none" w="sm" len="sm"/>
            </a:ln>
          </p:spPr>
        </p:cxnSp>
        <p:cxnSp>
          <p:nvCxnSpPr>
            <p:cNvPr id="752" name="Google Shape;752;p24"/>
            <p:cNvCxnSpPr>
              <a:stCxn id="682" idx="0"/>
              <a:endCxn id="685" idx="4"/>
            </p:cNvCxnSpPr>
            <p:nvPr/>
          </p:nvCxnSpPr>
          <p:spPr>
            <a:xfrm rot="10800000">
              <a:off x="3947520" y="5653565"/>
              <a:ext cx="15000" cy="556200"/>
            </a:xfrm>
            <a:prstGeom prst="straightConnector1">
              <a:avLst/>
            </a:prstGeom>
            <a:noFill/>
            <a:ln w="12700" cap="flat" cmpd="sng">
              <a:solidFill>
                <a:schemeClr val="accent1"/>
              </a:solidFill>
              <a:prstDash val="solid"/>
              <a:miter lim="800000"/>
              <a:headEnd type="none" w="sm" len="sm"/>
              <a:tailEnd type="none" w="sm" len="sm"/>
            </a:ln>
          </p:spPr>
        </p:cxnSp>
        <p:sp>
          <p:nvSpPr>
            <p:cNvPr id="753" name="Google Shape;753;p24"/>
            <p:cNvSpPr/>
            <p:nvPr/>
          </p:nvSpPr>
          <p:spPr>
            <a:xfrm>
              <a:off x="4281901" y="393985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54" name="Google Shape;754;p24"/>
            <p:cNvCxnSpPr>
              <a:stCxn id="692" idx="5"/>
              <a:endCxn id="753" idx="1"/>
            </p:cNvCxnSpPr>
            <p:nvPr/>
          </p:nvCxnSpPr>
          <p:spPr>
            <a:xfrm>
              <a:off x="3704319" y="3533826"/>
              <a:ext cx="616200" cy="4449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2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Distribuovaný</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Každý uzel je nezávislý a vzájemně propojený.</a:t>
            </a:r>
            <a:endParaRPr/>
          </a:p>
        </p:txBody>
      </p:sp>
      <p:grpSp>
        <p:nvGrpSpPr>
          <p:cNvPr id="760" name="Google Shape;760;p25"/>
          <p:cNvGrpSpPr/>
          <p:nvPr/>
        </p:nvGrpSpPr>
        <p:grpSpPr>
          <a:xfrm>
            <a:off x="590555" y="337802"/>
            <a:ext cx="3532261" cy="6254029"/>
            <a:chOff x="590555" y="337802"/>
            <a:chExt cx="3532261" cy="6254029"/>
          </a:xfrm>
        </p:grpSpPr>
        <p:sp>
          <p:nvSpPr>
            <p:cNvPr id="761" name="Google Shape;761;p25"/>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2" name="Google Shape;762;p25"/>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3" name="Google Shape;763;p25"/>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4" name="Google Shape;764;p25"/>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5" name="Google Shape;765;p25"/>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6" name="Google Shape;766;p25"/>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7" name="Google Shape;767;p25"/>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8" name="Google Shape;768;p25"/>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9" name="Google Shape;769;p25"/>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0" name="Google Shape;770;p25"/>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1" name="Google Shape;771;p25"/>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2" name="Google Shape;772;p25"/>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3" name="Google Shape;773;p25"/>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4" name="Google Shape;774;p25"/>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5" name="Google Shape;775;p25"/>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6" name="Google Shape;776;p25"/>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7" name="Google Shape;777;p25"/>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8" name="Google Shape;778;p25"/>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9" name="Google Shape;779;p25"/>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0" name="Google Shape;780;p25"/>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1" name="Google Shape;781;p25"/>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2" name="Google Shape;782;p25"/>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3" name="Google Shape;783;p25"/>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4" name="Google Shape;784;p25"/>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5" name="Google Shape;785;p25"/>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6" name="Google Shape;786;p25"/>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7" name="Google Shape;787;p25"/>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8" name="Google Shape;788;p25"/>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9" name="Google Shape;789;p25"/>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0" name="Google Shape;790;p25"/>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1" name="Google Shape;791;p25"/>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2" name="Google Shape;792;p25"/>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3" name="Google Shape;793;p25"/>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94" name="Google Shape;794;p25"/>
            <p:cNvCxnSpPr>
              <a:endCxn id="792"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795" name="Google Shape;795;p25"/>
            <p:cNvCxnSpPr>
              <a:stCxn id="793" idx="3"/>
              <a:endCxn id="791"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796" name="Google Shape;796;p25"/>
            <p:cNvCxnSpPr>
              <a:stCxn id="791" idx="4"/>
              <a:endCxn id="786"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797" name="Google Shape;797;p25"/>
            <p:cNvCxnSpPr>
              <a:stCxn id="792" idx="3"/>
              <a:endCxn id="786"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798" name="Google Shape;798;p25"/>
            <p:cNvCxnSpPr>
              <a:stCxn id="792" idx="5"/>
              <a:endCxn id="784"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799" name="Google Shape;799;p25"/>
            <p:cNvCxnSpPr>
              <a:stCxn id="790" idx="6"/>
              <a:endCxn id="791"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800" name="Google Shape;800;p25"/>
            <p:cNvCxnSpPr>
              <a:stCxn id="789" idx="5"/>
              <a:endCxn id="790"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801" name="Google Shape;801;p25"/>
            <p:cNvCxnSpPr>
              <a:stCxn id="788" idx="0"/>
              <a:endCxn id="789"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802" name="Google Shape;802;p25"/>
            <p:cNvCxnSpPr>
              <a:stCxn id="787" idx="0"/>
              <a:endCxn id="790"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03" name="Google Shape;803;p25"/>
            <p:cNvCxnSpPr>
              <a:stCxn id="787" idx="5"/>
              <a:endCxn id="786"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804" name="Google Shape;804;p25"/>
            <p:cNvCxnSpPr>
              <a:stCxn id="788" idx="6"/>
              <a:endCxn id="787"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805" name="Google Shape;805;p25"/>
            <p:cNvCxnSpPr>
              <a:stCxn id="788" idx="4"/>
              <a:endCxn id="783"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806" name="Google Shape;806;p25"/>
            <p:cNvCxnSpPr>
              <a:stCxn id="787" idx="4"/>
              <a:endCxn id="781"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807" name="Google Shape;807;p25"/>
            <p:cNvCxnSpPr>
              <a:stCxn id="783" idx="6"/>
              <a:endCxn id="781"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808" name="Google Shape;808;p25"/>
            <p:cNvCxnSpPr>
              <a:stCxn id="781" idx="6"/>
              <a:endCxn id="780"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809" name="Google Shape;809;p25"/>
            <p:cNvCxnSpPr>
              <a:stCxn id="780" idx="0"/>
              <a:endCxn id="786"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810" name="Google Shape;810;p25"/>
            <p:cNvCxnSpPr>
              <a:stCxn id="779" idx="7"/>
              <a:endCxn id="784"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811" name="Google Shape;811;p25"/>
            <p:cNvCxnSpPr>
              <a:stCxn id="785" idx="0"/>
              <a:endCxn id="784"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812" name="Google Shape;812;p25"/>
            <p:cNvCxnSpPr>
              <a:stCxn id="779" idx="6"/>
              <a:endCxn id="785"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813" name="Google Shape;813;p25"/>
            <p:cNvCxnSpPr>
              <a:stCxn id="780" idx="6"/>
              <a:endCxn id="779"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814" name="Google Shape;814;p25"/>
            <p:cNvCxnSpPr>
              <a:stCxn id="783" idx="4"/>
              <a:endCxn id="782"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815" name="Google Shape;815;p25"/>
            <p:cNvCxnSpPr>
              <a:stCxn id="782" idx="7"/>
              <a:endCxn id="781"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816" name="Google Shape;816;p25"/>
            <p:cNvCxnSpPr>
              <a:stCxn id="776" idx="0"/>
              <a:endCxn id="782"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817" name="Google Shape;817;p25"/>
            <p:cNvCxnSpPr>
              <a:stCxn id="782" idx="5"/>
              <a:endCxn id="775"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818" name="Google Shape;818;p25"/>
            <p:cNvCxnSpPr>
              <a:stCxn id="775" idx="0"/>
              <a:endCxn id="780"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819" name="Google Shape;819;p25"/>
            <p:cNvCxnSpPr>
              <a:stCxn id="775" idx="7"/>
              <a:endCxn id="778"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820" name="Google Shape;820;p25"/>
            <p:cNvCxnSpPr>
              <a:stCxn id="780" idx="5"/>
              <a:endCxn id="778"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821" name="Google Shape;821;p25"/>
            <p:cNvCxnSpPr>
              <a:stCxn id="778" idx="7"/>
              <a:endCxn id="779"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822" name="Google Shape;822;p25"/>
            <p:cNvCxnSpPr>
              <a:stCxn id="777" idx="0"/>
              <a:endCxn id="785"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823" name="Google Shape;823;p25"/>
            <p:cNvCxnSpPr>
              <a:stCxn id="778" idx="5"/>
              <a:endCxn id="774"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824" name="Google Shape;824;p25"/>
            <p:cNvCxnSpPr>
              <a:stCxn id="774" idx="7"/>
              <a:endCxn id="777"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825" name="Google Shape;825;p25"/>
            <p:cNvCxnSpPr>
              <a:stCxn id="773" idx="0"/>
              <a:endCxn id="778"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826" name="Google Shape;826;p25"/>
            <p:cNvCxnSpPr>
              <a:stCxn id="774" idx="2"/>
              <a:endCxn id="773"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827" name="Google Shape;827;p25"/>
            <p:cNvCxnSpPr>
              <a:stCxn id="775" idx="6"/>
              <a:endCxn id="773"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828" name="Google Shape;828;p25"/>
            <p:cNvCxnSpPr>
              <a:stCxn id="772" idx="1"/>
              <a:endCxn id="775"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829" name="Google Shape;829;p25"/>
            <p:cNvCxnSpPr>
              <a:stCxn id="775" idx="2"/>
              <a:endCxn id="776"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830" name="Google Shape;830;p25"/>
            <p:cNvCxnSpPr>
              <a:stCxn id="771" idx="0"/>
              <a:endCxn id="776"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831" name="Google Shape;831;p25"/>
            <p:cNvCxnSpPr>
              <a:stCxn id="771" idx="6"/>
              <a:endCxn id="770"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832" name="Google Shape;832;p25"/>
            <p:cNvCxnSpPr>
              <a:stCxn id="770" idx="0"/>
              <a:endCxn id="772"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833" name="Google Shape;833;p25"/>
            <p:cNvCxnSpPr>
              <a:stCxn id="772" idx="7"/>
              <a:endCxn id="773"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834" name="Google Shape;834;p25"/>
            <p:cNvCxnSpPr>
              <a:stCxn id="769" idx="0"/>
              <a:endCxn id="774"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835" name="Google Shape;835;p25"/>
            <p:cNvCxnSpPr>
              <a:stCxn id="772" idx="6"/>
              <a:endCxn id="769"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836" name="Google Shape;836;p25"/>
            <p:cNvCxnSpPr>
              <a:stCxn id="770" idx="6"/>
              <a:endCxn id="763"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837" name="Google Shape;837;p25"/>
            <p:cNvCxnSpPr>
              <a:stCxn id="770" idx="5"/>
              <a:endCxn id="767"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838" name="Google Shape;838;p25"/>
            <p:cNvCxnSpPr>
              <a:stCxn id="766" idx="1"/>
              <a:endCxn id="771"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839" name="Google Shape;839;p25"/>
            <p:cNvCxnSpPr>
              <a:stCxn id="766" idx="6"/>
              <a:endCxn id="767"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840" name="Google Shape;840;p25"/>
            <p:cNvCxnSpPr>
              <a:stCxn id="761" idx="1"/>
              <a:endCxn id="767"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841" name="Google Shape;841;p25"/>
            <p:cNvCxnSpPr>
              <a:stCxn id="767" idx="5"/>
              <a:endCxn id="762"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842" name="Google Shape;842;p25"/>
            <p:cNvCxnSpPr>
              <a:stCxn id="768" idx="7"/>
              <a:endCxn id="769"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843" name="Google Shape;843;p25"/>
            <p:cNvCxnSpPr>
              <a:stCxn id="763" idx="5"/>
              <a:endCxn id="768"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844" name="Google Shape;844;p25"/>
            <p:cNvCxnSpPr>
              <a:stCxn id="762" idx="7"/>
              <a:endCxn id="768"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845" name="Google Shape;845;p25"/>
            <p:cNvCxnSpPr>
              <a:stCxn id="761" idx="7"/>
              <a:endCxn id="762"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846" name="Google Shape;846;p25"/>
            <p:cNvCxnSpPr>
              <a:stCxn id="761" idx="2"/>
              <a:endCxn id="766"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847" name="Google Shape;847;p25"/>
            <p:cNvCxnSpPr>
              <a:stCxn id="764" idx="1"/>
              <a:endCxn id="766"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848" name="Google Shape;848;p25"/>
            <p:cNvCxnSpPr>
              <a:stCxn id="761" idx="3"/>
              <a:endCxn id="764"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849" name="Google Shape;849;p25"/>
            <p:cNvCxnSpPr>
              <a:stCxn id="766" idx="3"/>
              <a:endCxn id="765"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850" name="Google Shape;850;p25"/>
            <p:cNvCxnSpPr>
              <a:stCxn id="764" idx="2"/>
              <a:endCxn id="765"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2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Transakce v distribuované síti</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Transakce je zaznamenána v uzlu a zkopírována do sebe.</a:t>
            </a:r>
            <a:endParaRPr/>
          </a:p>
        </p:txBody>
      </p:sp>
      <p:grpSp>
        <p:nvGrpSpPr>
          <p:cNvPr id="856" name="Google Shape;856;p26"/>
          <p:cNvGrpSpPr/>
          <p:nvPr/>
        </p:nvGrpSpPr>
        <p:grpSpPr>
          <a:xfrm>
            <a:off x="590555" y="337802"/>
            <a:ext cx="3532261" cy="6254029"/>
            <a:chOff x="590555" y="337802"/>
            <a:chExt cx="3532261" cy="6254029"/>
          </a:xfrm>
        </p:grpSpPr>
        <p:sp>
          <p:nvSpPr>
            <p:cNvPr id="857" name="Google Shape;857;p26"/>
            <p:cNvSpPr/>
            <p:nvPr/>
          </p:nvSpPr>
          <p:spPr>
            <a:xfrm>
              <a:off x="2725151" y="605789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8" name="Google Shape;858;p26"/>
            <p:cNvSpPr/>
            <p:nvPr/>
          </p:nvSpPr>
          <p:spPr>
            <a:xfrm>
              <a:off x="3074066" y="574106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9" name="Google Shape;859;p26"/>
            <p:cNvSpPr/>
            <p:nvPr/>
          </p:nvSpPr>
          <p:spPr>
            <a:xfrm>
              <a:off x="2983832" y="495447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0" name="Google Shape;860;p26"/>
            <p:cNvSpPr/>
            <p:nvPr/>
          </p:nvSpPr>
          <p:spPr>
            <a:xfrm>
              <a:off x="1743240" y="632713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1" name="Google Shape;861;p26"/>
            <p:cNvSpPr/>
            <p:nvPr/>
          </p:nvSpPr>
          <p:spPr>
            <a:xfrm>
              <a:off x="957512" y="61361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2" name="Google Shape;862;p26"/>
            <p:cNvSpPr/>
            <p:nvPr/>
          </p:nvSpPr>
          <p:spPr>
            <a:xfrm>
              <a:off x="1391654" y="543426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3" name="Google Shape;863;p26"/>
            <p:cNvSpPr/>
            <p:nvPr/>
          </p:nvSpPr>
          <p:spPr>
            <a:xfrm>
              <a:off x="2478689" y="51936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4" name="Google Shape;864;p26"/>
            <p:cNvSpPr/>
            <p:nvPr/>
          </p:nvSpPr>
          <p:spPr>
            <a:xfrm>
              <a:off x="3653588" y="5350040"/>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5" name="Google Shape;865;p26"/>
            <p:cNvSpPr/>
            <p:nvPr/>
          </p:nvSpPr>
          <p:spPr>
            <a:xfrm>
              <a:off x="3840078" y="496503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6" name="Google Shape;866;p26"/>
            <p:cNvSpPr/>
            <p:nvPr/>
          </p:nvSpPr>
          <p:spPr>
            <a:xfrm>
              <a:off x="2134267" y="470033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7" name="Google Shape;867;p26"/>
            <p:cNvSpPr/>
            <p:nvPr/>
          </p:nvSpPr>
          <p:spPr>
            <a:xfrm>
              <a:off x="885655" y="474244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8" name="Google Shape;868;p26"/>
            <p:cNvSpPr/>
            <p:nvPr/>
          </p:nvSpPr>
          <p:spPr>
            <a:xfrm>
              <a:off x="2116217" y="42732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9" name="Google Shape;869;p26"/>
            <p:cNvSpPr/>
            <p:nvPr/>
          </p:nvSpPr>
          <p:spPr>
            <a:xfrm>
              <a:off x="2629082" y="368366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0" name="Google Shape;870;p26"/>
            <p:cNvSpPr/>
            <p:nvPr/>
          </p:nvSpPr>
          <p:spPr>
            <a:xfrm>
              <a:off x="3647572" y="365358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1" name="Google Shape;871;p26"/>
            <p:cNvSpPr/>
            <p:nvPr/>
          </p:nvSpPr>
          <p:spPr>
            <a:xfrm>
              <a:off x="1767306" y="366415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2" name="Google Shape;872;p26"/>
            <p:cNvSpPr/>
            <p:nvPr/>
          </p:nvSpPr>
          <p:spPr>
            <a:xfrm>
              <a:off x="969544" y="382203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3" name="Google Shape;873;p26"/>
            <p:cNvSpPr/>
            <p:nvPr/>
          </p:nvSpPr>
          <p:spPr>
            <a:xfrm>
              <a:off x="3858122" y="314811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4" name="Google Shape;874;p26"/>
            <p:cNvSpPr/>
            <p:nvPr/>
          </p:nvSpPr>
          <p:spPr>
            <a:xfrm>
              <a:off x="2797346" y="293971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5" name="Google Shape;875;p26"/>
            <p:cNvSpPr/>
            <p:nvPr/>
          </p:nvSpPr>
          <p:spPr>
            <a:xfrm>
              <a:off x="3110163" y="249186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6" name="Google Shape;876;p26"/>
            <p:cNvSpPr/>
            <p:nvPr/>
          </p:nvSpPr>
          <p:spPr>
            <a:xfrm>
              <a:off x="2386932" y="2434389"/>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7" name="Google Shape;877;p26"/>
            <p:cNvSpPr/>
            <p:nvPr/>
          </p:nvSpPr>
          <p:spPr>
            <a:xfrm>
              <a:off x="1427746" y="220911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8" name="Google Shape;878;p26"/>
            <p:cNvSpPr/>
            <p:nvPr/>
          </p:nvSpPr>
          <p:spPr>
            <a:xfrm>
              <a:off x="825167" y="289760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9" name="Google Shape;879;p26"/>
            <p:cNvSpPr/>
            <p:nvPr/>
          </p:nvSpPr>
          <p:spPr>
            <a:xfrm>
              <a:off x="590555" y="201529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0" name="Google Shape;880;p26"/>
            <p:cNvSpPr/>
            <p:nvPr/>
          </p:nvSpPr>
          <p:spPr>
            <a:xfrm>
              <a:off x="3637211" y="1853453"/>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1" name="Google Shape;881;p26"/>
            <p:cNvSpPr/>
            <p:nvPr/>
          </p:nvSpPr>
          <p:spPr>
            <a:xfrm>
              <a:off x="3834065" y="2510587"/>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2" name="Google Shape;882;p26"/>
            <p:cNvSpPr/>
            <p:nvPr/>
          </p:nvSpPr>
          <p:spPr>
            <a:xfrm>
              <a:off x="2420020" y="196200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3" name="Google Shape;883;p26"/>
            <p:cNvSpPr/>
            <p:nvPr/>
          </p:nvSpPr>
          <p:spPr>
            <a:xfrm>
              <a:off x="1467855" y="132225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4" name="Google Shape;884;p26"/>
            <p:cNvSpPr/>
            <p:nvPr/>
          </p:nvSpPr>
          <p:spPr>
            <a:xfrm>
              <a:off x="687130" y="1250875"/>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5" name="Google Shape;885;p26"/>
            <p:cNvSpPr/>
            <p:nvPr/>
          </p:nvSpPr>
          <p:spPr>
            <a:xfrm>
              <a:off x="933449" y="337802"/>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6" name="Google Shape;886;p26"/>
            <p:cNvSpPr/>
            <p:nvPr/>
          </p:nvSpPr>
          <p:spPr>
            <a:xfrm>
              <a:off x="1610893" y="729296"/>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7" name="Google Shape;887;p26"/>
            <p:cNvSpPr/>
            <p:nvPr/>
          </p:nvSpPr>
          <p:spPr>
            <a:xfrm>
              <a:off x="2435055" y="854834"/>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8" name="Google Shape;888;p26"/>
            <p:cNvSpPr/>
            <p:nvPr/>
          </p:nvSpPr>
          <p:spPr>
            <a:xfrm>
              <a:off x="3134227" y="1187641"/>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9" name="Google Shape;889;p26"/>
            <p:cNvSpPr/>
            <p:nvPr/>
          </p:nvSpPr>
          <p:spPr>
            <a:xfrm>
              <a:off x="3230478" y="377578"/>
              <a:ext cx="264694" cy="264694"/>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890" name="Google Shape;890;p26"/>
            <p:cNvCxnSpPr>
              <a:endCxn id="888" idx="0"/>
            </p:cNvCxnSpPr>
            <p:nvPr/>
          </p:nvCxnSpPr>
          <p:spPr>
            <a:xfrm flipH="1">
              <a:off x="3266574" y="64224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891" name="Google Shape;891;p26"/>
            <p:cNvCxnSpPr>
              <a:stCxn id="889" idx="3"/>
              <a:endCxn id="887" idx="7"/>
            </p:cNvCxnSpPr>
            <p:nvPr/>
          </p:nvCxnSpPr>
          <p:spPr>
            <a:xfrm flipH="1">
              <a:off x="2660842" y="60350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892" name="Google Shape;892;p26"/>
            <p:cNvCxnSpPr>
              <a:stCxn id="887" idx="4"/>
              <a:endCxn id="882" idx="0"/>
            </p:cNvCxnSpPr>
            <p:nvPr/>
          </p:nvCxnSpPr>
          <p:spPr>
            <a:xfrm flipH="1">
              <a:off x="2552402" y="111952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893" name="Google Shape;893;p26"/>
            <p:cNvCxnSpPr>
              <a:stCxn id="888" idx="3"/>
              <a:endCxn id="882" idx="7"/>
            </p:cNvCxnSpPr>
            <p:nvPr/>
          </p:nvCxnSpPr>
          <p:spPr>
            <a:xfrm flipH="1">
              <a:off x="2645891" y="141357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894" name="Google Shape;894;p26"/>
            <p:cNvCxnSpPr>
              <a:stCxn id="888" idx="5"/>
              <a:endCxn id="880" idx="1"/>
            </p:cNvCxnSpPr>
            <p:nvPr/>
          </p:nvCxnSpPr>
          <p:spPr>
            <a:xfrm>
              <a:off x="3360157" y="141357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895" name="Google Shape;895;p26"/>
            <p:cNvCxnSpPr>
              <a:stCxn id="886" idx="6"/>
              <a:endCxn id="887" idx="2"/>
            </p:cNvCxnSpPr>
            <p:nvPr/>
          </p:nvCxnSpPr>
          <p:spPr>
            <a:xfrm>
              <a:off x="1875587" y="86164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896" name="Google Shape;896;p26"/>
            <p:cNvCxnSpPr>
              <a:stCxn id="885" idx="5"/>
              <a:endCxn id="886" idx="1"/>
            </p:cNvCxnSpPr>
            <p:nvPr/>
          </p:nvCxnSpPr>
          <p:spPr>
            <a:xfrm>
              <a:off x="1159379" y="56373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897" name="Google Shape;897;p26"/>
            <p:cNvCxnSpPr>
              <a:stCxn id="884" idx="0"/>
              <a:endCxn id="885" idx="4"/>
            </p:cNvCxnSpPr>
            <p:nvPr/>
          </p:nvCxnSpPr>
          <p:spPr>
            <a:xfrm rot="10800000" flipH="1">
              <a:off x="819477" y="60257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898" name="Google Shape;898;p26"/>
            <p:cNvCxnSpPr>
              <a:stCxn id="883" idx="0"/>
              <a:endCxn id="886" idx="3"/>
            </p:cNvCxnSpPr>
            <p:nvPr/>
          </p:nvCxnSpPr>
          <p:spPr>
            <a:xfrm rot="10800000" flipH="1">
              <a:off x="1600202" y="95535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899" name="Google Shape;899;p26"/>
            <p:cNvCxnSpPr>
              <a:stCxn id="883" idx="5"/>
              <a:endCxn id="882" idx="1"/>
            </p:cNvCxnSpPr>
            <p:nvPr/>
          </p:nvCxnSpPr>
          <p:spPr>
            <a:xfrm>
              <a:off x="1693785" y="154818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900" name="Google Shape;900;p26"/>
            <p:cNvCxnSpPr>
              <a:stCxn id="884" idx="6"/>
              <a:endCxn id="883" idx="2"/>
            </p:cNvCxnSpPr>
            <p:nvPr/>
          </p:nvCxnSpPr>
          <p:spPr>
            <a:xfrm>
              <a:off x="951824" y="138322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901" name="Google Shape;901;p26"/>
            <p:cNvCxnSpPr>
              <a:stCxn id="884" idx="4"/>
              <a:endCxn id="879" idx="0"/>
            </p:cNvCxnSpPr>
            <p:nvPr/>
          </p:nvCxnSpPr>
          <p:spPr>
            <a:xfrm flipH="1">
              <a:off x="722877" y="151556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902" name="Google Shape;902;p26"/>
            <p:cNvCxnSpPr>
              <a:stCxn id="883" idx="4"/>
              <a:endCxn id="877" idx="0"/>
            </p:cNvCxnSpPr>
            <p:nvPr/>
          </p:nvCxnSpPr>
          <p:spPr>
            <a:xfrm flipH="1">
              <a:off x="1560002" y="158695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03" name="Google Shape;903;p26"/>
            <p:cNvCxnSpPr>
              <a:stCxn id="879" idx="6"/>
              <a:endCxn id="877" idx="2"/>
            </p:cNvCxnSpPr>
            <p:nvPr/>
          </p:nvCxnSpPr>
          <p:spPr>
            <a:xfrm>
              <a:off x="855249" y="214763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04" name="Google Shape;904;p26"/>
            <p:cNvCxnSpPr>
              <a:stCxn id="877" idx="6"/>
              <a:endCxn id="876" idx="2"/>
            </p:cNvCxnSpPr>
            <p:nvPr/>
          </p:nvCxnSpPr>
          <p:spPr>
            <a:xfrm>
              <a:off x="1692440" y="234146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05" name="Google Shape;905;p26"/>
            <p:cNvCxnSpPr>
              <a:stCxn id="876" idx="0"/>
              <a:endCxn id="882" idx="4"/>
            </p:cNvCxnSpPr>
            <p:nvPr/>
          </p:nvCxnSpPr>
          <p:spPr>
            <a:xfrm rot="10800000" flipH="1">
              <a:off x="2519279" y="222678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06" name="Google Shape;906;p26"/>
            <p:cNvCxnSpPr>
              <a:stCxn id="875" idx="7"/>
              <a:endCxn id="880" idx="3"/>
            </p:cNvCxnSpPr>
            <p:nvPr/>
          </p:nvCxnSpPr>
          <p:spPr>
            <a:xfrm rot="10800000" flipH="1">
              <a:off x="3336093" y="207942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07" name="Google Shape;907;p26"/>
            <p:cNvCxnSpPr>
              <a:stCxn id="881" idx="0"/>
              <a:endCxn id="880" idx="4"/>
            </p:cNvCxnSpPr>
            <p:nvPr/>
          </p:nvCxnSpPr>
          <p:spPr>
            <a:xfrm rot="10800000">
              <a:off x="3769612" y="211818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08" name="Google Shape;908;p26"/>
            <p:cNvCxnSpPr>
              <a:stCxn id="875" idx="6"/>
              <a:endCxn id="881" idx="2"/>
            </p:cNvCxnSpPr>
            <p:nvPr/>
          </p:nvCxnSpPr>
          <p:spPr>
            <a:xfrm>
              <a:off x="3374857" y="262421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09" name="Google Shape;909;p26"/>
            <p:cNvCxnSpPr>
              <a:stCxn id="876" idx="6"/>
              <a:endCxn id="875" idx="2"/>
            </p:cNvCxnSpPr>
            <p:nvPr/>
          </p:nvCxnSpPr>
          <p:spPr>
            <a:xfrm>
              <a:off x="2651626" y="256673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910" name="Google Shape;910;p26"/>
            <p:cNvCxnSpPr>
              <a:stCxn id="879" idx="4"/>
              <a:endCxn id="878" idx="0"/>
            </p:cNvCxnSpPr>
            <p:nvPr/>
          </p:nvCxnSpPr>
          <p:spPr>
            <a:xfrm>
              <a:off x="722902" y="227998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911" name="Google Shape;911;p26"/>
            <p:cNvCxnSpPr>
              <a:stCxn id="878" idx="7"/>
              <a:endCxn id="877" idx="3"/>
            </p:cNvCxnSpPr>
            <p:nvPr/>
          </p:nvCxnSpPr>
          <p:spPr>
            <a:xfrm rot="10800000" flipH="1">
              <a:off x="1051097" y="243507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912" name="Google Shape;912;p26"/>
            <p:cNvCxnSpPr>
              <a:stCxn id="872" idx="0"/>
              <a:endCxn id="878" idx="4"/>
            </p:cNvCxnSpPr>
            <p:nvPr/>
          </p:nvCxnSpPr>
          <p:spPr>
            <a:xfrm rot="10800000">
              <a:off x="957591" y="316233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913" name="Google Shape;913;p26"/>
            <p:cNvCxnSpPr>
              <a:stCxn id="878" idx="5"/>
              <a:endCxn id="871" idx="1"/>
            </p:cNvCxnSpPr>
            <p:nvPr/>
          </p:nvCxnSpPr>
          <p:spPr>
            <a:xfrm>
              <a:off x="1051097" y="312353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914" name="Google Shape;914;p26"/>
            <p:cNvCxnSpPr>
              <a:stCxn id="871" idx="0"/>
              <a:endCxn id="876" idx="3"/>
            </p:cNvCxnSpPr>
            <p:nvPr/>
          </p:nvCxnSpPr>
          <p:spPr>
            <a:xfrm rot="10800000" flipH="1">
              <a:off x="1899653" y="266035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915" name="Google Shape;915;p26"/>
            <p:cNvCxnSpPr>
              <a:stCxn id="871" idx="7"/>
              <a:endCxn id="874" idx="3"/>
            </p:cNvCxnSpPr>
            <p:nvPr/>
          </p:nvCxnSpPr>
          <p:spPr>
            <a:xfrm rot="10800000" flipH="1">
              <a:off x="1993236" y="316561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916" name="Google Shape;916;p26"/>
            <p:cNvCxnSpPr>
              <a:stCxn id="876" idx="5"/>
              <a:endCxn id="874" idx="1"/>
            </p:cNvCxnSpPr>
            <p:nvPr/>
          </p:nvCxnSpPr>
          <p:spPr>
            <a:xfrm>
              <a:off x="2612862" y="266031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917" name="Google Shape;917;p26"/>
            <p:cNvCxnSpPr>
              <a:stCxn id="874" idx="7"/>
              <a:endCxn id="875" idx="3"/>
            </p:cNvCxnSpPr>
            <p:nvPr/>
          </p:nvCxnSpPr>
          <p:spPr>
            <a:xfrm rot="10800000" flipH="1">
              <a:off x="3023276" y="271778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918" name="Google Shape;918;p26"/>
            <p:cNvCxnSpPr>
              <a:stCxn id="873" idx="0"/>
              <a:endCxn id="881" idx="4"/>
            </p:cNvCxnSpPr>
            <p:nvPr/>
          </p:nvCxnSpPr>
          <p:spPr>
            <a:xfrm rot="10800000">
              <a:off x="3966469" y="277521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919" name="Google Shape;919;p26"/>
            <p:cNvCxnSpPr>
              <a:stCxn id="874" idx="5"/>
              <a:endCxn id="870" idx="1"/>
            </p:cNvCxnSpPr>
            <p:nvPr/>
          </p:nvCxnSpPr>
          <p:spPr>
            <a:xfrm>
              <a:off x="3023276" y="316564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920" name="Google Shape;920;p26"/>
            <p:cNvCxnSpPr>
              <a:stCxn id="870" idx="7"/>
              <a:endCxn id="873" idx="4"/>
            </p:cNvCxnSpPr>
            <p:nvPr/>
          </p:nvCxnSpPr>
          <p:spPr>
            <a:xfrm rot="10800000" flipH="1">
              <a:off x="3873502" y="341275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921" name="Google Shape;921;p26"/>
            <p:cNvCxnSpPr>
              <a:stCxn id="869" idx="0"/>
              <a:endCxn id="874" idx="4"/>
            </p:cNvCxnSpPr>
            <p:nvPr/>
          </p:nvCxnSpPr>
          <p:spPr>
            <a:xfrm rot="10800000" flipH="1">
              <a:off x="2761429" y="320426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922" name="Google Shape;922;p26"/>
            <p:cNvCxnSpPr>
              <a:stCxn id="870" idx="2"/>
              <a:endCxn id="869" idx="6"/>
            </p:cNvCxnSpPr>
            <p:nvPr/>
          </p:nvCxnSpPr>
          <p:spPr>
            <a:xfrm flipH="1">
              <a:off x="2893672" y="378593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923" name="Google Shape;923;p26"/>
            <p:cNvCxnSpPr>
              <a:stCxn id="871" idx="6"/>
              <a:endCxn id="869" idx="2"/>
            </p:cNvCxnSpPr>
            <p:nvPr/>
          </p:nvCxnSpPr>
          <p:spPr>
            <a:xfrm>
              <a:off x="2032000" y="379649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924" name="Google Shape;924;p26"/>
            <p:cNvCxnSpPr>
              <a:stCxn id="868" idx="1"/>
              <a:endCxn id="871" idx="5"/>
            </p:cNvCxnSpPr>
            <p:nvPr/>
          </p:nvCxnSpPr>
          <p:spPr>
            <a:xfrm rot="10800000">
              <a:off x="1993281" y="389018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925" name="Google Shape;925;p26"/>
            <p:cNvCxnSpPr>
              <a:stCxn id="871" idx="2"/>
              <a:endCxn id="872" idx="7"/>
            </p:cNvCxnSpPr>
            <p:nvPr/>
          </p:nvCxnSpPr>
          <p:spPr>
            <a:xfrm flipH="1">
              <a:off x="1195506" y="379649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926" name="Google Shape;926;p26"/>
            <p:cNvCxnSpPr>
              <a:stCxn id="867" idx="0"/>
              <a:endCxn id="872" idx="4"/>
            </p:cNvCxnSpPr>
            <p:nvPr/>
          </p:nvCxnSpPr>
          <p:spPr>
            <a:xfrm rot="10800000" flipH="1">
              <a:off x="1018002" y="408664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927" name="Google Shape;927;p26"/>
            <p:cNvCxnSpPr>
              <a:stCxn id="867" idx="6"/>
              <a:endCxn id="866" idx="2"/>
            </p:cNvCxnSpPr>
            <p:nvPr/>
          </p:nvCxnSpPr>
          <p:spPr>
            <a:xfrm rot="10800000" flipH="1">
              <a:off x="1150349" y="483279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928" name="Google Shape;928;p26"/>
            <p:cNvCxnSpPr>
              <a:stCxn id="866" idx="0"/>
              <a:endCxn id="868" idx="4"/>
            </p:cNvCxnSpPr>
            <p:nvPr/>
          </p:nvCxnSpPr>
          <p:spPr>
            <a:xfrm rot="10800000">
              <a:off x="2248614" y="453803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929" name="Google Shape;929;p26"/>
            <p:cNvCxnSpPr>
              <a:stCxn id="868" idx="7"/>
              <a:endCxn id="869" idx="3"/>
            </p:cNvCxnSpPr>
            <p:nvPr/>
          </p:nvCxnSpPr>
          <p:spPr>
            <a:xfrm rot="10800000" flipH="1">
              <a:off x="2342147" y="390968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930" name="Google Shape;930;p26"/>
            <p:cNvCxnSpPr>
              <a:stCxn id="865" idx="0"/>
              <a:endCxn id="870" idx="4"/>
            </p:cNvCxnSpPr>
            <p:nvPr/>
          </p:nvCxnSpPr>
          <p:spPr>
            <a:xfrm rot="10800000">
              <a:off x="3779825" y="391833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931" name="Google Shape;931;p26"/>
            <p:cNvCxnSpPr>
              <a:stCxn id="868" idx="6"/>
              <a:endCxn id="865" idx="1"/>
            </p:cNvCxnSpPr>
            <p:nvPr/>
          </p:nvCxnSpPr>
          <p:spPr>
            <a:xfrm>
              <a:off x="2380911" y="440556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932" name="Google Shape;932;p26"/>
            <p:cNvCxnSpPr>
              <a:stCxn id="866" idx="6"/>
              <a:endCxn id="859" idx="2"/>
            </p:cNvCxnSpPr>
            <p:nvPr/>
          </p:nvCxnSpPr>
          <p:spPr>
            <a:xfrm>
              <a:off x="2398961" y="483268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933" name="Google Shape;933;p26"/>
            <p:cNvCxnSpPr>
              <a:stCxn id="866" idx="5"/>
              <a:endCxn id="863" idx="1"/>
            </p:cNvCxnSpPr>
            <p:nvPr/>
          </p:nvCxnSpPr>
          <p:spPr>
            <a:xfrm>
              <a:off x="2360197" y="492626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934" name="Google Shape;934;p26"/>
            <p:cNvCxnSpPr>
              <a:stCxn id="862" idx="1"/>
              <a:endCxn id="867" idx="4"/>
            </p:cNvCxnSpPr>
            <p:nvPr/>
          </p:nvCxnSpPr>
          <p:spPr>
            <a:xfrm rot="10800000">
              <a:off x="1017918" y="500712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935" name="Google Shape;935;p26"/>
            <p:cNvCxnSpPr>
              <a:stCxn id="862" idx="6"/>
              <a:endCxn id="863" idx="3"/>
            </p:cNvCxnSpPr>
            <p:nvPr/>
          </p:nvCxnSpPr>
          <p:spPr>
            <a:xfrm rot="10800000" flipH="1">
              <a:off x="1656348" y="541960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936" name="Google Shape;936;p26"/>
            <p:cNvCxnSpPr>
              <a:stCxn id="857" idx="1"/>
              <a:endCxn id="863" idx="4"/>
            </p:cNvCxnSpPr>
            <p:nvPr/>
          </p:nvCxnSpPr>
          <p:spPr>
            <a:xfrm rot="10800000">
              <a:off x="2610915" y="545826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937" name="Google Shape;937;p26"/>
            <p:cNvCxnSpPr>
              <a:stCxn id="863" idx="5"/>
              <a:endCxn id="858" idx="1"/>
            </p:cNvCxnSpPr>
            <p:nvPr/>
          </p:nvCxnSpPr>
          <p:spPr>
            <a:xfrm>
              <a:off x="2704619" y="541956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938" name="Google Shape;938;p26"/>
            <p:cNvCxnSpPr>
              <a:stCxn id="864" idx="7"/>
              <a:endCxn id="865" idx="4"/>
            </p:cNvCxnSpPr>
            <p:nvPr/>
          </p:nvCxnSpPr>
          <p:spPr>
            <a:xfrm rot="10800000" flipH="1">
              <a:off x="3879518" y="522980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939" name="Google Shape;939;p26"/>
            <p:cNvCxnSpPr>
              <a:stCxn id="859" idx="5"/>
              <a:endCxn id="864" idx="2"/>
            </p:cNvCxnSpPr>
            <p:nvPr/>
          </p:nvCxnSpPr>
          <p:spPr>
            <a:xfrm>
              <a:off x="3209762" y="518040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940" name="Google Shape;940;p26"/>
            <p:cNvCxnSpPr>
              <a:stCxn id="858" idx="7"/>
              <a:endCxn id="864" idx="3"/>
            </p:cNvCxnSpPr>
            <p:nvPr/>
          </p:nvCxnSpPr>
          <p:spPr>
            <a:xfrm rot="10800000" flipH="1">
              <a:off x="3299996" y="557583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941" name="Google Shape;941;p26"/>
            <p:cNvCxnSpPr>
              <a:stCxn id="857" idx="7"/>
              <a:endCxn id="858" idx="3"/>
            </p:cNvCxnSpPr>
            <p:nvPr/>
          </p:nvCxnSpPr>
          <p:spPr>
            <a:xfrm rot="10800000" flipH="1">
              <a:off x="2951081" y="596706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942" name="Google Shape;942;p26"/>
            <p:cNvCxnSpPr>
              <a:stCxn id="857" idx="2"/>
              <a:endCxn id="862" idx="5"/>
            </p:cNvCxnSpPr>
            <p:nvPr/>
          </p:nvCxnSpPr>
          <p:spPr>
            <a:xfrm rot="10800000">
              <a:off x="1617551" y="566014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943" name="Google Shape;943;p26"/>
            <p:cNvCxnSpPr>
              <a:stCxn id="860" idx="1"/>
              <a:endCxn id="862" idx="4"/>
            </p:cNvCxnSpPr>
            <p:nvPr/>
          </p:nvCxnSpPr>
          <p:spPr>
            <a:xfrm rot="10800000">
              <a:off x="1524004" y="569900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944" name="Google Shape;944;p26"/>
            <p:cNvCxnSpPr>
              <a:stCxn id="857" idx="3"/>
              <a:endCxn id="860" idx="6"/>
            </p:cNvCxnSpPr>
            <p:nvPr/>
          </p:nvCxnSpPr>
          <p:spPr>
            <a:xfrm flipH="1">
              <a:off x="2007915" y="628382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945" name="Google Shape;945;p26"/>
            <p:cNvCxnSpPr>
              <a:stCxn id="862" idx="3"/>
              <a:endCxn id="861" idx="7"/>
            </p:cNvCxnSpPr>
            <p:nvPr/>
          </p:nvCxnSpPr>
          <p:spPr>
            <a:xfrm flipH="1">
              <a:off x="1183518" y="566019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946" name="Google Shape;946;p26"/>
            <p:cNvCxnSpPr>
              <a:stCxn id="860" idx="2"/>
              <a:endCxn id="861" idx="5"/>
            </p:cNvCxnSpPr>
            <p:nvPr/>
          </p:nvCxnSpPr>
          <p:spPr>
            <a:xfrm rot="10800000">
              <a:off x="1183440" y="6361984"/>
              <a:ext cx="559800" cy="97500"/>
            </a:xfrm>
            <a:prstGeom prst="straightConnector1">
              <a:avLst/>
            </a:prstGeom>
            <a:noFill/>
            <a:ln w="12700" cap="flat" cmpd="sng">
              <a:solidFill>
                <a:schemeClr val="accent1"/>
              </a:solidFill>
              <a:prstDash val="solid"/>
              <a:miter lim="800000"/>
              <a:headEnd type="none" w="sm" len="sm"/>
              <a:tailEnd type="none" w="sm" len="sm"/>
            </a:ln>
          </p:spPr>
        </p:cxnSp>
      </p:grpSp>
      <p:sp>
        <p:nvSpPr>
          <p:cNvPr id="947" name="Google Shape;947;p26"/>
          <p:cNvSpPr/>
          <p:nvPr/>
        </p:nvSpPr>
        <p:spPr>
          <a:xfrm>
            <a:off x="2724687" y="605735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8" name="Google Shape;948;p26"/>
          <p:cNvSpPr/>
          <p:nvPr/>
        </p:nvSpPr>
        <p:spPr>
          <a:xfrm>
            <a:off x="3073602" y="574052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9" name="Google Shape;949;p26"/>
          <p:cNvSpPr/>
          <p:nvPr/>
        </p:nvSpPr>
        <p:spPr>
          <a:xfrm>
            <a:off x="2983368" y="495393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0" name="Google Shape;950;p26"/>
          <p:cNvSpPr/>
          <p:nvPr/>
        </p:nvSpPr>
        <p:spPr>
          <a:xfrm>
            <a:off x="1742776" y="632659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1" name="Google Shape;951;p26"/>
          <p:cNvSpPr/>
          <p:nvPr/>
        </p:nvSpPr>
        <p:spPr>
          <a:xfrm>
            <a:off x="957048" y="61355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2" name="Google Shape;952;p26"/>
          <p:cNvSpPr/>
          <p:nvPr/>
        </p:nvSpPr>
        <p:spPr>
          <a:xfrm>
            <a:off x="1391190" y="543372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3" name="Google Shape;953;p26"/>
          <p:cNvSpPr/>
          <p:nvPr/>
        </p:nvSpPr>
        <p:spPr>
          <a:xfrm>
            <a:off x="2478225" y="51930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4" name="Google Shape;954;p26"/>
          <p:cNvSpPr/>
          <p:nvPr/>
        </p:nvSpPr>
        <p:spPr>
          <a:xfrm>
            <a:off x="3653124" y="5349500"/>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5" name="Google Shape;955;p26"/>
          <p:cNvSpPr/>
          <p:nvPr/>
        </p:nvSpPr>
        <p:spPr>
          <a:xfrm>
            <a:off x="3839614" y="496449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6" name="Google Shape;956;p26"/>
          <p:cNvSpPr/>
          <p:nvPr/>
        </p:nvSpPr>
        <p:spPr>
          <a:xfrm>
            <a:off x="2133803" y="469979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7" name="Google Shape;957;p26"/>
          <p:cNvSpPr/>
          <p:nvPr/>
        </p:nvSpPr>
        <p:spPr>
          <a:xfrm>
            <a:off x="885191" y="474190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8" name="Google Shape;958;p26"/>
          <p:cNvSpPr/>
          <p:nvPr/>
        </p:nvSpPr>
        <p:spPr>
          <a:xfrm>
            <a:off x="2115753" y="42726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9" name="Google Shape;959;p26"/>
          <p:cNvSpPr/>
          <p:nvPr/>
        </p:nvSpPr>
        <p:spPr>
          <a:xfrm>
            <a:off x="2628618" y="368312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0" name="Google Shape;960;p26"/>
          <p:cNvSpPr/>
          <p:nvPr/>
        </p:nvSpPr>
        <p:spPr>
          <a:xfrm>
            <a:off x="3647108" y="365304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1" name="Google Shape;961;p26"/>
          <p:cNvSpPr/>
          <p:nvPr/>
        </p:nvSpPr>
        <p:spPr>
          <a:xfrm>
            <a:off x="1766842" y="366361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2" name="Google Shape;962;p26"/>
          <p:cNvSpPr/>
          <p:nvPr/>
        </p:nvSpPr>
        <p:spPr>
          <a:xfrm>
            <a:off x="969080" y="382149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3" name="Google Shape;963;p26"/>
          <p:cNvSpPr/>
          <p:nvPr/>
        </p:nvSpPr>
        <p:spPr>
          <a:xfrm>
            <a:off x="3857658" y="314757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4" name="Google Shape;964;p26"/>
          <p:cNvSpPr/>
          <p:nvPr/>
        </p:nvSpPr>
        <p:spPr>
          <a:xfrm>
            <a:off x="2796882" y="293917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5" name="Google Shape;965;p26"/>
          <p:cNvSpPr/>
          <p:nvPr/>
        </p:nvSpPr>
        <p:spPr>
          <a:xfrm>
            <a:off x="3109699" y="249132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6" name="Google Shape;966;p26"/>
          <p:cNvSpPr/>
          <p:nvPr/>
        </p:nvSpPr>
        <p:spPr>
          <a:xfrm>
            <a:off x="2386468" y="2433849"/>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7" name="Google Shape;967;p26"/>
          <p:cNvSpPr/>
          <p:nvPr/>
        </p:nvSpPr>
        <p:spPr>
          <a:xfrm>
            <a:off x="1427282" y="220857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8" name="Google Shape;968;p26"/>
          <p:cNvSpPr/>
          <p:nvPr/>
        </p:nvSpPr>
        <p:spPr>
          <a:xfrm>
            <a:off x="824703" y="289706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9" name="Google Shape;969;p26"/>
          <p:cNvSpPr/>
          <p:nvPr/>
        </p:nvSpPr>
        <p:spPr>
          <a:xfrm>
            <a:off x="590091" y="201475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0" name="Google Shape;970;p26"/>
          <p:cNvSpPr/>
          <p:nvPr/>
        </p:nvSpPr>
        <p:spPr>
          <a:xfrm>
            <a:off x="3636747" y="1852913"/>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1" name="Google Shape;971;p26"/>
          <p:cNvSpPr/>
          <p:nvPr/>
        </p:nvSpPr>
        <p:spPr>
          <a:xfrm>
            <a:off x="3833601" y="2510047"/>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2" name="Google Shape;972;p26"/>
          <p:cNvSpPr/>
          <p:nvPr/>
        </p:nvSpPr>
        <p:spPr>
          <a:xfrm>
            <a:off x="2419556" y="196146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3" name="Google Shape;973;p26"/>
          <p:cNvSpPr/>
          <p:nvPr/>
        </p:nvSpPr>
        <p:spPr>
          <a:xfrm>
            <a:off x="1467391" y="132171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4" name="Google Shape;974;p26"/>
          <p:cNvSpPr/>
          <p:nvPr/>
        </p:nvSpPr>
        <p:spPr>
          <a:xfrm>
            <a:off x="686666" y="1250335"/>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5" name="Google Shape;975;p26"/>
          <p:cNvSpPr/>
          <p:nvPr/>
        </p:nvSpPr>
        <p:spPr>
          <a:xfrm>
            <a:off x="932985" y="337262"/>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6" name="Google Shape;976;p26"/>
          <p:cNvSpPr/>
          <p:nvPr/>
        </p:nvSpPr>
        <p:spPr>
          <a:xfrm>
            <a:off x="1610429" y="728756"/>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7" name="Google Shape;977;p26"/>
          <p:cNvSpPr/>
          <p:nvPr/>
        </p:nvSpPr>
        <p:spPr>
          <a:xfrm>
            <a:off x="2434591" y="854294"/>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8" name="Google Shape;978;p26"/>
          <p:cNvSpPr/>
          <p:nvPr/>
        </p:nvSpPr>
        <p:spPr>
          <a:xfrm>
            <a:off x="3133763" y="1187101"/>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9" name="Google Shape;979;p26"/>
          <p:cNvSpPr/>
          <p:nvPr/>
        </p:nvSpPr>
        <p:spPr>
          <a:xfrm>
            <a:off x="3230014" y="377038"/>
            <a:ext cx="264694" cy="264694"/>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980" name="Google Shape;980;p26"/>
          <p:cNvCxnSpPr>
            <a:endCxn id="978" idx="0"/>
          </p:cNvCxnSpPr>
          <p:nvPr/>
        </p:nvCxnSpPr>
        <p:spPr>
          <a:xfrm flipH="1">
            <a:off x="3266110" y="641701"/>
            <a:ext cx="72300" cy="545400"/>
          </a:xfrm>
          <a:prstGeom prst="straightConnector1">
            <a:avLst/>
          </a:prstGeom>
          <a:noFill/>
          <a:ln w="12700" cap="flat" cmpd="sng">
            <a:solidFill>
              <a:schemeClr val="accent1"/>
            </a:solidFill>
            <a:prstDash val="solid"/>
            <a:miter lim="800000"/>
            <a:headEnd type="none" w="sm" len="sm"/>
            <a:tailEnd type="none" w="sm" len="sm"/>
          </a:ln>
        </p:spPr>
      </p:cxnSp>
      <p:cxnSp>
        <p:nvCxnSpPr>
          <p:cNvPr id="981" name="Google Shape;981;p26"/>
          <p:cNvCxnSpPr>
            <a:stCxn id="979" idx="3"/>
            <a:endCxn id="977" idx="7"/>
          </p:cNvCxnSpPr>
          <p:nvPr/>
        </p:nvCxnSpPr>
        <p:spPr>
          <a:xfrm flipH="1">
            <a:off x="2660378" y="602968"/>
            <a:ext cx="608400" cy="290100"/>
          </a:xfrm>
          <a:prstGeom prst="straightConnector1">
            <a:avLst/>
          </a:prstGeom>
          <a:noFill/>
          <a:ln w="12700" cap="flat" cmpd="sng">
            <a:solidFill>
              <a:schemeClr val="accent1"/>
            </a:solidFill>
            <a:prstDash val="solid"/>
            <a:miter lim="800000"/>
            <a:headEnd type="none" w="sm" len="sm"/>
            <a:tailEnd type="none" w="sm" len="sm"/>
          </a:ln>
        </p:spPr>
      </p:cxnSp>
      <p:cxnSp>
        <p:nvCxnSpPr>
          <p:cNvPr id="982" name="Google Shape;982;p26"/>
          <p:cNvCxnSpPr>
            <a:stCxn id="977" idx="4"/>
            <a:endCxn id="972" idx="0"/>
          </p:cNvCxnSpPr>
          <p:nvPr/>
        </p:nvCxnSpPr>
        <p:spPr>
          <a:xfrm flipH="1">
            <a:off x="2551938" y="1118988"/>
            <a:ext cx="15000" cy="842400"/>
          </a:xfrm>
          <a:prstGeom prst="straightConnector1">
            <a:avLst/>
          </a:prstGeom>
          <a:noFill/>
          <a:ln w="12700" cap="flat" cmpd="sng">
            <a:solidFill>
              <a:schemeClr val="accent1"/>
            </a:solidFill>
            <a:prstDash val="solid"/>
            <a:miter lim="800000"/>
            <a:headEnd type="none" w="sm" len="sm"/>
            <a:tailEnd type="none" w="sm" len="sm"/>
          </a:ln>
        </p:spPr>
      </p:cxnSp>
      <p:cxnSp>
        <p:nvCxnSpPr>
          <p:cNvPr id="983" name="Google Shape;983;p26"/>
          <p:cNvCxnSpPr>
            <a:stCxn id="978" idx="3"/>
            <a:endCxn id="972" idx="7"/>
          </p:cNvCxnSpPr>
          <p:nvPr/>
        </p:nvCxnSpPr>
        <p:spPr>
          <a:xfrm flipH="1">
            <a:off x="2645427" y="1413031"/>
            <a:ext cx="527100" cy="587100"/>
          </a:xfrm>
          <a:prstGeom prst="straightConnector1">
            <a:avLst/>
          </a:prstGeom>
          <a:noFill/>
          <a:ln w="12700" cap="flat" cmpd="sng">
            <a:solidFill>
              <a:schemeClr val="accent1"/>
            </a:solidFill>
            <a:prstDash val="solid"/>
            <a:miter lim="800000"/>
            <a:headEnd type="none" w="sm" len="sm"/>
            <a:tailEnd type="none" w="sm" len="sm"/>
          </a:ln>
        </p:spPr>
      </p:cxnSp>
      <p:cxnSp>
        <p:nvCxnSpPr>
          <p:cNvPr id="984" name="Google Shape;984;p26"/>
          <p:cNvCxnSpPr>
            <a:stCxn id="978" idx="5"/>
            <a:endCxn id="970" idx="1"/>
          </p:cNvCxnSpPr>
          <p:nvPr/>
        </p:nvCxnSpPr>
        <p:spPr>
          <a:xfrm>
            <a:off x="3359693" y="1413031"/>
            <a:ext cx="315900" cy="478500"/>
          </a:xfrm>
          <a:prstGeom prst="straightConnector1">
            <a:avLst/>
          </a:prstGeom>
          <a:noFill/>
          <a:ln w="12700" cap="flat" cmpd="sng">
            <a:solidFill>
              <a:schemeClr val="accent1"/>
            </a:solidFill>
            <a:prstDash val="solid"/>
            <a:miter lim="800000"/>
            <a:headEnd type="none" w="sm" len="sm"/>
            <a:tailEnd type="none" w="sm" len="sm"/>
          </a:ln>
        </p:spPr>
      </p:cxnSp>
      <p:cxnSp>
        <p:nvCxnSpPr>
          <p:cNvPr id="985" name="Google Shape;985;p26"/>
          <p:cNvCxnSpPr>
            <a:stCxn id="976" idx="6"/>
            <a:endCxn id="977" idx="2"/>
          </p:cNvCxnSpPr>
          <p:nvPr/>
        </p:nvCxnSpPr>
        <p:spPr>
          <a:xfrm>
            <a:off x="1875123" y="861103"/>
            <a:ext cx="559500" cy="125400"/>
          </a:xfrm>
          <a:prstGeom prst="straightConnector1">
            <a:avLst/>
          </a:prstGeom>
          <a:noFill/>
          <a:ln w="12700" cap="flat" cmpd="sng">
            <a:solidFill>
              <a:schemeClr val="accent1"/>
            </a:solidFill>
            <a:prstDash val="solid"/>
            <a:miter lim="800000"/>
            <a:headEnd type="none" w="sm" len="sm"/>
            <a:tailEnd type="none" w="sm" len="sm"/>
          </a:ln>
        </p:spPr>
      </p:cxnSp>
      <p:cxnSp>
        <p:nvCxnSpPr>
          <p:cNvPr id="986" name="Google Shape;986;p26"/>
          <p:cNvCxnSpPr>
            <a:stCxn id="975" idx="5"/>
            <a:endCxn id="976" idx="1"/>
          </p:cNvCxnSpPr>
          <p:nvPr/>
        </p:nvCxnSpPr>
        <p:spPr>
          <a:xfrm>
            <a:off x="1158915" y="563192"/>
            <a:ext cx="490200" cy="204300"/>
          </a:xfrm>
          <a:prstGeom prst="straightConnector1">
            <a:avLst/>
          </a:prstGeom>
          <a:noFill/>
          <a:ln w="12700" cap="flat" cmpd="sng">
            <a:solidFill>
              <a:schemeClr val="accent1"/>
            </a:solidFill>
            <a:prstDash val="solid"/>
            <a:miter lim="800000"/>
            <a:headEnd type="none" w="sm" len="sm"/>
            <a:tailEnd type="none" w="sm" len="sm"/>
          </a:ln>
        </p:spPr>
      </p:cxnSp>
      <p:cxnSp>
        <p:nvCxnSpPr>
          <p:cNvPr id="987" name="Google Shape;987;p26"/>
          <p:cNvCxnSpPr>
            <a:stCxn id="974" idx="0"/>
            <a:endCxn id="975" idx="4"/>
          </p:cNvCxnSpPr>
          <p:nvPr/>
        </p:nvCxnSpPr>
        <p:spPr>
          <a:xfrm rot="10800000" flipH="1">
            <a:off x="819013" y="602035"/>
            <a:ext cx="246300" cy="648300"/>
          </a:xfrm>
          <a:prstGeom prst="straightConnector1">
            <a:avLst/>
          </a:prstGeom>
          <a:noFill/>
          <a:ln w="12700" cap="flat" cmpd="sng">
            <a:solidFill>
              <a:schemeClr val="accent1"/>
            </a:solidFill>
            <a:prstDash val="solid"/>
            <a:miter lim="800000"/>
            <a:headEnd type="none" w="sm" len="sm"/>
            <a:tailEnd type="none" w="sm" len="sm"/>
          </a:ln>
        </p:spPr>
      </p:cxnSp>
      <p:cxnSp>
        <p:nvCxnSpPr>
          <p:cNvPr id="988" name="Google Shape;988;p26"/>
          <p:cNvCxnSpPr>
            <a:stCxn id="973" idx="0"/>
            <a:endCxn id="976" idx="3"/>
          </p:cNvCxnSpPr>
          <p:nvPr/>
        </p:nvCxnSpPr>
        <p:spPr>
          <a:xfrm rot="10800000" flipH="1">
            <a:off x="1599738" y="954816"/>
            <a:ext cx="49500" cy="366900"/>
          </a:xfrm>
          <a:prstGeom prst="straightConnector1">
            <a:avLst/>
          </a:prstGeom>
          <a:noFill/>
          <a:ln w="12700" cap="flat" cmpd="sng">
            <a:solidFill>
              <a:schemeClr val="accent1"/>
            </a:solidFill>
            <a:prstDash val="solid"/>
            <a:miter lim="800000"/>
            <a:headEnd type="none" w="sm" len="sm"/>
            <a:tailEnd type="none" w="sm" len="sm"/>
          </a:ln>
        </p:spPr>
      </p:cxnSp>
      <p:cxnSp>
        <p:nvCxnSpPr>
          <p:cNvPr id="989" name="Google Shape;989;p26"/>
          <p:cNvCxnSpPr>
            <a:stCxn id="973" idx="5"/>
            <a:endCxn id="972" idx="1"/>
          </p:cNvCxnSpPr>
          <p:nvPr/>
        </p:nvCxnSpPr>
        <p:spPr>
          <a:xfrm>
            <a:off x="1693321" y="1547646"/>
            <a:ext cx="765000" cy="452700"/>
          </a:xfrm>
          <a:prstGeom prst="straightConnector1">
            <a:avLst/>
          </a:prstGeom>
          <a:noFill/>
          <a:ln w="12700" cap="flat" cmpd="sng">
            <a:solidFill>
              <a:schemeClr val="accent1"/>
            </a:solidFill>
            <a:prstDash val="solid"/>
            <a:miter lim="800000"/>
            <a:headEnd type="none" w="sm" len="sm"/>
            <a:tailEnd type="none" w="sm" len="sm"/>
          </a:ln>
        </p:spPr>
      </p:cxnSp>
      <p:cxnSp>
        <p:nvCxnSpPr>
          <p:cNvPr id="990" name="Google Shape;990;p26"/>
          <p:cNvCxnSpPr>
            <a:stCxn id="974" idx="6"/>
            <a:endCxn id="973" idx="2"/>
          </p:cNvCxnSpPr>
          <p:nvPr/>
        </p:nvCxnSpPr>
        <p:spPr>
          <a:xfrm>
            <a:off x="951360" y="1382682"/>
            <a:ext cx="516000" cy="71400"/>
          </a:xfrm>
          <a:prstGeom prst="straightConnector1">
            <a:avLst/>
          </a:prstGeom>
          <a:noFill/>
          <a:ln w="12700" cap="flat" cmpd="sng">
            <a:solidFill>
              <a:schemeClr val="accent1"/>
            </a:solidFill>
            <a:prstDash val="solid"/>
            <a:miter lim="800000"/>
            <a:headEnd type="none" w="sm" len="sm"/>
            <a:tailEnd type="none" w="sm" len="sm"/>
          </a:ln>
        </p:spPr>
      </p:cxnSp>
      <p:cxnSp>
        <p:nvCxnSpPr>
          <p:cNvPr id="991" name="Google Shape;991;p26"/>
          <p:cNvCxnSpPr>
            <a:stCxn id="974" idx="4"/>
            <a:endCxn id="969" idx="0"/>
          </p:cNvCxnSpPr>
          <p:nvPr/>
        </p:nvCxnSpPr>
        <p:spPr>
          <a:xfrm flipH="1">
            <a:off x="722413" y="1515029"/>
            <a:ext cx="96600" cy="499800"/>
          </a:xfrm>
          <a:prstGeom prst="straightConnector1">
            <a:avLst/>
          </a:prstGeom>
          <a:noFill/>
          <a:ln w="12700" cap="flat" cmpd="sng">
            <a:solidFill>
              <a:schemeClr val="accent1"/>
            </a:solidFill>
            <a:prstDash val="solid"/>
            <a:miter lim="800000"/>
            <a:headEnd type="none" w="sm" len="sm"/>
            <a:tailEnd type="none" w="sm" len="sm"/>
          </a:ln>
        </p:spPr>
      </p:cxnSp>
      <p:cxnSp>
        <p:nvCxnSpPr>
          <p:cNvPr id="992" name="Google Shape;992;p26"/>
          <p:cNvCxnSpPr>
            <a:stCxn id="973" idx="4"/>
            <a:endCxn id="967" idx="0"/>
          </p:cNvCxnSpPr>
          <p:nvPr/>
        </p:nvCxnSpPr>
        <p:spPr>
          <a:xfrm flipH="1">
            <a:off x="1559538" y="1586410"/>
            <a:ext cx="40200" cy="622200"/>
          </a:xfrm>
          <a:prstGeom prst="straightConnector1">
            <a:avLst/>
          </a:prstGeom>
          <a:noFill/>
          <a:ln w="12700" cap="flat" cmpd="sng">
            <a:solidFill>
              <a:schemeClr val="accent1"/>
            </a:solidFill>
            <a:prstDash val="solid"/>
            <a:miter lim="800000"/>
            <a:headEnd type="none" w="sm" len="sm"/>
            <a:tailEnd type="none" w="sm" len="sm"/>
          </a:ln>
        </p:spPr>
      </p:cxnSp>
      <p:cxnSp>
        <p:nvCxnSpPr>
          <p:cNvPr id="993" name="Google Shape;993;p26"/>
          <p:cNvCxnSpPr>
            <a:stCxn id="969" idx="6"/>
            <a:endCxn id="967" idx="2"/>
          </p:cNvCxnSpPr>
          <p:nvPr/>
        </p:nvCxnSpPr>
        <p:spPr>
          <a:xfrm>
            <a:off x="854785" y="2147098"/>
            <a:ext cx="572400" cy="193800"/>
          </a:xfrm>
          <a:prstGeom prst="straightConnector1">
            <a:avLst/>
          </a:prstGeom>
          <a:noFill/>
          <a:ln w="12700" cap="flat" cmpd="sng">
            <a:solidFill>
              <a:schemeClr val="accent1"/>
            </a:solidFill>
            <a:prstDash val="solid"/>
            <a:miter lim="800000"/>
            <a:headEnd type="none" w="sm" len="sm"/>
            <a:tailEnd type="none" w="sm" len="sm"/>
          </a:ln>
        </p:spPr>
      </p:cxnSp>
      <p:cxnSp>
        <p:nvCxnSpPr>
          <p:cNvPr id="994" name="Google Shape;994;p26"/>
          <p:cNvCxnSpPr>
            <a:stCxn id="967" idx="6"/>
            <a:endCxn id="966" idx="2"/>
          </p:cNvCxnSpPr>
          <p:nvPr/>
        </p:nvCxnSpPr>
        <p:spPr>
          <a:xfrm>
            <a:off x="1691976" y="2340923"/>
            <a:ext cx="694500" cy="225300"/>
          </a:xfrm>
          <a:prstGeom prst="straightConnector1">
            <a:avLst/>
          </a:prstGeom>
          <a:noFill/>
          <a:ln w="12700" cap="flat" cmpd="sng">
            <a:solidFill>
              <a:schemeClr val="accent1"/>
            </a:solidFill>
            <a:prstDash val="solid"/>
            <a:miter lim="800000"/>
            <a:headEnd type="none" w="sm" len="sm"/>
            <a:tailEnd type="none" w="sm" len="sm"/>
          </a:ln>
        </p:spPr>
      </p:cxnSp>
      <p:cxnSp>
        <p:nvCxnSpPr>
          <p:cNvPr id="995" name="Google Shape;995;p26"/>
          <p:cNvCxnSpPr>
            <a:stCxn id="966" idx="0"/>
            <a:endCxn id="972" idx="4"/>
          </p:cNvCxnSpPr>
          <p:nvPr/>
        </p:nvCxnSpPr>
        <p:spPr>
          <a:xfrm rot="10800000" flipH="1">
            <a:off x="2518815" y="2226249"/>
            <a:ext cx="33000" cy="207600"/>
          </a:xfrm>
          <a:prstGeom prst="straightConnector1">
            <a:avLst/>
          </a:prstGeom>
          <a:noFill/>
          <a:ln w="12700" cap="flat" cmpd="sng">
            <a:solidFill>
              <a:schemeClr val="accent1"/>
            </a:solidFill>
            <a:prstDash val="solid"/>
            <a:miter lim="800000"/>
            <a:headEnd type="none" w="sm" len="sm"/>
            <a:tailEnd type="none" w="sm" len="sm"/>
          </a:ln>
        </p:spPr>
      </p:cxnSp>
      <p:cxnSp>
        <p:nvCxnSpPr>
          <p:cNvPr id="996" name="Google Shape;996;p26"/>
          <p:cNvCxnSpPr>
            <a:stCxn id="965" idx="7"/>
            <a:endCxn id="970" idx="3"/>
          </p:cNvCxnSpPr>
          <p:nvPr/>
        </p:nvCxnSpPr>
        <p:spPr>
          <a:xfrm rot="10800000" flipH="1">
            <a:off x="3335629" y="2078888"/>
            <a:ext cx="339900" cy="451200"/>
          </a:xfrm>
          <a:prstGeom prst="straightConnector1">
            <a:avLst/>
          </a:prstGeom>
          <a:noFill/>
          <a:ln w="12700" cap="flat" cmpd="sng">
            <a:solidFill>
              <a:schemeClr val="accent1"/>
            </a:solidFill>
            <a:prstDash val="solid"/>
            <a:miter lim="800000"/>
            <a:headEnd type="none" w="sm" len="sm"/>
            <a:tailEnd type="none" w="sm" len="sm"/>
          </a:ln>
        </p:spPr>
      </p:cxnSp>
      <p:cxnSp>
        <p:nvCxnSpPr>
          <p:cNvPr id="997" name="Google Shape;997;p26"/>
          <p:cNvCxnSpPr>
            <a:stCxn id="971" idx="0"/>
            <a:endCxn id="970" idx="4"/>
          </p:cNvCxnSpPr>
          <p:nvPr/>
        </p:nvCxnSpPr>
        <p:spPr>
          <a:xfrm rot="10800000">
            <a:off x="3769148" y="2117647"/>
            <a:ext cx="196800" cy="392400"/>
          </a:xfrm>
          <a:prstGeom prst="straightConnector1">
            <a:avLst/>
          </a:prstGeom>
          <a:noFill/>
          <a:ln w="12700" cap="flat" cmpd="sng">
            <a:solidFill>
              <a:schemeClr val="accent1"/>
            </a:solidFill>
            <a:prstDash val="solid"/>
            <a:miter lim="800000"/>
            <a:headEnd type="none" w="sm" len="sm"/>
            <a:tailEnd type="none" w="sm" len="sm"/>
          </a:ln>
        </p:spPr>
      </p:cxnSp>
      <p:cxnSp>
        <p:nvCxnSpPr>
          <p:cNvPr id="998" name="Google Shape;998;p26"/>
          <p:cNvCxnSpPr>
            <a:stCxn id="965" idx="6"/>
            <a:endCxn id="971" idx="2"/>
          </p:cNvCxnSpPr>
          <p:nvPr/>
        </p:nvCxnSpPr>
        <p:spPr>
          <a:xfrm>
            <a:off x="3374393" y="2623671"/>
            <a:ext cx="459300" cy="18600"/>
          </a:xfrm>
          <a:prstGeom prst="straightConnector1">
            <a:avLst/>
          </a:prstGeom>
          <a:noFill/>
          <a:ln w="12700" cap="flat" cmpd="sng">
            <a:solidFill>
              <a:schemeClr val="accent1"/>
            </a:solidFill>
            <a:prstDash val="solid"/>
            <a:miter lim="800000"/>
            <a:headEnd type="none" w="sm" len="sm"/>
            <a:tailEnd type="none" w="sm" len="sm"/>
          </a:ln>
        </p:spPr>
      </p:cxnSp>
      <p:cxnSp>
        <p:nvCxnSpPr>
          <p:cNvPr id="999" name="Google Shape;999;p26"/>
          <p:cNvCxnSpPr>
            <a:stCxn id="966" idx="6"/>
            <a:endCxn id="965" idx="2"/>
          </p:cNvCxnSpPr>
          <p:nvPr/>
        </p:nvCxnSpPr>
        <p:spPr>
          <a:xfrm>
            <a:off x="2651162" y="2566196"/>
            <a:ext cx="458400" cy="57600"/>
          </a:xfrm>
          <a:prstGeom prst="straightConnector1">
            <a:avLst/>
          </a:prstGeom>
          <a:noFill/>
          <a:ln w="12700" cap="flat" cmpd="sng">
            <a:solidFill>
              <a:schemeClr val="accent1"/>
            </a:solidFill>
            <a:prstDash val="solid"/>
            <a:miter lim="800000"/>
            <a:headEnd type="none" w="sm" len="sm"/>
            <a:tailEnd type="none" w="sm" len="sm"/>
          </a:ln>
        </p:spPr>
      </p:cxnSp>
      <p:cxnSp>
        <p:nvCxnSpPr>
          <p:cNvPr id="1000" name="Google Shape;1000;p26"/>
          <p:cNvCxnSpPr>
            <a:stCxn id="969" idx="4"/>
            <a:endCxn id="968" idx="0"/>
          </p:cNvCxnSpPr>
          <p:nvPr/>
        </p:nvCxnSpPr>
        <p:spPr>
          <a:xfrm>
            <a:off x="722438" y="2279445"/>
            <a:ext cx="234600" cy="617700"/>
          </a:xfrm>
          <a:prstGeom prst="straightConnector1">
            <a:avLst/>
          </a:prstGeom>
          <a:noFill/>
          <a:ln w="12700" cap="flat" cmpd="sng">
            <a:solidFill>
              <a:schemeClr val="accent1"/>
            </a:solidFill>
            <a:prstDash val="solid"/>
            <a:miter lim="800000"/>
            <a:headEnd type="none" w="sm" len="sm"/>
            <a:tailEnd type="none" w="sm" len="sm"/>
          </a:ln>
        </p:spPr>
      </p:cxnSp>
      <p:cxnSp>
        <p:nvCxnSpPr>
          <p:cNvPr id="1001" name="Google Shape;1001;p26"/>
          <p:cNvCxnSpPr>
            <a:stCxn id="968" idx="7"/>
            <a:endCxn id="967" idx="3"/>
          </p:cNvCxnSpPr>
          <p:nvPr/>
        </p:nvCxnSpPr>
        <p:spPr>
          <a:xfrm rot="10800000" flipH="1">
            <a:off x="1050633" y="2434530"/>
            <a:ext cx="415500" cy="501300"/>
          </a:xfrm>
          <a:prstGeom prst="straightConnector1">
            <a:avLst/>
          </a:prstGeom>
          <a:noFill/>
          <a:ln w="12700" cap="flat" cmpd="sng">
            <a:solidFill>
              <a:schemeClr val="accent1"/>
            </a:solidFill>
            <a:prstDash val="solid"/>
            <a:miter lim="800000"/>
            <a:headEnd type="none" w="sm" len="sm"/>
            <a:tailEnd type="none" w="sm" len="sm"/>
          </a:ln>
        </p:spPr>
      </p:cxnSp>
      <p:cxnSp>
        <p:nvCxnSpPr>
          <p:cNvPr id="1002" name="Google Shape;1002;p26"/>
          <p:cNvCxnSpPr>
            <a:stCxn id="962" idx="0"/>
            <a:endCxn id="968" idx="4"/>
          </p:cNvCxnSpPr>
          <p:nvPr/>
        </p:nvCxnSpPr>
        <p:spPr>
          <a:xfrm rot="10800000">
            <a:off x="957127" y="3161791"/>
            <a:ext cx="144300" cy="659700"/>
          </a:xfrm>
          <a:prstGeom prst="straightConnector1">
            <a:avLst/>
          </a:prstGeom>
          <a:noFill/>
          <a:ln w="12700" cap="flat" cmpd="sng">
            <a:solidFill>
              <a:schemeClr val="accent1"/>
            </a:solidFill>
            <a:prstDash val="solid"/>
            <a:miter lim="800000"/>
            <a:headEnd type="none" w="sm" len="sm"/>
            <a:tailEnd type="none" w="sm" len="sm"/>
          </a:ln>
        </p:spPr>
      </p:cxnSp>
      <p:cxnSp>
        <p:nvCxnSpPr>
          <p:cNvPr id="1003" name="Google Shape;1003;p26"/>
          <p:cNvCxnSpPr>
            <a:stCxn id="968" idx="5"/>
            <a:endCxn id="961" idx="1"/>
          </p:cNvCxnSpPr>
          <p:nvPr/>
        </p:nvCxnSpPr>
        <p:spPr>
          <a:xfrm>
            <a:off x="1050633" y="3122996"/>
            <a:ext cx="755100" cy="579300"/>
          </a:xfrm>
          <a:prstGeom prst="straightConnector1">
            <a:avLst/>
          </a:prstGeom>
          <a:noFill/>
          <a:ln w="12700" cap="flat" cmpd="sng">
            <a:solidFill>
              <a:schemeClr val="accent1"/>
            </a:solidFill>
            <a:prstDash val="solid"/>
            <a:miter lim="800000"/>
            <a:headEnd type="none" w="sm" len="sm"/>
            <a:tailEnd type="none" w="sm" len="sm"/>
          </a:ln>
        </p:spPr>
      </p:cxnSp>
      <p:cxnSp>
        <p:nvCxnSpPr>
          <p:cNvPr id="1004" name="Google Shape;1004;p26"/>
          <p:cNvCxnSpPr>
            <a:stCxn id="961" idx="0"/>
            <a:endCxn id="966" idx="3"/>
          </p:cNvCxnSpPr>
          <p:nvPr/>
        </p:nvCxnSpPr>
        <p:spPr>
          <a:xfrm rot="10800000" flipH="1">
            <a:off x="1899189" y="2659812"/>
            <a:ext cx="525900" cy="1003800"/>
          </a:xfrm>
          <a:prstGeom prst="straightConnector1">
            <a:avLst/>
          </a:prstGeom>
          <a:noFill/>
          <a:ln w="12700" cap="flat" cmpd="sng">
            <a:solidFill>
              <a:schemeClr val="accent1"/>
            </a:solidFill>
            <a:prstDash val="solid"/>
            <a:miter lim="800000"/>
            <a:headEnd type="none" w="sm" len="sm"/>
            <a:tailEnd type="none" w="sm" len="sm"/>
          </a:ln>
        </p:spPr>
      </p:cxnSp>
      <p:cxnSp>
        <p:nvCxnSpPr>
          <p:cNvPr id="1005" name="Google Shape;1005;p26"/>
          <p:cNvCxnSpPr>
            <a:stCxn id="961" idx="7"/>
            <a:endCxn id="964" idx="3"/>
          </p:cNvCxnSpPr>
          <p:nvPr/>
        </p:nvCxnSpPr>
        <p:spPr>
          <a:xfrm rot="10800000" flipH="1">
            <a:off x="1992772" y="3165076"/>
            <a:ext cx="843000" cy="537300"/>
          </a:xfrm>
          <a:prstGeom prst="straightConnector1">
            <a:avLst/>
          </a:prstGeom>
          <a:noFill/>
          <a:ln w="12700" cap="flat" cmpd="sng">
            <a:solidFill>
              <a:schemeClr val="accent1"/>
            </a:solidFill>
            <a:prstDash val="solid"/>
            <a:miter lim="800000"/>
            <a:headEnd type="none" w="sm" len="sm"/>
            <a:tailEnd type="none" w="sm" len="sm"/>
          </a:ln>
        </p:spPr>
      </p:cxnSp>
      <p:cxnSp>
        <p:nvCxnSpPr>
          <p:cNvPr id="1006" name="Google Shape;1006;p26"/>
          <p:cNvCxnSpPr>
            <a:stCxn id="966" idx="5"/>
            <a:endCxn id="964" idx="1"/>
          </p:cNvCxnSpPr>
          <p:nvPr/>
        </p:nvCxnSpPr>
        <p:spPr>
          <a:xfrm>
            <a:off x="2612398" y="2659779"/>
            <a:ext cx="223200" cy="318300"/>
          </a:xfrm>
          <a:prstGeom prst="straightConnector1">
            <a:avLst/>
          </a:prstGeom>
          <a:noFill/>
          <a:ln w="12700" cap="flat" cmpd="sng">
            <a:solidFill>
              <a:schemeClr val="accent1"/>
            </a:solidFill>
            <a:prstDash val="solid"/>
            <a:miter lim="800000"/>
            <a:headEnd type="none" w="sm" len="sm"/>
            <a:tailEnd type="none" w="sm" len="sm"/>
          </a:ln>
        </p:spPr>
      </p:cxnSp>
      <p:cxnSp>
        <p:nvCxnSpPr>
          <p:cNvPr id="1007" name="Google Shape;1007;p26"/>
          <p:cNvCxnSpPr>
            <a:stCxn id="964" idx="7"/>
            <a:endCxn id="965" idx="3"/>
          </p:cNvCxnSpPr>
          <p:nvPr/>
        </p:nvCxnSpPr>
        <p:spPr>
          <a:xfrm rot="10800000" flipH="1">
            <a:off x="3022812" y="2717241"/>
            <a:ext cx="125700" cy="260700"/>
          </a:xfrm>
          <a:prstGeom prst="straightConnector1">
            <a:avLst/>
          </a:prstGeom>
          <a:noFill/>
          <a:ln w="12700" cap="flat" cmpd="sng">
            <a:solidFill>
              <a:schemeClr val="accent1"/>
            </a:solidFill>
            <a:prstDash val="solid"/>
            <a:miter lim="800000"/>
            <a:headEnd type="none" w="sm" len="sm"/>
            <a:tailEnd type="none" w="sm" len="sm"/>
          </a:ln>
        </p:spPr>
      </p:cxnSp>
      <p:cxnSp>
        <p:nvCxnSpPr>
          <p:cNvPr id="1008" name="Google Shape;1008;p26"/>
          <p:cNvCxnSpPr>
            <a:stCxn id="963" idx="0"/>
            <a:endCxn id="971" idx="4"/>
          </p:cNvCxnSpPr>
          <p:nvPr/>
        </p:nvCxnSpPr>
        <p:spPr>
          <a:xfrm rot="10800000">
            <a:off x="3966005" y="2774675"/>
            <a:ext cx="24000" cy="372900"/>
          </a:xfrm>
          <a:prstGeom prst="straightConnector1">
            <a:avLst/>
          </a:prstGeom>
          <a:noFill/>
          <a:ln w="12700" cap="flat" cmpd="sng">
            <a:solidFill>
              <a:schemeClr val="accent1"/>
            </a:solidFill>
            <a:prstDash val="solid"/>
            <a:miter lim="800000"/>
            <a:headEnd type="none" w="sm" len="sm"/>
            <a:tailEnd type="none" w="sm" len="sm"/>
          </a:ln>
        </p:spPr>
      </p:cxnSp>
      <p:cxnSp>
        <p:nvCxnSpPr>
          <p:cNvPr id="1009" name="Google Shape;1009;p26"/>
          <p:cNvCxnSpPr>
            <a:stCxn id="964" idx="5"/>
            <a:endCxn id="960" idx="1"/>
          </p:cNvCxnSpPr>
          <p:nvPr/>
        </p:nvCxnSpPr>
        <p:spPr>
          <a:xfrm>
            <a:off x="3022812" y="3165107"/>
            <a:ext cx="663000" cy="526800"/>
          </a:xfrm>
          <a:prstGeom prst="straightConnector1">
            <a:avLst/>
          </a:prstGeom>
          <a:noFill/>
          <a:ln w="12700" cap="flat" cmpd="sng">
            <a:solidFill>
              <a:schemeClr val="accent1"/>
            </a:solidFill>
            <a:prstDash val="solid"/>
            <a:miter lim="800000"/>
            <a:headEnd type="none" w="sm" len="sm"/>
            <a:tailEnd type="none" w="sm" len="sm"/>
          </a:ln>
        </p:spPr>
      </p:cxnSp>
      <p:cxnSp>
        <p:nvCxnSpPr>
          <p:cNvPr id="1010" name="Google Shape;1010;p26"/>
          <p:cNvCxnSpPr>
            <a:stCxn id="960" idx="7"/>
            <a:endCxn id="963" idx="4"/>
          </p:cNvCxnSpPr>
          <p:nvPr/>
        </p:nvCxnSpPr>
        <p:spPr>
          <a:xfrm rot="10800000" flipH="1">
            <a:off x="3873038" y="3412212"/>
            <a:ext cx="117000" cy="279600"/>
          </a:xfrm>
          <a:prstGeom prst="straightConnector1">
            <a:avLst/>
          </a:prstGeom>
          <a:noFill/>
          <a:ln w="12700" cap="flat" cmpd="sng">
            <a:solidFill>
              <a:schemeClr val="accent1"/>
            </a:solidFill>
            <a:prstDash val="solid"/>
            <a:miter lim="800000"/>
            <a:headEnd type="none" w="sm" len="sm"/>
            <a:tailEnd type="none" w="sm" len="sm"/>
          </a:ln>
        </p:spPr>
      </p:cxnSp>
      <p:cxnSp>
        <p:nvCxnSpPr>
          <p:cNvPr id="1011" name="Google Shape;1011;p26"/>
          <p:cNvCxnSpPr>
            <a:stCxn id="959" idx="0"/>
            <a:endCxn id="964" idx="4"/>
          </p:cNvCxnSpPr>
          <p:nvPr/>
        </p:nvCxnSpPr>
        <p:spPr>
          <a:xfrm rot="10800000" flipH="1">
            <a:off x="2760965" y="3203728"/>
            <a:ext cx="168300" cy="479400"/>
          </a:xfrm>
          <a:prstGeom prst="straightConnector1">
            <a:avLst/>
          </a:prstGeom>
          <a:noFill/>
          <a:ln w="12700" cap="flat" cmpd="sng">
            <a:solidFill>
              <a:schemeClr val="accent1"/>
            </a:solidFill>
            <a:prstDash val="solid"/>
            <a:miter lim="800000"/>
            <a:headEnd type="none" w="sm" len="sm"/>
            <a:tailEnd type="none" w="sm" len="sm"/>
          </a:ln>
        </p:spPr>
      </p:cxnSp>
      <p:cxnSp>
        <p:nvCxnSpPr>
          <p:cNvPr id="1012" name="Google Shape;1012;p26"/>
          <p:cNvCxnSpPr>
            <a:stCxn id="960" idx="2"/>
            <a:endCxn id="959" idx="6"/>
          </p:cNvCxnSpPr>
          <p:nvPr/>
        </p:nvCxnSpPr>
        <p:spPr>
          <a:xfrm flipH="1">
            <a:off x="2893208" y="3785395"/>
            <a:ext cx="753900" cy="30000"/>
          </a:xfrm>
          <a:prstGeom prst="straightConnector1">
            <a:avLst/>
          </a:prstGeom>
          <a:noFill/>
          <a:ln w="12700" cap="flat" cmpd="sng">
            <a:solidFill>
              <a:schemeClr val="accent1"/>
            </a:solidFill>
            <a:prstDash val="solid"/>
            <a:miter lim="800000"/>
            <a:headEnd type="none" w="sm" len="sm"/>
            <a:tailEnd type="none" w="sm" len="sm"/>
          </a:ln>
        </p:spPr>
      </p:cxnSp>
      <p:cxnSp>
        <p:nvCxnSpPr>
          <p:cNvPr id="1013" name="Google Shape;1013;p26"/>
          <p:cNvCxnSpPr>
            <a:stCxn id="961" idx="6"/>
            <a:endCxn id="959" idx="2"/>
          </p:cNvCxnSpPr>
          <p:nvPr/>
        </p:nvCxnSpPr>
        <p:spPr>
          <a:xfrm>
            <a:off x="2031536" y="3795959"/>
            <a:ext cx="597000" cy="19500"/>
          </a:xfrm>
          <a:prstGeom prst="straightConnector1">
            <a:avLst/>
          </a:prstGeom>
          <a:noFill/>
          <a:ln w="12700" cap="flat" cmpd="sng">
            <a:solidFill>
              <a:schemeClr val="accent1"/>
            </a:solidFill>
            <a:prstDash val="solid"/>
            <a:miter lim="800000"/>
            <a:headEnd type="none" w="sm" len="sm"/>
            <a:tailEnd type="none" w="sm" len="sm"/>
          </a:ln>
        </p:spPr>
      </p:cxnSp>
      <p:cxnSp>
        <p:nvCxnSpPr>
          <p:cNvPr id="1014" name="Google Shape;1014;p26"/>
          <p:cNvCxnSpPr>
            <a:stCxn id="958" idx="1"/>
            <a:endCxn id="961" idx="5"/>
          </p:cNvCxnSpPr>
          <p:nvPr/>
        </p:nvCxnSpPr>
        <p:spPr>
          <a:xfrm rot="10800000">
            <a:off x="1992817" y="3889640"/>
            <a:ext cx="161700" cy="421800"/>
          </a:xfrm>
          <a:prstGeom prst="straightConnector1">
            <a:avLst/>
          </a:prstGeom>
          <a:noFill/>
          <a:ln w="12700" cap="flat" cmpd="sng">
            <a:solidFill>
              <a:schemeClr val="accent1"/>
            </a:solidFill>
            <a:prstDash val="solid"/>
            <a:miter lim="800000"/>
            <a:headEnd type="none" w="sm" len="sm"/>
            <a:tailEnd type="none" w="sm" len="sm"/>
          </a:ln>
        </p:spPr>
      </p:cxnSp>
      <p:cxnSp>
        <p:nvCxnSpPr>
          <p:cNvPr id="1015" name="Google Shape;1015;p26"/>
          <p:cNvCxnSpPr>
            <a:stCxn id="961" idx="2"/>
            <a:endCxn id="962" idx="7"/>
          </p:cNvCxnSpPr>
          <p:nvPr/>
        </p:nvCxnSpPr>
        <p:spPr>
          <a:xfrm flipH="1">
            <a:off x="1195042" y="3795959"/>
            <a:ext cx="571800" cy="64200"/>
          </a:xfrm>
          <a:prstGeom prst="straightConnector1">
            <a:avLst/>
          </a:prstGeom>
          <a:noFill/>
          <a:ln w="12700" cap="flat" cmpd="sng">
            <a:solidFill>
              <a:schemeClr val="accent1"/>
            </a:solidFill>
            <a:prstDash val="solid"/>
            <a:miter lim="800000"/>
            <a:headEnd type="none" w="sm" len="sm"/>
            <a:tailEnd type="none" w="sm" len="sm"/>
          </a:ln>
        </p:spPr>
      </p:cxnSp>
      <p:cxnSp>
        <p:nvCxnSpPr>
          <p:cNvPr id="1016" name="Google Shape;1016;p26"/>
          <p:cNvCxnSpPr>
            <a:stCxn id="957" idx="0"/>
            <a:endCxn id="962" idx="4"/>
          </p:cNvCxnSpPr>
          <p:nvPr/>
        </p:nvCxnSpPr>
        <p:spPr>
          <a:xfrm rot="10800000" flipH="1">
            <a:off x="1017538" y="4086107"/>
            <a:ext cx="84000" cy="655800"/>
          </a:xfrm>
          <a:prstGeom prst="straightConnector1">
            <a:avLst/>
          </a:prstGeom>
          <a:noFill/>
          <a:ln w="12700" cap="flat" cmpd="sng">
            <a:solidFill>
              <a:schemeClr val="accent1"/>
            </a:solidFill>
            <a:prstDash val="solid"/>
            <a:miter lim="800000"/>
            <a:headEnd type="none" w="sm" len="sm"/>
            <a:tailEnd type="none" w="sm" len="sm"/>
          </a:ln>
        </p:spPr>
      </p:cxnSp>
      <p:cxnSp>
        <p:nvCxnSpPr>
          <p:cNvPr id="1017" name="Google Shape;1017;p26"/>
          <p:cNvCxnSpPr>
            <a:stCxn id="957" idx="6"/>
            <a:endCxn id="956" idx="2"/>
          </p:cNvCxnSpPr>
          <p:nvPr/>
        </p:nvCxnSpPr>
        <p:spPr>
          <a:xfrm rot="10800000" flipH="1">
            <a:off x="1149885" y="4832254"/>
            <a:ext cx="984000" cy="42000"/>
          </a:xfrm>
          <a:prstGeom prst="straightConnector1">
            <a:avLst/>
          </a:prstGeom>
          <a:noFill/>
          <a:ln w="12700" cap="flat" cmpd="sng">
            <a:solidFill>
              <a:schemeClr val="accent1"/>
            </a:solidFill>
            <a:prstDash val="solid"/>
            <a:miter lim="800000"/>
            <a:headEnd type="none" w="sm" len="sm"/>
            <a:tailEnd type="none" w="sm" len="sm"/>
          </a:ln>
        </p:spPr>
      </p:cxnSp>
      <p:cxnSp>
        <p:nvCxnSpPr>
          <p:cNvPr id="1018" name="Google Shape;1018;p26"/>
          <p:cNvCxnSpPr>
            <a:stCxn id="956" idx="0"/>
            <a:endCxn id="958" idx="4"/>
          </p:cNvCxnSpPr>
          <p:nvPr/>
        </p:nvCxnSpPr>
        <p:spPr>
          <a:xfrm rot="10800000">
            <a:off x="2248150" y="4537499"/>
            <a:ext cx="18000" cy="162300"/>
          </a:xfrm>
          <a:prstGeom prst="straightConnector1">
            <a:avLst/>
          </a:prstGeom>
          <a:noFill/>
          <a:ln w="12700" cap="flat" cmpd="sng">
            <a:solidFill>
              <a:schemeClr val="accent1"/>
            </a:solidFill>
            <a:prstDash val="solid"/>
            <a:miter lim="800000"/>
            <a:headEnd type="none" w="sm" len="sm"/>
            <a:tailEnd type="none" w="sm" len="sm"/>
          </a:ln>
        </p:spPr>
      </p:cxnSp>
      <p:cxnSp>
        <p:nvCxnSpPr>
          <p:cNvPr id="1019" name="Google Shape;1019;p26"/>
          <p:cNvCxnSpPr>
            <a:stCxn id="958" idx="7"/>
            <a:endCxn id="959" idx="3"/>
          </p:cNvCxnSpPr>
          <p:nvPr/>
        </p:nvCxnSpPr>
        <p:spPr>
          <a:xfrm rot="10800000" flipH="1">
            <a:off x="2341683" y="3909140"/>
            <a:ext cx="325800" cy="402300"/>
          </a:xfrm>
          <a:prstGeom prst="straightConnector1">
            <a:avLst/>
          </a:prstGeom>
          <a:noFill/>
          <a:ln w="12700" cap="flat" cmpd="sng">
            <a:solidFill>
              <a:schemeClr val="accent1"/>
            </a:solidFill>
            <a:prstDash val="solid"/>
            <a:miter lim="800000"/>
            <a:headEnd type="none" w="sm" len="sm"/>
            <a:tailEnd type="none" w="sm" len="sm"/>
          </a:ln>
        </p:spPr>
      </p:cxnSp>
      <p:cxnSp>
        <p:nvCxnSpPr>
          <p:cNvPr id="1020" name="Google Shape;1020;p26"/>
          <p:cNvCxnSpPr>
            <a:stCxn id="955" idx="0"/>
            <a:endCxn id="960" idx="4"/>
          </p:cNvCxnSpPr>
          <p:nvPr/>
        </p:nvCxnSpPr>
        <p:spPr>
          <a:xfrm rot="10800000">
            <a:off x="3779361" y="3917793"/>
            <a:ext cx="192600" cy="1046700"/>
          </a:xfrm>
          <a:prstGeom prst="straightConnector1">
            <a:avLst/>
          </a:prstGeom>
          <a:noFill/>
          <a:ln w="12700" cap="flat" cmpd="sng">
            <a:solidFill>
              <a:schemeClr val="accent1"/>
            </a:solidFill>
            <a:prstDash val="solid"/>
            <a:miter lim="800000"/>
            <a:headEnd type="none" w="sm" len="sm"/>
            <a:tailEnd type="none" w="sm" len="sm"/>
          </a:ln>
        </p:spPr>
      </p:cxnSp>
      <p:cxnSp>
        <p:nvCxnSpPr>
          <p:cNvPr id="1021" name="Google Shape;1021;p26"/>
          <p:cNvCxnSpPr>
            <a:stCxn id="958" idx="6"/>
            <a:endCxn id="955" idx="1"/>
          </p:cNvCxnSpPr>
          <p:nvPr/>
        </p:nvCxnSpPr>
        <p:spPr>
          <a:xfrm>
            <a:off x="2380447" y="4405023"/>
            <a:ext cx="1497900" cy="598200"/>
          </a:xfrm>
          <a:prstGeom prst="straightConnector1">
            <a:avLst/>
          </a:prstGeom>
          <a:noFill/>
          <a:ln w="12700" cap="flat" cmpd="sng">
            <a:solidFill>
              <a:schemeClr val="accent1"/>
            </a:solidFill>
            <a:prstDash val="solid"/>
            <a:miter lim="800000"/>
            <a:headEnd type="none" w="sm" len="sm"/>
            <a:tailEnd type="none" w="sm" len="sm"/>
          </a:ln>
        </p:spPr>
      </p:cxnSp>
      <p:cxnSp>
        <p:nvCxnSpPr>
          <p:cNvPr id="1022" name="Google Shape;1022;p26"/>
          <p:cNvCxnSpPr>
            <a:stCxn id="956" idx="6"/>
            <a:endCxn id="949" idx="2"/>
          </p:cNvCxnSpPr>
          <p:nvPr/>
        </p:nvCxnSpPr>
        <p:spPr>
          <a:xfrm>
            <a:off x="2398497" y="4832146"/>
            <a:ext cx="585000" cy="254100"/>
          </a:xfrm>
          <a:prstGeom prst="straightConnector1">
            <a:avLst/>
          </a:prstGeom>
          <a:noFill/>
          <a:ln w="12700" cap="flat" cmpd="sng">
            <a:solidFill>
              <a:schemeClr val="accent1"/>
            </a:solidFill>
            <a:prstDash val="solid"/>
            <a:miter lim="800000"/>
            <a:headEnd type="none" w="sm" len="sm"/>
            <a:tailEnd type="none" w="sm" len="sm"/>
          </a:ln>
        </p:spPr>
      </p:cxnSp>
      <p:cxnSp>
        <p:nvCxnSpPr>
          <p:cNvPr id="1023" name="Google Shape;1023;p26"/>
          <p:cNvCxnSpPr>
            <a:stCxn id="956" idx="5"/>
            <a:endCxn id="953" idx="1"/>
          </p:cNvCxnSpPr>
          <p:nvPr/>
        </p:nvCxnSpPr>
        <p:spPr>
          <a:xfrm>
            <a:off x="2359733" y="4925729"/>
            <a:ext cx="157200" cy="306000"/>
          </a:xfrm>
          <a:prstGeom prst="straightConnector1">
            <a:avLst/>
          </a:prstGeom>
          <a:noFill/>
          <a:ln w="12700" cap="flat" cmpd="sng">
            <a:solidFill>
              <a:schemeClr val="accent1"/>
            </a:solidFill>
            <a:prstDash val="solid"/>
            <a:miter lim="800000"/>
            <a:headEnd type="none" w="sm" len="sm"/>
            <a:tailEnd type="none" w="sm" len="sm"/>
          </a:ln>
        </p:spPr>
      </p:cxnSp>
      <p:cxnSp>
        <p:nvCxnSpPr>
          <p:cNvPr id="1024" name="Google Shape;1024;p26"/>
          <p:cNvCxnSpPr>
            <a:stCxn id="952" idx="1"/>
            <a:endCxn id="957" idx="4"/>
          </p:cNvCxnSpPr>
          <p:nvPr/>
        </p:nvCxnSpPr>
        <p:spPr>
          <a:xfrm rot="10800000">
            <a:off x="1017454" y="5006584"/>
            <a:ext cx="412500" cy="465900"/>
          </a:xfrm>
          <a:prstGeom prst="straightConnector1">
            <a:avLst/>
          </a:prstGeom>
          <a:noFill/>
          <a:ln w="12700" cap="flat" cmpd="sng">
            <a:solidFill>
              <a:schemeClr val="accent1"/>
            </a:solidFill>
            <a:prstDash val="solid"/>
            <a:miter lim="800000"/>
            <a:headEnd type="none" w="sm" len="sm"/>
            <a:tailEnd type="none" w="sm" len="sm"/>
          </a:ln>
        </p:spPr>
      </p:cxnSp>
      <p:cxnSp>
        <p:nvCxnSpPr>
          <p:cNvPr id="1025" name="Google Shape;1025;p26"/>
          <p:cNvCxnSpPr>
            <a:stCxn id="952" idx="6"/>
            <a:endCxn id="953" idx="3"/>
          </p:cNvCxnSpPr>
          <p:nvPr/>
        </p:nvCxnSpPr>
        <p:spPr>
          <a:xfrm rot="10800000" flipH="1">
            <a:off x="1655884" y="5419067"/>
            <a:ext cx="861000" cy="147000"/>
          </a:xfrm>
          <a:prstGeom prst="straightConnector1">
            <a:avLst/>
          </a:prstGeom>
          <a:noFill/>
          <a:ln w="12700" cap="flat" cmpd="sng">
            <a:solidFill>
              <a:schemeClr val="accent1"/>
            </a:solidFill>
            <a:prstDash val="solid"/>
            <a:miter lim="800000"/>
            <a:headEnd type="none" w="sm" len="sm"/>
            <a:tailEnd type="none" w="sm" len="sm"/>
          </a:ln>
        </p:spPr>
      </p:cxnSp>
      <p:cxnSp>
        <p:nvCxnSpPr>
          <p:cNvPr id="1026" name="Google Shape;1026;p26"/>
          <p:cNvCxnSpPr>
            <a:stCxn id="947" idx="1"/>
            <a:endCxn id="953" idx="4"/>
          </p:cNvCxnSpPr>
          <p:nvPr/>
        </p:nvCxnSpPr>
        <p:spPr>
          <a:xfrm rot="10800000">
            <a:off x="2610451" y="5457723"/>
            <a:ext cx="153000" cy="638400"/>
          </a:xfrm>
          <a:prstGeom prst="straightConnector1">
            <a:avLst/>
          </a:prstGeom>
          <a:noFill/>
          <a:ln w="12700" cap="flat" cmpd="sng">
            <a:solidFill>
              <a:schemeClr val="accent1"/>
            </a:solidFill>
            <a:prstDash val="solid"/>
            <a:miter lim="800000"/>
            <a:headEnd type="none" w="sm" len="sm"/>
            <a:tailEnd type="none" w="sm" len="sm"/>
          </a:ln>
        </p:spPr>
      </p:cxnSp>
      <p:cxnSp>
        <p:nvCxnSpPr>
          <p:cNvPr id="1027" name="Google Shape;1027;p26"/>
          <p:cNvCxnSpPr>
            <a:stCxn id="953" idx="5"/>
            <a:endCxn id="948" idx="1"/>
          </p:cNvCxnSpPr>
          <p:nvPr/>
        </p:nvCxnSpPr>
        <p:spPr>
          <a:xfrm>
            <a:off x="2704155" y="5419021"/>
            <a:ext cx="408300" cy="360300"/>
          </a:xfrm>
          <a:prstGeom prst="straightConnector1">
            <a:avLst/>
          </a:prstGeom>
          <a:noFill/>
          <a:ln w="12700" cap="flat" cmpd="sng">
            <a:solidFill>
              <a:schemeClr val="accent1"/>
            </a:solidFill>
            <a:prstDash val="solid"/>
            <a:miter lim="800000"/>
            <a:headEnd type="none" w="sm" len="sm"/>
            <a:tailEnd type="none" w="sm" len="sm"/>
          </a:ln>
        </p:spPr>
      </p:cxnSp>
      <p:cxnSp>
        <p:nvCxnSpPr>
          <p:cNvPr id="1028" name="Google Shape;1028;p26"/>
          <p:cNvCxnSpPr>
            <a:stCxn id="954" idx="7"/>
            <a:endCxn id="955" idx="4"/>
          </p:cNvCxnSpPr>
          <p:nvPr/>
        </p:nvCxnSpPr>
        <p:spPr>
          <a:xfrm rot="10800000" flipH="1">
            <a:off x="3879054" y="5229264"/>
            <a:ext cx="93000" cy="159000"/>
          </a:xfrm>
          <a:prstGeom prst="straightConnector1">
            <a:avLst/>
          </a:prstGeom>
          <a:noFill/>
          <a:ln w="12700" cap="flat" cmpd="sng">
            <a:solidFill>
              <a:schemeClr val="accent1"/>
            </a:solidFill>
            <a:prstDash val="solid"/>
            <a:miter lim="800000"/>
            <a:headEnd type="none" w="sm" len="sm"/>
            <a:tailEnd type="none" w="sm" len="sm"/>
          </a:ln>
        </p:spPr>
      </p:cxnSp>
      <p:cxnSp>
        <p:nvCxnSpPr>
          <p:cNvPr id="1029" name="Google Shape;1029;p26"/>
          <p:cNvCxnSpPr>
            <a:stCxn id="949" idx="5"/>
            <a:endCxn id="954" idx="2"/>
          </p:cNvCxnSpPr>
          <p:nvPr/>
        </p:nvCxnSpPr>
        <p:spPr>
          <a:xfrm>
            <a:off x="3209298" y="5179863"/>
            <a:ext cx="443700" cy="302100"/>
          </a:xfrm>
          <a:prstGeom prst="straightConnector1">
            <a:avLst/>
          </a:prstGeom>
          <a:noFill/>
          <a:ln w="12700" cap="flat" cmpd="sng">
            <a:solidFill>
              <a:schemeClr val="accent1"/>
            </a:solidFill>
            <a:prstDash val="solid"/>
            <a:miter lim="800000"/>
            <a:headEnd type="none" w="sm" len="sm"/>
            <a:tailEnd type="none" w="sm" len="sm"/>
          </a:ln>
        </p:spPr>
      </p:cxnSp>
      <p:cxnSp>
        <p:nvCxnSpPr>
          <p:cNvPr id="1030" name="Google Shape;1030;p26"/>
          <p:cNvCxnSpPr>
            <a:stCxn id="948" idx="7"/>
            <a:endCxn id="954" idx="3"/>
          </p:cNvCxnSpPr>
          <p:nvPr/>
        </p:nvCxnSpPr>
        <p:spPr>
          <a:xfrm rot="10800000" flipH="1">
            <a:off x="3299532" y="5575293"/>
            <a:ext cx="392400" cy="204000"/>
          </a:xfrm>
          <a:prstGeom prst="straightConnector1">
            <a:avLst/>
          </a:prstGeom>
          <a:noFill/>
          <a:ln w="12700" cap="flat" cmpd="sng">
            <a:solidFill>
              <a:schemeClr val="accent1"/>
            </a:solidFill>
            <a:prstDash val="solid"/>
            <a:miter lim="800000"/>
            <a:headEnd type="none" w="sm" len="sm"/>
            <a:tailEnd type="none" w="sm" len="sm"/>
          </a:ln>
        </p:spPr>
      </p:cxnSp>
      <p:cxnSp>
        <p:nvCxnSpPr>
          <p:cNvPr id="1031" name="Google Shape;1031;p26"/>
          <p:cNvCxnSpPr>
            <a:stCxn id="947" idx="7"/>
            <a:endCxn id="948" idx="3"/>
          </p:cNvCxnSpPr>
          <p:nvPr/>
        </p:nvCxnSpPr>
        <p:spPr>
          <a:xfrm rot="10800000" flipH="1">
            <a:off x="2950617" y="5966523"/>
            <a:ext cx="161700" cy="129600"/>
          </a:xfrm>
          <a:prstGeom prst="straightConnector1">
            <a:avLst/>
          </a:prstGeom>
          <a:noFill/>
          <a:ln w="12700" cap="flat" cmpd="sng">
            <a:solidFill>
              <a:schemeClr val="accent1"/>
            </a:solidFill>
            <a:prstDash val="solid"/>
            <a:miter lim="800000"/>
            <a:headEnd type="none" w="sm" len="sm"/>
            <a:tailEnd type="none" w="sm" len="sm"/>
          </a:ln>
        </p:spPr>
      </p:cxnSp>
      <p:cxnSp>
        <p:nvCxnSpPr>
          <p:cNvPr id="1032" name="Google Shape;1032;p26"/>
          <p:cNvCxnSpPr>
            <a:stCxn id="947" idx="2"/>
            <a:endCxn id="952" idx="5"/>
          </p:cNvCxnSpPr>
          <p:nvPr/>
        </p:nvCxnSpPr>
        <p:spPr>
          <a:xfrm rot="10800000">
            <a:off x="1617087" y="5659606"/>
            <a:ext cx="1107600" cy="530100"/>
          </a:xfrm>
          <a:prstGeom prst="straightConnector1">
            <a:avLst/>
          </a:prstGeom>
          <a:noFill/>
          <a:ln w="12700" cap="flat" cmpd="sng">
            <a:solidFill>
              <a:schemeClr val="accent1"/>
            </a:solidFill>
            <a:prstDash val="solid"/>
            <a:miter lim="800000"/>
            <a:headEnd type="none" w="sm" len="sm"/>
            <a:tailEnd type="none" w="sm" len="sm"/>
          </a:ln>
        </p:spPr>
      </p:cxnSp>
      <p:cxnSp>
        <p:nvCxnSpPr>
          <p:cNvPr id="1033" name="Google Shape;1033;p26"/>
          <p:cNvCxnSpPr>
            <a:stCxn id="950" idx="1"/>
            <a:endCxn id="952" idx="4"/>
          </p:cNvCxnSpPr>
          <p:nvPr/>
        </p:nvCxnSpPr>
        <p:spPr>
          <a:xfrm rot="10800000">
            <a:off x="1523540" y="5698461"/>
            <a:ext cx="258000" cy="666900"/>
          </a:xfrm>
          <a:prstGeom prst="straightConnector1">
            <a:avLst/>
          </a:prstGeom>
          <a:noFill/>
          <a:ln w="12700" cap="flat" cmpd="sng">
            <a:solidFill>
              <a:schemeClr val="accent1"/>
            </a:solidFill>
            <a:prstDash val="solid"/>
            <a:miter lim="800000"/>
            <a:headEnd type="none" w="sm" len="sm"/>
            <a:tailEnd type="none" w="sm" len="sm"/>
          </a:ln>
        </p:spPr>
      </p:cxnSp>
      <p:cxnSp>
        <p:nvCxnSpPr>
          <p:cNvPr id="1034" name="Google Shape;1034;p26"/>
          <p:cNvCxnSpPr>
            <a:stCxn id="947" idx="3"/>
            <a:endCxn id="950" idx="6"/>
          </p:cNvCxnSpPr>
          <p:nvPr/>
        </p:nvCxnSpPr>
        <p:spPr>
          <a:xfrm flipH="1">
            <a:off x="2007451" y="6283289"/>
            <a:ext cx="756000" cy="175800"/>
          </a:xfrm>
          <a:prstGeom prst="straightConnector1">
            <a:avLst/>
          </a:prstGeom>
          <a:noFill/>
          <a:ln w="12700" cap="flat" cmpd="sng">
            <a:solidFill>
              <a:schemeClr val="accent1"/>
            </a:solidFill>
            <a:prstDash val="solid"/>
            <a:miter lim="800000"/>
            <a:headEnd type="none" w="sm" len="sm"/>
            <a:tailEnd type="none" w="sm" len="sm"/>
          </a:ln>
        </p:spPr>
      </p:cxnSp>
      <p:cxnSp>
        <p:nvCxnSpPr>
          <p:cNvPr id="1035" name="Google Shape;1035;p26"/>
          <p:cNvCxnSpPr>
            <a:stCxn id="952" idx="3"/>
            <a:endCxn id="951" idx="7"/>
          </p:cNvCxnSpPr>
          <p:nvPr/>
        </p:nvCxnSpPr>
        <p:spPr>
          <a:xfrm flipH="1">
            <a:off x="1183054" y="5659650"/>
            <a:ext cx="246900" cy="514800"/>
          </a:xfrm>
          <a:prstGeom prst="straightConnector1">
            <a:avLst/>
          </a:prstGeom>
          <a:noFill/>
          <a:ln w="12700" cap="flat" cmpd="sng">
            <a:solidFill>
              <a:schemeClr val="accent1"/>
            </a:solidFill>
            <a:prstDash val="solid"/>
            <a:miter lim="800000"/>
            <a:headEnd type="none" w="sm" len="sm"/>
            <a:tailEnd type="none" w="sm" len="sm"/>
          </a:ln>
        </p:spPr>
      </p:cxnSp>
      <p:cxnSp>
        <p:nvCxnSpPr>
          <p:cNvPr id="1036" name="Google Shape;1036;p26"/>
          <p:cNvCxnSpPr>
            <a:stCxn id="950" idx="2"/>
            <a:endCxn id="951" idx="5"/>
          </p:cNvCxnSpPr>
          <p:nvPr/>
        </p:nvCxnSpPr>
        <p:spPr>
          <a:xfrm rot="10800000">
            <a:off x="1182976" y="6361444"/>
            <a:ext cx="559800" cy="97500"/>
          </a:xfrm>
          <a:prstGeom prst="straightConnector1">
            <a:avLst/>
          </a:prstGeom>
          <a:noFill/>
          <a:ln w="12700" cap="flat" cmpd="sng">
            <a:solidFill>
              <a:schemeClr val="accent1"/>
            </a:solidFill>
            <a:prstDash val="solid"/>
            <a:miter lim="800000"/>
            <a:headEnd type="none" w="sm" len="sm"/>
            <a:tailEnd type="none" w="sm" len="sm"/>
          </a:ln>
        </p:spPr>
      </p:cxnSp>
      <p:sp>
        <p:nvSpPr>
          <p:cNvPr id="1037" name="Google Shape;1037;p26"/>
          <p:cNvSpPr txBox="1"/>
          <p:nvPr/>
        </p:nvSpPr>
        <p:spPr>
          <a:xfrm>
            <a:off x="2872191" y="6254492"/>
            <a:ext cx="103098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recorded</a:t>
            </a:r>
            <a:endParaRPr/>
          </a:p>
        </p:txBody>
      </p:sp>
      <p:sp>
        <p:nvSpPr>
          <p:cNvPr id="1038" name="Google Shape;1038;p26"/>
          <p:cNvSpPr txBox="1"/>
          <p:nvPr/>
        </p:nvSpPr>
        <p:spPr>
          <a:xfrm>
            <a:off x="3271095" y="5745377"/>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copied</a:t>
            </a:r>
            <a:endParaRPr/>
          </a:p>
        </p:txBody>
      </p:sp>
      <p:sp>
        <p:nvSpPr>
          <p:cNvPr id="1039" name="Google Shape;1039;p26"/>
          <p:cNvSpPr txBox="1"/>
          <p:nvPr/>
        </p:nvSpPr>
        <p:spPr>
          <a:xfrm>
            <a:off x="1909697" y="641509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copied</a:t>
            </a:r>
            <a:endParaRPr/>
          </a:p>
        </p:txBody>
      </p:sp>
      <p:sp>
        <p:nvSpPr>
          <p:cNvPr id="1040" name="Google Shape;1040;p26"/>
          <p:cNvSpPr txBox="1"/>
          <p:nvPr/>
        </p:nvSpPr>
        <p:spPr>
          <a:xfrm>
            <a:off x="630378" y="5355760"/>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copied</a:t>
            </a:r>
            <a:endParaRPr/>
          </a:p>
        </p:txBody>
      </p:sp>
      <p:sp>
        <p:nvSpPr>
          <p:cNvPr id="1041" name="Google Shape;1041;p26"/>
          <p:cNvSpPr txBox="1"/>
          <p:nvPr/>
        </p:nvSpPr>
        <p:spPr>
          <a:xfrm>
            <a:off x="1744542" y="5062566"/>
            <a:ext cx="81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accent5"/>
                </a:solidFill>
                <a:latin typeface="Calibri"/>
                <a:ea typeface="Calibri"/>
                <a:cs typeface="Calibri"/>
                <a:sym typeface="Calibri"/>
              </a:rPr>
              <a:t>copied</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7"/>
                                        </p:tgtEl>
                                        <p:attrNameLst>
                                          <p:attrName>style.visibility</p:attrName>
                                        </p:attrNameLst>
                                      </p:cBhvr>
                                      <p:to>
                                        <p:strVal val="visible"/>
                                      </p:to>
                                    </p:set>
                                    <p:animEffect transition="in" filter="fade">
                                      <p:cBhvr>
                                        <p:cTn id="7" dur="500"/>
                                        <p:tgtEl>
                                          <p:spTgt spid="1037"/>
                                        </p:tgtEl>
                                      </p:cBhvr>
                                    </p:animEffect>
                                  </p:childTnLst>
                                </p:cTn>
                              </p:par>
                              <p:par>
                                <p:cTn id="8" presetID="10" presetClass="entr" presetSubtype="0" fill="hold" nodeType="withEffect">
                                  <p:stCondLst>
                                    <p:cond delay="0"/>
                                  </p:stCondLst>
                                  <p:childTnLst>
                                    <p:set>
                                      <p:cBhvr>
                                        <p:cTn id="9" dur="1" fill="hold">
                                          <p:stCondLst>
                                            <p:cond delay="0"/>
                                          </p:stCondLst>
                                        </p:cTn>
                                        <p:tgtEl>
                                          <p:spTgt spid="947"/>
                                        </p:tgtEl>
                                        <p:attrNameLst>
                                          <p:attrName>style.visibility</p:attrName>
                                        </p:attrNameLst>
                                      </p:cBhvr>
                                      <p:to>
                                        <p:strVal val="visible"/>
                                      </p:to>
                                    </p:set>
                                    <p:animEffect transition="in" filter="fade">
                                      <p:cBhvr>
                                        <p:cTn id="10" dur="500"/>
                                        <p:tgtEl>
                                          <p:spTgt spid="9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50"/>
                                        </p:tgtEl>
                                        <p:attrNameLst>
                                          <p:attrName>style.visibility</p:attrName>
                                        </p:attrNameLst>
                                      </p:cBhvr>
                                      <p:to>
                                        <p:strVal val="visible"/>
                                      </p:to>
                                    </p:set>
                                    <p:animEffect transition="in" filter="fade">
                                      <p:cBhvr>
                                        <p:cTn id="15" dur="500"/>
                                        <p:tgtEl>
                                          <p:spTgt spid="950"/>
                                        </p:tgtEl>
                                      </p:cBhvr>
                                    </p:animEffect>
                                  </p:childTnLst>
                                </p:cTn>
                              </p:par>
                              <p:par>
                                <p:cTn id="16" presetID="10" presetClass="entr" presetSubtype="0" fill="hold" nodeType="withEffect">
                                  <p:stCondLst>
                                    <p:cond delay="0"/>
                                  </p:stCondLst>
                                  <p:childTnLst>
                                    <p:set>
                                      <p:cBhvr>
                                        <p:cTn id="17" dur="1" fill="hold">
                                          <p:stCondLst>
                                            <p:cond delay="0"/>
                                          </p:stCondLst>
                                        </p:cTn>
                                        <p:tgtEl>
                                          <p:spTgt spid="952"/>
                                        </p:tgtEl>
                                        <p:attrNameLst>
                                          <p:attrName>style.visibility</p:attrName>
                                        </p:attrNameLst>
                                      </p:cBhvr>
                                      <p:to>
                                        <p:strVal val="visible"/>
                                      </p:to>
                                    </p:set>
                                    <p:animEffect transition="in" filter="fade">
                                      <p:cBhvr>
                                        <p:cTn id="18" dur="500"/>
                                        <p:tgtEl>
                                          <p:spTgt spid="952"/>
                                        </p:tgtEl>
                                      </p:cBhvr>
                                    </p:animEffect>
                                  </p:childTnLst>
                                </p:cTn>
                              </p:par>
                              <p:par>
                                <p:cTn id="19" presetID="10" presetClass="entr" presetSubtype="0" fill="hold" nodeType="withEffect">
                                  <p:stCondLst>
                                    <p:cond delay="0"/>
                                  </p:stCondLst>
                                  <p:childTnLst>
                                    <p:set>
                                      <p:cBhvr>
                                        <p:cTn id="20" dur="1" fill="hold">
                                          <p:stCondLst>
                                            <p:cond delay="0"/>
                                          </p:stCondLst>
                                        </p:cTn>
                                        <p:tgtEl>
                                          <p:spTgt spid="953"/>
                                        </p:tgtEl>
                                        <p:attrNameLst>
                                          <p:attrName>style.visibility</p:attrName>
                                        </p:attrNameLst>
                                      </p:cBhvr>
                                      <p:to>
                                        <p:strVal val="visible"/>
                                      </p:to>
                                    </p:set>
                                    <p:animEffect transition="in" filter="fade">
                                      <p:cBhvr>
                                        <p:cTn id="21" dur="500"/>
                                        <p:tgtEl>
                                          <p:spTgt spid="953"/>
                                        </p:tgtEl>
                                      </p:cBhvr>
                                    </p:animEffect>
                                  </p:childTnLst>
                                </p:cTn>
                              </p:par>
                              <p:par>
                                <p:cTn id="22" presetID="10" presetClass="entr" presetSubtype="0" fill="hold" nodeType="withEffect">
                                  <p:stCondLst>
                                    <p:cond delay="0"/>
                                  </p:stCondLst>
                                  <p:childTnLst>
                                    <p:set>
                                      <p:cBhvr>
                                        <p:cTn id="23" dur="1" fill="hold">
                                          <p:stCondLst>
                                            <p:cond delay="0"/>
                                          </p:stCondLst>
                                        </p:cTn>
                                        <p:tgtEl>
                                          <p:spTgt spid="948"/>
                                        </p:tgtEl>
                                        <p:attrNameLst>
                                          <p:attrName>style.visibility</p:attrName>
                                        </p:attrNameLst>
                                      </p:cBhvr>
                                      <p:to>
                                        <p:strVal val="visible"/>
                                      </p:to>
                                    </p:set>
                                    <p:animEffect transition="in" filter="fade">
                                      <p:cBhvr>
                                        <p:cTn id="24" dur="500"/>
                                        <p:tgtEl>
                                          <p:spTgt spid="948"/>
                                        </p:tgtEl>
                                      </p:cBhvr>
                                    </p:animEffect>
                                  </p:childTnLst>
                                </p:cTn>
                              </p:par>
                              <p:par>
                                <p:cTn id="25" presetID="10" presetClass="entr" presetSubtype="0" fill="hold" nodeType="withEffect">
                                  <p:stCondLst>
                                    <p:cond delay="0"/>
                                  </p:stCondLst>
                                  <p:childTnLst>
                                    <p:set>
                                      <p:cBhvr>
                                        <p:cTn id="26" dur="1" fill="hold">
                                          <p:stCondLst>
                                            <p:cond delay="0"/>
                                          </p:stCondLst>
                                        </p:cTn>
                                        <p:tgtEl>
                                          <p:spTgt spid="1041"/>
                                        </p:tgtEl>
                                        <p:attrNameLst>
                                          <p:attrName>style.visibility</p:attrName>
                                        </p:attrNameLst>
                                      </p:cBhvr>
                                      <p:to>
                                        <p:strVal val="visible"/>
                                      </p:to>
                                    </p:set>
                                    <p:animEffect transition="in" filter="fade">
                                      <p:cBhvr>
                                        <p:cTn id="27" dur="500"/>
                                        <p:tgtEl>
                                          <p:spTgt spid="1041"/>
                                        </p:tgtEl>
                                      </p:cBhvr>
                                    </p:animEffect>
                                  </p:childTnLst>
                                </p:cTn>
                              </p:par>
                              <p:par>
                                <p:cTn id="28" presetID="10" presetClass="entr" presetSubtype="0" fill="hold" nodeType="withEffect">
                                  <p:stCondLst>
                                    <p:cond delay="0"/>
                                  </p:stCondLst>
                                  <p:childTnLst>
                                    <p:set>
                                      <p:cBhvr>
                                        <p:cTn id="29" dur="1" fill="hold">
                                          <p:stCondLst>
                                            <p:cond delay="0"/>
                                          </p:stCondLst>
                                        </p:cTn>
                                        <p:tgtEl>
                                          <p:spTgt spid="1040"/>
                                        </p:tgtEl>
                                        <p:attrNameLst>
                                          <p:attrName>style.visibility</p:attrName>
                                        </p:attrNameLst>
                                      </p:cBhvr>
                                      <p:to>
                                        <p:strVal val="visible"/>
                                      </p:to>
                                    </p:set>
                                    <p:animEffect transition="in" filter="fade">
                                      <p:cBhvr>
                                        <p:cTn id="30" dur="500"/>
                                        <p:tgtEl>
                                          <p:spTgt spid="1040"/>
                                        </p:tgtEl>
                                      </p:cBhvr>
                                    </p:animEffect>
                                  </p:childTnLst>
                                </p:cTn>
                              </p:par>
                              <p:par>
                                <p:cTn id="31" presetID="10" presetClass="entr" presetSubtype="0" fill="hold" nodeType="withEffect">
                                  <p:stCondLst>
                                    <p:cond delay="0"/>
                                  </p:stCondLst>
                                  <p:childTnLst>
                                    <p:set>
                                      <p:cBhvr>
                                        <p:cTn id="32" dur="1" fill="hold">
                                          <p:stCondLst>
                                            <p:cond delay="0"/>
                                          </p:stCondLst>
                                        </p:cTn>
                                        <p:tgtEl>
                                          <p:spTgt spid="1039"/>
                                        </p:tgtEl>
                                        <p:attrNameLst>
                                          <p:attrName>style.visibility</p:attrName>
                                        </p:attrNameLst>
                                      </p:cBhvr>
                                      <p:to>
                                        <p:strVal val="visible"/>
                                      </p:to>
                                    </p:set>
                                    <p:animEffect transition="in" filter="fade">
                                      <p:cBhvr>
                                        <p:cTn id="33" dur="500"/>
                                        <p:tgtEl>
                                          <p:spTgt spid="1039"/>
                                        </p:tgtEl>
                                      </p:cBhvr>
                                    </p:animEffect>
                                  </p:childTnLst>
                                </p:cTn>
                              </p:par>
                              <p:par>
                                <p:cTn id="34" presetID="10" presetClass="entr" presetSubtype="0" fill="hold" nodeType="withEffect">
                                  <p:stCondLst>
                                    <p:cond delay="0"/>
                                  </p:stCondLst>
                                  <p:childTnLst>
                                    <p:set>
                                      <p:cBhvr>
                                        <p:cTn id="35" dur="1" fill="hold">
                                          <p:stCondLst>
                                            <p:cond delay="0"/>
                                          </p:stCondLst>
                                        </p:cTn>
                                        <p:tgtEl>
                                          <p:spTgt spid="1038"/>
                                        </p:tgtEl>
                                        <p:attrNameLst>
                                          <p:attrName>style.visibility</p:attrName>
                                        </p:attrNameLst>
                                      </p:cBhvr>
                                      <p:to>
                                        <p:strVal val="visible"/>
                                      </p:to>
                                    </p:set>
                                    <p:animEffect transition="in" filter="fade">
                                      <p:cBhvr>
                                        <p:cTn id="36" dur="500"/>
                                        <p:tgtEl>
                                          <p:spTgt spid="103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51"/>
                                        </p:tgtEl>
                                        <p:attrNameLst>
                                          <p:attrName>style.visibility</p:attrName>
                                        </p:attrNameLst>
                                      </p:cBhvr>
                                      <p:to>
                                        <p:strVal val="visible"/>
                                      </p:to>
                                    </p:set>
                                    <p:animEffect transition="in" filter="fade">
                                      <p:cBhvr>
                                        <p:cTn id="41" dur="500"/>
                                        <p:tgtEl>
                                          <p:spTgt spid="951"/>
                                        </p:tgtEl>
                                      </p:cBhvr>
                                    </p:animEffect>
                                  </p:childTnLst>
                                </p:cTn>
                              </p:par>
                              <p:par>
                                <p:cTn id="42" presetID="10" presetClass="entr" presetSubtype="0" fill="hold" nodeType="withEffect">
                                  <p:stCondLst>
                                    <p:cond delay="0"/>
                                  </p:stCondLst>
                                  <p:childTnLst>
                                    <p:set>
                                      <p:cBhvr>
                                        <p:cTn id="43" dur="1" fill="hold">
                                          <p:stCondLst>
                                            <p:cond delay="0"/>
                                          </p:stCondLst>
                                        </p:cTn>
                                        <p:tgtEl>
                                          <p:spTgt spid="957"/>
                                        </p:tgtEl>
                                        <p:attrNameLst>
                                          <p:attrName>style.visibility</p:attrName>
                                        </p:attrNameLst>
                                      </p:cBhvr>
                                      <p:to>
                                        <p:strVal val="visible"/>
                                      </p:to>
                                    </p:set>
                                    <p:animEffect transition="in" filter="fade">
                                      <p:cBhvr>
                                        <p:cTn id="44" dur="500"/>
                                        <p:tgtEl>
                                          <p:spTgt spid="957"/>
                                        </p:tgtEl>
                                      </p:cBhvr>
                                    </p:animEffect>
                                  </p:childTnLst>
                                </p:cTn>
                              </p:par>
                              <p:par>
                                <p:cTn id="45" presetID="10" presetClass="entr" presetSubtype="0" fill="hold" nodeType="withEffect">
                                  <p:stCondLst>
                                    <p:cond delay="0"/>
                                  </p:stCondLst>
                                  <p:childTnLst>
                                    <p:set>
                                      <p:cBhvr>
                                        <p:cTn id="46" dur="1" fill="hold">
                                          <p:stCondLst>
                                            <p:cond delay="0"/>
                                          </p:stCondLst>
                                        </p:cTn>
                                        <p:tgtEl>
                                          <p:spTgt spid="956"/>
                                        </p:tgtEl>
                                        <p:attrNameLst>
                                          <p:attrName>style.visibility</p:attrName>
                                        </p:attrNameLst>
                                      </p:cBhvr>
                                      <p:to>
                                        <p:strVal val="visible"/>
                                      </p:to>
                                    </p:set>
                                    <p:animEffect transition="in" filter="fade">
                                      <p:cBhvr>
                                        <p:cTn id="47" dur="500"/>
                                        <p:tgtEl>
                                          <p:spTgt spid="956"/>
                                        </p:tgtEl>
                                      </p:cBhvr>
                                    </p:animEffect>
                                  </p:childTnLst>
                                </p:cTn>
                              </p:par>
                              <p:par>
                                <p:cTn id="48" presetID="10" presetClass="entr" presetSubtype="0" fill="hold" nodeType="withEffect">
                                  <p:stCondLst>
                                    <p:cond delay="0"/>
                                  </p:stCondLst>
                                  <p:childTnLst>
                                    <p:set>
                                      <p:cBhvr>
                                        <p:cTn id="49" dur="1" fill="hold">
                                          <p:stCondLst>
                                            <p:cond delay="0"/>
                                          </p:stCondLst>
                                        </p:cTn>
                                        <p:tgtEl>
                                          <p:spTgt spid="954"/>
                                        </p:tgtEl>
                                        <p:attrNameLst>
                                          <p:attrName>style.visibility</p:attrName>
                                        </p:attrNameLst>
                                      </p:cBhvr>
                                      <p:to>
                                        <p:strVal val="visible"/>
                                      </p:to>
                                    </p:set>
                                    <p:animEffect transition="in" filter="fade">
                                      <p:cBhvr>
                                        <p:cTn id="50" dur="500"/>
                                        <p:tgtEl>
                                          <p:spTgt spid="95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949"/>
                                        </p:tgtEl>
                                        <p:attrNameLst>
                                          <p:attrName>style.visibility</p:attrName>
                                        </p:attrNameLst>
                                      </p:cBhvr>
                                      <p:to>
                                        <p:strVal val="visible"/>
                                      </p:to>
                                    </p:set>
                                    <p:animEffect transition="in" filter="fade">
                                      <p:cBhvr>
                                        <p:cTn id="55" dur="500"/>
                                        <p:tgtEl>
                                          <p:spTgt spid="949"/>
                                        </p:tgtEl>
                                      </p:cBhvr>
                                    </p:animEffect>
                                  </p:childTnLst>
                                </p:cTn>
                              </p:par>
                              <p:par>
                                <p:cTn id="56" presetID="10" presetClass="entr" presetSubtype="0" fill="hold" nodeType="withEffect">
                                  <p:stCondLst>
                                    <p:cond delay="0"/>
                                  </p:stCondLst>
                                  <p:childTnLst>
                                    <p:set>
                                      <p:cBhvr>
                                        <p:cTn id="57" dur="1" fill="hold">
                                          <p:stCondLst>
                                            <p:cond delay="0"/>
                                          </p:stCondLst>
                                        </p:cTn>
                                        <p:tgtEl>
                                          <p:spTgt spid="955"/>
                                        </p:tgtEl>
                                        <p:attrNameLst>
                                          <p:attrName>style.visibility</p:attrName>
                                        </p:attrNameLst>
                                      </p:cBhvr>
                                      <p:to>
                                        <p:strVal val="visible"/>
                                      </p:to>
                                    </p:set>
                                    <p:animEffect transition="in" filter="fade">
                                      <p:cBhvr>
                                        <p:cTn id="58" dur="500"/>
                                        <p:tgtEl>
                                          <p:spTgt spid="955"/>
                                        </p:tgtEl>
                                      </p:cBhvr>
                                    </p:animEffect>
                                  </p:childTnLst>
                                </p:cTn>
                              </p:par>
                              <p:par>
                                <p:cTn id="59" presetID="10" presetClass="entr" presetSubtype="0" fill="hold" nodeType="withEffect">
                                  <p:stCondLst>
                                    <p:cond delay="0"/>
                                  </p:stCondLst>
                                  <p:childTnLst>
                                    <p:set>
                                      <p:cBhvr>
                                        <p:cTn id="60" dur="1" fill="hold">
                                          <p:stCondLst>
                                            <p:cond delay="0"/>
                                          </p:stCondLst>
                                        </p:cTn>
                                        <p:tgtEl>
                                          <p:spTgt spid="958"/>
                                        </p:tgtEl>
                                        <p:attrNameLst>
                                          <p:attrName>style.visibility</p:attrName>
                                        </p:attrNameLst>
                                      </p:cBhvr>
                                      <p:to>
                                        <p:strVal val="visible"/>
                                      </p:to>
                                    </p:set>
                                    <p:animEffect transition="in" filter="fade">
                                      <p:cBhvr>
                                        <p:cTn id="61" dur="500"/>
                                        <p:tgtEl>
                                          <p:spTgt spid="958"/>
                                        </p:tgtEl>
                                      </p:cBhvr>
                                    </p:animEffect>
                                  </p:childTnLst>
                                </p:cTn>
                              </p:par>
                              <p:par>
                                <p:cTn id="62" presetID="10" presetClass="entr" presetSubtype="0" fill="hold" nodeType="withEffect">
                                  <p:stCondLst>
                                    <p:cond delay="0"/>
                                  </p:stCondLst>
                                  <p:childTnLst>
                                    <p:set>
                                      <p:cBhvr>
                                        <p:cTn id="63" dur="1" fill="hold">
                                          <p:stCondLst>
                                            <p:cond delay="0"/>
                                          </p:stCondLst>
                                        </p:cTn>
                                        <p:tgtEl>
                                          <p:spTgt spid="962"/>
                                        </p:tgtEl>
                                        <p:attrNameLst>
                                          <p:attrName>style.visibility</p:attrName>
                                        </p:attrNameLst>
                                      </p:cBhvr>
                                      <p:to>
                                        <p:strVal val="visible"/>
                                      </p:to>
                                    </p:set>
                                    <p:animEffect transition="in" filter="fade">
                                      <p:cBhvr>
                                        <p:cTn id="64" dur="500"/>
                                        <p:tgtEl>
                                          <p:spTgt spid="96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968"/>
                                        </p:tgtEl>
                                        <p:attrNameLst>
                                          <p:attrName>style.visibility</p:attrName>
                                        </p:attrNameLst>
                                      </p:cBhvr>
                                      <p:to>
                                        <p:strVal val="visible"/>
                                      </p:to>
                                    </p:set>
                                    <p:animEffect transition="in" filter="fade">
                                      <p:cBhvr>
                                        <p:cTn id="69" dur="500"/>
                                        <p:tgtEl>
                                          <p:spTgt spid="968"/>
                                        </p:tgtEl>
                                      </p:cBhvr>
                                    </p:animEffect>
                                  </p:childTnLst>
                                </p:cTn>
                              </p:par>
                              <p:par>
                                <p:cTn id="70" presetID="10" presetClass="entr" presetSubtype="0" fill="hold" nodeType="withEffect">
                                  <p:stCondLst>
                                    <p:cond delay="0"/>
                                  </p:stCondLst>
                                  <p:childTnLst>
                                    <p:set>
                                      <p:cBhvr>
                                        <p:cTn id="71" dur="1" fill="hold">
                                          <p:stCondLst>
                                            <p:cond delay="0"/>
                                          </p:stCondLst>
                                        </p:cTn>
                                        <p:tgtEl>
                                          <p:spTgt spid="961"/>
                                        </p:tgtEl>
                                        <p:attrNameLst>
                                          <p:attrName>style.visibility</p:attrName>
                                        </p:attrNameLst>
                                      </p:cBhvr>
                                      <p:to>
                                        <p:strVal val="visible"/>
                                      </p:to>
                                    </p:set>
                                    <p:animEffect transition="in" filter="fade">
                                      <p:cBhvr>
                                        <p:cTn id="72" dur="500"/>
                                        <p:tgtEl>
                                          <p:spTgt spid="961"/>
                                        </p:tgtEl>
                                      </p:cBhvr>
                                    </p:animEffect>
                                  </p:childTnLst>
                                </p:cTn>
                              </p:par>
                              <p:par>
                                <p:cTn id="73" presetID="10" presetClass="entr" presetSubtype="0" fill="hold" nodeType="withEffect">
                                  <p:stCondLst>
                                    <p:cond delay="0"/>
                                  </p:stCondLst>
                                  <p:childTnLst>
                                    <p:set>
                                      <p:cBhvr>
                                        <p:cTn id="74" dur="1" fill="hold">
                                          <p:stCondLst>
                                            <p:cond delay="0"/>
                                          </p:stCondLst>
                                        </p:cTn>
                                        <p:tgtEl>
                                          <p:spTgt spid="959"/>
                                        </p:tgtEl>
                                        <p:attrNameLst>
                                          <p:attrName>style.visibility</p:attrName>
                                        </p:attrNameLst>
                                      </p:cBhvr>
                                      <p:to>
                                        <p:strVal val="visible"/>
                                      </p:to>
                                    </p:set>
                                    <p:animEffect transition="in" filter="fade">
                                      <p:cBhvr>
                                        <p:cTn id="75" dur="500"/>
                                        <p:tgtEl>
                                          <p:spTgt spid="959"/>
                                        </p:tgtEl>
                                      </p:cBhvr>
                                    </p:animEffect>
                                  </p:childTnLst>
                                </p:cTn>
                              </p:par>
                              <p:par>
                                <p:cTn id="76" presetID="10" presetClass="entr" presetSubtype="0" fill="hold" nodeType="withEffect">
                                  <p:stCondLst>
                                    <p:cond delay="0"/>
                                  </p:stCondLst>
                                  <p:childTnLst>
                                    <p:set>
                                      <p:cBhvr>
                                        <p:cTn id="77" dur="1" fill="hold">
                                          <p:stCondLst>
                                            <p:cond delay="0"/>
                                          </p:stCondLst>
                                        </p:cTn>
                                        <p:tgtEl>
                                          <p:spTgt spid="960"/>
                                        </p:tgtEl>
                                        <p:attrNameLst>
                                          <p:attrName>style.visibility</p:attrName>
                                        </p:attrNameLst>
                                      </p:cBhvr>
                                      <p:to>
                                        <p:strVal val="visible"/>
                                      </p:to>
                                    </p:set>
                                    <p:animEffect transition="in" filter="fade">
                                      <p:cBhvr>
                                        <p:cTn id="78" dur="500"/>
                                        <p:tgtEl>
                                          <p:spTgt spid="96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969"/>
                                        </p:tgtEl>
                                        <p:attrNameLst>
                                          <p:attrName>style.visibility</p:attrName>
                                        </p:attrNameLst>
                                      </p:cBhvr>
                                      <p:to>
                                        <p:strVal val="visible"/>
                                      </p:to>
                                    </p:set>
                                    <p:animEffect transition="in" filter="fade">
                                      <p:cBhvr>
                                        <p:cTn id="83" dur="500"/>
                                        <p:tgtEl>
                                          <p:spTgt spid="969"/>
                                        </p:tgtEl>
                                      </p:cBhvr>
                                    </p:animEffect>
                                  </p:childTnLst>
                                </p:cTn>
                              </p:par>
                              <p:par>
                                <p:cTn id="84" presetID="10" presetClass="entr" presetSubtype="0" fill="hold" nodeType="withEffect">
                                  <p:stCondLst>
                                    <p:cond delay="0"/>
                                  </p:stCondLst>
                                  <p:childTnLst>
                                    <p:set>
                                      <p:cBhvr>
                                        <p:cTn id="85" dur="1" fill="hold">
                                          <p:stCondLst>
                                            <p:cond delay="0"/>
                                          </p:stCondLst>
                                        </p:cTn>
                                        <p:tgtEl>
                                          <p:spTgt spid="967"/>
                                        </p:tgtEl>
                                        <p:attrNameLst>
                                          <p:attrName>style.visibility</p:attrName>
                                        </p:attrNameLst>
                                      </p:cBhvr>
                                      <p:to>
                                        <p:strVal val="visible"/>
                                      </p:to>
                                    </p:set>
                                    <p:animEffect transition="in" filter="fade">
                                      <p:cBhvr>
                                        <p:cTn id="86" dur="500"/>
                                        <p:tgtEl>
                                          <p:spTgt spid="967"/>
                                        </p:tgtEl>
                                      </p:cBhvr>
                                    </p:animEffect>
                                  </p:childTnLst>
                                </p:cTn>
                              </p:par>
                              <p:par>
                                <p:cTn id="87" presetID="10" presetClass="entr" presetSubtype="0" fill="hold" nodeType="withEffect">
                                  <p:stCondLst>
                                    <p:cond delay="0"/>
                                  </p:stCondLst>
                                  <p:childTnLst>
                                    <p:set>
                                      <p:cBhvr>
                                        <p:cTn id="88" dur="1" fill="hold">
                                          <p:stCondLst>
                                            <p:cond delay="0"/>
                                          </p:stCondLst>
                                        </p:cTn>
                                        <p:tgtEl>
                                          <p:spTgt spid="966"/>
                                        </p:tgtEl>
                                        <p:attrNameLst>
                                          <p:attrName>style.visibility</p:attrName>
                                        </p:attrNameLst>
                                      </p:cBhvr>
                                      <p:to>
                                        <p:strVal val="visible"/>
                                      </p:to>
                                    </p:set>
                                    <p:animEffect transition="in" filter="fade">
                                      <p:cBhvr>
                                        <p:cTn id="89" dur="500"/>
                                        <p:tgtEl>
                                          <p:spTgt spid="966"/>
                                        </p:tgtEl>
                                      </p:cBhvr>
                                    </p:animEffect>
                                  </p:childTnLst>
                                </p:cTn>
                              </p:par>
                              <p:par>
                                <p:cTn id="90" presetID="10" presetClass="entr" presetSubtype="0" fill="hold" nodeType="withEffect">
                                  <p:stCondLst>
                                    <p:cond delay="0"/>
                                  </p:stCondLst>
                                  <p:childTnLst>
                                    <p:set>
                                      <p:cBhvr>
                                        <p:cTn id="91" dur="1" fill="hold">
                                          <p:stCondLst>
                                            <p:cond delay="0"/>
                                          </p:stCondLst>
                                        </p:cTn>
                                        <p:tgtEl>
                                          <p:spTgt spid="964"/>
                                        </p:tgtEl>
                                        <p:attrNameLst>
                                          <p:attrName>style.visibility</p:attrName>
                                        </p:attrNameLst>
                                      </p:cBhvr>
                                      <p:to>
                                        <p:strVal val="visible"/>
                                      </p:to>
                                    </p:set>
                                    <p:animEffect transition="in" filter="fade">
                                      <p:cBhvr>
                                        <p:cTn id="92" dur="500"/>
                                        <p:tgtEl>
                                          <p:spTgt spid="964"/>
                                        </p:tgtEl>
                                      </p:cBhvr>
                                    </p:animEffect>
                                  </p:childTnLst>
                                </p:cTn>
                              </p:par>
                              <p:par>
                                <p:cTn id="93" presetID="10" presetClass="entr" presetSubtype="0" fill="hold" nodeType="withEffect">
                                  <p:stCondLst>
                                    <p:cond delay="0"/>
                                  </p:stCondLst>
                                  <p:childTnLst>
                                    <p:set>
                                      <p:cBhvr>
                                        <p:cTn id="94" dur="1" fill="hold">
                                          <p:stCondLst>
                                            <p:cond delay="0"/>
                                          </p:stCondLst>
                                        </p:cTn>
                                        <p:tgtEl>
                                          <p:spTgt spid="963"/>
                                        </p:tgtEl>
                                        <p:attrNameLst>
                                          <p:attrName>style.visibility</p:attrName>
                                        </p:attrNameLst>
                                      </p:cBhvr>
                                      <p:to>
                                        <p:strVal val="visible"/>
                                      </p:to>
                                    </p:set>
                                    <p:animEffect transition="in" filter="fade">
                                      <p:cBhvr>
                                        <p:cTn id="95" dur="500"/>
                                        <p:tgtEl>
                                          <p:spTgt spid="963"/>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974"/>
                                        </p:tgtEl>
                                        <p:attrNameLst>
                                          <p:attrName>style.visibility</p:attrName>
                                        </p:attrNameLst>
                                      </p:cBhvr>
                                      <p:to>
                                        <p:strVal val="visible"/>
                                      </p:to>
                                    </p:set>
                                    <p:animEffect transition="in" filter="fade">
                                      <p:cBhvr>
                                        <p:cTn id="100" dur="500"/>
                                        <p:tgtEl>
                                          <p:spTgt spid="974"/>
                                        </p:tgtEl>
                                      </p:cBhvr>
                                    </p:animEffect>
                                  </p:childTnLst>
                                </p:cTn>
                              </p:par>
                              <p:par>
                                <p:cTn id="101" presetID="10" presetClass="entr" presetSubtype="0" fill="hold" nodeType="withEffect">
                                  <p:stCondLst>
                                    <p:cond delay="0"/>
                                  </p:stCondLst>
                                  <p:childTnLst>
                                    <p:set>
                                      <p:cBhvr>
                                        <p:cTn id="102" dur="1" fill="hold">
                                          <p:stCondLst>
                                            <p:cond delay="0"/>
                                          </p:stCondLst>
                                        </p:cTn>
                                        <p:tgtEl>
                                          <p:spTgt spid="973"/>
                                        </p:tgtEl>
                                        <p:attrNameLst>
                                          <p:attrName>style.visibility</p:attrName>
                                        </p:attrNameLst>
                                      </p:cBhvr>
                                      <p:to>
                                        <p:strVal val="visible"/>
                                      </p:to>
                                    </p:set>
                                    <p:animEffect transition="in" filter="fade">
                                      <p:cBhvr>
                                        <p:cTn id="103" dur="500"/>
                                        <p:tgtEl>
                                          <p:spTgt spid="973"/>
                                        </p:tgtEl>
                                      </p:cBhvr>
                                    </p:animEffect>
                                  </p:childTnLst>
                                </p:cTn>
                              </p:par>
                              <p:par>
                                <p:cTn id="104" presetID="10" presetClass="entr" presetSubtype="0" fill="hold" nodeType="withEffect">
                                  <p:stCondLst>
                                    <p:cond delay="0"/>
                                  </p:stCondLst>
                                  <p:childTnLst>
                                    <p:set>
                                      <p:cBhvr>
                                        <p:cTn id="105" dur="1" fill="hold">
                                          <p:stCondLst>
                                            <p:cond delay="0"/>
                                          </p:stCondLst>
                                        </p:cTn>
                                        <p:tgtEl>
                                          <p:spTgt spid="972"/>
                                        </p:tgtEl>
                                        <p:attrNameLst>
                                          <p:attrName>style.visibility</p:attrName>
                                        </p:attrNameLst>
                                      </p:cBhvr>
                                      <p:to>
                                        <p:strVal val="visible"/>
                                      </p:to>
                                    </p:set>
                                    <p:animEffect transition="in" filter="fade">
                                      <p:cBhvr>
                                        <p:cTn id="106" dur="500"/>
                                        <p:tgtEl>
                                          <p:spTgt spid="972"/>
                                        </p:tgtEl>
                                      </p:cBhvr>
                                    </p:animEffect>
                                  </p:childTnLst>
                                </p:cTn>
                              </p:par>
                              <p:par>
                                <p:cTn id="107" presetID="10" presetClass="entr" presetSubtype="0" fill="hold" nodeType="withEffect">
                                  <p:stCondLst>
                                    <p:cond delay="0"/>
                                  </p:stCondLst>
                                  <p:childTnLst>
                                    <p:set>
                                      <p:cBhvr>
                                        <p:cTn id="108" dur="1" fill="hold">
                                          <p:stCondLst>
                                            <p:cond delay="0"/>
                                          </p:stCondLst>
                                        </p:cTn>
                                        <p:tgtEl>
                                          <p:spTgt spid="965"/>
                                        </p:tgtEl>
                                        <p:attrNameLst>
                                          <p:attrName>style.visibility</p:attrName>
                                        </p:attrNameLst>
                                      </p:cBhvr>
                                      <p:to>
                                        <p:strVal val="visible"/>
                                      </p:to>
                                    </p:set>
                                    <p:animEffect transition="in" filter="fade">
                                      <p:cBhvr>
                                        <p:cTn id="109" dur="500"/>
                                        <p:tgtEl>
                                          <p:spTgt spid="965"/>
                                        </p:tgtEl>
                                      </p:cBhvr>
                                    </p:animEffect>
                                  </p:childTnLst>
                                </p:cTn>
                              </p:par>
                              <p:par>
                                <p:cTn id="110" presetID="10" presetClass="entr" presetSubtype="0" fill="hold" nodeType="withEffect">
                                  <p:stCondLst>
                                    <p:cond delay="0"/>
                                  </p:stCondLst>
                                  <p:childTnLst>
                                    <p:set>
                                      <p:cBhvr>
                                        <p:cTn id="111" dur="1" fill="hold">
                                          <p:stCondLst>
                                            <p:cond delay="0"/>
                                          </p:stCondLst>
                                        </p:cTn>
                                        <p:tgtEl>
                                          <p:spTgt spid="971"/>
                                        </p:tgtEl>
                                        <p:attrNameLst>
                                          <p:attrName>style.visibility</p:attrName>
                                        </p:attrNameLst>
                                      </p:cBhvr>
                                      <p:to>
                                        <p:strVal val="visible"/>
                                      </p:to>
                                    </p:set>
                                    <p:animEffect transition="in" filter="fade">
                                      <p:cBhvr>
                                        <p:cTn id="112" dur="500"/>
                                        <p:tgtEl>
                                          <p:spTgt spid="97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975"/>
                                        </p:tgtEl>
                                        <p:attrNameLst>
                                          <p:attrName>style.visibility</p:attrName>
                                        </p:attrNameLst>
                                      </p:cBhvr>
                                      <p:to>
                                        <p:strVal val="visible"/>
                                      </p:to>
                                    </p:set>
                                    <p:animEffect transition="in" filter="fade">
                                      <p:cBhvr>
                                        <p:cTn id="117" dur="500"/>
                                        <p:tgtEl>
                                          <p:spTgt spid="975"/>
                                        </p:tgtEl>
                                      </p:cBhvr>
                                    </p:animEffect>
                                  </p:childTnLst>
                                </p:cTn>
                              </p:par>
                              <p:par>
                                <p:cTn id="118" presetID="10" presetClass="entr" presetSubtype="0" fill="hold" nodeType="withEffect">
                                  <p:stCondLst>
                                    <p:cond delay="0"/>
                                  </p:stCondLst>
                                  <p:childTnLst>
                                    <p:set>
                                      <p:cBhvr>
                                        <p:cTn id="119" dur="1" fill="hold">
                                          <p:stCondLst>
                                            <p:cond delay="0"/>
                                          </p:stCondLst>
                                        </p:cTn>
                                        <p:tgtEl>
                                          <p:spTgt spid="976"/>
                                        </p:tgtEl>
                                        <p:attrNameLst>
                                          <p:attrName>style.visibility</p:attrName>
                                        </p:attrNameLst>
                                      </p:cBhvr>
                                      <p:to>
                                        <p:strVal val="visible"/>
                                      </p:to>
                                    </p:set>
                                    <p:animEffect transition="in" filter="fade">
                                      <p:cBhvr>
                                        <p:cTn id="120" dur="500"/>
                                        <p:tgtEl>
                                          <p:spTgt spid="976"/>
                                        </p:tgtEl>
                                      </p:cBhvr>
                                    </p:animEffect>
                                  </p:childTnLst>
                                </p:cTn>
                              </p:par>
                              <p:par>
                                <p:cTn id="121" presetID="10" presetClass="entr" presetSubtype="0" fill="hold" nodeType="withEffect">
                                  <p:stCondLst>
                                    <p:cond delay="0"/>
                                  </p:stCondLst>
                                  <p:childTnLst>
                                    <p:set>
                                      <p:cBhvr>
                                        <p:cTn id="122" dur="1" fill="hold">
                                          <p:stCondLst>
                                            <p:cond delay="0"/>
                                          </p:stCondLst>
                                        </p:cTn>
                                        <p:tgtEl>
                                          <p:spTgt spid="977"/>
                                        </p:tgtEl>
                                        <p:attrNameLst>
                                          <p:attrName>style.visibility</p:attrName>
                                        </p:attrNameLst>
                                      </p:cBhvr>
                                      <p:to>
                                        <p:strVal val="visible"/>
                                      </p:to>
                                    </p:set>
                                    <p:animEffect transition="in" filter="fade">
                                      <p:cBhvr>
                                        <p:cTn id="123" dur="500"/>
                                        <p:tgtEl>
                                          <p:spTgt spid="977"/>
                                        </p:tgtEl>
                                      </p:cBhvr>
                                    </p:animEffect>
                                  </p:childTnLst>
                                </p:cTn>
                              </p:par>
                              <p:par>
                                <p:cTn id="124" presetID="10" presetClass="entr" presetSubtype="0" fill="hold" nodeType="withEffect">
                                  <p:stCondLst>
                                    <p:cond delay="0"/>
                                  </p:stCondLst>
                                  <p:childTnLst>
                                    <p:set>
                                      <p:cBhvr>
                                        <p:cTn id="125" dur="1" fill="hold">
                                          <p:stCondLst>
                                            <p:cond delay="0"/>
                                          </p:stCondLst>
                                        </p:cTn>
                                        <p:tgtEl>
                                          <p:spTgt spid="978"/>
                                        </p:tgtEl>
                                        <p:attrNameLst>
                                          <p:attrName>style.visibility</p:attrName>
                                        </p:attrNameLst>
                                      </p:cBhvr>
                                      <p:to>
                                        <p:strVal val="visible"/>
                                      </p:to>
                                    </p:set>
                                    <p:animEffect transition="in" filter="fade">
                                      <p:cBhvr>
                                        <p:cTn id="126" dur="500"/>
                                        <p:tgtEl>
                                          <p:spTgt spid="978"/>
                                        </p:tgtEl>
                                      </p:cBhvr>
                                    </p:animEffect>
                                  </p:childTnLst>
                                </p:cTn>
                              </p:par>
                              <p:par>
                                <p:cTn id="127" presetID="10" presetClass="entr" presetSubtype="0" fill="hold" nodeType="withEffect">
                                  <p:stCondLst>
                                    <p:cond delay="0"/>
                                  </p:stCondLst>
                                  <p:childTnLst>
                                    <p:set>
                                      <p:cBhvr>
                                        <p:cTn id="128" dur="1" fill="hold">
                                          <p:stCondLst>
                                            <p:cond delay="0"/>
                                          </p:stCondLst>
                                        </p:cTn>
                                        <p:tgtEl>
                                          <p:spTgt spid="970"/>
                                        </p:tgtEl>
                                        <p:attrNameLst>
                                          <p:attrName>style.visibility</p:attrName>
                                        </p:attrNameLst>
                                      </p:cBhvr>
                                      <p:to>
                                        <p:strVal val="visible"/>
                                      </p:to>
                                    </p:set>
                                    <p:animEffect transition="in" filter="fade">
                                      <p:cBhvr>
                                        <p:cTn id="129" dur="500"/>
                                        <p:tgtEl>
                                          <p:spTgt spid="970"/>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979"/>
                                        </p:tgtEl>
                                        <p:attrNameLst>
                                          <p:attrName>style.visibility</p:attrName>
                                        </p:attrNameLst>
                                      </p:cBhvr>
                                      <p:to>
                                        <p:strVal val="visible"/>
                                      </p:to>
                                    </p:set>
                                    <p:animEffect transition="in" filter="fade">
                                      <p:cBhvr>
                                        <p:cTn id="134" dur="500"/>
                                        <p:tgtEl>
                                          <p:spTgt spid="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2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300"/>
              <a:buNone/>
            </a:pPr>
            <a:r>
              <a:rPr lang="en-GB" sz="2300"/>
              <a:t>Hašovací funkce je matematická funkce, která převádí vstupní hodnotu na jinou komprimovanou hodnotu. Vstup do hashovací funkce má libovolnou délku, ale výstup má vždy pevnou délku.</a:t>
            </a:r>
            <a:endParaRPr sz="2300"/>
          </a:p>
          <a:p>
            <a:pPr marL="0" lvl="0" indent="0" algn="l" rtl="0">
              <a:lnSpc>
                <a:spcPct val="90000"/>
              </a:lnSpc>
              <a:spcBef>
                <a:spcPts val="1000"/>
              </a:spcBef>
              <a:spcAft>
                <a:spcPts val="0"/>
              </a:spcAft>
              <a:buClr>
                <a:schemeClr val="lt1"/>
              </a:buClr>
              <a:buSzPts val="2300"/>
              <a:buNone/>
            </a:pPr>
            <a:r>
              <a:rPr lang="en-GB" sz="2300"/>
              <a:t>Hashovací funkce jsou mimořádně užitečné a objevují se téměř ve všech aplikacích pro zabezpečení informací.</a:t>
            </a:r>
            <a:endParaRPr sz="2300"/>
          </a:p>
        </p:txBody>
      </p:sp>
      <p:sp>
        <p:nvSpPr>
          <p:cNvPr id="1047" name="Google Shape;1047;p2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90000"/>
              </a:lnSpc>
              <a:spcBef>
                <a:spcPts val="0"/>
              </a:spcBef>
              <a:spcAft>
                <a:spcPts val="0"/>
              </a:spcAft>
              <a:buClr>
                <a:srgbClr val="262626"/>
              </a:buClr>
              <a:buSzPct val="100000"/>
              <a:buNone/>
            </a:pPr>
            <a:r>
              <a:rPr lang="en-GB" sz="3300"/>
              <a:t>Hashovací funkce</a:t>
            </a:r>
            <a:endParaRPr sz="33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2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Unikátní výstup hashovací funkce</a:t>
            </a:r>
            <a:endParaRPr/>
          </a:p>
        </p:txBody>
      </p:sp>
      <p:sp>
        <p:nvSpPr>
          <p:cNvPr id="1053" name="Google Shape;1053;p28"/>
          <p:cNvSpPr txBox="1"/>
          <p:nvPr/>
        </p:nvSpPr>
        <p:spPr>
          <a:xfrm>
            <a:off x="1261701" y="2302961"/>
            <a:ext cx="267977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Stavební kameny blockchainu.</a:t>
            </a:r>
            <a:endParaRPr sz="1600">
              <a:solidFill>
                <a:schemeClr val="dk1"/>
              </a:solidFill>
              <a:latin typeface="Calibri"/>
              <a:ea typeface="Calibri"/>
              <a:cs typeface="Calibri"/>
              <a:sym typeface="Calibri"/>
            </a:endParaRPr>
          </a:p>
        </p:txBody>
      </p:sp>
      <p:sp>
        <p:nvSpPr>
          <p:cNvPr id="1054" name="Google Shape;1054;p28"/>
          <p:cNvSpPr txBox="1"/>
          <p:nvPr/>
        </p:nvSpPr>
        <p:spPr>
          <a:xfrm>
            <a:off x="4743900" y="2149072"/>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Hashovací funkce</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55" name="Google Shape;1055;p28"/>
          <p:cNvSpPr txBox="1"/>
          <p:nvPr/>
        </p:nvSpPr>
        <p:spPr>
          <a:xfrm>
            <a:off x="6844053" y="2302961"/>
            <a:ext cx="423853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d355724c886c15a6272e5a8e6f416438535ca0be</a:t>
            </a:r>
            <a:endParaRPr sz="1600">
              <a:solidFill>
                <a:schemeClr val="dk1"/>
              </a:solidFill>
              <a:latin typeface="Calibri"/>
              <a:ea typeface="Calibri"/>
              <a:cs typeface="Calibri"/>
              <a:sym typeface="Calibri"/>
            </a:endParaRPr>
          </a:p>
        </p:txBody>
      </p:sp>
      <p:sp>
        <p:nvSpPr>
          <p:cNvPr id="1056" name="Google Shape;1056;p28"/>
          <p:cNvSpPr txBox="1"/>
          <p:nvPr/>
        </p:nvSpPr>
        <p:spPr>
          <a:xfrm>
            <a:off x="1256744" y="3137944"/>
            <a:ext cx="2663037"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stavební kameny blockchainu.</a:t>
            </a:r>
            <a:endParaRPr sz="1600">
              <a:solidFill>
                <a:schemeClr val="dk1"/>
              </a:solidFill>
              <a:latin typeface="Calibri"/>
              <a:ea typeface="Calibri"/>
              <a:cs typeface="Calibri"/>
              <a:sym typeface="Calibri"/>
            </a:endParaRPr>
          </a:p>
        </p:txBody>
      </p:sp>
      <p:sp>
        <p:nvSpPr>
          <p:cNvPr id="1057" name="Google Shape;1057;p28"/>
          <p:cNvSpPr txBox="1"/>
          <p:nvPr/>
        </p:nvSpPr>
        <p:spPr>
          <a:xfrm>
            <a:off x="4743900" y="2984055"/>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Hashovací funkce</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58" name="Google Shape;1058;p28"/>
          <p:cNvSpPr txBox="1"/>
          <p:nvPr/>
        </p:nvSpPr>
        <p:spPr>
          <a:xfrm>
            <a:off x="6878726" y="3137944"/>
            <a:ext cx="4223016"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54b05cb173b979447e87e3d4af19a41a774f631c</a:t>
            </a:r>
            <a:endParaRPr sz="1600">
              <a:solidFill>
                <a:schemeClr val="dk1"/>
              </a:solidFill>
              <a:latin typeface="Calibri"/>
              <a:ea typeface="Calibri"/>
              <a:cs typeface="Calibri"/>
              <a:sym typeface="Calibri"/>
            </a:endParaRPr>
          </a:p>
        </p:txBody>
      </p:sp>
      <p:sp>
        <p:nvSpPr>
          <p:cNvPr id="1059" name="Google Shape;1059;p28"/>
          <p:cNvSpPr/>
          <p:nvPr/>
        </p:nvSpPr>
        <p:spPr>
          <a:xfrm>
            <a:off x="4218635" y="2295376"/>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0" name="Google Shape;1060;p28"/>
          <p:cNvSpPr/>
          <p:nvPr/>
        </p:nvSpPr>
        <p:spPr>
          <a:xfrm>
            <a:off x="6318788" y="230296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1" name="Google Shape;1061;p28"/>
          <p:cNvSpPr/>
          <p:nvPr/>
        </p:nvSpPr>
        <p:spPr>
          <a:xfrm>
            <a:off x="4218635" y="3144571"/>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2" name="Google Shape;1062;p28"/>
          <p:cNvSpPr/>
          <p:nvPr/>
        </p:nvSpPr>
        <p:spPr>
          <a:xfrm>
            <a:off x="6318788" y="3135244"/>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3" name="Google Shape;1063;p28"/>
          <p:cNvSpPr/>
          <p:nvPr/>
        </p:nvSpPr>
        <p:spPr>
          <a:xfrm>
            <a:off x="1254642" y="3074156"/>
            <a:ext cx="838230" cy="489743"/>
          </a:xfrm>
          <a:prstGeom prst="ellipse">
            <a:avLst/>
          </a:prstGeom>
          <a:noFill/>
          <a:ln w="254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4" name="Google Shape;1064;p28"/>
          <p:cNvSpPr txBox="1"/>
          <p:nvPr/>
        </p:nvSpPr>
        <p:spPr>
          <a:xfrm>
            <a:off x="1064107" y="3783844"/>
            <a:ext cx="3016250" cy="1569660"/>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Hašovací funkce je matematická funkce, která převádí vstupní hodnotu na jinou komprimovanou hodnotu. Vstup do hashovací funkce má libovolnou délku, ale výstup má vždy pevnou délku.</a:t>
            </a:r>
            <a:endParaRPr sz="1600">
              <a:solidFill>
                <a:schemeClr val="dk1"/>
              </a:solidFill>
              <a:latin typeface="Calibri"/>
              <a:ea typeface="Calibri"/>
              <a:cs typeface="Calibri"/>
              <a:sym typeface="Calibri"/>
            </a:endParaRPr>
          </a:p>
        </p:txBody>
      </p:sp>
      <p:sp>
        <p:nvSpPr>
          <p:cNvPr id="1065" name="Google Shape;1065;p28"/>
          <p:cNvSpPr txBox="1"/>
          <p:nvPr/>
        </p:nvSpPr>
        <p:spPr>
          <a:xfrm>
            <a:off x="4717832" y="4238224"/>
            <a:ext cx="1451423" cy="523220"/>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Hashovací funkce</a:t>
            </a:r>
            <a:endParaRPr sz="1400">
              <a:solidFill>
                <a:schemeClr val="dk1"/>
              </a:solidFill>
              <a:latin typeface="Calibri"/>
              <a:ea typeface="Calibri"/>
              <a:cs typeface="Calibri"/>
              <a:sym typeface="Calibri"/>
            </a:endParaRPr>
          </a:p>
          <a:p>
            <a:pPr marL="0" marR="0" lvl="0" indent="0" algn="ctr" rtl="0">
              <a:spcBef>
                <a:spcPts val="0"/>
              </a:spcBef>
              <a:spcAft>
                <a:spcPts val="0"/>
              </a:spcAft>
              <a:buNone/>
            </a:pPr>
            <a:r>
              <a:rPr lang="en-GB" sz="1400">
                <a:solidFill>
                  <a:schemeClr val="dk1"/>
                </a:solidFill>
                <a:latin typeface="Calibri"/>
                <a:ea typeface="Calibri"/>
                <a:cs typeface="Calibri"/>
                <a:sym typeface="Calibri"/>
              </a:rPr>
              <a:t>SHA1</a:t>
            </a:r>
            <a:endParaRPr sz="1400">
              <a:solidFill>
                <a:schemeClr val="dk1"/>
              </a:solidFill>
              <a:latin typeface="Calibri"/>
              <a:ea typeface="Calibri"/>
              <a:cs typeface="Calibri"/>
              <a:sym typeface="Calibri"/>
            </a:endParaRPr>
          </a:p>
        </p:txBody>
      </p:sp>
      <p:sp>
        <p:nvSpPr>
          <p:cNvPr id="1066" name="Google Shape;1066;p28"/>
          <p:cNvSpPr/>
          <p:nvPr/>
        </p:nvSpPr>
        <p:spPr>
          <a:xfrm>
            <a:off x="4192567" y="4398740"/>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7" name="Google Shape;1067;p28"/>
          <p:cNvSpPr/>
          <p:nvPr/>
        </p:nvSpPr>
        <p:spPr>
          <a:xfrm>
            <a:off x="6292720" y="4389413"/>
            <a:ext cx="417444" cy="338554"/>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8" name="Google Shape;1068;p28"/>
          <p:cNvSpPr txBox="1"/>
          <p:nvPr/>
        </p:nvSpPr>
        <p:spPr>
          <a:xfrm>
            <a:off x="6878726" y="4389413"/>
            <a:ext cx="426110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63dd04188931586e47c899271ccdcd681b0cc357</a:t>
            </a:r>
            <a:endParaRPr sz="1600">
              <a:solidFill>
                <a:schemeClr val="dk1"/>
              </a:solidFill>
              <a:latin typeface="Calibri"/>
              <a:ea typeface="Calibri"/>
              <a:cs typeface="Calibri"/>
              <a:sym typeface="Calibri"/>
            </a:endParaRPr>
          </a:p>
        </p:txBody>
      </p:sp>
      <p:sp>
        <p:nvSpPr>
          <p:cNvPr id="1069" name="Google Shape;1069;p28"/>
          <p:cNvSpPr txBox="1"/>
          <p:nvPr/>
        </p:nvSpPr>
        <p:spPr>
          <a:xfrm>
            <a:off x="2268483" y="1516906"/>
            <a:ext cx="6662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DATA</a:t>
            </a:r>
            <a:endParaRPr/>
          </a:p>
        </p:txBody>
      </p:sp>
      <p:sp>
        <p:nvSpPr>
          <p:cNvPr id="1070" name="Google Shape;1070;p28"/>
          <p:cNvSpPr txBox="1"/>
          <p:nvPr/>
        </p:nvSpPr>
        <p:spPr>
          <a:xfrm>
            <a:off x="4595846" y="1518641"/>
            <a:ext cx="213706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HASHOVACÍ FUNKCE</a:t>
            </a:r>
            <a:endParaRPr sz="1800">
              <a:solidFill>
                <a:schemeClr val="dk1"/>
              </a:solidFill>
              <a:latin typeface="Calibri"/>
              <a:ea typeface="Calibri"/>
              <a:cs typeface="Calibri"/>
              <a:sym typeface="Calibri"/>
            </a:endParaRPr>
          </a:p>
        </p:txBody>
      </p:sp>
      <p:sp>
        <p:nvSpPr>
          <p:cNvPr id="1071" name="Google Shape;1071;p28"/>
          <p:cNvSpPr txBox="1"/>
          <p:nvPr/>
        </p:nvSpPr>
        <p:spPr>
          <a:xfrm>
            <a:off x="8653250" y="1516906"/>
            <a:ext cx="7120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3"/>
                                        </p:tgtEl>
                                        <p:attrNameLst>
                                          <p:attrName>style.visibility</p:attrName>
                                        </p:attrNameLst>
                                      </p:cBhvr>
                                      <p:to>
                                        <p:strVal val="visible"/>
                                      </p:to>
                                    </p:set>
                                    <p:animEffect transition="in" filter="fade">
                                      <p:cBhvr>
                                        <p:cTn id="7" dur="500"/>
                                        <p:tgtEl>
                                          <p:spTgt spid="10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59"/>
                                        </p:tgtEl>
                                        <p:attrNameLst>
                                          <p:attrName>style.visibility</p:attrName>
                                        </p:attrNameLst>
                                      </p:cBhvr>
                                      <p:to>
                                        <p:strVal val="visible"/>
                                      </p:to>
                                    </p:set>
                                    <p:animEffect transition="in" filter="fade">
                                      <p:cBhvr>
                                        <p:cTn id="12" dur="500"/>
                                        <p:tgtEl>
                                          <p:spTgt spid="10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54"/>
                                        </p:tgtEl>
                                        <p:attrNameLst>
                                          <p:attrName>style.visibility</p:attrName>
                                        </p:attrNameLst>
                                      </p:cBhvr>
                                      <p:to>
                                        <p:strVal val="visible"/>
                                      </p:to>
                                    </p:set>
                                    <p:animEffect transition="in" filter="fade">
                                      <p:cBhvr>
                                        <p:cTn id="17" dur="500"/>
                                        <p:tgtEl>
                                          <p:spTgt spid="105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60"/>
                                        </p:tgtEl>
                                        <p:attrNameLst>
                                          <p:attrName>style.visibility</p:attrName>
                                        </p:attrNameLst>
                                      </p:cBhvr>
                                      <p:to>
                                        <p:strVal val="visible"/>
                                      </p:to>
                                    </p:set>
                                    <p:animEffect transition="in" filter="fade">
                                      <p:cBhvr>
                                        <p:cTn id="22" dur="500"/>
                                        <p:tgtEl>
                                          <p:spTgt spid="106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55"/>
                                        </p:tgtEl>
                                        <p:attrNameLst>
                                          <p:attrName>style.visibility</p:attrName>
                                        </p:attrNameLst>
                                      </p:cBhvr>
                                      <p:to>
                                        <p:strVal val="visible"/>
                                      </p:to>
                                    </p:set>
                                    <p:animEffect transition="in" filter="fade">
                                      <p:cBhvr>
                                        <p:cTn id="27" dur="500"/>
                                        <p:tgtEl>
                                          <p:spTgt spid="105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56"/>
                                        </p:tgtEl>
                                        <p:attrNameLst>
                                          <p:attrName>style.visibility</p:attrName>
                                        </p:attrNameLst>
                                      </p:cBhvr>
                                      <p:to>
                                        <p:strVal val="visible"/>
                                      </p:to>
                                    </p:set>
                                    <p:animEffect transition="in" filter="fade">
                                      <p:cBhvr>
                                        <p:cTn id="32" dur="500"/>
                                        <p:tgtEl>
                                          <p:spTgt spid="105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63"/>
                                        </p:tgtEl>
                                        <p:attrNameLst>
                                          <p:attrName>style.visibility</p:attrName>
                                        </p:attrNameLst>
                                      </p:cBhvr>
                                      <p:to>
                                        <p:strVal val="visible"/>
                                      </p:to>
                                    </p:set>
                                    <p:animEffect transition="in" filter="fade">
                                      <p:cBhvr>
                                        <p:cTn id="37" dur="500"/>
                                        <p:tgtEl>
                                          <p:spTgt spid="106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61"/>
                                        </p:tgtEl>
                                        <p:attrNameLst>
                                          <p:attrName>style.visibility</p:attrName>
                                        </p:attrNameLst>
                                      </p:cBhvr>
                                      <p:to>
                                        <p:strVal val="visible"/>
                                      </p:to>
                                    </p:set>
                                    <p:animEffect transition="in" filter="fade">
                                      <p:cBhvr>
                                        <p:cTn id="42" dur="500"/>
                                        <p:tgtEl>
                                          <p:spTgt spid="106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57"/>
                                        </p:tgtEl>
                                        <p:attrNameLst>
                                          <p:attrName>style.visibility</p:attrName>
                                        </p:attrNameLst>
                                      </p:cBhvr>
                                      <p:to>
                                        <p:strVal val="visible"/>
                                      </p:to>
                                    </p:set>
                                    <p:animEffect transition="in" filter="fade">
                                      <p:cBhvr>
                                        <p:cTn id="47" dur="500"/>
                                        <p:tgtEl>
                                          <p:spTgt spid="105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62"/>
                                        </p:tgtEl>
                                        <p:attrNameLst>
                                          <p:attrName>style.visibility</p:attrName>
                                        </p:attrNameLst>
                                      </p:cBhvr>
                                      <p:to>
                                        <p:strVal val="visible"/>
                                      </p:to>
                                    </p:set>
                                    <p:animEffect transition="in" filter="fade">
                                      <p:cBhvr>
                                        <p:cTn id="52" dur="500"/>
                                        <p:tgtEl>
                                          <p:spTgt spid="106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58"/>
                                        </p:tgtEl>
                                        <p:attrNameLst>
                                          <p:attrName>style.visibility</p:attrName>
                                        </p:attrNameLst>
                                      </p:cBhvr>
                                      <p:to>
                                        <p:strVal val="visible"/>
                                      </p:to>
                                    </p:set>
                                    <p:animEffect transition="in" filter="fade">
                                      <p:cBhvr>
                                        <p:cTn id="57" dur="500"/>
                                        <p:tgtEl>
                                          <p:spTgt spid="105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064"/>
                                        </p:tgtEl>
                                        <p:attrNameLst>
                                          <p:attrName>style.visibility</p:attrName>
                                        </p:attrNameLst>
                                      </p:cBhvr>
                                      <p:to>
                                        <p:strVal val="visible"/>
                                      </p:to>
                                    </p:set>
                                    <p:animEffect transition="in" filter="fade">
                                      <p:cBhvr>
                                        <p:cTn id="62" dur="500"/>
                                        <p:tgtEl>
                                          <p:spTgt spid="106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066"/>
                                        </p:tgtEl>
                                        <p:attrNameLst>
                                          <p:attrName>style.visibility</p:attrName>
                                        </p:attrNameLst>
                                      </p:cBhvr>
                                      <p:to>
                                        <p:strVal val="visible"/>
                                      </p:to>
                                    </p:set>
                                    <p:animEffect transition="in" filter="fade">
                                      <p:cBhvr>
                                        <p:cTn id="67" dur="500"/>
                                        <p:tgtEl>
                                          <p:spTgt spid="106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065"/>
                                        </p:tgtEl>
                                        <p:attrNameLst>
                                          <p:attrName>style.visibility</p:attrName>
                                        </p:attrNameLst>
                                      </p:cBhvr>
                                      <p:to>
                                        <p:strVal val="visible"/>
                                      </p:to>
                                    </p:set>
                                    <p:animEffect transition="in" filter="fade">
                                      <p:cBhvr>
                                        <p:cTn id="72" dur="500"/>
                                        <p:tgtEl>
                                          <p:spTgt spid="106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067"/>
                                        </p:tgtEl>
                                        <p:attrNameLst>
                                          <p:attrName>style.visibility</p:attrName>
                                        </p:attrNameLst>
                                      </p:cBhvr>
                                      <p:to>
                                        <p:strVal val="visible"/>
                                      </p:to>
                                    </p:set>
                                    <p:animEffect transition="in" filter="fade">
                                      <p:cBhvr>
                                        <p:cTn id="77" dur="500"/>
                                        <p:tgtEl>
                                          <p:spTgt spid="106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068"/>
                                        </p:tgtEl>
                                        <p:attrNameLst>
                                          <p:attrName>style.visibility</p:attrName>
                                        </p:attrNameLst>
                                      </p:cBhvr>
                                      <p:to>
                                        <p:strVal val="visible"/>
                                      </p:to>
                                    </p:set>
                                    <p:animEffect transition="in" filter="fade">
                                      <p:cBhvr>
                                        <p:cTn id="82" dur="500"/>
                                        <p:tgtEl>
                                          <p:spTgt spid="10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75"/>
        <p:cNvGrpSpPr/>
        <p:nvPr/>
      </p:nvGrpSpPr>
      <p:grpSpPr>
        <a:xfrm>
          <a:off x="0" y="0"/>
          <a:ext cx="0" cy="0"/>
          <a:chOff x="0" y="0"/>
          <a:chExt cx="0" cy="0"/>
        </a:xfrm>
      </p:grpSpPr>
      <p:sp>
        <p:nvSpPr>
          <p:cNvPr id="1076" name="Google Shape;1076;p2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SHA1 v této době nestačí</a:t>
            </a:r>
            <a:endParaRPr/>
          </a:p>
        </p:txBody>
      </p:sp>
      <p:sp>
        <p:nvSpPr>
          <p:cNvPr id="1077" name="Google Shape;1077;p29"/>
          <p:cNvSpPr txBox="1"/>
          <p:nvPr/>
        </p:nvSpPr>
        <p:spPr>
          <a:xfrm>
            <a:off x="4756113" y="1975932"/>
            <a:ext cx="2679773" cy="338554"/>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Stavební kameny blockchainu.</a:t>
            </a:r>
            <a:endParaRPr sz="1600">
              <a:solidFill>
                <a:schemeClr val="dk1"/>
              </a:solidFill>
              <a:latin typeface="Calibri"/>
              <a:ea typeface="Calibri"/>
              <a:cs typeface="Calibri"/>
              <a:sym typeface="Calibri"/>
            </a:endParaRPr>
          </a:p>
        </p:txBody>
      </p:sp>
      <p:sp>
        <p:nvSpPr>
          <p:cNvPr id="1078" name="Google Shape;1078;p29"/>
          <p:cNvSpPr txBox="1"/>
          <p:nvPr/>
        </p:nvSpPr>
        <p:spPr>
          <a:xfrm>
            <a:off x="5362465" y="3283634"/>
            <a:ext cx="1790683" cy="646331"/>
          </a:xfrm>
          <a:prstGeom prst="rect">
            <a:avLst/>
          </a:prstGeom>
          <a:solidFill>
            <a:schemeClr val="accent4"/>
          </a:solid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hashovací funkce</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SHA3-512</a:t>
            </a:r>
            <a:endParaRPr sz="1800">
              <a:solidFill>
                <a:schemeClr val="dk1"/>
              </a:solidFill>
              <a:latin typeface="Calibri"/>
              <a:ea typeface="Calibri"/>
              <a:cs typeface="Calibri"/>
              <a:sym typeface="Calibri"/>
            </a:endParaRPr>
          </a:p>
        </p:txBody>
      </p:sp>
      <p:sp>
        <p:nvSpPr>
          <p:cNvPr id="1079" name="Google Shape;1079;p29"/>
          <p:cNvSpPr txBox="1"/>
          <p:nvPr/>
        </p:nvSpPr>
        <p:spPr>
          <a:xfrm>
            <a:off x="2222499" y="4899113"/>
            <a:ext cx="7747000" cy="584775"/>
          </a:xfrm>
          <a:prstGeom prst="rect">
            <a:avLst/>
          </a:prstGeom>
          <a:noFill/>
          <a:ln w="9525" cap="flat" cmpd="sng">
            <a:solidFill>
              <a:srgbClr val="032E2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a:solidFill>
                  <a:schemeClr val="dk1"/>
                </a:solidFill>
                <a:latin typeface="Calibri"/>
                <a:ea typeface="Calibri"/>
                <a:cs typeface="Calibri"/>
                <a:sym typeface="Calibri"/>
              </a:rPr>
              <a:t>33322d615333e9faa2109c35997cf144876cc75ba76059454b28c81d2fa1c286a68679a00afbbaa71e9170ffc3bdaf6fbef5035a31b4f40a354502dd985368d4</a:t>
            </a:r>
            <a:endParaRPr sz="1600">
              <a:solidFill>
                <a:schemeClr val="dk1"/>
              </a:solidFill>
              <a:latin typeface="Calibri"/>
              <a:ea typeface="Calibri"/>
              <a:cs typeface="Calibri"/>
              <a:sym typeface="Calibri"/>
            </a:endParaRPr>
          </a:p>
        </p:txBody>
      </p:sp>
      <p:sp>
        <p:nvSpPr>
          <p:cNvPr id="1080" name="Google Shape;1080;p29"/>
          <p:cNvSpPr/>
          <p:nvPr/>
        </p:nvSpPr>
        <p:spPr>
          <a:xfrm>
            <a:off x="5867399" y="2508743"/>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81" name="Google Shape;1081;p29"/>
          <p:cNvSpPr/>
          <p:nvPr/>
        </p:nvSpPr>
        <p:spPr>
          <a:xfrm>
            <a:off x="5867399" y="4120081"/>
            <a:ext cx="457200" cy="584775"/>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Absolventi modulu získají základní teoretické znalosti v oblasti tvorby blockchainu a požadavků na kryptografické a hashovací funkce. Znalosti jsou fixovány případovou studií ověřenou kvízem.</a:t>
            </a:r>
            <a:endParaRPr/>
          </a:p>
          <a:p>
            <a:pPr marL="228600" lvl="0" indent="-228600" algn="l" rtl="0">
              <a:lnSpc>
                <a:spcPct val="107000"/>
              </a:lnSpc>
              <a:spcBef>
                <a:spcPts val="1800"/>
              </a:spcBef>
              <a:spcAft>
                <a:spcPts val="0"/>
              </a:spcAft>
              <a:buClr>
                <a:srgbClr val="262626"/>
              </a:buClr>
              <a:buSzPts val="2400"/>
              <a:buNone/>
            </a:pPr>
            <a:r>
              <a:rPr lang="en-GB"/>
              <a:t>Výsledky jsou:</a:t>
            </a:r>
            <a:endParaRPr/>
          </a:p>
          <a:p>
            <a:pPr marL="342900" lvl="0" indent="-342900" algn="l" rtl="0">
              <a:lnSpc>
                <a:spcPct val="107000"/>
              </a:lnSpc>
              <a:spcBef>
                <a:spcPts val="800"/>
              </a:spcBef>
              <a:spcAft>
                <a:spcPts val="0"/>
              </a:spcAft>
              <a:buClr>
                <a:srgbClr val="262626"/>
              </a:buClr>
              <a:buSzPts val="2400"/>
              <a:buFont typeface="Arial"/>
              <a:buChar char="•"/>
            </a:pPr>
            <a:r>
              <a:rPr lang="en-GB"/>
              <a:t>Modul se studijním materiálem </a:t>
            </a:r>
            <a:endParaRPr/>
          </a:p>
          <a:p>
            <a:pPr marL="342900" lvl="0" indent="-342900" algn="l" rtl="0">
              <a:lnSpc>
                <a:spcPct val="107000"/>
              </a:lnSpc>
              <a:spcBef>
                <a:spcPts val="0"/>
              </a:spcBef>
              <a:spcAft>
                <a:spcPts val="0"/>
              </a:spcAft>
              <a:buClr>
                <a:srgbClr val="262626"/>
              </a:buClr>
              <a:buSzPts val="2400"/>
              <a:buFont typeface="Arial"/>
              <a:buChar char="•"/>
            </a:pPr>
            <a:r>
              <a:rPr lang="en-GB"/>
              <a:t>Případová studie </a:t>
            </a:r>
            <a:endParaRPr/>
          </a:p>
          <a:p>
            <a:pPr marL="342900" lvl="0" indent="-342900" algn="l" rtl="0">
              <a:lnSpc>
                <a:spcPct val="107000"/>
              </a:lnSpc>
              <a:spcBef>
                <a:spcPts val="0"/>
              </a:spcBef>
              <a:spcAft>
                <a:spcPts val="0"/>
              </a:spcAft>
              <a:buClr>
                <a:srgbClr val="262626"/>
              </a:buClr>
              <a:buSzPts val="2400"/>
              <a:buFont typeface="Arial"/>
              <a:buChar char="•"/>
            </a:pPr>
            <a:r>
              <a:rPr lang="en-GB"/>
              <a:t>Interaktivní aktivita </a:t>
            </a:r>
            <a:endParaRPr/>
          </a:p>
          <a:p>
            <a:pPr marL="342900" lvl="0" indent="-342900" algn="l" rtl="0">
              <a:lnSpc>
                <a:spcPct val="107000"/>
              </a:lnSpc>
              <a:spcBef>
                <a:spcPts val="0"/>
              </a:spcBef>
              <a:spcAft>
                <a:spcPts val="0"/>
              </a:spcAft>
              <a:buClr>
                <a:srgbClr val="262626"/>
              </a:buClr>
              <a:buSzPts val="2400"/>
              <a:buFont typeface="Arial"/>
              <a:buChar char="•"/>
            </a:pPr>
            <a:r>
              <a:rPr lang="en-GB"/>
              <a:t>Kvíz</a:t>
            </a:r>
            <a:endParaRPr/>
          </a:p>
        </p:txBody>
      </p:sp>
      <p:sp>
        <p:nvSpPr>
          <p:cNvPr id="355" name="Google Shape;355;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Výsledky studia</a:t>
            </a:r>
            <a:endParaRPr/>
          </a:p>
        </p:txBody>
      </p:sp>
      <p:grpSp>
        <p:nvGrpSpPr>
          <p:cNvPr id="356" name="Google Shape;356;p3"/>
          <p:cNvGrpSpPr/>
          <p:nvPr/>
        </p:nvGrpSpPr>
        <p:grpSpPr>
          <a:xfrm rot="10800000" flipH="1">
            <a:off x="10388648" y="0"/>
            <a:ext cx="1803350" cy="2809693"/>
            <a:chOff x="12708052" y="5708395"/>
            <a:chExt cx="760808" cy="1185370"/>
          </a:xfrm>
        </p:grpSpPr>
        <p:sp>
          <p:nvSpPr>
            <p:cNvPr id="357" name="Google Shape;357;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8" name="Google Shape;358;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9" name="Google Shape;359;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0" name="Google Shape;360;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1" name="Google Shape;361;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2" name="Google Shape;362;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1086" name="Google Shape;1086;p3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Tato vlastnost znamená, že by mělo být výpočetně obtížné zvrátit hashovací funkci.</a:t>
            </a:r>
            <a:endParaRPr/>
          </a:p>
          <a:p>
            <a:pPr marL="228600" lvl="0" indent="-228600" algn="l" rtl="0">
              <a:lnSpc>
                <a:spcPct val="90000"/>
              </a:lnSpc>
              <a:spcBef>
                <a:spcPts val="1000"/>
              </a:spcBef>
              <a:spcAft>
                <a:spcPts val="0"/>
              </a:spcAft>
              <a:buClr>
                <a:srgbClr val="262626"/>
              </a:buClr>
              <a:buSzPts val="2400"/>
              <a:buNone/>
            </a:pPr>
            <a:r>
              <a:rPr lang="en-GB"/>
              <a:t>Jinými slovy, pokud hašovací funkce h vytvořila hashovací hodnotu z, pak by mělo být obtížné najít jakoukoli vstupní hodnotu x, která se hashuje na z.</a:t>
            </a:r>
            <a:endParaRPr/>
          </a:p>
          <a:p>
            <a:pPr marL="228600" lvl="0" indent="-228600" algn="l" rtl="0">
              <a:lnSpc>
                <a:spcPct val="90000"/>
              </a:lnSpc>
              <a:spcBef>
                <a:spcPts val="1000"/>
              </a:spcBef>
              <a:spcAft>
                <a:spcPts val="0"/>
              </a:spcAft>
              <a:buClr>
                <a:srgbClr val="262626"/>
              </a:buClr>
              <a:buSzPts val="2400"/>
              <a:buNone/>
            </a:pPr>
            <a:r>
              <a:rPr lang="en-GB"/>
              <a:t>Tato vlastnost chrání před útočníkem, který má pouze hodnotu hash a snaží se najít vstup.</a:t>
            </a:r>
            <a:endParaRPr/>
          </a:p>
        </p:txBody>
      </p:sp>
      <p:sp>
        <p:nvSpPr>
          <p:cNvPr id="1087" name="Google Shape;1087;p3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Odolnost před zobrazením</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91"/>
        <p:cNvGrpSpPr/>
        <p:nvPr/>
      </p:nvGrpSpPr>
      <p:grpSpPr>
        <a:xfrm>
          <a:off x="0" y="0"/>
          <a:ext cx="0" cy="0"/>
          <a:chOff x="0" y="0"/>
          <a:chExt cx="0" cy="0"/>
        </a:xfrm>
      </p:grpSpPr>
      <p:sp>
        <p:nvSpPr>
          <p:cNvPr id="1092" name="Google Shape;1092;p31"/>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Tato vlastnost znamená, že by mělo být obtížné najít dva různé vstupy jakékoli délky, které vedou ke stejnému hash. Tato vlastnost se také označuje jako hašovací funkce bez kolize.</a:t>
            </a:r>
            <a:endParaRPr/>
          </a:p>
          <a:p>
            <a:pPr marL="228600" lvl="0" indent="-228600" algn="l" rtl="0">
              <a:lnSpc>
                <a:spcPct val="90000"/>
              </a:lnSpc>
              <a:spcBef>
                <a:spcPts val="1000"/>
              </a:spcBef>
              <a:spcAft>
                <a:spcPts val="0"/>
              </a:spcAft>
              <a:buClr>
                <a:srgbClr val="262626"/>
              </a:buClr>
              <a:buSzPts val="2400"/>
              <a:buNone/>
            </a:pPr>
            <a:r>
              <a:rPr lang="en-GB"/>
              <a:t>Jinými slovy, pro hashovací funkci h je těžké najít nějaké dva různé vstupy x a y takové, že h(x) = h(y).</a:t>
            </a:r>
            <a:endParaRPr/>
          </a:p>
          <a:p>
            <a:pPr marL="228600" lvl="0" indent="-228600" algn="l" rtl="0">
              <a:lnSpc>
                <a:spcPct val="90000"/>
              </a:lnSpc>
              <a:spcBef>
                <a:spcPts val="1000"/>
              </a:spcBef>
              <a:spcAft>
                <a:spcPts val="0"/>
              </a:spcAft>
              <a:buClr>
                <a:srgbClr val="262626"/>
              </a:buClr>
              <a:buSzPts val="2400"/>
              <a:buNone/>
            </a:pPr>
            <a:r>
              <a:rPr lang="en-GB"/>
              <a:t>Protože hashovací funkce je kompresní funkce s pevnou délkou hash, je nemožné, aby hashovací funkce neměla kolize. Tato vlastnost bez kolizí jen potvrzuje, že tyto kolize by měly být těžko k nalezení.</a:t>
            </a:r>
            <a:endParaRPr/>
          </a:p>
          <a:p>
            <a:pPr marL="228600" lvl="0" indent="-228600" algn="l" rtl="0">
              <a:lnSpc>
                <a:spcPct val="90000"/>
              </a:lnSpc>
              <a:spcBef>
                <a:spcPts val="1000"/>
              </a:spcBef>
              <a:spcAft>
                <a:spcPts val="0"/>
              </a:spcAft>
              <a:buClr>
                <a:srgbClr val="262626"/>
              </a:buClr>
              <a:buSzPts val="2400"/>
              <a:buNone/>
            </a:pPr>
            <a:r>
              <a:rPr lang="en-GB"/>
              <a:t>Tato vlastnost útočníkovi velmi ztěžuje nalezení dvou vstupních hodnot se stejným hashem.</a:t>
            </a:r>
            <a:endParaRPr/>
          </a:p>
          <a:p>
            <a:pPr marL="228600" lvl="0" indent="-228600" algn="l" rtl="0">
              <a:lnSpc>
                <a:spcPct val="90000"/>
              </a:lnSpc>
              <a:spcBef>
                <a:spcPts val="1000"/>
              </a:spcBef>
              <a:spcAft>
                <a:spcPts val="0"/>
              </a:spcAft>
              <a:buClr>
                <a:srgbClr val="262626"/>
              </a:buClr>
              <a:buSzPts val="2400"/>
              <a:buNone/>
            </a:pPr>
            <a:r>
              <a:rPr lang="en-GB"/>
              <a:t>Také, pokud je hašovací funkce odolná proti kolizi, je odolná vůči druhému předobrazu.</a:t>
            </a:r>
            <a:endParaRPr/>
          </a:p>
        </p:txBody>
      </p:sp>
      <p:sp>
        <p:nvSpPr>
          <p:cNvPr id="1093" name="Google Shape;1093;p31"/>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Odolnost proti kolizi</a:t>
            </a:r>
            <a:endParaRPr/>
          </a:p>
        </p:txBody>
      </p:sp>
      <p:sp>
        <p:nvSpPr>
          <p:cNvPr id="1094" name="Google Shape;1094;p31"/>
          <p:cNvSpPr txBox="1"/>
          <p:nvPr/>
        </p:nvSpPr>
        <p:spPr>
          <a:xfrm>
            <a:off x="6896100" y="6396221"/>
            <a:ext cx="487024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000">
                <a:solidFill>
                  <a:schemeClr val="dk1"/>
                </a:solidFill>
                <a:latin typeface="Calibri"/>
                <a:ea typeface="Calibri"/>
                <a:cs typeface="Calibri"/>
                <a:sym typeface="Calibri"/>
              </a:rPr>
              <a:t>Source: https://www.tutorialspoint.com/cryptography/cryptography_hash_functions.htm</a:t>
            </a:r>
            <a:endParaRPr sz="10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Google Shape;1099;p32"/>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Tato vlastnost znamená, že daný vstup a jeho hash by mělo být těžké najít jiný vstup se stejným hashem.</a:t>
            </a:r>
            <a:endParaRPr/>
          </a:p>
          <a:p>
            <a:pPr marL="228600" lvl="0" indent="-228600" algn="l" rtl="0">
              <a:lnSpc>
                <a:spcPct val="90000"/>
              </a:lnSpc>
              <a:spcBef>
                <a:spcPts val="1000"/>
              </a:spcBef>
              <a:spcAft>
                <a:spcPts val="0"/>
              </a:spcAft>
              <a:buClr>
                <a:srgbClr val="262626"/>
              </a:buClr>
              <a:buSzPts val="2400"/>
              <a:buNone/>
            </a:pPr>
            <a:r>
              <a:rPr lang="en-GB"/>
              <a:t>Jinými slovy, pokud hašovací funkce h pro vstup x produkuje hašovací hodnotu h(x), pak by mělo být obtížné najít jakoukoli jinou vstupní hodnotu y, aby h(y) = h(x).</a:t>
            </a:r>
            <a:endParaRPr/>
          </a:p>
          <a:p>
            <a:pPr marL="228600" lvl="0" indent="-228600" algn="l" rtl="0">
              <a:lnSpc>
                <a:spcPct val="90000"/>
              </a:lnSpc>
              <a:spcBef>
                <a:spcPts val="1000"/>
              </a:spcBef>
              <a:spcAft>
                <a:spcPts val="0"/>
              </a:spcAft>
              <a:buClr>
                <a:srgbClr val="262626"/>
              </a:buClr>
              <a:buSzPts val="2400"/>
              <a:buNone/>
            </a:pPr>
            <a:r>
              <a:rPr lang="en-GB"/>
              <a:t>Tato vlastnost hashovací funkce chrání před útočníkem, který má vstupní hodnotu a její hash a chce nahradit jinou hodnotu jako legitimní hodnotu místo původní vstupní hodnoty.</a:t>
            </a:r>
            <a:endParaRPr/>
          </a:p>
        </p:txBody>
      </p:sp>
      <p:sp>
        <p:nvSpPr>
          <p:cNvPr id="1100" name="Google Shape;1100;p32"/>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Druhá předobrazová odolnost</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sp>
        <p:nvSpPr>
          <p:cNvPr id="1105" name="Google Shape;1105;p3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0"/>
              </a:spcBef>
              <a:spcAft>
                <a:spcPts val="0"/>
              </a:spcAft>
              <a:buClr>
                <a:schemeClr val="lt1"/>
              </a:buClr>
              <a:buSzPct val="100000"/>
              <a:buNone/>
            </a:pPr>
            <a:r>
              <a:rPr lang="en-GB"/>
              <a:t>Blok = data + hash předchozího bloku + hash</a:t>
            </a:r>
            <a:endParaRPr/>
          </a:p>
          <a:p>
            <a:pPr marL="0" lvl="0" indent="0" algn="l" rtl="0">
              <a:lnSpc>
                <a:spcPct val="90000"/>
              </a:lnSpc>
              <a:spcBef>
                <a:spcPts val="1000"/>
              </a:spcBef>
              <a:spcAft>
                <a:spcPts val="0"/>
              </a:spcAft>
              <a:buClr>
                <a:schemeClr val="lt1"/>
              </a:buClr>
              <a:buSzPct val="100000"/>
              <a:buNone/>
            </a:pPr>
            <a:r>
              <a:rPr lang="en-GB"/>
              <a:t>Řetěz = řetěz mezi bloky</a:t>
            </a:r>
            <a:endParaRPr/>
          </a:p>
        </p:txBody>
      </p:sp>
      <p:sp>
        <p:nvSpPr>
          <p:cNvPr id="1106" name="Google Shape;1106;p3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0000"/>
              </a:lnSpc>
              <a:spcBef>
                <a:spcPts val="0"/>
              </a:spcBef>
              <a:spcAft>
                <a:spcPts val="0"/>
              </a:spcAft>
              <a:buClr>
                <a:srgbClr val="262626"/>
              </a:buClr>
              <a:buSzPct val="100000"/>
              <a:buNone/>
            </a:pPr>
            <a:r>
              <a:rPr lang="en-GB"/>
              <a:t>Blockchain</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10"/>
        <p:cNvGrpSpPr/>
        <p:nvPr/>
      </p:nvGrpSpPr>
      <p:grpSpPr>
        <a:xfrm>
          <a:off x="0" y="0"/>
          <a:ext cx="0" cy="0"/>
          <a:chOff x="0" y="0"/>
          <a:chExt cx="0" cy="0"/>
        </a:xfrm>
      </p:grpSpPr>
      <p:sp>
        <p:nvSpPr>
          <p:cNvPr id="1111" name="Google Shape;1111;p34"/>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2" name="Google Shape;1112;p34"/>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13" name="Google Shape;1113;p34"/>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4" name="Google Shape;1114;p34"/>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15" name="Google Shape;1115;p34"/>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Všechny transakce jsou zaznamenány v „blocích“</a:t>
            </a:r>
            <a:endParaRPr/>
          </a:p>
        </p:txBody>
      </p:sp>
      <p:sp>
        <p:nvSpPr>
          <p:cNvPr id="1116" name="Google Shape;1116;p34"/>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7" name="Google Shape;1117;p34"/>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18" name="Google Shape;1118;p34"/>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pic>
        <p:nvPicPr>
          <p:cNvPr id="1119" name="Google Shape;1119;p34"/>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20" name="Google Shape;1120;p34"/>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1" name="Google Shape;1121;p34"/>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2" name="Google Shape;1122;p34"/>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23" name="Google Shape;1123;p34"/>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24" name="Google Shape;1124;p34"/>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5" name="Google Shape;1125;p34"/>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26" name="Google Shape;1126;p34"/>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27" name="Google Shape;1127;p34"/>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8" name="Google Shape;1128;p34"/>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0"/>
                                        </p:tgtEl>
                                        <p:attrNameLst>
                                          <p:attrName>style.visibility</p:attrName>
                                        </p:attrNameLst>
                                      </p:cBhvr>
                                      <p:to>
                                        <p:strVal val="visible"/>
                                      </p:to>
                                    </p:set>
                                    <p:animEffect transition="in" filter="fade">
                                      <p:cBhvr>
                                        <p:cTn id="7" dur="500"/>
                                        <p:tgtEl>
                                          <p:spTgt spid="1120"/>
                                        </p:tgtEl>
                                      </p:cBhvr>
                                    </p:animEffect>
                                  </p:childTnLst>
                                </p:cTn>
                              </p:par>
                              <p:par>
                                <p:cTn id="8" presetID="10" presetClass="entr" presetSubtype="0" fill="hold" nodeType="withEffect">
                                  <p:stCondLst>
                                    <p:cond delay="0"/>
                                  </p:stCondLst>
                                  <p:childTnLst>
                                    <p:set>
                                      <p:cBhvr>
                                        <p:cTn id="9" dur="1" fill="hold">
                                          <p:stCondLst>
                                            <p:cond delay="0"/>
                                          </p:stCondLst>
                                        </p:cTn>
                                        <p:tgtEl>
                                          <p:spTgt spid="1117"/>
                                        </p:tgtEl>
                                        <p:attrNameLst>
                                          <p:attrName>style.visibility</p:attrName>
                                        </p:attrNameLst>
                                      </p:cBhvr>
                                      <p:to>
                                        <p:strVal val="visible"/>
                                      </p:to>
                                    </p:set>
                                    <p:animEffect transition="in" filter="fade">
                                      <p:cBhvr>
                                        <p:cTn id="10" dur="500"/>
                                        <p:tgtEl>
                                          <p:spTgt spid="11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19"/>
                                        </p:tgtEl>
                                        <p:attrNameLst>
                                          <p:attrName>style.visibility</p:attrName>
                                        </p:attrNameLst>
                                      </p:cBhvr>
                                      <p:to>
                                        <p:strVal val="visible"/>
                                      </p:to>
                                    </p:set>
                                    <p:animEffect transition="in" filter="fade">
                                      <p:cBhvr>
                                        <p:cTn id="15" dur="500"/>
                                        <p:tgtEl>
                                          <p:spTgt spid="1119"/>
                                        </p:tgtEl>
                                      </p:cBhvr>
                                    </p:animEffect>
                                  </p:childTnLst>
                                </p:cTn>
                              </p:par>
                              <p:par>
                                <p:cTn id="16" presetID="10" presetClass="entr" presetSubtype="0" fill="hold" nodeType="withEffect">
                                  <p:stCondLst>
                                    <p:cond delay="0"/>
                                  </p:stCondLst>
                                  <p:childTnLst>
                                    <p:set>
                                      <p:cBhvr>
                                        <p:cTn id="17" dur="1" fill="hold">
                                          <p:stCondLst>
                                            <p:cond delay="0"/>
                                          </p:stCondLst>
                                        </p:cTn>
                                        <p:tgtEl>
                                          <p:spTgt spid="1121"/>
                                        </p:tgtEl>
                                        <p:attrNameLst>
                                          <p:attrName>style.visibility</p:attrName>
                                        </p:attrNameLst>
                                      </p:cBhvr>
                                      <p:to>
                                        <p:strVal val="visible"/>
                                      </p:to>
                                    </p:set>
                                    <p:animEffect transition="in" filter="fade">
                                      <p:cBhvr>
                                        <p:cTn id="18" dur="500"/>
                                        <p:tgtEl>
                                          <p:spTgt spid="1121"/>
                                        </p:tgtEl>
                                      </p:cBhvr>
                                    </p:animEffect>
                                  </p:childTnLst>
                                </p:cTn>
                              </p:par>
                              <p:par>
                                <p:cTn id="19" presetID="10" presetClass="entr" presetSubtype="0" fill="hold" nodeType="withEffect">
                                  <p:stCondLst>
                                    <p:cond delay="0"/>
                                  </p:stCondLst>
                                  <p:childTnLst>
                                    <p:set>
                                      <p:cBhvr>
                                        <p:cTn id="20" dur="1" fill="hold">
                                          <p:stCondLst>
                                            <p:cond delay="0"/>
                                          </p:stCondLst>
                                        </p:cTn>
                                        <p:tgtEl>
                                          <p:spTgt spid="1116"/>
                                        </p:tgtEl>
                                        <p:attrNameLst>
                                          <p:attrName>style.visibility</p:attrName>
                                        </p:attrNameLst>
                                      </p:cBhvr>
                                      <p:to>
                                        <p:strVal val="visible"/>
                                      </p:to>
                                    </p:set>
                                    <p:animEffect transition="in" filter="fade">
                                      <p:cBhvr>
                                        <p:cTn id="21" dur="500"/>
                                        <p:tgtEl>
                                          <p:spTgt spid="1116"/>
                                        </p:tgtEl>
                                      </p:cBhvr>
                                    </p:animEffect>
                                  </p:childTnLst>
                                </p:cTn>
                              </p:par>
                              <p:par>
                                <p:cTn id="22" presetID="10" presetClass="entr" presetSubtype="0" fill="hold" nodeType="withEffect">
                                  <p:stCondLst>
                                    <p:cond delay="0"/>
                                  </p:stCondLst>
                                  <p:childTnLst>
                                    <p:set>
                                      <p:cBhvr>
                                        <p:cTn id="23" dur="1" fill="hold">
                                          <p:stCondLst>
                                            <p:cond delay="0"/>
                                          </p:stCondLst>
                                        </p:cTn>
                                        <p:tgtEl>
                                          <p:spTgt spid="1118"/>
                                        </p:tgtEl>
                                        <p:attrNameLst>
                                          <p:attrName>style.visibility</p:attrName>
                                        </p:attrNameLst>
                                      </p:cBhvr>
                                      <p:to>
                                        <p:strVal val="visible"/>
                                      </p:to>
                                    </p:set>
                                    <p:animEffect transition="in" filter="fade">
                                      <p:cBhvr>
                                        <p:cTn id="24" dur="500"/>
                                        <p:tgtEl>
                                          <p:spTgt spid="1118"/>
                                        </p:tgtEl>
                                      </p:cBhvr>
                                    </p:animEffect>
                                  </p:childTnLst>
                                </p:cTn>
                              </p:par>
                              <p:par>
                                <p:cTn id="25" presetID="10" presetClass="entr" presetSubtype="0" fill="hold" nodeType="withEffect">
                                  <p:stCondLst>
                                    <p:cond delay="0"/>
                                  </p:stCondLst>
                                  <p:childTnLst>
                                    <p:set>
                                      <p:cBhvr>
                                        <p:cTn id="26" dur="1" fill="hold">
                                          <p:stCondLst>
                                            <p:cond delay="0"/>
                                          </p:stCondLst>
                                        </p:cTn>
                                        <p:tgtEl>
                                          <p:spTgt spid="1122"/>
                                        </p:tgtEl>
                                        <p:attrNameLst>
                                          <p:attrName>style.visibility</p:attrName>
                                        </p:attrNameLst>
                                      </p:cBhvr>
                                      <p:to>
                                        <p:strVal val="visible"/>
                                      </p:to>
                                    </p:set>
                                    <p:animEffect transition="in" filter="fade">
                                      <p:cBhvr>
                                        <p:cTn id="27" dur="500"/>
                                        <p:tgtEl>
                                          <p:spTgt spid="11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4"/>
                                        </p:tgtEl>
                                        <p:attrNameLst>
                                          <p:attrName>style.visibility</p:attrName>
                                        </p:attrNameLst>
                                      </p:cBhvr>
                                      <p:to>
                                        <p:strVal val="visible"/>
                                      </p:to>
                                    </p:set>
                                    <p:animEffect transition="in" filter="fade">
                                      <p:cBhvr>
                                        <p:cTn id="32" dur="500"/>
                                        <p:tgtEl>
                                          <p:spTgt spid="1114"/>
                                        </p:tgtEl>
                                      </p:cBhvr>
                                    </p:animEffect>
                                  </p:childTnLst>
                                </p:cTn>
                              </p:par>
                              <p:par>
                                <p:cTn id="33" presetID="10" presetClass="entr" presetSubtype="0" fill="hold" nodeType="withEffect">
                                  <p:stCondLst>
                                    <p:cond delay="0"/>
                                  </p:stCondLst>
                                  <p:childTnLst>
                                    <p:set>
                                      <p:cBhvr>
                                        <p:cTn id="34" dur="1" fill="hold">
                                          <p:stCondLst>
                                            <p:cond delay="0"/>
                                          </p:stCondLst>
                                        </p:cTn>
                                        <p:tgtEl>
                                          <p:spTgt spid="1124"/>
                                        </p:tgtEl>
                                        <p:attrNameLst>
                                          <p:attrName>style.visibility</p:attrName>
                                        </p:attrNameLst>
                                      </p:cBhvr>
                                      <p:to>
                                        <p:strVal val="visible"/>
                                      </p:to>
                                    </p:set>
                                    <p:animEffect transition="in" filter="fade">
                                      <p:cBhvr>
                                        <p:cTn id="35" dur="500"/>
                                        <p:tgtEl>
                                          <p:spTgt spid="1124"/>
                                        </p:tgtEl>
                                      </p:cBhvr>
                                    </p:animEffect>
                                  </p:childTnLst>
                                </p:cTn>
                              </p:par>
                              <p:par>
                                <p:cTn id="36" presetID="10" presetClass="entr" presetSubtype="0" fill="hold" nodeType="withEffect">
                                  <p:stCondLst>
                                    <p:cond delay="0"/>
                                  </p:stCondLst>
                                  <p:childTnLst>
                                    <p:set>
                                      <p:cBhvr>
                                        <p:cTn id="37" dur="1" fill="hold">
                                          <p:stCondLst>
                                            <p:cond delay="0"/>
                                          </p:stCondLst>
                                        </p:cTn>
                                        <p:tgtEl>
                                          <p:spTgt spid="1123"/>
                                        </p:tgtEl>
                                        <p:attrNameLst>
                                          <p:attrName>style.visibility</p:attrName>
                                        </p:attrNameLst>
                                      </p:cBhvr>
                                      <p:to>
                                        <p:strVal val="visible"/>
                                      </p:to>
                                    </p:set>
                                    <p:animEffect transition="in" filter="fade">
                                      <p:cBhvr>
                                        <p:cTn id="38" dur="500"/>
                                        <p:tgtEl>
                                          <p:spTgt spid="1123"/>
                                        </p:tgtEl>
                                      </p:cBhvr>
                                    </p:animEffect>
                                  </p:childTnLst>
                                </p:cTn>
                              </p:par>
                              <p:par>
                                <p:cTn id="39" presetID="10" presetClass="entr" presetSubtype="0" fill="hold" nodeType="withEffect">
                                  <p:stCondLst>
                                    <p:cond delay="0"/>
                                  </p:stCondLst>
                                  <p:childTnLst>
                                    <p:set>
                                      <p:cBhvr>
                                        <p:cTn id="40" dur="1" fill="hold">
                                          <p:stCondLst>
                                            <p:cond delay="0"/>
                                          </p:stCondLst>
                                        </p:cTn>
                                        <p:tgtEl>
                                          <p:spTgt spid="1113"/>
                                        </p:tgtEl>
                                        <p:attrNameLst>
                                          <p:attrName>style.visibility</p:attrName>
                                        </p:attrNameLst>
                                      </p:cBhvr>
                                      <p:to>
                                        <p:strVal val="visible"/>
                                      </p:to>
                                    </p:set>
                                    <p:animEffect transition="in" filter="fade">
                                      <p:cBhvr>
                                        <p:cTn id="41" dur="500"/>
                                        <p:tgtEl>
                                          <p:spTgt spid="1113"/>
                                        </p:tgtEl>
                                      </p:cBhvr>
                                    </p:animEffect>
                                  </p:childTnLst>
                                </p:cTn>
                              </p:par>
                              <p:par>
                                <p:cTn id="42" presetID="10" presetClass="entr" presetSubtype="0" fill="hold" nodeType="withEffect">
                                  <p:stCondLst>
                                    <p:cond delay="0"/>
                                  </p:stCondLst>
                                  <p:childTnLst>
                                    <p:set>
                                      <p:cBhvr>
                                        <p:cTn id="43" dur="1" fill="hold">
                                          <p:stCondLst>
                                            <p:cond delay="0"/>
                                          </p:stCondLst>
                                        </p:cTn>
                                        <p:tgtEl>
                                          <p:spTgt spid="1125"/>
                                        </p:tgtEl>
                                        <p:attrNameLst>
                                          <p:attrName>style.visibility</p:attrName>
                                        </p:attrNameLst>
                                      </p:cBhvr>
                                      <p:to>
                                        <p:strVal val="visible"/>
                                      </p:to>
                                    </p:set>
                                    <p:animEffect transition="in" filter="fade">
                                      <p:cBhvr>
                                        <p:cTn id="44" dur="500"/>
                                        <p:tgtEl>
                                          <p:spTgt spid="112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12"/>
                                        </p:tgtEl>
                                        <p:attrNameLst>
                                          <p:attrName>style.visibility</p:attrName>
                                        </p:attrNameLst>
                                      </p:cBhvr>
                                      <p:to>
                                        <p:strVal val="visible"/>
                                      </p:to>
                                    </p:set>
                                    <p:animEffect transition="in" filter="fade">
                                      <p:cBhvr>
                                        <p:cTn id="49" dur="500"/>
                                        <p:tgtEl>
                                          <p:spTgt spid="1112"/>
                                        </p:tgtEl>
                                      </p:cBhvr>
                                    </p:animEffect>
                                  </p:childTnLst>
                                </p:cTn>
                              </p:par>
                              <p:par>
                                <p:cTn id="50" presetID="10" presetClass="entr" presetSubtype="0" fill="hold" nodeType="withEffect">
                                  <p:stCondLst>
                                    <p:cond delay="0"/>
                                  </p:stCondLst>
                                  <p:childTnLst>
                                    <p:set>
                                      <p:cBhvr>
                                        <p:cTn id="51" dur="1" fill="hold">
                                          <p:stCondLst>
                                            <p:cond delay="0"/>
                                          </p:stCondLst>
                                        </p:cTn>
                                        <p:tgtEl>
                                          <p:spTgt spid="1127"/>
                                        </p:tgtEl>
                                        <p:attrNameLst>
                                          <p:attrName>style.visibility</p:attrName>
                                        </p:attrNameLst>
                                      </p:cBhvr>
                                      <p:to>
                                        <p:strVal val="visible"/>
                                      </p:to>
                                    </p:set>
                                    <p:animEffect transition="in" filter="fade">
                                      <p:cBhvr>
                                        <p:cTn id="52" dur="500"/>
                                        <p:tgtEl>
                                          <p:spTgt spid="1127"/>
                                        </p:tgtEl>
                                      </p:cBhvr>
                                    </p:animEffect>
                                  </p:childTnLst>
                                </p:cTn>
                              </p:par>
                              <p:par>
                                <p:cTn id="53" presetID="10" presetClass="entr" presetSubtype="0" fill="hold" nodeType="withEffect">
                                  <p:stCondLst>
                                    <p:cond delay="0"/>
                                  </p:stCondLst>
                                  <p:childTnLst>
                                    <p:set>
                                      <p:cBhvr>
                                        <p:cTn id="54" dur="1" fill="hold">
                                          <p:stCondLst>
                                            <p:cond delay="0"/>
                                          </p:stCondLst>
                                        </p:cTn>
                                        <p:tgtEl>
                                          <p:spTgt spid="1126"/>
                                        </p:tgtEl>
                                        <p:attrNameLst>
                                          <p:attrName>style.visibility</p:attrName>
                                        </p:attrNameLst>
                                      </p:cBhvr>
                                      <p:to>
                                        <p:strVal val="visible"/>
                                      </p:to>
                                    </p:set>
                                    <p:animEffect transition="in" filter="fade">
                                      <p:cBhvr>
                                        <p:cTn id="55" dur="500"/>
                                        <p:tgtEl>
                                          <p:spTgt spid="1126"/>
                                        </p:tgtEl>
                                      </p:cBhvr>
                                    </p:animEffect>
                                  </p:childTnLst>
                                </p:cTn>
                              </p:par>
                              <p:par>
                                <p:cTn id="56" presetID="10" presetClass="entr" presetSubtype="0" fill="hold" nodeType="withEffect">
                                  <p:stCondLst>
                                    <p:cond delay="0"/>
                                  </p:stCondLst>
                                  <p:childTnLst>
                                    <p:set>
                                      <p:cBhvr>
                                        <p:cTn id="57" dur="1" fill="hold">
                                          <p:stCondLst>
                                            <p:cond delay="0"/>
                                          </p:stCondLst>
                                        </p:cTn>
                                        <p:tgtEl>
                                          <p:spTgt spid="1111"/>
                                        </p:tgtEl>
                                        <p:attrNameLst>
                                          <p:attrName>style.visibility</p:attrName>
                                        </p:attrNameLst>
                                      </p:cBhvr>
                                      <p:to>
                                        <p:strVal val="visible"/>
                                      </p:to>
                                    </p:set>
                                    <p:animEffect transition="in" filter="fade">
                                      <p:cBhvr>
                                        <p:cTn id="58" dur="500"/>
                                        <p:tgtEl>
                                          <p:spTgt spid="1111"/>
                                        </p:tgtEl>
                                      </p:cBhvr>
                                    </p:animEffect>
                                  </p:childTnLst>
                                </p:cTn>
                              </p:par>
                              <p:par>
                                <p:cTn id="59" presetID="10" presetClass="entr" presetSubtype="0" fill="hold" nodeType="withEffect">
                                  <p:stCondLst>
                                    <p:cond delay="0"/>
                                  </p:stCondLst>
                                  <p:childTnLst>
                                    <p:set>
                                      <p:cBhvr>
                                        <p:cTn id="60" dur="1" fill="hold">
                                          <p:stCondLst>
                                            <p:cond delay="0"/>
                                          </p:stCondLst>
                                        </p:cTn>
                                        <p:tgtEl>
                                          <p:spTgt spid="1128"/>
                                        </p:tgtEl>
                                        <p:attrNameLst>
                                          <p:attrName>style.visibility</p:attrName>
                                        </p:attrNameLst>
                                      </p:cBhvr>
                                      <p:to>
                                        <p:strVal val="visible"/>
                                      </p:to>
                                    </p:set>
                                    <p:animEffect transition="in" filter="fade">
                                      <p:cBhvr>
                                        <p:cTn id="61" dur="500"/>
                                        <p:tgtEl>
                                          <p:spTgt spid="1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32"/>
        <p:cNvGrpSpPr/>
        <p:nvPr/>
      </p:nvGrpSpPr>
      <p:grpSpPr>
        <a:xfrm>
          <a:off x="0" y="0"/>
          <a:ext cx="0" cy="0"/>
          <a:chOff x="0" y="0"/>
          <a:chExt cx="0" cy="0"/>
        </a:xfrm>
      </p:grpSpPr>
      <p:sp>
        <p:nvSpPr>
          <p:cNvPr id="1133" name="Google Shape;1133;p35"/>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4" name="Google Shape;1134;p35"/>
          <p:cNvSpPr/>
          <p:nvPr/>
        </p:nvSpPr>
        <p:spPr>
          <a:xfrm>
            <a:off x="844824" y="524266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neplatný</a:t>
            </a:r>
            <a:endParaRPr sz="1400">
              <a:solidFill>
                <a:schemeClr val="lt1"/>
              </a:solidFill>
              <a:latin typeface="Calibri"/>
              <a:ea typeface="Calibri"/>
              <a:cs typeface="Calibri"/>
              <a:sym typeface="Calibri"/>
            </a:endParaRPr>
          </a:p>
        </p:txBody>
      </p:sp>
      <p:pic>
        <p:nvPicPr>
          <p:cNvPr id="1135" name="Google Shape;1135;p35"/>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36" name="Google Shape;1136;p35"/>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7" name="Google Shape;1137;p35"/>
          <p:cNvSpPr/>
          <p:nvPr/>
        </p:nvSpPr>
        <p:spPr>
          <a:xfrm>
            <a:off x="844824" y="362339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neplatný</a:t>
            </a:r>
            <a:endParaRPr sz="1400">
              <a:solidFill>
                <a:schemeClr val="lt1"/>
              </a:solidFill>
              <a:latin typeface="Calibri"/>
              <a:ea typeface="Calibri"/>
              <a:cs typeface="Calibri"/>
              <a:sym typeface="Calibri"/>
            </a:endParaRPr>
          </a:p>
        </p:txBody>
      </p:sp>
      <p:pic>
        <p:nvPicPr>
          <p:cNvPr id="1138" name="Google Shape;1138;p35"/>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39" name="Google Shape;1139;p35"/>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0" name="Google Shape;1140;p35"/>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Pokud je upraven jeden blok (jedna transakce v jednom bloku).</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Hodnota hashovací funkce je různá</a:t>
            </a:r>
            <a:endParaRPr/>
          </a:p>
        </p:txBody>
      </p:sp>
      <p:sp>
        <p:nvSpPr>
          <p:cNvPr id="1141" name="Google Shape;1141;p35"/>
          <p:cNvSpPr/>
          <p:nvPr/>
        </p:nvSpPr>
        <p:spPr>
          <a:xfrm>
            <a:off x="844824" y="2004127"/>
            <a:ext cx="1216152" cy="1216152"/>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rgbClr val="262626"/>
                </a:solidFill>
                <a:latin typeface="Calibri"/>
                <a:ea typeface="Calibri"/>
                <a:cs typeface="Calibri"/>
                <a:sym typeface="Calibri"/>
              </a:rPr>
              <a:t>upravený</a:t>
            </a:r>
            <a:endParaRPr sz="1400">
              <a:solidFill>
                <a:srgbClr val="262626"/>
              </a:solidFill>
              <a:latin typeface="Calibri"/>
              <a:ea typeface="Calibri"/>
              <a:cs typeface="Calibri"/>
              <a:sym typeface="Calibri"/>
            </a:endParaRPr>
          </a:p>
        </p:txBody>
      </p:sp>
      <p:sp>
        <p:nvSpPr>
          <p:cNvPr id="1142" name="Google Shape;1142;p35"/>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43" name="Google Shape;1143;p35"/>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pic>
        <p:nvPicPr>
          <p:cNvPr id="1144" name="Google Shape;1144;p35"/>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45" name="Google Shape;1145;p35"/>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6" name="Google Shape;1146;p35"/>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7" name="Google Shape;1147;p35"/>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48" name="Google Shape;1148;p35"/>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49" name="Google Shape;1149;p35"/>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0" name="Google Shape;1150;p35"/>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51" name="Google Shape;1151;p35"/>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52" name="Google Shape;1152;p35"/>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3" name="Google Shape;1153;p35"/>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1"/>
                                        </p:tgtEl>
                                        <p:attrNameLst>
                                          <p:attrName>style.visibility</p:attrName>
                                        </p:attrNameLst>
                                      </p:cBhvr>
                                      <p:to>
                                        <p:strVal val="visible"/>
                                      </p:to>
                                    </p:set>
                                    <p:animEffect transition="in" filter="fade">
                                      <p:cBhvr>
                                        <p:cTn id="7" dur="500"/>
                                        <p:tgtEl>
                                          <p:spTgt spid="1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7"/>
                                        </p:tgtEl>
                                        <p:attrNameLst>
                                          <p:attrName>style.visibility</p:attrName>
                                        </p:attrNameLst>
                                      </p:cBhvr>
                                      <p:to>
                                        <p:strVal val="visible"/>
                                      </p:to>
                                    </p:set>
                                    <p:animEffect transition="in" filter="fade">
                                      <p:cBhvr>
                                        <p:cTn id="12" dur="500"/>
                                        <p:tgtEl>
                                          <p:spTgt spid="1137"/>
                                        </p:tgtEl>
                                      </p:cBhvr>
                                    </p:animEffect>
                                  </p:childTnLst>
                                </p:cTn>
                              </p:par>
                              <p:par>
                                <p:cTn id="13" presetID="10" presetClass="entr" presetSubtype="0" fill="hold" nodeType="withEffect">
                                  <p:stCondLst>
                                    <p:cond delay="0"/>
                                  </p:stCondLst>
                                  <p:childTnLst>
                                    <p:set>
                                      <p:cBhvr>
                                        <p:cTn id="14" dur="1" fill="hold">
                                          <p:stCondLst>
                                            <p:cond delay="0"/>
                                          </p:stCondLst>
                                        </p:cTn>
                                        <p:tgtEl>
                                          <p:spTgt spid="1134"/>
                                        </p:tgtEl>
                                        <p:attrNameLst>
                                          <p:attrName>style.visibility</p:attrName>
                                        </p:attrNameLst>
                                      </p:cBhvr>
                                      <p:to>
                                        <p:strVal val="visible"/>
                                      </p:to>
                                    </p:set>
                                    <p:animEffect transition="in" filter="fade">
                                      <p:cBhvr>
                                        <p:cTn id="15" dur="500"/>
                                        <p:tgtEl>
                                          <p:spTgt spid="1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57"/>
        <p:cNvGrpSpPr/>
        <p:nvPr/>
      </p:nvGrpSpPr>
      <p:grpSpPr>
        <a:xfrm>
          <a:off x="0" y="0"/>
          <a:ext cx="0" cy="0"/>
          <a:chOff x="0" y="0"/>
          <a:chExt cx="0" cy="0"/>
        </a:xfrm>
      </p:grpSpPr>
      <p:sp>
        <p:nvSpPr>
          <p:cNvPr id="1158" name="Google Shape;1158;p3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000"/>
              <a:buNone/>
            </a:pPr>
            <a:r>
              <a:rPr lang="en-GB"/>
              <a:t>Pokud chce hacker upravit jeden blok (data v jednom bloku), musí upravit všechny další bloky a všechny kopie bloků v distribuované síti</a:t>
            </a:r>
            <a:endParaRPr/>
          </a:p>
          <a:p>
            <a:pPr marL="0" lvl="0" indent="0" algn="ctr" rtl="0">
              <a:lnSpc>
                <a:spcPct val="90000"/>
              </a:lnSpc>
              <a:spcBef>
                <a:spcPts val="1000"/>
              </a:spcBef>
              <a:spcAft>
                <a:spcPts val="0"/>
              </a:spcAft>
              <a:buClr>
                <a:schemeClr val="lt1"/>
              </a:buClr>
              <a:buSzPts val="3000"/>
              <a:buNone/>
            </a:pPr>
            <a:endParaRPr/>
          </a:p>
          <a:p>
            <a:pPr marL="0" lvl="0" indent="0" algn="ctr" rtl="0">
              <a:lnSpc>
                <a:spcPct val="90000"/>
              </a:lnSpc>
              <a:spcBef>
                <a:spcPts val="1000"/>
              </a:spcBef>
              <a:spcAft>
                <a:spcPts val="0"/>
              </a:spcAft>
              <a:buClr>
                <a:schemeClr val="lt1"/>
              </a:buClr>
              <a:buSzPts val="3000"/>
              <a:buNone/>
            </a:pPr>
            <a:r>
              <a:rPr lang="en-GB"/>
              <a:t>Téměř nemožné(potřebuje obrovský výpočetní výkon, elektřinu atd.)</a:t>
            </a:r>
            <a:endParaRPr/>
          </a:p>
        </p:txBody>
      </p:sp>
      <p:sp>
        <p:nvSpPr>
          <p:cNvPr id="1159" name="Google Shape;1159;p36"/>
          <p:cNvSpPr/>
          <p:nvPr/>
        </p:nvSpPr>
        <p:spPr>
          <a:xfrm>
            <a:off x="844824" y="524266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0" name="Google Shape;1160;p36"/>
          <p:cNvSpPr/>
          <p:nvPr/>
        </p:nvSpPr>
        <p:spPr>
          <a:xfrm>
            <a:off x="844824" y="524266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neplatný</a:t>
            </a:r>
            <a:endParaRPr sz="1400">
              <a:solidFill>
                <a:schemeClr val="lt1"/>
              </a:solidFill>
              <a:latin typeface="Calibri"/>
              <a:ea typeface="Calibri"/>
              <a:cs typeface="Calibri"/>
              <a:sym typeface="Calibri"/>
            </a:endParaRPr>
          </a:p>
        </p:txBody>
      </p:sp>
      <p:pic>
        <p:nvPicPr>
          <p:cNvPr id="1161" name="Google Shape;1161;p36"/>
          <p:cNvPicPr preferRelativeResize="0"/>
          <p:nvPr/>
        </p:nvPicPr>
        <p:blipFill rotWithShape="1">
          <a:blip r:embed="rId3">
            <a:alphaModFix/>
          </a:blip>
          <a:srcRect/>
          <a:stretch/>
        </p:blipFill>
        <p:spPr>
          <a:xfrm rot="-2723235">
            <a:off x="1147007" y="4701506"/>
            <a:ext cx="611785" cy="611785"/>
          </a:xfrm>
          <a:prstGeom prst="rect">
            <a:avLst/>
          </a:prstGeom>
          <a:noFill/>
          <a:ln>
            <a:noFill/>
          </a:ln>
        </p:spPr>
      </p:pic>
      <p:sp>
        <p:nvSpPr>
          <p:cNvPr id="1162" name="Google Shape;1162;p36"/>
          <p:cNvSpPr/>
          <p:nvPr/>
        </p:nvSpPr>
        <p:spPr>
          <a:xfrm>
            <a:off x="844824" y="362339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3" name="Google Shape;1163;p36"/>
          <p:cNvSpPr/>
          <p:nvPr/>
        </p:nvSpPr>
        <p:spPr>
          <a:xfrm>
            <a:off x="844824" y="3623397"/>
            <a:ext cx="1216152" cy="1216152"/>
          </a:xfrm>
          <a:prstGeom prst="cube">
            <a:avLst>
              <a:gd name="adj" fmla="val 25000"/>
            </a:avLst>
          </a:prstGeom>
          <a:solidFill>
            <a:srgbClr val="FF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neplatný</a:t>
            </a:r>
            <a:endParaRPr sz="1400">
              <a:solidFill>
                <a:schemeClr val="lt1"/>
              </a:solidFill>
              <a:latin typeface="Calibri"/>
              <a:ea typeface="Calibri"/>
              <a:cs typeface="Calibri"/>
              <a:sym typeface="Calibri"/>
            </a:endParaRPr>
          </a:p>
        </p:txBody>
      </p:sp>
      <p:pic>
        <p:nvPicPr>
          <p:cNvPr id="1164" name="Google Shape;1164;p36"/>
          <p:cNvPicPr preferRelativeResize="0"/>
          <p:nvPr/>
        </p:nvPicPr>
        <p:blipFill rotWithShape="1">
          <a:blip r:embed="rId3">
            <a:alphaModFix/>
          </a:blip>
          <a:srcRect/>
          <a:stretch/>
        </p:blipFill>
        <p:spPr>
          <a:xfrm rot="-2723235">
            <a:off x="1147009" y="3089695"/>
            <a:ext cx="611785" cy="611785"/>
          </a:xfrm>
          <a:prstGeom prst="rect">
            <a:avLst/>
          </a:prstGeom>
          <a:noFill/>
          <a:ln>
            <a:noFill/>
          </a:ln>
        </p:spPr>
      </p:pic>
      <p:sp>
        <p:nvSpPr>
          <p:cNvPr id="1165" name="Google Shape;1165;p36"/>
          <p:cNvSpPr/>
          <p:nvPr/>
        </p:nvSpPr>
        <p:spPr>
          <a:xfrm>
            <a:off x="844824" y="2004127"/>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66" name="Google Shape;1166;p36"/>
          <p:cNvSpPr/>
          <p:nvPr/>
        </p:nvSpPr>
        <p:spPr>
          <a:xfrm>
            <a:off x="844824" y="2004127"/>
            <a:ext cx="1216152" cy="1216152"/>
          </a:xfrm>
          <a:prstGeom prst="cube">
            <a:avLst>
              <a:gd name="adj" fmla="val 25000"/>
            </a:avLst>
          </a:prstGeom>
          <a:solidFill>
            <a:srgbClr val="FFFF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400">
                <a:solidFill>
                  <a:srgbClr val="262626"/>
                </a:solidFill>
                <a:latin typeface="Calibri"/>
                <a:ea typeface="Calibri"/>
                <a:cs typeface="Calibri"/>
                <a:sym typeface="Calibri"/>
              </a:rPr>
              <a:t>upravený</a:t>
            </a:r>
            <a:endParaRPr sz="1400">
              <a:solidFill>
                <a:srgbClr val="262626"/>
              </a:solidFill>
              <a:latin typeface="Calibri"/>
              <a:ea typeface="Calibri"/>
              <a:cs typeface="Calibri"/>
              <a:sym typeface="Calibri"/>
            </a:endParaRPr>
          </a:p>
        </p:txBody>
      </p:sp>
      <p:sp>
        <p:nvSpPr>
          <p:cNvPr id="1167" name="Google Shape;1167;p36"/>
          <p:cNvSpPr txBox="1"/>
          <p:nvPr/>
        </p:nvSpPr>
        <p:spPr>
          <a:xfrm>
            <a:off x="1997768" y="477208"/>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68" name="Google Shape;1168;p36"/>
          <p:cNvSpPr txBox="1"/>
          <p:nvPr/>
        </p:nvSpPr>
        <p:spPr>
          <a:xfrm>
            <a:off x="1769326" y="1616610"/>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pic>
        <p:nvPicPr>
          <p:cNvPr id="1169" name="Google Shape;1169;p36"/>
          <p:cNvPicPr preferRelativeResize="0"/>
          <p:nvPr/>
        </p:nvPicPr>
        <p:blipFill rotWithShape="1">
          <a:blip r:embed="rId3">
            <a:alphaModFix/>
          </a:blip>
          <a:srcRect/>
          <a:stretch/>
        </p:blipFill>
        <p:spPr>
          <a:xfrm rot="-2723235">
            <a:off x="1147008" y="1477883"/>
            <a:ext cx="611785" cy="611785"/>
          </a:xfrm>
          <a:prstGeom prst="rect">
            <a:avLst/>
          </a:prstGeom>
          <a:noFill/>
          <a:ln>
            <a:noFill/>
          </a:ln>
        </p:spPr>
      </p:pic>
      <p:sp>
        <p:nvSpPr>
          <p:cNvPr id="1170" name="Google Shape;1170;p36"/>
          <p:cNvSpPr/>
          <p:nvPr/>
        </p:nvSpPr>
        <p:spPr>
          <a:xfrm>
            <a:off x="844824" y="384858"/>
            <a:ext cx="1216152" cy="1216152"/>
          </a:xfrm>
          <a:prstGeom prst="cube">
            <a:avLst>
              <a:gd name="adj" fmla="val 25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1" name="Google Shape;1171;p36"/>
          <p:cNvSpPr/>
          <p:nvPr/>
        </p:nvSpPr>
        <p:spPr>
          <a:xfrm>
            <a:off x="1528197" y="1644360"/>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2" name="Google Shape;1172;p36"/>
          <p:cNvSpPr txBox="1"/>
          <p:nvPr/>
        </p:nvSpPr>
        <p:spPr>
          <a:xfrm>
            <a:off x="1997768" y="2094784"/>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73" name="Google Shape;1173;p36"/>
          <p:cNvSpPr txBox="1"/>
          <p:nvPr/>
        </p:nvSpPr>
        <p:spPr>
          <a:xfrm>
            <a:off x="1769326" y="3234186"/>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74" name="Google Shape;1174;p36"/>
          <p:cNvSpPr/>
          <p:nvPr/>
        </p:nvSpPr>
        <p:spPr>
          <a:xfrm>
            <a:off x="1528197" y="3261936"/>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5" name="Google Shape;1175;p36"/>
          <p:cNvSpPr txBox="1"/>
          <p:nvPr/>
        </p:nvSpPr>
        <p:spPr>
          <a:xfrm>
            <a:off x="1997768" y="3732656"/>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76" name="Google Shape;1176;p36"/>
          <p:cNvSpPr txBox="1"/>
          <p:nvPr/>
        </p:nvSpPr>
        <p:spPr>
          <a:xfrm>
            <a:off x="1769326" y="4872058"/>
            <a:ext cx="12236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
        <p:nvSpPr>
          <p:cNvPr id="1177" name="Google Shape;1177;p36"/>
          <p:cNvSpPr/>
          <p:nvPr/>
        </p:nvSpPr>
        <p:spPr>
          <a:xfrm>
            <a:off x="1528197" y="4899808"/>
            <a:ext cx="413682" cy="489204"/>
          </a:xfrm>
          <a:prstGeom prst="down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8" name="Google Shape;1178;p36"/>
          <p:cNvSpPr txBox="1"/>
          <p:nvPr/>
        </p:nvSpPr>
        <p:spPr>
          <a:xfrm>
            <a:off x="1998320" y="5370170"/>
            <a:ext cx="243912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Údaje o transakcích</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předchozího bloku</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Hash bloku</a:t>
            </a: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66"/>
                                        </p:tgtEl>
                                        <p:attrNameLst>
                                          <p:attrName>style.visibility</p:attrName>
                                        </p:attrNameLst>
                                      </p:cBhvr>
                                      <p:to>
                                        <p:strVal val="visible"/>
                                      </p:to>
                                    </p:set>
                                    <p:animEffect transition="in" filter="fade">
                                      <p:cBhvr>
                                        <p:cTn id="7" dur="500"/>
                                        <p:tgtEl>
                                          <p:spTgt spid="11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63"/>
                                        </p:tgtEl>
                                        <p:attrNameLst>
                                          <p:attrName>style.visibility</p:attrName>
                                        </p:attrNameLst>
                                      </p:cBhvr>
                                      <p:to>
                                        <p:strVal val="visible"/>
                                      </p:to>
                                    </p:set>
                                    <p:animEffect transition="in" filter="fade">
                                      <p:cBhvr>
                                        <p:cTn id="12" dur="500"/>
                                        <p:tgtEl>
                                          <p:spTgt spid="1163"/>
                                        </p:tgtEl>
                                      </p:cBhvr>
                                    </p:animEffect>
                                  </p:childTnLst>
                                </p:cTn>
                              </p:par>
                              <p:par>
                                <p:cTn id="13" presetID="10" presetClass="entr" presetSubtype="0" fill="hold" nodeType="withEffect">
                                  <p:stCondLst>
                                    <p:cond delay="0"/>
                                  </p:stCondLst>
                                  <p:childTnLst>
                                    <p:set>
                                      <p:cBhvr>
                                        <p:cTn id="14" dur="1" fill="hold">
                                          <p:stCondLst>
                                            <p:cond delay="0"/>
                                          </p:stCondLst>
                                        </p:cTn>
                                        <p:tgtEl>
                                          <p:spTgt spid="1160"/>
                                        </p:tgtEl>
                                        <p:attrNameLst>
                                          <p:attrName>style.visibility</p:attrName>
                                        </p:attrNameLst>
                                      </p:cBhvr>
                                      <p:to>
                                        <p:strVal val="visible"/>
                                      </p:to>
                                    </p:set>
                                    <p:animEffect transition="in" filter="fade">
                                      <p:cBhvr>
                                        <p:cTn id="15" dur="500"/>
                                        <p:tgtEl>
                                          <p:spTgt spid="1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3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Proof of Work (PoW) je forma kryptografického důkazu, ve kterém jedna strana (dokazatel) dokazuje ostatním (ověřovatelům), že bylo vynaloženo určité množství specifického výpočetního úsilí.</a:t>
            </a:r>
            <a:endParaRPr/>
          </a:p>
          <a:p>
            <a:pPr marL="228600" lvl="0" indent="-228600" algn="l" rtl="0">
              <a:lnSpc>
                <a:spcPct val="90000"/>
              </a:lnSpc>
              <a:spcBef>
                <a:spcPts val="1000"/>
              </a:spcBef>
              <a:spcAft>
                <a:spcPts val="0"/>
              </a:spcAft>
              <a:buClr>
                <a:srgbClr val="262626"/>
              </a:buClr>
              <a:buSzPts val="2400"/>
              <a:buNone/>
            </a:pPr>
            <a:r>
              <a:rPr lang="en-GB"/>
              <a:t>Dokazatelé mohou následně tyto výdaje potvrdit s minimálním úsilím z jejich strany.</a:t>
            </a:r>
            <a:endParaRPr/>
          </a:p>
        </p:txBody>
      </p:sp>
      <p:sp>
        <p:nvSpPr>
          <p:cNvPr id="1184" name="Google Shape;1184;p3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Proof of Work</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cxnSp>
        <p:nvCxnSpPr>
          <p:cNvPr id="1189" name="Google Shape;1189;p38"/>
          <p:cNvCxnSpPr>
            <a:stCxn id="1190" idx="2"/>
            <a:endCxn id="1191" idx="0"/>
          </p:cNvCxnSpPr>
          <p:nvPr/>
        </p:nvCxnSpPr>
        <p:spPr>
          <a:xfrm>
            <a:off x="7363041" y="3151437"/>
            <a:ext cx="2143200" cy="2054400"/>
          </a:xfrm>
          <a:prstGeom prst="straightConnector1">
            <a:avLst/>
          </a:prstGeom>
          <a:noFill/>
          <a:ln w="25400" cap="flat" cmpd="sng">
            <a:solidFill>
              <a:schemeClr val="accent1"/>
            </a:solidFill>
            <a:prstDash val="solid"/>
            <a:miter lim="800000"/>
            <a:headEnd type="none" w="sm" len="sm"/>
            <a:tailEnd type="triangle" w="med" len="med"/>
          </a:ln>
        </p:spPr>
      </p:cxnSp>
      <p:sp>
        <p:nvSpPr>
          <p:cNvPr id="1192" name="Google Shape;1192;p38"/>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Proof of Work</a:t>
            </a:r>
            <a:endParaRPr/>
          </a:p>
        </p:txBody>
      </p:sp>
      <p:sp>
        <p:nvSpPr>
          <p:cNvPr id="1193" name="Google Shape;1193;p38"/>
          <p:cNvSpPr/>
          <p:nvPr/>
        </p:nvSpPr>
        <p:spPr>
          <a:xfrm>
            <a:off x="802268" y="1477925"/>
            <a:ext cx="2647507"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Hash předchozího bloku</a:t>
            </a:r>
            <a:endParaRPr sz="1800">
              <a:solidFill>
                <a:schemeClr val="lt1"/>
              </a:solidFill>
              <a:latin typeface="Calibri"/>
              <a:ea typeface="Calibri"/>
              <a:cs typeface="Calibri"/>
              <a:sym typeface="Calibri"/>
            </a:endParaRPr>
          </a:p>
        </p:txBody>
      </p:sp>
      <p:sp>
        <p:nvSpPr>
          <p:cNvPr id="1194" name="Google Shape;1194;p38"/>
          <p:cNvSpPr/>
          <p:nvPr/>
        </p:nvSpPr>
        <p:spPr>
          <a:xfrm>
            <a:off x="802267" y="2083980"/>
            <a:ext cx="2647508" cy="1488559"/>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Data</a:t>
            </a:r>
            <a:endParaRPr/>
          </a:p>
          <a:p>
            <a:pPr marL="0" marR="0" lvl="0" indent="0" algn="ctr" rtl="0">
              <a:spcBef>
                <a:spcPts val="0"/>
              </a:spcBef>
              <a:spcAft>
                <a:spcPts val="0"/>
              </a:spcAft>
              <a:buNone/>
            </a:pPr>
            <a:r>
              <a:rPr lang="en-GB" sz="1800">
                <a:solidFill>
                  <a:schemeClr val="lt1"/>
                </a:solidFill>
                <a:latin typeface="Calibri"/>
                <a:ea typeface="Calibri"/>
                <a:cs typeface="Calibri"/>
                <a:sym typeface="Calibri"/>
              </a:rPr>
              <a:t>(transakce)</a:t>
            </a:r>
            <a:endParaRPr/>
          </a:p>
        </p:txBody>
      </p:sp>
      <p:sp>
        <p:nvSpPr>
          <p:cNvPr id="1195" name="Google Shape;1195;p38"/>
          <p:cNvSpPr/>
          <p:nvPr/>
        </p:nvSpPr>
        <p:spPr>
          <a:xfrm>
            <a:off x="802267" y="3668231"/>
            <a:ext cx="2647508" cy="510363"/>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Dodatečné číslo (např. Noce v bitcoinu)</a:t>
            </a:r>
            <a:endParaRPr sz="1800">
              <a:solidFill>
                <a:schemeClr val="lt1"/>
              </a:solidFill>
              <a:latin typeface="Calibri"/>
              <a:ea typeface="Calibri"/>
              <a:cs typeface="Calibri"/>
              <a:sym typeface="Calibri"/>
            </a:endParaRPr>
          </a:p>
        </p:txBody>
      </p:sp>
      <p:sp>
        <p:nvSpPr>
          <p:cNvPr id="1196" name="Google Shape;1196;p38"/>
          <p:cNvSpPr/>
          <p:nvPr/>
        </p:nvSpPr>
        <p:spPr>
          <a:xfrm>
            <a:off x="3763926" y="2585943"/>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7" name="Google Shape;1197;p38"/>
          <p:cNvSpPr/>
          <p:nvPr/>
        </p:nvSpPr>
        <p:spPr>
          <a:xfrm>
            <a:off x="4582631" y="2462551"/>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Hashovací funkce</a:t>
            </a:r>
            <a:endParaRPr sz="1800">
              <a:solidFill>
                <a:schemeClr val="lt1"/>
              </a:solidFill>
              <a:latin typeface="Calibri"/>
              <a:ea typeface="Calibri"/>
              <a:cs typeface="Calibri"/>
              <a:sym typeface="Calibri"/>
            </a:endParaRPr>
          </a:p>
        </p:txBody>
      </p:sp>
      <p:sp>
        <p:nvSpPr>
          <p:cNvPr id="1198" name="Google Shape;1198;p38"/>
          <p:cNvSpPr/>
          <p:nvPr/>
        </p:nvSpPr>
        <p:spPr>
          <a:xfrm>
            <a:off x="5964862" y="2543414"/>
            <a:ext cx="595423" cy="484632"/>
          </a:xfrm>
          <a:prstGeom prst="rightArrow">
            <a:avLst>
              <a:gd name="adj1" fmla="val 50000"/>
              <a:gd name="adj2" fmla="val 50000"/>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0" name="Google Shape;1190;p38"/>
          <p:cNvSpPr/>
          <p:nvPr/>
        </p:nvSpPr>
        <p:spPr>
          <a:xfrm>
            <a:off x="6783567" y="2420022"/>
            <a:ext cx="1158949" cy="731415"/>
          </a:xfrm>
          <a:prstGeom prst="rect">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HASH</a:t>
            </a:r>
            <a:endParaRPr/>
          </a:p>
        </p:txBody>
      </p:sp>
      <p:sp>
        <p:nvSpPr>
          <p:cNvPr id="1199" name="Google Shape;1199;p38"/>
          <p:cNvSpPr/>
          <p:nvPr/>
        </p:nvSpPr>
        <p:spPr>
          <a:xfrm>
            <a:off x="5199317"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Aditional number search</a:t>
            </a:r>
            <a:endParaRPr/>
          </a:p>
        </p:txBody>
      </p:sp>
      <p:sp>
        <p:nvSpPr>
          <p:cNvPr id="1200" name="Google Shape;1200;p38"/>
          <p:cNvSpPr/>
          <p:nvPr/>
        </p:nvSpPr>
        <p:spPr>
          <a:xfrm>
            <a:off x="7340005"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Aditional number search</a:t>
            </a:r>
            <a:endParaRPr/>
          </a:p>
        </p:txBody>
      </p:sp>
      <p:sp>
        <p:nvSpPr>
          <p:cNvPr id="1201" name="Google Shape;1201;p38"/>
          <p:cNvSpPr/>
          <p:nvPr/>
        </p:nvSpPr>
        <p:spPr>
          <a:xfrm>
            <a:off x="6209404" y="5234596"/>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Aditional number search</a:t>
            </a:r>
            <a:endParaRPr/>
          </a:p>
        </p:txBody>
      </p:sp>
      <p:sp>
        <p:nvSpPr>
          <p:cNvPr id="1191" name="Google Shape;1191;p38"/>
          <p:cNvSpPr/>
          <p:nvPr/>
        </p:nvSpPr>
        <p:spPr>
          <a:xfrm>
            <a:off x="8498952" y="5205751"/>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Aditional number search</a:t>
            </a:r>
            <a:endParaRPr/>
          </a:p>
        </p:txBody>
      </p:sp>
      <p:sp>
        <p:nvSpPr>
          <p:cNvPr id="1202" name="Google Shape;1202;p38"/>
          <p:cNvSpPr/>
          <p:nvPr/>
        </p:nvSpPr>
        <p:spPr>
          <a:xfrm>
            <a:off x="9480693" y="4178594"/>
            <a:ext cx="2014864" cy="1018970"/>
          </a:xfrm>
          <a:prstGeom prst="ellipse">
            <a:avLst/>
          </a:prstGeom>
          <a:solidFill>
            <a:schemeClr val="accent1"/>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Aditional number search</a:t>
            </a:r>
            <a:endParaRPr/>
          </a:p>
        </p:txBody>
      </p:sp>
      <p:cxnSp>
        <p:nvCxnSpPr>
          <p:cNvPr id="1203" name="Google Shape;1203;p38"/>
          <p:cNvCxnSpPr>
            <a:stCxn id="1190" idx="2"/>
            <a:endCxn id="1199" idx="0"/>
          </p:cNvCxnSpPr>
          <p:nvPr/>
        </p:nvCxnSpPr>
        <p:spPr>
          <a:xfrm flipH="1">
            <a:off x="6206841" y="3151437"/>
            <a:ext cx="11562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4" name="Google Shape;1204;p38"/>
          <p:cNvCxnSpPr>
            <a:stCxn id="1190" idx="2"/>
            <a:endCxn id="1200" idx="0"/>
          </p:cNvCxnSpPr>
          <p:nvPr/>
        </p:nvCxnSpPr>
        <p:spPr>
          <a:xfrm>
            <a:off x="7363041" y="3151437"/>
            <a:ext cx="9843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5" name="Google Shape;1205;p38"/>
          <p:cNvCxnSpPr>
            <a:stCxn id="1190" idx="2"/>
            <a:endCxn id="1202" idx="0"/>
          </p:cNvCxnSpPr>
          <p:nvPr/>
        </p:nvCxnSpPr>
        <p:spPr>
          <a:xfrm>
            <a:off x="7363041" y="3151437"/>
            <a:ext cx="3125100" cy="102720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06" name="Google Shape;1206;p38"/>
          <p:cNvCxnSpPr>
            <a:stCxn id="1190" idx="2"/>
            <a:endCxn id="1201" idx="0"/>
          </p:cNvCxnSpPr>
          <p:nvPr/>
        </p:nvCxnSpPr>
        <p:spPr>
          <a:xfrm flipH="1">
            <a:off x="7216941" y="3151437"/>
            <a:ext cx="146100" cy="2083200"/>
          </a:xfrm>
          <a:prstGeom prst="straightConnector1">
            <a:avLst/>
          </a:prstGeom>
          <a:noFill/>
          <a:ln w="25400" cap="flat" cmpd="sng">
            <a:solidFill>
              <a:schemeClr val="accent1"/>
            </a:solidFill>
            <a:prstDash val="solid"/>
            <a:miter lim="800000"/>
            <a:headEnd type="none" w="sm" len="sm"/>
            <a:tailEnd type="triangle" w="med" len="med"/>
          </a:ln>
        </p:spPr>
      </p:cxnSp>
      <p:sp>
        <p:nvSpPr>
          <p:cNvPr id="1207" name="Google Shape;1207;p38"/>
          <p:cNvSpPr txBox="1"/>
          <p:nvPr/>
        </p:nvSpPr>
        <p:spPr>
          <a:xfrm>
            <a:off x="7340005" y="6290598"/>
            <a:ext cx="189744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Miliony kombinací</a:t>
            </a:r>
            <a:endParaRPr sz="1800">
              <a:solidFill>
                <a:schemeClr val="dk1"/>
              </a:solidFill>
              <a:latin typeface="Calibri"/>
              <a:ea typeface="Calibri"/>
              <a:cs typeface="Calibri"/>
              <a:sym typeface="Calibri"/>
            </a:endParaRPr>
          </a:p>
        </p:txBody>
      </p:sp>
      <p:sp>
        <p:nvSpPr>
          <p:cNvPr id="1208" name="Google Shape;1208;p38"/>
          <p:cNvSpPr/>
          <p:nvPr/>
        </p:nvSpPr>
        <p:spPr>
          <a:xfrm>
            <a:off x="678730" y="1329179"/>
            <a:ext cx="2894029" cy="2969444"/>
          </a:xfrm>
          <a:prstGeom prst="rect">
            <a:avLst/>
          </a:prstGeom>
          <a:noFill/>
          <a:ln w="8572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9" name="Google Shape;1209;p38"/>
          <p:cNvSpPr/>
          <p:nvPr/>
        </p:nvSpPr>
        <p:spPr>
          <a:xfrm rot="1139331">
            <a:off x="3652366" y="3986466"/>
            <a:ext cx="1511604" cy="484632"/>
          </a:xfrm>
          <a:prstGeom prst="leftArrow">
            <a:avLst>
              <a:gd name="adj1" fmla="val 50000"/>
              <a:gd name="adj2" fmla="val 50000"/>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0" name="Google Shape;1210;p38"/>
          <p:cNvSpPr txBox="1"/>
          <p:nvPr/>
        </p:nvSpPr>
        <p:spPr>
          <a:xfrm>
            <a:off x="4207768" y="5121392"/>
            <a:ext cx="202202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rgbClr val="FF0000"/>
                </a:solidFill>
                <a:latin typeface="Calibri"/>
                <a:ea typeface="Calibri"/>
                <a:cs typeface="Calibri"/>
                <a:sym typeface="Calibri"/>
              </a:rPr>
              <a:t>Poskytování důkazů</a:t>
            </a:r>
            <a:endParaRPr sz="1800">
              <a:solidFill>
                <a:srgbClr val="FF0000"/>
              </a:solidFill>
              <a:latin typeface="Calibri"/>
              <a:ea typeface="Calibri"/>
              <a:cs typeface="Calibri"/>
              <a:sym typeface="Calibri"/>
            </a:endParaRPr>
          </a:p>
        </p:txBody>
      </p:sp>
      <p:sp>
        <p:nvSpPr>
          <p:cNvPr id="1211" name="Google Shape;1211;p38"/>
          <p:cNvSpPr/>
          <p:nvPr/>
        </p:nvSpPr>
        <p:spPr>
          <a:xfrm>
            <a:off x="5199317" y="4179513"/>
            <a:ext cx="2014864" cy="1018970"/>
          </a:xfrm>
          <a:prstGeom prst="ellipse">
            <a:avLst/>
          </a:prstGeom>
          <a:solidFill>
            <a:srgbClr val="C00000"/>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Bylo nalezeno další číslo</a:t>
            </a:r>
            <a:endParaRPr sz="1800">
              <a:solidFill>
                <a:schemeClr val="lt1"/>
              </a:solidFill>
              <a:latin typeface="Calibri"/>
              <a:ea typeface="Calibri"/>
              <a:cs typeface="Calibri"/>
              <a:sym typeface="Calibri"/>
            </a:endParaRPr>
          </a:p>
        </p:txBody>
      </p:sp>
      <p:sp>
        <p:nvSpPr>
          <p:cNvPr id="1212" name="Google Shape;1212;p38"/>
          <p:cNvSpPr/>
          <p:nvPr/>
        </p:nvSpPr>
        <p:spPr>
          <a:xfrm>
            <a:off x="7340005"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Dodatečné ověření čísla</a:t>
            </a:r>
            <a:endParaRPr sz="1800">
              <a:solidFill>
                <a:schemeClr val="lt1"/>
              </a:solidFill>
              <a:latin typeface="Calibri"/>
              <a:ea typeface="Calibri"/>
              <a:cs typeface="Calibri"/>
              <a:sym typeface="Calibri"/>
            </a:endParaRPr>
          </a:p>
        </p:txBody>
      </p:sp>
      <p:sp>
        <p:nvSpPr>
          <p:cNvPr id="1213" name="Google Shape;1213;p38"/>
          <p:cNvSpPr/>
          <p:nvPr/>
        </p:nvSpPr>
        <p:spPr>
          <a:xfrm>
            <a:off x="6209404" y="5235515"/>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Dodatečné ověření čísla</a:t>
            </a:r>
            <a:endParaRPr sz="1800">
              <a:solidFill>
                <a:schemeClr val="lt1"/>
              </a:solidFill>
              <a:latin typeface="Calibri"/>
              <a:ea typeface="Calibri"/>
              <a:cs typeface="Calibri"/>
              <a:sym typeface="Calibri"/>
            </a:endParaRPr>
          </a:p>
        </p:txBody>
      </p:sp>
      <p:sp>
        <p:nvSpPr>
          <p:cNvPr id="1214" name="Google Shape;1214;p38"/>
          <p:cNvSpPr/>
          <p:nvPr/>
        </p:nvSpPr>
        <p:spPr>
          <a:xfrm>
            <a:off x="8498952" y="5206670"/>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Dodatečné ověření čísla</a:t>
            </a:r>
            <a:endParaRPr sz="1800">
              <a:solidFill>
                <a:schemeClr val="lt1"/>
              </a:solidFill>
              <a:latin typeface="Calibri"/>
              <a:ea typeface="Calibri"/>
              <a:cs typeface="Calibri"/>
              <a:sym typeface="Calibri"/>
            </a:endParaRPr>
          </a:p>
        </p:txBody>
      </p:sp>
      <p:sp>
        <p:nvSpPr>
          <p:cNvPr id="1215" name="Google Shape;1215;p38"/>
          <p:cNvSpPr/>
          <p:nvPr/>
        </p:nvSpPr>
        <p:spPr>
          <a:xfrm>
            <a:off x="9480693" y="4179513"/>
            <a:ext cx="2014864" cy="1018970"/>
          </a:xfrm>
          <a:prstGeom prst="ellipse">
            <a:avLst/>
          </a:prstGeom>
          <a:solidFill>
            <a:schemeClr val="accent5"/>
          </a:solidFill>
          <a:ln w="12700" cap="flat" cmpd="sng">
            <a:solidFill>
              <a:srgbClr val="032E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Dodatečné ověření čísla</a:t>
            </a:r>
            <a:endParaRPr sz="1800">
              <a:solidFill>
                <a:schemeClr val="lt1"/>
              </a:solidFill>
              <a:latin typeface="Calibri"/>
              <a:ea typeface="Calibri"/>
              <a:cs typeface="Calibri"/>
              <a:sym typeface="Calibri"/>
            </a:endParaRPr>
          </a:p>
        </p:txBody>
      </p:sp>
      <p:sp>
        <p:nvSpPr>
          <p:cNvPr id="1216" name="Google Shape;1216;p38"/>
          <p:cNvSpPr txBox="1"/>
          <p:nvPr/>
        </p:nvSpPr>
        <p:spPr>
          <a:xfrm>
            <a:off x="1342548" y="4394315"/>
            <a:ext cx="156639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a:solidFill>
                  <a:srgbClr val="FF0000"/>
                </a:solidFill>
                <a:latin typeface="Calibri"/>
                <a:ea typeface="Calibri"/>
                <a:cs typeface="Calibri"/>
                <a:sym typeface="Calibri"/>
              </a:rPr>
              <a:t>Blokový zámek</a:t>
            </a:r>
            <a:endParaRPr sz="1800">
              <a:solidFill>
                <a:srgbClr val="FF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3"/>
                                        </p:tgtEl>
                                        <p:attrNameLst>
                                          <p:attrName>style.visibility</p:attrName>
                                        </p:attrNameLst>
                                      </p:cBhvr>
                                      <p:to>
                                        <p:strVal val="visible"/>
                                      </p:to>
                                    </p:set>
                                    <p:animEffect transition="in" filter="fade">
                                      <p:cBhvr>
                                        <p:cTn id="7" dur="500"/>
                                        <p:tgtEl>
                                          <p:spTgt spid="1193"/>
                                        </p:tgtEl>
                                      </p:cBhvr>
                                    </p:animEffect>
                                  </p:childTnLst>
                                </p:cTn>
                              </p:par>
                              <p:par>
                                <p:cTn id="8" presetID="10" presetClass="entr" presetSubtype="0" fill="hold" nodeType="withEffect">
                                  <p:stCondLst>
                                    <p:cond delay="0"/>
                                  </p:stCondLst>
                                  <p:childTnLst>
                                    <p:set>
                                      <p:cBhvr>
                                        <p:cTn id="9" dur="1" fill="hold">
                                          <p:stCondLst>
                                            <p:cond delay="0"/>
                                          </p:stCondLst>
                                        </p:cTn>
                                        <p:tgtEl>
                                          <p:spTgt spid="1194"/>
                                        </p:tgtEl>
                                        <p:attrNameLst>
                                          <p:attrName>style.visibility</p:attrName>
                                        </p:attrNameLst>
                                      </p:cBhvr>
                                      <p:to>
                                        <p:strVal val="visible"/>
                                      </p:to>
                                    </p:set>
                                    <p:animEffect transition="in" filter="fade">
                                      <p:cBhvr>
                                        <p:cTn id="10" dur="500"/>
                                        <p:tgtEl>
                                          <p:spTgt spid="1194"/>
                                        </p:tgtEl>
                                      </p:cBhvr>
                                    </p:animEffect>
                                  </p:childTnLst>
                                </p:cTn>
                              </p:par>
                              <p:par>
                                <p:cTn id="11" presetID="10" presetClass="entr" presetSubtype="0" fill="hold" nodeType="withEffect">
                                  <p:stCondLst>
                                    <p:cond delay="0"/>
                                  </p:stCondLst>
                                  <p:childTnLst>
                                    <p:set>
                                      <p:cBhvr>
                                        <p:cTn id="12" dur="1" fill="hold">
                                          <p:stCondLst>
                                            <p:cond delay="0"/>
                                          </p:stCondLst>
                                        </p:cTn>
                                        <p:tgtEl>
                                          <p:spTgt spid="1195"/>
                                        </p:tgtEl>
                                        <p:attrNameLst>
                                          <p:attrName>style.visibility</p:attrName>
                                        </p:attrNameLst>
                                      </p:cBhvr>
                                      <p:to>
                                        <p:strVal val="visible"/>
                                      </p:to>
                                    </p:set>
                                    <p:animEffect transition="in" filter="fade">
                                      <p:cBhvr>
                                        <p:cTn id="13" dur="500"/>
                                        <p:tgtEl>
                                          <p:spTgt spid="119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96"/>
                                        </p:tgtEl>
                                        <p:attrNameLst>
                                          <p:attrName>style.visibility</p:attrName>
                                        </p:attrNameLst>
                                      </p:cBhvr>
                                      <p:to>
                                        <p:strVal val="visible"/>
                                      </p:to>
                                    </p:set>
                                    <p:animEffect transition="in" filter="fade">
                                      <p:cBhvr>
                                        <p:cTn id="18" dur="500"/>
                                        <p:tgtEl>
                                          <p:spTgt spid="1196"/>
                                        </p:tgtEl>
                                      </p:cBhvr>
                                    </p:animEffect>
                                  </p:childTnLst>
                                </p:cTn>
                              </p:par>
                              <p:par>
                                <p:cTn id="19" presetID="10" presetClass="entr" presetSubtype="0" fill="hold" nodeType="withEffect">
                                  <p:stCondLst>
                                    <p:cond delay="0"/>
                                  </p:stCondLst>
                                  <p:childTnLst>
                                    <p:set>
                                      <p:cBhvr>
                                        <p:cTn id="20" dur="1" fill="hold">
                                          <p:stCondLst>
                                            <p:cond delay="0"/>
                                          </p:stCondLst>
                                        </p:cTn>
                                        <p:tgtEl>
                                          <p:spTgt spid="1197"/>
                                        </p:tgtEl>
                                        <p:attrNameLst>
                                          <p:attrName>style.visibility</p:attrName>
                                        </p:attrNameLst>
                                      </p:cBhvr>
                                      <p:to>
                                        <p:strVal val="visible"/>
                                      </p:to>
                                    </p:set>
                                    <p:animEffect transition="in" filter="fade">
                                      <p:cBhvr>
                                        <p:cTn id="21" dur="500"/>
                                        <p:tgtEl>
                                          <p:spTgt spid="119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98"/>
                                        </p:tgtEl>
                                        <p:attrNameLst>
                                          <p:attrName>style.visibility</p:attrName>
                                        </p:attrNameLst>
                                      </p:cBhvr>
                                      <p:to>
                                        <p:strVal val="visible"/>
                                      </p:to>
                                    </p:set>
                                    <p:animEffect transition="in" filter="fade">
                                      <p:cBhvr>
                                        <p:cTn id="26" dur="500"/>
                                        <p:tgtEl>
                                          <p:spTgt spid="1198"/>
                                        </p:tgtEl>
                                      </p:cBhvr>
                                    </p:animEffect>
                                  </p:childTnLst>
                                </p:cTn>
                              </p:par>
                              <p:par>
                                <p:cTn id="27" presetID="10" presetClass="entr" presetSubtype="0" fill="hold" nodeType="withEffect">
                                  <p:stCondLst>
                                    <p:cond delay="0"/>
                                  </p:stCondLst>
                                  <p:childTnLst>
                                    <p:set>
                                      <p:cBhvr>
                                        <p:cTn id="28" dur="1" fill="hold">
                                          <p:stCondLst>
                                            <p:cond delay="0"/>
                                          </p:stCondLst>
                                        </p:cTn>
                                        <p:tgtEl>
                                          <p:spTgt spid="1190"/>
                                        </p:tgtEl>
                                        <p:attrNameLst>
                                          <p:attrName>style.visibility</p:attrName>
                                        </p:attrNameLst>
                                      </p:cBhvr>
                                      <p:to>
                                        <p:strVal val="visible"/>
                                      </p:to>
                                    </p:set>
                                    <p:animEffect transition="in" filter="fade">
                                      <p:cBhvr>
                                        <p:cTn id="29" dur="500"/>
                                        <p:tgtEl>
                                          <p:spTgt spid="119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03"/>
                                        </p:tgtEl>
                                        <p:attrNameLst>
                                          <p:attrName>style.visibility</p:attrName>
                                        </p:attrNameLst>
                                      </p:cBhvr>
                                      <p:to>
                                        <p:strVal val="visible"/>
                                      </p:to>
                                    </p:set>
                                    <p:animEffect transition="in" filter="fade">
                                      <p:cBhvr>
                                        <p:cTn id="34" dur="500"/>
                                        <p:tgtEl>
                                          <p:spTgt spid="1203"/>
                                        </p:tgtEl>
                                      </p:cBhvr>
                                    </p:animEffect>
                                  </p:childTnLst>
                                </p:cTn>
                              </p:par>
                              <p:par>
                                <p:cTn id="35" presetID="10" presetClass="entr" presetSubtype="0" fill="hold" nodeType="withEffect">
                                  <p:stCondLst>
                                    <p:cond delay="0"/>
                                  </p:stCondLst>
                                  <p:childTnLst>
                                    <p:set>
                                      <p:cBhvr>
                                        <p:cTn id="36" dur="1" fill="hold">
                                          <p:stCondLst>
                                            <p:cond delay="0"/>
                                          </p:stCondLst>
                                        </p:cTn>
                                        <p:tgtEl>
                                          <p:spTgt spid="1206"/>
                                        </p:tgtEl>
                                        <p:attrNameLst>
                                          <p:attrName>style.visibility</p:attrName>
                                        </p:attrNameLst>
                                      </p:cBhvr>
                                      <p:to>
                                        <p:strVal val="visible"/>
                                      </p:to>
                                    </p:set>
                                    <p:animEffect transition="in" filter="fade">
                                      <p:cBhvr>
                                        <p:cTn id="37" dur="500"/>
                                        <p:tgtEl>
                                          <p:spTgt spid="1206"/>
                                        </p:tgtEl>
                                      </p:cBhvr>
                                    </p:animEffect>
                                  </p:childTnLst>
                                </p:cTn>
                              </p:par>
                              <p:par>
                                <p:cTn id="38" presetID="10" presetClass="entr" presetSubtype="0" fill="hold" nodeType="withEffect">
                                  <p:stCondLst>
                                    <p:cond delay="0"/>
                                  </p:stCondLst>
                                  <p:childTnLst>
                                    <p:set>
                                      <p:cBhvr>
                                        <p:cTn id="39" dur="1" fill="hold">
                                          <p:stCondLst>
                                            <p:cond delay="0"/>
                                          </p:stCondLst>
                                        </p:cTn>
                                        <p:tgtEl>
                                          <p:spTgt spid="1204"/>
                                        </p:tgtEl>
                                        <p:attrNameLst>
                                          <p:attrName>style.visibility</p:attrName>
                                        </p:attrNameLst>
                                      </p:cBhvr>
                                      <p:to>
                                        <p:strVal val="visible"/>
                                      </p:to>
                                    </p:set>
                                    <p:animEffect transition="in" filter="fade">
                                      <p:cBhvr>
                                        <p:cTn id="40" dur="500"/>
                                        <p:tgtEl>
                                          <p:spTgt spid="1204"/>
                                        </p:tgtEl>
                                      </p:cBhvr>
                                    </p:animEffect>
                                  </p:childTnLst>
                                </p:cTn>
                              </p:par>
                              <p:par>
                                <p:cTn id="41" presetID="10" presetClass="entr" presetSubtype="0" fill="hold" nodeType="withEffect">
                                  <p:stCondLst>
                                    <p:cond delay="0"/>
                                  </p:stCondLst>
                                  <p:childTnLst>
                                    <p:set>
                                      <p:cBhvr>
                                        <p:cTn id="42" dur="1" fill="hold">
                                          <p:stCondLst>
                                            <p:cond delay="0"/>
                                          </p:stCondLst>
                                        </p:cTn>
                                        <p:tgtEl>
                                          <p:spTgt spid="1189"/>
                                        </p:tgtEl>
                                        <p:attrNameLst>
                                          <p:attrName>style.visibility</p:attrName>
                                        </p:attrNameLst>
                                      </p:cBhvr>
                                      <p:to>
                                        <p:strVal val="visible"/>
                                      </p:to>
                                    </p:set>
                                    <p:animEffect transition="in" filter="fade">
                                      <p:cBhvr>
                                        <p:cTn id="43" dur="500"/>
                                        <p:tgtEl>
                                          <p:spTgt spid="1189"/>
                                        </p:tgtEl>
                                      </p:cBhvr>
                                    </p:animEffect>
                                  </p:childTnLst>
                                </p:cTn>
                              </p:par>
                              <p:par>
                                <p:cTn id="44" presetID="10" presetClass="entr" presetSubtype="0" fill="hold" nodeType="withEffect">
                                  <p:stCondLst>
                                    <p:cond delay="0"/>
                                  </p:stCondLst>
                                  <p:childTnLst>
                                    <p:set>
                                      <p:cBhvr>
                                        <p:cTn id="45" dur="1" fill="hold">
                                          <p:stCondLst>
                                            <p:cond delay="0"/>
                                          </p:stCondLst>
                                        </p:cTn>
                                        <p:tgtEl>
                                          <p:spTgt spid="1205"/>
                                        </p:tgtEl>
                                        <p:attrNameLst>
                                          <p:attrName>style.visibility</p:attrName>
                                        </p:attrNameLst>
                                      </p:cBhvr>
                                      <p:to>
                                        <p:strVal val="visible"/>
                                      </p:to>
                                    </p:set>
                                    <p:animEffect transition="in" filter="fade">
                                      <p:cBhvr>
                                        <p:cTn id="46" dur="500"/>
                                        <p:tgtEl>
                                          <p:spTgt spid="1205"/>
                                        </p:tgtEl>
                                      </p:cBhvr>
                                    </p:animEffect>
                                  </p:childTnLst>
                                </p:cTn>
                              </p:par>
                              <p:par>
                                <p:cTn id="47" presetID="10" presetClass="entr" presetSubtype="0" fill="hold" nodeType="withEffect">
                                  <p:stCondLst>
                                    <p:cond delay="0"/>
                                  </p:stCondLst>
                                  <p:childTnLst>
                                    <p:set>
                                      <p:cBhvr>
                                        <p:cTn id="48" dur="1" fill="hold">
                                          <p:stCondLst>
                                            <p:cond delay="0"/>
                                          </p:stCondLst>
                                        </p:cTn>
                                        <p:tgtEl>
                                          <p:spTgt spid="1199"/>
                                        </p:tgtEl>
                                        <p:attrNameLst>
                                          <p:attrName>style.visibility</p:attrName>
                                        </p:attrNameLst>
                                      </p:cBhvr>
                                      <p:to>
                                        <p:strVal val="visible"/>
                                      </p:to>
                                    </p:set>
                                    <p:animEffect transition="in" filter="fade">
                                      <p:cBhvr>
                                        <p:cTn id="49" dur="500"/>
                                        <p:tgtEl>
                                          <p:spTgt spid="1199"/>
                                        </p:tgtEl>
                                      </p:cBhvr>
                                    </p:animEffect>
                                  </p:childTnLst>
                                </p:cTn>
                              </p:par>
                              <p:par>
                                <p:cTn id="50" presetID="10" presetClass="entr" presetSubtype="0" fill="hold" nodeType="withEffect">
                                  <p:stCondLst>
                                    <p:cond delay="0"/>
                                  </p:stCondLst>
                                  <p:childTnLst>
                                    <p:set>
                                      <p:cBhvr>
                                        <p:cTn id="51" dur="1" fill="hold">
                                          <p:stCondLst>
                                            <p:cond delay="0"/>
                                          </p:stCondLst>
                                        </p:cTn>
                                        <p:tgtEl>
                                          <p:spTgt spid="1201"/>
                                        </p:tgtEl>
                                        <p:attrNameLst>
                                          <p:attrName>style.visibility</p:attrName>
                                        </p:attrNameLst>
                                      </p:cBhvr>
                                      <p:to>
                                        <p:strVal val="visible"/>
                                      </p:to>
                                    </p:set>
                                    <p:animEffect transition="in" filter="fade">
                                      <p:cBhvr>
                                        <p:cTn id="52" dur="500"/>
                                        <p:tgtEl>
                                          <p:spTgt spid="1201"/>
                                        </p:tgtEl>
                                      </p:cBhvr>
                                    </p:animEffect>
                                  </p:childTnLst>
                                </p:cTn>
                              </p:par>
                              <p:par>
                                <p:cTn id="53" presetID="10" presetClass="entr" presetSubtype="0" fill="hold" nodeType="withEffect">
                                  <p:stCondLst>
                                    <p:cond delay="0"/>
                                  </p:stCondLst>
                                  <p:childTnLst>
                                    <p:set>
                                      <p:cBhvr>
                                        <p:cTn id="54" dur="1" fill="hold">
                                          <p:stCondLst>
                                            <p:cond delay="0"/>
                                          </p:stCondLst>
                                        </p:cTn>
                                        <p:tgtEl>
                                          <p:spTgt spid="1200"/>
                                        </p:tgtEl>
                                        <p:attrNameLst>
                                          <p:attrName>style.visibility</p:attrName>
                                        </p:attrNameLst>
                                      </p:cBhvr>
                                      <p:to>
                                        <p:strVal val="visible"/>
                                      </p:to>
                                    </p:set>
                                    <p:animEffect transition="in" filter="fade">
                                      <p:cBhvr>
                                        <p:cTn id="55" dur="500"/>
                                        <p:tgtEl>
                                          <p:spTgt spid="1200"/>
                                        </p:tgtEl>
                                      </p:cBhvr>
                                    </p:animEffect>
                                  </p:childTnLst>
                                </p:cTn>
                              </p:par>
                              <p:par>
                                <p:cTn id="56" presetID="10" presetClass="entr" presetSubtype="0" fill="hold" nodeType="withEffect">
                                  <p:stCondLst>
                                    <p:cond delay="0"/>
                                  </p:stCondLst>
                                  <p:childTnLst>
                                    <p:set>
                                      <p:cBhvr>
                                        <p:cTn id="57" dur="1" fill="hold">
                                          <p:stCondLst>
                                            <p:cond delay="0"/>
                                          </p:stCondLst>
                                        </p:cTn>
                                        <p:tgtEl>
                                          <p:spTgt spid="1191"/>
                                        </p:tgtEl>
                                        <p:attrNameLst>
                                          <p:attrName>style.visibility</p:attrName>
                                        </p:attrNameLst>
                                      </p:cBhvr>
                                      <p:to>
                                        <p:strVal val="visible"/>
                                      </p:to>
                                    </p:set>
                                    <p:animEffect transition="in" filter="fade">
                                      <p:cBhvr>
                                        <p:cTn id="58" dur="500"/>
                                        <p:tgtEl>
                                          <p:spTgt spid="1191"/>
                                        </p:tgtEl>
                                      </p:cBhvr>
                                    </p:animEffect>
                                  </p:childTnLst>
                                </p:cTn>
                              </p:par>
                              <p:par>
                                <p:cTn id="59" presetID="10" presetClass="entr" presetSubtype="0" fill="hold" nodeType="withEffect">
                                  <p:stCondLst>
                                    <p:cond delay="0"/>
                                  </p:stCondLst>
                                  <p:childTnLst>
                                    <p:set>
                                      <p:cBhvr>
                                        <p:cTn id="60" dur="1" fill="hold">
                                          <p:stCondLst>
                                            <p:cond delay="0"/>
                                          </p:stCondLst>
                                        </p:cTn>
                                        <p:tgtEl>
                                          <p:spTgt spid="1202"/>
                                        </p:tgtEl>
                                        <p:attrNameLst>
                                          <p:attrName>style.visibility</p:attrName>
                                        </p:attrNameLst>
                                      </p:cBhvr>
                                      <p:to>
                                        <p:strVal val="visible"/>
                                      </p:to>
                                    </p:set>
                                    <p:animEffect transition="in" filter="fade">
                                      <p:cBhvr>
                                        <p:cTn id="61" dur="500"/>
                                        <p:tgtEl>
                                          <p:spTgt spid="1202"/>
                                        </p:tgtEl>
                                      </p:cBhvr>
                                    </p:animEffect>
                                  </p:childTnLst>
                                </p:cTn>
                              </p:par>
                              <p:par>
                                <p:cTn id="62" presetID="10" presetClass="entr" presetSubtype="0" fill="hold" nodeType="withEffect">
                                  <p:stCondLst>
                                    <p:cond delay="0"/>
                                  </p:stCondLst>
                                  <p:childTnLst>
                                    <p:set>
                                      <p:cBhvr>
                                        <p:cTn id="63" dur="1" fill="hold">
                                          <p:stCondLst>
                                            <p:cond delay="0"/>
                                          </p:stCondLst>
                                        </p:cTn>
                                        <p:tgtEl>
                                          <p:spTgt spid="1207"/>
                                        </p:tgtEl>
                                        <p:attrNameLst>
                                          <p:attrName>style.visibility</p:attrName>
                                        </p:attrNameLst>
                                      </p:cBhvr>
                                      <p:to>
                                        <p:strVal val="visible"/>
                                      </p:to>
                                    </p:set>
                                    <p:animEffect transition="in" filter="fade">
                                      <p:cBhvr>
                                        <p:cTn id="64" dur="500"/>
                                        <p:tgtEl>
                                          <p:spTgt spid="120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211"/>
                                        </p:tgtEl>
                                        <p:attrNameLst>
                                          <p:attrName>style.visibility</p:attrName>
                                        </p:attrNameLst>
                                      </p:cBhvr>
                                      <p:to>
                                        <p:strVal val="visible"/>
                                      </p:to>
                                    </p:set>
                                    <p:animEffect transition="in" filter="fade">
                                      <p:cBhvr>
                                        <p:cTn id="69" dur="500"/>
                                        <p:tgtEl>
                                          <p:spTgt spid="1211"/>
                                        </p:tgtEl>
                                      </p:cBhvr>
                                    </p:animEffect>
                                  </p:childTnLst>
                                </p:cTn>
                              </p:par>
                              <p:par>
                                <p:cTn id="70" presetID="10" presetClass="entr" presetSubtype="0" fill="hold" nodeType="withEffect">
                                  <p:stCondLst>
                                    <p:cond delay="0"/>
                                  </p:stCondLst>
                                  <p:childTnLst>
                                    <p:set>
                                      <p:cBhvr>
                                        <p:cTn id="71" dur="1" fill="hold">
                                          <p:stCondLst>
                                            <p:cond delay="0"/>
                                          </p:stCondLst>
                                        </p:cTn>
                                        <p:tgtEl>
                                          <p:spTgt spid="1210"/>
                                        </p:tgtEl>
                                        <p:attrNameLst>
                                          <p:attrName>style.visibility</p:attrName>
                                        </p:attrNameLst>
                                      </p:cBhvr>
                                      <p:to>
                                        <p:strVal val="visible"/>
                                      </p:to>
                                    </p:set>
                                    <p:animEffect transition="in" filter="fade">
                                      <p:cBhvr>
                                        <p:cTn id="72" dur="500"/>
                                        <p:tgtEl>
                                          <p:spTgt spid="1210"/>
                                        </p:tgtEl>
                                      </p:cBhvr>
                                    </p:animEffect>
                                  </p:childTnLst>
                                </p:cTn>
                              </p:par>
                              <p:par>
                                <p:cTn id="73" presetID="10" presetClass="entr" presetSubtype="0" fill="hold" nodeType="withEffect">
                                  <p:stCondLst>
                                    <p:cond delay="0"/>
                                  </p:stCondLst>
                                  <p:childTnLst>
                                    <p:set>
                                      <p:cBhvr>
                                        <p:cTn id="74" dur="1" fill="hold">
                                          <p:stCondLst>
                                            <p:cond delay="0"/>
                                          </p:stCondLst>
                                        </p:cTn>
                                        <p:tgtEl>
                                          <p:spTgt spid="1209"/>
                                        </p:tgtEl>
                                        <p:attrNameLst>
                                          <p:attrName>style.visibility</p:attrName>
                                        </p:attrNameLst>
                                      </p:cBhvr>
                                      <p:to>
                                        <p:strVal val="visible"/>
                                      </p:to>
                                    </p:set>
                                    <p:animEffect transition="in" filter="fade">
                                      <p:cBhvr>
                                        <p:cTn id="75" dur="500"/>
                                        <p:tgtEl>
                                          <p:spTgt spid="1209"/>
                                        </p:tgtEl>
                                      </p:cBhvr>
                                    </p:animEffect>
                                  </p:childTnLst>
                                </p:cTn>
                              </p:par>
                              <p:par>
                                <p:cTn id="76" presetID="10" presetClass="entr" presetSubtype="0" fill="hold" nodeType="withEffect">
                                  <p:stCondLst>
                                    <p:cond delay="0"/>
                                  </p:stCondLst>
                                  <p:childTnLst>
                                    <p:set>
                                      <p:cBhvr>
                                        <p:cTn id="77" dur="1" fill="hold">
                                          <p:stCondLst>
                                            <p:cond delay="0"/>
                                          </p:stCondLst>
                                        </p:cTn>
                                        <p:tgtEl>
                                          <p:spTgt spid="1208"/>
                                        </p:tgtEl>
                                        <p:attrNameLst>
                                          <p:attrName>style.visibility</p:attrName>
                                        </p:attrNameLst>
                                      </p:cBhvr>
                                      <p:to>
                                        <p:strVal val="visible"/>
                                      </p:to>
                                    </p:set>
                                    <p:animEffect transition="in" filter="fade">
                                      <p:cBhvr>
                                        <p:cTn id="78" dur="500"/>
                                        <p:tgtEl>
                                          <p:spTgt spid="1208"/>
                                        </p:tgtEl>
                                      </p:cBhvr>
                                    </p:animEffect>
                                  </p:childTnLst>
                                </p:cTn>
                              </p:par>
                              <p:par>
                                <p:cTn id="79" presetID="10" presetClass="entr" presetSubtype="0" fill="hold" nodeType="withEffect">
                                  <p:stCondLst>
                                    <p:cond delay="0"/>
                                  </p:stCondLst>
                                  <p:childTnLst>
                                    <p:set>
                                      <p:cBhvr>
                                        <p:cTn id="80" dur="1" fill="hold">
                                          <p:stCondLst>
                                            <p:cond delay="0"/>
                                          </p:stCondLst>
                                        </p:cTn>
                                        <p:tgtEl>
                                          <p:spTgt spid="1216"/>
                                        </p:tgtEl>
                                        <p:attrNameLst>
                                          <p:attrName>style.visibility</p:attrName>
                                        </p:attrNameLst>
                                      </p:cBhvr>
                                      <p:to>
                                        <p:strVal val="visible"/>
                                      </p:to>
                                    </p:set>
                                    <p:animEffect transition="in" filter="fade">
                                      <p:cBhvr>
                                        <p:cTn id="81" dur="500"/>
                                        <p:tgtEl>
                                          <p:spTgt spid="121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1213"/>
                                        </p:tgtEl>
                                        <p:attrNameLst>
                                          <p:attrName>style.visibility</p:attrName>
                                        </p:attrNameLst>
                                      </p:cBhvr>
                                      <p:to>
                                        <p:strVal val="visible"/>
                                      </p:to>
                                    </p:set>
                                    <p:animEffect transition="in" filter="fade">
                                      <p:cBhvr>
                                        <p:cTn id="86" dur="500"/>
                                        <p:tgtEl>
                                          <p:spTgt spid="1213"/>
                                        </p:tgtEl>
                                      </p:cBhvr>
                                    </p:animEffect>
                                  </p:childTnLst>
                                </p:cTn>
                              </p:par>
                              <p:par>
                                <p:cTn id="87" presetID="10" presetClass="entr" presetSubtype="0" fill="hold" nodeType="withEffect">
                                  <p:stCondLst>
                                    <p:cond delay="0"/>
                                  </p:stCondLst>
                                  <p:childTnLst>
                                    <p:set>
                                      <p:cBhvr>
                                        <p:cTn id="88" dur="1" fill="hold">
                                          <p:stCondLst>
                                            <p:cond delay="0"/>
                                          </p:stCondLst>
                                        </p:cTn>
                                        <p:tgtEl>
                                          <p:spTgt spid="1212"/>
                                        </p:tgtEl>
                                        <p:attrNameLst>
                                          <p:attrName>style.visibility</p:attrName>
                                        </p:attrNameLst>
                                      </p:cBhvr>
                                      <p:to>
                                        <p:strVal val="visible"/>
                                      </p:to>
                                    </p:set>
                                    <p:animEffect transition="in" filter="fade">
                                      <p:cBhvr>
                                        <p:cTn id="89" dur="500"/>
                                        <p:tgtEl>
                                          <p:spTgt spid="1212"/>
                                        </p:tgtEl>
                                      </p:cBhvr>
                                    </p:animEffect>
                                  </p:childTnLst>
                                </p:cTn>
                              </p:par>
                              <p:par>
                                <p:cTn id="90" presetID="10" presetClass="entr" presetSubtype="0" fill="hold" nodeType="withEffect">
                                  <p:stCondLst>
                                    <p:cond delay="0"/>
                                  </p:stCondLst>
                                  <p:childTnLst>
                                    <p:set>
                                      <p:cBhvr>
                                        <p:cTn id="91" dur="1" fill="hold">
                                          <p:stCondLst>
                                            <p:cond delay="0"/>
                                          </p:stCondLst>
                                        </p:cTn>
                                        <p:tgtEl>
                                          <p:spTgt spid="1214"/>
                                        </p:tgtEl>
                                        <p:attrNameLst>
                                          <p:attrName>style.visibility</p:attrName>
                                        </p:attrNameLst>
                                      </p:cBhvr>
                                      <p:to>
                                        <p:strVal val="visible"/>
                                      </p:to>
                                    </p:set>
                                    <p:animEffect transition="in" filter="fade">
                                      <p:cBhvr>
                                        <p:cTn id="92" dur="500"/>
                                        <p:tgtEl>
                                          <p:spTgt spid="1214"/>
                                        </p:tgtEl>
                                      </p:cBhvr>
                                    </p:animEffect>
                                  </p:childTnLst>
                                </p:cTn>
                              </p:par>
                              <p:par>
                                <p:cTn id="93" presetID="10" presetClass="entr" presetSubtype="0" fill="hold" nodeType="withEffect">
                                  <p:stCondLst>
                                    <p:cond delay="0"/>
                                  </p:stCondLst>
                                  <p:childTnLst>
                                    <p:set>
                                      <p:cBhvr>
                                        <p:cTn id="94" dur="1" fill="hold">
                                          <p:stCondLst>
                                            <p:cond delay="0"/>
                                          </p:stCondLst>
                                        </p:cTn>
                                        <p:tgtEl>
                                          <p:spTgt spid="1215"/>
                                        </p:tgtEl>
                                        <p:attrNameLst>
                                          <p:attrName>style.visibility</p:attrName>
                                        </p:attrNameLst>
                                      </p:cBhvr>
                                      <p:to>
                                        <p:strVal val="visible"/>
                                      </p:to>
                                    </p:set>
                                    <p:animEffect transition="in" filter="fade">
                                      <p:cBhvr>
                                        <p:cTn id="95" dur="500"/>
                                        <p:tgtEl>
                                          <p:spTgt spid="1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20"/>
        <p:cNvGrpSpPr/>
        <p:nvPr/>
      </p:nvGrpSpPr>
      <p:grpSpPr>
        <a:xfrm>
          <a:off x="0" y="0"/>
          <a:ext cx="0" cy="0"/>
          <a:chOff x="0" y="0"/>
          <a:chExt cx="0" cy="0"/>
        </a:xfrm>
      </p:grpSpPr>
      <p:sp>
        <p:nvSpPr>
          <p:cNvPr id="1221" name="Google Shape;1221;p39"/>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Protokoly Proof-of-stake (PoS) jsou třídou konsenzuálních mechanismů pro blockchainy, které fungují tak, že vybírají validátory v poměru k jejich množství držených v přidružené kryptoměně.</a:t>
            </a:r>
            <a:endParaRPr/>
          </a:p>
          <a:p>
            <a:pPr marL="228600" lvl="0" indent="-228600" algn="l" rtl="0">
              <a:lnSpc>
                <a:spcPct val="90000"/>
              </a:lnSpc>
              <a:spcBef>
                <a:spcPts val="1000"/>
              </a:spcBef>
              <a:spcAft>
                <a:spcPts val="0"/>
              </a:spcAft>
              <a:buClr>
                <a:srgbClr val="262626"/>
              </a:buClr>
              <a:buSzPts val="2400"/>
              <a:buNone/>
            </a:pPr>
            <a:r>
              <a:rPr lang="en-GB"/>
              <a:t>To se provádí proto, aby se předešlo výpočetním nákladům schémat proof-of-work (POW).</a:t>
            </a:r>
            <a:endParaRPr/>
          </a:p>
        </p:txBody>
      </p:sp>
      <p:sp>
        <p:nvSpPr>
          <p:cNvPr id="1222" name="Google Shape;1222;p39"/>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Proof of stake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01</a:t>
            </a:r>
            <a:endParaRPr/>
          </a:p>
        </p:txBody>
      </p:sp>
      <p:sp>
        <p:nvSpPr>
          <p:cNvPr id="369" name="Google Shape;369;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Úvod</a:t>
            </a:r>
            <a:endParaRPr/>
          </a:p>
        </p:txBody>
      </p:sp>
      <p:sp>
        <p:nvSpPr>
          <p:cNvPr id="370" name="Google Shape;370;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02</a:t>
            </a:r>
            <a:endParaRPr/>
          </a:p>
        </p:txBody>
      </p:sp>
      <p:sp>
        <p:nvSpPr>
          <p:cNvPr id="371" name="Google Shape;371;p4"/>
          <p:cNvSpPr txBox="1">
            <a:spLocks noGrp="1"/>
          </p:cNvSpPr>
          <p:nvPr>
            <p:ph type="body" idx="4"/>
          </p:nvPr>
        </p:nvSpPr>
        <p:spPr>
          <a:xfrm>
            <a:off x="3478966" y="2900757"/>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Základní komponenty: bloky, kryptografický hash, decentralizace </a:t>
            </a:r>
            <a:endParaRPr/>
          </a:p>
        </p:txBody>
      </p:sp>
      <p:sp>
        <p:nvSpPr>
          <p:cNvPr id="372" name="Google Shape;372;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03</a:t>
            </a:r>
            <a:endParaRPr/>
          </a:p>
        </p:txBody>
      </p:sp>
      <p:sp>
        <p:nvSpPr>
          <p:cNvPr id="373" name="Google Shape;373;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Jaké jsou klíčové součásti blockchainu?</a:t>
            </a:r>
            <a:endParaRPr/>
          </a:p>
        </p:txBody>
      </p:sp>
      <p:sp>
        <p:nvSpPr>
          <p:cNvPr id="374" name="Google Shape;374;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04</a:t>
            </a:r>
            <a:endParaRPr/>
          </a:p>
        </p:txBody>
      </p:sp>
      <p:sp>
        <p:nvSpPr>
          <p:cNvPr id="375" name="Google Shape;375;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Jaké jsou výhody blockchainu?</a:t>
            </a:r>
            <a:endParaRPr/>
          </a:p>
        </p:txBody>
      </p:sp>
      <p:sp>
        <p:nvSpPr>
          <p:cNvPr id="376" name="Google Shape;376;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05</a:t>
            </a:r>
            <a:endParaRPr/>
          </a:p>
        </p:txBody>
      </p:sp>
      <p:sp>
        <p:nvSpPr>
          <p:cNvPr id="377" name="Google Shape;377;p4"/>
          <p:cNvSpPr txBox="1">
            <a:spLocks noGrp="1"/>
          </p:cNvSpPr>
          <p:nvPr>
            <p:ph type="body" idx="13"/>
          </p:nvPr>
        </p:nvSpPr>
        <p:spPr>
          <a:xfrm>
            <a:off x="3478966" y="4739215"/>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Jaký je rozdíl mezi databází a blockchainem?</a:t>
            </a:r>
            <a:endParaRPr/>
          </a:p>
        </p:txBody>
      </p:sp>
      <p:sp>
        <p:nvSpPr>
          <p:cNvPr id="378" name="Google Shape;378;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obsahuje</a:t>
            </a:r>
            <a:endParaRPr/>
          </a:p>
        </p:txBody>
      </p:sp>
      <p:pic>
        <p:nvPicPr>
          <p:cNvPr id="2" name="Picture 1">
            <a:extLst>
              <a:ext uri="{FF2B5EF4-FFF2-40B4-BE49-F238E27FC236}">
                <a16:creationId xmlns:a16="http://schemas.microsoft.com/office/drawing/2014/main" id="{950DE342-30F1-30CD-A845-93284BCF7B5A}"/>
              </a:ext>
            </a:extLst>
          </p:cNvPr>
          <p:cNvPicPr>
            <a:picLocks noChangeAspect="1"/>
          </p:cNvPicPr>
          <p:nvPr/>
        </p:nvPicPr>
        <p:blipFill>
          <a:blip r:embed="rId3"/>
          <a:stretch>
            <a:fillRect/>
          </a:stretch>
        </p:blipFill>
        <p:spPr>
          <a:xfrm>
            <a:off x="10221903" y="5796110"/>
            <a:ext cx="1638095" cy="342857"/>
          </a:xfrm>
          <a:prstGeom prst="rect">
            <a:avLst/>
          </a:prstGeom>
        </p:spPr>
      </p:pic>
      <p:sp>
        <p:nvSpPr>
          <p:cNvPr id="3" name="TextBox 2">
            <a:extLst>
              <a:ext uri="{FF2B5EF4-FFF2-40B4-BE49-F238E27FC236}">
                <a16:creationId xmlns:a16="http://schemas.microsoft.com/office/drawing/2014/main" id="{FC1C75AF-4EF3-1103-5A32-827F6EE51260}"/>
              </a:ext>
            </a:extLst>
          </p:cNvPr>
          <p:cNvSpPr txBox="1"/>
          <p:nvPr/>
        </p:nvSpPr>
        <p:spPr>
          <a:xfrm>
            <a:off x="9460625" y="6120803"/>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26"/>
        <p:cNvGrpSpPr/>
        <p:nvPr/>
      </p:nvGrpSpPr>
      <p:grpSpPr>
        <a:xfrm>
          <a:off x="0" y="0"/>
          <a:ext cx="0" cy="0"/>
          <a:chOff x="0" y="0"/>
          <a:chExt cx="0" cy="0"/>
        </a:xfrm>
      </p:grpSpPr>
      <p:sp>
        <p:nvSpPr>
          <p:cNvPr id="1227" name="Google Shape;1227;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000000"/>
              </a:buClr>
              <a:buSzPts val="2400"/>
              <a:buFont typeface="Calibri"/>
              <a:buAutoNum type="arabicPeriod"/>
            </a:pPr>
            <a:r>
              <a:rPr lang="en-GB">
                <a:solidFill>
                  <a:srgbClr val="000000"/>
                </a:solidFill>
              </a:rPr>
              <a:t>Blockchain 1.0: </a:t>
            </a:r>
            <a:r>
              <a:rPr lang="en-GB"/>
              <a:t>Původ moderního blockchainu</a:t>
            </a:r>
            <a:endParaRPr/>
          </a:p>
          <a:p>
            <a:pPr marL="457200" lvl="0" indent="-457200" algn="l" rtl="0">
              <a:lnSpc>
                <a:spcPct val="90000"/>
              </a:lnSpc>
              <a:spcBef>
                <a:spcPts val="1000"/>
              </a:spcBef>
              <a:spcAft>
                <a:spcPts val="0"/>
              </a:spcAft>
              <a:buClr>
                <a:srgbClr val="000000"/>
              </a:buClr>
              <a:buSzPts val="2400"/>
              <a:buFont typeface="Calibri"/>
              <a:buAutoNum type="arabicPeriod"/>
            </a:pPr>
            <a:r>
              <a:rPr lang="en-GB">
                <a:solidFill>
                  <a:srgbClr val="000000"/>
                </a:solidFill>
              </a:rPr>
              <a:t>Blockchain 2.0: Chytré smlouvy</a:t>
            </a:r>
            <a:endParaRPr/>
          </a:p>
          <a:p>
            <a:pPr marL="457200" lvl="0" indent="-457200" algn="l" rtl="0">
              <a:lnSpc>
                <a:spcPct val="90000"/>
              </a:lnSpc>
              <a:spcBef>
                <a:spcPts val="1000"/>
              </a:spcBef>
              <a:spcAft>
                <a:spcPts val="0"/>
              </a:spcAft>
              <a:buClr>
                <a:srgbClr val="000000"/>
              </a:buClr>
              <a:buSzPts val="2400"/>
              <a:buFont typeface="Calibri"/>
              <a:buAutoNum type="arabicPeriod"/>
            </a:pPr>
            <a:r>
              <a:rPr lang="en-GB">
                <a:solidFill>
                  <a:srgbClr val="000000"/>
                </a:solidFill>
              </a:rPr>
              <a:t>Blockchain 3:0: </a:t>
            </a:r>
            <a:r>
              <a:rPr lang="en-GB"/>
              <a:t>Decentralizovaná aplikace na podnikové úrovni</a:t>
            </a:r>
            <a:endParaRPr>
              <a:solidFill>
                <a:srgbClr val="000000"/>
              </a:solidFill>
            </a:endParaRPr>
          </a:p>
        </p:txBody>
      </p:sp>
      <p:sp>
        <p:nvSpPr>
          <p:cNvPr id="1228" name="Google Shape;1228;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3 úrovně blockchainu</a:t>
            </a:r>
            <a:endParaRPr sz="3600"/>
          </a:p>
        </p:txBody>
      </p:sp>
      <p:grpSp>
        <p:nvGrpSpPr>
          <p:cNvPr id="1229" name="Google Shape;1229;p40"/>
          <p:cNvGrpSpPr/>
          <p:nvPr/>
        </p:nvGrpSpPr>
        <p:grpSpPr>
          <a:xfrm rot="10800000" flipH="1">
            <a:off x="10388648" y="0"/>
            <a:ext cx="1803350" cy="2809693"/>
            <a:chOff x="12708052" y="5708395"/>
            <a:chExt cx="760808" cy="1185370"/>
          </a:xfrm>
        </p:grpSpPr>
        <p:sp>
          <p:nvSpPr>
            <p:cNvPr id="1230" name="Google Shape;1230;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1" name="Google Shape;1231;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2" name="Google Shape;1232;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3" name="Google Shape;1233;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4" name="Google Shape;1234;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5" name="Google Shape;1235;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40" name="Google Shape;1240;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Datová struktura</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Tradiční databáze: </a:t>
            </a:r>
            <a:r>
              <a:rPr lang="en-GB">
                <a:solidFill>
                  <a:srgbClr val="000000"/>
                </a:solidFill>
              </a:rPr>
              <a:t>Tradiční databáze používají tabulky k uspořádání dat strukturovaným způsobem, obvykle podle předem definovaného schématu.</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Blockchain používá strukturu záznamů, kde jsou data organizována do bloků a každý blok obsahuje seznam transakcí nebo datových záznamů. Struktura je obvykle méně pevná, což umožňuje větší flexibilitu v typech dat a formátech.</a:t>
            </a:r>
            <a:endParaRPr/>
          </a:p>
        </p:txBody>
      </p:sp>
      <p:sp>
        <p:nvSpPr>
          <p:cNvPr id="1241" name="Google Shape;1241;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242" name="Google Shape;1242;p41"/>
          <p:cNvGrpSpPr/>
          <p:nvPr/>
        </p:nvGrpSpPr>
        <p:grpSpPr>
          <a:xfrm rot="10800000" flipH="1">
            <a:off x="10388648" y="0"/>
            <a:ext cx="1803350" cy="2809693"/>
            <a:chOff x="12708052" y="5708395"/>
            <a:chExt cx="760808" cy="1185370"/>
          </a:xfrm>
        </p:grpSpPr>
        <p:sp>
          <p:nvSpPr>
            <p:cNvPr id="1243" name="Google Shape;1243;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4" name="Google Shape;1244;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5" name="Google Shape;1245;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6" name="Google Shape;1246;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7" name="Google Shape;1247;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8" name="Google Shape;1248;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52"/>
        <p:cNvGrpSpPr/>
        <p:nvPr/>
      </p:nvGrpSpPr>
      <p:grpSpPr>
        <a:xfrm>
          <a:off x="0" y="0"/>
          <a:ext cx="0" cy="0"/>
          <a:chOff x="0" y="0"/>
          <a:chExt cx="0" cy="0"/>
        </a:xfrm>
      </p:grpSpPr>
      <p:sp>
        <p:nvSpPr>
          <p:cNvPr id="1253" name="Google Shape;1253;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Řízení přístupu</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Tradiční databáze: </a:t>
            </a:r>
            <a:r>
              <a:rPr lang="en-GB">
                <a:solidFill>
                  <a:srgbClr val="000000"/>
                </a:solidFill>
              </a:rPr>
              <a:t>Řízení přístupu je řízeno centralizovanou autoritou a oprávnění lze udělovat nebo odebírat různým uživatelům nebo rolím.</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Řízení přístupu je často řízeno pomocí kryptografických klíčů. Uživatelé mají kontrolu nad svými soukromými klíči, což jim umožňuje komunikovat s blockchainem, aniž by se spoléhali na centrální autoritu. Veřejné blockchainy jsou obvykle bez oprávnění, zatímco soukromé blockchainy mohou mít různé úrovně řízení přístupu.</a:t>
            </a:r>
            <a:endParaRPr i="1">
              <a:solidFill>
                <a:srgbClr val="000000"/>
              </a:solidFill>
            </a:endParaRPr>
          </a:p>
        </p:txBody>
      </p:sp>
      <p:sp>
        <p:nvSpPr>
          <p:cNvPr id="1254" name="Google Shape;1254;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255" name="Google Shape;1255;p42"/>
          <p:cNvGrpSpPr/>
          <p:nvPr/>
        </p:nvGrpSpPr>
        <p:grpSpPr>
          <a:xfrm rot="10800000" flipH="1">
            <a:off x="10388648" y="0"/>
            <a:ext cx="1803350" cy="2809693"/>
            <a:chOff x="12708052" y="5708395"/>
            <a:chExt cx="760808" cy="1185370"/>
          </a:xfrm>
        </p:grpSpPr>
        <p:sp>
          <p:nvSpPr>
            <p:cNvPr id="1256" name="Google Shape;1256;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7" name="Google Shape;1257;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8" name="Google Shape;1258;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9" name="Google Shape;1259;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0" name="Google Shape;1260;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1" name="Google Shape;1261;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p4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Mechanismus konsensu</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Tradiční databáze:</a:t>
            </a:r>
            <a:r>
              <a:rPr lang="en-GB">
                <a:solidFill>
                  <a:srgbClr val="000000"/>
                </a:solidFill>
              </a:rPr>
              <a:t> Tradiční databáze se nespoléhají na mechanismus konsensu mezi více stranami. Předpokládají, že data uložená v databázi jsou přesná.</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a:t>
            </a:r>
            <a:r>
              <a:rPr lang="en-GB">
                <a:solidFill>
                  <a:srgbClr val="000000"/>
                </a:solidFill>
              </a:rPr>
              <a:t> Blockchain používá mechanismy konsenzu (např. Proof of Work, Proof of Stake) k ověření a odsouhlasení stavu záznamů. To zajišťuje, že všichni účastníci v síti mají sdílený a odsouhlasený pohled na data.</a:t>
            </a:r>
            <a:endParaRPr i="1">
              <a:solidFill>
                <a:srgbClr val="000000"/>
              </a:solidFill>
            </a:endParaRPr>
          </a:p>
        </p:txBody>
      </p:sp>
      <p:sp>
        <p:nvSpPr>
          <p:cNvPr id="1267" name="Google Shape;1267;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268" name="Google Shape;1268;p43"/>
          <p:cNvGrpSpPr/>
          <p:nvPr/>
        </p:nvGrpSpPr>
        <p:grpSpPr>
          <a:xfrm rot="10800000" flipH="1">
            <a:off x="10388648" y="0"/>
            <a:ext cx="1803350" cy="2809693"/>
            <a:chOff x="12708052" y="5708395"/>
            <a:chExt cx="760808" cy="1185370"/>
          </a:xfrm>
        </p:grpSpPr>
        <p:sp>
          <p:nvSpPr>
            <p:cNvPr id="1269" name="Google Shape;1269;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0" name="Google Shape;1270;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1" name="Google Shape;1271;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2" name="Google Shape;1272;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3" name="Google Shape;1273;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4" name="Google Shape;1274;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78"/>
        <p:cNvGrpSpPr/>
        <p:nvPr/>
      </p:nvGrpSpPr>
      <p:grpSpPr>
        <a:xfrm>
          <a:off x="0" y="0"/>
          <a:ext cx="0" cy="0"/>
          <a:chOff x="0" y="0"/>
          <a:chExt cx="0" cy="0"/>
        </a:xfrm>
      </p:grpSpPr>
      <p:sp>
        <p:nvSpPr>
          <p:cNvPr id="1279" name="Google Shape;1279;p44"/>
          <p:cNvSpPr txBox="1">
            <a:spLocks noGrp="1"/>
          </p:cNvSpPr>
          <p:nvPr>
            <p:ph type="body" idx="1"/>
          </p:nvPr>
        </p:nvSpPr>
        <p:spPr>
          <a:xfrm>
            <a:off x="888987" y="179244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Neměnná vs. proměnlivá data</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Tradiční databáze: </a:t>
            </a:r>
            <a:r>
              <a:rPr lang="en-GB">
                <a:solidFill>
                  <a:srgbClr val="000000"/>
                </a:solidFill>
              </a:rPr>
              <a:t>Data v tradičních databázích mohou být upravována nebo mazána oprávněnými uživateli s potřebnými oprávněními.</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Jakmile jsou data zaznamenána na blockchain, jsou obvykle neměnná a odolná vůči změnám. Tato neměnnost je základním rysem technologie blockchain.</a:t>
            </a:r>
            <a:endParaRPr/>
          </a:p>
        </p:txBody>
      </p:sp>
      <p:sp>
        <p:nvSpPr>
          <p:cNvPr id="1280" name="Google Shape;1280;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281" name="Google Shape;1281;p44"/>
          <p:cNvGrpSpPr/>
          <p:nvPr/>
        </p:nvGrpSpPr>
        <p:grpSpPr>
          <a:xfrm rot="10800000" flipH="1">
            <a:off x="10388648" y="0"/>
            <a:ext cx="1803350" cy="2809693"/>
            <a:chOff x="12708052" y="5708395"/>
            <a:chExt cx="760808" cy="1185370"/>
          </a:xfrm>
        </p:grpSpPr>
        <p:sp>
          <p:nvSpPr>
            <p:cNvPr id="1282" name="Google Shape;1282;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3" name="Google Shape;1283;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4" name="Google Shape;1284;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5" name="Google Shape;1285;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6" name="Google Shape;1286;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7" name="Google Shape;1287;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91"/>
        <p:cNvGrpSpPr/>
        <p:nvPr/>
      </p:nvGrpSpPr>
      <p:grpSpPr>
        <a:xfrm>
          <a:off x="0" y="0"/>
          <a:ext cx="0" cy="0"/>
          <a:chOff x="0" y="0"/>
          <a:chExt cx="0" cy="0"/>
        </a:xfrm>
      </p:grpSpPr>
      <p:sp>
        <p:nvSpPr>
          <p:cNvPr id="1292" name="Google Shape;1292;p4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Rychlost transakce a škálovatelnost</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Tradiční databáze: </a:t>
            </a:r>
            <a:r>
              <a:rPr lang="en-GB">
                <a:solidFill>
                  <a:srgbClr val="000000"/>
                </a:solidFill>
              </a:rPr>
              <a:t>Tradiční databáze jsou často optimalizovány pro vysoké rychlosti transakcí a lze je snadno škálovat přidáním dalších serverů nebo zdrojů.</a:t>
            </a:r>
            <a:endParaRPr/>
          </a:p>
          <a:p>
            <a:pPr marL="0" lvl="0" indent="0" algn="l" rtl="0">
              <a:lnSpc>
                <a:spcPct val="90000"/>
              </a:lnSpc>
              <a:spcBef>
                <a:spcPts val="1000"/>
              </a:spcBef>
              <a:spcAft>
                <a:spcPts val="0"/>
              </a:spcAft>
              <a:buClr>
                <a:srgbClr val="000000"/>
              </a:buClr>
              <a:buSzPts val="2400"/>
              <a:buNone/>
            </a:pPr>
            <a:r>
              <a:rPr lang="en-GB" b="1">
                <a:solidFill>
                  <a:srgbClr val="000000"/>
                </a:solidFill>
              </a:rPr>
              <a:t>Blockchain: </a:t>
            </a:r>
            <a:r>
              <a:rPr lang="en-GB">
                <a:solidFill>
                  <a:srgbClr val="000000"/>
                </a:solidFill>
              </a:rPr>
              <a:t>Veřejné blockchainy, zejména ty, které používají Proof of Work, mohou mít pomalejší rychlost zpracování transakcí a problémy se škálovatelností. Pro zlepšení škálovatelnosti blockchainu se však vyvíjejí různá řešení a technologie.</a:t>
            </a:r>
            <a:endParaRPr/>
          </a:p>
        </p:txBody>
      </p:sp>
      <p:sp>
        <p:nvSpPr>
          <p:cNvPr id="1293" name="Google Shape;1293;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294" name="Google Shape;1294;p45"/>
          <p:cNvGrpSpPr/>
          <p:nvPr/>
        </p:nvGrpSpPr>
        <p:grpSpPr>
          <a:xfrm rot="10800000" flipH="1">
            <a:off x="10388648" y="0"/>
            <a:ext cx="1803350" cy="2809693"/>
            <a:chOff x="12708052" y="5708395"/>
            <a:chExt cx="760808" cy="1185370"/>
          </a:xfrm>
        </p:grpSpPr>
        <p:sp>
          <p:nvSpPr>
            <p:cNvPr id="1295" name="Google Shape;1295;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6" name="Google Shape;1296;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7" name="Google Shape;1297;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8" name="Google Shape;1298;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9" name="Google Shape;1299;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0" name="Google Shape;1300;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4"/>
        <p:cNvGrpSpPr/>
        <p:nvPr/>
      </p:nvGrpSpPr>
      <p:grpSpPr>
        <a:xfrm>
          <a:off x="0" y="0"/>
          <a:ext cx="0" cy="0"/>
          <a:chOff x="0" y="0"/>
          <a:chExt cx="0" cy="0"/>
        </a:xfrm>
      </p:grpSpPr>
      <p:sp>
        <p:nvSpPr>
          <p:cNvPr id="1305" name="Google Shape;1305;p4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2400"/>
              <a:buNone/>
            </a:pPr>
            <a:r>
              <a:rPr lang="en-GB" b="1">
                <a:solidFill>
                  <a:srgbClr val="000000"/>
                </a:solidFill>
              </a:rPr>
              <a:t>Případové studie</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90000"/>
              </a:lnSpc>
              <a:spcBef>
                <a:spcPts val="1000"/>
              </a:spcBef>
              <a:spcAft>
                <a:spcPts val="0"/>
              </a:spcAft>
              <a:buClr>
                <a:srgbClr val="262626"/>
              </a:buClr>
              <a:buSzPts val="2400"/>
              <a:buNone/>
            </a:pPr>
            <a:r>
              <a:rPr lang="en-GB" b="1"/>
              <a:t>Tradiční databáze: </a:t>
            </a:r>
            <a:r>
              <a:rPr lang="en-GB"/>
              <a:t>Tradiční databáze se dobře hodí pro aplikace, které vyžadují vysokou propustnost, nízkou latenci a centralizované řízení, jako jsou bankovní systémy a platformy elektronického obchodování. </a:t>
            </a:r>
            <a:endParaRPr/>
          </a:p>
          <a:p>
            <a:pPr marL="228600" lvl="0" indent="-228600" algn="l" rtl="0">
              <a:lnSpc>
                <a:spcPct val="90000"/>
              </a:lnSpc>
              <a:spcBef>
                <a:spcPts val="1000"/>
              </a:spcBef>
              <a:spcAft>
                <a:spcPts val="0"/>
              </a:spcAft>
              <a:buClr>
                <a:srgbClr val="262626"/>
              </a:buClr>
              <a:buSzPts val="2400"/>
              <a:buNone/>
            </a:pPr>
            <a:r>
              <a:rPr lang="en-GB" b="1"/>
              <a:t>Blockchain: </a:t>
            </a:r>
            <a:r>
              <a:rPr lang="en-GB"/>
              <a:t>Blockchain se nejlépe hodí pro aplikace vyžadující decentralizaci, důvěru, transparentnost a zabezpečení, jako jsou kryptoměny, sledování dodavatelského řetězce, hlasovací systémy a chytré smlouvy.</a:t>
            </a:r>
            <a:endParaRPr b="1">
              <a:solidFill>
                <a:srgbClr val="000000"/>
              </a:solidFill>
            </a:endParaRPr>
          </a:p>
        </p:txBody>
      </p:sp>
      <p:sp>
        <p:nvSpPr>
          <p:cNvPr id="1306" name="Google Shape;1306;p4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Srovnání s tradičními databázemi</a:t>
            </a:r>
            <a:endParaRPr sz="3600"/>
          </a:p>
        </p:txBody>
      </p:sp>
      <p:grpSp>
        <p:nvGrpSpPr>
          <p:cNvPr id="1307" name="Google Shape;1307;p46"/>
          <p:cNvGrpSpPr/>
          <p:nvPr/>
        </p:nvGrpSpPr>
        <p:grpSpPr>
          <a:xfrm rot="10800000" flipH="1">
            <a:off x="10388648" y="0"/>
            <a:ext cx="1803350" cy="2809693"/>
            <a:chOff x="12708052" y="5708395"/>
            <a:chExt cx="760808" cy="1185370"/>
          </a:xfrm>
        </p:grpSpPr>
        <p:sp>
          <p:nvSpPr>
            <p:cNvPr id="1308" name="Google Shape;1308;p4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9" name="Google Shape;1309;p4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0" name="Google Shape;1310;p4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1" name="Google Shape;1311;p4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2" name="Google Shape;1312;p4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3" name="Google Shape;1313;p4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sp>
        <p:nvSpPr>
          <p:cNvPr id="1319" name="Google Shape;1319;p4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t>Jaké jsou klíčové součásti technologie blockchain?</a:t>
            </a:r>
            <a:endParaRPr sz="3900"/>
          </a:p>
        </p:txBody>
      </p:sp>
      <p:sp>
        <p:nvSpPr>
          <p:cNvPr id="1320" name="Google Shape;1320;p4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03</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sp>
        <p:nvSpPr>
          <p:cNvPr id="1325" name="Google Shape;1325;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Blockchain architektura má následující hlavní komponenty</a:t>
            </a:r>
            <a:r>
              <a:rPr lang="en-GB">
                <a:latin typeface="Calibri"/>
                <a:ea typeface="Calibri"/>
                <a:cs typeface="Calibri"/>
                <a:sym typeface="Calibri"/>
              </a:rPr>
              <a:t>:</a:t>
            </a:r>
            <a:endParaRPr/>
          </a:p>
          <a:p>
            <a:pPr marL="457200" lvl="0" indent="-457200" algn="l" rtl="0">
              <a:lnSpc>
                <a:spcPct val="107000"/>
              </a:lnSpc>
              <a:spcBef>
                <a:spcPts val="180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Distribuované záznamy</a:t>
            </a:r>
            <a:endParaRPr b="1">
              <a:latin typeface="Times New Roman"/>
              <a:ea typeface="Times New Roman"/>
              <a:cs typeface="Times New Roman"/>
              <a:sym typeface="Times New Roman"/>
            </a:endParaRPr>
          </a:p>
          <a:p>
            <a:pPr marL="457200" lvl="0" indent="-457200" algn="l" rtl="0">
              <a:lnSpc>
                <a:spcPct val="107000"/>
              </a:lnSpc>
              <a:spcBef>
                <a:spcPts val="100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Chytré smlouvy</a:t>
            </a:r>
            <a:endParaRPr b="1">
              <a:latin typeface="Times New Roman"/>
              <a:ea typeface="Times New Roman"/>
              <a:cs typeface="Times New Roman"/>
              <a:sym typeface="Times New Roman"/>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Kryptografie veřejného klíče</a:t>
            </a:r>
            <a:endParaRPr b="1">
              <a:solidFill>
                <a:srgbClr val="000000"/>
              </a:solidFill>
            </a:endParaRPr>
          </a:p>
        </p:txBody>
      </p:sp>
      <p:sp>
        <p:nvSpPr>
          <p:cNvPr id="1326" name="Google Shape;1326;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klíčové součásti technologie blockchain?</a:t>
            </a:r>
            <a:endParaRPr/>
          </a:p>
        </p:txBody>
      </p:sp>
      <p:grpSp>
        <p:nvGrpSpPr>
          <p:cNvPr id="1327" name="Google Shape;1327;p48"/>
          <p:cNvGrpSpPr/>
          <p:nvPr/>
        </p:nvGrpSpPr>
        <p:grpSpPr>
          <a:xfrm rot="10800000" flipH="1">
            <a:off x="10388648" y="0"/>
            <a:ext cx="1803350" cy="2809693"/>
            <a:chOff x="12708052" y="5708395"/>
            <a:chExt cx="760808" cy="1185370"/>
          </a:xfrm>
        </p:grpSpPr>
        <p:sp>
          <p:nvSpPr>
            <p:cNvPr id="1328" name="Google Shape;1328;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9" name="Google Shape;1329;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0" name="Google Shape;1330;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1" name="Google Shape;1331;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2" name="Google Shape;1332;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3" name="Google Shape;1333;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37"/>
        <p:cNvGrpSpPr/>
        <p:nvPr/>
      </p:nvGrpSpPr>
      <p:grpSpPr>
        <a:xfrm>
          <a:off x="0" y="0"/>
          <a:ext cx="0" cy="0"/>
          <a:chOff x="0" y="0"/>
          <a:chExt cx="0" cy="0"/>
        </a:xfrm>
      </p:grpSpPr>
      <p:sp>
        <p:nvSpPr>
          <p:cNvPr id="1338" name="Google Shape;1338;p4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a:pPr>
            <a:r>
              <a:rPr lang="en-GB" b="1">
                <a:solidFill>
                  <a:srgbClr val="000000"/>
                </a:solidFill>
                <a:latin typeface="Calibri"/>
                <a:ea typeface="Calibri"/>
                <a:cs typeface="Calibri"/>
                <a:sym typeface="Calibri"/>
              </a:rPr>
              <a:t>Distribuované záznamy</a:t>
            </a:r>
            <a:endParaRPr/>
          </a:p>
          <a:p>
            <a:pPr marL="0" lvl="0" indent="0" algn="l" rtl="0">
              <a:lnSpc>
                <a:spcPct val="107000"/>
              </a:lnSpc>
              <a:spcBef>
                <a:spcPts val="1000"/>
              </a:spcBef>
              <a:spcAft>
                <a:spcPts val="0"/>
              </a:spcAft>
              <a:buClr>
                <a:srgbClr val="262626"/>
              </a:buClr>
              <a:buSzPts val="2400"/>
              <a:buNone/>
            </a:pPr>
            <a:endParaRPr b="1">
              <a:latin typeface="Times New Roman"/>
              <a:ea typeface="Times New Roman"/>
              <a:cs typeface="Times New Roman"/>
              <a:sym typeface="Times New Roman"/>
            </a:endParaRPr>
          </a:p>
          <a:p>
            <a:pPr marL="228600" lvl="0" indent="-228600" algn="l" rtl="0">
              <a:lnSpc>
                <a:spcPct val="90000"/>
              </a:lnSpc>
              <a:spcBef>
                <a:spcPts val="1000"/>
              </a:spcBef>
              <a:spcAft>
                <a:spcPts val="0"/>
              </a:spcAft>
              <a:buClr>
                <a:srgbClr val="000000"/>
              </a:buClr>
              <a:buSzPts val="2400"/>
              <a:buNone/>
            </a:pPr>
            <a:r>
              <a:rPr lang="en-GB">
                <a:solidFill>
                  <a:srgbClr val="000000"/>
                </a:solidFill>
              </a:rPr>
              <a:t> </a:t>
            </a:r>
            <a:r>
              <a:rPr lang="en-GB"/>
              <a:t>Distribuované záznamy jsou sdílené databáze v blockchainové síti, které ukládají transakce, jako je například sdílený soubor, který může upravovat každý v týmu. Ve většině sdílených textových editorů může kdokoli s právy k úpravám smazat celý soubor. Technologie distribuovaných záznamů však mají přísná pravidla o tom, kdo a jak může upravovat. Záznamy po nahrání nelze smazat.</a:t>
            </a:r>
            <a:endParaRPr>
              <a:solidFill>
                <a:srgbClr val="000000"/>
              </a:solidFill>
            </a:endParaRPr>
          </a:p>
        </p:txBody>
      </p:sp>
      <p:sp>
        <p:nvSpPr>
          <p:cNvPr id="1339" name="Google Shape;1339;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klíčové součásti technologie blockchain?</a:t>
            </a:r>
            <a:endParaRPr/>
          </a:p>
        </p:txBody>
      </p:sp>
      <p:grpSp>
        <p:nvGrpSpPr>
          <p:cNvPr id="1340" name="Google Shape;1340;p49"/>
          <p:cNvGrpSpPr/>
          <p:nvPr/>
        </p:nvGrpSpPr>
        <p:grpSpPr>
          <a:xfrm rot="10800000" flipH="1">
            <a:off x="10388648" y="0"/>
            <a:ext cx="1803350" cy="2809693"/>
            <a:chOff x="12708052" y="5708395"/>
            <a:chExt cx="760808" cy="1185370"/>
          </a:xfrm>
        </p:grpSpPr>
        <p:sp>
          <p:nvSpPr>
            <p:cNvPr id="1341" name="Google Shape;1341;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2" name="Google Shape;1342;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3" name="Google Shape;1343;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4" name="Google Shape;1344;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5" name="Google Shape;1345;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6" name="Google Shape;1346;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06</a:t>
            </a:r>
            <a:endParaRPr/>
          </a:p>
        </p:txBody>
      </p:sp>
      <p:sp>
        <p:nvSpPr>
          <p:cNvPr id="385" name="Google Shape;385;p5"/>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Jak se blockchain liší od cloudu?</a:t>
            </a:r>
            <a:endParaRPr/>
          </a:p>
        </p:txBody>
      </p:sp>
      <p:sp>
        <p:nvSpPr>
          <p:cNvPr id="386" name="Google Shape;386;p5"/>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07</a:t>
            </a:r>
            <a:endParaRPr/>
          </a:p>
        </p:txBody>
      </p:sp>
      <p:sp>
        <p:nvSpPr>
          <p:cNvPr id="387" name="Google Shape;387;p5"/>
          <p:cNvSpPr txBox="1">
            <a:spLocks noGrp="1"/>
          </p:cNvSpPr>
          <p:nvPr>
            <p:ph type="body" idx="4"/>
          </p:nvPr>
        </p:nvSpPr>
        <p:spPr>
          <a:xfrm>
            <a:off x="3478966" y="2890818"/>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t>Co je blockchain jako služba?</a:t>
            </a:r>
            <a:endParaRPr/>
          </a:p>
        </p:txBody>
      </p:sp>
      <p:sp>
        <p:nvSpPr>
          <p:cNvPr id="388" name="Google Shape;388;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obsahuje</a:t>
            </a:r>
            <a:endParaRPr/>
          </a:p>
        </p:txBody>
      </p:sp>
      <p:sp>
        <p:nvSpPr>
          <p:cNvPr id="389" name="Google Shape;389;p5"/>
          <p:cNvSpPr txBox="1"/>
          <p:nvPr/>
        </p:nvSpPr>
        <p:spPr>
          <a:xfrm>
            <a:off x="2654199" y="3360939"/>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08</a:t>
            </a:r>
            <a:endParaRPr sz="3200" b="1">
              <a:solidFill>
                <a:srgbClr val="262626"/>
              </a:solidFill>
              <a:latin typeface="Calibri"/>
              <a:ea typeface="Calibri"/>
              <a:cs typeface="Calibri"/>
              <a:sym typeface="Calibri"/>
            </a:endParaRPr>
          </a:p>
        </p:txBody>
      </p:sp>
      <p:sp>
        <p:nvSpPr>
          <p:cNvPr id="390" name="Google Shape;390;p5"/>
          <p:cNvSpPr txBox="1"/>
          <p:nvPr/>
        </p:nvSpPr>
        <p:spPr>
          <a:xfrm>
            <a:off x="3489496" y="3821262"/>
            <a:ext cx="6874660" cy="22919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Případová studie</a:t>
            </a:r>
            <a:endParaRPr sz="2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2200"/>
              <a:buFont typeface="Arial"/>
              <a:buNone/>
            </a:pPr>
            <a:r>
              <a:rPr lang="en-GB" sz="2200">
                <a:solidFill>
                  <a:srgbClr val="262626"/>
                </a:solidFill>
                <a:latin typeface="Calibri"/>
                <a:ea typeface="Calibri"/>
                <a:cs typeface="Calibri"/>
                <a:sym typeface="Calibri"/>
              </a:rPr>
              <a:t> </a:t>
            </a:r>
            <a:endParaRPr sz="2200">
              <a:solidFill>
                <a:srgbClr val="262626"/>
              </a:solidFill>
              <a:latin typeface="Calibri"/>
              <a:ea typeface="Calibri"/>
              <a:cs typeface="Calibri"/>
              <a:sym typeface="Calibri"/>
            </a:endParaRPr>
          </a:p>
        </p:txBody>
      </p:sp>
      <p:sp>
        <p:nvSpPr>
          <p:cNvPr id="391" name="Google Shape;391;p5"/>
          <p:cNvSpPr txBox="1"/>
          <p:nvPr/>
        </p:nvSpPr>
        <p:spPr>
          <a:xfrm>
            <a:off x="2654199" y="407208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09</a:t>
            </a:r>
            <a:endParaRPr sz="3200" b="1">
              <a:solidFill>
                <a:srgbClr val="262626"/>
              </a:solidFill>
              <a:latin typeface="Calibri"/>
              <a:ea typeface="Calibri"/>
              <a:cs typeface="Calibri"/>
              <a:sym typeface="Calibri"/>
            </a:endParaRPr>
          </a:p>
        </p:txBody>
      </p:sp>
      <p:sp>
        <p:nvSpPr>
          <p:cNvPr id="392" name="Google Shape;392;p5"/>
          <p:cNvSpPr txBox="1"/>
          <p:nvPr/>
        </p:nvSpPr>
        <p:spPr>
          <a:xfrm>
            <a:off x="3489496" y="4532409"/>
            <a:ext cx="6874660" cy="22919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Závěr</a:t>
            </a:r>
            <a:endParaRPr sz="2400">
              <a:solidFill>
                <a:srgbClr val="262626"/>
              </a:solidFill>
              <a:latin typeface="Calibri"/>
              <a:ea typeface="Calibri"/>
              <a:cs typeface="Calibri"/>
              <a:sym typeface="Calibri"/>
            </a:endParaRPr>
          </a:p>
          <a:p>
            <a:pPr marL="0" marR="0" lvl="0" indent="0" algn="l" rtl="0">
              <a:lnSpc>
                <a:spcPct val="90000"/>
              </a:lnSpc>
              <a:spcBef>
                <a:spcPts val="1000"/>
              </a:spcBef>
              <a:spcAft>
                <a:spcPts val="0"/>
              </a:spcAft>
              <a:buClr>
                <a:srgbClr val="262626"/>
              </a:buClr>
              <a:buSzPts val="2200"/>
              <a:buFont typeface="Arial"/>
              <a:buNone/>
            </a:pPr>
            <a:r>
              <a:rPr lang="en-GB" sz="2200">
                <a:solidFill>
                  <a:srgbClr val="262626"/>
                </a:solidFill>
                <a:latin typeface="Calibri"/>
                <a:ea typeface="Calibri"/>
                <a:cs typeface="Calibri"/>
                <a:sym typeface="Calibri"/>
              </a:rPr>
              <a:t> </a:t>
            </a:r>
            <a:endParaRPr sz="2200">
              <a:solidFill>
                <a:srgbClr val="262626"/>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1D2B6886-8B9C-04CC-D090-AE0301CF2415}"/>
              </a:ext>
            </a:extLst>
          </p:cNvPr>
          <p:cNvPicPr>
            <a:picLocks noChangeAspect="1"/>
          </p:cNvPicPr>
          <p:nvPr/>
        </p:nvPicPr>
        <p:blipFill>
          <a:blip r:embed="rId3"/>
          <a:stretch>
            <a:fillRect/>
          </a:stretch>
        </p:blipFill>
        <p:spPr>
          <a:xfrm>
            <a:off x="10221903" y="5796110"/>
            <a:ext cx="1638095" cy="342857"/>
          </a:xfrm>
          <a:prstGeom prst="rect">
            <a:avLst/>
          </a:prstGeom>
        </p:spPr>
      </p:pic>
      <p:sp>
        <p:nvSpPr>
          <p:cNvPr id="3" name="TextBox 2">
            <a:extLst>
              <a:ext uri="{FF2B5EF4-FFF2-40B4-BE49-F238E27FC236}">
                <a16:creationId xmlns:a16="http://schemas.microsoft.com/office/drawing/2014/main" id="{D0FE3A64-0FDC-8566-77A2-C927B1CB8973}"/>
              </a:ext>
            </a:extLst>
          </p:cNvPr>
          <p:cNvSpPr txBox="1"/>
          <p:nvPr/>
        </p:nvSpPr>
        <p:spPr>
          <a:xfrm>
            <a:off x="9460625" y="6120803"/>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5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2"/>
            </a:pPr>
            <a:r>
              <a:rPr lang="en-GB" b="1">
                <a:solidFill>
                  <a:srgbClr val="000000"/>
                </a:solidFill>
              </a:rPr>
              <a:t>Chytré smlouvy</a:t>
            </a:r>
            <a:endParaRPr b="1"/>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90000"/>
              </a:lnSpc>
              <a:spcBef>
                <a:spcPts val="1000"/>
              </a:spcBef>
              <a:spcAft>
                <a:spcPts val="0"/>
              </a:spcAft>
              <a:buClr>
                <a:srgbClr val="000000"/>
              </a:buClr>
              <a:buSzPts val="2400"/>
              <a:buNone/>
            </a:pPr>
            <a:r>
              <a:rPr lang="en-GB">
                <a:solidFill>
                  <a:srgbClr val="000000"/>
                </a:solidFill>
              </a:rPr>
              <a:t>Společnosti používají chytré smlouvy k samostatné správě obchodních smluv bez potřeby asistující třetí strany. Jsou to programy uložené v blockchainovém systému, které se spouštějí automaticky při splnění předem stanovených podmínek. Provádějí kontroly if-then, takže transakce mohou být dokončeny s jistotou. Například logistická společnost může mít inteligentní smlouvu, která automaticky provede platbu, jakmile zboží dorazí do přístavu.</a:t>
            </a:r>
            <a:endParaRPr b="1">
              <a:solidFill>
                <a:srgbClr val="000000"/>
              </a:solidFill>
            </a:endParaRPr>
          </a:p>
        </p:txBody>
      </p:sp>
      <p:sp>
        <p:nvSpPr>
          <p:cNvPr id="1352" name="Google Shape;1352;p5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klíčové součásti technologie blockchain?</a:t>
            </a:r>
            <a:endParaRPr/>
          </a:p>
        </p:txBody>
      </p:sp>
      <p:grpSp>
        <p:nvGrpSpPr>
          <p:cNvPr id="1353" name="Google Shape;1353;p50"/>
          <p:cNvGrpSpPr/>
          <p:nvPr/>
        </p:nvGrpSpPr>
        <p:grpSpPr>
          <a:xfrm rot="10800000" flipH="1">
            <a:off x="10388648" y="0"/>
            <a:ext cx="1803350" cy="2809693"/>
            <a:chOff x="12708052" y="5708395"/>
            <a:chExt cx="760808" cy="1185370"/>
          </a:xfrm>
        </p:grpSpPr>
        <p:sp>
          <p:nvSpPr>
            <p:cNvPr id="1354" name="Google Shape;1354;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5" name="Google Shape;1355;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6" name="Google Shape;1356;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7" name="Google Shape;1357;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8" name="Google Shape;1358;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9" name="Google Shape;1359;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63"/>
        <p:cNvGrpSpPr/>
        <p:nvPr/>
      </p:nvGrpSpPr>
      <p:grpSpPr>
        <a:xfrm>
          <a:off x="0" y="0"/>
          <a:ext cx="0" cy="0"/>
          <a:chOff x="0" y="0"/>
          <a:chExt cx="0" cy="0"/>
        </a:xfrm>
      </p:grpSpPr>
      <p:sp>
        <p:nvSpPr>
          <p:cNvPr id="1364" name="Google Shape;1364;p5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3"/>
            </a:pPr>
            <a:r>
              <a:rPr lang="en-GB" b="1">
                <a:solidFill>
                  <a:srgbClr val="000000"/>
                </a:solidFill>
                <a:latin typeface="Calibri"/>
                <a:ea typeface="Calibri"/>
                <a:cs typeface="Calibri"/>
                <a:sym typeface="Calibri"/>
              </a:rPr>
              <a:t>Kryptografie veřejného klíče</a:t>
            </a:r>
            <a:endParaRPr b="1">
              <a:latin typeface="Times New Roman"/>
              <a:ea typeface="Times New Roman"/>
              <a:cs typeface="Times New Roman"/>
              <a:sym typeface="Times New Roman"/>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a:latin typeface="Calibri"/>
                <a:ea typeface="Calibri"/>
                <a:cs typeface="Calibri"/>
                <a:sym typeface="Calibri"/>
              </a:rPr>
              <a:t>Kryptografie veřejného klíče je bezpečnostní funkce k jedinečné identifikaci účastníků v blockchainové síti. Tento mechanismus generuje dvě sady klíčů pro členy sítě. Jeden klíč je veřejný klíč, který je společný pro všechny v síti. Druhým je soukromý klíč, který je jedinečný pro každého člena. Soukromý a veřejný klíč spolupracují na odemknutí dat v hlavní knize.</a:t>
            </a:r>
            <a:endParaRPr b="1">
              <a:solidFill>
                <a:srgbClr val="000000"/>
              </a:solidFill>
            </a:endParaRPr>
          </a:p>
        </p:txBody>
      </p:sp>
      <p:sp>
        <p:nvSpPr>
          <p:cNvPr id="1365" name="Google Shape;1365;p5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klíčové součásti technologie blockchain?</a:t>
            </a:r>
            <a:endParaRPr/>
          </a:p>
        </p:txBody>
      </p:sp>
      <p:grpSp>
        <p:nvGrpSpPr>
          <p:cNvPr id="1366" name="Google Shape;1366;p51"/>
          <p:cNvGrpSpPr/>
          <p:nvPr/>
        </p:nvGrpSpPr>
        <p:grpSpPr>
          <a:xfrm rot="10800000" flipH="1">
            <a:off x="10388648" y="0"/>
            <a:ext cx="1803350" cy="2809693"/>
            <a:chOff x="12708052" y="5708395"/>
            <a:chExt cx="760808" cy="1185370"/>
          </a:xfrm>
        </p:grpSpPr>
        <p:sp>
          <p:nvSpPr>
            <p:cNvPr id="1367" name="Google Shape;1367;p5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8" name="Google Shape;1368;p5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9" name="Google Shape;1369;p5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0" name="Google Shape;1370;p5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1" name="Google Shape;1371;p5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2" name="Google Shape;1372;p5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7" name="Google Shape;1377;p5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2400"/>
              <a:buFont typeface="Calibri"/>
              <a:buAutoNum type="arabicPeriod" startAt="3"/>
            </a:pPr>
            <a:r>
              <a:rPr lang="en-GB" b="1">
                <a:solidFill>
                  <a:srgbClr val="000000"/>
                </a:solidFill>
                <a:latin typeface="Calibri"/>
                <a:ea typeface="Calibri"/>
                <a:cs typeface="Calibri"/>
                <a:sym typeface="Calibri"/>
              </a:rPr>
              <a:t>Kryptografie veřejného klíče</a:t>
            </a:r>
            <a:endParaRPr b="1">
              <a:latin typeface="Times New Roman"/>
              <a:ea typeface="Times New Roman"/>
              <a:cs typeface="Times New Roman"/>
              <a:sym typeface="Times New Roman"/>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a:latin typeface="Calibri"/>
                <a:ea typeface="Calibri"/>
                <a:cs typeface="Calibri"/>
                <a:sym typeface="Calibri"/>
              </a:rPr>
              <a:t>Například John a Jill jsou dva členové sítě. John zaznamená transakci, která je zašifrována jeho soukromým klíčem. Jill to může dešifrovat svým veřejným klíčem. Tímto způsobem je Jill přesvědčená, že transakci provedl John. Jillin veřejný klíč by nefungoval, kdyby byl Johnův soukromý klíč zmanipulován.</a:t>
            </a:r>
            <a:endParaRPr b="1">
              <a:solidFill>
                <a:srgbClr val="000000"/>
              </a:solidFill>
            </a:endParaRPr>
          </a:p>
        </p:txBody>
      </p:sp>
      <p:sp>
        <p:nvSpPr>
          <p:cNvPr id="1378" name="Google Shape;1378;p5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klíčové součásti technologie blockchain?</a:t>
            </a:r>
            <a:endParaRPr/>
          </a:p>
        </p:txBody>
      </p:sp>
      <p:grpSp>
        <p:nvGrpSpPr>
          <p:cNvPr id="1379" name="Google Shape;1379;p52"/>
          <p:cNvGrpSpPr/>
          <p:nvPr/>
        </p:nvGrpSpPr>
        <p:grpSpPr>
          <a:xfrm rot="10800000" flipH="1">
            <a:off x="10388648" y="0"/>
            <a:ext cx="1803350" cy="2809693"/>
            <a:chOff x="12708052" y="5708395"/>
            <a:chExt cx="760808" cy="1185370"/>
          </a:xfrm>
        </p:grpSpPr>
        <p:sp>
          <p:nvSpPr>
            <p:cNvPr id="1380" name="Google Shape;1380;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1" name="Google Shape;1381;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2" name="Google Shape;1382;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3" name="Google Shape;1383;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4" name="Google Shape;1384;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5" name="Google Shape;1385;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90"/>
        <p:cNvGrpSpPr/>
        <p:nvPr/>
      </p:nvGrpSpPr>
      <p:grpSpPr>
        <a:xfrm>
          <a:off x="0" y="0"/>
          <a:ext cx="0" cy="0"/>
          <a:chOff x="0" y="0"/>
          <a:chExt cx="0" cy="0"/>
        </a:xfrm>
      </p:grpSpPr>
      <p:sp>
        <p:nvSpPr>
          <p:cNvPr id="1391" name="Google Shape;1391;p5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t>Jaké jsou výhody technologie blockchain?</a:t>
            </a:r>
            <a:endParaRPr sz="3900"/>
          </a:p>
        </p:txBody>
      </p:sp>
      <p:sp>
        <p:nvSpPr>
          <p:cNvPr id="1392" name="Google Shape;1392;p5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04</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96"/>
        <p:cNvGrpSpPr/>
        <p:nvPr/>
      </p:nvGrpSpPr>
      <p:grpSpPr>
        <a:xfrm>
          <a:off x="0" y="0"/>
          <a:ext cx="0" cy="0"/>
          <a:chOff x="0" y="0"/>
          <a:chExt cx="0" cy="0"/>
        </a:xfrm>
      </p:grpSpPr>
      <p:sp>
        <p:nvSpPr>
          <p:cNvPr id="1397" name="Google Shape;1397;p54"/>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Technologie blockchain přináší mnoho výhod pro správu transakcí aktiv. Některé z nich uvádíme v následujících podsekcích</a:t>
            </a:r>
            <a:r>
              <a:rPr lang="en-GB">
                <a:latin typeface="Calibri"/>
                <a:ea typeface="Calibri"/>
                <a:cs typeface="Calibri"/>
                <a:sym typeface="Calibri"/>
              </a:rPr>
              <a:t>:</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b="1"/>
              <a:t>Pokročilé zabezpečení</a:t>
            </a:r>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Zlepšená účinnost </a:t>
            </a:r>
            <a:endParaRPr/>
          </a:p>
          <a:p>
            <a:pPr marL="457200" lvl="0" indent="-457200" algn="l" rtl="0">
              <a:lnSpc>
                <a:spcPct val="107000"/>
              </a:lnSpc>
              <a:spcBef>
                <a:spcPts val="1000"/>
              </a:spcBef>
              <a:spcAft>
                <a:spcPts val="0"/>
              </a:spcAft>
              <a:buClr>
                <a:srgbClr val="262626"/>
              </a:buClr>
              <a:buSzPts val="2400"/>
              <a:buFont typeface="Calibri"/>
              <a:buAutoNum type="arabicPeriod"/>
            </a:pPr>
            <a:r>
              <a:rPr lang="en-GB" b="1"/>
              <a:t>Rychlejší auditování</a:t>
            </a:r>
            <a:endParaRPr b="1">
              <a:solidFill>
                <a:srgbClr val="000000"/>
              </a:solidFill>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p:txBody>
      </p:sp>
      <p:sp>
        <p:nvSpPr>
          <p:cNvPr id="1398" name="Google Shape;1398;p5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výhody technologie blockchain?</a:t>
            </a:r>
            <a:endParaRPr/>
          </a:p>
        </p:txBody>
      </p:sp>
      <p:grpSp>
        <p:nvGrpSpPr>
          <p:cNvPr id="1399" name="Google Shape;1399;p54"/>
          <p:cNvGrpSpPr/>
          <p:nvPr/>
        </p:nvGrpSpPr>
        <p:grpSpPr>
          <a:xfrm rot="10800000" flipH="1">
            <a:off x="10388648" y="0"/>
            <a:ext cx="1803350" cy="2809693"/>
            <a:chOff x="12708052" y="5708395"/>
            <a:chExt cx="760808" cy="1185370"/>
          </a:xfrm>
        </p:grpSpPr>
        <p:sp>
          <p:nvSpPr>
            <p:cNvPr id="1400" name="Google Shape;1400;p5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1" name="Google Shape;1401;p5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2" name="Google Shape;1402;p5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3" name="Google Shape;1403;p5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4" name="Google Shape;1404;p5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5" name="Google Shape;1405;p5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409"/>
        <p:cNvGrpSpPr/>
        <p:nvPr/>
      </p:nvGrpSpPr>
      <p:grpSpPr>
        <a:xfrm>
          <a:off x="0" y="0"/>
          <a:ext cx="0" cy="0"/>
          <a:chOff x="0" y="0"/>
          <a:chExt cx="0" cy="0"/>
        </a:xfrm>
      </p:grpSpPr>
      <p:sp>
        <p:nvSpPr>
          <p:cNvPr id="1410" name="Google Shape;1410;p5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b="1"/>
              <a:t>Pokročilé zabezpečení</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Blockchainové systémy poskytují vysokou úroveň zabezpečení a důvěry, kterou moderní digitální transakce vyžadují. Vždy tu je strach, že někdo bude manipulovat se základním softwarem, aby pro sebe vygeneroval falešné peníze. Blockchain však využívá tři principy kryptografie, decentralizace a konsensu k vytvoření vysoce bezpečného základního softwarového systému, se kterým je téměř nemožné manipulovat. Neexistuje jediný bod selhání a jediný uživatel nemůže změnit záznamy transakcí.</a:t>
            </a:r>
            <a:endParaRPr b="1">
              <a:solidFill>
                <a:srgbClr val="000000"/>
              </a:solidFill>
            </a:endParaRPr>
          </a:p>
          <a:p>
            <a:pPr marL="0" lvl="0" indent="0" algn="l" rtl="0">
              <a:lnSpc>
                <a:spcPct val="90000"/>
              </a:lnSpc>
              <a:spcBef>
                <a:spcPts val="1800"/>
              </a:spcBef>
              <a:spcAft>
                <a:spcPts val="0"/>
              </a:spcAft>
              <a:buClr>
                <a:srgbClr val="262626"/>
              </a:buClr>
              <a:buSzPts val="2400"/>
              <a:buNone/>
            </a:pPr>
            <a:endParaRPr b="1">
              <a:solidFill>
                <a:srgbClr val="000000"/>
              </a:solidFill>
            </a:endParaRPr>
          </a:p>
        </p:txBody>
      </p:sp>
      <p:sp>
        <p:nvSpPr>
          <p:cNvPr id="1411" name="Google Shape;1411;p5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výhody technologie blockchain?</a:t>
            </a:r>
            <a:endParaRPr/>
          </a:p>
        </p:txBody>
      </p:sp>
      <p:grpSp>
        <p:nvGrpSpPr>
          <p:cNvPr id="1412" name="Google Shape;1412;p55"/>
          <p:cNvGrpSpPr/>
          <p:nvPr/>
        </p:nvGrpSpPr>
        <p:grpSpPr>
          <a:xfrm rot="10800000" flipH="1">
            <a:off x="10388648" y="0"/>
            <a:ext cx="1803350" cy="2809693"/>
            <a:chOff x="12708052" y="5708395"/>
            <a:chExt cx="760808" cy="1185370"/>
          </a:xfrm>
        </p:grpSpPr>
        <p:sp>
          <p:nvSpPr>
            <p:cNvPr id="1413" name="Google Shape;1413;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4" name="Google Shape;1414;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5" name="Google Shape;1415;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6" name="Google Shape;1416;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7" name="Google Shape;1417;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8" name="Google Shape;1418;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5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b="1"/>
              <a:t>2. Zlepšená účinnost </a:t>
            </a:r>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Transakce mezi podniky mohou zabrat spoustu času a vytvářet provozní úzká místa, zejména pokud jsou zapojeny regulační orgány třetích stran. Transparentnost a chytré smlouvy v blockchainu takové obchodní transakce urychlují a zefektivňují.</a:t>
            </a:r>
            <a:endParaRPr b="1">
              <a:solidFill>
                <a:srgbClr val="000000"/>
              </a:solidFill>
            </a:endParaRPr>
          </a:p>
        </p:txBody>
      </p:sp>
      <p:sp>
        <p:nvSpPr>
          <p:cNvPr id="1424" name="Google Shape;1424;p5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výhody technologie blockchain?</a:t>
            </a:r>
            <a:endParaRPr/>
          </a:p>
        </p:txBody>
      </p:sp>
      <p:grpSp>
        <p:nvGrpSpPr>
          <p:cNvPr id="1425" name="Google Shape;1425;p56"/>
          <p:cNvGrpSpPr/>
          <p:nvPr/>
        </p:nvGrpSpPr>
        <p:grpSpPr>
          <a:xfrm rot="10800000" flipH="1">
            <a:off x="10388648" y="0"/>
            <a:ext cx="1803350" cy="2809693"/>
            <a:chOff x="12708052" y="5708395"/>
            <a:chExt cx="760808" cy="1185370"/>
          </a:xfrm>
        </p:grpSpPr>
        <p:sp>
          <p:nvSpPr>
            <p:cNvPr id="1426" name="Google Shape;1426;p5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7" name="Google Shape;1427;p5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8" name="Google Shape;1428;p5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9" name="Google Shape;1429;p5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0" name="Google Shape;1430;p5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1" name="Google Shape;1431;p5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435"/>
        <p:cNvGrpSpPr/>
        <p:nvPr/>
      </p:nvGrpSpPr>
      <p:grpSpPr>
        <a:xfrm>
          <a:off x="0" y="0"/>
          <a:ext cx="0" cy="0"/>
          <a:chOff x="0" y="0"/>
          <a:chExt cx="0" cy="0"/>
        </a:xfrm>
      </p:grpSpPr>
      <p:sp>
        <p:nvSpPr>
          <p:cNvPr id="1436" name="Google Shape;1436;p5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b="1"/>
              <a:t>3. Rychlejší auditování</a:t>
            </a:r>
            <a:endParaRPr b="1">
              <a:solidFill>
                <a:srgbClr val="000000"/>
              </a:solidFill>
            </a:endParaRPr>
          </a:p>
          <a:p>
            <a:pPr marL="0" lvl="0" indent="0" algn="l" rtl="0">
              <a:lnSpc>
                <a:spcPct val="90000"/>
              </a:lnSpc>
              <a:spcBef>
                <a:spcPts val="1000"/>
              </a:spcBef>
              <a:spcAft>
                <a:spcPts val="0"/>
              </a:spcAft>
              <a:buClr>
                <a:srgbClr val="262626"/>
              </a:buClr>
              <a:buSzPts val="2400"/>
              <a:buNone/>
            </a:pPr>
            <a:endParaRPr b="1">
              <a:solidFill>
                <a:srgbClr val="000000"/>
              </a:solidFill>
            </a:endParaRPr>
          </a:p>
          <a:p>
            <a:pPr marL="228600" lvl="0" indent="-228600" algn="l" rtl="0">
              <a:lnSpc>
                <a:spcPct val="107000"/>
              </a:lnSpc>
              <a:spcBef>
                <a:spcPts val="1000"/>
              </a:spcBef>
              <a:spcAft>
                <a:spcPts val="0"/>
              </a:spcAft>
              <a:buClr>
                <a:srgbClr val="262626"/>
              </a:buClr>
              <a:buSzPts val="2400"/>
              <a:buNone/>
            </a:pPr>
            <a:r>
              <a:rPr lang="en-GB" sz="2400">
                <a:latin typeface="Calibri"/>
                <a:ea typeface="Calibri"/>
                <a:cs typeface="Calibri"/>
                <a:sym typeface="Calibri"/>
              </a:rPr>
              <a:t>Podniky musí být schopny bezpečně generovat, vyměňovat, archivovat a rekonstruovat elektronické transakce auditovatelným způsobem. Blockchainové záznamy jsou chronologicky neměnné, což znamená, že všechny záznamy jsou vždy seřazeny podle času. Díky této transparentnosti dat je zpracování auditu mnohem rychlejší.</a:t>
            </a:r>
            <a:endParaRPr b="1">
              <a:solidFill>
                <a:srgbClr val="000000"/>
              </a:solidFill>
            </a:endParaRPr>
          </a:p>
        </p:txBody>
      </p:sp>
      <p:sp>
        <p:nvSpPr>
          <p:cNvPr id="1437" name="Google Shape;1437;p5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Jaké jsou výhody technologie blockchain?</a:t>
            </a:r>
            <a:endParaRPr/>
          </a:p>
        </p:txBody>
      </p:sp>
      <p:grpSp>
        <p:nvGrpSpPr>
          <p:cNvPr id="1438" name="Google Shape;1438;p57"/>
          <p:cNvGrpSpPr/>
          <p:nvPr/>
        </p:nvGrpSpPr>
        <p:grpSpPr>
          <a:xfrm rot="10800000" flipH="1">
            <a:off x="10388648" y="0"/>
            <a:ext cx="1803350" cy="2809693"/>
            <a:chOff x="12708052" y="5708395"/>
            <a:chExt cx="760808" cy="1185370"/>
          </a:xfrm>
        </p:grpSpPr>
        <p:sp>
          <p:nvSpPr>
            <p:cNvPr id="1439" name="Google Shape;1439;p5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0" name="Google Shape;1440;p5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1" name="Google Shape;1441;p5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2" name="Google Shape;1442;p5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3" name="Google Shape;1443;p5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4" name="Google Shape;1444;p5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449"/>
        <p:cNvGrpSpPr/>
        <p:nvPr/>
      </p:nvGrpSpPr>
      <p:grpSpPr>
        <a:xfrm>
          <a:off x="0" y="0"/>
          <a:ext cx="0" cy="0"/>
          <a:chOff x="0" y="0"/>
          <a:chExt cx="0" cy="0"/>
        </a:xfrm>
      </p:grpSpPr>
      <p:sp>
        <p:nvSpPr>
          <p:cNvPr id="1450" name="Google Shape;1450;p5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Jaký je rozdíl mezi databází a blockchainem?</a:t>
            </a:r>
            <a:endParaRPr sz="3900"/>
          </a:p>
        </p:txBody>
      </p:sp>
      <p:sp>
        <p:nvSpPr>
          <p:cNvPr id="1451" name="Google Shape;1451;p5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05</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455"/>
        <p:cNvGrpSpPr/>
        <p:nvPr/>
      </p:nvGrpSpPr>
      <p:grpSpPr>
        <a:xfrm>
          <a:off x="0" y="0"/>
          <a:ext cx="0" cy="0"/>
          <a:chOff x="0" y="0"/>
          <a:chExt cx="0" cy="0"/>
        </a:xfrm>
      </p:grpSpPr>
      <p:sp>
        <p:nvSpPr>
          <p:cNvPr id="1456" name="Google Shape;1456;p5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Blockchain je speciální typ systému správy databází, který má více funkcí než běžná databáze. V následujícím seznamu popisujeme některé významné rozdíly mezi tradiční databází a blockchainem</a:t>
            </a:r>
            <a:r>
              <a:rPr lang="en-GB" sz="2400">
                <a:latin typeface="Calibri"/>
                <a:ea typeface="Calibri"/>
                <a:cs typeface="Calibri"/>
                <a:sym typeface="Calibri"/>
              </a:rPr>
              <a:t>:</a:t>
            </a:r>
            <a:endParaRPr/>
          </a:p>
          <a:p>
            <a:pPr marL="342900" lvl="0" indent="-342900" algn="l" rtl="0">
              <a:lnSpc>
                <a:spcPct val="107000"/>
              </a:lnSpc>
              <a:spcBef>
                <a:spcPts val="1800"/>
              </a:spcBef>
              <a:spcAft>
                <a:spcPts val="0"/>
              </a:spcAft>
              <a:buClr>
                <a:srgbClr val="262626"/>
              </a:buClr>
              <a:buSzPts val="2400"/>
              <a:buFont typeface="Noto Sans Symbols"/>
              <a:buChar char="∙"/>
            </a:pPr>
            <a:r>
              <a:rPr lang="en-GB"/>
              <a:t>Blockchainy decentralizují kontrolu bez poškození důvěry ve stávající data. V jiných databázových systémech to není možné. </a:t>
            </a:r>
            <a:endParaRPr/>
          </a:p>
          <a:p>
            <a:pPr marL="342900" lvl="0" indent="-342900" algn="l" rtl="0">
              <a:lnSpc>
                <a:spcPct val="107000"/>
              </a:lnSpc>
              <a:spcBef>
                <a:spcPts val="1000"/>
              </a:spcBef>
              <a:spcAft>
                <a:spcPts val="0"/>
              </a:spcAft>
              <a:buClr>
                <a:srgbClr val="262626"/>
              </a:buClr>
              <a:buSzPts val="2400"/>
              <a:buFont typeface="Noto Sans Symbols"/>
              <a:buChar char="∙"/>
            </a:pPr>
            <a:r>
              <a:rPr lang="en-GB"/>
              <a:t>Společnosti zapojené do transakce nemohou sdílet celou svou databázi. Ale v blockchainových sítích má každá společnost svou kopii účetní knihy a systém automaticky udržuje konzistenci mezi dvěma účetními knihami. </a:t>
            </a:r>
            <a:endParaRPr/>
          </a:p>
          <a:p>
            <a:pPr marL="342900" lvl="0" indent="-342900" algn="l" rtl="0">
              <a:lnSpc>
                <a:spcPct val="107000"/>
              </a:lnSpc>
              <a:spcBef>
                <a:spcPts val="1000"/>
              </a:spcBef>
              <a:spcAft>
                <a:spcPts val="0"/>
              </a:spcAft>
              <a:buClr>
                <a:srgbClr val="262626"/>
              </a:buClr>
              <a:buSzPts val="2400"/>
              <a:buFont typeface="Noto Sans Symbols"/>
              <a:buChar char="∙"/>
            </a:pPr>
            <a:r>
              <a:rPr lang="en-GB"/>
              <a:t>Přestože ve většině databázových systémů můžete data upravovat nebo mazat, v blockchainu můžete data pouze vkládat.</a:t>
            </a:r>
            <a:endParaRPr b="1">
              <a:solidFill>
                <a:srgbClr val="000000"/>
              </a:solidFill>
            </a:endParaRPr>
          </a:p>
        </p:txBody>
      </p:sp>
      <p:sp>
        <p:nvSpPr>
          <p:cNvPr id="1457" name="Google Shape;1457;p5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Jaký je rozdíl mezi databází a blockchainem?</a:t>
            </a:r>
            <a:endParaRPr/>
          </a:p>
        </p:txBody>
      </p:sp>
      <p:grpSp>
        <p:nvGrpSpPr>
          <p:cNvPr id="1458" name="Google Shape;1458;p59"/>
          <p:cNvGrpSpPr/>
          <p:nvPr/>
        </p:nvGrpSpPr>
        <p:grpSpPr>
          <a:xfrm rot="10800000" flipH="1">
            <a:off x="10388648" y="0"/>
            <a:ext cx="1803350" cy="2809693"/>
            <a:chOff x="12708052" y="5708395"/>
            <a:chExt cx="760808" cy="1185370"/>
          </a:xfrm>
        </p:grpSpPr>
        <p:sp>
          <p:nvSpPr>
            <p:cNvPr id="1459" name="Google Shape;1459;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0" name="Google Shape;1460;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1" name="Google Shape;1461;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2" name="Google Shape;1462;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3" name="Google Shape;1463;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4" name="Google Shape;1464;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6"/>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10</a:t>
            </a:r>
            <a:endParaRPr/>
          </a:p>
        </p:txBody>
      </p:sp>
      <p:sp>
        <p:nvSpPr>
          <p:cNvPr id="399" name="Google Shape;399;p6"/>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200"/>
              <a:buNone/>
            </a:pPr>
            <a:r>
              <a:rPr lang="en-GB"/>
              <a:t>Interaktivní výuková aktivita</a:t>
            </a:r>
            <a:endParaRPr/>
          </a:p>
        </p:txBody>
      </p:sp>
      <p:sp>
        <p:nvSpPr>
          <p:cNvPr id="400" name="Google Shape;400;p6"/>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11</a:t>
            </a:r>
            <a:endParaRPr/>
          </a:p>
        </p:txBody>
      </p:sp>
      <p:sp>
        <p:nvSpPr>
          <p:cNvPr id="401" name="Google Shape;401;p6"/>
          <p:cNvSpPr txBox="1">
            <a:spLocks noGrp="1"/>
          </p:cNvSpPr>
          <p:nvPr>
            <p:ph type="body" idx="4"/>
          </p:nvPr>
        </p:nvSpPr>
        <p:spPr>
          <a:xfrm>
            <a:off x="3478966" y="3109476"/>
            <a:ext cx="6874660" cy="22919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t>Kvíz</a:t>
            </a:r>
            <a:endParaRPr sz="2400"/>
          </a:p>
          <a:p>
            <a:pPr marL="0" lvl="0" indent="0" algn="l" rtl="0">
              <a:lnSpc>
                <a:spcPct val="90000"/>
              </a:lnSpc>
              <a:spcBef>
                <a:spcPts val="1000"/>
              </a:spcBef>
              <a:spcAft>
                <a:spcPts val="0"/>
              </a:spcAft>
              <a:buClr>
                <a:srgbClr val="262626"/>
              </a:buClr>
              <a:buSzPts val="2200"/>
              <a:buNone/>
            </a:pPr>
            <a:r>
              <a:rPr lang="en-GB"/>
              <a:t> </a:t>
            </a:r>
            <a:endParaRPr/>
          </a:p>
        </p:txBody>
      </p:sp>
      <p:sp>
        <p:nvSpPr>
          <p:cNvPr id="402" name="Google Shape;402;p6"/>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contents</a:t>
            </a:r>
            <a:endParaRPr/>
          </a:p>
        </p:txBody>
      </p:sp>
      <p:pic>
        <p:nvPicPr>
          <p:cNvPr id="2" name="Picture 1">
            <a:extLst>
              <a:ext uri="{FF2B5EF4-FFF2-40B4-BE49-F238E27FC236}">
                <a16:creationId xmlns:a16="http://schemas.microsoft.com/office/drawing/2014/main" id="{C13ECB61-75AF-C467-9066-886D1227B621}"/>
              </a:ext>
            </a:extLst>
          </p:cNvPr>
          <p:cNvPicPr>
            <a:picLocks noChangeAspect="1"/>
          </p:cNvPicPr>
          <p:nvPr/>
        </p:nvPicPr>
        <p:blipFill>
          <a:blip r:embed="rId3"/>
          <a:stretch>
            <a:fillRect/>
          </a:stretch>
        </p:blipFill>
        <p:spPr>
          <a:xfrm>
            <a:off x="10221903" y="5796110"/>
            <a:ext cx="1638095" cy="342857"/>
          </a:xfrm>
          <a:prstGeom prst="rect">
            <a:avLst/>
          </a:prstGeom>
        </p:spPr>
      </p:pic>
      <p:sp>
        <p:nvSpPr>
          <p:cNvPr id="3" name="TextBox 2">
            <a:extLst>
              <a:ext uri="{FF2B5EF4-FFF2-40B4-BE49-F238E27FC236}">
                <a16:creationId xmlns:a16="http://schemas.microsoft.com/office/drawing/2014/main" id="{54D9C543-668B-7DDC-D4ED-9DA73E85A7C8}"/>
              </a:ext>
            </a:extLst>
          </p:cNvPr>
          <p:cNvSpPr txBox="1"/>
          <p:nvPr/>
        </p:nvSpPr>
        <p:spPr>
          <a:xfrm>
            <a:off x="9460625" y="6120803"/>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469"/>
        <p:cNvGrpSpPr/>
        <p:nvPr/>
      </p:nvGrpSpPr>
      <p:grpSpPr>
        <a:xfrm>
          <a:off x="0" y="0"/>
          <a:ext cx="0" cy="0"/>
          <a:chOff x="0" y="0"/>
          <a:chExt cx="0" cy="0"/>
        </a:xfrm>
      </p:grpSpPr>
      <p:sp>
        <p:nvSpPr>
          <p:cNvPr id="1470" name="Google Shape;1470;p6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Jak se blockchain liší od cloudu?</a:t>
            </a:r>
            <a:endParaRPr sz="3900"/>
          </a:p>
        </p:txBody>
      </p:sp>
      <p:sp>
        <p:nvSpPr>
          <p:cNvPr id="1471" name="Google Shape;1471;p6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06</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475"/>
        <p:cNvGrpSpPr/>
        <p:nvPr/>
      </p:nvGrpSpPr>
      <p:grpSpPr>
        <a:xfrm>
          <a:off x="0" y="0"/>
          <a:ext cx="0" cy="0"/>
          <a:chOff x="0" y="0"/>
          <a:chExt cx="0" cy="0"/>
        </a:xfrm>
      </p:grpSpPr>
      <p:sp>
        <p:nvSpPr>
          <p:cNvPr id="1476" name="Google Shape;1476;p6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a:latin typeface="Calibri"/>
                <a:ea typeface="Calibri"/>
                <a:cs typeface="Calibri"/>
                <a:sym typeface="Calibri"/>
              </a:rPr>
              <a:t>Termín cloud označuje počítačové služby, ke kterým lze přistupovat online. Z cloudu můžete přistupovat k softwaru jako službě (SaaS), produktu jako službě (PaaS) a infrastruktuře jako službě (IaaS).</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Poskytovatelé cloudu spravují svůj hardware a infrastrukturu a poskytují vám přístup k těmto výpočetním zdrojům přes internet. Poskytují mnohem více zdrojů než jen správu databází.</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Pokud se chcete připojit k veřejné blockchainové síti, musíte poskytnout své hardwarové prostředky pro uložení kopie účetní knihy. K tomuto účelu můžete použít i server z cloudu. Někteří poskytovatelé cloudu také nabízejí kompletní Blockchain jako službu (BaaS) z cloudu.</a:t>
            </a:r>
            <a:endParaRPr b="1">
              <a:solidFill>
                <a:srgbClr val="000000"/>
              </a:solidFill>
            </a:endParaRPr>
          </a:p>
        </p:txBody>
      </p:sp>
      <p:sp>
        <p:nvSpPr>
          <p:cNvPr id="1477" name="Google Shape;1477;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Jak se blockchain liší od cloudu?</a:t>
            </a:r>
            <a:endParaRPr sz="3600"/>
          </a:p>
        </p:txBody>
      </p:sp>
      <p:grpSp>
        <p:nvGrpSpPr>
          <p:cNvPr id="1478" name="Google Shape;1478;p61"/>
          <p:cNvGrpSpPr/>
          <p:nvPr/>
        </p:nvGrpSpPr>
        <p:grpSpPr>
          <a:xfrm rot="10800000" flipH="1">
            <a:off x="10388648" y="0"/>
            <a:ext cx="1803350" cy="2809693"/>
            <a:chOff x="12708052" y="5708395"/>
            <a:chExt cx="760808" cy="1185370"/>
          </a:xfrm>
        </p:grpSpPr>
        <p:sp>
          <p:nvSpPr>
            <p:cNvPr id="1479" name="Google Shape;1479;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0" name="Google Shape;1480;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1" name="Google Shape;1481;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2" name="Google Shape;1482;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3" name="Google Shape;1483;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4" name="Google Shape;1484;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489"/>
        <p:cNvGrpSpPr/>
        <p:nvPr/>
      </p:nvGrpSpPr>
      <p:grpSpPr>
        <a:xfrm>
          <a:off x="0" y="0"/>
          <a:ext cx="0" cy="0"/>
          <a:chOff x="0" y="0"/>
          <a:chExt cx="0" cy="0"/>
        </a:xfrm>
      </p:grpSpPr>
      <p:sp>
        <p:nvSpPr>
          <p:cNvPr id="1490" name="Google Shape;1490;p62"/>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Co je blockchain jako služba?</a:t>
            </a:r>
            <a:endParaRPr sz="3900"/>
          </a:p>
        </p:txBody>
      </p:sp>
      <p:sp>
        <p:nvSpPr>
          <p:cNvPr id="1491" name="Google Shape;1491;p62"/>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07</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495"/>
        <p:cNvGrpSpPr/>
        <p:nvPr/>
      </p:nvGrpSpPr>
      <p:grpSpPr>
        <a:xfrm>
          <a:off x="0" y="0"/>
          <a:ext cx="0" cy="0"/>
          <a:chOff x="0" y="0"/>
          <a:chExt cx="0" cy="0"/>
        </a:xfrm>
      </p:grpSpPr>
      <p:sp>
        <p:nvSpPr>
          <p:cNvPr id="1496" name="Google Shape;1496;p6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a:latin typeface="Calibri"/>
                <a:ea typeface="Calibri"/>
                <a:cs typeface="Calibri"/>
                <a:sym typeface="Calibri"/>
              </a:rPr>
              <a:t>Blockchain jako služba (BaaS) je spravovaná blockchain služba, kterou třetí strana poskytuje v cloudu. Můžete vyvíjet blockchainové aplikace a digitální služby, zatímco poskytovatel cloudu dodává infrastrukturu a nástroje pro vytváření blockchainu.</a:t>
            </a:r>
            <a:endParaRPr/>
          </a:p>
          <a:p>
            <a:pPr marL="228600" lvl="0" indent="-228600" algn="l" rtl="0">
              <a:lnSpc>
                <a:spcPct val="107000"/>
              </a:lnSpc>
              <a:spcBef>
                <a:spcPts val="1800"/>
              </a:spcBef>
              <a:spcAft>
                <a:spcPts val="0"/>
              </a:spcAft>
              <a:buClr>
                <a:srgbClr val="262626"/>
              </a:buClr>
              <a:buSzPts val="2400"/>
              <a:buNone/>
            </a:pPr>
            <a:r>
              <a:rPr lang="en-GB" sz="2400">
                <a:latin typeface="Calibri"/>
                <a:ea typeface="Calibri"/>
                <a:cs typeface="Calibri"/>
                <a:sym typeface="Calibri"/>
              </a:rPr>
              <a:t>Jediné, co musíte udělat, je přizpůsobit stávající technologii blockchainu, díky které je přijetí blockchainu rychlejší a efektivnější.</a:t>
            </a:r>
            <a:endParaRPr b="1">
              <a:solidFill>
                <a:srgbClr val="000000"/>
              </a:solidFill>
            </a:endParaRPr>
          </a:p>
        </p:txBody>
      </p:sp>
      <p:sp>
        <p:nvSpPr>
          <p:cNvPr id="1497" name="Google Shape;1497;p6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Co je blockchain jako služba?</a:t>
            </a:r>
            <a:endParaRPr sz="3600"/>
          </a:p>
        </p:txBody>
      </p:sp>
      <p:grpSp>
        <p:nvGrpSpPr>
          <p:cNvPr id="1498" name="Google Shape;1498;p63"/>
          <p:cNvGrpSpPr/>
          <p:nvPr/>
        </p:nvGrpSpPr>
        <p:grpSpPr>
          <a:xfrm rot="10800000" flipH="1">
            <a:off x="10388648" y="0"/>
            <a:ext cx="1803350" cy="2809693"/>
            <a:chOff x="12708052" y="5708395"/>
            <a:chExt cx="760808" cy="1185370"/>
          </a:xfrm>
        </p:grpSpPr>
        <p:sp>
          <p:nvSpPr>
            <p:cNvPr id="1499" name="Google Shape;1499;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0" name="Google Shape;1500;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1" name="Google Shape;1501;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2" name="Google Shape;1502;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3" name="Google Shape;1503;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4" name="Google Shape;1504;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509"/>
        <p:cNvGrpSpPr/>
        <p:nvPr/>
      </p:nvGrpSpPr>
      <p:grpSpPr>
        <a:xfrm>
          <a:off x="0" y="0"/>
          <a:ext cx="0" cy="0"/>
          <a:chOff x="0" y="0"/>
          <a:chExt cx="0" cy="0"/>
        </a:xfrm>
      </p:grpSpPr>
      <p:sp>
        <p:nvSpPr>
          <p:cNvPr id="1510" name="Google Shape;1510;p6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Případová studie</a:t>
            </a:r>
            <a:endParaRPr sz="3900"/>
          </a:p>
        </p:txBody>
      </p:sp>
      <p:sp>
        <p:nvSpPr>
          <p:cNvPr id="1511" name="Google Shape;1511;p6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08</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516"/>
        <p:cNvGrpSpPr/>
        <p:nvPr/>
      </p:nvGrpSpPr>
      <p:grpSpPr>
        <a:xfrm>
          <a:off x="0" y="0"/>
          <a:ext cx="0" cy="0"/>
          <a:chOff x="0" y="0"/>
          <a:chExt cx="0" cy="0"/>
        </a:xfrm>
      </p:grpSpPr>
      <p:pic>
        <p:nvPicPr>
          <p:cNvPr id="1517" name="Google Shape;1517;p65"/>
          <p:cNvPicPr preferRelativeResize="0"/>
          <p:nvPr/>
        </p:nvPicPr>
        <p:blipFill rotWithShape="1">
          <a:blip r:embed="rId3">
            <a:alphaModFix/>
          </a:blip>
          <a:srcRect/>
          <a:stretch/>
        </p:blipFill>
        <p:spPr>
          <a:xfrm>
            <a:off x="1247607" y="-7358"/>
            <a:ext cx="9696786" cy="1061799"/>
          </a:xfrm>
          <a:prstGeom prst="rect">
            <a:avLst/>
          </a:prstGeom>
          <a:noFill/>
          <a:ln>
            <a:noFill/>
          </a:ln>
        </p:spPr>
      </p:pic>
      <p:sp>
        <p:nvSpPr>
          <p:cNvPr id="1518" name="Google Shape;1518;p65"/>
          <p:cNvSpPr txBox="1"/>
          <p:nvPr/>
        </p:nvSpPr>
        <p:spPr>
          <a:xfrm>
            <a:off x="1604614" y="391627"/>
            <a:ext cx="9261860" cy="474439"/>
          </a:xfrm>
          <a:prstGeom prst="rect">
            <a:avLst/>
          </a:prstGeom>
          <a:noFill/>
          <a:ln>
            <a:noFill/>
          </a:ln>
        </p:spPr>
        <p:txBody>
          <a:bodyPr spcFirstLastPara="1" wrap="square" lIns="82900" tIns="41425" rIns="82900" bIns="41425" anchor="t" anchorCtr="0">
            <a:spAutoFit/>
          </a:bodyPr>
          <a:lstStyle/>
          <a:p>
            <a:pPr marL="0" marR="0" lvl="0" indent="0" algn="l" rtl="0">
              <a:spcBef>
                <a:spcPts val="0"/>
              </a:spcBef>
              <a:spcAft>
                <a:spcPts val="0"/>
              </a:spcAft>
              <a:buNone/>
            </a:pPr>
            <a:r>
              <a:rPr lang="en-GB" sz="2539">
                <a:solidFill>
                  <a:schemeClr val="lt1"/>
                </a:solidFill>
                <a:latin typeface="Open Sans"/>
                <a:ea typeface="Open Sans"/>
                <a:cs typeface="Open Sans"/>
                <a:sym typeface="Open Sans"/>
              </a:rPr>
              <a:t>Kryptoměna – první široce používaný blockchain</a:t>
            </a:r>
            <a:endParaRPr sz="1632">
              <a:solidFill>
                <a:schemeClr val="dk1"/>
              </a:solidFill>
              <a:latin typeface="Calibri"/>
              <a:ea typeface="Calibri"/>
              <a:cs typeface="Calibri"/>
              <a:sym typeface="Calibri"/>
            </a:endParaRPr>
          </a:p>
        </p:txBody>
      </p:sp>
      <p:sp>
        <p:nvSpPr>
          <p:cNvPr id="1519" name="Google Shape;1519;p65"/>
          <p:cNvSpPr txBox="1">
            <a:spLocks noGrp="1"/>
          </p:cNvSpPr>
          <p:nvPr>
            <p:ph type="body" idx="1"/>
          </p:nvPr>
        </p:nvSpPr>
        <p:spPr>
          <a:xfrm>
            <a:off x="1292690" y="1453426"/>
            <a:ext cx="9651703" cy="4895927"/>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a:t>Moderní kryptoměny využívaly blockchain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Bitcoin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Litecoin</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Ethereum</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XRP</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EOS</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NEO</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Stellar</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Monero</a:t>
            </a:r>
            <a:endParaRPr>
              <a:solidFill>
                <a:srgbClr val="262626"/>
              </a:solidFill>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Dash</a:t>
            </a:r>
            <a:endParaRPr/>
          </a:p>
          <a:p>
            <a:pPr marL="800100" lvl="1" indent="-342900" algn="l" rtl="0">
              <a:lnSpc>
                <a:spcPct val="90000"/>
              </a:lnSpc>
              <a:spcBef>
                <a:spcPts val="500"/>
              </a:spcBef>
              <a:spcAft>
                <a:spcPts val="0"/>
              </a:spcAft>
              <a:buClr>
                <a:srgbClr val="262626"/>
              </a:buClr>
              <a:buSzPts val="2000"/>
              <a:buFont typeface="Arial"/>
              <a:buChar char="•"/>
            </a:pPr>
            <a:r>
              <a:rPr lang="en-GB">
                <a:solidFill>
                  <a:srgbClr val="262626"/>
                </a:solidFill>
              </a:rPr>
              <a:t>…</a:t>
            </a:r>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a:p>
            <a:pPr marL="800100" lvl="1" indent="-215900" algn="l" rtl="0">
              <a:lnSpc>
                <a:spcPct val="90000"/>
              </a:lnSpc>
              <a:spcBef>
                <a:spcPts val="500"/>
              </a:spcBef>
              <a:spcAft>
                <a:spcPts val="0"/>
              </a:spcAft>
              <a:buClr>
                <a:schemeClr val="lt1"/>
              </a:buClr>
              <a:buSzPts val="2000"/>
              <a:buFont typeface="Arial"/>
              <a:buNone/>
            </a:pPr>
            <a:endParaRPr>
              <a:solidFill>
                <a:srgbClr val="262626"/>
              </a:solidFill>
            </a:endParaRPr>
          </a:p>
        </p:txBody>
      </p:sp>
      <p:pic>
        <p:nvPicPr>
          <p:cNvPr id="1520" name="Google Shape;1520;p65" descr="A close up of a logo&#10;&#10;Description automatically generated"/>
          <p:cNvPicPr preferRelativeResize="0"/>
          <p:nvPr/>
        </p:nvPicPr>
        <p:blipFill rotWithShape="1">
          <a:blip r:embed="rId4">
            <a:alphaModFix/>
          </a:blip>
          <a:srcRect/>
          <a:stretch/>
        </p:blipFill>
        <p:spPr>
          <a:xfrm>
            <a:off x="5384023" y="2116433"/>
            <a:ext cx="1784955" cy="1784955"/>
          </a:xfrm>
          <a:prstGeom prst="rect">
            <a:avLst/>
          </a:prstGeom>
          <a:noFill/>
          <a:ln>
            <a:noFill/>
          </a:ln>
        </p:spPr>
      </p:pic>
      <p:pic>
        <p:nvPicPr>
          <p:cNvPr id="1521" name="Google Shape;1521;p65" descr="A blue diamond shaped logo&#10;&#10;Description automatically generated"/>
          <p:cNvPicPr preferRelativeResize="0"/>
          <p:nvPr/>
        </p:nvPicPr>
        <p:blipFill rotWithShape="1">
          <a:blip r:embed="rId5">
            <a:alphaModFix/>
          </a:blip>
          <a:srcRect/>
          <a:stretch/>
        </p:blipFill>
        <p:spPr>
          <a:xfrm>
            <a:off x="7525579" y="1547310"/>
            <a:ext cx="2324101" cy="2324101"/>
          </a:xfrm>
          <a:prstGeom prst="rect">
            <a:avLst/>
          </a:prstGeom>
          <a:noFill/>
          <a:ln>
            <a:noFill/>
          </a:ln>
        </p:spPr>
      </p:pic>
      <p:pic>
        <p:nvPicPr>
          <p:cNvPr id="1522" name="Google Shape;1522;p65" descr="A blue circle with a white letter on it&#10;&#10;Description automatically generated"/>
          <p:cNvPicPr preferRelativeResize="0"/>
          <p:nvPr/>
        </p:nvPicPr>
        <p:blipFill rotWithShape="1">
          <a:blip r:embed="rId6">
            <a:alphaModFix/>
          </a:blip>
          <a:srcRect/>
          <a:stretch/>
        </p:blipFill>
        <p:spPr>
          <a:xfrm>
            <a:off x="7889187" y="4209058"/>
            <a:ext cx="1784956" cy="1784956"/>
          </a:xfrm>
          <a:prstGeom prst="rect">
            <a:avLst/>
          </a:prstGeom>
          <a:noFill/>
          <a:ln>
            <a:noFill/>
          </a:ln>
        </p:spPr>
      </p:pic>
      <p:pic>
        <p:nvPicPr>
          <p:cNvPr id="1523" name="Google Shape;1523;p65" descr="A white x on a black background&#10;&#10;Description automatically generated"/>
          <p:cNvPicPr preferRelativeResize="0"/>
          <p:nvPr/>
        </p:nvPicPr>
        <p:blipFill rotWithShape="1">
          <a:blip r:embed="rId7">
            <a:alphaModFix/>
          </a:blip>
          <a:srcRect/>
          <a:stretch/>
        </p:blipFill>
        <p:spPr>
          <a:xfrm>
            <a:off x="5868931" y="4763184"/>
            <a:ext cx="1586169" cy="1586169"/>
          </a:xfrm>
          <a:prstGeom prst="rect">
            <a:avLst/>
          </a:prstGeom>
          <a:noFill/>
          <a:ln>
            <a:noFill/>
          </a:ln>
        </p:spPr>
      </p:pic>
      <p:pic>
        <p:nvPicPr>
          <p:cNvPr id="1524" name="Google Shape;1524;p65" descr="A black background with a black square&#10;&#10;Description automatically generated with medium confidence"/>
          <p:cNvPicPr preferRelativeResize="0"/>
          <p:nvPr/>
        </p:nvPicPr>
        <p:blipFill rotWithShape="1">
          <a:blip r:embed="rId8">
            <a:alphaModFix/>
          </a:blip>
          <a:srcRect/>
          <a:stretch/>
        </p:blipFill>
        <p:spPr>
          <a:xfrm>
            <a:off x="9389733" y="2441375"/>
            <a:ext cx="2165705" cy="2165705"/>
          </a:xfrm>
          <a:prstGeom prst="rect">
            <a:avLst/>
          </a:prstGeom>
          <a:noFill/>
          <a:ln>
            <a:noFill/>
          </a:ln>
        </p:spPr>
      </p:pic>
      <p:pic>
        <p:nvPicPr>
          <p:cNvPr id="1525" name="Google Shape;1525;p65" descr="A green and black cube&#10;&#10;Description automatically generated"/>
          <p:cNvPicPr preferRelativeResize="0"/>
          <p:nvPr/>
        </p:nvPicPr>
        <p:blipFill rotWithShape="1">
          <a:blip r:embed="rId9">
            <a:alphaModFix/>
          </a:blip>
          <a:srcRect/>
          <a:stretch/>
        </p:blipFill>
        <p:spPr>
          <a:xfrm>
            <a:off x="9942285" y="4963382"/>
            <a:ext cx="1612912" cy="1784956"/>
          </a:xfrm>
          <a:prstGeom prst="rect">
            <a:avLst/>
          </a:prstGeom>
          <a:noFill/>
          <a:ln>
            <a:noFill/>
          </a:ln>
        </p:spPr>
      </p:pic>
      <p:pic>
        <p:nvPicPr>
          <p:cNvPr id="1526" name="Google Shape;1526;p65" descr="A black background with a black square&#10;&#10;Description automatically generated with medium confidence"/>
          <p:cNvPicPr preferRelativeResize="0"/>
          <p:nvPr/>
        </p:nvPicPr>
        <p:blipFill rotWithShape="1">
          <a:blip r:embed="rId10">
            <a:alphaModFix/>
          </a:blip>
          <a:srcRect/>
          <a:stretch/>
        </p:blipFill>
        <p:spPr>
          <a:xfrm>
            <a:off x="3851277" y="3917112"/>
            <a:ext cx="1784954" cy="1487462"/>
          </a:xfrm>
          <a:prstGeom prst="rect">
            <a:avLst/>
          </a:prstGeom>
          <a:noFill/>
          <a:ln>
            <a:noFill/>
          </a:ln>
        </p:spPr>
      </p:pic>
      <p:pic>
        <p:nvPicPr>
          <p:cNvPr id="1527" name="Google Shape;1527;p65" descr="A black and white logo&#10;&#10;Description automatically generated"/>
          <p:cNvPicPr preferRelativeResize="0"/>
          <p:nvPr/>
        </p:nvPicPr>
        <p:blipFill rotWithShape="1">
          <a:blip r:embed="rId11">
            <a:alphaModFix/>
          </a:blip>
          <a:srcRect/>
          <a:stretch/>
        </p:blipFill>
        <p:spPr>
          <a:xfrm>
            <a:off x="1980611" y="5939627"/>
            <a:ext cx="3200400" cy="850900"/>
          </a:xfrm>
          <a:prstGeom prst="rect">
            <a:avLst/>
          </a:prstGeom>
          <a:noFill/>
          <a:ln>
            <a:noFill/>
          </a:ln>
        </p:spPr>
      </p:pic>
      <p:pic>
        <p:nvPicPr>
          <p:cNvPr id="1528" name="Google Shape;1528;p65" descr="A blue and black logo&#10;&#10;Description automatically generated"/>
          <p:cNvPicPr preferRelativeResize="0"/>
          <p:nvPr/>
        </p:nvPicPr>
        <p:blipFill rotWithShape="1">
          <a:blip r:embed="rId12">
            <a:alphaModFix/>
          </a:blip>
          <a:srcRect/>
          <a:stretch/>
        </p:blipFill>
        <p:spPr>
          <a:xfrm>
            <a:off x="1654263" y="5211941"/>
            <a:ext cx="2238717" cy="657401"/>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sp>
        <p:nvSpPr>
          <p:cNvPr id="1534" name="Google Shape;1534;p6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Závěr</a:t>
            </a:r>
            <a:endParaRPr sz="3900"/>
          </a:p>
        </p:txBody>
      </p:sp>
      <p:sp>
        <p:nvSpPr>
          <p:cNvPr id="1535" name="Google Shape;1535;p6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09</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539"/>
        <p:cNvGrpSpPr/>
        <p:nvPr/>
      </p:nvGrpSpPr>
      <p:grpSpPr>
        <a:xfrm>
          <a:off x="0" y="0"/>
          <a:ext cx="0" cy="0"/>
          <a:chOff x="0" y="0"/>
          <a:chExt cx="0" cy="0"/>
        </a:xfrm>
      </p:grpSpPr>
      <p:sp>
        <p:nvSpPr>
          <p:cNvPr id="1540" name="Google Shape;1540;p67"/>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p>
            <a:pPr marL="228600" lvl="0" indent="-228600" algn="just" rtl="0">
              <a:lnSpc>
                <a:spcPct val="107000"/>
              </a:lnSpc>
              <a:spcBef>
                <a:spcPts val="0"/>
              </a:spcBef>
              <a:spcAft>
                <a:spcPts val="0"/>
              </a:spcAft>
              <a:buClr>
                <a:srgbClr val="262626"/>
              </a:buClr>
              <a:buSzPts val="2400"/>
              <a:buNone/>
            </a:pPr>
            <a:r>
              <a:rPr lang="en-GB" sz="2400">
                <a:latin typeface="Calibri"/>
                <a:ea typeface="Calibri"/>
                <a:cs typeface="Calibri"/>
                <a:sym typeface="Calibri"/>
              </a:rPr>
              <a:t>Technologie blockchain je pokročilý databázový mechanismus, který umožňuje transparentní sdílení informací v rámci obchodní sítě. Blockchain je tvořen řetězcem bloků, kde každý blok obsahuje seznam transakcí a jedinečný identifikátor (hash) předchozího bloku. Tím je zajištěna integrita dat. Blockchainy jsou decentralizované sítě, kde jsou data distribuována přes více uzlů (počítačů) v síti. Neexistuje žádný ústřední orgán ani jediný kontrolní bod, což je činí odolnými vůči cenzuře a manipulaci. Blockchain je uložen na tisících počítačů (uzlů) po celém světě. Každý uzel má kopii celého blockchainu, což zvyšuje jeho odolnost proti výpadkům a útokům.</a:t>
            </a:r>
            <a:endParaRPr b="1">
              <a:solidFill>
                <a:srgbClr val="000000"/>
              </a:solidFill>
            </a:endParaRPr>
          </a:p>
        </p:txBody>
      </p:sp>
      <p:sp>
        <p:nvSpPr>
          <p:cNvPr id="1541" name="Google Shape;1541;p67"/>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Závěr</a:t>
            </a:r>
            <a:endParaRPr sz="36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545"/>
        <p:cNvGrpSpPr/>
        <p:nvPr/>
      </p:nvGrpSpPr>
      <p:grpSpPr>
        <a:xfrm>
          <a:off x="0" y="0"/>
          <a:ext cx="0" cy="0"/>
          <a:chOff x="0" y="0"/>
          <a:chExt cx="0" cy="0"/>
        </a:xfrm>
      </p:grpSpPr>
      <p:sp>
        <p:nvSpPr>
          <p:cNvPr id="1546" name="Google Shape;1546;p6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How does a blockchain work – Simply Explained</a:t>
            </a:r>
            <a:r>
              <a:rPr lang="en-GB"/>
              <a:t> [6:00]</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Blockchain In 7 minutes</a:t>
            </a:r>
            <a:r>
              <a:rPr lang="en-GB"/>
              <a:t> [7:03]</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Blockchain Explained</a:t>
            </a:r>
            <a:r>
              <a:rPr lang="en-GB"/>
              <a:t> [10:23]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6"/>
              </a:rPr>
              <a:t>What is a Blockchain? (Animated + Examples)</a:t>
            </a:r>
            <a:r>
              <a:rPr lang="en-GB"/>
              <a:t> [8:27]</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7"/>
              </a:rPr>
              <a:t>Blockchain Technology Explained (2 Hour Course)</a:t>
            </a:r>
            <a:r>
              <a:rPr lang="en-GB"/>
              <a:t> [1:54:53]</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8"/>
              </a:rPr>
              <a:t>Blockchain Basics &amp; Cryptography</a:t>
            </a:r>
            <a:r>
              <a:rPr lang="en-GB"/>
              <a:t> [1:17:37]</a:t>
            </a:r>
            <a:endParaRPr/>
          </a:p>
          <a:p>
            <a:pPr marL="342900" lvl="0" indent="-190500" algn="l" rtl="0">
              <a:lnSpc>
                <a:spcPct val="107000"/>
              </a:lnSpc>
              <a:spcBef>
                <a:spcPts val="1800"/>
              </a:spcBef>
              <a:spcAft>
                <a:spcPts val="0"/>
              </a:spcAft>
              <a:buClr>
                <a:srgbClr val="262626"/>
              </a:buClr>
              <a:buSzPts val="2400"/>
              <a:buFont typeface="Arial"/>
              <a:buNone/>
            </a:pPr>
            <a:endParaRPr/>
          </a:p>
        </p:txBody>
      </p:sp>
      <p:sp>
        <p:nvSpPr>
          <p:cNvPr id="1547" name="Google Shape;1547;p6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1548" name="Google Shape;1548;p68"/>
          <p:cNvGrpSpPr/>
          <p:nvPr/>
        </p:nvGrpSpPr>
        <p:grpSpPr>
          <a:xfrm rot="10800000" flipH="1">
            <a:off x="10388648" y="0"/>
            <a:ext cx="1803350" cy="2809693"/>
            <a:chOff x="12708052" y="5708395"/>
            <a:chExt cx="760808" cy="1185370"/>
          </a:xfrm>
        </p:grpSpPr>
        <p:sp>
          <p:nvSpPr>
            <p:cNvPr id="1549" name="Google Shape;1549;p6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0" name="Google Shape;1550;p6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1" name="Google Shape;1551;p6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2" name="Google Shape;1552;p6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3" name="Google Shape;1553;p6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54" name="Google Shape;1554;p6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558"/>
        <p:cNvGrpSpPr/>
        <p:nvPr/>
      </p:nvGrpSpPr>
      <p:grpSpPr>
        <a:xfrm>
          <a:off x="0" y="0"/>
          <a:ext cx="0" cy="0"/>
          <a:chOff x="0" y="0"/>
          <a:chExt cx="0" cy="0"/>
        </a:xfrm>
      </p:grpSpPr>
      <p:sp>
        <p:nvSpPr>
          <p:cNvPr id="1559" name="Google Shape;1559;p6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BlockChain Principles, Type &amp; Application &amp; Why You Should Care About It?</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Design principles for blockchain</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Principles of Blockchains</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6"/>
              </a:rPr>
              <a:t>Principles of Successful Blockchain Deployments</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7"/>
              </a:rPr>
              <a:t>Basic blockchain security</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8"/>
              </a:rPr>
              <a:t>Blockchain Design – Explore The Blockchain Principles</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9"/>
              </a:rPr>
              <a:t>Blockchain Technology: Principles and Application in Medical Imaging</a:t>
            </a:r>
            <a:endParaRPr/>
          </a:p>
        </p:txBody>
      </p:sp>
      <p:sp>
        <p:nvSpPr>
          <p:cNvPr id="1560" name="Google Shape;1560;p6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Odkazy</a:t>
            </a:r>
            <a:endParaRPr/>
          </a:p>
        </p:txBody>
      </p:sp>
      <p:grpSp>
        <p:nvGrpSpPr>
          <p:cNvPr id="1561" name="Google Shape;1561;p69"/>
          <p:cNvGrpSpPr/>
          <p:nvPr/>
        </p:nvGrpSpPr>
        <p:grpSpPr>
          <a:xfrm rot="10800000" flipH="1">
            <a:off x="10388648" y="0"/>
            <a:ext cx="1803350" cy="2809693"/>
            <a:chOff x="12708052" y="5708395"/>
            <a:chExt cx="760808" cy="1185370"/>
          </a:xfrm>
        </p:grpSpPr>
        <p:sp>
          <p:nvSpPr>
            <p:cNvPr id="1562" name="Google Shape;1562;p6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3" name="Google Shape;1563;p6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4" name="Google Shape;1564;p6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5" name="Google Shape;1565;p6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6" name="Google Shape;1566;p6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7" name="Google Shape;1567;p6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7"/>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90000"/>
              </a:lnSpc>
              <a:spcBef>
                <a:spcPts val="0"/>
              </a:spcBef>
              <a:spcAft>
                <a:spcPts val="0"/>
              </a:spcAft>
              <a:buClr>
                <a:schemeClr val="lt1"/>
              </a:buClr>
              <a:buSzPct val="100000"/>
              <a:buNone/>
            </a:pPr>
            <a:r>
              <a:rPr lang="en-GB" cap="none"/>
              <a:t>ÚVOD K</a:t>
            </a:r>
            <a:endParaRPr/>
          </a:p>
          <a:p>
            <a:pPr marL="0" lvl="0" indent="0" algn="l" rtl="0">
              <a:lnSpc>
                <a:spcPct val="90000"/>
              </a:lnSpc>
              <a:spcBef>
                <a:spcPts val="1000"/>
              </a:spcBef>
              <a:spcAft>
                <a:spcPts val="0"/>
              </a:spcAft>
              <a:buClr>
                <a:schemeClr val="lt1"/>
              </a:buClr>
              <a:buSzPct val="100000"/>
              <a:buNone/>
            </a:pPr>
            <a:r>
              <a:rPr lang="en-GB" cap="none"/>
              <a:t>MODULU 2</a:t>
            </a:r>
            <a:endParaRPr/>
          </a:p>
          <a:p>
            <a:pPr marL="0" lvl="0" indent="0" algn="l" rtl="0">
              <a:lnSpc>
                <a:spcPct val="90000"/>
              </a:lnSpc>
              <a:spcBef>
                <a:spcPts val="1000"/>
              </a:spcBef>
              <a:spcAft>
                <a:spcPts val="0"/>
              </a:spcAft>
              <a:buClr>
                <a:schemeClr val="lt1"/>
              </a:buClr>
              <a:buSzPct val="100000"/>
              <a:buNone/>
            </a:pPr>
            <a:r>
              <a:rPr lang="en-GB" sz="3900" cap="none"/>
              <a:t>STAVEBNÍ KAMENY BLOCKCHAINU A MECHANISMUS BLOCKCHAINU</a:t>
            </a:r>
            <a:endParaRPr sz="3900" cap="none"/>
          </a:p>
        </p:txBody>
      </p:sp>
      <p:sp>
        <p:nvSpPr>
          <p:cNvPr id="409" name="Google Shape;409;p7"/>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01</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572"/>
        <p:cNvGrpSpPr/>
        <p:nvPr/>
      </p:nvGrpSpPr>
      <p:grpSpPr>
        <a:xfrm>
          <a:off x="0" y="0"/>
          <a:ext cx="0" cy="0"/>
          <a:chOff x="0" y="0"/>
          <a:chExt cx="0" cy="0"/>
        </a:xfrm>
      </p:grpSpPr>
      <p:sp>
        <p:nvSpPr>
          <p:cNvPr id="1573" name="Google Shape;1573;p70"/>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Interaktivní výuková aktivita</a:t>
            </a:r>
            <a:endParaRPr sz="3900"/>
          </a:p>
        </p:txBody>
      </p:sp>
      <p:sp>
        <p:nvSpPr>
          <p:cNvPr id="1574" name="Google Shape;1574;p70"/>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10</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578"/>
        <p:cNvGrpSpPr/>
        <p:nvPr/>
      </p:nvGrpSpPr>
      <p:grpSpPr>
        <a:xfrm>
          <a:off x="0" y="0"/>
          <a:ext cx="0" cy="0"/>
          <a:chOff x="0" y="0"/>
          <a:chExt cx="0" cy="0"/>
        </a:xfrm>
      </p:grpSpPr>
      <p:sp>
        <p:nvSpPr>
          <p:cNvPr id="1579" name="Google Shape;1579;p7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Použijte online nástroj pro hash</a:t>
            </a:r>
            <a:br>
              <a:rPr lang="en-GB"/>
            </a:br>
            <a:r>
              <a:rPr lang="en-GB" u="sng">
                <a:solidFill>
                  <a:schemeClr val="hlink"/>
                </a:solidFill>
                <a:hlinkClick r:id="rId3"/>
              </a:rPr>
              <a:t>https://emn178.github.io/online-tools/sha256.html</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Použijte SHA256 a vytvořte hash 5 bloků – obsah je na dalším snímku</a:t>
            </a:r>
            <a:endParaRPr/>
          </a:p>
        </p:txBody>
      </p:sp>
      <p:sp>
        <p:nvSpPr>
          <p:cNvPr id="1580" name="Google Shape;1580;p7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Vytvořte 5 bloků pod blockchainem</a:t>
            </a:r>
            <a:endParaRPr/>
          </a:p>
        </p:txBody>
      </p:sp>
      <p:grpSp>
        <p:nvGrpSpPr>
          <p:cNvPr id="1581" name="Google Shape;1581;p71"/>
          <p:cNvGrpSpPr/>
          <p:nvPr/>
        </p:nvGrpSpPr>
        <p:grpSpPr>
          <a:xfrm rot="10800000" flipH="1">
            <a:off x="10388648" y="0"/>
            <a:ext cx="1803350" cy="2809693"/>
            <a:chOff x="12708052" y="5708395"/>
            <a:chExt cx="760808" cy="1185370"/>
          </a:xfrm>
        </p:grpSpPr>
        <p:sp>
          <p:nvSpPr>
            <p:cNvPr id="1582" name="Google Shape;1582;p7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3" name="Google Shape;1583;p7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4" name="Google Shape;1584;p7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5" name="Google Shape;1585;p7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6" name="Google Shape;1586;p7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87" name="Google Shape;1587;p7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591"/>
        <p:cNvGrpSpPr/>
        <p:nvPr/>
      </p:nvGrpSpPr>
      <p:grpSpPr>
        <a:xfrm>
          <a:off x="0" y="0"/>
          <a:ext cx="0" cy="0"/>
          <a:chOff x="0" y="0"/>
          <a:chExt cx="0" cy="0"/>
        </a:xfrm>
      </p:grpSpPr>
      <p:sp>
        <p:nvSpPr>
          <p:cNvPr id="1592" name="Google Shape;1592;p7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fontScale="62500" lnSpcReduction="20000"/>
          </a:bodyPr>
          <a:lstStyle/>
          <a:p>
            <a:pPr marL="457200" lvl="0" indent="-457200" algn="l" rtl="0">
              <a:lnSpc>
                <a:spcPct val="107000"/>
              </a:lnSpc>
              <a:spcBef>
                <a:spcPts val="0"/>
              </a:spcBef>
              <a:spcAft>
                <a:spcPts val="0"/>
              </a:spcAft>
              <a:buClr>
                <a:srgbClr val="262626"/>
              </a:buClr>
              <a:buSzPct val="100000"/>
              <a:buFont typeface="Calibri"/>
              <a:buAutoNum type="arabicPeriod"/>
            </a:pPr>
            <a:r>
              <a:rPr lang="en-GB"/>
              <a:t>Obsah 1. bloku:</a:t>
            </a:r>
            <a:br>
              <a:rPr lang="en-GB"/>
            </a:br>
            <a:r>
              <a:rPr lang="en-GB"/>
              <a:t>2023-01-01T10:34:12+1,Jonh Newman,Jane Newman,236.23,EUR</a:t>
            </a:r>
            <a:br>
              <a:rPr lang="en-GB"/>
            </a:br>
            <a:r>
              <a:rPr lang="en-GB"/>
              <a:t>e3b0c44298fc1c149afbf4c8996fb92427ae41e4649b934ca495991b7852b855</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druhého bloku:</a:t>
            </a:r>
            <a:br>
              <a:rPr lang="en-GB"/>
            </a:br>
            <a:r>
              <a:rPr lang="en-GB"/>
              <a:t>2023-01-01T10:35:28+1,Steve Johnson,Richard McCay,100.00,EUR</a:t>
            </a:r>
            <a:br>
              <a:rPr lang="en-GB"/>
            </a:br>
            <a:r>
              <a:rPr lang="en-GB"/>
              <a:t>použijte hash z hashovací funkce 1. bloku</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3. bloku:</a:t>
            </a:r>
            <a:br>
              <a:rPr lang="en-GB"/>
            </a:br>
            <a:r>
              <a:rPr lang="en-GB"/>
              <a:t>2023-01-01T10:35:33+1,Charles Tann,Elisabeth Bronson,100.00,EUR</a:t>
            </a:r>
            <a:br>
              <a:rPr lang="en-GB"/>
            </a:br>
            <a:r>
              <a:rPr lang="en-GB"/>
              <a:t>použijte hash z hashovací funkce 2. bloku</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4. bloku:</a:t>
            </a:r>
            <a:br>
              <a:rPr lang="en-GB"/>
            </a:br>
            <a:r>
              <a:rPr lang="en-GB"/>
              <a:t>2023-01-01T10:35:59+1,Roger Blackburn,Lisa Tann,50.00,EUR</a:t>
            </a:r>
            <a:br>
              <a:rPr lang="en-GB"/>
            </a:br>
            <a:r>
              <a:rPr lang="en-GB"/>
              <a:t>použijte hash z hashovací funkce 3. bloku</a:t>
            </a:r>
            <a:endParaRPr/>
          </a:p>
          <a:p>
            <a:pPr marL="457200" lvl="0" indent="-457200" algn="l" rtl="0">
              <a:lnSpc>
                <a:spcPct val="107000"/>
              </a:lnSpc>
              <a:spcBef>
                <a:spcPts val="1800"/>
              </a:spcBef>
              <a:spcAft>
                <a:spcPts val="0"/>
              </a:spcAft>
              <a:buClr>
                <a:srgbClr val="262626"/>
              </a:buClr>
              <a:buSzPct val="100000"/>
              <a:buFont typeface="Calibri"/>
              <a:buAutoNum type="arabicPeriod"/>
            </a:pPr>
            <a:r>
              <a:rPr lang="en-GB"/>
              <a:t>Obsah 5. bloku :</a:t>
            </a:r>
            <a:br>
              <a:rPr lang="en-GB"/>
            </a:br>
            <a:r>
              <a:rPr lang="en-GB"/>
              <a:t>2023-01-01T10:36:01+1,Richard Moss,Edward Morris,85.00,EUR</a:t>
            </a:r>
            <a:br>
              <a:rPr lang="en-GB"/>
            </a:br>
            <a:r>
              <a:rPr lang="en-GB"/>
              <a:t>použijte hash z hashovací funkce 4. bloku</a:t>
            </a:r>
            <a:endParaRPr/>
          </a:p>
        </p:txBody>
      </p:sp>
      <p:sp>
        <p:nvSpPr>
          <p:cNvPr id="1593" name="Google Shape;1593;p7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Vytvořte 5 bloků pod blockchainem</a:t>
            </a:r>
            <a:endParaRPr/>
          </a:p>
        </p:txBody>
      </p:sp>
      <p:grpSp>
        <p:nvGrpSpPr>
          <p:cNvPr id="1594" name="Google Shape;1594;p72"/>
          <p:cNvGrpSpPr/>
          <p:nvPr/>
        </p:nvGrpSpPr>
        <p:grpSpPr>
          <a:xfrm rot="10800000" flipH="1">
            <a:off x="10388648" y="0"/>
            <a:ext cx="1803350" cy="2809693"/>
            <a:chOff x="12708052" y="5708395"/>
            <a:chExt cx="760808" cy="1185370"/>
          </a:xfrm>
        </p:grpSpPr>
        <p:sp>
          <p:nvSpPr>
            <p:cNvPr id="1595" name="Google Shape;1595;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6" name="Google Shape;1596;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7" name="Google Shape;1597;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8" name="Google Shape;1598;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9" name="Google Shape;1599;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0" name="Google Shape;1600;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604"/>
        <p:cNvGrpSpPr/>
        <p:nvPr/>
      </p:nvGrpSpPr>
      <p:grpSpPr>
        <a:xfrm>
          <a:off x="0" y="0"/>
          <a:ext cx="0" cy="0"/>
          <a:chOff x="0" y="0"/>
          <a:chExt cx="0" cy="0"/>
        </a:xfrm>
      </p:grpSpPr>
      <p:sp>
        <p:nvSpPr>
          <p:cNvPr id="1605" name="Google Shape;1605;p7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rm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Proveďte stejné malé změny ve 2. bloku a porovnejte nové hashe</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Použijte jinou hashovací funkci – horní menu – Hash</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SHA1</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SHA2-512</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SHA3</a:t>
            </a:r>
            <a:endParaRPr/>
          </a:p>
          <a:p>
            <a:pPr marL="914400" lvl="1" indent="-457200" algn="l" rtl="0">
              <a:lnSpc>
                <a:spcPct val="107000"/>
              </a:lnSpc>
              <a:spcBef>
                <a:spcPts val="1300"/>
              </a:spcBef>
              <a:spcAft>
                <a:spcPts val="0"/>
              </a:spcAft>
              <a:buClr>
                <a:srgbClr val="262626"/>
              </a:buClr>
              <a:buSzPts val="2000"/>
              <a:buFont typeface="Calibri"/>
              <a:buAutoNum type="arabicPeriod"/>
            </a:pPr>
            <a:r>
              <a:rPr lang="en-GB">
                <a:solidFill>
                  <a:srgbClr val="262626"/>
                </a:solidFill>
              </a:rPr>
              <a:t>…</a:t>
            </a:r>
            <a:endParaRPr/>
          </a:p>
          <a:p>
            <a:pPr marL="457200" lvl="0" indent="-457200" algn="l" rtl="0">
              <a:lnSpc>
                <a:spcPct val="107000"/>
              </a:lnSpc>
              <a:spcBef>
                <a:spcPts val="1800"/>
              </a:spcBef>
              <a:spcAft>
                <a:spcPts val="0"/>
              </a:spcAft>
              <a:buClr>
                <a:srgbClr val="262626"/>
              </a:buClr>
              <a:buSzPts val="2400"/>
              <a:buFont typeface="Calibri"/>
              <a:buAutoNum type="arabicPeriod"/>
            </a:pPr>
            <a:r>
              <a:rPr lang="en-GB"/>
              <a:t>Použijte svůj obsah bloku pro funkci has</a:t>
            </a:r>
            <a:endParaRPr>
              <a:solidFill>
                <a:srgbClr val="262626"/>
              </a:solidFill>
            </a:endParaRPr>
          </a:p>
          <a:p>
            <a:pPr marL="457200" lvl="0" indent="-304800" algn="l" rtl="0">
              <a:lnSpc>
                <a:spcPct val="107000"/>
              </a:lnSpc>
              <a:spcBef>
                <a:spcPts val="1800"/>
              </a:spcBef>
              <a:spcAft>
                <a:spcPts val="0"/>
              </a:spcAft>
              <a:buClr>
                <a:srgbClr val="262626"/>
              </a:buClr>
              <a:buSzPts val="2400"/>
              <a:buFont typeface="Calibri"/>
              <a:buNone/>
            </a:pPr>
            <a:endParaRPr/>
          </a:p>
        </p:txBody>
      </p:sp>
      <p:sp>
        <p:nvSpPr>
          <p:cNvPr id="1606" name="Google Shape;1606;p7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Vyzkoušejte:</a:t>
            </a:r>
            <a:endParaRPr/>
          </a:p>
        </p:txBody>
      </p:sp>
      <p:grpSp>
        <p:nvGrpSpPr>
          <p:cNvPr id="1607" name="Google Shape;1607;p73"/>
          <p:cNvGrpSpPr/>
          <p:nvPr/>
        </p:nvGrpSpPr>
        <p:grpSpPr>
          <a:xfrm rot="10800000" flipH="1">
            <a:off x="10388648" y="0"/>
            <a:ext cx="1803350" cy="2809693"/>
            <a:chOff x="12708052" y="5708395"/>
            <a:chExt cx="760808" cy="1185370"/>
          </a:xfrm>
        </p:grpSpPr>
        <p:sp>
          <p:nvSpPr>
            <p:cNvPr id="1608" name="Google Shape;1608;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09" name="Google Shape;1609;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0" name="Google Shape;1610;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1" name="Google Shape;1611;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2" name="Google Shape;1612;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13" name="Google Shape;1613;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618"/>
        <p:cNvGrpSpPr/>
        <p:nvPr/>
      </p:nvGrpSpPr>
      <p:grpSpPr>
        <a:xfrm>
          <a:off x="0" y="0"/>
          <a:ext cx="0" cy="0"/>
          <a:chOff x="0" y="0"/>
          <a:chExt cx="0" cy="0"/>
        </a:xfrm>
      </p:grpSpPr>
      <p:sp>
        <p:nvSpPr>
          <p:cNvPr id="1619" name="Google Shape;1619;p7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Kvíz</a:t>
            </a:r>
            <a:endParaRPr sz="3900"/>
          </a:p>
        </p:txBody>
      </p:sp>
      <p:sp>
        <p:nvSpPr>
          <p:cNvPr id="1620" name="Google Shape;1620;p7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11</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624"/>
        <p:cNvGrpSpPr/>
        <p:nvPr/>
      </p:nvGrpSpPr>
      <p:grpSpPr>
        <a:xfrm>
          <a:off x="0" y="0"/>
          <a:ext cx="0" cy="0"/>
          <a:chOff x="0" y="0"/>
          <a:chExt cx="0" cy="0"/>
        </a:xfrm>
      </p:grpSpPr>
      <p:sp>
        <p:nvSpPr>
          <p:cNvPr id="1625" name="Google Shape;1625;p7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a:pPr>
            <a:r>
              <a:rPr lang="en-GB"/>
              <a:t>Jaký je klíčový požadavek na zabezpečenou hashovací funkci:</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Odolnost proti kolizi</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Nadbytečnost</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Předvídatelnost</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Linearita</a:t>
            </a:r>
            <a:endParaRPr>
              <a:solidFill>
                <a:srgbClr val="262626"/>
              </a:solidFill>
            </a:endParaRPr>
          </a:p>
        </p:txBody>
      </p:sp>
      <p:sp>
        <p:nvSpPr>
          <p:cNvPr id="1626" name="Google Shape;1626;p7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27" name="Google Shape;1627;p75"/>
          <p:cNvGrpSpPr/>
          <p:nvPr/>
        </p:nvGrpSpPr>
        <p:grpSpPr>
          <a:xfrm rot="10800000" flipH="1">
            <a:off x="10388648" y="0"/>
            <a:ext cx="1803350" cy="2809693"/>
            <a:chOff x="12708052" y="5708395"/>
            <a:chExt cx="760808" cy="1185370"/>
          </a:xfrm>
        </p:grpSpPr>
        <p:sp>
          <p:nvSpPr>
            <p:cNvPr id="1628" name="Google Shape;1628;p7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9" name="Google Shape;1629;p7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0" name="Google Shape;1630;p7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1" name="Google Shape;1631;p7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2" name="Google Shape;1632;p7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3" name="Google Shape;1633;p7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637"/>
        <p:cNvGrpSpPr/>
        <p:nvPr/>
      </p:nvGrpSpPr>
      <p:grpSpPr>
        <a:xfrm>
          <a:off x="0" y="0"/>
          <a:ext cx="0" cy="0"/>
          <a:chOff x="0" y="0"/>
          <a:chExt cx="0" cy="0"/>
        </a:xfrm>
      </p:grpSpPr>
      <p:sp>
        <p:nvSpPr>
          <p:cNvPr id="1638" name="Google Shape;1638;p7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2"/>
            </a:pPr>
            <a:r>
              <a:rPr lang="en-GB"/>
              <a:t>Co je charakteristické pro architekturu centralizované databáze?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Jediný kontrolní bod a autorita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Distribuované úložiště dat mezi více uzly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Autonomní rozhodování každého uzlu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Vysoká odolnost vůči cenzuře a manipulaci</a:t>
            </a:r>
            <a:endParaRPr>
              <a:solidFill>
                <a:srgbClr val="262626"/>
              </a:solidFill>
            </a:endParaRPr>
          </a:p>
        </p:txBody>
      </p:sp>
      <p:sp>
        <p:nvSpPr>
          <p:cNvPr id="1639" name="Google Shape;1639;p7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40" name="Google Shape;1640;p76"/>
          <p:cNvGrpSpPr/>
          <p:nvPr/>
        </p:nvGrpSpPr>
        <p:grpSpPr>
          <a:xfrm rot="10800000" flipH="1">
            <a:off x="10388648" y="0"/>
            <a:ext cx="1803350" cy="2809693"/>
            <a:chOff x="12708052" y="5708395"/>
            <a:chExt cx="760808" cy="1185370"/>
          </a:xfrm>
        </p:grpSpPr>
        <p:sp>
          <p:nvSpPr>
            <p:cNvPr id="1641" name="Google Shape;1641;p7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2" name="Google Shape;1642;p7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3" name="Google Shape;1643;p7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4" name="Google Shape;1644;p7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5" name="Google Shape;1645;p7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6" name="Google Shape;1646;p7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650"/>
        <p:cNvGrpSpPr/>
        <p:nvPr/>
      </p:nvGrpSpPr>
      <p:grpSpPr>
        <a:xfrm>
          <a:off x="0" y="0"/>
          <a:ext cx="0" cy="0"/>
          <a:chOff x="0" y="0"/>
          <a:chExt cx="0" cy="0"/>
        </a:xfrm>
      </p:grpSpPr>
      <p:sp>
        <p:nvSpPr>
          <p:cNvPr id="1651" name="Google Shape;1651;p7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3"/>
            </a:pPr>
            <a:r>
              <a:rPr lang="en-GB"/>
              <a:t>Co je klíčovou vlastností decentralizované databáze?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Více „centrálních“ uzlů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Jediný kontrolní bod a autorita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Centralizované rozhodování určeným uzlem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Nízká redundance a odolnost proti chybám</a:t>
            </a:r>
            <a:endParaRPr>
              <a:solidFill>
                <a:srgbClr val="262626"/>
              </a:solidFill>
            </a:endParaRPr>
          </a:p>
        </p:txBody>
      </p:sp>
      <p:sp>
        <p:nvSpPr>
          <p:cNvPr id="1652" name="Google Shape;1652;p7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53" name="Google Shape;1653;p77"/>
          <p:cNvGrpSpPr/>
          <p:nvPr/>
        </p:nvGrpSpPr>
        <p:grpSpPr>
          <a:xfrm rot="10800000" flipH="1">
            <a:off x="10388648" y="0"/>
            <a:ext cx="1803350" cy="2809693"/>
            <a:chOff x="12708052" y="5708395"/>
            <a:chExt cx="760808" cy="1185370"/>
          </a:xfrm>
        </p:grpSpPr>
        <p:sp>
          <p:nvSpPr>
            <p:cNvPr id="1654" name="Google Shape;1654;p7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5" name="Google Shape;1655;p7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6" name="Google Shape;1656;p7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7" name="Google Shape;1657;p7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8" name="Google Shape;1658;p7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9" name="Google Shape;1659;p7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663"/>
        <p:cNvGrpSpPr/>
        <p:nvPr/>
      </p:nvGrpSpPr>
      <p:grpSpPr>
        <a:xfrm>
          <a:off x="0" y="0"/>
          <a:ext cx="0" cy="0"/>
          <a:chOff x="0" y="0"/>
          <a:chExt cx="0" cy="0"/>
        </a:xfrm>
      </p:grpSpPr>
      <p:sp>
        <p:nvSpPr>
          <p:cNvPr id="1664" name="Google Shape;1664;p7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4"/>
            </a:pPr>
            <a:r>
              <a:rPr lang="en-GB"/>
              <a:t>Jaká je definující charakteristika distribuovaného databázového systému?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Data jsou uložena na více uzlech v síti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Centralizovaná kontrola a autorita nad celou databází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Nedostatek redundance pro zvýšení výkonu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Omezená škálovatelnost díky jednouzlové architektuře</a:t>
            </a:r>
            <a:endParaRPr>
              <a:solidFill>
                <a:srgbClr val="262626"/>
              </a:solidFill>
            </a:endParaRPr>
          </a:p>
        </p:txBody>
      </p:sp>
      <p:sp>
        <p:nvSpPr>
          <p:cNvPr id="1665" name="Google Shape;1665;p7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66" name="Google Shape;1666;p78"/>
          <p:cNvGrpSpPr/>
          <p:nvPr/>
        </p:nvGrpSpPr>
        <p:grpSpPr>
          <a:xfrm rot="10800000" flipH="1">
            <a:off x="10388648" y="0"/>
            <a:ext cx="1803350" cy="2809693"/>
            <a:chOff x="12708052" y="5708395"/>
            <a:chExt cx="760808" cy="1185370"/>
          </a:xfrm>
        </p:grpSpPr>
        <p:sp>
          <p:nvSpPr>
            <p:cNvPr id="1667" name="Google Shape;1667;p7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8" name="Google Shape;1668;p7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9" name="Google Shape;1669;p7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0" name="Google Shape;1670;p7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1" name="Google Shape;1671;p7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2" name="Google Shape;1672;p7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676"/>
        <p:cNvGrpSpPr/>
        <p:nvPr/>
      </p:nvGrpSpPr>
      <p:grpSpPr>
        <a:xfrm>
          <a:off x="0" y="0"/>
          <a:ext cx="0" cy="0"/>
          <a:chOff x="0" y="0"/>
          <a:chExt cx="0" cy="0"/>
        </a:xfrm>
      </p:grpSpPr>
      <p:sp>
        <p:nvSpPr>
          <p:cNvPr id="1677" name="Google Shape;1677;p7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5"/>
            </a:pPr>
            <a:r>
              <a:rPr lang="en-GB"/>
              <a:t>Co nejlépe popisuje hash v kontextu informatiky a kryptografie?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Výstup s pevnou velikostí generovaný hašovací funkcí, představující jedinečný digitální podpis vstupních dat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Řetězec proměnné délky používaný pro ukládání dat v databázích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Programovací konstrukt pro optimalizaci získávání dat v algoritmech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Metoda šifrování v reálném čase pro zabezpečení komunikačních kanálů</a:t>
            </a:r>
            <a:endParaRPr>
              <a:solidFill>
                <a:srgbClr val="262626"/>
              </a:solidFill>
            </a:endParaRPr>
          </a:p>
        </p:txBody>
      </p:sp>
      <p:sp>
        <p:nvSpPr>
          <p:cNvPr id="1678" name="Google Shape;1678;p7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79" name="Google Shape;1679;p79"/>
          <p:cNvGrpSpPr/>
          <p:nvPr/>
        </p:nvGrpSpPr>
        <p:grpSpPr>
          <a:xfrm rot="10800000" flipH="1">
            <a:off x="10388648" y="0"/>
            <a:ext cx="1803350" cy="2809693"/>
            <a:chOff x="12708052" y="5708395"/>
            <a:chExt cx="760808" cy="1185370"/>
          </a:xfrm>
        </p:grpSpPr>
        <p:sp>
          <p:nvSpPr>
            <p:cNvPr id="1680" name="Google Shape;1680;p7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1" name="Google Shape;1681;p7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2" name="Google Shape;1682;p7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3" name="Google Shape;1683;p7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4" name="Google Shape;1684;p7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5" name="Google Shape;1685;p7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latin typeface="Calibri"/>
                <a:ea typeface="Calibri"/>
                <a:cs typeface="Calibri"/>
                <a:sym typeface="Calibri"/>
              </a:rPr>
              <a:t>Technologie blockchain je pokročilý databázový mechanismus, který umožňuje transparentní sdílení informací v rámci obchodní sítě. Blockchain databáze ukládá data v blocích, které jsou vzájemně propojeny v řetězci.</a:t>
            </a:r>
            <a:endParaRPr/>
          </a:p>
          <a:p>
            <a:pPr marL="228600" lvl="0" indent="-228600" algn="l" rtl="0">
              <a:lnSpc>
                <a:spcPct val="107000"/>
              </a:lnSpc>
              <a:spcBef>
                <a:spcPts val="1800"/>
              </a:spcBef>
              <a:spcAft>
                <a:spcPts val="0"/>
              </a:spcAft>
              <a:buClr>
                <a:srgbClr val="262626"/>
              </a:buClr>
              <a:buSzPts val="2400"/>
              <a:buNone/>
            </a:pPr>
            <a:r>
              <a:rPr lang="en-GB">
                <a:latin typeface="Calibri"/>
                <a:ea typeface="Calibri"/>
                <a:cs typeface="Calibri"/>
                <a:sym typeface="Calibri"/>
              </a:rPr>
              <a:t>Data jsou chronologicky konzistentní, protože nemůžete odstranit nebo upravit řetězec bez konsensu ze sítě. Díky tomu můžete pomocí technologie blockchain vytvořit neměnnou nebo neměnnou účetní knihu pro sledování objednávek, plateb, účtů a dalších transakcí.</a:t>
            </a:r>
            <a:endParaRPr/>
          </a:p>
          <a:p>
            <a:pPr marL="228600" lvl="0" indent="-228600" algn="l" rtl="0">
              <a:lnSpc>
                <a:spcPct val="107000"/>
              </a:lnSpc>
              <a:spcBef>
                <a:spcPts val="1800"/>
              </a:spcBef>
              <a:spcAft>
                <a:spcPts val="0"/>
              </a:spcAft>
              <a:buClr>
                <a:srgbClr val="262626"/>
              </a:buClr>
              <a:buSzPts val="2400"/>
              <a:buNone/>
            </a:pPr>
            <a:r>
              <a:rPr lang="en-GB">
                <a:latin typeface="Calibri"/>
                <a:ea typeface="Calibri"/>
                <a:cs typeface="Calibri"/>
                <a:sym typeface="Calibri"/>
              </a:rPr>
              <a:t>Systém má vestavěné mechanismy, které zabraňují neoprávněným transakcím a vytvářejí konzistenci ve sdíleném pohledu na tyto transakce.</a:t>
            </a:r>
            <a:endParaRPr/>
          </a:p>
        </p:txBody>
      </p:sp>
      <p:sp>
        <p:nvSpPr>
          <p:cNvPr id="415" name="Google Shape;415;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Co je technologie blockchain?</a:t>
            </a:r>
            <a:endParaRPr sz="2800"/>
          </a:p>
        </p:txBody>
      </p:sp>
      <p:grpSp>
        <p:nvGrpSpPr>
          <p:cNvPr id="416" name="Google Shape;416;p8"/>
          <p:cNvGrpSpPr/>
          <p:nvPr/>
        </p:nvGrpSpPr>
        <p:grpSpPr>
          <a:xfrm rot="10800000" flipH="1">
            <a:off x="10388648" y="0"/>
            <a:ext cx="1803350" cy="2809693"/>
            <a:chOff x="12708052" y="5708395"/>
            <a:chExt cx="760808" cy="1185370"/>
          </a:xfrm>
        </p:grpSpPr>
        <p:sp>
          <p:nvSpPr>
            <p:cNvPr id="417" name="Google Shape;417;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8" name="Google Shape;418;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9" name="Google Shape;419;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0" name="Google Shape;420;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1" name="Google Shape;421;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2" name="Google Shape;422;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689"/>
        <p:cNvGrpSpPr/>
        <p:nvPr/>
      </p:nvGrpSpPr>
      <p:grpSpPr>
        <a:xfrm>
          <a:off x="0" y="0"/>
          <a:ext cx="0" cy="0"/>
          <a:chOff x="0" y="0"/>
          <a:chExt cx="0" cy="0"/>
        </a:xfrm>
      </p:grpSpPr>
      <p:sp>
        <p:nvSpPr>
          <p:cNvPr id="1690" name="Google Shape;1690;p8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6"/>
            </a:pPr>
            <a:r>
              <a:rPr lang="en-GB"/>
              <a:t>Která složka je zodpovědná za udržování chronologického a neměnného záznamu transakcí v blockchainu?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Blok</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Uzel</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Chytré smlouvy</a:t>
            </a:r>
            <a:endParaRPr>
              <a:solidFill>
                <a:srgbClr val="262626"/>
              </a:solidFill>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Algoritmus konsensu</a:t>
            </a:r>
            <a:endParaRPr>
              <a:solidFill>
                <a:srgbClr val="262626"/>
              </a:solidFill>
            </a:endParaRPr>
          </a:p>
        </p:txBody>
      </p:sp>
      <p:sp>
        <p:nvSpPr>
          <p:cNvPr id="1691" name="Google Shape;1691;p8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692" name="Google Shape;1692;p80"/>
          <p:cNvGrpSpPr/>
          <p:nvPr/>
        </p:nvGrpSpPr>
        <p:grpSpPr>
          <a:xfrm rot="10800000" flipH="1">
            <a:off x="10388648" y="0"/>
            <a:ext cx="1803350" cy="2809693"/>
            <a:chOff x="12708052" y="5708395"/>
            <a:chExt cx="760808" cy="1185370"/>
          </a:xfrm>
        </p:grpSpPr>
        <p:sp>
          <p:nvSpPr>
            <p:cNvPr id="1693" name="Google Shape;1693;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4" name="Google Shape;1694;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5" name="Google Shape;1695;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6" name="Google Shape;1696;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7" name="Google Shape;1697;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8" name="Google Shape;1698;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702"/>
        <p:cNvGrpSpPr/>
        <p:nvPr/>
      </p:nvGrpSpPr>
      <p:grpSpPr>
        <a:xfrm>
          <a:off x="0" y="0"/>
          <a:ext cx="0" cy="0"/>
          <a:chOff x="0" y="0"/>
          <a:chExt cx="0" cy="0"/>
        </a:xfrm>
      </p:grpSpPr>
      <p:sp>
        <p:nvSpPr>
          <p:cNvPr id="1703" name="Google Shape;1703;p8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7"/>
            </a:pPr>
            <a:r>
              <a:rPr lang="en-GB"/>
              <a:t>Jaký je klíčový rozdíl mezi blockchainem a tradiční databází?</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Blockchain nabízí decentralizované a distribuované řízení, zatímco tradiční databáze jsou typicky centralizované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Tradiční databáze poskytují rychlejší zpracování transakcí ve srovnání s pomalejší povahou blockchainu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Blockchain se spoléhá na jediný bod kontroly, zatímco tradiční databáze používají k ovládání distribuovanou síť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Tradiční databáze jsou ze své podstaty odolné vůči manipulaci, zatímco blockchain je náchylnější k manipulaci s daty.</a:t>
            </a:r>
            <a:endParaRPr>
              <a:solidFill>
                <a:srgbClr val="262626"/>
              </a:solidFill>
            </a:endParaRPr>
          </a:p>
        </p:txBody>
      </p:sp>
      <p:sp>
        <p:nvSpPr>
          <p:cNvPr id="1704" name="Google Shape;1704;p8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705" name="Google Shape;1705;p81"/>
          <p:cNvGrpSpPr/>
          <p:nvPr/>
        </p:nvGrpSpPr>
        <p:grpSpPr>
          <a:xfrm rot="10800000" flipH="1">
            <a:off x="10388648" y="0"/>
            <a:ext cx="1803350" cy="2809693"/>
            <a:chOff x="12708052" y="5708395"/>
            <a:chExt cx="760808" cy="1185370"/>
          </a:xfrm>
        </p:grpSpPr>
        <p:sp>
          <p:nvSpPr>
            <p:cNvPr id="1706" name="Google Shape;1706;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7" name="Google Shape;1707;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8" name="Google Shape;1708;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9" name="Google Shape;1709;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0" name="Google Shape;1710;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1" name="Google Shape;1711;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sp>
        <p:nvSpPr>
          <p:cNvPr id="1716" name="Google Shape;1716;p8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262626"/>
              </a:buClr>
              <a:buSzPts val="2400"/>
              <a:buFont typeface="Calibri"/>
              <a:buAutoNum type="arabicPeriod" startAt="8"/>
            </a:pPr>
            <a:r>
              <a:rPr lang="en-GB"/>
              <a:t>Kde byla technologie blockchain poprvé implementována</a:t>
            </a:r>
            <a:r>
              <a:rPr lang="en-GB" b="0" i="0" u="none" strike="noStrike">
                <a:latin typeface="Arial"/>
                <a:ea typeface="Arial"/>
                <a:cs typeface="Arial"/>
                <a:sym typeface="Arial"/>
              </a:rPr>
              <a:t>?</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Finance a kryptoměna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Zdravotní péče a lékařské záznamy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Sociální média a sítě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E-commerce a online maloobchod</a:t>
            </a:r>
            <a:endParaRPr>
              <a:solidFill>
                <a:srgbClr val="262626"/>
              </a:solidFill>
            </a:endParaRPr>
          </a:p>
        </p:txBody>
      </p:sp>
      <p:sp>
        <p:nvSpPr>
          <p:cNvPr id="1717" name="Google Shape;1717;p8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718" name="Google Shape;1718;p82"/>
          <p:cNvGrpSpPr/>
          <p:nvPr/>
        </p:nvGrpSpPr>
        <p:grpSpPr>
          <a:xfrm rot="10800000" flipH="1">
            <a:off x="10388648" y="0"/>
            <a:ext cx="1803350" cy="2809693"/>
            <a:chOff x="12708052" y="5708395"/>
            <a:chExt cx="760808" cy="1185370"/>
          </a:xfrm>
        </p:grpSpPr>
        <p:sp>
          <p:nvSpPr>
            <p:cNvPr id="1719" name="Google Shape;1719;p8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0" name="Google Shape;1720;p8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1" name="Google Shape;1721;p8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2" name="Google Shape;1722;p8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3" name="Google Shape;1723;p8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4" name="Google Shape;1724;p8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729"/>
        <p:cNvGrpSpPr/>
        <p:nvPr/>
      </p:nvGrpSpPr>
      <p:grpSpPr>
        <a:xfrm>
          <a:off x="0" y="0"/>
          <a:ext cx="0" cy="0"/>
          <a:chOff x="0" y="0"/>
          <a:chExt cx="0" cy="0"/>
        </a:xfrm>
      </p:grpSpPr>
      <p:sp>
        <p:nvSpPr>
          <p:cNvPr id="1730" name="Google Shape;1730;p83"/>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GB"/>
              <a:t>Prostor na dotazy</a:t>
            </a:r>
            <a:endParaRPr/>
          </a:p>
        </p:txBody>
      </p:sp>
      <p:sp>
        <p:nvSpPr>
          <p:cNvPr id="1731" name="Google Shape;1731;p83"/>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GB"/>
              <a:t>Děkuji</a:t>
            </a:r>
            <a:endParaRPr/>
          </a:p>
        </p:txBody>
      </p:sp>
      <p:sp>
        <p:nvSpPr>
          <p:cNvPr id="1732" name="Google Shape;1732;p83"/>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GB" u="sng">
                <a:solidFill>
                  <a:schemeClr val="hlink"/>
                </a:solidFill>
                <a:hlinkClick r:id="rId3"/>
              </a:rPr>
              <a:t>https://blockchainforagrifood.eu/</a:t>
            </a:r>
            <a:r>
              <a:rPr lang="en-GB"/>
              <a:t> </a:t>
            </a:r>
            <a:endParaRPr/>
          </a:p>
        </p:txBody>
      </p:sp>
      <p:pic>
        <p:nvPicPr>
          <p:cNvPr id="2" name="Picture 1">
            <a:extLst>
              <a:ext uri="{FF2B5EF4-FFF2-40B4-BE49-F238E27FC236}">
                <a16:creationId xmlns:a16="http://schemas.microsoft.com/office/drawing/2014/main" id="{836A2A59-B6DA-0C9E-606D-E0F1F7E2F9E6}"/>
              </a:ext>
            </a:extLst>
          </p:cNvPr>
          <p:cNvPicPr>
            <a:picLocks noChangeAspect="1"/>
          </p:cNvPicPr>
          <p:nvPr/>
        </p:nvPicPr>
        <p:blipFill>
          <a:blip r:embed="rId4"/>
          <a:stretch>
            <a:fillRect/>
          </a:stretch>
        </p:blipFill>
        <p:spPr>
          <a:xfrm>
            <a:off x="10221903" y="5796110"/>
            <a:ext cx="1638095" cy="342857"/>
          </a:xfrm>
          <a:prstGeom prst="rect">
            <a:avLst/>
          </a:prstGeom>
        </p:spPr>
      </p:pic>
      <p:sp>
        <p:nvSpPr>
          <p:cNvPr id="3" name="TextBox 2">
            <a:extLst>
              <a:ext uri="{FF2B5EF4-FFF2-40B4-BE49-F238E27FC236}">
                <a16:creationId xmlns:a16="http://schemas.microsoft.com/office/drawing/2014/main" id="{B75A6EFA-493C-30BF-13C9-8903CCEA9585}"/>
              </a:ext>
            </a:extLst>
          </p:cNvPr>
          <p:cNvSpPr txBox="1"/>
          <p:nvPr/>
        </p:nvSpPr>
        <p:spPr>
          <a:xfrm>
            <a:off x="9460625" y="6120803"/>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9"/>
          <p:cNvSpPr txBox="1">
            <a:spLocks noGrp="1"/>
          </p:cNvSpPr>
          <p:nvPr>
            <p:ph type="body" idx="1"/>
          </p:nvPr>
        </p:nvSpPr>
        <p:spPr>
          <a:xfrm>
            <a:off x="798380" y="2123349"/>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Stavební bloky blockchainu a mechanismus blockchainu jsou klíčové pojmy v oblasti digitálního ekosystému a kryptoměn.</a:t>
            </a:r>
            <a:endParaRPr/>
          </a:p>
          <a:p>
            <a:pPr marL="228600" lvl="0" indent="-228600" algn="l" rtl="0">
              <a:lnSpc>
                <a:spcPct val="107000"/>
              </a:lnSpc>
              <a:spcBef>
                <a:spcPts val="1800"/>
              </a:spcBef>
              <a:spcAft>
                <a:spcPts val="0"/>
              </a:spcAft>
              <a:buClr>
                <a:srgbClr val="262626"/>
              </a:buClr>
              <a:buSzPts val="2400"/>
              <a:buNone/>
            </a:pPr>
            <a:r>
              <a:rPr lang="en-GB"/>
              <a:t>Blockchain je technologie, která umožňuje zaznamenat transakce a události v decentralizovaném a imutabilním systému.</a:t>
            </a:r>
            <a:endParaRPr/>
          </a:p>
          <a:p>
            <a:pPr marL="228600" lvl="0" indent="-228600" algn="l" rtl="0">
              <a:lnSpc>
                <a:spcPct val="107000"/>
              </a:lnSpc>
              <a:spcBef>
                <a:spcPts val="1800"/>
              </a:spcBef>
              <a:spcAft>
                <a:spcPts val="0"/>
              </a:spcAft>
              <a:buClr>
                <a:srgbClr val="262626"/>
              </a:buClr>
              <a:buSzPts val="2400"/>
              <a:buNone/>
            </a:pPr>
            <a:r>
              <a:rPr lang="en-GB"/>
              <a:t>Základními stavebními kameny blockchainu jsou následující prvky</a:t>
            </a:r>
            <a:r>
              <a:rPr lang="en-GB">
                <a:latin typeface="Calibri"/>
                <a:ea typeface="Calibri"/>
                <a:cs typeface="Calibri"/>
                <a:sym typeface="Calibri"/>
              </a:rPr>
              <a:t>: </a:t>
            </a:r>
            <a:endParaRPr>
              <a:latin typeface="Calibri"/>
              <a:ea typeface="Calibri"/>
              <a:cs typeface="Calibri"/>
              <a:sym typeface="Calibri"/>
            </a:endParaRPr>
          </a:p>
          <a:p>
            <a:pPr marL="342900" lvl="0" indent="-342900" algn="l" rtl="0">
              <a:lnSpc>
                <a:spcPct val="90000"/>
              </a:lnSpc>
              <a:spcBef>
                <a:spcPts val="1800"/>
              </a:spcBef>
              <a:spcAft>
                <a:spcPts val="0"/>
              </a:spcAft>
              <a:buClr>
                <a:srgbClr val="262626"/>
              </a:buClr>
              <a:buSzPts val="1400"/>
              <a:buFont typeface="Arial"/>
              <a:buChar char="•"/>
            </a:pPr>
            <a:r>
              <a:rPr lang="en-GB" sz="1400"/>
              <a:t>Bloky </a:t>
            </a:r>
            <a:endParaRPr/>
          </a:p>
          <a:p>
            <a:pPr marL="342900" lvl="0" indent="-342900" algn="l" rtl="0">
              <a:lnSpc>
                <a:spcPct val="90000"/>
              </a:lnSpc>
              <a:spcBef>
                <a:spcPts val="1000"/>
              </a:spcBef>
              <a:spcAft>
                <a:spcPts val="0"/>
              </a:spcAft>
              <a:buClr>
                <a:srgbClr val="262626"/>
              </a:buClr>
              <a:buSzPts val="1400"/>
              <a:buFont typeface="Arial"/>
              <a:buChar char="•"/>
            </a:pPr>
            <a:r>
              <a:rPr lang="en-GB" sz="1400"/>
              <a:t>Distribuovaná účetní kniha/Distribuované záznamy</a:t>
            </a:r>
            <a:endParaRPr/>
          </a:p>
          <a:p>
            <a:pPr marL="342900" lvl="0" indent="-342900" algn="l" rtl="0">
              <a:lnSpc>
                <a:spcPct val="90000"/>
              </a:lnSpc>
              <a:spcBef>
                <a:spcPts val="1000"/>
              </a:spcBef>
              <a:spcAft>
                <a:spcPts val="0"/>
              </a:spcAft>
              <a:buClr>
                <a:srgbClr val="262626"/>
              </a:buClr>
              <a:buSzPts val="1400"/>
              <a:buFont typeface="Arial"/>
              <a:buChar char="•"/>
            </a:pPr>
            <a:r>
              <a:rPr lang="en-GB" sz="1400"/>
              <a:t>Kryptografie </a:t>
            </a:r>
            <a:endParaRPr/>
          </a:p>
          <a:p>
            <a:pPr marL="342900" lvl="0" indent="-342900" algn="l" rtl="0">
              <a:lnSpc>
                <a:spcPct val="90000"/>
              </a:lnSpc>
              <a:spcBef>
                <a:spcPts val="1000"/>
              </a:spcBef>
              <a:spcAft>
                <a:spcPts val="0"/>
              </a:spcAft>
              <a:buClr>
                <a:srgbClr val="262626"/>
              </a:buClr>
              <a:buSzPts val="1400"/>
              <a:buFont typeface="Arial"/>
              <a:buChar char="•"/>
            </a:pPr>
            <a:r>
              <a:rPr lang="en-GB" sz="1400"/>
              <a:t>Mechanismus konsensu</a:t>
            </a:r>
            <a:endParaRPr/>
          </a:p>
          <a:p>
            <a:pPr marL="342900" lvl="0" indent="-342900" algn="l" rtl="0">
              <a:lnSpc>
                <a:spcPct val="90000"/>
              </a:lnSpc>
              <a:spcBef>
                <a:spcPts val="1000"/>
              </a:spcBef>
              <a:spcAft>
                <a:spcPts val="0"/>
              </a:spcAft>
              <a:buClr>
                <a:srgbClr val="262626"/>
              </a:buClr>
              <a:buSzPts val="1400"/>
              <a:buFont typeface="Arial"/>
              <a:buChar char="•"/>
            </a:pPr>
            <a:r>
              <a:rPr lang="en-GB" sz="1400"/>
              <a:t>Imutabilita</a:t>
            </a:r>
            <a:endParaRPr>
              <a:latin typeface="Calibri"/>
              <a:ea typeface="Calibri"/>
              <a:cs typeface="Calibri"/>
              <a:sym typeface="Calibri"/>
            </a:endParaRPr>
          </a:p>
        </p:txBody>
      </p:sp>
      <p:sp>
        <p:nvSpPr>
          <p:cNvPr id="428" name="Google Shape;428;p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Stavební kameny blockchainu a mechanismus blockchainu</a:t>
            </a:r>
            <a:endParaRPr sz="2800"/>
          </a:p>
        </p:txBody>
      </p:sp>
      <p:grpSp>
        <p:nvGrpSpPr>
          <p:cNvPr id="429" name="Google Shape;429;p9"/>
          <p:cNvGrpSpPr/>
          <p:nvPr/>
        </p:nvGrpSpPr>
        <p:grpSpPr>
          <a:xfrm rot="10800000" flipH="1">
            <a:off x="10388648" y="0"/>
            <a:ext cx="1803350" cy="2809693"/>
            <a:chOff x="12708052" y="5708395"/>
            <a:chExt cx="760808" cy="1185370"/>
          </a:xfrm>
        </p:grpSpPr>
        <p:sp>
          <p:nvSpPr>
            <p:cNvPr id="430" name="Google Shape;430;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1" name="Google Shape;431;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2" name="Google Shape;432;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3" name="Google Shape;433;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4" name="Google Shape;434;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5" name="Google Shape;435;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5284F5-40CF-4DF8-AC32-B132B3627274}">
  <ds:schemaRefs>
    <ds:schemaRef ds:uri="http://schemas.microsoft.com/sharepoint/v3/contenttype/forms"/>
  </ds:schemaRefs>
</ds:datastoreItem>
</file>

<file path=customXml/itemProps2.xml><?xml version="1.0" encoding="utf-8"?>
<ds:datastoreItem xmlns:ds="http://schemas.openxmlformats.org/officeDocument/2006/customXml" ds:itemID="{7C6DACEC-8D3C-40A1-86A1-98C1EF9792F6}">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3.xml><?xml version="1.0" encoding="utf-8"?>
<ds:datastoreItem xmlns:ds="http://schemas.openxmlformats.org/officeDocument/2006/customXml" ds:itemID="{0B4606CA-3FB6-4D97-80C2-37F44537E1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4319</Words>
  <Application>Microsoft Office PowerPoint</Application>
  <PresentationFormat>Widescreen</PresentationFormat>
  <Paragraphs>494</Paragraphs>
  <Slides>83</Slides>
  <Notes>83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83</vt:i4>
      </vt:variant>
    </vt:vector>
  </HeadingPairs>
  <TitlesOfParts>
    <vt:vector size="92" baseType="lpstr">
      <vt:lpstr>Noto Sans Symbols</vt:lpstr>
      <vt:lpstr>Source Sans Pro</vt:lpstr>
      <vt:lpstr>Times New Roman</vt:lpstr>
      <vt:lpstr>Montserrat</vt:lpstr>
      <vt:lpstr>Montserrat Light</vt:lpstr>
      <vt:lpstr>Arial</vt:lpstr>
      <vt:lpstr>Open Sans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Gillian Keane</dc:creator>
  <cp:lastModifiedBy>canice euei</cp:lastModifiedBy>
  <cp:revision>1</cp:revision>
  <dcterms:created xsi:type="dcterms:W3CDTF">2022-05-09T10:29:33Z</dcterms:created>
  <dcterms:modified xsi:type="dcterms:W3CDTF">2024-10-09T15:55:24Z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