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2" r:id="rId5"/>
    <p:sldMasterId id="2147483665" r:id="rId6"/>
    <p:sldMasterId id="2147483669" r:id="rId7"/>
  </p:sldMasterIdLst>
  <p:notesMasterIdLst>
    <p:notesMasterId r:id="rId77"/>
  </p:notesMasterIdLst>
  <p:sldIdLst>
    <p:sldId id="256" r:id="rId8"/>
    <p:sldId id="257" r:id="rId9"/>
    <p:sldId id="258" r:id="rId10"/>
    <p:sldId id="259" r:id="rId11"/>
    <p:sldId id="260" r:id="rId12"/>
    <p:sldId id="261" r:id="rId13"/>
    <p:sldId id="262" r:id="rId14"/>
    <p:sldId id="264" r:id="rId15"/>
    <p:sldId id="263"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3" r:id="rId34"/>
    <p:sldId id="282"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20" r:id="rId69"/>
    <p:sldId id="321" r:id="rId70"/>
    <p:sldId id="322" r:id="rId71"/>
    <p:sldId id="323" r:id="rId72"/>
    <p:sldId id="324" r:id="rId73"/>
    <p:sldId id="325" r:id="rId74"/>
    <p:sldId id="326" r:id="rId75"/>
    <p:sldId id="319" r:id="rId76"/>
  </p:sldIdLst>
  <p:sldSz cx="10693400" cy="7562850"/>
  <p:notesSz cx="10693400" cy="7562850"/>
  <p:embeddedFontLst>
    <p:embeddedFont>
      <p:font typeface="Open Sans" panose="020B0606030504020204" pitchFamily="34" charset="0"/>
      <p:regular r:id="rId78"/>
      <p:bold r:id="rId79"/>
      <p:italic r:id="rId80"/>
      <p:boldItalic r:id="rId81"/>
    </p:embeddedFont>
    <p:embeddedFont>
      <p:font typeface="Roboto" panose="02000000000000000000" pitchFamily="2" charset="0"/>
      <p:regular r:id="rId82"/>
      <p:bold r:id="rId83"/>
      <p:italic r:id="rId84"/>
      <p:boldItalic r:id="rId85"/>
    </p:embeddedFont>
    <p:embeddedFont>
      <p:font typeface="Source Sans Pro" panose="020B0503030403020204" pitchFamily="34" charset="0"/>
      <p:regular r:id="rId86"/>
      <p:bold r:id="rId87"/>
      <p:italic r:id="rId88"/>
      <p:boldItalic r:id="rId8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90" roundtripDataSignature="AMtx7mgHM9baPZEmEcq0hDPTzqFg9gX1M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D8CA2B-ACD7-4354-A3C4-368734F2666D}" v="2" dt="2024-03-26T12:49:27.3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96" d="100"/>
          <a:sy n="96" d="100"/>
        </p:scale>
        <p:origin x="1566" y="90"/>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font" Target="fonts/font7.fntdata"/><Relationship Id="rId89" Type="http://schemas.openxmlformats.org/officeDocument/2006/relationships/font" Target="fonts/font12.fntdata"/><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font" Target="fonts/font2.fntdata"/><Relationship Id="rId5" Type="http://schemas.openxmlformats.org/officeDocument/2006/relationships/slideMaster" Target="slideMasters/slideMaster2.xml"/><Relationship Id="rId90" Type="http://customschemas.google.com/relationships/presentationmetadata" Target="metadata"/><Relationship Id="rId95" Type="http://schemas.microsoft.com/office/2015/10/relationships/revisionInfo" Target="revisionInfo.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font" Target="fonts/font3.fntdata"/><Relationship Id="rId85" Type="http://schemas.openxmlformats.org/officeDocument/2006/relationships/font" Target="fonts/font8.fntdata"/><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font" Target="fonts/font6.fntdata"/><Relationship Id="rId88" Type="http://schemas.openxmlformats.org/officeDocument/2006/relationships/font" Target="fonts/font11.fntdata"/><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font" Target="fonts/font1.fntdata"/><Relationship Id="rId81" Type="http://schemas.openxmlformats.org/officeDocument/2006/relationships/font" Target="fonts/font4.fntdata"/><Relationship Id="rId86" Type="http://schemas.openxmlformats.org/officeDocument/2006/relationships/font" Target="fonts/font9.fntdata"/><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font" Target="fonts/font10.fntdata"/><Relationship Id="rId61" Type="http://schemas.openxmlformats.org/officeDocument/2006/relationships/slide" Target="slides/slide54.xml"/><Relationship Id="rId82" Type="http://schemas.openxmlformats.org/officeDocument/2006/relationships/font" Target="fonts/font5.fntdata"/><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633913" cy="37941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6057900" y="0"/>
            <a:ext cx="4632325" cy="379413"/>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7183438"/>
            <a:ext cx="4633913" cy="379412"/>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7" name="Google Shape;207;p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283a1922f65_0_9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g283a1922f65_0_9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8" name="Google Shape;388;g283a1922f65_0_9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283a1922f65_0_10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g283a1922f65_0_10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7" name="Google Shape;397;g283a1922f65_0_10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283a1922f65_0_11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g283a1922f65_0_11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6" name="Google Shape;406;g283a1922f65_0_11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83a1922f65_0_13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3" name="Google Shape;413;g283a1922f65_0_13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4" name="Google Shape;414;g283a1922f65_0_13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283a1922f65_0_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4" name="Google Shape;424;g283a1922f65_0_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281fc3c1766_0_32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g281fc3c1766_0_32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6" name="Google Shape;486;g281fc3c1766_0_32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283a1922f65_2_7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3" name="Google Shape;493;g283a1922f65_2_7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4" name="Google Shape;494;g283a1922f65_2_7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283a1922f65_2_12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2" name="Google Shape;502;g283a1922f65_2_12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3" name="Google Shape;503;g283a1922f65_2_12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283a1922f65_2_8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0" name="Google Shape;510;g283a1922f65_2_85: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1" name="Google Shape;511;g283a1922f65_2_85: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83a1922f65_2_10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1" name="Google Shape;521;g283a1922f65_2_10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2" name="Google Shape;522;g283a1922f65_2_10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283a1922f65_2_9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g283a1922f65_2_9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2" name="Google Shape;532;g283a1922f65_2_9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g283a1922f65_2_13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9" name="Google Shape;539;g283a1922f65_2_13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0" name="Google Shape;540;g283a1922f65_2_13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283a1922f65_2_14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9" name="Google Shape;549;g283a1922f65_2_14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0" name="Google Shape;550;g283a1922f65_2_14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283a1922f65_2_15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9" name="Google Shape;559;g283a1922f65_2_15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0" name="Google Shape;560;g283a1922f65_2_15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283a1922f65_0_15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7" name="Google Shape;567;g283a1922f65_0_15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283a1922f65_2_6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8" name="Google Shape;628;g283a1922f65_2_6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9" name="Google Shape;629;g283a1922f65_2_63: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281fc3c1766_0_33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6" name="Google Shape;636;g281fc3c1766_0_33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7" name="Google Shape;637;g281fc3c1766_0_33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g281fc3c1766_0_34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4" name="Google Shape;654;g281fc3c1766_0_347: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5" name="Google Shape;655;g281fc3c1766_0_347: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281fc3c1766_0_34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6" name="Google Shape;646;g281fc3c1766_0_34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7" name="Google Shape;647;g281fc3c1766_0_34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g281fc3c1766_0_35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g281fc3c1766_0_35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7" name="Google Shape;667;g281fc3c1766_0_35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285750" lvl="0" indent="-285750" algn="l" rtl="0">
              <a:spcBef>
                <a:spcPts val="0"/>
              </a:spcBef>
              <a:spcAft>
                <a:spcPts val="0"/>
              </a:spcAft>
              <a:buClr>
                <a:srgbClr val="000000"/>
              </a:buClr>
              <a:buSzPts val="1800"/>
              <a:buFont typeface="Calibri"/>
              <a:buChar char="-"/>
            </a:pPr>
            <a:r>
              <a:rPr lang="en-GB" sz="1800" b="0" i="0" u="none" strike="noStrike">
                <a:solidFill>
                  <a:srgbClr val="000000"/>
                </a:solidFill>
                <a:latin typeface="Calibri"/>
                <a:ea typeface="Calibri"/>
                <a:cs typeface="Calibri"/>
                <a:sym typeface="Calibri"/>
              </a:rPr>
              <a:t>Explain concisely what the module is about and how the overall module will support student learning in the relevant discipline. In this part you can describe details of the background of the module and its overall aims and the prior knowledge the trainees should have. You can also include information on how the module relates to the other modules in the curriculum. The questions provided are intended as prompts and should be replaced upon completion. </a:t>
            </a:r>
            <a:endParaRPr/>
          </a:p>
        </p:txBody>
      </p:sp>
      <p:sp>
        <p:nvSpPr>
          <p:cNvPr id="277" name="Google Shape;277;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281fc3c1766_0_36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5" name="Google Shape;675;g281fc3c1766_0_36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6" name="Google Shape;676;g281fc3c1766_0_36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281fc3c1766_0_37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g281fc3c1766_0_37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4" name="Google Shape;684;g281fc3c1766_0_373: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281fc3c1766_0_38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3" name="Google Shape;693;g281fc3c1766_0_38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4" name="Google Shape;694;g281fc3c1766_0_38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281fc3c1766_0_38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1" name="Google Shape;701;g281fc3c1766_0_38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2" name="Google Shape;702;g281fc3c1766_0_38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281fc3c1766_0_39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1" name="Google Shape;711;g281fc3c1766_0_39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2" name="Google Shape;712;g281fc3c1766_0_39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81fc3c1766_0_40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2" name="Google Shape;722;g281fc3c1766_0_40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g281fc3c1766_0_51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9" name="Google Shape;729;g281fc3c1766_0_5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p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0" name="Google Shape;790;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Provide introduction/overview of key concept(s), history/development to date, core problem/challenge as relevant.</a:t>
            </a:r>
            <a:endParaRPr/>
          </a:p>
          <a:p>
            <a:pPr marL="171450" lvl="0" indent="-171450" algn="l" rtl="0">
              <a:spcBef>
                <a:spcPts val="0"/>
              </a:spcBef>
              <a:spcAft>
                <a:spcPts val="0"/>
              </a:spcAft>
              <a:buClr>
                <a:schemeClr val="dk1"/>
              </a:buClr>
              <a:buSzPts val="1200"/>
              <a:buFont typeface="Calibri"/>
              <a:buChar char="-"/>
            </a:pPr>
            <a:r>
              <a:rPr lang="en-GB"/>
              <a:t>Rename slide with relevant title</a:t>
            </a:r>
            <a:endParaRPr/>
          </a:p>
          <a:p>
            <a:pPr marL="171450" lvl="0" indent="-171450" algn="l" rtl="0">
              <a:spcBef>
                <a:spcPts val="0"/>
              </a:spcBef>
              <a:spcAft>
                <a:spcPts val="0"/>
              </a:spcAft>
              <a:buClr>
                <a:schemeClr val="dk1"/>
              </a:buClr>
              <a:buSzPts val="1200"/>
              <a:buFont typeface="Calibri"/>
              <a:buChar char="-"/>
            </a:pPr>
            <a:r>
              <a:rPr lang="en-GB"/>
              <a:t>Make sure to incorporate images and visual aids to engage students.</a:t>
            </a:r>
            <a:endParaRPr/>
          </a:p>
        </p:txBody>
      </p:sp>
      <p:sp>
        <p:nvSpPr>
          <p:cNvPr id="791" name="Google Shape;791;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8" name="Google Shape;798;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799" name="Google Shape;799;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p1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9" name="Google Shape;809;p1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10" name="Google Shape;810;p1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Clr>
                <a:schemeClr val="dk1"/>
              </a:buClr>
              <a:buSzPts val="1200"/>
              <a:buFont typeface="Arial"/>
              <a:buNone/>
            </a:pPr>
            <a:r>
              <a:rPr lang="en-GB"/>
              <a:t>- </a:t>
            </a:r>
            <a:r>
              <a:rPr lang="en-GB" sz="1200" b="0" i="0" u="none" strike="noStrike">
                <a:solidFill>
                  <a:srgbClr val="000000"/>
                </a:solidFill>
                <a:latin typeface="Calibri"/>
                <a:ea typeface="Calibri"/>
                <a:cs typeface="Calibri"/>
                <a:sym typeface="Calibri"/>
              </a:rPr>
              <a:t>Learning outcomes refer specifically to what students are expected to achieve or learn at the end of the course. You can use Bloom's taxonomy to identify verbs to describe student learning. Examples of learning outcomes verbs for library instruction include: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Knowledge/Remembering: define, list, recognize;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Comprehension/Understanding: characterise, describe, explain, identify, locate, recognize, sort;</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Application/Applying: choose, demonstrate, implement, perform;</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Analysis/Analysing: analyse, categorise, compare, differentiate;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Evaluation/Evaluating: assess, critique, evaluate, rank, rate;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Synthesis/Creating: construct, design, formulate, organise, synthesise.</a:t>
            </a:r>
            <a:endParaRPr/>
          </a:p>
          <a:p>
            <a:pPr marL="0" lvl="0" indent="0" algn="l" rtl="0">
              <a:spcBef>
                <a:spcPts val="600"/>
              </a:spcBef>
              <a:spcAft>
                <a:spcPts val="0"/>
              </a:spcAft>
              <a:buNone/>
            </a:pPr>
            <a:endParaRPr/>
          </a:p>
        </p:txBody>
      </p:sp>
      <p:sp>
        <p:nvSpPr>
          <p:cNvPr id="285" name="Google Shape;285;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1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7" name="Google Shape;817;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18" name="Google Shape;818;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3"/>
        <p:cNvGrpSpPr/>
        <p:nvPr/>
      </p:nvGrpSpPr>
      <p:grpSpPr>
        <a:xfrm>
          <a:off x="0" y="0"/>
          <a:ext cx="0" cy="0"/>
          <a:chOff x="0" y="0"/>
          <a:chExt cx="0" cy="0"/>
        </a:xfrm>
      </p:grpSpPr>
      <p:sp>
        <p:nvSpPr>
          <p:cNvPr id="824" name="Google Shape;824;p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5" name="Google Shape;825;p1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26" name="Google Shape;826;p1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1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4" name="Google Shape;834;p1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35" name="Google Shape;835;p1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g281fc3c1766_0_58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4" name="Google Shape;844;g281fc3c1766_0_58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845" name="Google Shape;845;g281fc3c1766_0_58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5" name="Google Shape;855;p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856" name="Google Shape;856;p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1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3" name="Google Shape;863;p1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It is recommended to include at least one visual aid (graph, diagram, chart, illustrative photo etc) per sub-section.</a:t>
            </a:r>
            <a:endParaRPr/>
          </a:p>
        </p:txBody>
      </p:sp>
      <p:sp>
        <p:nvSpPr>
          <p:cNvPr id="864" name="Google Shape;864;p1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1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1" name="Google Shape;871;p1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short in-class exercises are intended to make the students stop, think and interact with the content so far. They also provide an opportunity for the teacher to see what the students have internalised or what they are struggling with. Responses could take the form of a menti poll, a word cloud, a mind map etc. Alternatively, this could be an opportunity for students to break out into small groups to discuss the topic together.</a:t>
            </a:r>
            <a:endParaRPr/>
          </a:p>
        </p:txBody>
      </p:sp>
      <p:sp>
        <p:nvSpPr>
          <p:cNvPr id="872" name="Google Shape;872;p1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1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0" name="Google Shape;880;p1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81" name="Google Shape;881;p1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p1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0" name="Google Shape;890;p1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91" name="Google Shape;891;p1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0" name="Google Shape;900;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01" name="Google Shape;901;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281fc3c1766_0_26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2" name="Google Shape;292;g281fc3c1766_0_26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p1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8" name="Google Shape;908;p1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09" name="Google Shape;909;p1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g283a1922f65_2_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16" name="Google Shape;916;g283a1922f65_2_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2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7" name="Google Shape;977;p2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78" name="Google Shape;978;p2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2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6" name="Google Shape;986;p2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87" name="Google Shape;987;p2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2"/>
        <p:cNvGrpSpPr/>
        <p:nvPr/>
      </p:nvGrpSpPr>
      <p:grpSpPr>
        <a:xfrm>
          <a:off x="0" y="0"/>
          <a:ext cx="0" cy="0"/>
          <a:chOff x="0" y="0"/>
          <a:chExt cx="0" cy="0"/>
        </a:xfrm>
      </p:grpSpPr>
      <p:sp>
        <p:nvSpPr>
          <p:cNvPr id="993" name="Google Shape;993;p2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4" name="Google Shape;994;p2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It is recommended to include at least one visual aid (graph, diagram, chart, illustrative photo etc) per sub-section.</a:t>
            </a:r>
            <a:endParaRPr/>
          </a:p>
        </p:txBody>
      </p:sp>
      <p:sp>
        <p:nvSpPr>
          <p:cNvPr id="995" name="Google Shape;995;p2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2"/>
        <p:cNvGrpSpPr/>
        <p:nvPr/>
      </p:nvGrpSpPr>
      <p:grpSpPr>
        <a:xfrm>
          <a:off x="0" y="0"/>
          <a:ext cx="0" cy="0"/>
          <a:chOff x="0" y="0"/>
          <a:chExt cx="0" cy="0"/>
        </a:xfrm>
      </p:grpSpPr>
      <p:sp>
        <p:nvSpPr>
          <p:cNvPr id="1003" name="Google Shape;1003;p2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4" name="Google Shape;1004;p2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short in-class exercises are intended to make the students stop, think and interact with the content so far. They also provide an opportunity for the teacher to see what the students have internalised or what they are struggling with. Responses could take the form of a menti poll, a word cloud, a mind map etc. Alternatively, this could be an opportunity for students to break out into small groups to discuss the topic together.</a:t>
            </a:r>
            <a:endParaRPr/>
          </a:p>
        </p:txBody>
      </p:sp>
      <p:sp>
        <p:nvSpPr>
          <p:cNvPr id="1005" name="Google Shape;1005;p2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p2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2" name="Google Shape;1012;p2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13" name="Google Shape;1013;p2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2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1" name="Google Shape;1021;p2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22" name="Google Shape;1022;p2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p2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0" name="Google Shape;1030;p2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31" name="Google Shape;1031;p2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p2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8" name="Google Shape;1038;p2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39" name="Google Shape;1039;p2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283a1922f65_0_6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 name="Google Shape;353;g283a1922f65_0_6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g283a1922f65_0_6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p2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6" name="Google Shape;1046;p2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47" name="Google Shape;1047;p2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49892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05654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95339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39384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7556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28186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916118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0"/>
        <p:cNvGrpSpPr/>
        <p:nvPr/>
      </p:nvGrpSpPr>
      <p:grpSpPr>
        <a:xfrm>
          <a:off x="0" y="0"/>
          <a:ext cx="0" cy="0"/>
          <a:chOff x="0" y="0"/>
          <a:chExt cx="0" cy="0"/>
        </a:xfrm>
      </p:grpSpPr>
      <p:sp>
        <p:nvSpPr>
          <p:cNvPr id="1071" name="Google Shape;1071;p6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2" name="Google Shape;1072;p6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283a1922f65_0_7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g283a1922f65_0_7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3" name="Google Shape;363;g283a1922f65_0_7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283a1922f65_0_9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g283a1922f65_0_9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0" name="Google Shape;380;g283a1922f65_0_9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283a1922f65_0_8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g283a1922f65_0_8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2" name="Google Shape;372;g283a1922f65_0_8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64"/>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600"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64"/>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sz="4600" b="1" i="0">
                <a:solidFill>
                  <a:srgbClr val="7CACD2"/>
                </a:solidFill>
                <a:latin typeface="Open Sans"/>
                <a:ea typeface="Open Sans"/>
                <a:cs typeface="Open Sans"/>
                <a:sym typeface="Open Sans"/>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 name="Google Shape;18;p64"/>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4"/>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4"/>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lvl="0" indent="0" algn="r">
              <a:spcBef>
                <a:spcPts val="0"/>
              </a:spcBef>
              <a:buNone/>
              <a:defRPr sz="1800" b="0" i="0" u="none" strike="noStrike" cap="none">
                <a:solidFill>
                  <a:srgbClr val="888888"/>
                </a:solidFill>
                <a:latin typeface="Calibri"/>
                <a:ea typeface="Calibri"/>
                <a:cs typeface="Calibri"/>
                <a:sym typeface="Calibri"/>
              </a:defRPr>
            </a:lvl1pPr>
            <a:lvl2pPr marL="0" lvl="1" indent="0" algn="r">
              <a:spcBef>
                <a:spcPts val="0"/>
              </a:spcBef>
              <a:buNone/>
              <a:defRPr sz="1800" b="0" i="0" u="none" strike="noStrike" cap="none">
                <a:solidFill>
                  <a:srgbClr val="888888"/>
                </a:solidFill>
                <a:latin typeface="Calibri"/>
                <a:ea typeface="Calibri"/>
                <a:cs typeface="Calibri"/>
                <a:sym typeface="Calibri"/>
              </a:defRPr>
            </a:lvl2pPr>
            <a:lvl3pPr marL="0" lvl="2" indent="0" algn="r">
              <a:spcBef>
                <a:spcPts val="0"/>
              </a:spcBef>
              <a:buNone/>
              <a:defRPr sz="1800" b="0" i="0" u="none" strike="noStrike" cap="none">
                <a:solidFill>
                  <a:srgbClr val="888888"/>
                </a:solidFill>
                <a:latin typeface="Calibri"/>
                <a:ea typeface="Calibri"/>
                <a:cs typeface="Calibri"/>
                <a:sym typeface="Calibri"/>
              </a:defRPr>
            </a:lvl3pPr>
            <a:lvl4pPr marL="0" lvl="3" indent="0" algn="r">
              <a:spcBef>
                <a:spcPts val="0"/>
              </a:spcBef>
              <a:buNone/>
              <a:defRPr sz="1800" b="0" i="0" u="none" strike="noStrike" cap="none">
                <a:solidFill>
                  <a:srgbClr val="888888"/>
                </a:solidFill>
                <a:latin typeface="Calibri"/>
                <a:ea typeface="Calibri"/>
                <a:cs typeface="Calibri"/>
                <a:sym typeface="Calibri"/>
              </a:defRPr>
            </a:lvl4pPr>
            <a:lvl5pPr marL="0" lvl="4" indent="0" algn="r">
              <a:spcBef>
                <a:spcPts val="0"/>
              </a:spcBef>
              <a:buNone/>
              <a:defRPr sz="1800" b="0" i="0" u="none" strike="noStrike" cap="none">
                <a:solidFill>
                  <a:srgbClr val="888888"/>
                </a:solidFill>
                <a:latin typeface="Calibri"/>
                <a:ea typeface="Calibri"/>
                <a:cs typeface="Calibri"/>
                <a:sym typeface="Calibri"/>
              </a:defRPr>
            </a:lvl5pPr>
            <a:lvl6pPr marL="0" lvl="5" indent="0" algn="r">
              <a:spcBef>
                <a:spcPts val="0"/>
              </a:spcBef>
              <a:buNone/>
              <a:defRPr sz="1800" b="0" i="0" u="none" strike="noStrike" cap="none">
                <a:solidFill>
                  <a:srgbClr val="888888"/>
                </a:solidFill>
                <a:latin typeface="Calibri"/>
                <a:ea typeface="Calibri"/>
                <a:cs typeface="Calibri"/>
                <a:sym typeface="Calibri"/>
              </a:defRPr>
            </a:lvl6pPr>
            <a:lvl7pPr marL="0" lvl="6" indent="0" algn="r">
              <a:spcBef>
                <a:spcPts val="0"/>
              </a:spcBef>
              <a:buNone/>
              <a:defRPr sz="1800" b="0" i="0" u="none" strike="noStrike" cap="none">
                <a:solidFill>
                  <a:srgbClr val="888888"/>
                </a:solidFill>
                <a:latin typeface="Calibri"/>
                <a:ea typeface="Calibri"/>
                <a:cs typeface="Calibri"/>
                <a:sym typeface="Calibri"/>
              </a:defRPr>
            </a:lvl7pPr>
            <a:lvl8pPr marL="0" lvl="7" indent="0" algn="r">
              <a:spcBef>
                <a:spcPts val="0"/>
              </a:spcBef>
              <a:buNone/>
              <a:defRPr sz="1800" b="0" i="0" u="none" strike="noStrike" cap="none">
                <a:solidFill>
                  <a:srgbClr val="888888"/>
                </a:solidFill>
                <a:latin typeface="Calibri"/>
                <a:ea typeface="Calibri"/>
                <a:cs typeface="Calibri"/>
                <a:sym typeface="Calibri"/>
              </a:defRPr>
            </a:lvl8pPr>
            <a:lvl9pPr marL="0" lvl="8" indent="0" algn="r">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0"/>
        <p:cNvGrpSpPr/>
        <p:nvPr/>
      </p:nvGrpSpPr>
      <p:grpSpPr>
        <a:xfrm>
          <a:off x="0" y="0"/>
          <a:ext cx="0" cy="0"/>
          <a:chOff x="0" y="0"/>
          <a:chExt cx="0" cy="0"/>
        </a:xfrm>
      </p:grpSpPr>
      <p:sp>
        <p:nvSpPr>
          <p:cNvPr id="71" name="Google Shape;71;p74"/>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74"/>
          <p:cNvSpPr txBox="1">
            <a:spLocks noGrp="1"/>
          </p:cNvSpPr>
          <p:nvPr>
            <p:ph type="body" idx="1"/>
          </p:nvPr>
        </p:nvSpPr>
        <p:spPr>
          <a:xfrm>
            <a:off x="735013" y="2012950"/>
            <a:ext cx="4535487"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74"/>
          <p:cNvSpPr txBox="1">
            <a:spLocks noGrp="1"/>
          </p:cNvSpPr>
          <p:nvPr>
            <p:ph type="body" idx="2"/>
          </p:nvPr>
        </p:nvSpPr>
        <p:spPr>
          <a:xfrm>
            <a:off x="5422900" y="2012950"/>
            <a:ext cx="4535488"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74"/>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74"/>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4"/>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75"/>
          <p:cNvSpPr txBox="1">
            <a:spLocks noGrp="1"/>
          </p:cNvSpPr>
          <p:nvPr>
            <p:ph type="title"/>
          </p:nvPr>
        </p:nvSpPr>
        <p:spPr>
          <a:xfrm>
            <a:off x="736600"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75"/>
          <p:cNvSpPr txBox="1">
            <a:spLocks noGrp="1"/>
          </p:cNvSpPr>
          <p:nvPr>
            <p:ph type="body" idx="1"/>
          </p:nvPr>
        </p:nvSpPr>
        <p:spPr>
          <a:xfrm>
            <a:off x="736600" y="1854200"/>
            <a:ext cx="4524375"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0" name="Google Shape;80;p75"/>
          <p:cNvSpPr txBox="1">
            <a:spLocks noGrp="1"/>
          </p:cNvSpPr>
          <p:nvPr>
            <p:ph type="body" idx="2"/>
          </p:nvPr>
        </p:nvSpPr>
        <p:spPr>
          <a:xfrm>
            <a:off x="736600" y="2762250"/>
            <a:ext cx="4524375"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75"/>
          <p:cNvSpPr txBox="1">
            <a:spLocks noGrp="1"/>
          </p:cNvSpPr>
          <p:nvPr>
            <p:ph type="body" idx="3"/>
          </p:nvPr>
        </p:nvSpPr>
        <p:spPr>
          <a:xfrm>
            <a:off x="5413375" y="1854200"/>
            <a:ext cx="4546600"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2" name="Google Shape;82;p75"/>
          <p:cNvSpPr txBox="1">
            <a:spLocks noGrp="1"/>
          </p:cNvSpPr>
          <p:nvPr>
            <p:ph type="body" idx="4"/>
          </p:nvPr>
        </p:nvSpPr>
        <p:spPr>
          <a:xfrm>
            <a:off x="5413375" y="2762250"/>
            <a:ext cx="4546600"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7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7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7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6"/>
        <p:cNvGrpSpPr/>
        <p:nvPr/>
      </p:nvGrpSpPr>
      <p:grpSpPr>
        <a:xfrm>
          <a:off x="0" y="0"/>
          <a:ext cx="0" cy="0"/>
          <a:chOff x="0" y="0"/>
          <a:chExt cx="0" cy="0"/>
        </a:xfrm>
      </p:grpSpPr>
      <p:sp>
        <p:nvSpPr>
          <p:cNvPr id="87" name="Google Shape;87;p76"/>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76"/>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76"/>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76"/>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7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7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7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5"/>
        <p:cNvGrpSpPr/>
        <p:nvPr/>
      </p:nvGrpSpPr>
      <p:grpSpPr>
        <a:xfrm>
          <a:off x="0" y="0"/>
          <a:ext cx="0" cy="0"/>
          <a:chOff x="0" y="0"/>
          <a:chExt cx="0" cy="0"/>
        </a:xfrm>
      </p:grpSpPr>
      <p:sp>
        <p:nvSpPr>
          <p:cNvPr id="96" name="Google Shape;96;p78"/>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78"/>
          <p:cNvSpPr txBox="1">
            <a:spLocks noGrp="1"/>
          </p:cNvSpPr>
          <p:nvPr>
            <p:ph type="body" idx="1"/>
          </p:nvPr>
        </p:nvSpPr>
        <p:spPr>
          <a:xfrm rot="5400000">
            <a:off x="2947194" y="-199231"/>
            <a:ext cx="4799013" cy="922337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7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7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7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1"/>
        <p:cNvGrpSpPr/>
        <p:nvPr/>
      </p:nvGrpSpPr>
      <p:grpSpPr>
        <a:xfrm>
          <a:off x="0" y="0"/>
          <a:ext cx="0" cy="0"/>
          <a:chOff x="0" y="0"/>
          <a:chExt cx="0" cy="0"/>
        </a:xfrm>
      </p:grpSpPr>
      <p:sp>
        <p:nvSpPr>
          <p:cNvPr id="102" name="Google Shape;102;p79"/>
          <p:cNvSpPr txBox="1">
            <a:spLocks noGrp="1"/>
          </p:cNvSpPr>
          <p:nvPr>
            <p:ph type="title"/>
          </p:nvPr>
        </p:nvSpPr>
        <p:spPr>
          <a:xfrm rot="5400000">
            <a:off x="5601494" y="2455069"/>
            <a:ext cx="6408738" cy="23050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79"/>
          <p:cNvSpPr txBox="1">
            <a:spLocks noGrp="1"/>
          </p:cNvSpPr>
          <p:nvPr>
            <p:ph type="body" idx="1"/>
          </p:nvPr>
        </p:nvSpPr>
        <p:spPr>
          <a:xfrm rot="5400000">
            <a:off x="913607" y="224632"/>
            <a:ext cx="6408738" cy="67659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79"/>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79"/>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79"/>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g281fc3c1766_0_420"/>
          <p:cNvSpPr txBox="1">
            <a:spLocks noGrp="1"/>
          </p:cNvSpPr>
          <p:nvPr>
            <p:ph type="title"/>
          </p:nvPr>
        </p:nvSpPr>
        <p:spPr>
          <a:xfrm>
            <a:off x="1697529" y="1586347"/>
            <a:ext cx="7298400" cy="3072900"/>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sz="4600" b="1" i="0">
                <a:solidFill>
                  <a:srgbClr val="7CACD2"/>
                </a:solidFill>
                <a:latin typeface="Open Sans"/>
                <a:ea typeface="Open Sans"/>
                <a:cs typeface="Open Sans"/>
                <a:sym typeface="Open Sans"/>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5" name="Google Shape;115;g281fc3c1766_0_420"/>
          <p:cNvSpPr txBox="1">
            <a:spLocks noGrp="1"/>
          </p:cNvSpPr>
          <p:nvPr>
            <p:ph type="body" idx="1"/>
          </p:nvPr>
        </p:nvSpPr>
        <p:spPr>
          <a:xfrm>
            <a:off x="1697529" y="1586347"/>
            <a:ext cx="7298400" cy="3072900"/>
          </a:xfrm>
          <a:prstGeom prst="rect">
            <a:avLst/>
          </a:prstGeom>
          <a:noFill/>
          <a:ln>
            <a:noFill/>
          </a:ln>
        </p:spPr>
        <p:txBody>
          <a:bodyPr spcFirstLastPara="1" wrap="square" lIns="0" tIns="0" rIns="0" bIns="0" anchor="t" anchorCtr="0">
            <a:spAutoFit/>
          </a:bodyPr>
          <a:lstStyle>
            <a:lvl1pPr marL="457200" lvl="0" indent="-228600" algn="l" rtl="0">
              <a:lnSpc>
                <a:spcPct val="100000"/>
              </a:lnSpc>
              <a:spcBef>
                <a:spcPts val="0"/>
              </a:spcBef>
              <a:spcAft>
                <a:spcPts val="0"/>
              </a:spcAft>
              <a:buSzPts val="1400"/>
              <a:buNone/>
              <a:defRPr sz="4600" b="1" i="0">
                <a:solidFill>
                  <a:srgbClr val="7CACD2"/>
                </a:solidFill>
                <a:latin typeface="Open Sans"/>
                <a:ea typeface="Open Sans"/>
                <a:cs typeface="Open Sans"/>
                <a:sym typeface="Open Sans"/>
              </a:defRPr>
            </a:lvl1pPr>
            <a:lvl2pPr marL="914400" lvl="1" indent="-228600" algn="l" rtl="0">
              <a:lnSpc>
                <a:spcPct val="100000"/>
              </a:lnSpc>
              <a:spcBef>
                <a:spcPts val="0"/>
              </a:spcBef>
              <a:spcAft>
                <a:spcPts val="0"/>
              </a:spcAft>
              <a:buSzPts val="1400"/>
              <a:buNone/>
              <a:defRPr/>
            </a:lvl2pPr>
            <a:lvl3pPr marL="1371600" lvl="2" indent="-228600" algn="l" rtl="0">
              <a:lnSpc>
                <a:spcPct val="100000"/>
              </a:lnSpc>
              <a:spcBef>
                <a:spcPts val="0"/>
              </a:spcBef>
              <a:spcAft>
                <a:spcPts val="0"/>
              </a:spcAft>
              <a:buSzPts val="1400"/>
              <a:buNone/>
              <a:defRPr/>
            </a:lvl3pPr>
            <a:lvl4pPr marL="1828800" lvl="3" indent="-228600" algn="l" rtl="0">
              <a:lnSpc>
                <a:spcPct val="100000"/>
              </a:lnSpc>
              <a:spcBef>
                <a:spcPts val="0"/>
              </a:spcBef>
              <a:spcAft>
                <a:spcPts val="0"/>
              </a:spcAft>
              <a:buSzPts val="1400"/>
              <a:buNone/>
              <a:defRPr/>
            </a:lvl4pPr>
            <a:lvl5pPr marL="2286000" lvl="4" indent="-228600" algn="l" rtl="0">
              <a:lnSpc>
                <a:spcPct val="100000"/>
              </a:lnSpc>
              <a:spcBef>
                <a:spcPts val="0"/>
              </a:spcBef>
              <a:spcAft>
                <a:spcPts val="0"/>
              </a:spcAft>
              <a:buSzPts val="1400"/>
              <a:buNone/>
              <a:defRPr/>
            </a:lvl5pPr>
            <a:lvl6pPr marL="2743200" lvl="5" indent="-228600" algn="l" rtl="0">
              <a:lnSpc>
                <a:spcPct val="100000"/>
              </a:lnSpc>
              <a:spcBef>
                <a:spcPts val="0"/>
              </a:spcBef>
              <a:spcAft>
                <a:spcPts val="0"/>
              </a:spcAft>
              <a:buSzPts val="1400"/>
              <a:buNone/>
              <a:defRPr/>
            </a:lvl6pPr>
            <a:lvl7pPr marL="3200400" lvl="6" indent="-228600" algn="l" rtl="0">
              <a:lnSpc>
                <a:spcPct val="100000"/>
              </a:lnSpc>
              <a:spcBef>
                <a:spcPts val="0"/>
              </a:spcBef>
              <a:spcAft>
                <a:spcPts val="0"/>
              </a:spcAft>
              <a:buSzPts val="1400"/>
              <a:buNone/>
              <a:defRPr/>
            </a:lvl7pPr>
            <a:lvl8pPr marL="3657600" lvl="7" indent="-228600" algn="l" rtl="0">
              <a:lnSpc>
                <a:spcPct val="100000"/>
              </a:lnSpc>
              <a:spcBef>
                <a:spcPts val="0"/>
              </a:spcBef>
              <a:spcAft>
                <a:spcPts val="0"/>
              </a:spcAft>
              <a:buSzPts val="1400"/>
              <a:buNone/>
              <a:defRPr/>
            </a:lvl8pPr>
            <a:lvl9pPr marL="4114800" lvl="8" indent="-228600" algn="l" rtl="0">
              <a:lnSpc>
                <a:spcPct val="100000"/>
              </a:lnSpc>
              <a:spcBef>
                <a:spcPts val="0"/>
              </a:spcBef>
              <a:spcAft>
                <a:spcPts val="0"/>
              </a:spcAft>
              <a:buSzPts val="1400"/>
              <a:buNone/>
              <a:defRPr/>
            </a:lvl9pPr>
          </a:lstStyle>
          <a:p>
            <a:endParaRPr/>
          </a:p>
        </p:txBody>
      </p:sp>
      <p:sp>
        <p:nvSpPr>
          <p:cNvPr id="116" name="Google Shape;116;g281fc3c1766_0_420"/>
          <p:cNvSpPr txBox="1">
            <a:spLocks noGrp="1"/>
          </p:cNvSpPr>
          <p:nvPr>
            <p:ph type="ftr" idx="11"/>
          </p:nvPr>
        </p:nvSpPr>
        <p:spPr>
          <a:xfrm>
            <a:off x="3635756" y="7033450"/>
            <a:ext cx="3421800" cy="378000"/>
          </a:xfrm>
          <a:prstGeom prst="rect">
            <a:avLst/>
          </a:prstGeom>
          <a:noFill/>
          <a:ln>
            <a:noFill/>
          </a:ln>
        </p:spPr>
        <p:txBody>
          <a:bodyPr spcFirstLastPara="1" wrap="square" lIns="0" tIns="0" rIns="0" bIns="0" anchor="t" anchorCtr="0">
            <a:spAutoFit/>
          </a:bodyPr>
          <a:lstStyle>
            <a:lvl1pPr lvl="0" algn="ctr"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7" name="Google Shape;117;g281fc3c1766_0_420"/>
          <p:cNvSpPr txBox="1">
            <a:spLocks noGrp="1"/>
          </p:cNvSpPr>
          <p:nvPr>
            <p:ph type="dt" idx="10"/>
          </p:nvPr>
        </p:nvSpPr>
        <p:spPr>
          <a:xfrm>
            <a:off x="534670" y="7033450"/>
            <a:ext cx="2459400" cy="378000"/>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8" name="Google Shape;118;g281fc3c1766_0_420"/>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119"/>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20"/>
        <p:cNvGrpSpPr/>
        <p:nvPr/>
      </p:nvGrpSpPr>
      <p:grpSpPr>
        <a:xfrm>
          <a:off x="0" y="0"/>
          <a:ext cx="0" cy="0"/>
          <a:chOff x="0" y="0"/>
          <a:chExt cx="0" cy="0"/>
        </a:xfrm>
      </p:grpSpPr>
      <p:sp>
        <p:nvSpPr>
          <p:cNvPr id="121" name="Google Shape;121;g281fc3c1766_0_427"/>
          <p:cNvSpPr txBox="1">
            <a:spLocks noGrp="1"/>
          </p:cNvSpPr>
          <p:nvPr>
            <p:ph type="title"/>
          </p:nvPr>
        </p:nvSpPr>
        <p:spPr>
          <a:xfrm>
            <a:off x="1697529" y="1586347"/>
            <a:ext cx="7298400" cy="3072900"/>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sz="4600" b="1" i="0">
                <a:solidFill>
                  <a:srgbClr val="7CACD2"/>
                </a:solidFill>
                <a:latin typeface="Open Sans"/>
                <a:ea typeface="Open Sans"/>
                <a:cs typeface="Open Sans"/>
                <a:sym typeface="Open Sans"/>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2" name="Google Shape;122;g281fc3c1766_0_427"/>
          <p:cNvSpPr txBox="1">
            <a:spLocks noGrp="1"/>
          </p:cNvSpPr>
          <p:nvPr>
            <p:ph type="ftr" idx="11"/>
          </p:nvPr>
        </p:nvSpPr>
        <p:spPr>
          <a:xfrm>
            <a:off x="3635756" y="7033450"/>
            <a:ext cx="3421800" cy="378000"/>
          </a:xfrm>
          <a:prstGeom prst="rect">
            <a:avLst/>
          </a:prstGeom>
          <a:noFill/>
          <a:ln>
            <a:noFill/>
          </a:ln>
        </p:spPr>
        <p:txBody>
          <a:bodyPr spcFirstLastPara="1" wrap="square" lIns="0" tIns="0" rIns="0" bIns="0" anchor="t" anchorCtr="0">
            <a:spAutoFit/>
          </a:bodyPr>
          <a:lstStyle>
            <a:lvl1pPr lvl="0" algn="ctr"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3" name="Google Shape;123;g281fc3c1766_0_427"/>
          <p:cNvSpPr txBox="1">
            <a:spLocks noGrp="1"/>
          </p:cNvSpPr>
          <p:nvPr>
            <p:ph type="dt" idx="10"/>
          </p:nvPr>
        </p:nvSpPr>
        <p:spPr>
          <a:xfrm>
            <a:off x="534670" y="7033450"/>
            <a:ext cx="2459400" cy="378000"/>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4" name="Google Shape;124;g281fc3c1766_0_427"/>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131"/>
        <p:cNvGrpSpPr/>
        <p:nvPr/>
      </p:nvGrpSpPr>
      <p:grpSpPr>
        <a:xfrm>
          <a:off x="0" y="0"/>
          <a:ext cx="0" cy="0"/>
          <a:chOff x="0" y="0"/>
          <a:chExt cx="0" cy="0"/>
        </a:xfrm>
      </p:grpSpPr>
      <p:sp>
        <p:nvSpPr>
          <p:cNvPr id="132" name="Google Shape;132;g281fc3c1766_0_438"/>
          <p:cNvSpPr/>
          <p:nvPr/>
        </p:nvSpPr>
        <p:spPr>
          <a:xfrm>
            <a:off x="0" y="-1"/>
            <a:ext cx="10705249" cy="1121112"/>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3" name="Google Shape;133;g281fc3c1766_0_438"/>
          <p:cNvSpPr txBox="1">
            <a:spLocks noGrp="1"/>
          </p:cNvSpPr>
          <p:nvPr>
            <p:ph type="body" idx="1"/>
          </p:nvPr>
        </p:nvSpPr>
        <p:spPr>
          <a:xfrm>
            <a:off x="436616" y="1771654"/>
            <a:ext cx="4583100" cy="2769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800"/>
              <a:buNone/>
              <a:defRPr sz="1800" b="1">
                <a:solidFill>
                  <a:schemeClr val="dk1"/>
                </a:solidFill>
                <a:latin typeface="Open Sans"/>
                <a:ea typeface="Open Sans"/>
                <a:cs typeface="Open Sans"/>
                <a:sym typeface="Open Sans"/>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34" name="Google Shape;134;g281fc3c1766_0_438"/>
          <p:cNvSpPr txBox="1"/>
          <p:nvPr/>
        </p:nvSpPr>
        <p:spPr>
          <a:xfrm>
            <a:off x="544512" y="577350"/>
            <a:ext cx="3125700" cy="166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lt1"/>
                </a:solidFill>
                <a:latin typeface="Open Sans"/>
                <a:ea typeface="Open Sans"/>
                <a:cs typeface="Open Sans"/>
                <a:sym typeface="Open Sans"/>
              </a:rPr>
              <a:t>Brand manual for </a:t>
            </a:r>
            <a:r>
              <a:rPr lang="en-GB" sz="1000" b="1" i="0" u="none" strike="noStrike" cap="none">
                <a:solidFill>
                  <a:schemeClr val="lt1"/>
                </a:solidFill>
                <a:latin typeface="Open Sans"/>
                <a:ea typeface="Open Sans"/>
                <a:cs typeface="Open Sans"/>
                <a:sym typeface="Open Sans"/>
              </a:rPr>
              <a:t>Blockchain for Agri Food  Edu</a:t>
            </a:r>
            <a:endParaRPr sz="1000" b="1" i="0" u="none" strike="noStrike" cap="none">
              <a:solidFill>
                <a:schemeClr val="lt1"/>
              </a:solidFill>
              <a:latin typeface="Open Sans"/>
              <a:ea typeface="Open Sans"/>
              <a:cs typeface="Open Sans"/>
              <a:sym typeface="Open Sans"/>
            </a:endParaRPr>
          </a:p>
        </p:txBody>
      </p:sp>
      <p:sp>
        <p:nvSpPr>
          <p:cNvPr id="135" name="Google Shape;135;g281fc3c1766_0_438"/>
          <p:cNvSpPr txBox="1">
            <a:spLocks noGrp="1"/>
          </p:cNvSpPr>
          <p:nvPr>
            <p:ph type="body" idx="2"/>
          </p:nvPr>
        </p:nvSpPr>
        <p:spPr>
          <a:xfrm>
            <a:off x="8151812" y="577350"/>
            <a:ext cx="1919400" cy="232200"/>
          </a:xfrm>
          <a:prstGeom prst="rect">
            <a:avLst/>
          </a:prstGeom>
          <a:noFill/>
          <a:ln>
            <a:noFill/>
          </a:ln>
        </p:spPr>
        <p:txBody>
          <a:bodyPr spcFirstLastPara="1" wrap="square" lIns="91425" tIns="45700" rIns="91425" bIns="45700" anchor="t" anchorCtr="0">
            <a:noAutofit/>
          </a:bodyPr>
          <a:lstStyle>
            <a:lvl1pPr marL="457200" lvl="0" indent="-228600" algn="r" rtl="0">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rtl="0">
              <a:lnSpc>
                <a:spcPct val="90000"/>
              </a:lnSpc>
              <a:spcBef>
                <a:spcPts val="500"/>
              </a:spcBef>
              <a:spcAft>
                <a:spcPts val="0"/>
              </a:spcAft>
              <a:buClr>
                <a:schemeClr val="dk1"/>
              </a:buClr>
              <a:buSzPts val="800"/>
              <a:buNone/>
              <a:defRPr sz="800"/>
            </a:lvl2pPr>
            <a:lvl3pPr marL="1371600" lvl="2" indent="-228600" algn="r" rtl="0">
              <a:lnSpc>
                <a:spcPct val="90000"/>
              </a:lnSpc>
              <a:spcBef>
                <a:spcPts val="500"/>
              </a:spcBef>
              <a:spcAft>
                <a:spcPts val="0"/>
              </a:spcAft>
              <a:buClr>
                <a:schemeClr val="dk1"/>
              </a:buClr>
              <a:buSzPts val="800"/>
              <a:buNone/>
              <a:defRPr sz="800"/>
            </a:lvl3pPr>
            <a:lvl4pPr marL="1828800" lvl="3" indent="-228600" algn="r" rtl="0">
              <a:lnSpc>
                <a:spcPct val="90000"/>
              </a:lnSpc>
              <a:spcBef>
                <a:spcPts val="500"/>
              </a:spcBef>
              <a:spcAft>
                <a:spcPts val="0"/>
              </a:spcAft>
              <a:buClr>
                <a:schemeClr val="dk1"/>
              </a:buClr>
              <a:buSzPts val="800"/>
              <a:buNone/>
              <a:defRPr sz="800"/>
            </a:lvl4pPr>
            <a:lvl5pPr marL="2286000" lvl="4" indent="-228600" algn="r" rtl="0">
              <a:lnSpc>
                <a:spcPct val="90000"/>
              </a:lnSpc>
              <a:spcBef>
                <a:spcPts val="500"/>
              </a:spcBef>
              <a:spcAft>
                <a:spcPts val="0"/>
              </a:spcAft>
              <a:buClr>
                <a:schemeClr val="dk1"/>
              </a:buClr>
              <a:buSzPts val="800"/>
              <a:buNone/>
              <a:defRPr sz="8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21"/>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6"/>
        <p:cNvGrpSpPr/>
        <p:nvPr/>
      </p:nvGrpSpPr>
      <p:grpSpPr>
        <a:xfrm>
          <a:off x="0" y="0"/>
          <a:ext cx="0" cy="0"/>
          <a:chOff x="0" y="0"/>
          <a:chExt cx="0" cy="0"/>
        </a:xfrm>
      </p:grpSpPr>
      <p:sp>
        <p:nvSpPr>
          <p:cNvPr id="137" name="Google Shape;137;g281fc3c1766_0_443"/>
          <p:cNvSpPr txBox="1">
            <a:spLocks noGrp="1"/>
          </p:cNvSpPr>
          <p:nvPr>
            <p:ph type="title"/>
          </p:nvPr>
        </p:nvSpPr>
        <p:spPr>
          <a:xfrm>
            <a:off x="736600" y="504825"/>
            <a:ext cx="3449700" cy="1763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8" name="Google Shape;138;g281fc3c1766_0_443"/>
          <p:cNvSpPr txBox="1">
            <a:spLocks noGrp="1"/>
          </p:cNvSpPr>
          <p:nvPr>
            <p:ph type="body" idx="1"/>
          </p:nvPr>
        </p:nvSpPr>
        <p:spPr>
          <a:xfrm>
            <a:off x="4546600" y="1089025"/>
            <a:ext cx="5413500" cy="53736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0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139" name="Google Shape;139;g281fc3c1766_0_443"/>
          <p:cNvSpPr txBox="1">
            <a:spLocks noGrp="1"/>
          </p:cNvSpPr>
          <p:nvPr>
            <p:ph type="body" idx="2"/>
          </p:nvPr>
        </p:nvSpPr>
        <p:spPr>
          <a:xfrm>
            <a:off x="736600" y="2268538"/>
            <a:ext cx="3449700" cy="42036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140" name="Google Shape;140;g281fc3c1766_0_443"/>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1" name="Google Shape;141;g281fc3c1766_0_443"/>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2" name="Google Shape;142;g281fc3c1766_0_443"/>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3"/>
        <p:cNvGrpSpPr/>
        <p:nvPr/>
      </p:nvGrpSpPr>
      <p:grpSpPr>
        <a:xfrm>
          <a:off x="0" y="0"/>
          <a:ext cx="0" cy="0"/>
          <a:chOff x="0" y="0"/>
          <a:chExt cx="0" cy="0"/>
        </a:xfrm>
      </p:grpSpPr>
      <p:sp>
        <p:nvSpPr>
          <p:cNvPr id="144" name="Google Shape;144;g281fc3c1766_0_450"/>
          <p:cNvSpPr txBox="1">
            <a:spLocks noGrp="1"/>
          </p:cNvSpPr>
          <p:nvPr>
            <p:ph type="title"/>
          </p:nvPr>
        </p:nvSpPr>
        <p:spPr>
          <a:xfrm>
            <a:off x="736600" y="504825"/>
            <a:ext cx="3449700" cy="1763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5" name="Google Shape;145;g281fc3c1766_0_450"/>
          <p:cNvSpPr>
            <a:spLocks noGrp="1"/>
          </p:cNvSpPr>
          <p:nvPr>
            <p:ph type="pic" idx="2"/>
          </p:nvPr>
        </p:nvSpPr>
        <p:spPr>
          <a:xfrm>
            <a:off x="4546600" y="1089025"/>
            <a:ext cx="5413500" cy="5373600"/>
          </a:xfrm>
          <a:prstGeom prst="rect">
            <a:avLst/>
          </a:prstGeom>
          <a:noFill/>
          <a:ln>
            <a:noFill/>
          </a:ln>
        </p:spPr>
      </p:sp>
      <p:sp>
        <p:nvSpPr>
          <p:cNvPr id="146" name="Google Shape;146;g281fc3c1766_0_450"/>
          <p:cNvSpPr txBox="1">
            <a:spLocks noGrp="1"/>
          </p:cNvSpPr>
          <p:nvPr>
            <p:ph type="body" idx="1"/>
          </p:nvPr>
        </p:nvSpPr>
        <p:spPr>
          <a:xfrm>
            <a:off x="736600" y="2268538"/>
            <a:ext cx="3449700" cy="42036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147" name="Google Shape;147;g281fc3c1766_0_450"/>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8" name="Google Shape;148;g281fc3c1766_0_450"/>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9" name="Google Shape;149;g281fc3c1766_0_450"/>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150"/>
        <p:cNvGrpSpPr/>
        <p:nvPr/>
      </p:nvGrpSpPr>
      <p:grpSpPr>
        <a:xfrm>
          <a:off x="0" y="0"/>
          <a:ext cx="0" cy="0"/>
          <a:chOff x="0" y="0"/>
          <a:chExt cx="0" cy="0"/>
        </a:xfrm>
      </p:grpSpPr>
      <p:sp>
        <p:nvSpPr>
          <p:cNvPr id="151" name="Google Shape;151;g281fc3c1766_0_457"/>
          <p:cNvSpPr/>
          <p:nvPr/>
        </p:nvSpPr>
        <p:spPr>
          <a:xfrm>
            <a:off x="0" y="-1"/>
            <a:ext cx="10705249" cy="1121112"/>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2" name="Google Shape;152;g281fc3c1766_0_457"/>
          <p:cNvSpPr txBox="1"/>
          <p:nvPr/>
        </p:nvSpPr>
        <p:spPr>
          <a:xfrm>
            <a:off x="544512" y="577350"/>
            <a:ext cx="3125700" cy="166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lt1"/>
                </a:solidFill>
                <a:latin typeface="Open Sans"/>
                <a:ea typeface="Open Sans"/>
                <a:cs typeface="Open Sans"/>
                <a:sym typeface="Open Sans"/>
              </a:rPr>
              <a:t>Brand manual for </a:t>
            </a:r>
            <a:r>
              <a:rPr lang="en-GB" sz="1000" b="1" i="0" u="none" strike="noStrike" cap="none">
                <a:solidFill>
                  <a:schemeClr val="lt1"/>
                </a:solidFill>
                <a:latin typeface="Open Sans"/>
                <a:ea typeface="Open Sans"/>
                <a:cs typeface="Open Sans"/>
                <a:sym typeface="Open Sans"/>
              </a:rPr>
              <a:t>Blockchain for Agri Food Edu</a:t>
            </a:r>
            <a:endParaRPr sz="1000" b="1" i="0" u="none" strike="noStrike" cap="none">
              <a:solidFill>
                <a:schemeClr val="lt1"/>
              </a:solidFill>
              <a:latin typeface="Open Sans"/>
              <a:ea typeface="Open Sans"/>
              <a:cs typeface="Open Sans"/>
              <a:sym typeface="Open Sans"/>
            </a:endParaRPr>
          </a:p>
        </p:txBody>
      </p:sp>
      <p:sp>
        <p:nvSpPr>
          <p:cNvPr id="153" name="Google Shape;153;g281fc3c1766_0_457"/>
          <p:cNvSpPr txBox="1">
            <a:spLocks noGrp="1"/>
          </p:cNvSpPr>
          <p:nvPr>
            <p:ph type="body" idx="1"/>
          </p:nvPr>
        </p:nvSpPr>
        <p:spPr>
          <a:xfrm>
            <a:off x="8151812" y="577350"/>
            <a:ext cx="1919400" cy="232200"/>
          </a:xfrm>
          <a:prstGeom prst="rect">
            <a:avLst/>
          </a:prstGeom>
          <a:noFill/>
          <a:ln>
            <a:noFill/>
          </a:ln>
        </p:spPr>
        <p:txBody>
          <a:bodyPr spcFirstLastPara="1" wrap="square" lIns="91425" tIns="45700" rIns="91425" bIns="45700" anchor="t" anchorCtr="0">
            <a:noAutofit/>
          </a:bodyPr>
          <a:lstStyle>
            <a:lvl1pPr marL="457200" lvl="0" indent="-228600" algn="r" rtl="0">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rtl="0">
              <a:lnSpc>
                <a:spcPct val="90000"/>
              </a:lnSpc>
              <a:spcBef>
                <a:spcPts val="500"/>
              </a:spcBef>
              <a:spcAft>
                <a:spcPts val="0"/>
              </a:spcAft>
              <a:buClr>
                <a:schemeClr val="dk1"/>
              </a:buClr>
              <a:buSzPts val="800"/>
              <a:buNone/>
              <a:defRPr sz="800"/>
            </a:lvl2pPr>
            <a:lvl3pPr marL="1371600" lvl="2" indent="-228600" algn="r" rtl="0">
              <a:lnSpc>
                <a:spcPct val="90000"/>
              </a:lnSpc>
              <a:spcBef>
                <a:spcPts val="500"/>
              </a:spcBef>
              <a:spcAft>
                <a:spcPts val="0"/>
              </a:spcAft>
              <a:buClr>
                <a:schemeClr val="dk1"/>
              </a:buClr>
              <a:buSzPts val="800"/>
              <a:buNone/>
              <a:defRPr sz="800"/>
            </a:lvl3pPr>
            <a:lvl4pPr marL="1828800" lvl="3" indent="-228600" algn="r" rtl="0">
              <a:lnSpc>
                <a:spcPct val="90000"/>
              </a:lnSpc>
              <a:spcBef>
                <a:spcPts val="500"/>
              </a:spcBef>
              <a:spcAft>
                <a:spcPts val="0"/>
              </a:spcAft>
              <a:buClr>
                <a:schemeClr val="dk1"/>
              </a:buClr>
              <a:buSzPts val="800"/>
              <a:buNone/>
              <a:defRPr sz="800"/>
            </a:lvl4pPr>
            <a:lvl5pPr marL="2286000" lvl="4" indent="-228600" algn="r" rtl="0">
              <a:lnSpc>
                <a:spcPct val="90000"/>
              </a:lnSpc>
              <a:spcBef>
                <a:spcPts val="500"/>
              </a:spcBef>
              <a:spcAft>
                <a:spcPts val="0"/>
              </a:spcAft>
              <a:buClr>
                <a:schemeClr val="dk1"/>
              </a:buClr>
              <a:buSzPts val="800"/>
              <a:buNone/>
              <a:defRPr sz="8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grpSp>
        <p:nvGrpSpPr>
          <p:cNvPr id="154" name="Google Shape;154;g281fc3c1766_0_457"/>
          <p:cNvGrpSpPr/>
          <p:nvPr/>
        </p:nvGrpSpPr>
        <p:grpSpPr>
          <a:xfrm flipH="1">
            <a:off x="4015" y="4753106"/>
            <a:ext cx="1803343" cy="2809683"/>
            <a:chOff x="12708052" y="5708395"/>
            <a:chExt cx="760808" cy="1185370"/>
          </a:xfrm>
        </p:grpSpPr>
        <p:sp>
          <p:nvSpPr>
            <p:cNvPr id="155" name="Google Shape;155;g281fc3c1766_0_457"/>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6" name="Google Shape;156;g281fc3c1766_0_457"/>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7" name="Google Shape;157;g281fc3c1766_0_457"/>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8" name="Google Shape;158;g281fc3c1766_0_457"/>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9" name="Google Shape;159;g281fc3c1766_0_457"/>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0" name="Google Shape;160;g281fc3c1766_0_457"/>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1"/>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2"/>
        <p:cNvGrpSpPr/>
        <p:nvPr/>
      </p:nvGrpSpPr>
      <p:grpSpPr>
        <a:xfrm>
          <a:off x="0" y="0"/>
          <a:ext cx="0" cy="0"/>
          <a:chOff x="0" y="0"/>
          <a:chExt cx="0" cy="0"/>
        </a:xfrm>
      </p:grpSpPr>
      <p:sp>
        <p:nvSpPr>
          <p:cNvPr id="163" name="Google Shape;163;g281fc3c1766_0_469"/>
          <p:cNvSpPr txBox="1">
            <a:spLocks noGrp="1"/>
          </p:cNvSpPr>
          <p:nvPr>
            <p:ph type="title"/>
          </p:nvPr>
        </p:nvSpPr>
        <p:spPr>
          <a:xfrm>
            <a:off x="730250" y="1885950"/>
            <a:ext cx="9221700" cy="31449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60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4" name="Google Shape;164;g281fc3c1766_0_469"/>
          <p:cNvSpPr txBox="1">
            <a:spLocks noGrp="1"/>
          </p:cNvSpPr>
          <p:nvPr>
            <p:ph type="body" idx="1"/>
          </p:nvPr>
        </p:nvSpPr>
        <p:spPr>
          <a:xfrm>
            <a:off x="730250" y="5060950"/>
            <a:ext cx="9221700" cy="16542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rgbClr val="888888"/>
              </a:buClr>
              <a:buSzPts val="2400"/>
              <a:buNone/>
              <a:defRPr sz="2400">
                <a:solidFill>
                  <a:srgbClr val="888888"/>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800"/>
              <a:buNone/>
              <a:defRPr sz="18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65" name="Google Shape;165;g281fc3c1766_0_469"/>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6" name="Google Shape;166;g281fc3c1766_0_469"/>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7" name="Google Shape;167;g281fc3c1766_0_469"/>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8"/>
        <p:cNvGrpSpPr/>
        <p:nvPr/>
      </p:nvGrpSpPr>
      <p:grpSpPr>
        <a:xfrm>
          <a:off x="0" y="0"/>
          <a:ext cx="0" cy="0"/>
          <a:chOff x="0" y="0"/>
          <a:chExt cx="0" cy="0"/>
        </a:xfrm>
      </p:grpSpPr>
      <p:sp>
        <p:nvSpPr>
          <p:cNvPr id="169" name="Google Shape;169;g281fc3c1766_0_475"/>
          <p:cNvSpPr txBox="1">
            <a:spLocks noGrp="1"/>
          </p:cNvSpPr>
          <p:nvPr>
            <p:ph type="title"/>
          </p:nvPr>
        </p:nvSpPr>
        <p:spPr>
          <a:xfrm>
            <a:off x="735013" y="403225"/>
            <a:ext cx="9223500" cy="1460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0" name="Google Shape;170;g281fc3c1766_0_475"/>
          <p:cNvSpPr txBox="1">
            <a:spLocks noGrp="1"/>
          </p:cNvSpPr>
          <p:nvPr>
            <p:ph type="body" idx="1"/>
          </p:nvPr>
        </p:nvSpPr>
        <p:spPr>
          <a:xfrm>
            <a:off x="735013" y="2012950"/>
            <a:ext cx="4535400" cy="47991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71" name="Google Shape;171;g281fc3c1766_0_475"/>
          <p:cNvSpPr txBox="1">
            <a:spLocks noGrp="1"/>
          </p:cNvSpPr>
          <p:nvPr>
            <p:ph type="body" idx="2"/>
          </p:nvPr>
        </p:nvSpPr>
        <p:spPr>
          <a:xfrm>
            <a:off x="5422900" y="2012950"/>
            <a:ext cx="4535400" cy="47991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72" name="Google Shape;172;g281fc3c1766_0_475"/>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3" name="Google Shape;173;g281fc3c1766_0_475"/>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4" name="Google Shape;174;g281fc3c1766_0_475"/>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5"/>
        <p:cNvGrpSpPr/>
        <p:nvPr/>
      </p:nvGrpSpPr>
      <p:grpSpPr>
        <a:xfrm>
          <a:off x="0" y="0"/>
          <a:ext cx="0" cy="0"/>
          <a:chOff x="0" y="0"/>
          <a:chExt cx="0" cy="0"/>
        </a:xfrm>
      </p:grpSpPr>
      <p:sp>
        <p:nvSpPr>
          <p:cNvPr id="176" name="Google Shape;176;g281fc3c1766_0_482"/>
          <p:cNvSpPr txBox="1">
            <a:spLocks noGrp="1"/>
          </p:cNvSpPr>
          <p:nvPr>
            <p:ph type="title"/>
          </p:nvPr>
        </p:nvSpPr>
        <p:spPr>
          <a:xfrm>
            <a:off x="736600" y="403225"/>
            <a:ext cx="9223500" cy="1460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7" name="Google Shape;177;g281fc3c1766_0_482"/>
          <p:cNvSpPr txBox="1">
            <a:spLocks noGrp="1"/>
          </p:cNvSpPr>
          <p:nvPr>
            <p:ph type="body" idx="1"/>
          </p:nvPr>
        </p:nvSpPr>
        <p:spPr>
          <a:xfrm>
            <a:off x="736600" y="1854200"/>
            <a:ext cx="4524300" cy="908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178" name="Google Shape;178;g281fc3c1766_0_482"/>
          <p:cNvSpPr txBox="1">
            <a:spLocks noGrp="1"/>
          </p:cNvSpPr>
          <p:nvPr>
            <p:ph type="body" idx="2"/>
          </p:nvPr>
        </p:nvSpPr>
        <p:spPr>
          <a:xfrm>
            <a:off x="736600" y="2762250"/>
            <a:ext cx="4524300" cy="40641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79" name="Google Shape;179;g281fc3c1766_0_482"/>
          <p:cNvSpPr txBox="1">
            <a:spLocks noGrp="1"/>
          </p:cNvSpPr>
          <p:nvPr>
            <p:ph type="body" idx="3"/>
          </p:nvPr>
        </p:nvSpPr>
        <p:spPr>
          <a:xfrm>
            <a:off x="5413375" y="1854200"/>
            <a:ext cx="4546500" cy="908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180" name="Google Shape;180;g281fc3c1766_0_482"/>
          <p:cNvSpPr txBox="1">
            <a:spLocks noGrp="1"/>
          </p:cNvSpPr>
          <p:nvPr>
            <p:ph type="body" idx="4"/>
          </p:nvPr>
        </p:nvSpPr>
        <p:spPr>
          <a:xfrm>
            <a:off x="5413375" y="2762250"/>
            <a:ext cx="4546500" cy="40641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81" name="Google Shape;181;g281fc3c1766_0_482"/>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2" name="Google Shape;182;g281fc3c1766_0_482"/>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3" name="Google Shape;183;g281fc3c1766_0_482"/>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4"/>
        <p:cNvGrpSpPr/>
        <p:nvPr/>
      </p:nvGrpSpPr>
      <p:grpSpPr>
        <a:xfrm>
          <a:off x="0" y="0"/>
          <a:ext cx="0" cy="0"/>
          <a:chOff x="0" y="0"/>
          <a:chExt cx="0" cy="0"/>
        </a:xfrm>
      </p:grpSpPr>
      <p:sp>
        <p:nvSpPr>
          <p:cNvPr id="185" name="Google Shape;185;g281fc3c1766_0_491"/>
          <p:cNvSpPr txBox="1">
            <a:spLocks noGrp="1"/>
          </p:cNvSpPr>
          <p:nvPr>
            <p:ph type="title"/>
          </p:nvPr>
        </p:nvSpPr>
        <p:spPr>
          <a:xfrm>
            <a:off x="735013" y="403225"/>
            <a:ext cx="9223500" cy="1460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6" name="Google Shape;186;g281fc3c1766_0_491"/>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7" name="Google Shape;187;g281fc3c1766_0_491"/>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8" name="Google Shape;188;g281fc3c1766_0_491"/>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9"/>
        <p:cNvGrpSpPr/>
        <p:nvPr/>
      </p:nvGrpSpPr>
      <p:grpSpPr>
        <a:xfrm>
          <a:off x="0" y="0"/>
          <a:ext cx="0" cy="0"/>
          <a:chOff x="0" y="0"/>
          <a:chExt cx="0" cy="0"/>
        </a:xfrm>
      </p:grpSpPr>
      <p:sp>
        <p:nvSpPr>
          <p:cNvPr id="190" name="Google Shape;190;g281fc3c1766_0_496"/>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1" name="Google Shape;191;g281fc3c1766_0_496"/>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2" name="Google Shape;192;g281fc3c1766_0_496"/>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3"/>
        <p:cNvGrpSpPr/>
        <p:nvPr/>
      </p:nvGrpSpPr>
      <p:grpSpPr>
        <a:xfrm>
          <a:off x="0" y="0"/>
          <a:ext cx="0" cy="0"/>
          <a:chOff x="0" y="0"/>
          <a:chExt cx="0" cy="0"/>
        </a:xfrm>
      </p:grpSpPr>
      <p:sp>
        <p:nvSpPr>
          <p:cNvPr id="194" name="Google Shape;194;g281fc3c1766_0_500"/>
          <p:cNvSpPr txBox="1">
            <a:spLocks noGrp="1"/>
          </p:cNvSpPr>
          <p:nvPr>
            <p:ph type="title"/>
          </p:nvPr>
        </p:nvSpPr>
        <p:spPr>
          <a:xfrm>
            <a:off x="735013" y="403225"/>
            <a:ext cx="9223500" cy="1460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5" name="Google Shape;195;g281fc3c1766_0_500"/>
          <p:cNvSpPr txBox="1">
            <a:spLocks noGrp="1"/>
          </p:cNvSpPr>
          <p:nvPr>
            <p:ph type="body" idx="1"/>
          </p:nvPr>
        </p:nvSpPr>
        <p:spPr>
          <a:xfrm rot="5400000">
            <a:off x="2947088" y="-199250"/>
            <a:ext cx="4799100" cy="92235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96" name="Google Shape;196;g281fc3c1766_0_500"/>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7" name="Google Shape;197;g281fc3c1766_0_500"/>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8" name="Google Shape;198;g281fc3c1766_0_500"/>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2"/>
        <p:cNvGrpSpPr/>
        <p:nvPr/>
      </p:nvGrpSpPr>
      <p:grpSpPr>
        <a:xfrm>
          <a:off x="0" y="0"/>
          <a:ext cx="0" cy="0"/>
          <a:chOff x="0" y="0"/>
          <a:chExt cx="0" cy="0"/>
        </a:xfrm>
      </p:grpSpPr>
      <p:sp>
        <p:nvSpPr>
          <p:cNvPr id="23" name="Google Shape;23;p70"/>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600"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70"/>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0"/>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0"/>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lvl="0" indent="0" algn="r">
              <a:spcBef>
                <a:spcPts val="0"/>
              </a:spcBef>
              <a:buNone/>
              <a:defRPr sz="1800">
                <a:solidFill>
                  <a:srgbClr val="888888"/>
                </a:solidFill>
                <a:latin typeface="Calibri"/>
                <a:ea typeface="Calibri"/>
                <a:cs typeface="Calibri"/>
                <a:sym typeface="Calibri"/>
              </a:defRPr>
            </a:lvl1pPr>
            <a:lvl2pPr marL="0" lvl="1" indent="0" algn="r">
              <a:spcBef>
                <a:spcPts val="0"/>
              </a:spcBef>
              <a:buNone/>
              <a:defRPr sz="1800">
                <a:solidFill>
                  <a:srgbClr val="888888"/>
                </a:solidFill>
                <a:latin typeface="Calibri"/>
                <a:ea typeface="Calibri"/>
                <a:cs typeface="Calibri"/>
                <a:sym typeface="Calibri"/>
              </a:defRPr>
            </a:lvl2pPr>
            <a:lvl3pPr marL="0" lvl="2" indent="0" algn="r">
              <a:spcBef>
                <a:spcPts val="0"/>
              </a:spcBef>
              <a:buNone/>
              <a:defRPr sz="1800">
                <a:solidFill>
                  <a:srgbClr val="888888"/>
                </a:solidFill>
                <a:latin typeface="Calibri"/>
                <a:ea typeface="Calibri"/>
                <a:cs typeface="Calibri"/>
                <a:sym typeface="Calibri"/>
              </a:defRPr>
            </a:lvl3pPr>
            <a:lvl4pPr marL="0" lvl="3" indent="0" algn="r">
              <a:spcBef>
                <a:spcPts val="0"/>
              </a:spcBef>
              <a:buNone/>
              <a:defRPr sz="1800">
                <a:solidFill>
                  <a:srgbClr val="888888"/>
                </a:solidFill>
                <a:latin typeface="Calibri"/>
                <a:ea typeface="Calibri"/>
                <a:cs typeface="Calibri"/>
                <a:sym typeface="Calibri"/>
              </a:defRPr>
            </a:lvl4pPr>
            <a:lvl5pPr marL="0" lvl="4" indent="0" algn="r">
              <a:spcBef>
                <a:spcPts val="0"/>
              </a:spcBef>
              <a:buNone/>
              <a:defRPr sz="1800">
                <a:solidFill>
                  <a:srgbClr val="888888"/>
                </a:solidFill>
                <a:latin typeface="Calibri"/>
                <a:ea typeface="Calibri"/>
                <a:cs typeface="Calibri"/>
                <a:sym typeface="Calibri"/>
              </a:defRPr>
            </a:lvl5pPr>
            <a:lvl6pPr marL="0" lvl="5" indent="0" algn="r">
              <a:spcBef>
                <a:spcPts val="0"/>
              </a:spcBef>
              <a:buNone/>
              <a:defRPr sz="1800">
                <a:solidFill>
                  <a:srgbClr val="888888"/>
                </a:solidFill>
                <a:latin typeface="Calibri"/>
                <a:ea typeface="Calibri"/>
                <a:cs typeface="Calibri"/>
                <a:sym typeface="Calibri"/>
              </a:defRPr>
            </a:lvl6pPr>
            <a:lvl7pPr marL="0" lvl="6" indent="0" algn="r">
              <a:spcBef>
                <a:spcPts val="0"/>
              </a:spcBef>
              <a:buNone/>
              <a:defRPr sz="1800">
                <a:solidFill>
                  <a:srgbClr val="888888"/>
                </a:solidFill>
                <a:latin typeface="Calibri"/>
                <a:ea typeface="Calibri"/>
                <a:cs typeface="Calibri"/>
                <a:sym typeface="Calibri"/>
              </a:defRPr>
            </a:lvl7pPr>
            <a:lvl8pPr marL="0" lvl="7" indent="0" algn="r">
              <a:spcBef>
                <a:spcPts val="0"/>
              </a:spcBef>
              <a:buNone/>
              <a:defRPr sz="1800">
                <a:solidFill>
                  <a:srgbClr val="888888"/>
                </a:solidFill>
                <a:latin typeface="Calibri"/>
                <a:ea typeface="Calibri"/>
                <a:cs typeface="Calibri"/>
                <a:sym typeface="Calibri"/>
              </a:defRPr>
            </a:lvl8pPr>
            <a:lvl9pPr marL="0" lvl="8" indent="0" algn="r">
              <a:spcBef>
                <a:spcPts val="0"/>
              </a:spcBef>
              <a:buNone/>
              <a:defRPr sz="18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9"/>
        <p:cNvGrpSpPr/>
        <p:nvPr/>
      </p:nvGrpSpPr>
      <p:grpSpPr>
        <a:xfrm>
          <a:off x="0" y="0"/>
          <a:ext cx="0" cy="0"/>
          <a:chOff x="0" y="0"/>
          <a:chExt cx="0" cy="0"/>
        </a:xfrm>
      </p:grpSpPr>
      <p:sp>
        <p:nvSpPr>
          <p:cNvPr id="200" name="Google Shape;200;g281fc3c1766_0_506"/>
          <p:cNvSpPr txBox="1">
            <a:spLocks noGrp="1"/>
          </p:cNvSpPr>
          <p:nvPr>
            <p:ph type="title"/>
          </p:nvPr>
        </p:nvSpPr>
        <p:spPr>
          <a:xfrm rot="5400000">
            <a:off x="5601638" y="2455075"/>
            <a:ext cx="6408600" cy="2304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1" name="Google Shape;201;g281fc3c1766_0_506"/>
          <p:cNvSpPr txBox="1">
            <a:spLocks noGrp="1"/>
          </p:cNvSpPr>
          <p:nvPr>
            <p:ph type="body" idx="1"/>
          </p:nvPr>
        </p:nvSpPr>
        <p:spPr>
          <a:xfrm rot="5400000">
            <a:off x="913688" y="224575"/>
            <a:ext cx="6408600" cy="67659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02" name="Google Shape;202;g281fc3c1766_0_506"/>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3" name="Google Shape;203;g281fc3c1766_0_506"/>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4" name="Google Shape;204;g281fc3c1766_0_506"/>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33"/>
        <p:cNvGrpSpPr/>
        <p:nvPr/>
      </p:nvGrpSpPr>
      <p:grpSpPr>
        <a:xfrm>
          <a:off x="0" y="0"/>
          <a:ext cx="0" cy="0"/>
          <a:chOff x="0" y="0"/>
          <a:chExt cx="0" cy="0"/>
        </a:xfrm>
      </p:grpSpPr>
      <p:sp>
        <p:nvSpPr>
          <p:cNvPr id="34" name="Google Shape;34;p66"/>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35;p66"/>
          <p:cNvSpPr txBox="1">
            <a:spLocks noGrp="1"/>
          </p:cNvSpPr>
          <p:nvPr>
            <p:ph type="body" idx="1"/>
          </p:nvPr>
        </p:nvSpPr>
        <p:spPr>
          <a:xfrm>
            <a:off x="436616" y="1771654"/>
            <a:ext cx="4583112" cy="27699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b="1">
                <a:solidFill>
                  <a:schemeClr val="dk1"/>
                </a:solidFill>
                <a:latin typeface="Open Sans"/>
                <a:ea typeface="Open Sans"/>
                <a:cs typeface="Open Sans"/>
                <a:sym typeface="Open Sans"/>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6"/>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000" b="0">
                <a:solidFill>
                  <a:schemeClr val="lt1"/>
                </a:solidFill>
                <a:latin typeface="Open Sans"/>
                <a:ea typeface="Open Sans"/>
                <a:cs typeface="Open Sans"/>
                <a:sym typeface="Open Sans"/>
              </a:rPr>
              <a:t>Brand manual for </a:t>
            </a:r>
            <a:r>
              <a:rPr lang="en-GB" sz="1000" b="1">
                <a:solidFill>
                  <a:schemeClr val="lt1"/>
                </a:solidFill>
                <a:latin typeface="Open Sans"/>
                <a:ea typeface="Open Sans"/>
                <a:cs typeface="Open Sans"/>
                <a:sym typeface="Open Sans"/>
              </a:rPr>
              <a:t>Blockchain for Agri Food  Edu</a:t>
            </a:r>
            <a:endParaRPr sz="1000" b="1">
              <a:solidFill>
                <a:schemeClr val="lt1"/>
              </a:solidFill>
              <a:latin typeface="Open Sans"/>
              <a:ea typeface="Open Sans"/>
              <a:cs typeface="Open Sans"/>
              <a:sym typeface="Open Sans"/>
            </a:endParaRPr>
          </a:p>
        </p:txBody>
      </p:sp>
      <p:sp>
        <p:nvSpPr>
          <p:cNvPr id="37" name="Google Shape;37;p66"/>
          <p:cNvSpPr txBox="1">
            <a:spLocks noGrp="1"/>
          </p:cNvSpPr>
          <p:nvPr>
            <p:ph type="body" idx="2"/>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7"/>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7"/>
          <p:cNvSpPr txBox="1">
            <a:spLocks noGrp="1"/>
          </p:cNvSpPr>
          <p:nvPr>
            <p:ph type="body" idx="1"/>
          </p:nvPr>
        </p:nvSpPr>
        <p:spPr>
          <a:xfrm>
            <a:off x="4546600" y="1089025"/>
            <a:ext cx="5413375" cy="537368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1" name="Google Shape;41;p67"/>
          <p:cNvSpPr txBox="1">
            <a:spLocks noGrp="1"/>
          </p:cNvSpPr>
          <p:nvPr>
            <p:ph type="body" idx="2"/>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2" name="Google Shape;42;p6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5"/>
        <p:cNvGrpSpPr/>
        <p:nvPr/>
      </p:nvGrpSpPr>
      <p:grpSpPr>
        <a:xfrm>
          <a:off x="0" y="0"/>
          <a:ext cx="0" cy="0"/>
          <a:chOff x="0" y="0"/>
          <a:chExt cx="0" cy="0"/>
        </a:xfrm>
      </p:grpSpPr>
      <p:sp>
        <p:nvSpPr>
          <p:cNvPr id="46" name="Google Shape;46;p68"/>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8"/>
          <p:cNvSpPr>
            <a:spLocks noGrp="1"/>
          </p:cNvSpPr>
          <p:nvPr>
            <p:ph type="pic" idx="2"/>
          </p:nvPr>
        </p:nvSpPr>
        <p:spPr>
          <a:xfrm>
            <a:off x="4546600" y="1089025"/>
            <a:ext cx="5413375" cy="5373688"/>
          </a:xfrm>
          <a:prstGeom prst="rect">
            <a:avLst/>
          </a:prstGeom>
          <a:noFill/>
          <a:ln>
            <a:noFill/>
          </a:ln>
        </p:spPr>
      </p:sp>
      <p:sp>
        <p:nvSpPr>
          <p:cNvPr id="48" name="Google Shape;48;p68"/>
          <p:cNvSpPr txBox="1">
            <a:spLocks noGrp="1"/>
          </p:cNvSpPr>
          <p:nvPr>
            <p:ph type="body" idx="1"/>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9" name="Google Shape;49;p6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6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52"/>
        <p:cNvGrpSpPr/>
        <p:nvPr/>
      </p:nvGrpSpPr>
      <p:grpSpPr>
        <a:xfrm>
          <a:off x="0" y="0"/>
          <a:ext cx="0" cy="0"/>
          <a:chOff x="0" y="0"/>
          <a:chExt cx="0" cy="0"/>
        </a:xfrm>
      </p:grpSpPr>
      <p:sp>
        <p:nvSpPr>
          <p:cNvPr id="53" name="Google Shape;53;p71"/>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 name="Google Shape;54;p71"/>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000" b="0">
                <a:solidFill>
                  <a:schemeClr val="lt1"/>
                </a:solidFill>
                <a:latin typeface="Open Sans"/>
                <a:ea typeface="Open Sans"/>
                <a:cs typeface="Open Sans"/>
                <a:sym typeface="Open Sans"/>
              </a:rPr>
              <a:t>Brand manual for </a:t>
            </a:r>
            <a:r>
              <a:rPr lang="en-GB" sz="1000" b="1">
                <a:solidFill>
                  <a:schemeClr val="lt1"/>
                </a:solidFill>
                <a:latin typeface="Open Sans"/>
                <a:ea typeface="Open Sans"/>
                <a:cs typeface="Open Sans"/>
                <a:sym typeface="Open Sans"/>
              </a:rPr>
              <a:t>Blockchain for Agri Food Edu</a:t>
            </a:r>
            <a:endParaRPr sz="1000" b="1">
              <a:solidFill>
                <a:schemeClr val="lt1"/>
              </a:solidFill>
              <a:latin typeface="Open Sans"/>
              <a:ea typeface="Open Sans"/>
              <a:cs typeface="Open Sans"/>
              <a:sym typeface="Open Sans"/>
            </a:endParaRPr>
          </a:p>
        </p:txBody>
      </p:sp>
      <p:sp>
        <p:nvSpPr>
          <p:cNvPr id="55" name="Google Shape;55;p71"/>
          <p:cNvSpPr txBox="1">
            <a:spLocks noGrp="1"/>
          </p:cNvSpPr>
          <p:nvPr>
            <p:ph type="body" idx="1"/>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56" name="Google Shape;56;p71"/>
          <p:cNvGrpSpPr/>
          <p:nvPr/>
        </p:nvGrpSpPr>
        <p:grpSpPr>
          <a:xfrm flipH="1">
            <a:off x="3895" y="4753157"/>
            <a:ext cx="1803350" cy="2809693"/>
            <a:chOff x="12708052" y="5708395"/>
            <a:chExt cx="760808" cy="1185370"/>
          </a:xfrm>
        </p:grpSpPr>
        <p:sp>
          <p:nvSpPr>
            <p:cNvPr id="57" name="Google Shape;57;p7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 name="Google Shape;58;p7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 name="Google Shape;59;p7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 name="Google Shape;60;p7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 name="Google Shape;61;p7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 name="Google Shape;62;p7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3"/>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73"/>
          <p:cNvSpPr txBox="1">
            <a:spLocks noGrp="1"/>
          </p:cNvSpPr>
          <p:nvPr>
            <p:ph type="title"/>
          </p:nvPr>
        </p:nvSpPr>
        <p:spPr>
          <a:xfrm>
            <a:off x="730250" y="1885950"/>
            <a:ext cx="9221788" cy="314483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73"/>
          <p:cNvSpPr txBox="1">
            <a:spLocks noGrp="1"/>
          </p:cNvSpPr>
          <p:nvPr>
            <p:ph type="body" idx="1"/>
          </p:nvPr>
        </p:nvSpPr>
        <p:spPr>
          <a:xfrm>
            <a:off x="730250" y="5060950"/>
            <a:ext cx="9221788" cy="16541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7" name="Google Shape;67;p73"/>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73"/>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73"/>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4.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3"/>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3"/>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63"/>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3"/>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3"/>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800" b="0" i="0" u="none" strike="noStrike" cap="none">
                <a:solidFill>
                  <a:srgbClr val="888888"/>
                </a:solidFill>
                <a:latin typeface="Calibri"/>
                <a:ea typeface="Calibri"/>
                <a:cs typeface="Calibri"/>
                <a:sym typeface="Calibri"/>
              </a:defRPr>
            </a:lvl1pPr>
            <a:lvl2pPr marL="0" marR="0" lvl="1" indent="0" algn="r" rtl="0">
              <a:spcBef>
                <a:spcPts val="0"/>
              </a:spcBef>
              <a:buNone/>
              <a:defRPr sz="1800" b="0" i="0" u="none" strike="noStrike" cap="none">
                <a:solidFill>
                  <a:srgbClr val="888888"/>
                </a:solidFill>
                <a:latin typeface="Calibri"/>
                <a:ea typeface="Calibri"/>
                <a:cs typeface="Calibri"/>
                <a:sym typeface="Calibri"/>
              </a:defRPr>
            </a:lvl2pPr>
            <a:lvl3pPr marL="0" marR="0" lvl="2" indent="0" algn="r" rtl="0">
              <a:spcBef>
                <a:spcPts val="0"/>
              </a:spcBef>
              <a:buNone/>
              <a:defRPr sz="1800" b="0" i="0" u="none" strike="noStrike" cap="none">
                <a:solidFill>
                  <a:srgbClr val="888888"/>
                </a:solidFill>
                <a:latin typeface="Calibri"/>
                <a:ea typeface="Calibri"/>
                <a:cs typeface="Calibri"/>
                <a:sym typeface="Calibri"/>
              </a:defRPr>
            </a:lvl3pPr>
            <a:lvl4pPr marL="0" marR="0" lvl="3" indent="0" algn="r" rtl="0">
              <a:spcBef>
                <a:spcPts val="0"/>
              </a:spcBef>
              <a:buNone/>
              <a:defRPr sz="1800" b="0" i="0" u="none" strike="noStrike" cap="none">
                <a:solidFill>
                  <a:srgbClr val="888888"/>
                </a:solidFill>
                <a:latin typeface="Calibri"/>
                <a:ea typeface="Calibri"/>
                <a:cs typeface="Calibri"/>
                <a:sym typeface="Calibri"/>
              </a:defRPr>
            </a:lvl4pPr>
            <a:lvl5pPr marL="0" marR="0" lvl="4" indent="0" algn="r" rtl="0">
              <a:spcBef>
                <a:spcPts val="0"/>
              </a:spcBef>
              <a:buNone/>
              <a:defRPr sz="1800" b="0" i="0" u="none" strike="noStrike" cap="none">
                <a:solidFill>
                  <a:srgbClr val="888888"/>
                </a:solidFill>
                <a:latin typeface="Calibri"/>
                <a:ea typeface="Calibri"/>
                <a:cs typeface="Calibri"/>
                <a:sym typeface="Calibri"/>
              </a:defRPr>
            </a:lvl5pPr>
            <a:lvl6pPr marL="0" marR="0" lvl="5" indent="0" algn="r" rtl="0">
              <a:spcBef>
                <a:spcPts val="0"/>
              </a:spcBef>
              <a:buNone/>
              <a:defRPr sz="1800" b="0" i="0" u="none" strike="noStrike" cap="none">
                <a:solidFill>
                  <a:srgbClr val="888888"/>
                </a:solidFill>
                <a:latin typeface="Calibri"/>
                <a:ea typeface="Calibri"/>
                <a:cs typeface="Calibri"/>
                <a:sym typeface="Calibri"/>
              </a:defRPr>
            </a:lvl6pPr>
            <a:lvl7pPr marL="0" marR="0" lvl="6" indent="0" algn="r" rtl="0">
              <a:spcBef>
                <a:spcPts val="0"/>
              </a:spcBef>
              <a:buNone/>
              <a:defRPr sz="1800" b="0" i="0" u="none" strike="noStrike" cap="none">
                <a:solidFill>
                  <a:srgbClr val="888888"/>
                </a:solidFill>
                <a:latin typeface="Calibri"/>
                <a:ea typeface="Calibri"/>
                <a:cs typeface="Calibri"/>
                <a:sym typeface="Calibri"/>
              </a:defRPr>
            </a:lvl7pPr>
            <a:lvl8pPr marL="0" marR="0" lvl="7" indent="0" algn="r" rtl="0">
              <a:spcBef>
                <a:spcPts val="0"/>
              </a:spcBef>
              <a:buNone/>
              <a:defRPr sz="1800" b="0" i="0" u="none" strike="noStrike" cap="none">
                <a:solidFill>
                  <a:srgbClr val="888888"/>
                </a:solidFill>
                <a:latin typeface="Calibri"/>
                <a:ea typeface="Calibri"/>
                <a:cs typeface="Calibri"/>
                <a:sym typeface="Calibri"/>
              </a:defRPr>
            </a:lvl8pPr>
            <a:lvl9pPr marL="0" marR="0" lvl="8" indent="0" algn="r" rtl="0">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
        <p:cNvGrpSpPr/>
        <p:nvPr/>
      </p:nvGrpSpPr>
      <p:grpSpPr>
        <a:xfrm>
          <a:off x="0" y="0"/>
          <a:ext cx="0" cy="0"/>
          <a:chOff x="0" y="0"/>
          <a:chExt cx="0" cy="0"/>
        </a:xfrm>
      </p:grpSpPr>
      <p:sp>
        <p:nvSpPr>
          <p:cNvPr id="28" name="Google Shape;28;p65"/>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65"/>
          <p:cNvSpPr txBox="1">
            <a:spLocks noGrp="1"/>
          </p:cNvSpPr>
          <p:nvPr>
            <p:ph type="body" idx="1"/>
          </p:nvPr>
        </p:nvSpPr>
        <p:spPr>
          <a:xfrm>
            <a:off x="735013" y="2012950"/>
            <a:ext cx="9223375" cy="4799013"/>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6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6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6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7"/>
        <p:cNvGrpSpPr/>
        <p:nvPr/>
      </p:nvGrpSpPr>
      <p:grpSpPr>
        <a:xfrm>
          <a:off x="0" y="0"/>
          <a:ext cx="0" cy="0"/>
          <a:chOff x="0" y="0"/>
          <a:chExt cx="0" cy="0"/>
        </a:xfrm>
      </p:grpSpPr>
      <p:sp>
        <p:nvSpPr>
          <p:cNvPr id="108" name="Google Shape;108;g281fc3c1766_0_414"/>
          <p:cNvSpPr txBox="1">
            <a:spLocks noGrp="1"/>
          </p:cNvSpPr>
          <p:nvPr>
            <p:ph type="title"/>
          </p:nvPr>
        </p:nvSpPr>
        <p:spPr>
          <a:xfrm>
            <a:off x="1697529" y="1586347"/>
            <a:ext cx="7298400" cy="3072900"/>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9" name="Google Shape;109;g281fc3c1766_0_414"/>
          <p:cNvSpPr txBox="1">
            <a:spLocks noGrp="1"/>
          </p:cNvSpPr>
          <p:nvPr>
            <p:ph type="body" idx="1"/>
          </p:nvPr>
        </p:nvSpPr>
        <p:spPr>
          <a:xfrm>
            <a:off x="1697529" y="1586347"/>
            <a:ext cx="7298400" cy="3072900"/>
          </a:xfrm>
          <a:prstGeom prst="rect">
            <a:avLst/>
          </a:prstGeom>
          <a:noFill/>
          <a:ln>
            <a:noFill/>
          </a:ln>
        </p:spPr>
        <p:txBody>
          <a:bodyPr spcFirstLastPara="1" wrap="square" lIns="0" tIns="0" rIns="0" bIns="0" anchor="t" anchorCtr="0">
            <a:spAutoFit/>
          </a:bodyPr>
          <a:lstStyle>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endParaRPr/>
          </a:p>
        </p:txBody>
      </p:sp>
      <p:sp>
        <p:nvSpPr>
          <p:cNvPr id="110" name="Google Shape;110;g281fc3c1766_0_414"/>
          <p:cNvSpPr txBox="1">
            <a:spLocks noGrp="1"/>
          </p:cNvSpPr>
          <p:nvPr>
            <p:ph type="ftr" idx="11"/>
          </p:nvPr>
        </p:nvSpPr>
        <p:spPr>
          <a:xfrm>
            <a:off x="3635756" y="7033450"/>
            <a:ext cx="3421800" cy="378000"/>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g281fc3c1766_0_414"/>
          <p:cNvSpPr txBox="1">
            <a:spLocks noGrp="1"/>
          </p:cNvSpPr>
          <p:nvPr>
            <p:ph type="dt" idx="10"/>
          </p:nvPr>
        </p:nvSpPr>
        <p:spPr>
          <a:xfrm>
            <a:off x="534670" y="7033450"/>
            <a:ext cx="2459400" cy="378000"/>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g281fc3c1766_0_414"/>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Google Shape;126;g281fc3c1766_0_432"/>
          <p:cNvSpPr txBox="1">
            <a:spLocks noGrp="1"/>
          </p:cNvSpPr>
          <p:nvPr>
            <p:ph type="title"/>
          </p:nvPr>
        </p:nvSpPr>
        <p:spPr>
          <a:xfrm>
            <a:off x="735013" y="403225"/>
            <a:ext cx="9223500" cy="14604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7" name="Google Shape;127;g281fc3c1766_0_432"/>
          <p:cNvSpPr txBox="1">
            <a:spLocks noGrp="1"/>
          </p:cNvSpPr>
          <p:nvPr>
            <p:ph type="body" idx="1"/>
          </p:nvPr>
        </p:nvSpPr>
        <p:spPr>
          <a:xfrm>
            <a:off x="735013" y="2012950"/>
            <a:ext cx="9223500" cy="47991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8" name="Google Shape;128;g281fc3c1766_0_432"/>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9" name="Google Shape;129;g281fc3c1766_0_432"/>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0" name="Google Shape;130;g281fc3c1766_0_432"/>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s://creativecommons.org/licenses/by-sa/4.0/?ref=chooser-v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image" Target="../media/image10.pn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11.jp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hyperlink" Target="https://www.geeksforgeeks.org/how-does-the-blockchain-work/" TargetMode="External"/><Relationship Id="rId4" Type="http://schemas.openxmlformats.org/officeDocument/2006/relationships/image" Target="../media/image12.jp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6.xml"/><Relationship Id="rId5" Type="http://schemas.openxmlformats.org/officeDocument/2006/relationships/image" Target="../media/image15.jpg"/><Relationship Id="rId4" Type="http://schemas.openxmlformats.org/officeDocument/2006/relationships/image" Target="../media/image14.jp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6.xml"/><Relationship Id="rId5" Type="http://schemas.openxmlformats.org/officeDocument/2006/relationships/image" Target="../media/image16.jp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6.xml"/><Relationship Id="rId5" Type="http://schemas.openxmlformats.org/officeDocument/2006/relationships/image" Target="../media/image19.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20.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16.xml"/><Relationship Id="rId5" Type="http://schemas.openxmlformats.org/officeDocument/2006/relationships/hyperlink" Target="https://mediacenter.ibm.com/media/Atea%20+%20IBM:%20Setting%C3%A2%C2%80%C2%8B%20the%20industry%20standard%20for%20seafood%C3%A2%C2%80%C2%8B%20%C3%A2%C2%80%C2%8Bproducts%20with%20blockchain/1_6xdqoo4x" TargetMode="Externa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1.xml"/><Relationship Id="rId5" Type="http://schemas.openxmlformats.org/officeDocument/2006/relationships/hyperlink" Target="https://www.google.com/url?sa=i&amp;url=https%3A%2F%2Fmoyeecoffee.ie%2F&amp;psig=AOvVaw37FdnD0mxwZhqhgNAbc2Di&amp;ust=1692701868267000&amp;source=images&amp;cd=vfe&amp;opi=89978449&amp;ved=0CBIQjhxqFwoTCLimkf_L7YADFQAAAAAdAAAAABAl" TargetMode="Externa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21.xml"/><Relationship Id="rId5" Type="http://schemas.openxmlformats.org/officeDocument/2006/relationships/hyperlink" Target="https://wemakegood.ie/cdn/shop/products/Semira_Burjajo-_sorting_woman_1200x_92228584-0c42-4bd6-9e08-39b56ad7b004.webp?v=1672851193&amp;width=1445" TargetMode="External"/><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hyperlink" Target="https://www.carrefour.com/en/group/food-transition/food-blockchain" TargetMode="External"/><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hyperlink" Target="https://retailwire.com/discussion/carrefour-uses-blockchain-to-offer-consumers-greater-supply-chain-transparency/"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hyperlink" Target="https://www.provenance.org/" TargetMode="External"/><Relationship Id="rId4" Type="http://schemas.openxmlformats.org/officeDocument/2006/relationships/image" Target="../media/image25.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hyperlink" Target="https://techcrunch.com/2015/09/21/provenance-aims-to-use-blockchain-technology-to-prove-authenticity/"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28.jpg"/><Relationship Id="rId4" Type="http://schemas.openxmlformats.org/officeDocument/2006/relationships/hyperlink" Target="http://www.youtube.com/watch?v=QWkAx7Qw5v8"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hyperlink" Target="https://belu.org/impact-report/"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hyperlink" Target="https://belu.org/green-credentials-not-greenwash/" TargetMode="External"/><Relationship Id="rId4" Type="http://schemas.openxmlformats.org/officeDocument/2006/relationships/hyperlink" Target="https://www.provenance.org/case-studies/belu"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33.jpg"/><Relationship Id="rId4" Type="http://schemas.openxmlformats.org/officeDocument/2006/relationships/image" Target="../media/image32.jp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34.jp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8.xml.rels><?xml version="1.0" encoding="UTF-8" standalone="yes"?>
<Relationships xmlns="http://schemas.openxmlformats.org/package/2006/relationships"><Relationship Id="rId8" Type="http://schemas.openxmlformats.org/officeDocument/2006/relationships/hyperlink" Target="https://www.agmatix.com/blog/importance-of-data-standardization-and-harmonization-in-agriculture/" TargetMode="External"/><Relationship Id="rId13" Type="http://schemas.openxmlformats.org/officeDocument/2006/relationships/hyperlink" Target="https://www.techtarget.com/searchcio/feature/Top-9-blockchain-platforms-to-consider" TargetMode="External"/><Relationship Id="rId3" Type="http://schemas.openxmlformats.org/officeDocument/2006/relationships/image" Target="../media/image4.png"/><Relationship Id="rId7" Type="http://schemas.openxmlformats.org/officeDocument/2006/relationships/hyperlink" Target="https://www.pcmag.com/how-to/what-is-the-blockchain-and-whats-it-used-for" TargetMode="External"/><Relationship Id="rId12" Type="http://schemas.openxmlformats.org/officeDocument/2006/relationships/hyperlink" Target="https://www.bcg.com/capabilities/digital-technology-data/blockchain" TargetMode="External"/><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hyperlink" Target="https://doi.org/10.3390/bdcc7020086" TargetMode="External"/><Relationship Id="rId11" Type="http://schemas.openxmlformats.org/officeDocument/2006/relationships/hyperlink" Target="https://www.sciencedirect.com/science/article/pii/S0360835221000346?via%3Dihub" TargetMode="External"/><Relationship Id="rId5" Type="http://schemas.openxmlformats.org/officeDocument/2006/relationships/hyperlink" Target="https://doi.org/10.3390/agriculture12091333" TargetMode="External"/><Relationship Id="rId10" Type="http://schemas.openxmlformats.org/officeDocument/2006/relationships/hyperlink" Target="https://101blockchains.com/permissioned-vs-permissionless-blockchains/" TargetMode="External"/><Relationship Id="rId4" Type="http://schemas.openxmlformats.org/officeDocument/2006/relationships/hyperlink" Target="https://doi.org/10.1155/2022/8011525" TargetMode="External"/><Relationship Id="rId9" Type="http://schemas.openxmlformats.org/officeDocument/2006/relationships/hyperlink" Target="https://www.scnsoft.com/blockchain/food-supply-chain" TargetMode="External"/></Relationships>
</file>

<file path=ppt/slides/_rels/slide59.xml.rels><?xml version="1.0" encoding="UTF-8" standalone="yes"?>
<Relationships xmlns="http://schemas.openxmlformats.org/package/2006/relationships"><Relationship Id="rId8" Type="http://schemas.openxmlformats.org/officeDocument/2006/relationships/hyperlink" Target="https://www.researchgate.net/publication/343090613_Improving_Farmers'_Participation_in_Agri_Supply_Chains_with_Blockchain_and_Smart_Contracts" TargetMode="External"/><Relationship Id="rId13" Type="http://schemas.openxmlformats.org/officeDocument/2006/relationships/hyperlink" Target="https://techcrunch.com/2015/09/21/provenance-aims-to-use-blockchain-technology-to-prove-authenticity/" TargetMode="External"/><Relationship Id="rId3" Type="http://schemas.openxmlformats.org/officeDocument/2006/relationships/image" Target="../media/image4.png"/><Relationship Id="rId7" Type="http://schemas.openxmlformats.org/officeDocument/2006/relationships/hyperlink" Target="https://www.nature.com/articles/s41599-023-01658-2.pdf" TargetMode="External"/><Relationship Id="rId12" Type="http://schemas.openxmlformats.org/officeDocument/2006/relationships/hyperlink" Target="https://www.provenance.org/" TargetMode="External"/><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hyperlink" Target="https://www.sciencedirect.com/science/article/pii/S2772390922000609" TargetMode="External"/><Relationship Id="rId11" Type="http://schemas.openxmlformats.org/officeDocument/2006/relationships/hyperlink" Target="https://retailwire.com/discussion/carrefour-uses-blockchain-to-offer-consumers-greater-supply-chain-transparency/" TargetMode="External"/><Relationship Id="rId5" Type="http://schemas.openxmlformats.org/officeDocument/2006/relationships/hyperlink" Target="https://www.sciencedirect.com/science/article/abs/pii/S0959652620347752" TargetMode="External"/><Relationship Id="rId15" Type="http://schemas.openxmlformats.org/officeDocument/2006/relationships/hyperlink" Target="https://www.provenance.org/case-studies/belu" TargetMode="External"/><Relationship Id="rId10" Type="http://schemas.openxmlformats.org/officeDocument/2006/relationships/hyperlink" Target="https://www.carrefour.com/en/group/food-transition/food-blockchain" TargetMode="External"/><Relationship Id="rId4" Type="http://schemas.openxmlformats.org/officeDocument/2006/relationships/hyperlink" Target="https://www.undp.org/sites/g/files/zskgke326/files/2021-11/UNDP-Blockchain-for-Agri-Food-Traceability.pdf" TargetMode="External"/><Relationship Id="rId9" Type="http://schemas.openxmlformats.org/officeDocument/2006/relationships/hyperlink" Target="https://papers.ssrn.com/sol3/papers.cfm?abstract_id=3028164" TargetMode="External"/><Relationship Id="rId14" Type="http://schemas.openxmlformats.org/officeDocument/2006/relationships/hyperlink" Target="https://belu.org/green-credentials-not-greenwash/"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5.jpg"/></Relationships>
</file>

<file path=ppt/slides/_rels/slide60.xml.rels><?xml version="1.0" encoding="UTF-8" standalone="yes"?>
<Relationships xmlns="http://schemas.openxmlformats.org/package/2006/relationships"><Relationship Id="rId8" Type="http://schemas.openxmlformats.org/officeDocument/2006/relationships/hyperlink" Target="https://www.sciencedirect.com/science/article/pii/S2096248723000279" TargetMode="External"/><Relationship Id="rId3" Type="http://schemas.openxmlformats.org/officeDocument/2006/relationships/image" Target="../media/image4.png"/><Relationship Id="rId7" Type="http://schemas.openxmlformats.org/officeDocument/2006/relationships/hyperlink" Target="https://ift.onlinelibrary.wiley.com/doi/full/10.1111/1750-3841.15477" TargetMode="External"/><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hyperlink" Target="https://dl.acm.org/doi/10.1145/1349822.1349842" TargetMode="External"/><Relationship Id="rId5" Type="http://schemas.openxmlformats.org/officeDocument/2006/relationships/hyperlink" Target="https://www.researchgate.net/publication/220580421_Trust_In_and_Adoption_of_Online_Recommendation_Agents" TargetMode="External"/><Relationship Id="rId4" Type="http://schemas.openxmlformats.org/officeDocument/2006/relationships/hyperlink" Target="https://aisel.aisnet.org/jais/vol16/iss10/1/" TargetMode="External"/><Relationship Id="rId9" Type="http://schemas.openxmlformats.org/officeDocument/2006/relationships/hyperlink" Target="https://www.mdpi.com/2673-4591/40/1/7"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Shape 208"/>
        <p:cNvGrpSpPr/>
        <p:nvPr/>
      </p:nvGrpSpPr>
      <p:grpSpPr>
        <a:xfrm>
          <a:off x="0" y="0"/>
          <a:ext cx="0" cy="0"/>
          <a:chOff x="0" y="0"/>
          <a:chExt cx="0" cy="0"/>
        </a:xfrm>
      </p:grpSpPr>
      <p:grpSp>
        <p:nvGrpSpPr>
          <p:cNvPr id="212" name="Google Shape;212;p1"/>
          <p:cNvGrpSpPr/>
          <p:nvPr/>
        </p:nvGrpSpPr>
        <p:grpSpPr>
          <a:xfrm>
            <a:off x="546277" y="2274246"/>
            <a:ext cx="2886317" cy="2813653"/>
            <a:chOff x="2262504" y="2609557"/>
            <a:chExt cx="1345882" cy="1311999"/>
          </a:xfrm>
        </p:grpSpPr>
        <p:grpSp>
          <p:nvGrpSpPr>
            <p:cNvPr id="213" name="Google Shape;213;p1"/>
            <p:cNvGrpSpPr/>
            <p:nvPr/>
          </p:nvGrpSpPr>
          <p:grpSpPr>
            <a:xfrm>
              <a:off x="2847815" y="2734283"/>
              <a:ext cx="760571" cy="1187273"/>
              <a:chOff x="2847815" y="2734283"/>
              <a:chExt cx="760571" cy="1187273"/>
            </a:xfrm>
          </p:grpSpPr>
          <p:grpSp>
            <p:nvGrpSpPr>
              <p:cNvPr id="214" name="Google Shape;214;p1"/>
              <p:cNvGrpSpPr/>
              <p:nvPr/>
            </p:nvGrpSpPr>
            <p:grpSpPr>
              <a:xfrm>
                <a:off x="3093560" y="2734283"/>
                <a:ext cx="373380" cy="316098"/>
                <a:chOff x="3093560" y="2734283"/>
                <a:chExt cx="373380" cy="316098"/>
              </a:xfrm>
            </p:grpSpPr>
            <p:sp>
              <p:nvSpPr>
                <p:cNvPr id="215" name="Google Shape;215;p1"/>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6" name="Google Shape;216;p1"/>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7" name="Google Shape;217;p1"/>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18" name="Google Shape;218;p1"/>
              <p:cNvGrpSpPr/>
              <p:nvPr/>
            </p:nvGrpSpPr>
            <p:grpSpPr>
              <a:xfrm>
                <a:off x="2847815" y="3185580"/>
                <a:ext cx="373380" cy="316099"/>
                <a:chOff x="2847815" y="3185580"/>
                <a:chExt cx="373380" cy="316099"/>
              </a:xfrm>
            </p:grpSpPr>
            <p:sp>
              <p:nvSpPr>
                <p:cNvPr id="219" name="Google Shape;219;p1"/>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0" name="Google Shape;220;p1"/>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1" name="Google Shape;221;p1"/>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22" name="Google Shape;222;p1"/>
              <p:cNvGrpSpPr/>
              <p:nvPr/>
            </p:nvGrpSpPr>
            <p:grpSpPr>
              <a:xfrm>
                <a:off x="3385025" y="3181772"/>
                <a:ext cx="222409" cy="316098"/>
                <a:chOff x="3385025" y="3181772"/>
                <a:chExt cx="222409" cy="316098"/>
              </a:xfrm>
            </p:grpSpPr>
            <p:sp>
              <p:nvSpPr>
                <p:cNvPr id="223" name="Google Shape;223;p1"/>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4" name="Google Shape;224;p1"/>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5" name="Google Shape;225;p1"/>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26" name="Google Shape;226;p1"/>
              <p:cNvGrpSpPr/>
              <p:nvPr/>
            </p:nvGrpSpPr>
            <p:grpSpPr>
              <a:xfrm>
                <a:off x="3139042" y="3633069"/>
                <a:ext cx="373618" cy="288487"/>
                <a:chOff x="3139042" y="3633069"/>
                <a:chExt cx="373618" cy="288487"/>
              </a:xfrm>
            </p:grpSpPr>
            <p:sp>
              <p:nvSpPr>
                <p:cNvPr id="227" name="Google Shape;227;p1"/>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8" name="Google Shape;228;p1"/>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9" name="Google Shape;229;p1"/>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230" name="Google Shape;230;p1"/>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1" name="Google Shape;231;p1"/>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2" name="Google Shape;232;p1"/>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3" name="Google Shape;233;p1"/>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4" name="Google Shape;234;p1"/>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5" name="Google Shape;235;p1"/>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36" name="Google Shape;236;p1"/>
            <p:cNvGrpSpPr/>
            <p:nvPr/>
          </p:nvGrpSpPr>
          <p:grpSpPr>
            <a:xfrm>
              <a:off x="2262504" y="2609557"/>
              <a:ext cx="912494" cy="1194890"/>
              <a:chOff x="2262504" y="2609557"/>
              <a:chExt cx="912494" cy="1194890"/>
            </a:xfrm>
          </p:grpSpPr>
          <p:grpSp>
            <p:nvGrpSpPr>
              <p:cNvPr id="237" name="Google Shape;237;p1"/>
              <p:cNvGrpSpPr/>
              <p:nvPr/>
            </p:nvGrpSpPr>
            <p:grpSpPr>
              <a:xfrm>
                <a:off x="2262504" y="3184628"/>
                <a:ext cx="751522" cy="619819"/>
                <a:chOff x="2262504" y="3184628"/>
                <a:chExt cx="751522" cy="619819"/>
              </a:xfrm>
            </p:grpSpPr>
            <p:sp>
              <p:nvSpPr>
                <p:cNvPr id="238" name="Google Shape;238;p1"/>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9" name="Google Shape;239;p1"/>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0" name="Google Shape;240;p1"/>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1" name="Google Shape;241;p1"/>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2" name="Google Shape;242;p1"/>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3" name="Google Shape;243;p1"/>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4" name="Google Shape;244;p1"/>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5" name="Google Shape;245;p1"/>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6" name="Google Shape;246;p1"/>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7" name="Google Shape;247;p1"/>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8" name="Google Shape;248;p1"/>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49" name="Google Shape;249;p1"/>
              <p:cNvGrpSpPr/>
              <p:nvPr/>
            </p:nvGrpSpPr>
            <p:grpSpPr>
              <a:xfrm>
                <a:off x="2270124" y="2609557"/>
                <a:ext cx="904874" cy="408453"/>
                <a:chOff x="2270124" y="2609557"/>
                <a:chExt cx="904874" cy="408453"/>
              </a:xfrm>
            </p:grpSpPr>
            <p:sp>
              <p:nvSpPr>
                <p:cNvPr id="250" name="Google Shape;250;p1"/>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1" name="Google Shape;251;p1"/>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2" name="Google Shape;252;p1"/>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3" name="Google Shape;253;p1"/>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4" name="Google Shape;254;p1"/>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5" name="Google Shape;255;p1"/>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6" name="Google Shape;256;p1"/>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7" name="Google Shape;257;p1"/>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8" name="Google Shape;258;p1"/>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9" name="Google Shape;259;p1"/>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60" name="Google Shape;260;p1"/>
              <p:cNvGrpSpPr/>
              <p:nvPr/>
            </p:nvGrpSpPr>
            <p:grpSpPr>
              <a:xfrm>
                <a:off x="2307271" y="3065615"/>
                <a:ext cx="207645" cy="85689"/>
                <a:chOff x="2307271" y="3065615"/>
                <a:chExt cx="207645" cy="85689"/>
              </a:xfrm>
            </p:grpSpPr>
            <p:sp>
              <p:nvSpPr>
                <p:cNvPr id="261" name="Google Shape;261;p1"/>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2" name="Google Shape;262;p1"/>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3" name="Google Shape;263;p1"/>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pic>
        <p:nvPicPr>
          <p:cNvPr id="2" name="Google Shape;325;p1">
            <a:extLst>
              <a:ext uri="{FF2B5EF4-FFF2-40B4-BE49-F238E27FC236}">
                <a16:creationId xmlns:a16="http://schemas.microsoft.com/office/drawing/2014/main" id="{1A63260C-086F-E6CB-0438-555D54A9DA85}"/>
              </a:ext>
            </a:extLst>
          </p:cNvPr>
          <p:cNvPicPr preferRelativeResize="0">
            <a:picLocks/>
          </p:cNvPicPr>
          <p:nvPr/>
        </p:nvPicPr>
        <p:blipFill rotWithShape="1">
          <a:blip r:embed="rId3">
            <a:alphaModFix/>
          </a:blip>
          <a:srcRect t="19077" b="19077"/>
          <a:stretch/>
        </p:blipFill>
        <p:spPr>
          <a:xfrm>
            <a:off x="21" y="695170"/>
            <a:ext cx="10693380" cy="3935694"/>
          </a:xfrm>
          <a:prstGeom prst="rect">
            <a:avLst/>
          </a:prstGeom>
          <a:solidFill>
            <a:srgbClr val="F2F2F2"/>
          </a:solidFill>
          <a:ln>
            <a:noFill/>
          </a:ln>
        </p:spPr>
      </p:pic>
      <p:sp>
        <p:nvSpPr>
          <p:cNvPr id="3" name="Google Shape;329;p1">
            <a:extLst>
              <a:ext uri="{FF2B5EF4-FFF2-40B4-BE49-F238E27FC236}">
                <a16:creationId xmlns:a16="http://schemas.microsoft.com/office/drawing/2014/main" id="{DDDD56CB-A460-1F98-9BE5-87446BD528AC}"/>
              </a:ext>
            </a:extLst>
          </p:cNvPr>
          <p:cNvSpPr txBox="1">
            <a:spLocks noGrp="1"/>
          </p:cNvSpPr>
          <p:nvPr>
            <p:ph type="body" idx="1"/>
          </p:nvPr>
        </p:nvSpPr>
        <p:spPr>
          <a:xfrm>
            <a:off x="490342" y="4272738"/>
            <a:ext cx="3335229" cy="756631"/>
          </a:xfrm>
          <a:prstGeom prst="rect">
            <a:avLst/>
          </a:prstGeom>
          <a:gradFill>
            <a:gsLst>
              <a:gs pos="0">
                <a:srgbClr val="6A9D56"/>
              </a:gs>
              <a:gs pos="56000">
                <a:srgbClr val="2D8784"/>
              </a:gs>
              <a:gs pos="100000">
                <a:srgbClr val="263D94"/>
              </a:gs>
            </a:gsLst>
            <a:lin ang="0" scaled="0"/>
          </a:grad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3900"/>
              <a:buNone/>
            </a:pPr>
            <a:r>
              <a:rPr lang="en-GB" sz="3600" b="0" dirty="0">
                <a:solidFill>
                  <a:schemeClr val="bg1"/>
                </a:solidFill>
                <a:latin typeface="Calibri"/>
                <a:ea typeface="Calibri"/>
                <a:cs typeface="Calibri"/>
                <a:sym typeface="Calibri"/>
              </a:rPr>
              <a:t>Modul </a:t>
            </a:r>
            <a:r>
              <a:rPr lang="en-GB" sz="3600" dirty="0">
                <a:solidFill>
                  <a:schemeClr val="bg1"/>
                </a:solidFill>
                <a:latin typeface="Calibri"/>
                <a:ea typeface="Calibri"/>
                <a:cs typeface="Calibri"/>
                <a:sym typeface="Calibri"/>
              </a:rPr>
              <a:t>6</a:t>
            </a:r>
            <a:endParaRPr sz="3600" b="0" dirty="0">
              <a:solidFill>
                <a:schemeClr val="bg1"/>
              </a:solidFill>
              <a:latin typeface="Calibri"/>
              <a:ea typeface="Calibri"/>
              <a:cs typeface="Calibri"/>
              <a:sym typeface="Calibri"/>
            </a:endParaRPr>
          </a:p>
        </p:txBody>
      </p:sp>
      <p:sp>
        <p:nvSpPr>
          <p:cNvPr id="4" name="Google Shape;330;p1">
            <a:extLst>
              <a:ext uri="{FF2B5EF4-FFF2-40B4-BE49-F238E27FC236}">
                <a16:creationId xmlns:a16="http://schemas.microsoft.com/office/drawing/2014/main" id="{852B8ECB-5305-675D-C2DB-E6F250512D45}"/>
              </a:ext>
            </a:extLst>
          </p:cNvPr>
          <p:cNvSpPr txBox="1">
            <a:spLocks/>
          </p:cNvSpPr>
          <p:nvPr/>
        </p:nvSpPr>
        <p:spPr>
          <a:xfrm>
            <a:off x="471649" y="5246831"/>
            <a:ext cx="8627453" cy="10382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2700" marR="5080" lvl="0" indent="0" rtl="0">
              <a:lnSpc>
                <a:spcPct val="109130"/>
              </a:lnSpc>
              <a:spcBef>
                <a:spcPts val="0"/>
              </a:spcBef>
              <a:spcAft>
                <a:spcPts val="0"/>
              </a:spcAft>
              <a:buNone/>
            </a:pPr>
            <a:r>
              <a:rPr lang="en-GB" sz="3900" b="1" dirty="0">
                <a:solidFill>
                  <a:schemeClr val="tx1"/>
                </a:solidFill>
                <a:latin typeface="Open Sans"/>
                <a:ea typeface="Open Sans"/>
                <a:cs typeface="Open Sans"/>
                <a:sym typeface="Open Sans"/>
              </a:rPr>
              <a:t>PŘEHLED BLOCKCHAINU V AGRIPOTRAVINÁŘSTVÍ</a:t>
            </a:r>
          </a:p>
        </p:txBody>
      </p:sp>
      <p:sp>
        <p:nvSpPr>
          <p:cNvPr id="5" name="Google Shape;17;p70">
            <a:extLst>
              <a:ext uri="{FF2B5EF4-FFF2-40B4-BE49-F238E27FC236}">
                <a16:creationId xmlns:a16="http://schemas.microsoft.com/office/drawing/2014/main" id="{1C671561-6553-4314-DBD9-71894E683D4A}"/>
              </a:ext>
            </a:extLst>
          </p:cNvPr>
          <p:cNvSpPr/>
          <p:nvPr/>
        </p:nvSpPr>
        <p:spPr>
          <a:xfrm>
            <a:off x="7327259" y="0"/>
            <a:ext cx="2653409" cy="2662521"/>
          </a:xfrm>
          <a:custGeom>
            <a:avLst/>
            <a:gdLst/>
            <a:ahLst/>
            <a:cxnLst/>
            <a:rect l="l" t="t" r="r" b="b"/>
            <a:pathLst>
              <a:path w="1483995" h="1489091" extrusionOk="0">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nvGrpSpPr>
          <p:cNvPr id="6" name="Google Shape;18;p70">
            <a:extLst>
              <a:ext uri="{FF2B5EF4-FFF2-40B4-BE49-F238E27FC236}">
                <a16:creationId xmlns:a16="http://schemas.microsoft.com/office/drawing/2014/main" id="{586D5EC4-6F69-2A7E-BC36-ED854509E1B6}"/>
              </a:ext>
            </a:extLst>
          </p:cNvPr>
          <p:cNvGrpSpPr/>
          <p:nvPr/>
        </p:nvGrpSpPr>
        <p:grpSpPr>
          <a:xfrm>
            <a:off x="7628618" y="331020"/>
            <a:ext cx="2050690" cy="2000480"/>
            <a:chOff x="10968672" y="5214269"/>
            <a:chExt cx="1344930" cy="1312000"/>
          </a:xfrm>
        </p:grpSpPr>
        <p:grpSp>
          <p:nvGrpSpPr>
            <p:cNvPr id="7" name="Google Shape;19;p70">
              <a:extLst>
                <a:ext uri="{FF2B5EF4-FFF2-40B4-BE49-F238E27FC236}">
                  <a16:creationId xmlns:a16="http://schemas.microsoft.com/office/drawing/2014/main" id="{91601740-76B4-9045-7D37-A8A0203358C3}"/>
                </a:ext>
              </a:extLst>
            </p:cNvPr>
            <p:cNvGrpSpPr/>
            <p:nvPr/>
          </p:nvGrpSpPr>
          <p:grpSpPr>
            <a:xfrm>
              <a:off x="11799728" y="5338043"/>
              <a:ext cx="373379" cy="317051"/>
              <a:chOff x="11799728" y="5338043"/>
              <a:chExt cx="373379" cy="317051"/>
            </a:xfrm>
          </p:grpSpPr>
          <p:sp>
            <p:nvSpPr>
              <p:cNvPr id="54" name="Google Shape;20;p70">
                <a:extLst>
                  <a:ext uri="{FF2B5EF4-FFF2-40B4-BE49-F238E27FC236}">
                    <a16:creationId xmlns:a16="http://schemas.microsoft.com/office/drawing/2014/main" id="{A7EF3107-8C57-AA74-749E-EC7E1C616E7D}"/>
                  </a:ext>
                </a:extLst>
              </p:cNvPr>
              <p:cNvSpPr/>
              <p:nvPr/>
            </p:nvSpPr>
            <p:spPr>
              <a:xfrm>
                <a:off x="11896645" y="5489428"/>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 name="Google Shape;21;p70">
                <a:extLst>
                  <a:ext uri="{FF2B5EF4-FFF2-40B4-BE49-F238E27FC236}">
                    <a16:creationId xmlns:a16="http://schemas.microsoft.com/office/drawing/2014/main" id="{F833E5DD-0CAC-3BF2-B011-A211209ED30D}"/>
                  </a:ext>
                </a:extLst>
              </p:cNvPr>
              <p:cNvSpPr/>
              <p:nvPr/>
            </p:nvSpPr>
            <p:spPr>
              <a:xfrm>
                <a:off x="11799728" y="5338995"/>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 name="Google Shape;22;p70">
                <a:extLst>
                  <a:ext uri="{FF2B5EF4-FFF2-40B4-BE49-F238E27FC236}">
                    <a16:creationId xmlns:a16="http://schemas.microsoft.com/office/drawing/2014/main" id="{1D328909-A009-EF6E-05EB-E619F65B35E0}"/>
                  </a:ext>
                </a:extLst>
              </p:cNvPr>
              <p:cNvSpPr/>
              <p:nvPr/>
            </p:nvSpPr>
            <p:spPr>
              <a:xfrm>
                <a:off x="11881643" y="5338043"/>
                <a:ext cx="291464" cy="165666"/>
              </a:xfrm>
              <a:custGeom>
                <a:avLst/>
                <a:gdLst/>
                <a:ahLst/>
                <a:cxnLst/>
                <a:rect l="l" t="t" r="r" b="b"/>
                <a:pathLst>
                  <a:path w="291464"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23;p70">
              <a:extLst>
                <a:ext uri="{FF2B5EF4-FFF2-40B4-BE49-F238E27FC236}">
                  <a16:creationId xmlns:a16="http://schemas.microsoft.com/office/drawing/2014/main" id="{A8552587-2D9A-CFB4-9A88-1F922F7DA66C}"/>
                </a:ext>
              </a:extLst>
            </p:cNvPr>
            <p:cNvGrpSpPr/>
            <p:nvPr/>
          </p:nvGrpSpPr>
          <p:grpSpPr>
            <a:xfrm>
              <a:off x="11553031" y="5790293"/>
              <a:ext cx="373380" cy="316098"/>
              <a:chOff x="11553031" y="5790293"/>
              <a:chExt cx="373380" cy="316098"/>
            </a:xfrm>
          </p:grpSpPr>
          <p:sp>
            <p:nvSpPr>
              <p:cNvPr id="51" name="Google Shape;24;p70">
                <a:extLst>
                  <a:ext uri="{FF2B5EF4-FFF2-40B4-BE49-F238E27FC236}">
                    <a16:creationId xmlns:a16="http://schemas.microsoft.com/office/drawing/2014/main" id="{DBA910BC-96D7-02ED-E2EB-5B2D13A7E204}"/>
                  </a:ext>
                </a:extLst>
              </p:cNvPr>
              <p:cNvSpPr/>
              <p:nvPr/>
            </p:nvSpPr>
            <p:spPr>
              <a:xfrm>
                <a:off x="11649948" y="5940725"/>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 name="Google Shape;25;p70">
                <a:extLst>
                  <a:ext uri="{FF2B5EF4-FFF2-40B4-BE49-F238E27FC236}">
                    <a16:creationId xmlns:a16="http://schemas.microsoft.com/office/drawing/2014/main" id="{E395A9ED-5D2A-7D49-118C-98D1BD276358}"/>
                  </a:ext>
                </a:extLst>
              </p:cNvPr>
              <p:cNvSpPr/>
              <p:nvPr/>
            </p:nvSpPr>
            <p:spPr>
              <a:xfrm>
                <a:off x="11553031" y="5790293"/>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 name="Google Shape;26;p70">
                <a:extLst>
                  <a:ext uri="{FF2B5EF4-FFF2-40B4-BE49-F238E27FC236}">
                    <a16:creationId xmlns:a16="http://schemas.microsoft.com/office/drawing/2014/main" id="{0C3EAF4B-3456-6992-BB05-A1CB0CBC3F2E}"/>
                  </a:ext>
                </a:extLst>
              </p:cNvPr>
              <p:cNvSpPr/>
              <p:nvPr/>
            </p:nvSpPr>
            <p:spPr>
              <a:xfrm>
                <a:off x="11634946" y="579029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9" name="Google Shape;27;p70">
              <a:extLst>
                <a:ext uri="{FF2B5EF4-FFF2-40B4-BE49-F238E27FC236}">
                  <a16:creationId xmlns:a16="http://schemas.microsoft.com/office/drawing/2014/main" id="{BF939B01-C81F-3F56-3F06-D4728781B5A3}"/>
                </a:ext>
              </a:extLst>
            </p:cNvPr>
            <p:cNvGrpSpPr/>
            <p:nvPr/>
          </p:nvGrpSpPr>
          <p:grpSpPr>
            <a:xfrm>
              <a:off x="12091193" y="5786484"/>
              <a:ext cx="221456" cy="316099"/>
              <a:chOff x="12091193" y="5786484"/>
              <a:chExt cx="221456" cy="316099"/>
            </a:xfrm>
          </p:grpSpPr>
          <p:sp>
            <p:nvSpPr>
              <p:cNvPr id="48" name="Google Shape;28;p70">
                <a:extLst>
                  <a:ext uri="{FF2B5EF4-FFF2-40B4-BE49-F238E27FC236}">
                    <a16:creationId xmlns:a16="http://schemas.microsoft.com/office/drawing/2014/main" id="{998271FB-DDAA-0AEB-B0B5-1D4303A8B5F3}"/>
                  </a:ext>
                </a:extLst>
              </p:cNvPr>
              <p:cNvSpPr/>
              <p:nvPr/>
            </p:nvSpPr>
            <p:spPr>
              <a:xfrm>
                <a:off x="12091193" y="5786484"/>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9" name="Google Shape;29;p70">
                <a:extLst>
                  <a:ext uri="{FF2B5EF4-FFF2-40B4-BE49-F238E27FC236}">
                    <a16:creationId xmlns:a16="http://schemas.microsoft.com/office/drawing/2014/main" id="{29F09F0F-1327-F393-FDC0-509647B8734E}"/>
                  </a:ext>
                </a:extLst>
              </p:cNvPr>
              <p:cNvSpPr/>
              <p:nvPr/>
            </p:nvSpPr>
            <p:spPr>
              <a:xfrm>
                <a:off x="12187158" y="5936917"/>
                <a:ext cx="125491" cy="165666"/>
              </a:xfrm>
              <a:custGeom>
                <a:avLst/>
                <a:gdLst/>
                <a:ahLst/>
                <a:cxnLst/>
                <a:rect l="l" t="t" r="r" b="b"/>
                <a:pathLst>
                  <a:path w="125491" h="165666" extrusionOk="0">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 name="Google Shape;30;p70">
                <a:extLst>
                  <a:ext uri="{FF2B5EF4-FFF2-40B4-BE49-F238E27FC236}">
                    <a16:creationId xmlns:a16="http://schemas.microsoft.com/office/drawing/2014/main" id="{182D8A19-752C-F0D7-649D-34C25E674513}"/>
                  </a:ext>
                </a:extLst>
              </p:cNvPr>
              <p:cNvSpPr/>
              <p:nvPr/>
            </p:nvSpPr>
            <p:spPr>
              <a:xfrm>
                <a:off x="12172870" y="5786484"/>
                <a:ext cx="139779" cy="165666"/>
              </a:xfrm>
              <a:custGeom>
                <a:avLst/>
                <a:gdLst/>
                <a:ahLst/>
                <a:cxnLst/>
                <a:rect l="l" t="t" r="r" b="b"/>
                <a:pathLst>
                  <a:path w="139779" h="165666" extrusionOk="0">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0" name="Google Shape;31;p70">
              <a:extLst>
                <a:ext uri="{FF2B5EF4-FFF2-40B4-BE49-F238E27FC236}">
                  <a16:creationId xmlns:a16="http://schemas.microsoft.com/office/drawing/2014/main" id="{722228E1-7DC8-4FF4-1F6F-C61C11320828}"/>
                </a:ext>
              </a:extLst>
            </p:cNvPr>
            <p:cNvGrpSpPr/>
            <p:nvPr/>
          </p:nvGrpSpPr>
          <p:grpSpPr>
            <a:xfrm>
              <a:off x="11846163" y="6237782"/>
              <a:ext cx="371713" cy="288487"/>
              <a:chOff x="11846163" y="6237782"/>
              <a:chExt cx="371713" cy="288487"/>
            </a:xfrm>
          </p:grpSpPr>
          <p:sp>
            <p:nvSpPr>
              <p:cNvPr id="45" name="Google Shape;32;p70">
                <a:extLst>
                  <a:ext uri="{FF2B5EF4-FFF2-40B4-BE49-F238E27FC236}">
                    <a16:creationId xmlns:a16="http://schemas.microsoft.com/office/drawing/2014/main" id="{B4E3D2F6-C6DD-428F-3834-AA97234C5834}"/>
                  </a:ext>
                </a:extLst>
              </p:cNvPr>
              <p:cNvSpPr/>
              <p:nvPr/>
            </p:nvSpPr>
            <p:spPr>
              <a:xfrm>
                <a:off x="11846163" y="6238734"/>
                <a:ext cx="192881" cy="287535"/>
              </a:xfrm>
              <a:custGeom>
                <a:avLst/>
                <a:gdLst/>
                <a:ahLst/>
                <a:cxnLst/>
                <a:rect l="l" t="t" r="r" b="b"/>
                <a:pathLst>
                  <a:path w="192881" h="287535" extrusionOk="0">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6" name="Google Shape;33;p70">
                <a:extLst>
                  <a:ext uri="{FF2B5EF4-FFF2-40B4-BE49-F238E27FC236}">
                    <a16:creationId xmlns:a16="http://schemas.microsoft.com/office/drawing/2014/main" id="{8D6D62C4-D58E-52EE-E285-179100BC7533}"/>
                  </a:ext>
                </a:extLst>
              </p:cNvPr>
              <p:cNvSpPr/>
              <p:nvPr/>
            </p:nvSpPr>
            <p:spPr>
              <a:xfrm>
                <a:off x="11951652" y="6388214"/>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 name="Google Shape;34;p70">
                <a:extLst>
                  <a:ext uri="{FF2B5EF4-FFF2-40B4-BE49-F238E27FC236}">
                    <a16:creationId xmlns:a16="http://schemas.microsoft.com/office/drawing/2014/main" id="{1B41CABE-4712-D66F-C471-157625D1B8DD}"/>
                  </a:ext>
                </a:extLst>
              </p:cNvPr>
              <p:cNvSpPr/>
              <p:nvPr/>
            </p:nvSpPr>
            <p:spPr>
              <a:xfrm>
                <a:off x="11926411" y="6237782"/>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1" name="Google Shape;35;p70">
              <a:extLst>
                <a:ext uri="{FF2B5EF4-FFF2-40B4-BE49-F238E27FC236}">
                  <a16:creationId xmlns:a16="http://schemas.microsoft.com/office/drawing/2014/main" id="{980F0FC3-B527-8890-9510-41C2670C0329}"/>
                </a:ext>
              </a:extLst>
            </p:cNvPr>
            <p:cNvSpPr/>
            <p:nvPr/>
          </p:nvSpPr>
          <p:spPr>
            <a:xfrm>
              <a:off x="12064047" y="6116118"/>
              <a:ext cx="122667" cy="209052"/>
            </a:xfrm>
            <a:custGeom>
              <a:avLst/>
              <a:gdLst/>
              <a:ahLst/>
              <a:cxnLst/>
              <a:rect l="l" t="t" r="r" b="b"/>
              <a:pathLst>
                <a:path w="122667" h="209052" extrusionOk="0">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 name="Google Shape;36;p70">
              <a:extLst>
                <a:ext uri="{FF2B5EF4-FFF2-40B4-BE49-F238E27FC236}">
                  <a16:creationId xmlns:a16="http://schemas.microsoft.com/office/drawing/2014/main" id="{AE90646F-EE5D-5702-9A68-5B4FC268F95F}"/>
                </a:ext>
              </a:extLst>
            </p:cNvPr>
            <p:cNvSpPr/>
            <p:nvPr/>
          </p:nvSpPr>
          <p:spPr>
            <a:xfrm>
              <a:off x="11770677" y="5674698"/>
              <a:ext cx="122667" cy="209647"/>
            </a:xfrm>
            <a:custGeom>
              <a:avLst/>
              <a:gdLst/>
              <a:ahLst/>
              <a:cxnLst/>
              <a:rect l="l" t="t" r="r" b="b"/>
              <a:pathLst>
                <a:path w="122667" h="209647" extrusionOk="0">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37;p70">
              <a:extLst>
                <a:ext uri="{FF2B5EF4-FFF2-40B4-BE49-F238E27FC236}">
                  <a16:creationId xmlns:a16="http://schemas.microsoft.com/office/drawing/2014/main" id="{E9E11B9F-2FF6-EE9C-F7A6-EF1F106B21AF}"/>
                </a:ext>
              </a:extLst>
            </p:cNvPr>
            <p:cNvSpPr/>
            <p:nvPr/>
          </p:nvSpPr>
          <p:spPr>
            <a:xfrm>
              <a:off x="12188825" y="5489428"/>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 name="Google Shape;38;p70">
              <a:extLst>
                <a:ext uri="{FF2B5EF4-FFF2-40B4-BE49-F238E27FC236}">
                  <a16:creationId xmlns:a16="http://schemas.microsoft.com/office/drawing/2014/main" id="{E1496B14-2E54-63AC-3EC5-94C497F1DD01}"/>
                </a:ext>
              </a:extLst>
            </p:cNvPr>
            <p:cNvSpPr/>
            <p:nvPr/>
          </p:nvSpPr>
          <p:spPr>
            <a:xfrm>
              <a:off x="12258357" y="6392023"/>
              <a:ext cx="54292" cy="18090"/>
            </a:xfrm>
            <a:custGeom>
              <a:avLst/>
              <a:gdLst/>
              <a:ahLst/>
              <a:cxnLst/>
              <a:rect l="l" t="t" r="r" b="b"/>
              <a:pathLst>
                <a:path w="54292" h="18090" extrusionOk="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 name="Google Shape;39;p70">
              <a:extLst>
                <a:ext uri="{FF2B5EF4-FFF2-40B4-BE49-F238E27FC236}">
                  <a16:creationId xmlns:a16="http://schemas.microsoft.com/office/drawing/2014/main" id="{C4C3853D-47FB-1653-29C6-2B15752CEDFE}"/>
                </a:ext>
              </a:extLst>
            </p:cNvPr>
            <p:cNvSpPr/>
            <p:nvPr/>
          </p:nvSpPr>
          <p:spPr>
            <a:xfrm>
              <a:off x="11787399" y="6011419"/>
              <a:ext cx="132291" cy="204940"/>
            </a:xfrm>
            <a:custGeom>
              <a:avLst/>
              <a:gdLst/>
              <a:ahLst/>
              <a:cxnLst/>
              <a:rect l="l" t="t" r="r" b="b"/>
              <a:pathLst>
                <a:path w="132291" h="204940" extrusionOk="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 name="Google Shape;40;p70">
              <a:extLst>
                <a:ext uri="{FF2B5EF4-FFF2-40B4-BE49-F238E27FC236}">
                  <a16:creationId xmlns:a16="http://schemas.microsoft.com/office/drawing/2014/main" id="{52CF3201-F0F1-6430-AA2B-A25B899A64F4}"/>
                </a:ext>
              </a:extLst>
            </p:cNvPr>
            <p:cNvSpPr/>
            <p:nvPr/>
          </p:nvSpPr>
          <p:spPr>
            <a:xfrm>
              <a:off x="12031239" y="5564168"/>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7" name="Google Shape;41;p70">
              <a:extLst>
                <a:ext uri="{FF2B5EF4-FFF2-40B4-BE49-F238E27FC236}">
                  <a16:creationId xmlns:a16="http://schemas.microsoft.com/office/drawing/2014/main" id="{6FC27357-832A-6075-16A8-AD2BC3C0489D}"/>
                </a:ext>
              </a:extLst>
            </p:cNvPr>
            <p:cNvGrpSpPr/>
            <p:nvPr/>
          </p:nvGrpSpPr>
          <p:grpSpPr>
            <a:xfrm>
              <a:off x="10968672" y="5214269"/>
              <a:ext cx="912495" cy="1194891"/>
              <a:chOff x="10968672" y="5214269"/>
              <a:chExt cx="912495" cy="1194891"/>
            </a:xfrm>
          </p:grpSpPr>
          <p:grpSp>
            <p:nvGrpSpPr>
              <p:cNvPr id="18" name="Google Shape;42;p70">
                <a:extLst>
                  <a:ext uri="{FF2B5EF4-FFF2-40B4-BE49-F238E27FC236}">
                    <a16:creationId xmlns:a16="http://schemas.microsoft.com/office/drawing/2014/main" id="{1C993932-A6F4-06F8-0244-572671383140}"/>
                  </a:ext>
                </a:extLst>
              </p:cNvPr>
              <p:cNvGrpSpPr/>
              <p:nvPr/>
            </p:nvGrpSpPr>
            <p:grpSpPr>
              <a:xfrm>
                <a:off x="10968672" y="5789340"/>
                <a:ext cx="751522" cy="619820"/>
                <a:chOff x="10968672" y="5789340"/>
                <a:chExt cx="751522" cy="619820"/>
              </a:xfrm>
            </p:grpSpPr>
            <p:sp>
              <p:nvSpPr>
                <p:cNvPr id="34" name="Google Shape;43;p70">
                  <a:extLst>
                    <a:ext uri="{FF2B5EF4-FFF2-40B4-BE49-F238E27FC236}">
                      <a16:creationId xmlns:a16="http://schemas.microsoft.com/office/drawing/2014/main" id="{ECCA279B-275C-9117-564E-3899EA6BB4E5}"/>
                    </a:ext>
                  </a:extLst>
                </p:cNvPr>
                <p:cNvSpPr/>
                <p:nvPr/>
              </p:nvSpPr>
              <p:spPr>
                <a:xfrm>
                  <a:off x="10968672" y="5794101"/>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44;p70">
                  <a:extLst>
                    <a:ext uri="{FF2B5EF4-FFF2-40B4-BE49-F238E27FC236}">
                      <a16:creationId xmlns:a16="http://schemas.microsoft.com/office/drawing/2014/main" id="{8A978D51-6088-E470-6F6B-D407BEF7210F}"/>
                    </a:ext>
                  </a:extLst>
                </p:cNvPr>
                <p:cNvSpPr/>
                <p:nvPr/>
              </p:nvSpPr>
              <p:spPr>
                <a:xfrm>
                  <a:off x="11180127" y="5789340"/>
                  <a:ext cx="181927" cy="190420"/>
                </a:xfrm>
                <a:custGeom>
                  <a:avLst/>
                  <a:gdLst/>
                  <a:ahLst/>
                  <a:cxnLst/>
                  <a:rect l="l" t="t" r="r" b="b"/>
                  <a:pathLst>
                    <a:path w="181927" h="190420" extrusionOk="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 name="Google Shape;45;p70">
                  <a:extLst>
                    <a:ext uri="{FF2B5EF4-FFF2-40B4-BE49-F238E27FC236}">
                      <a16:creationId xmlns:a16="http://schemas.microsoft.com/office/drawing/2014/main" id="{D9630969-C69F-D612-AEA4-73FBF747CBBC}"/>
                    </a:ext>
                  </a:extLst>
                </p:cNvPr>
                <p:cNvSpPr/>
                <p:nvPr/>
              </p:nvSpPr>
              <p:spPr>
                <a:xfrm>
                  <a:off x="11383009" y="5793149"/>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 name="Google Shape;46;p70">
                  <a:extLst>
                    <a:ext uri="{FF2B5EF4-FFF2-40B4-BE49-F238E27FC236}">
                      <a16:creationId xmlns:a16="http://schemas.microsoft.com/office/drawing/2014/main" id="{9CCA0266-44DF-B0AB-CE15-6406EA7D0E71}"/>
                    </a:ext>
                  </a:extLst>
                </p:cNvPr>
                <p:cNvSpPr/>
                <p:nvPr/>
              </p:nvSpPr>
              <p:spPr>
                <a:xfrm>
                  <a:off x="11558269" y="5793149"/>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 name="Google Shape;47;p70">
                  <a:extLst>
                    <a:ext uri="{FF2B5EF4-FFF2-40B4-BE49-F238E27FC236}">
                      <a16:creationId xmlns:a16="http://schemas.microsoft.com/office/drawing/2014/main" id="{B87865D8-B7A2-0EC8-1C22-A62BE3516AAC}"/>
                    </a:ext>
                  </a:extLst>
                </p:cNvPr>
                <p:cNvSpPr/>
                <p:nvPr/>
              </p:nvSpPr>
              <p:spPr>
                <a:xfrm>
                  <a:off x="10982007" y="6007373"/>
                  <a:ext cx="131445" cy="186612"/>
                </a:xfrm>
                <a:custGeom>
                  <a:avLst/>
                  <a:gdLst/>
                  <a:ahLst/>
                  <a:cxnLst/>
                  <a:rect l="l" t="t" r="r" b="b"/>
                  <a:pathLst>
                    <a:path w="131445" h="186612" extrusionOk="0">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 name="Google Shape;48;p70">
                  <a:extLst>
                    <a:ext uri="{FF2B5EF4-FFF2-40B4-BE49-F238E27FC236}">
                      <a16:creationId xmlns:a16="http://schemas.microsoft.com/office/drawing/2014/main" id="{58489DD7-E276-3079-9097-32D8E656E6BD}"/>
                    </a:ext>
                  </a:extLst>
                </p:cNvPr>
                <p:cNvSpPr/>
                <p:nvPr/>
              </p:nvSpPr>
              <p:spPr>
                <a:xfrm>
                  <a:off x="11126787" y="6002612"/>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 name="Google Shape;49;p70">
                  <a:extLst>
                    <a:ext uri="{FF2B5EF4-FFF2-40B4-BE49-F238E27FC236}">
                      <a16:creationId xmlns:a16="http://schemas.microsoft.com/office/drawing/2014/main" id="{FD17AFCF-7BD4-C16E-5F1A-6CAB4F945F62}"/>
                    </a:ext>
                  </a:extLst>
                </p:cNvPr>
                <p:cNvSpPr/>
                <p:nvPr/>
              </p:nvSpPr>
              <p:spPr>
                <a:xfrm>
                  <a:off x="11333480" y="6002612"/>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1" name="Google Shape;50;p70">
                  <a:extLst>
                    <a:ext uri="{FF2B5EF4-FFF2-40B4-BE49-F238E27FC236}">
                      <a16:creationId xmlns:a16="http://schemas.microsoft.com/office/drawing/2014/main" id="{AE430544-98F5-A5A5-1480-0336FA34C254}"/>
                    </a:ext>
                  </a:extLst>
                </p:cNvPr>
                <p:cNvSpPr/>
                <p:nvPr/>
              </p:nvSpPr>
              <p:spPr>
                <a:xfrm>
                  <a:off x="11546840" y="6006420"/>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 name="Google Shape;51;p70">
                  <a:extLst>
                    <a:ext uri="{FF2B5EF4-FFF2-40B4-BE49-F238E27FC236}">
                      <a16:creationId xmlns:a16="http://schemas.microsoft.com/office/drawing/2014/main" id="{DEA5D58F-7EAB-3FDA-DA3C-993B87C8A408}"/>
                    </a:ext>
                  </a:extLst>
                </p:cNvPr>
                <p:cNvSpPr/>
                <p:nvPr/>
              </p:nvSpPr>
              <p:spPr>
                <a:xfrm>
                  <a:off x="10982007" y="6221596"/>
                  <a:ext cx="123825" cy="185660"/>
                </a:xfrm>
                <a:custGeom>
                  <a:avLst/>
                  <a:gdLst/>
                  <a:ahLst/>
                  <a:cxnLst/>
                  <a:rect l="l" t="t" r="r" b="b"/>
                  <a:pathLst>
                    <a:path w="123825" h="185660" extrusionOk="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3" name="Google Shape;52;p70">
                  <a:extLst>
                    <a:ext uri="{FF2B5EF4-FFF2-40B4-BE49-F238E27FC236}">
                      <a16:creationId xmlns:a16="http://schemas.microsoft.com/office/drawing/2014/main" id="{9D8088A6-BA23-91DE-1FC5-6811FC299863}"/>
                    </a:ext>
                  </a:extLst>
                </p:cNvPr>
                <p:cNvSpPr/>
                <p:nvPr/>
              </p:nvSpPr>
              <p:spPr>
                <a:xfrm>
                  <a:off x="11127740" y="6220644"/>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53;p70">
                  <a:extLst>
                    <a:ext uri="{FF2B5EF4-FFF2-40B4-BE49-F238E27FC236}">
                      <a16:creationId xmlns:a16="http://schemas.microsoft.com/office/drawing/2014/main" id="{A49263DA-81BF-4B9D-6DEF-5E2A5EF2F7B5}"/>
                    </a:ext>
                  </a:extLst>
                </p:cNvPr>
                <p:cNvSpPr/>
                <p:nvPr/>
              </p:nvSpPr>
              <p:spPr>
                <a:xfrm>
                  <a:off x="11321097" y="6220644"/>
                  <a:ext cx="165734" cy="188516"/>
                </a:xfrm>
                <a:custGeom>
                  <a:avLst/>
                  <a:gdLst/>
                  <a:ahLst/>
                  <a:cxnLst/>
                  <a:rect l="l" t="t" r="r" b="b"/>
                  <a:pathLst>
                    <a:path w="165734" h="188516" extrusionOk="0">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9" name="Google Shape;54;p70">
                <a:extLst>
                  <a:ext uri="{FF2B5EF4-FFF2-40B4-BE49-F238E27FC236}">
                    <a16:creationId xmlns:a16="http://schemas.microsoft.com/office/drawing/2014/main" id="{CEF81E9B-F786-48DD-07FC-601E626F4A25}"/>
                  </a:ext>
                </a:extLst>
              </p:cNvPr>
              <p:cNvGrpSpPr/>
              <p:nvPr/>
            </p:nvGrpSpPr>
            <p:grpSpPr>
              <a:xfrm>
                <a:off x="10976292" y="5214269"/>
                <a:ext cx="904875" cy="408453"/>
                <a:chOff x="10976292" y="5214269"/>
                <a:chExt cx="904875" cy="408453"/>
              </a:xfrm>
            </p:grpSpPr>
            <p:sp>
              <p:nvSpPr>
                <p:cNvPr id="24" name="Google Shape;55;p70">
                  <a:extLst>
                    <a:ext uri="{FF2B5EF4-FFF2-40B4-BE49-F238E27FC236}">
                      <a16:creationId xmlns:a16="http://schemas.microsoft.com/office/drawing/2014/main" id="{C0EEFE1A-70B9-247F-1C8E-12F785035ECC}"/>
                    </a:ext>
                  </a:extLst>
                </p:cNvPr>
                <p:cNvSpPr/>
                <p:nvPr/>
              </p:nvSpPr>
              <p:spPr>
                <a:xfrm>
                  <a:off x="10982007" y="5219030"/>
                  <a:ext cx="160020" cy="186612"/>
                </a:xfrm>
                <a:custGeom>
                  <a:avLst/>
                  <a:gdLst/>
                  <a:ahLst/>
                  <a:cxnLst/>
                  <a:rect l="l" t="t" r="r" b="b"/>
                  <a:pathLst>
                    <a:path w="160020" h="186612" extrusionOk="0">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 name="Google Shape;56;p70">
                  <a:extLst>
                    <a:ext uri="{FF2B5EF4-FFF2-40B4-BE49-F238E27FC236}">
                      <a16:creationId xmlns:a16="http://schemas.microsoft.com/office/drawing/2014/main" id="{FA41B523-A433-4515-A845-B1321598ED07}"/>
                    </a:ext>
                  </a:extLst>
                </p:cNvPr>
                <p:cNvSpPr/>
                <p:nvPr/>
              </p:nvSpPr>
              <p:spPr>
                <a:xfrm>
                  <a:off x="11162030" y="5219030"/>
                  <a:ext cx="114300" cy="185660"/>
                </a:xfrm>
                <a:custGeom>
                  <a:avLst/>
                  <a:gdLst/>
                  <a:ahLst/>
                  <a:cxnLst/>
                  <a:rect l="l" t="t" r="r" b="b"/>
                  <a:pathLst>
                    <a:path w="114300" h="185660" extrusionOk="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 name="Google Shape;57;p70">
                  <a:extLst>
                    <a:ext uri="{FF2B5EF4-FFF2-40B4-BE49-F238E27FC236}">
                      <a16:creationId xmlns:a16="http://schemas.microsoft.com/office/drawing/2014/main" id="{0A2E1175-D2B0-2D90-028F-B1087DC8731A}"/>
                    </a:ext>
                  </a:extLst>
                </p:cNvPr>
                <p:cNvSpPr/>
                <p:nvPr/>
              </p:nvSpPr>
              <p:spPr>
                <a:xfrm>
                  <a:off x="11288712" y="5214269"/>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 name="Google Shape;58;p70">
                  <a:extLst>
                    <a:ext uri="{FF2B5EF4-FFF2-40B4-BE49-F238E27FC236}">
                      <a16:creationId xmlns:a16="http://schemas.microsoft.com/office/drawing/2014/main" id="{1740A7B1-FFA6-05BF-EE25-C0CF39263B00}"/>
                    </a:ext>
                  </a:extLst>
                </p:cNvPr>
                <p:cNvSpPr/>
                <p:nvPr/>
              </p:nvSpPr>
              <p:spPr>
                <a:xfrm>
                  <a:off x="11496357" y="5216174"/>
                  <a:ext cx="182880" cy="192325"/>
                </a:xfrm>
                <a:custGeom>
                  <a:avLst/>
                  <a:gdLst/>
                  <a:ahLst/>
                  <a:cxnLst/>
                  <a:rect l="l" t="t" r="r" b="b"/>
                  <a:pathLst>
                    <a:path w="182880" h="192325" extrusionOk="0">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 name="Google Shape;59;p70">
                  <a:extLst>
                    <a:ext uri="{FF2B5EF4-FFF2-40B4-BE49-F238E27FC236}">
                      <a16:creationId xmlns:a16="http://schemas.microsoft.com/office/drawing/2014/main" id="{7E4918BB-51B4-D10F-3107-1EF5AD70A84B}"/>
                    </a:ext>
                  </a:extLst>
                </p:cNvPr>
                <p:cNvSpPr/>
                <p:nvPr/>
              </p:nvSpPr>
              <p:spPr>
                <a:xfrm>
                  <a:off x="11699240" y="5219030"/>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 name="Google Shape;60;p70">
                  <a:extLst>
                    <a:ext uri="{FF2B5EF4-FFF2-40B4-BE49-F238E27FC236}">
                      <a16:creationId xmlns:a16="http://schemas.microsoft.com/office/drawing/2014/main" id="{490798B7-46F7-932F-8264-1F4D3764F8B7}"/>
                    </a:ext>
                  </a:extLst>
                </p:cNvPr>
                <p:cNvSpPr/>
                <p:nvPr/>
              </p:nvSpPr>
              <p:spPr>
                <a:xfrm>
                  <a:off x="10976292" y="5430397"/>
                  <a:ext cx="181927" cy="192325"/>
                </a:xfrm>
                <a:custGeom>
                  <a:avLst/>
                  <a:gdLst/>
                  <a:ahLst/>
                  <a:cxnLst/>
                  <a:rect l="l" t="t" r="r" b="b"/>
                  <a:pathLst>
                    <a:path w="181927" h="192325" extrusionOk="0">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 name="Google Shape;61;p70">
                  <a:extLst>
                    <a:ext uri="{FF2B5EF4-FFF2-40B4-BE49-F238E27FC236}">
                      <a16:creationId xmlns:a16="http://schemas.microsoft.com/office/drawing/2014/main" id="{4DC89F10-894E-41D5-0A87-44899F880A0B}"/>
                    </a:ext>
                  </a:extLst>
                </p:cNvPr>
                <p:cNvSpPr/>
                <p:nvPr/>
              </p:nvSpPr>
              <p:spPr>
                <a:xfrm>
                  <a:off x="11179175" y="5432301"/>
                  <a:ext cx="172402" cy="186612"/>
                </a:xfrm>
                <a:custGeom>
                  <a:avLst/>
                  <a:gdLst/>
                  <a:ahLst/>
                  <a:cxnLst/>
                  <a:rect l="l" t="t" r="r" b="b"/>
                  <a:pathLst>
                    <a:path w="172402" h="186612" extrusionOk="0">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 name="Google Shape;62;p70">
                  <a:extLst>
                    <a:ext uri="{FF2B5EF4-FFF2-40B4-BE49-F238E27FC236}">
                      <a16:creationId xmlns:a16="http://schemas.microsoft.com/office/drawing/2014/main" id="{17ADC05A-9FF0-F4E1-82BD-6D9706752B85}"/>
                    </a:ext>
                  </a:extLst>
                </p:cNvPr>
                <p:cNvSpPr/>
                <p:nvPr/>
              </p:nvSpPr>
              <p:spPr>
                <a:xfrm>
                  <a:off x="11364912" y="5433253"/>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 name="Google Shape;63;p70">
                  <a:extLst>
                    <a:ext uri="{FF2B5EF4-FFF2-40B4-BE49-F238E27FC236}">
                      <a16:creationId xmlns:a16="http://schemas.microsoft.com/office/drawing/2014/main" id="{86A64DE0-0FA5-2800-C0A2-E6046E109804}"/>
                    </a:ext>
                  </a:extLst>
                </p:cNvPr>
                <p:cNvSpPr/>
                <p:nvPr/>
              </p:nvSpPr>
              <p:spPr>
                <a:xfrm>
                  <a:off x="11581130" y="5432301"/>
                  <a:ext cx="58102" cy="186612"/>
                </a:xfrm>
                <a:custGeom>
                  <a:avLst/>
                  <a:gdLst/>
                  <a:ahLst/>
                  <a:cxnLst/>
                  <a:rect l="l" t="t" r="r" b="b"/>
                  <a:pathLst>
                    <a:path w="58102" h="186612" extrusionOk="0">
                      <a:moveTo>
                        <a:pt x="58102" y="0"/>
                      </a:moveTo>
                      <a:lnTo>
                        <a:pt x="58102" y="186613"/>
                      </a:lnTo>
                      <a:lnTo>
                        <a:pt x="0" y="186613"/>
                      </a:lnTo>
                      <a:lnTo>
                        <a:pt x="0" y="952"/>
                      </a:lnTo>
                      <a:lnTo>
                        <a:pt x="58102"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 name="Google Shape;64;p70">
                  <a:extLst>
                    <a:ext uri="{FF2B5EF4-FFF2-40B4-BE49-F238E27FC236}">
                      <a16:creationId xmlns:a16="http://schemas.microsoft.com/office/drawing/2014/main" id="{853B99FE-A4DF-541F-7D36-D0092F450C72}"/>
                    </a:ext>
                  </a:extLst>
                </p:cNvPr>
                <p:cNvSpPr/>
                <p:nvPr/>
              </p:nvSpPr>
              <p:spPr>
                <a:xfrm>
                  <a:off x="11665902" y="5433253"/>
                  <a:ext cx="178117" cy="185660"/>
                </a:xfrm>
                <a:custGeom>
                  <a:avLst/>
                  <a:gdLst/>
                  <a:ahLst/>
                  <a:cxnLst/>
                  <a:rect l="l" t="t" r="r" b="b"/>
                  <a:pathLst>
                    <a:path w="178117" h="185660" extrusionOk="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0" name="Google Shape;65;p70">
                <a:extLst>
                  <a:ext uri="{FF2B5EF4-FFF2-40B4-BE49-F238E27FC236}">
                    <a16:creationId xmlns:a16="http://schemas.microsoft.com/office/drawing/2014/main" id="{45098340-9C03-6A88-C396-5CC368DE34DB}"/>
                  </a:ext>
                </a:extLst>
              </p:cNvPr>
              <p:cNvGrpSpPr/>
              <p:nvPr/>
            </p:nvGrpSpPr>
            <p:grpSpPr>
              <a:xfrm>
                <a:off x="11013440" y="5670327"/>
                <a:ext cx="207644" cy="85689"/>
                <a:chOff x="11013440" y="5670327"/>
                <a:chExt cx="207644" cy="85689"/>
              </a:xfrm>
            </p:grpSpPr>
            <p:sp>
              <p:nvSpPr>
                <p:cNvPr id="21" name="Google Shape;66;p70">
                  <a:extLst>
                    <a:ext uri="{FF2B5EF4-FFF2-40B4-BE49-F238E27FC236}">
                      <a16:creationId xmlns:a16="http://schemas.microsoft.com/office/drawing/2014/main" id="{29F0AD0C-B1A3-C755-5A49-F5BA180FDB50}"/>
                    </a:ext>
                  </a:extLst>
                </p:cNvPr>
                <p:cNvSpPr/>
                <p:nvPr/>
              </p:nvSpPr>
              <p:spPr>
                <a:xfrm>
                  <a:off x="11013440" y="5673184"/>
                  <a:ext cx="45719" cy="81881"/>
                </a:xfrm>
                <a:custGeom>
                  <a:avLst/>
                  <a:gdLst/>
                  <a:ahLst/>
                  <a:cxnLst/>
                  <a:rect l="l" t="t" r="r" b="b"/>
                  <a:pathLst>
                    <a:path w="45719" h="81881"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 name="Google Shape;67;p70">
                  <a:extLst>
                    <a:ext uri="{FF2B5EF4-FFF2-40B4-BE49-F238E27FC236}">
                      <a16:creationId xmlns:a16="http://schemas.microsoft.com/office/drawing/2014/main" id="{C6A12E8F-CAD2-0811-F19A-C052A560DC1B}"/>
                    </a:ext>
                  </a:extLst>
                </p:cNvPr>
                <p:cNvSpPr/>
                <p:nvPr/>
              </p:nvSpPr>
              <p:spPr>
                <a:xfrm>
                  <a:off x="11066780" y="5670327"/>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 name="Google Shape;68;p70">
                  <a:extLst>
                    <a:ext uri="{FF2B5EF4-FFF2-40B4-BE49-F238E27FC236}">
                      <a16:creationId xmlns:a16="http://schemas.microsoft.com/office/drawing/2014/main" id="{26B253D1-CA14-D031-F9F4-B95B58817DDE}"/>
                    </a:ext>
                  </a:extLst>
                </p:cNvPr>
                <p:cNvSpPr/>
                <p:nvPr/>
              </p:nvSpPr>
              <p:spPr>
                <a:xfrm>
                  <a:off x="11164887" y="5672232"/>
                  <a:ext cx="56197" cy="81880"/>
                </a:xfrm>
                <a:custGeom>
                  <a:avLst/>
                  <a:gdLst/>
                  <a:ahLst/>
                  <a:cxnLst/>
                  <a:rect l="l" t="t" r="r" b="b"/>
                  <a:pathLst>
                    <a:path w="56197" h="81880" extrusionOk="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sp>
        <p:nvSpPr>
          <p:cNvPr id="57" name="Rectangle 56">
            <a:extLst>
              <a:ext uri="{FF2B5EF4-FFF2-40B4-BE49-F238E27FC236}">
                <a16:creationId xmlns:a16="http://schemas.microsoft.com/office/drawing/2014/main" id="{2FE1A5AC-1180-7D60-693C-4533BD42D2C3}"/>
              </a:ext>
            </a:extLst>
          </p:cNvPr>
          <p:cNvSpPr>
            <a:spLocks noChangeArrowheads="1"/>
          </p:cNvSpPr>
          <p:nvPr/>
        </p:nvSpPr>
        <p:spPr bwMode="auto">
          <a:xfrm>
            <a:off x="1489265" y="6870640"/>
            <a:ext cx="2395554" cy="4616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ctr"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333333"/>
                </a:solidFill>
                <a:effectLst/>
                <a:latin typeface="Source Sans Pro" panose="020B0503030403020204" pitchFamily="34" charset="0"/>
              </a:rPr>
              <a:t>Blockchain for </a:t>
            </a:r>
            <a:r>
              <a:rPr kumimoji="0" lang="en-US" altLang="en-US" sz="8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800" b="0" i="0" u="none" strike="noStrike" cap="none" normalizeH="0" baseline="0" dirty="0">
                <a:ln>
                  <a:noFill/>
                </a:ln>
                <a:solidFill>
                  <a:srgbClr val="333333"/>
                </a:solidFill>
                <a:effectLst/>
                <a:latin typeface="Source Sans Pro" panose="020B0503030403020204" pitchFamily="34" charset="0"/>
              </a:rPr>
              <a:t> Open Educational Resources © 2023/2024 by Blockchain for </a:t>
            </a:r>
            <a:r>
              <a:rPr kumimoji="0" lang="en-US" altLang="en-US" sz="8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800" b="0" i="0" u="none" strike="noStrike" cap="none" normalizeH="0" baseline="0" dirty="0">
                <a:ln>
                  <a:noFill/>
                </a:ln>
                <a:solidFill>
                  <a:srgbClr val="333333"/>
                </a:solidFill>
                <a:effectLst/>
                <a:latin typeface="Source Sans Pro" panose="020B0503030403020204" pitchFamily="34" charset="0"/>
              </a:rPr>
              <a:t> Consortium is licensed under </a:t>
            </a:r>
            <a:r>
              <a:rPr kumimoji="0" lang="en-US" altLang="en-US" sz="800" b="0" i="0" u="none" strike="noStrike" cap="none" normalizeH="0" baseline="0" dirty="0">
                <a:ln>
                  <a:noFill/>
                </a:ln>
                <a:solidFill>
                  <a:srgbClr val="D14500"/>
                </a:solidFill>
                <a:effectLst/>
                <a:latin typeface="Source Sans Pro" panose="020B0503030403020204" pitchFamily="34" charset="0"/>
                <a:hlinkClick r:id="rId4"/>
              </a:rPr>
              <a:t>CC BY-SA 4.0  </a:t>
            </a:r>
            <a:r>
              <a:rPr kumimoji="0" lang="en-US" altLang="en-US" sz="800" b="0" i="0" u="none" strike="noStrike" cap="none" normalizeH="0" baseline="0" dirty="0">
                <a:ln>
                  <a:noFill/>
                </a:ln>
                <a:solidFill>
                  <a:srgbClr val="D14500"/>
                </a:solidFill>
                <a:effectLst/>
                <a:latin typeface="Source Sans Pro" panose="020B0503030403020204" pitchFamily="34" charset="0"/>
              </a:rPr>
              <a:t>  </a:t>
            </a:r>
            <a:r>
              <a:rPr kumimoji="0" lang="en-US" altLang="en-US" sz="300" b="0" i="0" u="none" strike="noStrike" cap="none" normalizeH="0" baseline="0" dirty="0">
                <a:ln>
                  <a:noFill/>
                </a:ln>
                <a:solidFill>
                  <a:schemeClr val="tx1"/>
                </a:solidFill>
                <a:effectLst/>
              </a:rPr>
              <a:t> </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pic>
        <p:nvPicPr>
          <p:cNvPr id="58" name="Picture 6">
            <a:extLst>
              <a:ext uri="{FF2B5EF4-FFF2-40B4-BE49-F238E27FC236}">
                <a16:creationId xmlns:a16="http://schemas.microsoft.com/office/drawing/2014/main" id="{D5AC2074-61F3-8FE0-2BA4-5AF478EFC8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680" y="6943350"/>
            <a:ext cx="903881" cy="316246"/>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8">
            <a:extLst>
              <a:ext uri="{FF2B5EF4-FFF2-40B4-BE49-F238E27FC236}">
                <a16:creationId xmlns:a16="http://schemas.microsoft.com/office/drawing/2014/main" id="{623CE9FE-A159-86C6-0621-FDB82E1CE848}"/>
              </a:ext>
            </a:extLst>
          </p:cNvPr>
          <p:cNvPicPr>
            <a:picLocks noChangeAspect="1"/>
          </p:cNvPicPr>
          <p:nvPr/>
        </p:nvPicPr>
        <p:blipFill>
          <a:blip r:embed="rId6"/>
          <a:stretch>
            <a:fillRect/>
          </a:stretch>
        </p:blipFill>
        <p:spPr>
          <a:xfrm>
            <a:off x="8875443" y="6406845"/>
            <a:ext cx="1638095" cy="342857"/>
          </a:xfrm>
          <a:prstGeom prst="rect">
            <a:avLst/>
          </a:prstGeom>
        </p:spPr>
      </p:pic>
      <p:sp>
        <p:nvSpPr>
          <p:cNvPr id="60" name="TextBox 59">
            <a:extLst>
              <a:ext uri="{FF2B5EF4-FFF2-40B4-BE49-F238E27FC236}">
                <a16:creationId xmlns:a16="http://schemas.microsoft.com/office/drawing/2014/main" id="{A18D6EBF-C5DD-A17C-526C-047C4F76D173}"/>
              </a:ext>
            </a:extLst>
          </p:cNvPr>
          <p:cNvSpPr txBox="1"/>
          <p:nvPr/>
        </p:nvSpPr>
        <p:spPr>
          <a:xfrm>
            <a:off x="8113684" y="6749702"/>
            <a:ext cx="2399373" cy="630942"/>
          </a:xfrm>
          <a:prstGeom prst="rect">
            <a:avLst/>
          </a:prstGeom>
          <a:noFill/>
        </p:spPr>
        <p:txBody>
          <a:bodyPr wrap="square">
            <a:spAutoFit/>
          </a:bodyPr>
          <a:lstStyle/>
          <a:p>
            <a:pPr algn="just"/>
            <a:r>
              <a:rPr lang="en-GB" sz="700" dirty="0" err="1"/>
              <a:t>Financováno</a:t>
            </a:r>
            <a:r>
              <a:rPr lang="en-GB" sz="700" dirty="0"/>
              <a:t> </a:t>
            </a:r>
            <a:r>
              <a:rPr lang="en-GB" sz="700" dirty="0" err="1"/>
              <a:t>Evropskou</a:t>
            </a:r>
            <a:r>
              <a:rPr lang="en-GB" sz="700" dirty="0"/>
              <a:t> </a:t>
            </a:r>
            <a:r>
              <a:rPr lang="en-GB" sz="700" dirty="0" err="1"/>
              <a:t>unií</a:t>
            </a:r>
            <a:r>
              <a:rPr lang="en-GB" sz="700" dirty="0"/>
              <a:t>. </a:t>
            </a:r>
            <a:r>
              <a:rPr lang="en-GB" sz="700" dirty="0" err="1"/>
              <a:t>Názory</a:t>
            </a:r>
            <a:r>
              <a:rPr lang="en-GB" sz="700" dirty="0"/>
              <a:t> </a:t>
            </a:r>
            <a:r>
              <a:rPr lang="en-GB" sz="700" dirty="0" err="1"/>
              <a:t>vyjádřené</a:t>
            </a:r>
            <a:r>
              <a:rPr lang="en-GB" sz="700" dirty="0"/>
              <a:t> </a:t>
            </a:r>
            <a:r>
              <a:rPr lang="en-GB" sz="700" dirty="0" err="1"/>
              <a:t>jsou</a:t>
            </a:r>
            <a:r>
              <a:rPr lang="en-GB" sz="700" dirty="0"/>
              <a:t> </a:t>
            </a:r>
            <a:r>
              <a:rPr lang="en-GB" sz="700" dirty="0" err="1"/>
              <a:t>názory</a:t>
            </a:r>
            <a:r>
              <a:rPr lang="en-GB" sz="700" dirty="0"/>
              <a:t> </a:t>
            </a:r>
            <a:r>
              <a:rPr lang="en-GB" sz="700" dirty="0" err="1"/>
              <a:t>autora</a:t>
            </a:r>
            <a:r>
              <a:rPr lang="en-GB" sz="700" dirty="0"/>
              <a:t> a </a:t>
            </a:r>
            <a:r>
              <a:rPr lang="en-GB" sz="700" dirty="0" err="1"/>
              <a:t>neodráží</a:t>
            </a:r>
            <a:r>
              <a:rPr lang="en-GB" sz="700" dirty="0"/>
              <a:t> </a:t>
            </a:r>
            <a:r>
              <a:rPr lang="en-GB" sz="700" dirty="0" err="1"/>
              <a:t>nutně</a:t>
            </a:r>
            <a:r>
              <a:rPr lang="en-GB" sz="700" dirty="0"/>
              <a:t> </a:t>
            </a:r>
            <a:r>
              <a:rPr lang="en-GB" sz="700" dirty="0" err="1"/>
              <a:t>oficiální</a:t>
            </a:r>
            <a:r>
              <a:rPr lang="en-GB" sz="700" dirty="0"/>
              <a:t> </a:t>
            </a:r>
            <a:r>
              <a:rPr lang="en-GB" sz="700" dirty="0" err="1"/>
              <a:t>stanovisko</a:t>
            </a:r>
            <a:r>
              <a:rPr lang="en-GB" sz="700" dirty="0"/>
              <a:t> </a:t>
            </a:r>
            <a:r>
              <a:rPr lang="en-GB" sz="700" dirty="0" err="1"/>
              <a:t>Evropské</a:t>
            </a:r>
            <a:r>
              <a:rPr lang="en-GB" sz="700" dirty="0"/>
              <a:t> </a:t>
            </a:r>
            <a:r>
              <a:rPr lang="en-GB" sz="700" dirty="0" err="1"/>
              <a:t>unie</a:t>
            </a:r>
            <a:r>
              <a:rPr lang="en-GB" sz="700" dirty="0"/>
              <a:t> </a:t>
            </a:r>
            <a:r>
              <a:rPr lang="en-GB" sz="700" dirty="0" err="1"/>
              <a:t>či</a:t>
            </a:r>
            <a:r>
              <a:rPr lang="en-GB" sz="700" dirty="0"/>
              <a:t> </a:t>
            </a:r>
            <a:r>
              <a:rPr lang="en-GB" sz="700" dirty="0" err="1"/>
              <a:t>Evropské</a:t>
            </a:r>
            <a:r>
              <a:rPr lang="en-GB" sz="700" dirty="0"/>
              <a:t> </a:t>
            </a:r>
            <a:r>
              <a:rPr lang="en-GB" sz="700" dirty="0" err="1"/>
              <a:t>výkonné</a:t>
            </a:r>
            <a:r>
              <a:rPr lang="en-GB" sz="700" dirty="0"/>
              <a:t> </a:t>
            </a:r>
            <a:r>
              <a:rPr lang="en-GB" sz="700" dirty="0" err="1"/>
              <a:t>agentury</a:t>
            </a:r>
            <a:r>
              <a:rPr lang="en-GB" sz="700" dirty="0"/>
              <a:t> pro </a:t>
            </a:r>
            <a:r>
              <a:rPr lang="en-GB" sz="700" dirty="0" err="1"/>
              <a:t>vzdělávání</a:t>
            </a:r>
            <a:r>
              <a:rPr lang="en-GB" sz="700" dirty="0"/>
              <a:t> a </a:t>
            </a:r>
            <a:r>
              <a:rPr lang="en-GB" sz="700" dirty="0" err="1"/>
              <a:t>kulturu</a:t>
            </a:r>
            <a:r>
              <a:rPr lang="en-GB" sz="700" dirty="0"/>
              <a:t> (EACEA).  </a:t>
            </a:r>
            <a:r>
              <a:rPr lang="en-GB" sz="700" dirty="0" err="1"/>
              <a:t>Evropská</a:t>
            </a:r>
            <a:r>
              <a:rPr lang="en-GB" sz="700" dirty="0"/>
              <a:t> </a:t>
            </a:r>
            <a:r>
              <a:rPr lang="en-GB" sz="700" dirty="0" err="1"/>
              <a:t>unie</a:t>
            </a:r>
            <a:r>
              <a:rPr lang="en-GB" sz="700" dirty="0"/>
              <a:t> ani EACEA za </a:t>
            </a:r>
            <a:r>
              <a:rPr lang="en-GB" sz="700" dirty="0" err="1"/>
              <a:t>vyjádřené</a:t>
            </a:r>
            <a:r>
              <a:rPr lang="en-GB" sz="700" dirty="0"/>
              <a:t> </a:t>
            </a:r>
            <a:r>
              <a:rPr lang="en-GB" sz="700" dirty="0" err="1"/>
              <a:t>názory</a:t>
            </a:r>
            <a:r>
              <a:rPr lang="en-GB" sz="700" dirty="0"/>
              <a:t> </a:t>
            </a:r>
            <a:r>
              <a:rPr lang="en-GB" sz="700" dirty="0" err="1"/>
              <a:t>nenese</a:t>
            </a:r>
            <a:r>
              <a:rPr lang="en-GB" sz="700" dirty="0"/>
              <a:t> </a:t>
            </a:r>
            <a:r>
              <a:rPr lang="en-GB" sz="700" dirty="0" err="1"/>
              <a:t>odpovědnost</a:t>
            </a:r>
            <a:r>
              <a:rPr lang="en-GB" sz="700" dirty="0"/>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pic>
        <p:nvPicPr>
          <p:cNvPr id="390" name="Google Shape;390;g283a1922f65_0_9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91" name="Google Shape;391;g283a1922f65_0_99"/>
          <p:cNvSpPr txBox="1"/>
          <p:nvPr/>
        </p:nvSpPr>
        <p:spPr>
          <a:xfrm>
            <a:off x="393700" y="431875"/>
            <a:ext cx="923741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BLOCKCHAIN V AGR</a:t>
            </a:r>
            <a:r>
              <a:rPr lang="cs-CZ" sz="2800" dirty="0">
                <a:solidFill>
                  <a:schemeClr val="lt1"/>
                </a:solidFill>
                <a:latin typeface="Open Sans"/>
                <a:ea typeface="Open Sans"/>
                <a:cs typeface="Open Sans"/>
                <a:sym typeface="Open Sans"/>
              </a:rPr>
              <a:t>OPOTRAVINÁŘSTVÍ</a:t>
            </a:r>
            <a:r>
              <a:rPr lang="en-GB" sz="2800" dirty="0">
                <a:solidFill>
                  <a:schemeClr val="lt1"/>
                </a:solidFill>
                <a:latin typeface="Open Sans"/>
                <a:ea typeface="Open Sans"/>
                <a:cs typeface="Open Sans"/>
                <a:sym typeface="Open Sans"/>
              </a:rPr>
              <a:t>: PŘÍLEŽITOSTI</a:t>
            </a:r>
            <a:endParaRPr sz="1400" i="0" u="none" strike="noStrike" cap="none" dirty="0">
              <a:solidFill>
                <a:schemeClr val="lt1"/>
              </a:solidFill>
              <a:latin typeface="Open Sans"/>
              <a:ea typeface="Open Sans"/>
              <a:cs typeface="Open Sans"/>
              <a:sym typeface="Open Sans"/>
            </a:endParaRPr>
          </a:p>
        </p:txBody>
      </p:sp>
      <p:sp>
        <p:nvSpPr>
          <p:cNvPr id="392" name="Google Shape;392;g283a1922f65_0_99"/>
          <p:cNvSpPr txBox="1"/>
          <p:nvPr/>
        </p:nvSpPr>
        <p:spPr>
          <a:xfrm>
            <a:off x="6198200" y="1684275"/>
            <a:ext cx="44952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Transparentnost</a:t>
            </a:r>
            <a:r>
              <a:rPr lang="en-GB" sz="2200" dirty="0">
                <a:latin typeface="Calibri"/>
                <a:ea typeface="Calibri"/>
                <a:cs typeface="Calibri"/>
                <a:sym typeface="Calibri"/>
              </a:rPr>
              <a:t> </a:t>
            </a:r>
            <a:r>
              <a:rPr lang="en-GB" sz="2200" dirty="0" err="1">
                <a:latin typeface="Calibri"/>
                <a:ea typeface="Calibri"/>
                <a:cs typeface="Calibri"/>
                <a:sym typeface="Calibri"/>
              </a:rPr>
              <a:t>dodavatelského</a:t>
            </a:r>
            <a:r>
              <a:rPr lang="en-GB" sz="2200" dirty="0">
                <a:latin typeface="Calibri"/>
                <a:ea typeface="Calibri"/>
                <a:cs typeface="Calibri"/>
                <a:sym typeface="Calibri"/>
              </a:rPr>
              <a:t> </a:t>
            </a:r>
            <a:r>
              <a:rPr lang="en-GB" sz="2200" dirty="0" err="1">
                <a:latin typeface="Calibri"/>
                <a:ea typeface="Calibri"/>
                <a:cs typeface="Calibri"/>
                <a:sym typeface="Calibri"/>
              </a:rPr>
              <a:t>řetězce</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a:latin typeface="Calibri"/>
                <a:ea typeface="Calibri"/>
                <a:cs typeface="Calibri"/>
                <a:sym typeface="Calibri"/>
              </a:rPr>
              <a:t>Provenience a </a:t>
            </a:r>
            <a:r>
              <a:rPr lang="en-GB" sz="2200" dirty="0" err="1">
                <a:latin typeface="Calibri"/>
                <a:ea typeface="Calibri"/>
                <a:cs typeface="Calibri"/>
                <a:sym typeface="Calibri"/>
              </a:rPr>
              <a:t>zajištění</a:t>
            </a:r>
            <a:r>
              <a:rPr lang="en-GB" sz="2200" dirty="0">
                <a:latin typeface="Calibri"/>
                <a:ea typeface="Calibri"/>
                <a:cs typeface="Calibri"/>
                <a:sym typeface="Calibri"/>
              </a:rPr>
              <a:t> </a:t>
            </a:r>
            <a:r>
              <a:rPr lang="en-GB" sz="2200" dirty="0" err="1">
                <a:latin typeface="Calibri"/>
                <a:ea typeface="Calibri"/>
                <a:cs typeface="Calibri"/>
                <a:sym typeface="Calibri"/>
              </a:rPr>
              <a:t>kvality</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Efektivní</a:t>
            </a:r>
            <a:r>
              <a:rPr lang="en-GB" sz="2200" dirty="0">
                <a:latin typeface="Calibri"/>
                <a:ea typeface="Calibri"/>
                <a:cs typeface="Calibri"/>
                <a:sym typeface="Calibri"/>
              </a:rPr>
              <a:t> </a:t>
            </a:r>
            <a:r>
              <a:rPr lang="en-GB" sz="2200" dirty="0" err="1">
                <a:latin typeface="Calibri"/>
                <a:ea typeface="Calibri"/>
                <a:cs typeface="Calibri"/>
                <a:sym typeface="Calibri"/>
              </a:rPr>
              <a:t>sledovatelnost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Chytré</a:t>
            </a:r>
            <a:r>
              <a:rPr lang="en-GB" sz="2200" dirty="0">
                <a:latin typeface="Calibri"/>
                <a:ea typeface="Calibri"/>
                <a:cs typeface="Calibri"/>
                <a:sym typeface="Calibri"/>
              </a:rPr>
              <a:t> </a:t>
            </a:r>
            <a:r>
              <a:rPr lang="en-GB" sz="2200" dirty="0" err="1">
                <a:latin typeface="Calibri"/>
                <a:ea typeface="Calibri"/>
                <a:cs typeface="Calibri"/>
                <a:sym typeface="Calibri"/>
              </a:rPr>
              <a:t>smlouvy</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Přístup</a:t>
            </a:r>
            <a:r>
              <a:rPr lang="en-GB" sz="2200" dirty="0">
                <a:latin typeface="Calibri"/>
                <a:ea typeface="Calibri"/>
                <a:cs typeface="Calibri"/>
                <a:sym typeface="Calibri"/>
              </a:rPr>
              <a:t> k </a:t>
            </a:r>
            <a:r>
              <a:rPr lang="cs-CZ" sz="2200" dirty="0">
                <a:latin typeface="Calibri"/>
                <a:ea typeface="Calibri"/>
                <a:cs typeface="Calibri"/>
                <a:sym typeface="Calibri"/>
              </a:rPr>
              <a:t>f</a:t>
            </a:r>
            <a:r>
              <a:rPr lang="en-GB" sz="2200" dirty="0" err="1">
                <a:latin typeface="Calibri"/>
                <a:ea typeface="Calibri"/>
                <a:cs typeface="Calibri"/>
                <a:sym typeface="Calibri"/>
              </a:rPr>
              <a:t>inancování</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Snížení</a:t>
            </a:r>
            <a:r>
              <a:rPr lang="en-GB" sz="2200" dirty="0">
                <a:latin typeface="Calibri"/>
                <a:ea typeface="Calibri"/>
                <a:cs typeface="Calibri"/>
                <a:sym typeface="Calibri"/>
              </a:rPr>
              <a:t> </a:t>
            </a:r>
            <a:r>
              <a:rPr lang="en-GB" sz="2200" dirty="0" err="1">
                <a:latin typeface="Calibri"/>
                <a:ea typeface="Calibri"/>
                <a:cs typeface="Calibri"/>
                <a:sym typeface="Calibri"/>
              </a:rPr>
              <a:t>plýtvání</a:t>
            </a:r>
            <a:r>
              <a:rPr lang="en-GB" sz="2200" dirty="0">
                <a:latin typeface="Calibri"/>
                <a:ea typeface="Calibri"/>
                <a:cs typeface="Calibri"/>
                <a:sym typeface="Calibri"/>
              </a:rPr>
              <a:t> </a:t>
            </a:r>
            <a:r>
              <a:rPr lang="en-GB" sz="2200" dirty="0" err="1">
                <a:latin typeface="Calibri"/>
                <a:ea typeface="Calibri"/>
                <a:cs typeface="Calibri"/>
                <a:sym typeface="Calibri"/>
              </a:rPr>
              <a:t>potravinami</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Udržitelné</a:t>
            </a:r>
            <a:r>
              <a:rPr lang="en-GB" sz="2200" dirty="0">
                <a:latin typeface="Calibri"/>
                <a:ea typeface="Calibri"/>
                <a:cs typeface="Calibri"/>
                <a:sym typeface="Calibri"/>
              </a:rPr>
              <a:t> </a:t>
            </a:r>
            <a:r>
              <a:rPr lang="en-GB" sz="2200" dirty="0" err="1">
                <a:latin typeface="Calibri"/>
                <a:ea typeface="Calibri"/>
                <a:cs typeface="Calibri"/>
                <a:sym typeface="Calibri"/>
              </a:rPr>
              <a:t>zemědělství</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Přístup</a:t>
            </a:r>
            <a:r>
              <a:rPr lang="en-GB" sz="2200" dirty="0">
                <a:latin typeface="Calibri"/>
                <a:ea typeface="Calibri"/>
                <a:cs typeface="Calibri"/>
                <a:sym typeface="Calibri"/>
              </a:rPr>
              <a:t> </a:t>
            </a:r>
            <a:r>
              <a:rPr lang="en-GB" sz="2200" dirty="0" err="1">
                <a:latin typeface="Calibri"/>
                <a:ea typeface="Calibri"/>
                <a:cs typeface="Calibri"/>
                <a:sym typeface="Calibri"/>
              </a:rPr>
              <a:t>na</a:t>
            </a:r>
            <a:r>
              <a:rPr lang="en-GB" sz="2200" dirty="0">
                <a:latin typeface="Calibri"/>
                <a:ea typeface="Calibri"/>
                <a:cs typeface="Calibri"/>
                <a:sym typeface="Calibri"/>
              </a:rPr>
              <a:t> </a:t>
            </a:r>
            <a:r>
              <a:rPr lang="en-GB" sz="2200" dirty="0" err="1">
                <a:latin typeface="Calibri"/>
                <a:ea typeface="Calibri"/>
                <a:cs typeface="Calibri"/>
                <a:sym typeface="Calibri"/>
              </a:rPr>
              <a:t>trh</a:t>
            </a:r>
            <a:endParaRPr sz="2200" dirty="0">
              <a:latin typeface="Calibri"/>
              <a:ea typeface="Calibri"/>
              <a:cs typeface="Calibri"/>
              <a:sym typeface="Calibri"/>
            </a:endParaRPr>
          </a:p>
        </p:txBody>
      </p:sp>
      <p:pic>
        <p:nvPicPr>
          <p:cNvPr id="393" name="Google Shape;393;g283a1922f65_0_99"/>
          <p:cNvPicPr preferRelativeResize="0"/>
          <p:nvPr/>
        </p:nvPicPr>
        <p:blipFill rotWithShape="1">
          <a:blip r:embed="rId4">
            <a:alphaModFix/>
          </a:blip>
          <a:srcRect r="3344"/>
          <a:stretch/>
        </p:blipFill>
        <p:spPr>
          <a:xfrm>
            <a:off x="152400" y="1770000"/>
            <a:ext cx="5858575" cy="4783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pic>
        <p:nvPicPr>
          <p:cNvPr id="399" name="Google Shape;399;g283a1922f65_0_10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00" name="Google Shape;400;g283a1922f65_0_109"/>
          <p:cNvSpPr txBox="1"/>
          <p:nvPr/>
        </p:nvSpPr>
        <p:spPr>
          <a:xfrm>
            <a:off x="393700" y="431875"/>
            <a:ext cx="828480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BLOCKCHAIN V AGROPOTRAVINÁŘSTVÍ: </a:t>
            </a:r>
            <a:r>
              <a:rPr lang="cs-CZ" sz="2800" dirty="0">
                <a:solidFill>
                  <a:schemeClr val="lt1"/>
                </a:solidFill>
                <a:latin typeface="Open Sans"/>
                <a:ea typeface="Open Sans"/>
                <a:cs typeface="Open Sans"/>
                <a:sym typeface="Open Sans"/>
              </a:rPr>
              <a:t>VÝZVY</a:t>
            </a:r>
            <a:endParaRPr lang="en-GB" sz="1400" i="0" u="none" strike="noStrike" cap="none" dirty="0">
              <a:solidFill>
                <a:schemeClr val="lt1"/>
              </a:solidFill>
              <a:latin typeface="Open Sans"/>
              <a:ea typeface="Open Sans"/>
              <a:cs typeface="Open Sans"/>
              <a:sym typeface="Open Sans"/>
            </a:endParaRPr>
          </a:p>
        </p:txBody>
      </p:sp>
      <p:sp>
        <p:nvSpPr>
          <p:cNvPr id="401" name="Google Shape;401;g283a1922f65_0_109"/>
          <p:cNvSpPr txBox="1"/>
          <p:nvPr/>
        </p:nvSpPr>
        <p:spPr>
          <a:xfrm>
            <a:off x="524575" y="1655700"/>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Standardizace</a:t>
            </a:r>
            <a:r>
              <a:rPr lang="en-GB" sz="2200" dirty="0">
                <a:latin typeface="Calibri"/>
                <a:ea typeface="Calibri"/>
                <a:cs typeface="Calibri"/>
                <a:sym typeface="Calibri"/>
              </a:rPr>
              <a:t> </a:t>
            </a:r>
            <a:r>
              <a:rPr lang="en-GB" sz="2200" dirty="0" err="1">
                <a:latin typeface="Calibri"/>
                <a:ea typeface="Calibri"/>
                <a:cs typeface="Calibri"/>
                <a:sym typeface="Calibri"/>
              </a:rPr>
              <a:t>dat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Ochrana</a:t>
            </a:r>
            <a:r>
              <a:rPr lang="en-GB" sz="2200" dirty="0">
                <a:latin typeface="Calibri"/>
                <a:ea typeface="Calibri"/>
                <a:cs typeface="Calibri"/>
                <a:sym typeface="Calibri"/>
              </a:rPr>
              <a:t> </a:t>
            </a:r>
            <a:r>
              <a:rPr lang="en-GB" sz="2200" dirty="0" err="1">
                <a:latin typeface="Calibri"/>
                <a:ea typeface="Calibri"/>
                <a:cs typeface="Calibri"/>
                <a:sym typeface="Calibri"/>
              </a:rPr>
              <a:t>osobních</a:t>
            </a:r>
            <a:r>
              <a:rPr lang="en-GB" sz="2200" dirty="0">
                <a:latin typeface="Calibri"/>
                <a:ea typeface="Calibri"/>
                <a:cs typeface="Calibri"/>
                <a:sym typeface="Calibri"/>
              </a:rPr>
              <a:t> </a:t>
            </a:r>
            <a:r>
              <a:rPr lang="en-GB" sz="2200" dirty="0" err="1">
                <a:latin typeface="Calibri"/>
                <a:ea typeface="Calibri"/>
                <a:cs typeface="Calibri"/>
                <a:sym typeface="Calibri"/>
              </a:rPr>
              <a:t>údajů</a:t>
            </a:r>
            <a:r>
              <a:rPr lang="en-GB" sz="2200" dirty="0">
                <a:latin typeface="Calibri"/>
                <a:ea typeface="Calibri"/>
                <a:cs typeface="Calibri"/>
                <a:sym typeface="Calibri"/>
              </a:rPr>
              <a:t> a </a:t>
            </a:r>
            <a:br>
              <a:rPr lang="cs-CZ" sz="2200" dirty="0">
                <a:latin typeface="Calibri"/>
                <a:ea typeface="Calibri"/>
                <a:cs typeface="Calibri"/>
                <a:sym typeface="Calibri"/>
              </a:rPr>
            </a:br>
            <a:r>
              <a:rPr lang="en-GB" sz="2200" dirty="0" err="1">
                <a:latin typeface="Calibri"/>
                <a:ea typeface="Calibri"/>
                <a:cs typeface="Calibri"/>
                <a:sym typeface="Calibri"/>
              </a:rPr>
              <a:t>bezpečnost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Infrastruktura</a:t>
            </a:r>
            <a:r>
              <a:rPr lang="en-GB" sz="2200" dirty="0">
                <a:latin typeface="Calibri"/>
                <a:ea typeface="Calibri"/>
                <a:cs typeface="Calibri"/>
                <a:sym typeface="Calibri"/>
              </a:rPr>
              <a:t> a </a:t>
            </a:r>
            <a:r>
              <a:rPr lang="en-GB" sz="2200" dirty="0" err="1">
                <a:latin typeface="Calibri"/>
                <a:ea typeface="Calibri"/>
                <a:cs typeface="Calibri"/>
                <a:sym typeface="Calibri"/>
              </a:rPr>
              <a:t>konektivita</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Náklady</a:t>
            </a:r>
            <a:r>
              <a:rPr lang="en-GB" sz="2200" dirty="0">
                <a:latin typeface="Calibri"/>
                <a:ea typeface="Calibri"/>
                <a:cs typeface="Calibri"/>
                <a:sym typeface="Calibri"/>
              </a:rPr>
              <a:t> </a:t>
            </a:r>
            <a:r>
              <a:rPr lang="en-GB" sz="2200" dirty="0" err="1">
                <a:latin typeface="Calibri"/>
                <a:ea typeface="Calibri"/>
                <a:cs typeface="Calibri"/>
                <a:sym typeface="Calibri"/>
              </a:rPr>
              <a:t>na</a:t>
            </a:r>
            <a:r>
              <a:rPr lang="en-GB" sz="2200" dirty="0">
                <a:latin typeface="Calibri"/>
                <a:ea typeface="Calibri"/>
                <a:cs typeface="Calibri"/>
                <a:sym typeface="Calibri"/>
              </a:rPr>
              <a:t> </a:t>
            </a:r>
            <a:r>
              <a:rPr lang="en-GB" sz="2200" dirty="0" err="1">
                <a:latin typeface="Calibri"/>
                <a:ea typeface="Calibri"/>
                <a:cs typeface="Calibri"/>
                <a:sym typeface="Calibri"/>
              </a:rPr>
              <a:t>implementaci</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Vzdělávání</a:t>
            </a:r>
            <a:r>
              <a:rPr lang="en-GB" sz="2200" dirty="0">
                <a:latin typeface="Calibri"/>
                <a:ea typeface="Calibri"/>
                <a:cs typeface="Calibri"/>
                <a:sym typeface="Calibri"/>
              </a:rPr>
              <a:t> a </a:t>
            </a:r>
            <a:r>
              <a:rPr lang="en-GB" sz="2200" dirty="0" err="1">
                <a:latin typeface="Calibri"/>
                <a:ea typeface="Calibri"/>
                <a:cs typeface="Calibri"/>
                <a:sym typeface="Calibri"/>
              </a:rPr>
              <a:t>školení</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Interoperabilita</a:t>
            </a:r>
            <a:endParaRPr sz="2200" dirty="0">
              <a:latin typeface="Calibri"/>
              <a:ea typeface="Calibri"/>
              <a:cs typeface="Calibri"/>
              <a:sym typeface="Calibri"/>
            </a:endParaRPr>
          </a:p>
        </p:txBody>
      </p:sp>
      <p:pic>
        <p:nvPicPr>
          <p:cNvPr id="402" name="Google Shape;402;g283a1922f65_0_109"/>
          <p:cNvPicPr preferRelativeResize="0"/>
          <p:nvPr/>
        </p:nvPicPr>
        <p:blipFill>
          <a:blip r:embed="rId4">
            <a:alphaModFix/>
          </a:blip>
          <a:stretch>
            <a:fillRect/>
          </a:stretch>
        </p:blipFill>
        <p:spPr>
          <a:xfrm>
            <a:off x="5133975" y="1162825"/>
            <a:ext cx="5559424" cy="64000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pic>
        <p:nvPicPr>
          <p:cNvPr id="408" name="Google Shape;408;g283a1922f65_0_11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09" name="Google Shape;409;g283a1922f65_0_116"/>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cs-CZ" sz="2800" dirty="0">
                <a:solidFill>
                  <a:schemeClr val="lt1"/>
                </a:solidFill>
                <a:latin typeface="Open Sans"/>
                <a:ea typeface="Open Sans"/>
                <a:cs typeface="Open Sans"/>
                <a:sym typeface="Open Sans"/>
              </a:rPr>
              <a:t>ZAMĚŘENÍ</a:t>
            </a:r>
            <a:r>
              <a:rPr lang="en-GB" sz="2800" dirty="0">
                <a:solidFill>
                  <a:schemeClr val="lt1"/>
                </a:solidFill>
                <a:latin typeface="Open Sans"/>
                <a:ea typeface="Open Sans"/>
                <a:cs typeface="Open Sans"/>
                <a:sym typeface="Open Sans"/>
              </a:rPr>
              <a:t> NA VÝZV</a:t>
            </a:r>
            <a:r>
              <a:rPr lang="cs-CZ" sz="2800" dirty="0">
                <a:solidFill>
                  <a:schemeClr val="lt1"/>
                </a:solidFill>
                <a:latin typeface="Open Sans"/>
                <a:ea typeface="Open Sans"/>
                <a:cs typeface="Open Sans"/>
                <a:sym typeface="Open Sans"/>
              </a:rPr>
              <a:t>Y</a:t>
            </a:r>
            <a:r>
              <a:rPr lang="en-GB" sz="2800" dirty="0">
                <a:solidFill>
                  <a:schemeClr val="lt1"/>
                </a:solidFill>
                <a:latin typeface="Open Sans"/>
                <a:ea typeface="Open Sans"/>
                <a:cs typeface="Open Sans"/>
                <a:sym typeface="Open Sans"/>
              </a:rPr>
              <a:t>: STANDARDIZACE DAT</a:t>
            </a:r>
            <a:endParaRPr sz="1400" i="0" u="none" strike="noStrike" cap="none" dirty="0">
              <a:solidFill>
                <a:schemeClr val="lt1"/>
              </a:solidFill>
              <a:latin typeface="Open Sans"/>
              <a:ea typeface="Open Sans"/>
              <a:cs typeface="Open Sans"/>
              <a:sym typeface="Open Sans"/>
            </a:endParaRPr>
          </a:p>
        </p:txBody>
      </p:sp>
      <p:sp>
        <p:nvSpPr>
          <p:cNvPr id="410" name="Google Shape;410;g283a1922f65_0_116"/>
          <p:cNvSpPr txBox="1"/>
          <p:nvPr/>
        </p:nvSpPr>
        <p:spPr>
          <a:xfrm>
            <a:off x="438850" y="162712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cs-CZ" sz="2200" dirty="0">
                <a:latin typeface="Calibri" panose="020F0502020204030204" pitchFamily="34" charset="0"/>
                <a:cs typeface="Calibri" panose="020F0502020204030204" pitchFamily="34" charset="0"/>
              </a:rPr>
              <a:t>Standardizace dat v zemědělství se týká procesu vytváření </a:t>
            </a:r>
            <a:r>
              <a:rPr lang="cs-CZ" sz="2200" b="1" dirty="0">
                <a:latin typeface="Calibri" panose="020F0502020204030204" pitchFamily="34" charset="0"/>
                <a:cs typeface="Calibri" panose="020F0502020204030204" pitchFamily="34" charset="0"/>
              </a:rPr>
              <a:t>jednotných struktur a formátů </a:t>
            </a:r>
            <a:r>
              <a:rPr lang="cs-CZ" sz="2200" dirty="0">
                <a:latin typeface="Calibri" panose="020F0502020204030204" pitchFamily="34" charset="0"/>
                <a:cs typeface="Calibri" panose="020F0502020204030204" pitchFamily="34" charset="0"/>
              </a:rPr>
              <a:t>pro sběr, ukládání a sdílení zemědělských dat. Hraje klíčovou roli při zvyšování efektivity, přesnosti a transparentnosti v tomto odvětví.</a:t>
            </a:r>
          </a:p>
          <a:p>
            <a:pPr marL="88900" marR="0" lvl="0" algn="l" rtl="0">
              <a:lnSpc>
                <a:spcPct val="100000"/>
              </a:lnSpc>
              <a:spcBef>
                <a:spcPts val="0"/>
              </a:spcBef>
              <a:spcAft>
                <a:spcPts val="0"/>
              </a:spcAft>
              <a:buSzPts val="2200"/>
            </a:pPr>
            <a:r>
              <a:rPr lang="cs-CZ" sz="2200" dirty="0">
                <a:latin typeface="Calibri" panose="020F0502020204030204" pitchFamily="34" charset="0"/>
                <a:cs typeface="Calibri" panose="020F0502020204030204" pitchFamily="34" charset="0"/>
              </a:rPr>
              <a:t> </a:t>
            </a:r>
            <a:endParaRPr sz="2200" dirty="0">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cs-CZ" sz="2200" dirty="0">
                <a:latin typeface="Calibri" panose="020F0502020204030204" pitchFamily="34" charset="0"/>
                <a:cs typeface="Calibri" panose="020F0502020204030204" pitchFamily="34" charset="0"/>
              </a:rPr>
              <a:t>Význam standardizace dat v zemědělství podtrhuje několik faktorů</a:t>
            </a:r>
            <a:r>
              <a:rPr lang="en-GB" sz="2200" dirty="0">
                <a:latin typeface="Calibri" panose="020F0502020204030204" pitchFamily="34" charset="0"/>
                <a:ea typeface="Calibri"/>
                <a:cs typeface="Calibri" panose="020F0502020204030204" pitchFamily="34" charset="0"/>
                <a:sym typeface="Calibri"/>
              </a:rPr>
              <a:t>:​</a:t>
            </a:r>
            <a:endParaRPr sz="22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cs-CZ" sz="2200" dirty="0">
                <a:latin typeface="Calibri" panose="020F0502020204030204" pitchFamily="34" charset="0"/>
                <a:cs typeface="Calibri" panose="020F0502020204030204" pitchFamily="34" charset="0"/>
              </a:rPr>
              <a:t>Interoperabilita </a:t>
            </a:r>
          </a:p>
          <a:p>
            <a:pPr marL="457200" marR="0" lvl="0" indent="-368300" algn="l" rtl="0">
              <a:lnSpc>
                <a:spcPct val="100000"/>
              </a:lnSpc>
              <a:spcBef>
                <a:spcPts val="0"/>
              </a:spcBef>
              <a:spcAft>
                <a:spcPts val="0"/>
              </a:spcAft>
              <a:buSzPts val="2200"/>
              <a:buFont typeface="Calibri"/>
              <a:buChar char="-"/>
            </a:pPr>
            <a:r>
              <a:rPr lang="cs-CZ" sz="2200" dirty="0">
                <a:latin typeface="Calibri" panose="020F0502020204030204" pitchFamily="34" charset="0"/>
                <a:cs typeface="Calibri" panose="020F0502020204030204" pitchFamily="34" charset="0"/>
              </a:rPr>
              <a:t>Informované rozhodování </a:t>
            </a:r>
          </a:p>
          <a:p>
            <a:pPr marL="457200" marR="0" lvl="0" indent="-368300" algn="l" rtl="0">
              <a:lnSpc>
                <a:spcPct val="100000"/>
              </a:lnSpc>
              <a:spcBef>
                <a:spcPts val="0"/>
              </a:spcBef>
              <a:spcAft>
                <a:spcPts val="0"/>
              </a:spcAft>
              <a:buSzPts val="2200"/>
              <a:buFont typeface="Calibri"/>
              <a:buChar char="-"/>
            </a:pPr>
            <a:r>
              <a:rPr lang="cs-CZ" sz="2200" dirty="0">
                <a:latin typeface="Calibri" panose="020F0502020204030204" pitchFamily="34" charset="0"/>
                <a:cs typeface="Calibri" panose="020F0502020204030204" pitchFamily="34" charset="0"/>
              </a:rPr>
              <a:t>Efektivita dodavatelského řetězce </a:t>
            </a:r>
          </a:p>
          <a:p>
            <a:pPr marL="457200" marR="0" lvl="0" indent="-368300" algn="l" rtl="0">
              <a:lnSpc>
                <a:spcPct val="100000"/>
              </a:lnSpc>
              <a:spcBef>
                <a:spcPts val="0"/>
              </a:spcBef>
              <a:spcAft>
                <a:spcPts val="0"/>
              </a:spcAft>
              <a:buSzPts val="2200"/>
              <a:buFont typeface="Calibri"/>
              <a:buChar char="-"/>
            </a:pPr>
            <a:r>
              <a:rPr lang="cs-CZ" sz="2200" dirty="0">
                <a:latin typeface="Calibri" panose="020F0502020204030204" pitchFamily="34" charset="0"/>
                <a:cs typeface="Calibri" panose="020F0502020204030204" pitchFamily="34" charset="0"/>
              </a:rPr>
              <a:t>Přístup na trh </a:t>
            </a:r>
          </a:p>
          <a:p>
            <a:pPr marL="457200" marR="0" lvl="0" indent="-368300" algn="l" rtl="0">
              <a:lnSpc>
                <a:spcPct val="100000"/>
              </a:lnSpc>
              <a:spcBef>
                <a:spcPts val="0"/>
              </a:spcBef>
              <a:spcAft>
                <a:spcPts val="0"/>
              </a:spcAft>
              <a:buSzPts val="2200"/>
              <a:buFont typeface="Calibri"/>
              <a:buChar char="-"/>
            </a:pPr>
            <a:r>
              <a:rPr lang="cs-CZ" sz="2200" dirty="0">
                <a:latin typeface="Calibri" panose="020F0502020204030204" pitchFamily="34" charset="0"/>
                <a:cs typeface="Calibri" panose="020F0502020204030204" pitchFamily="34" charset="0"/>
              </a:rPr>
              <a:t>Výzkum a vývoj</a:t>
            </a:r>
          </a:p>
          <a:p>
            <a:pPr marL="88900" marR="0" lvl="0" algn="l" rtl="0">
              <a:lnSpc>
                <a:spcPct val="100000"/>
              </a:lnSpc>
              <a:spcBef>
                <a:spcPts val="0"/>
              </a:spcBef>
              <a:spcAft>
                <a:spcPts val="0"/>
              </a:spcAft>
              <a:buSzPts val="2200"/>
            </a:pPr>
            <a:endParaRPr sz="2200" dirty="0">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cs-CZ" sz="2200" b="1" dirty="0">
                <a:latin typeface="Calibri" panose="020F0502020204030204" pitchFamily="34" charset="0"/>
                <a:cs typeface="Calibri" panose="020F0502020204030204" pitchFamily="34" charset="0"/>
              </a:rPr>
              <a:t>Spolupráce mezi zúčastněnými stranami</a:t>
            </a:r>
            <a:r>
              <a:rPr lang="cs-CZ" sz="2200" dirty="0">
                <a:latin typeface="Calibri" panose="020F0502020204030204" pitchFamily="34" charset="0"/>
                <a:cs typeface="Calibri" panose="020F0502020204030204" pitchFamily="34" charset="0"/>
              </a:rPr>
              <a:t>, včetně vlád, zemědělských organizací a poskytovatelů technologií, je zásadní pro překonání těchto výzev a pro urychlení přijetí blockchainu v zemědělsko-potravinářském sektoru.</a:t>
            </a:r>
            <a:r>
              <a:rPr lang="en-GB" sz="2200" dirty="0">
                <a:solidFill>
                  <a:schemeClr val="dk1"/>
                </a:solidFill>
                <a:latin typeface="Calibri" panose="020F0502020204030204" pitchFamily="34" charset="0"/>
                <a:ea typeface="Calibri"/>
                <a:cs typeface="Calibri" panose="020F0502020204030204" pitchFamily="34" charset="0"/>
                <a:sym typeface="Calibri"/>
              </a:rPr>
              <a:t>​</a:t>
            </a:r>
            <a:endParaRPr sz="2200" dirty="0">
              <a:solidFill>
                <a:schemeClr val="dk1"/>
              </a:solidFill>
              <a:latin typeface="Calibri" panose="020F0502020204030204" pitchFamily="34" charset="0"/>
              <a:ea typeface="Calibri"/>
              <a:cs typeface="Calibri" panose="020F0502020204030204" pitchFamily="34" charset="0"/>
              <a:sym typeface="Calibri"/>
            </a:endParaRPr>
          </a:p>
          <a:p>
            <a:pPr marL="1828800" marR="0" lvl="0" indent="0" algn="l" rtl="0">
              <a:lnSpc>
                <a:spcPct val="100000"/>
              </a:lnSpc>
              <a:spcBef>
                <a:spcPts val="0"/>
              </a:spcBef>
              <a:spcAft>
                <a:spcPts val="0"/>
              </a:spcAft>
              <a:buNone/>
            </a:pPr>
            <a:endParaRPr sz="2200" dirty="0">
              <a:latin typeface="Calibri"/>
              <a:ea typeface="Calibri"/>
              <a:cs typeface="Calibri"/>
              <a:sym typeface="Calibri"/>
            </a:endParaRPr>
          </a:p>
          <a:p>
            <a:pPr marL="914400" marR="0" lvl="0" indent="0" algn="l" rtl="0">
              <a:lnSpc>
                <a:spcPct val="100000"/>
              </a:lnSpc>
              <a:spcBef>
                <a:spcPts val="0"/>
              </a:spcBef>
              <a:spcAft>
                <a:spcPts val="0"/>
              </a:spcAft>
              <a:buNone/>
            </a:pPr>
            <a:endParaRPr sz="2200" dirty="0">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pic>
        <p:nvPicPr>
          <p:cNvPr id="416" name="Google Shape;416;g283a1922f65_0_13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17" name="Google Shape;417;g283a1922f65_0_134"/>
          <p:cNvSpPr txBox="1"/>
          <p:nvPr/>
        </p:nvSpPr>
        <p:spPr>
          <a:xfrm>
            <a:off x="393700" y="431875"/>
            <a:ext cx="102552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APLIKACE BLOCKCHAINU V AGRO</a:t>
            </a:r>
            <a:r>
              <a:rPr lang="cs-CZ" sz="2800" dirty="0">
                <a:solidFill>
                  <a:schemeClr val="lt1"/>
                </a:solidFill>
                <a:latin typeface="Open Sans"/>
                <a:ea typeface="Open Sans"/>
                <a:cs typeface="Open Sans"/>
                <a:sym typeface="Open Sans"/>
              </a:rPr>
              <a:t>POTRAVINÁŘSTVÍ</a:t>
            </a:r>
            <a:endParaRPr sz="1400" i="0" u="none" strike="noStrike" cap="none" dirty="0">
              <a:solidFill>
                <a:schemeClr val="lt1"/>
              </a:solidFill>
              <a:latin typeface="Open Sans"/>
              <a:ea typeface="Open Sans"/>
              <a:cs typeface="Open Sans"/>
              <a:sym typeface="Open Sans"/>
            </a:endParaRPr>
          </a:p>
        </p:txBody>
      </p:sp>
      <p:sp>
        <p:nvSpPr>
          <p:cNvPr id="418" name="Google Shape;418;g283a1922f65_0_134"/>
          <p:cNvSpPr txBox="1"/>
          <p:nvPr/>
        </p:nvSpPr>
        <p:spPr>
          <a:xfrm>
            <a:off x="266700" y="1327325"/>
            <a:ext cx="9815700" cy="17961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Aplikace blockchainu v </a:t>
            </a:r>
            <a:r>
              <a:rPr lang="cs-CZ" sz="2200" dirty="0" err="1">
                <a:latin typeface="Calibri" panose="020F0502020204030204" pitchFamily="34" charset="0"/>
                <a:cs typeface="Calibri" panose="020F0502020204030204" pitchFamily="34" charset="0"/>
              </a:rPr>
              <a:t>agropotravinářství</a:t>
            </a:r>
            <a:r>
              <a:rPr lang="cs-CZ" sz="2200" dirty="0">
                <a:latin typeface="Calibri" panose="020F0502020204030204" pitchFamily="34" charset="0"/>
                <a:cs typeface="Calibri" panose="020F0502020204030204" pitchFamily="34" charset="0"/>
              </a:rPr>
              <a:t> lze seskupit do čtyř hlavních kategorií</a:t>
            </a:r>
            <a:r>
              <a:rPr lang="en-GB" sz="2200" dirty="0">
                <a:solidFill>
                  <a:schemeClr val="dk1"/>
                </a:solidFill>
                <a:latin typeface="Calibri" panose="020F0502020204030204" pitchFamily="34" charset="0"/>
                <a:ea typeface="Calibri"/>
                <a:cs typeface="Calibri" panose="020F0502020204030204" pitchFamily="34" charset="0"/>
                <a:sym typeface="Calibri"/>
              </a:rPr>
              <a:t>:</a:t>
            </a: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0" algn="l" rtl="0">
              <a:spcBef>
                <a:spcPts val="0"/>
              </a:spcBef>
              <a:spcAft>
                <a:spcPts val="0"/>
              </a:spcAft>
              <a:buNone/>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1. Provenience </a:t>
            </a:r>
            <a:r>
              <a:rPr lang="cs-CZ" sz="2200" b="1" dirty="0">
                <a:latin typeface="Calibri" panose="020F0502020204030204" pitchFamily="34" charset="0"/>
                <a:cs typeface="Calibri" panose="020F0502020204030204" pitchFamily="34" charset="0"/>
              </a:rPr>
              <a:t>sledovatelnosti</a:t>
            </a:r>
            <a:r>
              <a:rPr lang="cs-CZ" sz="2200" dirty="0">
                <a:latin typeface="Calibri" panose="020F0502020204030204" pitchFamily="34" charset="0"/>
                <a:cs typeface="Calibri" panose="020F0502020204030204" pitchFamily="34" charset="0"/>
              </a:rPr>
              <a:t> a </a:t>
            </a:r>
            <a:r>
              <a:rPr lang="cs-CZ" sz="2200" b="1" dirty="0">
                <a:latin typeface="Calibri" panose="020F0502020204030204" pitchFamily="34" charset="0"/>
                <a:cs typeface="Calibri" panose="020F0502020204030204" pitchFamily="34" charset="0"/>
              </a:rPr>
              <a:t>pravosti</a:t>
            </a:r>
            <a:r>
              <a:rPr lang="cs-CZ" sz="2200" dirty="0">
                <a:latin typeface="Calibri" panose="020F0502020204030204" pitchFamily="34" charset="0"/>
                <a:cs typeface="Calibri" panose="020F0502020204030204" pitchFamily="34" charset="0"/>
              </a:rPr>
              <a:t> potravin </a:t>
            </a:r>
          </a:p>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2. </a:t>
            </a:r>
            <a:r>
              <a:rPr lang="cs-CZ" sz="2200" b="1" dirty="0">
                <a:latin typeface="Calibri" panose="020F0502020204030204" pitchFamily="34" charset="0"/>
                <a:cs typeface="Calibri" panose="020F0502020204030204" pitchFamily="34" charset="0"/>
              </a:rPr>
              <a:t>Inteligentní správa zemědělských dat </a:t>
            </a:r>
          </a:p>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3. </a:t>
            </a:r>
            <a:r>
              <a:rPr lang="cs-CZ" sz="2200" b="1" dirty="0">
                <a:latin typeface="Calibri" panose="020F0502020204030204" pitchFamily="34" charset="0"/>
                <a:cs typeface="Calibri" panose="020F0502020204030204" pitchFamily="34" charset="0"/>
              </a:rPr>
              <a:t>Financování</a:t>
            </a:r>
            <a:r>
              <a:rPr lang="cs-CZ" sz="2200" dirty="0">
                <a:latin typeface="Calibri" panose="020F0502020204030204" pitchFamily="34" charset="0"/>
                <a:cs typeface="Calibri" panose="020F0502020204030204" pitchFamily="34" charset="0"/>
              </a:rPr>
              <a:t> obchodování v řízení dodavatelského řetězce </a:t>
            </a:r>
          </a:p>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4. Další systémy pro správu informací</a:t>
            </a:r>
            <a:endParaRPr sz="2200" dirty="0">
              <a:solidFill>
                <a:schemeClr val="dk1"/>
              </a:solidFill>
              <a:latin typeface="Calibri" panose="020F0502020204030204" pitchFamily="34" charset="0"/>
              <a:ea typeface="Calibri"/>
              <a:cs typeface="Calibri" panose="020F0502020204030204" pitchFamily="34" charset="0"/>
              <a:sym typeface="Calibri"/>
            </a:endParaRPr>
          </a:p>
          <a:p>
            <a:pPr marL="0" lvl="0" indent="0" algn="l" rtl="0">
              <a:spcBef>
                <a:spcPts val="0"/>
              </a:spcBef>
              <a:spcAft>
                <a:spcPts val="0"/>
              </a:spcAft>
              <a:buNone/>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914400" lvl="0" indent="0" algn="l" rtl="0">
              <a:spcBef>
                <a:spcPts val="0"/>
              </a:spcBef>
              <a:spcAft>
                <a:spcPts val="0"/>
              </a:spcAft>
              <a:buNone/>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1828800" marR="0" lvl="0" indent="0" algn="l" rtl="0">
              <a:lnSpc>
                <a:spcPct val="100000"/>
              </a:lnSpc>
              <a:spcBef>
                <a:spcPts val="0"/>
              </a:spcBef>
              <a:spcAft>
                <a:spcPts val="0"/>
              </a:spcAft>
              <a:buNone/>
            </a:pPr>
            <a:endParaRPr sz="22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200" dirty="0">
              <a:latin typeface="Calibri" panose="020F0502020204030204" pitchFamily="34" charset="0"/>
              <a:ea typeface="Calibri"/>
              <a:cs typeface="Calibri" panose="020F0502020204030204" pitchFamily="34" charset="0"/>
              <a:sym typeface="Calibri"/>
            </a:endParaRPr>
          </a:p>
        </p:txBody>
      </p:sp>
      <p:pic>
        <p:nvPicPr>
          <p:cNvPr id="419" name="Google Shape;419;g283a1922f65_0_134"/>
          <p:cNvPicPr preferRelativeResize="0"/>
          <p:nvPr/>
        </p:nvPicPr>
        <p:blipFill>
          <a:blip r:embed="rId4">
            <a:alphaModFix/>
          </a:blip>
          <a:stretch>
            <a:fillRect/>
          </a:stretch>
        </p:blipFill>
        <p:spPr>
          <a:xfrm>
            <a:off x="5505400" y="4298675"/>
            <a:ext cx="5143500" cy="3044643"/>
          </a:xfrm>
          <a:prstGeom prst="rect">
            <a:avLst/>
          </a:prstGeom>
          <a:noFill/>
          <a:ln>
            <a:noFill/>
          </a:ln>
        </p:spPr>
      </p:pic>
      <p:sp>
        <p:nvSpPr>
          <p:cNvPr id="420" name="Google Shape;420;g283a1922f65_0_134"/>
          <p:cNvSpPr txBox="1"/>
          <p:nvPr/>
        </p:nvSpPr>
        <p:spPr>
          <a:xfrm>
            <a:off x="266700" y="3571500"/>
            <a:ext cx="5143500" cy="36480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Clr>
                <a:schemeClr val="dk1"/>
              </a:buClr>
              <a:buSzPts val="2200"/>
              <a:buFont typeface="Calibri"/>
              <a:buChar char="●"/>
            </a:pPr>
            <a:r>
              <a:rPr lang="cs-CZ" sz="2200" dirty="0">
                <a:solidFill>
                  <a:schemeClr val="dk1"/>
                </a:solidFill>
                <a:latin typeface="Calibri" panose="020F0502020204030204" pitchFamily="34" charset="0"/>
                <a:ea typeface="Calibri"/>
                <a:cs typeface="Calibri" panose="020F0502020204030204" pitchFamily="34" charset="0"/>
                <a:sym typeface="Calibri"/>
              </a:rPr>
              <a:t>Příklad</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b="1" dirty="0" err="1">
                <a:solidFill>
                  <a:schemeClr val="dk1"/>
                </a:solidFill>
                <a:latin typeface="Calibri" panose="020F0502020204030204" pitchFamily="34" charset="0"/>
                <a:ea typeface="Calibri"/>
                <a:cs typeface="Calibri" panose="020F0502020204030204" pitchFamily="34" charset="0"/>
                <a:sym typeface="Calibri"/>
              </a:rPr>
              <a:t>AgriDigital</a:t>
            </a:r>
            <a:endParaRPr sz="2200" b="1"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spcBef>
                <a:spcPts val="0"/>
              </a:spcBef>
              <a:spcAft>
                <a:spcPts val="0"/>
              </a:spcAft>
              <a:buClr>
                <a:schemeClr val="dk1"/>
              </a:buClr>
              <a:buSzPts val="2200"/>
              <a:buFont typeface="Calibri"/>
              <a:buChar char="-"/>
            </a:pPr>
            <a:r>
              <a:rPr lang="cs-CZ" sz="2200" dirty="0" err="1">
                <a:latin typeface="Calibri" panose="020F0502020204030204" pitchFamily="34" charset="0"/>
                <a:cs typeface="Calibri" panose="020F0502020204030204" pitchFamily="34" charset="0"/>
              </a:rPr>
              <a:t>AgriDigital</a:t>
            </a:r>
            <a:r>
              <a:rPr lang="cs-CZ" sz="2200" dirty="0">
                <a:latin typeface="Calibri" panose="020F0502020204030204" pitchFamily="34" charset="0"/>
                <a:cs typeface="Calibri" panose="020F0502020204030204" pitchFamily="34" charset="0"/>
              </a:rPr>
              <a:t>, přední nezávislá společnost zabývající se digitálním obilím, dokončila v roce 2016 první světový vypořádací prodej na blockchainu za 23,46 tun obilí. </a:t>
            </a:r>
          </a:p>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Od té doby více než 1 300 zákazníků využilo cloudový systém ke zpracování přibližně 1,6 milionu tun obilí a 360 milionů dolarů v platbách producentů.</a:t>
            </a:r>
            <a:endParaRPr sz="2200" dirty="0">
              <a:latin typeface="Calibri" panose="020F0502020204030204" pitchFamily="34" charset="0"/>
              <a:ea typeface="Calibri"/>
              <a:cs typeface="Calibri" panose="020F0502020204030204" pitchFamily="34" charset="0"/>
              <a:sym typeface="Calibri"/>
            </a:endParaRPr>
          </a:p>
        </p:txBody>
      </p:sp>
      <p:pic>
        <p:nvPicPr>
          <p:cNvPr id="421" name="Google Shape;421;g283a1922f65_0_134"/>
          <p:cNvPicPr preferRelativeResize="0"/>
          <p:nvPr/>
        </p:nvPicPr>
        <p:blipFill>
          <a:blip r:embed="rId5">
            <a:alphaModFix/>
          </a:blip>
          <a:stretch>
            <a:fillRect/>
          </a:stretch>
        </p:blipFill>
        <p:spPr>
          <a:xfrm>
            <a:off x="7321526" y="3407077"/>
            <a:ext cx="3241702" cy="748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425"/>
        <p:cNvGrpSpPr/>
        <p:nvPr/>
      </p:nvGrpSpPr>
      <p:grpSpPr>
        <a:xfrm>
          <a:off x="0" y="0"/>
          <a:ext cx="0" cy="0"/>
          <a:chOff x="0" y="0"/>
          <a:chExt cx="0" cy="0"/>
        </a:xfrm>
      </p:grpSpPr>
      <p:sp>
        <p:nvSpPr>
          <p:cNvPr id="426" name="Google Shape;426;g283a1922f65_0_0"/>
          <p:cNvSpPr/>
          <p:nvPr/>
        </p:nvSpPr>
        <p:spPr>
          <a:xfrm>
            <a:off x="0" y="973684"/>
            <a:ext cx="10705249" cy="5131241"/>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27" name="Google Shape;427;g283a1922f65_0_0"/>
          <p:cNvSpPr txBox="1"/>
          <p:nvPr/>
        </p:nvSpPr>
        <p:spPr>
          <a:xfrm>
            <a:off x="4981575" y="2250350"/>
            <a:ext cx="5453100" cy="3098654"/>
          </a:xfrm>
          <a:prstGeom prst="rect">
            <a:avLst/>
          </a:prstGeom>
          <a:noFill/>
          <a:ln>
            <a:noFill/>
          </a:ln>
        </p:spPr>
        <p:txBody>
          <a:bodyPr spcFirstLastPara="1" wrap="square" lIns="0" tIns="12050" rIns="0" bIns="0" anchor="t" anchorCtr="0">
            <a:spAutoFit/>
          </a:bodyPr>
          <a:lstStyle/>
          <a:p>
            <a:pPr marL="12700" marR="5080" lvl="0" indent="0" algn="r" rtl="0">
              <a:lnSpc>
                <a:spcPct val="109130"/>
              </a:lnSpc>
              <a:spcBef>
                <a:spcPts val="0"/>
              </a:spcBef>
              <a:spcAft>
                <a:spcPts val="0"/>
              </a:spcAft>
              <a:buClr>
                <a:srgbClr val="000000"/>
              </a:buClr>
              <a:buSzPts val="4600"/>
              <a:buFont typeface="Arial"/>
              <a:buNone/>
            </a:pPr>
            <a:r>
              <a:rPr lang="en-GB" sz="4600" dirty="0">
                <a:solidFill>
                  <a:schemeClr val="lt1"/>
                </a:solidFill>
                <a:latin typeface="Calibri"/>
                <a:ea typeface="Calibri"/>
                <a:cs typeface="Calibri"/>
                <a:sym typeface="Calibri"/>
              </a:rPr>
              <a:t>STAVEBNÍ BLOKY BLOCKCHAINUA BLOCKCHAINOVÝ MECHANISMUS</a:t>
            </a:r>
            <a:endParaRPr sz="4600" dirty="0">
              <a:solidFill>
                <a:schemeClr val="lt1"/>
              </a:solidFill>
              <a:latin typeface="Calibri"/>
              <a:ea typeface="Calibri"/>
              <a:cs typeface="Calibri"/>
              <a:sym typeface="Calibri"/>
            </a:endParaRPr>
          </a:p>
        </p:txBody>
      </p:sp>
      <p:grpSp>
        <p:nvGrpSpPr>
          <p:cNvPr id="429" name="Google Shape;429;g283a1922f65_0_0"/>
          <p:cNvGrpSpPr/>
          <p:nvPr/>
        </p:nvGrpSpPr>
        <p:grpSpPr>
          <a:xfrm>
            <a:off x="546380" y="2274365"/>
            <a:ext cx="2886379" cy="2813713"/>
            <a:chOff x="2262504" y="2609557"/>
            <a:chExt cx="1345882" cy="1311999"/>
          </a:xfrm>
        </p:grpSpPr>
        <p:grpSp>
          <p:nvGrpSpPr>
            <p:cNvPr id="430" name="Google Shape;430;g283a1922f65_0_0"/>
            <p:cNvGrpSpPr/>
            <p:nvPr/>
          </p:nvGrpSpPr>
          <p:grpSpPr>
            <a:xfrm>
              <a:off x="2847815" y="2734283"/>
              <a:ext cx="760571" cy="1187273"/>
              <a:chOff x="2847815" y="2734283"/>
              <a:chExt cx="760571" cy="1187273"/>
            </a:xfrm>
          </p:grpSpPr>
          <p:grpSp>
            <p:nvGrpSpPr>
              <p:cNvPr id="431" name="Google Shape;431;g283a1922f65_0_0"/>
              <p:cNvGrpSpPr/>
              <p:nvPr/>
            </p:nvGrpSpPr>
            <p:grpSpPr>
              <a:xfrm>
                <a:off x="3093560" y="2734283"/>
                <a:ext cx="373380" cy="316098"/>
                <a:chOff x="3093560" y="2734283"/>
                <a:chExt cx="373380" cy="316098"/>
              </a:xfrm>
            </p:grpSpPr>
            <p:sp>
              <p:nvSpPr>
                <p:cNvPr id="432" name="Google Shape;432;g283a1922f65_0_0"/>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3" name="Google Shape;433;g283a1922f65_0_0"/>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4" name="Google Shape;434;g283a1922f65_0_0"/>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35" name="Google Shape;435;g283a1922f65_0_0"/>
              <p:cNvGrpSpPr/>
              <p:nvPr/>
            </p:nvGrpSpPr>
            <p:grpSpPr>
              <a:xfrm>
                <a:off x="2847815" y="3185580"/>
                <a:ext cx="373380" cy="316099"/>
                <a:chOff x="2847815" y="3185580"/>
                <a:chExt cx="373380" cy="316099"/>
              </a:xfrm>
            </p:grpSpPr>
            <p:sp>
              <p:nvSpPr>
                <p:cNvPr id="436" name="Google Shape;436;g283a1922f65_0_0"/>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7" name="Google Shape;437;g283a1922f65_0_0"/>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8" name="Google Shape;438;g283a1922f65_0_0"/>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39" name="Google Shape;439;g283a1922f65_0_0"/>
              <p:cNvGrpSpPr/>
              <p:nvPr/>
            </p:nvGrpSpPr>
            <p:grpSpPr>
              <a:xfrm>
                <a:off x="3385025" y="3181772"/>
                <a:ext cx="222409" cy="316098"/>
                <a:chOff x="3385025" y="3181772"/>
                <a:chExt cx="222409" cy="316098"/>
              </a:xfrm>
            </p:grpSpPr>
            <p:sp>
              <p:nvSpPr>
                <p:cNvPr id="440" name="Google Shape;440;g283a1922f65_0_0"/>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1" name="Google Shape;441;g283a1922f65_0_0"/>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2" name="Google Shape;442;g283a1922f65_0_0"/>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43" name="Google Shape;443;g283a1922f65_0_0"/>
              <p:cNvGrpSpPr/>
              <p:nvPr/>
            </p:nvGrpSpPr>
            <p:grpSpPr>
              <a:xfrm>
                <a:off x="3139042" y="3633069"/>
                <a:ext cx="373618" cy="288487"/>
                <a:chOff x="3139042" y="3633069"/>
                <a:chExt cx="373618" cy="288487"/>
              </a:xfrm>
            </p:grpSpPr>
            <p:sp>
              <p:nvSpPr>
                <p:cNvPr id="444" name="Google Shape;444;g283a1922f65_0_0"/>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5" name="Google Shape;445;g283a1922f65_0_0"/>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6" name="Google Shape;446;g283a1922f65_0_0"/>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47" name="Google Shape;447;g283a1922f65_0_0"/>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8" name="Google Shape;448;g283a1922f65_0_0"/>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9" name="Google Shape;449;g283a1922f65_0_0"/>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0" name="Google Shape;450;g283a1922f65_0_0"/>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1" name="Google Shape;451;g283a1922f65_0_0"/>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2" name="Google Shape;452;g283a1922f65_0_0"/>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53" name="Google Shape;453;g283a1922f65_0_0"/>
            <p:cNvGrpSpPr/>
            <p:nvPr/>
          </p:nvGrpSpPr>
          <p:grpSpPr>
            <a:xfrm>
              <a:off x="2262504" y="2609557"/>
              <a:ext cx="912494" cy="1194890"/>
              <a:chOff x="2262504" y="2609557"/>
              <a:chExt cx="912494" cy="1194890"/>
            </a:xfrm>
          </p:grpSpPr>
          <p:grpSp>
            <p:nvGrpSpPr>
              <p:cNvPr id="454" name="Google Shape;454;g283a1922f65_0_0"/>
              <p:cNvGrpSpPr/>
              <p:nvPr/>
            </p:nvGrpSpPr>
            <p:grpSpPr>
              <a:xfrm>
                <a:off x="2262504" y="3184628"/>
                <a:ext cx="751522" cy="619819"/>
                <a:chOff x="2262504" y="3184628"/>
                <a:chExt cx="751522" cy="619819"/>
              </a:xfrm>
            </p:grpSpPr>
            <p:sp>
              <p:nvSpPr>
                <p:cNvPr id="455" name="Google Shape;455;g283a1922f65_0_0"/>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6" name="Google Shape;456;g283a1922f65_0_0"/>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7" name="Google Shape;457;g283a1922f65_0_0"/>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8" name="Google Shape;458;g283a1922f65_0_0"/>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9" name="Google Shape;459;g283a1922f65_0_0"/>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0" name="Google Shape;460;g283a1922f65_0_0"/>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1" name="Google Shape;461;g283a1922f65_0_0"/>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2" name="Google Shape;462;g283a1922f65_0_0"/>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3" name="Google Shape;463;g283a1922f65_0_0"/>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4" name="Google Shape;464;g283a1922f65_0_0"/>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5" name="Google Shape;465;g283a1922f65_0_0"/>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66" name="Google Shape;466;g283a1922f65_0_0"/>
              <p:cNvGrpSpPr/>
              <p:nvPr/>
            </p:nvGrpSpPr>
            <p:grpSpPr>
              <a:xfrm>
                <a:off x="2270124" y="2609557"/>
                <a:ext cx="904874" cy="408453"/>
                <a:chOff x="2270124" y="2609557"/>
                <a:chExt cx="904874" cy="408453"/>
              </a:xfrm>
            </p:grpSpPr>
            <p:sp>
              <p:nvSpPr>
                <p:cNvPr id="467" name="Google Shape;467;g283a1922f65_0_0"/>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8" name="Google Shape;468;g283a1922f65_0_0"/>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9" name="Google Shape;469;g283a1922f65_0_0"/>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0" name="Google Shape;470;g283a1922f65_0_0"/>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1" name="Google Shape;471;g283a1922f65_0_0"/>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2" name="Google Shape;472;g283a1922f65_0_0"/>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3" name="Google Shape;473;g283a1922f65_0_0"/>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4" name="Google Shape;474;g283a1922f65_0_0"/>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5" name="Google Shape;475;g283a1922f65_0_0"/>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6" name="Google Shape;476;g283a1922f65_0_0"/>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77" name="Google Shape;477;g283a1922f65_0_0"/>
              <p:cNvGrpSpPr/>
              <p:nvPr/>
            </p:nvGrpSpPr>
            <p:grpSpPr>
              <a:xfrm>
                <a:off x="2307271" y="3065615"/>
                <a:ext cx="207645" cy="85689"/>
                <a:chOff x="2307271" y="3065615"/>
                <a:chExt cx="207645" cy="85689"/>
              </a:xfrm>
            </p:grpSpPr>
            <p:sp>
              <p:nvSpPr>
                <p:cNvPr id="478" name="Google Shape;478;g283a1922f65_0_0"/>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9" name="Google Shape;479;g283a1922f65_0_0"/>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0" name="Google Shape;480;g283a1922f65_0_0"/>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sp>
        <p:nvSpPr>
          <p:cNvPr id="482" name="Google Shape;482;g283a1922f65_0_0"/>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488" name="Google Shape;488;g281fc3c1766_0_32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89" name="Google Shape;489;g281fc3c1766_0_324"/>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cs-CZ" sz="2800" dirty="0">
                <a:solidFill>
                  <a:schemeClr val="lt1"/>
                </a:solidFill>
                <a:latin typeface="Open Sans"/>
                <a:ea typeface="Open Sans"/>
                <a:cs typeface="Open Sans"/>
                <a:sym typeface="Open Sans"/>
              </a:rPr>
              <a:t>ÚVOD</a:t>
            </a:r>
            <a:endParaRPr sz="1400" b="0" i="0" u="none" strike="noStrike" cap="none" dirty="0">
              <a:solidFill>
                <a:srgbClr val="000000"/>
              </a:solidFill>
              <a:latin typeface="Arial"/>
              <a:ea typeface="Arial"/>
              <a:cs typeface="Arial"/>
              <a:sym typeface="Arial"/>
            </a:endParaRPr>
          </a:p>
        </p:txBody>
      </p:sp>
      <p:sp>
        <p:nvSpPr>
          <p:cNvPr id="490" name="Google Shape;490;g281fc3c1766_0_324"/>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lvl="0" indent="-368300" algn="l" rtl="0">
              <a:lnSpc>
                <a:spcPct val="90000"/>
              </a:lnSpc>
              <a:spcBef>
                <a:spcPts val="0"/>
              </a:spcBef>
              <a:spcAft>
                <a:spcPts val="0"/>
              </a:spcAft>
              <a:buSzPts val="2200"/>
              <a:buFont typeface="Open Sans"/>
              <a:buChar char="●"/>
            </a:pPr>
            <a:r>
              <a:rPr lang="cs-CZ" sz="2200" dirty="0">
                <a:latin typeface="Calibri" panose="020F0502020204030204" pitchFamily="34" charset="0"/>
                <a:cs typeface="Calibri" panose="020F0502020204030204" pitchFamily="34" charset="0"/>
              </a:rPr>
              <a:t>Základními stavebními kameny blockchainu jsou následující prvky</a:t>
            </a:r>
            <a:r>
              <a:rPr lang="en-GB" sz="2200" dirty="0">
                <a:solidFill>
                  <a:schemeClr val="dk1"/>
                </a:solidFill>
                <a:latin typeface="Calibri" panose="020F0502020204030204" pitchFamily="34" charset="0"/>
                <a:ea typeface="Calibri"/>
                <a:cs typeface="Calibri" panose="020F0502020204030204" pitchFamily="34" charset="0"/>
                <a:sym typeface="Calibri"/>
              </a:rPr>
              <a:t>: ​</a:t>
            </a: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0" algn="l" rtl="0">
              <a:lnSpc>
                <a:spcPct val="90000"/>
              </a:lnSpc>
              <a:spcBef>
                <a:spcPts val="0"/>
              </a:spcBef>
              <a:spcAft>
                <a:spcPts val="0"/>
              </a:spcAft>
              <a:buNone/>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lnSpc>
                <a:spcPct val="90000"/>
              </a:lnSpc>
              <a:spcBef>
                <a:spcPts val="0"/>
              </a:spcBef>
              <a:spcAft>
                <a:spcPts val="0"/>
              </a:spcAft>
              <a:buSzPts val="2200"/>
              <a:buFont typeface="Open Sans"/>
              <a:buChar char="●"/>
            </a:pPr>
            <a:r>
              <a:rPr lang="en-GB" sz="2200" b="1" dirty="0">
                <a:solidFill>
                  <a:schemeClr val="dk1"/>
                </a:solidFill>
                <a:latin typeface="Calibri" panose="020F0502020204030204" pitchFamily="34" charset="0"/>
                <a:ea typeface="Calibri"/>
                <a:cs typeface="Calibri" panose="020F0502020204030204" pitchFamily="34" charset="0"/>
                <a:sym typeface="Calibri"/>
              </a:rPr>
              <a:t>Blo</a:t>
            </a:r>
            <a:r>
              <a:rPr lang="cs-CZ" sz="2200" b="1" dirty="0" err="1">
                <a:solidFill>
                  <a:schemeClr val="dk1"/>
                </a:solidFill>
                <a:latin typeface="Calibri" panose="020F0502020204030204" pitchFamily="34" charset="0"/>
                <a:ea typeface="Calibri"/>
                <a:cs typeface="Calibri" panose="020F0502020204030204" pitchFamily="34" charset="0"/>
                <a:sym typeface="Calibri"/>
              </a:rPr>
              <a:t>ky</a:t>
            </a:r>
            <a:r>
              <a:rPr lang="en-GB" sz="2200" dirty="0">
                <a:solidFill>
                  <a:schemeClr val="dk1"/>
                </a:solidFill>
                <a:latin typeface="Calibri" panose="020F0502020204030204" pitchFamily="34" charset="0"/>
                <a:ea typeface="Calibri"/>
                <a:cs typeface="Calibri" panose="020F0502020204030204" pitchFamily="34" charset="0"/>
                <a:sym typeface="Calibri"/>
              </a:rPr>
              <a:t>​ : </a:t>
            </a:r>
            <a:r>
              <a:rPr lang="cs-CZ" sz="2200" dirty="0">
                <a:latin typeface="Calibri" panose="020F0502020204030204" pitchFamily="34" charset="0"/>
                <a:cs typeface="Calibri" panose="020F0502020204030204" pitchFamily="34" charset="0"/>
              </a:rPr>
              <a:t>každý „blok“ dat v řetězci obsahuje seznam transakcí a jedinečný identifikátor (</a:t>
            </a:r>
            <a:r>
              <a:rPr lang="cs-CZ" sz="2200" dirty="0" err="1">
                <a:latin typeface="Calibri" panose="020F0502020204030204" pitchFamily="34" charset="0"/>
                <a:cs typeface="Calibri" panose="020F0502020204030204" pitchFamily="34" charset="0"/>
              </a:rPr>
              <a:t>hash</a:t>
            </a:r>
            <a:r>
              <a:rPr lang="cs-CZ" sz="2200" dirty="0">
                <a:latin typeface="Calibri" panose="020F0502020204030204" pitchFamily="34" charset="0"/>
                <a:cs typeface="Calibri" panose="020F0502020204030204" pitchFamily="34" charset="0"/>
              </a:rPr>
              <a:t>) z předchozího bloku.</a:t>
            </a:r>
          </a:p>
          <a:p>
            <a:pPr marL="457200" lvl="0" indent="-368300" algn="l" rtl="0">
              <a:lnSpc>
                <a:spcPct val="90000"/>
              </a:lnSpc>
              <a:spcBef>
                <a:spcPts val="0"/>
              </a:spcBef>
              <a:spcAft>
                <a:spcPts val="0"/>
              </a:spcAft>
              <a:buSzPts val="2200"/>
              <a:buFont typeface="Open Sans"/>
              <a:buChar char="●"/>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lnSpc>
                <a:spcPct val="90000"/>
              </a:lnSpc>
              <a:spcBef>
                <a:spcPts val="0"/>
              </a:spcBef>
              <a:spcAft>
                <a:spcPts val="0"/>
              </a:spcAft>
              <a:buSzPts val="2200"/>
              <a:buFont typeface="Open Sans"/>
              <a:buChar char="●"/>
            </a:pPr>
            <a:r>
              <a:rPr lang="en-GB" sz="2200" b="1" dirty="0" err="1">
                <a:solidFill>
                  <a:schemeClr val="dk1"/>
                </a:solidFill>
                <a:latin typeface="Calibri" panose="020F0502020204030204" pitchFamily="34" charset="0"/>
                <a:ea typeface="Calibri"/>
                <a:cs typeface="Calibri" panose="020F0502020204030204" pitchFamily="34" charset="0"/>
                <a:sym typeface="Calibri"/>
              </a:rPr>
              <a:t>Distribu</a:t>
            </a:r>
            <a:r>
              <a:rPr lang="cs-CZ" sz="2200" b="1" dirty="0" err="1">
                <a:solidFill>
                  <a:schemeClr val="dk1"/>
                </a:solidFill>
                <a:latin typeface="Calibri" panose="020F0502020204030204" pitchFamily="34" charset="0"/>
                <a:ea typeface="Calibri"/>
                <a:cs typeface="Calibri" panose="020F0502020204030204" pitchFamily="34" charset="0"/>
                <a:sym typeface="Calibri"/>
              </a:rPr>
              <a:t>ované</a:t>
            </a:r>
            <a:r>
              <a:rPr lang="cs-CZ" sz="2200" b="1" dirty="0">
                <a:solidFill>
                  <a:schemeClr val="dk1"/>
                </a:solidFill>
                <a:latin typeface="Calibri" panose="020F0502020204030204" pitchFamily="34" charset="0"/>
                <a:ea typeface="Calibri"/>
                <a:cs typeface="Calibri" panose="020F0502020204030204" pitchFamily="34" charset="0"/>
                <a:sym typeface="Calibri"/>
              </a:rPr>
              <a:t> záznamy</a:t>
            </a:r>
            <a:r>
              <a:rPr lang="en-GB" sz="2200" dirty="0">
                <a:solidFill>
                  <a:schemeClr val="dk1"/>
                </a:solidFill>
                <a:latin typeface="Calibri" panose="020F0502020204030204" pitchFamily="34" charset="0"/>
                <a:ea typeface="Calibri"/>
                <a:cs typeface="Calibri" panose="020F0502020204030204" pitchFamily="34" charset="0"/>
                <a:sym typeface="Calibri"/>
              </a:rPr>
              <a:t> : </a:t>
            </a:r>
            <a:r>
              <a:rPr lang="cs-CZ" sz="2200" dirty="0">
                <a:latin typeface="Calibri" panose="020F0502020204030204" pitchFamily="34" charset="0"/>
                <a:cs typeface="Calibri" panose="020F0502020204030204" pitchFamily="34" charset="0"/>
              </a:rPr>
              <a:t>identické kopie informací zaznamenaných na Blockchainu jsou uloženy na tisících počítačů (uzlů) po celém světě.</a:t>
            </a:r>
            <a:r>
              <a:rPr lang="en-GB" sz="2200" dirty="0">
                <a:solidFill>
                  <a:schemeClr val="dk1"/>
                </a:solidFill>
                <a:latin typeface="Calibri" panose="020F0502020204030204" pitchFamily="34" charset="0"/>
                <a:ea typeface="Calibri"/>
                <a:cs typeface="Calibri" panose="020F0502020204030204" pitchFamily="34" charset="0"/>
                <a:sym typeface="Calibri"/>
              </a:rPr>
              <a:t> </a:t>
            </a: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lnSpc>
                <a:spcPct val="90000"/>
              </a:lnSpc>
              <a:spcBef>
                <a:spcPts val="0"/>
              </a:spcBef>
              <a:spcAft>
                <a:spcPts val="0"/>
              </a:spcAft>
              <a:buSzPts val="2200"/>
              <a:buFont typeface="Open Sans"/>
              <a:buChar char="●"/>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lnSpc>
                <a:spcPct val="90000"/>
              </a:lnSpc>
              <a:spcBef>
                <a:spcPts val="0"/>
              </a:spcBef>
              <a:spcAft>
                <a:spcPts val="0"/>
              </a:spcAft>
              <a:buSzPts val="2200"/>
              <a:buFont typeface="Open Sans"/>
              <a:buChar char="●"/>
            </a:pPr>
            <a:r>
              <a:rPr lang="cs-CZ" sz="2200" b="1" dirty="0">
                <a:solidFill>
                  <a:schemeClr val="dk1"/>
                </a:solidFill>
                <a:latin typeface="Calibri" panose="020F0502020204030204" pitchFamily="34" charset="0"/>
                <a:ea typeface="Calibri"/>
                <a:cs typeface="Calibri" panose="020F0502020204030204" pitchFamily="34" charset="0"/>
                <a:sym typeface="Calibri"/>
              </a:rPr>
              <a:t>Kryptografie </a:t>
            </a:r>
            <a:r>
              <a:rPr lang="en-GB" sz="2200" b="1" dirty="0">
                <a:solidFill>
                  <a:schemeClr val="dk1"/>
                </a:solidFill>
                <a:latin typeface="Calibri" panose="020F0502020204030204" pitchFamily="34" charset="0"/>
                <a:ea typeface="Calibri"/>
                <a:cs typeface="Calibri" panose="020F0502020204030204" pitchFamily="34" charset="0"/>
                <a:sym typeface="Calibri"/>
              </a:rPr>
              <a:t>​:</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cs-CZ" sz="2200" dirty="0">
                <a:latin typeface="Calibri" panose="020F0502020204030204" pitchFamily="34" charset="0"/>
                <a:cs typeface="Calibri" panose="020F0502020204030204" pitchFamily="34" charset="0"/>
              </a:rPr>
              <a:t>Kryptografické funkce, známé jako hashovací funkce, zajišťují informace uložené na blockchainu. Každý člen blockchainu má veřejný a soukromý klíč, který umožňuje ověřování a podepisování transakcí.</a:t>
            </a:r>
          </a:p>
          <a:p>
            <a:pPr marL="457200" lvl="0" indent="-368300" algn="l" rtl="0">
              <a:lnSpc>
                <a:spcPct val="90000"/>
              </a:lnSpc>
              <a:spcBef>
                <a:spcPts val="0"/>
              </a:spcBef>
              <a:spcAft>
                <a:spcPts val="0"/>
              </a:spcAft>
              <a:buSzPts val="2200"/>
              <a:buFont typeface="Open Sans"/>
              <a:buChar char="●"/>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lnSpc>
                <a:spcPct val="90000"/>
              </a:lnSpc>
              <a:spcBef>
                <a:spcPts val="0"/>
              </a:spcBef>
              <a:spcAft>
                <a:spcPts val="0"/>
              </a:spcAft>
              <a:buSzPts val="2200"/>
              <a:buFont typeface="Open Sans"/>
              <a:buChar char="●"/>
            </a:pPr>
            <a:r>
              <a:rPr lang="cs-CZ" sz="2200" b="1" dirty="0">
                <a:latin typeface="Calibri" panose="020F0502020204030204" pitchFamily="34" charset="0"/>
                <a:cs typeface="Calibri" panose="020F0502020204030204" pitchFamily="34" charset="0"/>
              </a:rPr>
              <a:t>Mechanismus konsenzu</a:t>
            </a:r>
            <a:r>
              <a:rPr lang="cs-CZ" sz="2200" dirty="0">
                <a:latin typeface="Calibri" panose="020F0502020204030204" pitchFamily="34" charset="0"/>
                <a:cs typeface="Calibri" panose="020F0502020204030204" pitchFamily="34" charset="0"/>
              </a:rPr>
              <a:t> : Blockchain vyžaduje, aby všechny uzly dosáhly konsensu o platných transakcích. Toho je obvykle dosaženo pomocí různých konsensuálních algoritmů, jako je </a:t>
            </a:r>
            <a:r>
              <a:rPr lang="cs-CZ" sz="2200" dirty="0" err="1">
                <a:latin typeface="Calibri" panose="020F0502020204030204" pitchFamily="34" charset="0"/>
                <a:cs typeface="Calibri" panose="020F0502020204030204" pitchFamily="34" charset="0"/>
              </a:rPr>
              <a:t>Proof</a:t>
            </a:r>
            <a:r>
              <a:rPr lang="cs-CZ" sz="2200" dirty="0">
                <a:latin typeface="Calibri" panose="020F0502020204030204" pitchFamily="34" charset="0"/>
                <a:cs typeface="Calibri" panose="020F0502020204030204" pitchFamily="34" charset="0"/>
              </a:rPr>
              <a:t> </a:t>
            </a:r>
            <a:r>
              <a:rPr lang="cs-CZ" sz="2200" dirty="0" err="1">
                <a:latin typeface="Calibri" panose="020F0502020204030204" pitchFamily="34" charset="0"/>
                <a:cs typeface="Calibri" panose="020F0502020204030204" pitchFamily="34" charset="0"/>
              </a:rPr>
              <a:t>of</a:t>
            </a:r>
            <a:r>
              <a:rPr lang="cs-CZ" sz="2200" dirty="0">
                <a:latin typeface="Calibri" panose="020F0502020204030204" pitchFamily="34" charset="0"/>
                <a:cs typeface="Calibri" panose="020F0502020204030204" pitchFamily="34" charset="0"/>
              </a:rPr>
              <a:t> </a:t>
            </a:r>
            <a:r>
              <a:rPr lang="cs-CZ" sz="2200" dirty="0" err="1">
                <a:latin typeface="Calibri" panose="020F0502020204030204" pitchFamily="34" charset="0"/>
                <a:cs typeface="Calibri" panose="020F0502020204030204" pitchFamily="34" charset="0"/>
              </a:rPr>
              <a:t>Work</a:t>
            </a:r>
            <a:r>
              <a:rPr lang="cs-CZ" sz="2200" dirty="0">
                <a:latin typeface="Calibri" panose="020F0502020204030204" pitchFamily="34" charset="0"/>
                <a:cs typeface="Calibri" panose="020F0502020204030204" pitchFamily="34" charset="0"/>
              </a:rPr>
              <a:t> (</a:t>
            </a:r>
            <a:r>
              <a:rPr lang="cs-CZ" sz="2200" dirty="0" err="1">
                <a:latin typeface="Calibri" panose="020F0502020204030204" pitchFamily="34" charset="0"/>
                <a:cs typeface="Calibri" panose="020F0502020204030204" pitchFamily="34" charset="0"/>
              </a:rPr>
              <a:t>PoW</a:t>
            </a:r>
            <a:r>
              <a:rPr lang="cs-CZ" sz="2200" dirty="0">
                <a:latin typeface="Calibri" panose="020F0502020204030204" pitchFamily="34" charset="0"/>
                <a:cs typeface="Calibri" panose="020F0502020204030204" pitchFamily="34" charset="0"/>
              </a:rPr>
              <a:t>) nebo </a:t>
            </a:r>
            <a:r>
              <a:rPr lang="cs-CZ" sz="2200" dirty="0" err="1">
                <a:latin typeface="Calibri" panose="020F0502020204030204" pitchFamily="34" charset="0"/>
                <a:cs typeface="Calibri" panose="020F0502020204030204" pitchFamily="34" charset="0"/>
              </a:rPr>
              <a:t>Proof</a:t>
            </a:r>
            <a:r>
              <a:rPr lang="cs-CZ" sz="2200" dirty="0">
                <a:latin typeface="Calibri" panose="020F0502020204030204" pitchFamily="34" charset="0"/>
                <a:cs typeface="Calibri" panose="020F0502020204030204" pitchFamily="34" charset="0"/>
              </a:rPr>
              <a:t> </a:t>
            </a:r>
            <a:r>
              <a:rPr lang="cs-CZ" sz="2200" dirty="0" err="1">
                <a:latin typeface="Calibri" panose="020F0502020204030204" pitchFamily="34" charset="0"/>
                <a:cs typeface="Calibri" panose="020F0502020204030204" pitchFamily="34" charset="0"/>
              </a:rPr>
              <a:t>of</a:t>
            </a:r>
            <a:r>
              <a:rPr lang="cs-CZ" sz="2200" dirty="0">
                <a:latin typeface="Calibri" panose="020F0502020204030204" pitchFamily="34" charset="0"/>
                <a:cs typeface="Calibri" panose="020F0502020204030204" pitchFamily="34" charset="0"/>
              </a:rPr>
              <a:t> </a:t>
            </a:r>
            <a:r>
              <a:rPr lang="cs-CZ" sz="2200" dirty="0" err="1">
                <a:latin typeface="Calibri" panose="020F0502020204030204" pitchFamily="34" charset="0"/>
                <a:cs typeface="Calibri" panose="020F0502020204030204" pitchFamily="34" charset="0"/>
              </a:rPr>
              <a:t>Stake</a:t>
            </a:r>
            <a:r>
              <a:rPr lang="cs-CZ" sz="2200" dirty="0">
                <a:latin typeface="Calibri" panose="020F0502020204030204" pitchFamily="34" charset="0"/>
                <a:cs typeface="Calibri" panose="020F0502020204030204" pitchFamily="34" charset="0"/>
              </a:rPr>
              <a:t> (</a:t>
            </a:r>
            <a:r>
              <a:rPr lang="cs-CZ" sz="2200" dirty="0" err="1">
                <a:latin typeface="Calibri" panose="020F0502020204030204" pitchFamily="34" charset="0"/>
                <a:cs typeface="Calibri" panose="020F0502020204030204" pitchFamily="34" charset="0"/>
              </a:rPr>
              <a:t>PoS</a:t>
            </a:r>
            <a:r>
              <a:rPr lang="cs-CZ" sz="2200" dirty="0">
                <a:latin typeface="Calibri" panose="020F0502020204030204" pitchFamily="34" charset="0"/>
                <a:cs typeface="Calibri" panose="020F0502020204030204" pitchFamily="34" charset="0"/>
              </a:rPr>
              <a:t>).​ </a:t>
            </a:r>
          </a:p>
          <a:p>
            <a:pPr marL="457200" lvl="0" indent="-368300" algn="l" rtl="0">
              <a:lnSpc>
                <a:spcPct val="90000"/>
              </a:lnSpc>
              <a:spcBef>
                <a:spcPts val="0"/>
              </a:spcBef>
              <a:spcAft>
                <a:spcPts val="0"/>
              </a:spcAft>
              <a:buSzPts val="2200"/>
              <a:buFont typeface="Open Sans"/>
              <a:buChar char="●"/>
            </a:pPr>
            <a:endParaRPr lang="cs-CZ" sz="2200" dirty="0">
              <a:latin typeface="Calibri" panose="020F0502020204030204" pitchFamily="34" charset="0"/>
              <a:cs typeface="Calibri" panose="020F0502020204030204" pitchFamily="34" charset="0"/>
            </a:endParaRPr>
          </a:p>
          <a:p>
            <a:pPr marL="457200" lvl="0" indent="-368300" algn="l" rtl="0">
              <a:lnSpc>
                <a:spcPct val="90000"/>
              </a:lnSpc>
              <a:spcBef>
                <a:spcPts val="0"/>
              </a:spcBef>
              <a:spcAft>
                <a:spcPts val="0"/>
              </a:spcAft>
              <a:buSzPts val="2200"/>
              <a:buFont typeface="Open Sans"/>
              <a:buChar char="●"/>
            </a:pPr>
            <a:r>
              <a:rPr lang="cs-CZ" sz="2200" b="1" dirty="0" err="1">
                <a:latin typeface="Calibri" panose="020F0502020204030204" pitchFamily="34" charset="0"/>
                <a:cs typeface="Calibri" panose="020F0502020204030204" pitchFamily="34" charset="0"/>
              </a:rPr>
              <a:t>Imutabilita</a:t>
            </a:r>
            <a:r>
              <a:rPr lang="cs-CZ" sz="2200" dirty="0">
                <a:latin typeface="Calibri" panose="020F0502020204030204" pitchFamily="34" charset="0"/>
                <a:cs typeface="Calibri" panose="020F0502020204030204" pitchFamily="34" charset="0"/>
              </a:rPr>
              <a:t> : Jakmile jsou data uložena v blockchainu, nelze je snadno změnit.</a:t>
            </a:r>
            <a:endParaRPr sz="2200" dirty="0">
              <a:solidFill>
                <a:schemeClr val="dk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pic>
        <p:nvPicPr>
          <p:cNvPr id="496" name="Google Shape;496;g283a1922f65_2_7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97" name="Google Shape;497;g283a1922f65_2_72"/>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JAK FUNGUJE BLOCKCHAIN?</a:t>
            </a:r>
            <a:endParaRPr sz="1400" b="0" i="0" u="none" strike="noStrike" cap="none" dirty="0">
              <a:solidFill>
                <a:srgbClr val="000000"/>
              </a:solidFill>
              <a:latin typeface="Arial"/>
              <a:ea typeface="Arial"/>
              <a:cs typeface="Arial"/>
              <a:sym typeface="Arial"/>
            </a:endParaRPr>
          </a:p>
        </p:txBody>
      </p:sp>
      <p:sp>
        <p:nvSpPr>
          <p:cNvPr id="498" name="Google Shape;498;g283a1922f65_2_72"/>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indent="-368300">
              <a:buSzPts val="2200"/>
              <a:buFont typeface="Calibri"/>
              <a:buChar char="●"/>
            </a:pPr>
            <a:r>
              <a:rPr lang="cs-CZ" sz="2200" dirty="0">
                <a:latin typeface="Calibri" panose="020F0502020204030204" pitchFamily="34" charset="0"/>
                <a:cs typeface="Calibri" panose="020F0502020204030204" pitchFamily="34" charset="0"/>
              </a:rPr>
              <a:t>Každá transakce nebo datový záznam, známý jako </a:t>
            </a:r>
            <a:r>
              <a:rPr lang="cs-CZ" sz="2200" b="1" dirty="0">
                <a:latin typeface="Calibri" panose="020F0502020204030204" pitchFamily="34" charset="0"/>
                <a:cs typeface="Calibri" panose="020F0502020204030204" pitchFamily="34" charset="0"/>
              </a:rPr>
              <a:t>„blok“, </a:t>
            </a:r>
            <a:r>
              <a:rPr lang="cs-CZ" sz="2200" dirty="0">
                <a:latin typeface="Calibri" panose="020F0502020204030204" pitchFamily="34" charset="0"/>
                <a:cs typeface="Calibri" panose="020F0502020204030204" pitchFamily="34" charset="0"/>
              </a:rPr>
              <a:t>je bezpečně </a:t>
            </a:r>
            <a:r>
              <a:rPr lang="cs-CZ" sz="2200" b="1" dirty="0">
                <a:latin typeface="Calibri" panose="020F0502020204030204" pitchFamily="34" charset="0"/>
                <a:cs typeface="Calibri" panose="020F0502020204030204" pitchFamily="34" charset="0"/>
              </a:rPr>
              <a:t>propojen</a:t>
            </a:r>
            <a:r>
              <a:rPr lang="cs-CZ" sz="2200" dirty="0">
                <a:latin typeface="Calibri" panose="020F0502020204030204" pitchFamily="34" charset="0"/>
                <a:cs typeface="Calibri" panose="020F0502020204030204" pitchFamily="34" charset="0"/>
              </a:rPr>
              <a:t> s předchozím pomocí </a:t>
            </a:r>
            <a:r>
              <a:rPr lang="cs-CZ" sz="2200" b="1" dirty="0">
                <a:latin typeface="Calibri" panose="020F0502020204030204" pitchFamily="34" charset="0"/>
                <a:cs typeface="Calibri" panose="020F0502020204030204" pitchFamily="34" charset="0"/>
              </a:rPr>
              <a:t>kryptografického </a:t>
            </a:r>
            <a:r>
              <a:rPr lang="cs-CZ" sz="2200" b="1" dirty="0" err="1">
                <a:latin typeface="Calibri" panose="020F0502020204030204" pitchFamily="34" charset="0"/>
                <a:cs typeface="Calibri" panose="020F0502020204030204" pitchFamily="34" charset="0"/>
              </a:rPr>
              <a:t>hashování</a:t>
            </a:r>
            <a:r>
              <a:rPr lang="cs-CZ" sz="2200" dirty="0">
                <a:latin typeface="Calibri" panose="020F0502020204030204" pitchFamily="34" charset="0"/>
                <a:cs typeface="Calibri" panose="020F0502020204030204" pitchFamily="34" charset="0"/>
              </a:rPr>
              <a:t>, čímž se vytváří nepřetržitý </a:t>
            </a:r>
            <a:r>
              <a:rPr lang="cs-CZ" sz="2200" b="1" dirty="0">
                <a:latin typeface="Calibri" panose="020F0502020204030204" pitchFamily="34" charset="0"/>
                <a:cs typeface="Calibri" panose="020F0502020204030204" pitchFamily="34" charset="0"/>
              </a:rPr>
              <a:t>řetězec</a:t>
            </a:r>
            <a:r>
              <a:rPr lang="cs-CZ" sz="2200" dirty="0">
                <a:latin typeface="Calibri" panose="020F0502020204030204" pitchFamily="34" charset="0"/>
                <a:cs typeface="Calibri" panose="020F0502020204030204" pitchFamily="34" charset="0"/>
              </a:rPr>
              <a:t> informací odolný proti neoprávněné manipulaci. ﻿ </a:t>
            </a:r>
          </a:p>
          <a:p>
            <a:pPr marL="457200" indent="-368300">
              <a:buSzPts val="2200"/>
              <a:buFont typeface="Calibri"/>
              <a:buChar char="●"/>
            </a:pPr>
            <a:r>
              <a:rPr lang="cs-CZ" sz="2200" dirty="0">
                <a:latin typeface="Calibri" panose="020F0502020204030204" pitchFamily="34" charset="0"/>
                <a:cs typeface="Calibri" panose="020F0502020204030204" pitchFamily="34" charset="0"/>
              </a:rPr>
              <a:t>Protože </a:t>
            </a:r>
            <a:r>
              <a:rPr lang="cs-CZ" sz="2200" b="1" dirty="0">
                <a:latin typeface="Calibri" panose="020F0502020204030204" pitchFamily="34" charset="0"/>
                <a:cs typeface="Calibri" panose="020F0502020204030204" pitchFamily="34" charset="0"/>
              </a:rPr>
              <a:t>neexistuje způsob, jak změnit blok</a:t>
            </a:r>
            <a:r>
              <a:rPr lang="cs-CZ" sz="2200" dirty="0">
                <a:latin typeface="Calibri" panose="020F0502020204030204" pitchFamily="34" charset="0"/>
                <a:cs typeface="Calibri" panose="020F0502020204030204" pitchFamily="34" charset="0"/>
              </a:rPr>
              <a:t>, jediná potřebná důvěra je v místě, kde uživatel nebo program zadává data. Tento aspekt snižuje potřebu důvěryhodných třetích stran nebo zprostředkovatelů, jako jsou auditoři, kteří mohou vytvářet dodatečné náklady a/nebo zvyšovat riziko lidské chyby. </a:t>
            </a:r>
            <a:endParaRPr lang="cs-CZ" sz="2200" dirty="0">
              <a:latin typeface="Calibri" panose="020F0502020204030204" pitchFamily="34" charset="0"/>
              <a:ea typeface="Calibri"/>
              <a:cs typeface="Calibri" panose="020F0502020204030204" pitchFamily="34" charset="0"/>
              <a:sym typeface="Calibri"/>
            </a:endParaRPr>
          </a:p>
          <a:p>
            <a:pPr marL="88900" marR="0" lvl="0" algn="l" rtl="0">
              <a:lnSpc>
                <a:spcPct val="100000"/>
              </a:lnSpc>
              <a:spcBef>
                <a:spcPts val="0"/>
              </a:spcBef>
              <a:spcAft>
                <a:spcPts val="0"/>
              </a:spcAft>
              <a:buSzPts val="2200"/>
            </a:pPr>
            <a:endParaRPr sz="2200" dirty="0">
              <a:latin typeface="Calibri" panose="020F0502020204030204" pitchFamily="34" charset="0"/>
              <a:ea typeface="Calibri"/>
              <a:cs typeface="Calibri" panose="020F0502020204030204" pitchFamily="34" charset="0"/>
              <a:sym typeface="Calibri"/>
            </a:endParaRPr>
          </a:p>
        </p:txBody>
      </p:sp>
      <p:pic>
        <p:nvPicPr>
          <p:cNvPr id="499" name="Google Shape;499;g283a1922f65_2_72"/>
          <p:cNvPicPr preferRelativeResize="0"/>
          <p:nvPr/>
        </p:nvPicPr>
        <p:blipFill>
          <a:blip r:embed="rId4">
            <a:alphaModFix/>
          </a:blip>
          <a:stretch>
            <a:fillRect/>
          </a:stretch>
        </p:blipFill>
        <p:spPr>
          <a:xfrm>
            <a:off x="6524625" y="4245725"/>
            <a:ext cx="3200399" cy="32003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pic>
        <p:nvPicPr>
          <p:cNvPr id="505" name="Google Shape;505;g283a1922f65_2_12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06" name="Google Shape;506;g283a1922f65_2_126"/>
          <p:cNvSpPr txBox="1"/>
          <p:nvPr/>
        </p:nvSpPr>
        <p:spPr>
          <a:xfrm>
            <a:off x="474825" y="403300"/>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ARCHITEKTURA BLOCKCHAIN</a:t>
            </a:r>
            <a:endParaRPr sz="1400" b="0" i="0" u="none" strike="noStrike" cap="none" dirty="0">
              <a:solidFill>
                <a:srgbClr val="000000"/>
              </a:solidFill>
              <a:latin typeface="Arial"/>
              <a:ea typeface="Arial"/>
              <a:cs typeface="Arial"/>
              <a:sym typeface="Arial"/>
            </a:endParaRPr>
          </a:p>
        </p:txBody>
      </p:sp>
      <p:sp>
        <p:nvSpPr>
          <p:cNvPr id="507" name="Google Shape;507;g283a1922f65_2_126"/>
          <p:cNvSpPr txBox="1"/>
          <p:nvPr/>
        </p:nvSpPr>
        <p:spPr>
          <a:xfrm>
            <a:off x="244400" y="1379475"/>
            <a:ext cx="10449000" cy="1796100"/>
          </a:xfrm>
          <a:prstGeom prst="rect">
            <a:avLst/>
          </a:prstGeom>
          <a:noFill/>
          <a:ln>
            <a:noFill/>
          </a:ln>
        </p:spPr>
        <p:txBody>
          <a:bodyPr spcFirstLastPara="1" wrap="square" lIns="91425" tIns="91425" rIns="91425" bIns="91425" anchor="t" anchorCtr="0">
            <a:noAutofit/>
          </a:bodyPr>
          <a:lstStyle/>
          <a:p>
            <a:pPr marL="457200" marR="0" lvl="0" indent="-361950" algn="l" rtl="0">
              <a:lnSpc>
                <a:spcPct val="100000"/>
              </a:lnSpc>
              <a:spcBef>
                <a:spcPts val="0"/>
              </a:spcBef>
              <a:spcAft>
                <a:spcPts val="0"/>
              </a:spcAft>
              <a:buSzPts val="2100"/>
              <a:buFont typeface="Calibri"/>
              <a:buChar char="●"/>
            </a:pPr>
            <a:r>
              <a:rPr lang="cs-CZ" sz="2100" dirty="0">
                <a:latin typeface="Calibri" panose="020F0502020204030204" pitchFamily="34" charset="0"/>
                <a:cs typeface="Calibri" panose="020F0502020204030204" pitchFamily="34" charset="0"/>
              </a:rPr>
              <a:t>Blockchain architektura má následující hlavní komponenty</a:t>
            </a:r>
            <a:r>
              <a:rPr lang="en-GB" sz="2100" dirty="0">
                <a:latin typeface="Calibri" panose="020F0502020204030204" pitchFamily="34" charset="0"/>
                <a:ea typeface="Calibri"/>
                <a:cs typeface="Calibri" panose="020F0502020204030204" pitchFamily="34" charset="0"/>
                <a:sym typeface="Calibri"/>
              </a:rPr>
              <a:t>:​</a:t>
            </a:r>
            <a:endParaRPr sz="2100" dirty="0">
              <a:latin typeface="Calibri" panose="020F0502020204030204" pitchFamily="34" charset="0"/>
              <a:ea typeface="Calibri"/>
              <a:cs typeface="Calibri" panose="020F0502020204030204" pitchFamily="34" charset="0"/>
              <a:sym typeface="Calibri"/>
            </a:endParaRPr>
          </a:p>
          <a:p>
            <a:pPr marL="1828800" marR="0" lvl="0" indent="0" algn="l" rtl="0">
              <a:lnSpc>
                <a:spcPct val="100000"/>
              </a:lnSpc>
              <a:spcBef>
                <a:spcPts val="0"/>
              </a:spcBef>
              <a:spcAft>
                <a:spcPts val="0"/>
              </a:spcAft>
              <a:buNone/>
            </a:pPr>
            <a:endParaRPr sz="2100" dirty="0">
              <a:latin typeface="Calibri" panose="020F0502020204030204" pitchFamily="34" charset="0"/>
              <a:ea typeface="Calibri"/>
              <a:cs typeface="Calibri" panose="020F0502020204030204" pitchFamily="34" charset="0"/>
              <a:sym typeface="Calibri"/>
            </a:endParaRPr>
          </a:p>
          <a:p>
            <a:pPr marL="457200" marR="0" lvl="0" indent="-361950" algn="l" rtl="0">
              <a:lnSpc>
                <a:spcPct val="100000"/>
              </a:lnSpc>
              <a:spcBef>
                <a:spcPts val="0"/>
              </a:spcBef>
              <a:spcAft>
                <a:spcPts val="0"/>
              </a:spcAft>
              <a:buSzPts val="2100"/>
              <a:buFont typeface="Calibri"/>
              <a:buAutoNum type="arabicPeriod"/>
            </a:pPr>
            <a:r>
              <a:rPr lang="cs-CZ" sz="2100" b="1" dirty="0">
                <a:latin typeface="Calibri" panose="020F0502020204030204" pitchFamily="34" charset="0"/>
                <a:ea typeface="Calibri"/>
                <a:cs typeface="Calibri" panose="020F0502020204030204" pitchFamily="34" charset="0"/>
                <a:sym typeface="Calibri"/>
              </a:rPr>
              <a:t>Distribuované záznamy</a:t>
            </a:r>
            <a:endParaRPr sz="2100" b="1" dirty="0">
              <a:latin typeface="Calibri" panose="020F0502020204030204" pitchFamily="34" charset="0"/>
              <a:ea typeface="Calibri"/>
              <a:cs typeface="Calibri" panose="020F0502020204030204" pitchFamily="34" charset="0"/>
              <a:sym typeface="Calibri"/>
            </a:endParaRPr>
          </a:p>
          <a:p>
            <a:pPr marL="457200" marR="0" lvl="0" indent="-361950" algn="l" rtl="0">
              <a:lnSpc>
                <a:spcPct val="100000"/>
              </a:lnSpc>
              <a:spcBef>
                <a:spcPts val="0"/>
              </a:spcBef>
              <a:spcAft>
                <a:spcPts val="0"/>
              </a:spcAft>
              <a:buSzPts val="2100"/>
              <a:buFont typeface="Calibri"/>
              <a:buChar char="-"/>
            </a:pPr>
            <a:r>
              <a:rPr lang="cs-CZ" sz="2100" dirty="0">
                <a:latin typeface="Calibri" panose="020F0502020204030204" pitchFamily="34" charset="0"/>
                <a:cs typeface="Calibri" panose="020F0502020204030204" pitchFamily="34" charset="0"/>
              </a:rPr>
              <a:t>Sdílená databáze v síti Blockchain, která ukládá transakce. Technologie distribuovaných záznamů však mají přísná pravidla o tom, kdo a jak může upravovat. Záznamy jednou zaznamenané nelze smazat.​</a:t>
            </a:r>
            <a:endParaRPr sz="21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100" dirty="0">
              <a:latin typeface="Calibri" panose="020F0502020204030204" pitchFamily="34" charset="0"/>
              <a:ea typeface="Calibri"/>
              <a:cs typeface="Calibri" panose="020F0502020204030204" pitchFamily="34" charset="0"/>
              <a:sym typeface="Calibri"/>
            </a:endParaRPr>
          </a:p>
          <a:p>
            <a:pPr marL="95250">
              <a:buSzPts val="2100"/>
            </a:pPr>
            <a:r>
              <a:rPr lang="en-GB" sz="2100" b="1" dirty="0">
                <a:latin typeface="Calibri" panose="020F0502020204030204" pitchFamily="34" charset="0"/>
                <a:ea typeface="Calibri"/>
                <a:cs typeface="Calibri" panose="020F0502020204030204" pitchFamily="34" charset="0"/>
                <a:sym typeface="Calibri"/>
              </a:rPr>
              <a:t>2. </a:t>
            </a:r>
            <a:r>
              <a:rPr lang="cs-CZ" sz="2100" b="1" dirty="0">
                <a:latin typeface="Calibri" panose="020F0502020204030204" pitchFamily="34" charset="0"/>
                <a:ea typeface="Calibri"/>
                <a:cs typeface="Calibri" panose="020F0502020204030204" pitchFamily="34" charset="0"/>
                <a:sym typeface="Calibri"/>
              </a:rPr>
              <a:t>Chytré smlouvy</a:t>
            </a:r>
            <a:endParaRPr sz="2100" dirty="0">
              <a:latin typeface="Calibri" panose="020F0502020204030204" pitchFamily="34" charset="0"/>
              <a:ea typeface="Calibri"/>
              <a:cs typeface="Calibri" panose="020F0502020204030204" pitchFamily="34" charset="0"/>
            </a:endParaRPr>
          </a:p>
          <a:p>
            <a:pPr marL="457200" marR="0" lvl="0" indent="-361950" algn="l" rtl="0">
              <a:lnSpc>
                <a:spcPct val="100000"/>
              </a:lnSpc>
              <a:spcBef>
                <a:spcPts val="0"/>
              </a:spcBef>
              <a:spcAft>
                <a:spcPts val="0"/>
              </a:spcAft>
              <a:buSzPts val="2100"/>
              <a:buFont typeface="Calibri"/>
              <a:buChar char="-"/>
            </a:pPr>
            <a:r>
              <a:rPr lang="cs-CZ" sz="2100" dirty="0">
                <a:latin typeface="Calibri" panose="020F0502020204030204" pitchFamily="34" charset="0"/>
                <a:cs typeface="Calibri" panose="020F0502020204030204" pitchFamily="34" charset="0"/>
              </a:rPr>
              <a:t>Chytré smlouvy lze použít k samostatné správě obchodních smluv bez potřeby pomocné třetí strany. Jsou to programy uložené v </a:t>
            </a:r>
            <a:r>
              <a:rPr lang="cs-CZ" sz="2100" dirty="0" err="1">
                <a:latin typeface="Calibri" panose="020F0502020204030204" pitchFamily="34" charset="0"/>
                <a:cs typeface="Calibri" panose="020F0502020204030204" pitchFamily="34" charset="0"/>
              </a:rPr>
              <a:t>blockchainovém</a:t>
            </a:r>
            <a:r>
              <a:rPr lang="cs-CZ" sz="2100" dirty="0">
                <a:latin typeface="Calibri" panose="020F0502020204030204" pitchFamily="34" charset="0"/>
                <a:cs typeface="Calibri" panose="020F0502020204030204" pitchFamily="34" charset="0"/>
              </a:rPr>
              <a:t> systému, které se spouštějí automaticky při splnění předem stanovených podmínek. Provádějí kontroly </a:t>
            </a:r>
            <a:r>
              <a:rPr lang="cs-CZ" sz="2100" dirty="0" err="1">
                <a:latin typeface="Calibri" panose="020F0502020204030204" pitchFamily="34" charset="0"/>
                <a:cs typeface="Calibri" panose="020F0502020204030204" pitchFamily="34" charset="0"/>
              </a:rPr>
              <a:t>if-then</a:t>
            </a:r>
            <a:r>
              <a:rPr lang="cs-CZ" sz="2100" dirty="0">
                <a:latin typeface="Calibri" panose="020F0502020204030204" pitchFamily="34" charset="0"/>
                <a:cs typeface="Calibri" panose="020F0502020204030204" pitchFamily="34" charset="0"/>
              </a:rPr>
              <a:t>, takže transakce mohou být dokončeny s jistotou.</a:t>
            </a:r>
          </a:p>
          <a:p>
            <a:pPr marL="457200" marR="0" lvl="0" indent="-361950" algn="l" rtl="0">
              <a:lnSpc>
                <a:spcPct val="100000"/>
              </a:lnSpc>
              <a:spcBef>
                <a:spcPts val="0"/>
              </a:spcBef>
              <a:spcAft>
                <a:spcPts val="0"/>
              </a:spcAft>
              <a:buSzPts val="2100"/>
              <a:buFont typeface="Calibri"/>
              <a:buChar char="-"/>
            </a:pPr>
            <a:endParaRPr lang="en-GB" sz="2100" dirty="0">
              <a:latin typeface="Calibri" panose="020F0502020204030204" pitchFamily="34" charset="0"/>
              <a:ea typeface="Calibri"/>
              <a:cs typeface="Calibri" panose="020F0502020204030204" pitchFamily="34" charset="0"/>
              <a:sym typeface="Calibri"/>
            </a:endParaRPr>
          </a:p>
          <a:p>
            <a:pPr marL="95250">
              <a:buSzPts val="2100"/>
              <a:buFont typeface="Calibri"/>
            </a:pPr>
            <a:r>
              <a:rPr lang="en-GB" sz="2100" b="1" dirty="0">
                <a:latin typeface="Calibri" panose="020F0502020204030204" pitchFamily="34" charset="0"/>
                <a:ea typeface="Calibri"/>
                <a:cs typeface="Calibri" panose="020F0502020204030204" pitchFamily="34" charset="0"/>
                <a:sym typeface="Calibri"/>
              </a:rPr>
              <a:t>3. </a:t>
            </a:r>
            <a:r>
              <a:rPr lang="cs-CZ" sz="2100" b="1" dirty="0">
                <a:latin typeface="Calibri" panose="020F0502020204030204" pitchFamily="34" charset="0"/>
                <a:ea typeface="Calibri"/>
                <a:cs typeface="Calibri" panose="020F0502020204030204" pitchFamily="34" charset="0"/>
                <a:sym typeface="Calibri"/>
              </a:rPr>
              <a:t>Kryptografie veřejného klíče</a:t>
            </a:r>
            <a:endParaRPr sz="2100" b="1" dirty="0">
              <a:latin typeface="Calibri" panose="020F0502020204030204" pitchFamily="34" charset="0"/>
              <a:ea typeface="Calibri"/>
              <a:cs typeface="Calibri" panose="020F0502020204030204" pitchFamily="34" charset="0"/>
            </a:endParaRPr>
          </a:p>
          <a:p>
            <a:pPr marL="457200" marR="0" lvl="0" indent="-361950" algn="l" rtl="0">
              <a:lnSpc>
                <a:spcPct val="100000"/>
              </a:lnSpc>
              <a:spcBef>
                <a:spcPts val="0"/>
              </a:spcBef>
              <a:spcAft>
                <a:spcPts val="0"/>
              </a:spcAft>
              <a:buSzPts val="2100"/>
              <a:buFont typeface="Calibri"/>
              <a:buChar char="-"/>
            </a:pPr>
            <a:r>
              <a:rPr lang="cs-CZ" sz="2100" dirty="0">
                <a:latin typeface="Calibri" panose="020F0502020204030204" pitchFamily="34" charset="0"/>
                <a:cs typeface="Calibri" panose="020F0502020204030204" pitchFamily="34" charset="0"/>
              </a:rPr>
              <a:t>Bezpečnostní funkce k jedinečné identifikaci účastníků v </a:t>
            </a:r>
            <a:r>
              <a:rPr lang="cs-CZ" sz="2100" dirty="0" err="1">
                <a:latin typeface="Calibri" panose="020F0502020204030204" pitchFamily="34" charset="0"/>
                <a:cs typeface="Calibri" panose="020F0502020204030204" pitchFamily="34" charset="0"/>
              </a:rPr>
              <a:t>blockchainové</a:t>
            </a:r>
            <a:r>
              <a:rPr lang="cs-CZ" sz="2100" dirty="0">
                <a:latin typeface="Calibri" panose="020F0502020204030204" pitchFamily="34" charset="0"/>
                <a:cs typeface="Calibri" panose="020F0502020204030204" pitchFamily="34" charset="0"/>
              </a:rPr>
              <a:t> síti. Tento mechanismus generuje dvě sady klíčů pro členy sítě. Jeden klíč je veřejný klíč, který je společný pro všechny v síti. Druhým je soukromý klíč, který je jedinečný pro každého člena. Soukromý a veřejný klíč spolupracují na odemknutí dat v záznamech.</a:t>
            </a:r>
            <a:endParaRPr sz="21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1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100" dirty="0">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pic>
        <p:nvPicPr>
          <p:cNvPr id="513" name="Google Shape;513;g283a1922f65_2_8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14" name="Google Shape;514;g283a1922f65_2_85"/>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JAK FUNGUJE BLOCKCHAIN?</a:t>
            </a:r>
            <a:endParaRPr lang="en-GB" sz="1400" b="0" i="0" u="none" strike="noStrike" cap="none" dirty="0">
              <a:solidFill>
                <a:srgbClr val="000000"/>
              </a:solidFill>
              <a:latin typeface="Arial"/>
              <a:ea typeface="Arial"/>
              <a:cs typeface="Arial"/>
              <a:sym typeface="Arial"/>
            </a:endParaRPr>
          </a:p>
        </p:txBody>
      </p:sp>
      <p:sp>
        <p:nvSpPr>
          <p:cNvPr id="515" name="Google Shape;515;g283a1922f65_2_85"/>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914400" marR="0" lvl="0" indent="0" algn="l" rtl="0">
              <a:lnSpc>
                <a:spcPct val="100000"/>
              </a:lnSpc>
              <a:spcBef>
                <a:spcPts val="0"/>
              </a:spcBef>
              <a:spcAft>
                <a:spcPts val="0"/>
              </a:spcAft>
              <a:buNone/>
            </a:pPr>
            <a:endParaRPr sz="2200">
              <a:latin typeface="Calibri"/>
              <a:ea typeface="Calibri"/>
              <a:cs typeface="Calibri"/>
              <a:sym typeface="Calibri"/>
            </a:endParaRPr>
          </a:p>
          <a:p>
            <a:pPr marL="914400" marR="0" lvl="0" indent="0" algn="l" rtl="0">
              <a:lnSpc>
                <a:spcPct val="100000"/>
              </a:lnSpc>
              <a:spcBef>
                <a:spcPts val="0"/>
              </a:spcBef>
              <a:spcAft>
                <a:spcPts val="0"/>
              </a:spcAft>
              <a:buNone/>
            </a:pPr>
            <a:endParaRPr sz="2200">
              <a:latin typeface="Calibri"/>
              <a:ea typeface="Calibri"/>
              <a:cs typeface="Calibri"/>
              <a:sym typeface="Calibri"/>
            </a:endParaRPr>
          </a:p>
        </p:txBody>
      </p:sp>
      <p:pic>
        <p:nvPicPr>
          <p:cNvPr id="516" name="Google Shape;516;g283a1922f65_2_85" descr="Blockchain Working"/>
          <p:cNvPicPr preferRelativeResize="0"/>
          <p:nvPr/>
        </p:nvPicPr>
        <p:blipFill>
          <a:blip r:embed="rId4">
            <a:alphaModFix/>
          </a:blip>
          <a:stretch>
            <a:fillRect/>
          </a:stretch>
        </p:blipFill>
        <p:spPr>
          <a:xfrm>
            <a:off x="183775" y="1743075"/>
            <a:ext cx="10397801" cy="4972049"/>
          </a:xfrm>
          <a:prstGeom prst="rect">
            <a:avLst/>
          </a:prstGeom>
          <a:noFill/>
          <a:ln>
            <a:noFill/>
          </a:ln>
        </p:spPr>
      </p:pic>
      <p:sp>
        <p:nvSpPr>
          <p:cNvPr id="517" name="Google Shape;517;g283a1922f65_2_85"/>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518" name="Google Shape;518;g283a1922f65_2_85"/>
          <p:cNvSpPr txBox="1"/>
          <p:nvPr/>
        </p:nvSpPr>
        <p:spPr>
          <a:xfrm>
            <a:off x="9382125" y="7172325"/>
            <a:ext cx="1104900" cy="18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400">
                <a:latin typeface="Open Sans"/>
                <a:ea typeface="Open Sans"/>
                <a:cs typeface="Open Sans"/>
                <a:sym typeface="Open Sans"/>
              </a:rPr>
              <a:t>Source: </a:t>
            </a:r>
            <a:r>
              <a:rPr lang="en-GB" sz="400" u="sng">
                <a:solidFill>
                  <a:schemeClr val="hlink"/>
                </a:solidFill>
                <a:latin typeface="Open Sans"/>
                <a:ea typeface="Open Sans"/>
                <a:cs typeface="Open Sans"/>
                <a:sym typeface="Open Sans"/>
                <a:hlinkClick r:id="rId5"/>
              </a:rPr>
              <a:t>geeksforgeeks.org</a:t>
            </a:r>
            <a:endParaRPr sz="400">
              <a:latin typeface="Open Sans"/>
              <a:ea typeface="Open Sans"/>
              <a:cs typeface="Open Sans"/>
              <a:sym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pic>
        <p:nvPicPr>
          <p:cNvPr id="524" name="Google Shape;524;g283a1922f65_2_10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25" name="Google Shape;525;g283a1922f65_2_104"/>
          <p:cNvSpPr txBox="1"/>
          <p:nvPr/>
        </p:nvSpPr>
        <p:spPr>
          <a:xfrm>
            <a:off x="474825" y="403300"/>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HASH </a:t>
            </a:r>
            <a:r>
              <a:rPr lang="cs-CZ" sz="2800" dirty="0">
                <a:solidFill>
                  <a:schemeClr val="lt1"/>
                </a:solidFill>
                <a:latin typeface="Open Sans"/>
                <a:ea typeface="Open Sans"/>
                <a:cs typeface="Open Sans"/>
                <a:sym typeface="Open Sans"/>
              </a:rPr>
              <a:t>FUNKCE</a:t>
            </a:r>
            <a:endParaRPr sz="1400" b="0" i="0" u="none" strike="noStrike" cap="none" dirty="0">
              <a:solidFill>
                <a:srgbClr val="000000"/>
              </a:solidFill>
              <a:latin typeface="Arial"/>
              <a:ea typeface="Arial"/>
              <a:cs typeface="Arial"/>
              <a:sym typeface="Arial"/>
            </a:endParaRPr>
          </a:p>
        </p:txBody>
      </p:sp>
      <p:sp>
        <p:nvSpPr>
          <p:cNvPr id="526" name="Google Shape;526;g283a1922f65_2_104"/>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Hašovací</a:t>
            </a:r>
            <a:r>
              <a:rPr lang="en-GB" sz="2200" dirty="0">
                <a:latin typeface="Calibri"/>
                <a:ea typeface="Calibri"/>
                <a:cs typeface="Calibri"/>
                <a:sym typeface="Calibri"/>
              </a:rPr>
              <a:t> </a:t>
            </a:r>
            <a:r>
              <a:rPr lang="en-GB" sz="2200" dirty="0" err="1">
                <a:latin typeface="Calibri"/>
                <a:ea typeface="Calibri"/>
                <a:cs typeface="Calibri"/>
                <a:sym typeface="Calibri"/>
              </a:rPr>
              <a:t>funkce</a:t>
            </a:r>
            <a:r>
              <a:rPr lang="en-GB" sz="2200" dirty="0">
                <a:latin typeface="Calibri"/>
                <a:ea typeface="Calibri"/>
                <a:cs typeface="Calibri"/>
                <a:sym typeface="Calibri"/>
              </a:rPr>
              <a:t> je </a:t>
            </a:r>
            <a:r>
              <a:rPr lang="en-GB" sz="2200" dirty="0" err="1">
                <a:latin typeface="Calibri"/>
                <a:ea typeface="Calibri"/>
                <a:cs typeface="Calibri"/>
                <a:sym typeface="Calibri"/>
              </a:rPr>
              <a:t>matematická</a:t>
            </a:r>
            <a:r>
              <a:rPr lang="en-GB" sz="2200" dirty="0">
                <a:latin typeface="Calibri"/>
                <a:ea typeface="Calibri"/>
                <a:cs typeface="Calibri"/>
                <a:sym typeface="Calibri"/>
              </a:rPr>
              <a:t> </a:t>
            </a:r>
            <a:r>
              <a:rPr lang="en-GB" sz="2200" dirty="0" err="1">
                <a:latin typeface="Calibri"/>
                <a:ea typeface="Calibri"/>
                <a:cs typeface="Calibri"/>
                <a:sym typeface="Calibri"/>
              </a:rPr>
              <a:t>funkce</a:t>
            </a:r>
            <a:r>
              <a:rPr lang="en-GB" sz="2200" dirty="0">
                <a:latin typeface="Calibri"/>
                <a:ea typeface="Calibri"/>
                <a:cs typeface="Calibri"/>
                <a:sym typeface="Calibri"/>
              </a:rPr>
              <a:t>, </a:t>
            </a:r>
            <a:r>
              <a:rPr lang="en-GB" sz="2200" dirty="0" err="1">
                <a:latin typeface="Calibri"/>
                <a:ea typeface="Calibri"/>
                <a:cs typeface="Calibri"/>
                <a:sym typeface="Calibri"/>
              </a:rPr>
              <a:t>která</a:t>
            </a:r>
            <a:r>
              <a:rPr lang="en-GB" sz="2200" dirty="0">
                <a:latin typeface="Calibri"/>
                <a:ea typeface="Calibri"/>
                <a:cs typeface="Calibri"/>
                <a:sym typeface="Calibri"/>
              </a:rPr>
              <a:t> </a:t>
            </a:r>
            <a:r>
              <a:rPr lang="en-GB" sz="2200" dirty="0" err="1">
                <a:latin typeface="Calibri"/>
                <a:ea typeface="Calibri"/>
                <a:cs typeface="Calibri"/>
                <a:sym typeface="Calibri"/>
              </a:rPr>
              <a:t>převádí</a:t>
            </a:r>
            <a:r>
              <a:rPr lang="en-GB" sz="2200" dirty="0">
                <a:latin typeface="Calibri"/>
                <a:ea typeface="Calibri"/>
                <a:cs typeface="Calibri"/>
                <a:sym typeface="Calibri"/>
              </a:rPr>
              <a:t> </a:t>
            </a:r>
            <a:r>
              <a:rPr lang="en-GB" sz="2200" dirty="0" err="1">
                <a:latin typeface="Calibri"/>
                <a:ea typeface="Calibri"/>
                <a:cs typeface="Calibri"/>
                <a:sym typeface="Calibri"/>
              </a:rPr>
              <a:t>vstupní</a:t>
            </a:r>
            <a:r>
              <a:rPr lang="en-GB" sz="2200" dirty="0">
                <a:latin typeface="Calibri"/>
                <a:ea typeface="Calibri"/>
                <a:cs typeface="Calibri"/>
                <a:sym typeface="Calibri"/>
              </a:rPr>
              <a:t> </a:t>
            </a:r>
            <a:r>
              <a:rPr lang="en-GB" sz="2200" dirty="0" err="1">
                <a:latin typeface="Calibri"/>
                <a:ea typeface="Calibri"/>
                <a:cs typeface="Calibri"/>
                <a:sym typeface="Calibri"/>
              </a:rPr>
              <a:t>hodnotu</a:t>
            </a:r>
            <a:r>
              <a:rPr lang="en-GB" sz="2200" dirty="0">
                <a:latin typeface="Calibri"/>
                <a:ea typeface="Calibri"/>
                <a:cs typeface="Calibri"/>
                <a:sym typeface="Calibri"/>
              </a:rPr>
              <a:t> </a:t>
            </a:r>
            <a:r>
              <a:rPr lang="en-GB" sz="2200" dirty="0" err="1">
                <a:latin typeface="Calibri"/>
                <a:ea typeface="Calibri"/>
                <a:cs typeface="Calibri"/>
                <a:sym typeface="Calibri"/>
              </a:rPr>
              <a:t>na</a:t>
            </a:r>
            <a:r>
              <a:rPr lang="en-GB" sz="2200" dirty="0">
                <a:latin typeface="Calibri"/>
                <a:ea typeface="Calibri"/>
                <a:cs typeface="Calibri"/>
                <a:sym typeface="Calibri"/>
              </a:rPr>
              <a:t> </a:t>
            </a:r>
            <a:r>
              <a:rPr lang="en-GB" sz="2200" dirty="0" err="1">
                <a:latin typeface="Calibri"/>
                <a:ea typeface="Calibri"/>
                <a:cs typeface="Calibri"/>
                <a:sym typeface="Calibri"/>
              </a:rPr>
              <a:t>jinou</a:t>
            </a:r>
            <a:r>
              <a:rPr lang="en-GB" sz="2200" dirty="0">
                <a:latin typeface="Calibri"/>
                <a:ea typeface="Calibri"/>
                <a:cs typeface="Calibri"/>
                <a:sym typeface="Calibri"/>
              </a:rPr>
              <a:t> </a:t>
            </a:r>
            <a:r>
              <a:rPr lang="en-GB" sz="2200" dirty="0" err="1">
                <a:latin typeface="Calibri"/>
                <a:ea typeface="Calibri"/>
                <a:cs typeface="Calibri"/>
                <a:sym typeface="Calibri"/>
              </a:rPr>
              <a:t>komprimovanou</a:t>
            </a:r>
            <a:r>
              <a:rPr lang="en-GB" sz="2200" dirty="0">
                <a:latin typeface="Calibri"/>
                <a:ea typeface="Calibri"/>
                <a:cs typeface="Calibri"/>
                <a:sym typeface="Calibri"/>
              </a:rPr>
              <a:t> </a:t>
            </a:r>
            <a:r>
              <a:rPr lang="en-GB" sz="2200" dirty="0" err="1">
                <a:latin typeface="Calibri"/>
                <a:ea typeface="Calibri"/>
                <a:cs typeface="Calibri"/>
                <a:sym typeface="Calibri"/>
              </a:rPr>
              <a:t>hodnotu</a:t>
            </a:r>
            <a:r>
              <a:rPr lang="en-GB" sz="2200" dirty="0">
                <a:latin typeface="Calibri"/>
                <a:ea typeface="Calibri"/>
                <a:cs typeface="Calibri"/>
                <a:sym typeface="Calibri"/>
              </a:rPr>
              <a:t>. </a:t>
            </a:r>
            <a:r>
              <a:rPr lang="en-GB" sz="2200" dirty="0" err="1">
                <a:latin typeface="Calibri"/>
                <a:ea typeface="Calibri"/>
                <a:cs typeface="Calibri"/>
                <a:sym typeface="Calibri"/>
              </a:rPr>
              <a:t>Vstup</a:t>
            </a:r>
            <a:r>
              <a:rPr lang="en-GB" sz="2200" dirty="0">
                <a:latin typeface="Calibri"/>
                <a:ea typeface="Calibri"/>
                <a:cs typeface="Calibri"/>
                <a:sym typeface="Calibri"/>
              </a:rPr>
              <a:t> do </a:t>
            </a:r>
            <a:r>
              <a:rPr lang="en-GB" sz="2200" dirty="0" err="1">
                <a:latin typeface="Calibri"/>
                <a:ea typeface="Calibri"/>
                <a:cs typeface="Calibri"/>
                <a:sym typeface="Calibri"/>
              </a:rPr>
              <a:t>hashovací</a:t>
            </a:r>
            <a:r>
              <a:rPr lang="en-GB" sz="2200" dirty="0">
                <a:latin typeface="Calibri"/>
                <a:ea typeface="Calibri"/>
                <a:cs typeface="Calibri"/>
                <a:sym typeface="Calibri"/>
              </a:rPr>
              <a:t> </a:t>
            </a:r>
            <a:r>
              <a:rPr lang="en-GB" sz="2200" dirty="0" err="1">
                <a:latin typeface="Calibri"/>
                <a:ea typeface="Calibri"/>
                <a:cs typeface="Calibri"/>
                <a:sym typeface="Calibri"/>
              </a:rPr>
              <a:t>funkce</a:t>
            </a:r>
            <a:r>
              <a:rPr lang="en-GB" sz="2200" dirty="0">
                <a:latin typeface="Calibri"/>
                <a:ea typeface="Calibri"/>
                <a:cs typeface="Calibri"/>
                <a:sym typeface="Calibri"/>
              </a:rPr>
              <a:t> </a:t>
            </a:r>
            <a:r>
              <a:rPr lang="en-GB" sz="2200" dirty="0" err="1">
                <a:latin typeface="Calibri"/>
                <a:ea typeface="Calibri"/>
                <a:cs typeface="Calibri"/>
                <a:sym typeface="Calibri"/>
              </a:rPr>
              <a:t>má</a:t>
            </a:r>
            <a:r>
              <a:rPr lang="en-GB" sz="2200" dirty="0">
                <a:latin typeface="Calibri"/>
                <a:ea typeface="Calibri"/>
                <a:cs typeface="Calibri"/>
                <a:sym typeface="Calibri"/>
              </a:rPr>
              <a:t> </a:t>
            </a:r>
            <a:r>
              <a:rPr lang="en-GB" sz="2200" dirty="0" err="1">
                <a:latin typeface="Calibri"/>
                <a:ea typeface="Calibri"/>
                <a:cs typeface="Calibri"/>
                <a:sym typeface="Calibri"/>
              </a:rPr>
              <a:t>libovolnou</a:t>
            </a:r>
            <a:r>
              <a:rPr lang="en-GB" sz="2200" dirty="0">
                <a:latin typeface="Calibri"/>
                <a:ea typeface="Calibri"/>
                <a:cs typeface="Calibri"/>
                <a:sym typeface="Calibri"/>
              </a:rPr>
              <a:t> </a:t>
            </a:r>
            <a:r>
              <a:rPr lang="en-GB" sz="2200" dirty="0" err="1">
                <a:latin typeface="Calibri"/>
                <a:ea typeface="Calibri"/>
                <a:cs typeface="Calibri"/>
                <a:sym typeface="Calibri"/>
              </a:rPr>
              <a:t>délku</a:t>
            </a:r>
            <a:r>
              <a:rPr lang="en-GB" sz="2200" dirty="0">
                <a:latin typeface="Calibri"/>
                <a:ea typeface="Calibri"/>
                <a:cs typeface="Calibri"/>
                <a:sym typeface="Calibri"/>
              </a:rPr>
              <a:t>, ale </a:t>
            </a:r>
            <a:r>
              <a:rPr lang="en-GB" sz="2200" dirty="0" err="1">
                <a:latin typeface="Calibri"/>
                <a:ea typeface="Calibri"/>
                <a:cs typeface="Calibri"/>
                <a:sym typeface="Calibri"/>
              </a:rPr>
              <a:t>výstup</a:t>
            </a:r>
            <a:r>
              <a:rPr lang="en-GB" sz="2200" dirty="0">
                <a:latin typeface="Calibri"/>
                <a:ea typeface="Calibri"/>
                <a:cs typeface="Calibri"/>
                <a:sym typeface="Calibri"/>
              </a:rPr>
              <a:t> </a:t>
            </a:r>
            <a:r>
              <a:rPr lang="en-GB" sz="2200" dirty="0" err="1">
                <a:latin typeface="Calibri"/>
                <a:ea typeface="Calibri"/>
                <a:cs typeface="Calibri"/>
                <a:sym typeface="Calibri"/>
              </a:rPr>
              <a:t>má</a:t>
            </a:r>
            <a:r>
              <a:rPr lang="en-GB" sz="2200" dirty="0">
                <a:latin typeface="Calibri"/>
                <a:ea typeface="Calibri"/>
                <a:cs typeface="Calibri"/>
                <a:sym typeface="Calibri"/>
              </a:rPr>
              <a:t> </a:t>
            </a:r>
            <a:r>
              <a:rPr lang="en-GB" sz="2200" dirty="0" err="1">
                <a:latin typeface="Calibri"/>
                <a:ea typeface="Calibri"/>
                <a:cs typeface="Calibri"/>
                <a:sym typeface="Calibri"/>
              </a:rPr>
              <a:t>vždy</a:t>
            </a:r>
            <a:r>
              <a:rPr lang="en-GB" sz="2200" dirty="0">
                <a:latin typeface="Calibri"/>
                <a:ea typeface="Calibri"/>
                <a:cs typeface="Calibri"/>
                <a:sym typeface="Calibri"/>
              </a:rPr>
              <a:t> </a:t>
            </a:r>
            <a:r>
              <a:rPr lang="en-GB" sz="2200" dirty="0" err="1">
                <a:latin typeface="Calibri"/>
                <a:ea typeface="Calibri"/>
                <a:cs typeface="Calibri"/>
                <a:sym typeface="Calibri"/>
              </a:rPr>
              <a:t>pevnou</a:t>
            </a:r>
            <a:r>
              <a:rPr lang="en-GB" sz="2200" dirty="0">
                <a:latin typeface="Calibri"/>
                <a:ea typeface="Calibri"/>
                <a:cs typeface="Calibri"/>
                <a:sym typeface="Calibri"/>
              </a:rPr>
              <a:t> </a:t>
            </a:r>
            <a:r>
              <a:rPr lang="en-GB" sz="2200" dirty="0" err="1">
                <a:latin typeface="Calibri"/>
                <a:ea typeface="Calibri"/>
                <a:cs typeface="Calibri"/>
                <a:sym typeface="Calibri"/>
              </a:rPr>
              <a:t>délku</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Hashovací</a:t>
            </a:r>
            <a:r>
              <a:rPr lang="en-GB" sz="2200" dirty="0">
                <a:latin typeface="Calibri"/>
                <a:ea typeface="Calibri"/>
                <a:cs typeface="Calibri"/>
                <a:sym typeface="Calibri"/>
              </a:rPr>
              <a:t> </a:t>
            </a:r>
            <a:r>
              <a:rPr lang="en-GB" sz="2200" dirty="0" err="1">
                <a:latin typeface="Calibri"/>
                <a:ea typeface="Calibri"/>
                <a:cs typeface="Calibri"/>
                <a:sym typeface="Calibri"/>
              </a:rPr>
              <a:t>funkce</a:t>
            </a:r>
            <a:r>
              <a:rPr lang="en-GB" sz="2200" dirty="0">
                <a:latin typeface="Calibri"/>
                <a:ea typeface="Calibri"/>
                <a:cs typeface="Calibri"/>
                <a:sym typeface="Calibri"/>
              </a:rPr>
              <a:t> </a:t>
            </a:r>
            <a:r>
              <a:rPr lang="en-GB" sz="2200" dirty="0" err="1">
                <a:latin typeface="Calibri"/>
                <a:ea typeface="Calibri"/>
                <a:cs typeface="Calibri"/>
                <a:sym typeface="Calibri"/>
              </a:rPr>
              <a:t>jsou</a:t>
            </a:r>
            <a:r>
              <a:rPr lang="en-GB" sz="2200" dirty="0">
                <a:latin typeface="Calibri"/>
                <a:ea typeface="Calibri"/>
                <a:cs typeface="Calibri"/>
                <a:sym typeface="Calibri"/>
              </a:rPr>
              <a:t> </a:t>
            </a:r>
            <a:r>
              <a:rPr lang="en-GB" sz="2200" dirty="0" err="1">
                <a:latin typeface="Calibri"/>
                <a:ea typeface="Calibri"/>
                <a:cs typeface="Calibri"/>
                <a:sym typeface="Calibri"/>
              </a:rPr>
              <a:t>mimořádně</a:t>
            </a:r>
            <a:r>
              <a:rPr lang="en-GB" sz="2200" dirty="0">
                <a:latin typeface="Calibri"/>
                <a:ea typeface="Calibri"/>
                <a:cs typeface="Calibri"/>
                <a:sym typeface="Calibri"/>
              </a:rPr>
              <a:t> </a:t>
            </a:r>
            <a:r>
              <a:rPr lang="en-GB" sz="2200" dirty="0" err="1">
                <a:latin typeface="Calibri"/>
                <a:ea typeface="Calibri"/>
                <a:cs typeface="Calibri"/>
                <a:sym typeface="Calibri"/>
              </a:rPr>
              <a:t>užitečné</a:t>
            </a:r>
            <a:r>
              <a:rPr lang="en-GB" sz="2200" dirty="0">
                <a:latin typeface="Calibri"/>
                <a:ea typeface="Calibri"/>
                <a:cs typeface="Calibri"/>
                <a:sym typeface="Calibri"/>
              </a:rPr>
              <a:t> a </a:t>
            </a:r>
            <a:r>
              <a:rPr lang="en-GB" sz="2200" dirty="0" err="1">
                <a:latin typeface="Calibri"/>
                <a:ea typeface="Calibri"/>
                <a:cs typeface="Calibri"/>
                <a:sym typeface="Calibri"/>
              </a:rPr>
              <a:t>objevují</a:t>
            </a:r>
            <a:r>
              <a:rPr lang="en-GB" sz="2200" dirty="0">
                <a:latin typeface="Calibri"/>
                <a:ea typeface="Calibri"/>
                <a:cs typeface="Calibri"/>
                <a:sym typeface="Calibri"/>
              </a:rPr>
              <a:t> se </a:t>
            </a:r>
            <a:r>
              <a:rPr lang="en-GB" sz="2200" dirty="0" err="1">
                <a:latin typeface="Calibri"/>
                <a:ea typeface="Calibri"/>
                <a:cs typeface="Calibri"/>
                <a:sym typeface="Calibri"/>
              </a:rPr>
              <a:t>téměř</a:t>
            </a:r>
            <a:r>
              <a:rPr lang="en-GB" sz="2200" dirty="0">
                <a:latin typeface="Calibri"/>
                <a:ea typeface="Calibri"/>
                <a:cs typeface="Calibri"/>
                <a:sym typeface="Calibri"/>
              </a:rPr>
              <a:t> </a:t>
            </a:r>
            <a:r>
              <a:rPr lang="en-GB" sz="2200" dirty="0" err="1">
                <a:latin typeface="Calibri"/>
                <a:ea typeface="Calibri"/>
                <a:cs typeface="Calibri"/>
                <a:sym typeface="Calibri"/>
              </a:rPr>
              <a:t>ve</a:t>
            </a:r>
            <a:r>
              <a:rPr lang="en-GB" sz="2200" dirty="0">
                <a:latin typeface="Calibri"/>
                <a:ea typeface="Calibri"/>
                <a:cs typeface="Calibri"/>
                <a:sym typeface="Calibri"/>
              </a:rPr>
              <a:t> </a:t>
            </a:r>
            <a:r>
              <a:rPr lang="en-GB" sz="2200" dirty="0" err="1">
                <a:latin typeface="Calibri"/>
                <a:ea typeface="Calibri"/>
                <a:cs typeface="Calibri"/>
                <a:sym typeface="Calibri"/>
              </a:rPr>
              <a:t>všech</a:t>
            </a:r>
            <a:r>
              <a:rPr lang="en-GB" sz="2200" dirty="0">
                <a:latin typeface="Calibri"/>
                <a:ea typeface="Calibri"/>
                <a:cs typeface="Calibri"/>
                <a:sym typeface="Calibri"/>
              </a:rPr>
              <a:t> </a:t>
            </a:r>
            <a:r>
              <a:rPr lang="en-GB" sz="2200" dirty="0" err="1">
                <a:latin typeface="Calibri"/>
                <a:ea typeface="Calibri"/>
                <a:cs typeface="Calibri"/>
                <a:sym typeface="Calibri"/>
              </a:rPr>
              <a:t>aplikacích</a:t>
            </a:r>
            <a:r>
              <a:rPr lang="en-GB" sz="2200" dirty="0">
                <a:latin typeface="Calibri"/>
                <a:ea typeface="Calibri"/>
                <a:cs typeface="Calibri"/>
                <a:sym typeface="Calibri"/>
              </a:rPr>
              <a:t> pro </a:t>
            </a:r>
            <a:r>
              <a:rPr lang="en-GB" sz="2200" dirty="0" err="1">
                <a:latin typeface="Calibri"/>
                <a:ea typeface="Calibri"/>
                <a:cs typeface="Calibri"/>
                <a:sym typeface="Calibri"/>
              </a:rPr>
              <a:t>zabezpečení</a:t>
            </a:r>
            <a:r>
              <a:rPr lang="en-GB" sz="2200" dirty="0">
                <a:latin typeface="Calibri"/>
                <a:ea typeface="Calibri"/>
                <a:cs typeface="Calibri"/>
                <a:sym typeface="Calibri"/>
              </a:rPr>
              <a:t> </a:t>
            </a:r>
            <a:r>
              <a:rPr lang="en-GB" sz="2200" dirty="0" err="1">
                <a:latin typeface="Calibri"/>
                <a:ea typeface="Calibri"/>
                <a:cs typeface="Calibri"/>
                <a:sym typeface="Calibri"/>
              </a:rPr>
              <a:t>informací</a:t>
            </a:r>
            <a:endParaRPr sz="2200" dirty="0">
              <a:latin typeface="Calibri"/>
              <a:ea typeface="Calibri"/>
              <a:cs typeface="Calibri"/>
              <a:sym typeface="Calibri"/>
            </a:endParaRPr>
          </a:p>
        </p:txBody>
      </p:sp>
      <p:pic>
        <p:nvPicPr>
          <p:cNvPr id="527" name="Google Shape;527;g283a1922f65_2_104"/>
          <p:cNvPicPr preferRelativeResize="0"/>
          <p:nvPr/>
        </p:nvPicPr>
        <p:blipFill rotWithShape="1">
          <a:blip r:embed="rId4">
            <a:alphaModFix/>
          </a:blip>
          <a:srcRect t="5935" r="5213" b="16975"/>
          <a:stretch/>
        </p:blipFill>
        <p:spPr>
          <a:xfrm>
            <a:off x="1651487" y="4013975"/>
            <a:ext cx="7462374" cy="34137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
          <p:cNvSpPr/>
          <p:nvPr/>
        </p:nvSpPr>
        <p:spPr>
          <a:xfrm flipH="1">
            <a:off x="0" y="0"/>
            <a:ext cx="2679702" cy="7562850"/>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540000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2" name="Google Shape;272;p2"/>
          <p:cNvSpPr txBox="1"/>
          <p:nvPr/>
        </p:nvSpPr>
        <p:spPr>
          <a:xfrm rot="-5400000">
            <a:off x="-1000925" y="3322466"/>
            <a:ext cx="3194400" cy="917928"/>
          </a:xfrm>
          <a:prstGeom prst="rect">
            <a:avLst/>
          </a:prstGeom>
          <a:noFill/>
          <a:ln>
            <a:noFill/>
          </a:ln>
        </p:spPr>
        <p:txBody>
          <a:bodyPr spcFirstLastPara="1" wrap="square" lIns="0" tIns="12050" rIns="0" bIns="0" anchor="t" anchorCtr="0">
            <a:spAutoFit/>
          </a:bodyPr>
          <a:lstStyle/>
          <a:p>
            <a:pPr marL="12700" marR="5080" lvl="0" indent="0" algn="l" rtl="0">
              <a:lnSpc>
                <a:spcPct val="108700"/>
              </a:lnSpc>
              <a:spcBef>
                <a:spcPts val="0"/>
              </a:spcBef>
              <a:spcAft>
                <a:spcPts val="0"/>
              </a:spcAft>
              <a:buNone/>
            </a:pPr>
            <a:r>
              <a:rPr lang="cs-CZ" sz="5400" b="1" dirty="0">
                <a:solidFill>
                  <a:schemeClr val="lt1"/>
                </a:solidFill>
                <a:latin typeface="Calibri"/>
                <a:ea typeface="Calibri"/>
                <a:cs typeface="Calibri"/>
                <a:sym typeface="Calibri"/>
              </a:rPr>
              <a:t>OBSAHUJE</a:t>
            </a:r>
            <a:endParaRPr sz="5400" dirty="0">
              <a:solidFill>
                <a:schemeClr val="lt1"/>
              </a:solidFill>
              <a:latin typeface="Calibri"/>
              <a:ea typeface="Calibri"/>
              <a:cs typeface="Calibri"/>
              <a:sym typeface="Calibri"/>
            </a:endParaRPr>
          </a:p>
        </p:txBody>
      </p:sp>
      <p:sp>
        <p:nvSpPr>
          <p:cNvPr id="273" name="Google Shape;273;p2"/>
          <p:cNvSpPr txBox="1"/>
          <p:nvPr/>
        </p:nvSpPr>
        <p:spPr>
          <a:xfrm>
            <a:off x="1339851" y="717075"/>
            <a:ext cx="9701400" cy="5221804"/>
          </a:xfrm>
          <a:prstGeom prst="rect">
            <a:avLst/>
          </a:prstGeom>
          <a:noFill/>
          <a:ln>
            <a:noFill/>
          </a:ln>
        </p:spPr>
        <p:txBody>
          <a:bodyPr spcFirstLastPara="1" wrap="square" lIns="0" tIns="108575" rIns="0" bIns="0" anchor="t" anchorCtr="0">
            <a:spAutoFit/>
          </a:bodyPr>
          <a:lstStyle/>
          <a:p>
            <a:pPr marL="12700" marR="0" lvl="0" indent="0" algn="l" rtl="0">
              <a:spcBef>
                <a:spcPts val="0"/>
              </a:spcBef>
              <a:spcAft>
                <a:spcPts val="0"/>
              </a:spcAft>
              <a:buNone/>
            </a:pPr>
            <a:r>
              <a:rPr lang="en-GB" sz="2000" b="1" dirty="0">
                <a:solidFill>
                  <a:schemeClr val="dk1"/>
                </a:solidFill>
                <a:latin typeface="Calibri" panose="020F0502020204030204" pitchFamily="34" charset="0"/>
                <a:ea typeface="Open Sans"/>
                <a:cs typeface="Calibri" panose="020F0502020204030204" pitchFamily="34" charset="0"/>
                <a:sym typeface="Open Sans"/>
              </a:rPr>
              <a:t>		</a:t>
            </a:r>
            <a:endParaRPr sz="2000" b="1" dirty="0">
              <a:solidFill>
                <a:srgbClr val="2C8784"/>
              </a:solidFill>
              <a:latin typeface="Calibri" panose="020F0502020204030204" pitchFamily="34" charset="0"/>
              <a:ea typeface="Open Sans"/>
              <a:cs typeface="Calibri" panose="020F0502020204030204" pitchFamily="34" charset="0"/>
              <a:sym typeface="Open Sans"/>
            </a:endParaRPr>
          </a:p>
          <a:p>
            <a:pPr marL="12700" marR="0" lvl="0" indent="0" algn="l" rtl="0">
              <a:spcBef>
                <a:spcPts val="855"/>
              </a:spcBef>
              <a:spcAft>
                <a:spcPts val="0"/>
              </a:spcAft>
              <a:buNone/>
            </a:pPr>
            <a:endParaRPr sz="2000" b="1" dirty="0">
              <a:solidFill>
                <a:schemeClr val="dk1"/>
              </a:solidFill>
              <a:latin typeface="Calibri" panose="020F0502020204030204" pitchFamily="34" charset="0"/>
              <a:ea typeface="Open Sans"/>
              <a:cs typeface="Calibri" panose="020F0502020204030204" pitchFamily="34" charset="0"/>
              <a:sym typeface="Open Sans"/>
            </a:endParaRPr>
          </a:p>
          <a:p>
            <a:pPr marL="12700" marR="0" lvl="0" indent="0" algn="l" rtl="0">
              <a:spcBef>
                <a:spcPts val="855"/>
              </a:spcBef>
              <a:spcAft>
                <a:spcPts val="0"/>
              </a:spcAft>
              <a:buNone/>
            </a:pPr>
            <a:r>
              <a:rPr lang="en-GB" sz="2000" b="1" dirty="0">
                <a:solidFill>
                  <a:schemeClr val="dk1"/>
                </a:solidFill>
                <a:latin typeface="Calibri" panose="020F0502020204030204" pitchFamily="34" charset="0"/>
                <a:ea typeface="Calibri"/>
                <a:cs typeface="Calibri" panose="020F0502020204030204" pitchFamily="34" charset="0"/>
                <a:sym typeface="Calibri"/>
              </a:rPr>
              <a:t>		</a:t>
            </a:r>
            <a:endParaRPr sz="2000" b="1" dirty="0">
              <a:solidFill>
                <a:schemeClr val="dk1"/>
              </a:solidFill>
              <a:latin typeface="Calibri" panose="020F0502020204030204" pitchFamily="34" charset="0"/>
              <a:ea typeface="Calibri"/>
              <a:cs typeface="Calibri" panose="020F0502020204030204" pitchFamily="34" charset="0"/>
              <a:sym typeface="Calibri"/>
            </a:endParaRPr>
          </a:p>
          <a:p>
            <a:pPr marL="12700" marR="0" lvl="0" indent="0" algn="l" rtl="0">
              <a:lnSpc>
                <a:spcPct val="218571"/>
              </a:lnSpc>
              <a:spcBef>
                <a:spcPts val="0"/>
              </a:spcBef>
              <a:spcAft>
                <a:spcPts val="0"/>
              </a:spcAft>
              <a:buNone/>
            </a:pPr>
            <a:r>
              <a:rPr lang="cs-CZ" sz="2000" b="1" dirty="0">
                <a:solidFill>
                  <a:schemeClr val="lt1"/>
                </a:solidFill>
                <a:latin typeface="Calibri" panose="020F0502020204030204" pitchFamily="34" charset="0"/>
                <a:ea typeface="Calibri"/>
                <a:cs typeface="Calibri" panose="020F0502020204030204" pitchFamily="34" charset="0"/>
                <a:sym typeface="Calibri"/>
              </a:rPr>
              <a:t>SEKCE</a:t>
            </a:r>
            <a:r>
              <a:rPr lang="en-GB" sz="2000" b="1" dirty="0">
                <a:solidFill>
                  <a:schemeClr val="lt1"/>
                </a:solidFill>
                <a:latin typeface="Calibri" panose="020F0502020204030204" pitchFamily="34" charset="0"/>
                <a:ea typeface="Calibri"/>
                <a:cs typeface="Calibri" panose="020F0502020204030204" pitchFamily="34" charset="0"/>
                <a:sym typeface="Calibri"/>
              </a:rPr>
              <a:t> 01 </a:t>
            </a:r>
            <a:r>
              <a:rPr lang="en-GB" sz="2000" b="1" dirty="0">
                <a:solidFill>
                  <a:schemeClr val="dk1"/>
                </a:solidFill>
                <a:latin typeface="Calibri" panose="020F0502020204030204" pitchFamily="34" charset="0"/>
                <a:ea typeface="Calibri"/>
                <a:cs typeface="Calibri" panose="020F0502020204030204" pitchFamily="34" charset="0"/>
                <a:sym typeface="Calibri"/>
              </a:rPr>
              <a:t>	</a:t>
            </a:r>
            <a:r>
              <a:rPr lang="cs-CZ" sz="2000" b="1" dirty="0">
                <a:latin typeface="Calibri" panose="020F0502020204030204" pitchFamily="34" charset="0"/>
                <a:cs typeface="Calibri" panose="020F0502020204030204" pitchFamily="34" charset="0"/>
              </a:rPr>
              <a:t>ÚVOD DO BLOCKCHAINU V AGROPOTRAVINÁŘSKÉM ŘETĚZCI</a:t>
            </a:r>
            <a:r>
              <a:rPr lang="en-GB" sz="2000" b="1" dirty="0">
                <a:solidFill>
                  <a:schemeClr val="dk1"/>
                </a:solidFill>
                <a:latin typeface="Calibri" panose="020F0502020204030204" pitchFamily="34" charset="0"/>
                <a:ea typeface="Calibri"/>
                <a:cs typeface="Calibri" panose="020F0502020204030204" pitchFamily="34" charset="0"/>
                <a:sym typeface="Calibri"/>
              </a:rPr>
              <a:t>	</a:t>
            </a:r>
            <a:endParaRPr sz="2000" b="1" dirty="0">
              <a:solidFill>
                <a:srgbClr val="2C8784"/>
              </a:solidFill>
              <a:latin typeface="Calibri" panose="020F0502020204030204" pitchFamily="34" charset="0"/>
              <a:ea typeface="Calibri"/>
              <a:cs typeface="Calibri" panose="020F0502020204030204" pitchFamily="34" charset="0"/>
              <a:sym typeface="Calibri"/>
            </a:endParaRPr>
          </a:p>
          <a:p>
            <a:pPr marL="12700" marR="0" lvl="0" indent="0" algn="l" rtl="0">
              <a:lnSpc>
                <a:spcPct val="218571"/>
              </a:lnSpc>
              <a:spcBef>
                <a:spcPts val="0"/>
              </a:spcBef>
              <a:spcAft>
                <a:spcPts val="0"/>
              </a:spcAft>
              <a:buNone/>
            </a:pPr>
            <a:r>
              <a:rPr lang="cs-CZ" sz="2000" b="1" dirty="0">
                <a:solidFill>
                  <a:schemeClr val="lt1"/>
                </a:solidFill>
                <a:latin typeface="Calibri" panose="020F0502020204030204" pitchFamily="34" charset="0"/>
                <a:ea typeface="Calibri"/>
                <a:cs typeface="Calibri" panose="020F0502020204030204" pitchFamily="34" charset="0"/>
                <a:sym typeface="Calibri"/>
              </a:rPr>
              <a:t>SEKCE</a:t>
            </a:r>
            <a:r>
              <a:rPr lang="en-GB" sz="2000" b="1" dirty="0">
                <a:solidFill>
                  <a:schemeClr val="lt1"/>
                </a:solidFill>
                <a:latin typeface="Calibri" panose="020F0502020204030204" pitchFamily="34" charset="0"/>
                <a:ea typeface="Calibri"/>
                <a:cs typeface="Calibri" panose="020F0502020204030204" pitchFamily="34" charset="0"/>
                <a:sym typeface="Calibri"/>
              </a:rPr>
              <a:t> 02 </a:t>
            </a:r>
            <a:r>
              <a:rPr lang="en-GB" sz="2000" b="1" dirty="0">
                <a:solidFill>
                  <a:schemeClr val="dk1"/>
                </a:solidFill>
                <a:latin typeface="Calibri" panose="020F0502020204030204" pitchFamily="34" charset="0"/>
                <a:ea typeface="Calibri"/>
                <a:cs typeface="Calibri" panose="020F0502020204030204" pitchFamily="34" charset="0"/>
                <a:sym typeface="Calibri"/>
              </a:rPr>
              <a:t>	</a:t>
            </a:r>
            <a:r>
              <a:rPr lang="cs-CZ" sz="2000" b="1" dirty="0">
                <a:latin typeface="Calibri" panose="020F0502020204030204" pitchFamily="34" charset="0"/>
                <a:cs typeface="Calibri" panose="020F0502020204030204" pitchFamily="34" charset="0"/>
              </a:rPr>
              <a:t> STAVEBNÍ BLOKY BLOCKCHAINU </a:t>
            </a:r>
            <a:r>
              <a:rPr lang="en-GB" sz="2000" b="1" dirty="0">
                <a:solidFill>
                  <a:schemeClr val="dk1"/>
                </a:solidFill>
                <a:latin typeface="Calibri" panose="020F0502020204030204" pitchFamily="34" charset="0"/>
                <a:ea typeface="Calibri"/>
                <a:cs typeface="Calibri" panose="020F0502020204030204" pitchFamily="34" charset="0"/>
                <a:sym typeface="Calibri"/>
              </a:rPr>
              <a:t>	</a:t>
            </a:r>
            <a:endParaRPr sz="2000" b="1" dirty="0">
              <a:solidFill>
                <a:srgbClr val="2C8784"/>
              </a:solidFill>
              <a:latin typeface="Calibri" panose="020F0502020204030204" pitchFamily="34" charset="0"/>
              <a:ea typeface="Calibri"/>
              <a:cs typeface="Calibri" panose="020F0502020204030204" pitchFamily="34" charset="0"/>
              <a:sym typeface="Calibri"/>
            </a:endParaRPr>
          </a:p>
          <a:p>
            <a:pPr marL="12700" marR="0" lvl="0" indent="0" algn="l" rtl="0">
              <a:lnSpc>
                <a:spcPct val="218571"/>
              </a:lnSpc>
              <a:spcBef>
                <a:spcPts val="0"/>
              </a:spcBef>
              <a:spcAft>
                <a:spcPts val="0"/>
              </a:spcAft>
              <a:buNone/>
            </a:pPr>
            <a:r>
              <a:rPr lang="cs-CZ" sz="2000" b="1" dirty="0">
                <a:solidFill>
                  <a:schemeClr val="lt1"/>
                </a:solidFill>
                <a:latin typeface="Calibri" panose="020F0502020204030204" pitchFamily="34" charset="0"/>
                <a:ea typeface="Calibri"/>
                <a:cs typeface="Calibri" panose="020F0502020204030204" pitchFamily="34" charset="0"/>
                <a:sym typeface="Calibri"/>
              </a:rPr>
              <a:t>SEKCE</a:t>
            </a:r>
            <a:r>
              <a:rPr lang="en-GB" sz="2000" b="1" dirty="0">
                <a:solidFill>
                  <a:schemeClr val="lt1"/>
                </a:solidFill>
                <a:latin typeface="Calibri" panose="020F0502020204030204" pitchFamily="34" charset="0"/>
                <a:ea typeface="Calibri"/>
                <a:cs typeface="Calibri" panose="020F0502020204030204" pitchFamily="34" charset="0"/>
                <a:sym typeface="Calibri"/>
              </a:rPr>
              <a:t> 03 </a:t>
            </a:r>
            <a:r>
              <a:rPr lang="en-GB" sz="2000" b="1" dirty="0">
                <a:solidFill>
                  <a:schemeClr val="dk1"/>
                </a:solidFill>
                <a:latin typeface="Calibri" panose="020F0502020204030204" pitchFamily="34" charset="0"/>
                <a:ea typeface="Calibri"/>
                <a:cs typeface="Calibri" panose="020F0502020204030204" pitchFamily="34" charset="0"/>
                <a:sym typeface="Calibri"/>
              </a:rPr>
              <a:t>	</a:t>
            </a:r>
            <a:r>
              <a:rPr lang="cs-CZ" sz="2000" b="1" dirty="0">
                <a:latin typeface="Calibri" panose="020F0502020204030204" pitchFamily="34" charset="0"/>
                <a:cs typeface="Calibri" panose="020F0502020204030204" pitchFamily="34" charset="0"/>
              </a:rPr>
              <a:t> JAK POUŽÍVAT BLOCKCHAIN V AGROPOTRAVINÁŘSKÉM SEKTORU </a:t>
            </a:r>
            <a:r>
              <a:rPr lang="en-GB" sz="2000" b="1" dirty="0">
                <a:solidFill>
                  <a:schemeClr val="dk1"/>
                </a:solidFill>
                <a:latin typeface="Calibri" panose="020F0502020204030204" pitchFamily="34" charset="0"/>
                <a:ea typeface="Calibri"/>
                <a:cs typeface="Calibri" panose="020F0502020204030204" pitchFamily="34" charset="0"/>
                <a:sym typeface="Calibri"/>
              </a:rPr>
              <a:t>	</a:t>
            </a:r>
            <a:endParaRPr sz="2000" b="1" dirty="0">
              <a:solidFill>
                <a:srgbClr val="2C8784"/>
              </a:solidFill>
              <a:latin typeface="Calibri" panose="020F0502020204030204" pitchFamily="34" charset="0"/>
              <a:ea typeface="Calibri"/>
              <a:cs typeface="Calibri" panose="020F0502020204030204" pitchFamily="34" charset="0"/>
              <a:sym typeface="Calibri"/>
            </a:endParaRPr>
          </a:p>
          <a:p>
            <a:pPr marL="12700" marR="0" lvl="0" indent="0" algn="l" rtl="0">
              <a:lnSpc>
                <a:spcPct val="218571"/>
              </a:lnSpc>
              <a:spcBef>
                <a:spcPts val="0"/>
              </a:spcBef>
              <a:spcAft>
                <a:spcPts val="0"/>
              </a:spcAft>
              <a:buNone/>
            </a:pPr>
            <a:r>
              <a:rPr lang="cs-CZ" sz="2000" b="1" dirty="0">
                <a:solidFill>
                  <a:schemeClr val="lt1"/>
                </a:solidFill>
                <a:latin typeface="Calibri" panose="020F0502020204030204" pitchFamily="34" charset="0"/>
                <a:ea typeface="Calibri"/>
                <a:cs typeface="Calibri" panose="020F0502020204030204" pitchFamily="34" charset="0"/>
                <a:sym typeface="Calibri"/>
              </a:rPr>
              <a:t>SEKCE</a:t>
            </a:r>
            <a:r>
              <a:rPr lang="en-GB" sz="2000" b="1" dirty="0">
                <a:solidFill>
                  <a:schemeClr val="lt1"/>
                </a:solidFill>
                <a:latin typeface="Calibri" panose="020F0502020204030204" pitchFamily="34" charset="0"/>
                <a:ea typeface="Calibri"/>
                <a:cs typeface="Calibri" panose="020F0502020204030204" pitchFamily="34" charset="0"/>
                <a:sym typeface="Calibri"/>
              </a:rPr>
              <a:t> 04</a:t>
            </a:r>
            <a:r>
              <a:rPr lang="en-GB" sz="2000" b="1" dirty="0">
                <a:solidFill>
                  <a:schemeClr val="dk1"/>
                </a:solidFill>
                <a:latin typeface="Calibri" panose="020F0502020204030204" pitchFamily="34" charset="0"/>
                <a:ea typeface="Calibri"/>
                <a:cs typeface="Calibri" panose="020F0502020204030204" pitchFamily="34" charset="0"/>
                <a:sym typeface="Calibri"/>
              </a:rPr>
              <a:t>	</a:t>
            </a:r>
            <a:r>
              <a:rPr lang="cs-CZ" sz="2000" b="1" dirty="0">
                <a:solidFill>
                  <a:schemeClr val="dk1"/>
                </a:solidFill>
                <a:latin typeface="Calibri" panose="020F0502020204030204" pitchFamily="34" charset="0"/>
                <a:ea typeface="Calibri"/>
                <a:cs typeface="Calibri" panose="020F0502020204030204" pitchFamily="34" charset="0"/>
                <a:sym typeface="Calibri"/>
              </a:rPr>
              <a:t> </a:t>
            </a:r>
            <a:r>
              <a:rPr lang="en-GB" sz="2000" b="1" dirty="0">
                <a:solidFill>
                  <a:schemeClr val="dk1"/>
                </a:solidFill>
                <a:latin typeface="Calibri" panose="020F0502020204030204" pitchFamily="34" charset="0"/>
                <a:ea typeface="Calibri"/>
                <a:cs typeface="Calibri" panose="020F0502020204030204" pitchFamily="34" charset="0"/>
                <a:sym typeface="Calibri"/>
              </a:rPr>
              <a:t>BLOCKCHAIN </a:t>
            </a:r>
            <a:r>
              <a:rPr lang="cs-CZ" sz="2000" b="1" dirty="0">
                <a:solidFill>
                  <a:schemeClr val="dk1"/>
                </a:solidFill>
                <a:latin typeface="Calibri" panose="020F0502020204030204" pitchFamily="34" charset="0"/>
                <a:ea typeface="Calibri"/>
                <a:cs typeface="Calibri" panose="020F0502020204030204" pitchFamily="34" charset="0"/>
                <a:sym typeface="Calibri"/>
              </a:rPr>
              <a:t>V PRAXI</a:t>
            </a:r>
            <a:endParaRPr sz="2000" b="1" dirty="0">
              <a:solidFill>
                <a:srgbClr val="2C8784"/>
              </a:solidFill>
              <a:latin typeface="Calibri" panose="020F0502020204030204" pitchFamily="34" charset="0"/>
              <a:ea typeface="Calibri"/>
              <a:cs typeface="Calibri" panose="020F0502020204030204" pitchFamily="34" charset="0"/>
              <a:sym typeface="Calibri"/>
            </a:endParaRPr>
          </a:p>
          <a:p>
            <a:pPr marL="12700" marR="0" lvl="0" indent="0" algn="l" rtl="0">
              <a:lnSpc>
                <a:spcPct val="218571"/>
              </a:lnSpc>
              <a:spcBef>
                <a:spcPts val="0"/>
              </a:spcBef>
              <a:spcAft>
                <a:spcPts val="0"/>
              </a:spcAft>
              <a:buNone/>
            </a:pPr>
            <a:r>
              <a:rPr lang="cs-CZ" sz="2000" b="1" dirty="0">
                <a:solidFill>
                  <a:schemeClr val="lt1"/>
                </a:solidFill>
                <a:latin typeface="Calibri" panose="020F0502020204030204" pitchFamily="34" charset="0"/>
                <a:ea typeface="Calibri"/>
                <a:cs typeface="Calibri" panose="020F0502020204030204" pitchFamily="34" charset="0"/>
                <a:sym typeface="Calibri"/>
              </a:rPr>
              <a:t>SEKCE</a:t>
            </a:r>
            <a:r>
              <a:rPr lang="en-GB" sz="2000" b="1" dirty="0">
                <a:solidFill>
                  <a:schemeClr val="lt1"/>
                </a:solidFill>
                <a:latin typeface="Calibri" panose="020F0502020204030204" pitchFamily="34" charset="0"/>
                <a:ea typeface="Calibri"/>
                <a:cs typeface="Calibri" panose="020F0502020204030204" pitchFamily="34" charset="0"/>
                <a:sym typeface="Calibri"/>
              </a:rPr>
              <a:t> 05 </a:t>
            </a:r>
            <a:r>
              <a:rPr lang="en-GB" sz="2000" b="1" dirty="0">
                <a:solidFill>
                  <a:schemeClr val="dk1"/>
                </a:solidFill>
                <a:latin typeface="Calibri" panose="020F0502020204030204" pitchFamily="34" charset="0"/>
                <a:ea typeface="Calibri"/>
                <a:cs typeface="Calibri" panose="020F0502020204030204" pitchFamily="34" charset="0"/>
                <a:sym typeface="Calibri"/>
              </a:rPr>
              <a:t>	</a:t>
            </a:r>
            <a:r>
              <a:rPr lang="cs-CZ" sz="2000" b="1" dirty="0">
                <a:solidFill>
                  <a:schemeClr val="dk1"/>
                </a:solidFill>
                <a:latin typeface="Calibri" panose="020F0502020204030204" pitchFamily="34" charset="0"/>
                <a:ea typeface="Calibri"/>
                <a:cs typeface="Calibri" panose="020F0502020204030204" pitchFamily="34" charset="0"/>
                <a:sym typeface="Calibri"/>
              </a:rPr>
              <a:t> </a:t>
            </a:r>
            <a:r>
              <a:rPr lang="cs-CZ" sz="2000" b="1" dirty="0">
                <a:latin typeface="Calibri" panose="020F0502020204030204" pitchFamily="34" charset="0"/>
                <a:cs typeface="Calibri" panose="020F0502020204030204" pitchFamily="34" charset="0"/>
              </a:rPr>
              <a:t>DŮVĚRYHODNÉ ZDROJE BLOCKCHAINU – KOMU DŮVĚŘOVAT?</a:t>
            </a:r>
            <a:endParaRPr lang="en-US" sz="2000" b="1" dirty="0">
              <a:solidFill>
                <a:srgbClr val="2C8784"/>
              </a:solidFill>
              <a:latin typeface="Calibri" panose="020F0502020204030204" pitchFamily="34" charset="0"/>
              <a:ea typeface="Calibri"/>
              <a:cs typeface="Calibri" panose="020F0502020204030204" pitchFamily="34" charset="0"/>
              <a:sym typeface="Calibri"/>
            </a:endParaRPr>
          </a:p>
          <a:p>
            <a:pPr marL="12700" marR="0" lvl="0" indent="0" algn="l" rtl="0">
              <a:lnSpc>
                <a:spcPct val="191250"/>
              </a:lnSpc>
              <a:spcBef>
                <a:spcPts val="0"/>
              </a:spcBef>
              <a:spcAft>
                <a:spcPts val="0"/>
              </a:spcAft>
              <a:buNone/>
            </a:pPr>
            <a:r>
              <a:rPr lang="en-US" sz="2000" b="1" dirty="0">
                <a:solidFill>
                  <a:schemeClr val="lt1"/>
                </a:solidFill>
                <a:latin typeface="Calibri" panose="020F0502020204030204" pitchFamily="34" charset="0"/>
                <a:ea typeface="Calibri"/>
                <a:cs typeface="Calibri" panose="020F0502020204030204" pitchFamily="34" charset="0"/>
                <a:sym typeface="Calibri"/>
              </a:rPr>
              <a:t>SEKCE 06      </a:t>
            </a:r>
            <a:r>
              <a:rPr lang="en-US" sz="2000" b="1" dirty="0">
                <a:solidFill>
                  <a:schemeClr val="dk1"/>
                </a:solidFill>
                <a:latin typeface="Calibri" panose="020F0502020204030204" pitchFamily="34" charset="0"/>
                <a:ea typeface="Calibri"/>
                <a:cs typeface="Calibri" panose="020F0502020204030204" pitchFamily="34" charset="0"/>
                <a:sym typeface="Calibri"/>
              </a:rPr>
              <a:t>  	 </a:t>
            </a:r>
            <a:r>
              <a:rPr lang="cs-CZ" sz="2000" b="1" dirty="0">
                <a:solidFill>
                  <a:schemeClr val="dk1"/>
                </a:solidFill>
                <a:latin typeface="Calibri" panose="020F0502020204030204" pitchFamily="34" charset="0"/>
                <a:ea typeface="Calibri"/>
                <a:cs typeface="Calibri" panose="020F0502020204030204" pitchFamily="34" charset="0"/>
                <a:sym typeface="Calibri"/>
              </a:rPr>
              <a:t>ZÁVĚRY</a:t>
            </a:r>
            <a:endParaRPr lang="en-US" sz="2000" b="1" dirty="0">
              <a:solidFill>
                <a:schemeClr val="dk1"/>
              </a:solidFill>
              <a:latin typeface="Calibri" panose="020F0502020204030204" pitchFamily="34" charset="0"/>
              <a:ea typeface="Calibri"/>
              <a:cs typeface="Calibri" panose="020F0502020204030204" pitchFamily="34" charset="0"/>
              <a:sym typeface="Calibri"/>
            </a:endParaRPr>
          </a:p>
        </p:txBody>
      </p:sp>
      <p:pic>
        <p:nvPicPr>
          <p:cNvPr id="4" name="Picture 3">
            <a:extLst>
              <a:ext uri="{FF2B5EF4-FFF2-40B4-BE49-F238E27FC236}">
                <a16:creationId xmlns:a16="http://schemas.microsoft.com/office/drawing/2014/main" id="{6656FF28-6381-49CA-C2AD-E9A012D45A42}"/>
              </a:ext>
            </a:extLst>
          </p:cNvPr>
          <p:cNvPicPr>
            <a:picLocks noChangeAspect="1"/>
          </p:cNvPicPr>
          <p:nvPr/>
        </p:nvPicPr>
        <p:blipFill>
          <a:blip r:embed="rId3"/>
          <a:stretch>
            <a:fillRect/>
          </a:stretch>
        </p:blipFill>
        <p:spPr>
          <a:xfrm>
            <a:off x="8875443" y="6406845"/>
            <a:ext cx="1638095" cy="342857"/>
          </a:xfrm>
          <a:prstGeom prst="rect">
            <a:avLst/>
          </a:prstGeom>
        </p:spPr>
      </p:pic>
      <p:sp>
        <p:nvSpPr>
          <p:cNvPr id="5" name="TextBox 4">
            <a:extLst>
              <a:ext uri="{FF2B5EF4-FFF2-40B4-BE49-F238E27FC236}">
                <a16:creationId xmlns:a16="http://schemas.microsoft.com/office/drawing/2014/main" id="{05EFA86C-8ED1-9EC3-3B26-F1F1F8A0AE28}"/>
              </a:ext>
            </a:extLst>
          </p:cNvPr>
          <p:cNvSpPr txBox="1"/>
          <p:nvPr/>
        </p:nvSpPr>
        <p:spPr>
          <a:xfrm>
            <a:off x="8113684" y="6749702"/>
            <a:ext cx="2399373" cy="630942"/>
          </a:xfrm>
          <a:prstGeom prst="rect">
            <a:avLst/>
          </a:prstGeom>
          <a:noFill/>
        </p:spPr>
        <p:txBody>
          <a:bodyPr wrap="square">
            <a:spAutoFit/>
          </a:bodyPr>
          <a:lstStyle/>
          <a:p>
            <a:pPr algn="just"/>
            <a:r>
              <a:rPr lang="en-GB" sz="700" dirty="0" err="1"/>
              <a:t>Financováno</a:t>
            </a:r>
            <a:r>
              <a:rPr lang="en-GB" sz="700" dirty="0"/>
              <a:t> </a:t>
            </a:r>
            <a:r>
              <a:rPr lang="en-GB" sz="700" dirty="0" err="1"/>
              <a:t>Evropskou</a:t>
            </a:r>
            <a:r>
              <a:rPr lang="en-GB" sz="700" dirty="0"/>
              <a:t> </a:t>
            </a:r>
            <a:r>
              <a:rPr lang="en-GB" sz="700" dirty="0" err="1"/>
              <a:t>unií</a:t>
            </a:r>
            <a:r>
              <a:rPr lang="en-GB" sz="700" dirty="0"/>
              <a:t>. </a:t>
            </a:r>
            <a:r>
              <a:rPr lang="en-GB" sz="700" dirty="0" err="1"/>
              <a:t>Názory</a:t>
            </a:r>
            <a:r>
              <a:rPr lang="en-GB" sz="700" dirty="0"/>
              <a:t> </a:t>
            </a:r>
            <a:r>
              <a:rPr lang="en-GB" sz="700" dirty="0" err="1"/>
              <a:t>vyjádřené</a:t>
            </a:r>
            <a:r>
              <a:rPr lang="en-GB" sz="700" dirty="0"/>
              <a:t> </a:t>
            </a:r>
            <a:r>
              <a:rPr lang="en-GB" sz="700" dirty="0" err="1"/>
              <a:t>jsou</a:t>
            </a:r>
            <a:r>
              <a:rPr lang="en-GB" sz="700" dirty="0"/>
              <a:t> </a:t>
            </a:r>
            <a:r>
              <a:rPr lang="en-GB" sz="700" dirty="0" err="1"/>
              <a:t>názory</a:t>
            </a:r>
            <a:r>
              <a:rPr lang="en-GB" sz="700" dirty="0"/>
              <a:t> </a:t>
            </a:r>
            <a:r>
              <a:rPr lang="en-GB" sz="700" dirty="0" err="1"/>
              <a:t>autora</a:t>
            </a:r>
            <a:r>
              <a:rPr lang="en-GB" sz="700" dirty="0"/>
              <a:t> a </a:t>
            </a:r>
            <a:r>
              <a:rPr lang="en-GB" sz="700" dirty="0" err="1"/>
              <a:t>neodráží</a:t>
            </a:r>
            <a:r>
              <a:rPr lang="en-GB" sz="700" dirty="0"/>
              <a:t> </a:t>
            </a:r>
            <a:r>
              <a:rPr lang="en-GB" sz="700" dirty="0" err="1"/>
              <a:t>nutně</a:t>
            </a:r>
            <a:r>
              <a:rPr lang="en-GB" sz="700" dirty="0"/>
              <a:t> </a:t>
            </a:r>
            <a:r>
              <a:rPr lang="en-GB" sz="700" dirty="0" err="1"/>
              <a:t>oficiální</a:t>
            </a:r>
            <a:r>
              <a:rPr lang="en-GB" sz="700" dirty="0"/>
              <a:t> </a:t>
            </a:r>
            <a:r>
              <a:rPr lang="en-GB" sz="700" dirty="0" err="1"/>
              <a:t>stanovisko</a:t>
            </a:r>
            <a:r>
              <a:rPr lang="en-GB" sz="700" dirty="0"/>
              <a:t> </a:t>
            </a:r>
            <a:r>
              <a:rPr lang="en-GB" sz="700" dirty="0" err="1"/>
              <a:t>Evropské</a:t>
            </a:r>
            <a:r>
              <a:rPr lang="en-GB" sz="700" dirty="0"/>
              <a:t> </a:t>
            </a:r>
            <a:r>
              <a:rPr lang="en-GB" sz="700" dirty="0" err="1"/>
              <a:t>unie</a:t>
            </a:r>
            <a:r>
              <a:rPr lang="en-GB" sz="700" dirty="0"/>
              <a:t> </a:t>
            </a:r>
            <a:r>
              <a:rPr lang="en-GB" sz="700" dirty="0" err="1"/>
              <a:t>či</a:t>
            </a:r>
            <a:r>
              <a:rPr lang="en-GB" sz="700" dirty="0"/>
              <a:t> </a:t>
            </a:r>
            <a:r>
              <a:rPr lang="en-GB" sz="700" dirty="0" err="1"/>
              <a:t>Evropské</a:t>
            </a:r>
            <a:r>
              <a:rPr lang="en-GB" sz="700" dirty="0"/>
              <a:t> </a:t>
            </a:r>
            <a:r>
              <a:rPr lang="en-GB" sz="700" dirty="0" err="1"/>
              <a:t>výkonné</a:t>
            </a:r>
            <a:r>
              <a:rPr lang="en-GB" sz="700" dirty="0"/>
              <a:t> </a:t>
            </a:r>
            <a:r>
              <a:rPr lang="en-GB" sz="700" dirty="0" err="1"/>
              <a:t>agentury</a:t>
            </a:r>
            <a:r>
              <a:rPr lang="en-GB" sz="700" dirty="0"/>
              <a:t> pro </a:t>
            </a:r>
            <a:r>
              <a:rPr lang="en-GB" sz="700" dirty="0" err="1"/>
              <a:t>vzdělávání</a:t>
            </a:r>
            <a:r>
              <a:rPr lang="en-GB" sz="700" dirty="0"/>
              <a:t> a </a:t>
            </a:r>
            <a:r>
              <a:rPr lang="en-GB" sz="700" dirty="0" err="1"/>
              <a:t>kulturu</a:t>
            </a:r>
            <a:r>
              <a:rPr lang="en-GB" sz="700" dirty="0"/>
              <a:t> (EACEA).  </a:t>
            </a:r>
            <a:r>
              <a:rPr lang="en-GB" sz="700" dirty="0" err="1"/>
              <a:t>Evropská</a:t>
            </a:r>
            <a:r>
              <a:rPr lang="en-GB" sz="700" dirty="0"/>
              <a:t> </a:t>
            </a:r>
            <a:r>
              <a:rPr lang="en-GB" sz="700" dirty="0" err="1"/>
              <a:t>unie</a:t>
            </a:r>
            <a:r>
              <a:rPr lang="en-GB" sz="700" dirty="0"/>
              <a:t> ani EACEA za </a:t>
            </a:r>
            <a:r>
              <a:rPr lang="en-GB" sz="700" dirty="0" err="1"/>
              <a:t>vyjádřené</a:t>
            </a:r>
            <a:r>
              <a:rPr lang="en-GB" sz="700" dirty="0"/>
              <a:t> </a:t>
            </a:r>
            <a:r>
              <a:rPr lang="en-GB" sz="700" dirty="0" err="1"/>
              <a:t>názory</a:t>
            </a:r>
            <a:r>
              <a:rPr lang="en-GB" sz="700" dirty="0"/>
              <a:t> </a:t>
            </a:r>
            <a:r>
              <a:rPr lang="en-GB" sz="700" dirty="0" err="1"/>
              <a:t>nenese</a:t>
            </a:r>
            <a:r>
              <a:rPr lang="en-GB" sz="700" dirty="0"/>
              <a:t> </a:t>
            </a:r>
            <a:r>
              <a:rPr lang="en-GB" sz="700" dirty="0" err="1"/>
              <a:t>odpovědnost</a:t>
            </a:r>
            <a:r>
              <a:rPr lang="en-GB" sz="700" dirty="0"/>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pic>
        <p:nvPicPr>
          <p:cNvPr id="534" name="Google Shape;534;g283a1922f65_2_9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35" name="Google Shape;535;g283a1922f65_2_96"/>
          <p:cNvSpPr txBox="1"/>
          <p:nvPr/>
        </p:nvSpPr>
        <p:spPr>
          <a:xfrm>
            <a:off x="474825" y="403300"/>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POROVNÁNÍ S TRADIČNÍ DATABÁZÍ</a:t>
            </a:r>
            <a:endParaRPr sz="1400" b="0" i="0" u="none" strike="noStrike" cap="none" dirty="0">
              <a:solidFill>
                <a:srgbClr val="000000"/>
              </a:solidFill>
              <a:latin typeface="Arial"/>
              <a:ea typeface="Arial"/>
              <a:cs typeface="Arial"/>
              <a:sym typeface="Arial"/>
            </a:endParaRPr>
          </a:p>
        </p:txBody>
      </p:sp>
      <p:sp>
        <p:nvSpPr>
          <p:cNvPr id="536" name="Google Shape;536;g283a1922f65_2_96"/>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en-GB" sz="2200" dirty="0">
                <a:latin typeface="Calibri"/>
                <a:ea typeface="Calibri"/>
                <a:cs typeface="Calibri"/>
                <a:sym typeface="Calibri"/>
              </a:rPr>
              <a:t>Blockchain je </a:t>
            </a:r>
            <a:r>
              <a:rPr lang="en-GB" sz="2200" dirty="0" err="1">
                <a:latin typeface="Calibri"/>
                <a:ea typeface="Calibri"/>
                <a:cs typeface="Calibri"/>
                <a:sym typeface="Calibri"/>
              </a:rPr>
              <a:t>speciální</a:t>
            </a:r>
            <a:r>
              <a:rPr lang="en-GB" sz="2200" dirty="0">
                <a:latin typeface="Calibri"/>
                <a:ea typeface="Calibri"/>
                <a:cs typeface="Calibri"/>
                <a:sym typeface="Calibri"/>
              </a:rPr>
              <a:t> </a:t>
            </a:r>
            <a:r>
              <a:rPr lang="en-GB" sz="2200" dirty="0" err="1">
                <a:latin typeface="Calibri"/>
                <a:ea typeface="Calibri"/>
                <a:cs typeface="Calibri"/>
                <a:sym typeface="Calibri"/>
              </a:rPr>
              <a:t>typ</a:t>
            </a:r>
            <a:r>
              <a:rPr lang="en-GB" sz="2200" dirty="0">
                <a:latin typeface="Calibri"/>
                <a:ea typeface="Calibri"/>
                <a:cs typeface="Calibri"/>
                <a:sym typeface="Calibri"/>
              </a:rPr>
              <a:t> systému </a:t>
            </a:r>
            <a:r>
              <a:rPr lang="en-GB" sz="2200" dirty="0" err="1">
                <a:latin typeface="Calibri"/>
                <a:ea typeface="Calibri"/>
                <a:cs typeface="Calibri"/>
                <a:sym typeface="Calibri"/>
              </a:rPr>
              <a:t>správy</a:t>
            </a:r>
            <a:r>
              <a:rPr lang="en-GB" sz="2200" dirty="0">
                <a:latin typeface="Calibri"/>
                <a:ea typeface="Calibri"/>
                <a:cs typeface="Calibri"/>
                <a:sym typeface="Calibri"/>
              </a:rPr>
              <a:t> </a:t>
            </a:r>
            <a:r>
              <a:rPr lang="en-GB" sz="2200" dirty="0" err="1">
                <a:latin typeface="Calibri"/>
                <a:ea typeface="Calibri"/>
                <a:cs typeface="Calibri"/>
                <a:sym typeface="Calibri"/>
              </a:rPr>
              <a:t>databází</a:t>
            </a:r>
            <a:r>
              <a:rPr lang="en-GB" sz="2200" dirty="0">
                <a:latin typeface="Calibri"/>
                <a:ea typeface="Calibri"/>
                <a:cs typeface="Calibri"/>
                <a:sym typeface="Calibri"/>
              </a:rPr>
              <a:t>, </a:t>
            </a:r>
            <a:r>
              <a:rPr lang="en-GB" sz="2200" dirty="0" err="1">
                <a:latin typeface="Calibri"/>
                <a:ea typeface="Calibri"/>
                <a:cs typeface="Calibri"/>
                <a:sym typeface="Calibri"/>
              </a:rPr>
              <a:t>který</a:t>
            </a:r>
            <a:r>
              <a:rPr lang="en-GB" sz="2200" dirty="0">
                <a:latin typeface="Calibri"/>
                <a:ea typeface="Calibri"/>
                <a:cs typeface="Calibri"/>
                <a:sym typeface="Calibri"/>
              </a:rPr>
              <a:t> </a:t>
            </a:r>
            <a:r>
              <a:rPr lang="en-GB" sz="2200" dirty="0" err="1">
                <a:latin typeface="Calibri"/>
                <a:ea typeface="Calibri"/>
                <a:cs typeface="Calibri"/>
                <a:sym typeface="Calibri"/>
              </a:rPr>
              <a:t>má</a:t>
            </a:r>
            <a:r>
              <a:rPr lang="en-GB" sz="2200" dirty="0">
                <a:latin typeface="Calibri"/>
                <a:ea typeface="Calibri"/>
                <a:cs typeface="Calibri"/>
                <a:sym typeface="Calibri"/>
              </a:rPr>
              <a:t> </a:t>
            </a:r>
            <a:r>
              <a:rPr lang="en-GB" sz="2200" dirty="0" err="1">
                <a:latin typeface="Calibri"/>
                <a:ea typeface="Calibri"/>
                <a:cs typeface="Calibri"/>
                <a:sym typeface="Calibri"/>
              </a:rPr>
              <a:t>více</a:t>
            </a:r>
            <a:r>
              <a:rPr lang="en-GB" sz="2200" dirty="0">
                <a:latin typeface="Calibri"/>
                <a:ea typeface="Calibri"/>
                <a:cs typeface="Calibri"/>
                <a:sym typeface="Calibri"/>
              </a:rPr>
              <a:t> </a:t>
            </a:r>
            <a:r>
              <a:rPr lang="en-GB" sz="2200" dirty="0" err="1">
                <a:latin typeface="Calibri"/>
                <a:ea typeface="Calibri"/>
                <a:cs typeface="Calibri"/>
                <a:sym typeface="Calibri"/>
              </a:rPr>
              <a:t>funkcí</a:t>
            </a:r>
            <a:r>
              <a:rPr lang="en-GB" sz="2200" dirty="0">
                <a:latin typeface="Calibri"/>
                <a:ea typeface="Calibri"/>
                <a:cs typeface="Calibri"/>
                <a:sym typeface="Calibri"/>
              </a:rPr>
              <a:t> </a:t>
            </a:r>
            <a:r>
              <a:rPr lang="en-GB" sz="2200" dirty="0" err="1">
                <a:latin typeface="Calibri"/>
                <a:ea typeface="Calibri"/>
                <a:cs typeface="Calibri"/>
                <a:sym typeface="Calibri"/>
              </a:rPr>
              <a:t>než</a:t>
            </a:r>
            <a:r>
              <a:rPr lang="en-GB" sz="2200" dirty="0">
                <a:latin typeface="Calibri"/>
                <a:ea typeface="Calibri"/>
                <a:cs typeface="Calibri"/>
                <a:sym typeface="Calibri"/>
              </a:rPr>
              <a:t> </a:t>
            </a:r>
            <a:r>
              <a:rPr lang="en-GB" sz="2200" dirty="0" err="1">
                <a:latin typeface="Calibri"/>
                <a:ea typeface="Calibri"/>
                <a:cs typeface="Calibri"/>
                <a:sym typeface="Calibri"/>
              </a:rPr>
              <a:t>běžná</a:t>
            </a:r>
            <a:r>
              <a:rPr lang="en-GB" sz="2200" dirty="0">
                <a:latin typeface="Calibri"/>
                <a:ea typeface="Calibri"/>
                <a:cs typeface="Calibri"/>
                <a:sym typeface="Calibri"/>
              </a:rPr>
              <a:t> </a:t>
            </a:r>
            <a:r>
              <a:rPr lang="en-GB" sz="2200" dirty="0" err="1">
                <a:latin typeface="Calibri"/>
                <a:ea typeface="Calibri"/>
                <a:cs typeface="Calibri"/>
                <a:sym typeface="Calibri"/>
              </a:rPr>
              <a:t>databáze</a:t>
            </a:r>
            <a:r>
              <a:rPr lang="en-GB" sz="2200" dirty="0">
                <a:latin typeface="Calibri"/>
                <a:ea typeface="Calibri"/>
                <a:cs typeface="Calibri"/>
                <a:sym typeface="Calibri"/>
              </a:rPr>
              <a:t>. </a:t>
            </a:r>
            <a:r>
              <a:rPr lang="en-GB" sz="2200" dirty="0" err="1">
                <a:latin typeface="Calibri"/>
                <a:ea typeface="Calibri"/>
                <a:cs typeface="Calibri"/>
                <a:sym typeface="Calibri"/>
              </a:rPr>
              <a:t>Některé</a:t>
            </a:r>
            <a:r>
              <a:rPr lang="en-GB" sz="2200" dirty="0">
                <a:latin typeface="Calibri"/>
                <a:ea typeface="Calibri"/>
                <a:cs typeface="Calibri"/>
                <a:sym typeface="Calibri"/>
              </a:rPr>
              <a:t> </a:t>
            </a:r>
            <a:r>
              <a:rPr lang="en-GB" sz="2200" dirty="0" err="1">
                <a:latin typeface="Calibri"/>
                <a:ea typeface="Calibri"/>
                <a:cs typeface="Calibri"/>
                <a:sym typeface="Calibri"/>
              </a:rPr>
              <a:t>významné</a:t>
            </a:r>
            <a:r>
              <a:rPr lang="en-GB" sz="2200" dirty="0">
                <a:latin typeface="Calibri"/>
                <a:ea typeface="Calibri"/>
                <a:cs typeface="Calibri"/>
                <a:sym typeface="Calibri"/>
              </a:rPr>
              <a:t> </a:t>
            </a:r>
            <a:r>
              <a:rPr lang="en-GB" sz="2200" dirty="0" err="1">
                <a:latin typeface="Calibri"/>
                <a:ea typeface="Calibri"/>
                <a:cs typeface="Calibri"/>
                <a:sym typeface="Calibri"/>
              </a:rPr>
              <a:t>rozdíly</a:t>
            </a:r>
            <a:r>
              <a:rPr lang="en-GB" sz="2200" dirty="0">
                <a:latin typeface="Calibri"/>
                <a:ea typeface="Calibri"/>
                <a:cs typeface="Calibri"/>
                <a:sym typeface="Calibri"/>
              </a:rPr>
              <a:t> </a:t>
            </a:r>
            <a:r>
              <a:rPr lang="en-GB" sz="2200" dirty="0" err="1">
                <a:latin typeface="Calibri"/>
                <a:ea typeface="Calibri"/>
                <a:cs typeface="Calibri"/>
                <a:sym typeface="Calibri"/>
              </a:rPr>
              <a:t>mezi</a:t>
            </a:r>
            <a:r>
              <a:rPr lang="en-GB" sz="2200" dirty="0">
                <a:latin typeface="Calibri"/>
                <a:ea typeface="Calibri"/>
                <a:cs typeface="Calibri"/>
                <a:sym typeface="Calibri"/>
              </a:rPr>
              <a:t> </a:t>
            </a:r>
            <a:r>
              <a:rPr lang="en-GB" sz="2200" dirty="0" err="1">
                <a:latin typeface="Calibri"/>
                <a:ea typeface="Calibri"/>
                <a:cs typeface="Calibri"/>
                <a:sym typeface="Calibri"/>
              </a:rPr>
              <a:t>tradiční</a:t>
            </a:r>
            <a:r>
              <a:rPr lang="en-GB" sz="2200" dirty="0">
                <a:latin typeface="Calibri"/>
                <a:ea typeface="Calibri"/>
                <a:cs typeface="Calibri"/>
                <a:sym typeface="Calibri"/>
              </a:rPr>
              <a:t> </a:t>
            </a:r>
            <a:r>
              <a:rPr lang="en-GB" sz="2200" dirty="0" err="1">
                <a:latin typeface="Calibri"/>
                <a:ea typeface="Calibri"/>
                <a:cs typeface="Calibri"/>
                <a:sym typeface="Calibri"/>
              </a:rPr>
              <a:t>databází</a:t>
            </a:r>
            <a:r>
              <a:rPr lang="en-GB" sz="2200" dirty="0">
                <a:latin typeface="Calibri"/>
                <a:ea typeface="Calibri"/>
                <a:cs typeface="Calibri"/>
                <a:sym typeface="Calibri"/>
              </a:rPr>
              <a:t> a </a:t>
            </a:r>
            <a:r>
              <a:rPr lang="en-GB" sz="2200" dirty="0" err="1">
                <a:latin typeface="Calibri"/>
                <a:ea typeface="Calibri"/>
                <a:cs typeface="Calibri"/>
                <a:sym typeface="Calibri"/>
              </a:rPr>
              <a:t>blockchainem</a:t>
            </a:r>
            <a:r>
              <a:rPr lang="en-GB" sz="2200" dirty="0">
                <a:latin typeface="Calibri"/>
                <a:ea typeface="Calibri"/>
                <a:cs typeface="Calibri"/>
                <a:sym typeface="Calibri"/>
              </a:rPr>
              <a:t> </a:t>
            </a:r>
            <a:r>
              <a:rPr lang="en-GB" sz="2200" dirty="0" err="1">
                <a:latin typeface="Calibri"/>
                <a:ea typeface="Calibri"/>
                <a:cs typeface="Calibri"/>
                <a:sym typeface="Calibri"/>
              </a:rPr>
              <a:t>popisujeme</a:t>
            </a:r>
            <a:r>
              <a:rPr lang="en-GB" sz="2200" dirty="0">
                <a:latin typeface="Calibri"/>
                <a:ea typeface="Calibri"/>
                <a:cs typeface="Calibri"/>
                <a:sym typeface="Calibri"/>
              </a:rPr>
              <a:t> v </a:t>
            </a:r>
            <a:r>
              <a:rPr lang="en-GB" sz="2200" dirty="0" err="1">
                <a:latin typeface="Calibri"/>
                <a:ea typeface="Calibri"/>
                <a:cs typeface="Calibri"/>
                <a:sym typeface="Calibri"/>
              </a:rPr>
              <a:t>následujícím</a:t>
            </a:r>
            <a:r>
              <a:rPr lang="en-GB" sz="2200" dirty="0">
                <a:latin typeface="Calibri"/>
                <a:ea typeface="Calibri"/>
                <a:cs typeface="Calibri"/>
                <a:sym typeface="Calibri"/>
              </a:rPr>
              <a:t> </a:t>
            </a:r>
            <a:r>
              <a:rPr lang="en-GB" sz="2200" dirty="0" err="1">
                <a:latin typeface="Calibri"/>
                <a:ea typeface="Calibri"/>
                <a:cs typeface="Calibri"/>
                <a:sym typeface="Calibri"/>
              </a:rPr>
              <a:t>seznamu</a:t>
            </a:r>
            <a:r>
              <a:rPr lang="en-GB" sz="2200" dirty="0">
                <a:latin typeface="Calibri"/>
                <a:ea typeface="Calibri"/>
                <a:cs typeface="Calibri"/>
                <a:sym typeface="Calibri"/>
              </a:rPr>
              <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Blockchainy</a:t>
            </a:r>
            <a:r>
              <a:rPr lang="en-GB" sz="2200" dirty="0">
                <a:latin typeface="Calibri"/>
                <a:ea typeface="Calibri"/>
                <a:cs typeface="Calibri"/>
                <a:sym typeface="Calibri"/>
              </a:rPr>
              <a:t> </a:t>
            </a:r>
            <a:r>
              <a:rPr lang="en-GB" sz="2200" b="1" dirty="0" err="1">
                <a:latin typeface="Calibri"/>
                <a:ea typeface="Calibri"/>
                <a:cs typeface="Calibri"/>
                <a:sym typeface="Calibri"/>
              </a:rPr>
              <a:t>decentralizují</a:t>
            </a:r>
            <a:r>
              <a:rPr lang="en-GB" sz="2200" b="1" dirty="0">
                <a:latin typeface="Calibri"/>
                <a:ea typeface="Calibri"/>
                <a:cs typeface="Calibri"/>
                <a:sym typeface="Calibri"/>
              </a:rPr>
              <a:t> </a:t>
            </a:r>
            <a:r>
              <a:rPr lang="en-GB" sz="2200" b="1" dirty="0" err="1">
                <a:latin typeface="Calibri"/>
                <a:ea typeface="Calibri"/>
                <a:cs typeface="Calibri"/>
                <a:sym typeface="Calibri"/>
              </a:rPr>
              <a:t>kontrolu</a:t>
            </a:r>
            <a:r>
              <a:rPr lang="en-GB" sz="2200" b="1" dirty="0">
                <a:latin typeface="Calibri"/>
                <a:ea typeface="Calibri"/>
                <a:cs typeface="Calibri"/>
                <a:sym typeface="Calibri"/>
              </a:rPr>
              <a:t> bez </a:t>
            </a:r>
            <a:r>
              <a:rPr lang="en-GB" sz="2200" b="1" dirty="0" err="1">
                <a:latin typeface="Calibri"/>
                <a:ea typeface="Calibri"/>
                <a:cs typeface="Calibri"/>
                <a:sym typeface="Calibri"/>
              </a:rPr>
              <a:t>poškození</a:t>
            </a:r>
            <a:r>
              <a:rPr lang="en-GB" sz="2200" b="1" dirty="0">
                <a:latin typeface="Calibri"/>
                <a:ea typeface="Calibri"/>
                <a:cs typeface="Calibri"/>
                <a:sym typeface="Calibri"/>
              </a:rPr>
              <a:t> </a:t>
            </a:r>
            <a:r>
              <a:rPr lang="en-GB" sz="2200" b="1" dirty="0" err="1">
                <a:latin typeface="Calibri"/>
                <a:ea typeface="Calibri"/>
                <a:cs typeface="Calibri"/>
                <a:sym typeface="Calibri"/>
              </a:rPr>
              <a:t>důvěry</a:t>
            </a:r>
            <a:r>
              <a:rPr lang="en-GB" sz="2200" b="1" dirty="0">
                <a:latin typeface="Calibri"/>
                <a:ea typeface="Calibri"/>
                <a:cs typeface="Calibri"/>
                <a:sym typeface="Calibri"/>
              </a:rPr>
              <a:t> </a:t>
            </a:r>
            <a:r>
              <a:rPr lang="en-GB" sz="2200" dirty="0" err="1">
                <a:latin typeface="Calibri"/>
                <a:ea typeface="Calibri"/>
                <a:cs typeface="Calibri"/>
                <a:sym typeface="Calibri"/>
              </a:rPr>
              <a:t>ve</a:t>
            </a:r>
            <a:r>
              <a:rPr lang="en-GB" sz="2200" dirty="0">
                <a:latin typeface="Calibri"/>
                <a:ea typeface="Calibri"/>
                <a:cs typeface="Calibri"/>
                <a:sym typeface="Calibri"/>
              </a:rPr>
              <a:t> </a:t>
            </a:r>
            <a:r>
              <a:rPr lang="en-GB" sz="2200" dirty="0" err="1">
                <a:latin typeface="Calibri"/>
                <a:ea typeface="Calibri"/>
                <a:cs typeface="Calibri"/>
                <a:sym typeface="Calibri"/>
              </a:rPr>
              <a:t>stávající</a:t>
            </a:r>
            <a:r>
              <a:rPr lang="en-GB" sz="2200" dirty="0">
                <a:latin typeface="Calibri"/>
                <a:ea typeface="Calibri"/>
                <a:cs typeface="Calibri"/>
                <a:sym typeface="Calibri"/>
              </a:rPr>
              <a:t> data. V </a:t>
            </a:r>
            <a:r>
              <a:rPr lang="en-GB" sz="2200" dirty="0" err="1">
                <a:latin typeface="Calibri"/>
                <a:ea typeface="Calibri"/>
                <a:cs typeface="Calibri"/>
                <a:sym typeface="Calibri"/>
              </a:rPr>
              <a:t>jiných</a:t>
            </a:r>
            <a:r>
              <a:rPr lang="en-GB" sz="2200" dirty="0">
                <a:latin typeface="Calibri"/>
                <a:ea typeface="Calibri"/>
                <a:cs typeface="Calibri"/>
                <a:sym typeface="Calibri"/>
              </a:rPr>
              <a:t> </a:t>
            </a:r>
            <a:r>
              <a:rPr lang="en-GB" sz="2200" dirty="0" err="1">
                <a:latin typeface="Calibri"/>
                <a:ea typeface="Calibri"/>
                <a:cs typeface="Calibri"/>
                <a:sym typeface="Calibri"/>
              </a:rPr>
              <a:t>databázových</a:t>
            </a:r>
            <a:r>
              <a:rPr lang="en-GB" sz="2200" dirty="0">
                <a:latin typeface="Calibri"/>
                <a:ea typeface="Calibri"/>
                <a:cs typeface="Calibri"/>
                <a:sym typeface="Calibri"/>
              </a:rPr>
              <a:t> </a:t>
            </a:r>
            <a:r>
              <a:rPr lang="en-GB" sz="2200" dirty="0" err="1">
                <a:latin typeface="Calibri"/>
                <a:ea typeface="Calibri"/>
                <a:cs typeface="Calibri"/>
                <a:sym typeface="Calibri"/>
              </a:rPr>
              <a:t>systémech</a:t>
            </a:r>
            <a:r>
              <a:rPr lang="en-GB" sz="2200" dirty="0">
                <a:latin typeface="Calibri"/>
                <a:ea typeface="Calibri"/>
                <a:cs typeface="Calibri"/>
                <a:sym typeface="Calibri"/>
              </a:rPr>
              <a:t> to </a:t>
            </a:r>
            <a:r>
              <a:rPr lang="en-GB" sz="2200" dirty="0" err="1">
                <a:latin typeface="Calibri"/>
                <a:ea typeface="Calibri"/>
                <a:cs typeface="Calibri"/>
                <a:sym typeface="Calibri"/>
              </a:rPr>
              <a:t>není</a:t>
            </a:r>
            <a:r>
              <a:rPr lang="en-GB" sz="2200" dirty="0">
                <a:latin typeface="Calibri"/>
                <a:ea typeface="Calibri"/>
                <a:cs typeface="Calibri"/>
                <a:sym typeface="Calibri"/>
              </a:rPr>
              <a:t> </a:t>
            </a:r>
            <a:r>
              <a:rPr lang="en-GB" sz="2200" dirty="0" err="1">
                <a:latin typeface="Calibri"/>
                <a:ea typeface="Calibri"/>
                <a:cs typeface="Calibri"/>
                <a:sym typeface="Calibri"/>
              </a:rPr>
              <a:t>možné</a:t>
            </a:r>
            <a:r>
              <a:rPr lang="en-GB" sz="2200" dirty="0">
                <a:latin typeface="Calibri"/>
                <a:ea typeface="Calibri"/>
                <a:cs typeface="Calibri"/>
                <a:sym typeface="Calibri"/>
              </a:rPr>
              <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Společnosti</a:t>
            </a:r>
            <a:r>
              <a:rPr lang="en-GB" sz="2200" dirty="0">
                <a:latin typeface="Calibri"/>
                <a:ea typeface="Calibri"/>
                <a:cs typeface="Calibri"/>
                <a:sym typeface="Calibri"/>
              </a:rPr>
              <a:t> </a:t>
            </a:r>
            <a:r>
              <a:rPr lang="en-GB" sz="2200" dirty="0" err="1">
                <a:latin typeface="Calibri"/>
                <a:ea typeface="Calibri"/>
                <a:cs typeface="Calibri"/>
                <a:sym typeface="Calibri"/>
              </a:rPr>
              <a:t>zapojené</a:t>
            </a:r>
            <a:r>
              <a:rPr lang="en-GB" sz="2200" dirty="0">
                <a:latin typeface="Calibri"/>
                <a:ea typeface="Calibri"/>
                <a:cs typeface="Calibri"/>
                <a:sym typeface="Calibri"/>
              </a:rPr>
              <a:t> do </a:t>
            </a:r>
            <a:r>
              <a:rPr lang="en-GB" sz="2200" dirty="0" err="1">
                <a:latin typeface="Calibri"/>
                <a:ea typeface="Calibri"/>
                <a:cs typeface="Calibri"/>
                <a:sym typeface="Calibri"/>
              </a:rPr>
              <a:t>transakce</a:t>
            </a:r>
            <a:r>
              <a:rPr lang="en-GB" sz="2200" dirty="0">
                <a:latin typeface="Calibri"/>
                <a:ea typeface="Calibri"/>
                <a:cs typeface="Calibri"/>
                <a:sym typeface="Calibri"/>
              </a:rPr>
              <a:t> </a:t>
            </a:r>
            <a:r>
              <a:rPr lang="en-GB" sz="2200" dirty="0" err="1">
                <a:latin typeface="Calibri"/>
                <a:ea typeface="Calibri"/>
                <a:cs typeface="Calibri"/>
                <a:sym typeface="Calibri"/>
              </a:rPr>
              <a:t>nemohou</a:t>
            </a:r>
            <a:r>
              <a:rPr lang="en-GB" sz="2200" dirty="0">
                <a:latin typeface="Calibri"/>
                <a:ea typeface="Calibri"/>
                <a:cs typeface="Calibri"/>
                <a:sym typeface="Calibri"/>
              </a:rPr>
              <a:t> </a:t>
            </a:r>
            <a:r>
              <a:rPr lang="en-GB" sz="2200" dirty="0" err="1">
                <a:latin typeface="Calibri"/>
                <a:ea typeface="Calibri"/>
                <a:cs typeface="Calibri"/>
                <a:sym typeface="Calibri"/>
              </a:rPr>
              <a:t>sdílet</a:t>
            </a:r>
            <a:r>
              <a:rPr lang="en-GB" sz="2200" dirty="0">
                <a:latin typeface="Calibri"/>
                <a:ea typeface="Calibri"/>
                <a:cs typeface="Calibri"/>
                <a:sym typeface="Calibri"/>
              </a:rPr>
              <a:t> </a:t>
            </a:r>
            <a:r>
              <a:rPr lang="en-GB" sz="2200" dirty="0" err="1">
                <a:latin typeface="Calibri"/>
                <a:ea typeface="Calibri"/>
                <a:cs typeface="Calibri"/>
                <a:sym typeface="Calibri"/>
              </a:rPr>
              <a:t>celou</a:t>
            </a:r>
            <a:r>
              <a:rPr lang="en-GB" sz="2200" dirty="0">
                <a:latin typeface="Calibri"/>
                <a:ea typeface="Calibri"/>
                <a:cs typeface="Calibri"/>
                <a:sym typeface="Calibri"/>
              </a:rPr>
              <a:t> </a:t>
            </a:r>
            <a:r>
              <a:rPr lang="en-GB" sz="2200" dirty="0" err="1">
                <a:latin typeface="Calibri"/>
                <a:ea typeface="Calibri"/>
                <a:cs typeface="Calibri"/>
                <a:sym typeface="Calibri"/>
              </a:rPr>
              <a:t>svou</a:t>
            </a:r>
            <a:r>
              <a:rPr lang="en-GB" sz="2200" dirty="0">
                <a:latin typeface="Calibri"/>
                <a:ea typeface="Calibri"/>
                <a:cs typeface="Calibri"/>
                <a:sym typeface="Calibri"/>
              </a:rPr>
              <a:t> </a:t>
            </a:r>
            <a:r>
              <a:rPr lang="en-GB" sz="2200" dirty="0" err="1">
                <a:latin typeface="Calibri"/>
                <a:ea typeface="Calibri"/>
                <a:cs typeface="Calibri"/>
                <a:sym typeface="Calibri"/>
              </a:rPr>
              <a:t>databázi</a:t>
            </a:r>
            <a:r>
              <a:rPr lang="en-GB" sz="2200" dirty="0">
                <a:latin typeface="Calibri"/>
                <a:ea typeface="Calibri"/>
                <a:cs typeface="Calibri"/>
                <a:sym typeface="Calibri"/>
              </a:rPr>
              <a:t>. Ale v </a:t>
            </a:r>
            <a:r>
              <a:rPr lang="en-GB" sz="2200" dirty="0" err="1">
                <a:latin typeface="Calibri"/>
                <a:ea typeface="Calibri"/>
                <a:cs typeface="Calibri"/>
                <a:sym typeface="Calibri"/>
              </a:rPr>
              <a:t>blockchainových</a:t>
            </a:r>
            <a:r>
              <a:rPr lang="en-GB" sz="2200" dirty="0">
                <a:latin typeface="Calibri"/>
                <a:ea typeface="Calibri"/>
                <a:cs typeface="Calibri"/>
                <a:sym typeface="Calibri"/>
              </a:rPr>
              <a:t> </a:t>
            </a:r>
            <a:r>
              <a:rPr lang="en-GB" sz="2200" dirty="0" err="1">
                <a:latin typeface="Calibri"/>
                <a:ea typeface="Calibri"/>
                <a:cs typeface="Calibri"/>
                <a:sym typeface="Calibri"/>
              </a:rPr>
              <a:t>sítích</a:t>
            </a:r>
            <a:r>
              <a:rPr lang="en-GB" sz="2200" dirty="0">
                <a:latin typeface="Calibri"/>
                <a:ea typeface="Calibri"/>
                <a:cs typeface="Calibri"/>
                <a:sym typeface="Calibri"/>
              </a:rPr>
              <a:t> </a:t>
            </a:r>
            <a:r>
              <a:rPr lang="en-GB" sz="2200" dirty="0" err="1">
                <a:latin typeface="Calibri"/>
                <a:ea typeface="Calibri"/>
                <a:cs typeface="Calibri"/>
                <a:sym typeface="Calibri"/>
              </a:rPr>
              <a:t>má</a:t>
            </a:r>
            <a:r>
              <a:rPr lang="en-GB" sz="2200" dirty="0">
                <a:latin typeface="Calibri"/>
                <a:ea typeface="Calibri"/>
                <a:cs typeface="Calibri"/>
                <a:sym typeface="Calibri"/>
              </a:rPr>
              <a:t> </a:t>
            </a:r>
            <a:r>
              <a:rPr lang="en-GB" sz="2200" dirty="0" err="1">
                <a:latin typeface="Calibri"/>
                <a:ea typeface="Calibri"/>
                <a:cs typeface="Calibri"/>
                <a:sym typeface="Calibri"/>
              </a:rPr>
              <a:t>každá</a:t>
            </a:r>
            <a:r>
              <a:rPr lang="en-GB" sz="2200" dirty="0">
                <a:latin typeface="Calibri"/>
                <a:ea typeface="Calibri"/>
                <a:cs typeface="Calibri"/>
                <a:sym typeface="Calibri"/>
              </a:rPr>
              <a:t> </a:t>
            </a:r>
            <a:r>
              <a:rPr lang="en-GB" sz="2200" dirty="0" err="1">
                <a:latin typeface="Calibri"/>
                <a:ea typeface="Calibri"/>
                <a:cs typeface="Calibri"/>
                <a:sym typeface="Calibri"/>
              </a:rPr>
              <a:t>společnost</a:t>
            </a:r>
            <a:r>
              <a:rPr lang="en-GB" sz="2200" dirty="0">
                <a:latin typeface="Calibri"/>
                <a:ea typeface="Calibri"/>
                <a:cs typeface="Calibri"/>
                <a:sym typeface="Calibri"/>
              </a:rPr>
              <a:t> </a:t>
            </a:r>
            <a:r>
              <a:rPr lang="en-GB" sz="2200" dirty="0" err="1">
                <a:latin typeface="Calibri"/>
                <a:ea typeface="Calibri"/>
                <a:cs typeface="Calibri"/>
                <a:sym typeface="Calibri"/>
              </a:rPr>
              <a:t>svou</a:t>
            </a:r>
            <a:r>
              <a:rPr lang="en-GB" sz="2200" dirty="0">
                <a:latin typeface="Calibri"/>
                <a:ea typeface="Calibri"/>
                <a:cs typeface="Calibri"/>
                <a:sym typeface="Calibri"/>
              </a:rPr>
              <a:t> </a:t>
            </a:r>
            <a:r>
              <a:rPr lang="en-GB" sz="2200" dirty="0" err="1">
                <a:latin typeface="Calibri"/>
                <a:ea typeface="Calibri"/>
                <a:cs typeface="Calibri"/>
                <a:sym typeface="Calibri"/>
              </a:rPr>
              <a:t>kopii</a:t>
            </a:r>
            <a:r>
              <a:rPr lang="en-GB" sz="2200" dirty="0">
                <a:latin typeface="Calibri"/>
                <a:ea typeface="Calibri"/>
                <a:cs typeface="Calibri"/>
                <a:sym typeface="Calibri"/>
              </a:rPr>
              <a:t> </a:t>
            </a:r>
            <a:r>
              <a:rPr lang="cs-CZ" sz="2200" dirty="0">
                <a:latin typeface="Calibri"/>
                <a:ea typeface="Calibri"/>
                <a:cs typeface="Calibri"/>
                <a:sym typeface="Calibri"/>
              </a:rPr>
              <a:t>záznamů </a:t>
            </a:r>
            <a:r>
              <a:rPr lang="en-GB" sz="2200" dirty="0">
                <a:latin typeface="Calibri"/>
                <a:ea typeface="Calibri"/>
                <a:cs typeface="Calibri"/>
                <a:sym typeface="Calibri"/>
              </a:rPr>
              <a:t>a </a:t>
            </a:r>
            <a:r>
              <a:rPr lang="en-GB" sz="2200" dirty="0" err="1">
                <a:latin typeface="Calibri"/>
                <a:ea typeface="Calibri"/>
                <a:cs typeface="Calibri"/>
                <a:sym typeface="Calibri"/>
              </a:rPr>
              <a:t>systém</a:t>
            </a:r>
            <a:r>
              <a:rPr lang="en-GB" sz="2200" dirty="0">
                <a:latin typeface="Calibri"/>
                <a:ea typeface="Calibri"/>
                <a:cs typeface="Calibri"/>
                <a:sym typeface="Calibri"/>
              </a:rPr>
              <a:t> </a:t>
            </a:r>
            <a:r>
              <a:rPr lang="en-GB" sz="2200" dirty="0" err="1">
                <a:latin typeface="Calibri"/>
                <a:ea typeface="Calibri"/>
                <a:cs typeface="Calibri"/>
                <a:sym typeface="Calibri"/>
              </a:rPr>
              <a:t>automaticky</a:t>
            </a:r>
            <a:r>
              <a:rPr lang="en-GB" sz="2200" dirty="0">
                <a:latin typeface="Calibri"/>
                <a:ea typeface="Calibri"/>
                <a:cs typeface="Calibri"/>
                <a:sym typeface="Calibri"/>
              </a:rPr>
              <a:t> </a:t>
            </a:r>
            <a:r>
              <a:rPr lang="en-GB" sz="2200" dirty="0" err="1">
                <a:latin typeface="Calibri"/>
                <a:ea typeface="Calibri"/>
                <a:cs typeface="Calibri"/>
                <a:sym typeface="Calibri"/>
              </a:rPr>
              <a:t>udržuje</a:t>
            </a:r>
            <a:r>
              <a:rPr lang="en-GB" sz="2200" dirty="0">
                <a:latin typeface="Calibri"/>
                <a:ea typeface="Calibri"/>
                <a:cs typeface="Calibri"/>
                <a:sym typeface="Calibri"/>
              </a:rPr>
              <a:t> </a:t>
            </a:r>
            <a:r>
              <a:rPr lang="en-GB" sz="2200" dirty="0" err="1">
                <a:latin typeface="Calibri"/>
                <a:ea typeface="Calibri"/>
                <a:cs typeface="Calibri"/>
                <a:sym typeface="Calibri"/>
              </a:rPr>
              <a:t>konzistenci</a:t>
            </a:r>
            <a:r>
              <a:rPr lang="en-GB" sz="2200" dirty="0">
                <a:latin typeface="Calibri"/>
                <a:ea typeface="Calibri"/>
                <a:cs typeface="Calibri"/>
                <a:sym typeface="Calibri"/>
              </a:rPr>
              <a:t> </a:t>
            </a:r>
            <a:r>
              <a:rPr lang="en-GB" sz="2200" dirty="0" err="1">
                <a:latin typeface="Calibri"/>
                <a:ea typeface="Calibri"/>
                <a:cs typeface="Calibri"/>
                <a:sym typeface="Calibri"/>
              </a:rPr>
              <a:t>mezi</a:t>
            </a:r>
            <a:r>
              <a:rPr lang="en-GB" sz="2200" dirty="0">
                <a:latin typeface="Calibri"/>
                <a:ea typeface="Calibri"/>
                <a:cs typeface="Calibri"/>
                <a:sym typeface="Calibri"/>
              </a:rPr>
              <a:t> </a:t>
            </a:r>
            <a:r>
              <a:rPr lang="en-GB" sz="2200" dirty="0" err="1">
                <a:latin typeface="Calibri"/>
                <a:ea typeface="Calibri"/>
                <a:cs typeface="Calibri"/>
                <a:sym typeface="Calibri"/>
              </a:rPr>
              <a:t>dvěma</a:t>
            </a:r>
            <a:r>
              <a:rPr lang="en-GB" sz="2200" dirty="0">
                <a:latin typeface="Calibri"/>
                <a:ea typeface="Calibri"/>
                <a:cs typeface="Calibri"/>
                <a:sym typeface="Calibri"/>
              </a:rPr>
              <a:t> </a:t>
            </a:r>
            <a:r>
              <a:rPr lang="cs-CZ" sz="2200" dirty="0">
                <a:latin typeface="Calibri"/>
                <a:ea typeface="Calibri"/>
                <a:cs typeface="Calibri"/>
                <a:sym typeface="Calibri"/>
              </a:rPr>
              <a:t>záznamy</a:t>
            </a:r>
            <a:r>
              <a:rPr lang="en-GB" sz="2200" dirty="0">
                <a:latin typeface="Calibri"/>
                <a:ea typeface="Calibri"/>
                <a:cs typeface="Calibri"/>
                <a:sym typeface="Calibri"/>
              </a:rPr>
              <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Přestože</a:t>
            </a:r>
            <a:r>
              <a:rPr lang="en-GB" sz="2200" dirty="0">
                <a:latin typeface="Calibri"/>
                <a:ea typeface="Calibri"/>
                <a:cs typeface="Calibri"/>
                <a:sym typeface="Calibri"/>
              </a:rPr>
              <a:t> </a:t>
            </a:r>
            <a:r>
              <a:rPr lang="en-GB" sz="2200" dirty="0" err="1">
                <a:latin typeface="Calibri"/>
                <a:ea typeface="Calibri"/>
                <a:cs typeface="Calibri"/>
                <a:sym typeface="Calibri"/>
              </a:rPr>
              <a:t>ve</a:t>
            </a:r>
            <a:r>
              <a:rPr lang="en-GB" sz="2200" dirty="0">
                <a:latin typeface="Calibri"/>
                <a:ea typeface="Calibri"/>
                <a:cs typeface="Calibri"/>
                <a:sym typeface="Calibri"/>
              </a:rPr>
              <a:t> </a:t>
            </a:r>
            <a:r>
              <a:rPr lang="en-GB" sz="2200" dirty="0" err="1">
                <a:latin typeface="Calibri"/>
                <a:ea typeface="Calibri"/>
                <a:cs typeface="Calibri"/>
                <a:sym typeface="Calibri"/>
              </a:rPr>
              <a:t>většině</a:t>
            </a:r>
            <a:r>
              <a:rPr lang="en-GB" sz="2200" dirty="0">
                <a:latin typeface="Calibri"/>
                <a:ea typeface="Calibri"/>
                <a:cs typeface="Calibri"/>
                <a:sym typeface="Calibri"/>
              </a:rPr>
              <a:t> </a:t>
            </a:r>
            <a:r>
              <a:rPr lang="en-GB" sz="2200" dirty="0" err="1">
                <a:latin typeface="Calibri"/>
                <a:ea typeface="Calibri"/>
                <a:cs typeface="Calibri"/>
                <a:sym typeface="Calibri"/>
              </a:rPr>
              <a:t>databázových</a:t>
            </a:r>
            <a:r>
              <a:rPr lang="en-GB" sz="2200" dirty="0">
                <a:latin typeface="Calibri"/>
                <a:ea typeface="Calibri"/>
                <a:cs typeface="Calibri"/>
                <a:sym typeface="Calibri"/>
              </a:rPr>
              <a:t> </a:t>
            </a:r>
            <a:r>
              <a:rPr lang="en-GB" sz="2200" dirty="0" err="1">
                <a:latin typeface="Calibri"/>
                <a:ea typeface="Calibri"/>
                <a:cs typeface="Calibri"/>
                <a:sym typeface="Calibri"/>
              </a:rPr>
              <a:t>systémů</a:t>
            </a:r>
            <a:r>
              <a:rPr lang="en-GB" sz="2200" dirty="0">
                <a:latin typeface="Calibri"/>
                <a:ea typeface="Calibri"/>
                <a:cs typeface="Calibri"/>
                <a:sym typeface="Calibri"/>
              </a:rPr>
              <a:t> </a:t>
            </a:r>
            <a:r>
              <a:rPr lang="en-GB" sz="2200" dirty="0" err="1">
                <a:latin typeface="Calibri"/>
                <a:ea typeface="Calibri"/>
                <a:cs typeface="Calibri"/>
                <a:sym typeface="Calibri"/>
              </a:rPr>
              <a:t>můžete</a:t>
            </a:r>
            <a:r>
              <a:rPr lang="en-GB" sz="2200" dirty="0">
                <a:latin typeface="Calibri"/>
                <a:ea typeface="Calibri"/>
                <a:cs typeface="Calibri"/>
                <a:sym typeface="Calibri"/>
              </a:rPr>
              <a:t> data </a:t>
            </a:r>
            <a:r>
              <a:rPr lang="en-GB" sz="2200" dirty="0" err="1">
                <a:latin typeface="Calibri"/>
                <a:ea typeface="Calibri"/>
                <a:cs typeface="Calibri"/>
                <a:sym typeface="Calibri"/>
              </a:rPr>
              <a:t>upravovat</a:t>
            </a:r>
            <a:r>
              <a:rPr lang="en-GB" sz="2200" dirty="0">
                <a:latin typeface="Calibri"/>
                <a:ea typeface="Calibri"/>
                <a:cs typeface="Calibri"/>
                <a:sym typeface="Calibri"/>
              </a:rPr>
              <a:t> </a:t>
            </a:r>
            <a:r>
              <a:rPr lang="en-GB" sz="2200" dirty="0" err="1">
                <a:latin typeface="Calibri"/>
                <a:ea typeface="Calibri"/>
                <a:cs typeface="Calibri"/>
                <a:sym typeface="Calibri"/>
              </a:rPr>
              <a:t>nebo</a:t>
            </a:r>
            <a:r>
              <a:rPr lang="en-GB" sz="2200" dirty="0">
                <a:latin typeface="Calibri"/>
                <a:ea typeface="Calibri"/>
                <a:cs typeface="Calibri"/>
                <a:sym typeface="Calibri"/>
              </a:rPr>
              <a:t> </a:t>
            </a:r>
            <a:r>
              <a:rPr lang="en-GB" sz="2200" dirty="0" err="1">
                <a:latin typeface="Calibri"/>
                <a:ea typeface="Calibri"/>
                <a:cs typeface="Calibri"/>
                <a:sym typeface="Calibri"/>
              </a:rPr>
              <a:t>mazat</a:t>
            </a:r>
            <a:r>
              <a:rPr lang="en-GB" sz="2200" dirty="0">
                <a:latin typeface="Calibri"/>
                <a:ea typeface="Calibri"/>
                <a:cs typeface="Calibri"/>
                <a:sym typeface="Calibri"/>
              </a:rPr>
              <a:t>, v </a:t>
            </a:r>
            <a:r>
              <a:rPr lang="en-GB" sz="2200" dirty="0" err="1">
                <a:latin typeface="Calibri"/>
                <a:ea typeface="Calibri"/>
                <a:cs typeface="Calibri"/>
                <a:sym typeface="Calibri"/>
              </a:rPr>
              <a:t>blockchainu</a:t>
            </a:r>
            <a:r>
              <a:rPr lang="en-GB" sz="2200" dirty="0">
                <a:latin typeface="Calibri"/>
                <a:ea typeface="Calibri"/>
                <a:cs typeface="Calibri"/>
                <a:sym typeface="Calibri"/>
              </a:rPr>
              <a:t> </a:t>
            </a:r>
            <a:r>
              <a:rPr lang="en-GB" sz="2200" dirty="0" err="1">
                <a:latin typeface="Calibri"/>
                <a:ea typeface="Calibri"/>
                <a:cs typeface="Calibri"/>
                <a:sym typeface="Calibri"/>
              </a:rPr>
              <a:t>můžete</a:t>
            </a:r>
            <a:r>
              <a:rPr lang="en-GB" sz="2200" dirty="0">
                <a:latin typeface="Calibri"/>
                <a:ea typeface="Calibri"/>
                <a:cs typeface="Calibri"/>
                <a:sym typeface="Calibri"/>
              </a:rPr>
              <a:t> data </a:t>
            </a:r>
            <a:r>
              <a:rPr lang="en-GB" sz="2200" dirty="0" err="1">
                <a:latin typeface="Calibri"/>
                <a:ea typeface="Calibri"/>
                <a:cs typeface="Calibri"/>
                <a:sym typeface="Calibri"/>
              </a:rPr>
              <a:t>pouze</a:t>
            </a:r>
            <a:r>
              <a:rPr lang="en-GB" sz="2200" dirty="0">
                <a:latin typeface="Calibri"/>
                <a:ea typeface="Calibri"/>
                <a:cs typeface="Calibri"/>
                <a:sym typeface="Calibri"/>
              </a:rPr>
              <a:t> </a:t>
            </a:r>
            <a:r>
              <a:rPr lang="en-GB" sz="2200" dirty="0" err="1">
                <a:latin typeface="Calibri"/>
                <a:ea typeface="Calibri"/>
                <a:cs typeface="Calibri"/>
                <a:sym typeface="Calibri"/>
              </a:rPr>
              <a:t>vkládat</a:t>
            </a:r>
            <a:r>
              <a:rPr lang="en-GB" sz="2200" dirty="0">
                <a:latin typeface="Calibri"/>
                <a:ea typeface="Calibri"/>
                <a:cs typeface="Calibri"/>
                <a:sym typeface="Calibri"/>
              </a:rPr>
              <a:t>.﻿</a:t>
            </a:r>
            <a:endParaRPr sz="2200" dirty="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g283a1922f65_2_13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43" name="Google Shape;543;g283a1922f65_2_134"/>
          <p:cNvSpPr txBox="1"/>
          <p:nvPr/>
        </p:nvSpPr>
        <p:spPr>
          <a:xfrm>
            <a:off x="474825" y="403300"/>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POROVNÁNÍ S TRADIČNÍ DATABÁZÍ</a:t>
            </a:r>
            <a:endParaRPr lang="en-GB" sz="1400" b="0" i="0" u="none" strike="noStrike" cap="none" dirty="0">
              <a:solidFill>
                <a:srgbClr val="000000"/>
              </a:solidFill>
              <a:latin typeface="Arial"/>
              <a:ea typeface="Arial"/>
              <a:cs typeface="Arial"/>
              <a:sym typeface="Arial"/>
            </a:endParaRPr>
          </a:p>
        </p:txBody>
      </p:sp>
      <p:sp>
        <p:nvSpPr>
          <p:cNvPr id="544" name="Google Shape;544;g283a1922f65_2_134"/>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Klíčový</a:t>
            </a:r>
            <a:r>
              <a:rPr lang="en-GB" sz="2200" dirty="0">
                <a:latin typeface="Calibri"/>
                <a:ea typeface="Calibri"/>
                <a:cs typeface="Calibri"/>
                <a:sym typeface="Calibri"/>
              </a:rPr>
              <a:t> </a:t>
            </a:r>
            <a:r>
              <a:rPr lang="en-GB" sz="2200" dirty="0" err="1">
                <a:latin typeface="Calibri"/>
                <a:ea typeface="Calibri"/>
                <a:cs typeface="Calibri"/>
                <a:sym typeface="Calibri"/>
              </a:rPr>
              <a:t>rozdíl</a:t>
            </a:r>
            <a:r>
              <a:rPr lang="en-GB" sz="2200" dirty="0">
                <a:latin typeface="Calibri"/>
                <a:ea typeface="Calibri"/>
                <a:cs typeface="Calibri"/>
                <a:sym typeface="Calibri"/>
              </a:rPr>
              <a:t>: </a:t>
            </a:r>
            <a:r>
              <a:rPr lang="en-GB" sz="2200" b="1" dirty="0" err="1">
                <a:latin typeface="Calibri"/>
                <a:ea typeface="Calibri"/>
                <a:cs typeface="Calibri"/>
                <a:sym typeface="Calibri"/>
              </a:rPr>
              <a:t>centralizace</a:t>
            </a:r>
            <a:r>
              <a:rPr lang="en-GB" sz="2200" dirty="0">
                <a:latin typeface="Calibri"/>
                <a:ea typeface="Calibri"/>
                <a:cs typeface="Calibri"/>
                <a:sym typeface="Calibri"/>
              </a:rPr>
              <a:t> vs. </a:t>
            </a:r>
            <a:r>
              <a:rPr lang="en-GB" sz="2200" b="1" dirty="0" err="1">
                <a:latin typeface="Calibri"/>
                <a:ea typeface="Calibri"/>
                <a:cs typeface="Calibri"/>
                <a:sym typeface="Calibri"/>
              </a:rPr>
              <a:t>decentralizace</a:t>
            </a:r>
            <a:r>
              <a:rPr lang="en-GB" sz="2200" dirty="0">
                <a:latin typeface="Calibri"/>
                <a:ea typeface="Calibri"/>
                <a:cs typeface="Calibri"/>
                <a:sym typeface="Calibri"/>
              </a:rPr>
              <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b="1" dirty="0" err="1">
                <a:latin typeface="Calibri"/>
                <a:ea typeface="Calibri"/>
                <a:cs typeface="Calibri"/>
                <a:sym typeface="Calibri"/>
              </a:rPr>
              <a:t>Tradiční</a:t>
            </a:r>
            <a:r>
              <a:rPr lang="en-GB" sz="2200" b="1" dirty="0">
                <a:latin typeface="Calibri"/>
                <a:ea typeface="Calibri"/>
                <a:cs typeface="Calibri"/>
                <a:sym typeface="Calibri"/>
              </a:rPr>
              <a:t> </a:t>
            </a:r>
            <a:r>
              <a:rPr lang="en-GB" sz="2200" b="1" dirty="0" err="1">
                <a:latin typeface="Calibri"/>
                <a:ea typeface="Calibri"/>
                <a:cs typeface="Calibri"/>
                <a:sym typeface="Calibri"/>
              </a:rPr>
              <a:t>databáze</a:t>
            </a:r>
            <a:r>
              <a:rPr lang="en-GB" sz="2200" dirty="0">
                <a:latin typeface="Calibri"/>
                <a:ea typeface="Calibri"/>
                <a:cs typeface="Calibri"/>
                <a:sym typeface="Calibri"/>
              </a:rPr>
              <a:t>: </a:t>
            </a:r>
            <a:r>
              <a:rPr lang="en-GB" sz="2200" dirty="0" err="1">
                <a:latin typeface="Calibri"/>
                <a:ea typeface="Calibri"/>
                <a:cs typeface="Calibri"/>
                <a:sym typeface="Calibri"/>
              </a:rPr>
              <a:t>Tradiční</a:t>
            </a:r>
            <a:r>
              <a:rPr lang="en-GB" sz="2200" dirty="0">
                <a:latin typeface="Calibri"/>
                <a:ea typeface="Calibri"/>
                <a:cs typeface="Calibri"/>
                <a:sym typeface="Calibri"/>
              </a:rPr>
              <a:t> </a:t>
            </a:r>
            <a:r>
              <a:rPr lang="en-GB" sz="2200" dirty="0" err="1">
                <a:latin typeface="Calibri"/>
                <a:ea typeface="Calibri"/>
                <a:cs typeface="Calibri"/>
                <a:sym typeface="Calibri"/>
              </a:rPr>
              <a:t>databáze</a:t>
            </a:r>
            <a:r>
              <a:rPr lang="en-GB" sz="2200" dirty="0">
                <a:latin typeface="Calibri"/>
                <a:ea typeface="Calibri"/>
                <a:cs typeface="Calibri"/>
                <a:sym typeface="Calibri"/>
              </a:rPr>
              <a:t> </a:t>
            </a:r>
            <a:r>
              <a:rPr lang="en-GB" sz="2200" dirty="0" err="1">
                <a:latin typeface="Calibri"/>
                <a:ea typeface="Calibri"/>
                <a:cs typeface="Calibri"/>
                <a:sym typeface="Calibri"/>
              </a:rPr>
              <a:t>jsou</a:t>
            </a:r>
            <a:r>
              <a:rPr lang="en-GB" sz="2200" dirty="0">
                <a:latin typeface="Calibri"/>
                <a:ea typeface="Calibri"/>
                <a:cs typeface="Calibri"/>
                <a:sym typeface="Calibri"/>
              </a:rPr>
              <a:t> </a:t>
            </a:r>
            <a:r>
              <a:rPr lang="en-GB" sz="2200" dirty="0" err="1">
                <a:latin typeface="Calibri"/>
                <a:ea typeface="Calibri"/>
                <a:cs typeface="Calibri"/>
                <a:sym typeface="Calibri"/>
              </a:rPr>
              <a:t>centralizované</a:t>
            </a:r>
            <a:r>
              <a:rPr lang="en-GB" sz="2200" dirty="0">
                <a:latin typeface="Calibri"/>
                <a:ea typeface="Calibri"/>
                <a:cs typeface="Calibri"/>
                <a:sym typeface="Calibri"/>
              </a:rPr>
              <a:t> </a:t>
            </a:r>
            <a:r>
              <a:rPr lang="en-GB" sz="2200" dirty="0" err="1">
                <a:latin typeface="Calibri"/>
                <a:ea typeface="Calibri"/>
                <a:cs typeface="Calibri"/>
                <a:sym typeface="Calibri"/>
              </a:rPr>
              <a:t>systémy</a:t>
            </a:r>
            <a:r>
              <a:rPr lang="en-GB" sz="2200" dirty="0">
                <a:latin typeface="Calibri"/>
                <a:ea typeface="Calibri"/>
                <a:cs typeface="Calibri"/>
                <a:sym typeface="Calibri"/>
              </a:rPr>
              <a:t>, </a:t>
            </a:r>
            <a:r>
              <a:rPr lang="en-GB" sz="2200" dirty="0" err="1">
                <a:latin typeface="Calibri"/>
                <a:ea typeface="Calibri"/>
                <a:cs typeface="Calibri"/>
                <a:sym typeface="Calibri"/>
              </a:rPr>
              <a:t>kde</a:t>
            </a:r>
            <a:r>
              <a:rPr lang="en-GB" sz="2200" dirty="0">
                <a:latin typeface="Calibri"/>
                <a:ea typeface="Calibri"/>
                <a:cs typeface="Calibri"/>
                <a:sym typeface="Calibri"/>
              </a:rPr>
              <a:t> </a:t>
            </a:r>
            <a:r>
              <a:rPr lang="en-GB" sz="2200" dirty="0" err="1">
                <a:latin typeface="Calibri"/>
                <a:ea typeface="Calibri"/>
                <a:cs typeface="Calibri"/>
                <a:sym typeface="Calibri"/>
              </a:rPr>
              <a:t>má</a:t>
            </a:r>
            <a:r>
              <a:rPr lang="en-GB" sz="2200" dirty="0">
                <a:latin typeface="Calibri"/>
                <a:ea typeface="Calibri"/>
                <a:cs typeface="Calibri"/>
                <a:sym typeface="Calibri"/>
              </a:rPr>
              <a:t> </a:t>
            </a:r>
            <a:r>
              <a:rPr lang="en-GB" sz="2200" dirty="0" err="1">
                <a:latin typeface="Calibri"/>
                <a:ea typeface="Calibri"/>
                <a:cs typeface="Calibri"/>
                <a:sym typeface="Calibri"/>
              </a:rPr>
              <a:t>nad</a:t>
            </a:r>
            <a:r>
              <a:rPr lang="en-GB" sz="2200" dirty="0">
                <a:latin typeface="Calibri"/>
                <a:ea typeface="Calibri"/>
                <a:cs typeface="Calibri"/>
                <a:sym typeface="Calibri"/>
              </a:rPr>
              <a:t> </a:t>
            </a:r>
            <a:r>
              <a:rPr lang="en-GB" sz="2200" dirty="0" err="1">
                <a:latin typeface="Calibri"/>
                <a:ea typeface="Calibri"/>
                <a:cs typeface="Calibri"/>
                <a:sym typeface="Calibri"/>
              </a:rPr>
              <a:t>databází</a:t>
            </a:r>
            <a:r>
              <a:rPr lang="en-GB" sz="2200" dirty="0">
                <a:latin typeface="Calibri"/>
                <a:ea typeface="Calibri"/>
                <a:cs typeface="Calibri"/>
                <a:sym typeface="Calibri"/>
              </a:rPr>
              <a:t> </a:t>
            </a:r>
            <a:r>
              <a:rPr lang="en-GB" sz="2200" dirty="0" err="1">
                <a:latin typeface="Calibri"/>
                <a:ea typeface="Calibri"/>
                <a:cs typeface="Calibri"/>
                <a:sym typeface="Calibri"/>
              </a:rPr>
              <a:t>kontrolu</a:t>
            </a:r>
            <a:r>
              <a:rPr lang="en-GB" sz="2200" dirty="0">
                <a:latin typeface="Calibri"/>
                <a:ea typeface="Calibri"/>
                <a:cs typeface="Calibri"/>
                <a:sym typeface="Calibri"/>
              </a:rPr>
              <a:t> </a:t>
            </a:r>
            <a:r>
              <a:rPr lang="en-GB" sz="2200" dirty="0" err="1">
                <a:latin typeface="Calibri"/>
                <a:ea typeface="Calibri"/>
                <a:cs typeface="Calibri"/>
                <a:sym typeface="Calibri"/>
              </a:rPr>
              <a:t>jeden</a:t>
            </a:r>
            <a:r>
              <a:rPr lang="en-GB" sz="2200" dirty="0">
                <a:latin typeface="Calibri"/>
                <a:ea typeface="Calibri"/>
                <a:cs typeface="Calibri"/>
                <a:sym typeface="Calibri"/>
              </a:rPr>
              <a:t> </a:t>
            </a:r>
            <a:r>
              <a:rPr lang="en-GB" sz="2200" dirty="0" err="1">
                <a:latin typeface="Calibri"/>
                <a:ea typeface="Calibri"/>
                <a:cs typeface="Calibri"/>
                <a:sym typeface="Calibri"/>
              </a:rPr>
              <a:t>subjekt</a:t>
            </a:r>
            <a:r>
              <a:rPr lang="en-GB" sz="2200" dirty="0">
                <a:latin typeface="Calibri"/>
                <a:ea typeface="Calibri"/>
                <a:cs typeface="Calibri"/>
                <a:sym typeface="Calibri"/>
              </a:rPr>
              <a:t> (</a:t>
            </a:r>
            <a:r>
              <a:rPr lang="en-GB" sz="2200" dirty="0" err="1">
                <a:latin typeface="Calibri"/>
                <a:ea typeface="Calibri"/>
                <a:cs typeface="Calibri"/>
                <a:sym typeface="Calibri"/>
              </a:rPr>
              <a:t>např</a:t>
            </a:r>
            <a:r>
              <a:rPr lang="en-GB" sz="2200" dirty="0">
                <a:latin typeface="Calibri"/>
                <a:ea typeface="Calibri"/>
                <a:cs typeface="Calibri"/>
                <a:sym typeface="Calibri"/>
              </a:rPr>
              <a:t>. </a:t>
            </a:r>
            <a:r>
              <a:rPr lang="en-GB" sz="2200" dirty="0" err="1">
                <a:latin typeface="Calibri"/>
                <a:ea typeface="Calibri"/>
                <a:cs typeface="Calibri"/>
                <a:sym typeface="Calibri"/>
              </a:rPr>
              <a:t>společnost</a:t>
            </a:r>
            <a:r>
              <a:rPr lang="en-GB" sz="2200" dirty="0">
                <a:latin typeface="Calibri"/>
                <a:ea typeface="Calibri"/>
                <a:cs typeface="Calibri"/>
                <a:sym typeface="Calibri"/>
              </a:rPr>
              <a:t> </a:t>
            </a:r>
            <a:r>
              <a:rPr lang="en-GB" sz="2200" dirty="0" err="1">
                <a:latin typeface="Calibri"/>
                <a:ea typeface="Calibri"/>
                <a:cs typeface="Calibri"/>
                <a:sym typeface="Calibri"/>
              </a:rPr>
              <a:t>nebo</a:t>
            </a:r>
            <a:r>
              <a:rPr lang="en-GB" sz="2200" dirty="0">
                <a:latin typeface="Calibri"/>
                <a:ea typeface="Calibri"/>
                <a:cs typeface="Calibri"/>
                <a:sym typeface="Calibri"/>
              </a:rPr>
              <a:t> </a:t>
            </a:r>
            <a:r>
              <a:rPr lang="en-GB" sz="2200" dirty="0" err="1">
                <a:latin typeface="Calibri"/>
                <a:ea typeface="Calibri"/>
                <a:cs typeface="Calibri"/>
                <a:sym typeface="Calibri"/>
              </a:rPr>
              <a:t>organizace</a:t>
            </a:r>
            <a:r>
              <a:rPr lang="en-GB" sz="2200" dirty="0">
                <a:latin typeface="Calibri"/>
                <a:ea typeface="Calibri"/>
                <a:cs typeface="Calibri"/>
                <a:sym typeface="Calibri"/>
              </a:rPr>
              <a:t>). </a:t>
            </a:r>
            <a:r>
              <a:rPr lang="en-GB" sz="2200" dirty="0" err="1">
                <a:latin typeface="Calibri"/>
                <a:ea typeface="Calibri"/>
                <a:cs typeface="Calibri"/>
                <a:sym typeface="Calibri"/>
              </a:rPr>
              <a:t>Spoléhají</a:t>
            </a:r>
            <a:r>
              <a:rPr lang="en-GB" sz="2200" dirty="0">
                <a:latin typeface="Calibri"/>
                <a:ea typeface="Calibri"/>
                <a:cs typeface="Calibri"/>
                <a:sym typeface="Calibri"/>
              </a:rPr>
              <a:t> </a:t>
            </a:r>
            <a:r>
              <a:rPr lang="en-GB" sz="2200" dirty="0" err="1">
                <a:latin typeface="Calibri"/>
                <a:ea typeface="Calibri"/>
                <a:cs typeface="Calibri"/>
                <a:sym typeface="Calibri"/>
              </a:rPr>
              <a:t>na</a:t>
            </a:r>
            <a:r>
              <a:rPr lang="en-GB" sz="2200" dirty="0">
                <a:latin typeface="Calibri"/>
                <a:ea typeface="Calibri"/>
                <a:cs typeface="Calibri"/>
                <a:sym typeface="Calibri"/>
              </a:rPr>
              <a:t> </a:t>
            </a:r>
            <a:r>
              <a:rPr lang="en-GB" sz="2200" dirty="0" err="1">
                <a:latin typeface="Calibri"/>
                <a:ea typeface="Calibri"/>
                <a:cs typeface="Calibri"/>
                <a:sym typeface="Calibri"/>
              </a:rPr>
              <a:t>centrální</a:t>
            </a:r>
            <a:r>
              <a:rPr lang="en-GB" sz="2200" dirty="0">
                <a:latin typeface="Calibri"/>
                <a:ea typeface="Calibri"/>
                <a:cs typeface="Calibri"/>
                <a:sym typeface="Calibri"/>
              </a:rPr>
              <a:t> server </a:t>
            </a:r>
            <a:r>
              <a:rPr lang="en-GB" sz="2200" dirty="0" err="1">
                <a:latin typeface="Calibri"/>
                <a:ea typeface="Calibri"/>
                <a:cs typeface="Calibri"/>
                <a:sym typeface="Calibri"/>
              </a:rPr>
              <a:t>nebo</a:t>
            </a:r>
            <a:r>
              <a:rPr lang="en-GB" sz="2200" dirty="0">
                <a:latin typeface="Calibri"/>
                <a:ea typeface="Calibri"/>
                <a:cs typeface="Calibri"/>
                <a:sym typeface="Calibri"/>
              </a:rPr>
              <a:t> </a:t>
            </a:r>
            <a:r>
              <a:rPr lang="en-GB" sz="2200" dirty="0" err="1">
                <a:latin typeface="Calibri"/>
                <a:ea typeface="Calibri"/>
                <a:cs typeface="Calibri"/>
                <a:sym typeface="Calibri"/>
              </a:rPr>
              <a:t>shluk</a:t>
            </a:r>
            <a:r>
              <a:rPr lang="en-GB" sz="2200" dirty="0">
                <a:latin typeface="Calibri"/>
                <a:ea typeface="Calibri"/>
                <a:cs typeface="Calibri"/>
                <a:sym typeface="Calibri"/>
              </a:rPr>
              <a:t> </a:t>
            </a:r>
            <a:r>
              <a:rPr lang="en-GB" sz="2200" dirty="0" err="1">
                <a:latin typeface="Calibri"/>
                <a:ea typeface="Calibri"/>
                <a:cs typeface="Calibri"/>
                <a:sym typeface="Calibri"/>
              </a:rPr>
              <a:t>serverů</a:t>
            </a:r>
            <a:r>
              <a:rPr lang="en-GB" sz="2200" dirty="0">
                <a:latin typeface="Calibri"/>
                <a:ea typeface="Calibri"/>
                <a:cs typeface="Calibri"/>
                <a:sym typeface="Calibri"/>
              </a:rPr>
              <a:t> pro </a:t>
            </a:r>
            <a:r>
              <a:rPr lang="en-GB" sz="2200" dirty="0" err="1">
                <a:latin typeface="Calibri"/>
                <a:ea typeface="Calibri"/>
                <a:cs typeface="Calibri"/>
                <a:sym typeface="Calibri"/>
              </a:rPr>
              <a:t>správu</a:t>
            </a:r>
            <a:r>
              <a:rPr lang="en-GB" sz="2200" dirty="0">
                <a:latin typeface="Calibri"/>
                <a:ea typeface="Calibri"/>
                <a:cs typeface="Calibri"/>
                <a:sym typeface="Calibri"/>
              </a:rPr>
              <a:t> a </a:t>
            </a:r>
            <a:r>
              <a:rPr lang="en-GB" sz="2200" dirty="0" err="1">
                <a:latin typeface="Calibri"/>
                <a:ea typeface="Calibri"/>
                <a:cs typeface="Calibri"/>
                <a:sym typeface="Calibri"/>
              </a:rPr>
              <a:t>ukládání</a:t>
            </a:r>
            <a:r>
              <a:rPr lang="en-GB" sz="2200" dirty="0">
                <a:latin typeface="Calibri"/>
                <a:ea typeface="Calibri"/>
                <a:cs typeface="Calibri"/>
                <a:sym typeface="Calibri"/>
              </a:rPr>
              <a:t> dat. ​</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b="1" dirty="0">
                <a:latin typeface="Calibri"/>
                <a:ea typeface="Calibri"/>
                <a:cs typeface="Calibri"/>
                <a:sym typeface="Calibri"/>
              </a:rPr>
              <a:t>Blockchain</a:t>
            </a:r>
            <a:r>
              <a:rPr lang="en-GB" sz="2200" dirty="0">
                <a:latin typeface="Calibri"/>
                <a:ea typeface="Calibri"/>
                <a:cs typeface="Calibri"/>
                <a:sym typeface="Calibri"/>
              </a:rPr>
              <a:t>: </a:t>
            </a:r>
            <a:r>
              <a:rPr lang="en-GB" sz="2200" dirty="0" err="1">
                <a:latin typeface="Calibri"/>
                <a:ea typeface="Calibri"/>
                <a:cs typeface="Calibri"/>
                <a:sym typeface="Calibri"/>
              </a:rPr>
              <a:t>Blockchainy</a:t>
            </a:r>
            <a:r>
              <a:rPr lang="en-GB" sz="2200" dirty="0">
                <a:latin typeface="Calibri"/>
                <a:ea typeface="Calibri"/>
                <a:cs typeface="Calibri"/>
                <a:sym typeface="Calibri"/>
              </a:rPr>
              <a:t> </a:t>
            </a:r>
            <a:r>
              <a:rPr lang="en-GB" sz="2200" dirty="0" err="1">
                <a:latin typeface="Calibri"/>
                <a:ea typeface="Calibri"/>
                <a:cs typeface="Calibri"/>
                <a:sym typeface="Calibri"/>
              </a:rPr>
              <a:t>jsou</a:t>
            </a:r>
            <a:r>
              <a:rPr lang="en-GB" sz="2200" dirty="0">
                <a:latin typeface="Calibri"/>
                <a:ea typeface="Calibri"/>
                <a:cs typeface="Calibri"/>
                <a:sym typeface="Calibri"/>
              </a:rPr>
              <a:t> </a:t>
            </a:r>
            <a:r>
              <a:rPr lang="en-GB" sz="2200" dirty="0" err="1">
                <a:latin typeface="Calibri"/>
                <a:ea typeface="Calibri"/>
                <a:cs typeface="Calibri"/>
                <a:sym typeface="Calibri"/>
              </a:rPr>
              <a:t>decentralizované</a:t>
            </a:r>
            <a:r>
              <a:rPr lang="en-GB" sz="2200" dirty="0">
                <a:latin typeface="Calibri"/>
                <a:ea typeface="Calibri"/>
                <a:cs typeface="Calibri"/>
                <a:sym typeface="Calibri"/>
              </a:rPr>
              <a:t> </a:t>
            </a:r>
            <a:r>
              <a:rPr lang="en-GB" sz="2200" dirty="0" err="1">
                <a:latin typeface="Calibri"/>
                <a:ea typeface="Calibri"/>
                <a:cs typeface="Calibri"/>
                <a:sym typeface="Calibri"/>
              </a:rPr>
              <a:t>sítě</a:t>
            </a:r>
            <a:r>
              <a:rPr lang="en-GB" sz="2200" dirty="0">
                <a:latin typeface="Calibri"/>
                <a:ea typeface="Calibri"/>
                <a:cs typeface="Calibri"/>
                <a:sym typeface="Calibri"/>
              </a:rPr>
              <a:t>, </a:t>
            </a:r>
            <a:r>
              <a:rPr lang="en-GB" sz="2200" dirty="0" err="1">
                <a:latin typeface="Calibri"/>
                <a:ea typeface="Calibri"/>
                <a:cs typeface="Calibri"/>
                <a:sym typeface="Calibri"/>
              </a:rPr>
              <a:t>kde</a:t>
            </a:r>
            <a:r>
              <a:rPr lang="en-GB" sz="2200" dirty="0">
                <a:latin typeface="Calibri"/>
                <a:ea typeface="Calibri"/>
                <a:cs typeface="Calibri"/>
                <a:sym typeface="Calibri"/>
              </a:rPr>
              <a:t> </a:t>
            </a:r>
            <a:r>
              <a:rPr lang="en-GB" sz="2200" dirty="0" err="1">
                <a:latin typeface="Calibri"/>
                <a:ea typeface="Calibri"/>
                <a:cs typeface="Calibri"/>
                <a:sym typeface="Calibri"/>
              </a:rPr>
              <a:t>jsou</a:t>
            </a:r>
            <a:r>
              <a:rPr lang="en-GB" sz="2200" dirty="0">
                <a:latin typeface="Calibri"/>
                <a:ea typeface="Calibri"/>
                <a:cs typeface="Calibri"/>
                <a:sym typeface="Calibri"/>
              </a:rPr>
              <a:t> data </a:t>
            </a:r>
            <a:r>
              <a:rPr lang="en-GB" sz="2200" dirty="0" err="1">
                <a:latin typeface="Calibri"/>
                <a:ea typeface="Calibri"/>
                <a:cs typeface="Calibri"/>
                <a:sym typeface="Calibri"/>
              </a:rPr>
              <a:t>distribuována</a:t>
            </a:r>
            <a:r>
              <a:rPr lang="en-GB" sz="2200" dirty="0">
                <a:latin typeface="Calibri"/>
                <a:ea typeface="Calibri"/>
                <a:cs typeface="Calibri"/>
                <a:sym typeface="Calibri"/>
              </a:rPr>
              <a:t> </a:t>
            </a:r>
            <a:r>
              <a:rPr lang="en-GB" sz="2200" dirty="0" err="1">
                <a:latin typeface="Calibri"/>
                <a:ea typeface="Calibri"/>
                <a:cs typeface="Calibri"/>
                <a:sym typeface="Calibri"/>
              </a:rPr>
              <a:t>přes</a:t>
            </a:r>
            <a:r>
              <a:rPr lang="en-GB" sz="2200" dirty="0">
                <a:latin typeface="Calibri"/>
                <a:ea typeface="Calibri"/>
                <a:cs typeface="Calibri"/>
                <a:sym typeface="Calibri"/>
              </a:rPr>
              <a:t> </a:t>
            </a:r>
            <a:r>
              <a:rPr lang="en-GB" sz="2200" dirty="0" err="1">
                <a:latin typeface="Calibri"/>
                <a:ea typeface="Calibri"/>
                <a:cs typeface="Calibri"/>
                <a:sym typeface="Calibri"/>
              </a:rPr>
              <a:t>více</a:t>
            </a:r>
            <a:r>
              <a:rPr lang="en-GB" sz="2200" dirty="0">
                <a:latin typeface="Calibri"/>
                <a:ea typeface="Calibri"/>
                <a:cs typeface="Calibri"/>
                <a:sym typeface="Calibri"/>
              </a:rPr>
              <a:t> </a:t>
            </a:r>
            <a:r>
              <a:rPr lang="en-GB" sz="2200" dirty="0" err="1">
                <a:latin typeface="Calibri"/>
                <a:ea typeface="Calibri"/>
                <a:cs typeface="Calibri"/>
                <a:sym typeface="Calibri"/>
              </a:rPr>
              <a:t>uzlů</a:t>
            </a:r>
            <a:r>
              <a:rPr lang="en-GB" sz="2200" dirty="0">
                <a:latin typeface="Calibri"/>
                <a:ea typeface="Calibri"/>
                <a:cs typeface="Calibri"/>
                <a:sym typeface="Calibri"/>
              </a:rPr>
              <a:t> (</a:t>
            </a:r>
            <a:r>
              <a:rPr lang="en-GB" sz="2200" dirty="0" err="1">
                <a:latin typeface="Calibri"/>
                <a:ea typeface="Calibri"/>
                <a:cs typeface="Calibri"/>
                <a:sym typeface="Calibri"/>
              </a:rPr>
              <a:t>počítačů</a:t>
            </a:r>
            <a:r>
              <a:rPr lang="en-GB" sz="2200" dirty="0">
                <a:latin typeface="Calibri"/>
                <a:ea typeface="Calibri"/>
                <a:cs typeface="Calibri"/>
                <a:sym typeface="Calibri"/>
              </a:rPr>
              <a:t>) v </a:t>
            </a:r>
            <a:r>
              <a:rPr lang="en-GB" sz="2200" dirty="0" err="1">
                <a:latin typeface="Calibri"/>
                <a:ea typeface="Calibri"/>
                <a:cs typeface="Calibri"/>
                <a:sym typeface="Calibri"/>
              </a:rPr>
              <a:t>síti</a:t>
            </a:r>
            <a:r>
              <a:rPr lang="en-GB" sz="2200" dirty="0">
                <a:latin typeface="Calibri"/>
                <a:ea typeface="Calibri"/>
                <a:cs typeface="Calibri"/>
                <a:sym typeface="Calibri"/>
              </a:rPr>
              <a:t>. </a:t>
            </a:r>
            <a:r>
              <a:rPr lang="en-GB" sz="2200" dirty="0" err="1">
                <a:latin typeface="Calibri"/>
                <a:ea typeface="Calibri"/>
                <a:cs typeface="Calibri"/>
                <a:sym typeface="Calibri"/>
              </a:rPr>
              <a:t>Neexistuje</a:t>
            </a:r>
            <a:r>
              <a:rPr lang="en-GB" sz="2200" dirty="0">
                <a:latin typeface="Calibri"/>
                <a:ea typeface="Calibri"/>
                <a:cs typeface="Calibri"/>
                <a:sym typeface="Calibri"/>
              </a:rPr>
              <a:t> </a:t>
            </a:r>
            <a:r>
              <a:rPr lang="en-GB" sz="2200" dirty="0" err="1">
                <a:latin typeface="Calibri"/>
                <a:ea typeface="Calibri"/>
                <a:cs typeface="Calibri"/>
                <a:sym typeface="Calibri"/>
              </a:rPr>
              <a:t>žádný</a:t>
            </a:r>
            <a:r>
              <a:rPr lang="en-GB" sz="2200" dirty="0">
                <a:latin typeface="Calibri"/>
                <a:ea typeface="Calibri"/>
                <a:cs typeface="Calibri"/>
                <a:sym typeface="Calibri"/>
              </a:rPr>
              <a:t> </a:t>
            </a:r>
            <a:r>
              <a:rPr lang="en-GB" sz="2200" dirty="0" err="1">
                <a:latin typeface="Calibri"/>
                <a:ea typeface="Calibri"/>
                <a:cs typeface="Calibri"/>
                <a:sym typeface="Calibri"/>
              </a:rPr>
              <a:t>ústřední</a:t>
            </a:r>
            <a:r>
              <a:rPr lang="en-GB" sz="2200" dirty="0">
                <a:latin typeface="Calibri"/>
                <a:ea typeface="Calibri"/>
                <a:cs typeface="Calibri"/>
                <a:sym typeface="Calibri"/>
              </a:rPr>
              <a:t> </a:t>
            </a:r>
            <a:r>
              <a:rPr lang="en-GB" sz="2200" dirty="0" err="1">
                <a:latin typeface="Calibri"/>
                <a:ea typeface="Calibri"/>
                <a:cs typeface="Calibri"/>
                <a:sym typeface="Calibri"/>
              </a:rPr>
              <a:t>orgán</a:t>
            </a:r>
            <a:r>
              <a:rPr lang="en-GB" sz="2200" dirty="0">
                <a:latin typeface="Calibri"/>
                <a:ea typeface="Calibri"/>
                <a:cs typeface="Calibri"/>
                <a:sym typeface="Calibri"/>
              </a:rPr>
              <a:t> ani </a:t>
            </a:r>
            <a:r>
              <a:rPr lang="en-GB" sz="2200" dirty="0" err="1">
                <a:latin typeface="Calibri"/>
                <a:ea typeface="Calibri"/>
                <a:cs typeface="Calibri"/>
                <a:sym typeface="Calibri"/>
              </a:rPr>
              <a:t>jediný</a:t>
            </a:r>
            <a:r>
              <a:rPr lang="en-GB" sz="2200" dirty="0">
                <a:latin typeface="Calibri"/>
                <a:ea typeface="Calibri"/>
                <a:cs typeface="Calibri"/>
                <a:sym typeface="Calibri"/>
              </a:rPr>
              <a:t> </a:t>
            </a:r>
            <a:r>
              <a:rPr lang="en-GB" sz="2200" dirty="0" err="1">
                <a:latin typeface="Calibri"/>
                <a:ea typeface="Calibri"/>
                <a:cs typeface="Calibri"/>
                <a:sym typeface="Calibri"/>
              </a:rPr>
              <a:t>kontrolní</a:t>
            </a:r>
            <a:r>
              <a:rPr lang="en-GB" sz="2200" dirty="0">
                <a:latin typeface="Calibri"/>
                <a:ea typeface="Calibri"/>
                <a:cs typeface="Calibri"/>
                <a:sym typeface="Calibri"/>
              </a:rPr>
              <a:t> bod, </a:t>
            </a:r>
            <a:r>
              <a:rPr lang="en-GB" sz="2200" dirty="0" err="1">
                <a:latin typeface="Calibri"/>
                <a:ea typeface="Calibri"/>
                <a:cs typeface="Calibri"/>
                <a:sym typeface="Calibri"/>
              </a:rPr>
              <a:t>což</a:t>
            </a:r>
            <a:r>
              <a:rPr lang="en-GB" sz="2200" dirty="0">
                <a:latin typeface="Calibri"/>
                <a:ea typeface="Calibri"/>
                <a:cs typeface="Calibri"/>
                <a:sym typeface="Calibri"/>
              </a:rPr>
              <a:t> je </a:t>
            </a:r>
            <a:r>
              <a:rPr lang="en-GB" sz="2200" dirty="0" err="1">
                <a:latin typeface="Calibri"/>
                <a:ea typeface="Calibri"/>
                <a:cs typeface="Calibri"/>
                <a:sym typeface="Calibri"/>
              </a:rPr>
              <a:t>činí</a:t>
            </a:r>
            <a:r>
              <a:rPr lang="en-GB" sz="2200" dirty="0">
                <a:latin typeface="Calibri"/>
                <a:ea typeface="Calibri"/>
                <a:cs typeface="Calibri"/>
                <a:sym typeface="Calibri"/>
              </a:rPr>
              <a:t> </a:t>
            </a:r>
            <a:r>
              <a:rPr lang="en-GB" sz="2200" dirty="0" err="1">
                <a:latin typeface="Calibri"/>
                <a:ea typeface="Calibri"/>
                <a:cs typeface="Calibri"/>
                <a:sym typeface="Calibri"/>
              </a:rPr>
              <a:t>odolnými</a:t>
            </a:r>
            <a:r>
              <a:rPr lang="en-GB" sz="2200" dirty="0">
                <a:latin typeface="Calibri"/>
                <a:ea typeface="Calibri"/>
                <a:cs typeface="Calibri"/>
                <a:sym typeface="Calibri"/>
              </a:rPr>
              <a:t> </a:t>
            </a:r>
            <a:r>
              <a:rPr lang="en-GB" sz="2200" dirty="0" err="1">
                <a:latin typeface="Calibri"/>
                <a:ea typeface="Calibri"/>
                <a:cs typeface="Calibri"/>
                <a:sym typeface="Calibri"/>
              </a:rPr>
              <a:t>vůči</a:t>
            </a:r>
            <a:r>
              <a:rPr lang="en-GB" sz="2200" dirty="0">
                <a:latin typeface="Calibri"/>
                <a:ea typeface="Calibri"/>
                <a:cs typeface="Calibri"/>
                <a:sym typeface="Calibri"/>
              </a:rPr>
              <a:t> </a:t>
            </a:r>
            <a:r>
              <a:rPr lang="en-GB" sz="2200" dirty="0" err="1">
                <a:latin typeface="Calibri"/>
                <a:ea typeface="Calibri"/>
                <a:cs typeface="Calibri"/>
                <a:sym typeface="Calibri"/>
              </a:rPr>
              <a:t>cenzuře</a:t>
            </a:r>
            <a:r>
              <a:rPr lang="en-GB" sz="2200" dirty="0">
                <a:latin typeface="Calibri"/>
                <a:ea typeface="Calibri"/>
                <a:cs typeface="Calibri"/>
                <a:sym typeface="Calibri"/>
              </a:rPr>
              <a:t> a </a:t>
            </a:r>
            <a:r>
              <a:rPr lang="en-GB" sz="2200" dirty="0" err="1">
                <a:latin typeface="Calibri"/>
                <a:ea typeface="Calibri"/>
                <a:cs typeface="Calibri"/>
                <a:sym typeface="Calibri"/>
              </a:rPr>
              <a:t>manipulaci</a:t>
            </a:r>
            <a:r>
              <a:rPr lang="en-GB" sz="2200" dirty="0">
                <a:latin typeface="Calibri"/>
                <a:ea typeface="Calibri"/>
                <a:cs typeface="Calibri"/>
                <a:sym typeface="Calibri"/>
              </a:rPr>
              <a:t>. ​</a:t>
            </a:r>
            <a:endParaRPr sz="2200" dirty="0">
              <a:latin typeface="Calibri"/>
              <a:ea typeface="Calibri"/>
              <a:cs typeface="Calibri"/>
              <a:sym typeface="Calibri"/>
            </a:endParaRPr>
          </a:p>
        </p:txBody>
      </p:sp>
      <p:pic>
        <p:nvPicPr>
          <p:cNvPr id="545" name="Google Shape;545;g283a1922f65_2_134"/>
          <p:cNvPicPr preferRelativeResize="0"/>
          <p:nvPr/>
        </p:nvPicPr>
        <p:blipFill>
          <a:blip r:embed="rId4">
            <a:alphaModFix/>
          </a:blip>
          <a:stretch>
            <a:fillRect/>
          </a:stretch>
        </p:blipFill>
        <p:spPr>
          <a:xfrm>
            <a:off x="1303500" y="4989675"/>
            <a:ext cx="2468398" cy="2468398"/>
          </a:xfrm>
          <a:prstGeom prst="rect">
            <a:avLst/>
          </a:prstGeom>
          <a:noFill/>
          <a:ln>
            <a:noFill/>
          </a:ln>
        </p:spPr>
      </p:pic>
      <p:pic>
        <p:nvPicPr>
          <p:cNvPr id="546" name="Google Shape;546;g283a1922f65_2_134"/>
          <p:cNvPicPr preferRelativeResize="0"/>
          <p:nvPr/>
        </p:nvPicPr>
        <p:blipFill>
          <a:blip r:embed="rId5">
            <a:alphaModFix/>
          </a:blip>
          <a:stretch>
            <a:fillRect/>
          </a:stretch>
        </p:blipFill>
        <p:spPr>
          <a:xfrm>
            <a:off x="6771562" y="5018962"/>
            <a:ext cx="2409825" cy="24098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pic>
        <p:nvPicPr>
          <p:cNvPr id="552" name="Google Shape;552;g283a1922f65_2_14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53" name="Google Shape;553;g283a1922f65_2_142"/>
          <p:cNvSpPr txBox="1"/>
          <p:nvPr/>
        </p:nvSpPr>
        <p:spPr>
          <a:xfrm>
            <a:off x="474825" y="403300"/>
            <a:ext cx="10059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BLOCKCHAIN VS CLOUD &amp; BLOCKCHAIN JAKO SLUŽBA</a:t>
            </a:r>
            <a:endParaRPr sz="1400" b="0" i="0" u="none" strike="noStrike" cap="none" dirty="0">
              <a:solidFill>
                <a:srgbClr val="000000"/>
              </a:solidFill>
              <a:latin typeface="Arial"/>
              <a:ea typeface="Arial"/>
              <a:cs typeface="Arial"/>
              <a:sym typeface="Arial"/>
            </a:endParaRPr>
          </a:p>
        </p:txBody>
      </p:sp>
      <p:sp>
        <p:nvSpPr>
          <p:cNvPr id="554" name="Google Shape;554;g283a1922f65_2_142"/>
          <p:cNvSpPr txBox="1"/>
          <p:nvPr/>
        </p:nvSpPr>
        <p:spPr>
          <a:xfrm>
            <a:off x="438850" y="1350900"/>
            <a:ext cx="10059900" cy="1796100"/>
          </a:xfrm>
          <a:prstGeom prst="rect">
            <a:avLst/>
          </a:prstGeom>
          <a:noFill/>
          <a:ln>
            <a:noFill/>
          </a:ln>
        </p:spPr>
        <p:txBody>
          <a:bodyPr spcFirstLastPara="1" wrap="square" lIns="91425" tIns="91425" rIns="91425" bIns="91425" anchor="t" anchorCtr="0">
            <a:noAutofit/>
          </a:bodyPr>
          <a:lstStyle/>
          <a:p>
            <a:pPr marL="88900" marR="0" lvl="0" algn="l" rtl="0">
              <a:lnSpc>
                <a:spcPct val="100000"/>
              </a:lnSpc>
              <a:spcBef>
                <a:spcPts val="0"/>
              </a:spcBef>
              <a:spcAft>
                <a:spcPts val="0"/>
              </a:spcAft>
              <a:buSzPts val="2200"/>
            </a:pPr>
            <a:r>
              <a:rPr lang="en-GB" sz="2200" b="1" dirty="0">
                <a:latin typeface="Calibri"/>
                <a:ea typeface="Calibri"/>
                <a:cs typeface="Calibri"/>
                <a:sym typeface="Calibri"/>
              </a:rPr>
              <a:t>Jak se blockchain </a:t>
            </a:r>
            <a:r>
              <a:rPr lang="en-GB" sz="2200" b="1" dirty="0" err="1">
                <a:latin typeface="Calibri"/>
                <a:ea typeface="Calibri"/>
                <a:cs typeface="Calibri"/>
                <a:sym typeface="Calibri"/>
              </a:rPr>
              <a:t>liší</a:t>
            </a:r>
            <a:r>
              <a:rPr lang="en-GB" sz="2200" b="1" dirty="0">
                <a:latin typeface="Calibri"/>
                <a:ea typeface="Calibri"/>
                <a:cs typeface="Calibri"/>
                <a:sym typeface="Calibri"/>
              </a:rPr>
              <a:t> od </a:t>
            </a:r>
            <a:r>
              <a:rPr lang="en-GB" sz="2200" b="1" dirty="0" err="1">
                <a:latin typeface="Calibri"/>
                <a:ea typeface="Calibri"/>
                <a:cs typeface="Calibri"/>
                <a:sym typeface="Calibri"/>
              </a:rPr>
              <a:t>cloudu</a:t>
            </a:r>
            <a:r>
              <a:rPr lang="en-GB" sz="2200" b="1" dirty="0">
                <a:latin typeface="Calibri"/>
                <a:ea typeface="Calibri"/>
                <a:cs typeface="Calibri"/>
                <a:sym typeface="Calibri"/>
              </a:rPr>
              <a:t>?</a:t>
            </a:r>
            <a:endParaRPr lang="cs-CZ" sz="2200" b="1"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Termín</a:t>
            </a:r>
            <a:r>
              <a:rPr lang="en-GB" sz="2200" dirty="0">
                <a:latin typeface="Calibri"/>
                <a:ea typeface="Calibri"/>
                <a:cs typeface="Calibri"/>
                <a:sym typeface="Calibri"/>
              </a:rPr>
              <a:t> cloud </a:t>
            </a:r>
            <a:r>
              <a:rPr lang="en-GB" sz="2200" dirty="0" err="1">
                <a:latin typeface="Calibri"/>
                <a:ea typeface="Calibri"/>
                <a:cs typeface="Calibri"/>
                <a:sym typeface="Calibri"/>
              </a:rPr>
              <a:t>označuje</a:t>
            </a:r>
            <a:r>
              <a:rPr lang="en-GB" sz="2200" dirty="0">
                <a:latin typeface="Calibri"/>
                <a:ea typeface="Calibri"/>
                <a:cs typeface="Calibri"/>
                <a:sym typeface="Calibri"/>
              </a:rPr>
              <a:t> </a:t>
            </a:r>
            <a:r>
              <a:rPr lang="en-GB" sz="2200" dirty="0" err="1">
                <a:latin typeface="Calibri"/>
                <a:ea typeface="Calibri"/>
                <a:cs typeface="Calibri"/>
                <a:sym typeface="Calibri"/>
              </a:rPr>
              <a:t>počítačové</a:t>
            </a:r>
            <a:r>
              <a:rPr lang="en-GB" sz="2200" dirty="0">
                <a:latin typeface="Calibri"/>
                <a:ea typeface="Calibri"/>
                <a:cs typeface="Calibri"/>
                <a:sym typeface="Calibri"/>
              </a:rPr>
              <a:t> </a:t>
            </a:r>
            <a:r>
              <a:rPr lang="en-GB" sz="2200" dirty="0" err="1">
                <a:latin typeface="Calibri"/>
                <a:ea typeface="Calibri"/>
                <a:cs typeface="Calibri"/>
                <a:sym typeface="Calibri"/>
              </a:rPr>
              <a:t>služby</a:t>
            </a:r>
            <a:r>
              <a:rPr lang="en-GB" sz="2200" dirty="0">
                <a:latin typeface="Calibri"/>
                <a:ea typeface="Calibri"/>
                <a:cs typeface="Calibri"/>
                <a:sym typeface="Calibri"/>
              </a:rPr>
              <a:t>, </a:t>
            </a:r>
            <a:r>
              <a:rPr lang="en-GB" sz="2200" dirty="0" err="1">
                <a:latin typeface="Calibri"/>
                <a:ea typeface="Calibri"/>
                <a:cs typeface="Calibri"/>
                <a:sym typeface="Calibri"/>
              </a:rPr>
              <a:t>ke</a:t>
            </a:r>
            <a:r>
              <a:rPr lang="en-GB" sz="2200" dirty="0">
                <a:latin typeface="Calibri"/>
                <a:ea typeface="Calibri"/>
                <a:cs typeface="Calibri"/>
                <a:sym typeface="Calibri"/>
              </a:rPr>
              <a:t> </a:t>
            </a:r>
            <a:r>
              <a:rPr lang="en-GB" sz="2200" dirty="0" err="1">
                <a:latin typeface="Calibri"/>
                <a:ea typeface="Calibri"/>
                <a:cs typeface="Calibri"/>
                <a:sym typeface="Calibri"/>
              </a:rPr>
              <a:t>kterým</a:t>
            </a:r>
            <a:r>
              <a:rPr lang="en-GB" sz="2200" dirty="0">
                <a:latin typeface="Calibri"/>
                <a:ea typeface="Calibri"/>
                <a:cs typeface="Calibri"/>
                <a:sym typeface="Calibri"/>
              </a:rPr>
              <a:t> </a:t>
            </a:r>
            <a:r>
              <a:rPr lang="en-GB" sz="2200" dirty="0" err="1">
                <a:latin typeface="Calibri"/>
                <a:ea typeface="Calibri"/>
                <a:cs typeface="Calibri"/>
                <a:sym typeface="Calibri"/>
              </a:rPr>
              <a:t>lze</a:t>
            </a:r>
            <a:r>
              <a:rPr lang="en-GB" sz="2200" dirty="0">
                <a:latin typeface="Calibri"/>
                <a:ea typeface="Calibri"/>
                <a:cs typeface="Calibri"/>
                <a:sym typeface="Calibri"/>
              </a:rPr>
              <a:t> </a:t>
            </a:r>
            <a:r>
              <a:rPr lang="en-GB" sz="2200" dirty="0" err="1">
                <a:latin typeface="Calibri"/>
                <a:ea typeface="Calibri"/>
                <a:cs typeface="Calibri"/>
                <a:sym typeface="Calibri"/>
              </a:rPr>
              <a:t>přistupovat</a:t>
            </a:r>
            <a:r>
              <a:rPr lang="en-GB" sz="2200" dirty="0">
                <a:latin typeface="Calibri"/>
                <a:ea typeface="Calibri"/>
                <a:cs typeface="Calibri"/>
                <a:sym typeface="Calibri"/>
              </a:rPr>
              <a:t> online. Z </a:t>
            </a:r>
            <a:r>
              <a:rPr lang="en-GB" sz="2200" dirty="0" err="1">
                <a:latin typeface="Calibri"/>
                <a:ea typeface="Calibri"/>
                <a:cs typeface="Calibri"/>
                <a:sym typeface="Calibri"/>
              </a:rPr>
              <a:t>cloudu</a:t>
            </a:r>
            <a:r>
              <a:rPr lang="en-GB" sz="2200" dirty="0">
                <a:latin typeface="Calibri"/>
                <a:ea typeface="Calibri"/>
                <a:cs typeface="Calibri"/>
                <a:sym typeface="Calibri"/>
              </a:rPr>
              <a:t> </a:t>
            </a:r>
            <a:r>
              <a:rPr lang="en-GB" sz="2200" dirty="0" err="1">
                <a:latin typeface="Calibri"/>
                <a:ea typeface="Calibri"/>
                <a:cs typeface="Calibri"/>
                <a:sym typeface="Calibri"/>
              </a:rPr>
              <a:t>můžete</a:t>
            </a:r>
            <a:r>
              <a:rPr lang="en-GB" sz="2200" dirty="0">
                <a:latin typeface="Calibri"/>
                <a:ea typeface="Calibri"/>
                <a:cs typeface="Calibri"/>
                <a:sym typeface="Calibri"/>
              </a:rPr>
              <a:t> </a:t>
            </a:r>
            <a:r>
              <a:rPr lang="en-GB" sz="2200" dirty="0" err="1">
                <a:latin typeface="Calibri"/>
                <a:ea typeface="Calibri"/>
                <a:cs typeface="Calibri"/>
                <a:sym typeface="Calibri"/>
              </a:rPr>
              <a:t>přistupovat</a:t>
            </a:r>
            <a:r>
              <a:rPr lang="en-GB" sz="2200" dirty="0">
                <a:latin typeface="Calibri"/>
                <a:ea typeface="Calibri"/>
                <a:cs typeface="Calibri"/>
                <a:sym typeface="Calibri"/>
              </a:rPr>
              <a:t> k </a:t>
            </a:r>
            <a:r>
              <a:rPr lang="en-GB" sz="2200" dirty="0" err="1">
                <a:latin typeface="Calibri"/>
                <a:ea typeface="Calibri"/>
                <a:cs typeface="Calibri"/>
                <a:sym typeface="Calibri"/>
              </a:rPr>
              <a:t>softwaru</a:t>
            </a:r>
            <a:r>
              <a:rPr lang="en-GB" sz="2200" dirty="0">
                <a:latin typeface="Calibri"/>
                <a:ea typeface="Calibri"/>
                <a:cs typeface="Calibri"/>
                <a:sym typeface="Calibri"/>
              </a:rPr>
              <a:t> </a:t>
            </a:r>
            <a:r>
              <a:rPr lang="en-GB" sz="2200" dirty="0" err="1">
                <a:latin typeface="Calibri"/>
                <a:ea typeface="Calibri"/>
                <a:cs typeface="Calibri"/>
                <a:sym typeface="Calibri"/>
              </a:rPr>
              <a:t>jako</a:t>
            </a:r>
            <a:r>
              <a:rPr lang="en-GB" sz="2200" dirty="0">
                <a:latin typeface="Calibri"/>
                <a:ea typeface="Calibri"/>
                <a:cs typeface="Calibri"/>
                <a:sym typeface="Calibri"/>
              </a:rPr>
              <a:t> </a:t>
            </a:r>
            <a:r>
              <a:rPr lang="en-GB" sz="2200" dirty="0" err="1">
                <a:latin typeface="Calibri"/>
                <a:ea typeface="Calibri"/>
                <a:cs typeface="Calibri"/>
                <a:sym typeface="Calibri"/>
              </a:rPr>
              <a:t>službě</a:t>
            </a:r>
            <a:r>
              <a:rPr lang="en-GB" sz="2200" dirty="0">
                <a:latin typeface="Calibri"/>
                <a:ea typeface="Calibri"/>
                <a:cs typeface="Calibri"/>
                <a:sym typeface="Calibri"/>
              </a:rPr>
              <a:t> (SaaS), </a:t>
            </a:r>
            <a:r>
              <a:rPr lang="en-GB" sz="2200" dirty="0" err="1">
                <a:latin typeface="Calibri"/>
                <a:ea typeface="Calibri"/>
                <a:cs typeface="Calibri"/>
                <a:sym typeface="Calibri"/>
              </a:rPr>
              <a:t>produktu</a:t>
            </a:r>
            <a:r>
              <a:rPr lang="en-GB" sz="2200" dirty="0">
                <a:latin typeface="Calibri"/>
                <a:ea typeface="Calibri"/>
                <a:cs typeface="Calibri"/>
                <a:sym typeface="Calibri"/>
              </a:rPr>
              <a:t> </a:t>
            </a:r>
            <a:r>
              <a:rPr lang="en-GB" sz="2200" dirty="0" err="1">
                <a:latin typeface="Calibri"/>
                <a:ea typeface="Calibri"/>
                <a:cs typeface="Calibri"/>
                <a:sym typeface="Calibri"/>
              </a:rPr>
              <a:t>jako</a:t>
            </a:r>
            <a:r>
              <a:rPr lang="en-GB" sz="2200" dirty="0">
                <a:latin typeface="Calibri"/>
                <a:ea typeface="Calibri"/>
                <a:cs typeface="Calibri"/>
                <a:sym typeface="Calibri"/>
              </a:rPr>
              <a:t> </a:t>
            </a:r>
            <a:r>
              <a:rPr lang="en-GB" sz="2200" dirty="0" err="1">
                <a:latin typeface="Calibri"/>
                <a:ea typeface="Calibri"/>
                <a:cs typeface="Calibri"/>
                <a:sym typeface="Calibri"/>
              </a:rPr>
              <a:t>službě</a:t>
            </a:r>
            <a:r>
              <a:rPr lang="en-GB" sz="2200" dirty="0">
                <a:latin typeface="Calibri"/>
                <a:ea typeface="Calibri"/>
                <a:cs typeface="Calibri"/>
                <a:sym typeface="Calibri"/>
              </a:rPr>
              <a:t> (PaaS) a </a:t>
            </a:r>
            <a:r>
              <a:rPr lang="en-GB" sz="2200" dirty="0" err="1">
                <a:latin typeface="Calibri"/>
                <a:ea typeface="Calibri"/>
                <a:cs typeface="Calibri"/>
                <a:sym typeface="Calibri"/>
              </a:rPr>
              <a:t>infrastruktuře</a:t>
            </a:r>
            <a:r>
              <a:rPr lang="en-GB" sz="2200" dirty="0">
                <a:latin typeface="Calibri"/>
                <a:ea typeface="Calibri"/>
                <a:cs typeface="Calibri"/>
                <a:sym typeface="Calibri"/>
              </a:rPr>
              <a:t> </a:t>
            </a:r>
            <a:r>
              <a:rPr lang="en-GB" sz="2200" dirty="0" err="1">
                <a:latin typeface="Calibri"/>
                <a:ea typeface="Calibri"/>
                <a:cs typeface="Calibri"/>
                <a:sym typeface="Calibri"/>
              </a:rPr>
              <a:t>jako</a:t>
            </a:r>
            <a:r>
              <a:rPr lang="en-GB" sz="2200" dirty="0">
                <a:latin typeface="Calibri"/>
                <a:ea typeface="Calibri"/>
                <a:cs typeface="Calibri"/>
                <a:sym typeface="Calibri"/>
              </a:rPr>
              <a:t> </a:t>
            </a:r>
            <a:r>
              <a:rPr lang="en-GB" sz="2200" dirty="0" err="1">
                <a:latin typeface="Calibri"/>
                <a:ea typeface="Calibri"/>
                <a:cs typeface="Calibri"/>
                <a:sym typeface="Calibri"/>
              </a:rPr>
              <a:t>službě</a:t>
            </a:r>
            <a:r>
              <a:rPr lang="en-GB" sz="2200" dirty="0">
                <a:latin typeface="Calibri"/>
                <a:ea typeface="Calibri"/>
                <a:cs typeface="Calibri"/>
                <a:sym typeface="Calibri"/>
              </a:rPr>
              <a:t> (IaaS). ﻿</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88900" marR="0" lvl="0" algn="l" rtl="0">
              <a:lnSpc>
                <a:spcPct val="100000"/>
              </a:lnSpc>
              <a:spcBef>
                <a:spcPts val="0"/>
              </a:spcBef>
              <a:spcAft>
                <a:spcPts val="0"/>
              </a:spcAft>
              <a:buSzPts val="2200"/>
            </a:pPr>
            <a:r>
              <a:rPr lang="en-GB" sz="2200" b="1" dirty="0">
                <a:latin typeface="Calibri"/>
                <a:ea typeface="Calibri"/>
                <a:cs typeface="Calibri"/>
                <a:sym typeface="Calibri"/>
              </a:rPr>
              <a:t>Co je blockchain </a:t>
            </a:r>
            <a:r>
              <a:rPr lang="en-GB" sz="2200" b="1" dirty="0" err="1">
                <a:latin typeface="Calibri"/>
                <a:ea typeface="Calibri"/>
                <a:cs typeface="Calibri"/>
                <a:sym typeface="Calibri"/>
              </a:rPr>
              <a:t>jako</a:t>
            </a:r>
            <a:r>
              <a:rPr lang="en-GB" sz="2200" b="1" dirty="0">
                <a:latin typeface="Calibri"/>
                <a:ea typeface="Calibri"/>
                <a:cs typeface="Calibri"/>
                <a:sym typeface="Calibri"/>
              </a:rPr>
              <a:t> </a:t>
            </a:r>
            <a:r>
              <a:rPr lang="en-GB" sz="2200" b="1" dirty="0" err="1">
                <a:latin typeface="Calibri"/>
                <a:ea typeface="Calibri"/>
                <a:cs typeface="Calibri"/>
                <a:sym typeface="Calibri"/>
              </a:rPr>
              <a:t>služba</a:t>
            </a:r>
            <a:r>
              <a:rPr lang="en-GB" sz="2200" b="1" dirty="0">
                <a:latin typeface="Calibri"/>
                <a:ea typeface="Calibri"/>
                <a:cs typeface="Calibri"/>
                <a:sym typeface="Calibri"/>
              </a:rPr>
              <a:t>?</a:t>
            </a:r>
            <a:endParaRPr lang="cs-CZ" sz="2200" b="1"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a:latin typeface="Calibri"/>
                <a:ea typeface="Calibri"/>
                <a:cs typeface="Calibri"/>
                <a:sym typeface="Calibri"/>
              </a:rPr>
              <a:t>Blockchain </a:t>
            </a:r>
            <a:r>
              <a:rPr lang="en-GB" sz="2200" dirty="0" err="1">
                <a:latin typeface="Calibri"/>
                <a:ea typeface="Calibri"/>
                <a:cs typeface="Calibri"/>
                <a:sym typeface="Calibri"/>
              </a:rPr>
              <a:t>jako</a:t>
            </a:r>
            <a:r>
              <a:rPr lang="en-GB" sz="2200" dirty="0">
                <a:latin typeface="Calibri"/>
                <a:ea typeface="Calibri"/>
                <a:cs typeface="Calibri"/>
                <a:sym typeface="Calibri"/>
              </a:rPr>
              <a:t> </a:t>
            </a:r>
            <a:r>
              <a:rPr lang="en-GB" sz="2200" dirty="0" err="1">
                <a:latin typeface="Calibri"/>
                <a:ea typeface="Calibri"/>
                <a:cs typeface="Calibri"/>
                <a:sym typeface="Calibri"/>
              </a:rPr>
              <a:t>služba</a:t>
            </a:r>
            <a:r>
              <a:rPr lang="en-GB" sz="2200" dirty="0">
                <a:latin typeface="Calibri"/>
                <a:ea typeface="Calibri"/>
                <a:cs typeface="Calibri"/>
                <a:sym typeface="Calibri"/>
              </a:rPr>
              <a:t> (BaaS) je </a:t>
            </a:r>
            <a:r>
              <a:rPr lang="en-GB" sz="2200" dirty="0" err="1">
                <a:latin typeface="Calibri"/>
                <a:ea typeface="Calibri"/>
                <a:cs typeface="Calibri"/>
                <a:sym typeface="Calibri"/>
              </a:rPr>
              <a:t>spravovaná</a:t>
            </a:r>
            <a:r>
              <a:rPr lang="en-GB" sz="2200" dirty="0">
                <a:latin typeface="Calibri"/>
                <a:ea typeface="Calibri"/>
                <a:cs typeface="Calibri"/>
                <a:sym typeface="Calibri"/>
              </a:rPr>
              <a:t> blockchain</a:t>
            </a:r>
            <a:r>
              <a:rPr lang="cs-CZ" sz="2200" dirty="0" err="1">
                <a:latin typeface="Calibri"/>
                <a:ea typeface="Calibri"/>
                <a:cs typeface="Calibri"/>
                <a:sym typeface="Calibri"/>
              </a:rPr>
              <a:t>ová</a:t>
            </a:r>
            <a:r>
              <a:rPr lang="en-GB" sz="2200" dirty="0">
                <a:latin typeface="Calibri"/>
                <a:ea typeface="Calibri"/>
                <a:cs typeface="Calibri"/>
                <a:sym typeface="Calibri"/>
              </a:rPr>
              <a:t> </a:t>
            </a:r>
            <a:r>
              <a:rPr lang="en-GB" sz="2200" dirty="0" err="1">
                <a:latin typeface="Calibri"/>
                <a:ea typeface="Calibri"/>
                <a:cs typeface="Calibri"/>
                <a:sym typeface="Calibri"/>
              </a:rPr>
              <a:t>služba</a:t>
            </a:r>
            <a:r>
              <a:rPr lang="en-GB" sz="2200" dirty="0">
                <a:latin typeface="Calibri"/>
                <a:ea typeface="Calibri"/>
                <a:cs typeface="Calibri"/>
                <a:sym typeface="Calibri"/>
              </a:rPr>
              <a:t>, </a:t>
            </a:r>
            <a:r>
              <a:rPr lang="en-GB" sz="2200" dirty="0" err="1">
                <a:latin typeface="Calibri"/>
                <a:ea typeface="Calibri"/>
                <a:cs typeface="Calibri"/>
                <a:sym typeface="Calibri"/>
              </a:rPr>
              <a:t>kterou</a:t>
            </a:r>
            <a:r>
              <a:rPr lang="en-GB" sz="2200" dirty="0">
                <a:latin typeface="Calibri"/>
                <a:ea typeface="Calibri"/>
                <a:cs typeface="Calibri"/>
                <a:sym typeface="Calibri"/>
              </a:rPr>
              <a:t> </a:t>
            </a:r>
            <a:r>
              <a:rPr lang="en-GB" sz="2200" dirty="0" err="1">
                <a:latin typeface="Calibri"/>
                <a:ea typeface="Calibri"/>
                <a:cs typeface="Calibri"/>
                <a:sym typeface="Calibri"/>
              </a:rPr>
              <a:t>třetí</a:t>
            </a:r>
            <a:r>
              <a:rPr lang="en-GB" sz="2200" dirty="0">
                <a:latin typeface="Calibri"/>
                <a:ea typeface="Calibri"/>
                <a:cs typeface="Calibri"/>
                <a:sym typeface="Calibri"/>
              </a:rPr>
              <a:t> </a:t>
            </a:r>
            <a:r>
              <a:rPr lang="en-GB" sz="2200" dirty="0" err="1">
                <a:latin typeface="Calibri"/>
                <a:ea typeface="Calibri"/>
                <a:cs typeface="Calibri"/>
                <a:sym typeface="Calibri"/>
              </a:rPr>
              <a:t>strana</a:t>
            </a:r>
            <a:r>
              <a:rPr lang="en-GB" sz="2200" dirty="0">
                <a:latin typeface="Calibri"/>
                <a:ea typeface="Calibri"/>
                <a:cs typeface="Calibri"/>
                <a:sym typeface="Calibri"/>
              </a:rPr>
              <a:t> </a:t>
            </a:r>
            <a:r>
              <a:rPr lang="en-GB" sz="2200" dirty="0" err="1">
                <a:latin typeface="Calibri"/>
                <a:ea typeface="Calibri"/>
                <a:cs typeface="Calibri"/>
                <a:sym typeface="Calibri"/>
              </a:rPr>
              <a:t>poskytuje</a:t>
            </a:r>
            <a:r>
              <a:rPr lang="en-GB" sz="2200" dirty="0">
                <a:latin typeface="Calibri"/>
                <a:ea typeface="Calibri"/>
                <a:cs typeface="Calibri"/>
                <a:sym typeface="Calibri"/>
              </a:rPr>
              <a:t> v </a:t>
            </a:r>
            <a:r>
              <a:rPr lang="en-GB" sz="2200" dirty="0" err="1">
                <a:latin typeface="Calibri"/>
                <a:ea typeface="Calibri"/>
                <a:cs typeface="Calibri"/>
                <a:sym typeface="Calibri"/>
              </a:rPr>
              <a:t>cloudu</a:t>
            </a:r>
            <a:r>
              <a:rPr lang="en-GB" sz="2200" dirty="0">
                <a:latin typeface="Calibri"/>
                <a:ea typeface="Calibri"/>
                <a:cs typeface="Calibri"/>
                <a:sym typeface="Calibri"/>
              </a:rPr>
              <a:t>. </a:t>
            </a:r>
            <a:r>
              <a:rPr lang="en-GB" sz="2200" dirty="0" err="1">
                <a:latin typeface="Calibri"/>
                <a:ea typeface="Calibri"/>
                <a:cs typeface="Calibri"/>
                <a:sym typeface="Calibri"/>
              </a:rPr>
              <a:t>Můžete</a:t>
            </a:r>
            <a:r>
              <a:rPr lang="en-GB" sz="2200" dirty="0">
                <a:latin typeface="Calibri"/>
                <a:ea typeface="Calibri"/>
                <a:cs typeface="Calibri"/>
                <a:sym typeface="Calibri"/>
              </a:rPr>
              <a:t> </a:t>
            </a:r>
            <a:r>
              <a:rPr lang="en-GB" sz="2200" dirty="0" err="1">
                <a:latin typeface="Calibri"/>
                <a:ea typeface="Calibri"/>
                <a:cs typeface="Calibri"/>
                <a:sym typeface="Calibri"/>
              </a:rPr>
              <a:t>vyvíjet</a:t>
            </a:r>
            <a:r>
              <a:rPr lang="en-GB" sz="2200" dirty="0">
                <a:latin typeface="Calibri"/>
                <a:ea typeface="Calibri"/>
                <a:cs typeface="Calibri"/>
                <a:sym typeface="Calibri"/>
              </a:rPr>
              <a:t> </a:t>
            </a:r>
            <a:r>
              <a:rPr lang="en-GB" sz="2200" dirty="0" err="1">
                <a:latin typeface="Calibri"/>
                <a:ea typeface="Calibri"/>
                <a:cs typeface="Calibri"/>
                <a:sym typeface="Calibri"/>
              </a:rPr>
              <a:t>blockchainové</a:t>
            </a:r>
            <a:r>
              <a:rPr lang="en-GB" sz="2200" dirty="0">
                <a:latin typeface="Calibri"/>
                <a:ea typeface="Calibri"/>
                <a:cs typeface="Calibri"/>
                <a:sym typeface="Calibri"/>
              </a:rPr>
              <a:t> </a:t>
            </a:r>
            <a:r>
              <a:rPr lang="en-GB" sz="2200" dirty="0" err="1">
                <a:latin typeface="Calibri"/>
                <a:ea typeface="Calibri"/>
                <a:cs typeface="Calibri"/>
                <a:sym typeface="Calibri"/>
              </a:rPr>
              <a:t>aplikace</a:t>
            </a:r>
            <a:r>
              <a:rPr lang="en-GB" sz="2200" dirty="0">
                <a:latin typeface="Calibri"/>
                <a:ea typeface="Calibri"/>
                <a:cs typeface="Calibri"/>
                <a:sym typeface="Calibri"/>
              </a:rPr>
              <a:t> a </a:t>
            </a:r>
            <a:r>
              <a:rPr lang="en-GB" sz="2200" dirty="0" err="1">
                <a:latin typeface="Calibri"/>
                <a:ea typeface="Calibri"/>
                <a:cs typeface="Calibri"/>
                <a:sym typeface="Calibri"/>
              </a:rPr>
              <a:t>digitální</a:t>
            </a:r>
            <a:r>
              <a:rPr lang="en-GB" sz="2200" dirty="0">
                <a:latin typeface="Calibri"/>
                <a:ea typeface="Calibri"/>
                <a:cs typeface="Calibri"/>
                <a:sym typeface="Calibri"/>
              </a:rPr>
              <a:t> </a:t>
            </a:r>
            <a:r>
              <a:rPr lang="en-GB" sz="2200" dirty="0" err="1">
                <a:latin typeface="Calibri"/>
                <a:ea typeface="Calibri"/>
                <a:cs typeface="Calibri"/>
                <a:sym typeface="Calibri"/>
              </a:rPr>
              <a:t>služby</a:t>
            </a:r>
            <a:r>
              <a:rPr lang="en-GB" sz="2200" dirty="0">
                <a:latin typeface="Calibri"/>
                <a:ea typeface="Calibri"/>
                <a:cs typeface="Calibri"/>
                <a:sym typeface="Calibri"/>
              </a:rPr>
              <a:t>, </a:t>
            </a:r>
            <a:r>
              <a:rPr lang="en-GB" sz="2200" dirty="0" err="1">
                <a:latin typeface="Calibri"/>
                <a:ea typeface="Calibri"/>
                <a:cs typeface="Calibri"/>
                <a:sym typeface="Calibri"/>
              </a:rPr>
              <a:t>zatímco</a:t>
            </a:r>
            <a:r>
              <a:rPr lang="en-GB" sz="2200" dirty="0">
                <a:latin typeface="Calibri"/>
                <a:ea typeface="Calibri"/>
                <a:cs typeface="Calibri"/>
                <a:sym typeface="Calibri"/>
              </a:rPr>
              <a:t> </a:t>
            </a:r>
            <a:r>
              <a:rPr lang="en-GB" sz="2200" dirty="0" err="1">
                <a:latin typeface="Calibri"/>
                <a:ea typeface="Calibri"/>
                <a:cs typeface="Calibri"/>
                <a:sym typeface="Calibri"/>
              </a:rPr>
              <a:t>poskytovatel</a:t>
            </a:r>
            <a:r>
              <a:rPr lang="en-GB" sz="2200" dirty="0">
                <a:latin typeface="Calibri"/>
                <a:ea typeface="Calibri"/>
                <a:cs typeface="Calibri"/>
                <a:sym typeface="Calibri"/>
              </a:rPr>
              <a:t> </a:t>
            </a:r>
            <a:r>
              <a:rPr lang="en-GB" sz="2200" dirty="0" err="1">
                <a:latin typeface="Calibri"/>
                <a:ea typeface="Calibri"/>
                <a:cs typeface="Calibri"/>
                <a:sym typeface="Calibri"/>
              </a:rPr>
              <a:t>cloudu</a:t>
            </a:r>
            <a:r>
              <a:rPr lang="en-GB" sz="2200" dirty="0">
                <a:latin typeface="Calibri"/>
                <a:ea typeface="Calibri"/>
                <a:cs typeface="Calibri"/>
                <a:sym typeface="Calibri"/>
              </a:rPr>
              <a:t> </a:t>
            </a:r>
            <a:r>
              <a:rPr lang="en-GB" sz="2200" dirty="0" err="1">
                <a:latin typeface="Calibri"/>
                <a:ea typeface="Calibri"/>
                <a:cs typeface="Calibri"/>
                <a:sym typeface="Calibri"/>
              </a:rPr>
              <a:t>dodává</a:t>
            </a:r>
            <a:r>
              <a:rPr lang="en-GB" sz="2200" dirty="0">
                <a:latin typeface="Calibri"/>
                <a:ea typeface="Calibri"/>
                <a:cs typeface="Calibri"/>
                <a:sym typeface="Calibri"/>
              </a:rPr>
              <a:t> </a:t>
            </a:r>
            <a:r>
              <a:rPr lang="en-GB" sz="2200" dirty="0" err="1">
                <a:latin typeface="Calibri"/>
                <a:ea typeface="Calibri"/>
                <a:cs typeface="Calibri"/>
                <a:sym typeface="Calibri"/>
              </a:rPr>
              <a:t>infrastrukturu</a:t>
            </a:r>
            <a:r>
              <a:rPr lang="en-GB" sz="2200" dirty="0">
                <a:latin typeface="Calibri"/>
                <a:ea typeface="Calibri"/>
                <a:cs typeface="Calibri"/>
                <a:sym typeface="Calibri"/>
              </a:rPr>
              <a:t> a </a:t>
            </a:r>
            <a:r>
              <a:rPr lang="en-GB" sz="2200" dirty="0" err="1">
                <a:latin typeface="Calibri"/>
                <a:ea typeface="Calibri"/>
                <a:cs typeface="Calibri"/>
                <a:sym typeface="Calibri"/>
              </a:rPr>
              <a:t>nástroje</a:t>
            </a:r>
            <a:r>
              <a:rPr lang="en-GB" sz="2200" dirty="0">
                <a:latin typeface="Calibri"/>
                <a:ea typeface="Calibri"/>
                <a:cs typeface="Calibri"/>
                <a:sym typeface="Calibri"/>
              </a:rPr>
              <a:t> pro </a:t>
            </a:r>
            <a:r>
              <a:rPr lang="en-GB" sz="2200" dirty="0" err="1">
                <a:latin typeface="Calibri"/>
                <a:ea typeface="Calibri"/>
                <a:cs typeface="Calibri"/>
                <a:sym typeface="Calibri"/>
              </a:rPr>
              <a:t>vytváření</a:t>
            </a:r>
            <a:r>
              <a:rPr lang="en-GB" sz="2200" dirty="0">
                <a:latin typeface="Calibri"/>
                <a:ea typeface="Calibri"/>
                <a:cs typeface="Calibri"/>
                <a:sym typeface="Calibri"/>
              </a:rPr>
              <a:t> </a:t>
            </a:r>
            <a:r>
              <a:rPr lang="en-GB" sz="2200" dirty="0" err="1">
                <a:latin typeface="Calibri"/>
                <a:ea typeface="Calibri"/>
                <a:cs typeface="Calibri"/>
                <a:sym typeface="Calibri"/>
              </a:rPr>
              <a:t>blockchainu</a:t>
            </a:r>
            <a:r>
              <a:rPr lang="en-GB" sz="2200" dirty="0">
                <a:latin typeface="Calibri"/>
                <a:ea typeface="Calibri"/>
                <a:cs typeface="Calibri"/>
                <a:sym typeface="Calibri"/>
              </a:rPr>
              <a:t>. ﻿</a:t>
            </a:r>
            <a:endParaRPr sz="2200" dirty="0">
              <a:latin typeface="Calibri"/>
              <a:ea typeface="Calibri"/>
              <a:cs typeface="Calibri"/>
              <a:sym typeface="Calibri"/>
            </a:endParaRPr>
          </a:p>
        </p:txBody>
      </p:sp>
      <p:pic>
        <p:nvPicPr>
          <p:cNvPr id="555" name="Google Shape;555;g283a1922f65_2_142"/>
          <p:cNvPicPr preferRelativeResize="0"/>
          <p:nvPr/>
        </p:nvPicPr>
        <p:blipFill>
          <a:blip r:embed="rId4">
            <a:alphaModFix/>
          </a:blip>
          <a:stretch>
            <a:fillRect/>
          </a:stretch>
        </p:blipFill>
        <p:spPr>
          <a:xfrm>
            <a:off x="6677025" y="4861425"/>
            <a:ext cx="2466975" cy="2466975"/>
          </a:xfrm>
          <a:prstGeom prst="rect">
            <a:avLst/>
          </a:prstGeom>
          <a:noFill/>
          <a:ln>
            <a:noFill/>
          </a:ln>
        </p:spPr>
      </p:pic>
      <p:pic>
        <p:nvPicPr>
          <p:cNvPr id="556" name="Google Shape;556;g283a1922f65_2_142"/>
          <p:cNvPicPr preferRelativeResize="0"/>
          <p:nvPr/>
        </p:nvPicPr>
        <p:blipFill>
          <a:blip r:embed="rId5">
            <a:alphaModFix/>
          </a:blip>
          <a:stretch>
            <a:fillRect/>
          </a:stretch>
        </p:blipFill>
        <p:spPr>
          <a:xfrm>
            <a:off x="1552575" y="4723688"/>
            <a:ext cx="2657475" cy="26574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pic>
        <p:nvPicPr>
          <p:cNvPr id="562" name="Google Shape;562;g283a1922f65_2_15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63" name="Google Shape;563;g283a1922f65_2_151"/>
          <p:cNvSpPr txBox="1"/>
          <p:nvPr/>
        </p:nvSpPr>
        <p:spPr>
          <a:xfrm>
            <a:off x="474825" y="403300"/>
            <a:ext cx="10059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VÝHODY TECHNOLOGIE BLOCKCHAIN</a:t>
            </a:r>
            <a:endParaRPr sz="1400" b="0" i="0" u="none" strike="noStrike" cap="none" dirty="0">
              <a:solidFill>
                <a:srgbClr val="000000"/>
              </a:solidFill>
              <a:latin typeface="Arial"/>
              <a:ea typeface="Arial"/>
              <a:cs typeface="Arial"/>
              <a:sym typeface="Arial"/>
            </a:endParaRPr>
          </a:p>
        </p:txBody>
      </p:sp>
      <p:sp>
        <p:nvSpPr>
          <p:cNvPr id="564" name="Google Shape;564;g283a1922f65_2_151"/>
          <p:cNvSpPr txBox="1"/>
          <p:nvPr/>
        </p:nvSpPr>
        <p:spPr>
          <a:xfrm>
            <a:off x="438850" y="160807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cs-CZ" sz="2200" dirty="0">
                <a:latin typeface="Calibri" panose="020F0502020204030204" pitchFamily="34" charset="0"/>
                <a:cs typeface="Calibri" panose="020F0502020204030204" pitchFamily="34" charset="0"/>
              </a:rPr>
              <a:t>Technologie blockchain přináší mnoho výhod pro správu transakcí aktiv</a:t>
            </a:r>
            <a:r>
              <a:rPr lang="en-GB" sz="2200" dirty="0">
                <a:latin typeface="Calibri" panose="020F0502020204030204" pitchFamily="34" charset="0"/>
                <a:ea typeface="Calibri"/>
                <a:cs typeface="Calibri" panose="020F0502020204030204" pitchFamily="34" charset="0"/>
                <a:sym typeface="Calibri"/>
              </a:rPr>
              <a:t>. </a:t>
            </a:r>
            <a:endParaRPr sz="2200" dirty="0">
              <a:latin typeface="Calibri" panose="020F0502020204030204" pitchFamily="34" charset="0"/>
              <a:ea typeface="Calibri"/>
              <a:cs typeface="Calibri" panose="020F0502020204030204" pitchFamily="34" charset="0"/>
              <a:sym typeface="Calibri"/>
            </a:endParaRPr>
          </a:p>
          <a:p>
            <a:pPr marL="1828800" marR="0" lvl="0" indent="0" algn="l" rtl="0">
              <a:lnSpc>
                <a:spcPct val="100000"/>
              </a:lnSpc>
              <a:spcBef>
                <a:spcPts val="0"/>
              </a:spcBef>
              <a:spcAft>
                <a:spcPts val="0"/>
              </a:spcAft>
              <a:buNone/>
            </a:pPr>
            <a:endParaRPr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b="1" dirty="0" err="1">
                <a:latin typeface="Calibri"/>
                <a:ea typeface="Calibri"/>
                <a:cs typeface="Calibri"/>
                <a:sym typeface="Calibri"/>
              </a:rPr>
              <a:t>Pokročilé</a:t>
            </a:r>
            <a:r>
              <a:rPr lang="en-GB" sz="2200" b="1" dirty="0">
                <a:latin typeface="Calibri"/>
                <a:ea typeface="Calibri"/>
                <a:cs typeface="Calibri"/>
                <a:sym typeface="Calibri"/>
              </a:rPr>
              <a:t> </a:t>
            </a:r>
            <a:r>
              <a:rPr lang="en-GB" sz="2200" b="1" dirty="0" err="1">
                <a:latin typeface="Calibri"/>
                <a:ea typeface="Calibri"/>
                <a:cs typeface="Calibri"/>
                <a:sym typeface="Calibri"/>
              </a:rPr>
              <a:t>zabezpečení</a:t>
            </a:r>
            <a:r>
              <a:rPr lang="en-GB" sz="2200" b="1" dirty="0">
                <a:latin typeface="Calibri"/>
                <a:ea typeface="Calibri"/>
                <a:cs typeface="Calibri"/>
                <a:sym typeface="Calibri"/>
              </a:rPr>
              <a:t>: </a:t>
            </a:r>
            <a:r>
              <a:rPr lang="en-GB" sz="2200" dirty="0">
                <a:latin typeface="Calibri"/>
                <a:ea typeface="Calibri"/>
                <a:cs typeface="Calibri"/>
                <a:sym typeface="Calibri"/>
              </a:rPr>
              <a:t>Blockchain </a:t>
            </a:r>
            <a:r>
              <a:rPr lang="en-GB" sz="2200" dirty="0" err="1">
                <a:latin typeface="Calibri"/>
                <a:ea typeface="Calibri"/>
                <a:cs typeface="Calibri"/>
                <a:sym typeface="Calibri"/>
              </a:rPr>
              <a:t>využívá</a:t>
            </a:r>
            <a:r>
              <a:rPr lang="en-GB" sz="2200" dirty="0">
                <a:latin typeface="Calibri"/>
                <a:ea typeface="Calibri"/>
                <a:cs typeface="Calibri"/>
                <a:sym typeface="Calibri"/>
              </a:rPr>
              <a:t> </a:t>
            </a:r>
            <a:r>
              <a:rPr lang="en-GB" sz="2200" dirty="0" err="1">
                <a:latin typeface="Calibri"/>
                <a:ea typeface="Calibri"/>
                <a:cs typeface="Calibri"/>
                <a:sym typeface="Calibri"/>
              </a:rPr>
              <a:t>kombinaci</a:t>
            </a:r>
            <a:r>
              <a:rPr lang="en-GB" sz="2200" dirty="0">
                <a:latin typeface="Calibri"/>
                <a:ea typeface="Calibri"/>
                <a:cs typeface="Calibri"/>
                <a:sym typeface="Calibri"/>
              </a:rPr>
              <a:t> </a:t>
            </a:r>
            <a:r>
              <a:rPr lang="en-GB" sz="2200" dirty="0" err="1">
                <a:latin typeface="Calibri"/>
                <a:ea typeface="Calibri"/>
                <a:cs typeface="Calibri"/>
                <a:sym typeface="Calibri"/>
              </a:rPr>
              <a:t>kryptografie</a:t>
            </a:r>
            <a:r>
              <a:rPr lang="en-GB" sz="2200" dirty="0">
                <a:latin typeface="Calibri"/>
                <a:ea typeface="Calibri"/>
                <a:cs typeface="Calibri"/>
                <a:sym typeface="Calibri"/>
              </a:rPr>
              <a:t>, </a:t>
            </a:r>
            <a:r>
              <a:rPr lang="en-GB" sz="2200" dirty="0" err="1">
                <a:latin typeface="Calibri"/>
                <a:ea typeface="Calibri"/>
                <a:cs typeface="Calibri"/>
                <a:sym typeface="Calibri"/>
              </a:rPr>
              <a:t>decentralizace</a:t>
            </a:r>
            <a:r>
              <a:rPr lang="en-GB" sz="2200" dirty="0">
                <a:latin typeface="Calibri"/>
                <a:ea typeface="Calibri"/>
                <a:cs typeface="Calibri"/>
                <a:sym typeface="Calibri"/>
              </a:rPr>
              <a:t> a </a:t>
            </a:r>
            <a:r>
              <a:rPr lang="en-GB" sz="2200" dirty="0" err="1">
                <a:latin typeface="Calibri"/>
                <a:ea typeface="Calibri"/>
                <a:cs typeface="Calibri"/>
                <a:sym typeface="Calibri"/>
              </a:rPr>
              <a:t>konsensu</a:t>
            </a:r>
            <a:r>
              <a:rPr lang="en-GB" sz="2200" dirty="0">
                <a:latin typeface="Calibri"/>
                <a:ea typeface="Calibri"/>
                <a:cs typeface="Calibri"/>
                <a:sym typeface="Calibri"/>
              </a:rPr>
              <a:t> k </a:t>
            </a:r>
            <a:r>
              <a:rPr lang="en-GB" sz="2200" dirty="0" err="1">
                <a:latin typeface="Calibri"/>
                <a:ea typeface="Calibri"/>
                <a:cs typeface="Calibri"/>
                <a:sym typeface="Calibri"/>
              </a:rPr>
              <a:t>vytvoření</a:t>
            </a:r>
            <a:r>
              <a:rPr lang="en-GB" sz="2200" dirty="0">
                <a:latin typeface="Calibri"/>
                <a:ea typeface="Calibri"/>
                <a:cs typeface="Calibri"/>
                <a:sym typeface="Calibri"/>
              </a:rPr>
              <a:t> </a:t>
            </a:r>
            <a:r>
              <a:rPr lang="en-GB" sz="2200" dirty="0" err="1">
                <a:latin typeface="Calibri"/>
                <a:ea typeface="Calibri"/>
                <a:cs typeface="Calibri"/>
                <a:sym typeface="Calibri"/>
              </a:rPr>
              <a:t>vysoce</a:t>
            </a:r>
            <a:r>
              <a:rPr lang="en-GB" sz="2200" dirty="0">
                <a:latin typeface="Calibri"/>
                <a:ea typeface="Calibri"/>
                <a:cs typeface="Calibri"/>
                <a:sym typeface="Calibri"/>
              </a:rPr>
              <a:t> </a:t>
            </a:r>
            <a:r>
              <a:rPr lang="en-GB" sz="2200" dirty="0" err="1">
                <a:latin typeface="Calibri"/>
                <a:ea typeface="Calibri"/>
                <a:cs typeface="Calibri"/>
                <a:sym typeface="Calibri"/>
              </a:rPr>
              <a:t>bezpečného</a:t>
            </a:r>
            <a:r>
              <a:rPr lang="en-GB" sz="2200" dirty="0">
                <a:latin typeface="Calibri"/>
                <a:ea typeface="Calibri"/>
                <a:cs typeface="Calibri"/>
                <a:sym typeface="Calibri"/>
              </a:rPr>
              <a:t> </a:t>
            </a:r>
            <a:r>
              <a:rPr lang="en-GB" sz="2200" dirty="0" err="1">
                <a:latin typeface="Calibri"/>
                <a:ea typeface="Calibri"/>
                <a:cs typeface="Calibri"/>
                <a:sym typeface="Calibri"/>
              </a:rPr>
              <a:t>základního</a:t>
            </a:r>
            <a:r>
              <a:rPr lang="en-GB" sz="2200" dirty="0">
                <a:latin typeface="Calibri"/>
                <a:ea typeface="Calibri"/>
                <a:cs typeface="Calibri"/>
                <a:sym typeface="Calibri"/>
              </a:rPr>
              <a:t> </a:t>
            </a:r>
            <a:r>
              <a:rPr lang="en-GB" sz="2200" dirty="0" err="1">
                <a:latin typeface="Calibri"/>
                <a:ea typeface="Calibri"/>
                <a:cs typeface="Calibri"/>
                <a:sym typeface="Calibri"/>
              </a:rPr>
              <a:t>softwarového</a:t>
            </a:r>
            <a:r>
              <a:rPr lang="en-GB" sz="2200" dirty="0">
                <a:latin typeface="Calibri"/>
                <a:ea typeface="Calibri"/>
                <a:cs typeface="Calibri"/>
                <a:sym typeface="Calibri"/>
              </a:rPr>
              <a:t> systému, se </a:t>
            </a:r>
            <a:r>
              <a:rPr lang="en-GB" sz="2200" dirty="0" err="1">
                <a:latin typeface="Calibri"/>
                <a:ea typeface="Calibri"/>
                <a:cs typeface="Calibri"/>
                <a:sym typeface="Calibri"/>
              </a:rPr>
              <a:t>kterým</a:t>
            </a:r>
            <a:r>
              <a:rPr lang="en-GB" sz="2200" dirty="0">
                <a:latin typeface="Calibri"/>
                <a:ea typeface="Calibri"/>
                <a:cs typeface="Calibri"/>
                <a:sym typeface="Calibri"/>
              </a:rPr>
              <a:t> je </a:t>
            </a:r>
            <a:r>
              <a:rPr lang="en-GB" sz="2200" dirty="0" err="1">
                <a:latin typeface="Calibri"/>
                <a:ea typeface="Calibri"/>
                <a:cs typeface="Calibri"/>
                <a:sym typeface="Calibri"/>
              </a:rPr>
              <a:t>téměř</a:t>
            </a:r>
            <a:r>
              <a:rPr lang="en-GB" sz="2200" dirty="0">
                <a:latin typeface="Calibri"/>
                <a:ea typeface="Calibri"/>
                <a:cs typeface="Calibri"/>
                <a:sym typeface="Calibri"/>
              </a:rPr>
              <a:t> </a:t>
            </a:r>
            <a:r>
              <a:rPr lang="en-GB" sz="2200" dirty="0" err="1">
                <a:latin typeface="Calibri"/>
                <a:ea typeface="Calibri"/>
                <a:cs typeface="Calibri"/>
                <a:sym typeface="Calibri"/>
              </a:rPr>
              <a:t>nemožné</a:t>
            </a:r>
            <a:r>
              <a:rPr lang="en-GB" sz="2200" dirty="0">
                <a:latin typeface="Calibri"/>
                <a:ea typeface="Calibri"/>
                <a:cs typeface="Calibri"/>
                <a:sym typeface="Calibri"/>
              </a:rPr>
              <a:t> </a:t>
            </a:r>
            <a:r>
              <a:rPr lang="en-GB" sz="2200" dirty="0" err="1">
                <a:latin typeface="Calibri"/>
                <a:ea typeface="Calibri"/>
                <a:cs typeface="Calibri"/>
                <a:sym typeface="Calibri"/>
              </a:rPr>
              <a:t>manipulovat</a:t>
            </a:r>
            <a:r>
              <a:rPr lang="en-GB" sz="2200" dirty="0">
                <a:latin typeface="Calibri"/>
                <a:ea typeface="Calibri"/>
                <a:cs typeface="Calibri"/>
                <a:sym typeface="Calibri"/>
              </a:rPr>
              <a:t>. </a:t>
            </a:r>
            <a:r>
              <a:rPr lang="en-GB" sz="2200" dirty="0" err="1">
                <a:latin typeface="Calibri"/>
                <a:ea typeface="Calibri"/>
                <a:cs typeface="Calibri"/>
                <a:sym typeface="Calibri"/>
              </a:rPr>
              <a:t>Neexistuje</a:t>
            </a:r>
            <a:r>
              <a:rPr lang="en-GB" sz="2200" dirty="0">
                <a:latin typeface="Calibri"/>
                <a:ea typeface="Calibri"/>
                <a:cs typeface="Calibri"/>
                <a:sym typeface="Calibri"/>
              </a:rPr>
              <a:t> </a:t>
            </a:r>
            <a:r>
              <a:rPr lang="en-GB" sz="2200" dirty="0" err="1">
                <a:latin typeface="Calibri"/>
                <a:ea typeface="Calibri"/>
                <a:cs typeface="Calibri"/>
                <a:sym typeface="Calibri"/>
              </a:rPr>
              <a:t>jediný</a:t>
            </a:r>
            <a:r>
              <a:rPr lang="en-GB" sz="2200" dirty="0">
                <a:latin typeface="Calibri"/>
                <a:ea typeface="Calibri"/>
                <a:cs typeface="Calibri"/>
                <a:sym typeface="Calibri"/>
              </a:rPr>
              <a:t> bod </a:t>
            </a:r>
            <a:r>
              <a:rPr lang="en-GB" sz="2200" dirty="0" err="1">
                <a:latin typeface="Calibri"/>
                <a:ea typeface="Calibri"/>
                <a:cs typeface="Calibri"/>
                <a:sym typeface="Calibri"/>
              </a:rPr>
              <a:t>selhání</a:t>
            </a:r>
            <a:r>
              <a:rPr lang="en-GB" sz="2200" dirty="0">
                <a:latin typeface="Calibri"/>
                <a:ea typeface="Calibri"/>
                <a:cs typeface="Calibri"/>
                <a:sym typeface="Calibri"/>
              </a:rPr>
              <a:t> a </a:t>
            </a:r>
            <a:r>
              <a:rPr lang="en-GB" sz="2200" dirty="0" err="1">
                <a:latin typeface="Calibri"/>
                <a:ea typeface="Calibri"/>
                <a:cs typeface="Calibri"/>
                <a:sym typeface="Calibri"/>
              </a:rPr>
              <a:t>jediný</a:t>
            </a:r>
            <a:r>
              <a:rPr lang="en-GB" sz="2200" dirty="0">
                <a:latin typeface="Calibri"/>
                <a:ea typeface="Calibri"/>
                <a:cs typeface="Calibri"/>
                <a:sym typeface="Calibri"/>
              </a:rPr>
              <a:t> </a:t>
            </a:r>
            <a:r>
              <a:rPr lang="en-GB" sz="2200" dirty="0" err="1">
                <a:latin typeface="Calibri"/>
                <a:ea typeface="Calibri"/>
                <a:cs typeface="Calibri"/>
                <a:sym typeface="Calibri"/>
              </a:rPr>
              <a:t>uživatel</a:t>
            </a:r>
            <a:r>
              <a:rPr lang="en-GB" sz="2200" dirty="0">
                <a:latin typeface="Calibri"/>
                <a:ea typeface="Calibri"/>
                <a:cs typeface="Calibri"/>
                <a:sym typeface="Calibri"/>
              </a:rPr>
              <a:t> </a:t>
            </a:r>
            <a:r>
              <a:rPr lang="en-GB" sz="2200" dirty="0" err="1">
                <a:latin typeface="Calibri"/>
                <a:ea typeface="Calibri"/>
                <a:cs typeface="Calibri"/>
                <a:sym typeface="Calibri"/>
              </a:rPr>
              <a:t>nemůže</a:t>
            </a:r>
            <a:r>
              <a:rPr lang="en-GB" sz="2200" dirty="0">
                <a:latin typeface="Calibri"/>
                <a:ea typeface="Calibri"/>
                <a:cs typeface="Calibri"/>
                <a:sym typeface="Calibri"/>
              </a:rPr>
              <a:t> </a:t>
            </a:r>
            <a:r>
              <a:rPr lang="en-GB" sz="2200" dirty="0" err="1">
                <a:latin typeface="Calibri"/>
                <a:ea typeface="Calibri"/>
                <a:cs typeface="Calibri"/>
                <a:sym typeface="Calibri"/>
              </a:rPr>
              <a:t>změnit</a:t>
            </a:r>
            <a:r>
              <a:rPr lang="en-GB" sz="2200" dirty="0">
                <a:latin typeface="Calibri"/>
                <a:ea typeface="Calibri"/>
                <a:cs typeface="Calibri"/>
                <a:sym typeface="Calibri"/>
              </a:rPr>
              <a:t> </a:t>
            </a:r>
            <a:r>
              <a:rPr lang="en-GB" sz="2200" dirty="0" err="1">
                <a:latin typeface="Calibri"/>
                <a:ea typeface="Calibri"/>
                <a:cs typeface="Calibri"/>
                <a:sym typeface="Calibri"/>
              </a:rPr>
              <a:t>záznamy</a:t>
            </a:r>
            <a:r>
              <a:rPr lang="en-GB" sz="2200" dirty="0">
                <a:latin typeface="Calibri"/>
                <a:ea typeface="Calibri"/>
                <a:cs typeface="Calibri"/>
                <a:sym typeface="Calibri"/>
              </a:rPr>
              <a:t> </a:t>
            </a:r>
            <a:r>
              <a:rPr lang="en-GB" sz="2200" dirty="0" err="1">
                <a:latin typeface="Calibri"/>
                <a:ea typeface="Calibri"/>
                <a:cs typeface="Calibri"/>
                <a:sym typeface="Calibri"/>
              </a:rPr>
              <a:t>transakcí</a:t>
            </a:r>
            <a:r>
              <a:rPr lang="en-GB" sz="2200" dirty="0">
                <a:latin typeface="Calibri"/>
                <a:ea typeface="Calibri"/>
                <a:cs typeface="Calibri"/>
                <a:sym typeface="Calibri"/>
              </a:rPr>
              <a:t>. Blockchain </a:t>
            </a:r>
            <a:r>
              <a:rPr lang="en-GB" sz="2200" dirty="0" err="1">
                <a:latin typeface="Calibri"/>
                <a:ea typeface="Calibri"/>
                <a:cs typeface="Calibri"/>
                <a:sym typeface="Calibri"/>
              </a:rPr>
              <a:t>tedy</a:t>
            </a:r>
            <a:r>
              <a:rPr lang="en-GB" sz="2200" dirty="0">
                <a:latin typeface="Calibri"/>
                <a:ea typeface="Calibri"/>
                <a:cs typeface="Calibri"/>
                <a:sym typeface="Calibri"/>
              </a:rPr>
              <a:t> </a:t>
            </a:r>
            <a:r>
              <a:rPr lang="en-GB" sz="2200" dirty="0" err="1">
                <a:latin typeface="Calibri"/>
                <a:ea typeface="Calibri"/>
                <a:cs typeface="Calibri"/>
                <a:sym typeface="Calibri"/>
              </a:rPr>
              <a:t>může</a:t>
            </a:r>
            <a:r>
              <a:rPr lang="en-GB" sz="2200" dirty="0">
                <a:latin typeface="Calibri"/>
                <a:ea typeface="Calibri"/>
                <a:cs typeface="Calibri"/>
                <a:sym typeface="Calibri"/>
              </a:rPr>
              <a:t> </a:t>
            </a:r>
            <a:r>
              <a:rPr lang="en-GB" sz="2200" dirty="0" err="1">
                <a:latin typeface="Calibri"/>
                <a:ea typeface="Calibri"/>
                <a:cs typeface="Calibri"/>
                <a:sym typeface="Calibri"/>
              </a:rPr>
              <a:t>zvýšit</a:t>
            </a:r>
            <a:r>
              <a:rPr lang="en-GB" sz="2200" dirty="0">
                <a:latin typeface="Calibri"/>
                <a:ea typeface="Calibri"/>
                <a:cs typeface="Calibri"/>
                <a:sym typeface="Calibri"/>
              </a:rPr>
              <a:t> </a:t>
            </a:r>
            <a:r>
              <a:rPr lang="en-GB" sz="2200" dirty="0" err="1">
                <a:latin typeface="Calibri"/>
                <a:ea typeface="Calibri"/>
                <a:cs typeface="Calibri"/>
                <a:sym typeface="Calibri"/>
              </a:rPr>
              <a:t>bezpečnost</a:t>
            </a:r>
            <a:r>
              <a:rPr lang="en-GB" sz="2200" dirty="0">
                <a:latin typeface="Calibri"/>
                <a:ea typeface="Calibri"/>
                <a:cs typeface="Calibri"/>
                <a:sym typeface="Calibri"/>
              </a:rPr>
              <a:t> a </a:t>
            </a:r>
            <a:r>
              <a:rPr lang="en-GB" sz="2200" dirty="0" err="1">
                <a:latin typeface="Calibri"/>
                <a:ea typeface="Calibri"/>
                <a:cs typeface="Calibri"/>
                <a:sym typeface="Calibri"/>
              </a:rPr>
              <a:t>důvěru</a:t>
            </a:r>
            <a:r>
              <a:rPr lang="en-GB" sz="2200" dirty="0">
                <a:latin typeface="Calibri"/>
                <a:ea typeface="Calibri"/>
                <a:cs typeface="Calibri"/>
                <a:sym typeface="Calibri"/>
              </a:rPr>
              <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b="1" dirty="0" err="1">
                <a:latin typeface="Calibri"/>
                <a:ea typeface="Calibri"/>
                <a:cs typeface="Calibri"/>
                <a:sym typeface="Calibri"/>
              </a:rPr>
              <a:t>Vylepšená</a:t>
            </a:r>
            <a:r>
              <a:rPr lang="en-GB" sz="2200" b="1" dirty="0">
                <a:latin typeface="Calibri"/>
                <a:ea typeface="Calibri"/>
                <a:cs typeface="Calibri"/>
                <a:sym typeface="Calibri"/>
              </a:rPr>
              <a:t> </a:t>
            </a:r>
            <a:r>
              <a:rPr lang="en-GB" sz="2200" b="1" dirty="0" err="1">
                <a:latin typeface="Calibri"/>
                <a:ea typeface="Calibri"/>
                <a:cs typeface="Calibri"/>
                <a:sym typeface="Calibri"/>
              </a:rPr>
              <a:t>efektivita</a:t>
            </a:r>
            <a:r>
              <a:rPr lang="en-GB" sz="2200" b="1" dirty="0">
                <a:latin typeface="Calibri"/>
                <a:ea typeface="Calibri"/>
                <a:cs typeface="Calibri"/>
                <a:sym typeface="Calibri"/>
              </a:rPr>
              <a:t>​: </a:t>
            </a:r>
            <a:r>
              <a:rPr lang="en-GB" sz="2200" dirty="0">
                <a:latin typeface="Calibri"/>
                <a:ea typeface="Calibri"/>
                <a:cs typeface="Calibri"/>
                <a:sym typeface="Calibri"/>
              </a:rPr>
              <a:t>Blockchain </a:t>
            </a:r>
            <a:r>
              <a:rPr lang="en-GB" sz="2200" dirty="0" err="1">
                <a:latin typeface="Calibri"/>
                <a:ea typeface="Calibri"/>
                <a:cs typeface="Calibri"/>
                <a:sym typeface="Calibri"/>
              </a:rPr>
              <a:t>může</a:t>
            </a:r>
            <a:r>
              <a:rPr lang="en-GB" sz="2200" dirty="0">
                <a:latin typeface="Calibri"/>
                <a:ea typeface="Calibri"/>
                <a:cs typeface="Calibri"/>
                <a:sym typeface="Calibri"/>
              </a:rPr>
              <a:t> </a:t>
            </a:r>
            <a:r>
              <a:rPr lang="en-GB" sz="2200" dirty="0" err="1">
                <a:latin typeface="Calibri"/>
                <a:ea typeface="Calibri"/>
                <a:cs typeface="Calibri"/>
                <a:sym typeface="Calibri"/>
              </a:rPr>
              <a:t>urychlit</a:t>
            </a:r>
            <a:r>
              <a:rPr lang="en-GB" sz="2200" dirty="0">
                <a:latin typeface="Calibri"/>
                <a:ea typeface="Calibri"/>
                <a:cs typeface="Calibri"/>
                <a:sym typeface="Calibri"/>
              </a:rPr>
              <a:t> </a:t>
            </a:r>
            <a:r>
              <a:rPr lang="en-GB" sz="2200" dirty="0" err="1">
                <a:latin typeface="Calibri"/>
                <a:ea typeface="Calibri"/>
                <a:cs typeface="Calibri"/>
                <a:sym typeface="Calibri"/>
              </a:rPr>
              <a:t>mezipodnikové</a:t>
            </a:r>
            <a:r>
              <a:rPr lang="en-GB" sz="2200" dirty="0">
                <a:latin typeface="Calibri"/>
                <a:ea typeface="Calibri"/>
                <a:cs typeface="Calibri"/>
                <a:sym typeface="Calibri"/>
              </a:rPr>
              <a:t> </a:t>
            </a:r>
            <a:r>
              <a:rPr lang="en-GB" sz="2200" dirty="0" err="1">
                <a:latin typeface="Calibri"/>
                <a:ea typeface="Calibri"/>
                <a:cs typeface="Calibri"/>
                <a:sym typeface="Calibri"/>
              </a:rPr>
              <a:t>transakce</a:t>
            </a:r>
            <a:r>
              <a:rPr lang="en-GB" sz="2200" dirty="0">
                <a:latin typeface="Calibri"/>
                <a:ea typeface="Calibri"/>
                <a:cs typeface="Calibri"/>
                <a:sym typeface="Calibri"/>
              </a:rPr>
              <a:t> </a:t>
            </a:r>
            <a:r>
              <a:rPr lang="en-GB" sz="2200" dirty="0" err="1">
                <a:latin typeface="Calibri"/>
                <a:ea typeface="Calibri"/>
                <a:cs typeface="Calibri"/>
                <a:sym typeface="Calibri"/>
              </a:rPr>
              <a:t>tím</a:t>
            </a:r>
            <a:r>
              <a:rPr lang="en-GB" sz="2200" dirty="0">
                <a:latin typeface="Calibri"/>
                <a:ea typeface="Calibri"/>
                <a:cs typeface="Calibri"/>
                <a:sym typeface="Calibri"/>
              </a:rPr>
              <a:t>, </a:t>
            </a:r>
            <a:r>
              <a:rPr lang="en-GB" sz="2200" dirty="0" err="1">
                <a:latin typeface="Calibri"/>
                <a:ea typeface="Calibri"/>
                <a:cs typeface="Calibri"/>
                <a:sym typeface="Calibri"/>
              </a:rPr>
              <a:t>že</a:t>
            </a:r>
            <a:r>
              <a:rPr lang="en-GB" sz="2200" dirty="0">
                <a:latin typeface="Calibri"/>
                <a:ea typeface="Calibri"/>
                <a:cs typeface="Calibri"/>
                <a:sym typeface="Calibri"/>
              </a:rPr>
              <a:t> </a:t>
            </a:r>
            <a:r>
              <a:rPr lang="en-GB" sz="2200" dirty="0" err="1">
                <a:latin typeface="Calibri"/>
                <a:ea typeface="Calibri"/>
                <a:cs typeface="Calibri"/>
                <a:sym typeface="Calibri"/>
              </a:rPr>
              <a:t>poskytuje</a:t>
            </a:r>
            <a:r>
              <a:rPr lang="en-GB" sz="2200" dirty="0">
                <a:latin typeface="Calibri"/>
                <a:ea typeface="Calibri"/>
                <a:cs typeface="Calibri"/>
                <a:sym typeface="Calibri"/>
              </a:rPr>
              <a:t> </a:t>
            </a:r>
            <a:r>
              <a:rPr lang="en-GB" sz="2200" dirty="0" err="1">
                <a:latin typeface="Calibri"/>
                <a:ea typeface="Calibri"/>
                <a:cs typeface="Calibri"/>
                <a:sym typeface="Calibri"/>
              </a:rPr>
              <a:t>transparentnost</a:t>
            </a:r>
            <a:r>
              <a:rPr lang="en-GB" sz="2200" dirty="0">
                <a:latin typeface="Calibri"/>
                <a:ea typeface="Calibri"/>
                <a:cs typeface="Calibri"/>
                <a:sym typeface="Calibri"/>
              </a:rPr>
              <a:t> a </a:t>
            </a:r>
            <a:r>
              <a:rPr lang="en-GB" sz="2200" dirty="0" err="1">
                <a:latin typeface="Calibri"/>
                <a:ea typeface="Calibri"/>
                <a:cs typeface="Calibri"/>
                <a:sym typeface="Calibri"/>
              </a:rPr>
              <a:t>podporuje</a:t>
            </a:r>
            <a:r>
              <a:rPr lang="en-GB" sz="2200" dirty="0">
                <a:latin typeface="Calibri"/>
                <a:ea typeface="Calibri"/>
                <a:cs typeface="Calibri"/>
                <a:sym typeface="Calibri"/>
              </a:rPr>
              <a:t> </a:t>
            </a:r>
            <a:r>
              <a:rPr lang="en-GB" sz="2200" dirty="0" err="1">
                <a:latin typeface="Calibri"/>
                <a:ea typeface="Calibri"/>
                <a:cs typeface="Calibri"/>
                <a:sym typeface="Calibri"/>
              </a:rPr>
              <a:t>zprostředkování</a:t>
            </a:r>
            <a:r>
              <a:rPr lang="en-GB" sz="2200" dirty="0">
                <a:latin typeface="Calibri"/>
                <a:ea typeface="Calibri"/>
                <a:cs typeface="Calibri"/>
                <a:sym typeface="Calibri"/>
              </a:rPr>
              <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b="1" dirty="0" err="1">
                <a:latin typeface="Calibri"/>
                <a:ea typeface="Calibri"/>
                <a:cs typeface="Calibri"/>
                <a:sym typeface="Calibri"/>
              </a:rPr>
              <a:t>Rychlejší</a:t>
            </a:r>
            <a:r>
              <a:rPr lang="en-GB" sz="2200" b="1" dirty="0">
                <a:latin typeface="Calibri"/>
                <a:ea typeface="Calibri"/>
                <a:cs typeface="Calibri"/>
                <a:sym typeface="Calibri"/>
              </a:rPr>
              <a:t> </a:t>
            </a:r>
            <a:r>
              <a:rPr lang="en-GB" sz="2200" b="1" dirty="0" err="1">
                <a:latin typeface="Calibri"/>
                <a:ea typeface="Calibri"/>
                <a:cs typeface="Calibri"/>
                <a:sym typeface="Calibri"/>
              </a:rPr>
              <a:t>auditování</a:t>
            </a:r>
            <a:r>
              <a:rPr lang="en-GB" sz="2200" b="1" dirty="0">
                <a:latin typeface="Calibri"/>
                <a:ea typeface="Calibri"/>
                <a:cs typeface="Calibri"/>
                <a:sym typeface="Calibri"/>
              </a:rPr>
              <a:t>:​ </a:t>
            </a:r>
            <a:r>
              <a:rPr lang="en-GB" sz="2200" dirty="0" err="1">
                <a:latin typeface="Calibri"/>
                <a:ea typeface="Calibri"/>
                <a:cs typeface="Calibri"/>
                <a:sym typeface="Calibri"/>
              </a:rPr>
              <a:t>Záznamy</a:t>
            </a:r>
            <a:r>
              <a:rPr lang="en-GB" sz="2200" dirty="0">
                <a:latin typeface="Calibri"/>
                <a:ea typeface="Calibri"/>
                <a:cs typeface="Calibri"/>
                <a:sym typeface="Calibri"/>
              </a:rPr>
              <a:t> </a:t>
            </a:r>
            <a:r>
              <a:rPr lang="en-GB" sz="2200" dirty="0" err="1">
                <a:latin typeface="Calibri"/>
                <a:ea typeface="Calibri"/>
                <a:cs typeface="Calibri"/>
                <a:sym typeface="Calibri"/>
              </a:rPr>
              <a:t>blockchainu</a:t>
            </a:r>
            <a:r>
              <a:rPr lang="en-GB" sz="2200" dirty="0">
                <a:latin typeface="Calibri"/>
                <a:ea typeface="Calibri"/>
                <a:cs typeface="Calibri"/>
                <a:sym typeface="Calibri"/>
              </a:rPr>
              <a:t> </a:t>
            </a:r>
            <a:r>
              <a:rPr lang="en-GB" sz="2200" dirty="0" err="1">
                <a:latin typeface="Calibri"/>
                <a:ea typeface="Calibri"/>
                <a:cs typeface="Calibri"/>
                <a:sym typeface="Calibri"/>
              </a:rPr>
              <a:t>jsou</a:t>
            </a:r>
            <a:r>
              <a:rPr lang="en-GB" sz="2200" dirty="0">
                <a:latin typeface="Calibri"/>
                <a:ea typeface="Calibri"/>
                <a:cs typeface="Calibri"/>
                <a:sym typeface="Calibri"/>
              </a:rPr>
              <a:t> </a:t>
            </a:r>
            <a:r>
              <a:rPr lang="en-GB" sz="2200" dirty="0" err="1">
                <a:latin typeface="Calibri"/>
                <a:ea typeface="Calibri"/>
                <a:cs typeface="Calibri"/>
                <a:sym typeface="Calibri"/>
              </a:rPr>
              <a:t>chronologicky</a:t>
            </a:r>
            <a:r>
              <a:rPr lang="en-GB" sz="2200" dirty="0">
                <a:latin typeface="Calibri"/>
                <a:ea typeface="Calibri"/>
                <a:cs typeface="Calibri"/>
                <a:sym typeface="Calibri"/>
              </a:rPr>
              <a:t> </a:t>
            </a:r>
            <a:r>
              <a:rPr lang="en-GB" sz="2200" dirty="0" err="1">
                <a:latin typeface="Calibri"/>
                <a:ea typeface="Calibri"/>
                <a:cs typeface="Calibri"/>
                <a:sym typeface="Calibri"/>
              </a:rPr>
              <a:t>neměnné</a:t>
            </a:r>
            <a:r>
              <a:rPr lang="en-GB" sz="2200" dirty="0">
                <a:latin typeface="Calibri"/>
                <a:ea typeface="Calibri"/>
                <a:cs typeface="Calibri"/>
                <a:sym typeface="Calibri"/>
              </a:rPr>
              <a:t>, </a:t>
            </a:r>
            <a:r>
              <a:rPr lang="en-GB" sz="2200" dirty="0" err="1">
                <a:latin typeface="Calibri"/>
                <a:ea typeface="Calibri"/>
                <a:cs typeface="Calibri"/>
                <a:sym typeface="Calibri"/>
              </a:rPr>
              <a:t>což</a:t>
            </a:r>
            <a:r>
              <a:rPr lang="en-GB" sz="2200" dirty="0">
                <a:latin typeface="Calibri"/>
                <a:ea typeface="Calibri"/>
                <a:cs typeface="Calibri"/>
                <a:sym typeface="Calibri"/>
              </a:rPr>
              <a:t> </a:t>
            </a:r>
            <a:r>
              <a:rPr lang="en-GB" sz="2200" dirty="0" err="1">
                <a:latin typeface="Calibri"/>
                <a:ea typeface="Calibri"/>
                <a:cs typeface="Calibri"/>
                <a:sym typeface="Calibri"/>
              </a:rPr>
              <a:t>znamená</a:t>
            </a:r>
            <a:r>
              <a:rPr lang="en-GB" sz="2200" dirty="0">
                <a:latin typeface="Calibri"/>
                <a:ea typeface="Calibri"/>
                <a:cs typeface="Calibri"/>
                <a:sym typeface="Calibri"/>
              </a:rPr>
              <a:t>, </a:t>
            </a:r>
            <a:r>
              <a:rPr lang="en-GB" sz="2200" dirty="0" err="1">
                <a:latin typeface="Calibri"/>
                <a:ea typeface="Calibri"/>
                <a:cs typeface="Calibri"/>
                <a:sym typeface="Calibri"/>
              </a:rPr>
              <a:t>že</a:t>
            </a:r>
            <a:r>
              <a:rPr lang="en-GB" sz="2200" dirty="0">
                <a:latin typeface="Calibri"/>
                <a:ea typeface="Calibri"/>
                <a:cs typeface="Calibri"/>
                <a:sym typeface="Calibri"/>
              </a:rPr>
              <a:t> </a:t>
            </a:r>
            <a:r>
              <a:rPr lang="en-GB" sz="2200" dirty="0" err="1">
                <a:latin typeface="Calibri"/>
                <a:ea typeface="Calibri"/>
                <a:cs typeface="Calibri"/>
                <a:sym typeface="Calibri"/>
              </a:rPr>
              <a:t>všechny</a:t>
            </a:r>
            <a:r>
              <a:rPr lang="en-GB" sz="2200" dirty="0">
                <a:latin typeface="Calibri"/>
                <a:ea typeface="Calibri"/>
                <a:cs typeface="Calibri"/>
                <a:sym typeface="Calibri"/>
              </a:rPr>
              <a:t> </a:t>
            </a:r>
            <a:r>
              <a:rPr lang="en-GB" sz="2200" dirty="0" err="1">
                <a:latin typeface="Calibri"/>
                <a:ea typeface="Calibri"/>
                <a:cs typeface="Calibri"/>
                <a:sym typeface="Calibri"/>
              </a:rPr>
              <a:t>záznamy</a:t>
            </a:r>
            <a:r>
              <a:rPr lang="en-GB" sz="2200" dirty="0">
                <a:latin typeface="Calibri"/>
                <a:ea typeface="Calibri"/>
                <a:cs typeface="Calibri"/>
                <a:sym typeface="Calibri"/>
              </a:rPr>
              <a:t> </a:t>
            </a:r>
            <a:r>
              <a:rPr lang="en-GB" sz="2200" dirty="0" err="1">
                <a:latin typeface="Calibri"/>
                <a:ea typeface="Calibri"/>
                <a:cs typeface="Calibri"/>
                <a:sym typeface="Calibri"/>
              </a:rPr>
              <a:t>jsou</a:t>
            </a:r>
            <a:r>
              <a:rPr lang="en-GB" sz="2200" dirty="0">
                <a:latin typeface="Calibri"/>
                <a:ea typeface="Calibri"/>
                <a:cs typeface="Calibri"/>
                <a:sym typeface="Calibri"/>
              </a:rPr>
              <a:t> </a:t>
            </a:r>
            <a:r>
              <a:rPr lang="en-GB" sz="2200" dirty="0" err="1">
                <a:latin typeface="Calibri"/>
                <a:ea typeface="Calibri"/>
                <a:cs typeface="Calibri"/>
                <a:sym typeface="Calibri"/>
              </a:rPr>
              <a:t>vždy</a:t>
            </a:r>
            <a:r>
              <a:rPr lang="en-GB" sz="2200" dirty="0">
                <a:latin typeface="Calibri"/>
                <a:ea typeface="Calibri"/>
                <a:cs typeface="Calibri"/>
                <a:sym typeface="Calibri"/>
              </a:rPr>
              <a:t> </a:t>
            </a:r>
            <a:r>
              <a:rPr lang="en-GB" sz="2200" dirty="0" err="1">
                <a:latin typeface="Calibri"/>
                <a:ea typeface="Calibri"/>
                <a:cs typeface="Calibri"/>
                <a:sym typeface="Calibri"/>
              </a:rPr>
              <a:t>seřazeny</a:t>
            </a:r>
            <a:r>
              <a:rPr lang="en-GB" sz="2200" dirty="0">
                <a:latin typeface="Calibri"/>
                <a:ea typeface="Calibri"/>
                <a:cs typeface="Calibri"/>
                <a:sym typeface="Calibri"/>
              </a:rPr>
              <a:t> </a:t>
            </a:r>
            <a:r>
              <a:rPr lang="en-GB" sz="2200" dirty="0" err="1">
                <a:latin typeface="Calibri"/>
                <a:ea typeface="Calibri"/>
                <a:cs typeface="Calibri"/>
                <a:sym typeface="Calibri"/>
              </a:rPr>
              <a:t>podle</a:t>
            </a:r>
            <a:r>
              <a:rPr lang="en-GB" sz="2200" dirty="0">
                <a:latin typeface="Calibri"/>
                <a:ea typeface="Calibri"/>
                <a:cs typeface="Calibri"/>
                <a:sym typeface="Calibri"/>
              </a:rPr>
              <a:t> </a:t>
            </a:r>
            <a:r>
              <a:rPr lang="en-GB" sz="2200" dirty="0" err="1">
                <a:latin typeface="Calibri"/>
                <a:ea typeface="Calibri"/>
                <a:cs typeface="Calibri"/>
                <a:sym typeface="Calibri"/>
              </a:rPr>
              <a:t>času</a:t>
            </a:r>
            <a:r>
              <a:rPr lang="en-GB" sz="2200" dirty="0">
                <a:latin typeface="Calibri"/>
                <a:ea typeface="Calibri"/>
                <a:cs typeface="Calibri"/>
                <a:sym typeface="Calibri"/>
              </a:rPr>
              <a:t>. </a:t>
            </a:r>
            <a:r>
              <a:rPr lang="en-GB" sz="2200" dirty="0" err="1">
                <a:latin typeface="Calibri"/>
                <a:ea typeface="Calibri"/>
                <a:cs typeface="Calibri"/>
                <a:sym typeface="Calibri"/>
              </a:rPr>
              <a:t>Díky</a:t>
            </a:r>
            <a:r>
              <a:rPr lang="en-GB" sz="2200" dirty="0">
                <a:latin typeface="Calibri"/>
                <a:ea typeface="Calibri"/>
                <a:cs typeface="Calibri"/>
                <a:sym typeface="Calibri"/>
              </a:rPr>
              <a:t> </a:t>
            </a:r>
            <a:r>
              <a:rPr lang="en-GB" sz="2200" dirty="0" err="1">
                <a:latin typeface="Calibri"/>
                <a:ea typeface="Calibri"/>
                <a:cs typeface="Calibri"/>
                <a:sym typeface="Calibri"/>
              </a:rPr>
              <a:t>této</a:t>
            </a:r>
            <a:r>
              <a:rPr lang="en-GB" sz="2200" dirty="0">
                <a:latin typeface="Calibri"/>
                <a:ea typeface="Calibri"/>
                <a:cs typeface="Calibri"/>
                <a:sym typeface="Calibri"/>
              </a:rPr>
              <a:t> </a:t>
            </a:r>
            <a:r>
              <a:rPr lang="en-GB" sz="2200" dirty="0" err="1">
                <a:latin typeface="Calibri"/>
                <a:ea typeface="Calibri"/>
                <a:cs typeface="Calibri"/>
                <a:sym typeface="Calibri"/>
              </a:rPr>
              <a:t>transparentnosti</a:t>
            </a:r>
            <a:r>
              <a:rPr lang="en-GB" sz="2200" dirty="0">
                <a:latin typeface="Calibri"/>
                <a:ea typeface="Calibri"/>
                <a:cs typeface="Calibri"/>
                <a:sym typeface="Calibri"/>
              </a:rPr>
              <a:t> </a:t>
            </a:r>
            <a:r>
              <a:rPr lang="en-GB" sz="2200" dirty="0" err="1">
                <a:latin typeface="Calibri"/>
                <a:ea typeface="Calibri"/>
                <a:cs typeface="Calibri"/>
                <a:sym typeface="Calibri"/>
              </a:rPr>
              <a:t>dat</a:t>
            </a:r>
            <a:r>
              <a:rPr lang="en-GB" sz="2200" dirty="0">
                <a:latin typeface="Calibri"/>
                <a:ea typeface="Calibri"/>
                <a:cs typeface="Calibri"/>
                <a:sym typeface="Calibri"/>
              </a:rPr>
              <a:t> je </a:t>
            </a:r>
            <a:r>
              <a:rPr lang="en-GB" sz="2200" dirty="0" err="1">
                <a:latin typeface="Calibri"/>
                <a:ea typeface="Calibri"/>
                <a:cs typeface="Calibri"/>
                <a:sym typeface="Calibri"/>
              </a:rPr>
              <a:t>zpracování</a:t>
            </a:r>
            <a:r>
              <a:rPr lang="en-GB" sz="2200" dirty="0">
                <a:latin typeface="Calibri"/>
                <a:ea typeface="Calibri"/>
                <a:cs typeface="Calibri"/>
                <a:sym typeface="Calibri"/>
              </a:rPr>
              <a:t> </a:t>
            </a:r>
            <a:r>
              <a:rPr lang="en-GB" sz="2200" dirty="0" err="1">
                <a:latin typeface="Calibri"/>
                <a:ea typeface="Calibri"/>
                <a:cs typeface="Calibri"/>
                <a:sym typeface="Calibri"/>
              </a:rPr>
              <a:t>auditu</a:t>
            </a:r>
            <a:r>
              <a:rPr lang="en-GB" sz="2200" dirty="0">
                <a:latin typeface="Calibri"/>
                <a:ea typeface="Calibri"/>
                <a:cs typeface="Calibri"/>
                <a:sym typeface="Calibri"/>
              </a:rPr>
              <a:t> </a:t>
            </a:r>
            <a:r>
              <a:rPr lang="en-GB" sz="2200" dirty="0" err="1">
                <a:latin typeface="Calibri"/>
                <a:ea typeface="Calibri"/>
                <a:cs typeface="Calibri"/>
                <a:sym typeface="Calibri"/>
              </a:rPr>
              <a:t>mnohem</a:t>
            </a:r>
            <a:r>
              <a:rPr lang="en-GB" sz="2200" dirty="0">
                <a:latin typeface="Calibri"/>
                <a:ea typeface="Calibri"/>
                <a:cs typeface="Calibri"/>
                <a:sym typeface="Calibri"/>
              </a:rPr>
              <a:t> </a:t>
            </a:r>
            <a:r>
              <a:rPr lang="en-GB" sz="2200" dirty="0" err="1">
                <a:latin typeface="Calibri"/>
                <a:ea typeface="Calibri"/>
                <a:cs typeface="Calibri"/>
                <a:sym typeface="Calibri"/>
              </a:rPr>
              <a:t>rychlejší</a:t>
            </a:r>
            <a:r>
              <a:rPr lang="en-GB" sz="2200" dirty="0">
                <a:latin typeface="Calibri"/>
                <a:ea typeface="Calibri"/>
                <a:cs typeface="Calibri"/>
                <a:sym typeface="Calibri"/>
              </a:rPr>
              <a:t>.</a:t>
            </a:r>
            <a:endParaRPr sz="2200" dirty="0">
              <a:latin typeface="Calibri"/>
              <a:ea typeface="Calibri"/>
              <a:cs typeface="Calibri"/>
              <a:sym typeface="Calibri"/>
            </a:endParaRPr>
          </a:p>
          <a:p>
            <a:pPr marL="1371600" marR="0" lvl="0" indent="0" algn="l" rtl="0">
              <a:lnSpc>
                <a:spcPct val="100000"/>
              </a:lnSpc>
              <a:spcBef>
                <a:spcPts val="0"/>
              </a:spcBef>
              <a:spcAft>
                <a:spcPts val="0"/>
              </a:spcAft>
              <a:buNone/>
            </a:pPr>
            <a:endParaRPr sz="2200" dirty="0">
              <a:latin typeface="Calibri"/>
              <a:ea typeface="Calibri"/>
              <a:cs typeface="Calibri"/>
              <a:sym typeface="Calibri"/>
            </a:endParaRPr>
          </a:p>
          <a:p>
            <a:pPr marL="914400" marR="0" lvl="0" indent="0" algn="l" rtl="0">
              <a:lnSpc>
                <a:spcPct val="100000"/>
              </a:lnSpc>
              <a:spcBef>
                <a:spcPts val="0"/>
              </a:spcBef>
              <a:spcAft>
                <a:spcPts val="0"/>
              </a:spcAft>
              <a:buNone/>
            </a:pPr>
            <a:endParaRPr sz="2200" dirty="0">
              <a:latin typeface="Calibri"/>
              <a:ea typeface="Calibri"/>
              <a:cs typeface="Calibri"/>
              <a:sym typeface="Calibri"/>
            </a:endParaRPr>
          </a:p>
          <a:p>
            <a:pPr marL="914400" marR="0" lvl="0" indent="0" algn="l" rtl="0">
              <a:lnSpc>
                <a:spcPct val="100000"/>
              </a:lnSpc>
              <a:spcBef>
                <a:spcPts val="0"/>
              </a:spcBef>
              <a:spcAft>
                <a:spcPts val="0"/>
              </a:spcAft>
              <a:buNone/>
            </a:pPr>
            <a:endParaRPr sz="2200" dirty="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Shape 568"/>
        <p:cNvGrpSpPr/>
        <p:nvPr/>
      </p:nvGrpSpPr>
      <p:grpSpPr>
        <a:xfrm>
          <a:off x="0" y="0"/>
          <a:ext cx="0" cy="0"/>
          <a:chOff x="0" y="0"/>
          <a:chExt cx="0" cy="0"/>
        </a:xfrm>
      </p:grpSpPr>
      <p:sp>
        <p:nvSpPr>
          <p:cNvPr id="569" name="Google Shape;569;g283a1922f65_0_150"/>
          <p:cNvSpPr/>
          <p:nvPr/>
        </p:nvSpPr>
        <p:spPr>
          <a:xfrm>
            <a:off x="0" y="973684"/>
            <a:ext cx="10705249" cy="5131241"/>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0" name="Google Shape;570;g283a1922f65_0_150"/>
          <p:cNvSpPr txBox="1"/>
          <p:nvPr/>
        </p:nvSpPr>
        <p:spPr>
          <a:xfrm>
            <a:off x="4400550" y="2250350"/>
            <a:ext cx="6034200" cy="3098654"/>
          </a:xfrm>
          <a:prstGeom prst="rect">
            <a:avLst/>
          </a:prstGeom>
          <a:noFill/>
          <a:ln>
            <a:noFill/>
          </a:ln>
        </p:spPr>
        <p:txBody>
          <a:bodyPr spcFirstLastPara="1" wrap="square" lIns="0" tIns="12050" rIns="0" bIns="0" anchor="t" anchorCtr="0">
            <a:spAutoFit/>
          </a:bodyPr>
          <a:lstStyle/>
          <a:p>
            <a:pPr marL="12700" marR="5080" lvl="0" indent="0" algn="r" rtl="0">
              <a:lnSpc>
                <a:spcPct val="109130"/>
              </a:lnSpc>
              <a:spcBef>
                <a:spcPts val="0"/>
              </a:spcBef>
              <a:spcAft>
                <a:spcPts val="0"/>
              </a:spcAft>
              <a:buClr>
                <a:srgbClr val="000000"/>
              </a:buClr>
              <a:buSzPts val="4600"/>
              <a:buFont typeface="Arial"/>
              <a:buNone/>
            </a:pPr>
            <a:r>
              <a:rPr lang="en-GB" sz="4600" b="0" i="0" u="none" strike="noStrike" cap="none" dirty="0">
                <a:solidFill>
                  <a:schemeClr val="lt1"/>
                </a:solidFill>
                <a:latin typeface="Calibri"/>
                <a:ea typeface="Calibri"/>
                <a:cs typeface="Calibri"/>
                <a:sym typeface="Calibri"/>
              </a:rPr>
              <a:t>JAK POUŽÍVAT TECHNOLOGII BLOCKCHAIN V ZEMĚDĚLSKÉM SEKTORU</a:t>
            </a:r>
            <a:endParaRPr sz="4600" b="0" i="0" u="none" strike="noStrike" cap="none" dirty="0">
              <a:solidFill>
                <a:schemeClr val="lt1"/>
              </a:solidFill>
              <a:latin typeface="Calibri"/>
              <a:ea typeface="Calibri"/>
              <a:cs typeface="Calibri"/>
              <a:sym typeface="Calibri"/>
            </a:endParaRPr>
          </a:p>
        </p:txBody>
      </p:sp>
      <p:grpSp>
        <p:nvGrpSpPr>
          <p:cNvPr id="572" name="Google Shape;572;g283a1922f65_0_150"/>
          <p:cNvGrpSpPr/>
          <p:nvPr/>
        </p:nvGrpSpPr>
        <p:grpSpPr>
          <a:xfrm>
            <a:off x="546380" y="2274365"/>
            <a:ext cx="2886379" cy="2813713"/>
            <a:chOff x="2262504" y="2609557"/>
            <a:chExt cx="1345882" cy="1311999"/>
          </a:xfrm>
        </p:grpSpPr>
        <p:grpSp>
          <p:nvGrpSpPr>
            <p:cNvPr id="573" name="Google Shape;573;g283a1922f65_0_150"/>
            <p:cNvGrpSpPr/>
            <p:nvPr/>
          </p:nvGrpSpPr>
          <p:grpSpPr>
            <a:xfrm>
              <a:off x="2847815" y="2734283"/>
              <a:ext cx="760571" cy="1187273"/>
              <a:chOff x="2847815" y="2734283"/>
              <a:chExt cx="760571" cy="1187273"/>
            </a:xfrm>
          </p:grpSpPr>
          <p:grpSp>
            <p:nvGrpSpPr>
              <p:cNvPr id="574" name="Google Shape;574;g283a1922f65_0_150"/>
              <p:cNvGrpSpPr/>
              <p:nvPr/>
            </p:nvGrpSpPr>
            <p:grpSpPr>
              <a:xfrm>
                <a:off x="3093560" y="2734283"/>
                <a:ext cx="373380" cy="316098"/>
                <a:chOff x="3093560" y="2734283"/>
                <a:chExt cx="373380" cy="316098"/>
              </a:xfrm>
            </p:grpSpPr>
            <p:sp>
              <p:nvSpPr>
                <p:cNvPr id="575" name="Google Shape;575;g283a1922f65_0_150"/>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6" name="Google Shape;576;g283a1922f65_0_150"/>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7" name="Google Shape;577;g283a1922f65_0_150"/>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78" name="Google Shape;578;g283a1922f65_0_150"/>
              <p:cNvGrpSpPr/>
              <p:nvPr/>
            </p:nvGrpSpPr>
            <p:grpSpPr>
              <a:xfrm>
                <a:off x="2847815" y="3185580"/>
                <a:ext cx="373380" cy="316099"/>
                <a:chOff x="2847815" y="3185580"/>
                <a:chExt cx="373380" cy="316099"/>
              </a:xfrm>
            </p:grpSpPr>
            <p:sp>
              <p:nvSpPr>
                <p:cNvPr id="579" name="Google Shape;579;g283a1922f65_0_150"/>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0" name="Google Shape;580;g283a1922f65_0_150"/>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1" name="Google Shape;581;g283a1922f65_0_150"/>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82" name="Google Shape;582;g283a1922f65_0_150"/>
              <p:cNvGrpSpPr/>
              <p:nvPr/>
            </p:nvGrpSpPr>
            <p:grpSpPr>
              <a:xfrm>
                <a:off x="3385025" y="3181772"/>
                <a:ext cx="222409" cy="316098"/>
                <a:chOff x="3385025" y="3181772"/>
                <a:chExt cx="222409" cy="316098"/>
              </a:xfrm>
            </p:grpSpPr>
            <p:sp>
              <p:nvSpPr>
                <p:cNvPr id="583" name="Google Shape;583;g283a1922f65_0_150"/>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4" name="Google Shape;584;g283a1922f65_0_150"/>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5" name="Google Shape;585;g283a1922f65_0_150"/>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86" name="Google Shape;586;g283a1922f65_0_150"/>
              <p:cNvGrpSpPr/>
              <p:nvPr/>
            </p:nvGrpSpPr>
            <p:grpSpPr>
              <a:xfrm>
                <a:off x="3139042" y="3633069"/>
                <a:ext cx="373618" cy="288487"/>
                <a:chOff x="3139042" y="3633069"/>
                <a:chExt cx="373618" cy="288487"/>
              </a:xfrm>
            </p:grpSpPr>
            <p:sp>
              <p:nvSpPr>
                <p:cNvPr id="587" name="Google Shape;587;g283a1922f65_0_150"/>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8" name="Google Shape;588;g283a1922f65_0_150"/>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9" name="Google Shape;589;g283a1922f65_0_150"/>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590" name="Google Shape;590;g283a1922f65_0_150"/>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1" name="Google Shape;591;g283a1922f65_0_150"/>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2" name="Google Shape;592;g283a1922f65_0_150"/>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3" name="Google Shape;593;g283a1922f65_0_150"/>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4" name="Google Shape;594;g283a1922f65_0_150"/>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5" name="Google Shape;595;g283a1922f65_0_150"/>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96" name="Google Shape;596;g283a1922f65_0_150"/>
            <p:cNvGrpSpPr/>
            <p:nvPr/>
          </p:nvGrpSpPr>
          <p:grpSpPr>
            <a:xfrm>
              <a:off x="2262504" y="2609557"/>
              <a:ext cx="912494" cy="1194890"/>
              <a:chOff x="2262504" y="2609557"/>
              <a:chExt cx="912494" cy="1194890"/>
            </a:xfrm>
          </p:grpSpPr>
          <p:grpSp>
            <p:nvGrpSpPr>
              <p:cNvPr id="597" name="Google Shape;597;g283a1922f65_0_150"/>
              <p:cNvGrpSpPr/>
              <p:nvPr/>
            </p:nvGrpSpPr>
            <p:grpSpPr>
              <a:xfrm>
                <a:off x="2262504" y="3184628"/>
                <a:ext cx="751522" cy="619819"/>
                <a:chOff x="2262504" y="3184628"/>
                <a:chExt cx="751522" cy="619819"/>
              </a:xfrm>
            </p:grpSpPr>
            <p:sp>
              <p:nvSpPr>
                <p:cNvPr id="598" name="Google Shape;598;g283a1922f65_0_150"/>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9" name="Google Shape;599;g283a1922f65_0_150"/>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0" name="Google Shape;600;g283a1922f65_0_150"/>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1" name="Google Shape;601;g283a1922f65_0_150"/>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2" name="Google Shape;602;g283a1922f65_0_150"/>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3" name="Google Shape;603;g283a1922f65_0_150"/>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4" name="Google Shape;604;g283a1922f65_0_150"/>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5" name="Google Shape;605;g283a1922f65_0_150"/>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6" name="Google Shape;606;g283a1922f65_0_150"/>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7" name="Google Shape;607;g283a1922f65_0_150"/>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8" name="Google Shape;608;g283a1922f65_0_150"/>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609" name="Google Shape;609;g283a1922f65_0_150"/>
              <p:cNvGrpSpPr/>
              <p:nvPr/>
            </p:nvGrpSpPr>
            <p:grpSpPr>
              <a:xfrm>
                <a:off x="2270124" y="2609557"/>
                <a:ext cx="904874" cy="408453"/>
                <a:chOff x="2270124" y="2609557"/>
                <a:chExt cx="904874" cy="408453"/>
              </a:xfrm>
            </p:grpSpPr>
            <p:sp>
              <p:nvSpPr>
                <p:cNvPr id="610" name="Google Shape;610;g283a1922f65_0_150"/>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1" name="Google Shape;611;g283a1922f65_0_150"/>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2" name="Google Shape;612;g283a1922f65_0_150"/>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3" name="Google Shape;613;g283a1922f65_0_150"/>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4" name="Google Shape;614;g283a1922f65_0_150"/>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5" name="Google Shape;615;g283a1922f65_0_150"/>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6" name="Google Shape;616;g283a1922f65_0_150"/>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7" name="Google Shape;617;g283a1922f65_0_150"/>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8" name="Google Shape;618;g283a1922f65_0_150"/>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9" name="Google Shape;619;g283a1922f65_0_150"/>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620" name="Google Shape;620;g283a1922f65_0_150"/>
              <p:cNvGrpSpPr/>
              <p:nvPr/>
            </p:nvGrpSpPr>
            <p:grpSpPr>
              <a:xfrm>
                <a:off x="2307271" y="3065615"/>
                <a:ext cx="207645" cy="85689"/>
                <a:chOff x="2307271" y="3065615"/>
                <a:chExt cx="207645" cy="85689"/>
              </a:xfrm>
            </p:grpSpPr>
            <p:sp>
              <p:nvSpPr>
                <p:cNvPr id="621" name="Google Shape;621;g283a1922f65_0_150"/>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22" name="Google Shape;622;g283a1922f65_0_150"/>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23" name="Google Shape;623;g283a1922f65_0_150"/>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sp>
        <p:nvSpPr>
          <p:cNvPr id="625" name="Google Shape;625;g283a1922f65_0_150"/>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pic>
        <p:nvPicPr>
          <p:cNvPr id="631" name="Google Shape;631;g283a1922f65_2_6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32" name="Google Shape;632;g283a1922f65_2_63"/>
          <p:cNvSpPr txBox="1"/>
          <p:nvPr/>
        </p:nvSpPr>
        <p:spPr>
          <a:xfrm>
            <a:off x="393699" y="431875"/>
            <a:ext cx="9305777"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dirty="0">
                <a:solidFill>
                  <a:schemeClr val="lt1"/>
                </a:solidFill>
                <a:latin typeface="Open Sans"/>
                <a:ea typeface="Open Sans"/>
                <a:cs typeface="Open Sans"/>
                <a:sym typeface="Open Sans"/>
              </a:rPr>
              <a:t>AGROPOTRAVINÁŘSKÁ DIGITALIZACE A BLOCKCHAIN</a:t>
            </a:r>
            <a:endParaRPr sz="1400" b="0" i="0" u="none" strike="noStrike" cap="none" dirty="0">
              <a:solidFill>
                <a:srgbClr val="000000"/>
              </a:solidFill>
              <a:latin typeface="Arial"/>
              <a:ea typeface="Arial"/>
              <a:cs typeface="Arial"/>
              <a:sym typeface="Arial"/>
            </a:endParaRPr>
          </a:p>
        </p:txBody>
      </p:sp>
      <p:sp>
        <p:nvSpPr>
          <p:cNvPr id="633" name="Google Shape;633;g283a1922f65_2_63"/>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lvl="0" indent="-368300" algn="l" rtl="0">
              <a:lnSpc>
                <a:spcPct val="90000"/>
              </a:lnSpc>
              <a:spcBef>
                <a:spcPts val="0"/>
              </a:spcBef>
              <a:spcAft>
                <a:spcPts val="0"/>
              </a:spcAft>
              <a:buSzPts val="2200"/>
              <a:buFont typeface="Open Sans"/>
              <a:buChar char="●"/>
            </a:pPr>
            <a:r>
              <a:rPr lang="en-GB" sz="2200" dirty="0" err="1">
                <a:solidFill>
                  <a:schemeClr val="dk1"/>
                </a:solidFill>
                <a:latin typeface="Calibri"/>
                <a:ea typeface="Calibri"/>
                <a:cs typeface="Calibri"/>
                <a:sym typeface="Calibri"/>
              </a:rPr>
              <a:t>Současné</a:t>
            </a:r>
            <a:r>
              <a:rPr lang="en-GB" sz="2200" dirty="0">
                <a:solidFill>
                  <a:schemeClr val="dk1"/>
                </a:solidFill>
                <a:latin typeface="Calibri"/>
                <a:ea typeface="Calibri"/>
                <a:cs typeface="Calibri"/>
                <a:sym typeface="Calibri"/>
              </a:rPr>
              <a:t> </a:t>
            </a:r>
            <a:r>
              <a:rPr lang="en-GB" sz="2200" b="1" dirty="0" err="1">
                <a:solidFill>
                  <a:schemeClr val="dk1"/>
                </a:solidFill>
                <a:latin typeface="Calibri"/>
                <a:ea typeface="Calibri"/>
                <a:cs typeface="Calibri"/>
                <a:sym typeface="Calibri"/>
              </a:rPr>
              <a:t>výzvy</a:t>
            </a:r>
            <a:r>
              <a:rPr lang="en-GB" sz="2200" dirty="0">
                <a:solidFill>
                  <a:schemeClr val="dk1"/>
                </a:solidFill>
                <a:latin typeface="Calibri"/>
                <a:ea typeface="Calibri"/>
                <a:cs typeface="Calibri"/>
                <a:sym typeface="Calibri"/>
              </a:rPr>
              <a:t> v </a:t>
            </a:r>
            <a:r>
              <a:rPr lang="en-GB" sz="2200" dirty="0" err="1">
                <a:solidFill>
                  <a:schemeClr val="dk1"/>
                </a:solidFill>
                <a:latin typeface="Calibri"/>
                <a:ea typeface="Calibri"/>
                <a:cs typeface="Calibri"/>
                <a:sym typeface="Calibri"/>
              </a:rPr>
              <a:t>zemědělsko-potravinářském</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sektoru</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rychlý</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populační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růst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potravinový</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odpad</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znečištění</a:t>
            </a:r>
            <a:r>
              <a:rPr lang="en-GB" sz="2200" dirty="0">
                <a:solidFill>
                  <a:schemeClr val="dk1"/>
                </a:solidFill>
                <a:latin typeface="Calibri"/>
                <a:ea typeface="Calibri"/>
                <a:cs typeface="Calibri"/>
                <a:sym typeface="Calibri"/>
              </a:rPr>
              <a:t> a </a:t>
            </a:r>
            <a:r>
              <a:rPr lang="en-GB" sz="2200" dirty="0" err="1">
                <a:solidFill>
                  <a:schemeClr val="dk1"/>
                </a:solidFill>
                <a:latin typeface="Calibri"/>
                <a:ea typeface="Calibri"/>
                <a:cs typeface="Calibri"/>
                <a:sym typeface="Calibri"/>
              </a:rPr>
              <a:t>emise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skleníkových</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plynů</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finanční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ztráty</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spojené</a:t>
            </a:r>
            <a:r>
              <a:rPr lang="en-GB" sz="2200" dirty="0">
                <a:solidFill>
                  <a:schemeClr val="dk1"/>
                </a:solidFill>
                <a:latin typeface="Calibri"/>
                <a:ea typeface="Calibri"/>
                <a:cs typeface="Calibri"/>
                <a:sym typeface="Calibri"/>
              </a:rPr>
              <a:t> s </a:t>
            </a:r>
            <a:r>
              <a:rPr lang="en-GB" sz="2200" dirty="0" err="1">
                <a:solidFill>
                  <a:schemeClr val="dk1"/>
                </a:solidFill>
                <a:latin typeface="Calibri"/>
                <a:ea typeface="Calibri"/>
                <a:cs typeface="Calibri"/>
                <a:sym typeface="Calibri"/>
              </a:rPr>
              <a:t>plýtváním</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potravinami</a:t>
            </a:r>
            <a:r>
              <a:rPr lang="en-GB" sz="2200" dirty="0">
                <a:solidFill>
                  <a:schemeClr val="dk1"/>
                </a:solidFill>
                <a:latin typeface="Calibri"/>
                <a:ea typeface="Calibri"/>
                <a:cs typeface="Calibri"/>
                <a:sym typeface="Calibri"/>
              </a:rPr>
              <a:t> a </a:t>
            </a:r>
            <a:r>
              <a:rPr lang="en-GB" sz="2200" dirty="0" err="1">
                <a:solidFill>
                  <a:schemeClr val="dk1"/>
                </a:solidFill>
                <a:latin typeface="Calibri"/>
                <a:ea typeface="Calibri"/>
                <a:cs typeface="Calibri"/>
                <a:sym typeface="Calibri"/>
              </a:rPr>
              <a:t>potravinovými</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podvody</a:t>
            </a:r>
            <a:endParaRPr lang="cs-CZ" sz="2200" dirty="0">
              <a:solidFill>
                <a:schemeClr val="dk1"/>
              </a:solidFill>
              <a:latin typeface="Calibri"/>
              <a:ea typeface="Calibri"/>
              <a:cs typeface="Calibri"/>
              <a:sym typeface="Calibri"/>
            </a:endParaRPr>
          </a:p>
          <a:p>
            <a:pPr marL="457200" lvl="0" indent="-368300" algn="l" rtl="0">
              <a:lnSpc>
                <a:spcPct val="90000"/>
              </a:lnSpc>
              <a:spcBef>
                <a:spcPts val="0"/>
              </a:spcBef>
              <a:spcAft>
                <a:spcPts val="0"/>
              </a:spcAft>
              <a:buSzPts val="2200"/>
              <a:buFont typeface="Open Sans"/>
              <a:buChar char="●"/>
            </a:pPr>
            <a:endParaRPr sz="2200" dirty="0">
              <a:solidFill>
                <a:schemeClr val="dk1"/>
              </a:solidFill>
              <a:latin typeface="Calibri"/>
              <a:ea typeface="Calibri"/>
              <a:cs typeface="Calibri"/>
              <a:sym typeface="Calibri"/>
            </a:endParaRPr>
          </a:p>
          <a:p>
            <a:pPr marL="457200" lvl="0" indent="-368300" algn="l" rtl="0">
              <a:lnSpc>
                <a:spcPct val="90000"/>
              </a:lnSpc>
              <a:spcBef>
                <a:spcPts val="0"/>
              </a:spcBef>
              <a:spcAft>
                <a:spcPts val="0"/>
              </a:spcAft>
              <a:buSzPts val="2200"/>
              <a:buFont typeface="Calibri"/>
              <a:buChar char="●"/>
            </a:pPr>
            <a:r>
              <a:rPr lang="en-US" sz="2200" b="1" dirty="0" err="1">
                <a:latin typeface="Calibri"/>
                <a:ea typeface="Calibri"/>
                <a:cs typeface="Calibri"/>
                <a:sym typeface="Calibri"/>
              </a:rPr>
              <a:t>Digitalizace</a:t>
            </a:r>
            <a:r>
              <a:rPr lang="en-US" sz="2200" b="1" dirty="0">
                <a:latin typeface="Calibri"/>
                <a:ea typeface="Calibri"/>
                <a:cs typeface="Calibri"/>
                <a:sym typeface="Calibri"/>
              </a:rPr>
              <a:t> </a:t>
            </a:r>
            <a:r>
              <a:rPr lang="en-US" sz="2200" b="1" dirty="0" err="1">
                <a:latin typeface="Calibri"/>
                <a:ea typeface="Calibri"/>
                <a:cs typeface="Calibri"/>
                <a:sym typeface="Calibri"/>
              </a:rPr>
              <a:t>zemědělsko-potravinářského</a:t>
            </a:r>
            <a:r>
              <a:rPr lang="en-US" sz="2200" b="1" dirty="0">
                <a:latin typeface="Calibri"/>
                <a:ea typeface="Calibri"/>
                <a:cs typeface="Calibri"/>
                <a:sym typeface="Calibri"/>
              </a:rPr>
              <a:t> </a:t>
            </a:r>
            <a:r>
              <a:rPr lang="en-US" sz="2200" dirty="0" err="1">
                <a:latin typeface="Calibri"/>
                <a:ea typeface="Calibri"/>
                <a:cs typeface="Calibri"/>
                <a:sym typeface="Calibri"/>
              </a:rPr>
              <a:t>sektoru</a:t>
            </a:r>
            <a:r>
              <a:rPr lang="en-US" sz="2200" dirty="0">
                <a:latin typeface="Calibri"/>
                <a:ea typeface="Calibri"/>
                <a:cs typeface="Calibri"/>
                <a:sym typeface="Calibri"/>
              </a:rPr>
              <a:t> </a:t>
            </a:r>
            <a:r>
              <a:rPr lang="en-US" sz="2200" dirty="0" err="1">
                <a:latin typeface="Calibri"/>
                <a:ea typeface="Calibri"/>
                <a:cs typeface="Calibri"/>
                <a:sym typeface="Calibri"/>
              </a:rPr>
              <a:t>jako</a:t>
            </a:r>
            <a:r>
              <a:rPr lang="en-US" sz="2200" dirty="0">
                <a:latin typeface="Calibri"/>
                <a:ea typeface="Calibri"/>
                <a:cs typeface="Calibri"/>
                <a:sym typeface="Calibri"/>
              </a:rPr>
              <a:t> </a:t>
            </a:r>
            <a:r>
              <a:rPr lang="en-US" sz="2200" dirty="0" err="1">
                <a:latin typeface="Calibri"/>
                <a:ea typeface="Calibri"/>
                <a:cs typeface="Calibri"/>
                <a:sym typeface="Calibri"/>
              </a:rPr>
              <a:t>potenciální</a:t>
            </a:r>
            <a:r>
              <a:rPr lang="en-US" sz="2200" dirty="0">
                <a:latin typeface="Calibri"/>
                <a:ea typeface="Calibri"/>
                <a:cs typeface="Calibri"/>
                <a:sym typeface="Calibri"/>
              </a:rPr>
              <a:t> </a:t>
            </a:r>
            <a:r>
              <a:rPr lang="en-US" sz="2200" dirty="0" err="1">
                <a:latin typeface="Calibri"/>
                <a:ea typeface="Calibri"/>
                <a:cs typeface="Calibri"/>
                <a:sym typeface="Calibri"/>
              </a:rPr>
              <a:t>řešení</a:t>
            </a:r>
            <a:r>
              <a:rPr lang="en-US" sz="2200" dirty="0">
                <a:latin typeface="Calibri"/>
                <a:ea typeface="Calibri"/>
                <a:cs typeface="Calibri"/>
                <a:sym typeface="Calibri"/>
              </a:rPr>
              <a:t> </a:t>
            </a:r>
            <a:r>
              <a:rPr lang="en-US" sz="2200" dirty="0" err="1">
                <a:latin typeface="Calibri"/>
                <a:ea typeface="Calibri"/>
                <a:cs typeface="Calibri"/>
                <a:sym typeface="Calibri"/>
              </a:rPr>
              <a:t>mnoha</a:t>
            </a:r>
            <a:r>
              <a:rPr lang="en-US" sz="2200" dirty="0">
                <a:latin typeface="Calibri"/>
                <a:ea typeface="Calibri"/>
                <a:cs typeface="Calibri"/>
                <a:sym typeface="Calibri"/>
              </a:rPr>
              <a:t> z </a:t>
            </a:r>
            <a:r>
              <a:rPr lang="en-US" sz="2200" dirty="0" err="1">
                <a:latin typeface="Calibri"/>
                <a:ea typeface="Calibri"/>
                <a:cs typeface="Calibri"/>
                <a:sym typeface="Calibri"/>
              </a:rPr>
              <a:t>těchto</a:t>
            </a:r>
            <a:r>
              <a:rPr lang="en-US" sz="2200" dirty="0">
                <a:latin typeface="Calibri"/>
                <a:ea typeface="Calibri"/>
                <a:cs typeface="Calibri"/>
                <a:sym typeface="Calibri"/>
              </a:rPr>
              <a:t> </a:t>
            </a:r>
            <a:r>
              <a:rPr lang="en-US" sz="2200" dirty="0" err="1">
                <a:latin typeface="Calibri"/>
                <a:ea typeface="Calibri"/>
                <a:cs typeface="Calibri"/>
                <a:sym typeface="Calibri"/>
              </a:rPr>
              <a:t>problémů</a:t>
            </a:r>
            <a:endParaRPr lang="en-US" sz="2200" dirty="0">
              <a:latin typeface="Calibri"/>
              <a:ea typeface="Calibri"/>
              <a:cs typeface="Calibri"/>
              <a:sym typeface="Calibri"/>
            </a:endParaRPr>
          </a:p>
          <a:p>
            <a:pPr marL="457200" lvl="0" indent="-368300" algn="l" rtl="0">
              <a:lnSpc>
                <a:spcPct val="90000"/>
              </a:lnSpc>
              <a:spcBef>
                <a:spcPts val="0"/>
              </a:spcBef>
              <a:spcAft>
                <a:spcPts val="0"/>
              </a:spcAft>
              <a:buSzPts val="2200"/>
              <a:buFont typeface="Calibri"/>
              <a:buChar char="-"/>
            </a:pPr>
            <a:r>
              <a:rPr lang="en-US" sz="2200" dirty="0" err="1">
                <a:latin typeface="Calibri"/>
                <a:ea typeface="Calibri"/>
                <a:cs typeface="Calibri"/>
                <a:sym typeface="Calibri"/>
              </a:rPr>
              <a:t>Zv</a:t>
            </a:r>
            <a:r>
              <a:rPr lang="cs-CZ" sz="2200" dirty="0" err="1">
                <a:latin typeface="Calibri"/>
                <a:ea typeface="Calibri"/>
                <a:cs typeface="Calibri"/>
                <a:sym typeface="Calibri"/>
              </a:rPr>
              <a:t>ýšení</a:t>
            </a:r>
            <a:r>
              <a:rPr lang="en-US" sz="2200" dirty="0">
                <a:latin typeface="Calibri"/>
                <a:ea typeface="Calibri"/>
                <a:cs typeface="Calibri"/>
                <a:sym typeface="Calibri"/>
              </a:rPr>
              <a:t> </a:t>
            </a:r>
            <a:r>
              <a:rPr lang="en-US" sz="2200" dirty="0" err="1">
                <a:latin typeface="Calibri"/>
                <a:ea typeface="Calibri"/>
                <a:cs typeface="Calibri"/>
                <a:sym typeface="Calibri"/>
              </a:rPr>
              <a:t>produktivit</a:t>
            </a:r>
            <a:r>
              <a:rPr lang="cs-CZ" sz="2200" dirty="0">
                <a:latin typeface="Calibri"/>
                <a:ea typeface="Calibri"/>
                <a:cs typeface="Calibri"/>
                <a:sym typeface="Calibri"/>
              </a:rPr>
              <a:t>y</a:t>
            </a:r>
            <a:r>
              <a:rPr lang="en-US" sz="2200" dirty="0">
                <a:latin typeface="Calibri"/>
                <a:ea typeface="Calibri"/>
                <a:cs typeface="Calibri"/>
                <a:sym typeface="Calibri"/>
              </a:rPr>
              <a:t>, </a:t>
            </a:r>
            <a:r>
              <a:rPr lang="en-US" sz="2200" dirty="0" err="1">
                <a:latin typeface="Calibri"/>
                <a:ea typeface="Calibri"/>
                <a:cs typeface="Calibri"/>
                <a:sym typeface="Calibri"/>
              </a:rPr>
              <a:t>efektivit</a:t>
            </a:r>
            <a:r>
              <a:rPr lang="cs-CZ" sz="2200" dirty="0">
                <a:latin typeface="Calibri"/>
                <a:ea typeface="Calibri"/>
                <a:cs typeface="Calibri"/>
                <a:sym typeface="Calibri"/>
              </a:rPr>
              <a:t>y</a:t>
            </a:r>
            <a:r>
              <a:rPr lang="en-US" sz="2200" dirty="0">
                <a:latin typeface="Calibri"/>
                <a:ea typeface="Calibri"/>
                <a:cs typeface="Calibri"/>
                <a:sym typeface="Calibri"/>
              </a:rPr>
              <a:t>, </a:t>
            </a:r>
            <a:r>
              <a:rPr lang="en-US" sz="2200" dirty="0" err="1">
                <a:latin typeface="Calibri"/>
                <a:ea typeface="Calibri"/>
                <a:cs typeface="Calibri"/>
                <a:sym typeface="Calibri"/>
              </a:rPr>
              <a:t>transparentnost</a:t>
            </a:r>
            <a:r>
              <a:rPr lang="cs-CZ" sz="2200" dirty="0">
                <a:latin typeface="Calibri"/>
                <a:ea typeface="Calibri"/>
                <a:cs typeface="Calibri"/>
                <a:sym typeface="Calibri"/>
              </a:rPr>
              <a:t>i</a:t>
            </a:r>
            <a:r>
              <a:rPr lang="en-US" sz="2200" dirty="0">
                <a:latin typeface="Calibri"/>
                <a:ea typeface="Calibri"/>
                <a:cs typeface="Calibri"/>
                <a:sym typeface="Calibri"/>
              </a:rPr>
              <a:t> v </a:t>
            </a:r>
            <a:r>
              <a:rPr lang="en-US" sz="2200" dirty="0" err="1">
                <a:latin typeface="Calibri"/>
                <a:ea typeface="Calibri"/>
                <a:cs typeface="Calibri"/>
                <a:sym typeface="Calibri"/>
              </a:rPr>
              <a:t>dodavatelských</a:t>
            </a:r>
            <a:r>
              <a:rPr lang="en-US" sz="2200" dirty="0">
                <a:latin typeface="Calibri"/>
                <a:ea typeface="Calibri"/>
                <a:cs typeface="Calibri"/>
                <a:sym typeface="Calibri"/>
              </a:rPr>
              <a:t> </a:t>
            </a:r>
            <a:r>
              <a:rPr lang="en-US" sz="2200" dirty="0" err="1">
                <a:latin typeface="Calibri"/>
                <a:ea typeface="Calibri"/>
                <a:cs typeface="Calibri"/>
                <a:sym typeface="Calibri"/>
              </a:rPr>
              <a:t>řetězcích</a:t>
            </a:r>
            <a:endParaRPr lang="cs-CZ" sz="2200" dirty="0">
              <a:latin typeface="Calibri"/>
              <a:ea typeface="Calibri"/>
              <a:cs typeface="Calibri"/>
              <a:sym typeface="Calibri"/>
            </a:endParaRPr>
          </a:p>
          <a:p>
            <a:pPr marL="457200" lvl="0" indent="-368300" algn="l" rtl="0">
              <a:lnSpc>
                <a:spcPct val="90000"/>
              </a:lnSpc>
              <a:spcBef>
                <a:spcPts val="0"/>
              </a:spcBef>
              <a:spcAft>
                <a:spcPts val="0"/>
              </a:spcAft>
              <a:buSzPts val="2200"/>
              <a:buFont typeface="Calibri"/>
              <a:buChar char="-"/>
            </a:pPr>
            <a:r>
              <a:rPr lang="en-US" sz="2200" dirty="0" err="1">
                <a:latin typeface="Calibri"/>
                <a:ea typeface="Calibri"/>
                <a:cs typeface="Calibri"/>
                <a:sym typeface="Calibri"/>
              </a:rPr>
              <a:t>Udržitelnější</a:t>
            </a:r>
            <a:r>
              <a:rPr lang="en-US" sz="2200" dirty="0">
                <a:latin typeface="Calibri"/>
                <a:ea typeface="Calibri"/>
                <a:cs typeface="Calibri"/>
                <a:sym typeface="Calibri"/>
              </a:rPr>
              <a:t> a </a:t>
            </a:r>
            <a:r>
              <a:rPr lang="en-US" sz="2200" dirty="0" err="1">
                <a:latin typeface="Calibri"/>
                <a:ea typeface="Calibri"/>
                <a:cs typeface="Calibri"/>
                <a:sym typeface="Calibri"/>
              </a:rPr>
              <a:t>spravedlivější</a:t>
            </a:r>
            <a:r>
              <a:rPr lang="en-US" sz="2200" dirty="0">
                <a:latin typeface="Calibri"/>
                <a:ea typeface="Calibri"/>
                <a:cs typeface="Calibri"/>
                <a:sym typeface="Calibri"/>
              </a:rPr>
              <a:t> </a:t>
            </a:r>
            <a:r>
              <a:rPr lang="en-US" sz="2200" dirty="0" err="1">
                <a:latin typeface="Calibri"/>
                <a:ea typeface="Calibri"/>
                <a:cs typeface="Calibri"/>
                <a:sym typeface="Calibri"/>
              </a:rPr>
              <a:t>zemědělské</a:t>
            </a:r>
            <a:r>
              <a:rPr lang="en-US" sz="2200" dirty="0">
                <a:latin typeface="Calibri"/>
                <a:ea typeface="Calibri"/>
                <a:cs typeface="Calibri"/>
                <a:sym typeface="Calibri"/>
              </a:rPr>
              <a:t> </a:t>
            </a:r>
            <a:r>
              <a:rPr lang="en-US" sz="2200" dirty="0" err="1">
                <a:latin typeface="Calibri"/>
                <a:ea typeface="Calibri"/>
                <a:cs typeface="Calibri"/>
                <a:sym typeface="Calibri"/>
              </a:rPr>
              <a:t>postupy</a:t>
            </a:r>
            <a:endParaRPr lang="cs-CZ" sz="2200" dirty="0">
              <a:latin typeface="Calibri"/>
              <a:ea typeface="Calibri"/>
              <a:cs typeface="Calibri"/>
              <a:sym typeface="Calibri"/>
            </a:endParaRPr>
          </a:p>
          <a:p>
            <a:pPr marL="457200" lvl="0" indent="-368300" algn="l" rtl="0">
              <a:lnSpc>
                <a:spcPct val="90000"/>
              </a:lnSpc>
              <a:spcBef>
                <a:spcPts val="0"/>
              </a:spcBef>
              <a:spcAft>
                <a:spcPts val="0"/>
              </a:spcAft>
              <a:buSzPts val="2200"/>
              <a:buFont typeface="Calibri"/>
              <a:buChar char="-"/>
            </a:pPr>
            <a:r>
              <a:rPr lang="en-US" sz="2200" dirty="0" err="1">
                <a:latin typeface="Calibri"/>
                <a:ea typeface="Calibri"/>
                <a:cs typeface="Calibri"/>
                <a:sym typeface="Calibri"/>
              </a:rPr>
              <a:t>Reduk</a:t>
            </a:r>
            <a:r>
              <a:rPr lang="cs-CZ" sz="2200" dirty="0" err="1">
                <a:latin typeface="Calibri"/>
                <a:ea typeface="Calibri"/>
                <a:cs typeface="Calibri"/>
                <a:sym typeface="Calibri"/>
              </a:rPr>
              <a:t>ce</a:t>
            </a:r>
            <a:r>
              <a:rPr lang="en-US" sz="2200" dirty="0">
                <a:latin typeface="Calibri"/>
                <a:ea typeface="Calibri"/>
                <a:cs typeface="Calibri"/>
                <a:sym typeface="Calibri"/>
              </a:rPr>
              <a:t> </a:t>
            </a:r>
            <a:r>
              <a:rPr lang="cs-CZ" sz="2200" dirty="0">
                <a:latin typeface="Calibri"/>
                <a:ea typeface="Calibri"/>
                <a:cs typeface="Calibri"/>
                <a:sym typeface="Calibri"/>
              </a:rPr>
              <a:t>plýtvání</a:t>
            </a:r>
          </a:p>
          <a:p>
            <a:pPr marL="457200" lvl="0" indent="-368300" algn="l" rtl="0">
              <a:lnSpc>
                <a:spcPct val="90000"/>
              </a:lnSpc>
              <a:spcBef>
                <a:spcPts val="0"/>
              </a:spcBef>
              <a:spcAft>
                <a:spcPts val="0"/>
              </a:spcAft>
              <a:buSzPts val="2200"/>
              <a:buFont typeface="Calibri"/>
              <a:buChar char="-"/>
            </a:pPr>
            <a:r>
              <a:rPr lang="en-US" sz="2200" dirty="0" err="1">
                <a:latin typeface="Calibri"/>
                <a:ea typeface="Calibri"/>
                <a:cs typeface="Calibri"/>
                <a:sym typeface="Calibri"/>
              </a:rPr>
              <a:t>Rozhodování</a:t>
            </a:r>
            <a:r>
              <a:rPr lang="en-US" sz="2200" dirty="0">
                <a:latin typeface="Calibri"/>
                <a:ea typeface="Calibri"/>
                <a:cs typeface="Calibri"/>
                <a:sym typeface="Calibri"/>
              </a:rPr>
              <a:t> </a:t>
            </a:r>
            <a:r>
              <a:rPr lang="en-US" sz="2200" dirty="0" err="1">
                <a:latin typeface="Calibri"/>
                <a:ea typeface="Calibri"/>
                <a:cs typeface="Calibri"/>
                <a:sym typeface="Calibri"/>
              </a:rPr>
              <a:t>na</a:t>
            </a:r>
            <a:r>
              <a:rPr lang="en-US" sz="2200" dirty="0">
                <a:latin typeface="Calibri"/>
                <a:ea typeface="Calibri"/>
                <a:cs typeface="Calibri"/>
                <a:sym typeface="Calibri"/>
              </a:rPr>
              <a:t> </a:t>
            </a:r>
            <a:r>
              <a:rPr lang="en-US" sz="2200" dirty="0" err="1">
                <a:latin typeface="Calibri"/>
                <a:ea typeface="Calibri"/>
                <a:cs typeface="Calibri"/>
                <a:sym typeface="Calibri"/>
              </a:rPr>
              <a:t>základě</a:t>
            </a:r>
            <a:r>
              <a:rPr lang="en-US" sz="2200" dirty="0">
                <a:latin typeface="Calibri"/>
                <a:ea typeface="Calibri"/>
                <a:cs typeface="Calibri"/>
                <a:sym typeface="Calibri"/>
              </a:rPr>
              <a:t> </a:t>
            </a:r>
            <a:r>
              <a:rPr lang="en-US" sz="2200" dirty="0" err="1">
                <a:latin typeface="Calibri"/>
                <a:ea typeface="Calibri"/>
                <a:cs typeface="Calibri"/>
                <a:sym typeface="Calibri"/>
              </a:rPr>
              <a:t>dat</a:t>
            </a:r>
            <a:endParaRPr lang="cs-CZ" sz="2200" dirty="0">
              <a:latin typeface="Calibri"/>
              <a:ea typeface="Calibri"/>
              <a:cs typeface="Calibri"/>
              <a:sym typeface="Calibri"/>
            </a:endParaRPr>
          </a:p>
          <a:p>
            <a:pPr marL="457200" lvl="0" indent="-368300" algn="l" rtl="0">
              <a:lnSpc>
                <a:spcPct val="90000"/>
              </a:lnSpc>
              <a:spcBef>
                <a:spcPts val="0"/>
              </a:spcBef>
              <a:spcAft>
                <a:spcPts val="0"/>
              </a:spcAft>
              <a:buSzPts val="2200"/>
              <a:buFont typeface="Calibri"/>
              <a:buChar char="-"/>
            </a:pPr>
            <a:endParaRPr sz="2200" dirty="0">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Open Sans"/>
              <a:buChar char="●"/>
            </a:pPr>
            <a:r>
              <a:rPr lang="en-GB" sz="2200" b="1" i="0" u="none" strike="noStrike" cap="none" dirty="0">
                <a:solidFill>
                  <a:srgbClr val="000000"/>
                </a:solidFill>
                <a:latin typeface="Calibri"/>
                <a:ea typeface="Calibri"/>
                <a:cs typeface="Calibri"/>
                <a:sym typeface="Calibri"/>
              </a:rPr>
              <a:t>Blockchain </a:t>
            </a:r>
            <a:r>
              <a:rPr lang="en-GB" sz="2200" i="0" u="none" strike="noStrike" cap="none" dirty="0" err="1">
                <a:solidFill>
                  <a:srgbClr val="000000"/>
                </a:solidFill>
                <a:latin typeface="Calibri"/>
                <a:ea typeface="Calibri"/>
                <a:cs typeface="Calibri"/>
                <a:sym typeface="Calibri"/>
              </a:rPr>
              <a:t>jako</a:t>
            </a:r>
            <a:r>
              <a:rPr lang="en-GB" sz="2200" b="1"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užitečný</a:t>
            </a:r>
            <a:r>
              <a:rPr lang="en-GB" sz="2200" b="1"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nástroj</a:t>
            </a:r>
            <a:r>
              <a:rPr lang="en-GB" sz="2200" b="1" i="0" u="none" strike="noStrike" cap="none" dirty="0">
                <a:solidFill>
                  <a:srgbClr val="000000"/>
                </a:solidFill>
                <a:latin typeface="Calibri"/>
                <a:ea typeface="Calibri"/>
                <a:cs typeface="Calibri"/>
                <a:sym typeface="Calibri"/>
              </a:rPr>
              <a:t> </a:t>
            </a:r>
            <a:r>
              <a:rPr lang="en-GB" sz="2200" i="0" u="none" strike="noStrike" cap="none" dirty="0">
                <a:solidFill>
                  <a:srgbClr val="000000"/>
                </a:solidFill>
                <a:latin typeface="Calibri"/>
                <a:ea typeface="Calibri"/>
                <a:cs typeface="Calibri"/>
                <a:sym typeface="Calibri"/>
              </a:rPr>
              <a:t>v </a:t>
            </a:r>
            <a:r>
              <a:rPr lang="en-GB" sz="2200" i="0" u="none" strike="noStrike" cap="none" dirty="0" err="1">
                <a:solidFill>
                  <a:srgbClr val="000000"/>
                </a:solidFill>
                <a:latin typeface="Calibri"/>
                <a:ea typeface="Calibri"/>
                <a:cs typeface="Calibri"/>
                <a:sym typeface="Calibri"/>
              </a:rPr>
              <a:t>rámci</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širší</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digitalizace</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zemědělsko-potravinářského</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sektoru</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často</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nejúčinnější</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při</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použití</a:t>
            </a:r>
            <a:r>
              <a:rPr lang="en-GB" sz="2200"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ve</a:t>
            </a:r>
            <a:r>
              <a:rPr lang="en-GB" sz="2200" b="1"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spojení</a:t>
            </a:r>
            <a:r>
              <a:rPr lang="en-GB" sz="2200" b="1" i="0" u="none" strike="noStrike" cap="none" dirty="0">
                <a:solidFill>
                  <a:srgbClr val="000000"/>
                </a:solidFill>
                <a:latin typeface="Calibri"/>
                <a:ea typeface="Calibri"/>
                <a:cs typeface="Calibri"/>
                <a:sym typeface="Calibri"/>
              </a:rPr>
              <a:t> s </a:t>
            </a:r>
            <a:r>
              <a:rPr lang="en-GB" sz="2200" b="1" i="0" u="none" strike="noStrike" cap="none" dirty="0" err="1">
                <a:solidFill>
                  <a:srgbClr val="000000"/>
                </a:solidFill>
                <a:latin typeface="Calibri"/>
                <a:ea typeface="Calibri"/>
                <a:cs typeface="Calibri"/>
                <a:sym typeface="Calibri"/>
              </a:rPr>
              <a:t>dalšími</a:t>
            </a:r>
            <a:r>
              <a:rPr lang="en-GB" sz="2200" b="1"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pokročilými</a:t>
            </a:r>
            <a:r>
              <a:rPr lang="en-GB" sz="2200" b="1"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technologiemi</a:t>
            </a:r>
            <a:r>
              <a:rPr lang="en-GB" sz="2200" b="1" i="0" u="none" strike="noStrike" cap="none" dirty="0">
                <a:solidFill>
                  <a:srgbClr val="000000"/>
                </a:solidFill>
                <a:latin typeface="Calibri"/>
                <a:ea typeface="Calibri"/>
                <a:cs typeface="Calibri"/>
                <a:sym typeface="Calibri"/>
              </a:rPr>
              <a:t> </a:t>
            </a:r>
            <a:r>
              <a:rPr lang="en-GB" sz="2200" i="0" u="none" strike="noStrike" cap="none" dirty="0">
                <a:solidFill>
                  <a:srgbClr val="000000"/>
                </a:solidFill>
                <a:latin typeface="Calibri"/>
                <a:ea typeface="Calibri"/>
                <a:cs typeface="Calibri"/>
                <a:sym typeface="Calibri"/>
              </a:rPr>
              <a:t>(</a:t>
            </a:r>
            <a:r>
              <a:rPr lang="en-GB" sz="2200" i="0" u="none" strike="noStrike" cap="none" dirty="0" err="1">
                <a:solidFill>
                  <a:srgbClr val="000000"/>
                </a:solidFill>
                <a:latin typeface="Calibri"/>
                <a:ea typeface="Calibri"/>
                <a:cs typeface="Calibri"/>
                <a:sym typeface="Calibri"/>
              </a:rPr>
              <a:t>např</a:t>
            </a:r>
            <a:r>
              <a:rPr lang="en-GB" sz="2200" i="0" u="none" strike="noStrike" cap="none" dirty="0">
                <a:solidFill>
                  <a:srgbClr val="000000"/>
                </a:solidFill>
                <a:latin typeface="Calibri"/>
                <a:ea typeface="Calibri"/>
                <a:cs typeface="Calibri"/>
                <a:sym typeface="Calibri"/>
              </a:rPr>
              <a:t>. IoT, </a:t>
            </a:r>
            <a:r>
              <a:rPr lang="en-GB" sz="2200" i="0" u="none" strike="noStrike" cap="none" dirty="0" err="1">
                <a:solidFill>
                  <a:srgbClr val="000000"/>
                </a:solidFill>
                <a:latin typeface="Calibri"/>
                <a:ea typeface="Calibri"/>
                <a:cs typeface="Calibri"/>
                <a:sym typeface="Calibri"/>
              </a:rPr>
              <a:t>senzory</a:t>
            </a:r>
            <a:r>
              <a:rPr lang="en-GB" sz="2200" i="0" u="none" strike="noStrike" cap="none" dirty="0">
                <a:solidFill>
                  <a:srgbClr val="000000"/>
                </a:solidFill>
                <a:latin typeface="Calibri"/>
                <a:ea typeface="Calibri"/>
                <a:cs typeface="Calibri"/>
                <a:sym typeface="Calibri"/>
              </a:rPr>
              <a:t>, cloud computing, </a:t>
            </a:r>
            <a:r>
              <a:rPr lang="en-GB" sz="2200" i="0" u="none" strike="noStrike" cap="none" dirty="0" err="1">
                <a:solidFill>
                  <a:srgbClr val="000000"/>
                </a:solidFill>
                <a:latin typeface="Calibri"/>
                <a:ea typeface="Calibri"/>
                <a:cs typeface="Calibri"/>
                <a:sym typeface="Calibri"/>
              </a:rPr>
              <a:t>strojové</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učení</a:t>
            </a:r>
            <a:r>
              <a:rPr lang="en-GB" sz="2200" i="0" u="none" strike="noStrike" cap="none" dirty="0">
                <a:solidFill>
                  <a:srgbClr val="000000"/>
                </a:solidFill>
                <a:latin typeface="Calibri"/>
                <a:ea typeface="Calibri"/>
                <a:cs typeface="Calibri"/>
                <a:sym typeface="Calibri"/>
              </a:rPr>
              <a:t>)</a:t>
            </a:r>
            <a:endParaRPr lang="cs-CZ" sz="2200" i="0" u="none" strike="noStrike" cap="none" dirty="0">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Open Sans"/>
              <a:buChar char="●"/>
            </a:pPr>
            <a:endParaRPr lang="cs-CZ" sz="2200" b="1" dirty="0">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Open Sans"/>
              <a:buChar char="●"/>
            </a:pPr>
            <a:r>
              <a:rPr lang="en-GB" sz="2200" i="0" u="none" strike="noStrike" cap="none" dirty="0" err="1">
                <a:solidFill>
                  <a:srgbClr val="000000"/>
                </a:solidFill>
                <a:latin typeface="Calibri"/>
                <a:ea typeface="Calibri"/>
                <a:cs typeface="Calibri"/>
                <a:sym typeface="Calibri"/>
              </a:rPr>
              <a:t>Klíčové</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výhody</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blockchainu</a:t>
            </a:r>
            <a:r>
              <a:rPr lang="en-GB" sz="2200" i="0" u="none" strike="noStrike" cap="none" dirty="0">
                <a:solidFill>
                  <a:srgbClr val="000000"/>
                </a:solidFill>
                <a:latin typeface="Calibri"/>
                <a:ea typeface="Calibri"/>
                <a:cs typeface="Calibri"/>
                <a:sym typeface="Calibri"/>
              </a:rPr>
              <a:t> v </a:t>
            </a:r>
            <a:r>
              <a:rPr lang="en-GB" sz="2200" i="0" u="none" strike="noStrike" cap="none" dirty="0" err="1">
                <a:solidFill>
                  <a:srgbClr val="000000"/>
                </a:solidFill>
                <a:latin typeface="Calibri"/>
                <a:ea typeface="Calibri"/>
                <a:cs typeface="Calibri"/>
                <a:sym typeface="Calibri"/>
              </a:rPr>
              <a:t>zemědělsko-potravinářském</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průmyslu</a:t>
            </a:r>
            <a:r>
              <a:rPr lang="en-GB" sz="2200"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transparentnost</a:t>
            </a:r>
            <a:r>
              <a:rPr lang="en-GB" sz="2200" b="1"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sledovatelnost</a:t>
            </a:r>
            <a:r>
              <a:rPr lang="en-GB" sz="2200" b="1"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důvěra</a:t>
            </a:r>
            <a:endParaRPr sz="2200" dirty="0">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pic>
        <p:nvPicPr>
          <p:cNvPr id="639" name="Google Shape;639;g281fc3c1766_0_33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40" name="Google Shape;640;g281fc3c1766_0_331"/>
          <p:cNvSpPr txBox="1"/>
          <p:nvPr/>
        </p:nvSpPr>
        <p:spPr>
          <a:xfrm>
            <a:off x="393700" y="384250"/>
            <a:ext cx="9096502" cy="6001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ŘÍZENÍ DODAVATELSKÉHO ŘETĚZCE</a:t>
            </a:r>
            <a:endParaRPr sz="3300" b="0" i="0" u="none" strike="noStrike" cap="none" dirty="0">
              <a:solidFill>
                <a:srgbClr val="000000"/>
              </a:solidFill>
              <a:latin typeface="Calibri"/>
              <a:ea typeface="Calibri"/>
              <a:cs typeface="Calibri"/>
              <a:sym typeface="Calibri"/>
            </a:endParaRPr>
          </a:p>
        </p:txBody>
      </p:sp>
      <p:sp>
        <p:nvSpPr>
          <p:cNvPr id="641" name="Google Shape;641;g281fc3c1766_0_331"/>
          <p:cNvSpPr txBox="1">
            <a:spLocks noGrp="1"/>
          </p:cNvSpPr>
          <p:nvPr>
            <p:ph type="body" idx="1"/>
          </p:nvPr>
        </p:nvSpPr>
        <p:spPr>
          <a:xfrm>
            <a:off x="479425" y="1585800"/>
            <a:ext cx="9403500" cy="1908215"/>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dirty="0" err="1">
                <a:solidFill>
                  <a:schemeClr val="dk1"/>
                </a:solidFill>
                <a:latin typeface="Calibri"/>
                <a:ea typeface="Calibri"/>
                <a:cs typeface="Calibri"/>
                <a:sym typeface="Calibri"/>
              </a:rPr>
              <a:t>Výzvy</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globálně</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distribuované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zúčastněné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strany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nedostatek</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sdílených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informací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nízká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míra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důvěry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lidská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chyba</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podvod</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nákladné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neefektivnosti</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dirty="0">
                <a:solidFill>
                  <a:schemeClr val="dk1"/>
                </a:solidFill>
                <a:latin typeface="Calibri"/>
                <a:ea typeface="Calibri"/>
                <a:cs typeface="Calibri"/>
                <a:sym typeface="Calibri"/>
              </a:rPr>
              <a:t>Blockchain </a:t>
            </a:r>
            <a:r>
              <a:rPr lang="en-GB" sz="2200" dirty="0" err="1">
                <a:solidFill>
                  <a:schemeClr val="dk1"/>
                </a:solidFill>
                <a:latin typeface="Calibri"/>
                <a:ea typeface="Calibri"/>
                <a:cs typeface="Calibri"/>
                <a:sym typeface="Calibri"/>
              </a:rPr>
              <a:t>řešení</a:t>
            </a:r>
            <a:r>
              <a:rPr lang="en-GB" sz="2200" dirty="0">
                <a:solidFill>
                  <a:schemeClr val="dk1"/>
                </a:solidFill>
                <a:latin typeface="Calibri"/>
                <a:ea typeface="Calibri"/>
                <a:cs typeface="Calibri"/>
                <a:sym typeface="Calibri"/>
              </a:rPr>
              <a:t>/</a:t>
            </a:r>
            <a:r>
              <a:rPr lang="en-GB" sz="2200" dirty="0" err="1">
                <a:solidFill>
                  <a:schemeClr val="dk1"/>
                </a:solidFill>
                <a:latin typeface="Calibri"/>
                <a:ea typeface="Calibri"/>
                <a:cs typeface="Calibri"/>
                <a:sym typeface="Calibri"/>
              </a:rPr>
              <a:t>aplikace</a:t>
            </a:r>
            <a:r>
              <a:rPr lang="en-GB" sz="2200" b="0" dirty="0">
                <a:solidFill>
                  <a:schemeClr val="dk1"/>
                </a:solidFill>
                <a:latin typeface="Calibri"/>
                <a:ea typeface="Calibri"/>
                <a:cs typeface="Calibri"/>
                <a:sym typeface="Calibri"/>
              </a:rPr>
              <a:t>: Blockchain </a:t>
            </a:r>
            <a:r>
              <a:rPr lang="en-GB" sz="2200" b="0" dirty="0" err="1">
                <a:solidFill>
                  <a:schemeClr val="dk1"/>
                </a:solidFill>
                <a:latin typeface="Calibri"/>
                <a:ea typeface="Calibri"/>
                <a:cs typeface="Calibri"/>
                <a:sym typeface="Calibri"/>
              </a:rPr>
              <a:t>jako</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distribuovan</a:t>
            </a:r>
            <a:r>
              <a:rPr lang="cs-CZ" sz="2200" dirty="0">
                <a:solidFill>
                  <a:schemeClr val="dk1"/>
                </a:solidFill>
                <a:latin typeface="Calibri"/>
                <a:ea typeface="Calibri"/>
                <a:cs typeface="Calibri"/>
                <a:sym typeface="Calibri"/>
              </a:rPr>
              <a:t>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decentralizovan</a:t>
            </a:r>
            <a:r>
              <a:rPr lang="cs-CZ" sz="2200" dirty="0">
                <a:solidFill>
                  <a:schemeClr val="dk1"/>
                </a:solidFill>
                <a:latin typeface="Calibri"/>
                <a:ea typeface="Calibri"/>
                <a:cs typeface="Calibri"/>
                <a:sym typeface="Calibri"/>
              </a:rPr>
              <a:t>é</a:t>
            </a:r>
            <a:r>
              <a:rPr lang="en-GB" sz="2200" dirty="0">
                <a:solidFill>
                  <a:schemeClr val="dk1"/>
                </a:solidFill>
                <a:latin typeface="Calibri"/>
                <a:ea typeface="Calibri"/>
                <a:cs typeface="Calibri"/>
                <a:sym typeface="Calibri"/>
              </a:rPr>
              <a:t> </a:t>
            </a:r>
            <a:r>
              <a:rPr lang="cs-CZ" sz="2200" dirty="0">
                <a:solidFill>
                  <a:schemeClr val="dk1"/>
                </a:solidFill>
                <a:latin typeface="Calibri"/>
                <a:ea typeface="Calibri"/>
                <a:cs typeface="Calibri"/>
                <a:sym typeface="Calibri"/>
              </a:rPr>
              <a:t>záznamy</a:t>
            </a:r>
            <a:endParaRPr sz="2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SzPts val="1400"/>
              <a:buNone/>
            </a:pPr>
            <a:endParaRPr sz="1800" b="0" dirty="0">
              <a:solidFill>
                <a:schemeClr val="dk1"/>
              </a:solidFill>
            </a:endParaRPr>
          </a:p>
          <a:p>
            <a:pPr marL="0" lvl="0" indent="0" algn="l" rtl="0">
              <a:lnSpc>
                <a:spcPct val="100000"/>
              </a:lnSpc>
              <a:spcBef>
                <a:spcPts val="0"/>
              </a:spcBef>
              <a:spcAft>
                <a:spcPts val="0"/>
              </a:spcAft>
              <a:buSzPts val="1400"/>
              <a:buNone/>
            </a:pPr>
            <a:endParaRPr sz="1800" b="0" dirty="0">
              <a:solidFill>
                <a:schemeClr val="dk1"/>
              </a:solidFill>
            </a:endParaRPr>
          </a:p>
        </p:txBody>
      </p:sp>
      <p:pic>
        <p:nvPicPr>
          <p:cNvPr id="642" name="Google Shape;642;g281fc3c1766_0_331"/>
          <p:cNvPicPr preferRelativeResize="0"/>
          <p:nvPr/>
        </p:nvPicPr>
        <p:blipFill rotWithShape="1">
          <a:blip r:embed="rId4">
            <a:alphaModFix/>
          </a:blip>
          <a:srcRect/>
          <a:stretch/>
        </p:blipFill>
        <p:spPr>
          <a:xfrm>
            <a:off x="1203176" y="2931600"/>
            <a:ext cx="8287026" cy="4216850"/>
          </a:xfrm>
          <a:prstGeom prst="rect">
            <a:avLst/>
          </a:prstGeom>
          <a:noFill/>
          <a:ln>
            <a:noFill/>
          </a:ln>
        </p:spPr>
      </p:pic>
      <p:sp>
        <p:nvSpPr>
          <p:cNvPr id="643" name="Google Shape;643;g281fc3c1766_0_331"/>
          <p:cNvSpPr txBox="1"/>
          <p:nvPr/>
        </p:nvSpPr>
        <p:spPr>
          <a:xfrm>
            <a:off x="3220800" y="7094625"/>
            <a:ext cx="3920700" cy="19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u="sng">
                <a:latin typeface="Open Sans"/>
                <a:ea typeface="Open Sans"/>
                <a:cs typeface="Open Sans"/>
                <a:sym typeface="Open Sans"/>
              </a:rPr>
              <a:t>Fig. 1: Digitalisation of supply chain using Blockchain</a:t>
            </a:r>
            <a:endParaRPr sz="1200" u="sng">
              <a:latin typeface="Open Sans"/>
              <a:ea typeface="Open Sans"/>
              <a:cs typeface="Open Sans"/>
              <a:sym typeface="Open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g281fc3c1766_0_347"/>
          <p:cNvSpPr txBox="1">
            <a:spLocks noGrp="1"/>
          </p:cNvSpPr>
          <p:nvPr>
            <p:ph type="body" idx="1"/>
          </p:nvPr>
        </p:nvSpPr>
        <p:spPr>
          <a:xfrm>
            <a:off x="316450" y="1162825"/>
            <a:ext cx="9845400" cy="2031325"/>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dirty="0" err="1">
                <a:solidFill>
                  <a:schemeClr val="dk1"/>
                </a:solidFill>
                <a:latin typeface="Calibri"/>
                <a:ea typeface="Calibri"/>
                <a:cs typeface="Calibri"/>
                <a:sym typeface="Calibri"/>
              </a:rPr>
              <a:t>Výzvy</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Nedostatek</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transparentnosti</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informací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vytváří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náklady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které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mohou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vyloučit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drobné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zemědělce</a:t>
            </a:r>
            <a:r>
              <a:rPr lang="en-GB" sz="2200" b="0" dirty="0">
                <a:solidFill>
                  <a:schemeClr val="dk1"/>
                </a:solidFill>
                <a:latin typeface="Calibri"/>
                <a:ea typeface="Calibri"/>
                <a:cs typeface="Calibri"/>
                <a:sym typeface="Calibri"/>
              </a:rPr>
              <a:t> z </a:t>
            </a:r>
            <a:r>
              <a:rPr lang="en-GB" sz="2200" b="0" dirty="0" err="1">
                <a:solidFill>
                  <a:schemeClr val="dk1"/>
                </a:solidFill>
                <a:latin typeface="Calibri"/>
                <a:ea typeface="Calibri"/>
                <a:cs typeface="Calibri"/>
                <a:sym typeface="Calibri"/>
              </a:rPr>
              <a:t>dodavatelských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řetězců</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nedostatek</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důvěry</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opožděná</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platba</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porušení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smlouvy</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a:solidFill>
                  <a:schemeClr val="dk1"/>
                </a:solidFill>
                <a:latin typeface="Calibri"/>
                <a:ea typeface="Calibri"/>
                <a:cs typeface="Calibri"/>
                <a:sym typeface="Calibri"/>
              </a:rPr>
              <a:t>Blockchain </a:t>
            </a:r>
            <a:r>
              <a:rPr lang="en-GB" sz="2200" dirty="0" err="1">
                <a:solidFill>
                  <a:schemeClr val="dk1"/>
                </a:solidFill>
                <a:latin typeface="Calibri"/>
                <a:ea typeface="Calibri"/>
                <a:cs typeface="Calibri"/>
                <a:sym typeface="Calibri"/>
              </a:rPr>
              <a:t>řešení</a:t>
            </a:r>
            <a:r>
              <a:rPr lang="en-GB" sz="2200" dirty="0">
                <a:solidFill>
                  <a:schemeClr val="dk1"/>
                </a:solidFill>
                <a:latin typeface="Calibri"/>
                <a:ea typeface="Calibri"/>
                <a:cs typeface="Calibri"/>
                <a:sym typeface="Calibri"/>
              </a:rPr>
              <a:t>/</a:t>
            </a:r>
            <a:r>
              <a:rPr lang="en-GB" sz="2200" dirty="0" err="1">
                <a:solidFill>
                  <a:schemeClr val="dk1"/>
                </a:solidFill>
                <a:latin typeface="Calibri"/>
                <a:ea typeface="Calibri"/>
                <a:cs typeface="Calibri"/>
                <a:sym typeface="Calibri"/>
              </a:rPr>
              <a:t>aplikace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Chytré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smlouvy</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včetně</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smluv</a:t>
            </a:r>
            <a:r>
              <a:rPr lang="en-GB" sz="2200" b="0" dirty="0">
                <a:solidFill>
                  <a:schemeClr val="dk1"/>
                </a:solidFill>
                <a:latin typeface="Calibri"/>
                <a:ea typeface="Calibri"/>
                <a:cs typeface="Calibri"/>
                <a:sym typeface="Calibri"/>
              </a:rPr>
              <a:t> o </a:t>
            </a:r>
            <a:r>
              <a:rPr lang="en-GB" sz="2200" b="0" dirty="0" err="1">
                <a:solidFill>
                  <a:schemeClr val="dk1"/>
                </a:solidFill>
                <a:latin typeface="Calibri"/>
                <a:ea typeface="Calibri"/>
                <a:cs typeface="Calibri"/>
                <a:sym typeface="Calibri"/>
              </a:rPr>
              <a:t>pojištění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chytrých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plodin</a:t>
            </a:r>
            <a:r>
              <a:rPr lang="en-GB" sz="2200" b="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p:txBody>
      </p:sp>
      <p:pic>
        <p:nvPicPr>
          <p:cNvPr id="658" name="Google Shape;658;g281fc3c1766_0_34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59" name="Google Shape;659;g281fc3c1766_0_347"/>
          <p:cNvSpPr txBox="1"/>
          <p:nvPr/>
        </p:nvSpPr>
        <p:spPr>
          <a:xfrm>
            <a:off x="200025" y="269550"/>
            <a:ext cx="95442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FARMÁŘSKÉ ŘEŠENÍ</a:t>
            </a:r>
            <a:endParaRPr sz="3300" b="0" i="0" u="none" strike="noStrike" cap="none" dirty="0">
              <a:solidFill>
                <a:schemeClr val="dk1"/>
              </a:solidFill>
              <a:latin typeface="Calibri"/>
              <a:ea typeface="Calibri"/>
              <a:cs typeface="Calibri"/>
              <a:sym typeface="Calibri"/>
            </a:endParaRPr>
          </a:p>
        </p:txBody>
      </p:sp>
      <p:pic>
        <p:nvPicPr>
          <p:cNvPr id="660" name="Google Shape;660;g281fc3c1766_0_347"/>
          <p:cNvPicPr preferRelativeResize="0"/>
          <p:nvPr/>
        </p:nvPicPr>
        <p:blipFill rotWithShape="1">
          <a:blip r:embed="rId4">
            <a:alphaModFix/>
          </a:blip>
          <a:srcRect l="4525" t="612" b="612"/>
          <a:stretch/>
        </p:blipFill>
        <p:spPr>
          <a:xfrm>
            <a:off x="316450" y="3707300"/>
            <a:ext cx="4370099" cy="3435200"/>
          </a:xfrm>
          <a:prstGeom prst="rect">
            <a:avLst/>
          </a:prstGeom>
          <a:noFill/>
          <a:ln>
            <a:noFill/>
          </a:ln>
        </p:spPr>
      </p:pic>
      <p:pic>
        <p:nvPicPr>
          <p:cNvPr id="661" name="Google Shape;661;g281fc3c1766_0_347"/>
          <p:cNvPicPr preferRelativeResize="0"/>
          <p:nvPr/>
        </p:nvPicPr>
        <p:blipFill rotWithShape="1">
          <a:blip r:embed="rId5">
            <a:alphaModFix/>
          </a:blip>
          <a:srcRect l="3277" t="4011" r="2817" b="6254"/>
          <a:stretch/>
        </p:blipFill>
        <p:spPr>
          <a:xfrm>
            <a:off x="4954850" y="3435200"/>
            <a:ext cx="5488948" cy="3707301"/>
          </a:xfrm>
          <a:prstGeom prst="rect">
            <a:avLst/>
          </a:prstGeom>
          <a:noFill/>
          <a:ln w="28575" cap="flat" cmpd="sng">
            <a:solidFill>
              <a:schemeClr val="dk1"/>
            </a:solidFill>
            <a:prstDash val="solid"/>
            <a:round/>
            <a:headEnd type="none" w="sm" len="sm"/>
            <a:tailEnd type="none" w="sm" len="sm"/>
          </a:ln>
        </p:spPr>
      </p:pic>
      <p:sp>
        <p:nvSpPr>
          <p:cNvPr id="662" name="Google Shape;662;g281fc3c1766_0_347"/>
          <p:cNvSpPr txBox="1"/>
          <p:nvPr/>
        </p:nvSpPr>
        <p:spPr>
          <a:xfrm>
            <a:off x="1086025" y="7142500"/>
            <a:ext cx="3570000" cy="14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u="sng">
                <a:latin typeface="Open Sans"/>
                <a:ea typeface="Open Sans"/>
                <a:cs typeface="Open Sans"/>
                <a:sym typeface="Open Sans"/>
              </a:rPr>
              <a:t>Fig.2 : Definition of smart contracts</a:t>
            </a:r>
            <a:r>
              <a:rPr lang="en-GB" u="sng">
                <a:latin typeface="Open Sans"/>
                <a:ea typeface="Open Sans"/>
                <a:cs typeface="Open Sans"/>
                <a:sym typeface="Open Sans"/>
              </a:rPr>
              <a:t> </a:t>
            </a:r>
            <a:endParaRPr u="sng">
              <a:latin typeface="Open Sans"/>
              <a:ea typeface="Open Sans"/>
              <a:cs typeface="Open Sans"/>
              <a:sym typeface="Open Sans"/>
            </a:endParaRPr>
          </a:p>
        </p:txBody>
      </p:sp>
      <p:sp>
        <p:nvSpPr>
          <p:cNvPr id="663" name="Google Shape;663;g281fc3c1766_0_347"/>
          <p:cNvSpPr txBox="1"/>
          <p:nvPr/>
        </p:nvSpPr>
        <p:spPr>
          <a:xfrm>
            <a:off x="4907825" y="7142500"/>
            <a:ext cx="6108000" cy="14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u="sng">
                <a:latin typeface="Open Sans"/>
                <a:ea typeface="Open Sans"/>
                <a:cs typeface="Open Sans"/>
                <a:sym typeface="Open Sans"/>
              </a:rPr>
              <a:t>Fig. 3: Example of an agri-food smart contract between a farmer and producer</a:t>
            </a:r>
            <a:endParaRPr sz="1200" u="sng">
              <a:latin typeface="Open Sans"/>
              <a:ea typeface="Open Sans"/>
              <a:cs typeface="Open Sans"/>
              <a:sym typeface="Open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pic>
        <p:nvPicPr>
          <p:cNvPr id="649" name="Google Shape;649;g281fc3c1766_0_34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50" name="Google Shape;650;g281fc3c1766_0_340"/>
          <p:cNvSpPr txBox="1"/>
          <p:nvPr/>
        </p:nvSpPr>
        <p:spPr>
          <a:xfrm>
            <a:off x="365125" y="277200"/>
            <a:ext cx="92043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ŘÍZENÍ DODAVATELSKÉHO ŘETĚZCE</a:t>
            </a:r>
            <a:endParaRPr sz="3300" b="0" i="0" u="none" strike="noStrike" cap="none" dirty="0">
              <a:solidFill>
                <a:srgbClr val="000000"/>
              </a:solidFill>
              <a:latin typeface="Calibri"/>
              <a:ea typeface="Calibri"/>
              <a:cs typeface="Calibri"/>
              <a:sym typeface="Calibri"/>
            </a:endParaRPr>
          </a:p>
        </p:txBody>
      </p:sp>
      <p:sp>
        <p:nvSpPr>
          <p:cNvPr id="651" name="Google Shape;651;g281fc3c1766_0_340"/>
          <p:cNvSpPr txBox="1">
            <a:spLocks noGrp="1"/>
          </p:cNvSpPr>
          <p:nvPr>
            <p:ph type="body" idx="1"/>
          </p:nvPr>
        </p:nvSpPr>
        <p:spPr>
          <a:xfrm>
            <a:off x="438175" y="1633050"/>
            <a:ext cx="9993300" cy="5416868"/>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cs-CZ" sz="2200" dirty="0">
                <a:solidFill>
                  <a:schemeClr val="dk1"/>
                </a:solidFill>
                <a:latin typeface="Calibri"/>
                <a:ea typeface="Calibri"/>
                <a:cs typeface="Calibri"/>
                <a:sym typeface="Calibri"/>
              </a:rPr>
              <a:t>Výhody</a:t>
            </a:r>
            <a:r>
              <a:rPr lang="en-GB" sz="220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Rychlejší</a:t>
            </a:r>
            <a:r>
              <a:rPr lang="en-GB" sz="2200" b="0" dirty="0">
                <a:solidFill>
                  <a:schemeClr val="dk1"/>
                </a:solidFill>
                <a:latin typeface="Calibri"/>
                <a:ea typeface="Calibri"/>
                <a:cs typeface="Calibri"/>
                <a:sym typeface="Calibri"/>
              </a:rPr>
              <a:t> a </a:t>
            </a:r>
            <a:r>
              <a:rPr lang="en-GB" sz="2200" dirty="0" err="1">
                <a:solidFill>
                  <a:schemeClr val="dk1"/>
                </a:solidFill>
                <a:latin typeface="Calibri"/>
                <a:ea typeface="Calibri"/>
                <a:cs typeface="Calibri"/>
                <a:sym typeface="Calibri"/>
              </a:rPr>
              <a:t>přesnější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tok</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informací</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mezi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účastníky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dodavatelského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řetězce</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Snížit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pravděpodobnost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kontaminace</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rychlé</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cílené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stažení</a:t>
            </a:r>
            <a:r>
              <a:rPr lang="en-GB" sz="2200" b="0" dirty="0">
                <a:solidFill>
                  <a:schemeClr val="dk1"/>
                </a:solidFill>
                <a:latin typeface="Calibri"/>
                <a:ea typeface="Calibri"/>
                <a:cs typeface="Calibri"/>
                <a:sym typeface="Calibri"/>
              </a:rPr>
              <a:t> v </a:t>
            </a:r>
            <a:r>
              <a:rPr lang="en-GB" sz="2200" b="0" dirty="0" err="1">
                <a:solidFill>
                  <a:schemeClr val="dk1"/>
                </a:solidFill>
                <a:latin typeface="Calibri"/>
                <a:ea typeface="Calibri"/>
                <a:cs typeface="Calibri"/>
                <a:sym typeface="Calibri"/>
              </a:rPr>
              <a:t>případě</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kontaminace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zlepšuje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bezpečnost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potravin</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a </a:t>
            </a:r>
            <a:r>
              <a:rPr lang="en-GB" sz="2200" dirty="0" err="1">
                <a:solidFill>
                  <a:schemeClr val="dk1"/>
                </a:solidFill>
                <a:latin typeface="Calibri"/>
                <a:ea typeface="Calibri"/>
                <a:cs typeface="Calibri"/>
                <a:sym typeface="Calibri"/>
              </a:rPr>
              <a:t>snižuje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plýtvání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potravinami</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200" dirty="0">
                <a:solidFill>
                  <a:schemeClr val="dk1"/>
                </a:solidFill>
                <a:latin typeface="Calibri"/>
                <a:ea typeface="Calibri"/>
                <a:cs typeface="Calibri"/>
                <a:sym typeface="Calibri"/>
              </a:rPr>
              <a:t>Zprostředkování</a:t>
            </a:r>
            <a:r>
              <a:rPr lang="en-GB" sz="2200" dirty="0">
                <a:solidFill>
                  <a:schemeClr val="dk1"/>
                </a:solidFill>
                <a:latin typeface="Calibri"/>
                <a:ea typeface="Calibri"/>
                <a:cs typeface="Calibri"/>
                <a:sym typeface="Calibri"/>
              </a:rPr>
              <a:t> </a:t>
            </a: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Menší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prostor</a:t>
            </a:r>
            <a:r>
              <a:rPr lang="en-GB" sz="2200" b="0" dirty="0">
                <a:solidFill>
                  <a:schemeClr val="dk1"/>
                </a:solidFill>
                <a:latin typeface="Calibri"/>
                <a:ea typeface="Calibri"/>
                <a:cs typeface="Calibri"/>
                <a:sym typeface="Calibri"/>
              </a:rPr>
              <a:t> pro </a:t>
            </a:r>
            <a:r>
              <a:rPr lang="en-GB" sz="2200" b="0" dirty="0" err="1">
                <a:solidFill>
                  <a:schemeClr val="dk1"/>
                </a:solidFill>
                <a:latin typeface="Calibri"/>
                <a:ea typeface="Calibri"/>
                <a:cs typeface="Calibri"/>
                <a:sym typeface="Calibri"/>
              </a:rPr>
              <a:t>lidskou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chybu</a:t>
            </a:r>
            <a:r>
              <a:rPr lang="en-GB" sz="2200" b="0" dirty="0">
                <a:solidFill>
                  <a:schemeClr val="dk1"/>
                </a:solidFill>
                <a:latin typeface="Calibri"/>
                <a:ea typeface="Calibri"/>
                <a:cs typeface="Calibri"/>
                <a:sym typeface="Calibri"/>
              </a:rPr>
              <a:t>, </a:t>
            </a:r>
            <a:r>
              <a:rPr lang="cs-CZ" sz="2200" b="0" dirty="0">
                <a:solidFill>
                  <a:schemeClr val="dk1"/>
                </a:solidFill>
                <a:latin typeface="Calibri"/>
                <a:ea typeface="Calibri"/>
                <a:cs typeface="Calibri"/>
                <a:sym typeface="Calibri"/>
              </a:rPr>
              <a:t>nedorozumění </a:t>
            </a:r>
            <a:r>
              <a:rPr lang="en-GB" sz="2200" b="0" dirty="0" err="1">
                <a:solidFill>
                  <a:schemeClr val="dk1"/>
                </a:solidFill>
                <a:latin typeface="Calibri"/>
                <a:ea typeface="Calibri"/>
                <a:cs typeface="Calibri"/>
                <a:sym typeface="Calibri"/>
              </a:rPr>
              <a:t>nebo</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podvod</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Zvýšená</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transparentnost</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Zvýšená</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účinnost</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Snížené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náklady</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Limita</a:t>
            </a:r>
            <a:r>
              <a:rPr lang="cs-CZ" sz="2200" dirty="0" err="1">
                <a:solidFill>
                  <a:schemeClr val="dk1"/>
                </a:solidFill>
                <a:latin typeface="Calibri"/>
                <a:ea typeface="Calibri"/>
                <a:cs typeface="Calibri"/>
                <a:sym typeface="Calibri"/>
              </a:rPr>
              <a:t>ce</a:t>
            </a:r>
            <a:r>
              <a:rPr lang="en-GB" sz="2200" dirty="0">
                <a:solidFill>
                  <a:schemeClr val="dk1"/>
                </a:solidFill>
                <a:latin typeface="Calibri"/>
                <a:ea typeface="Calibri"/>
                <a:cs typeface="Calibri"/>
                <a:sym typeface="Calibri"/>
              </a:rPr>
              <a:t>: </a:t>
            </a: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Problémy</a:t>
            </a:r>
            <a:r>
              <a:rPr lang="en-GB" sz="2200" b="0" dirty="0">
                <a:solidFill>
                  <a:schemeClr val="dk1"/>
                </a:solidFill>
                <a:latin typeface="Calibri"/>
                <a:ea typeface="Calibri"/>
                <a:cs typeface="Calibri"/>
                <a:sym typeface="Calibri"/>
              </a:rPr>
              <a:t> s </a:t>
            </a:r>
            <a:r>
              <a:rPr lang="en-GB" sz="2200" b="0" dirty="0" err="1">
                <a:solidFill>
                  <a:schemeClr val="dk1"/>
                </a:solidFill>
                <a:latin typeface="Calibri"/>
                <a:ea typeface="Calibri"/>
                <a:cs typeface="Calibri"/>
                <a:sym typeface="Calibri"/>
              </a:rPr>
              <a:t>přijetím</a:t>
            </a:r>
            <a:r>
              <a:rPr lang="en-GB" sz="2200" b="0" dirty="0">
                <a:solidFill>
                  <a:schemeClr val="dk1"/>
                </a:solidFill>
                <a:latin typeface="Calibri"/>
                <a:ea typeface="Calibri"/>
                <a:cs typeface="Calibri"/>
                <a:sym typeface="Calibri"/>
              </a:rPr>
              <a:t> – </a:t>
            </a:r>
            <a:r>
              <a:rPr lang="en-GB" sz="2200" dirty="0" err="1">
                <a:solidFill>
                  <a:schemeClr val="dk1"/>
                </a:solidFill>
                <a:latin typeface="Calibri"/>
                <a:ea typeface="Calibri"/>
                <a:cs typeface="Calibri"/>
                <a:sym typeface="Calibri"/>
              </a:rPr>
              <a:t>vysoké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počáteční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náklady</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digitální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infrastrukturu</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zvyšování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kvalifikace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zúčastněných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stran</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Nedostatek</a:t>
            </a:r>
            <a:r>
              <a:rPr lang="en-GB" sz="2200" b="0" dirty="0">
                <a:solidFill>
                  <a:schemeClr val="dk1"/>
                </a:solidFill>
                <a:latin typeface="Calibri"/>
                <a:ea typeface="Calibri"/>
                <a:cs typeface="Calibri"/>
                <a:sym typeface="Calibri"/>
              </a:rPr>
              <a:t> </a:t>
            </a:r>
            <a:r>
              <a:rPr lang="en-GB" sz="2200" dirty="0">
                <a:solidFill>
                  <a:schemeClr val="dk1"/>
                </a:solidFill>
                <a:latin typeface="Calibri"/>
                <a:ea typeface="Calibri"/>
                <a:cs typeface="Calibri"/>
                <a:sym typeface="Calibri"/>
              </a:rPr>
              <a:t>interoperability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mezi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různými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blockchainovými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systémy</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a:solidFill>
                  <a:schemeClr val="dk1"/>
                </a:solidFill>
                <a:latin typeface="Calibri"/>
                <a:ea typeface="Calibri"/>
                <a:cs typeface="Calibri"/>
                <a:sym typeface="Calibri"/>
              </a:rPr>
              <a:t>Blockchain </a:t>
            </a:r>
            <a:r>
              <a:rPr lang="en-GB" sz="2200" b="0" dirty="0" err="1">
                <a:solidFill>
                  <a:schemeClr val="dk1"/>
                </a:solidFill>
                <a:latin typeface="Calibri"/>
                <a:ea typeface="Calibri"/>
                <a:cs typeface="Calibri"/>
                <a:sym typeface="Calibri"/>
              </a:rPr>
              <a:t>nemůže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ověřit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zda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jsou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původně</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zadané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informace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přesné</a:t>
            </a:r>
            <a:r>
              <a:rPr lang="en-GB" sz="2200" b="0" dirty="0">
                <a:solidFill>
                  <a:schemeClr val="dk1"/>
                </a:solidFill>
                <a:latin typeface="Calibri"/>
                <a:ea typeface="Calibri"/>
                <a:cs typeface="Calibri"/>
                <a:sym typeface="Calibri"/>
              </a:rPr>
              <a:t> – </a:t>
            </a:r>
            <a:r>
              <a:rPr lang="en-GB" sz="2200" b="0" dirty="0" err="1">
                <a:solidFill>
                  <a:schemeClr val="dk1"/>
                </a:solidFill>
                <a:latin typeface="Calibri"/>
                <a:ea typeface="Calibri"/>
                <a:cs typeface="Calibri"/>
                <a:sym typeface="Calibri"/>
              </a:rPr>
              <a:t>stále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existuje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určitý</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prostor</a:t>
            </a:r>
            <a:r>
              <a:rPr lang="en-GB" sz="2200" b="0" dirty="0">
                <a:solidFill>
                  <a:schemeClr val="dk1"/>
                </a:solidFill>
                <a:latin typeface="Calibri"/>
                <a:ea typeface="Calibri"/>
                <a:cs typeface="Calibri"/>
                <a:sym typeface="Calibri"/>
              </a:rPr>
              <a:t> pro </a:t>
            </a:r>
            <a:r>
              <a:rPr lang="en-GB" sz="2200" dirty="0" err="1">
                <a:solidFill>
                  <a:schemeClr val="dk1"/>
                </a:solidFill>
                <a:latin typeface="Calibri"/>
                <a:ea typeface="Calibri"/>
                <a:cs typeface="Calibri"/>
                <a:sym typeface="Calibri"/>
              </a:rPr>
              <a:t>podvody</a:t>
            </a:r>
            <a:r>
              <a:rPr lang="en-GB" sz="2200" dirty="0">
                <a:solidFill>
                  <a:schemeClr val="dk1"/>
                </a:solidFill>
                <a:latin typeface="Calibri"/>
                <a:ea typeface="Calibri"/>
                <a:cs typeface="Calibri"/>
                <a:sym typeface="Calibri"/>
              </a:rPr>
              <a:t>/</a:t>
            </a:r>
            <a:r>
              <a:rPr lang="en-GB" sz="2200" dirty="0" err="1">
                <a:solidFill>
                  <a:schemeClr val="dk1"/>
                </a:solidFill>
                <a:latin typeface="Calibri"/>
                <a:ea typeface="Calibri"/>
                <a:cs typeface="Calibri"/>
                <a:sym typeface="Calibri"/>
              </a:rPr>
              <a:t>chyby</a:t>
            </a:r>
            <a:endParaRPr sz="2200" dirty="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g281fc3c1766_0_358"/>
          <p:cNvSpPr txBox="1">
            <a:spLocks noGrp="1"/>
          </p:cNvSpPr>
          <p:nvPr>
            <p:ph type="body" idx="1"/>
          </p:nvPr>
        </p:nvSpPr>
        <p:spPr>
          <a:xfrm>
            <a:off x="253500" y="1317450"/>
            <a:ext cx="5501700" cy="5493812"/>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cs-CZ" sz="2100" dirty="0">
                <a:solidFill>
                  <a:schemeClr val="dk1"/>
                </a:solidFill>
                <a:latin typeface="Calibri"/>
                <a:ea typeface="Calibri"/>
                <a:cs typeface="Calibri"/>
                <a:sym typeface="Calibri"/>
              </a:rPr>
              <a:t>Výhody</a:t>
            </a:r>
            <a:r>
              <a:rPr lang="en-GB" sz="2100" b="0" dirty="0">
                <a:solidFill>
                  <a:schemeClr val="dk1"/>
                </a:solidFill>
                <a:latin typeface="Calibri"/>
                <a:ea typeface="Calibri"/>
                <a:cs typeface="Calibri"/>
                <a:sym typeface="Calibri"/>
              </a:rPr>
              <a:t>: </a:t>
            </a:r>
            <a:endParaRPr sz="21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dirty="0" err="1">
                <a:solidFill>
                  <a:schemeClr val="dk1"/>
                </a:solidFill>
                <a:latin typeface="Calibri"/>
                <a:ea typeface="Calibri"/>
                <a:cs typeface="Calibri"/>
                <a:sym typeface="Calibri"/>
              </a:rPr>
              <a:t>Rychlá</a:t>
            </a:r>
            <a:r>
              <a:rPr lang="en-GB" sz="210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platba</a:t>
            </a:r>
            <a:r>
              <a:rPr lang="en-GB" sz="2100" dirty="0">
                <a:solidFill>
                  <a:schemeClr val="dk1"/>
                </a:solidFill>
                <a:latin typeface="Calibri"/>
                <a:ea typeface="Calibri"/>
                <a:cs typeface="Calibri"/>
                <a:sym typeface="Calibri"/>
              </a:rPr>
              <a:t> </a:t>
            </a:r>
            <a:r>
              <a:rPr lang="en-GB" sz="2100" b="0" dirty="0">
                <a:solidFill>
                  <a:schemeClr val="dk1"/>
                </a:solidFill>
                <a:latin typeface="Calibri"/>
                <a:ea typeface="Calibri"/>
                <a:cs typeface="Calibri"/>
                <a:sym typeface="Calibri"/>
              </a:rPr>
              <a:t>za </a:t>
            </a:r>
            <a:r>
              <a:rPr lang="en-GB" sz="2100" b="0" dirty="0" err="1">
                <a:solidFill>
                  <a:schemeClr val="dk1"/>
                </a:solidFill>
                <a:latin typeface="Calibri"/>
                <a:ea typeface="Calibri"/>
                <a:cs typeface="Calibri"/>
                <a:sym typeface="Calibri"/>
              </a:rPr>
              <a:t>služby</a:t>
            </a:r>
            <a:r>
              <a:rPr lang="en-GB" sz="2100" b="0" dirty="0">
                <a:solidFill>
                  <a:schemeClr val="dk1"/>
                </a:solidFill>
                <a:latin typeface="Calibri"/>
                <a:ea typeface="Calibri"/>
                <a:cs typeface="Calibri"/>
                <a:sym typeface="Calibri"/>
              </a:rPr>
              <a:t> a </a:t>
            </a:r>
            <a:r>
              <a:rPr lang="en-GB" sz="2100" b="0" dirty="0" err="1">
                <a:solidFill>
                  <a:schemeClr val="dk1"/>
                </a:solidFill>
                <a:latin typeface="Calibri"/>
                <a:ea typeface="Calibri"/>
                <a:cs typeface="Calibri"/>
                <a:sym typeface="Calibri"/>
              </a:rPr>
              <a:t>pojistné</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události</a:t>
            </a:r>
            <a:endParaRPr lang="cs-CZ" sz="21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Disintermediace</a:t>
            </a:r>
            <a:r>
              <a:rPr lang="en-GB" sz="2100" b="0" dirty="0">
                <a:solidFill>
                  <a:schemeClr val="dk1"/>
                </a:solidFill>
                <a:latin typeface="Calibri"/>
                <a:ea typeface="Calibri"/>
                <a:cs typeface="Calibri"/>
                <a:sym typeface="Calibri"/>
              </a:rPr>
              <a:t> &amp; </a:t>
            </a:r>
            <a:r>
              <a:rPr lang="en-GB" sz="2100" b="0" dirty="0" err="1">
                <a:solidFill>
                  <a:schemeClr val="dk1"/>
                </a:solidFill>
                <a:latin typeface="Calibri"/>
                <a:ea typeface="Calibri"/>
                <a:cs typeface="Calibri"/>
                <a:sym typeface="Calibri"/>
              </a:rPr>
              <a:t>snížené</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náklady</a:t>
            </a:r>
            <a:r>
              <a:rPr lang="en-GB" sz="2100" b="0" dirty="0">
                <a:solidFill>
                  <a:schemeClr val="dk1"/>
                </a:solidFill>
                <a:latin typeface="Calibri"/>
                <a:ea typeface="Calibri"/>
                <a:cs typeface="Calibri"/>
                <a:sym typeface="Calibri"/>
              </a:rPr>
              <a:t> → </a:t>
            </a:r>
            <a:r>
              <a:rPr lang="en-GB" sz="2100" b="0" dirty="0" err="1">
                <a:solidFill>
                  <a:schemeClr val="dk1"/>
                </a:solidFill>
                <a:latin typeface="Calibri"/>
                <a:ea typeface="Calibri"/>
                <a:cs typeface="Calibri"/>
                <a:sym typeface="Calibri"/>
              </a:rPr>
              <a:t>přístup</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na</a:t>
            </a:r>
            <a:r>
              <a:rPr lang="en-GB" sz="2100" b="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nové</a:t>
            </a:r>
            <a:r>
              <a:rPr lang="en-GB" sz="210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trhy</a:t>
            </a:r>
            <a:endParaRPr lang="cs-CZ" sz="21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Transparentnost</a:t>
            </a:r>
            <a:r>
              <a:rPr lang="en-GB" sz="2100" b="0" dirty="0">
                <a:solidFill>
                  <a:schemeClr val="dk1"/>
                </a:solidFill>
                <a:latin typeface="Calibri"/>
                <a:ea typeface="Calibri"/>
                <a:cs typeface="Calibri"/>
                <a:sym typeface="Calibri"/>
              </a:rPr>
              <a:t> a </a:t>
            </a:r>
            <a:r>
              <a:rPr lang="cs-CZ" sz="2100" b="0" dirty="0" err="1">
                <a:solidFill>
                  <a:schemeClr val="dk1"/>
                </a:solidFill>
                <a:latin typeface="Calibri"/>
                <a:ea typeface="Calibri"/>
                <a:cs typeface="Calibri"/>
                <a:sym typeface="Calibri"/>
              </a:rPr>
              <a:t>imutabilita</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podporuje</a:t>
            </a:r>
            <a:r>
              <a:rPr lang="en-GB" sz="2100" b="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důvěru</a:t>
            </a:r>
            <a:r>
              <a:rPr lang="en-GB" sz="2100" dirty="0">
                <a:solidFill>
                  <a:schemeClr val="dk1"/>
                </a:solidFill>
                <a:latin typeface="Calibri"/>
                <a:ea typeface="Calibri"/>
                <a:cs typeface="Calibri"/>
                <a:sym typeface="Calibri"/>
              </a:rPr>
              <a:t> a </a:t>
            </a:r>
            <a:r>
              <a:rPr lang="en-GB" sz="2100" dirty="0" err="1">
                <a:solidFill>
                  <a:schemeClr val="dk1"/>
                </a:solidFill>
                <a:latin typeface="Calibri"/>
                <a:ea typeface="Calibri"/>
                <a:cs typeface="Calibri"/>
                <a:sym typeface="Calibri"/>
              </a:rPr>
              <a:t>spolupráci</a:t>
            </a:r>
            <a:endParaRPr lang="cs-CZ" sz="21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dirty="0" err="1">
                <a:solidFill>
                  <a:schemeClr val="dk1"/>
                </a:solidFill>
                <a:latin typeface="Calibri"/>
                <a:ea typeface="Calibri"/>
                <a:cs typeface="Calibri"/>
                <a:sym typeface="Calibri"/>
              </a:rPr>
              <a:t>Snížená</a:t>
            </a:r>
            <a:r>
              <a:rPr lang="en-GB" sz="210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pravděpodobnost</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porušení</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smlouvy</a:t>
            </a:r>
            <a:endParaRPr lang="cs-CZ" sz="21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dirty="0" err="1">
                <a:solidFill>
                  <a:schemeClr val="dk1"/>
                </a:solidFill>
                <a:latin typeface="Calibri"/>
                <a:ea typeface="Calibri"/>
                <a:cs typeface="Calibri"/>
                <a:sym typeface="Calibri"/>
              </a:rPr>
              <a:t>Účinnost</a:t>
            </a:r>
            <a:endParaRPr sz="21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21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dirty="0" err="1">
                <a:solidFill>
                  <a:schemeClr val="dk1"/>
                </a:solidFill>
                <a:latin typeface="Calibri"/>
                <a:ea typeface="Calibri"/>
                <a:cs typeface="Calibri"/>
                <a:sym typeface="Calibri"/>
              </a:rPr>
              <a:t>Limita</a:t>
            </a:r>
            <a:r>
              <a:rPr lang="cs-CZ" sz="2100" dirty="0" err="1">
                <a:solidFill>
                  <a:schemeClr val="dk1"/>
                </a:solidFill>
                <a:latin typeface="Calibri"/>
                <a:ea typeface="Calibri"/>
                <a:cs typeface="Calibri"/>
                <a:sym typeface="Calibri"/>
              </a:rPr>
              <a:t>ce</a:t>
            </a:r>
            <a:r>
              <a:rPr lang="en-GB" sz="2100" dirty="0">
                <a:solidFill>
                  <a:schemeClr val="dk1"/>
                </a:solidFill>
                <a:latin typeface="Calibri"/>
                <a:ea typeface="Calibri"/>
                <a:cs typeface="Calibri"/>
                <a:sym typeface="Calibri"/>
              </a:rPr>
              <a:t>:</a:t>
            </a:r>
            <a:endParaRPr sz="21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Problémy</a:t>
            </a:r>
            <a:r>
              <a:rPr lang="en-GB" sz="2100" b="0" dirty="0">
                <a:solidFill>
                  <a:schemeClr val="dk1"/>
                </a:solidFill>
                <a:latin typeface="Calibri"/>
                <a:ea typeface="Calibri"/>
                <a:cs typeface="Calibri"/>
                <a:sym typeface="Calibri"/>
              </a:rPr>
              <a:t> s </a:t>
            </a:r>
            <a:r>
              <a:rPr lang="en-GB" sz="2100" b="0" dirty="0" err="1">
                <a:solidFill>
                  <a:schemeClr val="dk1"/>
                </a:solidFill>
                <a:latin typeface="Calibri"/>
                <a:ea typeface="Calibri"/>
                <a:cs typeface="Calibri"/>
                <a:sym typeface="Calibri"/>
              </a:rPr>
              <a:t>adopcí</a:t>
            </a:r>
            <a:r>
              <a:rPr lang="en-GB" sz="2100" b="0" dirty="0">
                <a:solidFill>
                  <a:schemeClr val="dk1"/>
                </a:solidFill>
                <a:latin typeface="Calibri"/>
                <a:ea typeface="Calibri"/>
                <a:cs typeface="Calibri"/>
                <a:sym typeface="Calibri"/>
              </a:rPr>
              <a:t> – </a:t>
            </a:r>
            <a:r>
              <a:rPr lang="en-GB" sz="2100" dirty="0" err="1">
                <a:solidFill>
                  <a:schemeClr val="dk1"/>
                </a:solidFill>
                <a:latin typeface="Calibri"/>
                <a:ea typeface="Calibri"/>
                <a:cs typeface="Calibri"/>
                <a:sym typeface="Calibri"/>
              </a:rPr>
              <a:t>nízká</a:t>
            </a:r>
            <a:r>
              <a:rPr lang="en-GB" sz="210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úroveň</a:t>
            </a:r>
            <a:r>
              <a:rPr lang="en-GB" sz="210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digitálních</a:t>
            </a:r>
            <a:r>
              <a:rPr lang="en-GB" sz="210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dovedností</a:t>
            </a:r>
            <a:r>
              <a:rPr lang="en-GB" sz="2100" dirty="0">
                <a:solidFill>
                  <a:schemeClr val="dk1"/>
                </a:solidFill>
                <a:latin typeface="Calibri"/>
                <a:ea typeface="Calibri"/>
                <a:cs typeface="Calibri"/>
                <a:sym typeface="Calibri"/>
              </a:rPr>
              <a:t>/</a:t>
            </a:r>
            <a:r>
              <a:rPr lang="en-GB" sz="2100" dirty="0" err="1">
                <a:solidFill>
                  <a:schemeClr val="dk1"/>
                </a:solidFill>
                <a:latin typeface="Calibri"/>
                <a:ea typeface="Calibri"/>
                <a:cs typeface="Calibri"/>
                <a:sym typeface="Calibri"/>
              </a:rPr>
              <a:t>znalostí</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mezi</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zemědělci</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zejména</a:t>
            </a:r>
            <a:r>
              <a:rPr lang="en-GB" sz="2100" b="0" dirty="0">
                <a:solidFill>
                  <a:schemeClr val="dk1"/>
                </a:solidFill>
                <a:latin typeface="Calibri"/>
                <a:ea typeface="Calibri"/>
                <a:cs typeface="Calibri"/>
                <a:sym typeface="Calibri"/>
              </a:rPr>
              <a:t> v </a:t>
            </a:r>
            <a:r>
              <a:rPr lang="en-GB" sz="2100" b="0" dirty="0" err="1">
                <a:solidFill>
                  <a:schemeClr val="dk1"/>
                </a:solidFill>
                <a:latin typeface="Calibri"/>
                <a:ea typeface="Calibri"/>
                <a:cs typeface="Calibri"/>
                <a:sym typeface="Calibri"/>
              </a:rPr>
              <a:t>rozvojových</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zemích</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vysoké</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počáteční</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náklady</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infrastruktura</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zvyšování</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kvalifikace</a:t>
            </a:r>
            <a:r>
              <a:rPr lang="en-GB" sz="2100" b="0" dirty="0">
                <a:solidFill>
                  <a:schemeClr val="dk1"/>
                </a:solidFill>
                <a:latin typeface="Calibri"/>
                <a:ea typeface="Calibri"/>
                <a:cs typeface="Calibri"/>
                <a:sym typeface="Calibri"/>
              </a:rPr>
              <a:t>)</a:t>
            </a:r>
            <a:endParaRPr lang="cs-CZ" sz="21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Samostatné</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chytré</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smlouvy</a:t>
            </a:r>
            <a:r>
              <a:rPr lang="en-GB" sz="2100" b="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nejsou</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právně</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vymahatelné</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nejefektivnější</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jako</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doplňkové</a:t>
            </a:r>
            <a:r>
              <a:rPr lang="en-GB" sz="2100" b="0" dirty="0">
                <a:solidFill>
                  <a:schemeClr val="dk1"/>
                </a:solidFill>
                <a:latin typeface="Calibri"/>
                <a:ea typeface="Calibri"/>
                <a:cs typeface="Calibri"/>
                <a:sym typeface="Calibri"/>
              </a:rPr>
              <a:t>)</a:t>
            </a:r>
            <a:endParaRPr lang="cs-CZ" sz="21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Chytré</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smlouvy</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jsou</a:t>
            </a:r>
            <a:r>
              <a:rPr lang="en-GB" sz="2100" b="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nepružné</a:t>
            </a:r>
            <a:endParaRPr sz="2100" dirty="0">
              <a:solidFill>
                <a:schemeClr val="dk1"/>
              </a:solidFill>
              <a:latin typeface="Calibri"/>
              <a:ea typeface="Calibri"/>
              <a:cs typeface="Calibri"/>
              <a:sym typeface="Calibri"/>
            </a:endParaRPr>
          </a:p>
        </p:txBody>
      </p:sp>
      <p:pic>
        <p:nvPicPr>
          <p:cNvPr id="670" name="Google Shape;670;g281fc3c1766_0_35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71" name="Google Shape;671;g281fc3c1766_0_358"/>
          <p:cNvSpPr txBox="1"/>
          <p:nvPr/>
        </p:nvSpPr>
        <p:spPr>
          <a:xfrm>
            <a:off x="200025" y="269550"/>
            <a:ext cx="95442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FARMÁŘSKÉ ŘEŠENÍ</a:t>
            </a:r>
            <a:endParaRPr sz="3300" b="0" i="0" u="none" strike="noStrike" cap="none" dirty="0">
              <a:solidFill>
                <a:schemeClr val="dk1"/>
              </a:solidFill>
              <a:latin typeface="Calibri"/>
              <a:ea typeface="Calibri"/>
              <a:cs typeface="Calibri"/>
              <a:sym typeface="Calibri"/>
            </a:endParaRPr>
          </a:p>
        </p:txBody>
      </p:sp>
      <p:pic>
        <p:nvPicPr>
          <p:cNvPr id="672" name="Google Shape;672;g281fc3c1766_0_358"/>
          <p:cNvPicPr preferRelativeResize="0"/>
          <p:nvPr/>
        </p:nvPicPr>
        <p:blipFill rotWithShape="1">
          <a:blip r:embed="rId4">
            <a:alphaModFix/>
          </a:blip>
          <a:srcRect l="-6284" r="29738"/>
          <a:stretch/>
        </p:blipFill>
        <p:spPr>
          <a:xfrm>
            <a:off x="5647300" y="1780575"/>
            <a:ext cx="5260723" cy="51887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Google Shape;279;p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0" name="Google Shape;280;p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Calibri"/>
                <a:ea typeface="Calibri"/>
                <a:cs typeface="Calibri"/>
                <a:sym typeface="Calibri"/>
              </a:rPr>
              <a:t>POPIS MODULU</a:t>
            </a:r>
            <a:endParaRPr dirty="0">
              <a:latin typeface="Calibri"/>
              <a:ea typeface="Calibri"/>
              <a:cs typeface="Calibri"/>
              <a:sym typeface="Calibri"/>
            </a:endParaRPr>
          </a:p>
        </p:txBody>
      </p:sp>
      <p:sp>
        <p:nvSpPr>
          <p:cNvPr id="281" name="Google Shape;281;p3"/>
          <p:cNvSpPr txBox="1"/>
          <p:nvPr/>
        </p:nvSpPr>
        <p:spPr>
          <a:xfrm>
            <a:off x="393700" y="1601175"/>
            <a:ext cx="9169500" cy="3323946"/>
          </a:xfrm>
          <a:prstGeom prst="rect">
            <a:avLst/>
          </a:prstGeom>
          <a:noFill/>
          <a:ln>
            <a:noFill/>
          </a:ln>
        </p:spPr>
        <p:txBody>
          <a:bodyPr spcFirstLastPara="1" wrap="square" lIns="91425" tIns="45700" rIns="91425" bIns="45700" anchor="t" anchorCtr="0">
            <a:spAutoFit/>
          </a:bodyPr>
          <a:lstStyle/>
          <a:p>
            <a:pPr marL="285750" marR="0" lvl="0" indent="-311150" algn="l" rtl="0">
              <a:lnSpc>
                <a:spcPct val="150000"/>
              </a:lnSpc>
              <a:spcBef>
                <a:spcPts val="0"/>
              </a:spcBef>
              <a:spcAft>
                <a:spcPts val="0"/>
              </a:spcAft>
              <a:buClr>
                <a:schemeClr val="dk1"/>
              </a:buClr>
              <a:buSzPts val="2200"/>
              <a:buFont typeface="Arial"/>
              <a:buChar char="•"/>
            </a:pPr>
            <a:r>
              <a:rPr lang="cs-CZ" sz="2000" dirty="0">
                <a:latin typeface="Calibri" panose="020F0502020204030204" pitchFamily="34" charset="0"/>
                <a:cs typeface="Calibri" panose="020F0502020204030204" pitchFamily="34" charset="0"/>
              </a:rPr>
              <a:t>Téma: </a:t>
            </a:r>
            <a:r>
              <a:rPr lang="cs-CZ" sz="2000" b="1" dirty="0">
                <a:latin typeface="Calibri" panose="020F0502020204030204" pitchFamily="34" charset="0"/>
                <a:cs typeface="Calibri" panose="020F0502020204030204" pitchFamily="34" charset="0"/>
              </a:rPr>
              <a:t>„Přehled blockchainu v </a:t>
            </a:r>
            <a:r>
              <a:rPr lang="cs-CZ" sz="2000" b="1" dirty="0" err="1">
                <a:latin typeface="Calibri" panose="020F0502020204030204" pitchFamily="34" charset="0"/>
                <a:cs typeface="Calibri" panose="020F0502020204030204" pitchFamily="34" charset="0"/>
              </a:rPr>
              <a:t>Agrifood</a:t>
            </a:r>
            <a:r>
              <a:rPr lang="cs-CZ" sz="2000" b="1" dirty="0">
                <a:latin typeface="Calibri" panose="020F0502020204030204" pitchFamily="34" charset="0"/>
                <a:cs typeface="Calibri" panose="020F0502020204030204" pitchFamily="34" charset="0"/>
              </a:rPr>
              <a:t>“</a:t>
            </a:r>
          </a:p>
          <a:p>
            <a:pPr marL="285750" marR="0" lvl="0" indent="-311150" algn="l" rtl="0">
              <a:lnSpc>
                <a:spcPct val="150000"/>
              </a:lnSpc>
              <a:spcBef>
                <a:spcPts val="0"/>
              </a:spcBef>
              <a:spcAft>
                <a:spcPts val="0"/>
              </a:spcAft>
              <a:buClr>
                <a:schemeClr val="dk1"/>
              </a:buClr>
              <a:buSzPts val="2200"/>
              <a:buFont typeface="Arial"/>
              <a:buChar char="•"/>
            </a:pPr>
            <a:r>
              <a:rPr lang="cs-CZ" sz="2000" dirty="0">
                <a:latin typeface="Calibri" panose="020F0502020204030204" pitchFamily="34" charset="0"/>
                <a:cs typeface="Calibri" panose="020F0502020204030204" pitchFamily="34" charset="0"/>
              </a:rPr>
              <a:t>Význam: Blockchain jako součást digitalizace zemědělsko-potravinářského sektoru – </a:t>
            </a:r>
            <a:r>
              <a:rPr lang="cs-CZ" sz="2000" b="1" dirty="0">
                <a:latin typeface="Calibri" panose="020F0502020204030204" pitchFamily="34" charset="0"/>
                <a:cs typeface="Calibri" panose="020F0502020204030204" pitchFamily="34" charset="0"/>
              </a:rPr>
              <a:t>potenciální nové řešení </a:t>
            </a:r>
            <a:r>
              <a:rPr lang="cs-CZ" sz="2000" dirty="0">
                <a:latin typeface="Calibri" panose="020F0502020204030204" pitchFamily="34" charset="0"/>
                <a:cs typeface="Calibri" panose="020F0502020204030204" pitchFamily="34" charset="0"/>
              </a:rPr>
              <a:t>některých nejpalčivějších problémů v současném zemědělství (např. důvěra, udržitelnost, řízení dodavatelského řetězce)?</a:t>
            </a:r>
          </a:p>
          <a:p>
            <a:pPr marL="285750" marR="0" lvl="0" indent="-311150" algn="l" rtl="0">
              <a:lnSpc>
                <a:spcPct val="150000"/>
              </a:lnSpc>
              <a:spcBef>
                <a:spcPts val="0"/>
              </a:spcBef>
              <a:spcAft>
                <a:spcPts val="0"/>
              </a:spcAft>
              <a:buClr>
                <a:schemeClr val="dk1"/>
              </a:buClr>
              <a:buSzPts val="2200"/>
              <a:buFont typeface="Arial"/>
              <a:buChar char="•"/>
            </a:pPr>
            <a:r>
              <a:rPr lang="cs-CZ" sz="2000" dirty="0">
                <a:latin typeface="Calibri" panose="020F0502020204030204" pitchFamily="34" charset="0"/>
                <a:cs typeface="Calibri" panose="020F0502020204030204" pitchFamily="34" charset="0"/>
              </a:rPr>
              <a:t>Rostoucí téma v odborné literatuře</a:t>
            </a:r>
          </a:p>
          <a:p>
            <a:pPr marL="285750" marR="0" lvl="0" indent="-311150" algn="l" rtl="0">
              <a:lnSpc>
                <a:spcPct val="150000"/>
              </a:lnSpc>
              <a:spcBef>
                <a:spcPts val="0"/>
              </a:spcBef>
              <a:spcAft>
                <a:spcPts val="0"/>
              </a:spcAft>
              <a:buClr>
                <a:schemeClr val="dk1"/>
              </a:buClr>
              <a:buSzPts val="2200"/>
              <a:buFont typeface="Arial"/>
              <a:buChar char="•"/>
            </a:pPr>
            <a:r>
              <a:rPr lang="cs-CZ" sz="2000" dirty="0">
                <a:latin typeface="Calibri" panose="020F0502020204030204" pitchFamily="34" charset="0"/>
                <a:cs typeface="Calibri" panose="020F0502020204030204" pitchFamily="34" charset="0"/>
              </a:rPr>
              <a:t>Zaměřte se na otázky o blockchainu a jeho využití v zemědělství: </a:t>
            </a:r>
            <a:r>
              <a:rPr lang="cs-CZ" sz="2000" b="1" dirty="0">
                <a:latin typeface="Calibri" panose="020F0502020204030204" pitchFamily="34" charset="0"/>
                <a:cs typeface="Calibri" panose="020F0502020204030204" pitchFamily="34" charset="0"/>
              </a:rPr>
              <a:t>co, jak a proč?</a:t>
            </a:r>
          </a:p>
          <a:p>
            <a:pPr marL="285750" marR="0" lvl="0" indent="-311150" algn="l" rtl="0">
              <a:lnSpc>
                <a:spcPct val="150000"/>
              </a:lnSpc>
              <a:spcBef>
                <a:spcPts val="0"/>
              </a:spcBef>
              <a:spcAft>
                <a:spcPts val="0"/>
              </a:spcAft>
              <a:buClr>
                <a:schemeClr val="dk1"/>
              </a:buClr>
              <a:buSzPts val="2200"/>
              <a:buFont typeface="Arial"/>
              <a:buChar char="•"/>
            </a:pPr>
            <a:r>
              <a:rPr lang="cs-CZ" sz="2000" dirty="0">
                <a:latin typeface="Calibri" panose="020F0502020204030204" pitchFamily="34" charset="0"/>
                <a:cs typeface="Calibri" panose="020F0502020204030204" pitchFamily="34" charset="0"/>
              </a:rPr>
              <a:t>Reálné aplikace a </a:t>
            </a:r>
            <a:r>
              <a:rPr lang="cs-CZ" sz="2000" b="1" dirty="0">
                <a:latin typeface="Calibri" panose="020F0502020204030204" pitchFamily="34" charset="0"/>
                <a:cs typeface="Calibri" panose="020F0502020204030204" pitchFamily="34" charset="0"/>
              </a:rPr>
              <a:t>případové studie</a:t>
            </a:r>
            <a:endParaRPr lang="en-US" sz="2000" b="1" dirty="0">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pic>
        <p:nvPicPr>
          <p:cNvPr id="678" name="Google Shape;678;g281fc3c1766_0_36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79" name="Google Shape;679;g281fc3c1766_0_366"/>
          <p:cNvSpPr txBox="1"/>
          <p:nvPr/>
        </p:nvSpPr>
        <p:spPr>
          <a:xfrm>
            <a:off x="200000" y="277200"/>
            <a:ext cx="104934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ŘEŠENÍ ZAMĚŘENÁ NA ŽIVOTNÍ PROSTŘEDÍ</a:t>
            </a:r>
            <a:endParaRPr lang="en-GB" sz="3300" b="0" i="0" u="none" strike="noStrike" cap="none" dirty="0">
              <a:solidFill>
                <a:srgbClr val="000000"/>
              </a:solidFill>
              <a:latin typeface="Calibri"/>
              <a:ea typeface="Calibri"/>
              <a:cs typeface="Calibri"/>
              <a:sym typeface="Calibri"/>
            </a:endParaRPr>
          </a:p>
        </p:txBody>
      </p:sp>
      <p:sp>
        <p:nvSpPr>
          <p:cNvPr id="680" name="Google Shape;680;g281fc3c1766_0_366"/>
          <p:cNvSpPr txBox="1">
            <a:spLocks noGrp="1"/>
          </p:cNvSpPr>
          <p:nvPr>
            <p:ph type="body" idx="1"/>
          </p:nvPr>
        </p:nvSpPr>
        <p:spPr>
          <a:xfrm>
            <a:off x="275500" y="1413500"/>
            <a:ext cx="10326900" cy="6093976"/>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dirty="0" err="1">
                <a:solidFill>
                  <a:schemeClr val="dk1"/>
                </a:solidFill>
                <a:latin typeface="Calibri"/>
                <a:ea typeface="Calibri"/>
                <a:cs typeface="Calibri"/>
                <a:sym typeface="Calibri"/>
              </a:rPr>
              <a:t>Výzvy</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negativní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dopad</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současných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zemědělských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postupů</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životní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prostředí</a:t>
            </a:r>
            <a:r>
              <a:rPr lang="en-GB" sz="2200" b="0" dirty="0">
                <a:solidFill>
                  <a:schemeClr val="dk1"/>
                </a:solidFill>
                <a:latin typeface="Calibri"/>
                <a:ea typeface="Calibri"/>
                <a:cs typeface="Calibri"/>
                <a:sym typeface="Calibri"/>
              </a:rPr>
              <a:t>; </a:t>
            </a:r>
            <a:r>
              <a:rPr lang="cs-CZ" sz="2200" dirty="0" err="1">
                <a:solidFill>
                  <a:schemeClr val="dk1"/>
                </a:solidFill>
                <a:latin typeface="Calibri"/>
                <a:ea typeface="Calibri"/>
                <a:cs typeface="Calibri"/>
                <a:sym typeface="Calibri"/>
              </a:rPr>
              <a:t>plýtvýní</a:t>
            </a:r>
            <a:r>
              <a:rPr lang="cs-CZ" sz="2200" dirty="0">
                <a:solidFill>
                  <a:schemeClr val="dk1"/>
                </a:solidFill>
                <a:latin typeface="Calibri"/>
                <a:ea typeface="Calibri"/>
                <a:cs typeface="Calibri"/>
                <a:sym typeface="Calibri"/>
              </a:rPr>
              <a:t> potravinami</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nedostatečná</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odpovědnost</a:t>
            </a:r>
            <a:r>
              <a:rPr lang="en-GB" sz="2200" dirty="0">
                <a:solidFill>
                  <a:schemeClr val="dk1"/>
                </a:solidFill>
                <a:latin typeface="Calibri"/>
                <a:ea typeface="Calibri"/>
                <a:cs typeface="Calibri"/>
                <a:sym typeface="Calibri"/>
              </a:rPr>
              <a:t>/</a:t>
            </a:r>
            <a:r>
              <a:rPr lang="en-GB" sz="2200" dirty="0" err="1">
                <a:solidFill>
                  <a:schemeClr val="dk1"/>
                </a:solidFill>
                <a:latin typeface="Calibri"/>
                <a:ea typeface="Calibri"/>
                <a:cs typeface="Calibri"/>
                <a:sym typeface="Calibri"/>
              </a:rPr>
              <a:t>měřitelné</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výsledky</a:t>
            </a:r>
            <a:r>
              <a:rPr lang="en-GB" sz="2200" b="0" dirty="0">
                <a:solidFill>
                  <a:schemeClr val="dk1"/>
                </a:solidFill>
                <a:latin typeface="Calibri"/>
                <a:ea typeface="Calibri"/>
                <a:cs typeface="Calibri"/>
                <a:sym typeface="Calibri"/>
              </a:rPr>
              <a:t> pro </a:t>
            </a:r>
            <a:r>
              <a:rPr lang="en-GB" sz="2200" b="0" dirty="0" err="1">
                <a:solidFill>
                  <a:schemeClr val="dk1"/>
                </a:solidFill>
                <a:latin typeface="Calibri"/>
                <a:ea typeface="Calibri"/>
                <a:cs typeface="Calibri"/>
                <a:sym typeface="Calibri"/>
              </a:rPr>
              <a:t>závazky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společnosti</a:t>
            </a:r>
            <a:r>
              <a:rPr lang="en-GB" sz="2200" b="0" dirty="0">
                <a:solidFill>
                  <a:schemeClr val="dk1"/>
                </a:solidFill>
                <a:latin typeface="Calibri"/>
                <a:ea typeface="Calibri"/>
                <a:cs typeface="Calibri"/>
                <a:sym typeface="Calibri"/>
              </a:rPr>
              <a:t> k </a:t>
            </a:r>
            <a:r>
              <a:rPr lang="en-GB" sz="2200" b="0" dirty="0" err="1">
                <a:solidFill>
                  <a:schemeClr val="dk1"/>
                </a:solidFill>
                <a:latin typeface="Calibri"/>
                <a:ea typeface="Calibri"/>
                <a:cs typeface="Calibri"/>
                <a:sym typeface="Calibri"/>
              </a:rPr>
              <a:t>udržitelnosti</a:t>
            </a:r>
            <a:r>
              <a:rPr lang="en-GB" sz="2200" b="0" dirty="0">
                <a:solidFill>
                  <a:schemeClr val="dk1"/>
                </a:solidFill>
                <a:latin typeface="Calibri"/>
                <a:ea typeface="Calibri"/>
                <a:cs typeface="Calibri"/>
                <a:sym typeface="Calibri"/>
              </a:rPr>
              <a:t> – </a:t>
            </a:r>
            <a:r>
              <a:rPr lang="en-GB" sz="2200" b="0" dirty="0" err="1">
                <a:solidFill>
                  <a:schemeClr val="dk1"/>
                </a:solidFill>
                <a:latin typeface="Calibri"/>
                <a:ea typeface="Calibri"/>
                <a:cs typeface="Calibri"/>
                <a:sym typeface="Calibri"/>
              </a:rPr>
              <a:t>poškozená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pověst</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důvěryhodnost</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dirty="0">
                <a:solidFill>
                  <a:schemeClr val="dk1"/>
                </a:solidFill>
                <a:latin typeface="Calibri"/>
                <a:ea typeface="Calibri"/>
                <a:cs typeface="Calibri"/>
                <a:sym typeface="Calibri"/>
              </a:rPr>
              <a:t>Blockchain </a:t>
            </a:r>
            <a:r>
              <a:rPr lang="en-GB" sz="2200" dirty="0" err="1">
                <a:solidFill>
                  <a:schemeClr val="dk1"/>
                </a:solidFill>
                <a:latin typeface="Calibri"/>
                <a:ea typeface="Calibri"/>
                <a:cs typeface="Calibri"/>
                <a:sym typeface="Calibri"/>
              </a:rPr>
              <a:t>řešení</a:t>
            </a:r>
            <a:r>
              <a:rPr lang="en-GB" sz="2200" dirty="0">
                <a:solidFill>
                  <a:schemeClr val="dk1"/>
                </a:solidFill>
                <a:latin typeface="Calibri"/>
                <a:ea typeface="Calibri"/>
                <a:cs typeface="Calibri"/>
                <a:sym typeface="Calibri"/>
              </a:rPr>
              <a:t>/</a:t>
            </a:r>
            <a:r>
              <a:rPr lang="en-GB" sz="2200" dirty="0" err="1">
                <a:solidFill>
                  <a:schemeClr val="dk1"/>
                </a:solidFill>
                <a:latin typeface="Calibri"/>
                <a:ea typeface="Calibri"/>
                <a:cs typeface="Calibri"/>
                <a:sym typeface="Calibri"/>
              </a:rPr>
              <a:t>aplikace</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chytré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systémy</a:t>
            </a:r>
            <a:r>
              <a:rPr lang="en-GB" sz="2200" b="0" dirty="0">
                <a:solidFill>
                  <a:schemeClr val="dk1"/>
                </a:solidFill>
                <a:latin typeface="Calibri"/>
                <a:ea typeface="Calibri"/>
                <a:cs typeface="Calibri"/>
                <a:sym typeface="Calibri"/>
              </a:rPr>
              <a:t> pro </a:t>
            </a:r>
            <a:r>
              <a:rPr lang="en-GB" sz="2200" b="0" dirty="0" err="1">
                <a:solidFill>
                  <a:schemeClr val="dk1"/>
                </a:solidFill>
                <a:latin typeface="Calibri"/>
                <a:ea typeface="Calibri"/>
                <a:cs typeface="Calibri"/>
                <a:sym typeface="Calibri"/>
              </a:rPr>
              <a:t>nakládání</a:t>
            </a:r>
            <a:r>
              <a:rPr lang="en-GB" sz="2200" b="0" dirty="0">
                <a:solidFill>
                  <a:schemeClr val="dk1"/>
                </a:solidFill>
                <a:latin typeface="Calibri"/>
                <a:ea typeface="Calibri"/>
                <a:cs typeface="Calibri"/>
                <a:sym typeface="Calibri"/>
              </a:rPr>
              <a:t> s </a:t>
            </a:r>
            <a:r>
              <a:rPr lang="en-GB" sz="2200" b="0" dirty="0" err="1">
                <a:solidFill>
                  <a:schemeClr val="dk1"/>
                </a:solidFill>
                <a:latin typeface="Calibri"/>
                <a:ea typeface="Calibri"/>
                <a:cs typeface="Calibri"/>
                <a:sym typeface="Calibri"/>
              </a:rPr>
              <a:t>potravinovým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odpadem</a:t>
            </a:r>
            <a:r>
              <a:rPr lang="en-GB" sz="2200" dirty="0">
                <a:solidFill>
                  <a:schemeClr val="dk1"/>
                </a:solidFill>
                <a:latin typeface="Calibri"/>
                <a:ea typeface="Calibri"/>
                <a:cs typeface="Calibri"/>
                <a:sym typeface="Calibri"/>
              </a:rPr>
              <a:t>; IoT/RFID food </a:t>
            </a:r>
            <a:r>
              <a:rPr lang="en-GB" sz="2200" b="0" dirty="0" err="1">
                <a:solidFill>
                  <a:schemeClr val="dk1"/>
                </a:solidFill>
                <a:latin typeface="Calibri"/>
                <a:ea typeface="Calibri"/>
                <a:cs typeface="Calibri"/>
                <a:sym typeface="Calibri"/>
              </a:rPr>
              <a:t>trackery</a:t>
            </a:r>
            <a:r>
              <a:rPr lang="en-GB" sz="2200" b="0" dirty="0">
                <a:solidFill>
                  <a:schemeClr val="dk1"/>
                </a:solidFill>
                <a:latin typeface="Calibri"/>
                <a:ea typeface="Calibri"/>
                <a:cs typeface="Calibri"/>
                <a:sym typeface="Calibri"/>
              </a:rPr>
              <a:t> s </a:t>
            </a:r>
            <a:r>
              <a:rPr lang="en-GB" sz="2200" b="0" dirty="0" err="1">
                <a:solidFill>
                  <a:schemeClr val="dk1"/>
                </a:solidFill>
                <a:latin typeface="Calibri"/>
                <a:ea typeface="Calibri"/>
                <a:cs typeface="Calibri"/>
                <a:sym typeface="Calibri"/>
              </a:rPr>
              <a:t>daty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uloženými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Blockchainu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sledování</a:t>
            </a:r>
            <a:r>
              <a:rPr lang="en-GB" sz="2200" b="0" dirty="0">
                <a:solidFill>
                  <a:schemeClr val="dk1"/>
                </a:solidFill>
                <a:latin typeface="Calibri"/>
                <a:ea typeface="Calibri"/>
                <a:cs typeface="Calibri"/>
                <a:sym typeface="Calibri"/>
              </a:rPr>
              <a:t> od </a:t>
            </a:r>
            <a:r>
              <a:rPr lang="en-GB" sz="2200" b="0" dirty="0" err="1">
                <a:solidFill>
                  <a:schemeClr val="dk1"/>
                </a:solidFill>
                <a:latin typeface="Calibri"/>
                <a:ea typeface="Calibri"/>
                <a:cs typeface="Calibri"/>
                <a:sym typeface="Calibri"/>
              </a:rPr>
              <a:t>farmy</a:t>
            </a:r>
            <a:r>
              <a:rPr lang="en-GB" sz="2200" b="0" dirty="0">
                <a:solidFill>
                  <a:schemeClr val="dk1"/>
                </a:solidFill>
                <a:latin typeface="Calibri"/>
                <a:ea typeface="Calibri"/>
                <a:cs typeface="Calibri"/>
                <a:sym typeface="Calibri"/>
              </a:rPr>
              <a:t> </a:t>
            </a:r>
            <a:r>
              <a:rPr lang="cs-CZ" sz="2200" b="0" dirty="0">
                <a:solidFill>
                  <a:schemeClr val="dk1"/>
                </a:solidFill>
                <a:latin typeface="Calibri"/>
                <a:ea typeface="Calibri"/>
                <a:cs typeface="Calibri"/>
                <a:sym typeface="Calibri"/>
              </a:rPr>
              <a:t>až ke stolu</a:t>
            </a:r>
            <a:r>
              <a:rPr lang="en-GB" sz="2200" b="0" dirty="0">
                <a:solidFill>
                  <a:schemeClr val="dk1"/>
                </a:solidFill>
                <a:latin typeface="Calibri"/>
                <a:ea typeface="Calibri"/>
                <a:cs typeface="Calibri"/>
                <a:sym typeface="Calibri"/>
              </a:rPr>
              <a:t> pro </a:t>
            </a:r>
            <a:r>
              <a:rPr lang="en-GB" sz="2200" b="0" dirty="0" err="1">
                <a:solidFill>
                  <a:schemeClr val="dk1"/>
                </a:solidFill>
                <a:latin typeface="Calibri"/>
                <a:ea typeface="Calibri"/>
                <a:cs typeface="Calibri"/>
                <a:sym typeface="Calibri"/>
              </a:rPr>
              <a:t>podporu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udržitelných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postupů</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200" dirty="0">
                <a:solidFill>
                  <a:schemeClr val="dk1"/>
                </a:solidFill>
                <a:latin typeface="Calibri"/>
                <a:ea typeface="Calibri"/>
                <a:cs typeface="Calibri"/>
                <a:sym typeface="Calibri"/>
              </a:rPr>
              <a:t>Výhody</a:t>
            </a:r>
            <a:r>
              <a:rPr lang="en-GB" sz="2200" dirty="0">
                <a:solidFill>
                  <a:schemeClr val="dk1"/>
                </a:solidFill>
                <a:latin typeface="Calibri"/>
                <a:ea typeface="Calibri"/>
                <a:cs typeface="Calibri"/>
                <a:sym typeface="Calibri"/>
              </a:rPr>
              <a:t>:</a:t>
            </a: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200" dirty="0">
                <a:solidFill>
                  <a:schemeClr val="dk1"/>
                </a:solidFill>
                <a:latin typeface="Calibri"/>
                <a:ea typeface="Calibri"/>
                <a:cs typeface="Calibri"/>
                <a:sym typeface="Calibri"/>
              </a:rPr>
              <a:t>Snížení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plýtvání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potravinami</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Udržujte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společnosti</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odpovědné</a:t>
            </a:r>
            <a:r>
              <a:rPr lang="en-GB" sz="2200" b="0" dirty="0">
                <a:solidFill>
                  <a:schemeClr val="dk1"/>
                </a:solidFill>
                <a:latin typeface="Calibri"/>
                <a:ea typeface="Calibri"/>
                <a:cs typeface="Calibri"/>
                <a:sym typeface="Calibri"/>
              </a:rPr>
              <a:t> za </a:t>
            </a:r>
            <a:r>
              <a:rPr lang="en-GB" sz="2200" b="0" dirty="0" err="1">
                <a:solidFill>
                  <a:schemeClr val="dk1"/>
                </a:solidFill>
                <a:latin typeface="Calibri"/>
                <a:ea typeface="Calibri"/>
                <a:cs typeface="Calibri"/>
                <a:sym typeface="Calibri"/>
              </a:rPr>
              <a:t>své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veřejné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závazky</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sliby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udržitelnosti</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Podporovat</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udržitelnější</a:t>
            </a:r>
            <a:r>
              <a:rPr lang="en-GB" sz="2200" dirty="0">
                <a:solidFill>
                  <a:schemeClr val="dk1"/>
                </a:solidFill>
                <a:latin typeface="Calibri"/>
                <a:ea typeface="Calibri"/>
                <a:cs typeface="Calibri"/>
                <a:sym typeface="Calibri"/>
              </a:rPr>
              <a:t> a </a:t>
            </a:r>
            <a:r>
              <a:rPr lang="en-GB" sz="2200" dirty="0" err="1">
                <a:solidFill>
                  <a:schemeClr val="dk1"/>
                </a:solidFill>
                <a:latin typeface="Calibri"/>
                <a:ea typeface="Calibri"/>
                <a:cs typeface="Calibri"/>
                <a:sym typeface="Calibri"/>
              </a:rPr>
              <a:t>etičtější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zemědělské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postupy</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Transparentnost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ověřitelné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dodavatelské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řetězce</a:t>
            </a:r>
            <a:r>
              <a:rPr lang="en-GB" sz="2200" dirty="0">
                <a:solidFill>
                  <a:schemeClr val="dk1"/>
                </a:solidFill>
                <a:latin typeface="Calibri"/>
                <a:ea typeface="Calibri"/>
                <a:cs typeface="Calibri"/>
                <a:sym typeface="Calibri"/>
              </a:rPr>
              <a:t> a </a:t>
            </a:r>
            <a:r>
              <a:rPr lang="en-GB" sz="2200" dirty="0" err="1">
                <a:solidFill>
                  <a:schemeClr val="dk1"/>
                </a:solidFill>
                <a:latin typeface="Calibri"/>
                <a:ea typeface="Calibri"/>
                <a:cs typeface="Calibri"/>
                <a:sym typeface="Calibri"/>
              </a:rPr>
              <a:t>důvěra</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200" dirty="0">
                <a:solidFill>
                  <a:schemeClr val="dk1"/>
                </a:solidFill>
                <a:latin typeface="Calibri"/>
                <a:ea typeface="Calibri"/>
                <a:cs typeface="Calibri"/>
                <a:sym typeface="Calibri"/>
              </a:rPr>
              <a:t>Limitace</a:t>
            </a:r>
            <a:r>
              <a:rPr lang="en-GB" sz="2200" dirty="0">
                <a:solidFill>
                  <a:schemeClr val="dk1"/>
                </a:solidFill>
                <a:latin typeface="Calibri"/>
                <a:ea typeface="Calibri"/>
                <a:cs typeface="Calibri"/>
                <a:sym typeface="Calibri"/>
              </a:rPr>
              <a:t>:</a:t>
            </a: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Selektivní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sdílení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informací</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Nedostatek</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předpisů</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k </a:t>
            </a:r>
            <a:r>
              <a:rPr lang="en-GB" sz="2200" b="0" dirty="0" err="1">
                <a:solidFill>
                  <a:schemeClr val="dk1"/>
                </a:solidFill>
                <a:latin typeface="Calibri"/>
                <a:ea typeface="Calibri"/>
                <a:cs typeface="Calibri"/>
                <a:sym typeface="Calibri"/>
              </a:rPr>
              <a:t>vymáhání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opatření</a:t>
            </a:r>
            <a:r>
              <a:rPr lang="en-GB" sz="2200" b="0" dirty="0">
                <a:solidFill>
                  <a:schemeClr val="dk1"/>
                </a:solidFill>
                <a:latin typeface="Calibri"/>
                <a:ea typeface="Calibri"/>
                <a:cs typeface="Calibri"/>
                <a:sym typeface="Calibri"/>
              </a:rPr>
              <a:t> </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PoW</a:t>
            </a:r>
            <a:r>
              <a:rPr lang="en-GB" sz="2200" b="0" dirty="0">
                <a:solidFill>
                  <a:schemeClr val="dk1"/>
                </a:solidFill>
                <a:latin typeface="Calibri"/>
                <a:ea typeface="Calibri"/>
                <a:cs typeface="Calibri"/>
                <a:sym typeface="Calibri"/>
              </a:rPr>
              <a:t> a </a:t>
            </a:r>
            <a:r>
              <a:rPr lang="en-GB" sz="2200" dirty="0" err="1">
                <a:solidFill>
                  <a:schemeClr val="dk1"/>
                </a:solidFill>
                <a:latin typeface="Calibri"/>
                <a:ea typeface="Calibri"/>
                <a:cs typeface="Calibri"/>
                <a:sym typeface="Calibri"/>
              </a:rPr>
              <a:t>vysoká</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spotřeba</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energie</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zpochybňují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udržitelnost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samotného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Blockchainu</a:t>
            </a:r>
            <a:endParaRPr sz="2200" b="0" dirty="0">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g281fc3c1766_0_373"/>
          <p:cNvPicPr preferRelativeResize="0"/>
          <p:nvPr/>
        </p:nvPicPr>
        <p:blipFill rotWithShape="1">
          <a:blip r:embed="rId3">
            <a:alphaModFix/>
          </a:blip>
          <a:srcRect/>
          <a:stretch/>
        </p:blipFill>
        <p:spPr>
          <a:xfrm>
            <a:off x="0" y="-12475"/>
            <a:ext cx="6168975" cy="7562851"/>
          </a:xfrm>
          <a:prstGeom prst="rect">
            <a:avLst/>
          </a:prstGeom>
          <a:noFill/>
          <a:ln>
            <a:noFill/>
          </a:ln>
        </p:spPr>
      </p:pic>
      <p:sp>
        <p:nvSpPr>
          <p:cNvPr id="687" name="Google Shape;687;g281fc3c1766_0_373"/>
          <p:cNvSpPr txBox="1"/>
          <p:nvPr/>
        </p:nvSpPr>
        <p:spPr>
          <a:xfrm>
            <a:off x="393700" y="305975"/>
            <a:ext cx="4848900" cy="16157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dirty="0">
                <a:solidFill>
                  <a:schemeClr val="lt1"/>
                </a:solidFill>
                <a:latin typeface="Calibri"/>
                <a:ea typeface="Calibri"/>
                <a:cs typeface="Calibri"/>
                <a:sym typeface="Calibri"/>
              </a:rPr>
              <a:t>PŘÍPADOVÁ STUDIE ŽIVOTNÍHO PROSTŘEDÍ: RYBÁŘSKÝ PRŮMYSL</a:t>
            </a:r>
            <a:endParaRPr sz="3300" b="0" i="0" u="none" strike="noStrike" cap="none" dirty="0">
              <a:solidFill>
                <a:srgbClr val="000000"/>
              </a:solidFill>
              <a:latin typeface="Calibri"/>
              <a:ea typeface="Calibri"/>
              <a:cs typeface="Calibri"/>
              <a:sym typeface="Calibri"/>
            </a:endParaRPr>
          </a:p>
        </p:txBody>
      </p:sp>
      <p:sp>
        <p:nvSpPr>
          <p:cNvPr id="688" name="Google Shape;688;g281fc3c1766_0_373"/>
          <p:cNvSpPr txBox="1">
            <a:spLocks noGrp="1"/>
          </p:cNvSpPr>
          <p:nvPr>
            <p:ph type="body" idx="1"/>
          </p:nvPr>
        </p:nvSpPr>
        <p:spPr>
          <a:xfrm>
            <a:off x="6222925" y="305975"/>
            <a:ext cx="4397400" cy="8402300"/>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Rybářský</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průmysl</a:t>
            </a:r>
            <a:r>
              <a:rPr lang="en-GB" sz="2200" b="0" dirty="0">
                <a:solidFill>
                  <a:schemeClr val="dk1"/>
                </a:solidFill>
                <a:latin typeface="Calibri"/>
                <a:ea typeface="Calibri"/>
                <a:cs typeface="Calibri"/>
                <a:sym typeface="Calibri"/>
              </a:rPr>
              <a:t> je </a:t>
            </a:r>
            <a:r>
              <a:rPr lang="en-GB" sz="2200" b="0" dirty="0" err="1">
                <a:solidFill>
                  <a:schemeClr val="dk1"/>
                </a:solidFill>
                <a:latin typeface="Calibri"/>
                <a:ea typeface="Calibri"/>
                <a:cs typeface="Calibri"/>
                <a:sym typeface="Calibri"/>
              </a:rPr>
              <a:t>často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spojován</a:t>
            </a:r>
            <a:r>
              <a:rPr lang="en-GB" sz="2200" b="0" dirty="0">
                <a:solidFill>
                  <a:schemeClr val="dk1"/>
                </a:solidFill>
                <a:latin typeface="Calibri"/>
                <a:ea typeface="Calibri"/>
                <a:cs typeface="Calibri"/>
                <a:sym typeface="Calibri"/>
              </a:rPr>
              <a:t> s </a:t>
            </a:r>
            <a:r>
              <a:rPr lang="en-GB" sz="2200" b="0" dirty="0" err="1">
                <a:solidFill>
                  <a:schemeClr val="dk1"/>
                </a:solidFill>
                <a:latin typeface="Calibri"/>
                <a:ea typeface="Calibri"/>
                <a:cs typeface="Calibri"/>
                <a:sym typeface="Calibri"/>
              </a:rPr>
              <a:t>neudržitelnými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praktikami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jako</a:t>
            </a:r>
            <a:r>
              <a:rPr lang="en-GB" sz="2200" b="0" dirty="0">
                <a:solidFill>
                  <a:schemeClr val="dk1"/>
                </a:solidFill>
                <a:latin typeface="Calibri"/>
                <a:ea typeface="Calibri"/>
                <a:cs typeface="Calibri"/>
                <a:sym typeface="Calibri"/>
              </a:rPr>
              <a:t> je </a:t>
            </a:r>
            <a:r>
              <a:rPr lang="en-GB" sz="2200" b="0" dirty="0" err="1">
                <a:solidFill>
                  <a:schemeClr val="dk1"/>
                </a:solidFill>
                <a:latin typeface="Calibri"/>
                <a:ea typeface="Calibri"/>
                <a:cs typeface="Calibri"/>
                <a:sym typeface="Calibri"/>
              </a:rPr>
              <a:t>nadměrný</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rybolov</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který</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představuje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vážnou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hrozbu</a:t>
            </a:r>
            <a:r>
              <a:rPr lang="en-GB" sz="2200" b="0" dirty="0">
                <a:solidFill>
                  <a:schemeClr val="dk1"/>
                </a:solidFill>
                <a:latin typeface="Calibri"/>
                <a:ea typeface="Calibri"/>
                <a:cs typeface="Calibri"/>
                <a:sym typeface="Calibri"/>
              </a:rPr>
              <a:t> pro </a:t>
            </a:r>
            <a:r>
              <a:rPr lang="en-GB" sz="2200" b="0" dirty="0" err="1">
                <a:solidFill>
                  <a:schemeClr val="dk1"/>
                </a:solidFill>
                <a:latin typeface="Calibri"/>
                <a:ea typeface="Calibri"/>
                <a:cs typeface="Calibri"/>
                <a:sym typeface="Calibri"/>
              </a:rPr>
              <a:t>ochranu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moří</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dirty="0" err="1">
                <a:solidFill>
                  <a:schemeClr val="dk1"/>
                </a:solidFill>
                <a:latin typeface="Calibri"/>
                <a:ea typeface="Calibri"/>
                <a:cs typeface="Calibri"/>
                <a:sym typeface="Calibri"/>
              </a:rPr>
              <a:t>Využití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technologie</a:t>
            </a:r>
            <a:r>
              <a:rPr lang="en-GB" sz="2200" b="0" dirty="0">
                <a:solidFill>
                  <a:schemeClr val="dk1"/>
                </a:solidFill>
                <a:latin typeface="Calibri"/>
                <a:ea typeface="Calibri"/>
                <a:cs typeface="Calibri"/>
                <a:sym typeface="Calibri"/>
              </a:rPr>
              <a:t> Blockchain k </a:t>
            </a:r>
            <a:r>
              <a:rPr lang="en-GB" sz="2200" b="0" dirty="0" err="1">
                <a:solidFill>
                  <a:schemeClr val="dk1"/>
                </a:solidFill>
                <a:latin typeface="Calibri"/>
                <a:ea typeface="Calibri"/>
                <a:cs typeface="Calibri"/>
                <a:sym typeface="Calibri"/>
              </a:rPr>
              <a:t>podpoře</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udržitelnějších</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rybolovných</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postupů</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200" b="0" dirty="0">
                <a:solidFill>
                  <a:schemeClr val="dk1"/>
                </a:solidFill>
                <a:latin typeface="Calibri"/>
                <a:ea typeface="Calibri"/>
                <a:cs typeface="Calibri"/>
                <a:sym typeface="Calibri"/>
              </a:rPr>
              <a:t>Příklad</a:t>
            </a:r>
            <a:r>
              <a:rPr lang="en-GB" sz="2200" b="0" dirty="0">
                <a:solidFill>
                  <a:schemeClr val="dk1"/>
                </a:solidFill>
                <a:latin typeface="Calibri"/>
                <a:ea typeface="Calibri"/>
                <a:cs typeface="Calibri"/>
                <a:sym typeface="Calibri"/>
              </a:rPr>
              <a:t>: </a:t>
            </a:r>
            <a:r>
              <a:rPr lang="en-GB" sz="2200" dirty="0">
                <a:solidFill>
                  <a:schemeClr val="dk1"/>
                </a:solidFill>
                <a:latin typeface="Calibri"/>
                <a:ea typeface="Calibri"/>
                <a:cs typeface="Calibri"/>
                <a:sym typeface="Calibri"/>
              </a:rPr>
              <a:t>Atea a IBM Food Trust</a:t>
            </a:r>
            <a:endParaRPr sz="2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US" sz="2200" b="0" dirty="0" err="1">
                <a:solidFill>
                  <a:schemeClr val="dk1"/>
                </a:solidFill>
                <a:latin typeface="Calibri"/>
                <a:ea typeface="Calibri"/>
                <a:cs typeface="Calibri"/>
                <a:sym typeface="Calibri"/>
              </a:rPr>
              <a:t>Příklad</a:t>
            </a:r>
            <a:r>
              <a:rPr lang="en-US" sz="2200" b="0" dirty="0">
                <a:solidFill>
                  <a:schemeClr val="dk1"/>
                </a:solidFill>
                <a:latin typeface="Calibri"/>
                <a:ea typeface="Calibri"/>
                <a:cs typeface="Calibri"/>
                <a:sym typeface="Calibri"/>
              </a:rPr>
              <a:t>:</a:t>
            </a:r>
            <a:r>
              <a:rPr lang="en-US" sz="2200" dirty="0">
                <a:solidFill>
                  <a:schemeClr val="dk1"/>
                </a:solidFill>
                <a:latin typeface="Calibri"/>
                <a:ea typeface="Calibri"/>
                <a:cs typeface="Calibri"/>
                <a:sym typeface="Calibri"/>
              </a:rPr>
              <a:t> </a:t>
            </a:r>
            <a:r>
              <a:rPr lang="en-US" sz="2200" dirty="0" err="1">
                <a:solidFill>
                  <a:schemeClr val="dk1"/>
                </a:solidFill>
                <a:latin typeface="Calibri"/>
                <a:ea typeface="Calibri"/>
                <a:cs typeface="Calibri"/>
                <a:sym typeface="Calibri"/>
              </a:rPr>
              <a:t>Světový</a:t>
            </a:r>
            <a:r>
              <a:rPr lang="en-US" sz="2200" dirty="0">
                <a:solidFill>
                  <a:schemeClr val="dk1"/>
                </a:solidFill>
                <a:latin typeface="Calibri"/>
                <a:ea typeface="Calibri"/>
                <a:cs typeface="Calibri"/>
                <a:sym typeface="Calibri"/>
              </a:rPr>
              <a:t> fond </a:t>
            </a:r>
            <a:r>
              <a:rPr lang="en-US" sz="2200" dirty="0" err="1">
                <a:solidFill>
                  <a:schemeClr val="dk1"/>
                </a:solidFill>
                <a:latin typeface="Calibri"/>
                <a:ea typeface="Calibri"/>
                <a:cs typeface="Calibri"/>
                <a:sym typeface="Calibri"/>
              </a:rPr>
              <a:t>na</a:t>
            </a:r>
            <a:r>
              <a:rPr lang="en-US" sz="2200" dirty="0">
                <a:solidFill>
                  <a:schemeClr val="dk1"/>
                </a:solidFill>
                <a:latin typeface="Calibri"/>
                <a:ea typeface="Calibri"/>
                <a:cs typeface="Calibri"/>
                <a:sym typeface="Calibri"/>
              </a:rPr>
              <a:t> </a:t>
            </a:r>
            <a:r>
              <a:rPr lang="en-US" sz="2200" dirty="0" err="1">
                <a:solidFill>
                  <a:schemeClr val="dk1"/>
                </a:solidFill>
                <a:latin typeface="Calibri"/>
                <a:ea typeface="Calibri"/>
                <a:cs typeface="Calibri"/>
                <a:sym typeface="Calibri"/>
              </a:rPr>
              <a:t>ochranu</a:t>
            </a:r>
            <a:r>
              <a:rPr lang="en-US" sz="2200" dirty="0">
                <a:solidFill>
                  <a:schemeClr val="dk1"/>
                </a:solidFill>
                <a:latin typeface="Calibri"/>
                <a:ea typeface="Calibri"/>
                <a:cs typeface="Calibri"/>
                <a:sym typeface="Calibri"/>
              </a:rPr>
              <a:t> </a:t>
            </a:r>
            <a:r>
              <a:rPr lang="en-US" sz="2200" dirty="0" err="1">
                <a:solidFill>
                  <a:schemeClr val="dk1"/>
                </a:solidFill>
                <a:latin typeface="Calibri"/>
                <a:ea typeface="Calibri"/>
                <a:cs typeface="Calibri"/>
                <a:sym typeface="Calibri"/>
              </a:rPr>
              <a:t>přírody</a:t>
            </a:r>
            <a:r>
              <a:rPr lang="en-US" sz="2200" dirty="0">
                <a:solidFill>
                  <a:schemeClr val="dk1"/>
                </a:solidFill>
                <a:latin typeface="Calibri"/>
                <a:ea typeface="Calibri"/>
                <a:cs typeface="Calibri"/>
                <a:sym typeface="Calibri"/>
              </a:rPr>
              <a:t> </a:t>
            </a:r>
            <a:r>
              <a:rPr lang="en-US" sz="2200" b="0" dirty="0">
                <a:solidFill>
                  <a:schemeClr val="dk1"/>
                </a:solidFill>
                <a:latin typeface="Calibri"/>
                <a:ea typeface="Calibri"/>
                <a:cs typeface="Calibri"/>
                <a:sym typeface="Calibri"/>
              </a:rPr>
              <a:t>(WWF), </a:t>
            </a:r>
            <a:r>
              <a:rPr lang="en-US" sz="2200" b="0" dirty="0" err="1">
                <a:solidFill>
                  <a:schemeClr val="dk1"/>
                </a:solidFill>
                <a:latin typeface="Calibri"/>
                <a:ea typeface="Calibri"/>
                <a:cs typeface="Calibri"/>
                <a:sym typeface="Calibri"/>
              </a:rPr>
              <a:t>pilotní</a:t>
            </a:r>
            <a:r>
              <a:rPr lang="en-US" sz="2200" b="0" dirty="0">
                <a:solidFill>
                  <a:schemeClr val="dk1"/>
                </a:solidFill>
                <a:latin typeface="Calibri"/>
                <a:ea typeface="Calibri"/>
                <a:cs typeface="Calibri"/>
                <a:sym typeface="Calibri"/>
              </a:rPr>
              <a:t> program 2018, blockchain v </a:t>
            </a:r>
            <a:r>
              <a:rPr lang="en-US" sz="2200" b="0" dirty="0" err="1">
                <a:solidFill>
                  <a:schemeClr val="dk1"/>
                </a:solidFill>
                <a:latin typeface="Calibri"/>
                <a:ea typeface="Calibri"/>
                <a:cs typeface="Calibri"/>
                <a:sym typeface="Calibri"/>
              </a:rPr>
              <a:t>odvětví</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tuňáků</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na</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tichomořských</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ostrovech</a:t>
            </a:r>
            <a:endParaRPr lang="en-US"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Open Sans"/>
              <a:buChar char="-"/>
            </a:pPr>
            <a:r>
              <a:rPr lang="en-US" sz="2200" b="0" dirty="0">
                <a:solidFill>
                  <a:schemeClr val="dk1"/>
                </a:solidFill>
                <a:latin typeface="Calibri"/>
                <a:ea typeface="Calibri"/>
                <a:cs typeface="Calibri"/>
                <a:sym typeface="Calibri"/>
              </a:rPr>
              <a:t>Online </a:t>
            </a:r>
            <a:r>
              <a:rPr lang="en-US" sz="2200" b="0" dirty="0" err="1">
                <a:solidFill>
                  <a:schemeClr val="dk1"/>
                </a:solidFill>
                <a:latin typeface="Calibri"/>
                <a:ea typeface="Calibri"/>
                <a:cs typeface="Calibri"/>
                <a:sym typeface="Calibri"/>
              </a:rPr>
              <a:t>platforma</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OpenSC</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využívá</a:t>
            </a:r>
            <a:r>
              <a:rPr lang="en-US" sz="2200" b="0" dirty="0">
                <a:solidFill>
                  <a:schemeClr val="dk1"/>
                </a:solidFill>
                <a:latin typeface="Calibri"/>
                <a:ea typeface="Calibri"/>
                <a:cs typeface="Calibri"/>
                <a:sym typeface="Calibri"/>
              </a:rPr>
              <a:t> blockchain k </a:t>
            </a:r>
            <a:r>
              <a:rPr lang="en-US" sz="2200" dirty="0" err="1">
                <a:solidFill>
                  <a:schemeClr val="dk1"/>
                </a:solidFill>
                <a:latin typeface="Calibri"/>
                <a:ea typeface="Calibri"/>
                <a:cs typeface="Calibri"/>
                <a:sym typeface="Calibri"/>
              </a:rPr>
              <a:t>ověření</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udržitelné</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produkce</a:t>
            </a:r>
            <a:r>
              <a:rPr lang="en-US" sz="2200" b="0" dirty="0">
                <a:solidFill>
                  <a:schemeClr val="dk1"/>
                </a:solidFill>
                <a:latin typeface="Calibri"/>
                <a:ea typeface="Calibri"/>
                <a:cs typeface="Calibri"/>
                <a:sym typeface="Calibri"/>
              </a:rPr>
              <a:t>, </a:t>
            </a:r>
            <a:r>
              <a:rPr lang="en-US" sz="2200" dirty="0" err="1">
                <a:solidFill>
                  <a:schemeClr val="dk1"/>
                </a:solidFill>
                <a:latin typeface="Calibri"/>
                <a:ea typeface="Calibri"/>
                <a:cs typeface="Calibri"/>
                <a:sym typeface="Calibri"/>
              </a:rPr>
              <a:t>sledování</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potravin</a:t>
            </a:r>
            <a:r>
              <a:rPr lang="en-US" sz="2200" b="0" dirty="0">
                <a:solidFill>
                  <a:schemeClr val="dk1"/>
                </a:solidFill>
                <a:latin typeface="Calibri"/>
                <a:ea typeface="Calibri"/>
                <a:cs typeface="Calibri"/>
                <a:sym typeface="Calibri"/>
              </a:rPr>
              <a:t> v </a:t>
            </a:r>
            <a:r>
              <a:rPr lang="en-US" sz="2200" b="0" dirty="0" err="1">
                <a:solidFill>
                  <a:schemeClr val="dk1"/>
                </a:solidFill>
                <a:latin typeface="Calibri"/>
                <a:ea typeface="Calibri"/>
                <a:cs typeface="Calibri"/>
                <a:sym typeface="Calibri"/>
              </a:rPr>
              <a:t>dodavatelském</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řetězci</a:t>
            </a:r>
            <a:endParaRPr lang="en-US" sz="1600" b="0" dirty="0">
              <a:solidFill>
                <a:schemeClr val="dk1"/>
              </a:solidFill>
            </a:endParaRPr>
          </a:p>
          <a:p>
            <a:pPr marL="0" lvl="0" indent="0" algn="l" rtl="0">
              <a:lnSpc>
                <a:spcPct val="100000"/>
              </a:lnSpc>
              <a:spcBef>
                <a:spcPts val="0"/>
              </a:spcBef>
              <a:spcAft>
                <a:spcPts val="0"/>
              </a:spcAft>
              <a:buSzPts val="1400"/>
              <a:buNone/>
            </a:pPr>
            <a:endParaRPr sz="1800" b="0" dirty="0">
              <a:solidFill>
                <a:schemeClr val="dk1"/>
              </a:solidFill>
            </a:endParaRPr>
          </a:p>
          <a:p>
            <a:pPr marL="0" lvl="0" indent="0" algn="l" rtl="0">
              <a:lnSpc>
                <a:spcPct val="100000"/>
              </a:lnSpc>
              <a:spcBef>
                <a:spcPts val="0"/>
              </a:spcBef>
              <a:spcAft>
                <a:spcPts val="0"/>
              </a:spcAft>
              <a:buSzPts val="1400"/>
              <a:buNone/>
            </a:pPr>
            <a:endParaRPr sz="1800" b="0" dirty="0">
              <a:solidFill>
                <a:schemeClr val="dk1"/>
              </a:solidFill>
            </a:endParaRPr>
          </a:p>
          <a:p>
            <a:pPr marL="0" lvl="0" indent="0" algn="l" rtl="0">
              <a:lnSpc>
                <a:spcPct val="100000"/>
              </a:lnSpc>
              <a:spcBef>
                <a:spcPts val="0"/>
              </a:spcBef>
              <a:spcAft>
                <a:spcPts val="0"/>
              </a:spcAft>
              <a:buSzPts val="1400"/>
              <a:buNone/>
            </a:pPr>
            <a:endParaRPr sz="1800" b="0" dirty="0">
              <a:solidFill>
                <a:schemeClr val="dk1"/>
              </a:solidFill>
            </a:endParaRPr>
          </a:p>
          <a:p>
            <a:pPr marL="0" lvl="0" indent="0" algn="l" rtl="0">
              <a:lnSpc>
                <a:spcPct val="100000"/>
              </a:lnSpc>
              <a:spcBef>
                <a:spcPts val="0"/>
              </a:spcBef>
              <a:spcAft>
                <a:spcPts val="0"/>
              </a:spcAft>
              <a:buSzPts val="1400"/>
              <a:buNone/>
            </a:pPr>
            <a:endParaRPr sz="1800" b="0" dirty="0">
              <a:solidFill>
                <a:srgbClr val="0000FF"/>
              </a:solidFill>
            </a:endParaRPr>
          </a:p>
          <a:p>
            <a:pPr marL="457200" lvl="0" indent="0" algn="l" rtl="0">
              <a:lnSpc>
                <a:spcPct val="100000"/>
              </a:lnSpc>
              <a:spcBef>
                <a:spcPts val="0"/>
              </a:spcBef>
              <a:spcAft>
                <a:spcPts val="0"/>
              </a:spcAft>
              <a:buSzPts val="1400"/>
              <a:buNone/>
            </a:pPr>
            <a:endParaRPr sz="1800" b="0" dirty="0">
              <a:solidFill>
                <a:schemeClr val="dk1"/>
              </a:solidFill>
            </a:endParaRPr>
          </a:p>
        </p:txBody>
      </p:sp>
      <p:pic>
        <p:nvPicPr>
          <p:cNvPr id="689" name="Google Shape;689;g281fc3c1766_0_373"/>
          <p:cNvPicPr preferRelativeResize="0"/>
          <p:nvPr/>
        </p:nvPicPr>
        <p:blipFill rotWithShape="1">
          <a:blip r:embed="rId4">
            <a:alphaModFix/>
          </a:blip>
          <a:srcRect/>
          <a:stretch/>
        </p:blipFill>
        <p:spPr>
          <a:xfrm>
            <a:off x="0" y="2021350"/>
            <a:ext cx="6168975" cy="3236449"/>
          </a:xfrm>
          <a:prstGeom prst="rect">
            <a:avLst/>
          </a:prstGeom>
          <a:noFill/>
          <a:ln>
            <a:noFill/>
          </a:ln>
        </p:spPr>
      </p:pic>
      <p:sp>
        <p:nvSpPr>
          <p:cNvPr id="690" name="Google Shape;690;g281fc3c1766_0_373"/>
          <p:cNvSpPr txBox="1"/>
          <p:nvPr/>
        </p:nvSpPr>
        <p:spPr>
          <a:xfrm>
            <a:off x="133350" y="5372100"/>
            <a:ext cx="3981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0" i="0" u="sng" strike="noStrike" cap="none">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Video: Atea + IBM Food Trust</a:t>
            </a:r>
            <a:endParaRPr sz="2200" b="0" i="0" u="none" strike="noStrike" cap="none">
              <a:solidFill>
                <a:schemeClr val="lt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pic>
        <p:nvPicPr>
          <p:cNvPr id="696" name="Google Shape;696;g281fc3c1766_0_38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97" name="Google Shape;697;g281fc3c1766_0_382"/>
          <p:cNvSpPr txBox="1"/>
          <p:nvPr/>
        </p:nvSpPr>
        <p:spPr>
          <a:xfrm>
            <a:off x="403225" y="277200"/>
            <a:ext cx="80550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VZTAHY SE SPOTŘEBITELEM</a:t>
            </a:r>
            <a:endParaRPr sz="3300" b="0" i="0" u="none" strike="noStrike" cap="none" dirty="0">
              <a:solidFill>
                <a:srgbClr val="000000"/>
              </a:solidFill>
              <a:latin typeface="Calibri"/>
              <a:ea typeface="Calibri"/>
              <a:cs typeface="Calibri"/>
              <a:sym typeface="Calibri"/>
            </a:endParaRPr>
          </a:p>
        </p:txBody>
      </p:sp>
      <p:sp>
        <p:nvSpPr>
          <p:cNvPr id="698" name="Google Shape;698;g281fc3c1766_0_382"/>
          <p:cNvSpPr txBox="1">
            <a:spLocks noGrp="1"/>
          </p:cNvSpPr>
          <p:nvPr>
            <p:ph type="body" idx="1"/>
          </p:nvPr>
        </p:nvSpPr>
        <p:spPr>
          <a:xfrm>
            <a:off x="224925" y="1033275"/>
            <a:ext cx="10359600" cy="643253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cs-CZ" sz="2200" dirty="0">
                <a:solidFill>
                  <a:schemeClr val="dk1"/>
                </a:solidFill>
                <a:latin typeface="Calibri"/>
                <a:ea typeface="Calibri"/>
                <a:cs typeface="Calibri"/>
                <a:sym typeface="Calibri"/>
              </a:rPr>
              <a:t>Výzvy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posun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spotřebitelských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preferencí</a:t>
            </a:r>
            <a:r>
              <a:rPr lang="en-GB" sz="2200" b="0" dirty="0">
                <a:solidFill>
                  <a:schemeClr val="dk1"/>
                </a:solidFill>
                <a:latin typeface="Calibri"/>
                <a:ea typeface="Calibri"/>
                <a:cs typeface="Calibri"/>
                <a:sym typeface="Calibri"/>
              </a:rPr>
              <a:t>; „</a:t>
            </a:r>
            <a:r>
              <a:rPr lang="en-GB" sz="2200" dirty="0">
                <a:solidFill>
                  <a:schemeClr val="dk1"/>
                </a:solidFill>
                <a:latin typeface="Calibri"/>
                <a:ea typeface="Calibri"/>
                <a:cs typeface="Calibri"/>
                <a:sym typeface="Calibri"/>
              </a:rPr>
              <a:t>greenwashing</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poškození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pověsti</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způsobené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stažením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výrobku</a:t>
            </a:r>
            <a:r>
              <a:rPr lang="en-GB" sz="2200" b="0" dirty="0">
                <a:solidFill>
                  <a:schemeClr val="dk1"/>
                </a:solidFill>
                <a:latin typeface="Calibri"/>
                <a:ea typeface="Calibri"/>
                <a:cs typeface="Calibri"/>
                <a:sym typeface="Calibri"/>
              </a:rPr>
              <a:t> z </a:t>
            </a:r>
            <a:r>
              <a:rPr lang="en-GB" sz="2200" b="0" dirty="0" err="1">
                <a:solidFill>
                  <a:schemeClr val="dk1"/>
                </a:solidFill>
                <a:latin typeface="Calibri"/>
                <a:ea typeface="Calibri"/>
                <a:cs typeface="Calibri"/>
                <a:sym typeface="Calibri"/>
              </a:rPr>
              <a:t>trhu</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potravinové</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podvody</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vykořisťující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pracovní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praktiky</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zejména</a:t>
            </a:r>
            <a:r>
              <a:rPr lang="en-GB" sz="2200" b="0" dirty="0">
                <a:solidFill>
                  <a:schemeClr val="dk1"/>
                </a:solidFill>
                <a:latin typeface="Calibri"/>
                <a:ea typeface="Calibri"/>
                <a:cs typeface="Calibri"/>
                <a:sym typeface="Calibri"/>
              </a:rPr>
              <a:t> v </a:t>
            </a:r>
            <a:r>
              <a:rPr lang="en-GB" sz="2200" b="0" dirty="0" err="1">
                <a:solidFill>
                  <a:schemeClr val="dk1"/>
                </a:solidFill>
                <a:latin typeface="Calibri"/>
                <a:ea typeface="Calibri"/>
                <a:cs typeface="Calibri"/>
                <a:sym typeface="Calibri"/>
              </a:rPr>
              <a:t>rozvojových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zemích</a:t>
            </a:r>
            <a:r>
              <a:rPr lang="en-GB" sz="2200" b="0" dirty="0">
                <a:solidFill>
                  <a:schemeClr val="dk1"/>
                </a:solidFill>
                <a:latin typeface="Calibri"/>
                <a:ea typeface="Calibri"/>
                <a:cs typeface="Calibri"/>
                <a:sym typeface="Calibri"/>
              </a:rPr>
              <a:t>) – </a:t>
            </a:r>
            <a:r>
              <a:rPr lang="en-GB" sz="2200" b="0" dirty="0" err="1">
                <a:solidFill>
                  <a:schemeClr val="dk1"/>
                </a:solidFill>
                <a:latin typeface="Calibri"/>
                <a:ea typeface="Calibri"/>
                <a:cs typeface="Calibri"/>
                <a:sym typeface="Calibri"/>
              </a:rPr>
              <a:t>nedostatek</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transparentnosti</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snížená</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důvěra</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zákazníků</a:t>
            </a:r>
            <a:r>
              <a:rPr lang="en-GB" sz="2200" b="0" dirty="0">
                <a:solidFill>
                  <a:schemeClr val="dk1"/>
                </a:solidFill>
                <a:latin typeface="Calibri"/>
                <a:ea typeface="Calibri"/>
                <a:cs typeface="Calibri"/>
                <a:sym typeface="Calibri"/>
              </a:rPr>
              <a:t> </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a:solidFill>
                  <a:schemeClr val="dk1"/>
                </a:solidFill>
                <a:latin typeface="Calibri"/>
                <a:ea typeface="Calibri"/>
                <a:cs typeface="Calibri"/>
                <a:sym typeface="Calibri"/>
              </a:rPr>
              <a:t>Blockchain</a:t>
            </a:r>
            <a:r>
              <a:rPr lang="cs-CZ" sz="2200" dirty="0" err="1">
                <a:solidFill>
                  <a:schemeClr val="dk1"/>
                </a:solidFill>
                <a:latin typeface="Calibri"/>
                <a:ea typeface="Calibri"/>
                <a:cs typeface="Calibri"/>
                <a:sym typeface="Calibri"/>
              </a:rPr>
              <a:t>ová</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řešení</a:t>
            </a:r>
            <a:r>
              <a:rPr lang="en-GB" sz="2200" dirty="0">
                <a:solidFill>
                  <a:schemeClr val="dk1"/>
                </a:solidFill>
                <a:latin typeface="Calibri"/>
                <a:ea typeface="Calibri"/>
                <a:cs typeface="Calibri"/>
                <a:sym typeface="Calibri"/>
              </a:rPr>
              <a:t>/</a:t>
            </a:r>
            <a:r>
              <a:rPr lang="en-GB" sz="2200" dirty="0" err="1">
                <a:solidFill>
                  <a:schemeClr val="dk1"/>
                </a:solidFill>
                <a:latin typeface="Calibri"/>
                <a:ea typeface="Calibri"/>
                <a:cs typeface="Calibri"/>
                <a:sym typeface="Calibri"/>
              </a:rPr>
              <a:t>aplikace</a:t>
            </a:r>
            <a:r>
              <a:rPr lang="en-GB" sz="2200" b="0" dirty="0">
                <a:solidFill>
                  <a:schemeClr val="dk1"/>
                </a:solidFill>
                <a:latin typeface="Calibri"/>
                <a:ea typeface="Calibri"/>
                <a:cs typeface="Calibri"/>
                <a:sym typeface="Calibri"/>
              </a:rPr>
              <a:t>: </a:t>
            </a:r>
            <a:r>
              <a:rPr lang="en-GB" sz="2200" dirty="0">
                <a:solidFill>
                  <a:schemeClr val="dk1"/>
                </a:solidFill>
                <a:latin typeface="Calibri"/>
                <a:ea typeface="Calibri"/>
                <a:cs typeface="Calibri"/>
                <a:sym typeface="Calibri"/>
              </a:rPr>
              <a:t>QR</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kódy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obalech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produktů</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umožňující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spotřebitelům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přístup</a:t>
            </a:r>
            <a:r>
              <a:rPr lang="en-GB" sz="2200" b="0" dirty="0">
                <a:solidFill>
                  <a:schemeClr val="dk1"/>
                </a:solidFill>
                <a:latin typeface="Calibri"/>
                <a:ea typeface="Calibri"/>
                <a:cs typeface="Calibri"/>
                <a:sym typeface="Calibri"/>
              </a:rPr>
              <a:t> k </a:t>
            </a:r>
            <a:r>
              <a:rPr lang="en-GB" sz="2200" b="0" dirty="0" err="1">
                <a:solidFill>
                  <a:schemeClr val="dk1"/>
                </a:solidFill>
                <a:latin typeface="Calibri"/>
                <a:ea typeface="Calibri"/>
                <a:cs typeface="Calibri"/>
                <a:sym typeface="Calibri"/>
              </a:rPr>
              <a:t>informacím</a:t>
            </a:r>
            <a:r>
              <a:rPr lang="en-GB" sz="2200" b="0" dirty="0">
                <a:solidFill>
                  <a:schemeClr val="dk1"/>
                </a:solidFill>
                <a:latin typeface="Calibri"/>
                <a:ea typeface="Calibri"/>
                <a:cs typeface="Calibri"/>
                <a:sym typeface="Calibri"/>
              </a:rPr>
              <a:t> o </a:t>
            </a:r>
            <a:r>
              <a:rPr lang="en-GB" sz="2200" b="0" dirty="0" err="1">
                <a:solidFill>
                  <a:schemeClr val="dk1"/>
                </a:solidFill>
                <a:latin typeface="Calibri"/>
                <a:ea typeface="Calibri"/>
                <a:cs typeface="Calibri"/>
                <a:sym typeface="Calibri"/>
              </a:rPr>
              <a:t>produktu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uloženém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Blockchainu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např</a:t>
            </a:r>
            <a:r>
              <a:rPr lang="en-GB" sz="2200" b="0" dirty="0">
                <a:solidFill>
                  <a:schemeClr val="dk1"/>
                </a:solidFill>
                <a:latin typeface="Calibri"/>
                <a:ea typeface="Calibri"/>
                <a:cs typeface="Calibri"/>
                <a:sym typeface="Calibri"/>
              </a:rPr>
              <a:t>. provenience, </a:t>
            </a:r>
            <a:r>
              <a:rPr lang="en-GB" sz="2200" b="0" dirty="0" err="1">
                <a:solidFill>
                  <a:schemeClr val="dk1"/>
                </a:solidFill>
                <a:latin typeface="Calibri"/>
                <a:ea typeface="Calibri"/>
                <a:cs typeface="Calibri"/>
                <a:sym typeface="Calibri"/>
              </a:rPr>
              <a:t>organická</a:t>
            </a:r>
            <a:r>
              <a:rPr lang="en-GB" sz="2200" b="0" dirty="0">
                <a:solidFill>
                  <a:schemeClr val="dk1"/>
                </a:solidFill>
                <a:latin typeface="Calibri"/>
                <a:ea typeface="Calibri"/>
                <a:cs typeface="Calibri"/>
                <a:sym typeface="Calibri"/>
              </a:rPr>
              <a:t>/fairtrade </a:t>
            </a:r>
            <a:r>
              <a:rPr lang="en-GB" sz="2200" b="0" dirty="0" err="1">
                <a:solidFill>
                  <a:schemeClr val="dk1"/>
                </a:solidFill>
                <a:latin typeface="Calibri"/>
                <a:ea typeface="Calibri"/>
                <a:cs typeface="Calibri"/>
                <a:sym typeface="Calibri"/>
              </a:rPr>
              <a:t>certifikace</a:t>
            </a:r>
            <a:r>
              <a:rPr lang="en-GB" sz="2200" b="0" dirty="0">
                <a:solidFill>
                  <a:schemeClr val="dk1"/>
                </a:solidFill>
                <a:latin typeface="Calibri"/>
                <a:ea typeface="Calibri"/>
                <a:cs typeface="Calibri"/>
                <a:sym typeface="Calibri"/>
              </a:rPr>
              <a:t>); </a:t>
            </a:r>
            <a:r>
              <a:rPr lang="en-GB" sz="2200" dirty="0">
                <a:solidFill>
                  <a:schemeClr val="dk1"/>
                </a:solidFill>
                <a:latin typeface="Calibri"/>
                <a:ea typeface="Calibri"/>
                <a:cs typeface="Calibri"/>
                <a:sym typeface="Calibri"/>
              </a:rPr>
              <a:t>IoT/RFID food </a:t>
            </a:r>
            <a:r>
              <a:rPr lang="en-GB" sz="2200" dirty="0" err="1">
                <a:solidFill>
                  <a:schemeClr val="dk1"/>
                </a:solidFill>
                <a:latin typeface="Calibri"/>
                <a:ea typeface="Calibri"/>
                <a:cs typeface="Calibri"/>
                <a:sym typeface="Calibri"/>
              </a:rPr>
              <a:t>trackery</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s </a:t>
            </a:r>
            <a:r>
              <a:rPr lang="en-GB" sz="2200" b="0" dirty="0" err="1">
                <a:solidFill>
                  <a:schemeClr val="dk1"/>
                </a:solidFill>
                <a:latin typeface="Calibri"/>
                <a:ea typeface="Calibri"/>
                <a:cs typeface="Calibri"/>
                <a:sym typeface="Calibri"/>
              </a:rPr>
              <a:t>daty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uloženými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Blockchainu</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cs-CZ" sz="2200" dirty="0">
                <a:solidFill>
                  <a:schemeClr val="dk1"/>
                </a:solidFill>
                <a:latin typeface="Calibri"/>
                <a:ea typeface="Calibri"/>
                <a:cs typeface="Calibri"/>
                <a:sym typeface="Calibri"/>
              </a:rPr>
              <a:t>Výhody</a:t>
            </a:r>
            <a:r>
              <a:rPr lang="en-GB" sz="2200" b="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Zvýšit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důvěru</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spotřebitelů</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a</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přilákat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nové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zákazníky</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a:solidFill>
                  <a:schemeClr val="dk1"/>
                </a:solidFill>
                <a:latin typeface="Calibri"/>
                <a:ea typeface="Calibri"/>
                <a:cs typeface="Calibri"/>
                <a:sym typeface="Calibri"/>
              </a:rPr>
              <a:t>Blockchain a </a:t>
            </a:r>
            <a:r>
              <a:rPr lang="en-GB" sz="2200" b="0" dirty="0" err="1">
                <a:solidFill>
                  <a:schemeClr val="dk1"/>
                </a:solidFill>
                <a:latin typeface="Calibri"/>
                <a:ea typeface="Calibri"/>
                <a:cs typeface="Calibri"/>
                <a:sym typeface="Calibri"/>
              </a:rPr>
              <a:t>transparentnost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jako</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jedinečný</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prodejní</a:t>
            </a:r>
            <a:r>
              <a:rPr lang="en-GB" sz="2200" dirty="0">
                <a:solidFill>
                  <a:schemeClr val="dk1"/>
                </a:solidFill>
                <a:latin typeface="Calibri"/>
                <a:ea typeface="Calibri"/>
                <a:cs typeface="Calibri"/>
                <a:sym typeface="Calibri"/>
              </a:rPr>
              <a:t> argument</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Rychlé</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cílené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stažení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produktu</a:t>
            </a:r>
            <a:r>
              <a:rPr lang="en-GB" sz="2200" b="0" dirty="0">
                <a:solidFill>
                  <a:schemeClr val="dk1"/>
                </a:solidFill>
                <a:latin typeface="Calibri"/>
                <a:ea typeface="Calibri"/>
                <a:cs typeface="Calibri"/>
                <a:sym typeface="Calibri"/>
              </a:rPr>
              <a:t> – </a:t>
            </a:r>
            <a:r>
              <a:rPr lang="en-GB" sz="2200" dirty="0" err="1">
                <a:solidFill>
                  <a:schemeClr val="dk1"/>
                </a:solidFill>
                <a:latin typeface="Calibri"/>
                <a:ea typeface="Calibri"/>
                <a:cs typeface="Calibri"/>
                <a:sym typeface="Calibri"/>
              </a:rPr>
              <a:t>minimalizujte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poškození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pověsti</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Informované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etické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rozhodování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spotřebitele</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Podporovat</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udržitelnější</a:t>
            </a:r>
            <a:r>
              <a:rPr lang="en-GB" sz="2200" dirty="0">
                <a:solidFill>
                  <a:schemeClr val="dk1"/>
                </a:solidFill>
                <a:latin typeface="Calibri"/>
                <a:ea typeface="Calibri"/>
                <a:cs typeface="Calibri"/>
                <a:sym typeface="Calibri"/>
              </a:rPr>
              <a:t> a </a:t>
            </a:r>
            <a:r>
              <a:rPr lang="en-GB" sz="2200" dirty="0" err="1">
                <a:solidFill>
                  <a:schemeClr val="dk1"/>
                </a:solidFill>
                <a:latin typeface="Calibri"/>
                <a:ea typeface="Calibri"/>
                <a:cs typeface="Calibri"/>
                <a:sym typeface="Calibri"/>
              </a:rPr>
              <a:t>etické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postupy</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v </a:t>
            </a:r>
            <a:r>
              <a:rPr lang="en-GB" sz="2200" b="0" dirty="0" err="1">
                <a:solidFill>
                  <a:schemeClr val="dk1"/>
                </a:solidFill>
                <a:latin typeface="Calibri"/>
                <a:ea typeface="Calibri"/>
                <a:cs typeface="Calibri"/>
                <a:sym typeface="Calibri"/>
              </a:rPr>
              <a:t>zemědělsko-potravinářském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sektoru</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200" dirty="0">
                <a:solidFill>
                  <a:schemeClr val="dk1"/>
                </a:solidFill>
                <a:latin typeface="Calibri"/>
                <a:ea typeface="Calibri"/>
                <a:cs typeface="Calibri"/>
                <a:sym typeface="Calibri"/>
              </a:rPr>
              <a:t>Limitace</a:t>
            </a:r>
            <a:r>
              <a:rPr lang="en-GB" sz="2200" b="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Samotná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spotřebitelská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poptávka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může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být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jako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hnací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síla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změny</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nedostatečná</a:t>
            </a:r>
            <a:endParaRPr lang="cs-CZ" sz="22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Nedostatek</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regulací</a:t>
            </a:r>
            <a:r>
              <a:rPr lang="en-GB" sz="220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politických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motivací</a:t>
            </a:r>
            <a:r>
              <a:rPr lang="en-GB" sz="2200" b="0" dirty="0">
                <a:solidFill>
                  <a:schemeClr val="dk1"/>
                </a:solidFill>
                <a:latin typeface="Calibri"/>
                <a:ea typeface="Calibri"/>
                <a:cs typeface="Calibri"/>
                <a:sym typeface="Calibri"/>
              </a:rPr>
              <a:t> pro </a:t>
            </a:r>
            <a:r>
              <a:rPr lang="en-GB" sz="2200" b="0" dirty="0" err="1">
                <a:solidFill>
                  <a:schemeClr val="dk1"/>
                </a:solidFill>
                <a:latin typeface="Calibri"/>
                <a:ea typeface="Calibri"/>
                <a:cs typeface="Calibri"/>
                <a:sym typeface="Calibri"/>
              </a:rPr>
              <a:t>změnu</a:t>
            </a:r>
            <a:endParaRPr sz="2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2200" b="0" dirty="0">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pic>
        <p:nvPicPr>
          <p:cNvPr id="704" name="Google Shape;704;g281fc3c1766_0_389"/>
          <p:cNvPicPr preferRelativeResize="0"/>
          <p:nvPr/>
        </p:nvPicPr>
        <p:blipFill rotWithShape="1">
          <a:blip r:embed="rId3">
            <a:alphaModFix/>
          </a:blip>
          <a:srcRect/>
          <a:stretch/>
        </p:blipFill>
        <p:spPr>
          <a:xfrm>
            <a:off x="5238750" y="0"/>
            <a:ext cx="5454650" cy="7562851"/>
          </a:xfrm>
          <a:prstGeom prst="rect">
            <a:avLst/>
          </a:prstGeom>
          <a:noFill/>
          <a:ln>
            <a:noFill/>
          </a:ln>
        </p:spPr>
      </p:pic>
      <p:sp>
        <p:nvSpPr>
          <p:cNvPr id="705" name="Google Shape;705;g281fc3c1766_0_389"/>
          <p:cNvSpPr txBox="1"/>
          <p:nvPr/>
        </p:nvSpPr>
        <p:spPr>
          <a:xfrm>
            <a:off x="5397625" y="210300"/>
            <a:ext cx="5136900" cy="1616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dirty="0">
                <a:solidFill>
                  <a:schemeClr val="lt1"/>
                </a:solidFill>
                <a:latin typeface="Calibri"/>
                <a:ea typeface="Calibri"/>
                <a:cs typeface="Calibri"/>
                <a:sym typeface="Calibri"/>
              </a:rPr>
              <a:t>UDRŽITELNOST A VZTAHY SE SPOTŘEBITELEMPŘÍPADOVÁ STUDIE</a:t>
            </a:r>
            <a:r>
              <a:rPr lang="en-GB" sz="3300" b="0" i="0" u="none" strike="noStrike" cap="none" dirty="0">
                <a:solidFill>
                  <a:schemeClr val="lt1"/>
                </a:solidFill>
                <a:latin typeface="Calibri"/>
                <a:ea typeface="Calibri"/>
                <a:cs typeface="Calibri"/>
                <a:sym typeface="Calibri"/>
              </a:rPr>
              <a:t>: MOYEE COFFEE</a:t>
            </a:r>
            <a:endParaRPr sz="3300" b="0" i="0" u="none" strike="noStrike" cap="none" dirty="0">
              <a:solidFill>
                <a:srgbClr val="000000"/>
              </a:solidFill>
              <a:latin typeface="Calibri"/>
              <a:ea typeface="Calibri"/>
              <a:cs typeface="Calibri"/>
              <a:sym typeface="Calibri"/>
            </a:endParaRPr>
          </a:p>
        </p:txBody>
      </p:sp>
      <p:sp>
        <p:nvSpPr>
          <p:cNvPr id="706" name="Google Shape;706;g281fc3c1766_0_389"/>
          <p:cNvSpPr txBox="1">
            <a:spLocks noGrp="1"/>
          </p:cNvSpPr>
          <p:nvPr>
            <p:ph type="body" idx="1"/>
          </p:nvPr>
        </p:nvSpPr>
        <p:spPr>
          <a:xfrm>
            <a:off x="203950" y="650950"/>
            <a:ext cx="4911000" cy="6702300"/>
          </a:xfrm>
          <a:prstGeom prst="rect">
            <a:avLst/>
          </a:prstGeom>
          <a:noFill/>
          <a:ln>
            <a:noFill/>
          </a:ln>
        </p:spPr>
        <p:txBody>
          <a:bodyPr spcFirstLastPara="1" wrap="square" lIns="91425" tIns="45700" rIns="91425" bIns="45700" anchor="t" anchorCtr="0">
            <a:normAutofit fontScale="25000" lnSpcReduction="20000"/>
          </a:bodyPr>
          <a:lstStyle/>
          <a:p>
            <a:pPr marL="457200" lvl="0" indent="-368300" algn="l" rtl="0">
              <a:lnSpc>
                <a:spcPct val="90000"/>
              </a:lnSpc>
              <a:spcBef>
                <a:spcPts val="0"/>
              </a:spcBef>
              <a:spcAft>
                <a:spcPts val="0"/>
              </a:spcAft>
              <a:buSzPct val="100000"/>
              <a:buFont typeface="Calibri"/>
              <a:buChar char="●"/>
            </a:pPr>
            <a:r>
              <a:rPr lang="en-GB" sz="8800" dirty="0" err="1"/>
              <a:t>Výzvy</a:t>
            </a:r>
            <a:r>
              <a:rPr lang="en-GB" sz="8800" dirty="0"/>
              <a:t> v </a:t>
            </a:r>
            <a:r>
              <a:rPr lang="en-GB" sz="8800" dirty="0" err="1"/>
              <a:t>kávovém</a:t>
            </a:r>
            <a:r>
              <a:rPr lang="en-GB" sz="8800" dirty="0"/>
              <a:t> </a:t>
            </a:r>
            <a:r>
              <a:rPr lang="en-GB" sz="8800" dirty="0" err="1"/>
              <a:t>průmyslu</a:t>
            </a:r>
            <a:r>
              <a:rPr lang="en-GB" sz="8800" dirty="0"/>
              <a:t> :</a:t>
            </a:r>
            <a:endParaRPr sz="8800" dirty="0"/>
          </a:p>
          <a:p>
            <a:pPr marL="457200" lvl="0" indent="-368300" algn="l" rtl="0">
              <a:lnSpc>
                <a:spcPct val="90000"/>
              </a:lnSpc>
              <a:spcBef>
                <a:spcPts val="0"/>
              </a:spcBef>
              <a:spcAft>
                <a:spcPts val="0"/>
              </a:spcAft>
              <a:buSzPct val="100000"/>
              <a:buFont typeface="Open Sans"/>
              <a:buChar char="-"/>
            </a:pPr>
            <a:r>
              <a:rPr lang="en-GB" sz="8800" dirty="0"/>
              <a:t>„Big Coffee“, </a:t>
            </a:r>
            <a:r>
              <a:rPr lang="en-GB" sz="8800" b="1" dirty="0" err="1"/>
              <a:t>nerovnoměrné</a:t>
            </a:r>
            <a:r>
              <a:rPr lang="en-GB" sz="8800" b="1" dirty="0"/>
              <a:t> </a:t>
            </a:r>
            <a:r>
              <a:rPr lang="en-GB" sz="8800" b="1" dirty="0" err="1"/>
              <a:t>rozdělení</a:t>
            </a:r>
            <a:r>
              <a:rPr lang="en-GB" sz="8800" b="1" dirty="0"/>
              <a:t> </a:t>
            </a:r>
            <a:r>
              <a:rPr lang="en-GB" sz="8800" b="1" dirty="0" err="1"/>
              <a:t>zisků</a:t>
            </a:r>
            <a:r>
              <a:rPr lang="en-GB" sz="8800" b="1" dirty="0"/>
              <a:t> </a:t>
            </a:r>
            <a:r>
              <a:rPr lang="en-GB" sz="8800" dirty="0"/>
              <a:t>– </a:t>
            </a:r>
            <a:r>
              <a:rPr lang="en-GB" sz="8800" dirty="0" err="1"/>
              <a:t>pouze</a:t>
            </a:r>
            <a:r>
              <a:rPr lang="en-GB" sz="8800" dirty="0"/>
              <a:t> 10 % </a:t>
            </a:r>
            <a:r>
              <a:rPr lang="en-GB" sz="8800" dirty="0" err="1"/>
              <a:t>hodnoty</a:t>
            </a:r>
            <a:r>
              <a:rPr lang="en-GB" sz="8800" dirty="0"/>
              <a:t> </a:t>
            </a:r>
            <a:r>
              <a:rPr lang="en-GB" sz="8800" dirty="0" err="1"/>
              <a:t>kávy</a:t>
            </a:r>
            <a:r>
              <a:rPr lang="en-GB" sz="8800" dirty="0"/>
              <a:t> </a:t>
            </a:r>
            <a:r>
              <a:rPr lang="en-GB" sz="8800" dirty="0" err="1"/>
              <a:t>zůstává</a:t>
            </a:r>
            <a:r>
              <a:rPr lang="en-GB" sz="8800" dirty="0"/>
              <a:t> v zemi </a:t>
            </a:r>
            <a:r>
              <a:rPr lang="en-GB" sz="8800" dirty="0" err="1"/>
              <a:t>původu</a:t>
            </a:r>
            <a:endParaRPr lang="cs-CZ" sz="8800" dirty="0"/>
          </a:p>
          <a:p>
            <a:pPr marL="457200" lvl="0" indent="-368300" algn="l" rtl="0">
              <a:lnSpc>
                <a:spcPct val="90000"/>
              </a:lnSpc>
              <a:spcBef>
                <a:spcPts val="0"/>
              </a:spcBef>
              <a:spcAft>
                <a:spcPts val="0"/>
              </a:spcAft>
              <a:buSzPct val="100000"/>
              <a:buFont typeface="Open Sans"/>
              <a:buChar char="-"/>
            </a:pPr>
            <a:r>
              <a:rPr lang="en-GB" sz="8800" b="1" dirty="0" err="1"/>
              <a:t>Chudoba</a:t>
            </a:r>
            <a:r>
              <a:rPr lang="en-GB" sz="8800" b="1" dirty="0"/>
              <a:t> – </a:t>
            </a:r>
            <a:r>
              <a:rPr lang="en-GB" sz="8800" dirty="0"/>
              <a:t>90 % </a:t>
            </a:r>
            <a:r>
              <a:rPr lang="en-GB" sz="8800" dirty="0" err="1"/>
              <a:t>pěstitelů</a:t>
            </a:r>
            <a:r>
              <a:rPr lang="en-GB" sz="8800" dirty="0"/>
              <a:t> </a:t>
            </a:r>
            <a:r>
              <a:rPr lang="en-GB" sz="8800" dirty="0" err="1"/>
              <a:t>kávy</a:t>
            </a:r>
            <a:r>
              <a:rPr lang="en-GB" sz="8800" dirty="0"/>
              <a:t> </a:t>
            </a:r>
            <a:r>
              <a:rPr lang="en-GB" sz="8800" dirty="0" err="1"/>
              <a:t>vydělává</a:t>
            </a:r>
            <a:r>
              <a:rPr lang="en-GB" sz="8800" dirty="0"/>
              <a:t> </a:t>
            </a:r>
            <a:r>
              <a:rPr lang="en-GB" sz="8800" dirty="0" err="1"/>
              <a:t>méně</a:t>
            </a:r>
            <a:r>
              <a:rPr lang="en-GB" sz="8800" dirty="0"/>
              <a:t> </a:t>
            </a:r>
            <a:r>
              <a:rPr lang="en-GB" sz="8800" dirty="0" err="1"/>
              <a:t>než</a:t>
            </a:r>
            <a:r>
              <a:rPr lang="en-GB" sz="8800" dirty="0"/>
              <a:t> 2 </a:t>
            </a:r>
            <a:r>
              <a:rPr lang="en-GB" sz="8800" dirty="0" err="1"/>
              <a:t>eura</a:t>
            </a:r>
            <a:r>
              <a:rPr lang="en-GB" sz="8800" dirty="0"/>
              <a:t> </a:t>
            </a:r>
            <a:r>
              <a:rPr lang="en-GB" sz="8800" dirty="0" err="1"/>
              <a:t>denně</a:t>
            </a:r>
            <a:endParaRPr lang="cs-CZ" sz="8800" dirty="0"/>
          </a:p>
          <a:p>
            <a:pPr marL="457200" lvl="0" indent="-368300" algn="l" rtl="0">
              <a:lnSpc>
                <a:spcPct val="90000"/>
              </a:lnSpc>
              <a:spcBef>
                <a:spcPts val="0"/>
              </a:spcBef>
              <a:spcAft>
                <a:spcPts val="0"/>
              </a:spcAft>
              <a:buSzPct val="100000"/>
              <a:buFont typeface="Open Sans"/>
              <a:buChar char="-"/>
            </a:pPr>
            <a:r>
              <a:rPr lang="en-GB" sz="8800" b="1" dirty="0" err="1"/>
              <a:t>Vliv</a:t>
            </a:r>
            <a:r>
              <a:rPr lang="en-GB" sz="8800" b="1" dirty="0"/>
              <a:t> </a:t>
            </a:r>
            <a:r>
              <a:rPr lang="en-GB" sz="8800" b="1" dirty="0" err="1"/>
              <a:t>na</a:t>
            </a:r>
            <a:r>
              <a:rPr lang="en-GB" sz="8800" b="1" dirty="0"/>
              <a:t> </a:t>
            </a:r>
            <a:r>
              <a:rPr lang="en-GB" sz="8800" b="1" dirty="0" err="1"/>
              <a:t>životní</a:t>
            </a:r>
            <a:r>
              <a:rPr lang="en-GB" sz="8800" b="1" dirty="0"/>
              <a:t> </a:t>
            </a:r>
            <a:r>
              <a:rPr lang="en-GB" sz="8800" b="1" dirty="0" err="1"/>
              <a:t>prostředí</a:t>
            </a:r>
            <a:r>
              <a:rPr lang="en-GB" sz="8800" b="1" dirty="0"/>
              <a:t> – </a:t>
            </a:r>
            <a:r>
              <a:rPr lang="en-GB" sz="8800" dirty="0" err="1"/>
              <a:t>ničení</a:t>
            </a:r>
            <a:r>
              <a:rPr lang="en-GB" sz="8800" dirty="0"/>
              <a:t> </a:t>
            </a:r>
            <a:r>
              <a:rPr lang="en-GB" sz="8800" dirty="0" err="1"/>
              <a:t>biotopů</a:t>
            </a:r>
            <a:r>
              <a:rPr lang="en-GB" sz="8800" dirty="0"/>
              <a:t> a </a:t>
            </a:r>
            <a:r>
              <a:rPr lang="en-GB" sz="8800" dirty="0" err="1"/>
              <a:t>odlesňování</a:t>
            </a:r>
            <a:endParaRPr lang="cs-CZ" sz="8800" dirty="0"/>
          </a:p>
          <a:p>
            <a:pPr marL="457200" lvl="0" indent="-368300" algn="l" rtl="0">
              <a:lnSpc>
                <a:spcPct val="90000"/>
              </a:lnSpc>
              <a:spcBef>
                <a:spcPts val="0"/>
              </a:spcBef>
              <a:spcAft>
                <a:spcPts val="0"/>
              </a:spcAft>
              <a:buSzPct val="100000"/>
              <a:buFont typeface="Open Sans"/>
              <a:buChar char="-"/>
            </a:pPr>
            <a:endParaRPr sz="8800" dirty="0"/>
          </a:p>
          <a:p>
            <a:pPr marL="457200" lvl="0" indent="-368300" algn="l" rtl="0">
              <a:lnSpc>
                <a:spcPct val="90000"/>
              </a:lnSpc>
              <a:spcBef>
                <a:spcPts val="0"/>
              </a:spcBef>
              <a:spcAft>
                <a:spcPts val="0"/>
              </a:spcAft>
              <a:buSzPct val="100000"/>
              <a:buFont typeface="Open Sans"/>
              <a:buChar char="●"/>
            </a:pPr>
            <a:r>
              <a:rPr lang="cs-CZ" sz="8800" b="1" dirty="0"/>
              <a:t>Přístup </a:t>
            </a:r>
            <a:r>
              <a:rPr lang="en-GB" sz="8800" b="1" dirty="0" err="1"/>
              <a:t>Moyee</a:t>
            </a:r>
            <a:r>
              <a:rPr lang="en-GB" sz="8800" b="1" dirty="0"/>
              <a:t>: </a:t>
            </a:r>
            <a:r>
              <a:rPr lang="en-GB" sz="8800" dirty="0"/>
              <a:t>„</a:t>
            </a:r>
            <a:r>
              <a:rPr lang="en-GB" sz="8800" dirty="0" err="1"/>
              <a:t>Radikálně</a:t>
            </a:r>
            <a:r>
              <a:rPr lang="en-GB" sz="8800" dirty="0"/>
              <a:t> </a:t>
            </a:r>
            <a:r>
              <a:rPr lang="en-GB" sz="8800" dirty="0" err="1"/>
              <a:t>dobrá</a:t>
            </a:r>
            <a:r>
              <a:rPr lang="en-GB" sz="8800" dirty="0"/>
              <a:t> </a:t>
            </a:r>
            <a:r>
              <a:rPr lang="en-GB" sz="8800" dirty="0" err="1"/>
              <a:t>káva</a:t>
            </a:r>
            <a:r>
              <a:rPr lang="en-GB" sz="8800" dirty="0"/>
              <a:t> s </a:t>
            </a:r>
            <a:r>
              <a:rPr lang="en-GB" sz="8800" dirty="0" err="1"/>
              <a:t>radikálním</a:t>
            </a:r>
            <a:r>
              <a:rPr lang="en-GB" sz="8800" dirty="0"/>
              <a:t> </a:t>
            </a:r>
            <a:r>
              <a:rPr lang="en-GB" sz="8800" dirty="0" err="1"/>
              <a:t>dopadem</a:t>
            </a:r>
            <a:r>
              <a:rPr lang="en-GB" sz="8800" dirty="0"/>
              <a:t>“</a:t>
            </a:r>
            <a:endParaRPr lang="cs-CZ" sz="8800" dirty="0"/>
          </a:p>
          <a:p>
            <a:pPr marL="457200" lvl="0" indent="-368300" algn="l" rtl="0">
              <a:lnSpc>
                <a:spcPct val="90000"/>
              </a:lnSpc>
              <a:spcBef>
                <a:spcPts val="0"/>
              </a:spcBef>
              <a:spcAft>
                <a:spcPts val="0"/>
              </a:spcAft>
              <a:buSzPct val="100000"/>
              <a:buFont typeface="Open Sans"/>
              <a:buChar char="●"/>
            </a:pPr>
            <a:r>
              <a:rPr lang="en-GB" sz="8800" dirty="0" err="1"/>
              <a:t>Obchodní</a:t>
            </a:r>
            <a:r>
              <a:rPr lang="en-GB" sz="8800" dirty="0"/>
              <a:t> model </a:t>
            </a:r>
            <a:r>
              <a:rPr lang="en-GB" sz="8800" b="1" dirty="0"/>
              <a:t>„</a:t>
            </a:r>
            <a:r>
              <a:rPr lang="en-GB" sz="8800" b="1" dirty="0" err="1"/>
              <a:t>FairChain</a:t>
            </a:r>
            <a:r>
              <a:rPr lang="en-GB" sz="8800" b="1" dirty="0"/>
              <a:t>“: </a:t>
            </a:r>
            <a:r>
              <a:rPr lang="cs-CZ" sz="8800" dirty="0"/>
              <a:t>sdílení</a:t>
            </a:r>
            <a:r>
              <a:rPr lang="en-GB" sz="8800" dirty="0"/>
              <a:t> </a:t>
            </a:r>
            <a:r>
              <a:rPr lang="en-GB" sz="8800" dirty="0" err="1"/>
              <a:t>více</a:t>
            </a:r>
            <a:r>
              <a:rPr lang="en-GB" sz="8800" dirty="0"/>
              <a:t> </a:t>
            </a:r>
            <a:r>
              <a:rPr lang="en-GB" sz="8800" dirty="0" err="1"/>
              <a:t>hodnot</a:t>
            </a:r>
            <a:r>
              <a:rPr lang="cs-CZ" sz="8800" dirty="0"/>
              <a:t> z</a:t>
            </a:r>
            <a:r>
              <a:rPr lang="en-GB" sz="8800" dirty="0"/>
              <a:t> </a:t>
            </a:r>
            <a:r>
              <a:rPr lang="en-GB" sz="8800" dirty="0" err="1"/>
              <a:t>kávy</a:t>
            </a:r>
            <a:r>
              <a:rPr lang="en-GB" sz="8800" dirty="0"/>
              <a:t> se </a:t>
            </a:r>
            <a:r>
              <a:rPr lang="en-GB" sz="8800" dirty="0" err="1"/>
              <a:t>zeměmi</a:t>
            </a:r>
            <a:r>
              <a:rPr lang="en-GB" sz="8800" dirty="0"/>
              <a:t> </a:t>
            </a:r>
            <a:r>
              <a:rPr lang="en-GB" sz="8800" dirty="0" err="1"/>
              <a:t>pěstujícími</a:t>
            </a:r>
            <a:r>
              <a:rPr lang="en-GB" sz="8800" dirty="0"/>
              <a:t> </a:t>
            </a:r>
            <a:r>
              <a:rPr lang="en-GB" sz="8800" dirty="0" err="1"/>
              <a:t>kávu</a:t>
            </a:r>
            <a:endParaRPr lang="cs-CZ" sz="8800" dirty="0"/>
          </a:p>
          <a:p>
            <a:pPr marL="457200" lvl="0" indent="-368300" algn="l" rtl="0">
              <a:lnSpc>
                <a:spcPct val="90000"/>
              </a:lnSpc>
              <a:spcBef>
                <a:spcPts val="0"/>
              </a:spcBef>
              <a:spcAft>
                <a:spcPts val="0"/>
              </a:spcAft>
              <a:buSzPct val="100000"/>
              <a:buFont typeface="Open Sans"/>
              <a:buChar char="●"/>
            </a:pPr>
            <a:r>
              <a:rPr lang="en-GB" sz="8800" dirty="0" err="1"/>
              <a:t>Klíč</a:t>
            </a:r>
            <a:r>
              <a:rPr lang="en-GB" sz="8800" dirty="0"/>
              <a:t>: </a:t>
            </a:r>
            <a:r>
              <a:rPr lang="en-GB" sz="8800" dirty="0" err="1"/>
              <a:t>pražení</a:t>
            </a:r>
            <a:r>
              <a:rPr lang="en-GB" sz="8800" dirty="0"/>
              <a:t>, </a:t>
            </a:r>
            <a:r>
              <a:rPr lang="en-GB" sz="8800" dirty="0" err="1"/>
              <a:t>balení</a:t>
            </a:r>
            <a:r>
              <a:rPr lang="en-GB" sz="8800" dirty="0"/>
              <a:t> a branding </a:t>
            </a:r>
            <a:r>
              <a:rPr lang="en-GB" sz="8800" dirty="0" err="1"/>
              <a:t>kávy</a:t>
            </a:r>
            <a:r>
              <a:rPr lang="en-GB" sz="8800" dirty="0"/>
              <a:t> v zemi </a:t>
            </a:r>
            <a:r>
              <a:rPr lang="en-GB" sz="8800" dirty="0" err="1"/>
              <a:t>původu</a:t>
            </a:r>
            <a:endParaRPr lang="cs-CZ" sz="8800" dirty="0"/>
          </a:p>
          <a:p>
            <a:pPr marL="457200" lvl="0" indent="-368300" algn="l" rtl="0">
              <a:lnSpc>
                <a:spcPct val="90000"/>
              </a:lnSpc>
              <a:spcBef>
                <a:spcPts val="0"/>
              </a:spcBef>
              <a:spcAft>
                <a:spcPts val="0"/>
              </a:spcAft>
              <a:buSzPct val="100000"/>
              <a:buFont typeface="Open Sans"/>
              <a:buChar char="●"/>
            </a:pPr>
            <a:r>
              <a:rPr lang="en-GB" sz="8800" dirty="0" err="1"/>
              <a:t>Zaměřte</a:t>
            </a:r>
            <a:r>
              <a:rPr lang="en-GB" sz="8800" dirty="0"/>
              <a:t> se </a:t>
            </a:r>
            <a:r>
              <a:rPr lang="en-GB" sz="8800" dirty="0" err="1"/>
              <a:t>na</a:t>
            </a:r>
            <a:r>
              <a:rPr lang="en-GB" sz="8800" dirty="0"/>
              <a:t> </a:t>
            </a:r>
            <a:r>
              <a:rPr lang="en-GB" sz="8800" b="1" dirty="0" err="1"/>
              <a:t>sociální</a:t>
            </a:r>
            <a:r>
              <a:rPr lang="en-GB" sz="8800" b="1" dirty="0"/>
              <a:t> a </a:t>
            </a:r>
            <a:r>
              <a:rPr lang="en-GB" sz="8800" b="1" dirty="0" err="1"/>
              <a:t>ekologickou</a:t>
            </a:r>
            <a:r>
              <a:rPr lang="en-GB" sz="8800" b="1" dirty="0"/>
              <a:t> </a:t>
            </a:r>
            <a:r>
              <a:rPr lang="en-GB" sz="8800" b="1" dirty="0" err="1"/>
              <a:t>udržitelnost</a:t>
            </a:r>
            <a:r>
              <a:rPr lang="en-GB" sz="8800" dirty="0"/>
              <a:t> – </a:t>
            </a:r>
            <a:r>
              <a:rPr lang="en-GB" sz="8800" dirty="0" err="1"/>
              <a:t>pomáháme</a:t>
            </a:r>
            <a:r>
              <a:rPr lang="en-GB" sz="8800" dirty="0"/>
              <a:t> </a:t>
            </a:r>
            <a:r>
              <a:rPr lang="en-GB" sz="8800" dirty="0" err="1"/>
              <a:t>pěstitelům</a:t>
            </a:r>
            <a:r>
              <a:rPr lang="en-GB" sz="8800" dirty="0"/>
              <a:t> </a:t>
            </a:r>
            <a:r>
              <a:rPr lang="en-GB" sz="8800" dirty="0" err="1"/>
              <a:t>kávy</a:t>
            </a:r>
            <a:r>
              <a:rPr lang="en-GB" sz="8800" dirty="0"/>
              <a:t> </a:t>
            </a:r>
            <a:r>
              <a:rPr lang="en-GB" sz="8800" dirty="0" err="1"/>
              <a:t>vydělávat</a:t>
            </a:r>
            <a:r>
              <a:rPr lang="en-GB" sz="8800" dirty="0"/>
              <a:t> </a:t>
            </a:r>
            <a:r>
              <a:rPr lang="en-GB" sz="8800" dirty="0" err="1"/>
              <a:t>přijatelnou</a:t>
            </a:r>
            <a:r>
              <a:rPr lang="en-GB" sz="8800" dirty="0"/>
              <a:t> </a:t>
            </a:r>
            <a:r>
              <a:rPr lang="en-GB" sz="8800" dirty="0" err="1"/>
              <a:t>mzdu</a:t>
            </a:r>
            <a:r>
              <a:rPr lang="en-GB" sz="8800" dirty="0"/>
              <a:t> a </a:t>
            </a:r>
            <a:r>
              <a:rPr lang="en-GB" sz="8800" dirty="0" err="1"/>
              <a:t>přispíváme</a:t>
            </a:r>
            <a:r>
              <a:rPr lang="en-GB" sz="8800" dirty="0"/>
              <a:t> k </a:t>
            </a:r>
            <a:r>
              <a:rPr lang="en-GB" sz="8800" dirty="0" err="1"/>
              <a:t>opětovnému</a:t>
            </a:r>
            <a:r>
              <a:rPr lang="en-GB" sz="8800" dirty="0"/>
              <a:t> </a:t>
            </a:r>
            <a:r>
              <a:rPr lang="en-GB" sz="8800" dirty="0" err="1"/>
              <a:t>zalesňování</a:t>
            </a:r>
            <a:r>
              <a:rPr lang="en-GB" sz="8800" dirty="0"/>
              <a:t> v </a:t>
            </a:r>
            <a:r>
              <a:rPr lang="en-GB" sz="8800" dirty="0" err="1"/>
              <a:t>zemích</a:t>
            </a:r>
            <a:r>
              <a:rPr lang="en-GB" sz="8800" dirty="0"/>
              <a:t> </a:t>
            </a:r>
            <a:r>
              <a:rPr lang="en-GB" sz="8800" dirty="0" err="1"/>
              <a:t>produkujících</a:t>
            </a:r>
            <a:r>
              <a:rPr lang="en-GB" sz="8800" dirty="0"/>
              <a:t> </a:t>
            </a:r>
            <a:r>
              <a:rPr lang="en-GB" sz="8800" dirty="0" err="1"/>
              <a:t>kávu</a:t>
            </a:r>
            <a:endParaRPr lang="cs-CZ" sz="8800" dirty="0"/>
          </a:p>
          <a:p>
            <a:pPr marL="457200" lvl="0" indent="-368300" algn="l" rtl="0">
              <a:lnSpc>
                <a:spcPct val="90000"/>
              </a:lnSpc>
              <a:spcBef>
                <a:spcPts val="0"/>
              </a:spcBef>
              <a:spcAft>
                <a:spcPts val="0"/>
              </a:spcAft>
              <a:buSzPct val="100000"/>
              <a:buFont typeface="Open Sans"/>
              <a:buChar char="●"/>
            </a:pPr>
            <a:endParaRPr sz="8800" dirty="0"/>
          </a:p>
          <a:p>
            <a:pPr marL="457200" lvl="0" indent="-368300" algn="l" rtl="0">
              <a:lnSpc>
                <a:spcPct val="90000"/>
              </a:lnSpc>
              <a:spcBef>
                <a:spcPts val="0"/>
              </a:spcBef>
              <a:spcAft>
                <a:spcPts val="0"/>
              </a:spcAft>
              <a:buSzPct val="100000"/>
              <a:buFont typeface="Calibri"/>
              <a:buChar char="●"/>
            </a:pPr>
            <a:r>
              <a:rPr lang="en-GB" sz="8800" b="1" dirty="0" err="1"/>
              <a:t>Technologie</a:t>
            </a:r>
            <a:r>
              <a:rPr lang="en-GB" sz="8800" b="1" dirty="0"/>
              <a:t> blockchain je </a:t>
            </a:r>
            <a:r>
              <a:rPr lang="en-GB" sz="8800" b="1" dirty="0" err="1"/>
              <a:t>zásadní</a:t>
            </a:r>
            <a:r>
              <a:rPr lang="en-GB" sz="8800" b="1" dirty="0"/>
              <a:t> pro </a:t>
            </a:r>
            <a:r>
              <a:rPr lang="en-GB" sz="8800" b="1" dirty="0" err="1"/>
              <a:t>Moyeeův</a:t>
            </a:r>
            <a:r>
              <a:rPr lang="en-GB" sz="8800" b="1" dirty="0"/>
              <a:t> </a:t>
            </a:r>
            <a:r>
              <a:rPr lang="en-GB" sz="8800" b="1" dirty="0" err="1"/>
              <a:t>obchodní</a:t>
            </a:r>
            <a:r>
              <a:rPr lang="en-GB" sz="8800" b="1" dirty="0"/>
              <a:t> model a </a:t>
            </a:r>
            <a:r>
              <a:rPr lang="en-GB" sz="8800" b="1" dirty="0" err="1"/>
              <a:t>identitu</a:t>
            </a:r>
            <a:r>
              <a:rPr lang="en-GB" sz="8800" b="1" dirty="0"/>
              <a:t> </a:t>
            </a:r>
            <a:r>
              <a:rPr lang="en-GB" sz="8800" b="1" dirty="0" err="1"/>
              <a:t>značky</a:t>
            </a:r>
            <a:r>
              <a:rPr lang="en-GB" dirty="0">
                <a:latin typeface="Open Sans"/>
                <a:ea typeface="Open Sans"/>
                <a:cs typeface="Open Sans"/>
                <a:sym typeface="Open Sans"/>
              </a:rPr>
              <a:t> </a:t>
            </a:r>
            <a:endParaRPr dirty="0">
              <a:latin typeface="Open Sans"/>
              <a:ea typeface="Open Sans"/>
              <a:cs typeface="Open Sans"/>
              <a:sym typeface="Open Sans"/>
            </a:endParaRPr>
          </a:p>
        </p:txBody>
      </p:sp>
      <p:pic>
        <p:nvPicPr>
          <p:cNvPr id="707" name="Google Shape;707;g281fc3c1766_0_389"/>
          <p:cNvPicPr preferRelativeResize="0"/>
          <p:nvPr/>
        </p:nvPicPr>
        <p:blipFill rotWithShape="1">
          <a:blip r:embed="rId4">
            <a:alphaModFix/>
          </a:blip>
          <a:srcRect l="2940" t="5419"/>
          <a:stretch/>
        </p:blipFill>
        <p:spPr>
          <a:xfrm>
            <a:off x="5238750" y="1943225"/>
            <a:ext cx="5454650" cy="3502092"/>
          </a:xfrm>
          <a:prstGeom prst="rect">
            <a:avLst/>
          </a:prstGeom>
          <a:noFill/>
          <a:ln>
            <a:noFill/>
          </a:ln>
        </p:spPr>
      </p:pic>
      <p:sp>
        <p:nvSpPr>
          <p:cNvPr id="708" name="Google Shape;708;g281fc3c1766_0_389"/>
          <p:cNvSpPr txBox="1"/>
          <p:nvPr/>
        </p:nvSpPr>
        <p:spPr>
          <a:xfrm>
            <a:off x="9372775" y="7134250"/>
            <a:ext cx="1133400" cy="219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000000"/>
                </a:solidFill>
                <a:latin typeface="Calibri"/>
                <a:ea typeface="Calibri"/>
                <a:cs typeface="Calibri"/>
                <a:sym typeface="Calibri"/>
              </a:rPr>
              <a:t>Source: </a:t>
            </a:r>
            <a:r>
              <a:rPr lang="en-GB" sz="600" b="0" i="0" u="sng" strike="noStrike" cap="none">
                <a:solidFill>
                  <a:schemeClr val="hlink"/>
                </a:solidFill>
                <a:latin typeface="Calibri"/>
                <a:ea typeface="Calibri"/>
                <a:cs typeface="Calibri"/>
                <a:sym typeface="Calibri"/>
                <a:hlinkClick r:id="rId5"/>
              </a:rPr>
              <a:t>Moyee Coffee</a:t>
            </a:r>
            <a:endParaRPr sz="600" b="0" i="0" u="none" strike="noStrike" cap="none">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pic>
        <p:nvPicPr>
          <p:cNvPr id="714" name="Google Shape;714;g281fc3c1766_0_398"/>
          <p:cNvPicPr preferRelativeResize="0"/>
          <p:nvPr/>
        </p:nvPicPr>
        <p:blipFill rotWithShape="1">
          <a:blip r:embed="rId3">
            <a:alphaModFix/>
          </a:blip>
          <a:srcRect/>
          <a:stretch/>
        </p:blipFill>
        <p:spPr>
          <a:xfrm>
            <a:off x="0" y="0"/>
            <a:ext cx="5454650" cy="7562851"/>
          </a:xfrm>
          <a:prstGeom prst="rect">
            <a:avLst/>
          </a:prstGeom>
          <a:noFill/>
          <a:ln>
            <a:noFill/>
          </a:ln>
        </p:spPr>
      </p:pic>
      <p:sp>
        <p:nvSpPr>
          <p:cNvPr id="715" name="Google Shape;715;g281fc3c1766_0_398"/>
          <p:cNvSpPr txBox="1"/>
          <p:nvPr/>
        </p:nvSpPr>
        <p:spPr>
          <a:xfrm>
            <a:off x="5369275" y="650950"/>
            <a:ext cx="5136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CASE STUDY: MOYEE COFFEE</a:t>
            </a:r>
            <a:endParaRPr sz="1400" b="0" i="0" u="none" strike="noStrike" cap="none">
              <a:solidFill>
                <a:srgbClr val="000000"/>
              </a:solidFill>
              <a:latin typeface="Arial"/>
              <a:ea typeface="Arial"/>
              <a:cs typeface="Arial"/>
              <a:sym typeface="Arial"/>
            </a:endParaRPr>
          </a:p>
        </p:txBody>
      </p:sp>
      <p:sp>
        <p:nvSpPr>
          <p:cNvPr id="716" name="Google Shape;716;g281fc3c1766_0_398"/>
          <p:cNvSpPr txBox="1">
            <a:spLocks noGrp="1"/>
          </p:cNvSpPr>
          <p:nvPr>
            <p:ph type="body" idx="1"/>
          </p:nvPr>
        </p:nvSpPr>
        <p:spPr>
          <a:xfrm>
            <a:off x="5557475" y="322950"/>
            <a:ext cx="5035800" cy="6045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600"/>
              <a:buNone/>
            </a:pPr>
            <a:r>
              <a:rPr lang="en-GB" sz="2100" b="1" dirty="0"/>
              <a:t>Uses of Blockchain within </a:t>
            </a:r>
            <a:r>
              <a:rPr lang="en-GB" sz="2100" b="1" dirty="0" err="1"/>
              <a:t>Moyee</a:t>
            </a:r>
            <a:r>
              <a:rPr lang="en-GB" sz="2100" b="1" dirty="0"/>
              <a:t> Coffee:</a:t>
            </a:r>
            <a:endParaRPr sz="2100" b="1" dirty="0"/>
          </a:p>
          <a:p>
            <a:pPr marL="0" lvl="0" indent="0" algn="l" rtl="0">
              <a:lnSpc>
                <a:spcPct val="90000"/>
              </a:lnSpc>
              <a:spcBef>
                <a:spcPts val="0"/>
              </a:spcBef>
              <a:spcAft>
                <a:spcPts val="0"/>
              </a:spcAft>
              <a:buSzPts val="1600"/>
              <a:buNone/>
            </a:pPr>
            <a:endParaRPr sz="2100" dirty="0"/>
          </a:p>
          <a:p>
            <a:pPr marL="457200" lvl="0" indent="-368300" algn="l" rtl="0">
              <a:lnSpc>
                <a:spcPct val="90000"/>
              </a:lnSpc>
              <a:spcBef>
                <a:spcPts val="0"/>
              </a:spcBef>
              <a:spcAft>
                <a:spcPts val="0"/>
              </a:spcAft>
              <a:buSzPts val="2200"/>
              <a:buFont typeface="Calibri"/>
              <a:buChar char="●"/>
            </a:pPr>
            <a:r>
              <a:rPr lang="en-GB" sz="2100" dirty="0" err="1"/>
              <a:t>Digitální</a:t>
            </a:r>
            <a:r>
              <a:rPr lang="en-GB" sz="2100" dirty="0"/>
              <a:t> </a:t>
            </a:r>
            <a:r>
              <a:rPr lang="en-GB" sz="2100" dirty="0" err="1"/>
              <a:t>hodnotový</a:t>
            </a:r>
            <a:r>
              <a:rPr lang="en-GB" sz="2100" dirty="0"/>
              <a:t> </a:t>
            </a:r>
            <a:r>
              <a:rPr lang="en-GB" sz="2100" dirty="0" err="1"/>
              <a:t>řetězec</a:t>
            </a:r>
            <a:r>
              <a:rPr lang="en-GB" sz="2100" dirty="0"/>
              <a:t> </a:t>
            </a:r>
            <a:r>
              <a:rPr lang="en-GB" sz="2100" dirty="0" err="1"/>
              <a:t>kávy</a:t>
            </a:r>
            <a:r>
              <a:rPr lang="en-GB" sz="2100" dirty="0"/>
              <a:t> od </a:t>
            </a:r>
            <a:r>
              <a:rPr lang="en-GB" sz="2100" dirty="0" err="1"/>
              <a:t>začátku</a:t>
            </a:r>
            <a:r>
              <a:rPr lang="en-GB" sz="2100" dirty="0"/>
              <a:t> do </a:t>
            </a:r>
            <a:r>
              <a:rPr lang="en-GB" sz="2100" dirty="0" err="1"/>
              <a:t>konce</a:t>
            </a:r>
            <a:r>
              <a:rPr lang="en-GB" sz="2100" dirty="0"/>
              <a:t> – </a:t>
            </a:r>
            <a:r>
              <a:rPr lang="en-GB" sz="2100" b="1" dirty="0"/>
              <a:t>100% </a:t>
            </a:r>
            <a:r>
              <a:rPr lang="en-GB" sz="2100" b="1" dirty="0" err="1"/>
              <a:t>transparentnost</a:t>
            </a:r>
            <a:endParaRPr lang="cs-CZ" sz="2100" b="1" dirty="0"/>
          </a:p>
          <a:p>
            <a:pPr marL="457200" lvl="0" indent="-368300" algn="l" rtl="0">
              <a:lnSpc>
                <a:spcPct val="90000"/>
              </a:lnSpc>
              <a:spcBef>
                <a:spcPts val="0"/>
              </a:spcBef>
              <a:spcAft>
                <a:spcPts val="0"/>
              </a:spcAft>
              <a:buSzPts val="2200"/>
              <a:buFont typeface="Calibri"/>
              <a:buChar char="●"/>
            </a:pPr>
            <a:r>
              <a:rPr lang="en-GB" sz="2100" dirty="0" err="1"/>
              <a:t>Farmáři</a:t>
            </a:r>
            <a:r>
              <a:rPr lang="en-GB" sz="2100" dirty="0"/>
              <a:t> </a:t>
            </a:r>
            <a:r>
              <a:rPr lang="en-GB" sz="2100" dirty="0" err="1"/>
              <a:t>Moyee</a:t>
            </a:r>
            <a:r>
              <a:rPr lang="en-GB" sz="2100" dirty="0"/>
              <a:t> </a:t>
            </a:r>
            <a:r>
              <a:rPr lang="en-GB" sz="2100" dirty="0" err="1"/>
              <a:t>dostávají</a:t>
            </a:r>
            <a:r>
              <a:rPr lang="en-GB" sz="2100" dirty="0"/>
              <a:t> </a:t>
            </a:r>
            <a:r>
              <a:rPr lang="en-GB" sz="2100" dirty="0" err="1"/>
              <a:t>mobilní</a:t>
            </a:r>
            <a:r>
              <a:rPr lang="en-GB" sz="2100" dirty="0"/>
              <a:t> </a:t>
            </a:r>
            <a:r>
              <a:rPr lang="en-GB" sz="2100" dirty="0" err="1"/>
              <a:t>peněženky</a:t>
            </a:r>
            <a:r>
              <a:rPr lang="en-GB" sz="2100" dirty="0"/>
              <a:t>, v</a:t>
            </a:r>
            <a:r>
              <a:rPr lang="cs-CZ" sz="2100" dirty="0"/>
              <a:t>přikládací</a:t>
            </a:r>
            <a:r>
              <a:rPr lang="en-GB" sz="2100" dirty="0"/>
              <a:t> </a:t>
            </a:r>
            <a:r>
              <a:rPr lang="en-GB" sz="2100" dirty="0" err="1"/>
              <a:t>karty</a:t>
            </a:r>
            <a:r>
              <a:rPr lang="en-GB" sz="2100" dirty="0"/>
              <a:t>, </a:t>
            </a:r>
            <a:r>
              <a:rPr lang="en-GB" sz="2100" dirty="0" err="1"/>
              <a:t>jedinečná</a:t>
            </a:r>
            <a:r>
              <a:rPr lang="en-GB" sz="2100" dirty="0"/>
              <a:t> ID </a:t>
            </a:r>
            <a:r>
              <a:rPr lang="en-GB" sz="2100" dirty="0" err="1"/>
              <a:t>čísla</a:t>
            </a:r>
            <a:r>
              <a:rPr lang="en-GB" sz="2100" dirty="0"/>
              <a:t> a </a:t>
            </a:r>
            <a:r>
              <a:rPr lang="en-GB" sz="2100" dirty="0" err="1"/>
              <a:t>čárové</a:t>
            </a:r>
            <a:r>
              <a:rPr lang="en-GB" sz="2100" dirty="0"/>
              <a:t> </a:t>
            </a:r>
            <a:r>
              <a:rPr lang="en-GB" sz="2100" dirty="0" err="1"/>
              <a:t>kódy</a:t>
            </a:r>
            <a:r>
              <a:rPr lang="en-GB" sz="2100" dirty="0"/>
              <a:t> – </a:t>
            </a:r>
            <a:r>
              <a:rPr lang="en-GB" sz="2100" dirty="0" err="1"/>
              <a:t>digitáln</a:t>
            </a:r>
            <a:r>
              <a:rPr lang="cs-CZ" sz="2100" dirty="0"/>
              <a:t>í platba</a:t>
            </a:r>
          </a:p>
          <a:p>
            <a:pPr marL="457200" lvl="0" indent="-368300" algn="l" rtl="0">
              <a:lnSpc>
                <a:spcPct val="90000"/>
              </a:lnSpc>
              <a:spcBef>
                <a:spcPts val="0"/>
              </a:spcBef>
              <a:spcAft>
                <a:spcPts val="0"/>
              </a:spcAft>
              <a:buSzPts val="2200"/>
              <a:buFont typeface="Calibri"/>
              <a:buChar char="●"/>
            </a:pPr>
            <a:r>
              <a:rPr lang="en-GB" sz="2100" dirty="0" err="1"/>
              <a:t>Zeměpisné</a:t>
            </a:r>
            <a:r>
              <a:rPr lang="en-GB" sz="2100" dirty="0"/>
              <a:t> </a:t>
            </a:r>
            <a:r>
              <a:rPr lang="en-GB" sz="2100" dirty="0" err="1"/>
              <a:t>značení</a:t>
            </a:r>
            <a:r>
              <a:rPr lang="en-GB" sz="2100" dirty="0"/>
              <a:t> </a:t>
            </a:r>
            <a:r>
              <a:rPr lang="en-GB" sz="2100" dirty="0" err="1"/>
              <a:t>farem</a:t>
            </a:r>
            <a:r>
              <a:rPr lang="en-GB" sz="2100" dirty="0"/>
              <a:t> a </a:t>
            </a:r>
            <a:r>
              <a:rPr lang="en-GB" sz="2100" dirty="0" err="1"/>
              <a:t>mycí</a:t>
            </a:r>
            <a:r>
              <a:rPr lang="en-GB" sz="2100" dirty="0"/>
              <a:t> </a:t>
            </a:r>
            <a:r>
              <a:rPr lang="en-GB" sz="2100" dirty="0" err="1"/>
              <a:t>stanice</a:t>
            </a:r>
            <a:r>
              <a:rPr lang="en-GB" sz="2100" dirty="0"/>
              <a:t> k </a:t>
            </a:r>
            <a:r>
              <a:rPr lang="en-GB" sz="2100" dirty="0" err="1"/>
              <a:t>prokázání</a:t>
            </a:r>
            <a:r>
              <a:rPr lang="en-GB" sz="2100" dirty="0"/>
              <a:t> </a:t>
            </a:r>
            <a:r>
              <a:rPr lang="cs-CZ" sz="2100" dirty="0"/>
              <a:t>p</a:t>
            </a:r>
            <a:r>
              <a:rPr lang="en-GB" sz="2100" dirty="0" err="1"/>
              <a:t>olohy</a:t>
            </a:r>
            <a:endParaRPr lang="cs-CZ" sz="2100" dirty="0"/>
          </a:p>
          <a:p>
            <a:pPr marL="457200" lvl="0" indent="-368300" algn="l" rtl="0">
              <a:lnSpc>
                <a:spcPct val="90000"/>
              </a:lnSpc>
              <a:spcBef>
                <a:spcPts val="0"/>
              </a:spcBef>
              <a:spcAft>
                <a:spcPts val="0"/>
              </a:spcAft>
              <a:buSzPts val="2200"/>
              <a:buFont typeface="Calibri"/>
              <a:buChar char="●"/>
            </a:pPr>
            <a:r>
              <a:rPr lang="en-GB" sz="2100" dirty="0"/>
              <a:t>QR </a:t>
            </a:r>
            <a:r>
              <a:rPr lang="en-GB" sz="2100" dirty="0" err="1"/>
              <a:t>kódy</a:t>
            </a:r>
            <a:r>
              <a:rPr lang="en-GB" sz="2100" dirty="0"/>
              <a:t> </a:t>
            </a:r>
            <a:r>
              <a:rPr lang="en-GB" sz="2100" dirty="0" err="1"/>
              <a:t>na</a:t>
            </a:r>
            <a:r>
              <a:rPr lang="en-GB" sz="2100" dirty="0"/>
              <a:t> </a:t>
            </a:r>
            <a:r>
              <a:rPr lang="en-GB" sz="2100" dirty="0" err="1"/>
              <a:t>bočních</a:t>
            </a:r>
            <a:r>
              <a:rPr lang="en-GB" sz="2100" dirty="0"/>
              <a:t> </a:t>
            </a:r>
            <a:r>
              <a:rPr lang="en-GB" sz="2100" dirty="0" err="1"/>
              <a:t>sáčcích</a:t>
            </a:r>
            <a:r>
              <a:rPr lang="en-GB" sz="2100" dirty="0"/>
              <a:t> s </a:t>
            </a:r>
            <a:r>
              <a:rPr lang="en-GB" sz="2100" dirty="0" err="1"/>
              <a:t>kávou</a:t>
            </a:r>
            <a:r>
              <a:rPr lang="en-GB" sz="2100" dirty="0"/>
              <a:t> – </a:t>
            </a:r>
            <a:r>
              <a:rPr lang="en-GB" sz="2100" dirty="0" err="1"/>
              <a:t>spotřebitelé</a:t>
            </a:r>
            <a:r>
              <a:rPr lang="en-GB" sz="2100" dirty="0"/>
              <a:t> </a:t>
            </a:r>
            <a:r>
              <a:rPr lang="en-GB" sz="2100" dirty="0" err="1"/>
              <a:t>mohou</a:t>
            </a:r>
            <a:r>
              <a:rPr lang="en-GB" sz="2100" dirty="0"/>
              <a:t> </a:t>
            </a:r>
            <a:r>
              <a:rPr lang="en-GB" sz="2100" dirty="0" err="1"/>
              <a:t>skenovat</a:t>
            </a:r>
            <a:r>
              <a:rPr lang="en-GB" sz="2100" dirty="0"/>
              <a:t> </a:t>
            </a:r>
            <a:r>
              <a:rPr lang="en-GB" sz="2100" dirty="0" err="1"/>
              <a:t>pomocí</a:t>
            </a:r>
            <a:r>
              <a:rPr lang="en-GB" sz="2100" dirty="0"/>
              <a:t> </a:t>
            </a:r>
            <a:r>
              <a:rPr lang="en-GB" sz="2100" dirty="0" err="1"/>
              <a:t>mobilních</a:t>
            </a:r>
            <a:r>
              <a:rPr lang="en-GB" sz="2100" dirty="0"/>
              <a:t> </a:t>
            </a:r>
            <a:r>
              <a:rPr lang="en-GB" sz="2100" dirty="0" err="1"/>
              <a:t>telefonů</a:t>
            </a:r>
            <a:r>
              <a:rPr lang="en-GB" sz="2100" dirty="0"/>
              <a:t> a </a:t>
            </a:r>
            <a:r>
              <a:rPr lang="en-GB" sz="2100" dirty="0" err="1"/>
              <a:t>získat</a:t>
            </a:r>
            <a:r>
              <a:rPr lang="en-GB" sz="2100" dirty="0"/>
              <a:t> </a:t>
            </a:r>
            <a:r>
              <a:rPr lang="en-GB" sz="2100" dirty="0" err="1"/>
              <a:t>přístup</a:t>
            </a:r>
            <a:r>
              <a:rPr lang="en-GB" sz="2100" dirty="0"/>
              <a:t> k </a:t>
            </a:r>
            <a:r>
              <a:rPr lang="en-GB" sz="2100" dirty="0" err="1"/>
              <a:t>informacím</a:t>
            </a:r>
            <a:r>
              <a:rPr lang="en-GB" sz="2100" dirty="0"/>
              <a:t> o </a:t>
            </a:r>
            <a:r>
              <a:rPr lang="en-GB" sz="2100" dirty="0" err="1"/>
              <a:t>farmářích</a:t>
            </a:r>
            <a:r>
              <a:rPr lang="en-GB" sz="2100" dirty="0"/>
              <a:t> a </a:t>
            </a:r>
            <a:r>
              <a:rPr lang="en-GB" sz="2100" dirty="0" err="1"/>
              <a:t>dalších</a:t>
            </a:r>
            <a:r>
              <a:rPr lang="en-GB" sz="2100" dirty="0"/>
              <a:t> </a:t>
            </a:r>
            <a:r>
              <a:rPr lang="en-GB" sz="2100" dirty="0" err="1"/>
              <a:t>aktérech</a:t>
            </a:r>
            <a:r>
              <a:rPr lang="en-GB" sz="2100" dirty="0"/>
              <a:t> </a:t>
            </a:r>
            <a:r>
              <a:rPr lang="en-GB" sz="2100" dirty="0" err="1"/>
              <a:t>dodavatelského</a:t>
            </a:r>
            <a:r>
              <a:rPr lang="en-GB" sz="2100" dirty="0"/>
              <a:t> </a:t>
            </a:r>
            <a:r>
              <a:rPr lang="en-GB" sz="2100" dirty="0" err="1"/>
              <a:t>řetězce</a:t>
            </a:r>
            <a:r>
              <a:rPr lang="en-GB" sz="2100" dirty="0"/>
              <a:t>, </a:t>
            </a:r>
            <a:r>
              <a:rPr lang="en-GB" sz="2100" dirty="0" err="1"/>
              <a:t>včetně</a:t>
            </a:r>
            <a:r>
              <a:rPr lang="en-GB" sz="2100" dirty="0"/>
              <a:t> toho, </a:t>
            </a:r>
            <a:r>
              <a:rPr lang="en-GB" sz="2100" dirty="0" err="1"/>
              <a:t>kdo</a:t>
            </a:r>
            <a:r>
              <a:rPr lang="en-GB" sz="2100" dirty="0"/>
              <a:t> </a:t>
            </a:r>
            <a:r>
              <a:rPr lang="en-GB" sz="2100" dirty="0" err="1"/>
              <a:t>dostává</a:t>
            </a:r>
            <a:r>
              <a:rPr lang="en-GB" sz="2100" dirty="0"/>
              <a:t> co </a:t>
            </a:r>
            <a:r>
              <a:rPr lang="en-GB" sz="2100" dirty="0" err="1"/>
              <a:t>zaplaceno</a:t>
            </a:r>
            <a:endParaRPr lang="cs-CZ" sz="2100" dirty="0"/>
          </a:p>
          <a:p>
            <a:pPr marL="457200" lvl="0" indent="-368300" algn="l" rtl="0">
              <a:lnSpc>
                <a:spcPct val="90000"/>
              </a:lnSpc>
              <a:spcBef>
                <a:spcPts val="0"/>
              </a:spcBef>
              <a:spcAft>
                <a:spcPts val="0"/>
              </a:spcAft>
              <a:buSzPts val="2200"/>
              <a:buFont typeface="Calibri"/>
              <a:buChar char="●"/>
            </a:pPr>
            <a:r>
              <a:rPr lang="en-GB" sz="2100" dirty="0" err="1"/>
              <a:t>Spotřebitelé</a:t>
            </a:r>
            <a:r>
              <a:rPr lang="en-GB" sz="2100" dirty="0"/>
              <a:t> </a:t>
            </a:r>
            <a:r>
              <a:rPr lang="en-GB" sz="2100" dirty="0" err="1"/>
              <a:t>obdrží</a:t>
            </a:r>
            <a:r>
              <a:rPr lang="en-GB" sz="2100" dirty="0"/>
              <a:t> </a:t>
            </a:r>
            <a:r>
              <a:rPr lang="en-GB" sz="2100" dirty="0" err="1"/>
              <a:t>digitální</a:t>
            </a:r>
            <a:r>
              <a:rPr lang="en-GB" sz="2100" dirty="0"/>
              <a:t> token v </a:t>
            </a:r>
            <a:r>
              <a:rPr lang="en-GB" sz="2100" dirty="0" err="1"/>
              <a:t>hodnotě</a:t>
            </a:r>
            <a:r>
              <a:rPr lang="en-GB" sz="2100" dirty="0"/>
              <a:t> 50 c </a:t>
            </a:r>
            <a:r>
              <a:rPr lang="en-GB" sz="2100" dirty="0" err="1"/>
              <a:t>při</a:t>
            </a:r>
            <a:r>
              <a:rPr lang="en-GB" sz="2100" dirty="0"/>
              <a:t> </a:t>
            </a:r>
            <a:r>
              <a:rPr lang="en-GB" sz="2100" dirty="0" err="1"/>
              <a:t>nákupu</a:t>
            </a:r>
            <a:r>
              <a:rPr lang="en-GB" sz="2100" dirty="0"/>
              <a:t> </a:t>
            </a:r>
            <a:r>
              <a:rPr lang="en-GB" sz="2100" dirty="0" err="1"/>
              <a:t>kávy</a:t>
            </a:r>
            <a:r>
              <a:rPr lang="en-GB" sz="2100" dirty="0"/>
              <a:t> </a:t>
            </a:r>
            <a:r>
              <a:rPr lang="en-GB" sz="2100" dirty="0" err="1"/>
              <a:t>Moyee</a:t>
            </a:r>
            <a:r>
              <a:rPr lang="en-GB" sz="2100" dirty="0"/>
              <a:t> Coffee a </a:t>
            </a:r>
            <a:r>
              <a:rPr lang="en-GB" sz="2100" dirty="0" err="1"/>
              <a:t>mohou</a:t>
            </a:r>
            <a:r>
              <a:rPr lang="en-GB" sz="2100" dirty="0"/>
              <a:t>:</a:t>
            </a:r>
            <a:endParaRPr lang="cs-CZ" sz="2100" dirty="0"/>
          </a:p>
          <a:p>
            <a:pPr marL="88900" lvl="0" indent="0" algn="l" rtl="0">
              <a:lnSpc>
                <a:spcPct val="90000"/>
              </a:lnSpc>
              <a:spcBef>
                <a:spcPts val="0"/>
              </a:spcBef>
              <a:spcAft>
                <a:spcPts val="0"/>
              </a:spcAft>
              <a:buSzPts val="2200"/>
            </a:pPr>
            <a:r>
              <a:rPr lang="cs-CZ" sz="2100" dirty="0"/>
              <a:t>	- </a:t>
            </a:r>
            <a:r>
              <a:rPr lang="en-GB" sz="2100" dirty="0" err="1"/>
              <a:t>Ponech</a:t>
            </a:r>
            <a:r>
              <a:rPr lang="cs-CZ" sz="2100" dirty="0" err="1"/>
              <a:t>at</a:t>
            </a:r>
            <a:r>
              <a:rPr lang="en-GB" sz="2100" dirty="0"/>
              <a:t> </a:t>
            </a:r>
            <a:r>
              <a:rPr lang="en-GB" sz="2100" dirty="0" err="1"/>
              <a:t>si</a:t>
            </a:r>
            <a:r>
              <a:rPr lang="en-GB" sz="2100" dirty="0"/>
              <a:t> token a </a:t>
            </a:r>
            <a:r>
              <a:rPr lang="en-GB" sz="2100" dirty="0" err="1"/>
              <a:t>získ</a:t>
            </a:r>
            <a:r>
              <a:rPr lang="cs-CZ" sz="2100" dirty="0" err="1"/>
              <a:t>at</a:t>
            </a:r>
            <a:r>
              <a:rPr lang="en-GB" sz="2100" dirty="0"/>
              <a:t> </a:t>
            </a:r>
            <a:r>
              <a:rPr lang="en-GB" sz="2100" dirty="0" err="1"/>
              <a:t>peníze</a:t>
            </a:r>
            <a:r>
              <a:rPr lang="en-GB" sz="2100" dirty="0"/>
              <a:t> </a:t>
            </a:r>
            <a:r>
              <a:rPr lang="en-GB" sz="2100" dirty="0" err="1"/>
              <a:t>zpět</a:t>
            </a:r>
            <a:r>
              <a:rPr lang="en-GB" sz="2100" dirty="0"/>
              <a:t> z </a:t>
            </a:r>
            <a:r>
              <a:rPr lang="en-GB" sz="2100" dirty="0" err="1"/>
              <a:t>jejich</a:t>
            </a:r>
            <a:r>
              <a:rPr lang="en-GB" sz="2100" dirty="0"/>
              <a:t> </a:t>
            </a:r>
            <a:r>
              <a:rPr lang="en-GB" sz="2100" dirty="0" err="1"/>
              <a:t>dalšího</a:t>
            </a:r>
            <a:r>
              <a:rPr lang="en-GB" sz="2100" dirty="0"/>
              <a:t> </a:t>
            </a:r>
            <a:r>
              <a:rPr lang="en-GB" sz="2100" dirty="0" err="1"/>
              <a:t>nákupu</a:t>
            </a:r>
            <a:endParaRPr lang="cs-CZ" sz="2100" dirty="0"/>
          </a:p>
          <a:p>
            <a:pPr marL="88900" lvl="0" indent="0" algn="l" rtl="0">
              <a:lnSpc>
                <a:spcPct val="90000"/>
              </a:lnSpc>
              <a:spcBef>
                <a:spcPts val="0"/>
              </a:spcBef>
              <a:spcAft>
                <a:spcPts val="0"/>
              </a:spcAft>
              <a:buSzPts val="2200"/>
            </a:pPr>
            <a:r>
              <a:rPr lang="cs-CZ" sz="2100" dirty="0"/>
              <a:t>	- </a:t>
            </a:r>
            <a:r>
              <a:rPr lang="en-GB" sz="2100" dirty="0" err="1"/>
              <a:t>Použ</a:t>
            </a:r>
            <a:r>
              <a:rPr lang="cs-CZ" sz="2100" dirty="0" err="1"/>
              <a:t>ít</a:t>
            </a:r>
            <a:r>
              <a:rPr lang="en-GB" sz="2100" dirty="0"/>
              <a:t> </a:t>
            </a:r>
            <a:r>
              <a:rPr lang="en-GB" sz="2100" dirty="0" err="1"/>
              <a:t>žeton</a:t>
            </a:r>
            <a:r>
              <a:rPr lang="en-GB" sz="2100" dirty="0"/>
              <a:t> k </a:t>
            </a:r>
            <a:r>
              <a:rPr lang="cs-CZ" sz="2100" dirty="0"/>
              <a:t>odměnění</a:t>
            </a:r>
            <a:r>
              <a:rPr lang="en-GB" sz="2100" dirty="0"/>
              <a:t> </a:t>
            </a:r>
            <a:r>
              <a:rPr lang="en-GB" sz="2100" dirty="0" err="1"/>
              <a:t>farmáře</a:t>
            </a:r>
            <a:endParaRPr lang="cs-CZ" sz="2100" dirty="0"/>
          </a:p>
          <a:p>
            <a:pPr marL="88900" lvl="0" indent="0" algn="l" rtl="0">
              <a:lnSpc>
                <a:spcPct val="90000"/>
              </a:lnSpc>
              <a:spcBef>
                <a:spcPts val="0"/>
              </a:spcBef>
              <a:spcAft>
                <a:spcPts val="0"/>
              </a:spcAft>
              <a:buSzPts val="2200"/>
            </a:pPr>
            <a:r>
              <a:rPr lang="cs-CZ" sz="2100" dirty="0"/>
              <a:t>	- </a:t>
            </a:r>
            <a:r>
              <a:rPr lang="en-GB" sz="2100" dirty="0"/>
              <a:t>Pomo</a:t>
            </a:r>
            <a:r>
              <a:rPr lang="cs-CZ" sz="2100" dirty="0" err="1"/>
              <a:t>ct</a:t>
            </a:r>
            <a:r>
              <a:rPr lang="en-GB" sz="2100" dirty="0"/>
              <a:t> </a:t>
            </a:r>
            <a:r>
              <a:rPr lang="en-GB" sz="2100" dirty="0" err="1"/>
              <a:t>financovat</a:t>
            </a:r>
            <a:r>
              <a:rPr lang="en-GB" sz="2100" dirty="0"/>
              <a:t> </a:t>
            </a:r>
            <a:r>
              <a:rPr lang="en-GB" sz="2100" dirty="0" err="1"/>
              <a:t>sociální</a:t>
            </a:r>
            <a:r>
              <a:rPr lang="en-GB" sz="2100" dirty="0"/>
              <a:t> </a:t>
            </a:r>
            <a:r>
              <a:rPr lang="en-GB" sz="2100" dirty="0" err="1"/>
              <a:t>projekty</a:t>
            </a:r>
            <a:r>
              <a:rPr lang="en-GB" sz="2100" dirty="0"/>
              <a:t> v </a:t>
            </a:r>
            <a:r>
              <a:rPr lang="en-GB" sz="2100" dirty="0" err="1"/>
              <a:t>komunitách</a:t>
            </a:r>
            <a:r>
              <a:rPr lang="en-GB" sz="2100" dirty="0"/>
              <a:t> </a:t>
            </a:r>
            <a:r>
              <a:rPr lang="en-GB" sz="2100" dirty="0" err="1"/>
              <a:t>pěstujících</a:t>
            </a:r>
            <a:r>
              <a:rPr lang="en-GB" sz="2100" dirty="0"/>
              <a:t> </a:t>
            </a:r>
            <a:r>
              <a:rPr lang="en-GB" sz="2100" dirty="0" err="1"/>
              <a:t>kávu</a:t>
            </a:r>
            <a:endParaRPr sz="2100" dirty="0"/>
          </a:p>
          <a:p>
            <a:pPr marL="457200" lvl="0" indent="0" algn="l" rtl="0">
              <a:spcBef>
                <a:spcPts val="1000"/>
              </a:spcBef>
              <a:spcAft>
                <a:spcPts val="0"/>
              </a:spcAft>
              <a:buNone/>
            </a:pPr>
            <a:r>
              <a:rPr lang="en-GB" sz="2100" dirty="0"/>
              <a:t> </a:t>
            </a:r>
            <a:endParaRPr sz="2100" dirty="0"/>
          </a:p>
        </p:txBody>
      </p:sp>
      <p:pic>
        <p:nvPicPr>
          <p:cNvPr id="717" name="Google Shape;717;g281fc3c1766_0_398"/>
          <p:cNvPicPr preferRelativeResize="0"/>
          <p:nvPr/>
        </p:nvPicPr>
        <p:blipFill rotWithShape="1">
          <a:blip r:embed="rId4">
            <a:alphaModFix/>
          </a:blip>
          <a:srcRect/>
          <a:stretch/>
        </p:blipFill>
        <p:spPr>
          <a:xfrm>
            <a:off x="0" y="2038350"/>
            <a:ext cx="5454651" cy="3636450"/>
          </a:xfrm>
          <a:prstGeom prst="rect">
            <a:avLst/>
          </a:prstGeom>
          <a:noFill/>
          <a:ln>
            <a:noFill/>
          </a:ln>
        </p:spPr>
      </p:pic>
      <p:sp>
        <p:nvSpPr>
          <p:cNvPr id="718" name="Google Shape;718;g281fc3c1766_0_398"/>
          <p:cNvSpPr txBox="1"/>
          <p:nvPr/>
        </p:nvSpPr>
        <p:spPr>
          <a:xfrm>
            <a:off x="109525" y="235900"/>
            <a:ext cx="5235600" cy="221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3300"/>
              <a:buFont typeface="Arial"/>
              <a:buNone/>
            </a:pPr>
            <a:r>
              <a:rPr lang="en-GB" sz="3300" dirty="0">
                <a:solidFill>
                  <a:schemeClr val="lt1"/>
                </a:solidFill>
                <a:latin typeface="Calibri"/>
                <a:ea typeface="Calibri"/>
                <a:cs typeface="Calibri"/>
                <a:sym typeface="Calibri"/>
              </a:rPr>
              <a:t>UDRŽITELNOST A VZTAHY SE SPOTŘEBITELEMPŘÍPADOVÁ STUDIE: MOYEE COFFEE</a:t>
            </a:r>
            <a:endParaRPr sz="33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300"/>
              <a:buFont typeface="Arial"/>
              <a:buNone/>
            </a:pPr>
            <a:endParaRPr sz="3300" b="0" i="0" u="none" strike="noStrike" cap="none" dirty="0">
              <a:solidFill>
                <a:srgbClr val="000000"/>
              </a:solidFill>
              <a:latin typeface="Calibri"/>
              <a:ea typeface="Calibri"/>
              <a:cs typeface="Calibri"/>
              <a:sym typeface="Calibri"/>
            </a:endParaRPr>
          </a:p>
        </p:txBody>
      </p:sp>
      <p:sp>
        <p:nvSpPr>
          <p:cNvPr id="719" name="Google Shape;719;g281fc3c1766_0_398"/>
          <p:cNvSpPr txBox="1"/>
          <p:nvPr/>
        </p:nvSpPr>
        <p:spPr>
          <a:xfrm>
            <a:off x="9610675" y="7162800"/>
            <a:ext cx="895500" cy="238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000000"/>
                </a:solidFill>
                <a:latin typeface="Calibri"/>
                <a:ea typeface="Calibri"/>
                <a:cs typeface="Calibri"/>
                <a:sym typeface="Calibri"/>
              </a:rPr>
              <a:t>Source: </a:t>
            </a:r>
            <a:r>
              <a:rPr lang="en-GB" sz="600" b="0" i="0" u="sng" strike="noStrike" cap="none">
                <a:solidFill>
                  <a:schemeClr val="hlink"/>
                </a:solidFill>
                <a:latin typeface="Calibri"/>
                <a:ea typeface="Calibri"/>
                <a:cs typeface="Calibri"/>
                <a:sym typeface="Calibri"/>
                <a:hlinkClick r:id="rId5"/>
              </a:rPr>
              <a:t>Moyee Coffee</a:t>
            </a:r>
            <a:endParaRPr sz="600" b="0" i="0" u="none" strike="noStrike" cap="none">
              <a:solidFill>
                <a:srgbClr val="000000"/>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pic>
        <p:nvPicPr>
          <p:cNvPr id="724" name="Google Shape;724;g281fc3c1766_0_40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25" name="Google Shape;725;g281fc3c1766_0_408"/>
          <p:cNvSpPr txBox="1"/>
          <p:nvPr/>
        </p:nvSpPr>
        <p:spPr>
          <a:xfrm>
            <a:off x="422275" y="208525"/>
            <a:ext cx="9021600" cy="954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JAK POUŽÍVAT BLOCKCHAIN V ZEMĚDĚLSKÉM SEKTORU: ZÁVĚRY</a:t>
            </a:r>
            <a:endParaRPr sz="1400" b="0" i="0" u="none" strike="noStrike" cap="none" dirty="0">
              <a:solidFill>
                <a:srgbClr val="000000"/>
              </a:solidFill>
              <a:latin typeface="Arial"/>
              <a:ea typeface="Arial"/>
              <a:cs typeface="Arial"/>
              <a:sym typeface="Arial"/>
            </a:endParaRPr>
          </a:p>
        </p:txBody>
      </p:sp>
      <p:sp>
        <p:nvSpPr>
          <p:cNvPr id="726" name="Google Shape;726;g281fc3c1766_0_408"/>
          <p:cNvSpPr txBox="1">
            <a:spLocks noGrp="1"/>
          </p:cNvSpPr>
          <p:nvPr>
            <p:ph type="body" idx="1"/>
          </p:nvPr>
        </p:nvSpPr>
        <p:spPr>
          <a:xfrm>
            <a:off x="494250" y="1533150"/>
            <a:ext cx="9525000" cy="5416868"/>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Technologie</a:t>
            </a:r>
            <a:r>
              <a:rPr lang="en-GB" sz="2200" b="0" dirty="0">
                <a:solidFill>
                  <a:schemeClr val="dk1"/>
                </a:solidFill>
                <a:latin typeface="Calibri"/>
                <a:ea typeface="Calibri"/>
                <a:cs typeface="Calibri"/>
                <a:sym typeface="Calibri"/>
              </a:rPr>
              <a:t> blockchain </a:t>
            </a:r>
            <a:r>
              <a:rPr lang="en-GB" sz="2200" b="0" dirty="0" err="1">
                <a:solidFill>
                  <a:schemeClr val="dk1"/>
                </a:solidFill>
                <a:latin typeface="Calibri"/>
                <a:ea typeface="Calibri"/>
                <a:cs typeface="Calibri"/>
                <a:sym typeface="Calibri"/>
              </a:rPr>
              <a:t>má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mnoho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potenciálních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aplikací</a:t>
            </a:r>
            <a:r>
              <a:rPr lang="en-GB" sz="2200" b="0" dirty="0">
                <a:solidFill>
                  <a:schemeClr val="dk1"/>
                </a:solidFill>
                <a:latin typeface="Calibri"/>
                <a:ea typeface="Calibri"/>
                <a:cs typeface="Calibri"/>
                <a:sym typeface="Calibri"/>
              </a:rPr>
              <a:t> v </a:t>
            </a:r>
            <a:r>
              <a:rPr lang="en-GB" sz="2200" b="0" dirty="0" err="1">
                <a:solidFill>
                  <a:schemeClr val="dk1"/>
                </a:solidFill>
                <a:latin typeface="Calibri"/>
                <a:ea typeface="Calibri"/>
                <a:cs typeface="Calibri"/>
                <a:sym typeface="Calibri"/>
              </a:rPr>
              <a:t>zemědělsko-potravinářském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sektoru</a:t>
            </a:r>
            <a:r>
              <a:rPr lang="en-GB" sz="2200" b="0" dirty="0">
                <a:solidFill>
                  <a:schemeClr val="dk1"/>
                </a:solidFill>
                <a:latin typeface="Calibri"/>
                <a:ea typeface="Calibri"/>
                <a:cs typeface="Calibri"/>
                <a:sym typeface="Calibri"/>
              </a:rPr>
              <a:t>; </a:t>
            </a:r>
            <a:r>
              <a:rPr lang="cs-CZ" sz="2200" b="0" dirty="0">
                <a:solidFill>
                  <a:schemeClr val="dk1"/>
                </a:solidFill>
                <a:latin typeface="Calibri"/>
                <a:ea typeface="Calibri"/>
                <a:cs typeface="Calibri"/>
                <a:sym typeface="Calibri"/>
              </a:rPr>
              <a:t>m</a:t>
            </a:r>
            <a:r>
              <a:rPr lang="en-GB" sz="2200" b="0" dirty="0" err="1">
                <a:solidFill>
                  <a:schemeClr val="dk1"/>
                </a:solidFill>
                <a:latin typeface="Calibri"/>
                <a:ea typeface="Calibri"/>
                <a:cs typeface="Calibri"/>
                <a:sym typeface="Calibri"/>
              </a:rPr>
              <a:t>ezi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hlavní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výhody</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patří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transparentnost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sledovatelnost</a:t>
            </a:r>
            <a:r>
              <a:rPr lang="en-GB" sz="2200" dirty="0">
                <a:solidFill>
                  <a:schemeClr val="dk1"/>
                </a:solidFill>
                <a:latin typeface="Calibri"/>
                <a:ea typeface="Calibri"/>
                <a:cs typeface="Calibri"/>
                <a:sym typeface="Calibri"/>
              </a:rPr>
              <a:t> a </a:t>
            </a:r>
            <a:r>
              <a:rPr lang="en-GB" sz="2200" dirty="0" err="1">
                <a:solidFill>
                  <a:schemeClr val="dk1"/>
                </a:solidFill>
                <a:latin typeface="Calibri"/>
                <a:ea typeface="Calibri"/>
                <a:cs typeface="Calibri"/>
                <a:sym typeface="Calibri"/>
              </a:rPr>
              <a:t>důvěra</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Potenciální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výhody</a:t>
            </a:r>
            <a:r>
              <a:rPr lang="en-GB" sz="2200" b="0" dirty="0">
                <a:solidFill>
                  <a:schemeClr val="dk1"/>
                </a:solidFill>
                <a:latin typeface="Calibri"/>
                <a:ea typeface="Calibri"/>
                <a:cs typeface="Calibri"/>
                <a:sym typeface="Calibri"/>
              </a:rPr>
              <a:t> pro </a:t>
            </a:r>
            <a:r>
              <a:rPr lang="en-GB" sz="2200" b="0" dirty="0" err="1">
                <a:solidFill>
                  <a:schemeClr val="dk1"/>
                </a:solidFill>
                <a:latin typeface="Calibri"/>
                <a:ea typeface="Calibri"/>
                <a:cs typeface="Calibri"/>
                <a:sym typeface="Calibri"/>
              </a:rPr>
              <a:t>mnoho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aktérů</a:t>
            </a:r>
            <a:r>
              <a:rPr lang="en-GB" sz="2200" b="0" dirty="0">
                <a:solidFill>
                  <a:schemeClr val="dk1"/>
                </a:solidFill>
                <a:latin typeface="Calibri"/>
                <a:ea typeface="Calibri"/>
                <a:cs typeface="Calibri"/>
                <a:sym typeface="Calibri"/>
              </a:rPr>
              <a:t> v </a:t>
            </a:r>
            <a:r>
              <a:rPr lang="en-GB" sz="2200" b="0" dirty="0" err="1">
                <a:solidFill>
                  <a:schemeClr val="dk1"/>
                </a:solidFill>
                <a:latin typeface="Calibri"/>
                <a:ea typeface="Calibri"/>
                <a:cs typeface="Calibri"/>
                <a:sym typeface="Calibri"/>
              </a:rPr>
              <a:t>dodavatelském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řetězci</a:t>
            </a:r>
            <a:r>
              <a:rPr lang="en-GB" sz="2200" b="0" dirty="0">
                <a:solidFill>
                  <a:schemeClr val="dk1"/>
                </a:solidFill>
                <a:latin typeface="Calibri"/>
                <a:ea typeface="Calibri"/>
                <a:cs typeface="Calibri"/>
                <a:sym typeface="Calibri"/>
              </a:rPr>
              <a:t>, od </a:t>
            </a:r>
            <a:r>
              <a:rPr lang="en-GB" sz="2200" b="0" dirty="0" err="1">
                <a:solidFill>
                  <a:schemeClr val="dk1"/>
                </a:solidFill>
                <a:latin typeface="Calibri"/>
                <a:ea typeface="Calibri"/>
                <a:cs typeface="Calibri"/>
                <a:sym typeface="Calibri"/>
              </a:rPr>
              <a:t>zemědělců</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přes</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výrobce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až</a:t>
            </a:r>
            <a:r>
              <a:rPr lang="en-GB" sz="2200" b="0" dirty="0">
                <a:solidFill>
                  <a:schemeClr val="dk1"/>
                </a:solidFill>
                <a:latin typeface="Calibri"/>
                <a:ea typeface="Calibri"/>
                <a:cs typeface="Calibri"/>
                <a:sym typeface="Calibri"/>
              </a:rPr>
              <a:t> po </a:t>
            </a:r>
            <a:r>
              <a:rPr lang="en-GB" sz="2200" b="0" dirty="0" err="1">
                <a:solidFill>
                  <a:schemeClr val="dk1"/>
                </a:solidFill>
                <a:latin typeface="Calibri"/>
                <a:ea typeface="Calibri"/>
                <a:cs typeface="Calibri"/>
                <a:sym typeface="Calibri"/>
              </a:rPr>
              <a:t>spotřebitele</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Relativně</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nová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technologie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která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byla</a:t>
            </a:r>
            <a:r>
              <a:rPr lang="en-GB" sz="2200" b="0" dirty="0">
                <a:solidFill>
                  <a:schemeClr val="dk1"/>
                </a:solidFill>
                <a:latin typeface="Calibri"/>
                <a:ea typeface="Calibri"/>
                <a:cs typeface="Calibri"/>
                <a:sym typeface="Calibri"/>
              </a:rPr>
              <a:t> v </a:t>
            </a:r>
            <a:r>
              <a:rPr lang="en-GB" sz="2200" b="0" dirty="0" err="1">
                <a:solidFill>
                  <a:schemeClr val="dk1"/>
                </a:solidFill>
                <a:latin typeface="Calibri"/>
                <a:ea typeface="Calibri"/>
                <a:cs typeface="Calibri"/>
                <a:sym typeface="Calibri"/>
              </a:rPr>
              <a:t>zemědělsko-potravinářském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sektoru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představena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teprve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nedávno</a:t>
            </a:r>
            <a:r>
              <a:rPr lang="en-GB" sz="2200" b="0" dirty="0">
                <a:solidFill>
                  <a:schemeClr val="dk1"/>
                </a:solidFill>
                <a:latin typeface="Calibri"/>
                <a:ea typeface="Calibri"/>
                <a:cs typeface="Calibri"/>
                <a:sym typeface="Calibri"/>
              </a:rPr>
              <a:t> – je </a:t>
            </a:r>
            <a:r>
              <a:rPr lang="en-GB" sz="2200" b="0" dirty="0" err="1">
                <a:solidFill>
                  <a:schemeClr val="dk1"/>
                </a:solidFill>
                <a:latin typeface="Calibri"/>
                <a:ea typeface="Calibri"/>
                <a:cs typeface="Calibri"/>
                <a:sym typeface="Calibri"/>
              </a:rPr>
              <a:t>obtížné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zhodnotit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plný</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rozsah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jejích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silných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stránek</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omezení</a:t>
            </a:r>
            <a:r>
              <a:rPr lang="en-GB" sz="2200" b="0" dirty="0">
                <a:solidFill>
                  <a:schemeClr val="dk1"/>
                </a:solidFill>
                <a:latin typeface="Calibri"/>
                <a:ea typeface="Calibri"/>
                <a:cs typeface="Calibri"/>
                <a:sym typeface="Calibri"/>
              </a:rPr>
              <a:t>, ale </a:t>
            </a:r>
            <a:r>
              <a:rPr lang="en-GB" sz="2200" b="0" dirty="0" err="1">
                <a:solidFill>
                  <a:schemeClr val="dk1"/>
                </a:solidFill>
                <a:latin typeface="Calibri"/>
                <a:ea typeface="Calibri"/>
                <a:cs typeface="Calibri"/>
                <a:sym typeface="Calibri"/>
              </a:rPr>
              <a:t>počáteční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výsledky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naznačují</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velký</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potenciál</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a:solidFill>
                  <a:schemeClr val="dk1"/>
                </a:solidFill>
                <a:latin typeface="Calibri"/>
                <a:ea typeface="Calibri"/>
                <a:cs typeface="Calibri"/>
                <a:sym typeface="Calibri"/>
              </a:rPr>
              <a:t>Blockchain </a:t>
            </a:r>
            <a:r>
              <a:rPr lang="cs-CZ" sz="2200" b="0" dirty="0">
                <a:solidFill>
                  <a:schemeClr val="dk1"/>
                </a:solidFill>
                <a:latin typeface="Calibri"/>
                <a:ea typeface="Calibri"/>
                <a:cs typeface="Calibri"/>
                <a:sym typeface="Calibri"/>
              </a:rPr>
              <a:t>ačkoliv je </a:t>
            </a:r>
            <a:r>
              <a:rPr lang="en-GB" sz="2200" b="0" dirty="0" err="1">
                <a:solidFill>
                  <a:schemeClr val="dk1"/>
                </a:solidFill>
                <a:latin typeface="Calibri"/>
                <a:ea typeface="Calibri"/>
                <a:cs typeface="Calibri"/>
                <a:sym typeface="Calibri"/>
              </a:rPr>
              <a:t>obklopen</a:t>
            </a:r>
            <a:r>
              <a:rPr lang="en-GB" sz="2200" b="0" dirty="0">
                <a:solidFill>
                  <a:schemeClr val="dk1"/>
                </a:solidFill>
                <a:latin typeface="Calibri"/>
                <a:ea typeface="Calibri"/>
                <a:cs typeface="Calibri"/>
                <a:sym typeface="Calibri"/>
              </a:rPr>
              <a:t> „hype</a:t>
            </a:r>
            <a:r>
              <a:rPr lang="cs-CZ" sz="2200" b="0" dirty="0">
                <a:solidFill>
                  <a:schemeClr val="dk1"/>
                </a:solidFill>
                <a:latin typeface="Calibri"/>
                <a:ea typeface="Calibri"/>
                <a:cs typeface="Calibri"/>
                <a:sym typeface="Calibri"/>
              </a:rPr>
              <a:t>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také</a:t>
            </a:r>
            <a:r>
              <a:rPr lang="en-GB" sz="2200" b="0" dirty="0">
                <a:solidFill>
                  <a:schemeClr val="dk1"/>
                </a:solidFill>
                <a:latin typeface="Calibri"/>
                <a:ea typeface="Calibri"/>
                <a:cs typeface="Calibri"/>
                <a:sym typeface="Calibri"/>
              </a:rPr>
              <a:t> </a:t>
            </a:r>
            <a:r>
              <a:rPr lang="cs-CZ" sz="2200" b="0" dirty="0">
                <a:solidFill>
                  <a:schemeClr val="dk1"/>
                </a:solidFill>
                <a:latin typeface="Calibri"/>
                <a:ea typeface="Calibri"/>
                <a:cs typeface="Calibri"/>
                <a:sym typeface="Calibri"/>
              </a:rPr>
              <a:t>svá </a:t>
            </a:r>
            <a:r>
              <a:rPr lang="en-GB" sz="2200" b="0" dirty="0" err="1">
                <a:solidFill>
                  <a:schemeClr val="dk1"/>
                </a:solidFill>
                <a:latin typeface="Calibri"/>
                <a:ea typeface="Calibri"/>
                <a:cs typeface="Calibri"/>
                <a:sym typeface="Calibri"/>
              </a:rPr>
              <a:t>omezení</a:t>
            </a:r>
            <a:r>
              <a:rPr lang="en-GB" sz="2200" b="0" dirty="0">
                <a:solidFill>
                  <a:schemeClr val="dk1"/>
                </a:solidFill>
                <a:latin typeface="Calibri"/>
                <a:ea typeface="Calibri"/>
                <a:cs typeface="Calibri"/>
                <a:sym typeface="Calibri"/>
              </a:rPr>
              <a:t> – </a:t>
            </a:r>
            <a:r>
              <a:rPr lang="en-GB" sz="2200" b="0" dirty="0" err="1">
                <a:solidFill>
                  <a:schemeClr val="dk1"/>
                </a:solidFill>
                <a:latin typeface="Calibri"/>
                <a:ea typeface="Calibri"/>
                <a:cs typeface="Calibri"/>
                <a:sym typeface="Calibri"/>
              </a:rPr>
              <a:t>nejde</a:t>
            </a:r>
            <a:r>
              <a:rPr lang="en-GB" sz="2200" b="0" dirty="0">
                <a:solidFill>
                  <a:schemeClr val="dk1"/>
                </a:solidFill>
                <a:latin typeface="Calibri"/>
                <a:ea typeface="Calibri"/>
                <a:cs typeface="Calibri"/>
                <a:sym typeface="Calibri"/>
              </a:rPr>
              <a:t> o </a:t>
            </a:r>
            <a:r>
              <a:rPr lang="en-GB" sz="2200" b="0" dirty="0" err="1">
                <a:solidFill>
                  <a:schemeClr val="dk1"/>
                </a:solidFill>
                <a:latin typeface="Calibri"/>
                <a:ea typeface="Calibri"/>
                <a:cs typeface="Calibri"/>
                <a:sym typeface="Calibri"/>
              </a:rPr>
              <a:t>univerzální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řešení</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Technologie</a:t>
            </a:r>
            <a:r>
              <a:rPr lang="en-GB" sz="2200" b="0" dirty="0">
                <a:solidFill>
                  <a:schemeClr val="dk1"/>
                </a:solidFill>
                <a:latin typeface="Calibri"/>
                <a:ea typeface="Calibri"/>
                <a:cs typeface="Calibri"/>
                <a:sym typeface="Calibri"/>
              </a:rPr>
              <a:t> blockchain </a:t>
            </a:r>
            <a:r>
              <a:rPr lang="en-GB" sz="2200" b="0" dirty="0" err="1">
                <a:solidFill>
                  <a:schemeClr val="dk1"/>
                </a:solidFill>
                <a:latin typeface="Calibri"/>
                <a:ea typeface="Calibri"/>
                <a:cs typeface="Calibri"/>
                <a:sym typeface="Calibri"/>
              </a:rPr>
              <a:t>jako</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nástroj</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spíše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než</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cíl</a:t>
            </a:r>
            <a:r>
              <a:rPr lang="en-GB" sz="2200" b="0" dirty="0">
                <a:solidFill>
                  <a:schemeClr val="dk1"/>
                </a:solidFill>
                <a:latin typeface="Calibri"/>
                <a:ea typeface="Calibri"/>
                <a:cs typeface="Calibri"/>
                <a:sym typeface="Calibri"/>
              </a:rPr>
              <a:t> – </a:t>
            </a:r>
            <a:r>
              <a:rPr lang="en-GB" sz="2200" b="0" dirty="0" err="1">
                <a:solidFill>
                  <a:schemeClr val="dk1"/>
                </a:solidFill>
                <a:latin typeface="Calibri"/>
                <a:ea typeface="Calibri"/>
                <a:cs typeface="Calibri"/>
                <a:sym typeface="Calibri"/>
              </a:rPr>
              <a:t>dosažení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sociální</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environmentální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udržitelnosti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vyžaduje</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posun</a:t>
            </a:r>
            <a:r>
              <a:rPr lang="en-GB" sz="2200" dirty="0">
                <a:solidFill>
                  <a:schemeClr val="dk1"/>
                </a:solidFill>
                <a:latin typeface="Calibri"/>
                <a:ea typeface="Calibri"/>
                <a:cs typeface="Calibri"/>
                <a:sym typeface="Calibri"/>
              </a:rPr>
              <a:t> v </a:t>
            </a:r>
            <a:r>
              <a:rPr lang="en-GB" sz="2200" dirty="0" err="1">
                <a:solidFill>
                  <a:schemeClr val="dk1"/>
                </a:solidFill>
                <a:latin typeface="Calibri"/>
                <a:ea typeface="Calibri"/>
                <a:cs typeface="Calibri"/>
                <a:sym typeface="Calibri"/>
              </a:rPr>
              <a:t>přístupu</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výhledu</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také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přijetí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nových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technologií</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Realizace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tohoto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potenciálu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vyžádá</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zvýšení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celkové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úrovně</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digitalizace</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technického</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zvyšování</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kvalifikace</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v </a:t>
            </a:r>
            <a:r>
              <a:rPr lang="en-GB" sz="2200" b="0" dirty="0" err="1">
                <a:solidFill>
                  <a:schemeClr val="dk1"/>
                </a:solidFill>
                <a:latin typeface="Calibri"/>
                <a:ea typeface="Calibri"/>
                <a:cs typeface="Calibri"/>
                <a:sym typeface="Calibri"/>
              </a:rPr>
              <a:t>zemědělsko-potravinářském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odvětví</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Rychle</a:t>
            </a:r>
            <a:r>
              <a:rPr lang="en-GB" sz="2200" b="0" dirty="0">
                <a:solidFill>
                  <a:schemeClr val="dk1"/>
                </a:solidFill>
                <a:latin typeface="Calibri"/>
                <a:ea typeface="Calibri"/>
                <a:cs typeface="Calibri"/>
                <a:sym typeface="Calibri"/>
              </a:rPr>
              <a:t> se </a:t>
            </a:r>
            <a:r>
              <a:rPr lang="en-GB" sz="2200" b="0" dirty="0" err="1">
                <a:solidFill>
                  <a:schemeClr val="dk1"/>
                </a:solidFill>
                <a:latin typeface="Calibri"/>
                <a:ea typeface="Calibri"/>
                <a:cs typeface="Calibri"/>
                <a:sym typeface="Calibri"/>
              </a:rPr>
              <a:t>rozvíjející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technologie</a:t>
            </a:r>
            <a:r>
              <a:rPr lang="en-GB" sz="2200" b="0" dirty="0">
                <a:solidFill>
                  <a:schemeClr val="dk1"/>
                </a:solidFill>
                <a:latin typeface="Calibri"/>
                <a:ea typeface="Calibri"/>
                <a:cs typeface="Calibri"/>
                <a:sym typeface="Calibri"/>
              </a:rPr>
              <a:t> – </a:t>
            </a:r>
            <a:r>
              <a:rPr lang="en-GB" sz="2200" b="0" dirty="0" err="1">
                <a:solidFill>
                  <a:schemeClr val="dk1"/>
                </a:solidFill>
                <a:latin typeface="Calibri"/>
                <a:ea typeface="Calibri"/>
                <a:cs typeface="Calibri"/>
                <a:sym typeface="Calibri"/>
              </a:rPr>
              <a:t>sledujte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aktuální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vývoj</a:t>
            </a:r>
            <a:endParaRPr sz="2200" b="0" dirty="0">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Shape 730"/>
        <p:cNvGrpSpPr/>
        <p:nvPr/>
      </p:nvGrpSpPr>
      <p:grpSpPr>
        <a:xfrm>
          <a:off x="0" y="0"/>
          <a:ext cx="0" cy="0"/>
          <a:chOff x="0" y="0"/>
          <a:chExt cx="0" cy="0"/>
        </a:xfrm>
      </p:grpSpPr>
      <p:sp>
        <p:nvSpPr>
          <p:cNvPr id="731" name="Google Shape;731;g281fc3c1766_0_512"/>
          <p:cNvSpPr/>
          <p:nvPr/>
        </p:nvSpPr>
        <p:spPr>
          <a:xfrm>
            <a:off x="0" y="973684"/>
            <a:ext cx="10705249" cy="5131241"/>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32" name="Google Shape;732;g281fc3c1766_0_512"/>
          <p:cNvSpPr txBox="1"/>
          <p:nvPr/>
        </p:nvSpPr>
        <p:spPr>
          <a:xfrm>
            <a:off x="4143375" y="2792900"/>
            <a:ext cx="6357900" cy="1555411"/>
          </a:xfrm>
          <a:prstGeom prst="rect">
            <a:avLst/>
          </a:prstGeom>
          <a:noFill/>
          <a:ln>
            <a:noFill/>
          </a:ln>
        </p:spPr>
        <p:txBody>
          <a:bodyPr spcFirstLastPara="1" wrap="square" lIns="0" tIns="12050" rIns="0" bIns="0" anchor="t" anchorCtr="0">
            <a:spAutoFit/>
          </a:bodyPr>
          <a:lstStyle/>
          <a:p>
            <a:pPr marL="12700" marR="5080" lvl="0" indent="0" algn="r" rtl="0">
              <a:lnSpc>
                <a:spcPct val="109130"/>
              </a:lnSpc>
              <a:spcBef>
                <a:spcPts val="0"/>
              </a:spcBef>
              <a:spcAft>
                <a:spcPts val="0"/>
              </a:spcAft>
              <a:buClr>
                <a:srgbClr val="000000"/>
              </a:buClr>
              <a:buSzPts val="4600"/>
              <a:buFont typeface="Arial"/>
              <a:buNone/>
            </a:pPr>
            <a:r>
              <a:rPr lang="en-GB" sz="4600" dirty="0">
                <a:solidFill>
                  <a:schemeClr val="lt1"/>
                </a:solidFill>
                <a:latin typeface="Calibri"/>
                <a:ea typeface="Calibri"/>
                <a:cs typeface="Calibri"/>
                <a:sym typeface="Calibri"/>
              </a:rPr>
              <a:t>BLOCKCHAIN V PRAXI:</a:t>
            </a:r>
            <a:endParaRPr lang="cs-CZ" sz="4600" dirty="0">
              <a:solidFill>
                <a:schemeClr val="lt1"/>
              </a:solidFill>
              <a:latin typeface="Calibri"/>
              <a:ea typeface="Calibri"/>
              <a:cs typeface="Calibri"/>
              <a:sym typeface="Calibri"/>
            </a:endParaRPr>
          </a:p>
          <a:p>
            <a:pPr marL="12700" marR="5080" lvl="0" indent="0" algn="r" rtl="0">
              <a:lnSpc>
                <a:spcPct val="109130"/>
              </a:lnSpc>
              <a:spcBef>
                <a:spcPts val="0"/>
              </a:spcBef>
              <a:spcAft>
                <a:spcPts val="0"/>
              </a:spcAft>
              <a:buClr>
                <a:srgbClr val="000000"/>
              </a:buClr>
              <a:buSzPts val="4600"/>
              <a:buFont typeface="Arial"/>
              <a:buNone/>
            </a:pPr>
            <a:r>
              <a:rPr lang="en-GB" sz="4600" dirty="0">
                <a:solidFill>
                  <a:schemeClr val="lt1"/>
                </a:solidFill>
                <a:latin typeface="Calibri"/>
                <a:ea typeface="Calibri"/>
                <a:cs typeface="Calibri"/>
                <a:sym typeface="Calibri"/>
              </a:rPr>
              <a:t>PŘÍPADOVÉ STUDIE</a:t>
            </a:r>
            <a:endParaRPr sz="4600" b="0" i="0" u="none" strike="noStrike" cap="none" dirty="0">
              <a:solidFill>
                <a:schemeClr val="lt1"/>
              </a:solidFill>
              <a:latin typeface="Calibri"/>
              <a:ea typeface="Calibri"/>
              <a:cs typeface="Calibri"/>
              <a:sym typeface="Calibri"/>
            </a:endParaRPr>
          </a:p>
        </p:txBody>
      </p:sp>
      <p:grpSp>
        <p:nvGrpSpPr>
          <p:cNvPr id="734" name="Google Shape;734;g281fc3c1766_0_512"/>
          <p:cNvGrpSpPr/>
          <p:nvPr/>
        </p:nvGrpSpPr>
        <p:grpSpPr>
          <a:xfrm>
            <a:off x="546380" y="2274365"/>
            <a:ext cx="2886379" cy="2813713"/>
            <a:chOff x="2262504" y="2609557"/>
            <a:chExt cx="1345882" cy="1311999"/>
          </a:xfrm>
        </p:grpSpPr>
        <p:grpSp>
          <p:nvGrpSpPr>
            <p:cNvPr id="735" name="Google Shape;735;g281fc3c1766_0_512"/>
            <p:cNvGrpSpPr/>
            <p:nvPr/>
          </p:nvGrpSpPr>
          <p:grpSpPr>
            <a:xfrm>
              <a:off x="2847815" y="2734283"/>
              <a:ext cx="760571" cy="1187273"/>
              <a:chOff x="2847815" y="2734283"/>
              <a:chExt cx="760571" cy="1187273"/>
            </a:xfrm>
          </p:grpSpPr>
          <p:grpSp>
            <p:nvGrpSpPr>
              <p:cNvPr id="736" name="Google Shape;736;g281fc3c1766_0_512"/>
              <p:cNvGrpSpPr/>
              <p:nvPr/>
            </p:nvGrpSpPr>
            <p:grpSpPr>
              <a:xfrm>
                <a:off x="3093560" y="2734283"/>
                <a:ext cx="373380" cy="316098"/>
                <a:chOff x="3093560" y="2734283"/>
                <a:chExt cx="373380" cy="316098"/>
              </a:xfrm>
            </p:grpSpPr>
            <p:sp>
              <p:nvSpPr>
                <p:cNvPr id="737" name="Google Shape;737;g281fc3c1766_0_51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38" name="Google Shape;738;g281fc3c1766_0_51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39" name="Google Shape;739;g281fc3c1766_0_51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40" name="Google Shape;740;g281fc3c1766_0_512"/>
              <p:cNvGrpSpPr/>
              <p:nvPr/>
            </p:nvGrpSpPr>
            <p:grpSpPr>
              <a:xfrm>
                <a:off x="2847815" y="3185580"/>
                <a:ext cx="373380" cy="316099"/>
                <a:chOff x="2847815" y="3185580"/>
                <a:chExt cx="373380" cy="316099"/>
              </a:xfrm>
            </p:grpSpPr>
            <p:sp>
              <p:nvSpPr>
                <p:cNvPr id="741" name="Google Shape;741;g281fc3c1766_0_51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42" name="Google Shape;742;g281fc3c1766_0_51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43" name="Google Shape;743;g281fc3c1766_0_51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44" name="Google Shape;744;g281fc3c1766_0_512"/>
              <p:cNvGrpSpPr/>
              <p:nvPr/>
            </p:nvGrpSpPr>
            <p:grpSpPr>
              <a:xfrm>
                <a:off x="3385025" y="3181772"/>
                <a:ext cx="222409" cy="316098"/>
                <a:chOff x="3385025" y="3181772"/>
                <a:chExt cx="222409" cy="316098"/>
              </a:xfrm>
            </p:grpSpPr>
            <p:sp>
              <p:nvSpPr>
                <p:cNvPr id="745" name="Google Shape;745;g281fc3c1766_0_51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46" name="Google Shape;746;g281fc3c1766_0_51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47" name="Google Shape;747;g281fc3c1766_0_51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48" name="Google Shape;748;g281fc3c1766_0_512"/>
              <p:cNvGrpSpPr/>
              <p:nvPr/>
            </p:nvGrpSpPr>
            <p:grpSpPr>
              <a:xfrm>
                <a:off x="3139042" y="3633069"/>
                <a:ext cx="373618" cy="288487"/>
                <a:chOff x="3139042" y="3633069"/>
                <a:chExt cx="373618" cy="288487"/>
              </a:xfrm>
            </p:grpSpPr>
            <p:sp>
              <p:nvSpPr>
                <p:cNvPr id="749" name="Google Shape;749;g281fc3c1766_0_51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0" name="Google Shape;750;g281fc3c1766_0_51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1" name="Google Shape;751;g281fc3c1766_0_51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752" name="Google Shape;752;g281fc3c1766_0_51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3" name="Google Shape;753;g281fc3c1766_0_51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4" name="Google Shape;754;g281fc3c1766_0_51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5" name="Google Shape;755;g281fc3c1766_0_51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6" name="Google Shape;756;g281fc3c1766_0_51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7" name="Google Shape;757;g281fc3c1766_0_51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58" name="Google Shape;758;g281fc3c1766_0_512"/>
            <p:cNvGrpSpPr/>
            <p:nvPr/>
          </p:nvGrpSpPr>
          <p:grpSpPr>
            <a:xfrm>
              <a:off x="2262504" y="2609557"/>
              <a:ext cx="912494" cy="1194890"/>
              <a:chOff x="2262504" y="2609557"/>
              <a:chExt cx="912494" cy="1194890"/>
            </a:xfrm>
          </p:grpSpPr>
          <p:grpSp>
            <p:nvGrpSpPr>
              <p:cNvPr id="759" name="Google Shape;759;g281fc3c1766_0_512"/>
              <p:cNvGrpSpPr/>
              <p:nvPr/>
            </p:nvGrpSpPr>
            <p:grpSpPr>
              <a:xfrm>
                <a:off x="2262504" y="3184628"/>
                <a:ext cx="751522" cy="619819"/>
                <a:chOff x="2262504" y="3184628"/>
                <a:chExt cx="751522" cy="619819"/>
              </a:xfrm>
            </p:grpSpPr>
            <p:sp>
              <p:nvSpPr>
                <p:cNvPr id="760" name="Google Shape;760;g281fc3c1766_0_51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1" name="Google Shape;761;g281fc3c1766_0_51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2" name="Google Shape;762;g281fc3c1766_0_51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3" name="Google Shape;763;g281fc3c1766_0_51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4" name="Google Shape;764;g281fc3c1766_0_51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5" name="Google Shape;765;g281fc3c1766_0_51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6" name="Google Shape;766;g281fc3c1766_0_51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7" name="Google Shape;767;g281fc3c1766_0_51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8" name="Google Shape;768;g281fc3c1766_0_51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9" name="Google Shape;769;g281fc3c1766_0_51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0" name="Google Shape;770;g281fc3c1766_0_51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71" name="Google Shape;771;g281fc3c1766_0_512"/>
              <p:cNvGrpSpPr/>
              <p:nvPr/>
            </p:nvGrpSpPr>
            <p:grpSpPr>
              <a:xfrm>
                <a:off x="2270124" y="2609557"/>
                <a:ext cx="904874" cy="408453"/>
                <a:chOff x="2270124" y="2609557"/>
                <a:chExt cx="904874" cy="408453"/>
              </a:xfrm>
            </p:grpSpPr>
            <p:sp>
              <p:nvSpPr>
                <p:cNvPr id="772" name="Google Shape;772;g281fc3c1766_0_51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3" name="Google Shape;773;g281fc3c1766_0_51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4" name="Google Shape;774;g281fc3c1766_0_51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5" name="Google Shape;775;g281fc3c1766_0_51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6" name="Google Shape;776;g281fc3c1766_0_51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7" name="Google Shape;777;g281fc3c1766_0_51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8" name="Google Shape;778;g281fc3c1766_0_51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9" name="Google Shape;779;g281fc3c1766_0_51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80" name="Google Shape;780;g281fc3c1766_0_51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81" name="Google Shape;781;g281fc3c1766_0_51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82" name="Google Shape;782;g281fc3c1766_0_512"/>
              <p:cNvGrpSpPr/>
              <p:nvPr/>
            </p:nvGrpSpPr>
            <p:grpSpPr>
              <a:xfrm>
                <a:off x="2307271" y="3065615"/>
                <a:ext cx="207645" cy="85689"/>
                <a:chOff x="2307271" y="3065615"/>
                <a:chExt cx="207645" cy="85689"/>
              </a:xfrm>
            </p:grpSpPr>
            <p:sp>
              <p:nvSpPr>
                <p:cNvPr id="783" name="Google Shape;783;g281fc3c1766_0_51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84" name="Google Shape;784;g281fc3c1766_0_51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85" name="Google Shape;785;g281fc3c1766_0_51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sp>
        <p:nvSpPr>
          <p:cNvPr id="787" name="Google Shape;787;g281fc3c1766_0_512"/>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t>36</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pic>
        <p:nvPicPr>
          <p:cNvPr id="793" name="Google Shape;793;p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94" name="Google Shape;794;p5"/>
          <p:cNvSpPr txBox="1"/>
          <p:nvPr/>
        </p:nvSpPr>
        <p:spPr>
          <a:xfrm>
            <a:off x="393700" y="431877"/>
            <a:ext cx="73914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SÍLA PŘÍPADOVÝCH STUDÍ</a:t>
            </a:r>
            <a:endParaRPr dirty="0"/>
          </a:p>
        </p:txBody>
      </p:sp>
      <p:sp>
        <p:nvSpPr>
          <p:cNvPr id="795" name="Google Shape;795;p5"/>
          <p:cNvSpPr txBox="1">
            <a:spLocks noGrp="1"/>
          </p:cNvSpPr>
          <p:nvPr>
            <p:ph type="body" idx="1"/>
          </p:nvPr>
        </p:nvSpPr>
        <p:spPr>
          <a:xfrm>
            <a:off x="342850" y="1514475"/>
            <a:ext cx="10007700" cy="5355312"/>
          </a:xfrm>
          <a:prstGeom prst="rect">
            <a:avLst/>
          </a:prstGeom>
          <a:noFill/>
          <a:ln>
            <a:noFill/>
          </a:ln>
        </p:spPr>
        <p:txBody>
          <a:bodyPr spcFirstLastPara="1" wrap="square" lIns="0" tIns="0" rIns="0" bIns="0" anchor="t" anchorCtr="0">
            <a:spAutoFit/>
          </a:bodyPr>
          <a:lstStyle/>
          <a:p>
            <a:pPr marL="285750" lvl="0" indent="-171450" algn="l" rtl="0">
              <a:spcBef>
                <a:spcPts val="0"/>
              </a:spcBef>
              <a:spcAft>
                <a:spcPts val="0"/>
              </a:spcAft>
              <a:buClr>
                <a:srgbClr val="7CACD2"/>
              </a:buClr>
              <a:buSzPts val="1800"/>
              <a:buFont typeface="Arial"/>
              <a:buNone/>
            </a:pPr>
            <a:r>
              <a:rPr lang="en-GB" sz="2200" b="0" dirty="0" err="1">
                <a:solidFill>
                  <a:schemeClr val="dk1"/>
                </a:solidFill>
                <a:latin typeface="Calibri"/>
                <a:ea typeface="Calibri"/>
                <a:cs typeface="Calibri"/>
                <a:sym typeface="Calibri"/>
              </a:rPr>
              <a:t>Případové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studie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jsou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mocným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vzdělávacím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nástrojem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Poskytují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následující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výhody</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285750" lvl="0" indent="-171450" algn="l" rtl="0">
              <a:spcBef>
                <a:spcPts val="0"/>
              </a:spcBef>
              <a:spcAft>
                <a:spcPts val="0"/>
              </a:spcAft>
              <a:buClr>
                <a:srgbClr val="7CACD2"/>
              </a:buClr>
              <a:buSzPts val="1800"/>
              <a:buFont typeface="Arial"/>
              <a:buNone/>
            </a:pPr>
            <a:endParaRPr lang="cs-CZ" sz="2200" b="0" dirty="0">
              <a:solidFill>
                <a:schemeClr val="dk1"/>
              </a:solidFill>
              <a:latin typeface="Calibri"/>
              <a:ea typeface="Calibri"/>
              <a:cs typeface="Calibri"/>
              <a:sym typeface="Calibri"/>
            </a:endParaRPr>
          </a:p>
          <a:p>
            <a:pPr marL="114300" lvl="0" indent="0" algn="l" rtl="0">
              <a:spcBef>
                <a:spcPts val="0"/>
              </a:spcBef>
              <a:spcAft>
                <a:spcPts val="0"/>
              </a:spcAft>
              <a:buClr>
                <a:srgbClr val="7CACD2"/>
              </a:buClr>
              <a:buSzPts val="1800"/>
            </a:pPr>
            <a:r>
              <a:rPr lang="cs-CZ" sz="2200" dirty="0">
                <a:solidFill>
                  <a:srgbClr val="6A9D56"/>
                </a:solidFill>
                <a:latin typeface="Calibri"/>
                <a:ea typeface="Calibri"/>
                <a:cs typeface="Calibri"/>
                <a:sym typeface="Calibri"/>
              </a:rPr>
              <a:t>1. </a:t>
            </a:r>
            <a:r>
              <a:rPr lang="en-GB" sz="2200" dirty="0" err="1">
                <a:solidFill>
                  <a:srgbClr val="6A9D56"/>
                </a:solidFill>
                <a:latin typeface="Calibri"/>
                <a:ea typeface="Calibri"/>
                <a:cs typeface="Calibri"/>
                <a:sym typeface="Calibri"/>
              </a:rPr>
              <a:t>Kontext</a:t>
            </a:r>
            <a:r>
              <a:rPr lang="en-GB" sz="2200" dirty="0">
                <a:solidFill>
                  <a:srgbClr val="6A9D56"/>
                </a:solidFill>
                <a:latin typeface="Calibri"/>
                <a:ea typeface="Calibri"/>
                <a:cs typeface="Calibri"/>
                <a:sym typeface="Calibri"/>
              </a:rPr>
              <a:t> </a:t>
            </a:r>
            <a:r>
              <a:rPr lang="en-GB" sz="2200" dirty="0" err="1">
                <a:solidFill>
                  <a:srgbClr val="6A9D56"/>
                </a:solidFill>
                <a:latin typeface="Calibri"/>
                <a:ea typeface="Calibri"/>
                <a:cs typeface="Calibri"/>
                <a:sym typeface="Calibri"/>
              </a:rPr>
              <a:t>reálného</a:t>
            </a:r>
            <a:r>
              <a:rPr lang="en-GB" sz="2200" dirty="0">
                <a:solidFill>
                  <a:srgbClr val="6A9D56"/>
                </a:solidFill>
                <a:latin typeface="Calibri"/>
                <a:ea typeface="Calibri"/>
                <a:cs typeface="Calibri"/>
                <a:sym typeface="Calibri"/>
              </a:rPr>
              <a:t> </a:t>
            </a:r>
            <a:r>
              <a:rPr lang="en-GB" sz="2200" dirty="0" err="1">
                <a:solidFill>
                  <a:srgbClr val="6A9D56"/>
                </a:solidFill>
                <a:latin typeface="Calibri"/>
                <a:ea typeface="Calibri"/>
                <a:cs typeface="Calibri"/>
                <a:sym typeface="Calibri"/>
              </a:rPr>
              <a:t>světa</a:t>
            </a:r>
            <a:r>
              <a:rPr lang="en-GB" sz="2200" dirty="0">
                <a:solidFill>
                  <a:srgbClr val="6A9D56"/>
                </a:solidFill>
                <a:latin typeface="Calibri"/>
                <a:ea typeface="Calibri"/>
                <a:cs typeface="Calibri"/>
                <a:sym typeface="Calibri"/>
              </a:rPr>
              <a: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Prostřednictvím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případových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studií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nalézají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teoretické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znalosti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praktické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základy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Nemluvíme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jen</a:t>
            </a:r>
            <a:r>
              <a:rPr lang="en-GB" sz="2200" b="0" dirty="0">
                <a:solidFill>
                  <a:schemeClr val="dk1"/>
                </a:solidFill>
                <a:latin typeface="Calibri"/>
                <a:ea typeface="Calibri"/>
                <a:cs typeface="Calibri"/>
                <a:sym typeface="Calibri"/>
              </a:rPr>
              <a:t> o </a:t>
            </a:r>
            <a:r>
              <a:rPr lang="en-GB" sz="2200" b="0" dirty="0" err="1">
                <a:solidFill>
                  <a:schemeClr val="dk1"/>
                </a:solidFill>
                <a:latin typeface="Calibri"/>
                <a:ea typeface="Calibri"/>
                <a:cs typeface="Calibri"/>
                <a:sym typeface="Calibri"/>
              </a:rPr>
              <a:t>konceptech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díváme</a:t>
            </a:r>
            <a:r>
              <a:rPr lang="en-GB" sz="2200" b="0" dirty="0">
                <a:solidFill>
                  <a:schemeClr val="dk1"/>
                </a:solidFill>
                <a:latin typeface="Calibri"/>
                <a:ea typeface="Calibri"/>
                <a:cs typeface="Calibri"/>
                <a:sym typeface="Calibri"/>
              </a:rPr>
              <a:t> se </a:t>
            </a:r>
            <a:r>
              <a:rPr lang="en-GB" sz="2200" b="0" dirty="0" err="1">
                <a:solidFill>
                  <a:schemeClr val="dk1"/>
                </a:solidFill>
                <a:latin typeface="Calibri"/>
                <a:ea typeface="Calibri"/>
                <a:cs typeface="Calibri"/>
                <a:sym typeface="Calibri"/>
              </a:rPr>
              <a:t>na</a:t>
            </a:r>
            <a:r>
              <a:rPr lang="en-GB" sz="2200" b="0" dirty="0">
                <a:solidFill>
                  <a:schemeClr val="dk1"/>
                </a:solidFill>
                <a:latin typeface="Calibri"/>
                <a:ea typeface="Calibri"/>
                <a:cs typeface="Calibri"/>
                <a:sym typeface="Calibri"/>
              </a:rPr>
              <a:t> to, jak se </a:t>
            </a:r>
            <a:r>
              <a:rPr lang="en-GB" sz="2200" b="0" dirty="0" err="1">
                <a:solidFill>
                  <a:schemeClr val="dk1"/>
                </a:solidFill>
                <a:latin typeface="Calibri"/>
                <a:ea typeface="Calibri"/>
                <a:cs typeface="Calibri"/>
                <a:sym typeface="Calibri"/>
              </a:rPr>
              <a:t>hrají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skutečných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scénářích</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114300" lvl="0" indent="0" algn="l" rtl="0">
              <a:spcBef>
                <a:spcPts val="0"/>
              </a:spcBef>
              <a:spcAft>
                <a:spcPts val="0"/>
              </a:spcAft>
              <a:buClr>
                <a:srgbClr val="7CACD2"/>
              </a:buClr>
              <a:buSzPts val="1800"/>
            </a:pPr>
            <a:r>
              <a:rPr lang="en-GB" sz="2200" dirty="0">
                <a:solidFill>
                  <a:srgbClr val="6A9D56"/>
                </a:solidFill>
                <a:latin typeface="Calibri"/>
                <a:ea typeface="Calibri"/>
                <a:cs typeface="Calibri"/>
                <a:sym typeface="Calibri"/>
              </a:rPr>
              <a:t>2. </a:t>
            </a:r>
            <a:r>
              <a:rPr lang="en-GB" sz="2200" dirty="0" err="1">
                <a:solidFill>
                  <a:srgbClr val="6A9D56"/>
                </a:solidFill>
                <a:latin typeface="Calibri"/>
                <a:ea typeface="Calibri"/>
                <a:cs typeface="Calibri"/>
                <a:sym typeface="Calibri"/>
              </a:rPr>
              <a:t>Řešení</a:t>
            </a:r>
            <a:r>
              <a:rPr lang="en-GB" sz="2200" dirty="0">
                <a:solidFill>
                  <a:srgbClr val="6A9D56"/>
                </a:solidFill>
                <a:latin typeface="Calibri"/>
                <a:ea typeface="Calibri"/>
                <a:cs typeface="Calibri"/>
                <a:sym typeface="Calibri"/>
              </a:rPr>
              <a:t> </a:t>
            </a:r>
            <a:r>
              <a:rPr lang="en-GB" sz="2200" dirty="0" err="1">
                <a:solidFill>
                  <a:srgbClr val="6A9D56"/>
                </a:solidFill>
                <a:latin typeface="Calibri"/>
                <a:ea typeface="Calibri"/>
                <a:cs typeface="Calibri"/>
                <a:sym typeface="Calibri"/>
              </a:rPr>
              <a:t>problému</a:t>
            </a:r>
            <a:r>
              <a:rPr lang="en-GB" sz="2200" dirty="0">
                <a:solidFill>
                  <a:srgbClr val="6A9D56"/>
                </a:solidFill>
                <a:latin typeface="Calibri"/>
                <a:ea typeface="Calibri"/>
                <a:cs typeface="Calibri"/>
                <a:sym typeface="Calibri"/>
              </a:rPr>
              <a:t>:</a:t>
            </a:r>
            <a:r>
              <a:rPr lang="en-GB" sz="2200" b="0" dirty="0">
                <a:solidFill>
                  <a:srgbClr val="6A9D56"/>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Každá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případová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studie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představuje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jedinečný</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soubor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výzev</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Ponořením</a:t>
            </a:r>
            <a:r>
              <a:rPr lang="en-GB" sz="2200" b="0" dirty="0">
                <a:solidFill>
                  <a:schemeClr val="dk1"/>
                </a:solidFill>
                <a:latin typeface="Calibri"/>
                <a:ea typeface="Calibri"/>
                <a:cs typeface="Calibri"/>
                <a:sym typeface="Calibri"/>
              </a:rPr>
              <a:t> se do </a:t>
            </a:r>
            <a:r>
              <a:rPr lang="en-GB" sz="2200" b="0" dirty="0" err="1">
                <a:solidFill>
                  <a:schemeClr val="dk1"/>
                </a:solidFill>
                <a:latin typeface="Calibri"/>
                <a:ea typeface="Calibri"/>
                <a:cs typeface="Calibri"/>
                <a:sym typeface="Calibri"/>
              </a:rPr>
              <a:t>těchto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situací</a:t>
            </a:r>
            <a:r>
              <a:rPr lang="en-GB" sz="2200" b="0" dirty="0">
                <a:solidFill>
                  <a:schemeClr val="dk1"/>
                </a:solidFill>
                <a:latin typeface="Calibri"/>
                <a:ea typeface="Calibri"/>
                <a:cs typeface="Calibri"/>
                <a:sym typeface="Calibri"/>
              </a:rPr>
              <a:t> se </a:t>
            </a:r>
            <a:r>
              <a:rPr lang="en-GB" sz="2200" b="0" dirty="0" err="1">
                <a:solidFill>
                  <a:schemeClr val="dk1"/>
                </a:solidFill>
                <a:latin typeface="Calibri"/>
                <a:ea typeface="Calibri"/>
                <a:cs typeface="Calibri"/>
                <a:sym typeface="Calibri"/>
              </a:rPr>
              <a:t>aktivně</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zapojujete</a:t>
            </a:r>
            <a:r>
              <a:rPr lang="en-GB" sz="2200" b="0" dirty="0">
                <a:solidFill>
                  <a:schemeClr val="dk1"/>
                </a:solidFill>
                <a:latin typeface="Calibri"/>
                <a:ea typeface="Calibri"/>
                <a:cs typeface="Calibri"/>
                <a:sym typeface="Calibri"/>
              </a:rPr>
              <a:t> do </a:t>
            </a:r>
            <a:r>
              <a:rPr lang="en-GB" sz="2200" b="0" dirty="0" err="1">
                <a:solidFill>
                  <a:schemeClr val="dk1"/>
                </a:solidFill>
                <a:latin typeface="Calibri"/>
                <a:ea typeface="Calibri"/>
                <a:cs typeface="Calibri"/>
                <a:sym typeface="Calibri"/>
              </a:rPr>
              <a:t>řešení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problémů</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podporujete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kritické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myšlení</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analytické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dovednosti</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114300" lvl="0" indent="0" algn="l" rtl="0">
              <a:spcBef>
                <a:spcPts val="0"/>
              </a:spcBef>
              <a:spcAft>
                <a:spcPts val="0"/>
              </a:spcAft>
              <a:buClr>
                <a:srgbClr val="7CACD2"/>
              </a:buClr>
              <a:buSzPts val="1800"/>
            </a:pPr>
            <a:r>
              <a:rPr lang="en-GB" sz="2200" dirty="0">
                <a:solidFill>
                  <a:srgbClr val="6A9D56"/>
                </a:solidFill>
                <a:latin typeface="Calibri"/>
                <a:ea typeface="Calibri"/>
                <a:cs typeface="Calibri"/>
                <a:sym typeface="Calibri"/>
              </a:rPr>
              <a:t>3. </a:t>
            </a:r>
            <a:r>
              <a:rPr lang="cs-CZ" sz="2200" dirty="0">
                <a:solidFill>
                  <a:srgbClr val="6A9D56"/>
                </a:solidFill>
                <a:latin typeface="Calibri"/>
                <a:ea typeface="Calibri"/>
                <a:cs typeface="Calibri"/>
                <a:sym typeface="Calibri"/>
              </a:rPr>
              <a:t>Související studium</a:t>
            </a:r>
            <a:r>
              <a:rPr lang="en-GB" sz="2200" dirty="0">
                <a:solidFill>
                  <a:srgbClr val="6A9D56"/>
                </a:solidFill>
                <a:latin typeface="Calibri"/>
                <a:ea typeface="Calibri"/>
                <a:cs typeface="Calibri"/>
                <a:sym typeface="Calibri"/>
              </a:rPr>
              <a: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Tím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že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uvidíte</a:t>
            </a:r>
            <a:r>
              <a:rPr lang="en-GB" sz="2200" b="0" dirty="0">
                <a:solidFill>
                  <a:schemeClr val="dk1"/>
                </a:solidFill>
                <a:latin typeface="Calibri"/>
                <a:ea typeface="Calibri"/>
                <a:cs typeface="Calibri"/>
                <a:sym typeface="Calibri"/>
              </a:rPr>
              <a:t> blockchain v </a:t>
            </a:r>
            <a:r>
              <a:rPr lang="en-GB" sz="2200" b="0" dirty="0" err="1">
                <a:solidFill>
                  <a:schemeClr val="dk1"/>
                </a:solidFill>
                <a:latin typeface="Calibri"/>
                <a:ea typeface="Calibri"/>
                <a:cs typeface="Calibri"/>
                <a:sym typeface="Calibri"/>
              </a:rPr>
              <a:t>akci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známých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zemědělsko-potravinářských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prostředích</a:t>
            </a:r>
            <a:r>
              <a:rPr lang="en-GB" sz="2200" b="0" dirty="0">
                <a:solidFill>
                  <a:schemeClr val="dk1"/>
                </a:solidFill>
                <a:latin typeface="Calibri"/>
                <a:ea typeface="Calibri"/>
                <a:cs typeface="Calibri"/>
                <a:sym typeface="Calibri"/>
              </a:rPr>
              <a:t>, se </a:t>
            </a:r>
            <a:r>
              <a:rPr lang="en-GB" sz="2200" b="0" dirty="0" err="1">
                <a:solidFill>
                  <a:schemeClr val="dk1"/>
                </a:solidFill>
                <a:latin typeface="Calibri"/>
                <a:ea typeface="Calibri"/>
                <a:cs typeface="Calibri"/>
                <a:sym typeface="Calibri"/>
              </a:rPr>
              <a:t>znalosti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stanou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příbuznějšími</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snáze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uchopitelnými</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114300" lvl="0" indent="0" algn="l" rtl="0">
              <a:spcBef>
                <a:spcPts val="0"/>
              </a:spcBef>
              <a:spcAft>
                <a:spcPts val="0"/>
              </a:spcAft>
              <a:buClr>
                <a:srgbClr val="7CACD2"/>
              </a:buClr>
              <a:buSzPts val="1800"/>
            </a:pPr>
            <a:r>
              <a:rPr lang="en-GB" sz="2200" dirty="0">
                <a:solidFill>
                  <a:srgbClr val="6A9D56"/>
                </a:solidFill>
                <a:latin typeface="Calibri"/>
                <a:ea typeface="Calibri"/>
                <a:cs typeface="Calibri"/>
                <a:sym typeface="Calibri"/>
              </a:rPr>
              <a:t>4. </a:t>
            </a:r>
            <a:r>
              <a:rPr lang="en-GB" sz="2200" dirty="0" err="1">
                <a:solidFill>
                  <a:srgbClr val="6A9D56"/>
                </a:solidFill>
                <a:latin typeface="Calibri"/>
                <a:ea typeface="Calibri"/>
                <a:cs typeface="Calibri"/>
                <a:sym typeface="Calibri"/>
              </a:rPr>
              <a:t>Různorodé</a:t>
            </a:r>
            <a:r>
              <a:rPr lang="en-GB" sz="2200" dirty="0">
                <a:solidFill>
                  <a:srgbClr val="6A9D56"/>
                </a:solidFill>
                <a:latin typeface="Calibri"/>
                <a:ea typeface="Calibri"/>
                <a:cs typeface="Calibri"/>
                <a:sym typeface="Calibri"/>
              </a:rPr>
              <a:t> </a:t>
            </a:r>
            <a:r>
              <a:rPr lang="en-GB" sz="2200" dirty="0" err="1">
                <a:solidFill>
                  <a:srgbClr val="6A9D56"/>
                </a:solidFill>
                <a:latin typeface="Calibri"/>
                <a:ea typeface="Calibri"/>
                <a:cs typeface="Calibri"/>
                <a:sym typeface="Calibri"/>
              </a:rPr>
              <a:t>perspektivy</a:t>
            </a:r>
            <a:r>
              <a:rPr lang="en-GB" sz="2200" dirty="0">
                <a:solidFill>
                  <a:srgbClr val="6A9D56"/>
                </a:solidFill>
                <a:latin typeface="Calibri"/>
                <a:ea typeface="Calibri"/>
                <a:cs typeface="Calibri"/>
                <a:sym typeface="Calibri"/>
              </a:rPr>
              <a:t>:</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Případové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studie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často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předvádějí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různé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pohledy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zúčastněných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stran</a:t>
            </a:r>
            <a:r>
              <a:rPr lang="en-GB" sz="2200" b="0" dirty="0">
                <a:solidFill>
                  <a:schemeClr val="dk1"/>
                </a:solidFill>
                <a:latin typeface="Calibri"/>
                <a:ea typeface="Calibri"/>
                <a:cs typeface="Calibri"/>
                <a:sym typeface="Calibri"/>
              </a:rPr>
              <a:t>, od </a:t>
            </a:r>
            <a:r>
              <a:rPr lang="en-GB" sz="2200" b="0" dirty="0" err="1">
                <a:solidFill>
                  <a:schemeClr val="dk1"/>
                </a:solidFill>
                <a:latin typeface="Calibri"/>
                <a:ea typeface="Calibri"/>
                <a:cs typeface="Calibri"/>
                <a:sym typeface="Calibri"/>
              </a:rPr>
              <a:t>farmářů</a:t>
            </a:r>
            <a:r>
              <a:rPr lang="en-GB" sz="2200" b="0" dirty="0">
                <a:solidFill>
                  <a:schemeClr val="dk1"/>
                </a:solidFill>
                <a:latin typeface="Calibri"/>
                <a:ea typeface="Calibri"/>
                <a:cs typeface="Calibri"/>
                <a:sym typeface="Calibri"/>
              </a:rPr>
              <a:t> po </a:t>
            </a:r>
            <a:r>
              <a:rPr lang="en-GB" sz="2200" b="0" dirty="0" err="1">
                <a:solidFill>
                  <a:schemeClr val="dk1"/>
                </a:solidFill>
                <a:latin typeface="Calibri"/>
                <a:ea typeface="Calibri"/>
                <a:cs typeface="Calibri"/>
                <a:sym typeface="Calibri"/>
              </a:rPr>
              <a:t>distributory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čímž</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obohacují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naše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chápání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tématu</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285750" lvl="0" indent="-171450" algn="l" rtl="0">
              <a:spcBef>
                <a:spcPts val="0"/>
              </a:spcBef>
              <a:spcAft>
                <a:spcPts val="0"/>
              </a:spcAft>
              <a:buClr>
                <a:srgbClr val="7CACD2"/>
              </a:buClr>
              <a:buSzPts val="1800"/>
              <a:buFont typeface="Arial"/>
              <a:buNone/>
            </a:pPr>
            <a:endParaRPr lang="cs-CZ" sz="2200" b="0" dirty="0">
              <a:solidFill>
                <a:schemeClr val="dk1"/>
              </a:solidFill>
              <a:latin typeface="Calibri"/>
              <a:ea typeface="Calibri"/>
              <a:cs typeface="Calibri"/>
              <a:sym typeface="Calibri"/>
            </a:endParaRPr>
          </a:p>
          <a:p>
            <a:pPr marL="285750" lvl="0" indent="-171450" algn="l" rtl="0">
              <a:spcBef>
                <a:spcPts val="0"/>
              </a:spcBef>
              <a:spcAft>
                <a:spcPts val="0"/>
              </a:spcAft>
              <a:buClr>
                <a:srgbClr val="7CACD2"/>
              </a:buClr>
              <a:buSzPts val="1800"/>
              <a:buFont typeface="Arial"/>
              <a:buNone/>
            </a:pP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Následující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případové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studie</a:t>
            </a:r>
            <a:r>
              <a:rPr lang="en-GB" sz="2200" b="0" dirty="0">
                <a:solidFill>
                  <a:schemeClr val="dk1"/>
                </a:solidFill>
                <a:latin typeface="Calibri"/>
                <a:ea typeface="Calibri"/>
                <a:cs typeface="Calibri"/>
                <a:sym typeface="Calibri"/>
              </a:rPr>
              <a:t> by </a:t>
            </a:r>
            <a:r>
              <a:rPr lang="en-GB" sz="2200" b="0" dirty="0" err="1">
                <a:solidFill>
                  <a:schemeClr val="dk1"/>
                </a:solidFill>
                <a:latin typeface="Calibri"/>
                <a:ea typeface="Calibri"/>
                <a:cs typeface="Calibri"/>
                <a:sym typeface="Calibri"/>
              </a:rPr>
              <a:t>vám</a:t>
            </a:r>
            <a:r>
              <a:rPr lang="en-GB" sz="2200" b="0" dirty="0">
                <a:solidFill>
                  <a:schemeClr val="dk1"/>
                </a:solidFill>
                <a:latin typeface="Calibri"/>
                <a:ea typeface="Calibri"/>
                <a:cs typeface="Calibri"/>
                <a:sym typeface="Calibri"/>
              </a:rPr>
              <a:t> proto </a:t>
            </a:r>
            <a:r>
              <a:rPr lang="en-GB" sz="2200" b="0" dirty="0" err="1">
                <a:solidFill>
                  <a:schemeClr val="dk1"/>
                </a:solidFill>
                <a:latin typeface="Calibri"/>
                <a:ea typeface="Calibri"/>
                <a:cs typeface="Calibri"/>
                <a:sym typeface="Calibri"/>
              </a:rPr>
              <a:t>měly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pomoci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porozumět</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reálnému</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použití</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blockchainu</a:t>
            </a:r>
            <a:r>
              <a:rPr lang="en-GB" sz="2200" b="0" dirty="0">
                <a:solidFill>
                  <a:schemeClr val="dk1"/>
                </a:solidFill>
                <a:latin typeface="Calibri"/>
                <a:ea typeface="Calibri"/>
                <a:cs typeface="Calibri"/>
                <a:sym typeface="Calibri"/>
              </a:rPr>
              <a:t> v </a:t>
            </a:r>
            <a:r>
              <a:rPr lang="en-GB" sz="2200" b="0" dirty="0" err="1">
                <a:solidFill>
                  <a:schemeClr val="dk1"/>
                </a:solidFill>
                <a:latin typeface="Calibri"/>
                <a:ea typeface="Calibri"/>
                <a:cs typeface="Calibri"/>
                <a:sym typeface="Calibri"/>
              </a:rPr>
              <a:t>zemědělsko-potravinářském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sektoru</a:t>
            </a:r>
            <a:r>
              <a:rPr lang="en-GB" sz="2200" b="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a:p>
            <a:pPr marL="285750" lvl="0" indent="-171450" algn="l" rtl="0">
              <a:spcBef>
                <a:spcPts val="0"/>
              </a:spcBef>
              <a:spcAft>
                <a:spcPts val="0"/>
              </a:spcAft>
              <a:buClr>
                <a:srgbClr val="7CACD2"/>
              </a:buClr>
              <a:buSzPts val="1800"/>
              <a:buFont typeface="Arial"/>
              <a:buNone/>
            </a:pPr>
            <a:endParaRPr sz="1800" b="0" dirty="0">
              <a:solidFill>
                <a:schemeClr val="dk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00"/>
        <p:cNvGrpSpPr/>
        <p:nvPr/>
      </p:nvGrpSpPr>
      <p:grpSpPr>
        <a:xfrm>
          <a:off x="0" y="0"/>
          <a:ext cx="0" cy="0"/>
          <a:chOff x="0" y="0"/>
          <a:chExt cx="0" cy="0"/>
        </a:xfrm>
      </p:grpSpPr>
      <p:pic>
        <p:nvPicPr>
          <p:cNvPr id="801" name="Google Shape;801;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02" name="Google Shape;802;p8"/>
          <p:cNvSpPr txBox="1"/>
          <p:nvPr/>
        </p:nvSpPr>
        <p:spPr>
          <a:xfrm>
            <a:off x="393700" y="431877"/>
            <a:ext cx="60960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CASE STUDY 1: CARREFOUR</a:t>
            </a:r>
            <a:endParaRPr/>
          </a:p>
        </p:txBody>
      </p:sp>
      <p:sp>
        <p:nvSpPr>
          <p:cNvPr id="803" name="Google Shape;803;p8"/>
          <p:cNvSpPr txBox="1">
            <a:spLocks noGrp="1"/>
          </p:cNvSpPr>
          <p:nvPr>
            <p:ph type="body" idx="1"/>
          </p:nvPr>
        </p:nvSpPr>
        <p:spPr>
          <a:xfrm>
            <a:off x="546100" y="1800225"/>
            <a:ext cx="9601200" cy="276999"/>
          </a:xfrm>
          <a:prstGeom prst="rect">
            <a:avLst/>
          </a:prstGeom>
          <a:noFill/>
          <a:ln>
            <a:noFill/>
          </a:ln>
        </p:spPr>
        <p:txBody>
          <a:bodyPr spcFirstLastPara="1" wrap="square" lIns="0" tIns="0" rIns="0" bIns="0" anchor="t" anchorCtr="0">
            <a:spAutoFit/>
          </a:bodyPr>
          <a:lstStyle/>
          <a:p>
            <a:pPr marL="285750" lvl="0" indent="-171450" algn="l" rtl="0">
              <a:spcBef>
                <a:spcPts val="0"/>
              </a:spcBef>
              <a:spcAft>
                <a:spcPts val="0"/>
              </a:spcAft>
              <a:buClr>
                <a:srgbClr val="7CACD2"/>
              </a:buClr>
              <a:buSzPts val="1800"/>
              <a:buFont typeface="Arial"/>
              <a:buNone/>
            </a:pPr>
            <a:endParaRPr sz="1800" b="0">
              <a:solidFill>
                <a:schemeClr val="dk1"/>
              </a:solidFill>
            </a:endParaRPr>
          </a:p>
        </p:txBody>
      </p:sp>
      <p:pic>
        <p:nvPicPr>
          <p:cNvPr id="804" name="Google Shape;804;p8"/>
          <p:cNvPicPr preferRelativeResize="0"/>
          <p:nvPr/>
        </p:nvPicPr>
        <p:blipFill>
          <a:blip r:embed="rId4">
            <a:alphaModFix/>
          </a:blip>
          <a:stretch>
            <a:fillRect/>
          </a:stretch>
        </p:blipFill>
        <p:spPr>
          <a:xfrm>
            <a:off x="0" y="1162825"/>
            <a:ext cx="10693400" cy="6400024"/>
          </a:xfrm>
          <a:prstGeom prst="rect">
            <a:avLst/>
          </a:prstGeom>
          <a:noFill/>
          <a:ln>
            <a:noFill/>
          </a:ln>
        </p:spPr>
      </p:pic>
      <p:pic>
        <p:nvPicPr>
          <p:cNvPr id="805" name="Google Shape;805;p8"/>
          <p:cNvPicPr preferRelativeResize="0"/>
          <p:nvPr/>
        </p:nvPicPr>
        <p:blipFill rotWithShape="1">
          <a:blip r:embed="rId3">
            <a:alphaModFix/>
          </a:blip>
          <a:srcRect/>
          <a:stretch/>
        </p:blipFill>
        <p:spPr>
          <a:xfrm>
            <a:off x="0" y="2409825"/>
            <a:ext cx="5343525" cy="4124325"/>
          </a:xfrm>
          <a:prstGeom prst="rect">
            <a:avLst/>
          </a:prstGeom>
          <a:noFill/>
          <a:ln>
            <a:noFill/>
          </a:ln>
        </p:spPr>
      </p:pic>
      <p:sp>
        <p:nvSpPr>
          <p:cNvPr id="806" name="Google Shape;806;p8"/>
          <p:cNvSpPr txBox="1"/>
          <p:nvPr/>
        </p:nvSpPr>
        <p:spPr>
          <a:xfrm>
            <a:off x="71500" y="2840425"/>
            <a:ext cx="5200500" cy="2646848"/>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1000"/>
              </a:spcBef>
              <a:spcAft>
                <a:spcPts val="0"/>
              </a:spcAft>
              <a:buNone/>
            </a:pPr>
            <a:r>
              <a:rPr lang="en-GB" sz="2500" b="1" dirty="0">
                <a:solidFill>
                  <a:srgbClr val="FFFFFF"/>
                </a:solidFill>
                <a:latin typeface="Calibri"/>
                <a:ea typeface="Calibri"/>
                <a:cs typeface="Calibri"/>
                <a:sym typeface="Calibri"/>
              </a:rPr>
              <a:t> </a:t>
            </a:r>
            <a:r>
              <a:rPr lang="cs-CZ" sz="2500" b="1" dirty="0">
                <a:solidFill>
                  <a:srgbClr val="FFFFFF"/>
                </a:solidFill>
                <a:latin typeface="Calibri"/>
                <a:ea typeface="Calibri"/>
                <a:cs typeface="Calibri"/>
                <a:sym typeface="Calibri"/>
              </a:rPr>
              <a:t>Seznamte se s </a:t>
            </a:r>
            <a:r>
              <a:rPr lang="en-GB" sz="2500" b="1" dirty="0">
                <a:solidFill>
                  <a:srgbClr val="FFFFFF"/>
                </a:solidFill>
                <a:latin typeface="Calibri"/>
                <a:ea typeface="Calibri"/>
                <a:cs typeface="Calibri"/>
                <a:sym typeface="Calibri"/>
              </a:rPr>
              <a:t>Carrefour</a:t>
            </a:r>
            <a:endParaRPr sz="2500" b="1" dirty="0">
              <a:solidFill>
                <a:srgbClr val="FFFFFF"/>
              </a:solidFill>
              <a:latin typeface="Calibri"/>
              <a:ea typeface="Calibri"/>
              <a:cs typeface="Calibri"/>
              <a:sym typeface="Calibri"/>
            </a:endParaRPr>
          </a:p>
          <a:p>
            <a:pPr marL="0" lvl="0" indent="0" algn="ctr" rtl="0">
              <a:lnSpc>
                <a:spcPct val="90000"/>
              </a:lnSpc>
              <a:spcBef>
                <a:spcPts val="1000"/>
              </a:spcBef>
              <a:spcAft>
                <a:spcPts val="0"/>
              </a:spcAft>
              <a:buNone/>
            </a:pPr>
            <a:r>
              <a:rPr lang="en-GB" sz="2500" i="1" dirty="0">
                <a:solidFill>
                  <a:srgbClr val="FFFFFF"/>
                </a:solidFill>
                <a:latin typeface="Calibri"/>
                <a:ea typeface="Calibri"/>
                <a:cs typeface="Calibri"/>
                <a:sym typeface="Calibri"/>
              </a:rPr>
              <a:t>Supermarket, </a:t>
            </a:r>
            <a:r>
              <a:rPr lang="en-GB" sz="2500" i="1" dirty="0" err="1">
                <a:solidFill>
                  <a:srgbClr val="FFFFFF"/>
                </a:solidFill>
                <a:latin typeface="Calibri"/>
                <a:ea typeface="Calibri"/>
                <a:cs typeface="Calibri"/>
                <a:sym typeface="Calibri"/>
              </a:rPr>
              <a:t>který</a:t>
            </a:r>
            <a:r>
              <a:rPr lang="en-GB" sz="2500" i="1" dirty="0">
                <a:solidFill>
                  <a:srgbClr val="FFFFFF"/>
                </a:solidFill>
                <a:latin typeface="Calibri"/>
                <a:ea typeface="Calibri"/>
                <a:cs typeface="Calibri"/>
                <a:sym typeface="Calibri"/>
              </a:rPr>
              <a:t> </a:t>
            </a:r>
            <a:r>
              <a:rPr lang="en-GB" sz="2500" i="1" dirty="0" err="1">
                <a:solidFill>
                  <a:srgbClr val="FFFFFF"/>
                </a:solidFill>
                <a:latin typeface="Calibri"/>
                <a:ea typeface="Calibri"/>
                <a:cs typeface="Calibri"/>
                <a:sym typeface="Calibri"/>
              </a:rPr>
              <a:t>spustil</a:t>
            </a:r>
            <a:r>
              <a:rPr lang="en-GB" sz="2500" i="1" dirty="0">
                <a:solidFill>
                  <a:srgbClr val="FFFFFF"/>
                </a:solidFill>
                <a:latin typeface="Calibri"/>
                <a:ea typeface="Calibri"/>
                <a:cs typeface="Calibri"/>
                <a:sym typeface="Calibri"/>
              </a:rPr>
              <a:t> </a:t>
            </a:r>
            <a:r>
              <a:rPr lang="en-GB" sz="2500" i="1" dirty="0" err="1">
                <a:solidFill>
                  <a:srgbClr val="FFFFFF"/>
                </a:solidFill>
                <a:latin typeface="Calibri"/>
                <a:ea typeface="Calibri"/>
                <a:cs typeface="Calibri"/>
                <a:sym typeface="Calibri"/>
              </a:rPr>
              <a:t>první</a:t>
            </a:r>
            <a:r>
              <a:rPr lang="en-GB" sz="2500" i="1" dirty="0">
                <a:solidFill>
                  <a:srgbClr val="FFFFFF"/>
                </a:solidFill>
                <a:latin typeface="Calibri"/>
                <a:ea typeface="Calibri"/>
                <a:cs typeface="Calibri"/>
                <a:sym typeface="Calibri"/>
              </a:rPr>
              <a:t> </a:t>
            </a:r>
            <a:r>
              <a:rPr lang="en-GB" sz="2500" i="1" dirty="0" err="1">
                <a:solidFill>
                  <a:srgbClr val="FFFFFF"/>
                </a:solidFill>
                <a:latin typeface="Calibri"/>
                <a:ea typeface="Calibri"/>
                <a:cs typeface="Calibri"/>
                <a:sym typeface="Calibri"/>
              </a:rPr>
              <a:t>evropský</a:t>
            </a:r>
            <a:r>
              <a:rPr lang="en-GB" sz="2500" i="1" dirty="0">
                <a:solidFill>
                  <a:srgbClr val="FFFFFF"/>
                </a:solidFill>
                <a:latin typeface="Calibri"/>
                <a:ea typeface="Calibri"/>
                <a:cs typeface="Calibri"/>
                <a:sym typeface="Calibri"/>
              </a:rPr>
              <a:t> </a:t>
            </a:r>
            <a:r>
              <a:rPr lang="en-GB" sz="2500" i="1" dirty="0" err="1">
                <a:solidFill>
                  <a:srgbClr val="FFFFFF"/>
                </a:solidFill>
                <a:latin typeface="Calibri"/>
                <a:ea typeface="Calibri"/>
                <a:cs typeface="Calibri"/>
                <a:sym typeface="Calibri"/>
              </a:rPr>
              <a:t>potravinový</a:t>
            </a:r>
            <a:r>
              <a:rPr lang="en-GB" sz="2500" i="1" dirty="0">
                <a:solidFill>
                  <a:srgbClr val="FFFFFF"/>
                </a:solidFill>
                <a:latin typeface="Calibri"/>
                <a:ea typeface="Calibri"/>
                <a:cs typeface="Calibri"/>
                <a:sym typeface="Calibri"/>
              </a:rPr>
              <a:t> blockchain pro </a:t>
            </a:r>
            <a:r>
              <a:rPr lang="en-GB" sz="2500" i="1" dirty="0" err="1">
                <a:solidFill>
                  <a:srgbClr val="FFFFFF"/>
                </a:solidFill>
                <a:latin typeface="Calibri"/>
                <a:ea typeface="Calibri"/>
                <a:cs typeface="Calibri"/>
                <a:sym typeface="Calibri"/>
              </a:rPr>
              <a:t>kuře</a:t>
            </a:r>
            <a:r>
              <a:rPr lang="en-GB" sz="2500" i="1" dirty="0">
                <a:solidFill>
                  <a:srgbClr val="FFFFFF"/>
                </a:solidFill>
                <a:latin typeface="Calibri"/>
                <a:ea typeface="Calibri"/>
                <a:cs typeface="Calibri"/>
                <a:sym typeface="Calibri"/>
              </a:rPr>
              <a:t> Auvergne z </a:t>
            </a:r>
            <a:r>
              <a:rPr lang="en-GB" sz="2500" i="1" dirty="0" err="1">
                <a:solidFill>
                  <a:srgbClr val="FFFFFF"/>
                </a:solidFill>
                <a:latin typeface="Calibri"/>
                <a:ea typeface="Calibri"/>
                <a:cs typeface="Calibri"/>
                <a:sym typeface="Calibri"/>
              </a:rPr>
              <a:t>volného</a:t>
            </a:r>
            <a:r>
              <a:rPr lang="en-GB" sz="2500" i="1" dirty="0">
                <a:solidFill>
                  <a:srgbClr val="FFFFFF"/>
                </a:solidFill>
                <a:latin typeface="Calibri"/>
                <a:ea typeface="Calibri"/>
                <a:cs typeface="Calibri"/>
                <a:sym typeface="Calibri"/>
              </a:rPr>
              <a:t> </a:t>
            </a:r>
            <a:r>
              <a:rPr lang="en-GB" sz="2500" i="1" dirty="0" err="1">
                <a:solidFill>
                  <a:srgbClr val="FFFFFF"/>
                </a:solidFill>
                <a:latin typeface="Calibri"/>
                <a:ea typeface="Calibri"/>
                <a:cs typeface="Calibri"/>
                <a:sym typeface="Calibri"/>
              </a:rPr>
              <a:t>výběhu</a:t>
            </a:r>
            <a:endParaRPr sz="2500" i="1" dirty="0">
              <a:solidFill>
                <a:srgbClr val="FFFFFF"/>
              </a:solidFill>
              <a:latin typeface="Calibri"/>
              <a:ea typeface="Calibri"/>
              <a:cs typeface="Calibri"/>
              <a:sym typeface="Calibri"/>
            </a:endParaRPr>
          </a:p>
          <a:p>
            <a:pPr marL="0" lvl="0" indent="0" algn="ctr" rtl="0">
              <a:lnSpc>
                <a:spcPct val="90000"/>
              </a:lnSpc>
              <a:spcBef>
                <a:spcPts val="1000"/>
              </a:spcBef>
              <a:spcAft>
                <a:spcPts val="0"/>
              </a:spcAft>
              <a:buNone/>
            </a:pPr>
            <a:r>
              <a:rPr lang="en-GB" sz="2500" u="sng" dirty="0">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https://www.carrefour.com/en/group/food-transition/food-blockchain</a:t>
            </a:r>
            <a:endParaRPr sz="2500" dirty="0">
              <a:solidFill>
                <a:schemeClr val="lt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1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13" name="Google Shape;813;p11"/>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PŘÍPADOVÁ STUDIE </a:t>
            </a:r>
            <a:r>
              <a:rPr lang="en-GB" sz="2800" dirty="0">
                <a:solidFill>
                  <a:schemeClr val="lt1"/>
                </a:solidFill>
                <a:latin typeface="Open Sans"/>
                <a:ea typeface="Open Sans"/>
                <a:cs typeface="Open Sans"/>
                <a:sym typeface="Open Sans"/>
              </a:rPr>
              <a:t>1: CARREFOUR</a:t>
            </a:r>
            <a:endParaRPr dirty="0"/>
          </a:p>
        </p:txBody>
      </p:sp>
      <p:sp>
        <p:nvSpPr>
          <p:cNvPr id="814" name="Google Shape;814;p11"/>
          <p:cNvSpPr txBox="1">
            <a:spLocks noGrp="1"/>
          </p:cNvSpPr>
          <p:nvPr>
            <p:ph type="body" idx="1"/>
          </p:nvPr>
        </p:nvSpPr>
        <p:spPr>
          <a:xfrm>
            <a:off x="546100" y="1533525"/>
            <a:ext cx="9601200" cy="5667705"/>
          </a:xfrm>
          <a:prstGeom prst="rect">
            <a:avLst/>
          </a:prstGeom>
          <a:noFill/>
          <a:ln>
            <a:noFill/>
          </a:ln>
        </p:spPr>
        <p:txBody>
          <a:bodyPr spcFirstLastPara="1" wrap="square" lIns="0" tIns="0" rIns="0" bIns="0" anchor="t" anchorCtr="0">
            <a:spAutoFit/>
          </a:bodyPr>
          <a:lstStyle/>
          <a:p>
            <a:pPr algn="l"/>
            <a:r>
              <a:rPr lang="en-GB" sz="2000" b="1" i="0" dirty="0">
                <a:solidFill>
                  <a:srgbClr val="333333"/>
                </a:solidFill>
                <a:effectLst/>
              </a:rPr>
              <a:t>V </a:t>
            </a:r>
            <a:r>
              <a:rPr lang="en-GB" sz="2000" b="1" i="0" dirty="0" err="1">
                <a:solidFill>
                  <a:srgbClr val="333333"/>
                </a:solidFill>
                <a:effectLst/>
              </a:rPr>
              <a:t>roce</a:t>
            </a:r>
            <a:r>
              <a:rPr lang="en-GB" sz="2000" b="1" i="0" dirty="0">
                <a:solidFill>
                  <a:srgbClr val="333333"/>
                </a:solidFill>
                <a:effectLst/>
              </a:rPr>
              <a:t> 2018 </a:t>
            </a:r>
            <a:r>
              <a:rPr lang="en-GB" sz="2000" b="1" i="0" dirty="0" err="1">
                <a:solidFill>
                  <a:srgbClr val="333333"/>
                </a:solidFill>
                <a:effectLst/>
              </a:rPr>
              <a:t>spustil</a:t>
            </a:r>
            <a:r>
              <a:rPr lang="en-GB" sz="2000" b="1" i="0" dirty="0">
                <a:solidFill>
                  <a:srgbClr val="333333"/>
                </a:solidFill>
                <a:effectLst/>
              </a:rPr>
              <a:t> </a:t>
            </a:r>
            <a:r>
              <a:rPr lang="en-GB" sz="2000" b="1" i="0" dirty="0" err="1">
                <a:solidFill>
                  <a:srgbClr val="333333"/>
                </a:solidFill>
                <a:effectLst/>
              </a:rPr>
              <a:t>přední</a:t>
            </a:r>
            <a:r>
              <a:rPr lang="en-GB" sz="2000" b="1" i="0" dirty="0">
                <a:solidFill>
                  <a:srgbClr val="333333"/>
                </a:solidFill>
                <a:effectLst/>
              </a:rPr>
              <a:t> </a:t>
            </a:r>
            <a:r>
              <a:rPr lang="en-GB" sz="2000" b="1" i="0" dirty="0" err="1">
                <a:solidFill>
                  <a:srgbClr val="333333"/>
                </a:solidFill>
                <a:effectLst/>
              </a:rPr>
              <a:t>francouzský</a:t>
            </a:r>
            <a:r>
              <a:rPr lang="en-GB" sz="2000" b="1" i="0" dirty="0">
                <a:solidFill>
                  <a:srgbClr val="333333"/>
                </a:solidFill>
                <a:effectLst/>
              </a:rPr>
              <a:t> </a:t>
            </a:r>
            <a:r>
              <a:rPr lang="en-GB" sz="2000" b="1" i="0" dirty="0" err="1">
                <a:solidFill>
                  <a:srgbClr val="333333"/>
                </a:solidFill>
                <a:effectLst/>
              </a:rPr>
              <a:t>maloobchodní</a:t>
            </a:r>
            <a:r>
              <a:rPr lang="en-GB" sz="2000" b="1" i="0" dirty="0">
                <a:solidFill>
                  <a:srgbClr val="333333"/>
                </a:solidFill>
                <a:effectLst/>
              </a:rPr>
              <a:t> </a:t>
            </a:r>
            <a:r>
              <a:rPr lang="en-GB" sz="2000" b="1" i="0" dirty="0" err="1">
                <a:solidFill>
                  <a:srgbClr val="333333"/>
                </a:solidFill>
                <a:effectLst/>
              </a:rPr>
              <a:t>prodejce</a:t>
            </a:r>
            <a:r>
              <a:rPr lang="en-GB" sz="2000" b="1" i="0" dirty="0">
                <a:solidFill>
                  <a:srgbClr val="333333"/>
                </a:solidFill>
                <a:effectLst/>
              </a:rPr>
              <a:t> Carrefour </a:t>
            </a:r>
            <a:r>
              <a:rPr lang="en-GB" sz="2000" b="1" i="0" dirty="0" err="1">
                <a:solidFill>
                  <a:srgbClr val="333333"/>
                </a:solidFill>
                <a:effectLst/>
              </a:rPr>
              <a:t>první</a:t>
            </a:r>
            <a:r>
              <a:rPr lang="en-GB" sz="2000" b="1" i="0" dirty="0">
                <a:solidFill>
                  <a:srgbClr val="333333"/>
                </a:solidFill>
                <a:effectLst/>
              </a:rPr>
              <a:t> </a:t>
            </a:r>
            <a:r>
              <a:rPr lang="en-GB" sz="2000" b="1" i="0" dirty="0" err="1">
                <a:solidFill>
                  <a:srgbClr val="333333"/>
                </a:solidFill>
                <a:effectLst/>
              </a:rPr>
              <a:t>evropský</a:t>
            </a:r>
            <a:r>
              <a:rPr lang="en-GB" sz="2000" b="1" i="0" dirty="0">
                <a:solidFill>
                  <a:srgbClr val="333333"/>
                </a:solidFill>
                <a:effectLst/>
              </a:rPr>
              <a:t> </a:t>
            </a:r>
            <a:r>
              <a:rPr lang="en-GB" sz="2000" b="1" i="0" dirty="0" err="1">
                <a:solidFill>
                  <a:srgbClr val="333333"/>
                </a:solidFill>
                <a:effectLst/>
              </a:rPr>
              <a:t>potravinářský</a:t>
            </a:r>
            <a:r>
              <a:rPr lang="en-GB" sz="2000" b="1" i="0" dirty="0">
                <a:solidFill>
                  <a:srgbClr val="333333"/>
                </a:solidFill>
                <a:effectLst/>
              </a:rPr>
              <a:t> blockchain </a:t>
            </a:r>
            <a:r>
              <a:rPr lang="en-GB" sz="2000" b="1" i="0" dirty="0" err="1">
                <a:solidFill>
                  <a:srgbClr val="333333"/>
                </a:solidFill>
                <a:effectLst/>
              </a:rPr>
              <a:t>prostřednictvím</a:t>
            </a:r>
            <a:r>
              <a:rPr lang="en-GB" sz="2000" b="1" i="0" dirty="0">
                <a:solidFill>
                  <a:srgbClr val="333333"/>
                </a:solidFill>
                <a:effectLst/>
              </a:rPr>
              <a:t> </a:t>
            </a:r>
            <a:r>
              <a:rPr lang="en-GB" sz="2000" b="1" i="0" dirty="0" err="1">
                <a:solidFill>
                  <a:srgbClr val="333333"/>
                </a:solidFill>
                <a:effectLst/>
              </a:rPr>
              <a:t>svého</a:t>
            </a:r>
            <a:r>
              <a:rPr lang="en-GB" sz="2000" b="1" i="0" dirty="0">
                <a:solidFill>
                  <a:srgbClr val="333333"/>
                </a:solidFill>
                <a:effectLst/>
              </a:rPr>
              <a:t> </a:t>
            </a:r>
            <a:r>
              <a:rPr lang="en-GB" sz="2000" b="1" i="0" dirty="0" err="1">
                <a:solidFill>
                  <a:srgbClr val="333333"/>
                </a:solidFill>
                <a:effectLst/>
              </a:rPr>
              <a:t>kuřete</a:t>
            </a:r>
            <a:r>
              <a:rPr lang="en-GB" sz="2000" b="1" i="0" dirty="0">
                <a:solidFill>
                  <a:srgbClr val="333333"/>
                </a:solidFill>
                <a:effectLst/>
              </a:rPr>
              <a:t> Auvergne z </a:t>
            </a:r>
            <a:r>
              <a:rPr lang="en-GB" sz="2000" b="1" i="0" dirty="0" err="1">
                <a:solidFill>
                  <a:srgbClr val="333333"/>
                </a:solidFill>
                <a:effectLst/>
              </a:rPr>
              <a:t>volného</a:t>
            </a:r>
            <a:r>
              <a:rPr lang="en-GB" sz="2000" b="1" i="0" dirty="0">
                <a:solidFill>
                  <a:srgbClr val="333333"/>
                </a:solidFill>
                <a:effectLst/>
              </a:rPr>
              <a:t> </a:t>
            </a:r>
            <a:r>
              <a:rPr lang="en-GB" sz="2000" b="1" i="0" dirty="0" err="1">
                <a:solidFill>
                  <a:srgbClr val="333333"/>
                </a:solidFill>
                <a:effectLst/>
              </a:rPr>
              <a:t>výběhu</a:t>
            </a:r>
            <a:r>
              <a:rPr lang="en-GB" sz="2000" b="1" i="0" dirty="0">
                <a:solidFill>
                  <a:srgbClr val="333333"/>
                </a:solidFill>
                <a:effectLst/>
              </a:rPr>
              <a:t>, </a:t>
            </a:r>
            <a:r>
              <a:rPr lang="en-GB" sz="2000" b="1" i="0" dirty="0" err="1">
                <a:solidFill>
                  <a:srgbClr val="333333"/>
                </a:solidFill>
                <a:effectLst/>
              </a:rPr>
              <a:t>kterých</a:t>
            </a:r>
            <a:r>
              <a:rPr lang="en-GB" sz="2000" b="1" i="0" dirty="0">
                <a:solidFill>
                  <a:srgbClr val="333333"/>
                </a:solidFill>
                <a:effectLst/>
              </a:rPr>
              <a:t> se </a:t>
            </a:r>
            <a:r>
              <a:rPr lang="en-GB" sz="2000" b="1" i="0" dirty="0" err="1">
                <a:solidFill>
                  <a:srgbClr val="333333"/>
                </a:solidFill>
                <a:effectLst/>
              </a:rPr>
              <a:t>každý</a:t>
            </a:r>
            <a:r>
              <a:rPr lang="en-GB" sz="2000" b="1" i="0" dirty="0">
                <a:solidFill>
                  <a:srgbClr val="333333"/>
                </a:solidFill>
                <a:effectLst/>
              </a:rPr>
              <a:t> </a:t>
            </a:r>
            <a:r>
              <a:rPr lang="en-GB" sz="2000" b="1" i="0" dirty="0" err="1">
                <a:solidFill>
                  <a:srgbClr val="333333"/>
                </a:solidFill>
                <a:effectLst/>
              </a:rPr>
              <a:t>rok</a:t>
            </a:r>
            <a:r>
              <a:rPr lang="en-GB" sz="2000" b="1" i="0" dirty="0">
                <a:solidFill>
                  <a:srgbClr val="333333"/>
                </a:solidFill>
                <a:effectLst/>
              </a:rPr>
              <a:t> </a:t>
            </a:r>
            <a:r>
              <a:rPr lang="en-GB" sz="2000" b="1" i="0" dirty="0" err="1">
                <a:solidFill>
                  <a:srgbClr val="333333"/>
                </a:solidFill>
                <a:effectLst/>
              </a:rPr>
              <a:t>prodal</a:t>
            </a:r>
            <a:r>
              <a:rPr lang="en-GB" sz="2000" b="1" i="0" dirty="0">
                <a:solidFill>
                  <a:srgbClr val="333333"/>
                </a:solidFill>
                <a:effectLst/>
              </a:rPr>
              <a:t> </a:t>
            </a:r>
            <a:r>
              <a:rPr lang="en-GB" sz="2000" b="1" i="0" dirty="0" err="1">
                <a:solidFill>
                  <a:srgbClr val="333333"/>
                </a:solidFill>
                <a:effectLst/>
              </a:rPr>
              <a:t>jeden</a:t>
            </a:r>
            <a:r>
              <a:rPr lang="en-GB" sz="2000" b="1" i="0" dirty="0">
                <a:solidFill>
                  <a:srgbClr val="333333"/>
                </a:solidFill>
                <a:effectLst/>
              </a:rPr>
              <a:t> </a:t>
            </a:r>
            <a:r>
              <a:rPr lang="en-GB" sz="2000" b="1" i="0" dirty="0" err="1">
                <a:solidFill>
                  <a:srgbClr val="333333"/>
                </a:solidFill>
                <a:effectLst/>
              </a:rPr>
              <a:t>milion</a:t>
            </a:r>
            <a:r>
              <a:rPr lang="en-GB" sz="2000" b="1" i="0" dirty="0">
                <a:solidFill>
                  <a:srgbClr val="333333"/>
                </a:solidFill>
                <a:effectLst/>
              </a:rPr>
              <a:t>. </a:t>
            </a:r>
            <a:r>
              <a:rPr lang="en-GB" sz="2000" b="0" i="0" dirty="0" err="1">
                <a:solidFill>
                  <a:srgbClr val="333333"/>
                </a:solidFill>
                <a:effectLst/>
              </a:rPr>
              <a:t>Společnost</a:t>
            </a:r>
            <a:r>
              <a:rPr lang="en-GB" sz="2000" b="0" i="0" dirty="0">
                <a:solidFill>
                  <a:srgbClr val="333333"/>
                </a:solidFill>
                <a:effectLst/>
              </a:rPr>
              <a:t> od </a:t>
            </a:r>
            <a:r>
              <a:rPr lang="en-GB" sz="2000" b="0" i="0" dirty="0" err="1">
                <a:solidFill>
                  <a:srgbClr val="333333"/>
                </a:solidFill>
                <a:effectLst/>
              </a:rPr>
              <a:t>té</a:t>
            </a:r>
            <a:r>
              <a:rPr lang="en-GB" sz="2000" b="0" i="0" dirty="0">
                <a:solidFill>
                  <a:srgbClr val="333333"/>
                </a:solidFill>
                <a:effectLst/>
              </a:rPr>
              <a:t> </a:t>
            </a:r>
            <a:r>
              <a:rPr lang="en-GB" sz="2000" b="0" i="0" dirty="0" err="1">
                <a:solidFill>
                  <a:srgbClr val="333333"/>
                </a:solidFill>
                <a:effectLst/>
              </a:rPr>
              <a:t>doby</a:t>
            </a:r>
            <a:r>
              <a:rPr lang="en-GB" sz="2000" b="0" i="0" dirty="0">
                <a:solidFill>
                  <a:srgbClr val="333333"/>
                </a:solidFill>
                <a:effectLst/>
              </a:rPr>
              <a:t> </a:t>
            </a:r>
            <a:r>
              <a:rPr lang="en-GB" sz="2000" b="0" i="0" dirty="0" err="1">
                <a:solidFill>
                  <a:srgbClr val="333333"/>
                </a:solidFill>
                <a:effectLst/>
              </a:rPr>
              <a:t>rozšířila</a:t>
            </a:r>
            <a:r>
              <a:rPr lang="en-GB" sz="2000" b="0" i="0" dirty="0">
                <a:solidFill>
                  <a:srgbClr val="333333"/>
                </a:solidFill>
                <a:effectLst/>
              </a:rPr>
              <a:t> </a:t>
            </a:r>
            <a:r>
              <a:rPr lang="en-GB" sz="2000" b="0" i="0" dirty="0" err="1">
                <a:solidFill>
                  <a:srgbClr val="333333"/>
                </a:solidFill>
                <a:effectLst/>
              </a:rPr>
              <a:t>technologii</a:t>
            </a:r>
            <a:r>
              <a:rPr lang="en-GB" sz="2000" b="0" i="0" dirty="0">
                <a:solidFill>
                  <a:srgbClr val="333333"/>
                </a:solidFill>
                <a:effectLst/>
              </a:rPr>
              <a:t> </a:t>
            </a:r>
            <a:r>
              <a:rPr lang="en-GB" sz="2000" b="0" i="0" dirty="0" err="1">
                <a:solidFill>
                  <a:srgbClr val="333333"/>
                </a:solidFill>
                <a:effectLst/>
              </a:rPr>
              <a:t>na</a:t>
            </a:r>
            <a:r>
              <a:rPr lang="en-GB" sz="2000" b="0" i="0" dirty="0">
                <a:solidFill>
                  <a:srgbClr val="333333"/>
                </a:solidFill>
                <a:effectLst/>
              </a:rPr>
              <a:t> </a:t>
            </a:r>
            <a:r>
              <a:rPr lang="en-GB" sz="2000" b="0" i="0" dirty="0" err="1">
                <a:solidFill>
                  <a:srgbClr val="333333"/>
                </a:solidFill>
                <a:effectLst/>
              </a:rPr>
              <a:t>mnoho</a:t>
            </a:r>
            <a:r>
              <a:rPr lang="en-GB" sz="2000" b="0" i="0" dirty="0">
                <a:solidFill>
                  <a:srgbClr val="333333"/>
                </a:solidFill>
                <a:effectLst/>
              </a:rPr>
              <a:t> </a:t>
            </a:r>
            <a:r>
              <a:rPr lang="en-GB" sz="2000" b="0" i="0" dirty="0" err="1">
                <a:solidFill>
                  <a:srgbClr val="333333"/>
                </a:solidFill>
                <a:effectLst/>
              </a:rPr>
              <a:t>dalších</a:t>
            </a:r>
            <a:r>
              <a:rPr lang="en-GB" sz="2000" b="0" i="0" dirty="0">
                <a:solidFill>
                  <a:srgbClr val="333333"/>
                </a:solidFill>
                <a:effectLst/>
              </a:rPr>
              <a:t> </a:t>
            </a:r>
            <a:r>
              <a:rPr lang="en-GB" sz="2000" b="0" i="0" dirty="0" err="1">
                <a:solidFill>
                  <a:srgbClr val="333333"/>
                </a:solidFill>
                <a:effectLst/>
              </a:rPr>
              <a:t>řad</a:t>
            </a:r>
            <a:r>
              <a:rPr lang="en-GB" sz="2000" b="0" i="0" dirty="0">
                <a:solidFill>
                  <a:srgbClr val="333333"/>
                </a:solidFill>
                <a:effectLst/>
              </a:rPr>
              <a:t> </a:t>
            </a:r>
            <a:r>
              <a:rPr lang="en-GB" sz="2000" b="0" i="0" dirty="0" err="1">
                <a:solidFill>
                  <a:srgbClr val="333333"/>
                </a:solidFill>
                <a:effectLst/>
              </a:rPr>
              <a:t>živočišných</a:t>
            </a:r>
            <a:r>
              <a:rPr lang="en-GB" sz="2000" b="0" i="0" dirty="0">
                <a:solidFill>
                  <a:srgbClr val="333333"/>
                </a:solidFill>
                <a:effectLst/>
              </a:rPr>
              <a:t> a </a:t>
            </a:r>
            <a:r>
              <a:rPr lang="en-GB" sz="2000" b="0" i="0" dirty="0" err="1">
                <a:solidFill>
                  <a:srgbClr val="333333"/>
                </a:solidFill>
                <a:effectLst/>
              </a:rPr>
              <a:t>rostlinných</a:t>
            </a:r>
            <a:r>
              <a:rPr lang="en-GB" sz="2000" b="0" i="0" dirty="0">
                <a:solidFill>
                  <a:srgbClr val="333333"/>
                </a:solidFill>
                <a:effectLst/>
              </a:rPr>
              <a:t> </a:t>
            </a:r>
            <a:r>
              <a:rPr lang="en-GB" sz="2000" b="0" i="0" dirty="0" err="1">
                <a:solidFill>
                  <a:srgbClr val="333333"/>
                </a:solidFill>
                <a:effectLst/>
              </a:rPr>
              <a:t>produktů</a:t>
            </a:r>
            <a:r>
              <a:rPr lang="en-GB" sz="2000" b="0" i="0" dirty="0">
                <a:solidFill>
                  <a:srgbClr val="333333"/>
                </a:solidFill>
                <a:effectLst/>
              </a:rPr>
              <a:t>, </a:t>
            </a:r>
            <a:r>
              <a:rPr lang="en-GB" sz="2000" b="0" i="0" dirty="0" err="1">
                <a:solidFill>
                  <a:srgbClr val="333333"/>
                </a:solidFill>
                <a:effectLst/>
              </a:rPr>
              <a:t>včetně</a:t>
            </a:r>
            <a:r>
              <a:rPr lang="en-GB" sz="2000" b="0" i="0" dirty="0">
                <a:solidFill>
                  <a:srgbClr val="333333"/>
                </a:solidFill>
                <a:effectLst/>
              </a:rPr>
              <a:t> </a:t>
            </a:r>
            <a:r>
              <a:rPr lang="en-GB" sz="2000" b="0" i="0" dirty="0" err="1">
                <a:solidFill>
                  <a:srgbClr val="333333"/>
                </a:solidFill>
                <a:effectLst/>
              </a:rPr>
              <a:t>vajec</a:t>
            </a:r>
            <a:r>
              <a:rPr lang="en-GB" sz="2000" b="0" i="0" dirty="0">
                <a:solidFill>
                  <a:srgbClr val="333333"/>
                </a:solidFill>
                <a:effectLst/>
              </a:rPr>
              <a:t>.</a:t>
            </a:r>
            <a:endParaRPr lang="cs-CZ" sz="2000" b="0" i="0" dirty="0">
              <a:solidFill>
                <a:srgbClr val="333333"/>
              </a:solidFill>
              <a:effectLst/>
            </a:endParaRPr>
          </a:p>
          <a:p>
            <a:pPr marL="457200" lvl="0" indent="0" algn="l" rtl="0">
              <a:lnSpc>
                <a:spcPct val="115000"/>
              </a:lnSpc>
              <a:spcBef>
                <a:spcPts val="0"/>
              </a:spcBef>
              <a:spcAft>
                <a:spcPts val="0"/>
              </a:spcAft>
              <a:buNone/>
            </a:pPr>
            <a:endParaRPr sz="2200" b="0" dirty="0">
              <a:solidFill>
                <a:srgbClr val="333333"/>
              </a:solidFill>
              <a:latin typeface="Calibri"/>
              <a:ea typeface="Calibri"/>
              <a:cs typeface="Calibri"/>
              <a:sym typeface="Calibri"/>
            </a:endParaRPr>
          </a:p>
          <a:p>
            <a:pPr marL="457200" lvl="0" indent="-368300" algn="l" rtl="0">
              <a:lnSpc>
                <a:spcPct val="115000"/>
              </a:lnSpc>
              <a:spcBef>
                <a:spcPts val="0"/>
              </a:spcBef>
              <a:spcAft>
                <a:spcPts val="0"/>
              </a:spcAft>
              <a:buClr>
                <a:srgbClr val="6A9D56"/>
              </a:buClr>
              <a:buSzPts val="2200"/>
              <a:buFont typeface="Calibri"/>
              <a:buChar char="●"/>
            </a:pPr>
            <a:r>
              <a:rPr lang="en-GB" sz="2000" b="1" i="0" dirty="0" err="1">
                <a:solidFill>
                  <a:schemeClr val="accent3">
                    <a:lumMod val="75000"/>
                  </a:schemeClr>
                </a:solidFill>
                <a:effectLst/>
              </a:rPr>
              <a:t>Sledovatelnost</a:t>
            </a:r>
            <a:endParaRPr sz="2200" dirty="0">
              <a:solidFill>
                <a:schemeClr val="accent3">
                  <a:lumMod val="75000"/>
                </a:schemeClr>
              </a:solidFill>
              <a:latin typeface="Calibri"/>
              <a:ea typeface="Calibri"/>
              <a:cs typeface="Calibri"/>
              <a:sym typeface="Calibri"/>
            </a:endParaRPr>
          </a:p>
          <a:p>
            <a:pPr algn="l"/>
            <a:r>
              <a:rPr lang="en-GB" sz="2000" b="0" i="0" dirty="0">
                <a:solidFill>
                  <a:srgbClr val="333333"/>
                </a:solidFill>
                <a:effectLst/>
              </a:rPr>
              <a:t>Carrefour </a:t>
            </a:r>
            <a:r>
              <a:rPr lang="en-GB" sz="2000" b="0" i="0" dirty="0" err="1">
                <a:solidFill>
                  <a:srgbClr val="333333"/>
                </a:solidFill>
                <a:effectLst/>
              </a:rPr>
              <a:t>využívá</a:t>
            </a:r>
            <a:r>
              <a:rPr lang="en-GB" sz="2000" b="0" i="0" dirty="0">
                <a:solidFill>
                  <a:srgbClr val="333333"/>
                </a:solidFill>
                <a:effectLst/>
              </a:rPr>
              <a:t> blockchain v </a:t>
            </a:r>
            <a:r>
              <a:rPr lang="en-GB" sz="2000" b="0" i="0" dirty="0" err="1">
                <a:solidFill>
                  <a:srgbClr val="333333"/>
                </a:solidFill>
                <a:effectLst/>
              </a:rPr>
              <a:t>potravinářském</a:t>
            </a:r>
            <a:r>
              <a:rPr lang="en-GB" sz="2000" b="0" i="0" dirty="0">
                <a:solidFill>
                  <a:srgbClr val="333333"/>
                </a:solidFill>
                <a:effectLst/>
              </a:rPr>
              <a:t> </a:t>
            </a:r>
            <a:r>
              <a:rPr lang="en-GB" sz="2000" b="0" i="0" dirty="0" err="1">
                <a:solidFill>
                  <a:srgbClr val="333333"/>
                </a:solidFill>
                <a:effectLst/>
              </a:rPr>
              <a:t>sektoru</a:t>
            </a:r>
            <a:r>
              <a:rPr lang="en-GB" sz="2000" b="0" i="0" dirty="0">
                <a:solidFill>
                  <a:srgbClr val="333333"/>
                </a:solidFill>
                <a:effectLst/>
              </a:rPr>
              <a:t>, </a:t>
            </a:r>
            <a:r>
              <a:rPr lang="en-GB" sz="2000" b="0" i="0" dirty="0" err="1">
                <a:solidFill>
                  <a:srgbClr val="333333"/>
                </a:solidFill>
                <a:effectLst/>
              </a:rPr>
              <a:t>takže</a:t>
            </a:r>
            <a:r>
              <a:rPr lang="en-GB" sz="2000" b="0" i="0" dirty="0">
                <a:solidFill>
                  <a:srgbClr val="333333"/>
                </a:solidFill>
                <a:effectLst/>
              </a:rPr>
              <a:t> </a:t>
            </a:r>
            <a:r>
              <a:rPr lang="en-GB" sz="2000" b="0" i="0" dirty="0" err="1">
                <a:solidFill>
                  <a:srgbClr val="333333"/>
                </a:solidFill>
                <a:effectLst/>
              </a:rPr>
              <a:t>každá</a:t>
            </a:r>
            <a:r>
              <a:rPr lang="en-GB" sz="2000" b="0" i="0" dirty="0">
                <a:solidFill>
                  <a:srgbClr val="333333"/>
                </a:solidFill>
                <a:effectLst/>
              </a:rPr>
              <a:t> </a:t>
            </a:r>
            <a:r>
              <a:rPr lang="en-GB" sz="2000" b="0" i="0" dirty="0" err="1">
                <a:solidFill>
                  <a:srgbClr val="333333"/>
                </a:solidFill>
                <a:effectLst/>
              </a:rPr>
              <a:t>strana</a:t>
            </a:r>
            <a:r>
              <a:rPr lang="en-GB" sz="2000" b="0" i="0" dirty="0">
                <a:solidFill>
                  <a:srgbClr val="333333"/>
                </a:solidFill>
                <a:effectLst/>
              </a:rPr>
              <a:t> v </a:t>
            </a:r>
            <a:r>
              <a:rPr lang="en-GB" sz="2000" b="0" i="0" dirty="0" err="1">
                <a:solidFill>
                  <a:srgbClr val="333333"/>
                </a:solidFill>
                <a:effectLst/>
              </a:rPr>
              <a:t>celém</a:t>
            </a:r>
            <a:r>
              <a:rPr lang="en-GB" sz="2000" b="0" i="0" dirty="0">
                <a:solidFill>
                  <a:srgbClr val="333333"/>
                </a:solidFill>
                <a:effectLst/>
              </a:rPr>
              <a:t> </a:t>
            </a:r>
            <a:r>
              <a:rPr lang="en-GB" sz="2000" b="0" i="0" dirty="0" err="1">
                <a:solidFill>
                  <a:srgbClr val="333333"/>
                </a:solidFill>
                <a:effectLst/>
              </a:rPr>
              <a:t>dodavatelském</a:t>
            </a:r>
            <a:r>
              <a:rPr lang="en-GB" sz="2000" b="0" i="0" dirty="0">
                <a:solidFill>
                  <a:srgbClr val="333333"/>
                </a:solidFill>
                <a:effectLst/>
              </a:rPr>
              <a:t> </a:t>
            </a:r>
            <a:r>
              <a:rPr lang="en-GB" sz="2000" b="0" i="0" dirty="0" err="1">
                <a:solidFill>
                  <a:srgbClr val="333333"/>
                </a:solidFill>
                <a:effectLst/>
              </a:rPr>
              <a:t>řetězci</a:t>
            </a:r>
            <a:r>
              <a:rPr lang="en-GB" sz="2000" b="0" i="0" dirty="0">
                <a:solidFill>
                  <a:srgbClr val="333333"/>
                </a:solidFill>
                <a:effectLst/>
              </a:rPr>
              <a:t>, </a:t>
            </a:r>
            <a:r>
              <a:rPr lang="en-GB" sz="2000" b="0" i="0" dirty="0" err="1">
                <a:solidFill>
                  <a:srgbClr val="333333"/>
                </a:solidFill>
                <a:effectLst/>
              </a:rPr>
              <a:t>včetně</a:t>
            </a:r>
            <a:r>
              <a:rPr lang="en-GB" sz="2000" b="0" i="0" dirty="0">
                <a:solidFill>
                  <a:srgbClr val="333333"/>
                </a:solidFill>
                <a:effectLst/>
              </a:rPr>
              <a:t> </a:t>
            </a:r>
            <a:r>
              <a:rPr lang="en-GB" sz="2000" b="0" i="0" dirty="0" err="1">
                <a:solidFill>
                  <a:srgbClr val="333333"/>
                </a:solidFill>
                <a:effectLst/>
              </a:rPr>
              <a:t>výrobců</a:t>
            </a:r>
            <a:r>
              <a:rPr lang="en-GB" sz="2000" b="0" i="0" dirty="0">
                <a:solidFill>
                  <a:srgbClr val="333333"/>
                </a:solidFill>
                <a:effectLst/>
              </a:rPr>
              <a:t>, </a:t>
            </a:r>
            <a:r>
              <a:rPr lang="en-GB" sz="2000" b="0" i="0" dirty="0" err="1">
                <a:solidFill>
                  <a:srgbClr val="333333"/>
                </a:solidFill>
                <a:effectLst/>
              </a:rPr>
              <a:t>zpracovatelů</a:t>
            </a:r>
            <a:r>
              <a:rPr lang="en-GB" sz="2000" b="0" i="0" dirty="0">
                <a:solidFill>
                  <a:srgbClr val="333333"/>
                </a:solidFill>
                <a:effectLst/>
              </a:rPr>
              <a:t> a </a:t>
            </a:r>
            <a:r>
              <a:rPr lang="en-GB" sz="2000" b="0" i="0" dirty="0" err="1">
                <a:solidFill>
                  <a:srgbClr val="333333"/>
                </a:solidFill>
                <a:effectLst/>
              </a:rPr>
              <a:t>distributorů</a:t>
            </a:r>
            <a:r>
              <a:rPr lang="en-GB" sz="2000" b="0" i="0" dirty="0">
                <a:solidFill>
                  <a:srgbClr val="333333"/>
                </a:solidFill>
                <a:effectLst/>
              </a:rPr>
              <a:t>, </a:t>
            </a:r>
            <a:r>
              <a:rPr lang="en-GB" sz="2000" b="0" i="0" dirty="0" err="1">
                <a:solidFill>
                  <a:srgbClr val="333333"/>
                </a:solidFill>
                <a:effectLst/>
              </a:rPr>
              <a:t>poskytuje</a:t>
            </a:r>
            <a:r>
              <a:rPr lang="en-GB" sz="2000" b="0" i="0" dirty="0">
                <a:solidFill>
                  <a:srgbClr val="333333"/>
                </a:solidFill>
                <a:effectLst/>
              </a:rPr>
              <a:t> </a:t>
            </a:r>
            <a:r>
              <a:rPr lang="en-GB" sz="2000" b="0" i="0" dirty="0" err="1">
                <a:solidFill>
                  <a:srgbClr val="333333"/>
                </a:solidFill>
                <a:effectLst/>
              </a:rPr>
              <a:t>informace</a:t>
            </a:r>
            <a:r>
              <a:rPr lang="en-GB" sz="2000" b="0" i="0" dirty="0">
                <a:solidFill>
                  <a:srgbClr val="333333"/>
                </a:solidFill>
                <a:effectLst/>
              </a:rPr>
              <a:t> o </a:t>
            </a:r>
            <a:r>
              <a:rPr lang="en-GB" sz="2000" b="0" i="0" dirty="0" err="1">
                <a:solidFill>
                  <a:srgbClr val="333333"/>
                </a:solidFill>
                <a:effectLst/>
              </a:rPr>
              <a:t>sledovatelnosti</a:t>
            </a:r>
            <a:r>
              <a:rPr lang="en-GB" sz="2000" b="0" i="0" dirty="0">
                <a:solidFill>
                  <a:srgbClr val="333333"/>
                </a:solidFill>
                <a:effectLst/>
              </a:rPr>
              <a:t> </a:t>
            </a:r>
            <a:r>
              <a:rPr lang="en-GB" sz="2000" b="0" i="0" dirty="0" err="1">
                <a:solidFill>
                  <a:srgbClr val="333333"/>
                </a:solidFill>
                <a:effectLst/>
              </a:rPr>
              <a:t>své</a:t>
            </a:r>
            <a:r>
              <a:rPr lang="en-GB" sz="2000" b="0" i="0" dirty="0">
                <a:solidFill>
                  <a:srgbClr val="333333"/>
                </a:solidFill>
                <a:effectLst/>
              </a:rPr>
              <a:t> </a:t>
            </a:r>
            <a:r>
              <a:rPr lang="en-GB" sz="2000" b="0" i="0" dirty="0" err="1">
                <a:solidFill>
                  <a:srgbClr val="333333"/>
                </a:solidFill>
                <a:effectLst/>
              </a:rPr>
              <a:t>konkrétní</a:t>
            </a:r>
            <a:r>
              <a:rPr lang="en-GB" sz="2000" b="0" i="0" dirty="0">
                <a:solidFill>
                  <a:srgbClr val="333333"/>
                </a:solidFill>
                <a:effectLst/>
              </a:rPr>
              <a:t> role. </a:t>
            </a:r>
            <a:r>
              <a:rPr lang="en-GB" sz="2000" b="0" i="0" dirty="0" err="1">
                <a:solidFill>
                  <a:srgbClr val="333333"/>
                </a:solidFill>
                <a:effectLst/>
              </a:rPr>
              <a:t>Například</a:t>
            </a:r>
            <a:r>
              <a:rPr lang="en-GB" sz="2000" b="0" i="0" dirty="0">
                <a:solidFill>
                  <a:srgbClr val="333333"/>
                </a:solidFill>
                <a:effectLst/>
              </a:rPr>
              <a:t> </a:t>
            </a:r>
            <a:r>
              <a:rPr lang="en-GB" sz="2000" b="0" i="0" dirty="0" err="1">
                <a:solidFill>
                  <a:srgbClr val="333333"/>
                </a:solidFill>
                <a:effectLst/>
              </a:rPr>
              <a:t>každou</a:t>
            </a:r>
            <a:r>
              <a:rPr lang="en-GB" sz="2000" b="0" i="0" dirty="0">
                <a:solidFill>
                  <a:srgbClr val="333333"/>
                </a:solidFill>
                <a:effectLst/>
              </a:rPr>
              <a:t> </a:t>
            </a:r>
            <a:r>
              <a:rPr lang="en-GB" sz="2000" b="0" i="0" dirty="0" err="1">
                <a:solidFill>
                  <a:srgbClr val="333333"/>
                </a:solidFill>
                <a:effectLst/>
              </a:rPr>
              <a:t>dávku</a:t>
            </a:r>
            <a:r>
              <a:rPr lang="en-GB" sz="2000" b="0" i="0" dirty="0">
                <a:solidFill>
                  <a:srgbClr val="333333"/>
                </a:solidFill>
                <a:effectLst/>
              </a:rPr>
              <a:t> – data, </a:t>
            </a:r>
            <a:r>
              <a:rPr lang="en-GB" sz="2000" b="0" i="0" dirty="0" err="1">
                <a:solidFill>
                  <a:srgbClr val="333333"/>
                </a:solidFill>
                <a:effectLst/>
              </a:rPr>
              <a:t>místa</a:t>
            </a:r>
            <a:r>
              <a:rPr lang="en-GB" sz="2000" b="0" i="0" dirty="0">
                <a:solidFill>
                  <a:srgbClr val="333333"/>
                </a:solidFill>
                <a:effectLst/>
              </a:rPr>
              <a:t>, </a:t>
            </a:r>
            <a:r>
              <a:rPr lang="en-GB" sz="2000" b="0" i="0" dirty="0" err="1">
                <a:solidFill>
                  <a:srgbClr val="333333"/>
                </a:solidFill>
                <a:effectLst/>
              </a:rPr>
              <a:t>hospodářské</a:t>
            </a:r>
            <a:r>
              <a:rPr lang="en-GB" sz="2000" b="0" i="0" dirty="0">
                <a:solidFill>
                  <a:srgbClr val="333333"/>
                </a:solidFill>
                <a:effectLst/>
              </a:rPr>
              <a:t> </a:t>
            </a:r>
            <a:r>
              <a:rPr lang="en-GB" sz="2000" b="0" i="0" dirty="0" err="1">
                <a:solidFill>
                  <a:srgbClr val="333333"/>
                </a:solidFill>
                <a:effectLst/>
              </a:rPr>
              <a:t>budovy</a:t>
            </a:r>
            <a:r>
              <a:rPr lang="en-GB" sz="2000" b="0" i="0" dirty="0">
                <a:solidFill>
                  <a:srgbClr val="333333"/>
                </a:solidFill>
                <a:effectLst/>
              </a:rPr>
              <a:t>, </a:t>
            </a:r>
            <a:r>
              <a:rPr lang="en-GB" sz="2000" b="0" i="0" dirty="0" err="1">
                <a:solidFill>
                  <a:srgbClr val="333333"/>
                </a:solidFill>
                <a:effectLst/>
              </a:rPr>
              <a:t>distribuované</a:t>
            </a:r>
            <a:r>
              <a:rPr lang="en-GB" sz="2000" b="0" i="0" dirty="0">
                <a:solidFill>
                  <a:srgbClr val="333333"/>
                </a:solidFill>
                <a:effectLst/>
              </a:rPr>
              <a:t> </a:t>
            </a:r>
            <a:r>
              <a:rPr lang="en-GB" sz="2000" b="0" i="0" dirty="0" err="1">
                <a:solidFill>
                  <a:srgbClr val="333333"/>
                </a:solidFill>
                <a:effectLst/>
              </a:rPr>
              <a:t>kanály</a:t>
            </a:r>
            <a:r>
              <a:rPr lang="en-GB" sz="2000" b="0" i="0" dirty="0">
                <a:solidFill>
                  <a:srgbClr val="333333"/>
                </a:solidFill>
                <a:effectLst/>
              </a:rPr>
              <a:t>, </a:t>
            </a:r>
            <a:r>
              <a:rPr lang="en-GB" sz="2000" b="0" i="0" dirty="0" err="1">
                <a:solidFill>
                  <a:srgbClr val="333333"/>
                </a:solidFill>
                <a:effectLst/>
              </a:rPr>
              <a:t>potenciální</a:t>
            </a:r>
            <a:r>
              <a:rPr lang="en-GB" sz="2000" b="0" i="0" dirty="0">
                <a:solidFill>
                  <a:srgbClr val="333333"/>
                </a:solidFill>
                <a:effectLst/>
              </a:rPr>
              <a:t> </a:t>
            </a:r>
            <a:r>
              <a:rPr lang="en-GB" sz="2000" b="0" i="0" dirty="0" err="1">
                <a:solidFill>
                  <a:srgbClr val="333333"/>
                </a:solidFill>
                <a:effectLst/>
              </a:rPr>
              <a:t>ošetření</a:t>
            </a:r>
            <a:r>
              <a:rPr lang="en-GB" sz="2000" b="0" i="0" dirty="0">
                <a:solidFill>
                  <a:srgbClr val="333333"/>
                </a:solidFill>
                <a:effectLst/>
              </a:rPr>
              <a:t> – </a:t>
            </a:r>
            <a:r>
              <a:rPr lang="en-GB" sz="2000" b="0" i="0" dirty="0" err="1">
                <a:solidFill>
                  <a:srgbClr val="333333"/>
                </a:solidFill>
                <a:effectLst/>
              </a:rPr>
              <a:t>lze</a:t>
            </a:r>
            <a:r>
              <a:rPr lang="en-GB" sz="2000" b="0" i="0" dirty="0">
                <a:solidFill>
                  <a:srgbClr val="333333"/>
                </a:solidFill>
                <a:effectLst/>
              </a:rPr>
              <a:t> </a:t>
            </a:r>
            <a:r>
              <a:rPr lang="en-GB" sz="2000" b="0" i="0" dirty="0" err="1">
                <a:solidFill>
                  <a:srgbClr val="333333"/>
                </a:solidFill>
                <a:effectLst/>
              </a:rPr>
              <a:t>vysledovat</a:t>
            </a:r>
            <a:r>
              <a:rPr lang="en-GB" sz="2000" b="0" i="0" dirty="0">
                <a:solidFill>
                  <a:srgbClr val="333333"/>
                </a:solidFill>
                <a:effectLst/>
              </a:rPr>
              <a:t> a </a:t>
            </a:r>
            <a:r>
              <a:rPr lang="en-GB" sz="2000" b="0" i="0" dirty="0" err="1">
                <a:solidFill>
                  <a:srgbClr val="333333"/>
                </a:solidFill>
                <a:effectLst/>
              </a:rPr>
              <a:t>přidat</a:t>
            </a:r>
            <a:r>
              <a:rPr lang="en-GB" sz="2000" b="0" i="0" dirty="0">
                <a:solidFill>
                  <a:srgbClr val="333333"/>
                </a:solidFill>
                <a:effectLst/>
              </a:rPr>
              <a:t> do </a:t>
            </a:r>
            <a:r>
              <a:rPr lang="en-GB" sz="2000" b="0" i="0" dirty="0" err="1">
                <a:solidFill>
                  <a:srgbClr val="333333"/>
                </a:solidFill>
                <a:effectLst/>
              </a:rPr>
              <a:t>databáze</a:t>
            </a:r>
            <a:r>
              <a:rPr lang="en-GB" sz="2000" b="0" i="0" dirty="0">
                <a:solidFill>
                  <a:srgbClr val="333333"/>
                </a:solidFill>
                <a:effectLst/>
              </a:rPr>
              <a:t>.</a:t>
            </a:r>
            <a:endParaRPr lang="cs-CZ" sz="2000" b="0" i="0" dirty="0">
              <a:solidFill>
                <a:srgbClr val="333333"/>
              </a:solidFill>
              <a:effectLst/>
            </a:endParaRPr>
          </a:p>
          <a:p>
            <a:pPr algn="l"/>
            <a:r>
              <a:rPr lang="en-GB" sz="2000" b="0" i="0" dirty="0" err="1">
                <a:solidFill>
                  <a:srgbClr val="333333"/>
                </a:solidFill>
                <a:effectLst/>
              </a:rPr>
              <a:t>Výsledkem</a:t>
            </a:r>
            <a:r>
              <a:rPr lang="en-GB" sz="2000" b="0" i="0" dirty="0">
                <a:solidFill>
                  <a:srgbClr val="333333"/>
                </a:solidFill>
                <a:effectLst/>
              </a:rPr>
              <a:t> je, </a:t>
            </a:r>
            <a:r>
              <a:rPr lang="en-GB" sz="2000" b="0" i="0" dirty="0" err="1">
                <a:solidFill>
                  <a:srgbClr val="333333"/>
                </a:solidFill>
                <a:effectLst/>
              </a:rPr>
              <a:t>že</a:t>
            </a:r>
            <a:r>
              <a:rPr lang="en-GB" sz="2000" b="0" i="0" dirty="0">
                <a:solidFill>
                  <a:srgbClr val="333333"/>
                </a:solidFill>
                <a:effectLst/>
              </a:rPr>
              <a:t> </a:t>
            </a:r>
            <a:r>
              <a:rPr lang="en-GB" sz="2000" b="0" i="0" dirty="0" err="1">
                <a:solidFill>
                  <a:srgbClr val="333333"/>
                </a:solidFill>
                <a:effectLst/>
              </a:rPr>
              <a:t>může</a:t>
            </a:r>
            <a:r>
              <a:rPr lang="en-GB" sz="2000" b="0" i="0" dirty="0">
                <a:solidFill>
                  <a:srgbClr val="333333"/>
                </a:solidFill>
                <a:effectLst/>
              </a:rPr>
              <a:t> </a:t>
            </a:r>
            <a:r>
              <a:rPr lang="en-GB" sz="2000" b="0" i="0" dirty="0" err="1">
                <a:solidFill>
                  <a:srgbClr val="333333"/>
                </a:solidFill>
                <a:effectLst/>
              </a:rPr>
              <a:t>spotřebitelům</a:t>
            </a:r>
            <a:r>
              <a:rPr lang="en-GB" sz="2000" b="0" i="0" dirty="0">
                <a:solidFill>
                  <a:srgbClr val="333333"/>
                </a:solidFill>
                <a:effectLst/>
              </a:rPr>
              <a:t> </a:t>
            </a:r>
            <a:r>
              <a:rPr lang="en-GB" sz="2000" b="0" i="0" dirty="0" err="1">
                <a:solidFill>
                  <a:srgbClr val="333333"/>
                </a:solidFill>
                <a:effectLst/>
              </a:rPr>
              <a:t>poskytnout</a:t>
            </a:r>
            <a:r>
              <a:rPr lang="en-GB" sz="2000" b="0" i="0" dirty="0">
                <a:solidFill>
                  <a:srgbClr val="333333"/>
                </a:solidFill>
                <a:effectLst/>
              </a:rPr>
              <a:t> </a:t>
            </a:r>
            <a:r>
              <a:rPr lang="en-GB" sz="2000" b="0" i="0" dirty="0" err="1">
                <a:solidFill>
                  <a:srgbClr val="333333"/>
                </a:solidFill>
                <a:effectLst/>
              </a:rPr>
              <a:t>záruku</a:t>
            </a:r>
            <a:r>
              <a:rPr lang="en-GB" sz="2000" b="0" i="0" dirty="0">
                <a:solidFill>
                  <a:srgbClr val="333333"/>
                </a:solidFill>
                <a:effectLst/>
              </a:rPr>
              <a:t> </a:t>
            </a:r>
            <a:r>
              <a:rPr lang="en-GB" sz="2000" b="0" i="0" dirty="0" err="1">
                <a:solidFill>
                  <a:srgbClr val="333333"/>
                </a:solidFill>
                <a:effectLst/>
              </a:rPr>
              <a:t>úplné</a:t>
            </a:r>
            <a:r>
              <a:rPr lang="en-GB" sz="2000" b="0" i="0" dirty="0">
                <a:solidFill>
                  <a:srgbClr val="333333"/>
                </a:solidFill>
                <a:effectLst/>
              </a:rPr>
              <a:t> </a:t>
            </a:r>
            <a:r>
              <a:rPr lang="en-GB" sz="2000" b="0" i="0" dirty="0" err="1">
                <a:solidFill>
                  <a:srgbClr val="333333"/>
                </a:solidFill>
                <a:effectLst/>
              </a:rPr>
              <a:t>sledovatelnosti</a:t>
            </a:r>
            <a:r>
              <a:rPr lang="en-GB" sz="2000" b="0" i="0" dirty="0">
                <a:solidFill>
                  <a:srgbClr val="333333"/>
                </a:solidFill>
                <a:effectLst/>
              </a:rPr>
              <a:t> </a:t>
            </a:r>
            <a:r>
              <a:rPr lang="en-GB" sz="2000" b="0" i="0" dirty="0" err="1">
                <a:solidFill>
                  <a:srgbClr val="333333"/>
                </a:solidFill>
                <a:effectLst/>
              </a:rPr>
              <a:t>produktu</a:t>
            </a:r>
            <a:r>
              <a:rPr lang="en-GB" sz="2000" b="0" i="0" dirty="0">
                <a:solidFill>
                  <a:srgbClr val="333333"/>
                </a:solidFill>
                <a:effectLst/>
              </a:rPr>
              <a:t> a </a:t>
            </a:r>
            <a:r>
              <a:rPr lang="en-GB" sz="2000" b="0" i="0" dirty="0" err="1">
                <a:solidFill>
                  <a:srgbClr val="333333"/>
                </a:solidFill>
                <a:effectLst/>
              </a:rPr>
              <a:t>vyhovuje</a:t>
            </a:r>
            <a:r>
              <a:rPr lang="en-GB" sz="2000" b="0" i="0" dirty="0">
                <a:solidFill>
                  <a:srgbClr val="333333"/>
                </a:solidFill>
                <a:effectLst/>
              </a:rPr>
              <a:t> </a:t>
            </a:r>
            <a:r>
              <a:rPr lang="en-GB" sz="2000" b="0" i="0" dirty="0" err="1">
                <a:solidFill>
                  <a:srgbClr val="333333"/>
                </a:solidFill>
                <a:effectLst/>
              </a:rPr>
              <a:t>rostoucí</a:t>
            </a:r>
            <a:r>
              <a:rPr lang="en-GB" sz="2000" b="0" i="0" dirty="0">
                <a:solidFill>
                  <a:srgbClr val="333333"/>
                </a:solidFill>
                <a:effectLst/>
              </a:rPr>
              <a:t> </a:t>
            </a:r>
            <a:r>
              <a:rPr lang="en-GB" sz="2000" b="0" i="0" dirty="0" err="1">
                <a:solidFill>
                  <a:srgbClr val="333333"/>
                </a:solidFill>
                <a:effectLst/>
              </a:rPr>
              <a:t>touze</a:t>
            </a:r>
            <a:r>
              <a:rPr lang="en-GB" sz="2000" b="0" i="0" dirty="0">
                <a:solidFill>
                  <a:srgbClr val="333333"/>
                </a:solidFill>
                <a:effectLst/>
              </a:rPr>
              <a:t> po </a:t>
            </a:r>
            <a:r>
              <a:rPr lang="en-GB" sz="2000" b="0" i="0" dirty="0" err="1">
                <a:solidFill>
                  <a:srgbClr val="333333"/>
                </a:solidFill>
                <a:effectLst/>
              </a:rPr>
              <a:t>transparentnosti</a:t>
            </a:r>
            <a:r>
              <a:rPr lang="en-GB" sz="2000" b="0" i="0" dirty="0">
                <a:solidFill>
                  <a:srgbClr val="333333"/>
                </a:solidFill>
                <a:effectLst/>
              </a:rPr>
              <a:t> od </a:t>
            </a:r>
            <a:r>
              <a:rPr lang="en-GB" sz="2000" b="0" i="0" dirty="0" err="1">
                <a:solidFill>
                  <a:srgbClr val="333333"/>
                </a:solidFill>
                <a:effectLst/>
              </a:rPr>
              <a:t>farmy</a:t>
            </a:r>
            <a:r>
              <a:rPr lang="en-GB" sz="2000" b="0" i="0" dirty="0">
                <a:solidFill>
                  <a:srgbClr val="333333"/>
                </a:solidFill>
                <a:effectLst/>
              </a:rPr>
              <a:t> </a:t>
            </a:r>
            <a:r>
              <a:rPr lang="en-GB" sz="2000" b="0" i="0" dirty="0" err="1">
                <a:solidFill>
                  <a:srgbClr val="333333"/>
                </a:solidFill>
                <a:effectLst/>
              </a:rPr>
              <a:t>až</a:t>
            </a:r>
            <a:r>
              <a:rPr lang="en-GB" sz="2000" b="0" i="0" dirty="0">
                <a:solidFill>
                  <a:srgbClr val="333333"/>
                </a:solidFill>
                <a:effectLst/>
              </a:rPr>
              <a:t> po </a:t>
            </a:r>
            <a:r>
              <a:rPr lang="en-GB" sz="2000" b="0" i="0" dirty="0" err="1">
                <a:solidFill>
                  <a:srgbClr val="333333"/>
                </a:solidFill>
                <a:effectLst/>
              </a:rPr>
              <a:t>vidličku</a:t>
            </a:r>
            <a:r>
              <a:rPr lang="en-GB" sz="2000" b="0" i="0" dirty="0">
                <a:solidFill>
                  <a:srgbClr val="333333"/>
                </a:solidFill>
                <a:effectLst/>
              </a:rPr>
              <a:t>.</a:t>
            </a:r>
            <a:endParaRPr lang="cs-CZ" sz="2000" b="0" i="0" dirty="0">
              <a:solidFill>
                <a:srgbClr val="333333"/>
              </a:solidFill>
              <a:effectLst/>
            </a:endParaRPr>
          </a:p>
          <a:p>
            <a:pPr algn="l"/>
            <a:r>
              <a:rPr lang="en-GB" sz="2000" b="0" i="0" dirty="0" err="1">
                <a:solidFill>
                  <a:srgbClr val="333333"/>
                </a:solidFill>
                <a:effectLst/>
              </a:rPr>
              <a:t>Společnost</a:t>
            </a:r>
            <a:r>
              <a:rPr lang="en-GB" sz="2000" b="0" i="0" dirty="0">
                <a:solidFill>
                  <a:srgbClr val="333333"/>
                </a:solidFill>
                <a:effectLst/>
              </a:rPr>
              <a:t> Carrefour </a:t>
            </a:r>
            <a:r>
              <a:rPr lang="en-GB" sz="2000" b="0" i="0" dirty="0" err="1">
                <a:solidFill>
                  <a:srgbClr val="333333"/>
                </a:solidFill>
                <a:effectLst/>
              </a:rPr>
              <a:t>uvedla</a:t>
            </a:r>
            <a:r>
              <a:rPr lang="en-GB" sz="2000" b="0" i="0" dirty="0">
                <a:solidFill>
                  <a:srgbClr val="333333"/>
                </a:solidFill>
                <a:effectLst/>
              </a:rPr>
              <a:t>, </a:t>
            </a:r>
            <a:r>
              <a:rPr lang="en-GB" sz="2000" b="0" i="0" dirty="0" err="1">
                <a:solidFill>
                  <a:srgbClr val="333333"/>
                </a:solidFill>
                <a:effectLst/>
              </a:rPr>
              <a:t>že</a:t>
            </a:r>
            <a:r>
              <a:rPr lang="en-GB" sz="2000" b="0" i="0" dirty="0">
                <a:solidFill>
                  <a:srgbClr val="333333"/>
                </a:solidFill>
                <a:effectLst/>
              </a:rPr>
              <a:t> ji </a:t>
            </a:r>
            <a:r>
              <a:rPr lang="en-GB" sz="2000" b="0" i="0" dirty="0" err="1">
                <a:solidFill>
                  <a:srgbClr val="333333"/>
                </a:solidFill>
                <a:effectLst/>
              </a:rPr>
              <a:t>bude</a:t>
            </a:r>
            <a:r>
              <a:rPr lang="en-GB" sz="2000" b="0" i="0" dirty="0">
                <a:solidFill>
                  <a:srgbClr val="333333"/>
                </a:solidFill>
                <a:effectLst/>
              </a:rPr>
              <a:t> </a:t>
            </a:r>
            <a:r>
              <a:rPr lang="en-GB" sz="2000" b="0" i="0" dirty="0" err="1">
                <a:solidFill>
                  <a:srgbClr val="333333"/>
                </a:solidFill>
                <a:effectLst/>
              </a:rPr>
              <a:t>moci</a:t>
            </a:r>
            <a:r>
              <a:rPr lang="en-GB" sz="2000" b="0" i="0" dirty="0">
                <a:solidFill>
                  <a:srgbClr val="333333"/>
                </a:solidFill>
                <a:effectLst/>
              </a:rPr>
              <a:t> </a:t>
            </a:r>
            <a:r>
              <a:rPr lang="en-GB" sz="2000" b="0" i="0" dirty="0" err="1">
                <a:solidFill>
                  <a:srgbClr val="333333"/>
                </a:solidFill>
                <a:effectLst/>
              </a:rPr>
              <a:t>používat</a:t>
            </a:r>
            <a:r>
              <a:rPr lang="en-GB" sz="2000" b="0" i="0" dirty="0">
                <a:solidFill>
                  <a:srgbClr val="333333"/>
                </a:solidFill>
                <a:effectLst/>
              </a:rPr>
              <a:t> </a:t>
            </a:r>
            <a:r>
              <a:rPr lang="en-GB" sz="2000" b="0" i="0" dirty="0" err="1">
                <a:solidFill>
                  <a:srgbClr val="333333"/>
                </a:solidFill>
                <a:effectLst/>
              </a:rPr>
              <a:t>ke</a:t>
            </a:r>
            <a:r>
              <a:rPr lang="en-GB" sz="2000" b="0" i="0" dirty="0">
                <a:solidFill>
                  <a:srgbClr val="333333"/>
                </a:solidFill>
                <a:effectLst/>
              </a:rPr>
              <a:t> </a:t>
            </a:r>
            <a:r>
              <a:rPr lang="en-GB" sz="2000" b="0" i="0" dirty="0" err="1">
                <a:solidFill>
                  <a:srgbClr val="333333"/>
                </a:solidFill>
                <a:effectLst/>
              </a:rPr>
              <a:t>sdílení</a:t>
            </a:r>
            <a:r>
              <a:rPr lang="en-GB" sz="2000" b="0" i="0" dirty="0">
                <a:solidFill>
                  <a:srgbClr val="333333"/>
                </a:solidFill>
                <a:effectLst/>
              </a:rPr>
              <a:t> </a:t>
            </a:r>
            <a:r>
              <a:rPr lang="en-GB" sz="2000" b="0" i="0" dirty="0" err="1">
                <a:solidFill>
                  <a:srgbClr val="333333"/>
                </a:solidFill>
                <a:effectLst/>
              </a:rPr>
              <a:t>zabezpečené</a:t>
            </a:r>
            <a:r>
              <a:rPr lang="en-GB" sz="2000" b="0" i="0" dirty="0">
                <a:solidFill>
                  <a:srgbClr val="333333"/>
                </a:solidFill>
                <a:effectLst/>
              </a:rPr>
              <a:t> </a:t>
            </a:r>
            <a:r>
              <a:rPr lang="en-GB" sz="2000" b="0" i="0" dirty="0" err="1">
                <a:solidFill>
                  <a:srgbClr val="333333"/>
                </a:solidFill>
                <a:effectLst/>
              </a:rPr>
              <a:t>databáze</a:t>
            </a:r>
            <a:r>
              <a:rPr lang="en-GB" sz="2000" b="0" i="0" dirty="0">
                <a:solidFill>
                  <a:srgbClr val="333333"/>
                </a:solidFill>
                <a:effectLst/>
              </a:rPr>
              <a:t> se </a:t>
            </a:r>
            <a:r>
              <a:rPr lang="en-GB" sz="2000" b="0" i="0" dirty="0" err="1">
                <a:solidFill>
                  <a:srgbClr val="333333"/>
                </a:solidFill>
                <a:effectLst/>
              </a:rPr>
              <a:t>všemi</a:t>
            </a:r>
            <a:r>
              <a:rPr lang="en-GB" sz="2000" b="0" i="0" dirty="0">
                <a:solidFill>
                  <a:srgbClr val="333333"/>
                </a:solidFill>
                <a:effectLst/>
              </a:rPr>
              <a:t> </a:t>
            </a:r>
            <a:r>
              <a:rPr lang="en-GB" sz="2000" b="0" i="0" dirty="0" err="1">
                <a:solidFill>
                  <a:srgbClr val="333333"/>
                </a:solidFill>
                <a:effectLst/>
              </a:rPr>
              <a:t>svými</a:t>
            </a:r>
            <a:r>
              <a:rPr lang="en-GB" sz="2000" b="0" i="0" dirty="0">
                <a:solidFill>
                  <a:srgbClr val="333333"/>
                </a:solidFill>
                <a:effectLst/>
              </a:rPr>
              <a:t> </a:t>
            </a:r>
            <a:r>
              <a:rPr lang="en-GB" sz="2000" b="0" i="0" dirty="0" err="1">
                <a:solidFill>
                  <a:srgbClr val="333333"/>
                </a:solidFill>
                <a:effectLst/>
              </a:rPr>
              <a:t>partnery</a:t>
            </a:r>
            <a:r>
              <a:rPr lang="en-GB" sz="2000" b="0" i="0" dirty="0">
                <a:solidFill>
                  <a:srgbClr val="333333"/>
                </a:solidFill>
                <a:effectLst/>
              </a:rPr>
              <a:t> a </a:t>
            </a:r>
            <a:r>
              <a:rPr lang="en-GB" sz="2000" b="0" i="0" dirty="0" err="1">
                <a:solidFill>
                  <a:srgbClr val="333333"/>
                </a:solidFill>
                <a:effectLst/>
              </a:rPr>
              <a:t>také</a:t>
            </a:r>
            <a:r>
              <a:rPr lang="en-GB" sz="2000" b="0" i="0" dirty="0">
                <a:solidFill>
                  <a:srgbClr val="333333"/>
                </a:solidFill>
                <a:effectLst/>
              </a:rPr>
              <a:t> k </a:t>
            </a:r>
            <a:r>
              <a:rPr lang="en-GB" sz="2000" b="0" i="0" dirty="0" err="1">
                <a:solidFill>
                  <a:srgbClr val="333333"/>
                </a:solidFill>
                <a:effectLst/>
              </a:rPr>
              <a:t>zajištění</a:t>
            </a:r>
            <a:r>
              <a:rPr lang="en-GB" sz="2000" b="0" i="0" dirty="0">
                <a:solidFill>
                  <a:srgbClr val="333333"/>
                </a:solidFill>
                <a:effectLst/>
              </a:rPr>
              <a:t> </a:t>
            </a:r>
            <a:r>
              <a:rPr lang="en-GB" sz="2000" b="0" i="0" dirty="0" err="1">
                <a:solidFill>
                  <a:srgbClr val="333333"/>
                </a:solidFill>
                <a:effectLst/>
              </a:rPr>
              <a:t>vyšší</a:t>
            </a:r>
            <a:r>
              <a:rPr lang="en-GB" sz="2000" b="0" i="0" dirty="0">
                <a:solidFill>
                  <a:srgbClr val="333333"/>
                </a:solidFill>
                <a:effectLst/>
              </a:rPr>
              <a:t> </a:t>
            </a:r>
            <a:r>
              <a:rPr lang="en-GB" sz="2000" b="0" i="0" dirty="0" err="1">
                <a:solidFill>
                  <a:srgbClr val="333333"/>
                </a:solidFill>
                <a:effectLst/>
              </a:rPr>
              <a:t>úrovně</a:t>
            </a:r>
            <a:r>
              <a:rPr lang="en-GB" sz="2000" b="0" i="0" dirty="0">
                <a:solidFill>
                  <a:srgbClr val="333333"/>
                </a:solidFill>
                <a:effectLst/>
              </a:rPr>
              <a:t> </a:t>
            </a:r>
            <a:r>
              <a:rPr lang="en-GB" sz="2000" b="0" i="0" dirty="0" err="1">
                <a:solidFill>
                  <a:srgbClr val="333333"/>
                </a:solidFill>
                <a:effectLst/>
              </a:rPr>
              <a:t>bezpečnosti</a:t>
            </a:r>
            <a:r>
              <a:rPr lang="en-GB" sz="2000" b="0" i="0" dirty="0">
                <a:solidFill>
                  <a:srgbClr val="333333"/>
                </a:solidFill>
                <a:effectLst/>
              </a:rPr>
              <a:t> </a:t>
            </a:r>
            <a:r>
              <a:rPr lang="en-GB" sz="2000" b="0" i="0" dirty="0" err="1">
                <a:solidFill>
                  <a:srgbClr val="333333"/>
                </a:solidFill>
                <a:effectLst/>
              </a:rPr>
              <a:t>potravin</a:t>
            </a:r>
            <a:r>
              <a:rPr lang="en-GB" sz="2000" b="0" i="0" dirty="0">
                <a:solidFill>
                  <a:srgbClr val="333333"/>
                </a:solidFill>
                <a:effectLst/>
              </a:rPr>
              <a:t> pro </a:t>
            </a:r>
            <a:r>
              <a:rPr lang="en-GB" sz="2000" b="0" i="0" dirty="0" err="1">
                <a:solidFill>
                  <a:srgbClr val="333333"/>
                </a:solidFill>
                <a:effectLst/>
              </a:rPr>
              <a:t>své</a:t>
            </a:r>
            <a:r>
              <a:rPr lang="en-GB" sz="2000" b="0" i="0" dirty="0">
                <a:solidFill>
                  <a:srgbClr val="333333"/>
                </a:solidFill>
                <a:effectLst/>
              </a:rPr>
              <a:t> </a:t>
            </a:r>
            <a:r>
              <a:rPr lang="en-GB" sz="2000" b="0" i="0" dirty="0" err="1">
                <a:solidFill>
                  <a:srgbClr val="333333"/>
                </a:solidFill>
                <a:effectLst/>
              </a:rPr>
              <a:t>zákazníky</a:t>
            </a:r>
            <a:r>
              <a:rPr lang="en-GB" sz="2000" b="0" i="0" dirty="0">
                <a:solidFill>
                  <a:srgbClr val="333333"/>
                </a:solidFill>
                <a:effectLst/>
              </a:rPr>
              <a:t>.</a:t>
            </a:r>
            <a:endParaRPr lang="en-GB" sz="2000" b="0" i="0" dirty="0">
              <a:solidFill>
                <a:srgbClr val="7A7A7A"/>
              </a:solidFill>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8" name="Google Shape;288;p4"/>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VÝSLEDKY STUDIA</a:t>
            </a:r>
            <a:endParaRPr dirty="0"/>
          </a:p>
        </p:txBody>
      </p:sp>
      <p:sp>
        <p:nvSpPr>
          <p:cNvPr id="289" name="Google Shape;289;p4"/>
          <p:cNvSpPr txBox="1"/>
          <p:nvPr/>
        </p:nvSpPr>
        <p:spPr>
          <a:xfrm>
            <a:off x="488950" y="1628775"/>
            <a:ext cx="9220200" cy="4062610"/>
          </a:xfrm>
          <a:prstGeom prst="rect">
            <a:avLst/>
          </a:prstGeom>
          <a:noFill/>
          <a:ln>
            <a:noFill/>
          </a:ln>
        </p:spPr>
        <p:txBody>
          <a:bodyPr spcFirstLastPara="1" wrap="square" lIns="91425" tIns="45700" rIns="91425" bIns="45700" anchor="t" anchorCtr="0">
            <a:spAutoFit/>
          </a:bodyPr>
          <a:lstStyle/>
          <a:p>
            <a:pPr marL="285750" marR="0" lvl="0" indent="-311150" algn="l" rtl="0">
              <a:lnSpc>
                <a:spcPct val="150000"/>
              </a:lnSpc>
              <a:spcBef>
                <a:spcPts val="0"/>
              </a:spcBef>
              <a:spcAft>
                <a:spcPts val="0"/>
              </a:spcAft>
              <a:buClr>
                <a:schemeClr val="dk1"/>
              </a:buClr>
              <a:buSzPts val="2200"/>
              <a:buFont typeface="Arial"/>
              <a:buChar char="•"/>
            </a:pPr>
            <a:r>
              <a:rPr lang="cs-CZ" sz="2000" b="1" dirty="0">
                <a:latin typeface="Calibri" panose="020F0502020204030204" pitchFamily="34" charset="0"/>
                <a:cs typeface="Calibri" panose="020F0502020204030204" pitchFamily="34" charset="0"/>
              </a:rPr>
              <a:t>Prokázat</a:t>
            </a:r>
            <a:r>
              <a:rPr lang="cs-CZ" sz="2000" dirty="0">
                <a:latin typeface="Calibri" panose="020F0502020204030204" pitchFamily="34" charset="0"/>
                <a:cs typeface="Calibri" panose="020F0502020204030204" pitchFamily="34" charset="0"/>
              </a:rPr>
              <a:t> jasné pochopení základů technologie Blockchain, jejích základních součástí, mechanismu a funkcí</a:t>
            </a:r>
          </a:p>
          <a:p>
            <a:pPr marL="285750" marR="0" lvl="0" indent="-311150" algn="l" rtl="0">
              <a:lnSpc>
                <a:spcPct val="150000"/>
              </a:lnSpc>
              <a:spcBef>
                <a:spcPts val="0"/>
              </a:spcBef>
              <a:spcAft>
                <a:spcPts val="0"/>
              </a:spcAft>
              <a:buClr>
                <a:schemeClr val="dk1"/>
              </a:buClr>
              <a:buSzPts val="2200"/>
              <a:buFont typeface="Arial"/>
              <a:buChar char="•"/>
            </a:pPr>
            <a:r>
              <a:rPr lang="cs-CZ" sz="2000" b="1" dirty="0">
                <a:latin typeface="Calibri" panose="020F0502020204030204" pitchFamily="34" charset="0"/>
                <a:cs typeface="Calibri" panose="020F0502020204030204" pitchFamily="34" charset="0"/>
              </a:rPr>
              <a:t>Analyzovat</a:t>
            </a:r>
            <a:r>
              <a:rPr lang="cs-CZ" sz="2000" dirty="0">
                <a:latin typeface="Calibri" panose="020F0502020204030204" pitchFamily="34" charset="0"/>
                <a:cs typeface="Calibri" panose="020F0502020204030204" pitchFamily="34" charset="0"/>
              </a:rPr>
              <a:t> klíčové trendy a vývoj týkající se používání blockchainu v zemědělsko-potravinářském sektoru, včetně případových studií z reálného světa</a:t>
            </a:r>
          </a:p>
          <a:p>
            <a:pPr marL="285750" marR="0" lvl="0" indent="-311150" algn="l" rtl="0">
              <a:lnSpc>
                <a:spcPct val="150000"/>
              </a:lnSpc>
              <a:spcBef>
                <a:spcPts val="0"/>
              </a:spcBef>
              <a:spcAft>
                <a:spcPts val="0"/>
              </a:spcAft>
              <a:buClr>
                <a:schemeClr val="dk1"/>
              </a:buClr>
              <a:buSzPts val="2200"/>
              <a:buFont typeface="Arial"/>
              <a:buChar char="•"/>
            </a:pPr>
            <a:r>
              <a:rPr lang="cs-CZ" sz="2000" b="1" dirty="0">
                <a:latin typeface="Calibri" panose="020F0502020204030204" pitchFamily="34" charset="0"/>
                <a:cs typeface="Calibri" panose="020F0502020204030204" pitchFamily="34" charset="0"/>
              </a:rPr>
              <a:t>Posoudit</a:t>
            </a:r>
            <a:r>
              <a:rPr lang="cs-CZ" sz="2000" dirty="0">
                <a:latin typeface="Calibri" panose="020F0502020204030204" pitchFamily="34" charset="0"/>
                <a:cs typeface="Calibri" panose="020F0502020204030204" pitchFamily="34" charset="0"/>
              </a:rPr>
              <a:t> relativní výhody a omezení použití Blockchainu v zemědělsko-potravinářském průmyslu, jeho důvěryhodnost a budoucí potenciál</a:t>
            </a:r>
          </a:p>
          <a:p>
            <a:pPr marL="285750" marR="0" lvl="0" indent="-311150" algn="l" rtl="0">
              <a:lnSpc>
                <a:spcPct val="150000"/>
              </a:lnSpc>
              <a:spcBef>
                <a:spcPts val="0"/>
              </a:spcBef>
              <a:spcAft>
                <a:spcPts val="0"/>
              </a:spcAft>
              <a:buClr>
                <a:schemeClr val="dk1"/>
              </a:buClr>
              <a:buSzPts val="2200"/>
              <a:buFont typeface="Arial"/>
              <a:buChar char="•"/>
            </a:pPr>
            <a:r>
              <a:rPr lang="cs-CZ" sz="2000" b="1" dirty="0">
                <a:latin typeface="Calibri" panose="020F0502020204030204" pitchFamily="34" charset="0"/>
                <a:cs typeface="Calibri" panose="020F0502020204030204" pitchFamily="34" charset="0"/>
              </a:rPr>
              <a:t>Shrnout</a:t>
            </a:r>
            <a:r>
              <a:rPr lang="cs-CZ" sz="2000" dirty="0">
                <a:latin typeface="Calibri" panose="020F0502020204030204" pitchFamily="34" charset="0"/>
                <a:cs typeface="Calibri" panose="020F0502020204030204" pitchFamily="34" charset="0"/>
              </a:rPr>
              <a:t> témata obsažená v tomto modulu do jednotného přehledu blockchainu v </a:t>
            </a:r>
            <a:r>
              <a:rPr lang="cs-CZ" sz="2000" dirty="0" err="1">
                <a:latin typeface="Calibri" panose="020F0502020204030204" pitchFamily="34" charset="0"/>
                <a:cs typeface="Calibri" panose="020F0502020204030204" pitchFamily="34" charset="0"/>
              </a:rPr>
              <a:t>agropotravinářství</a:t>
            </a:r>
            <a:endParaRPr sz="2000" dirty="0">
              <a:latin typeface="Calibri" panose="020F0502020204030204" pitchFamily="34" charset="0"/>
              <a:cs typeface="Calibri" panose="020F0502020204030204" pitchFamily="34" charset="0"/>
            </a:endParaRPr>
          </a:p>
          <a:p>
            <a:pPr marL="285750" marR="0" lvl="0" indent="-171450" algn="l" rtl="0">
              <a:spcBef>
                <a:spcPts val="0"/>
              </a:spcBef>
              <a:spcAft>
                <a:spcPts val="0"/>
              </a:spcAft>
              <a:buClr>
                <a:schemeClr val="dk1"/>
              </a:buClr>
              <a:buSzPts val="1800"/>
              <a:buFont typeface="Arial"/>
              <a:buNone/>
            </a:pPr>
            <a:endParaRPr sz="1800" dirty="0">
              <a:solidFill>
                <a:schemeClr val="dk1"/>
              </a:solidFill>
              <a:latin typeface="Open Sans"/>
              <a:ea typeface="Open Sans"/>
              <a:cs typeface="Open Sans"/>
              <a:sym typeface="Open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pic>
        <p:nvPicPr>
          <p:cNvPr id="820" name="Google Shape;820;p1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21" name="Google Shape;821;p10"/>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PŘÍPADOVÁ STUDIE 1: CARREFOUR</a:t>
            </a:r>
            <a:endParaRPr lang="cs-CZ" sz="2800" dirty="0"/>
          </a:p>
        </p:txBody>
      </p:sp>
      <p:sp>
        <p:nvSpPr>
          <p:cNvPr id="822" name="Google Shape;822;p10"/>
          <p:cNvSpPr txBox="1">
            <a:spLocks noGrp="1"/>
          </p:cNvSpPr>
          <p:nvPr>
            <p:ph type="body" idx="1"/>
          </p:nvPr>
        </p:nvSpPr>
        <p:spPr>
          <a:xfrm>
            <a:off x="546100" y="1628775"/>
            <a:ext cx="9601200" cy="4748992"/>
          </a:xfrm>
          <a:prstGeom prst="rect">
            <a:avLst/>
          </a:prstGeom>
          <a:noFill/>
          <a:ln>
            <a:noFill/>
          </a:ln>
        </p:spPr>
        <p:txBody>
          <a:bodyPr spcFirstLastPara="1" wrap="square" lIns="0" tIns="0" rIns="0" bIns="0" anchor="t" anchorCtr="0">
            <a:spAutoFit/>
          </a:bodyPr>
          <a:lstStyle/>
          <a:p>
            <a:pPr marL="457200" lvl="0" indent="-368300" algn="l" rtl="0">
              <a:lnSpc>
                <a:spcPct val="115000"/>
              </a:lnSpc>
              <a:spcBef>
                <a:spcPts val="0"/>
              </a:spcBef>
              <a:spcAft>
                <a:spcPts val="0"/>
              </a:spcAft>
              <a:buClr>
                <a:srgbClr val="6A9D56"/>
              </a:buClr>
              <a:buSzPts val="2200"/>
              <a:buFont typeface="Calibri"/>
              <a:buChar char="●"/>
            </a:pPr>
            <a:r>
              <a:rPr lang="en-GB" sz="2200" dirty="0">
                <a:solidFill>
                  <a:srgbClr val="6A9D56"/>
                </a:solidFill>
                <a:latin typeface="Calibri"/>
                <a:ea typeface="Calibri"/>
                <a:cs typeface="Calibri"/>
                <a:sym typeface="Calibri"/>
              </a:rPr>
              <a:t>QR </a:t>
            </a:r>
            <a:r>
              <a:rPr lang="cs-CZ" sz="2200" dirty="0">
                <a:solidFill>
                  <a:srgbClr val="6A9D56"/>
                </a:solidFill>
                <a:latin typeface="Calibri"/>
                <a:ea typeface="Calibri"/>
                <a:cs typeface="Calibri"/>
                <a:sym typeface="Calibri"/>
              </a:rPr>
              <a:t>kód</a:t>
            </a:r>
            <a:endParaRPr lang="en-GB" sz="2200" dirty="0">
              <a:solidFill>
                <a:srgbClr val="6A9D56"/>
              </a:solidFill>
              <a:latin typeface="Calibri"/>
              <a:ea typeface="Calibri"/>
              <a:cs typeface="Calibri"/>
              <a:sym typeface="Calibri"/>
            </a:endParaRPr>
          </a:p>
          <a:p>
            <a:pPr algn="l"/>
            <a:r>
              <a:rPr lang="en-GB" sz="2000" b="0" i="0" dirty="0">
                <a:solidFill>
                  <a:srgbClr val="333333"/>
                </a:solidFill>
                <a:effectLst/>
              </a:rPr>
              <a:t>Jak to </a:t>
            </a:r>
            <a:r>
              <a:rPr lang="en-GB" sz="2000" b="0" i="0" dirty="0" err="1">
                <a:solidFill>
                  <a:srgbClr val="333333"/>
                </a:solidFill>
                <a:effectLst/>
              </a:rPr>
              <a:t>tedy</a:t>
            </a:r>
            <a:r>
              <a:rPr lang="en-GB" sz="2000" b="0" i="0" dirty="0">
                <a:solidFill>
                  <a:srgbClr val="333333"/>
                </a:solidFill>
                <a:effectLst/>
              </a:rPr>
              <a:t> </a:t>
            </a:r>
            <a:r>
              <a:rPr lang="en-GB" sz="2000" b="0" i="0" dirty="0" err="1">
                <a:solidFill>
                  <a:srgbClr val="333333"/>
                </a:solidFill>
                <a:effectLst/>
              </a:rPr>
              <a:t>funguje</a:t>
            </a:r>
            <a:r>
              <a:rPr lang="en-GB" sz="2000" b="0" i="0" dirty="0">
                <a:solidFill>
                  <a:srgbClr val="333333"/>
                </a:solidFill>
                <a:effectLst/>
              </a:rPr>
              <a:t>? </a:t>
            </a:r>
            <a:r>
              <a:rPr lang="en-GB" sz="2000" b="0" i="0" dirty="0" err="1">
                <a:solidFill>
                  <a:srgbClr val="333333"/>
                </a:solidFill>
                <a:effectLst/>
              </a:rPr>
              <a:t>Konkrétně</a:t>
            </a:r>
            <a:r>
              <a:rPr lang="en-GB" sz="2000" b="0" i="0" dirty="0">
                <a:solidFill>
                  <a:srgbClr val="333333"/>
                </a:solidFill>
                <a:effectLst/>
              </a:rPr>
              <a:t> </a:t>
            </a:r>
            <a:r>
              <a:rPr lang="en-GB" sz="2000" b="0" i="0" dirty="0" err="1">
                <a:solidFill>
                  <a:srgbClr val="333333"/>
                </a:solidFill>
                <a:effectLst/>
              </a:rPr>
              <a:t>štítek</a:t>
            </a:r>
            <a:r>
              <a:rPr lang="en-GB" sz="2000" b="0" i="0" dirty="0">
                <a:solidFill>
                  <a:srgbClr val="333333"/>
                </a:solidFill>
                <a:effectLst/>
              </a:rPr>
              <a:t> </a:t>
            </a:r>
            <a:r>
              <a:rPr lang="en-GB" sz="2000" b="0" i="0" dirty="0" err="1">
                <a:solidFill>
                  <a:srgbClr val="333333"/>
                </a:solidFill>
                <a:effectLst/>
              </a:rPr>
              <a:t>každého</a:t>
            </a:r>
            <a:r>
              <a:rPr lang="en-GB" sz="2000" b="0" i="0" dirty="0">
                <a:solidFill>
                  <a:srgbClr val="333333"/>
                </a:solidFill>
                <a:effectLst/>
              </a:rPr>
              <a:t> </a:t>
            </a:r>
            <a:r>
              <a:rPr lang="en-GB" sz="2000" b="0" i="0" dirty="0" err="1">
                <a:solidFill>
                  <a:srgbClr val="333333"/>
                </a:solidFill>
                <a:effectLst/>
              </a:rPr>
              <a:t>produktu</a:t>
            </a:r>
            <a:r>
              <a:rPr lang="en-GB" sz="2000" b="0" i="0" dirty="0">
                <a:solidFill>
                  <a:srgbClr val="333333"/>
                </a:solidFill>
                <a:effectLst/>
              </a:rPr>
              <a:t> </a:t>
            </a:r>
            <a:r>
              <a:rPr lang="en-GB" sz="2000" b="0" i="0" dirty="0" err="1">
                <a:solidFill>
                  <a:srgbClr val="333333"/>
                </a:solidFill>
                <a:effectLst/>
              </a:rPr>
              <a:t>obsahuje</a:t>
            </a:r>
            <a:r>
              <a:rPr lang="en-GB" sz="2000" b="0" i="0" dirty="0">
                <a:solidFill>
                  <a:srgbClr val="333333"/>
                </a:solidFill>
                <a:effectLst/>
              </a:rPr>
              <a:t> QR </a:t>
            </a:r>
            <a:r>
              <a:rPr lang="en-GB" sz="2000" b="0" i="0" dirty="0" err="1">
                <a:solidFill>
                  <a:srgbClr val="333333"/>
                </a:solidFill>
                <a:effectLst/>
              </a:rPr>
              <a:t>kód</a:t>
            </a:r>
            <a:r>
              <a:rPr lang="en-GB" sz="2000" b="0" i="0" dirty="0">
                <a:solidFill>
                  <a:srgbClr val="333333"/>
                </a:solidFill>
                <a:effectLst/>
              </a:rPr>
              <a:t>, </a:t>
            </a:r>
            <a:r>
              <a:rPr lang="en-GB" sz="2000" b="0" i="0" dirty="0" err="1">
                <a:solidFill>
                  <a:srgbClr val="333333"/>
                </a:solidFill>
                <a:effectLst/>
              </a:rPr>
              <a:t>který</a:t>
            </a:r>
            <a:r>
              <a:rPr lang="en-GB" sz="2000" b="0" i="0" dirty="0">
                <a:solidFill>
                  <a:srgbClr val="333333"/>
                </a:solidFill>
                <a:effectLst/>
              </a:rPr>
              <a:t> </a:t>
            </a:r>
            <a:r>
              <a:rPr lang="en-GB" sz="2000" b="0" i="0" dirty="0" err="1">
                <a:solidFill>
                  <a:srgbClr val="333333"/>
                </a:solidFill>
                <a:effectLst/>
              </a:rPr>
              <a:t>si</a:t>
            </a:r>
            <a:r>
              <a:rPr lang="en-GB" sz="2000" b="0" i="0" dirty="0">
                <a:solidFill>
                  <a:srgbClr val="333333"/>
                </a:solidFill>
                <a:effectLst/>
              </a:rPr>
              <a:t> </a:t>
            </a:r>
            <a:r>
              <a:rPr lang="en-GB" sz="2000" b="0" i="0" dirty="0" err="1">
                <a:solidFill>
                  <a:srgbClr val="333333"/>
                </a:solidFill>
                <a:effectLst/>
              </a:rPr>
              <a:t>spotřebitelé</a:t>
            </a:r>
            <a:r>
              <a:rPr lang="en-GB" sz="2000" b="0" i="0" dirty="0">
                <a:solidFill>
                  <a:srgbClr val="333333"/>
                </a:solidFill>
                <a:effectLst/>
              </a:rPr>
              <a:t> </a:t>
            </a:r>
            <a:r>
              <a:rPr lang="en-GB" sz="2000" b="0" i="0" dirty="0" err="1">
                <a:solidFill>
                  <a:srgbClr val="333333"/>
                </a:solidFill>
                <a:effectLst/>
              </a:rPr>
              <a:t>budou</a:t>
            </a:r>
            <a:r>
              <a:rPr lang="en-GB" sz="2000" b="0" i="0" dirty="0">
                <a:solidFill>
                  <a:srgbClr val="333333"/>
                </a:solidFill>
                <a:effectLst/>
              </a:rPr>
              <a:t> </a:t>
            </a:r>
            <a:r>
              <a:rPr lang="en-GB" sz="2000" b="0" i="0" dirty="0" err="1">
                <a:solidFill>
                  <a:srgbClr val="333333"/>
                </a:solidFill>
                <a:effectLst/>
              </a:rPr>
              <a:t>moci</a:t>
            </a:r>
            <a:r>
              <a:rPr lang="en-GB" sz="2000" b="0" i="0" dirty="0">
                <a:solidFill>
                  <a:srgbClr val="333333"/>
                </a:solidFill>
                <a:effectLst/>
              </a:rPr>
              <a:t> </a:t>
            </a:r>
            <a:r>
              <a:rPr lang="en-GB" sz="2000" b="0" i="0" dirty="0" err="1">
                <a:solidFill>
                  <a:srgbClr val="333333"/>
                </a:solidFill>
                <a:effectLst/>
              </a:rPr>
              <a:t>naskenovat</a:t>
            </a:r>
            <a:r>
              <a:rPr lang="en-GB" sz="2000" b="0" i="0" dirty="0">
                <a:solidFill>
                  <a:srgbClr val="333333"/>
                </a:solidFill>
                <a:effectLst/>
              </a:rPr>
              <a:t> </a:t>
            </a:r>
            <a:r>
              <a:rPr lang="en-GB" sz="2000" b="0" i="0" dirty="0" err="1">
                <a:solidFill>
                  <a:srgbClr val="333333"/>
                </a:solidFill>
                <a:effectLst/>
              </a:rPr>
              <a:t>pomocí</a:t>
            </a:r>
            <a:r>
              <a:rPr lang="en-GB" sz="2000" b="0" i="0" dirty="0">
                <a:solidFill>
                  <a:srgbClr val="333333"/>
                </a:solidFill>
                <a:effectLst/>
              </a:rPr>
              <a:t> </a:t>
            </a:r>
            <a:r>
              <a:rPr lang="en-GB" sz="2000" b="0" i="0" dirty="0" err="1">
                <a:solidFill>
                  <a:srgbClr val="333333"/>
                </a:solidFill>
                <a:effectLst/>
              </a:rPr>
              <a:t>svých</a:t>
            </a:r>
            <a:r>
              <a:rPr lang="en-GB" sz="2000" b="0" i="0" dirty="0">
                <a:solidFill>
                  <a:srgbClr val="333333"/>
                </a:solidFill>
                <a:effectLst/>
              </a:rPr>
              <a:t> </a:t>
            </a:r>
            <a:r>
              <a:rPr lang="en-GB" sz="2000" b="0" i="0" dirty="0" err="1">
                <a:solidFill>
                  <a:srgbClr val="333333"/>
                </a:solidFill>
                <a:effectLst/>
              </a:rPr>
              <a:t>chytrých</a:t>
            </a:r>
            <a:r>
              <a:rPr lang="en-GB" sz="2000" b="0" i="0" dirty="0">
                <a:solidFill>
                  <a:srgbClr val="333333"/>
                </a:solidFill>
                <a:effectLst/>
              </a:rPr>
              <a:t> </a:t>
            </a:r>
            <a:r>
              <a:rPr lang="en-GB" sz="2000" b="0" i="0" dirty="0" err="1">
                <a:solidFill>
                  <a:srgbClr val="333333"/>
                </a:solidFill>
                <a:effectLst/>
              </a:rPr>
              <a:t>telefonů</a:t>
            </a:r>
            <a:r>
              <a:rPr lang="en-GB" sz="2000" b="0" i="0" dirty="0">
                <a:solidFill>
                  <a:srgbClr val="333333"/>
                </a:solidFill>
                <a:effectLst/>
              </a:rPr>
              <a:t>. To </a:t>
            </a:r>
            <a:r>
              <a:rPr lang="en-GB" sz="2000" b="0" i="0" dirty="0" err="1">
                <a:solidFill>
                  <a:srgbClr val="333333"/>
                </a:solidFill>
                <a:effectLst/>
              </a:rPr>
              <a:t>jim</a:t>
            </a:r>
            <a:r>
              <a:rPr lang="en-GB" sz="2000" b="0" i="0" dirty="0">
                <a:solidFill>
                  <a:srgbClr val="333333"/>
                </a:solidFill>
                <a:effectLst/>
              </a:rPr>
              <a:t> </a:t>
            </a:r>
            <a:r>
              <a:rPr lang="en-GB" sz="2000" b="0" i="0" dirty="0" err="1">
                <a:solidFill>
                  <a:srgbClr val="333333"/>
                </a:solidFill>
                <a:effectLst/>
              </a:rPr>
              <a:t>poskytne</a:t>
            </a:r>
            <a:r>
              <a:rPr lang="en-GB" sz="2000" b="0" i="0" dirty="0">
                <a:solidFill>
                  <a:srgbClr val="333333"/>
                </a:solidFill>
                <a:effectLst/>
              </a:rPr>
              <a:t> </a:t>
            </a:r>
            <a:r>
              <a:rPr lang="en-GB" sz="2000" b="0" i="0" dirty="0" err="1">
                <a:solidFill>
                  <a:srgbClr val="333333"/>
                </a:solidFill>
                <a:effectLst/>
              </a:rPr>
              <a:t>informace</a:t>
            </a:r>
            <a:r>
              <a:rPr lang="en-GB" sz="2000" b="0" i="0" dirty="0">
                <a:solidFill>
                  <a:srgbClr val="333333"/>
                </a:solidFill>
                <a:effectLst/>
              </a:rPr>
              <a:t> o </a:t>
            </a:r>
            <a:r>
              <a:rPr lang="en-GB" sz="2000" b="0" i="0" dirty="0" err="1">
                <a:solidFill>
                  <a:srgbClr val="333333"/>
                </a:solidFill>
                <a:effectLst/>
              </a:rPr>
              <a:t>produktu</a:t>
            </a:r>
            <a:r>
              <a:rPr lang="en-GB" sz="2000" b="0" i="0" dirty="0">
                <a:solidFill>
                  <a:srgbClr val="333333"/>
                </a:solidFill>
                <a:effectLst/>
              </a:rPr>
              <a:t> a </a:t>
            </a:r>
            <a:r>
              <a:rPr lang="en-GB" sz="2000" b="0" i="0" dirty="0" err="1">
                <a:solidFill>
                  <a:srgbClr val="333333"/>
                </a:solidFill>
                <a:effectLst/>
              </a:rPr>
              <a:t>cestě</a:t>
            </a:r>
            <a:r>
              <a:rPr lang="en-GB" sz="2000" b="0" i="0" dirty="0">
                <a:solidFill>
                  <a:srgbClr val="333333"/>
                </a:solidFill>
                <a:effectLst/>
              </a:rPr>
              <a:t>, </a:t>
            </a:r>
            <a:r>
              <a:rPr lang="en-GB" sz="2000" b="0" i="0" dirty="0" err="1">
                <a:solidFill>
                  <a:srgbClr val="333333"/>
                </a:solidFill>
                <a:effectLst/>
              </a:rPr>
              <a:t>kterou</a:t>
            </a:r>
            <a:r>
              <a:rPr lang="en-GB" sz="2000" b="0" i="0" dirty="0">
                <a:solidFill>
                  <a:srgbClr val="333333"/>
                </a:solidFill>
                <a:effectLst/>
              </a:rPr>
              <a:t> </a:t>
            </a:r>
            <a:r>
              <a:rPr lang="en-GB" sz="2000" b="0" i="0" dirty="0" err="1">
                <a:solidFill>
                  <a:srgbClr val="333333"/>
                </a:solidFill>
                <a:effectLst/>
              </a:rPr>
              <a:t>urazil</a:t>
            </a:r>
            <a:r>
              <a:rPr lang="en-GB" sz="2000" b="0" i="0" dirty="0">
                <a:solidFill>
                  <a:srgbClr val="333333"/>
                </a:solidFill>
                <a:effectLst/>
              </a:rPr>
              <a:t> – od </a:t>
            </a:r>
            <a:r>
              <a:rPr lang="en-GB" sz="2000" b="0" i="0" dirty="0" err="1">
                <a:solidFill>
                  <a:srgbClr val="333333"/>
                </a:solidFill>
                <a:effectLst/>
              </a:rPr>
              <a:t>místa</a:t>
            </a:r>
            <a:r>
              <a:rPr lang="en-GB" sz="2000" b="0" i="0" dirty="0">
                <a:solidFill>
                  <a:srgbClr val="333333"/>
                </a:solidFill>
                <a:effectLst/>
              </a:rPr>
              <a:t>, </a:t>
            </a:r>
            <a:r>
              <a:rPr lang="en-GB" sz="2000" b="0" i="0" dirty="0" err="1">
                <a:solidFill>
                  <a:srgbClr val="333333"/>
                </a:solidFill>
                <a:effectLst/>
              </a:rPr>
              <a:t>kde</a:t>
            </a:r>
            <a:r>
              <a:rPr lang="en-GB" sz="2000" b="0" i="0" dirty="0">
                <a:solidFill>
                  <a:srgbClr val="333333"/>
                </a:solidFill>
                <a:effectLst/>
              </a:rPr>
              <a:t> </a:t>
            </a:r>
            <a:r>
              <a:rPr lang="en-GB" sz="2000" b="0" i="0" dirty="0" err="1">
                <a:solidFill>
                  <a:srgbClr val="333333"/>
                </a:solidFill>
                <a:effectLst/>
              </a:rPr>
              <a:t>byl</a:t>
            </a:r>
            <a:r>
              <a:rPr lang="en-GB" sz="2000" b="0" i="0" dirty="0">
                <a:solidFill>
                  <a:srgbClr val="333333"/>
                </a:solidFill>
                <a:effectLst/>
              </a:rPr>
              <a:t> </a:t>
            </a:r>
            <a:r>
              <a:rPr lang="en-GB" sz="2000" b="0" i="0" dirty="0" err="1">
                <a:solidFill>
                  <a:srgbClr val="333333"/>
                </a:solidFill>
                <a:effectLst/>
              </a:rPr>
              <a:t>chován</a:t>
            </a:r>
            <a:r>
              <a:rPr lang="en-GB" sz="2000" b="0" i="0" dirty="0">
                <a:solidFill>
                  <a:srgbClr val="333333"/>
                </a:solidFill>
                <a:effectLst/>
              </a:rPr>
              <a:t> </a:t>
            </a:r>
            <a:r>
              <a:rPr lang="en-GB" sz="2000" b="0" i="0" dirty="0" err="1">
                <a:solidFill>
                  <a:srgbClr val="333333"/>
                </a:solidFill>
                <a:effectLst/>
              </a:rPr>
              <a:t>až</a:t>
            </a:r>
            <a:r>
              <a:rPr lang="en-GB" sz="2000" b="0" i="0" dirty="0">
                <a:solidFill>
                  <a:srgbClr val="333333"/>
                </a:solidFill>
                <a:effectLst/>
              </a:rPr>
              <a:t> do </a:t>
            </a:r>
            <a:r>
              <a:rPr lang="en-GB" sz="2000" b="0" i="0" dirty="0" err="1">
                <a:solidFill>
                  <a:srgbClr val="333333"/>
                </a:solidFill>
                <a:effectLst/>
              </a:rPr>
              <a:t>chvíle</a:t>
            </a:r>
            <a:r>
              <a:rPr lang="en-GB" sz="2000" b="0" i="0" dirty="0">
                <a:solidFill>
                  <a:srgbClr val="333333"/>
                </a:solidFill>
                <a:effectLst/>
              </a:rPr>
              <a:t>, </a:t>
            </a:r>
            <a:r>
              <a:rPr lang="en-GB" sz="2000" b="0" i="0" dirty="0" err="1">
                <a:solidFill>
                  <a:srgbClr val="333333"/>
                </a:solidFill>
                <a:effectLst/>
              </a:rPr>
              <a:t>kdy</a:t>
            </a:r>
            <a:r>
              <a:rPr lang="en-GB" sz="2000" b="0" i="0" dirty="0">
                <a:solidFill>
                  <a:srgbClr val="333333"/>
                </a:solidFill>
                <a:effectLst/>
              </a:rPr>
              <a:t> </a:t>
            </a:r>
            <a:r>
              <a:rPr lang="en-GB" sz="2000" b="0" i="0" dirty="0" err="1">
                <a:solidFill>
                  <a:srgbClr val="333333"/>
                </a:solidFill>
                <a:effectLst/>
              </a:rPr>
              <a:t>byl</a:t>
            </a:r>
            <a:r>
              <a:rPr lang="en-GB" sz="2000" b="0" i="0" dirty="0">
                <a:solidFill>
                  <a:srgbClr val="333333"/>
                </a:solidFill>
                <a:effectLst/>
              </a:rPr>
              <a:t> </a:t>
            </a:r>
            <a:r>
              <a:rPr lang="en-GB" sz="2000" b="0" i="0" dirty="0" err="1">
                <a:solidFill>
                  <a:srgbClr val="333333"/>
                </a:solidFill>
                <a:effectLst/>
              </a:rPr>
              <a:t>umístěn</a:t>
            </a:r>
            <a:r>
              <a:rPr lang="en-GB" sz="2000" b="0" i="0" dirty="0">
                <a:solidFill>
                  <a:srgbClr val="333333"/>
                </a:solidFill>
                <a:effectLst/>
              </a:rPr>
              <a:t> </a:t>
            </a:r>
            <a:r>
              <a:rPr lang="en-GB" sz="2000" b="0" i="0" dirty="0" err="1">
                <a:solidFill>
                  <a:srgbClr val="333333"/>
                </a:solidFill>
                <a:effectLst/>
              </a:rPr>
              <a:t>na</a:t>
            </a:r>
            <a:r>
              <a:rPr lang="en-GB" sz="2000" b="0" i="0" dirty="0">
                <a:solidFill>
                  <a:srgbClr val="333333"/>
                </a:solidFill>
                <a:effectLst/>
              </a:rPr>
              <a:t> </a:t>
            </a:r>
            <a:r>
              <a:rPr lang="en-GB" sz="2000" b="0" i="0" dirty="0" err="1">
                <a:solidFill>
                  <a:srgbClr val="333333"/>
                </a:solidFill>
                <a:effectLst/>
              </a:rPr>
              <a:t>pulty</a:t>
            </a:r>
            <a:r>
              <a:rPr lang="en-GB" sz="2000" b="0" i="0" dirty="0">
                <a:solidFill>
                  <a:srgbClr val="333333"/>
                </a:solidFill>
                <a:effectLst/>
              </a:rPr>
              <a:t>: </a:t>
            </a:r>
            <a:r>
              <a:rPr lang="en-GB" sz="2000" b="0" i="0" dirty="0" err="1">
                <a:solidFill>
                  <a:srgbClr val="333333"/>
                </a:solidFill>
                <a:effectLst/>
              </a:rPr>
              <a:t>například</a:t>
            </a:r>
            <a:r>
              <a:rPr lang="en-GB" sz="2000" b="0" i="0" dirty="0">
                <a:solidFill>
                  <a:srgbClr val="333333"/>
                </a:solidFill>
                <a:effectLst/>
              </a:rPr>
              <a:t> u </a:t>
            </a:r>
            <a:r>
              <a:rPr lang="en-GB" sz="2000" b="0" i="0" dirty="0" err="1">
                <a:solidFill>
                  <a:srgbClr val="333333"/>
                </a:solidFill>
                <a:effectLst/>
              </a:rPr>
              <a:t>kuřete</a:t>
            </a:r>
            <a:r>
              <a:rPr lang="en-GB" sz="2000" b="0" i="0" dirty="0">
                <a:solidFill>
                  <a:srgbClr val="333333"/>
                </a:solidFill>
                <a:effectLst/>
              </a:rPr>
              <a:t> Carrefour Quality Line Auvergne z </a:t>
            </a:r>
            <a:r>
              <a:rPr lang="en-GB" sz="2000" b="0" i="0" dirty="0" err="1">
                <a:solidFill>
                  <a:srgbClr val="333333"/>
                </a:solidFill>
                <a:effectLst/>
              </a:rPr>
              <a:t>volného</a:t>
            </a:r>
            <a:r>
              <a:rPr lang="en-GB" sz="2000" b="0" i="0" dirty="0">
                <a:solidFill>
                  <a:srgbClr val="333333"/>
                </a:solidFill>
                <a:effectLst/>
              </a:rPr>
              <a:t> </a:t>
            </a:r>
            <a:r>
              <a:rPr lang="en-GB" sz="2000" b="0" i="0" dirty="0" err="1">
                <a:solidFill>
                  <a:srgbClr val="333333"/>
                </a:solidFill>
                <a:effectLst/>
              </a:rPr>
              <a:t>výběhu</a:t>
            </a:r>
            <a:r>
              <a:rPr lang="en-GB" sz="2000" b="0" i="0" dirty="0">
                <a:solidFill>
                  <a:srgbClr val="333333"/>
                </a:solidFill>
                <a:effectLst/>
              </a:rPr>
              <a:t> </a:t>
            </a:r>
            <a:r>
              <a:rPr lang="en-GB" sz="2000" b="0" i="0" dirty="0" err="1">
                <a:solidFill>
                  <a:srgbClr val="333333"/>
                </a:solidFill>
                <a:effectLst/>
              </a:rPr>
              <a:t>mohli</a:t>
            </a:r>
            <a:r>
              <a:rPr lang="en-GB" sz="2000" b="0" i="0" dirty="0">
                <a:solidFill>
                  <a:srgbClr val="333333"/>
                </a:solidFill>
                <a:effectLst/>
              </a:rPr>
              <a:t> </a:t>
            </a:r>
            <a:r>
              <a:rPr lang="en-GB" sz="2000" b="0" i="0" dirty="0" err="1">
                <a:solidFill>
                  <a:srgbClr val="333333"/>
                </a:solidFill>
                <a:effectLst/>
              </a:rPr>
              <a:t>spotřebitelé</a:t>
            </a:r>
            <a:r>
              <a:rPr lang="en-GB" sz="2000" b="0" i="0" dirty="0">
                <a:solidFill>
                  <a:srgbClr val="333333"/>
                </a:solidFill>
                <a:effectLst/>
              </a:rPr>
              <a:t> </a:t>
            </a:r>
            <a:r>
              <a:rPr lang="en-GB" sz="2000" b="0" i="0" dirty="0" err="1">
                <a:solidFill>
                  <a:srgbClr val="333333"/>
                </a:solidFill>
                <a:effectLst/>
              </a:rPr>
              <a:t>najít</a:t>
            </a:r>
            <a:r>
              <a:rPr lang="en-GB" sz="2000" b="0" i="0" dirty="0">
                <a:solidFill>
                  <a:srgbClr val="333333"/>
                </a:solidFill>
                <a:effectLst/>
              </a:rPr>
              <a:t> </a:t>
            </a:r>
            <a:r>
              <a:rPr lang="en-GB" sz="2000" b="0" i="0" dirty="0" err="1">
                <a:solidFill>
                  <a:srgbClr val="333333"/>
                </a:solidFill>
                <a:effectLst/>
              </a:rPr>
              <a:t>uvést</a:t>
            </a:r>
            <a:r>
              <a:rPr lang="en-GB" sz="2000" b="0" i="0" dirty="0">
                <a:solidFill>
                  <a:srgbClr val="333333"/>
                </a:solidFill>
                <a:effectLst/>
              </a:rPr>
              <a:t> </a:t>
            </a:r>
            <a:r>
              <a:rPr lang="en-GB" sz="2000" b="0" i="0" dirty="0" err="1">
                <a:solidFill>
                  <a:srgbClr val="333333"/>
                </a:solidFill>
                <a:effectLst/>
              </a:rPr>
              <a:t>následující</a:t>
            </a:r>
            <a:r>
              <a:rPr lang="en-GB" sz="2000" b="0" i="0" dirty="0">
                <a:solidFill>
                  <a:srgbClr val="333333"/>
                </a:solidFill>
                <a:effectLst/>
              </a:rPr>
              <a:t> </a:t>
            </a:r>
            <a:r>
              <a:rPr lang="en-GB" sz="2000" b="0" i="0" dirty="0" err="1">
                <a:solidFill>
                  <a:srgbClr val="333333"/>
                </a:solidFill>
                <a:effectLst/>
              </a:rPr>
              <a:t>informace</a:t>
            </a:r>
            <a:r>
              <a:rPr lang="en-GB" sz="2000" b="0" i="0" dirty="0">
                <a:solidFill>
                  <a:srgbClr val="333333"/>
                </a:solidFill>
                <a:effectLst/>
              </a:rPr>
              <a:t>:</a:t>
            </a:r>
          </a:p>
          <a:p>
            <a:pPr marL="457200" lvl="0" indent="-368300" algn="l" rtl="0">
              <a:lnSpc>
                <a:spcPct val="115000"/>
              </a:lnSpc>
              <a:spcBef>
                <a:spcPts val="0"/>
              </a:spcBef>
              <a:spcAft>
                <a:spcPts val="0"/>
              </a:spcAft>
              <a:buClr>
                <a:srgbClr val="333333"/>
              </a:buClr>
              <a:buSzPts val="2200"/>
              <a:buFont typeface="Calibri"/>
              <a:buChar char="-"/>
            </a:pPr>
            <a:endParaRPr lang="cs-CZ" sz="2200" b="0" dirty="0">
              <a:solidFill>
                <a:srgbClr val="333333"/>
              </a:solidFill>
              <a:latin typeface="Calibri"/>
              <a:ea typeface="Calibri"/>
              <a:cs typeface="Calibri"/>
              <a:sym typeface="Calibri"/>
            </a:endParaRPr>
          </a:p>
          <a:p>
            <a:pPr marL="342900" indent="-342900" algn="l">
              <a:buFont typeface="Arial" panose="020B0604020202020204" pitchFamily="34" charset="0"/>
              <a:buChar char="•"/>
            </a:pPr>
            <a:r>
              <a:rPr lang="en-GB" sz="2000" b="0" i="0" dirty="0" err="1">
                <a:solidFill>
                  <a:srgbClr val="333333"/>
                </a:solidFill>
                <a:effectLst/>
              </a:rPr>
              <a:t>Kde</a:t>
            </a:r>
            <a:r>
              <a:rPr lang="en-GB" sz="2000" b="0" i="0" dirty="0">
                <a:solidFill>
                  <a:srgbClr val="333333"/>
                </a:solidFill>
                <a:effectLst/>
              </a:rPr>
              <a:t> </a:t>
            </a:r>
            <a:r>
              <a:rPr lang="en-GB" sz="2000" b="0" i="0" dirty="0" err="1">
                <a:solidFill>
                  <a:srgbClr val="333333"/>
                </a:solidFill>
                <a:effectLst/>
              </a:rPr>
              <a:t>byl</a:t>
            </a:r>
            <a:r>
              <a:rPr lang="en-GB" sz="2000" b="0" i="0" dirty="0">
                <a:solidFill>
                  <a:srgbClr val="333333"/>
                </a:solidFill>
                <a:effectLst/>
              </a:rPr>
              <a:t> </a:t>
            </a:r>
            <a:r>
              <a:rPr lang="en-GB" sz="2000" b="0" i="0" dirty="0" err="1">
                <a:solidFill>
                  <a:srgbClr val="333333"/>
                </a:solidFill>
                <a:effectLst/>
              </a:rPr>
              <a:t>pták</a:t>
            </a:r>
            <a:r>
              <a:rPr lang="en-GB" sz="2000" b="0" i="0" dirty="0">
                <a:solidFill>
                  <a:srgbClr val="333333"/>
                </a:solidFill>
                <a:effectLst/>
              </a:rPr>
              <a:t> </a:t>
            </a:r>
            <a:r>
              <a:rPr lang="en-GB" sz="2000" b="0" i="0" dirty="0" err="1">
                <a:solidFill>
                  <a:srgbClr val="333333"/>
                </a:solidFill>
                <a:effectLst/>
              </a:rPr>
              <a:t>chován</a:t>
            </a:r>
            <a:endParaRPr lang="cs-CZ" sz="2000" b="0" i="0" dirty="0">
              <a:solidFill>
                <a:srgbClr val="333333"/>
              </a:solidFill>
              <a:effectLst/>
            </a:endParaRPr>
          </a:p>
          <a:p>
            <a:pPr marL="342900" indent="-342900" algn="l">
              <a:buFont typeface="Arial" panose="020B0604020202020204" pitchFamily="34" charset="0"/>
              <a:buChar char="•"/>
            </a:pPr>
            <a:r>
              <a:rPr lang="en-GB" sz="2000" b="0" i="0" dirty="0" err="1">
                <a:solidFill>
                  <a:srgbClr val="333333"/>
                </a:solidFill>
                <a:effectLst/>
              </a:rPr>
              <a:t>Jméno</a:t>
            </a:r>
            <a:r>
              <a:rPr lang="en-GB" sz="2000" b="0" i="0" dirty="0">
                <a:solidFill>
                  <a:srgbClr val="333333"/>
                </a:solidFill>
                <a:effectLst/>
              </a:rPr>
              <a:t> </a:t>
            </a:r>
            <a:r>
              <a:rPr lang="en-GB" sz="2000" b="0" i="0" dirty="0" err="1">
                <a:solidFill>
                  <a:srgbClr val="333333"/>
                </a:solidFill>
                <a:effectLst/>
              </a:rPr>
              <a:t>farmáře</a:t>
            </a:r>
            <a:endParaRPr lang="cs-CZ" sz="2000" b="0" i="0" dirty="0">
              <a:solidFill>
                <a:srgbClr val="333333"/>
              </a:solidFill>
              <a:effectLst/>
            </a:endParaRPr>
          </a:p>
          <a:p>
            <a:pPr marL="342900" indent="-342900" algn="l">
              <a:buFont typeface="Arial" panose="020B0604020202020204" pitchFamily="34" charset="0"/>
              <a:buChar char="•"/>
            </a:pPr>
            <a:r>
              <a:rPr lang="en-GB" sz="2000" b="0" i="0" dirty="0" err="1">
                <a:solidFill>
                  <a:srgbClr val="333333"/>
                </a:solidFill>
                <a:effectLst/>
              </a:rPr>
              <a:t>Jaké</a:t>
            </a:r>
            <a:r>
              <a:rPr lang="en-GB" sz="2000" b="0" i="0" dirty="0">
                <a:solidFill>
                  <a:srgbClr val="333333"/>
                </a:solidFill>
                <a:effectLst/>
              </a:rPr>
              <a:t> </a:t>
            </a:r>
            <a:r>
              <a:rPr lang="en-GB" sz="2000" b="0" i="0" dirty="0" err="1">
                <a:solidFill>
                  <a:srgbClr val="333333"/>
                </a:solidFill>
                <a:effectLst/>
              </a:rPr>
              <a:t>krmivo</a:t>
            </a:r>
            <a:r>
              <a:rPr lang="en-GB" sz="2000" b="0" i="0" dirty="0">
                <a:solidFill>
                  <a:srgbClr val="333333"/>
                </a:solidFill>
                <a:effectLst/>
              </a:rPr>
              <a:t> </a:t>
            </a:r>
            <a:r>
              <a:rPr lang="en-GB" sz="2000" b="0" i="0" dirty="0" err="1">
                <a:solidFill>
                  <a:srgbClr val="333333"/>
                </a:solidFill>
                <a:effectLst/>
              </a:rPr>
              <a:t>bylo</a:t>
            </a:r>
            <a:r>
              <a:rPr lang="en-GB" sz="2000" b="0" i="0" dirty="0">
                <a:solidFill>
                  <a:srgbClr val="333333"/>
                </a:solidFill>
                <a:effectLst/>
              </a:rPr>
              <a:t> </a:t>
            </a:r>
            <a:r>
              <a:rPr lang="en-GB" sz="2000" b="0" i="0" dirty="0" err="1">
                <a:solidFill>
                  <a:srgbClr val="333333"/>
                </a:solidFill>
                <a:effectLst/>
              </a:rPr>
              <a:t>použito</a:t>
            </a:r>
            <a:r>
              <a:rPr lang="en-GB" sz="2000" b="0" i="0" dirty="0">
                <a:solidFill>
                  <a:srgbClr val="333333"/>
                </a:solidFill>
                <a:effectLst/>
              </a:rPr>
              <a:t> (</a:t>
            </a:r>
            <a:r>
              <a:rPr lang="cs-CZ" sz="2000" b="0" i="0" dirty="0">
                <a:solidFill>
                  <a:srgbClr val="333333"/>
                </a:solidFill>
                <a:effectLst/>
              </a:rPr>
              <a:t>zda</a:t>
            </a:r>
            <a:r>
              <a:rPr lang="en-GB" sz="2000" b="0" i="0" dirty="0">
                <a:solidFill>
                  <a:srgbClr val="333333"/>
                </a:solidFill>
                <a:effectLst/>
              </a:rPr>
              <a:t> </a:t>
            </a:r>
            <a:r>
              <a:rPr lang="en-GB" sz="2000" b="0" i="0" dirty="0" err="1">
                <a:solidFill>
                  <a:srgbClr val="333333"/>
                </a:solidFill>
                <a:effectLst/>
              </a:rPr>
              <a:t>bylo</a:t>
            </a:r>
            <a:r>
              <a:rPr lang="en-GB" sz="2000" b="0" i="0" dirty="0">
                <a:solidFill>
                  <a:srgbClr val="333333"/>
                </a:solidFill>
                <a:effectLst/>
              </a:rPr>
              <a:t> </a:t>
            </a:r>
            <a:r>
              <a:rPr lang="en-GB" sz="2000" b="0" i="0" dirty="0" err="1">
                <a:solidFill>
                  <a:srgbClr val="333333"/>
                </a:solidFill>
                <a:effectLst/>
              </a:rPr>
              <a:t>nebo</a:t>
            </a:r>
            <a:r>
              <a:rPr lang="en-GB" sz="2000" b="0" i="0" dirty="0">
                <a:solidFill>
                  <a:srgbClr val="333333"/>
                </a:solidFill>
                <a:effectLst/>
              </a:rPr>
              <a:t> </a:t>
            </a:r>
            <a:r>
              <a:rPr lang="en-GB" sz="2000" b="0" i="0" dirty="0" err="1">
                <a:solidFill>
                  <a:srgbClr val="333333"/>
                </a:solidFill>
                <a:effectLst/>
              </a:rPr>
              <a:t>nebylo</a:t>
            </a:r>
            <a:r>
              <a:rPr lang="en-GB" sz="2000" b="0" i="0" dirty="0">
                <a:solidFill>
                  <a:srgbClr val="333333"/>
                </a:solidFill>
                <a:effectLst/>
              </a:rPr>
              <a:t> </a:t>
            </a:r>
            <a:r>
              <a:rPr lang="en-GB" sz="2000" b="0" i="0" dirty="0" err="1">
                <a:solidFill>
                  <a:srgbClr val="333333"/>
                </a:solidFill>
                <a:effectLst/>
              </a:rPr>
              <a:t>krmeno</a:t>
            </a:r>
            <a:r>
              <a:rPr lang="en-GB" sz="2000" b="0" i="0" dirty="0">
                <a:solidFill>
                  <a:srgbClr val="333333"/>
                </a:solidFill>
                <a:effectLst/>
              </a:rPr>
              <a:t> </a:t>
            </a:r>
            <a:r>
              <a:rPr lang="en-GB" sz="2000" b="0" i="0" dirty="0" err="1">
                <a:solidFill>
                  <a:srgbClr val="333333"/>
                </a:solidFill>
                <a:effectLst/>
              </a:rPr>
              <a:t>francouzskými</a:t>
            </a:r>
            <a:r>
              <a:rPr lang="en-GB" sz="2000" b="0" i="0" dirty="0">
                <a:solidFill>
                  <a:srgbClr val="333333"/>
                </a:solidFill>
                <a:effectLst/>
              </a:rPr>
              <a:t> </a:t>
            </a:r>
            <a:r>
              <a:rPr lang="en-GB" sz="2000" b="0" i="0" dirty="0" err="1">
                <a:solidFill>
                  <a:srgbClr val="333333"/>
                </a:solidFill>
                <a:effectLst/>
              </a:rPr>
              <a:t>obilovinami</a:t>
            </a:r>
            <a:r>
              <a:rPr lang="en-GB" sz="2000" b="0" i="0" dirty="0">
                <a:solidFill>
                  <a:srgbClr val="333333"/>
                </a:solidFill>
                <a:effectLst/>
              </a:rPr>
              <a:t> a </a:t>
            </a:r>
            <a:r>
              <a:rPr lang="en-GB" sz="2000" b="0" i="0" dirty="0" err="1">
                <a:solidFill>
                  <a:srgbClr val="333333"/>
                </a:solidFill>
                <a:effectLst/>
              </a:rPr>
              <a:t>sójovými</a:t>
            </a:r>
            <a:r>
              <a:rPr lang="en-GB" sz="2000" b="0" i="0" dirty="0">
                <a:solidFill>
                  <a:srgbClr val="333333"/>
                </a:solidFill>
                <a:effectLst/>
              </a:rPr>
              <a:t> </a:t>
            </a:r>
            <a:r>
              <a:rPr lang="en-GB" sz="2000" b="0" i="0" dirty="0" err="1">
                <a:solidFill>
                  <a:srgbClr val="333333"/>
                </a:solidFill>
                <a:effectLst/>
              </a:rPr>
              <a:t>boby</a:t>
            </a:r>
            <a:r>
              <a:rPr lang="en-GB" sz="2000" b="0" i="0" dirty="0">
                <a:solidFill>
                  <a:srgbClr val="333333"/>
                </a:solidFill>
                <a:effectLst/>
              </a:rPr>
              <a:t>, GMO </a:t>
            </a:r>
            <a:r>
              <a:rPr lang="en-GB" sz="2000" b="0" i="0" dirty="0" err="1">
                <a:solidFill>
                  <a:srgbClr val="333333"/>
                </a:solidFill>
                <a:effectLst/>
              </a:rPr>
              <a:t>produkty</a:t>
            </a:r>
            <a:r>
              <a:rPr lang="en-GB" sz="2000" b="0" i="0" dirty="0">
                <a:solidFill>
                  <a:srgbClr val="333333"/>
                </a:solidFill>
                <a:effectLst/>
              </a:rPr>
              <a:t> </a:t>
            </a:r>
            <a:r>
              <a:rPr lang="en-GB" sz="2000" b="0" i="0" dirty="0" err="1">
                <a:solidFill>
                  <a:srgbClr val="333333"/>
                </a:solidFill>
                <a:effectLst/>
              </a:rPr>
              <a:t>atd</a:t>
            </a:r>
            <a:r>
              <a:rPr lang="en-GB" sz="2000" b="0" i="0" dirty="0">
                <a:solidFill>
                  <a:srgbClr val="333333"/>
                </a:solidFill>
                <a:effectLst/>
              </a:rPr>
              <a:t>.)</a:t>
            </a:r>
            <a:endParaRPr lang="cs-CZ" sz="2000" b="0" i="0" dirty="0">
              <a:solidFill>
                <a:srgbClr val="333333"/>
              </a:solidFill>
              <a:effectLst/>
            </a:endParaRPr>
          </a:p>
          <a:p>
            <a:pPr marL="342900" indent="-342900" algn="l">
              <a:buFont typeface="Arial" panose="020B0604020202020204" pitchFamily="34" charset="0"/>
              <a:buChar char="•"/>
            </a:pPr>
            <a:r>
              <a:rPr lang="en-GB" sz="2000" b="0" i="0" dirty="0" err="1">
                <a:solidFill>
                  <a:srgbClr val="333333"/>
                </a:solidFill>
                <a:effectLst/>
              </a:rPr>
              <a:t>Jakékoli</a:t>
            </a:r>
            <a:r>
              <a:rPr lang="en-GB" sz="2000" b="0" i="0" dirty="0">
                <a:solidFill>
                  <a:srgbClr val="333333"/>
                </a:solidFill>
                <a:effectLst/>
              </a:rPr>
              <a:t> </a:t>
            </a:r>
            <a:r>
              <a:rPr lang="en-GB" sz="2000" b="0" i="0" dirty="0" err="1">
                <a:solidFill>
                  <a:srgbClr val="333333"/>
                </a:solidFill>
                <a:effectLst/>
              </a:rPr>
              <a:t>značky</a:t>
            </a:r>
            <a:r>
              <a:rPr lang="en-GB" sz="2000" b="0" i="0" dirty="0">
                <a:solidFill>
                  <a:srgbClr val="333333"/>
                </a:solidFill>
                <a:effectLst/>
              </a:rPr>
              <a:t> </a:t>
            </a:r>
            <a:r>
              <a:rPr lang="en-GB" sz="2000" b="0" i="0" dirty="0" err="1">
                <a:solidFill>
                  <a:srgbClr val="333333"/>
                </a:solidFill>
                <a:effectLst/>
              </a:rPr>
              <a:t>kvality</a:t>
            </a:r>
            <a:endParaRPr lang="cs-CZ" sz="2000" b="0" i="0" dirty="0">
              <a:solidFill>
                <a:srgbClr val="333333"/>
              </a:solidFill>
              <a:effectLst/>
            </a:endParaRPr>
          </a:p>
          <a:p>
            <a:pPr marL="342900" indent="-342900" algn="l">
              <a:buFont typeface="Arial" panose="020B0604020202020204" pitchFamily="34" charset="0"/>
              <a:buChar char="•"/>
            </a:pPr>
            <a:r>
              <a:rPr lang="en-GB" sz="2000" b="0" i="0" dirty="0" err="1">
                <a:solidFill>
                  <a:srgbClr val="333333"/>
                </a:solidFill>
                <a:effectLst/>
              </a:rPr>
              <a:t>Kde</a:t>
            </a:r>
            <a:r>
              <a:rPr lang="en-GB" sz="2000" b="0" i="0" dirty="0">
                <a:solidFill>
                  <a:srgbClr val="333333"/>
                </a:solidFill>
                <a:effectLst/>
              </a:rPr>
              <a:t> </a:t>
            </a:r>
            <a:r>
              <a:rPr lang="en-GB" sz="2000" b="0" i="0" dirty="0" err="1">
                <a:solidFill>
                  <a:srgbClr val="333333"/>
                </a:solidFill>
                <a:effectLst/>
              </a:rPr>
              <a:t>byl</a:t>
            </a:r>
            <a:r>
              <a:rPr lang="en-GB" sz="2000" b="0" i="0" dirty="0">
                <a:solidFill>
                  <a:srgbClr val="333333"/>
                </a:solidFill>
                <a:effectLst/>
              </a:rPr>
              <a:t> </a:t>
            </a:r>
            <a:r>
              <a:rPr lang="en-GB" sz="2000" b="0" i="0" dirty="0" err="1">
                <a:solidFill>
                  <a:srgbClr val="333333"/>
                </a:solidFill>
                <a:effectLst/>
              </a:rPr>
              <a:t>pták</a:t>
            </a:r>
            <a:r>
              <a:rPr lang="en-GB" sz="2000" b="0" i="0" dirty="0">
                <a:solidFill>
                  <a:srgbClr val="333333"/>
                </a:solidFill>
                <a:effectLst/>
              </a:rPr>
              <a:t> </a:t>
            </a:r>
            <a:r>
              <a:rPr lang="en-GB" sz="2000" b="0" i="0" dirty="0" err="1">
                <a:solidFill>
                  <a:srgbClr val="333333"/>
                </a:solidFill>
                <a:effectLst/>
              </a:rPr>
              <a:t>zabit</a:t>
            </a:r>
            <a:endParaRPr lang="en-GB" sz="2000" b="0" i="0" dirty="0">
              <a:solidFill>
                <a:srgbClr val="333333"/>
              </a:solidFill>
              <a:effectLst/>
            </a:endParaRPr>
          </a:p>
          <a:p>
            <a:pPr marL="0" lvl="0" indent="0" algn="l" rtl="0">
              <a:spcBef>
                <a:spcPts val="0"/>
              </a:spcBef>
              <a:spcAft>
                <a:spcPts val="0"/>
              </a:spcAft>
              <a:buNone/>
            </a:pPr>
            <a:endParaRPr sz="1800" b="0" dirty="0">
              <a:solidFill>
                <a:schemeClr val="dk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pic>
        <p:nvPicPr>
          <p:cNvPr id="828" name="Google Shape;828;p1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29" name="Google Shape;829;p12"/>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PŘÍPADOVÁ STUDIE 1: CARREFOUR</a:t>
            </a:r>
            <a:endParaRPr lang="cs-CZ" sz="2800" dirty="0"/>
          </a:p>
        </p:txBody>
      </p:sp>
      <p:sp>
        <p:nvSpPr>
          <p:cNvPr id="830" name="Google Shape;830;p12"/>
          <p:cNvSpPr txBox="1">
            <a:spLocks noGrp="1"/>
          </p:cNvSpPr>
          <p:nvPr>
            <p:ph type="body" idx="1"/>
          </p:nvPr>
        </p:nvSpPr>
        <p:spPr>
          <a:xfrm>
            <a:off x="717550" y="6717500"/>
            <a:ext cx="9601200" cy="1015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cs-CZ" sz="2200" b="0" dirty="0">
                <a:solidFill>
                  <a:schemeClr val="dk1"/>
                </a:solidFill>
                <a:latin typeface="Calibri"/>
                <a:ea typeface="Calibri"/>
                <a:cs typeface="Calibri"/>
                <a:sym typeface="Calibri"/>
              </a:rPr>
              <a:t>Čtěte více</a:t>
            </a:r>
            <a:r>
              <a:rPr lang="en-GB" sz="2200" b="0" dirty="0">
                <a:solidFill>
                  <a:schemeClr val="dk1"/>
                </a:solidFill>
                <a:latin typeface="Calibri"/>
                <a:ea typeface="Calibri"/>
                <a:cs typeface="Calibri"/>
                <a:sym typeface="Calibri"/>
              </a:rPr>
              <a:t>:  </a:t>
            </a:r>
            <a:r>
              <a:rPr lang="en-GB" sz="2200" b="0" u="sng"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Carrefour uses blockchain to offer consumers greater supply chain transparency - </a:t>
            </a:r>
            <a:r>
              <a:rPr lang="en-GB" sz="2200" b="0" u="sng" dirty="0" err="1">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RetailWire</a:t>
            </a:r>
            <a:r>
              <a:rPr lang="en-GB" sz="2200" b="0" u="sng"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en-GB" sz="2200" b="0" dirty="0">
                <a:solidFill>
                  <a:schemeClr val="dk1"/>
                </a:solidFill>
                <a:latin typeface="Calibri"/>
                <a:ea typeface="Calibri"/>
                <a:cs typeface="Calibri"/>
                <a:sym typeface="Calibri"/>
              </a:rPr>
              <a:t> </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p:txBody>
      </p:sp>
      <p:pic>
        <p:nvPicPr>
          <p:cNvPr id="831" name="Google Shape;831;p12"/>
          <p:cNvPicPr preferRelativeResize="0"/>
          <p:nvPr/>
        </p:nvPicPr>
        <p:blipFill rotWithShape="1">
          <a:blip r:embed="rId5">
            <a:alphaModFix/>
          </a:blip>
          <a:srcRect t="1310" b="3759"/>
          <a:stretch/>
        </p:blipFill>
        <p:spPr>
          <a:xfrm>
            <a:off x="717550" y="1231587"/>
            <a:ext cx="9258302" cy="53237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pic>
        <p:nvPicPr>
          <p:cNvPr id="837" name="Google Shape;837;p1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38" name="Google Shape;838;p13"/>
          <p:cNvSpPr txBox="1"/>
          <p:nvPr/>
        </p:nvSpPr>
        <p:spPr>
          <a:xfrm>
            <a:off x="393700" y="431877"/>
            <a:ext cx="73152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PŘÍPADOVÁ STUDIE 1: CARREFOUR</a:t>
            </a:r>
            <a:endParaRPr lang="cs-CZ" sz="2800" dirty="0"/>
          </a:p>
        </p:txBody>
      </p:sp>
      <p:sp>
        <p:nvSpPr>
          <p:cNvPr id="839" name="Google Shape;839;p13"/>
          <p:cNvSpPr txBox="1">
            <a:spLocks noGrp="1"/>
          </p:cNvSpPr>
          <p:nvPr>
            <p:ph type="body" idx="1"/>
          </p:nvPr>
        </p:nvSpPr>
        <p:spPr>
          <a:xfrm>
            <a:off x="393700" y="1386175"/>
            <a:ext cx="9626700" cy="2462213"/>
          </a:xfrm>
          <a:prstGeom prst="rect">
            <a:avLst/>
          </a:prstGeom>
          <a:noFill/>
          <a:ln>
            <a:noFill/>
          </a:ln>
        </p:spPr>
        <p:txBody>
          <a:bodyPr spcFirstLastPara="1" wrap="square" lIns="0" tIns="0" rIns="0" bIns="0" anchor="t" anchorCtr="0">
            <a:spAutoFit/>
          </a:bodyPr>
          <a:lstStyle/>
          <a:p>
            <a:r>
              <a:rPr lang="en-GB" sz="2000" b="1" dirty="0">
                <a:solidFill>
                  <a:srgbClr val="262626"/>
                </a:solidFill>
              </a:rPr>
              <a:t>Trend </a:t>
            </a:r>
            <a:r>
              <a:rPr lang="en-GB" sz="2000" b="1" dirty="0" err="1">
                <a:solidFill>
                  <a:srgbClr val="262626"/>
                </a:solidFill>
              </a:rPr>
              <a:t>přesných</a:t>
            </a:r>
            <a:r>
              <a:rPr lang="en-GB" sz="2000" b="1" dirty="0">
                <a:solidFill>
                  <a:srgbClr val="262626"/>
                </a:solidFill>
              </a:rPr>
              <a:t> a </a:t>
            </a:r>
            <a:r>
              <a:rPr lang="en-GB" sz="2000" b="1" dirty="0" err="1">
                <a:solidFill>
                  <a:srgbClr val="262626"/>
                </a:solidFill>
              </a:rPr>
              <a:t>širších</a:t>
            </a:r>
            <a:r>
              <a:rPr lang="en-GB" sz="2000" b="1" dirty="0">
                <a:solidFill>
                  <a:srgbClr val="262626"/>
                </a:solidFill>
              </a:rPr>
              <a:t> </a:t>
            </a:r>
            <a:r>
              <a:rPr lang="en-GB" sz="2000" b="1" dirty="0" err="1">
                <a:solidFill>
                  <a:srgbClr val="262626"/>
                </a:solidFill>
              </a:rPr>
              <a:t>informací</a:t>
            </a:r>
            <a:r>
              <a:rPr lang="en-GB" sz="2000" b="1" dirty="0">
                <a:solidFill>
                  <a:srgbClr val="262626"/>
                </a:solidFill>
              </a:rPr>
              <a:t> je </a:t>
            </a:r>
            <a:r>
              <a:rPr lang="en-GB" sz="2000" b="1" dirty="0" err="1">
                <a:solidFill>
                  <a:srgbClr val="262626"/>
                </a:solidFill>
              </a:rPr>
              <a:t>na</a:t>
            </a:r>
            <a:r>
              <a:rPr lang="en-GB" sz="2000" b="1" dirty="0">
                <a:solidFill>
                  <a:srgbClr val="262626"/>
                </a:solidFill>
              </a:rPr>
              <a:t> </a:t>
            </a:r>
            <a:r>
              <a:rPr lang="en-GB" sz="2000" b="1" dirty="0" err="1">
                <a:solidFill>
                  <a:srgbClr val="262626"/>
                </a:solidFill>
              </a:rPr>
              <a:t>vzestupu</a:t>
            </a:r>
            <a:endParaRPr lang="cs-CZ" sz="2000" b="1" dirty="0">
              <a:solidFill>
                <a:srgbClr val="262626"/>
              </a:solidFill>
            </a:endParaRPr>
          </a:p>
          <a:p>
            <a:pPr marL="457200" lvl="0" indent="0" algn="l" rtl="0">
              <a:spcBef>
                <a:spcPts val="0"/>
              </a:spcBef>
              <a:spcAft>
                <a:spcPts val="0"/>
              </a:spcAft>
              <a:buNone/>
            </a:pPr>
            <a:endParaRPr sz="2200" b="0" dirty="0">
              <a:solidFill>
                <a:schemeClr val="dk1"/>
              </a:solidFill>
              <a:latin typeface="Calibri"/>
              <a:ea typeface="Calibri"/>
              <a:cs typeface="Calibri"/>
              <a:sym typeface="Calibri"/>
            </a:endParaRPr>
          </a:p>
          <a:p>
            <a:pPr marL="342900" indent="-342900">
              <a:buFont typeface="Arial" panose="020B0604020202020204" pitchFamily="34" charset="0"/>
              <a:buChar char="•"/>
            </a:pPr>
            <a:r>
              <a:rPr lang="en-GB" sz="2000" b="0" i="0" dirty="0">
                <a:solidFill>
                  <a:srgbClr val="262626"/>
                </a:solidFill>
                <a:effectLst/>
              </a:rPr>
              <a:t>73 % </a:t>
            </a:r>
            <a:r>
              <a:rPr lang="en-GB" sz="2000" b="0" i="0" dirty="0" err="1">
                <a:solidFill>
                  <a:srgbClr val="262626"/>
                </a:solidFill>
                <a:effectLst/>
              </a:rPr>
              <a:t>zákazníků</a:t>
            </a:r>
            <a:r>
              <a:rPr lang="en-GB" sz="2000" b="0" i="0" dirty="0">
                <a:solidFill>
                  <a:srgbClr val="262626"/>
                </a:solidFill>
                <a:effectLst/>
              </a:rPr>
              <a:t> je </a:t>
            </a:r>
            <a:r>
              <a:rPr lang="en-GB" sz="2000" b="0" i="0" dirty="0" err="1">
                <a:solidFill>
                  <a:srgbClr val="262626"/>
                </a:solidFill>
                <a:effectLst/>
              </a:rPr>
              <a:t>ochotno</a:t>
            </a:r>
            <a:r>
              <a:rPr lang="en-GB" sz="2000" b="0" i="0" dirty="0">
                <a:solidFill>
                  <a:srgbClr val="262626"/>
                </a:solidFill>
                <a:effectLst/>
              </a:rPr>
              <a:t> </a:t>
            </a:r>
            <a:r>
              <a:rPr lang="en-GB" sz="2000" b="0" i="0" dirty="0" err="1">
                <a:solidFill>
                  <a:srgbClr val="262626"/>
                </a:solidFill>
                <a:effectLst/>
              </a:rPr>
              <a:t>zaplatit</a:t>
            </a:r>
            <a:r>
              <a:rPr lang="en-GB" sz="2000" b="0" i="0" dirty="0">
                <a:solidFill>
                  <a:srgbClr val="262626"/>
                </a:solidFill>
                <a:effectLst/>
              </a:rPr>
              <a:t> za </a:t>
            </a:r>
            <a:r>
              <a:rPr lang="en-GB" sz="2000" b="0" i="0" dirty="0" err="1">
                <a:solidFill>
                  <a:srgbClr val="262626"/>
                </a:solidFill>
                <a:effectLst/>
              </a:rPr>
              <a:t>více</a:t>
            </a:r>
            <a:r>
              <a:rPr lang="en-GB" sz="2000" b="0" i="0" dirty="0">
                <a:solidFill>
                  <a:srgbClr val="262626"/>
                </a:solidFill>
                <a:effectLst/>
              </a:rPr>
              <a:t> </a:t>
            </a:r>
            <a:r>
              <a:rPr lang="en-GB" sz="2000" b="0" i="0" dirty="0" err="1">
                <a:solidFill>
                  <a:srgbClr val="262626"/>
                </a:solidFill>
                <a:effectLst/>
              </a:rPr>
              <a:t>kvality</a:t>
            </a:r>
            <a:r>
              <a:rPr lang="en-GB" sz="2000" b="0" i="0" dirty="0">
                <a:solidFill>
                  <a:srgbClr val="262626"/>
                </a:solidFill>
                <a:effectLst/>
              </a:rPr>
              <a:t> / </a:t>
            </a:r>
            <a:r>
              <a:rPr lang="en-GB" sz="2000" b="0" i="0" dirty="0" err="1">
                <a:solidFill>
                  <a:srgbClr val="262626"/>
                </a:solidFill>
                <a:effectLst/>
              </a:rPr>
              <a:t>informací</a:t>
            </a:r>
            <a:endParaRPr lang="cs-CZ" sz="2000" b="0" i="0" dirty="0">
              <a:solidFill>
                <a:srgbClr val="262626"/>
              </a:solidFill>
              <a:effectLst/>
            </a:endParaRPr>
          </a:p>
          <a:p>
            <a:pPr marL="342900" indent="-342900">
              <a:buFont typeface="Arial" panose="020B0604020202020204" pitchFamily="34" charset="0"/>
              <a:buChar char="•"/>
            </a:pPr>
            <a:r>
              <a:rPr lang="en-GB" sz="2000" b="0" i="0" dirty="0" err="1">
                <a:solidFill>
                  <a:srgbClr val="262626"/>
                </a:solidFill>
                <a:effectLst/>
              </a:rPr>
              <a:t>Štítků</a:t>
            </a:r>
            <a:r>
              <a:rPr lang="en-GB" sz="2000" b="0" i="0" dirty="0">
                <a:solidFill>
                  <a:srgbClr val="262626"/>
                </a:solidFill>
                <a:effectLst/>
              </a:rPr>
              <a:t> a </a:t>
            </a:r>
            <a:r>
              <a:rPr lang="en-GB" sz="2000" b="0" i="0" dirty="0" err="1">
                <a:solidFill>
                  <a:srgbClr val="262626"/>
                </a:solidFill>
                <a:effectLst/>
              </a:rPr>
              <a:t>certifikací</a:t>
            </a:r>
            <a:r>
              <a:rPr lang="en-GB" sz="2000" b="0" i="0" dirty="0">
                <a:solidFill>
                  <a:srgbClr val="262626"/>
                </a:solidFill>
                <a:effectLst/>
              </a:rPr>
              <a:t> je </a:t>
            </a:r>
            <a:r>
              <a:rPr lang="en-GB" sz="2000" b="0" i="0" dirty="0" err="1">
                <a:solidFill>
                  <a:srgbClr val="262626"/>
                </a:solidFill>
                <a:effectLst/>
              </a:rPr>
              <a:t>mnoho</a:t>
            </a:r>
            <a:r>
              <a:rPr lang="en-GB" sz="2000" b="0" i="0" dirty="0">
                <a:solidFill>
                  <a:srgbClr val="262626"/>
                </a:solidFill>
                <a:effectLst/>
              </a:rPr>
              <a:t>  </a:t>
            </a:r>
            <a:endParaRPr lang="cs-CZ" sz="2000" b="0" i="0" dirty="0">
              <a:solidFill>
                <a:srgbClr val="262626"/>
              </a:solidFill>
              <a:effectLst/>
            </a:endParaRPr>
          </a:p>
          <a:p>
            <a:pPr marL="342900" indent="-342900">
              <a:buFont typeface="Arial" panose="020B0604020202020204" pitchFamily="34" charset="0"/>
              <a:buChar char="•"/>
            </a:pPr>
            <a:r>
              <a:rPr lang="en-GB" sz="2000" b="0" i="0" dirty="0" err="1">
                <a:solidFill>
                  <a:srgbClr val="262626"/>
                </a:solidFill>
                <a:effectLst/>
              </a:rPr>
              <a:t>Poptávka</a:t>
            </a:r>
            <a:r>
              <a:rPr lang="en-GB" sz="2000" b="0" i="0" dirty="0">
                <a:solidFill>
                  <a:srgbClr val="262626"/>
                </a:solidFill>
                <a:effectLst/>
              </a:rPr>
              <a:t> po </a:t>
            </a:r>
            <a:r>
              <a:rPr lang="en-GB" sz="2000" b="0" i="0" dirty="0" err="1">
                <a:solidFill>
                  <a:srgbClr val="262626"/>
                </a:solidFill>
                <a:effectLst/>
              </a:rPr>
              <a:t>místním</a:t>
            </a:r>
            <a:r>
              <a:rPr lang="en-GB" sz="2000" b="0" i="0" dirty="0">
                <a:solidFill>
                  <a:srgbClr val="262626"/>
                </a:solidFill>
                <a:effectLst/>
              </a:rPr>
              <a:t> </a:t>
            </a:r>
            <a:r>
              <a:rPr lang="en-GB" sz="2000" b="0" i="0" dirty="0" err="1">
                <a:solidFill>
                  <a:srgbClr val="262626"/>
                </a:solidFill>
                <a:effectLst/>
              </a:rPr>
              <a:t>původu</a:t>
            </a:r>
            <a:endParaRPr lang="cs-CZ" sz="2000" b="0" i="0" dirty="0">
              <a:solidFill>
                <a:srgbClr val="262626"/>
              </a:solidFill>
              <a:effectLst/>
            </a:endParaRPr>
          </a:p>
          <a:p>
            <a:pPr marL="342900" indent="-342900">
              <a:buFont typeface="Arial" panose="020B0604020202020204" pitchFamily="34" charset="0"/>
              <a:buChar char="•"/>
            </a:pPr>
            <a:r>
              <a:rPr lang="en-GB" sz="2000" b="0" i="0" dirty="0">
                <a:solidFill>
                  <a:srgbClr val="262626"/>
                </a:solidFill>
                <a:effectLst/>
              </a:rPr>
              <a:t>« </a:t>
            </a:r>
            <a:r>
              <a:rPr lang="cs-CZ" sz="2000" b="0" i="0" dirty="0">
                <a:solidFill>
                  <a:srgbClr val="262626"/>
                </a:solidFill>
                <a:effectLst/>
              </a:rPr>
              <a:t>bez</a:t>
            </a:r>
            <a:r>
              <a:rPr lang="en-GB" sz="2000" b="0" i="0" dirty="0">
                <a:solidFill>
                  <a:srgbClr val="262626"/>
                </a:solidFill>
                <a:effectLst/>
              </a:rPr>
              <a:t> » </a:t>
            </a:r>
            <a:r>
              <a:rPr lang="cs-CZ" sz="2000" b="0" i="0" dirty="0">
                <a:solidFill>
                  <a:srgbClr val="262626"/>
                </a:solidFill>
                <a:effectLst/>
              </a:rPr>
              <a:t>rostoucích segmentů</a:t>
            </a:r>
            <a:r>
              <a:rPr lang="en-GB" sz="2000" b="0" i="0" dirty="0">
                <a:solidFill>
                  <a:srgbClr val="262626"/>
                </a:solidFill>
                <a:effectLst/>
              </a:rPr>
              <a:t> </a:t>
            </a:r>
          </a:p>
          <a:p>
            <a:pPr marL="342900" indent="-342900">
              <a:buFont typeface="Arial" panose="020B0604020202020204" pitchFamily="34" charset="0"/>
              <a:buChar char="•"/>
            </a:pPr>
            <a:r>
              <a:rPr lang="en-GB" sz="2000" b="0" i="0" dirty="0">
                <a:solidFill>
                  <a:srgbClr val="262626"/>
                </a:solidFill>
                <a:effectLst/>
              </a:rPr>
              <a:t> </a:t>
            </a:r>
            <a:r>
              <a:rPr lang="en-GB" sz="2000" b="0" i="0" dirty="0" err="1">
                <a:solidFill>
                  <a:srgbClr val="262626"/>
                </a:solidFill>
                <a:effectLst/>
              </a:rPr>
              <a:t>Zákazníci</a:t>
            </a:r>
            <a:r>
              <a:rPr lang="en-GB" sz="2000" b="0" i="0" dirty="0">
                <a:solidFill>
                  <a:srgbClr val="262626"/>
                </a:solidFill>
                <a:effectLst/>
              </a:rPr>
              <a:t> se </a:t>
            </a:r>
            <a:r>
              <a:rPr lang="en-GB" sz="2000" b="0" i="0" dirty="0" err="1">
                <a:solidFill>
                  <a:srgbClr val="262626"/>
                </a:solidFill>
                <a:effectLst/>
              </a:rPr>
              <a:t>přesouvají</a:t>
            </a:r>
            <a:r>
              <a:rPr lang="en-GB" sz="2000" b="0" i="0" dirty="0">
                <a:solidFill>
                  <a:srgbClr val="262626"/>
                </a:solidFill>
                <a:effectLst/>
              </a:rPr>
              <a:t> od </a:t>
            </a:r>
            <a:r>
              <a:rPr lang="en-GB" sz="2000" b="0" i="0" dirty="0" err="1">
                <a:solidFill>
                  <a:srgbClr val="262626"/>
                </a:solidFill>
                <a:effectLst/>
              </a:rPr>
              <a:t>hojnosti</a:t>
            </a:r>
            <a:r>
              <a:rPr lang="en-GB" sz="2000" b="0" i="0" dirty="0">
                <a:solidFill>
                  <a:srgbClr val="262626"/>
                </a:solidFill>
                <a:effectLst/>
              </a:rPr>
              <a:t> </a:t>
            </a:r>
            <a:r>
              <a:rPr lang="en-GB" sz="2000" b="0" i="0" dirty="0" err="1">
                <a:solidFill>
                  <a:srgbClr val="262626"/>
                </a:solidFill>
                <a:effectLst/>
              </a:rPr>
              <a:t>ke</a:t>
            </a:r>
            <a:r>
              <a:rPr lang="en-GB" sz="2000" b="0" i="0" dirty="0">
                <a:solidFill>
                  <a:srgbClr val="262626"/>
                </a:solidFill>
                <a:effectLst/>
              </a:rPr>
              <a:t> </a:t>
            </a:r>
            <a:r>
              <a:rPr lang="en-GB" sz="2000" b="0" i="0" dirty="0" err="1">
                <a:solidFill>
                  <a:srgbClr val="262626"/>
                </a:solidFill>
                <a:effectLst/>
              </a:rPr>
              <a:t>kvalitě</a:t>
            </a:r>
            <a:r>
              <a:rPr lang="en-GB" sz="2000" b="0" i="0" dirty="0">
                <a:solidFill>
                  <a:srgbClr val="262626"/>
                </a:solidFill>
                <a:effectLst/>
              </a:rPr>
              <a:t> a </a:t>
            </a:r>
            <a:r>
              <a:rPr lang="en-GB" sz="2000" b="0" i="0" dirty="0" err="1">
                <a:solidFill>
                  <a:srgbClr val="262626"/>
                </a:solidFill>
                <a:effectLst/>
              </a:rPr>
              <a:t>důvěře</a:t>
            </a:r>
            <a:endParaRPr lang="en-GB" sz="2000" b="0" i="0" dirty="0">
              <a:solidFill>
                <a:srgbClr val="262626"/>
              </a:solidFill>
              <a:effectLst/>
            </a:endParaRPr>
          </a:p>
          <a:p>
            <a:pPr marL="0" lvl="0" indent="0" algn="l" rtl="0">
              <a:spcBef>
                <a:spcPts val="0"/>
              </a:spcBef>
              <a:spcAft>
                <a:spcPts val="0"/>
              </a:spcAft>
              <a:buNone/>
            </a:pPr>
            <a:endParaRPr sz="1800" b="0" dirty="0">
              <a:solidFill>
                <a:schemeClr val="dk1"/>
              </a:solidFill>
            </a:endParaRPr>
          </a:p>
        </p:txBody>
      </p:sp>
      <p:pic>
        <p:nvPicPr>
          <p:cNvPr id="840" name="Google Shape;840;p13"/>
          <p:cNvPicPr preferRelativeResize="0"/>
          <p:nvPr/>
        </p:nvPicPr>
        <p:blipFill rotWithShape="1">
          <a:blip r:embed="rId4">
            <a:alphaModFix/>
          </a:blip>
          <a:srcRect l="5651" t="5935"/>
          <a:stretch/>
        </p:blipFill>
        <p:spPr>
          <a:xfrm>
            <a:off x="557263" y="4167525"/>
            <a:ext cx="9801277" cy="2718550"/>
          </a:xfrm>
          <a:prstGeom prst="rect">
            <a:avLst/>
          </a:prstGeom>
          <a:noFill/>
          <a:ln>
            <a:noFill/>
          </a:ln>
        </p:spPr>
      </p:pic>
      <p:sp>
        <p:nvSpPr>
          <p:cNvPr id="841" name="Google Shape;841;p13"/>
          <p:cNvSpPr txBox="1"/>
          <p:nvPr/>
        </p:nvSpPr>
        <p:spPr>
          <a:xfrm>
            <a:off x="723900" y="7115175"/>
            <a:ext cx="9468000" cy="21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u="sng">
                <a:solidFill>
                  <a:schemeClr val="accent3"/>
                </a:solidFill>
                <a:latin typeface="Calibri"/>
                <a:ea typeface="Calibri"/>
                <a:cs typeface="Calibri"/>
                <a:sym typeface="Calibri"/>
              </a:rPr>
              <a:t>Carrefour’s blockchain organises community data into chains of blocks</a:t>
            </a:r>
            <a:r>
              <a:rPr lang="en-GB">
                <a:solidFill>
                  <a:schemeClr val="accent3"/>
                </a:solidFill>
                <a:latin typeface="Calibri"/>
                <a:ea typeface="Calibri"/>
                <a:cs typeface="Calibri"/>
                <a:sym typeface="Calibri"/>
              </a:rPr>
              <a:t> </a:t>
            </a:r>
            <a:endParaRPr>
              <a:solidFill>
                <a:schemeClr val="accent3"/>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pic>
        <p:nvPicPr>
          <p:cNvPr id="847" name="Google Shape;847;g281fc3c1766_0_58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48" name="Google Shape;848;g281fc3c1766_0_580"/>
          <p:cNvSpPr txBox="1"/>
          <p:nvPr/>
        </p:nvSpPr>
        <p:spPr>
          <a:xfrm>
            <a:off x="393699" y="431877"/>
            <a:ext cx="6731495"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PŘÍPADOVÁ STUDIE 2: PROVENANCE</a:t>
            </a:r>
            <a:endParaRPr lang="cs-CZ" sz="2800" dirty="0"/>
          </a:p>
        </p:txBody>
      </p:sp>
      <p:sp>
        <p:nvSpPr>
          <p:cNvPr id="849" name="Google Shape;849;g281fc3c1766_0_580"/>
          <p:cNvSpPr txBox="1">
            <a:spLocks noGrp="1"/>
          </p:cNvSpPr>
          <p:nvPr>
            <p:ph type="body" idx="1"/>
          </p:nvPr>
        </p:nvSpPr>
        <p:spPr>
          <a:xfrm>
            <a:off x="546100" y="1800225"/>
            <a:ext cx="9601200" cy="277200"/>
          </a:xfrm>
          <a:prstGeom prst="rect">
            <a:avLst/>
          </a:prstGeom>
          <a:noFill/>
          <a:ln>
            <a:noFill/>
          </a:ln>
        </p:spPr>
        <p:txBody>
          <a:bodyPr spcFirstLastPara="1" wrap="square" lIns="0" tIns="0" rIns="0" bIns="0" anchor="t" anchorCtr="0">
            <a:spAutoFit/>
          </a:bodyPr>
          <a:lstStyle/>
          <a:p>
            <a:pPr marL="285750" lvl="0" indent="-171450" algn="l" rtl="0">
              <a:spcBef>
                <a:spcPts val="0"/>
              </a:spcBef>
              <a:spcAft>
                <a:spcPts val="0"/>
              </a:spcAft>
              <a:buClr>
                <a:srgbClr val="7CACD2"/>
              </a:buClr>
              <a:buSzPts val="1800"/>
              <a:buFont typeface="Arial"/>
              <a:buNone/>
            </a:pPr>
            <a:endParaRPr sz="1800" b="0">
              <a:solidFill>
                <a:schemeClr val="dk1"/>
              </a:solidFill>
            </a:endParaRPr>
          </a:p>
        </p:txBody>
      </p:sp>
      <p:pic>
        <p:nvPicPr>
          <p:cNvPr id="850" name="Google Shape;850;g281fc3c1766_0_580"/>
          <p:cNvPicPr preferRelativeResize="0"/>
          <p:nvPr/>
        </p:nvPicPr>
        <p:blipFill>
          <a:blip r:embed="rId4">
            <a:alphaModFix/>
          </a:blip>
          <a:stretch>
            <a:fillRect/>
          </a:stretch>
        </p:blipFill>
        <p:spPr>
          <a:xfrm>
            <a:off x="0" y="1162825"/>
            <a:ext cx="10693400" cy="6400024"/>
          </a:xfrm>
          <a:prstGeom prst="rect">
            <a:avLst/>
          </a:prstGeom>
          <a:noFill/>
          <a:ln>
            <a:noFill/>
          </a:ln>
        </p:spPr>
      </p:pic>
      <p:pic>
        <p:nvPicPr>
          <p:cNvPr id="851" name="Google Shape;851;g281fc3c1766_0_580"/>
          <p:cNvPicPr preferRelativeResize="0"/>
          <p:nvPr/>
        </p:nvPicPr>
        <p:blipFill rotWithShape="1">
          <a:blip r:embed="rId3">
            <a:alphaModFix/>
          </a:blip>
          <a:srcRect/>
          <a:stretch/>
        </p:blipFill>
        <p:spPr>
          <a:xfrm>
            <a:off x="0" y="2409825"/>
            <a:ext cx="5343525" cy="4124325"/>
          </a:xfrm>
          <a:prstGeom prst="rect">
            <a:avLst/>
          </a:prstGeom>
          <a:noFill/>
          <a:ln>
            <a:noFill/>
          </a:ln>
        </p:spPr>
      </p:pic>
      <p:sp>
        <p:nvSpPr>
          <p:cNvPr id="852" name="Google Shape;852;g281fc3c1766_0_580"/>
          <p:cNvSpPr txBox="1"/>
          <p:nvPr/>
        </p:nvSpPr>
        <p:spPr>
          <a:xfrm>
            <a:off x="71500" y="3325188"/>
            <a:ext cx="5200500" cy="1954351"/>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1000"/>
              </a:spcBef>
              <a:spcAft>
                <a:spcPts val="0"/>
              </a:spcAft>
              <a:buNone/>
            </a:pPr>
            <a:r>
              <a:rPr lang="en-GB" sz="2500" b="1" dirty="0">
                <a:solidFill>
                  <a:srgbClr val="FFFFFF"/>
                </a:solidFill>
                <a:latin typeface="Calibri"/>
                <a:ea typeface="Calibri"/>
                <a:cs typeface="Calibri"/>
                <a:sym typeface="Calibri"/>
              </a:rPr>
              <a:t> </a:t>
            </a:r>
            <a:r>
              <a:rPr lang="cs-CZ" sz="2500" b="1" dirty="0">
                <a:solidFill>
                  <a:srgbClr val="FFFFFF"/>
                </a:solidFill>
                <a:latin typeface="Calibri"/>
                <a:ea typeface="Calibri"/>
                <a:cs typeface="Calibri"/>
                <a:sym typeface="Calibri"/>
              </a:rPr>
              <a:t>Seznamte se s </a:t>
            </a:r>
            <a:r>
              <a:rPr lang="en-GB" sz="2500" b="1" dirty="0">
                <a:solidFill>
                  <a:srgbClr val="FFFFFF"/>
                </a:solidFill>
                <a:latin typeface="Calibri"/>
                <a:ea typeface="Calibri"/>
                <a:cs typeface="Calibri"/>
                <a:sym typeface="Calibri"/>
              </a:rPr>
              <a:t>Provenance</a:t>
            </a:r>
            <a:endParaRPr sz="2500" b="1" dirty="0">
              <a:solidFill>
                <a:srgbClr val="FFFFFF"/>
              </a:solidFill>
              <a:latin typeface="Calibri"/>
              <a:ea typeface="Calibri"/>
              <a:cs typeface="Calibri"/>
              <a:sym typeface="Calibri"/>
            </a:endParaRPr>
          </a:p>
          <a:p>
            <a:pPr marL="0" lvl="0" indent="0" algn="ctr" rtl="0">
              <a:lnSpc>
                <a:spcPct val="90000"/>
              </a:lnSpc>
              <a:spcBef>
                <a:spcPts val="1000"/>
              </a:spcBef>
              <a:spcAft>
                <a:spcPts val="0"/>
              </a:spcAft>
              <a:buNone/>
            </a:pPr>
            <a:r>
              <a:rPr lang="en-GB" sz="2500" i="1" dirty="0" err="1">
                <a:solidFill>
                  <a:srgbClr val="FFFFFF"/>
                </a:solidFill>
                <a:latin typeface="Calibri"/>
                <a:ea typeface="Calibri"/>
                <a:cs typeface="Calibri"/>
                <a:sym typeface="Calibri"/>
              </a:rPr>
              <a:t>Britská</a:t>
            </a:r>
            <a:r>
              <a:rPr lang="en-GB" sz="2500" i="1" dirty="0">
                <a:solidFill>
                  <a:srgbClr val="FFFFFF"/>
                </a:solidFill>
                <a:latin typeface="Calibri"/>
                <a:ea typeface="Calibri"/>
                <a:cs typeface="Calibri"/>
                <a:sym typeface="Calibri"/>
              </a:rPr>
              <a:t> </a:t>
            </a:r>
            <a:r>
              <a:rPr lang="en-GB" sz="2500" i="1" dirty="0" err="1">
                <a:solidFill>
                  <a:srgbClr val="FFFFFF"/>
                </a:solidFill>
                <a:latin typeface="Calibri"/>
                <a:ea typeface="Calibri"/>
                <a:cs typeface="Calibri"/>
                <a:sym typeface="Calibri"/>
              </a:rPr>
              <a:t>společnost</a:t>
            </a:r>
            <a:r>
              <a:rPr lang="en-GB" sz="2500" i="1" dirty="0">
                <a:solidFill>
                  <a:srgbClr val="FFFFFF"/>
                </a:solidFill>
                <a:latin typeface="Calibri"/>
                <a:ea typeface="Calibri"/>
                <a:cs typeface="Calibri"/>
                <a:sym typeface="Calibri"/>
              </a:rPr>
              <a:t> </a:t>
            </a:r>
            <a:r>
              <a:rPr lang="en-GB" sz="2500" i="1" dirty="0" err="1">
                <a:solidFill>
                  <a:srgbClr val="FFFFFF"/>
                </a:solidFill>
                <a:latin typeface="Calibri"/>
                <a:ea typeface="Calibri"/>
                <a:cs typeface="Calibri"/>
                <a:sym typeface="Calibri"/>
              </a:rPr>
              <a:t>revoluční</a:t>
            </a:r>
            <a:r>
              <a:rPr lang="en-GB" sz="2500" i="1" dirty="0">
                <a:solidFill>
                  <a:srgbClr val="FFFFFF"/>
                </a:solidFill>
                <a:latin typeface="Calibri"/>
                <a:ea typeface="Calibri"/>
                <a:cs typeface="Calibri"/>
                <a:sym typeface="Calibri"/>
              </a:rPr>
              <a:t> v </a:t>
            </a:r>
            <a:r>
              <a:rPr lang="en-GB" sz="2500" i="1" dirty="0" err="1">
                <a:solidFill>
                  <a:srgbClr val="FFFFFF"/>
                </a:solidFill>
                <a:latin typeface="Calibri"/>
                <a:ea typeface="Calibri"/>
                <a:cs typeface="Calibri"/>
                <a:sym typeface="Calibri"/>
              </a:rPr>
              <a:t>transparentnosti</a:t>
            </a:r>
            <a:endParaRPr sz="2500" i="1" dirty="0">
              <a:solidFill>
                <a:srgbClr val="FFFFFF"/>
              </a:solidFill>
              <a:latin typeface="Calibri"/>
              <a:ea typeface="Calibri"/>
              <a:cs typeface="Calibri"/>
              <a:sym typeface="Calibri"/>
            </a:endParaRPr>
          </a:p>
          <a:p>
            <a:pPr marL="0" lvl="0" indent="0" algn="ctr" rtl="0">
              <a:lnSpc>
                <a:spcPct val="90000"/>
              </a:lnSpc>
              <a:spcBef>
                <a:spcPts val="1000"/>
              </a:spcBef>
              <a:spcAft>
                <a:spcPts val="0"/>
              </a:spcAft>
              <a:buNone/>
            </a:pPr>
            <a:r>
              <a:rPr lang="en-GB" sz="2500" u="sng" dirty="0">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https://www.provenance.org/</a:t>
            </a:r>
            <a:endParaRPr sz="2500" dirty="0">
              <a:solidFill>
                <a:schemeClr val="lt1"/>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pic>
        <p:nvPicPr>
          <p:cNvPr id="858" name="Google Shape;858;p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59" name="Google Shape;859;p9"/>
          <p:cNvSpPr txBox="1"/>
          <p:nvPr/>
        </p:nvSpPr>
        <p:spPr>
          <a:xfrm>
            <a:off x="393700" y="431877"/>
            <a:ext cx="6778996"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PŘÍPADOVÁ STUDIE </a:t>
            </a:r>
            <a:r>
              <a:rPr lang="en-GB" sz="2800" dirty="0">
                <a:solidFill>
                  <a:schemeClr val="lt1"/>
                </a:solidFill>
                <a:latin typeface="Open Sans"/>
                <a:ea typeface="Open Sans"/>
                <a:cs typeface="Open Sans"/>
                <a:sym typeface="Open Sans"/>
              </a:rPr>
              <a:t>2: PROVENANCE</a:t>
            </a:r>
            <a:endParaRPr dirty="0"/>
          </a:p>
        </p:txBody>
      </p:sp>
      <p:sp>
        <p:nvSpPr>
          <p:cNvPr id="860" name="Google Shape;860;p9"/>
          <p:cNvSpPr txBox="1">
            <a:spLocks noGrp="1"/>
          </p:cNvSpPr>
          <p:nvPr>
            <p:ph type="body" idx="1"/>
          </p:nvPr>
        </p:nvSpPr>
        <p:spPr>
          <a:xfrm>
            <a:off x="393700" y="1524000"/>
            <a:ext cx="9601200" cy="4924425"/>
          </a:xfrm>
          <a:prstGeom prst="rect">
            <a:avLst/>
          </a:prstGeom>
          <a:noFill/>
          <a:ln>
            <a:noFill/>
          </a:ln>
        </p:spPr>
        <p:txBody>
          <a:bodyPr spcFirstLastPara="1" wrap="square" lIns="0" tIns="0" rIns="0" bIns="0" anchor="t" anchorCtr="0">
            <a:spAutoFit/>
          </a:bodyPr>
          <a:lstStyle/>
          <a:p>
            <a:pPr algn="l"/>
            <a:r>
              <a:rPr lang="cs-CZ" sz="2000" b="0" dirty="0">
                <a:solidFill>
                  <a:srgbClr val="262626"/>
                </a:solidFill>
              </a:rPr>
              <a:t>Společnost byla založena v roce 2013 </a:t>
            </a:r>
            <a:r>
              <a:rPr lang="cs-CZ" sz="2000" b="0" dirty="0" err="1">
                <a:solidFill>
                  <a:srgbClr val="262626"/>
                </a:solidFill>
              </a:rPr>
              <a:t>Jessi</a:t>
            </a:r>
            <a:r>
              <a:rPr lang="cs-CZ" sz="2000" b="0" dirty="0">
                <a:solidFill>
                  <a:srgbClr val="262626"/>
                </a:solidFill>
              </a:rPr>
              <a:t> </a:t>
            </a:r>
            <a:r>
              <a:rPr lang="cs-CZ" sz="2000" b="0" dirty="0" err="1">
                <a:solidFill>
                  <a:srgbClr val="262626"/>
                </a:solidFill>
              </a:rPr>
              <a:t>Baker</a:t>
            </a:r>
            <a:r>
              <a:rPr lang="en-GB" sz="2000" b="0" i="0" dirty="0">
                <a:solidFill>
                  <a:srgbClr val="262626"/>
                </a:solidFill>
                <a:effectLst/>
              </a:rPr>
              <a:t>.</a:t>
            </a:r>
          </a:p>
          <a:p>
            <a:pPr algn="l"/>
            <a:r>
              <a:rPr lang="en-GB" sz="2000" b="0" i="0" dirty="0">
                <a:solidFill>
                  <a:srgbClr val="262626"/>
                </a:solidFill>
                <a:effectLst/>
              </a:rPr>
              <a:t> </a:t>
            </a:r>
          </a:p>
          <a:p>
            <a:pPr algn="l"/>
            <a:r>
              <a:rPr lang="en-GB" sz="2000" b="0" i="0" dirty="0">
                <a:solidFill>
                  <a:srgbClr val="262626"/>
                </a:solidFill>
                <a:effectLst/>
              </a:rPr>
              <a:t>Mis</a:t>
            </a:r>
            <a:r>
              <a:rPr lang="cs-CZ" sz="2000" b="0" i="0" dirty="0">
                <a:solidFill>
                  <a:srgbClr val="262626"/>
                </a:solidFill>
                <a:effectLst/>
              </a:rPr>
              <a:t>e</a:t>
            </a:r>
            <a:r>
              <a:rPr lang="en-GB" sz="2000" b="0" i="0" dirty="0">
                <a:solidFill>
                  <a:srgbClr val="262626"/>
                </a:solidFill>
                <a:effectLst/>
              </a:rPr>
              <a:t>: </a:t>
            </a:r>
            <a:r>
              <a:rPr lang="cs-CZ" sz="2000" b="0" dirty="0">
                <a:solidFill>
                  <a:srgbClr val="262626"/>
                </a:solidFill>
              </a:rPr>
              <a:t>Umožnění značkám, aby podnikly kroky k větší transparentnosti.</a:t>
            </a:r>
          </a:p>
          <a:p>
            <a:pPr algn="l"/>
            <a:r>
              <a:rPr lang="cs-CZ" sz="2000" b="0" i="0" dirty="0">
                <a:solidFill>
                  <a:srgbClr val="262626"/>
                </a:solidFill>
                <a:effectLst/>
              </a:rPr>
              <a:t>Nástroj</a:t>
            </a:r>
            <a:r>
              <a:rPr lang="en-GB" sz="2000" b="0" i="0" dirty="0">
                <a:solidFill>
                  <a:srgbClr val="262626"/>
                </a:solidFill>
                <a:effectLst/>
              </a:rPr>
              <a:t>: </a:t>
            </a:r>
            <a:r>
              <a:rPr lang="cs-CZ" sz="2000" b="0" dirty="0">
                <a:solidFill>
                  <a:srgbClr val="262626"/>
                </a:solidFill>
              </a:rPr>
              <a:t>Platforma založená na blockchainu pro sledování původu produktů.</a:t>
            </a:r>
            <a:endParaRPr lang="en-GB" sz="2000" b="0" i="0" dirty="0">
              <a:solidFill>
                <a:srgbClr val="262626"/>
              </a:solidFill>
              <a:effectLst/>
            </a:endParaRPr>
          </a:p>
          <a:p>
            <a:pPr algn="l"/>
            <a:r>
              <a:rPr lang="en-GB" sz="2000" b="0" i="0" dirty="0">
                <a:solidFill>
                  <a:srgbClr val="262626"/>
                </a:solidFill>
                <a:effectLst/>
              </a:rPr>
              <a:t>  </a:t>
            </a:r>
          </a:p>
          <a:p>
            <a:r>
              <a:rPr lang="cs-CZ" sz="2000" b="0" dirty="0" err="1">
                <a:solidFill>
                  <a:srgbClr val="262626"/>
                </a:solidFill>
              </a:rPr>
              <a:t>Jessi</a:t>
            </a:r>
            <a:r>
              <a:rPr lang="cs-CZ" sz="2000" b="0" dirty="0">
                <a:solidFill>
                  <a:srgbClr val="262626"/>
                </a:solidFill>
              </a:rPr>
              <a:t> </a:t>
            </a:r>
            <a:r>
              <a:rPr lang="cs-CZ" sz="2000" b="0" dirty="0" err="1">
                <a:solidFill>
                  <a:srgbClr val="262626"/>
                </a:solidFill>
              </a:rPr>
              <a:t>Baker</a:t>
            </a:r>
            <a:r>
              <a:rPr lang="cs-CZ" sz="2000" b="0" dirty="0">
                <a:solidFill>
                  <a:srgbClr val="262626"/>
                </a:solidFill>
              </a:rPr>
              <a:t> rozpoznala nesoulad mezi produkty a jejich původem. S magisterským titulem v oboru strojírenství (Cambridge University) a designu (</a:t>
            </a:r>
            <a:r>
              <a:rPr lang="cs-CZ" sz="2000" b="0" dirty="0" err="1">
                <a:solidFill>
                  <a:srgbClr val="262626"/>
                </a:solidFill>
              </a:rPr>
              <a:t>Royal</a:t>
            </a:r>
            <a:r>
              <a:rPr lang="cs-CZ" sz="2000" b="0" dirty="0">
                <a:solidFill>
                  <a:srgbClr val="262626"/>
                </a:solidFill>
              </a:rPr>
              <a:t> </a:t>
            </a:r>
            <a:r>
              <a:rPr lang="cs-CZ" sz="2000" b="0" dirty="0" err="1">
                <a:solidFill>
                  <a:srgbClr val="262626"/>
                </a:solidFill>
              </a:rPr>
              <a:t>College</a:t>
            </a:r>
            <a:r>
              <a:rPr lang="cs-CZ" sz="2000" b="0" dirty="0">
                <a:solidFill>
                  <a:srgbClr val="262626"/>
                </a:solidFill>
              </a:rPr>
              <a:t> </a:t>
            </a:r>
            <a:r>
              <a:rPr lang="cs-CZ" sz="2000" b="0" dirty="0" err="1">
                <a:solidFill>
                  <a:srgbClr val="262626"/>
                </a:solidFill>
              </a:rPr>
              <a:t>of</a:t>
            </a:r>
            <a:r>
              <a:rPr lang="cs-CZ" sz="2000" b="0" dirty="0">
                <a:solidFill>
                  <a:srgbClr val="262626"/>
                </a:solidFill>
              </a:rPr>
              <a:t> Art) založila </a:t>
            </a:r>
            <a:r>
              <a:rPr lang="cs-CZ" sz="2000" b="0" dirty="0" err="1">
                <a:solidFill>
                  <a:srgbClr val="262626"/>
                </a:solidFill>
              </a:rPr>
              <a:t>Provenance</a:t>
            </a:r>
            <a:r>
              <a:rPr lang="cs-CZ" sz="2000" b="0" dirty="0">
                <a:solidFill>
                  <a:srgbClr val="262626"/>
                </a:solidFill>
              </a:rPr>
              <a:t> a zatímco studovala doktorát z informatiky (UCL).</a:t>
            </a:r>
          </a:p>
          <a:p>
            <a:endParaRPr lang="en-GB" sz="2000" b="0" dirty="0">
              <a:solidFill>
                <a:srgbClr val="262626"/>
              </a:solidFill>
            </a:endParaRPr>
          </a:p>
          <a:p>
            <a:r>
              <a:rPr lang="cs-CZ" sz="2000" b="0" dirty="0" err="1">
                <a:solidFill>
                  <a:srgbClr val="262626"/>
                </a:solidFill>
              </a:rPr>
              <a:t>Provenance</a:t>
            </a:r>
            <a:r>
              <a:rPr lang="cs-CZ" sz="2000" b="0" dirty="0">
                <a:solidFill>
                  <a:srgbClr val="262626"/>
                </a:solidFill>
              </a:rPr>
              <a:t> je digitální platforma umožňující výrobcům, výrobcům a maloobchodníkům sledovat cestu lidí, míst a přísad za jejich produkty. Používají technologie blockchainu a chytrého značkování k převratu v transparentnosti dodavatelského řetězce. S </a:t>
            </a:r>
            <a:r>
              <a:rPr lang="cs-CZ" sz="2000" b="0" dirty="0" err="1">
                <a:solidFill>
                  <a:srgbClr val="262626"/>
                </a:solidFill>
              </a:rPr>
              <a:t>Provenance</a:t>
            </a:r>
            <a:r>
              <a:rPr lang="cs-CZ" sz="2000" b="0" dirty="0">
                <a:solidFill>
                  <a:srgbClr val="262626"/>
                </a:solidFill>
              </a:rPr>
              <a:t> mohou podniky drasticky snížit rizika ve svém dodavatelském řetězci a podpořit novou formu důvěry spotřebitelů.</a:t>
            </a:r>
            <a:endParaRPr lang="en-GB" sz="2000" b="0" i="0" dirty="0">
              <a:solidFill>
                <a:srgbClr val="262626"/>
              </a:solidFill>
              <a:effectLst/>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pic>
        <p:nvPicPr>
          <p:cNvPr id="866" name="Google Shape;866;p1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67" name="Google Shape;867;p14"/>
          <p:cNvSpPr txBox="1"/>
          <p:nvPr/>
        </p:nvSpPr>
        <p:spPr>
          <a:xfrm>
            <a:off x="393700" y="431877"/>
            <a:ext cx="101346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PŘÍPADOVÁ STUDIE 2: PROVENANCE</a:t>
            </a:r>
            <a:endParaRPr lang="cs-CZ" sz="2800" dirty="0"/>
          </a:p>
        </p:txBody>
      </p:sp>
      <p:sp>
        <p:nvSpPr>
          <p:cNvPr id="868" name="Google Shape;868;p14"/>
          <p:cNvSpPr txBox="1">
            <a:spLocks noGrp="1"/>
          </p:cNvSpPr>
          <p:nvPr>
            <p:ph type="body" idx="1"/>
          </p:nvPr>
        </p:nvSpPr>
        <p:spPr>
          <a:xfrm>
            <a:off x="546100" y="1524000"/>
            <a:ext cx="9601200" cy="5324535"/>
          </a:xfrm>
          <a:prstGeom prst="rect">
            <a:avLst/>
          </a:prstGeom>
          <a:noFill/>
          <a:ln>
            <a:noFill/>
          </a:ln>
        </p:spPr>
        <p:txBody>
          <a:bodyPr spcFirstLastPara="1" wrap="square" lIns="0" tIns="0" rIns="0" bIns="0" anchor="t" anchorCtr="0">
            <a:spAutoFit/>
          </a:bodyPr>
          <a:lstStyle/>
          <a:p>
            <a:r>
              <a:rPr lang="cs-CZ" sz="2000" b="0" dirty="0">
                <a:solidFill>
                  <a:srgbClr val="262626"/>
                </a:solidFill>
              </a:rPr>
              <a:t>Jako hrdý sociální podnik a B </a:t>
            </a:r>
            <a:r>
              <a:rPr lang="cs-CZ" sz="2000" b="0" dirty="0" err="1">
                <a:solidFill>
                  <a:srgbClr val="262626"/>
                </a:solidFill>
              </a:rPr>
              <a:t>Corp</a:t>
            </a:r>
            <a:r>
              <a:rPr lang="cs-CZ" sz="2000" b="0" dirty="0">
                <a:solidFill>
                  <a:srgbClr val="262626"/>
                </a:solidFill>
              </a:rPr>
              <a:t> jsou odhodláni učinit z podnikání sílu pro dobro. </a:t>
            </a:r>
            <a:r>
              <a:rPr lang="cs-CZ" sz="2000" b="0" dirty="0" err="1">
                <a:solidFill>
                  <a:srgbClr val="262626"/>
                </a:solidFill>
              </a:rPr>
              <a:t>Provenance</a:t>
            </a:r>
            <a:r>
              <a:rPr lang="cs-CZ" sz="2000" b="0" dirty="0">
                <a:solidFill>
                  <a:srgbClr val="262626"/>
                </a:solidFill>
              </a:rPr>
              <a:t>, která jako první použila technologii blockchain v dodavatelském řetězci v roce 2013, nyní spolupracuje s podniky ve Spojeném království a napříč globálními dodavatelskými řetězci, včetně supermarketů </a:t>
            </a:r>
            <a:r>
              <a:rPr lang="cs-CZ" sz="2000" b="0" dirty="0" err="1">
                <a:solidFill>
                  <a:srgbClr val="262626"/>
                </a:solidFill>
              </a:rPr>
              <a:t>The</a:t>
            </a:r>
            <a:r>
              <a:rPr lang="cs-CZ" sz="2000" b="0" dirty="0">
                <a:solidFill>
                  <a:srgbClr val="262626"/>
                </a:solidFill>
              </a:rPr>
              <a:t> Co-op, </a:t>
            </a:r>
            <a:r>
              <a:rPr lang="cs-CZ" sz="2000" b="0" dirty="0" err="1">
                <a:solidFill>
                  <a:srgbClr val="262626"/>
                </a:solidFill>
              </a:rPr>
              <a:t>Sainsbury's</a:t>
            </a:r>
            <a:r>
              <a:rPr lang="cs-CZ" sz="2000" b="0" dirty="0">
                <a:solidFill>
                  <a:srgbClr val="262626"/>
                </a:solidFill>
              </a:rPr>
              <a:t>, </a:t>
            </a:r>
            <a:r>
              <a:rPr lang="cs-CZ" sz="2000" b="0" dirty="0" err="1">
                <a:solidFill>
                  <a:srgbClr val="262626"/>
                </a:solidFill>
              </a:rPr>
              <a:t>Unilever</a:t>
            </a:r>
            <a:r>
              <a:rPr lang="cs-CZ" sz="2000" b="0" dirty="0">
                <a:solidFill>
                  <a:srgbClr val="262626"/>
                </a:solidFill>
              </a:rPr>
              <a:t>, Světové banky, Greenpeace, ekologických certifikovaných farem v celé Evropě a luxusní značky v potravinářském a módním průmyslu. </a:t>
            </a:r>
          </a:p>
          <a:p>
            <a:endParaRPr lang="cs-CZ" sz="2000" b="0" dirty="0">
              <a:solidFill>
                <a:srgbClr val="262626"/>
              </a:solidFill>
            </a:endParaRPr>
          </a:p>
          <a:p>
            <a:r>
              <a:rPr lang="cs-CZ" sz="2000" b="0" dirty="0">
                <a:solidFill>
                  <a:srgbClr val="262626"/>
                </a:solidFill>
              </a:rPr>
              <a:t>Jsou členem nadace Ellen </a:t>
            </a:r>
            <a:r>
              <a:rPr lang="cs-CZ" sz="2000" b="0" dirty="0" err="1">
                <a:solidFill>
                  <a:srgbClr val="262626"/>
                </a:solidFill>
              </a:rPr>
              <a:t>MacArthur</a:t>
            </a:r>
            <a:r>
              <a:rPr lang="cs-CZ" sz="2000" b="0" dirty="0">
                <a:solidFill>
                  <a:srgbClr val="262626"/>
                </a:solidFill>
              </a:rPr>
              <a:t> CE100 – průkopnického systému otevřené sledovatelnosti pro oběhové hospodářství a v roce 2017 se objevila ve více než 100 zpravodajských titulech.</a:t>
            </a:r>
          </a:p>
          <a:p>
            <a:endParaRPr lang="en-GB" sz="1600" b="0" i="0" dirty="0">
              <a:solidFill>
                <a:srgbClr val="7A7A7A"/>
              </a:solidFill>
              <a:effectLst/>
            </a:endParaRPr>
          </a:p>
          <a:p>
            <a:pPr algn="l"/>
            <a:r>
              <a:rPr lang="cs-CZ" sz="2000" b="1" i="0" dirty="0">
                <a:solidFill>
                  <a:schemeClr val="accent3">
                    <a:lumMod val="75000"/>
                  </a:schemeClr>
                </a:solidFill>
                <a:effectLst/>
              </a:rPr>
              <a:t>DÁLE SI PŘEČTĚTE</a:t>
            </a:r>
            <a:endParaRPr lang="en-GB" sz="2000" b="0" i="0" dirty="0">
              <a:solidFill>
                <a:schemeClr val="accent3">
                  <a:lumMod val="75000"/>
                </a:schemeClr>
              </a:solidFill>
              <a:effectLst/>
            </a:endParaRPr>
          </a:p>
          <a:p>
            <a:pPr algn="l"/>
            <a:endParaRPr lang="en-GB" sz="2000" b="0" i="0" dirty="0">
              <a:solidFill>
                <a:srgbClr val="7A7A7A"/>
              </a:solidFill>
              <a:effectLst/>
            </a:endParaRPr>
          </a:p>
          <a:p>
            <a:pPr marL="285750" indent="-285750" algn="l">
              <a:buFont typeface="Arial" panose="020B0604020202020204" pitchFamily="34" charset="0"/>
              <a:buChar char="•"/>
            </a:pPr>
            <a:r>
              <a:rPr lang="en-GB" sz="2000" b="0" i="0" dirty="0">
                <a:solidFill>
                  <a:srgbClr val="262626"/>
                </a:solidFill>
                <a:effectLst/>
              </a:rPr>
              <a:t>TechCrunch – Provenance’s Story </a:t>
            </a:r>
            <a:r>
              <a:rPr lang="en-GB" sz="2000" b="0" i="0" dirty="0">
                <a:solidFill>
                  <a:srgbClr val="7A7A7A"/>
                </a:solidFill>
                <a:effectLst/>
                <a:hlinkClick r:id="rId4"/>
              </a:rPr>
              <a:t>https://techcrunch.com/2015/09/21/provenance-aims-to-use-blockchain-technology-to-prove-authenticity/</a:t>
            </a:r>
            <a:r>
              <a:rPr lang="en-GB" sz="2000" b="0" i="0" dirty="0">
                <a:solidFill>
                  <a:srgbClr val="7A7A7A"/>
                </a:solidFill>
                <a:effectLst/>
              </a:rPr>
              <a:t> </a:t>
            </a:r>
          </a:p>
          <a:p>
            <a:pPr algn="l"/>
            <a:endParaRPr lang="en-GB" sz="1000" b="0" i="0" dirty="0">
              <a:solidFill>
                <a:srgbClr val="7A7A7A"/>
              </a:solidFill>
              <a:effectLst/>
              <a:latin typeface="Roboto" panose="02000000000000000000" pitchFamily="2"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pic>
        <p:nvPicPr>
          <p:cNvPr id="874" name="Google Shape;874;p15"/>
          <p:cNvPicPr preferRelativeResize="0"/>
          <p:nvPr/>
        </p:nvPicPr>
        <p:blipFill rotWithShape="1">
          <a:blip r:embed="rId3">
            <a:alphaModFix/>
          </a:blip>
          <a:srcRect/>
          <a:stretch/>
        </p:blipFill>
        <p:spPr>
          <a:xfrm>
            <a:off x="0" y="-8113"/>
            <a:ext cx="10693400" cy="7562850"/>
          </a:xfrm>
          <a:prstGeom prst="rect">
            <a:avLst/>
          </a:prstGeom>
          <a:noFill/>
          <a:ln>
            <a:noFill/>
          </a:ln>
        </p:spPr>
      </p:pic>
      <p:sp>
        <p:nvSpPr>
          <p:cNvPr id="875" name="Google Shape;875;p15"/>
          <p:cNvSpPr txBox="1"/>
          <p:nvPr/>
        </p:nvSpPr>
        <p:spPr>
          <a:xfrm>
            <a:off x="346075"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PŘÍPADOVÁ STUDIE 2: PROVENANCE</a:t>
            </a:r>
            <a:endParaRPr lang="cs-CZ" sz="2800" dirty="0"/>
          </a:p>
        </p:txBody>
      </p:sp>
      <p:sp>
        <p:nvSpPr>
          <p:cNvPr id="876" name="Google Shape;876;p15"/>
          <p:cNvSpPr txBox="1">
            <a:spLocks noGrp="1"/>
          </p:cNvSpPr>
          <p:nvPr>
            <p:ph type="body" idx="1"/>
          </p:nvPr>
        </p:nvSpPr>
        <p:spPr>
          <a:xfrm>
            <a:off x="638175" y="1242538"/>
            <a:ext cx="9601200" cy="3387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2200" b="0">
                <a:solidFill>
                  <a:schemeClr val="lt1"/>
                </a:solidFill>
                <a:latin typeface="Calibri"/>
                <a:ea typeface="Calibri"/>
                <a:cs typeface="Calibri"/>
                <a:sym typeface="Calibri"/>
              </a:rPr>
              <a:t>Video: The Story of Provenance - Interview with founder Jessi Baker</a:t>
            </a:r>
            <a:endParaRPr sz="2200" b="0">
              <a:solidFill>
                <a:schemeClr val="lt1"/>
              </a:solidFill>
              <a:latin typeface="Calibri"/>
              <a:ea typeface="Calibri"/>
              <a:cs typeface="Calibri"/>
              <a:sym typeface="Calibri"/>
            </a:endParaRPr>
          </a:p>
        </p:txBody>
      </p:sp>
      <p:pic>
        <p:nvPicPr>
          <p:cNvPr id="877" name="Google Shape;877;p15" descr="Jessi Baker is the Founder of Provenance a UK startup using novel technologies like the blockchain to revolutionise supply chain transparency and product trust. Provenance works with suppliers, brands, and certifiers to enable every product to come with an open, &#10;secure record of its journey and creation.&#10;&#10;Video produced by Atlas of the Future http://atlasofthefuture.org/&#10;&#10;*The inclusion of company names and/or examples is intended strictly for discussion and inspiration and does not constitute an endorsement of the individual companies or their opinions by the UN Global Compact." title="The story of Provenance - The blockchain startup revolutionising supply chains">
            <a:hlinkClick r:id="rId4"/>
          </p:cNvPr>
          <p:cNvPicPr preferRelativeResize="0"/>
          <p:nvPr/>
        </p:nvPicPr>
        <p:blipFill>
          <a:blip r:embed="rId5">
            <a:alphaModFix/>
          </a:blip>
          <a:stretch>
            <a:fillRect/>
          </a:stretch>
        </p:blipFill>
        <p:spPr>
          <a:xfrm>
            <a:off x="638175" y="1868725"/>
            <a:ext cx="9417050" cy="52970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7"/>
                                        </p:tgtEl>
                                        <p:attrNameLst>
                                          <p:attrName>style.visibility</p:attrName>
                                        </p:attrNameLst>
                                      </p:cBhvr>
                                      <p:to>
                                        <p:strVal val="visible"/>
                                      </p:to>
                                    </p:set>
                                    <p:animEffect transition="in" filter="fade">
                                      <p:cBhvr>
                                        <p:cTn id="7" dur="1000"/>
                                        <p:tgtEl>
                                          <p:spTgt spid="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pic>
        <p:nvPicPr>
          <p:cNvPr id="883" name="Google Shape;883;p16"/>
          <p:cNvPicPr preferRelativeResize="0"/>
          <p:nvPr/>
        </p:nvPicPr>
        <p:blipFill rotWithShape="1">
          <a:blip r:embed="rId3">
            <a:alphaModFix/>
          </a:blip>
          <a:srcRect/>
          <a:stretch/>
        </p:blipFill>
        <p:spPr>
          <a:xfrm>
            <a:off x="0" y="11"/>
            <a:ext cx="10693400" cy="1170928"/>
          </a:xfrm>
          <a:prstGeom prst="rect">
            <a:avLst/>
          </a:prstGeom>
          <a:noFill/>
          <a:ln>
            <a:noFill/>
          </a:ln>
        </p:spPr>
      </p:pic>
      <p:sp>
        <p:nvSpPr>
          <p:cNvPr id="884" name="Google Shape;884;p16"/>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PŘÍPADOVÁ STUDIE 2: PROVENANCE</a:t>
            </a:r>
            <a:endParaRPr lang="cs-CZ" sz="2800" dirty="0"/>
          </a:p>
        </p:txBody>
      </p:sp>
      <p:sp>
        <p:nvSpPr>
          <p:cNvPr id="885" name="Google Shape;885;p16"/>
          <p:cNvSpPr txBox="1">
            <a:spLocks noGrp="1"/>
          </p:cNvSpPr>
          <p:nvPr>
            <p:ph type="body" idx="1"/>
          </p:nvPr>
        </p:nvSpPr>
        <p:spPr>
          <a:xfrm>
            <a:off x="201600" y="1466850"/>
            <a:ext cx="6237300" cy="6217087"/>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cs-CZ" sz="2200" b="0" dirty="0">
                <a:solidFill>
                  <a:schemeClr val="dk1"/>
                </a:solidFill>
                <a:latin typeface="Calibri"/>
                <a:ea typeface="Calibri"/>
                <a:cs typeface="Calibri"/>
                <a:sym typeface="Calibri"/>
              </a:rPr>
              <a:t>Příklad</a:t>
            </a:r>
            <a:r>
              <a:rPr lang="en-GB" sz="2200" b="0" dirty="0">
                <a:solidFill>
                  <a:schemeClr val="dk1"/>
                </a:solidFill>
                <a:latin typeface="Calibri"/>
                <a:ea typeface="Calibri"/>
                <a:cs typeface="Calibri"/>
                <a:sym typeface="Calibri"/>
              </a:rPr>
              <a:t>: Provenance-</a:t>
            </a:r>
            <a:r>
              <a:rPr lang="en-GB" sz="2200" b="0" dirty="0" err="1">
                <a:solidFill>
                  <a:schemeClr val="dk1"/>
                </a:solidFill>
                <a:latin typeface="Calibri"/>
                <a:ea typeface="Calibri"/>
                <a:cs typeface="Calibri"/>
                <a:sym typeface="Calibri"/>
              </a:rPr>
              <a:t>Belu</a:t>
            </a:r>
            <a:r>
              <a:rPr lang="en-GB" sz="2200" b="0" dirty="0">
                <a:solidFill>
                  <a:schemeClr val="dk1"/>
                </a:solidFill>
                <a:latin typeface="Calibri"/>
                <a:ea typeface="Calibri"/>
                <a:cs typeface="Calibri"/>
                <a:sym typeface="Calibri"/>
              </a:rPr>
              <a:t> Water Brand </a:t>
            </a:r>
            <a:r>
              <a:rPr lang="cs-CZ" sz="2200" b="0" dirty="0">
                <a:solidFill>
                  <a:schemeClr val="dk1"/>
                </a:solidFill>
                <a:latin typeface="Calibri"/>
                <a:ea typeface="Calibri"/>
                <a:cs typeface="Calibri"/>
                <a:sym typeface="Calibri"/>
              </a:rPr>
              <a:t>partnerství</a:t>
            </a:r>
            <a:endParaRPr sz="2200" b="0" dirty="0">
              <a:solidFill>
                <a:schemeClr val="dk1"/>
              </a:solidFill>
              <a:latin typeface="Calibri"/>
              <a:ea typeface="Calibri"/>
              <a:cs typeface="Calibri"/>
              <a:sym typeface="Calibri"/>
            </a:endParaRPr>
          </a:p>
          <a:p>
            <a:pPr algn="l"/>
            <a:r>
              <a:rPr lang="cs-CZ" sz="2000" b="0" dirty="0">
                <a:solidFill>
                  <a:srgbClr val="262626"/>
                </a:solidFill>
              </a:rPr>
              <a:t>Domovská stránka Belu – Belu, která byla spuštěna v roce 2007, má za cíl změnit způsob, jakým svět vidí vodu. Investují zisky do úspor uhlíkových emisí ze vstupu do atmosféry, prosazují oběhové hospodářství a ukončují nedostatek vody. </a:t>
            </a:r>
          </a:p>
          <a:p>
            <a:pPr algn="l"/>
            <a:endParaRPr lang="cs-CZ" sz="2000" b="0" dirty="0">
              <a:solidFill>
                <a:srgbClr val="262626"/>
              </a:solidFill>
            </a:endParaRPr>
          </a:p>
          <a:p>
            <a:pPr algn="l"/>
            <a:r>
              <a:rPr lang="cs-CZ" sz="2000" b="0" dirty="0">
                <a:solidFill>
                  <a:srgbClr val="262626"/>
                </a:solidFill>
              </a:rPr>
              <a:t>Od roku 2011 se sociální podnik Belu zavázal směřovat veškerý svůj čistý zisk do </a:t>
            </a:r>
            <a:r>
              <a:rPr lang="cs-CZ" sz="2000" b="0" dirty="0" err="1">
                <a:solidFill>
                  <a:srgbClr val="262626"/>
                </a:solidFill>
              </a:rPr>
              <a:t>WaterAid</a:t>
            </a:r>
            <a:r>
              <a:rPr lang="cs-CZ" sz="2000" b="0" dirty="0">
                <a:solidFill>
                  <a:srgbClr val="262626"/>
                </a:solidFill>
              </a:rPr>
              <a:t>, partnerství, jehož cílem je přinést čistou vodu, slušné toalety a dobrou hygienu všem a všude. K dnešnímu dni poslali více než 5,5 milionu liber. Společnost BELU však čelila výzvě při převedení účelu své značky na vysoké úrovni a souladu s cíli udržitelného rozvoje OSN do hmatatelných faktů a tvrzení, kterým by zákazníci mohli snadno porozumět a důvěřovat jim. Navázalo partnerství s PROVENANCE.</a:t>
            </a:r>
            <a:endParaRPr lang="en-GB" sz="1000" b="0" dirty="0">
              <a:solidFill>
                <a:srgbClr val="262626"/>
              </a:solidFill>
              <a:latin typeface="Dmsans"/>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p:txBody>
      </p:sp>
      <p:pic>
        <p:nvPicPr>
          <p:cNvPr id="886" name="Google Shape;886;p16"/>
          <p:cNvPicPr preferRelativeResize="0"/>
          <p:nvPr/>
        </p:nvPicPr>
        <p:blipFill rotWithShape="1">
          <a:blip r:embed="rId4">
            <a:alphaModFix/>
          </a:blip>
          <a:srcRect l="9420" r="9928"/>
          <a:stretch/>
        </p:blipFill>
        <p:spPr>
          <a:xfrm>
            <a:off x="6670975" y="1851750"/>
            <a:ext cx="4022424" cy="49872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pic>
        <p:nvPicPr>
          <p:cNvPr id="893" name="Google Shape;893;p1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94" name="Google Shape;894;p17"/>
          <p:cNvSpPr txBox="1"/>
          <p:nvPr/>
        </p:nvSpPr>
        <p:spPr>
          <a:xfrm>
            <a:off x="393700" y="431877"/>
            <a:ext cx="73152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PŘÍPADOVÁ STUDIE 2: PROVENANCE</a:t>
            </a:r>
            <a:endParaRPr lang="cs-CZ" sz="2800" dirty="0"/>
          </a:p>
        </p:txBody>
      </p:sp>
      <p:sp>
        <p:nvSpPr>
          <p:cNvPr id="895" name="Google Shape;895;p17"/>
          <p:cNvSpPr txBox="1">
            <a:spLocks noGrp="1"/>
          </p:cNvSpPr>
          <p:nvPr>
            <p:ph type="body" idx="1"/>
          </p:nvPr>
        </p:nvSpPr>
        <p:spPr>
          <a:xfrm>
            <a:off x="546100" y="1590675"/>
            <a:ext cx="9601200" cy="1107996"/>
          </a:xfrm>
          <a:prstGeom prst="rect">
            <a:avLst/>
          </a:prstGeom>
          <a:noFill/>
          <a:ln>
            <a:noFill/>
          </a:ln>
        </p:spPr>
        <p:txBody>
          <a:bodyPr spcFirstLastPara="1" wrap="square" lIns="0" tIns="0" rIns="0" bIns="0" anchor="t" anchorCtr="0">
            <a:spAutoFit/>
          </a:bodyPr>
          <a:lstStyle/>
          <a:p>
            <a:r>
              <a:rPr lang="cs-CZ" sz="1800" b="0" dirty="0">
                <a:solidFill>
                  <a:srgbClr val="262626"/>
                </a:solidFill>
              </a:rPr>
              <a:t>BELU publikuje pozoruhodnou zprávu o dopadu </a:t>
            </a:r>
            <a:r>
              <a:rPr lang="en-IE" sz="1800" b="0" dirty="0">
                <a:hlinkClick r:id="rId4"/>
              </a:rPr>
              <a:t>Impact Report – </a:t>
            </a:r>
            <a:r>
              <a:rPr lang="en-IE" sz="1800" b="0" dirty="0" err="1">
                <a:hlinkClick r:id="rId4"/>
              </a:rPr>
              <a:t>Belu</a:t>
            </a:r>
            <a:r>
              <a:rPr lang="en-GB" sz="1800" b="0" dirty="0">
                <a:solidFill>
                  <a:srgbClr val="000000"/>
                </a:solidFill>
                <a:latin typeface="Dmsans"/>
              </a:rPr>
              <a:t>, </a:t>
            </a:r>
            <a:r>
              <a:rPr lang="cs-CZ" sz="1800" b="0" dirty="0">
                <a:solidFill>
                  <a:srgbClr val="262626"/>
                </a:solidFill>
              </a:rPr>
              <a:t>snadný přehled jejich iniciativ dopadu a umožňuje nám proklikat se a zobrazit další informace a důkazy.</a:t>
            </a:r>
            <a:endParaRPr lang="en-GB" sz="1800" b="0" dirty="0">
              <a:solidFill>
                <a:srgbClr val="262626"/>
              </a:solidFill>
              <a:latin typeface="Dmsans"/>
            </a:endParaRPr>
          </a:p>
          <a:p>
            <a:pPr algn="l"/>
            <a:endParaRPr lang="en-GB" sz="1800" b="0" dirty="0">
              <a:solidFill>
                <a:srgbClr val="000000"/>
              </a:solidFill>
              <a:latin typeface="Dmsans"/>
            </a:endParaRPr>
          </a:p>
        </p:txBody>
      </p:sp>
      <p:pic>
        <p:nvPicPr>
          <p:cNvPr id="896" name="Google Shape;896;p17"/>
          <p:cNvPicPr preferRelativeResize="0"/>
          <p:nvPr/>
        </p:nvPicPr>
        <p:blipFill>
          <a:blip r:embed="rId5">
            <a:alphaModFix/>
          </a:blip>
          <a:stretch>
            <a:fillRect/>
          </a:stretch>
        </p:blipFill>
        <p:spPr>
          <a:xfrm>
            <a:off x="298450" y="2404650"/>
            <a:ext cx="10210800" cy="4834800"/>
          </a:xfrm>
          <a:prstGeom prst="rect">
            <a:avLst/>
          </a:prstGeom>
          <a:noFill/>
          <a:ln>
            <a:noFill/>
          </a:ln>
        </p:spPr>
      </p:pic>
      <p:sp>
        <p:nvSpPr>
          <p:cNvPr id="897" name="Google Shape;897;p17"/>
          <p:cNvSpPr txBox="1"/>
          <p:nvPr/>
        </p:nvSpPr>
        <p:spPr>
          <a:xfrm>
            <a:off x="1304925" y="7153275"/>
            <a:ext cx="7886700" cy="16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a:solidFill>
                  <a:srgbClr val="6A9D56"/>
                </a:solidFill>
                <a:latin typeface="Open Sans"/>
                <a:ea typeface="Open Sans"/>
                <a:cs typeface="Open Sans"/>
                <a:sym typeface="Open Sans"/>
              </a:rPr>
              <a:t>Extract from the Belu 2022/2023 impact report</a:t>
            </a:r>
            <a:endParaRPr>
              <a:solidFill>
                <a:srgbClr val="6A9D56"/>
              </a:solidFill>
              <a:latin typeface="Open Sans"/>
              <a:ea typeface="Open Sans"/>
              <a:cs typeface="Open Sans"/>
              <a:sym typeface="Open San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pic>
        <p:nvPicPr>
          <p:cNvPr id="903" name="Google Shape;903;p1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904" name="Google Shape;904;p18"/>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VĚCNÝ OBSAH PODODDÍL 2</a:t>
            </a:r>
            <a:endParaRPr dirty="0"/>
          </a:p>
        </p:txBody>
      </p:sp>
      <p:sp>
        <p:nvSpPr>
          <p:cNvPr id="905" name="Google Shape;905;p18"/>
          <p:cNvSpPr txBox="1">
            <a:spLocks noGrp="1"/>
          </p:cNvSpPr>
          <p:nvPr>
            <p:ph type="body" idx="1"/>
          </p:nvPr>
        </p:nvSpPr>
        <p:spPr>
          <a:xfrm>
            <a:off x="546100" y="1800225"/>
            <a:ext cx="9601200" cy="3847207"/>
          </a:xfrm>
          <a:prstGeom prst="rect">
            <a:avLst/>
          </a:prstGeom>
          <a:noFill/>
          <a:ln>
            <a:noFill/>
          </a:ln>
        </p:spPr>
        <p:txBody>
          <a:bodyPr spcFirstLastPara="1" wrap="square" lIns="0" tIns="0" rIns="0" bIns="0" anchor="t" anchorCtr="0">
            <a:spAutoFit/>
          </a:bodyPr>
          <a:lstStyle/>
          <a:p>
            <a:pPr algn="l"/>
            <a:r>
              <a:rPr lang="cs-CZ" sz="2000" b="0" dirty="0">
                <a:solidFill>
                  <a:srgbClr val="262626"/>
                </a:solidFill>
              </a:rPr>
              <a:t>Tam, kde kdysi formulovali účel své značky na abstraktnější úrovni, nyní sdělují svůj dopad způsobem, který mohou jejich zákazníci snadno určit. Body </a:t>
            </a:r>
            <a:r>
              <a:rPr lang="cs-CZ" sz="2000" b="0" dirty="0" err="1">
                <a:solidFill>
                  <a:srgbClr val="262626"/>
                </a:solidFill>
              </a:rPr>
              <a:t>Proof</a:t>
            </a:r>
            <a:r>
              <a:rPr lang="cs-CZ" sz="2000" b="0" dirty="0">
                <a:solidFill>
                  <a:srgbClr val="262626"/>
                </a:solidFill>
              </a:rPr>
              <a:t> </a:t>
            </a:r>
            <a:r>
              <a:rPr lang="cs-CZ" sz="2000" b="0" dirty="0" err="1">
                <a:solidFill>
                  <a:srgbClr val="262626"/>
                </a:solidFill>
              </a:rPr>
              <a:t>Points</a:t>
            </a:r>
            <a:r>
              <a:rPr lang="cs-CZ" sz="2000" b="0" dirty="0">
                <a:solidFill>
                  <a:srgbClr val="262626"/>
                </a:solidFill>
              </a:rPr>
              <a:t> společnosti BELU jsou také užitečným přínosem ve výběrových řízeních pro obchodníky v pohostinství, z nichž mnozí se stále více zaměřují na udržitelné získávání zdrojů.</a:t>
            </a: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algn="l"/>
            <a:r>
              <a:rPr lang="cs-CZ" sz="2000" b="0" dirty="0">
                <a:solidFill>
                  <a:srgbClr val="262626"/>
                </a:solidFill>
              </a:rPr>
              <a:t>PŘEČTĚTE SI VÍCE O PROVENCI, POSÍLEJÍCÍ TRANSPARENTNOST BELU</a:t>
            </a: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u="sng" dirty="0">
                <a:solidFill>
                  <a:schemeClr val="hlink"/>
                </a:solidFill>
                <a:latin typeface="Calibri"/>
                <a:ea typeface="Calibri"/>
                <a:cs typeface="Calibri"/>
                <a:sym typeface="Calibri"/>
                <a:hlinkClick r:id="rId4"/>
              </a:rPr>
              <a:t>Provenance: BELU sustainability and transparency food &amp; drink case study </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u="sng" dirty="0" err="1">
                <a:solidFill>
                  <a:schemeClr val="hlink"/>
                </a:solidFill>
                <a:latin typeface="Calibri"/>
                <a:ea typeface="Calibri"/>
                <a:cs typeface="Calibri"/>
                <a:sym typeface="Calibri"/>
                <a:hlinkClick r:id="rId5"/>
              </a:rPr>
              <a:t>Belu</a:t>
            </a:r>
            <a:r>
              <a:rPr lang="en-GB" sz="2200" b="0" u="sng" dirty="0">
                <a:solidFill>
                  <a:schemeClr val="hlink"/>
                </a:solidFill>
                <a:latin typeface="Calibri"/>
                <a:ea typeface="Calibri"/>
                <a:cs typeface="Calibri"/>
                <a:sym typeface="Calibri"/>
                <a:hlinkClick r:id="rId5"/>
              </a:rPr>
              <a:t>: Green credentials, not greenwash </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1800" b="0" dirty="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Shape 293"/>
        <p:cNvGrpSpPr/>
        <p:nvPr/>
      </p:nvGrpSpPr>
      <p:grpSpPr>
        <a:xfrm>
          <a:off x="0" y="0"/>
          <a:ext cx="0" cy="0"/>
          <a:chOff x="0" y="0"/>
          <a:chExt cx="0" cy="0"/>
        </a:xfrm>
      </p:grpSpPr>
      <p:sp>
        <p:nvSpPr>
          <p:cNvPr id="294" name="Google Shape;294;g281fc3c1766_0_264"/>
          <p:cNvSpPr/>
          <p:nvPr/>
        </p:nvSpPr>
        <p:spPr>
          <a:xfrm>
            <a:off x="0" y="973684"/>
            <a:ext cx="10705249" cy="5131241"/>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5" name="Google Shape;295;g281fc3c1766_0_264"/>
          <p:cNvSpPr txBox="1"/>
          <p:nvPr/>
        </p:nvSpPr>
        <p:spPr>
          <a:xfrm>
            <a:off x="4043535" y="2250350"/>
            <a:ext cx="6391215" cy="3232793"/>
          </a:xfrm>
          <a:prstGeom prst="rect">
            <a:avLst/>
          </a:prstGeom>
          <a:noFill/>
          <a:ln>
            <a:noFill/>
          </a:ln>
        </p:spPr>
        <p:txBody>
          <a:bodyPr spcFirstLastPara="1" wrap="square" lIns="0" tIns="12050" rIns="0" bIns="0" anchor="t" anchorCtr="0">
            <a:spAutoFit/>
          </a:bodyPr>
          <a:lstStyle/>
          <a:p>
            <a:pPr marL="12700" marR="5080" lvl="0" indent="0" algn="r" rtl="0">
              <a:lnSpc>
                <a:spcPct val="109130"/>
              </a:lnSpc>
              <a:spcBef>
                <a:spcPts val="0"/>
              </a:spcBef>
              <a:spcAft>
                <a:spcPts val="0"/>
              </a:spcAft>
              <a:buClr>
                <a:srgbClr val="000000"/>
              </a:buClr>
              <a:buSzPts val="4600"/>
              <a:buFont typeface="Arial"/>
              <a:buNone/>
            </a:pPr>
            <a:r>
              <a:rPr lang="cs-CZ" sz="4800" dirty="0">
                <a:solidFill>
                  <a:schemeClr val="bg1"/>
                </a:solidFill>
                <a:latin typeface="Calibri" panose="020F0502020204030204" pitchFamily="34" charset="0"/>
                <a:cs typeface="Calibri" panose="020F0502020204030204" pitchFamily="34" charset="0"/>
              </a:rPr>
              <a:t>ÚVOD DO BLOCKCHAINU V AGROPOTRAVINÁŘSKÉM ŘETĚZCI</a:t>
            </a:r>
            <a:endParaRPr lang="en-US" sz="4600" i="0" u="none" strike="noStrike" cap="none" dirty="0">
              <a:solidFill>
                <a:schemeClr val="bg1"/>
              </a:solidFill>
              <a:latin typeface="Calibri"/>
              <a:ea typeface="Calibri"/>
              <a:cs typeface="Calibri"/>
              <a:sym typeface="Calibri"/>
            </a:endParaRPr>
          </a:p>
        </p:txBody>
      </p:sp>
      <p:grpSp>
        <p:nvGrpSpPr>
          <p:cNvPr id="297" name="Google Shape;297;g281fc3c1766_0_264"/>
          <p:cNvGrpSpPr/>
          <p:nvPr/>
        </p:nvGrpSpPr>
        <p:grpSpPr>
          <a:xfrm>
            <a:off x="546380" y="2274365"/>
            <a:ext cx="2886379" cy="2813713"/>
            <a:chOff x="2262504" y="2609557"/>
            <a:chExt cx="1345882" cy="1311999"/>
          </a:xfrm>
        </p:grpSpPr>
        <p:grpSp>
          <p:nvGrpSpPr>
            <p:cNvPr id="298" name="Google Shape;298;g281fc3c1766_0_264"/>
            <p:cNvGrpSpPr/>
            <p:nvPr/>
          </p:nvGrpSpPr>
          <p:grpSpPr>
            <a:xfrm>
              <a:off x="2847815" y="2734283"/>
              <a:ext cx="760571" cy="1187273"/>
              <a:chOff x="2847815" y="2734283"/>
              <a:chExt cx="760571" cy="1187273"/>
            </a:xfrm>
          </p:grpSpPr>
          <p:grpSp>
            <p:nvGrpSpPr>
              <p:cNvPr id="299" name="Google Shape;299;g281fc3c1766_0_264"/>
              <p:cNvGrpSpPr/>
              <p:nvPr/>
            </p:nvGrpSpPr>
            <p:grpSpPr>
              <a:xfrm>
                <a:off x="3093560" y="2734283"/>
                <a:ext cx="373380" cy="316098"/>
                <a:chOff x="3093560" y="2734283"/>
                <a:chExt cx="373380" cy="316098"/>
              </a:xfrm>
            </p:grpSpPr>
            <p:sp>
              <p:nvSpPr>
                <p:cNvPr id="300" name="Google Shape;300;g281fc3c1766_0_264"/>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1" name="Google Shape;301;g281fc3c1766_0_264"/>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2" name="Google Shape;302;g281fc3c1766_0_264"/>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03" name="Google Shape;303;g281fc3c1766_0_264"/>
              <p:cNvGrpSpPr/>
              <p:nvPr/>
            </p:nvGrpSpPr>
            <p:grpSpPr>
              <a:xfrm>
                <a:off x="2847815" y="3185580"/>
                <a:ext cx="373380" cy="316099"/>
                <a:chOff x="2847815" y="3185580"/>
                <a:chExt cx="373380" cy="316099"/>
              </a:xfrm>
            </p:grpSpPr>
            <p:sp>
              <p:nvSpPr>
                <p:cNvPr id="304" name="Google Shape;304;g281fc3c1766_0_264"/>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5" name="Google Shape;305;g281fc3c1766_0_264"/>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6" name="Google Shape;306;g281fc3c1766_0_264"/>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07" name="Google Shape;307;g281fc3c1766_0_264"/>
              <p:cNvGrpSpPr/>
              <p:nvPr/>
            </p:nvGrpSpPr>
            <p:grpSpPr>
              <a:xfrm>
                <a:off x="3385025" y="3181772"/>
                <a:ext cx="222409" cy="316098"/>
                <a:chOff x="3385025" y="3181772"/>
                <a:chExt cx="222409" cy="316098"/>
              </a:xfrm>
            </p:grpSpPr>
            <p:sp>
              <p:nvSpPr>
                <p:cNvPr id="308" name="Google Shape;308;g281fc3c1766_0_264"/>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9" name="Google Shape;309;g281fc3c1766_0_264"/>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0" name="Google Shape;310;g281fc3c1766_0_264"/>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11" name="Google Shape;311;g281fc3c1766_0_264"/>
              <p:cNvGrpSpPr/>
              <p:nvPr/>
            </p:nvGrpSpPr>
            <p:grpSpPr>
              <a:xfrm>
                <a:off x="3139042" y="3633069"/>
                <a:ext cx="373618" cy="288487"/>
                <a:chOff x="3139042" y="3633069"/>
                <a:chExt cx="373618" cy="288487"/>
              </a:xfrm>
            </p:grpSpPr>
            <p:sp>
              <p:nvSpPr>
                <p:cNvPr id="312" name="Google Shape;312;g281fc3c1766_0_264"/>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3" name="Google Shape;313;g281fc3c1766_0_264"/>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4" name="Google Shape;314;g281fc3c1766_0_264"/>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15" name="Google Shape;315;g281fc3c1766_0_264"/>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6" name="Google Shape;316;g281fc3c1766_0_264"/>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7" name="Google Shape;317;g281fc3c1766_0_264"/>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8" name="Google Shape;318;g281fc3c1766_0_264"/>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9" name="Google Shape;319;g281fc3c1766_0_264"/>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0" name="Google Shape;320;g281fc3c1766_0_264"/>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21" name="Google Shape;321;g281fc3c1766_0_264"/>
            <p:cNvGrpSpPr/>
            <p:nvPr/>
          </p:nvGrpSpPr>
          <p:grpSpPr>
            <a:xfrm>
              <a:off x="2262504" y="2609557"/>
              <a:ext cx="912494" cy="1194890"/>
              <a:chOff x="2262504" y="2609557"/>
              <a:chExt cx="912494" cy="1194890"/>
            </a:xfrm>
          </p:grpSpPr>
          <p:grpSp>
            <p:nvGrpSpPr>
              <p:cNvPr id="322" name="Google Shape;322;g281fc3c1766_0_264"/>
              <p:cNvGrpSpPr/>
              <p:nvPr/>
            </p:nvGrpSpPr>
            <p:grpSpPr>
              <a:xfrm>
                <a:off x="2262504" y="3184628"/>
                <a:ext cx="751522" cy="619819"/>
                <a:chOff x="2262504" y="3184628"/>
                <a:chExt cx="751522" cy="619819"/>
              </a:xfrm>
            </p:grpSpPr>
            <p:sp>
              <p:nvSpPr>
                <p:cNvPr id="323" name="Google Shape;323;g281fc3c1766_0_264"/>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4" name="Google Shape;324;g281fc3c1766_0_264"/>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5" name="Google Shape;325;g281fc3c1766_0_264"/>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6" name="Google Shape;326;g281fc3c1766_0_264"/>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7" name="Google Shape;327;g281fc3c1766_0_264"/>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8" name="Google Shape;328;g281fc3c1766_0_264"/>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9" name="Google Shape;329;g281fc3c1766_0_264"/>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0" name="Google Shape;330;g281fc3c1766_0_264"/>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1" name="Google Shape;331;g281fc3c1766_0_264"/>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2" name="Google Shape;332;g281fc3c1766_0_264"/>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3" name="Google Shape;333;g281fc3c1766_0_264"/>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34" name="Google Shape;334;g281fc3c1766_0_264"/>
              <p:cNvGrpSpPr/>
              <p:nvPr/>
            </p:nvGrpSpPr>
            <p:grpSpPr>
              <a:xfrm>
                <a:off x="2270124" y="2609557"/>
                <a:ext cx="904874" cy="408453"/>
                <a:chOff x="2270124" y="2609557"/>
                <a:chExt cx="904874" cy="408453"/>
              </a:xfrm>
            </p:grpSpPr>
            <p:sp>
              <p:nvSpPr>
                <p:cNvPr id="335" name="Google Shape;335;g281fc3c1766_0_264"/>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6" name="Google Shape;336;g281fc3c1766_0_264"/>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7" name="Google Shape;337;g281fc3c1766_0_264"/>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8" name="Google Shape;338;g281fc3c1766_0_264"/>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9" name="Google Shape;339;g281fc3c1766_0_264"/>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0" name="Google Shape;340;g281fc3c1766_0_264"/>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1" name="Google Shape;341;g281fc3c1766_0_264"/>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2" name="Google Shape;342;g281fc3c1766_0_264"/>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3" name="Google Shape;343;g281fc3c1766_0_264"/>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4" name="Google Shape;344;g281fc3c1766_0_264"/>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45" name="Google Shape;345;g281fc3c1766_0_264"/>
              <p:cNvGrpSpPr/>
              <p:nvPr/>
            </p:nvGrpSpPr>
            <p:grpSpPr>
              <a:xfrm>
                <a:off x="2307271" y="3065615"/>
                <a:ext cx="207645" cy="85689"/>
                <a:chOff x="2307271" y="3065615"/>
                <a:chExt cx="207645" cy="85689"/>
              </a:xfrm>
            </p:grpSpPr>
            <p:sp>
              <p:nvSpPr>
                <p:cNvPr id="346" name="Google Shape;346;g281fc3c1766_0_264"/>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7" name="Google Shape;347;g281fc3c1766_0_264"/>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8" name="Google Shape;348;g281fc3c1766_0_264"/>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sp>
        <p:nvSpPr>
          <p:cNvPr id="350" name="Google Shape;350;g281fc3c1766_0_264"/>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t>5</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pic>
        <p:nvPicPr>
          <p:cNvPr id="911" name="Google Shape;911;p1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912" name="Google Shape;912;p19"/>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BLOCKCHAIN </a:t>
            </a:r>
            <a:r>
              <a:rPr lang="cs-CZ" sz="2800" dirty="0">
                <a:solidFill>
                  <a:schemeClr val="lt1"/>
                </a:solidFill>
                <a:latin typeface="Open Sans"/>
                <a:ea typeface="Open Sans"/>
                <a:cs typeface="Open Sans"/>
                <a:sym typeface="Open Sans"/>
              </a:rPr>
              <a:t>V PRAXI: ZÁVĚRY</a:t>
            </a:r>
            <a:r>
              <a:rPr lang="en-GB" sz="2800" dirty="0">
                <a:solidFill>
                  <a:schemeClr val="lt1"/>
                </a:solidFill>
                <a:latin typeface="Open Sans"/>
                <a:ea typeface="Open Sans"/>
                <a:cs typeface="Open Sans"/>
                <a:sym typeface="Open Sans"/>
              </a:rPr>
              <a:t> </a:t>
            </a:r>
            <a:endParaRPr dirty="0"/>
          </a:p>
        </p:txBody>
      </p:sp>
      <p:sp>
        <p:nvSpPr>
          <p:cNvPr id="913" name="Google Shape;913;p19"/>
          <p:cNvSpPr txBox="1">
            <a:spLocks noGrp="1"/>
          </p:cNvSpPr>
          <p:nvPr>
            <p:ph type="body" idx="1"/>
          </p:nvPr>
        </p:nvSpPr>
        <p:spPr>
          <a:xfrm>
            <a:off x="546100" y="1685925"/>
            <a:ext cx="9601200" cy="3724096"/>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Inovace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blockchainu</a:t>
            </a:r>
            <a:r>
              <a:rPr lang="en-GB" sz="2200" b="0" dirty="0">
                <a:solidFill>
                  <a:schemeClr val="dk1"/>
                </a:solidFill>
                <a:latin typeface="Calibri"/>
                <a:ea typeface="Calibri"/>
                <a:cs typeface="Calibri"/>
                <a:sym typeface="Calibri"/>
              </a:rPr>
              <a:t> v </a:t>
            </a:r>
            <a:r>
              <a:rPr lang="en-GB" sz="2200" b="0" dirty="0" err="1">
                <a:solidFill>
                  <a:schemeClr val="dk1"/>
                </a:solidFill>
                <a:latin typeface="Calibri"/>
                <a:ea typeface="Calibri"/>
                <a:cs typeface="Calibri"/>
                <a:sym typeface="Calibri"/>
              </a:rPr>
              <a:t>zemědělsko-potravinářském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sektoru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jsou</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již</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realitou</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potenciální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využití</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aplikace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této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technologie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pravděpodobně</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porostou</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US" sz="2200" b="0" dirty="0" err="1">
                <a:solidFill>
                  <a:schemeClr val="dk1"/>
                </a:solidFill>
                <a:latin typeface="Calibri"/>
                <a:ea typeface="Calibri"/>
                <a:cs typeface="Calibri"/>
                <a:sym typeface="Calibri"/>
              </a:rPr>
              <a:t>Případové</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studie</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prokazují</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jasnou</a:t>
            </a:r>
            <a:r>
              <a:rPr lang="en-US" sz="2200" b="0" dirty="0">
                <a:solidFill>
                  <a:schemeClr val="dk1"/>
                </a:solidFill>
                <a:latin typeface="Calibri"/>
                <a:ea typeface="Calibri"/>
                <a:cs typeface="Calibri"/>
                <a:sym typeface="Calibri"/>
              </a:rPr>
              <a:t> </a:t>
            </a:r>
            <a:r>
              <a:rPr lang="en-US" sz="2200" dirty="0" err="1">
                <a:solidFill>
                  <a:schemeClr val="dk1"/>
                </a:solidFill>
                <a:latin typeface="Calibri"/>
                <a:ea typeface="Calibri"/>
                <a:cs typeface="Calibri"/>
                <a:sym typeface="Calibri"/>
              </a:rPr>
              <a:t>poptávku</a:t>
            </a:r>
            <a:r>
              <a:rPr lang="en-US" sz="2200" dirty="0">
                <a:solidFill>
                  <a:schemeClr val="dk1"/>
                </a:solidFill>
                <a:latin typeface="Calibri"/>
                <a:ea typeface="Calibri"/>
                <a:cs typeface="Calibri"/>
                <a:sym typeface="Calibri"/>
              </a:rPr>
              <a:t> </a:t>
            </a:r>
            <a:r>
              <a:rPr lang="en-US" sz="2200" dirty="0" err="1">
                <a:solidFill>
                  <a:schemeClr val="dk1"/>
                </a:solidFill>
                <a:latin typeface="Calibri"/>
                <a:ea typeface="Calibri"/>
                <a:cs typeface="Calibri"/>
                <a:sym typeface="Calibri"/>
              </a:rPr>
              <a:t>zákazníků</a:t>
            </a:r>
            <a:r>
              <a:rPr lang="en-US" sz="2200" dirty="0">
                <a:solidFill>
                  <a:schemeClr val="dk1"/>
                </a:solidFill>
                <a:latin typeface="Calibri"/>
                <a:ea typeface="Calibri"/>
                <a:cs typeface="Calibri"/>
                <a:sym typeface="Calibri"/>
              </a:rPr>
              <a:t> </a:t>
            </a:r>
            <a:r>
              <a:rPr lang="en-US" sz="2200" b="0" dirty="0">
                <a:solidFill>
                  <a:schemeClr val="dk1"/>
                </a:solidFill>
                <a:latin typeface="Calibri"/>
                <a:ea typeface="Calibri"/>
                <a:cs typeface="Calibri"/>
                <a:sym typeface="Calibri"/>
              </a:rPr>
              <a:t>po </a:t>
            </a:r>
            <a:r>
              <a:rPr lang="en-US" sz="2200" b="0" dirty="0" err="1">
                <a:solidFill>
                  <a:schemeClr val="dk1"/>
                </a:solidFill>
                <a:latin typeface="Calibri"/>
                <a:ea typeface="Calibri"/>
                <a:cs typeface="Calibri"/>
                <a:sym typeface="Calibri"/>
              </a:rPr>
              <a:t>zvýšené</a:t>
            </a:r>
            <a:r>
              <a:rPr lang="en-US" sz="2200" b="0" dirty="0">
                <a:solidFill>
                  <a:schemeClr val="dk1"/>
                </a:solidFill>
                <a:latin typeface="Calibri"/>
                <a:ea typeface="Calibri"/>
                <a:cs typeface="Calibri"/>
                <a:sym typeface="Calibri"/>
              </a:rPr>
              <a:t> </a:t>
            </a:r>
            <a:r>
              <a:rPr lang="en-US" sz="2200" dirty="0" err="1">
                <a:solidFill>
                  <a:schemeClr val="dk1"/>
                </a:solidFill>
                <a:latin typeface="Calibri"/>
                <a:ea typeface="Calibri"/>
                <a:cs typeface="Calibri"/>
                <a:sym typeface="Calibri"/>
              </a:rPr>
              <a:t>transparentnosti</a:t>
            </a:r>
            <a:r>
              <a:rPr lang="en-US" sz="2200" dirty="0">
                <a:solidFill>
                  <a:schemeClr val="dk1"/>
                </a:solidFill>
                <a:latin typeface="Calibri"/>
                <a:ea typeface="Calibri"/>
                <a:cs typeface="Calibri"/>
                <a:sym typeface="Calibri"/>
              </a:rPr>
              <a:t> a </a:t>
            </a:r>
            <a:r>
              <a:rPr lang="en-US" sz="2200" dirty="0" err="1">
                <a:solidFill>
                  <a:schemeClr val="dk1"/>
                </a:solidFill>
                <a:latin typeface="Calibri"/>
                <a:ea typeface="Calibri"/>
                <a:cs typeface="Calibri"/>
                <a:sym typeface="Calibri"/>
              </a:rPr>
              <a:t>sledovatelnosti</a:t>
            </a:r>
            <a:r>
              <a:rPr lang="en-US" sz="2200" dirty="0">
                <a:solidFill>
                  <a:schemeClr val="dk1"/>
                </a:solidFill>
                <a:latin typeface="Calibri"/>
                <a:ea typeface="Calibri"/>
                <a:cs typeface="Calibri"/>
                <a:sym typeface="Calibri"/>
              </a:rPr>
              <a:t> </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funkce</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Blockchainu</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jako</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neměnné</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decentralizované</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účetní</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knihy</a:t>
            </a:r>
            <a:r>
              <a:rPr lang="en-US" sz="2200" b="0" dirty="0">
                <a:solidFill>
                  <a:schemeClr val="dk1"/>
                </a:solidFill>
                <a:latin typeface="Calibri"/>
                <a:ea typeface="Calibri"/>
                <a:cs typeface="Calibri"/>
                <a:sym typeface="Calibri"/>
              </a:rPr>
              <a:t> je pro </a:t>
            </a:r>
            <a:r>
              <a:rPr lang="en-US" sz="2200" b="0" dirty="0" err="1">
                <a:solidFill>
                  <a:schemeClr val="dk1"/>
                </a:solidFill>
                <a:latin typeface="Calibri"/>
                <a:ea typeface="Calibri"/>
                <a:cs typeface="Calibri"/>
                <a:sym typeface="Calibri"/>
              </a:rPr>
              <a:t>splnění</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této</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potřeby</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velmi</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vhodná</a:t>
            </a:r>
            <a:r>
              <a:rPr lang="en-US"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lang="en-US"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a:solidFill>
                  <a:schemeClr val="dk1"/>
                </a:solidFill>
                <a:latin typeface="Calibri"/>
                <a:ea typeface="Calibri"/>
                <a:cs typeface="Calibri"/>
                <a:sym typeface="Calibri"/>
              </a:rPr>
              <a:t>Blockchain </a:t>
            </a:r>
            <a:r>
              <a:rPr lang="en-GB" sz="2200" dirty="0" err="1">
                <a:solidFill>
                  <a:schemeClr val="dk1"/>
                </a:solidFill>
                <a:latin typeface="Calibri"/>
                <a:ea typeface="Calibri"/>
                <a:cs typeface="Calibri"/>
                <a:sym typeface="Calibri"/>
              </a:rPr>
              <a:t>jako</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jedinečný</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prodejní</a:t>
            </a:r>
            <a:r>
              <a:rPr lang="en-GB" sz="2200" dirty="0">
                <a:solidFill>
                  <a:schemeClr val="dk1"/>
                </a:solidFill>
                <a:latin typeface="Calibri"/>
                <a:ea typeface="Calibri"/>
                <a:cs typeface="Calibri"/>
                <a:sym typeface="Calibri"/>
              </a:rPr>
              <a:t> argument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zvyšuje</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důvěru</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spotřebitelů</a:t>
            </a:r>
            <a:r>
              <a:rPr lang="en-GB" sz="2200" dirty="0">
                <a:solidFill>
                  <a:schemeClr val="dk1"/>
                </a:solidFill>
                <a:latin typeface="Calibri"/>
                <a:ea typeface="Calibri"/>
                <a:cs typeface="Calibri"/>
                <a:sym typeface="Calibri"/>
              </a:rPr>
              <a:t> a </a:t>
            </a:r>
            <a:r>
              <a:rPr lang="en-GB" sz="2200" dirty="0" err="1">
                <a:solidFill>
                  <a:schemeClr val="dk1"/>
                </a:solidFill>
                <a:latin typeface="Calibri"/>
                <a:ea typeface="Calibri"/>
                <a:cs typeface="Calibri"/>
                <a:sym typeface="Calibri"/>
              </a:rPr>
              <a:t>věrnost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značce</a:t>
            </a:r>
            <a:endParaRPr lang="cs-CZ" sz="22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lang="cs-CZ" sz="22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cs-CZ" sz="2200" b="0" dirty="0">
                <a:solidFill>
                  <a:schemeClr val="dk1"/>
                </a:solidFill>
                <a:latin typeface="Calibri"/>
                <a:ea typeface="Calibri"/>
                <a:cs typeface="Calibri"/>
                <a:sym typeface="Calibri"/>
              </a:rPr>
              <a:t>Vazby mezi blockchainem, sledovatelností a </a:t>
            </a:r>
            <a:r>
              <a:rPr lang="cs-CZ" sz="2200" dirty="0">
                <a:solidFill>
                  <a:schemeClr val="dk1"/>
                </a:solidFill>
                <a:latin typeface="Calibri"/>
                <a:ea typeface="Calibri"/>
                <a:cs typeface="Calibri"/>
                <a:sym typeface="Calibri"/>
              </a:rPr>
              <a:t>udržitelností</a:t>
            </a:r>
            <a:endParaRPr sz="2200" dirty="0">
              <a:solidFill>
                <a:schemeClr val="dk1"/>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Shape 917"/>
        <p:cNvGrpSpPr/>
        <p:nvPr/>
      </p:nvGrpSpPr>
      <p:grpSpPr>
        <a:xfrm>
          <a:off x="0" y="0"/>
          <a:ext cx="0" cy="0"/>
          <a:chOff x="0" y="0"/>
          <a:chExt cx="0" cy="0"/>
        </a:xfrm>
      </p:grpSpPr>
      <p:sp>
        <p:nvSpPr>
          <p:cNvPr id="918" name="Google Shape;918;g283a1922f65_2_3"/>
          <p:cNvSpPr/>
          <p:nvPr/>
        </p:nvSpPr>
        <p:spPr>
          <a:xfrm>
            <a:off x="0" y="973684"/>
            <a:ext cx="10705249" cy="5131241"/>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19" name="Google Shape;919;g283a1922f65_2_3"/>
          <p:cNvSpPr txBox="1"/>
          <p:nvPr/>
        </p:nvSpPr>
        <p:spPr>
          <a:xfrm>
            <a:off x="4143375" y="2792900"/>
            <a:ext cx="6357900" cy="2327032"/>
          </a:xfrm>
          <a:prstGeom prst="rect">
            <a:avLst/>
          </a:prstGeom>
          <a:noFill/>
          <a:ln>
            <a:noFill/>
          </a:ln>
        </p:spPr>
        <p:txBody>
          <a:bodyPr spcFirstLastPara="1" wrap="square" lIns="0" tIns="12050" rIns="0" bIns="0" anchor="t" anchorCtr="0">
            <a:spAutoFit/>
          </a:bodyPr>
          <a:lstStyle/>
          <a:p>
            <a:pPr marL="12700" marR="5080" lvl="0" indent="0" algn="r" rtl="0">
              <a:lnSpc>
                <a:spcPct val="109130"/>
              </a:lnSpc>
              <a:spcBef>
                <a:spcPts val="0"/>
              </a:spcBef>
              <a:spcAft>
                <a:spcPts val="0"/>
              </a:spcAft>
              <a:buClr>
                <a:srgbClr val="000000"/>
              </a:buClr>
              <a:buSzPts val="4600"/>
              <a:buFont typeface="Arial"/>
              <a:buNone/>
            </a:pPr>
            <a:r>
              <a:rPr lang="en-GB" sz="4600" dirty="0">
                <a:solidFill>
                  <a:schemeClr val="lt1"/>
                </a:solidFill>
                <a:latin typeface="Calibri"/>
                <a:ea typeface="Calibri"/>
                <a:cs typeface="Calibri"/>
                <a:sym typeface="Calibri"/>
              </a:rPr>
              <a:t>DŮVĚRYHODNÉ ZDROJE BLOCKCHAIN: KOMU DŮVĚŘOVAT?</a:t>
            </a:r>
            <a:endParaRPr sz="4600" b="0" i="0" u="none" strike="noStrike" cap="none" dirty="0">
              <a:solidFill>
                <a:schemeClr val="lt1"/>
              </a:solidFill>
              <a:latin typeface="Calibri"/>
              <a:ea typeface="Calibri"/>
              <a:cs typeface="Calibri"/>
              <a:sym typeface="Calibri"/>
            </a:endParaRPr>
          </a:p>
        </p:txBody>
      </p:sp>
      <p:grpSp>
        <p:nvGrpSpPr>
          <p:cNvPr id="921" name="Google Shape;921;g283a1922f65_2_3"/>
          <p:cNvGrpSpPr/>
          <p:nvPr/>
        </p:nvGrpSpPr>
        <p:grpSpPr>
          <a:xfrm>
            <a:off x="546380" y="2274365"/>
            <a:ext cx="2886379" cy="2813713"/>
            <a:chOff x="2262504" y="2609557"/>
            <a:chExt cx="1345882" cy="1311999"/>
          </a:xfrm>
        </p:grpSpPr>
        <p:grpSp>
          <p:nvGrpSpPr>
            <p:cNvPr id="922" name="Google Shape;922;g283a1922f65_2_3"/>
            <p:cNvGrpSpPr/>
            <p:nvPr/>
          </p:nvGrpSpPr>
          <p:grpSpPr>
            <a:xfrm>
              <a:off x="2847815" y="2734283"/>
              <a:ext cx="760571" cy="1187273"/>
              <a:chOff x="2847815" y="2734283"/>
              <a:chExt cx="760571" cy="1187273"/>
            </a:xfrm>
          </p:grpSpPr>
          <p:grpSp>
            <p:nvGrpSpPr>
              <p:cNvPr id="923" name="Google Shape;923;g283a1922f65_2_3"/>
              <p:cNvGrpSpPr/>
              <p:nvPr/>
            </p:nvGrpSpPr>
            <p:grpSpPr>
              <a:xfrm>
                <a:off x="3093560" y="2734283"/>
                <a:ext cx="373380" cy="316098"/>
                <a:chOff x="3093560" y="2734283"/>
                <a:chExt cx="373380" cy="316098"/>
              </a:xfrm>
            </p:grpSpPr>
            <p:sp>
              <p:nvSpPr>
                <p:cNvPr id="924" name="Google Shape;924;g283a1922f65_2_3"/>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25" name="Google Shape;925;g283a1922f65_2_3"/>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26" name="Google Shape;926;g283a1922f65_2_3"/>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27" name="Google Shape;927;g283a1922f65_2_3"/>
              <p:cNvGrpSpPr/>
              <p:nvPr/>
            </p:nvGrpSpPr>
            <p:grpSpPr>
              <a:xfrm>
                <a:off x="2847815" y="3185580"/>
                <a:ext cx="373380" cy="316099"/>
                <a:chOff x="2847815" y="3185580"/>
                <a:chExt cx="373380" cy="316099"/>
              </a:xfrm>
            </p:grpSpPr>
            <p:sp>
              <p:nvSpPr>
                <p:cNvPr id="928" name="Google Shape;928;g283a1922f65_2_3"/>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29" name="Google Shape;929;g283a1922f65_2_3"/>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0" name="Google Shape;930;g283a1922f65_2_3"/>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31" name="Google Shape;931;g283a1922f65_2_3"/>
              <p:cNvGrpSpPr/>
              <p:nvPr/>
            </p:nvGrpSpPr>
            <p:grpSpPr>
              <a:xfrm>
                <a:off x="3385025" y="3181772"/>
                <a:ext cx="222409" cy="316098"/>
                <a:chOff x="3385025" y="3181772"/>
                <a:chExt cx="222409" cy="316098"/>
              </a:xfrm>
            </p:grpSpPr>
            <p:sp>
              <p:nvSpPr>
                <p:cNvPr id="932" name="Google Shape;932;g283a1922f65_2_3"/>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3" name="Google Shape;933;g283a1922f65_2_3"/>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4" name="Google Shape;934;g283a1922f65_2_3"/>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35" name="Google Shape;935;g283a1922f65_2_3"/>
              <p:cNvGrpSpPr/>
              <p:nvPr/>
            </p:nvGrpSpPr>
            <p:grpSpPr>
              <a:xfrm>
                <a:off x="3139042" y="3633069"/>
                <a:ext cx="373618" cy="288487"/>
                <a:chOff x="3139042" y="3633069"/>
                <a:chExt cx="373618" cy="288487"/>
              </a:xfrm>
            </p:grpSpPr>
            <p:sp>
              <p:nvSpPr>
                <p:cNvPr id="936" name="Google Shape;936;g283a1922f65_2_3"/>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7" name="Google Shape;937;g283a1922f65_2_3"/>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8" name="Google Shape;938;g283a1922f65_2_3"/>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939" name="Google Shape;939;g283a1922f65_2_3"/>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0" name="Google Shape;940;g283a1922f65_2_3"/>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1" name="Google Shape;941;g283a1922f65_2_3"/>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2" name="Google Shape;942;g283a1922f65_2_3"/>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3" name="Google Shape;943;g283a1922f65_2_3"/>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4" name="Google Shape;944;g283a1922f65_2_3"/>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45" name="Google Shape;945;g283a1922f65_2_3"/>
            <p:cNvGrpSpPr/>
            <p:nvPr/>
          </p:nvGrpSpPr>
          <p:grpSpPr>
            <a:xfrm>
              <a:off x="2262504" y="2609557"/>
              <a:ext cx="912494" cy="1194890"/>
              <a:chOff x="2262504" y="2609557"/>
              <a:chExt cx="912494" cy="1194890"/>
            </a:xfrm>
          </p:grpSpPr>
          <p:grpSp>
            <p:nvGrpSpPr>
              <p:cNvPr id="946" name="Google Shape;946;g283a1922f65_2_3"/>
              <p:cNvGrpSpPr/>
              <p:nvPr/>
            </p:nvGrpSpPr>
            <p:grpSpPr>
              <a:xfrm>
                <a:off x="2262504" y="3184628"/>
                <a:ext cx="751522" cy="619819"/>
                <a:chOff x="2262504" y="3184628"/>
                <a:chExt cx="751522" cy="619819"/>
              </a:xfrm>
            </p:grpSpPr>
            <p:sp>
              <p:nvSpPr>
                <p:cNvPr id="947" name="Google Shape;947;g283a1922f65_2_3"/>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8" name="Google Shape;948;g283a1922f65_2_3"/>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9" name="Google Shape;949;g283a1922f65_2_3"/>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0" name="Google Shape;950;g283a1922f65_2_3"/>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1" name="Google Shape;951;g283a1922f65_2_3"/>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2" name="Google Shape;952;g283a1922f65_2_3"/>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3" name="Google Shape;953;g283a1922f65_2_3"/>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4" name="Google Shape;954;g283a1922f65_2_3"/>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5" name="Google Shape;955;g283a1922f65_2_3"/>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6" name="Google Shape;956;g283a1922f65_2_3"/>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7" name="Google Shape;957;g283a1922f65_2_3"/>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58" name="Google Shape;958;g283a1922f65_2_3"/>
              <p:cNvGrpSpPr/>
              <p:nvPr/>
            </p:nvGrpSpPr>
            <p:grpSpPr>
              <a:xfrm>
                <a:off x="2270124" y="2609557"/>
                <a:ext cx="904874" cy="408453"/>
                <a:chOff x="2270124" y="2609557"/>
                <a:chExt cx="904874" cy="408453"/>
              </a:xfrm>
            </p:grpSpPr>
            <p:sp>
              <p:nvSpPr>
                <p:cNvPr id="959" name="Google Shape;959;g283a1922f65_2_3"/>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0" name="Google Shape;960;g283a1922f65_2_3"/>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1" name="Google Shape;961;g283a1922f65_2_3"/>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2" name="Google Shape;962;g283a1922f65_2_3"/>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3" name="Google Shape;963;g283a1922f65_2_3"/>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4" name="Google Shape;964;g283a1922f65_2_3"/>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5" name="Google Shape;965;g283a1922f65_2_3"/>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6" name="Google Shape;966;g283a1922f65_2_3"/>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7" name="Google Shape;967;g283a1922f65_2_3"/>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8" name="Google Shape;968;g283a1922f65_2_3"/>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69" name="Google Shape;969;g283a1922f65_2_3"/>
              <p:cNvGrpSpPr/>
              <p:nvPr/>
            </p:nvGrpSpPr>
            <p:grpSpPr>
              <a:xfrm>
                <a:off x="2307271" y="3065615"/>
                <a:ext cx="207645" cy="85689"/>
                <a:chOff x="2307271" y="3065615"/>
                <a:chExt cx="207645" cy="85689"/>
              </a:xfrm>
            </p:grpSpPr>
            <p:sp>
              <p:nvSpPr>
                <p:cNvPr id="970" name="Google Shape;970;g283a1922f65_2_3"/>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71" name="Google Shape;971;g283a1922f65_2_3"/>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72" name="Google Shape;972;g283a1922f65_2_3"/>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sp>
        <p:nvSpPr>
          <p:cNvPr id="974" name="Google Shape;974;g283a1922f65_2_3"/>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t>51</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pic>
        <p:nvPicPr>
          <p:cNvPr id="980" name="Google Shape;980;p2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981" name="Google Shape;981;p20"/>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ÚVOD: DŮVĚRA</a:t>
            </a:r>
            <a:endParaRPr dirty="0"/>
          </a:p>
        </p:txBody>
      </p:sp>
      <p:sp>
        <p:nvSpPr>
          <p:cNvPr id="982" name="Google Shape;982;p20"/>
          <p:cNvSpPr txBox="1">
            <a:spLocks noGrp="1"/>
          </p:cNvSpPr>
          <p:nvPr>
            <p:ph type="body" idx="1"/>
          </p:nvPr>
        </p:nvSpPr>
        <p:spPr>
          <a:xfrm>
            <a:off x="247650" y="1714500"/>
            <a:ext cx="4810200" cy="5078313"/>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Důvěra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byla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široce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zkoumána</a:t>
            </a:r>
            <a:r>
              <a:rPr lang="en-GB" sz="2200" b="0" dirty="0">
                <a:solidFill>
                  <a:schemeClr val="dk1"/>
                </a:solidFill>
                <a:latin typeface="Calibri"/>
                <a:ea typeface="Calibri"/>
                <a:cs typeface="Calibri"/>
                <a:sym typeface="Calibri"/>
              </a:rPr>
              <a:t> z </a:t>
            </a:r>
            <a:r>
              <a:rPr lang="en-GB" sz="2200" b="0" dirty="0" err="1">
                <a:solidFill>
                  <a:schemeClr val="dk1"/>
                </a:solidFill>
                <a:latin typeface="Calibri"/>
                <a:ea typeface="Calibri"/>
                <a:cs typeface="Calibri"/>
                <a:sym typeface="Calibri"/>
              </a:rPr>
              <a:t>psychologického</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organizačního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hlediska</a:t>
            </a:r>
            <a:r>
              <a:rPr lang="en-GB" sz="2200" b="0" dirty="0">
                <a:solidFill>
                  <a:schemeClr val="dk1"/>
                </a:solidFill>
                <a:latin typeface="Calibri"/>
                <a:ea typeface="Calibri"/>
                <a:cs typeface="Calibri"/>
                <a:sym typeface="Calibri"/>
              </a:rPr>
              <a:t>. ﻿</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Výzkum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informačních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systémů</a:t>
            </a:r>
            <a:r>
              <a:rPr lang="en-GB" sz="2200" b="0" dirty="0">
                <a:solidFill>
                  <a:schemeClr val="dk1"/>
                </a:solidFill>
                <a:latin typeface="Calibri"/>
                <a:ea typeface="Calibri"/>
                <a:cs typeface="Calibri"/>
                <a:sym typeface="Calibri"/>
              </a:rPr>
              <a:t> (IS): </a:t>
            </a:r>
            <a:r>
              <a:rPr lang="en-GB" sz="2200" b="0" dirty="0" err="1">
                <a:solidFill>
                  <a:schemeClr val="dk1"/>
                </a:solidFill>
                <a:latin typeface="Calibri"/>
                <a:ea typeface="Calibri"/>
                <a:cs typeface="Calibri"/>
                <a:sym typeface="Calibri"/>
              </a:rPr>
              <a:t>byl</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vyvinut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pojem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vztah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důvěry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člověka</a:t>
            </a:r>
            <a:r>
              <a:rPr lang="en-GB" sz="2200" b="0" dirty="0">
                <a:solidFill>
                  <a:schemeClr val="dk1"/>
                </a:solidFill>
                <a:latin typeface="Calibri"/>
                <a:ea typeface="Calibri"/>
                <a:cs typeface="Calibri"/>
                <a:sym typeface="Calibri"/>
              </a:rPr>
              <a:t> k </a:t>
            </a:r>
            <a:r>
              <a:rPr lang="en-GB" sz="2200" b="0" dirty="0" err="1">
                <a:solidFill>
                  <a:schemeClr val="dk1"/>
                </a:solidFill>
                <a:latin typeface="Calibri"/>
                <a:ea typeface="Calibri"/>
                <a:cs typeface="Calibri"/>
                <a:sym typeface="Calibri"/>
              </a:rPr>
              <a:t>technologii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Lankton</a:t>
            </a:r>
            <a:r>
              <a:rPr lang="en-GB" sz="2200" b="0" dirty="0">
                <a:solidFill>
                  <a:schemeClr val="dk1"/>
                </a:solidFill>
                <a:latin typeface="Calibri"/>
                <a:ea typeface="Calibri"/>
                <a:cs typeface="Calibri"/>
                <a:sym typeface="Calibri"/>
              </a:rPr>
              <a:t>, McKnight a Tripp, 2015, s. 882); </a:t>
            </a:r>
            <a:r>
              <a:rPr lang="en-GB" sz="2200" b="0" dirty="0" err="1">
                <a:solidFill>
                  <a:schemeClr val="dk1"/>
                </a:solidFill>
                <a:latin typeface="Calibri"/>
                <a:ea typeface="Calibri"/>
                <a:cs typeface="Calibri"/>
                <a:sym typeface="Calibri"/>
              </a:rPr>
              <a:t>popsat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důvěryhodnost</a:t>
            </a:r>
            <a:r>
              <a:rPr lang="en-GB" sz="2200" b="0" dirty="0">
                <a:solidFill>
                  <a:schemeClr val="dk1"/>
                </a:solidFill>
                <a:latin typeface="Calibri"/>
                <a:ea typeface="Calibri"/>
                <a:cs typeface="Calibri"/>
                <a:sym typeface="Calibri"/>
              </a:rPr>
              <a:t> IT </a:t>
            </a:r>
            <a:r>
              <a:rPr lang="en-GB" sz="2200" b="0" dirty="0" err="1">
                <a:solidFill>
                  <a:schemeClr val="dk1"/>
                </a:solidFill>
                <a:latin typeface="Calibri"/>
                <a:ea typeface="Calibri"/>
                <a:cs typeface="Calibri"/>
                <a:sym typeface="Calibri"/>
              </a:rPr>
              <a:t>artefaktů</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Benbasat</a:t>
            </a:r>
            <a:r>
              <a:rPr lang="en-GB" sz="2200" b="0" dirty="0">
                <a:solidFill>
                  <a:schemeClr val="dk1"/>
                </a:solidFill>
                <a:latin typeface="Calibri"/>
                <a:ea typeface="Calibri"/>
                <a:cs typeface="Calibri"/>
                <a:sym typeface="Calibri"/>
              </a:rPr>
              <a:t> a Wang, 2005)</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Člověk</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zachází</a:t>
            </a:r>
            <a:r>
              <a:rPr lang="en-GB" sz="2200" b="0" dirty="0">
                <a:solidFill>
                  <a:schemeClr val="dk1"/>
                </a:solidFill>
                <a:latin typeface="Calibri"/>
                <a:ea typeface="Calibri"/>
                <a:cs typeface="Calibri"/>
                <a:sym typeface="Calibri"/>
              </a:rPr>
              <a:t> s </a:t>
            </a:r>
            <a:r>
              <a:rPr lang="en-GB" sz="2200" b="0" dirty="0" err="1">
                <a:solidFill>
                  <a:schemeClr val="dk1"/>
                </a:solidFill>
                <a:latin typeface="Calibri"/>
                <a:ea typeface="Calibri"/>
                <a:cs typeface="Calibri"/>
                <a:sym typeface="Calibri"/>
              </a:rPr>
              <a:t>počítači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jako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sociálním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aktérem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Fussell</a:t>
            </a:r>
            <a:r>
              <a:rPr lang="en-GB" sz="2200" b="0" dirty="0">
                <a:solidFill>
                  <a:schemeClr val="dk1"/>
                </a:solidFill>
                <a:latin typeface="Calibri"/>
                <a:ea typeface="Calibri"/>
                <a:cs typeface="Calibri"/>
                <a:sym typeface="Calibri"/>
              </a:rPr>
              <a:t> et al., 2008).</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Tento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druh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důvěry</a:t>
            </a:r>
            <a:r>
              <a:rPr lang="en-GB" sz="2200" b="0" dirty="0">
                <a:solidFill>
                  <a:schemeClr val="dk1"/>
                </a:solidFill>
                <a:latin typeface="Calibri"/>
                <a:ea typeface="Calibri"/>
                <a:cs typeface="Calibri"/>
                <a:sym typeface="Calibri"/>
              </a:rPr>
              <a:t> se </a:t>
            </a:r>
            <a:r>
              <a:rPr lang="en-GB" sz="2200" b="0" dirty="0" err="1">
                <a:solidFill>
                  <a:schemeClr val="dk1"/>
                </a:solidFill>
                <a:latin typeface="Calibri"/>
                <a:ea typeface="Calibri"/>
                <a:cs typeface="Calibri"/>
                <a:sym typeface="Calibri"/>
              </a:rPr>
              <a:t>také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nazývá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lidská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důvěra</a:t>
            </a:r>
            <a:r>
              <a:rPr lang="en-GB" sz="2200" b="0" dirty="0">
                <a:solidFill>
                  <a:schemeClr val="dk1"/>
                </a:solidFill>
                <a:latin typeface="Calibri"/>
                <a:ea typeface="Calibri"/>
                <a:cs typeface="Calibri"/>
                <a:sym typeface="Calibri"/>
              </a:rPr>
              <a:t> v </a:t>
            </a:r>
            <a:r>
              <a:rPr lang="en-GB" sz="2200" b="0" dirty="0" err="1">
                <a:solidFill>
                  <a:schemeClr val="dk1"/>
                </a:solidFill>
                <a:latin typeface="Calibri"/>
                <a:ea typeface="Calibri"/>
                <a:cs typeface="Calibri"/>
                <a:sym typeface="Calibri"/>
              </a:rPr>
              <a:t>technologii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Lankton</a:t>
            </a:r>
            <a:r>
              <a:rPr lang="en-GB" sz="2200" b="0" dirty="0">
                <a:solidFill>
                  <a:schemeClr val="dk1"/>
                </a:solidFill>
                <a:latin typeface="Calibri"/>
                <a:ea typeface="Calibri"/>
                <a:cs typeface="Calibri"/>
                <a:sym typeface="Calibri"/>
              </a:rPr>
              <a:t> et al., 2015). ﻿</a:t>
            </a:r>
            <a:endParaRPr sz="1800" b="0" dirty="0">
              <a:solidFill>
                <a:schemeClr val="dk1"/>
              </a:solidFill>
            </a:endParaRPr>
          </a:p>
        </p:txBody>
      </p:sp>
      <p:pic>
        <p:nvPicPr>
          <p:cNvPr id="983" name="Google Shape;983;p20"/>
          <p:cNvPicPr preferRelativeResize="0"/>
          <p:nvPr/>
        </p:nvPicPr>
        <p:blipFill>
          <a:blip r:embed="rId4">
            <a:alphaModFix/>
          </a:blip>
          <a:stretch>
            <a:fillRect/>
          </a:stretch>
        </p:blipFill>
        <p:spPr>
          <a:xfrm>
            <a:off x="5275250" y="2242513"/>
            <a:ext cx="5418148" cy="361122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pic>
        <p:nvPicPr>
          <p:cNvPr id="989" name="Google Shape;989;p2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990" name="Google Shape;990;p21"/>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BLOCKCHAIN A DIGITÁLNÍ ZABEZPEČENÍ</a:t>
            </a:r>
            <a:endParaRPr dirty="0"/>
          </a:p>
        </p:txBody>
      </p:sp>
      <p:sp>
        <p:nvSpPr>
          <p:cNvPr id="991" name="Google Shape;991;p21"/>
          <p:cNvSpPr txBox="1">
            <a:spLocks noGrp="1"/>
          </p:cNvSpPr>
          <p:nvPr>
            <p:ph type="body" idx="1"/>
          </p:nvPr>
        </p:nvSpPr>
        <p:spPr>
          <a:xfrm>
            <a:off x="393700" y="1638300"/>
            <a:ext cx="9601200" cy="5755422"/>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Důvěra</a:t>
            </a:r>
            <a:r>
              <a:rPr lang="en-GB" sz="2200" b="0" dirty="0">
                <a:solidFill>
                  <a:schemeClr val="dk1"/>
                </a:solidFill>
                <a:latin typeface="Calibri"/>
                <a:ea typeface="Calibri"/>
                <a:cs typeface="Calibri"/>
                <a:sym typeface="Calibri"/>
              </a:rPr>
              <a:t> v blockchain </a:t>
            </a:r>
            <a:r>
              <a:rPr lang="en-GB" sz="2200" b="0" dirty="0" err="1">
                <a:solidFill>
                  <a:schemeClr val="dk1"/>
                </a:solidFill>
                <a:latin typeface="Calibri"/>
                <a:ea typeface="Calibri"/>
                <a:cs typeface="Calibri"/>
                <a:sym typeface="Calibri"/>
              </a:rPr>
              <a:t>nemůže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být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nikdy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úplná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Několik</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prvků</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tuto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důvěru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skutečně</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zpochybnilo</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Schopnost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ověřovat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transakce</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zároveň</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chránit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digitální</a:t>
            </a:r>
            <a:r>
              <a:rPr lang="en-GB" sz="2200" b="0" dirty="0">
                <a:solidFill>
                  <a:schemeClr val="dk1"/>
                </a:solidFill>
                <a:latin typeface="Calibri"/>
                <a:ea typeface="Calibri"/>
                <a:cs typeface="Calibri"/>
                <a:sym typeface="Calibri"/>
              </a:rPr>
              <a:t> identity :​</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Blockchainy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poskytují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soukromí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např</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pomocí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pseudonymů</a:t>
            </a:r>
            <a:r>
              <a:rPr lang="en-GB" sz="2200" b="0" dirty="0">
                <a:solidFill>
                  <a:schemeClr val="dk1"/>
                </a:solidFill>
                <a:latin typeface="Calibri"/>
                <a:ea typeface="Calibri"/>
                <a:cs typeface="Calibri"/>
                <a:sym typeface="Calibri"/>
              </a:rPr>
              <a:t>), ale </a:t>
            </a:r>
            <a:r>
              <a:rPr lang="en-GB" sz="2200" b="0" dirty="0" err="1">
                <a:solidFill>
                  <a:schemeClr val="dk1"/>
                </a:solidFill>
                <a:latin typeface="Calibri"/>
                <a:ea typeface="Calibri"/>
                <a:cs typeface="Calibri"/>
                <a:sym typeface="Calibri"/>
              </a:rPr>
              <a:t>implementují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přizpůsobená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bezpečnostní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opatření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která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zaručují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že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transakce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jsou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platné</a:t>
            </a:r>
            <a:r>
              <a:rPr lang="en-GB" sz="2200" b="0" dirty="0">
                <a:solidFill>
                  <a:schemeClr val="dk1"/>
                </a:solidFill>
                <a:latin typeface="Calibri"/>
                <a:ea typeface="Calibri"/>
                <a:cs typeface="Calibri"/>
                <a:sym typeface="Calibri"/>
              </a:rPr>
              <a:t> a </a:t>
            </a:r>
            <a:r>
              <a:rPr lang="en-GB" sz="2200" b="0" dirty="0" err="1">
                <a:solidFill>
                  <a:schemeClr val="dk1"/>
                </a:solidFill>
                <a:latin typeface="Calibri"/>
                <a:ea typeface="Calibri"/>
                <a:cs typeface="Calibri"/>
                <a:sym typeface="Calibri"/>
              </a:rPr>
              <a:t>že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účty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jsou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bezpečné</a:t>
            </a:r>
            <a:r>
              <a:rPr lang="en-GB" sz="2200" b="0" dirty="0">
                <a:solidFill>
                  <a:schemeClr val="dk1"/>
                </a:solidFill>
                <a:latin typeface="Calibri"/>
                <a:ea typeface="Calibri"/>
                <a:cs typeface="Calibri"/>
                <a:sym typeface="Calibri"/>
              </a:rPr>
              <a:t>. Tato </a:t>
            </a:r>
            <a:r>
              <a:rPr lang="en-GB" sz="2200" b="0" dirty="0" err="1">
                <a:solidFill>
                  <a:schemeClr val="dk1"/>
                </a:solidFill>
                <a:latin typeface="Calibri"/>
                <a:ea typeface="Calibri"/>
                <a:cs typeface="Calibri"/>
                <a:sym typeface="Calibri"/>
              </a:rPr>
              <a:t>rovnováha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mezi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ochranou</a:t>
            </a:r>
            <a:r>
              <a:rPr lang="en-GB" sz="2200" b="0" dirty="0">
                <a:solidFill>
                  <a:schemeClr val="dk1"/>
                </a:solidFill>
                <a:latin typeface="Calibri"/>
                <a:ea typeface="Calibri"/>
                <a:cs typeface="Calibri"/>
                <a:sym typeface="Calibri"/>
              </a:rPr>
              <a:t> identity a </a:t>
            </a:r>
            <a:r>
              <a:rPr lang="en-GB" sz="2200" b="0" dirty="0" err="1">
                <a:solidFill>
                  <a:schemeClr val="dk1"/>
                </a:solidFill>
                <a:latin typeface="Calibri"/>
                <a:ea typeface="Calibri"/>
                <a:cs typeface="Calibri"/>
                <a:sym typeface="Calibri"/>
              </a:rPr>
              <a:t>správou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zabezpečení</a:t>
            </a:r>
            <a:r>
              <a:rPr lang="en-GB" sz="2200" b="0" dirty="0">
                <a:solidFill>
                  <a:schemeClr val="dk1"/>
                </a:solidFill>
                <a:latin typeface="Calibri"/>
                <a:ea typeface="Calibri"/>
                <a:cs typeface="Calibri"/>
                <a:sym typeface="Calibri"/>
              </a:rPr>
              <a:t> je </a:t>
            </a:r>
            <a:r>
              <a:rPr lang="en-GB" sz="2200" b="0" dirty="0" err="1">
                <a:solidFill>
                  <a:schemeClr val="dk1"/>
                </a:solidFill>
                <a:latin typeface="Calibri"/>
                <a:ea typeface="Calibri"/>
                <a:cs typeface="Calibri"/>
                <a:sym typeface="Calibri"/>
              </a:rPr>
              <a:t>zásadním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faktorem</a:t>
            </a:r>
            <a:r>
              <a:rPr lang="en-GB" sz="2200" b="0" dirty="0">
                <a:solidFill>
                  <a:schemeClr val="dk1"/>
                </a:solidFill>
                <a:latin typeface="Calibri"/>
                <a:ea typeface="Calibri"/>
                <a:cs typeface="Calibri"/>
                <a:sym typeface="Calibri"/>
              </a:rPr>
              <a:t> pro </a:t>
            </a:r>
            <a:r>
              <a:rPr lang="en-GB" sz="2200" b="0" dirty="0" err="1">
                <a:solidFill>
                  <a:schemeClr val="dk1"/>
                </a:solidFill>
                <a:latin typeface="Calibri"/>
                <a:ea typeface="Calibri"/>
                <a:cs typeface="Calibri"/>
                <a:sym typeface="Calibri"/>
              </a:rPr>
              <a:t>důvěru</a:t>
            </a:r>
            <a:r>
              <a:rPr lang="en-GB" sz="2200" b="0" dirty="0">
                <a:solidFill>
                  <a:schemeClr val="dk1"/>
                </a:solidFill>
                <a:latin typeface="Calibri"/>
                <a:ea typeface="Calibri"/>
                <a:cs typeface="Calibri"/>
                <a:sym typeface="Calibri"/>
              </a:rPr>
              <a:t> v blockchain.​</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Chyby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programování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Programovatelné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blockchainy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znamenají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vysoké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riziko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lidských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programovacích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chyb</a:t>
            </a:r>
            <a:r>
              <a:rPr lang="en-GB" sz="2200" b="0" dirty="0">
                <a:solidFill>
                  <a:schemeClr val="dk1"/>
                </a:solidFill>
                <a:latin typeface="Calibri"/>
                <a:ea typeface="Calibri"/>
                <a:cs typeface="Calibri"/>
                <a:sym typeface="Calibri"/>
              </a:rPr>
              <a:t>, jak se </a:t>
            </a:r>
            <a:r>
              <a:rPr lang="en-GB" sz="2200" b="0" dirty="0" err="1">
                <a:solidFill>
                  <a:schemeClr val="dk1"/>
                </a:solidFill>
                <a:latin typeface="Calibri"/>
                <a:ea typeface="Calibri"/>
                <a:cs typeface="Calibri"/>
                <a:sym typeface="Calibri"/>
              </a:rPr>
              <a:t>stalo</a:t>
            </a:r>
            <a:r>
              <a:rPr lang="en-GB" sz="2200" b="0" dirty="0">
                <a:solidFill>
                  <a:schemeClr val="dk1"/>
                </a:solidFill>
                <a:latin typeface="Calibri"/>
                <a:ea typeface="Calibri"/>
                <a:cs typeface="Calibri"/>
                <a:sym typeface="Calibri"/>
              </a:rPr>
              <a:t> v </a:t>
            </a:r>
            <a:r>
              <a:rPr lang="en-GB" sz="2200" b="0" dirty="0" err="1">
                <a:solidFill>
                  <a:schemeClr val="dk1"/>
                </a:solidFill>
                <a:latin typeface="Calibri"/>
                <a:ea typeface="Calibri"/>
                <a:cs typeface="Calibri"/>
                <a:sym typeface="Calibri"/>
              </a:rPr>
              <a:t>roce</a:t>
            </a:r>
            <a:r>
              <a:rPr lang="en-GB" sz="2200" b="0" dirty="0">
                <a:solidFill>
                  <a:schemeClr val="dk1"/>
                </a:solidFill>
                <a:latin typeface="Calibri"/>
                <a:ea typeface="Calibri"/>
                <a:cs typeface="Calibri"/>
                <a:sym typeface="Calibri"/>
              </a:rPr>
              <a:t> 2016 </a:t>
            </a:r>
            <a:r>
              <a:rPr lang="en-GB" sz="2200" b="0" dirty="0" err="1">
                <a:solidFill>
                  <a:schemeClr val="dk1"/>
                </a:solidFill>
                <a:latin typeface="Calibri"/>
                <a:ea typeface="Calibri"/>
                <a:cs typeface="Calibri"/>
                <a:sym typeface="Calibri"/>
              </a:rPr>
              <a:t>při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útoku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na</a:t>
            </a:r>
            <a:r>
              <a:rPr lang="en-GB" sz="2200" b="0" dirty="0">
                <a:solidFill>
                  <a:schemeClr val="dk1"/>
                </a:solidFill>
                <a:latin typeface="Calibri"/>
                <a:ea typeface="Calibri"/>
                <a:cs typeface="Calibri"/>
                <a:sym typeface="Calibri"/>
              </a:rPr>
              <a:t> Ethereum. ​</a:t>
            </a:r>
            <a:endParaRPr sz="2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cs-CZ" sz="2200" b="0" i="0" u="none" strike="noStrike" dirty="0">
                <a:solidFill>
                  <a:srgbClr val="262626"/>
                </a:solidFill>
                <a:effectLst/>
                <a:latin typeface="Calibri" panose="020F0502020204030204" pitchFamily="34" charset="0"/>
              </a:rPr>
              <a:t>Za 4 týdny získala Decentralizovaná autonomní organizace (DAO),12 která umožňuje své komunitě investovat do rizikového kapitálu, velkolepou částku 150 milionů dolarů na podporu začínajících projektů, které chtěly budovat skrze </a:t>
            </a:r>
            <a:r>
              <a:rPr lang="cs-CZ" sz="2200" b="0" i="0" u="none" strike="noStrike" dirty="0" err="1">
                <a:solidFill>
                  <a:srgbClr val="262626"/>
                </a:solidFill>
                <a:effectLst/>
                <a:latin typeface="Calibri" panose="020F0502020204030204" pitchFamily="34" charset="0"/>
              </a:rPr>
              <a:t>Ethereum</a:t>
            </a:r>
            <a:r>
              <a:rPr lang="cs-CZ" sz="2200" b="0" i="0" u="none" strike="noStrike" dirty="0">
                <a:solidFill>
                  <a:srgbClr val="262626"/>
                </a:solidFill>
                <a:effectLst/>
                <a:latin typeface="Calibri" panose="020F0502020204030204" pitchFamily="34" charset="0"/>
              </a:rPr>
              <a:t>. </a:t>
            </a:r>
            <a:r>
              <a:rPr lang="en-GB" sz="2200" b="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2200" b="0" dirty="0">
              <a:solidFill>
                <a:schemeClr val="dk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96"/>
        <p:cNvGrpSpPr/>
        <p:nvPr/>
      </p:nvGrpSpPr>
      <p:grpSpPr>
        <a:xfrm>
          <a:off x="0" y="0"/>
          <a:ext cx="0" cy="0"/>
          <a:chOff x="0" y="0"/>
          <a:chExt cx="0" cy="0"/>
        </a:xfrm>
      </p:grpSpPr>
      <p:pic>
        <p:nvPicPr>
          <p:cNvPr id="997" name="Google Shape;997;p2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998" name="Google Shape;998;p22"/>
          <p:cNvSpPr txBox="1"/>
          <p:nvPr/>
        </p:nvSpPr>
        <p:spPr>
          <a:xfrm>
            <a:off x="393700" y="431877"/>
            <a:ext cx="101346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BLOCKCHAIN &amp; DIGITAL SECURITY</a:t>
            </a:r>
            <a:endParaRPr/>
          </a:p>
        </p:txBody>
      </p:sp>
      <p:sp>
        <p:nvSpPr>
          <p:cNvPr id="999" name="Google Shape;999;p22"/>
          <p:cNvSpPr txBox="1">
            <a:spLocks noGrp="1"/>
          </p:cNvSpPr>
          <p:nvPr>
            <p:ph type="body" idx="1"/>
          </p:nvPr>
        </p:nvSpPr>
        <p:spPr>
          <a:xfrm>
            <a:off x="546100" y="1628775"/>
            <a:ext cx="5969100" cy="4739759"/>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Wingdings" panose="05000000000000000000" pitchFamily="2" charset="2"/>
              <a:buChar char="§"/>
            </a:pPr>
            <a:r>
              <a:rPr lang="cs-CZ" sz="2200" b="0" i="0" u="none" strike="noStrike" dirty="0">
                <a:solidFill>
                  <a:srgbClr val="262626"/>
                </a:solidFill>
                <a:effectLst/>
                <a:latin typeface="Calibri" panose="020F0502020204030204" pitchFamily="34" charset="0"/>
              </a:rPr>
              <a:t>DAO bylo poté okradeno o 50 milionů dolarů skupinou hackerů, kteří zneužili zranitelnost ve způsobu implementace chytrých smluv. </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Wingdings" panose="05000000000000000000" pitchFamily="2" charset="2"/>
              <a:buChar char="§"/>
            </a:pP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Wingdings" panose="05000000000000000000" pitchFamily="2" charset="2"/>
              <a:buChar char="§"/>
            </a:pPr>
            <a:r>
              <a:rPr lang="en-GB" sz="2200" b="0" dirty="0">
                <a:solidFill>
                  <a:schemeClr val="dk1"/>
                </a:solidFill>
                <a:latin typeface="Calibri"/>
                <a:ea typeface="Calibri"/>
                <a:cs typeface="Calibri"/>
                <a:sym typeface="Calibri"/>
              </a:rPr>
              <a:t>T</a:t>
            </a:r>
            <a:r>
              <a:rPr lang="cs-CZ" sz="2200" b="0" i="0" u="none" strike="noStrike" dirty="0" err="1">
                <a:solidFill>
                  <a:srgbClr val="262626"/>
                </a:solidFill>
                <a:effectLst/>
                <a:latin typeface="Calibri" panose="020F0502020204030204" pitchFamily="34" charset="0"/>
              </a:rPr>
              <a:t>ato</a:t>
            </a:r>
            <a:r>
              <a:rPr lang="cs-CZ" sz="2200" b="0" i="0" u="none" strike="noStrike" dirty="0">
                <a:solidFill>
                  <a:srgbClr val="262626"/>
                </a:solidFill>
                <a:effectLst/>
                <a:latin typeface="Calibri" panose="020F0502020204030204" pitchFamily="34" charset="0"/>
              </a:rPr>
              <a:t> chyba umožnila útočníkům použít funkci navrženou k několikanásobnému „vyplacení“ účtu. Jak napsal v blogovém příspěvku spoluzakladatel </a:t>
            </a:r>
            <a:r>
              <a:rPr lang="cs-CZ" sz="2200" b="0" i="0" u="none" strike="noStrike" dirty="0" err="1">
                <a:solidFill>
                  <a:srgbClr val="262626"/>
                </a:solidFill>
                <a:effectLst/>
                <a:latin typeface="Calibri" panose="020F0502020204030204" pitchFamily="34" charset="0"/>
              </a:rPr>
              <a:t>Ethereum</a:t>
            </a:r>
            <a:r>
              <a:rPr lang="cs-CZ" sz="2200" b="0" i="0" u="none" strike="noStrike" dirty="0">
                <a:solidFill>
                  <a:srgbClr val="262626"/>
                </a:solidFill>
                <a:effectLst/>
                <a:latin typeface="Calibri" panose="020F0502020204030204" pitchFamily="34" charset="0"/>
              </a:rPr>
              <a:t> </a:t>
            </a:r>
            <a:r>
              <a:rPr lang="cs-CZ" sz="2200" b="0" i="0" u="none" strike="noStrike" dirty="0" err="1">
                <a:solidFill>
                  <a:srgbClr val="262626"/>
                </a:solidFill>
                <a:effectLst/>
                <a:latin typeface="Calibri" panose="020F0502020204030204" pitchFamily="34" charset="0"/>
              </a:rPr>
              <a:t>Vitalik</a:t>
            </a:r>
            <a:r>
              <a:rPr lang="cs-CZ" sz="2200" b="0" i="0" u="none" strike="noStrike" dirty="0">
                <a:solidFill>
                  <a:srgbClr val="262626"/>
                </a:solidFill>
                <a:effectLst/>
                <a:latin typeface="Calibri" panose="020F0502020204030204" pitchFamily="34" charset="0"/>
              </a:rPr>
              <a:t> </a:t>
            </a:r>
            <a:r>
              <a:rPr lang="cs-CZ" sz="2200" b="0" i="0" u="none" strike="noStrike" dirty="0" err="1">
                <a:solidFill>
                  <a:srgbClr val="262626"/>
                </a:solidFill>
                <a:effectLst/>
                <a:latin typeface="Calibri" panose="020F0502020204030204" pitchFamily="34" charset="0"/>
              </a:rPr>
              <a:t>Buterin</a:t>
            </a:r>
            <a:r>
              <a:rPr lang="cs-CZ" sz="2200" b="0" i="0" u="none" strike="noStrike" dirty="0">
                <a:solidFill>
                  <a:srgbClr val="262626"/>
                </a:solidFill>
                <a:effectLst/>
                <a:latin typeface="Calibri" panose="020F0502020204030204" pitchFamily="34" charset="0"/>
              </a:rPr>
              <a:t>: „Toto je problém, který se týká konkrétně DAO; Samotné </a:t>
            </a:r>
            <a:r>
              <a:rPr lang="cs-CZ" sz="2200" b="0" i="0" u="none" strike="noStrike" dirty="0" err="1">
                <a:solidFill>
                  <a:srgbClr val="262626"/>
                </a:solidFill>
                <a:effectLst/>
                <a:latin typeface="Calibri" panose="020F0502020204030204" pitchFamily="34" charset="0"/>
              </a:rPr>
              <a:t>Ethereum</a:t>
            </a:r>
            <a:r>
              <a:rPr lang="cs-CZ" sz="2200" b="0" i="0" u="none" strike="noStrike" dirty="0">
                <a:solidFill>
                  <a:srgbClr val="262626"/>
                </a:solidFill>
                <a:effectLst/>
                <a:latin typeface="Calibri" panose="020F0502020204030204" pitchFamily="34" charset="0"/>
              </a:rPr>
              <a:t> je naprosto bezpečné.“</a:t>
            </a:r>
            <a:endParaRPr lang="cs-CZ" sz="2200" b="0" dirty="0">
              <a:solidFill>
                <a:srgbClr val="262626"/>
              </a:solidFill>
              <a:latin typeface="Arial" panose="020B0604020202020204" pitchFamily="34" charset="0"/>
            </a:endParaRPr>
          </a:p>
          <a:p>
            <a:pPr marL="457200" lvl="0" indent="-368300" algn="l" rtl="0">
              <a:spcBef>
                <a:spcPts val="0"/>
              </a:spcBef>
              <a:spcAft>
                <a:spcPts val="0"/>
              </a:spcAft>
              <a:buClr>
                <a:schemeClr val="dk1"/>
              </a:buClr>
              <a:buSzPts val="2200"/>
              <a:buFont typeface="Wingdings" panose="05000000000000000000" pitchFamily="2" charset="2"/>
              <a:buChar char="§"/>
            </a:pPr>
            <a:endParaRPr lang="cs-CZ" sz="2200" b="0" i="0" u="none" strike="noStrike" dirty="0">
              <a:solidFill>
                <a:srgbClr val="262626"/>
              </a:solidFill>
              <a:effectLst/>
              <a:latin typeface="Arial" panose="020B0604020202020204" pitchFamily="34" charset="0"/>
            </a:endParaRPr>
          </a:p>
          <a:p>
            <a:pPr marL="457200" lvl="0" indent="-368300" algn="l" rtl="0">
              <a:spcBef>
                <a:spcPts val="0"/>
              </a:spcBef>
              <a:spcAft>
                <a:spcPts val="0"/>
              </a:spcAft>
              <a:buClr>
                <a:schemeClr val="dk1"/>
              </a:buClr>
              <a:buSzPts val="2200"/>
              <a:buFont typeface="Wingdings" panose="05000000000000000000" pitchFamily="2" charset="2"/>
              <a:buChar char="§"/>
            </a:pPr>
            <a:r>
              <a:rPr lang="cs-CZ" sz="2200" b="0" i="0" u="none" strike="noStrike" dirty="0">
                <a:solidFill>
                  <a:srgbClr val="262626"/>
                </a:solidFill>
                <a:effectLst/>
                <a:latin typeface="Calibri" panose="020F0502020204030204" pitchFamily="34" charset="0"/>
              </a:rPr>
              <a:t>13 V roce 2017 vedl další útok na software peněženky Parity </a:t>
            </a:r>
            <a:r>
              <a:rPr lang="cs-CZ" sz="2200" b="0" i="0" u="none" strike="noStrike" dirty="0" err="1">
                <a:solidFill>
                  <a:srgbClr val="262626"/>
                </a:solidFill>
                <a:effectLst/>
                <a:latin typeface="Calibri" panose="020F0502020204030204" pitchFamily="34" charset="0"/>
              </a:rPr>
              <a:t>Wallet</a:t>
            </a:r>
            <a:r>
              <a:rPr lang="cs-CZ" sz="2200" b="0" i="0" u="none" strike="noStrike" dirty="0">
                <a:solidFill>
                  <a:srgbClr val="262626"/>
                </a:solidFill>
                <a:effectLst/>
                <a:latin typeface="Calibri" panose="020F0502020204030204" pitchFamily="34" charset="0"/>
              </a:rPr>
              <a:t> ke krádeži etheru ve výši 30 milionů dolarů.</a:t>
            </a:r>
            <a:endParaRPr lang="cs-CZ" sz="2200" b="0" i="0" u="none" strike="noStrike" dirty="0">
              <a:solidFill>
                <a:srgbClr val="262626"/>
              </a:solidFill>
              <a:effectLst/>
              <a:latin typeface="Arial" panose="020B0604020202020204" pitchFamily="34" charset="0"/>
            </a:endParaRPr>
          </a:p>
        </p:txBody>
      </p:sp>
      <p:pic>
        <p:nvPicPr>
          <p:cNvPr id="1000" name="Google Shape;1000;p22"/>
          <p:cNvPicPr preferRelativeResize="0"/>
          <p:nvPr/>
        </p:nvPicPr>
        <p:blipFill>
          <a:blip r:embed="rId4">
            <a:alphaModFix/>
          </a:blip>
          <a:stretch>
            <a:fillRect/>
          </a:stretch>
        </p:blipFill>
        <p:spPr>
          <a:xfrm>
            <a:off x="7660350" y="5410200"/>
            <a:ext cx="2066924" cy="2066924"/>
          </a:xfrm>
          <a:prstGeom prst="rect">
            <a:avLst/>
          </a:prstGeom>
          <a:noFill/>
          <a:ln>
            <a:noFill/>
          </a:ln>
        </p:spPr>
      </p:pic>
      <p:pic>
        <p:nvPicPr>
          <p:cNvPr id="1001" name="Google Shape;1001;p22"/>
          <p:cNvPicPr preferRelativeResize="0"/>
          <p:nvPr/>
        </p:nvPicPr>
        <p:blipFill>
          <a:blip r:embed="rId5">
            <a:alphaModFix/>
          </a:blip>
          <a:stretch>
            <a:fillRect/>
          </a:stretch>
        </p:blipFill>
        <p:spPr>
          <a:xfrm>
            <a:off x="6915149" y="1628775"/>
            <a:ext cx="3557325" cy="3557325"/>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06"/>
        <p:cNvGrpSpPr/>
        <p:nvPr/>
      </p:nvGrpSpPr>
      <p:grpSpPr>
        <a:xfrm>
          <a:off x="0" y="0"/>
          <a:ext cx="0" cy="0"/>
          <a:chOff x="0" y="0"/>
          <a:chExt cx="0" cy="0"/>
        </a:xfrm>
      </p:grpSpPr>
      <p:pic>
        <p:nvPicPr>
          <p:cNvPr id="1007" name="Google Shape;1007;p2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08" name="Google Shape;1008;p23"/>
          <p:cNvSpPr txBox="1"/>
          <p:nvPr/>
        </p:nvSpPr>
        <p:spPr>
          <a:xfrm>
            <a:off x="328600" y="244500"/>
            <a:ext cx="10036200" cy="9540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PORUŠENÍ TRANSPARENTNOSTI A OCHRANY SOUKROMÍ V BLOCKCHAINU</a:t>
            </a:r>
            <a:endParaRPr dirty="0"/>
          </a:p>
        </p:txBody>
      </p:sp>
      <p:sp>
        <p:nvSpPr>
          <p:cNvPr id="1009" name="Google Shape;1009;p23"/>
          <p:cNvSpPr txBox="1">
            <a:spLocks noGrp="1"/>
          </p:cNvSpPr>
          <p:nvPr>
            <p:ph type="body" idx="1"/>
          </p:nvPr>
        </p:nvSpPr>
        <p:spPr>
          <a:xfrm>
            <a:off x="498475" y="1628775"/>
            <a:ext cx="9601200" cy="3724096"/>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cs-CZ" sz="2200" b="0" i="0" u="none" strike="noStrike" dirty="0">
                <a:solidFill>
                  <a:srgbClr val="262626"/>
                </a:solidFill>
                <a:effectLst/>
                <a:latin typeface="Calibri" panose="020F0502020204030204" pitchFamily="34" charset="0"/>
              </a:rPr>
              <a:t>Blockchain se opírá o pseudonymitu svých účastníků, což znamená, že jakmile je odhalena skutečná identita majitele účtu, mohou být odhaleny všechny transakce, které na svém účtu provedl. Jak je vysvětleno výše, mnoho technik může chránit skutečnou identitu uživatelů, včetně vlastnictví více účtů (některé jsou použity pouze jednou) a slučování transakcí, jak je to možné u </a:t>
            </a:r>
            <a:r>
              <a:rPr lang="cs-CZ" sz="2200" b="0" i="0" u="none" strike="noStrike" dirty="0" err="1">
                <a:solidFill>
                  <a:srgbClr val="262626"/>
                </a:solidFill>
                <a:effectLst/>
                <a:latin typeface="Calibri" panose="020F0502020204030204" pitchFamily="34" charset="0"/>
              </a:rPr>
              <a:t>Coinjoinu</a:t>
            </a:r>
            <a:r>
              <a:rPr lang="cs-CZ" sz="2200" b="0" i="0" u="none" strike="noStrike" dirty="0">
                <a:solidFill>
                  <a:srgbClr val="262626"/>
                </a:solidFill>
                <a:effectLst/>
                <a:latin typeface="Calibri" panose="020F0502020204030204" pitchFamily="34" charset="0"/>
              </a:rPr>
              <a:t>.</a:t>
            </a: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Jakmile</a:t>
            </a:r>
            <a:r>
              <a:rPr lang="en-GB" sz="2200" b="0" dirty="0">
                <a:solidFill>
                  <a:schemeClr val="dk1"/>
                </a:solidFill>
                <a:latin typeface="Calibri"/>
                <a:ea typeface="Calibri"/>
                <a:cs typeface="Calibri"/>
                <a:sym typeface="Calibri"/>
              </a:rPr>
              <a:t> je </a:t>
            </a:r>
            <a:r>
              <a:rPr lang="en-GB" sz="2200" b="0" dirty="0" err="1">
                <a:solidFill>
                  <a:schemeClr val="dk1"/>
                </a:solidFill>
                <a:latin typeface="Calibri"/>
                <a:ea typeface="Calibri"/>
                <a:cs typeface="Calibri"/>
                <a:sym typeface="Calibri"/>
              </a:rPr>
              <a:t>odhalena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skutečná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identita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majitele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účtu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mohou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být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odhaleny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všechny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transakce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které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provedl</a:t>
            </a:r>
            <a:r>
              <a:rPr lang="en-GB" sz="2200" b="0" dirty="0">
                <a:solidFill>
                  <a:schemeClr val="dk1"/>
                </a:solidFill>
                <a:latin typeface="Calibri"/>
                <a:ea typeface="Calibri"/>
                <a:cs typeface="Calibri"/>
                <a:sym typeface="Calibri"/>
              </a:rPr>
              <a:t> ze </a:t>
            </a:r>
            <a:r>
              <a:rPr lang="en-GB" sz="2200" b="0" dirty="0" err="1">
                <a:solidFill>
                  <a:schemeClr val="dk1"/>
                </a:solidFill>
                <a:latin typeface="Calibri"/>
                <a:ea typeface="Calibri"/>
                <a:cs typeface="Calibri"/>
                <a:sym typeface="Calibri"/>
              </a:rPr>
              <a:t>svého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účtu</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Techniky</a:t>
            </a:r>
            <a:r>
              <a:rPr lang="en-GB" sz="2200" b="0" dirty="0">
                <a:solidFill>
                  <a:schemeClr val="dk1"/>
                </a:solidFill>
                <a:latin typeface="Calibri"/>
                <a:ea typeface="Calibri"/>
                <a:cs typeface="Calibri"/>
                <a:sym typeface="Calibri"/>
              </a:rPr>
              <a:t> pro </a:t>
            </a:r>
            <a:r>
              <a:rPr lang="en-GB" sz="2200" b="0" dirty="0" err="1">
                <a:solidFill>
                  <a:schemeClr val="dk1"/>
                </a:solidFill>
                <a:latin typeface="Calibri"/>
                <a:ea typeface="Calibri"/>
                <a:cs typeface="Calibri"/>
                <a:sym typeface="Calibri"/>
              </a:rPr>
              <a:t>ochranu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skutečné</a:t>
            </a:r>
            <a:r>
              <a:rPr lang="en-GB" sz="2200" b="0" dirty="0">
                <a:solidFill>
                  <a:schemeClr val="dk1"/>
                </a:solidFill>
                <a:latin typeface="Calibri"/>
                <a:ea typeface="Calibri"/>
                <a:cs typeface="Calibri"/>
                <a:sym typeface="Calibri"/>
              </a:rPr>
              <a:t> identity </a:t>
            </a:r>
            <a:r>
              <a:rPr lang="en-GB" sz="2200" b="0" dirty="0" err="1">
                <a:solidFill>
                  <a:schemeClr val="dk1"/>
                </a:solidFill>
                <a:latin typeface="Calibri"/>
                <a:ea typeface="Calibri"/>
                <a:cs typeface="Calibri"/>
                <a:sym typeface="Calibri"/>
              </a:rPr>
              <a:t>uživatele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vlastnictví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více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účtů</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některé</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byly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použity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pouze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jednou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slučování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transakcí</a:t>
            </a:r>
            <a:endParaRPr sz="2200" b="0" dirty="0">
              <a:solidFill>
                <a:schemeClr val="dk1"/>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14"/>
        <p:cNvGrpSpPr/>
        <p:nvPr/>
      </p:nvGrpSpPr>
      <p:grpSpPr>
        <a:xfrm>
          <a:off x="0" y="0"/>
          <a:ext cx="0" cy="0"/>
          <a:chOff x="0" y="0"/>
          <a:chExt cx="0" cy="0"/>
        </a:xfrm>
      </p:grpSpPr>
      <p:pic>
        <p:nvPicPr>
          <p:cNvPr id="1015" name="Google Shape;1015;p2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16" name="Google Shape;1016;p24"/>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STRUKTURÁLNÍ LIMITY BLOCKCHAINU</a:t>
            </a:r>
            <a:endParaRPr dirty="0"/>
          </a:p>
        </p:txBody>
      </p:sp>
      <p:sp>
        <p:nvSpPr>
          <p:cNvPr id="1017" name="Google Shape;1017;p24"/>
          <p:cNvSpPr txBox="1">
            <a:spLocks noGrp="1"/>
          </p:cNvSpPr>
          <p:nvPr>
            <p:ph type="body" idx="1"/>
          </p:nvPr>
        </p:nvSpPr>
        <p:spPr>
          <a:xfrm>
            <a:off x="450850" y="1485900"/>
            <a:ext cx="9601200" cy="3046988"/>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Technologie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blockchainu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mají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strukturální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limity</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indent="-368300">
              <a:buClr>
                <a:schemeClr val="dk1"/>
              </a:buClr>
              <a:buSzPts val="2200"/>
              <a:buFont typeface="Calibri"/>
              <a:buChar char="●"/>
            </a:pPr>
            <a:r>
              <a:rPr lang="en-GB" sz="2200" b="0" dirty="0">
                <a:solidFill>
                  <a:schemeClr val="dk1"/>
                </a:solidFill>
                <a:latin typeface="Calibri"/>
                <a:ea typeface="Calibri"/>
                <a:cs typeface="Calibri"/>
                <a:sym typeface="Calibri"/>
              </a:rPr>
              <a:t> </a:t>
            </a:r>
            <a:r>
              <a:rPr lang="cs-CZ" sz="2200" b="0" i="0" u="none" strike="noStrike" dirty="0">
                <a:solidFill>
                  <a:srgbClr val="262626"/>
                </a:solidFill>
                <a:effectLst/>
                <a:latin typeface="Calibri" panose="020F0502020204030204" pitchFamily="34" charset="0"/>
              </a:rPr>
              <a:t>Nelze je považovat za důvěryhodný a plnohodnotný základ, dokonce ani částečně. Organizační problémy související s dynamikou moci mezi aktéry a přivlastňováním uživatelů, stejně jako technické faktory, skutečně činí studium skutečného rozsahu této technologie velmi složitým. Znovu však uvádějí, že pouhá transparentnost nemusí nutně znamenat úplnou důvěru a přiměřenou ochranu osobních údajů</a:t>
            </a:r>
            <a:endParaRPr lang="cs-CZ" sz="2200" b="0" i="0" u="none" strike="noStrike" dirty="0">
              <a:solidFill>
                <a:srgbClr val="262626"/>
              </a:solidFill>
              <a:effectLst/>
              <a:latin typeface="Arial" panose="020B0604020202020204" pitchFamily="34" charset="0"/>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p:txBody>
      </p:sp>
      <p:pic>
        <p:nvPicPr>
          <p:cNvPr id="1018" name="Google Shape;1018;p24"/>
          <p:cNvPicPr preferRelativeResize="0"/>
          <p:nvPr/>
        </p:nvPicPr>
        <p:blipFill>
          <a:blip r:embed="rId4">
            <a:alphaModFix/>
          </a:blip>
          <a:stretch>
            <a:fillRect/>
          </a:stretch>
        </p:blipFill>
        <p:spPr>
          <a:xfrm>
            <a:off x="2750025" y="4385400"/>
            <a:ext cx="5098102" cy="3091726"/>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23"/>
        <p:cNvGrpSpPr/>
        <p:nvPr/>
      </p:nvGrpSpPr>
      <p:grpSpPr>
        <a:xfrm>
          <a:off x="0" y="0"/>
          <a:ext cx="0" cy="0"/>
          <a:chOff x="0" y="0"/>
          <a:chExt cx="0" cy="0"/>
        </a:xfrm>
      </p:grpSpPr>
      <p:pic>
        <p:nvPicPr>
          <p:cNvPr id="1024" name="Google Shape;1024;p2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25" name="Google Shape;1025;p25"/>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MODUL 6: </a:t>
            </a:r>
            <a:r>
              <a:rPr lang="cs-CZ" sz="2800" dirty="0">
                <a:solidFill>
                  <a:schemeClr val="lt1"/>
                </a:solidFill>
                <a:latin typeface="Open Sans"/>
                <a:ea typeface="Open Sans"/>
                <a:cs typeface="Open Sans"/>
                <a:sym typeface="Open Sans"/>
              </a:rPr>
              <a:t>CELKOVÉ</a:t>
            </a:r>
            <a:r>
              <a:rPr lang="en-GB" sz="2800" dirty="0">
                <a:solidFill>
                  <a:schemeClr val="lt1"/>
                </a:solidFill>
                <a:latin typeface="Open Sans"/>
                <a:ea typeface="Open Sans"/>
                <a:cs typeface="Open Sans"/>
                <a:sym typeface="Open Sans"/>
              </a:rPr>
              <a:t> </a:t>
            </a:r>
            <a:r>
              <a:rPr lang="cs-CZ" sz="2800" dirty="0">
                <a:solidFill>
                  <a:schemeClr val="lt1"/>
                </a:solidFill>
                <a:latin typeface="Open Sans"/>
                <a:ea typeface="Open Sans"/>
                <a:cs typeface="Open Sans"/>
                <a:sym typeface="Open Sans"/>
              </a:rPr>
              <a:t>ZÁVĚRY</a:t>
            </a:r>
            <a:endParaRPr dirty="0"/>
          </a:p>
        </p:txBody>
      </p:sp>
      <p:sp>
        <p:nvSpPr>
          <p:cNvPr id="1026" name="Google Shape;1026;p25"/>
          <p:cNvSpPr txBox="1">
            <a:spLocks noGrp="1"/>
          </p:cNvSpPr>
          <p:nvPr>
            <p:ph type="body" idx="1"/>
          </p:nvPr>
        </p:nvSpPr>
        <p:spPr>
          <a:xfrm>
            <a:off x="231775" y="1533825"/>
            <a:ext cx="5584800" cy="5816977"/>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100" b="0" dirty="0">
                <a:solidFill>
                  <a:schemeClr val="dk1"/>
                </a:solidFill>
                <a:latin typeface="Calibri"/>
                <a:ea typeface="Calibri"/>
                <a:cs typeface="Calibri"/>
                <a:sym typeface="Calibri"/>
              </a:rPr>
              <a:t>Blockchain je </a:t>
            </a:r>
            <a:r>
              <a:rPr lang="en-GB" sz="2100" dirty="0" err="1">
                <a:solidFill>
                  <a:schemeClr val="dk1"/>
                </a:solidFill>
                <a:latin typeface="Calibri"/>
                <a:ea typeface="Calibri"/>
                <a:cs typeface="Calibri"/>
                <a:sym typeface="Calibri"/>
              </a:rPr>
              <a:t>komplexní</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nová</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technologie</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která</a:t>
            </a:r>
            <a:r>
              <a:rPr lang="en-GB" sz="2100" b="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má</a:t>
            </a:r>
            <a:r>
              <a:rPr lang="en-GB" sz="210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velký</a:t>
            </a:r>
            <a:r>
              <a:rPr lang="en-GB" sz="210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potenciál</a:t>
            </a:r>
            <a:r>
              <a:rPr lang="en-GB" sz="2100" dirty="0">
                <a:solidFill>
                  <a:schemeClr val="dk1"/>
                </a:solidFill>
                <a:latin typeface="Calibri"/>
                <a:ea typeface="Calibri"/>
                <a:cs typeface="Calibri"/>
                <a:sym typeface="Calibri"/>
              </a:rPr>
              <a:t> pro </a:t>
            </a:r>
            <a:r>
              <a:rPr lang="en-GB" sz="2100" dirty="0" err="1">
                <a:solidFill>
                  <a:schemeClr val="dk1"/>
                </a:solidFill>
                <a:latin typeface="Calibri"/>
                <a:ea typeface="Calibri"/>
                <a:cs typeface="Calibri"/>
                <a:sym typeface="Calibri"/>
              </a:rPr>
              <a:t>zemědělsko-potravinářský</a:t>
            </a:r>
            <a:r>
              <a:rPr lang="en-GB" sz="210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sektor</a:t>
            </a:r>
            <a:endParaRPr lang="cs-CZ" sz="21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1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Klíčové</a:t>
            </a:r>
            <a:r>
              <a:rPr lang="en-GB" sz="2100" b="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výhody</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efektivita</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důvěra</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transparentnost</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sledovatelnost</a:t>
            </a:r>
            <a:endParaRPr lang="cs-CZ"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100" b="0" dirty="0">
                <a:solidFill>
                  <a:schemeClr val="dk1"/>
                </a:solidFill>
                <a:latin typeface="Calibri"/>
                <a:ea typeface="Calibri"/>
                <a:cs typeface="Calibri"/>
                <a:sym typeface="Calibri"/>
              </a:rPr>
              <a:t>Blockchain </a:t>
            </a:r>
            <a:r>
              <a:rPr lang="en-GB" sz="2100" b="0" dirty="0" err="1">
                <a:solidFill>
                  <a:schemeClr val="dk1"/>
                </a:solidFill>
                <a:latin typeface="Calibri"/>
                <a:ea typeface="Calibri"/>
                <a:cs typeface="Calibri"/>
                <a:sym typeface="Calibri"/>
              </a:rPr>
              <a:t>má</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však</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také</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významná</a:t>
            </a:r>
            <a:r>
              <a:rPr lang="en-GB" sz="2100" b="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omezení</a:t>
            </a:r>
            <a:r>
              <a:rPr lang="en-GB" sz="2100" b="0" dirty="0">
                <a:solidFill>
                  <a:schemeClr val="dk1"/>
                </a:solidFill>
                <a:latin typeface="Calibri"/>
                <a:ea typeface="Calibri"/>
                <a:cs typeface="Calibri"/>
                <a:sym typeface="Calibri"/>
              </a:rPr>
              <a:t> a </a:t>
            </a:r>
            <a:r>
              <a:rPr lang="en-GB" sz="2100" b="0" dirty="0" err="1">
                <a:solidFill>
                  <a:schemeClr val="dk1"/>
                </a:solidFill>
                <a:latin typeface="Calibri"/>
                <a:ea typeface="Calibri"/>
                <a:cs typeface="Calibri"/>
                <a:sym typeface="Calibri"/>
              </a:rPr>
              <a:t>nedostatky</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které</a:t>
            </a:r>
            <a:r>
              <a:rPr lang="en-GB" sz="2100" b="0" dirty="0">
                <a:solidFill>
                  <a:schemeClr val="dk1"/>
                </a:solidFill>
                <a:latin typeface="Calibri"/>
                <a:ea typeface="Calibri"/>
                <a:cs typeface="Calibri"/>
                <a:sym typeface="Calibri"/>
              </a:rPr>
              <a:t> je </a:t>
            </a:r>
            <a:r>
              <a:rPr lang="en-GB" sz="2100" b="0" dirty="0" err="1">
                <a:solidFill>
                  <a:schemeClr val="dk1"/>
                </a:solidFill>
                <a:latin typeface="Calibri"/>
                <a:ea typeface="Calibri"/>
                <a:cs typeface="Calibri"/>
                <a:sym typeface="Calibri"/>
              </a:rPr>
              <a:t>také</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třeba</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vzít</a:t>
            </a:r>
            <a:r>
              <a:rPr lang="en-GB" sz="2100" b="0" dirty="0">
                <a:solidFill>
                  <a:schemeClr val="dk1"/>
                </a:solidFill>
                <a:latin typeface="Calibri"/>
                <a:ea typeface="Calibri"/>
                <a:cs typeface="Calibri"/>
                <a:sym typeface="Calibri"/>
              </a:rPr>
              <a:t> v </a:t>
            </a:r>
            <a:r>
              <a:rPr lang="en-GB" sz="2100" b="0" dirty="0" err="1">
                <a:solidFill>
                  <a:schemeClr val="dk1"/>
                </a:solidFill>
                <a:latin typeface="Calibri"/>
                <a:ea typeface="Calibri"/>
                <a:cs typeface="Calibri"/>
                <a:sym typeface="Calibri"/>
              </a:rPr>
              <a:t>úvahu</a:t>
            </a:r>
            <a:endParaRPr lang="cs-CZ"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Relativně</a:t>
            </a:r>
            <a:r>
              <a:rPr lang="en-GB" sz="2100" b="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nová</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technologie</a:t>
            </a:r>
            <a:r>
              <a:rPr lang="en-GB" sz="2100" b="0" dirty="0">
                <a:solidFill>
                  <a:schemeClr val="dk1"/>
                </a:solidFill>
                <a:latin typeface="Calibri"/>
                <a:ea typeface="Calibri"/>
                <a:cs typeface="Calibri"/>
                <a:sym typeface="Calibri"/>
              </a:rPr>
              <a:t> – </a:t>
            </a:r>
            <a:r>
              <a:rPr lang="en-GB" sz="2100" b="0" dirty="0" err="1">
                <a:solidFill>
                  <a:schemeClr val="dk1"/>
                </a:solidFill>
                <a:latin typeface="Calibri"/>
                <a:ea typeface="Calibri"/>
                <a:cs typeface="Calibri"/>
                <a:sym typeface="Calibri"/>
              </a:rPr>
              <a:t>obklopující</a:t>
            </a:r>
            <a:r>
              <a:rPr lang="en-GB" sz="2100" b="0" dirty="0">
                <a:solidFill>
                  <a:schemeClr val="dk1"/>
                </a:solidFill>
                <a:latin typeface="Calibri"/>
                <a:ea typeface="Calibri"/>
                <a:cs typeface="Calibri"/>
                <a:sym typeface="Calibri"/>
              </a:rPr>
              <a:t> „hype“, </a:t>
            </a:r>
            <a:r>
              <a:rPr lang="en-GB" sz="2100" b="0" dirty="0" err="1">
                <a:solidFill>
                  <a:schemeClr val="dk1"/>
                </a:solidFill>
                <a:latin typeface="Calibri"/>
                <a:ea typeface="Calibri"/>
                <a:cs typeface="Calibri"/>
                <a:sym typeface="Calibri"/>
              </a:rPr>
              <a:t>stále</a:t>
            </a:r>
            <a:r>
              <a:rPr lang="en-GB" sz="2100" b="0" dirty="0">
                <a:solidFill>
                  <a:schemeClr val="dk1"/>
                </a:solidFill>
                <a:latin typeface="Calibri"/>
                <a:ea typeface="Calibri"/>
                <a:cs typeface="Calibri"/>
                <a:sym typeface="Calibri"/>
              </a:rPr>
              <a:t> se </a:t>
            </a:r>
            <a:r>
              <a:rPr lang="en-GB" sz="2100" b="0" dirty="0" err="1">
                <a:solidFill>
                  <a:schemeClr val="dk1"/>
                </a:solidFill>
                <a:latin typeface="Calibri"/>
                <a:ea typeface="Calibri"/>
                <a:cs typeface="Calibri"/>
                <a:sym typeface="Calibri"/>
              </a:rPr>
              <a:t>vyvíjející</a:t>
            </a:r>
            <a:r>
              <a:rPr lang="en-GB" sz="2100" b="0" dirty="0">
                <a:solidFill>
                  <a:schemeClr val="dk1"/>
                </a:solidFill>
                <a:latin typeface="Calibri"/>
                <a:ea typeface="Calibri"/>
                <a:cs typeface="Calibri"/>
                <a:sym typeface="Calibri"/>
              </a:rPr>
              <a:t> – je </a:t>
            </a:r>
            <a:r>
              <a:rPr lang="en-GB" sz="2100" b="0" dirty="0" err="1">
                <a:solidFill>
                  <a:schemeClr val="dk1"/>
                </a:solidFill>
                <a:latin typeface="Calibri"/>
                <a:ea typeface="Calibri"/>
                <a:cs typeface="Calibri"/>
                <a:sym typeface="Calibri"/>
              </a:rPr>
              <a:t>ještě</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příliš</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brzy</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na</a:t>
            </a:r>
            <a:r>
              <a:rPr lang="en-GB" sz="2100" b="0" dirty="0">
                <a:solidFill>
                  <a:schemeClr val="dk1"/>
                </a:solidFill>
                <a:latin typeface="Calibri"/>
                <a:ea typeface="Calibri"/>
                <a:cs typeface="Calibri"/>
                <a:sym typeface="Calibri"/>
              </a:rPr>
              <a:t> to, </a:t>
            </a:r>
            <a:r>
              <a:rPr lang="en-GB" sz="2100" b="0" dirty="0" err="1">
                <a:solidFill>
                  <a:schemeClr val="dk1"/>
                </a:solidFill>
                <a:latin typeface="Calibri"/>
                <a:ea typeface="Calibri"/>
                <a:cs typeface="Calibri"/>
                <a:sym typeface="Calibri"/>
              </a:rPr>
              <a:t>abychom</a:t>
            </a:r>
            <a:r>
              <a:rPr lang="en-GB" sz="2100" b="0" dirty="0">
                <a:solidFill>
                  <a:schemeClr val="dk1"/>
                </a:solidFill>
                <a:latin typeface="Calibri"/>
                <a:ea typeface="Calibri"/>
                <a:cs typeface="Calibri"/>
                <a:sym typeface="Calibri"/>
              </a:rPr>
              <a:t> ji </a:t>
            </a:r>
            <a:r>
              <a:rPr lang="en-GB" sz="2100" b="0" dirty="0" err="1">
                <a:solidFill>
                  <a:schemeClr val="dk1"/>
                </a:solidFill>
                <a:latin typeface="Calibri"/>
                <a:ea typeface="Calibri"/>
                <a:cs typeface="Calibri"/>
                <a:sym typeface="Calibri"/>
              </a:rPr>
              <a:t>mohli</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definitivně</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posoudit</a:t>
            </a:r>
            <a:r>
              <a:rPr lang="en-GB" sz="2100" b="0" dirty="0">
                <a:solidFill>
                  <a:schemeClr val="dk1"/>
                </a:solidFill>
                <a:latin typeface="Calibri"/>
                <a:ea typeface="Calibri"/>
                <a:cs typeface="Calibri"/>
                <a:sym typeface="Calibri"/>
              </a:rPr>
              <a:t>?</a:t>
            </a:r>
            <a:endParaRPr lang="cs-CZ"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Aplikace</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blockchainu</a:t>
            </a:r>
            <a:r>
              <a:rPr lang="en-GB" sz="2100" b="0" dirty="0">
                <a:solidFill>
                  <a:schemeClr val="dk1"/>
                </a:solidFill>
                <a:latin typeface="Calibri"/>
                <a:ea typeface="Calibri"/>
                <a:cs typeface="Calibri"/>
                <a:sym typeface="Calibri"/>
              </a:rPr>
              <a:t> v </a:t>
            </a:r>
            <a:r>
              <a:rPr lang="en-GB" sz="2100" b="0" dirty="0" err="1">
                <a:solidFill>
                  <a:schemeClr val="dk1"/>
                </a:solidFill>
                <a:latin typeface="Calibri"/>
                <a:ea typeface="Calibri"/>
                <a:cs typeface="Calibri"/>
                <a:sym typeface="Calibri"/>
              </a:rPr>
              <a:t>zemědělsko-potravinářském</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průmyslu</a:t>
            </a:r>
            <a:r>
              <a:rPr lang="en-GB" sz="2100" b="0" dirty="0">
                <a:solidFill>
                  <a:schemeClr val="dk1"/>
                </a:solidFill>
                <a:latin typeface="Calibri"/>
                <a:ea typeface="Calibri"/>
                <a:cs typeface="Calibri"/>
                <a:sym typeface="Calibri"/>
              </a:rPr>
              <a:t> se v </a:t>
            </a:r>
            <a:r>
              <a:rPr lang="en-GB" sz="2100" b="0" dirty="0" err="1">
                <a:solidFill>
                  <a:schemeClr val="dk1"/>
                </a:solidFill>
                <a:latin typeface="Calibri"/>
                <a:ea typeface="Calibri"/>
                <a:cs typeface="Calibri"/>
                <a:sym typeface="Calibri"/>
              </a:rPr>
              <a:t>nadcházejících</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letech</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pravděpodobně</a:t>
            </a:r>
            <a:r>
              <a:rPr lang="en-GB" sz="2100" b="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rozšíří</a:t>
            </a:r>
            <a:r>
              <a:rPr lang="en-GB" sz="2100" b="0" dirty="0">
                <a:solidFill>
                  <a:schemeClr val="dk1"/>
                </a:solidFill>
                <a:latin typeface="Calibri"/>
                <a:ea typeface="Calibri"/>
                <a:cs typeface="Calibri"/>
                <a:sym typeface="Calibri"/>
              </a:rPr>
              <a:t> – </a:t>
            </a:r>
            <a:r>
              <a:rPr lang="en-GB" sz="2100" b="0" dirty="0" err="1">
                <a:solidFill>
                  <a:schemeClr val="dk1"/>
                </a:solidFill>
                <a:latin typeface="Calibri"/>
                <a:ea typeface="Calibri"/>
                <a:cs typeface="Calibri"/>
                <a:sym typeface="Calibri"/>
              </a:rPr>
              <a:t>držte</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krok</a:t>
            </a:r>
            <a:r>
              <a:rPr lang="en-GB" sz="2100" b="0" dirty="0">
                <a:solidFill>
                  <a:schemeClr val="dk1"/>
                </a:solidFill>
                <a:latin typeface="Calibri"/>
                <a:ea typeface="Calibri"/>
                <a:cs typeface="Calibri"/>
                <a:sym typeface="Calibri"/>
              </a:rPr>
              <a:t> s </a:t>
            </a:r>
            <a:r>
              <a:rPr lang="en-GB" sz="2100" b="0" dirty="0" err="1">
                <a:solidFill>
                  <a:schemeClr val="dk1"/>
                </a:solidFill>
                <a:latin typeface="Calibri"/>
                <a:ea typeface="Calibri"/>
                <a:cs typeface="Calibri"/>
                <a:sym typeface="Calibri"/>
              </a:rPr>
              <a:t>novým</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vývojem</a:t>
            </a:r>
            <a:endParaRPr sz="2100" b="0" dirty="0">
              <a:solidFill>
                <a:schemeClr val="dk1"/>
              </a:solidFill>
              <a:latin typeface="Calibri"/>
              <a:ea typeface="Calibri"/>
              <a:cs typeface="Calibri"/>
              <a:sym typeface="Calibri"/>
            </a:endParaRPr>
          </a:p>
        </p:txBody>
      </p:sp>
      <p:pic>
        <p:nvPicPr>
          <p:cNvPr id="1027" name="Google Shape;1027;p25"/>
          <p:cNvPicPr preferRelativeResize="0"/>
          <p:nvPr/>
        </p:nvPicPr>
        <p:blipFill rotWithShape="1">
          <a:blip r:embed="rId4">
            <a:alphaModFix/>
          </a:blip>
          <a:srcRect l="18830" r="23618"/>
          <a:stretch/>
        </p:blipFill>
        <p:spPr>
          <a:xfrm>
            <a:off x="6026150" y="1162825"/>
            <a:ext cx="4667249" cy="640002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32"/>
        <p:cNvGrpSpPr/>
        <p:nvPr/>
      </p:nvGrpSpPr>
      <p:grpSpPr>
        <a:xfrm>
          <a:off x="0" y="0"/>
          <a:ext cx="0" cy="0"/>
          <a:chOff x="0" y="0"/>
          <a:chExt cx="0" cy="0"/>
        </a:xfrm>
      </p:grpSpPr>
      <p:pic>
        <p:nvPicPr>
          <p:cNvPr id="1033" name="Google Shape;1033;p2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34" name="Google Shape;1034;p26"/>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ODKAZY NA DALŠÍ MATERIÁLY</a:t>
            </a:r>
            <a:endParaRPr dirty="0"/>
          </a:p>
        </p:txBody>
      </p:sp>
      <p:sp>
        <p:nvSpPr>
          <p:cNvPr id="1035" name="Google Shape;1035;p26"/>
          <p:cNvSpPr txBox="1"/>
          <p:nvPr/>
        </p:nvSpPr>
        <p:spPr>
          <a:xfrm>
            <a:off x="476250" y="1419225"/>
            <a:ext cx="9467700" cy="54675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SzPts val="2200"/>
              <a:buFont typeface="Calibri"/>
              <a:buChar char="●"/>
            </a:pPr>
            <a:r>
              <a:rPr lang="en-US" sz="2200" b="1" dirty="0" err="1">
                <a:latin typeface="Calibri"/>
                <a:ea typeface="Calibri"/>
                <a:cs typeface="Calibri"/>
                <a:sym typeface="Calibri"/>
              </a:rPr>
              <a:t>Úvod</a:t>
            </a:r>
            <a:r>
              <a:rPr lang="en-US" sz="2200" b="1" dirty="0">
                <a:latin typeface="Calibri"/>
                <a:ea typeface="Calibri"/>
                <a:cs typeface="Calibri"/>
                <a:sym typeface="Calibri"/>
              </a:rPr>
              <a:t> do </a:t>
            </a:r>
            <a:r>
              <a:rPr lang="en-US" sz="2200" b="1" dirty="0" err="1">
                <a:latin typeface="Calibri"/>
                <a:ea typeface="Calibri"/>
                <a:cs typeface="Calibri"/>
                <a:sym typeface="Calibri"/>
              </a:rPr>
              <a:t>blockchainu</a:t>
            </a:r>
            <a:r>
              <a:rPr lang="en-US" sz="2200" b="1" dirty="0">
                <a:latin typeface="Calibri"/>
                <a:ea typeface="Calibri"/>
                <a:cs typeface="Calibri"/>
                <a:sym typeface="Calibri"/>
              </a:rPr>
              <a:t> v </a:t>
            </a:r>
            <a:r>
              <a:rPr lang="en-US" sz="2200" b="1" dirty="0" err="1">
                <a:latin typeface="Calibri"/>
                <a:ea typeface="Calibri"/>
                <a:cs typeface="Calibri"/>
                <a:sym typeface="Calibri"/>
              </a:rPr>
              <a:t>zemědělsko-potravinářském</a:t>
            </a:r>
            <a:r>
              <a:rPr lang="en-US" sz="2200" b="1" dirty="0">
                <a:latin typeface="Calibri"/>
                <a:ea typeface="Calibri"/>
                <a:cs typeface="Calibri"/>
                <a:sym typeface="Calibri"/>
              </a:rPr>
              <a:t> </a:t>
            </a:r>
            <a:r>
              <a:rPr lang="en-US" sz="2200" b="1" dirty="0" err="1">
                <a:latin typeface="Calibri"/>
                <a:ea typeface="Calibri"/>
                <a:cs typeface="Calibri"/>
                <a:sym typeface="Calibri"/>
              </a:rPr>
              <a:t>řetězci</a:t>
            </a:r>
            <a:r>
              <a:rPr lang="en-US" sz="2200" b="1" dirty="0">
                <a:latin typeface="Calibri"/>
                <a:ea typeface="Calibri"/>
                <a:cs typeface="Calibri"/>
                <a:sym typeface="Calibri"/>
              </a:rPr>
              <a:t>: </a:t>
            </a:r>
          </a:p>
          <a:p>
            <a:pPr marL="457200" lvl="0" indent="-342900" algn="l" rtl="0">
              <a:spcBef>
                <a:spcPts val="0"/>
              </a:spcBef>
              <a:spcAft>
                <a:spcPts val="0"/>
              </a:spcAft>
              <a:buClr>
                <a:schemeClr val="dk1"/>
              </a:buClr>
              <a:buSzPts val="1800"/>
              <a:buFont typeface="Calibri"/>
              <a:buChar char="-"/>
            </a:pPr>
            <a:r>
              <a:rPr lang="en-US" sz="1800"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https://doi.org/10.1155/2022/8011525</a:t>
            </a:r>
            <a:r>
              <a:rPr lang="en-US" sz="1800" dirty="0">
                <a:solidFill>
                  <a:schemeClr val="dk1"/>
                </a:solidFill>
                <a:highlight>
                  <a:schemeClr val="lt1"/>
                </a:highlight>
                <a:latin typeface="Calibri"/>
                <a:ea typeface="Calibri"/>
                <a:cs typeface="Calibri"/>
                <a:sym typeface="Calibri"/>
              </a:rPr>
              <a:t>  </a:t>
            </a: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https://doi.org/10.3390/agriculture12091333</a:t>
            </a:r>
            <a:endParaRPr sz="1800" dirty="0">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https://doi.org/10.3390/bdcc7020086</a:t>
            </a:r>
            <a:endParaRPr sz="1800" dirty="0">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https://www.pcmag.com/how-to/what-is-the-blockchain-and-whats-it-used-for</a:t>
            </a:r>
            <a:r>
              <a:rPr lang="en-GB" sz="1800" dirty="0">
                <a:solidFill>
                  <a:schemeClr val="dk1"/>
                </a:solidFill>
                <a:highlight>
                  <a:schemeClr val="lt1"/>
                </a:highlight>
                <a:latin typeface="Calibri"/>
                <a:ea typeface="Calibri"/>
                <a:cs typeface="Calibri"/>
                <a:sym typeface="Calibri"/>
              </a:rPr>
              <a:t> </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https://www.agmatix.com/blog/importance-of-data-standardization-and-harmonization-in-agriculture/</a:t>
            </a:r>
            <a:r>
              <a:rPr lang="en-GB" sz="1800" dirty="0">
                <a:solidFill>
                  <a:schemeClr val="dk1"/>
                </a:solidFill>
                <a:highlight>
                  <a:schemeClr val="lt1"/>
                </a:highlight>
                <a:latin typeface="Calibri"/>
                <a:ea typeface="Calibri"/>
                <a:cs typeface="Calibri"/>
                <a:sym typeface="Calibri"/>
              </a:rPr>
              <a:t>   ​</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https://www.scnsoft.com/blockchain/food-supply-chain</a:t>
            </a:r>
            <a:endParaRPr sz="1800" dirty="0">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https://www.pcmag.com/how-to/what-is-the-blockchain-and-whats-it-used-for</a:t>
            </a:r>
            <a:r>
              <a:rPr lang="en-GB" sz="1800" dirty="0">
                <a:solidFill>
                  <a:schemeClr val="dk1"/>
                </a:solidFill>
                <a:highlight>
                  <a:schemeClr val="lt1"/>
                </a:highlight>
                <a:latin typeface="Calibri"/>
                <a:ea typeface="Calibri"/>
                <a:cs typeface="Calibri"/>
                <a:sym typeface="Calibri"/>
              </a:rPr>
              <a:t> ​</a:t>
            </a:r>
            <a:endParaRPr sz="1800" dirty="0">
              <a:solidFill>
                <a:schemeClr val="dk1"/>
              </a:solidFill>
              <a:highlight>
                <a:schemeClr val="lt1"/>
              </a:highlight>
              <a:latin typeface="Calibri"/>
              <a:ea typeface="Calibri"/>
              <a:cs typeface="Calibri"/>
              <a:sym typeface="Calibri"/>
            </a:endParaRPr>
          </a:p>
          <a:p>
            <a:pPr marL="914400" lvl="0" indent="0" algn="l" rtl="0">
              <a:spcBef>
                <a:spcPts val="0"/>
              </a:spcBef>
              <a:spcAft>
                <a:spcPts val="0"/>
              </a:spcAft>
              <a:buNone/>
            </a:pPr>
            <a:endParaRPr sz="18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800" dirty="0">
              <a:solidFill>
                <a:schemeClr val="dk1"/>
              </a:solidFill>
              <a:highlight>
                <a:schemeClr val="lt1"/>
              </a:highlight>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1" dirty="0" err="1">
                <a:solidFill>
                  <a:schemeClr val="dk1"/>
                </a:solidFill>
                <a:highlight>
                  <a:schemeClr val="lt1"/>
                </a:highlight>
                <a:latin typeface="Calibri"/>
                <a:ea typeface="Calibri"/>
                <a:cs typeface="Calibri"/>
                <a:sym typeface="Calibri"/>
              </a:rPr>
              <a:t>Stavební</a:t>
            </a:r>
            <a:r>
              <a:rPr lang="en-GB" sz="2200" b="1" dirty="0">
                <a:solidFill>
                  <a:schemeClr val="dk1"/>
                </a:solidFill>
                <a:highlight>
                  <a:schemeClr val="lt1"/>
                </a:highlight>
                <a:latin typeface="Calibri"/>
                <a:ea typeface="Calibri"/>
                <a:cs typeface="Calibri"/>
                <a:sym typeface="Calibri"/>
              </a:rPr>
              <a:t> </a:t>
            </a:r>
            <a:r>
              <a:rPr lang="en-GB" sz="2200" b="1" dirty="0" err="1">
                <a:solidFill>
                  <a:schemeClr val="dk1"/>
                </a:solidFill>
                <a:highlight>
                  <a:schemeClr val="lt1"/>
                </a:highlight>
                <a:latin typeface="Calibri"/>
                <a:ea typeface="Calibri"/>
                <a:cs typeface="Calibri"/>
                <a:sym typeface="Calibri"/>
              </a:rPr>
              <a:t>kameny</a:t>
            </a:r>
            <a:r>
              <a:rPr lang="en-GB" sz="2200" b="1" dirty="0">
                <a:solidFill>
                  <a:schemeClr val="dk1"/>
                </a:solidFill>
                <a:highlight>
                  <a:schemeClr val="lt1"/>
                </a:highlight>
                <a:latin typeface="Calibri"/>
                <a:ea typeface="Calibri"/>
                <a:cs typeface="Calibri"/>
                <a:sym typeface="Calibri"/>
              </a:rPr>
              <a:t> </a:t>
            </a:r>
            <a:r>
              <a:rPr lang="en-GB" sz="2200" b="1" dirty="0" err="1">
                <a:solidFill>
                  <a:schemeClr val="dk1"/>
                </a:solidFill>
                <a:highlight>
                  <a:schemeClr val="lt1"/>
                </a:highlight>
                <a:latin typeface="Calibri"/>
                <a:ea typeface="Calibri"/>
                <a:cs typeface="Calibri"/>
                <a:sym typeface="Calibri"/>
              </a:rPr>
              <a:t>blockchainu</a:t>
            </a:r>
            <a:r>
              <a:rPr lang="en-GB" sz="2200" b="1" dirty="0">
                <a:solidFill>
                  <a:schemeClr val="dk1"/>
                </a:solidFill>
                <a:highlight>
                  <a:schemeClr val="lt1"/>
                </a:highlight>
                <a:latin typeface="Calibri"/>
                <a:ea typeface="Calibri"/>
                <a:cs typeface="Calibri"/>
                <a:sym typeface="Calibri"/>
              </a:rPr>
              <a:t> a </a:t>
            </a:r>
            <a:r>
              <a:rPr lang="en-GB" sz="2200" b="1" dirty="0" err="1">
                <a:solidFill>
                  <a:schemeClr val="dk1"/>
                </a:solidFill>
                <a:highlight>
                  <a:schemeClr val="lt1"/>
                </a:highlight>
                <a:latin typeface="Calibri"/>
                <a:ea typeface="Calibri"/>
                <a:cs typeface="Calibri"/>
                <a:sym typeface="Calibri"/>
              </a:rPr>
              <a:t>mechanismus</a:t>
            </a:r>
            <a:r>
              <a:rPr lang="en-GB" sz="2200" b="1" dirty="0">
                <a:solidFill>
                  <a:schemeClr val="dk1"/>
                </a:solidFill>
                <a:highlight>
                  <a:schemeClr val="lt1"/>
                </a:highlight>
                <a:latin typeface="Calibri"/>
                <a:ea typeface="Calibri"/>
                <a:cs typeface="Calibri"/>
                <a:sym typeface="Calibri"/>
              </a:rPr>
              <a:t> </a:t>
            </a:r>
            <a:r>
              <a:rPr lang="en-GB" sz="2200" b="1" dirty="0" err="1">
                <a:solidFill>
                  <a:schemeClr val="dk1"/>
                </a:solidFill>
                <a:highlight>
                  <a:schemeClr val="lt1"/>
                </a:highlight>
                <a:latin typeface="Calibri"/>
                <a:ea typeface="Calibri"/>
                <a:cs typeface="Calibri"/>
                <a:sym typeface="Calibri"/>
              </a:rPr>
              <a:t>blockchainu</a:t>
            </a:r>
            <a:r>
              <a:rPr lang="en-GB" sz="2200" b="1" dirty="0">
                <a:solidFill>
                  <a:schemeClr val="dk1"/>
                </a:solidFill>
                <a:highlight>
                  <a:schemeClr val="lt1"/>
                </a:highlight>
                <a:latin typeface="Calibri"/>
                <a:ea typeface="Calibri"/>
                <a:cs typeface="Calibri"/>
                <a:sym typeface="Calibri"/>
              </a:rPr>
              <a:t>:</a:t>
            </a:r>
            <a:endParaRPr sz="2200" b="1"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hlink"/>
                </a:solidFill>
                <a:highlight>
                  <a:schemeClr val="lt1"/>
                </a:highlight>
                <a:latin typeface="Calibri"/>
                <a:ea typeface="Calibri"/>
                <a:cs typeface="Calibri"/>
                <a:sym typeface="Calibri"/>
                <a:hlinkClick r:id="rId10"/>
              </a:rPr>
              <a:t>https://101blockchains.com/permissioned-vs-permissionless-blockchains/</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hlink"/>
                </a:solidFill>
                <a:highlight>
                  <a:schemeClr val="lt1"/>
                </a:highlight>
                <a:latin typeface="Calibri"/>
                <a:ea typeface="Calibri"/>
                <a:cs typeface="Calibri"/>
                <a:sym typeface="Calibri"/>
                <a:hlinkClick r:id="rId11"/>
              </a:rPr>
              <a:t>https://www.sciencedirect.com/science/article/pii/S0360835221000346?via%3Dihub</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hlink"/>
                </a:solidFill>
                <a:highlight>
                  <a:schemeClr val="lt1"/>
                </a:highlight>
                <a:latin typeface="Calibri"/>
                <a:ea typeface="Calibri"/>
                <a:cs typeface="Calibri"/>
                <a:sym typeface="Calibri"/>
                <a:hlinkClick r:id="rId12"/>
              </a:rPr>
              <a:t>https://www.bcg.com/capabilities/digital-technology-data/blockchain</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hlink"/>
                </a:solidFill>
                <a:highlight>
                  <a:schemeClr val="lt1"/>
                </a:highlight>
                <a:latin typeface="Calibri"/>
                <a:ea typeface="Calibri"/>
                <a:cs typeface="Calibri"/>
                <a:sym typeface="Calibri"/>
                <a:hlinkClick r:id="rId13"/>
              </a:rPr>
              <a:t>https://www.techtarget.com/searchcio/feature/Top-9-blockchain-platforms-to-consider</a:t>
            </a:r>
            <a:endParaRPr sz="1800" dirty="0">
              <a:solidFill>
                <a:schemeClr val="dk1"/>
              </a:solidFill>
              <a:highlight>
                <a:schemeClr val="lt1"/>
              </a:highlight>
              <a:latin typeface="Calibri"/>
              <a:ea typeface="Calibri"/>
              <a:cs typeface="Calibri"/>
              <a:sym typeface="Calibri"/>
            </a:endParaRPr>
          </a:p>
          <a:p>
            <a:pPr marL="914400" lvl="0" indent="0" algn="l" rtl="0">
              <a:spcBef>
                <a:spcPts val="0"/>
              </a:spcBef>
              <a:spcAft>
                <a:spcPts val="0"/>
              </a:spcAft>
              <a:buNone/>
            </a:pPr>
            <a:endParaRPr sz="1800" dirty="0">
              <a:solidFill>
                <a:schemeClr val="dk1"/>
              </a:solidFill>
              <a:highlight>
                <a:schemeClr val="lt1"/>
              </a:highlight>
              <a:latin typeface="Calibri"/>
              <a:ea typeface="Calibri"/>
              <a:cs typeface="Calibri"/>
              <a:sym typeface="Calibri"/>
            </a:endParaRPr>
          </a:p>
          <a:p>
            <a:pPr marL="914400" lvl="0" indent="0" algn="l" rtl="0">
              <a:spcBef>
                <a:spcPts val="0"/>
              </a:spcBef>
              <a:spcAft>
                <a:spcPts val="0"/>
              </a:spcAft>
              <a:buNone/>
            </a:pPr>
            <a:endParaRPr sz="18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600" dirty="0">
              <a:solidFill>
                <a:schemeClr val="dk1"/>
              </a:solidFill>
              <a:highlight>
                <a:schemeClr val="lt1"/>
              </a:highlight>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40"/>
        <p:cNvGrpSpPr/>
        <p:nvPr/>
      </p:nvGrpSpPr>
      <p:grpSpPr>
        <a:xfrm>
          <a:off x="0" y="0"/>
          <a:ext cx="0" cy="0"/>
          <a:chOff x="0" y="0"/>
          <a:chExt cx="0" cy="0"/>
        </a:xfrm>
      </p:grpSpPr>
      <p:pic>
        <p:nvPicPr>
          <p:cNvPr id="1041" name="Google Shape;1041;p2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42" name="Google Shape;1042;p27"/>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ODKAZY NA DALŠÍ MATERIÁLY</a:t>
            </a:r>
            <a:endParaRPr lang="en-GB" sz="2800" dirty="0"/>
          </a:p>
        </p:txBody>
      </p:sp>
      <p:sp>
        <p:nvSpPr>
          <p:cNvPr id="1043" name="Google Shape;1043;p27"/>
          <p:cNvSpPr txBox="1">
            <a:spLocks noGrp="1"/>
          </p:cNvSpPr>
          <p:nvPr>
            <p:ph type="body" idx="1"/>
          </p:nvPr>
        </p:nvSpPr>
        <p:spPr>
          <a:xfrm>
            <a:off x="479425" y="1447800"/>
            <a:ext cx="9601200" cy="60168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dirty="0">
                <a:solidFill>
                  <a:schemeClr val="dk1"/>
                </a:solidFill>
                <a:latin typeface="Calibri"/>
                <a:ea typeface="Calibri"/>
                <a:cs typeface="Calibri"/>
                <a:sym typeface="Calibri"/>
              </a:rPr>
              <a:t>Jak </a:t>
            </a:r>
            <a:r>
              <a:rPr lang="en-GB" sz="2200" dirty="0" err="1">
                <a:solidFill>
                  <a:schemeClr val="dk1"/>
                </a:solidFill>
                <a:latin typeface="Calibri"/>
                <a:ea typeface="Calibri"/>
                <a:cs typeface="Calibri"/>
                <a:sym typeface="Calibri"/>
              </a:rPr>
              <a:t>používat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technologii</a:t>
            </a:r>
            <a:r>
              <a:rPr lang="en-GB" sz="2200" dirty="0">
                <a:solidFill>
                  <a:schemeClr val="dk1"/>
                </a:solidFill>
                <a:latin typeface="Calibri"/>
                <a:ea typeface="Calibri"/>
                <a:cs typeface="Calibri"/>
                <a:sym typeface="Calibri"/>
              </a:rPr>
              <a:t> Blockchain v </a:t>
            </a:r>
            <a:r>
              <a:rPr lang="en-GB" sz="2200" dirty="0" err="1">
                <a:solidFill>
                  <a:schemeClr val="dk1"/>
                </a:solidFill>
                <a:latin typeface="Calibri"/>
                <a:ea typeface="Calibri"/>
                <a:cs typeface="Calibri"/>
                <a:sym typeface="Calibri"/>
              </a:rPr>
              <a:t>zemědělsko-potravinářském</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sektoru</a:t>
            </a:r>
            <a:r>
              <a:rPr lang="en-GB" sz="2200" dirty="0">
                <a:solidFill>
                  <a:schemeClr val="dk1"/>
                </a:solidFill>
                <a:latin typeface="Calibri"/>
                <a:ea typeface="Calibri"/>
                <a:cs typeface="Calibri"/>
                <a:sym typeface="Calibri"/>
              </a:rPr>
              <a:t>:</a:t>
            </a:r>
            <a:endParaRPr sz="2200" dirty="0">
              <a:solidFill>
                <a:schemeClr val="dk1"/>
              </a:solidFill>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https://www.undp.org/sites/g/files/zskgke326/files/2021-11/UNDP-Blockchain-for-Agri-Food-Traceability.pdf</a:t>
            </a:r>
            <a:r>
              <a:rPr lang="en-GB" sz="1800" b="0" dirty="0">
                <a:solidFill>
                  <a:schemeClr val="dk1"/>
                </a:solidFill>
                <a:highlight>
                  <a:schemeClr val="lt1"/>
                </a:highlight>
                <a:latin typeface="Calibri"/>
                <a:ea typeface="Calibri"/>
                <a:cs typeface="Calibri"/>
                <a:sym typeface="Calibri"/>
              </a:rPr>
              <a:t>​</a:t>
            </a:r>
            <a:endParaRPr sz="1800" b="0" dirty="0">
              <a:solidFill>
                <a:schemeClr val="dk1"/>
              </a:solidFill>
              <a:highlight>
                <a:schemeClr val="lt1"/>
              </a:highlight>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https://www.sciencedirect.com/science/article/abs/pii/S0959652620347752</a:t>
            </a:r>
            <a:r>
              <a:rPr lang="en-GB" sz="1800" b="0" dirty="0">
                <a:solidFill>
                  <a:schemeClr val="dk1"/>
                </a:solidFill>
                <a:highlight>
                  <a:schemeClr val="lt1"/>
                </a:highlight>
                <a:latin typeface="Calibri"/>
                <a:ea typeface="Calibri"/>
                <a:cs typeface="Calibri"/>
                <a:sym typeface="Calibri"/>
              </a:rPr>
              <a:t>​</a:t>
            </a:r>
            <a:endParaRPr sz="1800" b="0" dirty="0">
              <a:solidFill>
                <a:schemeClr val="dk1"/>
              </a:solidFill>
              <a:highlight>
                <a:schemeClr val="lt1"/>
              </a:highlight>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https://www.sciencedirect.com/science/article/pii/S2772390922000609</a:t>
            </a:r>
            <a:r>
              <a:rPr lang="en-GB" sz="1800" b="0" dirty="0">
                <a:solidFill>
                  <a:schemeClr val="dk1"/>
                </a:solidFill>
                <a:highlight>
                  <a:schemeClr val="lt1"/>
                </a:highlight>
                <a:latin typeface="Calibri"/>
                <a:ea typeface="Calibri"/>
                <a:cs typeface="Calibri"/>
                <a:sym typeface="Calibri"/>
              </a:rPr>
              <a:t>​</a:t>
            </a:r>
            <a:endParaRPr sz="1800" b="0" dirty="0">
              <a:solidFill>
                <a:schemeClr val="dk1"/>
              </a:solidFill>
              <a:highlight>
                <a:schemeClr val="lt1"/>
              </a:highlight>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https://www.nature.com/articles/s41599-023-01658-2.pdf</a:t>
            </a:r>
            <a:r>
              <a:rPr lang="en-GB" sz="1800" b="0" dirty="0">
                <a:solidFill>
                  <a:schemeClr val="dk1"/>
                </a:solidFill>
                <a:highlight>
                  <a:schemeClr val="lt1"/>
                </a:highlight>
                <a:latin typeface="Calibri"/>
                <a:ea typeface="Calibri"/>
                <a:cs typeface="Calibri"/>
                <a:sym typeface="Calibri"/>
              </a:rPr>
              <a:t>​</a:t>
            </a:r>
            <a:endParaRPr sz="1800" b="0" dirty="0">
              <a:solidFill>
                <a:schemeClr val="dk1"/>
              </a:solidFill>
              <a:highlight>
                <a:schemeClr val="lt1"/>
              </a:highlight>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https://www.researchgate.net/publication/343090613</a:t>
            </a:r>
            <a:endParaRPr sz="1800" b="0" dirty="0">
              <a:solidFill>
                <a:schemeClr val="dk1"/>
              </a:solidFill>
              <a:highlight>
                <a:schemeClr val="lt1"/>
              </a:highlight>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https://papers.ssrn.com/sol3/papers.cfm?abstract_id=3028164</a:t>
            </a:r>
            <a:r>
              <a:rPr lang="en-GB" sz="1800" b="0" dirty="0">
                <a:solidFill>
                  <a:schemeClr val="dk1"/>
                </a:solidFill>
                <a:highlight>
                  <a:schemeClr val="lt1"/>
                </a:highlight>
                <a:latin typeface="Calibri"/>
                <a:ea typeface="Calibri"/>
                <a:cs typeface="Calibri"/>
                <a:sym typeface="Calibri"/>
              </a:rPr>
              <a:t>​</a:t>
            </a:r>
            <a:endParaRPr sz="1800" b="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dirty="0">
                <a:solidFill>
                  <a:schemeClr val="dk1"/>
                </a:solidFill>
                <a:latin typeface="Calibri"/>
                <a:ea typeface="Calibri"/>
                <a:cs typeface="Calibri"/>
                <a:sym typeface="Calibri"/>
              </a:rPr>
              <a:t>Blockchain v </a:t>
            </a:r>
            <a:r>
              <a:rPr lang="en-GB" sz="2200" dirty="0" err="1">
                <a:solidFill>
                  <a:schemeClr val="dk1"/>
                </a:solidFill>
                <a:latin typeface="Calibri"/>
                <a:ea typeface="Calibri"/>
                <a:cs typeface="Calibri"/>
                <a:sym typeface="Calibri"/>
              </a:rPr>
              <a:t>praxi</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případové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studie</a:t>
            </a:r>
            <a:r>
              <a:rPr lang="en-GB" sz="2200" dirty="0">
                <a:solidFill>
                  <a:schemeClr val="dk1"/>
                </a:solidFill>
                <a:latin typeface="Calibri"/>
                <a:ea typeface="Calibri"/>
                <a:cs typeface="Calibri"/>
                <a:sym typeface="Calibri"/>
              </a:rPr>
              <a:t>:</a:t>
            </a:r>
            <a:endParaRPr sz="220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0"/>
              </a:rPr>
              <a:t>https://www.carrefour.com/en/group/food-transition/food-blockchain</a:t>
            </a:r>
            <a:endParaRPr sz="1800" b="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1"/>
              </a:rPr>
              <a:t>https://retailwire.com/discussion/carrefour-uses-blockchain-to-offer-consumers-greater-supply-chain-transparency/</a:t>
            </a:r>
            <a:endParaRPr sz="1800" b="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2"/>
              </a:rPr>
              <a:t>https://www.provenance.org/</a:t>
            </a:r>
            <a:endParaRPr sz="1800" b="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3"/>
              </a:rPr>
              <a:t>https://techcrunch.com/2015/09/21/provenance-aims-to-use-blockchain-technology-to-prove-authenticity/</a:t>
            </a:r>
            <a:endParaRPr sz="1800" b="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4"/>
              </a:rPr>
              <a:t>https://belu.org/green-credentials-not-greenwash/</a:t>
            </a:r>
            <a:endParaRPr sz="1800" b="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5"/>
              </a:rPr>
              <a:t>https://www.provenance.org/case-studies/belu</a:t>
            </a:r>
            <a:endParaRPr sz="18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8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800" b="0" dirty="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g283a1922f65_0_6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57" name="Google Shape;357;g283a1922f65_0_60"/>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DEFINICE BLOCKCHAINU</a:t>
            </a:r>
            <a:endParaRPr sz="1400" i="0" u="none" strike="noStrike" cap="none" dirty="0">
              <a:solidFill>
                <a:schemeClr val="lt1"/>
              </a:solidFill>
              <a:latin typeface="Open Sans"/>
              <a:ea typeface="Open Sans"/>
              <a:cs typeface="Open Sans"/>
              <a:sym typeface="Open Sans"/>
            </a:endParaRPr>
          </a:p>
        </p:txBody>
      </p:sp>
      <p:sp>
        <p:nvSpPr>
          <p:cNvPr id="358" name="Google Shape;358;g283a1922f65_0_60"/>
          <p:cNvSpPr txBox="1"/>
          <p:nvPr/>
        </p:nvSpPr>
        <p:spPr>
          <a:xfrm>
            <a:off x="393700" y="1569975"/>
            <a:ext cx="55308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Blockchain, známý také jako technologie distribuovaných záznamů (DLT), je záznam, do kterého se </a:t>
            </a:r>
            <a:r>
              <a:rPr lang="cs-CZ" sz="2000" b="1" dirty="0">
                <a:latin typeface="Calibri" panose="020F0502020204030204" pitchFamily="34" charset="0"/>
                <a:cs typeface="Calibri" panose="020F0502020204030204" pitchFamily="34" charset="0"/>
              </a:rPr>
              <a:t>může kdokoli přidávat</a:t>
            </a:r>
            <a:r>
              <a:rPr lang="cs-CZ" sz="2000" dirty="0">
                <a:latin typeface="Calibri" panose="020F0502020204030204" pitchFamily="34" charset="0"/>
                <a:cs typeface="Calibri" panose="020F0502020204030204" pitchFamily="34" charset="0"/>
              </a:rPr>
              <a:t>, který </a:t>
            </a:r>
            <a:r>
              <a:rPr lang="cs-CZ" sz="2000" b="1" dirty="0">
                <a:latin typeface="Calibri" panose="020F0502020204030204" pitchFamily="34" charset="0"/>
                <a:cs typeface="Calibri" panose="020F0502020204030204" pitchFamily="34" charset="0"/>
              </a:rPr>
              <a:t>nikdo nemůže změnit </a:t>
            </a:r>
            <a:r>
              <a:rPr lang="cs-CZ" sz="2000" dirty="0">
                <a:latin typeface="Calibri" panose="020F0502020204030204" pitchFamily="34" charset="0"/>
                <a:cs typeface="Calibri" panose="020F0502020204030204" pitchFamily="34" charset="0"/>
              </a:rPr>
              <a:t>a který </a:t>
            </a:r>
            <a:r>
              <a:rPr lang="cs-CZ" sz="2000" b="1" dirty="0">
                <a:latin typeface="Calibri" panose="020F0502020204030204" pitchFamily="34" charset="0"/>
                <a:cs typeface="Calibri" panose="020F0502020204030204" pitchFamily="34" charset="0"/>
              </a:rPr>
              <a:t>není řízen žádnou osobou ani entitou.</a:t>
            </a:r>
          </a:p>
          <a:p>
            <a:pPr marL="457200" marR="0" lvl="0" indent="0" algn="l" rtl="0">
              <a:lnSpc>
                <a:spcPct val="100000"/>
              </a:lnSpc>
              <a:spcBef>
                <a:spcPts val="0"/>
              </a:spcBef>
              <a:spcAft>
                <a:spcPts val="0"/>
              </a:spcAft>
              <a:buNone/>
            </a:pPr>
            <a:endParaRPr sz="2200" dirty="0">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Základním konceptem jsou veřejné záznamy s kopiemi rozmístěnými na více místech nazývaných </a:t>
            </a:r>
            <a:r>
              <a:rPr lang="cs-CZ" sz="2000" b="1" dirty="0">
                <a:latin typeface="Calibri" panose="020F0502020204030204" pitchFamily="34" charset="0"/>
                <a:cs typeface="Calibri" panose="020F0502020204030204" pitchFamily="34" charset="0"/>
              </a:rPr>
              <a:t>uzly</a:t>
            </a:r>
            <a:r>
              <a:rPr lang="cs-CZ" sz="2000" dirty="0">
                <a:latin typeface="Calibri" panose="020F0502020204030204" pitchFamily="34" charset="0"/>
                <a:cs typeface="Calibri" panose="020F0502020204030204" pitchFamily="34" charset="0"/>
              </a:rPr>
              <a:t>, které obvykle odkazují na jednotlivé počítače s kopiemi těchto záznamů. </a:t>
            </a:r>
          </a:p>
          <a:p>
            <a:pPr marL="457200" marR="0" lvl="0" indent="-368300" algn="l" rtl="0">
              <a:lnSpc>
                <a:spcPct val="100000"/>
              </a:lnSpc>
              <a:spcBef>
                <a:spcPts val="0"/>
              </a:spcBef>
              <a:spcAft>
                <a:spcPts val="0"/>
              </a:spcAft>
              <a:buSzPts val="2200"/>
              <a:buFont typeface="Calibri"/>
              <a:buChar char="●"/>
            </a:pPr>
            <a:endParaRPr sz="20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Jinými slovy, blockchain </a:t>
            </a:r>
            <a:r>
              <a:rPr lang="cs-CZ" sz="2000" b="1" dirty="0">
                <a:latin typeface="Calibri" panose="020F0502020204030204" pitchFamily="34" charset="0"/>
                <a:cs typeface="Calibri" panose="020F0502020204030204" pitchFamily="34" charset="0"/>
              </a:rPr>
              <a:t>je distribuovaná databáze</a:t>
            </a:r>
            <a:r>
              <a:rPr lang="cs-CZ" sz="2000" dirty="0">
                <a:latin typeface="Calibri" panose="020F0502020204030204" pitchFamily="34" charset="0"/>
                <a:cs typeface="Calibri" panose="020F0502020204030204" pitchFamily="34" charset="0"/>
              </a:rPr>
              <a:t> sdílená mezi uzly počítačové sítě.​</a:t>
            </a:r>
            <a:endParaRPr sz="2000" dirty="0">
              <a:latin typeface="Calibri" panose="020F0502020204030204" pitchFamily="34" charset="0"/>
              <a:ea typeface="Calibri"/>
              <a:cs typeface="Calibri" panose="020F0502020204030204" pitchFamily="34" charset="0"/>
              <a:sym typeface="Calibri"/>
            </a:endParaRPr>
          </a:p>
        </p:txBody>
      </p:sp>
      <p:pic>
        <p:nvPicPr>
          <p:cNvPr id="359" name="Google Shape;359;g283a1922f65_0_60"/>
          <p:cNvPicPr preferRelativeResize="0"/>
          <p:nvPr/>
        </p:nvPicPr>
        <p:blipFill rotWithShape="1">
          <a:blip r:embed="rId4">
            <a:alphaModFix/>
          </a:blip>
          <a:srcRect t="-1120" b="1119"/>
          <a:stretch/>
        </p:blipFill>
        <p:spPr>
          <a:xfrm>
            <a:off x="6042975" y="1798575"/>
            <a:ext cx="4259323" cy="4259323"/>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pic>
        <p:nvPicPr>
          <p:cNvPr id="1049" name="Google Shape;1049;p2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0" name="Google Shape;1050;p28"/>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ODKAZY NA DALŠÍ MATERIÁLY</a:t>
            </a:r>
            <a:endParaRPr lang="en-GB" sz="2800" dirty="0"/>
          </a:p>
        </p:txBody>
      </p:sp>
      <p:sp>
        <p:nvSpPr>
          <p:cNvPr id="1051" name="Google Shape;1051;p28"/>
          <p:cNvSpPr txBox="1">
            <a:spLocks noGrp="1"/>
          </p:cNvSpPr>
          <p:nvPr>
            <p:ph type="body" idx="1"/>
          </p:nvPr>
        </p:nvSpPr>
        <p:spPr>
          <a:xfrm>
            <a:off x="460375" y="1676400"/>
            <a:ext cx="9601200" cy="25551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Důvěryhodné</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zdroje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blockchainu</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komu</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věřit</a:t>
            </a:r>
            <a:r>
              <a:rPr lang="en-GB" sz="2200" dirty="0">
                <a:solidFill>
                  <a:schemeClr val="dk1"/>
                </a:solidFill>
                <a:latin typeface="Calibri"/>
                <a:ea typeface="Calibri"/>
                <a:cs typeface="Calibri"/>
                <a:sym typeface="Calibri"/>
              </a:rPr>
              <a:t>?:</a:t>
            </a:r>
            <a:endParaRPr sz="220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https://aisel.aisnet.org/jais/vol16/iss10/1/</a:t>
            </a:r>
            <a:endParaRPr sz="1800" b="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https://www.researchgate.net/publication/220580421_Trust_In_and_Adoption_of_Online_Recommendation_Agents</a:t>
            </a:r>
            <a:endParaRPr sz="1800" b="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https://dl.acm.org/doi/10.1145/1349822.1349842</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https://ift.onlinelibrary.wiley.com/doi/full/10.1111/1750-3841.15477</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https://www.sciencedirect.com/science/article/pii/S2096248723000279</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https://www.mdpi.com/2673-4591/40/1/7</a:t>
            </a:r>
            <a:endParaRPr sz="1800" b="0" u="sng" dirty="0">
              <a:solidFill>
                <a:schemeClr val="dk1"/>
              </a:solidFill>
              <a:highlight>
                <a:schemeClr val="lt1"/>
              </a:highlight>
              <a:latin typeface="Calibri"/>
              <a:ea typeface="Calibri"/>
              <a:cs typeface="Calibri"/>
              <a:sym typeface="Calibri"/>
            </a:endParaRPr>
          </a:p>
          <a:p>
            <a:pPr marL="914400" lvl="0" indent="0" algn="l" rtl="0">
              <a:spcBef>
                <a:spcPts val="0"/>
              </a:spcBef>
              <a:spcAft>
                <a:spcPts val="0"/>
              </a:spcAft>
              <a:buNone/>
            </a:pPr>
            <a:endParaRPr sz="1800" b="0" dirty="0">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SELF-TEST </a:t>
            </a:r>
            <a:r>
              <a:rPr lang="cs-CZ" sz="2800" dirty="0">
                <a:solidFill>
                  <a:schemeClr val="lt1"/>
                </a:solidFill>
                <a:latin typeface="Open Sans"/>
                <a:ea typeface="Open Sans"/>
                <a:cs typeface="Open Sans"/>
                <a:sym typeface="Open Sans"/>
              </a:rPr>
              <a:t>KVÍZ</a:t>
            </a:r>
            <a:endParaRPr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86740"/>
            <a:ext cx="9364192"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indent="-457200">
              <a:lnSpc>
                <a:spcPct val="107000"/>
              </a:lnSpc>
              <a:spcAft>
                <a:spcPts val="800"/>
              </a:spcAft>
              <a:buFont typeface="+mj-lt"/>
              <a:buAutoNum type="arabicPeriod"/>
            </a:pPr>
            <a:r>
              <a:rPr lang="en-GB" sz="2800" dirty="0"/>
              <a:t>Co je blockchain?</a:t>
            </a:r>
          </a:p>
          <a:p>
            <a:pPr marL="914400" lvl="1" indent="-457200">
              <a:lnSpc>
                <a:spcPct val="107000"/>
              </a:lnSpc>
              <a:spcAft>
                <a:spcPts val="800"/>
              </a:spcAft>
              <a:buFont typeface="+mj-lt"/>
              <a:buAutoNum type="alphaLcParenR"/>
            </a:pPr>
            <a:r>
              <a:rPr lang="en-GB" sz="2400" dirty="0" err="1">
                <a:solidFill>
                  <a:srgbClr val="262626"/>
                </a:solidFill>
              </a:rPr>
              <a:t>Decentralizovaná</a:t>
            </a:r>
            <a:r>
              <a:rPr lang="en-GB" sz="2400" dirty="0">
                <a:solidFill>
                  <a:srgbClr val="262626"/>
                </a:solidFill>
              </a:rPr>
              <a:t> </a:t>
            </a:r>
            <a:r>
              <a:rPr lang="en-GB" sz="2400" dirty="0" err="1">
                <a:solidFill>
                  <a:srgbClr val="262626"/>
                </a:solidFill>
              </a:rPr>
              <a:t>technologie</a:t>
            </a:r>
            <a:r>
              <a:rPr lang="en-GB" sz="2400" dirty="0">
                <a:solidFill>
                  <a:srgbClr val="262626"/>
                </a:solidFill>
              </a:rPr>
              <a:t> </a:t>
            </a:r>
            <a:r>
              <a:rPr lang="en-GB" sz="2400" dirty="0" err="1">
                <a:solidFill>
                  <a:srgbClr val="262626"/>
                </a:solidFill>
              </a:rPr>
              <a:t>distribuovan</a:t>
            </a:r>
            <a:r>
              <a:rPr lang="cs-CZ" sz="2400" dirty="0" err="1">
                <a:solidFill>
                  <a:srgbClr val="262626"/>
                </a:solidFill>
              </a:rPr>
              <a:t>ých</a:t>
            </a:r>
            <a:r>
              <a:rPr lang="cs-CZ" sz="2400" dirty="0">
                <a:solidFill>
                  <a:srgbClr val="262626"/>
                </a:solidFill>
              </a:rPr>
              <a:t> záznamů</a:t>
            </a:r>
            <a:r>
              <a:rPr lang="en-GB" sz="2400" dirty="0">
                <a:solidFill>
                  <a:srgbClr val="262626"/>
                </a:solidFill>
              </a:rPr>
              <a:t> </a:t>
            </a:r>
            <a:r>
              <a:rPr lang="en-GB" sz="2400" dirty="0" err="1">
                <a:solidFill>
                  <a:srgbClr val="262626"/>
                </a:solidFill>
              </a:rPr>
              <a:t>používaná</a:t>
            </a:r>
            <a:r>
              <a:rPr lang="en-GB" sz="2400" dirty="0">
                <a:solidFill>
                  <a:srgbClr val="262626"/>
                </a:solidFill>
              </a:rPr>
              <a:t> k </a:t>
            </a:r>
            <a:r>
              <a:rPr lang="en-GB" sz="2400" dirty="0" err="1">
                <a:solidFill>
                  <a:srgbClr val="262626"/>
                </a:solidFill>
              </a:rPr>
              <a:t>zaznamenávání</a:t>
            </a:r>
            <a:r>
              <a:rPr lang="en-GB" sz="2400" dirty="0">
                <a:solidFill>
                  <a:srgbClr val="262626"/>
                </a:solidFill>
              </a:rPr>
              <a:t> </a:t>
            </a:r>
            <a:r>
              <a:rPr lang="en-GB" sz="2400" dirty="0" err="1">
                <a:solidFill>
                  <a:srgbClr val="262626"/>
                </a:solidFill>
              </a:rPr>
              <a:t>transakcí</a:t>
            </a:r>
            <a:r>
              <a:rPr lang="en-GB" sz="2400" dirty="0">
                <a:solidFill>
                  <a:srgbClr val="262626"/>
                </a:solidFill>
              </a:rPr>
              <a:t> </a:t>
            </a:r>
            <a:r>
              <a:rPr lang="en-GB" sz="2400" dirty="0" err="1">
                <a:solidFill>
                  <a:srgbClr val="262626"/>
                </a:solidFill>
              </a:rPr>
              <a:t>na</a:t>
            </a:r>
            <a:r>
              <a:rPr lang="en-GB" sz="2400" dirty="0">
                <a:solidFill>
                  <a:srgbClr val="262626"/>
                </a:solidFill>
              </a:rPr>
              <a:t> </a:t>
            </a:r>
            <a:r>
              <a:rPr lang="en-GB" sz="2400" dirty="0" err="1">
                <a:solidFill>
                  <a:srgbClr val="262626"/>
                </a:solidFill>
              </a:rPr>
              <a:t>více</a:t>
            </a:r>
            <a:r>
              <a:rPr lang="en-GB" sz="2400" dirty="0">
                <a:solidFill>
                  <a:srgbClr val="262626"/>
                </a:solidFill>
              </a:rPr>
              <a:t> </a:t>
            </a:r>
            <a:r>
              <a:rPr lang="en-GB" sz="2400" dirty="0" err="1">
                <a:solidFill>
                  <a:srgbClr val="262626"/>
                </a:solidFill>
              </a:rPr>
              <a:t>počítačích</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Centralizovaná</a:t>
            </a:r>
            <a:r>
              <a:rPr lang="en-GB" sz="2400" dirty="0">
                <a:solidFill>
                  <a:srgbClr val="262626"/>
                </a:solidFill>
              </a:rPr>
              <a:t> </a:t>
            </a:r>
            <a:r>
              <a:rPr lang="en-GB" sz="2400" dirty="0" err="1">
                <a:solidFill>
                  <a:srgbClr val="262626"/>
                </a:solidFill>
              </a:rPr>
              <a:t>databáze</a:t>
            </a:r>
            <a:r>
              <a:rPr lang="en-GB" sz="2400" dirty="0">
                <a:solidFill>
                  <a:srgbClr val="262626"/>
                </a:solidFill>
              </a:rPr>
              <a:t> </a:t>
            </a:r>
            <a:r>
              <a:rPr lang="en-GB" sz="2400" dirty="0" err="1">
                <a:solidFill>
                  <a:srgbClr val="262626"/>
                </a:solidFill>
              </a:rPr>
              <a:t>řízená</a:t>
            </a:r>
            <a:r>
              <a:rPr lang="en-GB" sz="2400" dirty="0">
                <a:solidFill>
                  <a:srgbClr val="262626"/>
                </a:solidFill>
              </a:rPr>
              <a:t> </a:t>
            </a:r>
            <a:r>
              <a:rPr lang="en-GB" sz="2400" dirty="0" err="1">
                <a:solidFill>
                  <a:srgbClr val="262626"/>
                </a:solidFill>
              </a:rPr>
              <a:t>jednou</a:t>
            </a:r>
            <a:r>
              <a:rPr lang="en-GB" sz="2400" dirty="0">
                <a:solidFill>
                  <a:srgbClr val="262626"/>
                </a:solidFill>
              </a:rPr>
              <a:t> </a:t>
            </a:r>
            <a:r>
              <a:rPr lang="en-GB" sz="2400" dirty="0" err="1">
                <a:solidFill>
                  <a:srgbClr val="262626"/>
                </a:solidFill>
              </a:rPr>
              <a:t>entitou</a:t>
            </a:r>
            <a:r>
              <a:rPr lang="en-GB" sz="2400" dirty="0">
                <a:solidFill>
                  <a:srgbClr val="262626"/>
                </a:solidFill>
              </a:rPr>
              <a:t> pro </a:t>
            </a:r>
            <a:r>
              <a:rPr lang="en-GB" sz="2400" dirty="0" err="1">
                <a:solidFill>
                  <a:srgbClr val="262626"/>
                </a:solidFill>
              </a:rPr>
              <a:t>ukládání</a:t>
            </a:r>
            <a:r>
              <a:rPr lang="en-GB" sz="2400" dirty="0">
                <a:solidFill>
                  <a:srgbClr val="262626"/>
                </a:solidFill>
              </a:rPr>
              <a:t> </a:t>
            </a:r>
            <a:r>
              <a:rPr lang="en-GB" sz="2400" dirty="0" err="1">
                <a:solidFill>
                  <a:srgbClr val="262626"/>
                </a:solidFill>
              </a:rPr>
              <a:t>záznamů</a:t>
            </a:r>
            <a:r>
              <a:rPr lang="en-GB" sz="2400" dirty="0">
                <a:solidFill>
                  <a:srgbClr val="262626"/>
                </a:solidFill>
              </a:rPr>
              <a:t> </a:t>
            </a:r>
            <a:r>
              <a:rPr lang="en-GB" sz="2400" dirty="0" err="1">
                <a:solidFill>
                  <a:srgbClr val="262626"/>
                </a:solidFill>
              </a:rPr>
              <a:t>transakcí</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Typ</a:t>
            </a:r>
            <a:r>
              <a:rPr lang="en-GB" sz="2400" dirty="0">
                <a:solidFill>
                  <a:srgbClr val="262626"/>
                </a:solidFill>
              </a:rPr>
              <a:t> </a:t>
            </a:r>
            <a:r>
              <a:rPr lang="en-GB" sz="2400" dirty="0" err="1">
                <a:solidFill>
                  <a:srgbClr val="262626"/>
                </a:solidFill>
              </a:rPr>
              <a:t>kryptoměny</a:t>
            </a:r>
            <a:r>
              <a:rPr lang="en-GB" sz="2400" dirty="0">
                <a:solidFill>
                  <a:srgbClr val="262626"/>
                </a:solidFill>
              </a:rPr>
              <a:t> </a:t>
            </a:r>
            <a:r>
              <a:rPr lang="en-GB" sz="2400" dirty="0" err="1">
                <a:solidFill>
                  <a:srgbClr val="262626"/>
                </a:solidFill>
              </a:rPr>
              <a:t>používaný</a:t>
            </a:r>
            <a:r>
              <a:rPr lang="en-GB" sz="2400" dirty="0">
                <a:solidFill>
                  <a:srgbClr val="262626"/>
                </a:solidFill>
              </a:rPr>
              <a:t> pro online </a:t>
            </a:r>
            <a:r>
              <a:rPr lang="en-GB" sz="2400" dirty="0" err="1">
                <a:solidFill>
                  <a:srgbClr val="262626"/>
                </a:solidFill>
              </a:rPr>
              <a:t>nákupy</a:t>
            </a:r>
            <a:r>
              <a:rPr lang="en-GB" sz="2400" dirty="0">
                <a:solidFill>
                  <a:srgbClr val="262626"/>
                </a:solidFill>
              </a:rPr>
              <a:t> a </a:t>
            </a:r>
            <a:r>
              <a:rPr lang="en-GB" sz="2400" dirty="0" err="1">
                <a:solidFill>
                  <a:srgbClr val="262626"/>
                </a:solidFill>
              </a:rPr>
              <a:t>investice</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Softwarová</a:t>
            </a:r>
            <a:r>
              <a:rPr lang="en-GB" sz="2400" dirty="0">
                <a:solidFill>
                  <a:srgbClr val="262626"/>
                </a:solidFill>
              </a:rPr>
              <a:t> </a:t>
            </a:r>
            <a:r>
              <a:rPr lang="en-GB" sz="2400" dirty="0" err="1">
                <a:solidFill>
                  <a:srgbClr val="262626"/>
                </a:solidFill>
              </a:rPr>
              <a:t>aplikace</a:t>
            </a:r>
            <a:r>
              <a:rPr lang="en-GB" sz="2400" dirty="0">
                <a:solidFill>
                  <a:srgbClr val="262626"/>
                </a:solidFill>
              </a:rPr>
              <a:t> </a:t>
            </a:r>
            <a:r>
              <a:rPr lang="en-GB" sz="2400" dirty="0" err="1">
                <a:solidFill>
                  <a:srgbClr val="262626"/>
                </a:solidFill>
              </a:rPr>
              <a:t>používaná</a:t>
            </a:r>
            <a:r>
              <a:rPr lang="en-GB" sz="2400" dirty="0">
                <a:solidFill>
                  <a:srgbClr val="262626"/>
                </a:solidFill>
              </a:rPr>
              <a:t> k </a:t>
            </a:r>
            <a:r>
              <a:rPr lang="en-GB" sz="2400" dirty="0" err="1">
                <a:solidFill>
                  <a:srgbClr val="262626"/>
                </a:solidFill>
              </a:rPr>
              <a:t>vytváření</a:t>
            </a:r>
            <a:r>
              <a:rPr lang="en-GB" sz="2400" dirty="0">
                <a:solidFill>
                  <a:srgbClr val="262626"/>
                </a:solidFill>
              </a:rPr>
              <a:t> </a:t>
            </a:r>
            <a:r>
              <a:rPr lang="en-GB" sz="2400" dirty="0" err="1">
                <a:solidFill>
                  <a:srgbClr val="262626"/>
                </a:solidFill>
              </a:rPr>
              <a:t>digitálních</a:t>
            </a:r>
            <a:r>
              <a:rPr lang="en-GB" sz="2400" dirty="0">
                <a:solidFill>
                  <a:srgbClr val="262626"/>
                </a:solidFill>
              </a:rPr>
              <a:t> </a:t>
            </a:r>
            <a:r>
              <a:rPr lang="en-GB" sz="2400" dirty="0" err="1">
                <a:solidFill>
                  <a:srgbClr val="262626"/>
                </a:solidFill>
              </a:rPr>
              <a:t>uměleckých</a:t>
            </a:r>
            <a:r>
              <a:rPr lang="en-GB" sz="2400" dirty="0">
                <a:solidFill>
                  <a:srgbClr val="262626"/>
                </a:solidFill>
              </a:rPr>
              <a:t> </a:t>
            </a:r>
            <a:r>
              <a:rPr lang="en-GB" sz="2400" dirty="0" err="1">
                <a:solidFill>
                  <a:srgbClr val="262626"/>
                </a:solidFill>
              </a:rPr>
              <a:t>děl</a:t>
            </a:r>
            <a:r>
              <a:rPr lang="en-GB" sz="2400" dirty="0">
                <a:solidFill>
                  <a:srgbClr val="262626"/>
                </a:solidFill>
              </a:rPr>
              <a: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SELF-TEST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364192"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2"/>
            </a:pPr>
            <a:r>
              <a:rPr lang="en-GB" sz="2800" dirty="0" err="1"/>
              <a:t>Jaké</a:t>
            </a:r>
            <a:r>
              <a:rPr lang="en-GB" sz="2800" dirty="0"/>
              <a:t> </a:t>
            </a:r>
            <a:r>
              <a:rPr lang="en-GB" sz="2800" dirty="0" err="1"/>
              <a:t>jsou</a:t>
            </a:r>
            <a:r>
              <a:rPr lang="en-GB" sz="2800" dirty="0"/>
              <a:t> </a:t>
            </a:r>
            <a:r>
              <a:rPr lang="en-GB" sz="2800" dirty="0" err="1"/>
              <a:t>některé</a:t>
            </a:r>
            <a:r>
              <a:rPr lang="en-GB" sz="2800" dirty="0"/>
              <a:t> </a:t>
            </a:r>
            <a:r>
              <a:rPr lang="en-GB" sz="2800" dirty="0" err="1"/>
              <a:t>příležitosti</a:t>
            </a:r>
            <a:r>
              <a:rPr lang="en-GB" sz="2800" dirty="0"/>
              <a:t>, </a:t>
            </a:r>
            <a:r>
              <a:rPr lang="en-GB" sz="2800" dirty="0" err="1"/>
              <a:t>které</a:t>
            </a:r>
            <a:r>
              <a:rPr lang="en-GB" sz="2800" dirty="0"/>
              <a:t> </a:t>
            </a:r>
            <a:r>
              <a:rPr lang="en-GB" sz="2800" dirty="0" err="1"/>
              <a:t>nabízí</a:t>
            </a:r>
            <a:r>
              <a:rPr lang="en-GB" sz="2800" dirty="0"/>
              <a:t> </a:t>
            </a:r>
            <a:r>
              <a:rPr lang="en-GB" sz="2800" dirty="0" err="1"/>
              <a:t>technologie</a:t>
            </a:r>
            <a:r>
              <a:rPr lang="en-GB" sz="2800" dirty="0"/>
              <a:t> blockchain?</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Zvýšená</a:t>
            </a:r>
            <a:r>
              <a:rPr lang="en-GB" sz="2400" dirty="0">
                <a:solidFill>
                  <a:srgbClr val="262626"/>
                </a:solidFill>
              </a:rPr>
              <a:t> </a:t>
            </a:r>
            <a:r>
              <a:rPr lang="en-GB" sz="2400" dirty="0" err="1">
                <a:solidFill>
                  <a:srgbClr val="262626"/>
                </a:solidFill>
              </a:rPr>
              <a:t>transparentnost</a:t>
            </a:r>
            <a:r>
              <a:rPr lang="en-GB" sz="2400" dirty="0">
                <a:solidFill>
                  <a:srgbClr val="262626"/>
                </a:solidFill>
              </a:rPr>
              <a:t>, </a:t>
            </a:r>
            <a:r>
              <a:rPr lang="en-GB" sz="2400" dirty="0" err="1">
                <a:solidFill>
                  <a:srgbClr val="262626"/>
                </a:solidFill>
              </a:rPr>
              <a:t>efektivita</a:t>
            </a:r>
            <a:r>
              <a:rPr lang="en-GB" sz="2400" dirty="0">
                <a:solidFill>
                  <a:srgbClr val="262626"/>
                </a:solidFill>
              </a:rPr>
              <a:t> a </a:t>
            </a:r>
            <a:r>
              <a:rPr lang="en-GB" sz="2400" dirty="0" err="1">
                <a:solidFill>
                  <a:srgbClr val="262626"/>
                </a:solidFill>
              </a:rPr>
              <a:t>bezpečnost</a:t>
            </a:r>
            <a:r>
              <a:rPr lang="en-GB" sz="2400" dirty="0">
                <a:solidFill>
                  <a:srgbClr val="262626"/>
                </a:solidFill>
              </a:rPr>
              <a:t> v </a:t>
            </a:r>
            <a:r>
              <a:rPr lang="en-GB" sz="2400" dirty="0" err="1">
                <a:solidFill>
                  <a:srgbClr val="262626"/>
                </a:solidFill>
              </a:rPr>
              <a:t>různých</a:t>
            </a:r>
            <a:r>
              <a:rPr lang="en-GB" sz="2400" dirty="0">
                <a:solidFill>
                  <a:srgbClr val="262626"/>
                </a:solidFill>
              </a:rPr>
              <a:t> </a:t>
            </a:r>
            <a:r>
              <a:rPr lang="en-GB" sz="2400" dirty="0" err="1">
                <a:solidFill>
                  <a:srgbClr val="262626"/>
                </a:solidFill>
              </a:rPr>
              <a:t>odvětvích</a:t>
            </a:r>
            <a:r>
              <a:rPr lang="en-GB" sz="2400" dirty="0">
                <a:solidFill>
                  <a:srgbClr val="262626"/>
                </a:solidFill>
              </a:rPr>
              <a:t>, </a:t>
            </a:r>
            <a:r>
              <a:rPr lang="en-GB" sz="2400" dirty="0" err="1">
                <a:solidFill>
                  <a:srgbClr val="262626"/>
                </a:solidFill>
              </a:rPr>
              <a:t>jako</a:t>
            </a:r>
            <a:r>
              <a:rPr lang="en-GB" sz="2400" dirty="0">
                <a:solidFill>
                  <a:srgbClr val="262626"/>
                </a:solidFill>
              </a:rPr>
              <a:t> </a:t>
            </a:r>
            <a:r>
              <a:rPr lang="en-GB" sz="2400" dirty="0" err="1">
                <a:solidFill>
                  <a:srgbClr val="262626"/>
                </a:solidFill>
              </a:rPr>
              <a:t>jsou</a:t>
            </a:r>
            <a:r>
              <a:rPr lang="en-GB" sz="2400" dirty="0">
                <a:solidFill>
                  <a:srgbClr val="262626"/>
                </a:solidFill>
              </a:rPr>
              <a:t> finance, </a:t>
            </a:r>
            <a:r>
              <a:rPr lang="en-GB" sz="2400" dirty="0" err="1">
                <a:solidFill>
                  <a:srgbClr val="262626"/>
                </a:solidFill>
              </a:rPr>
              <a:t>dodavatelský</a:t>
            </a:r>
            <a:r>
              <a:rPr lang="en-GB" sz="2400" dirty="0">
                <a:solidFill>
                  <a:srgbClr val="262626"/>
                </a:solidFill>
              </a:rPr>
              <a:t> </a:t>
            </a:r>
            <a:r>
              <a:rPr lang="en-GB" sz="2400" dirty="0" err="1">
                <a:solidFill>
                  <a:srgbClr val="262626"/>
                </a:solidFill>
              </a:rPr>
              <a:t>řetězec</a:t>
            </a:r>
            <a:r>
              <a:rPr lang="en-GB" sz="2400" dirty="0">
                <a:solidFill>
                  <a:srgbClr val="262626"/>
                </a:solidFill>
              </a:rPr>
              <a:t> a </a:t>
            </a:r>
            <a:r>
              <a:rPr lang="en-GB" sz="2400" dirty="0" err="1">
                <a:solidFill>
                  <a:srgbClr val="262626"/>
                </a:solidFill>
              </a:rPr>
              <a:t>zdravotnictví</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Zvýšené</a:t>
            </a:r>
            <a:r>
              <a:rPr lang="en-GB" sz="2400" dirty="0">
                <a:solidFill>
                  <a:srgbClr val="262626"/>
                </a:solidFill>
              </a:rPr>
              <a:t> </a:t>
            </a:r>
            <a:r>
              <a:rPr lang="en-GB" sz="2400" dirty="0" err="1">
                <a:solidFill>
                  <a:srgbClr val="262626"/>
                </a:solidFill>
              </a:rPr>
              <a:t>soukromí</a:t>
            </a:r>
            <a:r>
              <a:rPr lang="en-GB" sz="2400" dirty="0">
                <a:solidFill>
                  <a:srgbClr val="262626"/>
                </a:solidFill>
              </a:rPr>
              <a:t> </a:t>
            </a:r>
            <a:r>
              <a:rPr lang="en-GB" sz="2400" dirty="0" err="1">
                <a:solidFill>
                  <a:srgbClr val="262626"/>
                </a:solidFill>
              </a:rPr>
              <a:t>díky</a:t>
            </a:r>
            <a:r>
              <a:rPr lang="en-GB" sz="2400" dirty="0">
                <a:solidFill>
                  <a:srgbClr val="262626"/>
                </a:solidFill>
              </a:rPr>
              <a:t> </a:t>
            </a:r>
            <a:r>
              <a:rPr lang="en-GB" sz="2400" dirty="0" err="1">
                <a:solidFill>
                  <a:srgbClr val="262626"/>
                </a:solidFill>
              </a:rPr>
              <a:t>centralizované</a:t>
            </a:r>
            <a:r>
              <a:rPr lang="en-GB" sz="2400" dirty="0">
                <a:solidFill>
                  <a:srgbClr val="262626"/>
                </a:solidFill>
              </a:rPr>
              <a:t> </a:t>
            </a:r>
            <a:r>
              <a:rPr lang="en-GB" sz="2400" dirty="0" err="1">
                <a:solidFill>
                  <a:srgbClr val="262626"/>
                </a:solidFill>
              </a:rPr>
              <a:t>kontrole</a:t>
            </a:r>
            <a:r>
              <a:rPr lang="en-GB" sz="2400" dirty="0">
                <a:solidFill>
                  <a:srgbClr val="262626"/>
                </a:solidFill>
              </a:rPr>
              <a:t> dat.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Snížení</a:t>
            </a:r>
            <a:r>
              <a:rPr lang="en-GB" sz="2400" dirty="0">
                <a:solidFill>
                  <a:srgbClr val="262626"/>
                </a:solidFill>
              </a:rPr>
              <a:t> </a:t>
            </a:r>
            <a:r>
              <a:rPr lang="en-GB" sz="2400" dirty="0" err="1">
                <a:solidFill>
                  <a:srgbClr val="262626"/>
                </a:solidFill>
              </a:rPr>
              <a:t>transakčních</a:t>
            </a:r>
            <a:r>
              <a:rPr lang="en-GB" sz="2400" dirty="0">
                <a:solidFill>
                  <a:srgbClr val="262626"/>
                </a:solidFill>
              </a:rPr>
              <a:t> </a:t>
            </a:r>
            <a:r>
              <a:rPr lang="en-GB" sz="2400" dirty="0" err="1">
                <a:solidFill>
                  <a:srgbClr val="262626"/>
                </a:solidFill>
              </a:rPr>
              <a:t>nákladů</a:t>
            </a:r>
            <a:r>
              <a:rPr lang="en-GB" sz="2400" dirty="0">
                <a:solidFill>
                  <a:srgbClr val="262626"/>
                </a:solidFill>
              </a:rPr>
              <a:t> </a:t>
            </a:r>
            <a:r>
              <a:rPr lang="en-GB" sz="2400" dirty="0" err="1">
                <a:solidFill>
                  <a:srgbClr val="262626"/>
                </a:solidFill>
              </a:rPr>
              <a:t>odstraněním</a:t>
            </a:r>
            <a:r>
              <a:rPr lang="en-GB" sz="2400" dirty="0">
                <a:solidFill>
                  <a:srgbClr val="262626"/>
                </a:solidFill>
              </a:rPr>
              <a:t> </a:t>
            </a:r>
            <a:r>
              <a:rPr lang="en-GB" sz="2400" dirty="0" err="1">
                <a:solidFill>
                  <a:srgbClr val="262626"/>
                </a:solidFill>
              </a:rPr>
              <a:t>potřeby</a:t>
            </a:r>
            <a:r>
              <a:rPr lang="en-GB" sz="2400" dirty="0">
                <a:solidFill>
                  <a:srgbClr val="262626"/>
                </a:solidFill>
              </a:rPr>
              <a:t> </a:t>
            </a:r>
            <a:r>
              <a:rPr lang="en-GB" sz="2400" dirty="0" err="1">
                <a:solidFill>
                  <a:srgbClr val="262626"/>
                </a:solidFill>
              </a:rPr>
              <a:t>zprostředkovatelů</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Omezená</a:t>
            </a:r>
            <a:r>
              <a:rPr lang="en-GB" sz="2400" dirty="0">
                <a:solidFill>
                  <a:srgbClr val="262626"/>
                </a:solidFill>
              </a:rPr>
              <a:t> </a:t>
            </a:r>
            <a:r>
              <a:rPr lang="en-GB" sz="2400" dirty="0" err="1">
                <a:solidFill>
                  <a:srgbClr val="262626"/>
                </a:solidFill>
              </a:rPr>
              <a:t>použitelnost</a:t>
            </a:r>
            <a:r>
              <a:rPr lang="en-GB" sz="2400" dirty="0">
                <a:solidFill>
                  <a:srgbClr val="262626"/>
                </a:solidFill>
              </a:rPr>
              <a:t> </a:t>
            </a:r>
            <a:r>
              <a:rPr lang="en-GB" sz="2400" dirty="0" err="1">
                <a:solidFill>
                  <a:srgbClr val="262626"/>
                </a:solidFill>
              </a:rPr>
              <a:t>pouze</a:t>
            </a:r>
            <a:r>
              <a:rPr lang="en-GB" sz="2400" dirty="0">
                <a:solidFill>
                  <a:srgbClr val="262626"/>
                </a:solidFill>
              </a:rPr>
              <a:t> </a:t>
            </a:r>
            <a:r>
              <a:rPr lang="en-GB" sz="2400" dirty="0" err="1">
                <a:solidFill>
                  <a:srgbClr val="262626"/>
                </a:solidFill>
              </a:rPr>
              <a:t>na</a:t>
            </a:r>
            <a:r>
              <a:rPr lang="en-GB" sz="2400" dirty="0">
                <a:solidFill>
                  <a:srgbClr val="262626"/>
                </a:solidFill>
              </a:rPr>
              <a:t> </a:t>
            </a:r>
            <a:r>
              <a:rPr lang="en-GB" sz="2400" dirty="0" err="1">
                <a:solidFill>
                  <a:srgbClr val="262626"/>
                </a:solidFill>
              </a:rPr>
              <a:t>trh</a:t>
            </a:r>
            <a:r>
              <a:rPr lang="en-GB" sz="2400" dirty="0">
                <a:solidFill>
                  <a:srgbClr val="262626"/>
                </a:solidFill>
              </a:rPr>
              <a:t> s </a:t>
            </a:r>
            <a:r>
              <a:rPr lang="en-GB" sz="2400" dirty="0" err="1">
                <a:solidFill>
                  <a:srgbClr val="262626"/>
                </a:solidFill>
              </a:rPr>
              <a:t>kryptoměnami</a:t>
            </a:r>
            <a:r>
              <a:rPr lang="en-GB" sz="2400" dirty="0">
                <a:solidFill>
                  <a:srgbClr val="262626"/>
                </a:solidFill>
              </a:rPr>
              <a:t>.</a:t>
            </a:r>
          </a:p>
        </p:txBody>
      </p:sp>
    </p:spTree>
    <p:extLst>
      <p:ext uri="{BB962C8B-B14F-4D97-AF65-F5344CB8AC3E}">
        <p14:creationId xmlns:p14="http://schemas.microsoft.com/office/powerpoint/2010/main" val="31235953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SELF-TEST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364192"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3"/>
            </a:pPr>
            <a:r>
              <a:rPr lang="en-GB" sz="2800" dirty="0" err="1"/>
              <a:t>Jakou</a:t>
            </a:r>
            <a:r>
              <a:rPr lang="en-GB" sz="2800" dirty="0"/>
              <a:t> </a:t>
            </a:r>
            <a:r>
              <a:rPr lang="en-GB" sz="2800" dirty="0" err="1"/>
              <a:t>roli</a:t>
            </a:r>
            <a:r>
              <a:rPr lang="en-GB" sz="2800" dirty="0"/>
              <a:t> </a:t>
            </a:r>
            <a:r>
              <a:rPr lang="en-GB" sz="2800" dirty="0" err="1"/>
              <a:t>hrají</a:t>
            </a:r>
            <a:r>
              <a:rPr lang="en-GB" sz="2800" dirty="0"/>
              <a:t> </a:t>
            </a:r>
            <a:r>
              <a:rPr lang="en-GB" sz="2800" dirty="0" err="1"/>
              <a:t>kryptografické</a:t>
            </a:r>
            <a:r>
              <a:rPr lang="en-GB" sz="2800" dirty="0"/>
              <a:t> </a:t>
            </a:r>
            <a:r>
              <a:rPr lang="en-GB" sz="2800" dirty="0" err="1"/>
              <a:t>funkce</a:t>
            </a:r>
            <a:r>
              <a:rPr lang="en-GB" sz="2800" dirty="0"/>
              <a:t> v </a:t>
            </a:r>
            <a:r>
              <a:rPr lang="en-GB" sz="2800" dirty="0" err="1"/>
              <a:t>technologii</a:t>
            </a:r>
            <a:r>
              <a:rPr lang="en-GB" sz="2800" dirty="0"/>
              <a:t> blockchain?</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Zabezpečení</a:t>
            </a:r>
            <a:r>
              <a:rPr lang="en-GB" sz="2400" dirty="0">
                <a:solidFill>
                  <a:srgbClr val="262626"/>
                </a:solidFill>
              </a:rPr>
              <a:t> </a:t>
            </a:r>
            <a:r>
              <a:rPr lang="en-GB" sz="2400" dirty="0" err="1">
                <a:solidFill>
                  <a:srgbClr val="262626"/>
                </a:solidFill>
              </a:rPr>
              <a:t>transakcí</a:t>
            </a:r>
            <a:r>
              <a:rPr lang="en-GB" sz="2400" dirty="0">
                <a:solidFill>
                  <a:srgbClr val="262626"/>
                </a:solidFill>
              </a:rPr>
              <a:t> a </a:t>
            </a:r>
            <a:r>
              <a:rPr lang="en-GB" sz="2400" dirty="0" err="1">
                <a:solidFill>
                  <a:srgbClr val="262626"/>
                </a:solidFill>
              </a:rPr>
              <a:t>zajištění</a:t>
            </a:r>
            <a:r>
              <a:rPr lang="en-GB" sz="2400" dirty="0">
                <a:solidFill>
                  <a:srgbClr val="262626"/>
                </a:solidFill>
              </a:rPr>
              <a:t> integrity </a:t>
            </a:r>
            <a:r>
              <a:rPr lang="en-GB" sz="2400" dirty="0" err="1">
                <a:solidFill>
                  <a:srgbClr val="262626"/>
                </a:solidFill>
              </a:rPr>
              <a:t>dat</a:t>
            </a:r>
            <a:r>
              <a:rPr lang="en-GB" sz="2400" dirty="0">
                <a:solidFill>
                  <a:srgbClr val="262626"/>
                </a:solidFill>
              </a:rPr>
              <a:t> </a:t>
            </a:r>
            <a:r>
              <a:rPr lang="en-GB" sz="2400" dirty="0" err="1">
                <a:solidFill>
                  <a:srgbClr val="262626"/>
                </a:solidFill>
              </a:rPr>
              <a:t>pomocí</a:t>
            </a:r>
            <a:r>
              <a:rPr lang="en-GB" sz="2400" dirty="0">
                <a:solidFill>
                  <a:srgbClr val="262626"/>
                </a:solidFill>
              </a:rPr>
              <a:t> </a:t>
            </a:r>
            <a:r>
              <a:rPr lang="en-GB" sz="2400" dirty="0" err="1">
                <a:solidFill>
                  <a:srgbClr val="262626"/>
                </a:solidFill>
              </a:rPr>
              <a:t>šifrování</a:t>
            </a:r>
            <a:r>
              <a:rPr lang="en-GB" sz="2400" dirty="0">
                <a:solidFill>
                  <a:srgbClr val="262626"/>
                </a:solidFill>
              </a:rPr>
              <a:t> a </a:t>
            </a:r>
            <a:r>
              <a:rPr lang="en-GB" sz="2400" dirty="0" err="1">
                <a:solidFill>
                  <a:srgbClr val="262626"/>
                </a:solidFill>
              </a:rPr>
              <a:t>digitálních</a:t>
            </a:r>
            <a:r>
              <a:rPr lang="en-GB" sz="2400" dirty="0">
                <a:solidFill>
                  <a:srgbClr val="262626"/>
                </a:solidFill>
              </a:rPr>
              <a:t> </a:t>
            </a:r>
            <a:r>
              <a:rPr lang="en-GB" sz="2400" dirty="0" err="1">
                <a:solidFill>
                  <a:srgbClr val="262626"/>
                </a:solidFill>
              </a:rPr>
              <a:t>podpisů</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Poskytování</a:t>
            </a:r>
            <a:r>
              <a:rPr lang="en-GB" sz="2400" dirty="0">
                <a:solidFill>
                  <a:srgbClr val="262626"/>
                </a:solidFill>
              </a:rPr>
              <a:t> </a:t>
            </a:r>
            <a:r>
              <a:rPr lang="en-GB" sz="2400" dirty="0" err="1">
                <a:solidFill>
                  <a:srgbClr val="262626"/>
                </a:solidFill>
              </a:rPr>
              <a:t>analýzy</a:t>
            </a:r>
            <a:r>
              <a:rPr lang="en-GB" sz="2400" dirty="0">
                <a:solidFill>
                  <a:srgbClr val="262626"/>
                </a:solidFill>
              </a:rPr>
              <a:t> a </a:t>
            </a:r>
            <a:r>
              <a:rPr lang="en-GB" sz="2400" dirty="0" err="1">
                <a:solidFill>
                  <a:srgbClr val="262626"/>
                </a:solidFill>
              </a:rPr>
              <a:t>vizualizace</a:t>
            </a:r>
            <a:r>
              <a:rPr lang="en-GB" sz="2400" dirty="0">
                <a:solidFill>
                  <a:srgbClr val="262626"/>
                </a:solidFill>
              </a:rPr>
              <a:t> </a:t>
            </a:r>
            <a:r>
              <a:rPr lang="en-GB" sz="2400" dirty="0" err="1">
                <a:solidFill>
                  <a:srgbClr val="262626"/>
                </a:solidFill>
              </a:rPr>
              <a:t>dat</a:t>
            </a:r>
            <a:r>
              <a:rPr lang="en-GB" sz="2400" dirty="0">
                <a:solidFill>
                  <a:srgbClr val="262626"/>
                </a:solidFill>
              </a:rPr>
              <a:t> v </a:t>
            </a:r>
            <a:r>
              <a:rPr lang="en-GB" sz="2400" dirty="0" err="1">
                <a:solidFill>
                  <a:srgbClr val="262626"/>
                </a:solidFill>
              </a:rPr>
              <a:t>reálném</a:t>
            </a:r>
            <a:r>
              <a:rPr lang="en-GB" sz="2400" dirty="0">
                <a:solidFill>
                  <a:srgbClr val="262626"/>
                </a:solidFill>
              </a:rPr>
              <a:t> </a:t>
            </a:r>
            <a:r>
              <a:rPr lang="en-GB" sz="2400" dirty="0" err="1">
                <a:solidFill>
                  <a:srgbClr val="262626"/>
                </a:solidFill>
              </a:rPr>
              <a:t>čase</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Regulace</a:t>
            </a:r>
            <a:r>
              <a:rPr lang="en-GB" sz="2400" dirty="0">
                <a:solidFill>
                  <a:srgbClr val="262626"/>
                </a:solidFill>
              </a:rPr>
              <a:t> </a:t>
            </a:r>
            <a:r>
              <a:rPr lang="en-GB" sz="2400" dirty="0" err="1">
                <a:solidFill>
                  <a:srgbClr val="262626"/>
                </a:solidFill>
              </a:rPr>
              <a:t>nabídky</a:t>
            </a:r>
            <a:r>
              <a:rPr lang="en-GB" sz="2400" dirty="0">
                <a:solidFill>
                  <a:srgbClr val="262626"/>
                </a:solidFill>
              </a:rPr>
              <a:t> </a:t>
            </a:r>
            <a:r>
              <a:rPr lang="en-GB" sz="2400" dirty="0" err="1">
                <a:solidFill>
                  <a:srgbClr val="262626"/>
                </a:solidFill>
              </a:rPr>
              <a:t>digitálních</a:t>
            </a:r>
            <a:r>
              <a:rPr lang="en-GB" sz="2400" dirty="0">
                <a:solidFill>
                  <a:srgbClr val="262626"/>
                </a:solidFill>
              </a:rPr>
              <a:t> </a:t>
            </a:r>
            <a:r>
              <a:rPr lang="en-GB" sz="2400" dirty="0" err="1">
                <a:solidFill>
                  <a:srgbClr val="262626"/>
                </a:solidFill>
              </a:rPr>
              <a:t>aktiv</a:t>
            </a:r>
            <a:r>
              <a:rPr lang="en-GB" sz="2400" dirty="0">
                <a:solidFill>
                  <a:srgbClr val="262626"/>
                </a:solidFill>
              </a:rPr>
              <a:t> v </a:t>
            </a:r>
            <a:r>
              <a:rPr lang="en-GB" sz="2400" dirty="0" err="1">
                <a:solidFill>
                  <a:srgbClr val="262626"/>
                </a:solidFill>
              </a:rPr>
              <a:t>rámci</a:t>
            </a:r>
            <a:r>
              <a:rPr lang="en-GB" sz="2400" dirty="0">
                <a:solidFill>
                  <a:srgbClr val="262626"/>
                </a:solidFill>
              </a:rPr>
              <a:t> </a:t>
            </a:r>
            <a:r>
              <a:rPr lang="en-GB" sz="2400" dirty="0" err="1">
                <a:solidFill>
                  <a:srgbClr val="262626"/>
                </a:solidFill>
              </a:rPr>
              <a:t>blockchainové</a:t>
            </a:r>
            <a:r>
              <a:rPr lang="en-GB" sz="2400" dirty="0">
                <a:solidFill>
                  <a:srgbClr val="262626"/>
                </a:solidFill>
              </a:rPr>
              <a:t> </a:t>
            </a:r>
            <a:r>
              <a:rPr lang="en-GB" sz="2400" dirty="0" err="1">
                <a:solidFill>
                  <a:srgbClr val="262626"/>
                </a:solidFill>
              </a:rPr>
              <a:t>sítě</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Usnadnění</a:t>
            </a:r>
            <a:r>
              <a:rPr lang="en-GB" sz="2400" dirty="0">
                <a:solidFill>
                  <a:srgbClr val="262626"/>
                </a:solidFill>
              </a:rPr>
              <a:t> </a:t>
            </a:r>
            <a:r>
              <a:rPr lang="en-GB" sz="2400" dirty="0" err="1">
                <a:solidFill>
                  <a:srgbClr val="262626"/>
                </a:solidFill>
              </a:rPr>
              <a:t>komunikace</a:t>
            </a:r>
            <a:r>
              <a:rPr lang="en-GB" sz="2400" dirty="0">
                <a:solidFill>
                  <a:srgbClr val="262626"/>
                </a:solidFill>
              </a:rPr>
              <a:t> </a:t>
            </a:r>
            <a:r>
              <a:rPr lang="en-GB" sz="2400" dirty="0" err="1">
                <a:solidFill>
                  <a:srgbClr val="262626"/>
                </a:solidFill>
              </a:rPr>
              <a:t>mezi</a:t>
            </a:r>
            <a:r>
              <a:rPr lang="en-GB" sz="2400" dirty="0">
                <a:solidFill>
                  <a:srgbClr val="262626"/>
                </a:solidFill>
              </a:rPr>
              <a:t> </a:t>
            </a:r>
            <a:r>
              <a:rPr lang="en-GB" sz="2400" dirty="0" err="1">
                <a:solidFill>
                  <a:srgbClr val="262626"/>
                </a:solidFill>
              </a:rPr>
              <a:t>různými</a:t>
            </a:r>
            <a:r>
              <a:rPr lang="en-GB" sz="2400" dirty="0">
                <a:solidFill>
                  <a:srgbClr val="262626"/>
                </a:solidFill>
              </a:rPr>
              <a:t> </a:t>
            </a:r>
            <a:r>
              <a:rPr lang="en-GB" sz="2400" dirty="0" err="1">
                <a:solidFill>
                  <a:srgbClr val="262626"/>
                </a:solidFill>
              </a:rPr>
              <a:t>uzly</a:t>
            </a:r>
            <a:r>
              <a:rPr lang="en-GB" sz="2400" dirty="0">
                <a:solidFill>
                  <a:srgbClr val="262626"/>
                </a:solidFill>
              </a:rPr>
              <a:t> v </a:t>
            </a:r>
            <a:r>
              <a:rPr lang="en-GB" sz="2400" dirty="0" err="1">
                <a:solidFill>
                  <a:srgbClr val="262626"/>
                </a:solidFill>
              </a:rPr>
              <a:t>síti</a:t>
            </a:r>
            <a:r>
              <a:rPr lang="en-GB" sz="2400" dirty="0">
                <a:solidFill>
                  <a:srgbClr val="262626"/>
                </a:solidFill>
              </a:rPr>
              <a:t>.</a:t>
            </a:r>
          </a:p>
        </p:txBody>
      </p:sp>
    </p:spTree>
    <p:extLst>
      <p:ext uri="{BB962C8B-B14F-4D97-AF65-F5344CB8AC3E}">
        <p14:creationId xmlns:p14="http://schemas.microsoft.com/office/powerpoint/2010/main" val="13292484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SELF-TEST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364192"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4"/>
            </a:pPr>
            <a:r>
              <a:rPr lang="en-GB" sz="2800" dirty="0"/>
              <a:t>Jak se </a:t>
            </a:r>
            <a:r>
              <a:rPr lang="en-GB" sz="2800" dirty="0" err="1"/>
              <a:t>technologie</a:t>
            </a:r>
            <a:r>
              <a:rPr lang="en-GB" sz="2800" dirty="0"/>
              <a:t> </a:t>
            </a:r>
            <a:r>
              <a:rPr lang="en-GB" sz="2800" dirty="0" err="1"/>
              <a:t>blockchainu</a:t>
            </a:r>
            <a:r>
              <a:rPr lang="en-GB" sz="2800" dirty="0"/>
              <a:t> </a:t>
            </a:r>
            <a:r>
              <a:rPr lang="en-GB" sz="2800" dirty="0" err="1"/>
              <a:t>liší</a:t>
            </a:r>
            <a:r>
              <a:rPr lang="en-GB" sz="2800" dirty="0"/>
              <a:t> od </a:t>
            </a:r>
            <a:r>
              <a:rPr lang="en-GB" sz="2800" dirty="0" err="1"/>
              <a:t>tradičních</a:t>
            </a:r>
            <a:r>
              <a:rPr lang="en-GB" sz="2800" dirty="0"/>
              <a:t> </a:t>
            </a:r>
            <a:r>
              <a:rPr lang="en-GB" sz="2800" dirty="0" err="1"/>
              <a:t>databází</a:t>
            </a:r>
            <a:r>
              <a:rPr lang="en-GB" sz="2800" dirty="0"/>
              <a:t>?</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Blockchain </a:t>
            </a:r>
            <a:r>
              <a:rPr lang="en-GB" sz="2400" dirty="0" err="1">
                <a:solidFill>
                  <a:srgbClr val="262626"/>
                </a:solidFill>
              </a:rPr>
              <a:t>nabízí</a:t>
            </a:r>
            <a:r>
              <a:rPr lang="en-GB" sz="2400" dirty="0">
                <a:solidFill>
                  <a:srgbClr val="262626"/>
                </a:solidFill>
              </a:rPr>
              <a:t> </a:t>
            </a:r>
            <a:r>
              <a:rPr lang="en-GB" sz="2400" dirty="0" err="1">
                <a:solidFill>
                  <a:srgbClr val="262626"/>
                </a:solidFill>
              </a:rPr>
              <a:t>decentralizované</a:t>
            </a:r>
            <a:r>
              <a:rPr lang="en-GB" sz="2400" dirty="0">
                <a:solidFill>
                  <a:srgbClr val="262626"/>
                </a:solidFill>
              </a:rPr>
              <a:t>, </a:t>
            </a:r>
            <a:r>
              <a:rPr lang="en-GB" sz="2400" dirty="0" err="1">
                <a:solidFill>
                  <a:srgbClr val="262626"/>
                </a:solidFill>
              </a:rPr>
              <a:t>neměnné</a:t>
            </a:r>
            <a:r>
              <a:rPr lang="en-GB" sz="2400" dirty="0">
                <a:solidFill>
                  <a:srgbClr val="262626"/>
                </a:solidFill>
              </a:rPr>
              <a:t> a </a:t>
            </a:r>
            <a:r>
              <a:rPr lang="en-GB" sz="2400" dirty="0" err="1">
                <a:solidFill>
                  <a:srgbClr val="262626"/>
                </a:solidFill>
              </a:rPr>
              <a:t>transparentní</a:t>
            </a:r>
            <a:r>
              <a:rPr lang="en-GB" sz="2400" dirty="0">
                <a:solidFill>
                  <a:srgbClr val="262626"/>
                </a:solidFill>
              </a:rPr>
              <a:t> </a:t>
            </a:r>
            <a:r>
              <a:rPr lang="en-GB" sz="2400" dirty="0" err="1">
                <a:solidFill>
                  <a:srgbClr val="262626"/>
                </a:solidFill>
              </a:rPr>
              <a:t>vedení</a:t>
            </a:r>
            <a:r>
              <a:rPr lang="en-GB" sz="2400" dirty="0">
                <a:solidFill>
                  <a:srgbClr val="262626"/>
                </a:solidFill>
              </a:rPr>
              <a:t> </a:t>
            </a:r>
            <a:r>
              <a:rPr lang="en-GB" sz="2400" dirty="0" err="1">
                <a:solidFill>
                  <a:srgbClr val="262626"/>
                </a:solidFill>
              </a:rPr>
              <a:t>záznamů</a:t>
            </a:r>
            <a:r>
              <a:rPr lang="en-GB" sz="2400" dirty="0">
                <a:solidFill>
                  <a:srgbClr val="262626"/>
                </a:solidFill>
              </a:rPr>
              <a:t>, </a:t>
            </a:r>
            <a:r>
              <a:rPr lang="en-GB" sz="2400" dirty="0" err="1">
                <a:solidFill>
                  <a:srgbClr val="262626"/>
                </a:solidFill>
              </a:rPr>
              <a:t>zatímco</a:t>
            </a:r>
            <a:r>
              <a:rPr lang="en-GB" sz="2400" dirty="0">
                <a:solidFill>
                  <a:srgbClr val="262626"/>
                </a:solidFill>
              </a:rPr>
              <a:t> </a:t>
            </a:r>
            <a:r>
              <a:rPr lang="en-GB" sz="2400" dirty="0" err="1">
                <a:solidFill>
                  <a:srgbClr val="262626"/>
                </a:solidFill>
              </a:rPr>
              <a:t>tradiční</a:t>
            </a:r>
            <a:r>
              <a:rPr lang="en-GB" sz="2400" dirty="0">
                <a:solidFill>
                  <a:srgbClr val="262626"/>
                </a:solidFill>
              </a:rPr>
              <a:t> </a:t>
            </a:r>
            <a:r>
              <a:rPr lang="en-GB" sz="2400" dirty="0" err="1">
                <a:solidFill>
                  <a:srgbClr val="262626"/>
                </a:solidFill>
              </a:rPr>
              <a:t>databáze</a:t>
            </a:r>
            <a:r>
              <a:rPr lang="en-GB" sz="2400" dirty="0">
                <a:solidFill>
                  <a:srgbClr val="262626"/>
                </a:solidFill>
              </a:rPr>
              <a:t> </a:t>
            </a:r>
            <a:r>
              <a:rPr lang="en-GB" sz="2400" dirty="0" err="1">
                <a:solidFill>
                  <a:srgbClr val="262626"/>
                </a:solidFill>
              </a:rPr>
              <a:t>jsou</a:t>
            </a:r>
            <a:r>
              <a:rPr lang="en-GB" sz="2400" dirty="0">
                <a:solidFill>
                  <a:srgbClr val="262626"/>
                </a:solidFill>
              </a:rPr>
              <a:t> </a:t>
            </a:r>
            <a:r>
              <a:rPr lang="en-GB" sz="2400" dirty="0" err="1">
                <a:solidFill>
                  <a:srgbClr val="262626"/>
                </a:solidFill>
              </a:rPr>
              <a:t>typicky</a:t>
            </a:r>
            <a:r>
              <a:rPr lang="en-GB" sz="2400" dirty="0">
                <a:solidFill>
                  <a:srgbClr val="262626"/>
                </a:solidFill>
              </a:rPr>
              <a:t> </a:t>
            </a:r>
            <a:r>
              <a:rPr lang="en-GB" sz="2400" dirty="0" err="1">
                <a:solidFill>
                  <a:srgbClr val="262626"/>
                </a:solidFill>
              </a:rPr>
              <a:t>centralizované</a:t>
            </a:r>
            <a:r>
              <a:rPr lang="en-GB" sz="2400" dirty="0">
                <a:solidFill>
                  <a:srgbClr val="262626"/>
                </a:solidFill>
              </a:rPr>
              <a:t> a </a:t>
            </a:r>
            <a:r>
              <a:rPr lang="en-GB" sz="2400" dirty="0" err="1">
                <a:solidFill>
                  <a:srgbClr val="262626"/>
                </a:solidFill>
              </a:rPr>
              <a:t>proměnlivé</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Tradiční</a:t>
            </a:r>
            <a:r>
              <a:rPr lang="en-GB" sz="2400" dirty="0">
                <a:solidFill>
                  <a:srgbClr val="262626"/>
                </a:solidFill>
              </a:rPr>
              <a:t> </a:t>
            </a:r>
            <a:r>
              <a:rPr lang="en-GB" sz="2400" dirty="0" err="1">
                <a:solidFill>
                  <a:srgbClr val="262626"/>
                </a:solidFill>
              </a:rPr>
              <a:t>databáze</a:t>
            </a:r>
            <a:r>
              <a:rPr lang="en-GB" sz="2400" dirty="0">
                <a:solidFill>
                  <a:srgbClr val="262626"/>
                </a:solidFill>
              </a:rPr>
              <a:t> </a:t>
            </a:r>
            <a:r>
              <a:rPr lang="en-GB" sz="2400" dirty="0" err="1">
                <a:solidFill>
                  <a:srgbClr val="262626"/>
                </a:solidFill>
              </a:rPr>
              <a:t>poskytují</a:t>
            </a:r>
            <a:r>
              <a:rPr lang="en-GB" sz="2400" dirty="0">
                <a:solidFill>
                  <a:srgbClr val="262626"/>
                </a:solidFill>
              </a:rPr>
              <a:t> </a:t>
            </a:r>
            <a:r>
              <a:rPr lang="en-GB" sz="2400" dirty="0" err="1">
                <a:solidFill>
                  <a:srgbClr val="262626"/>
                </a:solidFill>
              </a:rPr>
              <a:t>lepší</a:t>
            </a:r>
            <a:r>
              <a:rPr lang="en-GB" sz="2400" dirty="0">
                <a:solidFill>
                  <a:srgbClr val="262626"/>
                </a:solidFill>
              </a:rPr>
              <a:t> </a:t>
            </a:r>
            <a:r>
              <a:rPr lang="en-GB" sz="2400" dirty="0" err="1">
                <a:solidFill>
                  <a:srgbClr val="262626"/>
                </a:solidFill>
              </a:rPr>
              <a:t>škálovatelnost</a:t>
            </a:r>
            <a:r>
              <a:rPr lang="en-GB" sz="2400" dirty="0">
                <a:solidFill>
                  <a:srgbClr val="262626"/>
                </a:solidFill>
              </a:rPr>
              <a:t> a </a:t>
            </a:r>
            <a:r>
              <a:rPr lang="en-GB" sz="2400" dirty="0" err="1">
                <a:solidFill>
                  <a:srgbClr val="262626"/>
                </a:solidFill>
              </a:rPr>
              <a:t>výkon</a:t>
            </a:r>
            <a:r>
              <a:rPr lang="en-GB" sz="2400" dirty="0">
                <a:solidFill>
                  <a:srgbClr val="262626"/>
                </a:solidFill>
              </a:rPr>
              <a:t> </a:t>
            </a:r>
            <a:r>
              <a:rPr lang="en-GB" sz="2400" dirty="0" err="1">
                <a:solidFill>
                  <a:srgbClr val="262626"/>
                </a:solidFill>
              </a:rPr>
              <a:t>ve</a:t>
            </a:r>
            <a:r>
              <a:rPr lang="en-GB" sz="2400" dirty="0">
                <a:solidFill>
                  <a:srgbClr val="262626"/>
                </a:solidFill>
              </a:rPr>
              <a:t> </a:t>
            </a:r>
            <a:r>
              <a:rPr lang="en-GB" sz="2400" dirty="0" err="1">
                <a:solidFill>
                  <a:srgbClr val="262626"/>
                </a:solidFill>
              </a:rPr>
              <a:t>srovnání</a:t>
            </a:r>
            <a:r>
              <a:rPr lang="en-GB" sz="2400" dirty="0">
                <a:solidFill>
                  <a:srgbClr val="262626"/>
                </a:solidFill>
              </a:rPr>
              <a:t> s </a:t>
            </a:r>
            <a:r>
              <a:rPr lang="en-GB" sz="2400" dirty="0" err="1">
                <a:solidFill>
                  <a:srgbClr val="262626"/>
                </a:solidFill>
              </a:rPr>
              <a:t>blockchainem</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Blockchain se </a:t>
            </a:r>
            <a:r>
              <a:rPr lang="en-GB" sz="2400" dirty="0" err="1">
                <a:solidFill>
                  <a:srgbClr val="262626"/>
                </a:solidFill>
              </a:rPr>
              <a:t>na</a:t>
            </a:r>
            <a:r>
              <a:rPr lang="en-GB" sz="2400" dirty="0">
                <a:solidFill>
                  <a:srgbClr val="262626"/>
                </a:solidFill>
              </a:rPr>
              <a:t> </a:t>
            </a:r>
            <a:r>
              <a:rPr lang="en-GB" sz="2400" dirty="0" err="1">
                <a:solidFill>
                  <a:srgbClr val="262626"/>
                </a:solidFill>
              </a:rPr>
              <a:t>rozdíl</a:t>
            </a:r>
            <a:r>
              <a:rPr lang="en-GB" sz="2400" dirty="0">
                <a:solidFill>
                  <a:srgbClr val="262626"/>
                </a:solidFill>
              </a:rPr>
              <a:t> od </a:t>
            </a:r>
            <a:r>
              <a:rPr lang="en-GB" sz="2400" dirty="0" err="1">
                <a:solidFill>
                  <a:srgbClr val="262626"/>
                </a:solidFill>
              </a:rPr>
              <a:t>tradičních</a:t>
            </a:r>
            <a:r>
              <a:rPr lang="en-GB" sz="2400" dirty="0">
                <a:solidFill>
                  <a:srgbClr val="262626"/>
                </a:solidFill>
              </a:rPr>
              <a:t> </a:t>
            </a:r>
            <a:r>
              <a:rPr lang="en-GB" sz="2400" dirty="0" err="1">
                <a:solidFill>
                  <a:srgbClr val="262626"/>
                </a:solidFill>
              </a:rPr>
              <a:t>databází</a:t>
            </a:r>
            <a:r>
              <a:rPr lang="en-GB" sz="2400" dirty="0">
                <a:solidFill>
                  <a:srgbClr val="262626"/>
                </a:solidFill>
              </a:rPr>
              <a:t> </a:t>
            </a:r>
            <a:r>
              <a:rPr lang="en-GB" sz="2400" dirty="0" err="1">
                <a:solidFill>
                  <a:srgbClr val="262626"/>
                </a:solidFill>
              </a:rPr>
              <a:t>spoléhá</a:t>
            </a:r>
            <a:r>
              <a:rPr lang="en-GB" sz="2400" dirty="0">
                <a:solidFill>
                  <a:srgbClr val="262626"/>
                </a:solidFill>
              </a:rPr>
              <a:t> </a:t>
            </a:r>
            <a:r>
              <a:rPr lang="en-GB" sz="2400" dirty="0" err="1">
                <a:solidFill>
                  <a:srgbClr val="262626"/>
                </a:solidFill>
              </a:rPr>
              <a:t>na</a:t>
            </a:r>
            <a:r>
              <a:rPr lang="en-GB" sz="2400" dirty="0">
                <a:solidFill>
                  <a:srgbClr val="262626"/>
                </a:solidFill>
              </a:rPr>
              <a:t> </a:t>
            </a:r>
            <a:r>
              <a:rPr lang="en-GB" sz="2400" dirty="0" err="1">
                <a:solidFill>
                  <a:srgbClr val="262626"/>
                </a:solidFill>
              </a:rPr>
              <a:t>jedinou</a:t>
            </a:r>
            <a:r>
              <a:rPr lang="en-GB" sz="2400" dirty="0">
                <a:solidFill>
                  <a:srgbClr val="262626"/>
                </a:solidFill>
              </a:rPr>
              <a:t> </a:t>
            </a:r>
            <a:r>
              <a:rPr lang="en-GB" sz="2400" dirty="0" err="1">
                <a:solidFill>
                  <a:srgbClr val="262626"/>
                </a:solidFill>
              </a:rPr>
              <a:t>centrální</a:t>
            </a:r>
            <a:r>
              <a:rPr lang="en-GB" sz="2400" dirty="0">
                <a:solidFill>
                  <a:srgbClr val="262626"/>
                </a:solidFill>
              </a:rPr>
              <a:t> </a:t>
            </a:r>
            <a:r>
              <a:rPr lang="en-GB" sz="2400" dirty="0" err="1">
                <a:solidFill>
                  <a:srgbClr val="262626"/>
                </a:solidFill>
              </a:rPr>
              <a:t>autoritu</a:t>
            </a:r>
            <a:r>
              <a:rPr lang="en-GB" sz="2400" dirty="0">
                <a:solidFill>
                  <a:srgbClr val="262626"/>
                </a:solidFill>
              </a:rPr>
              <a:t> pro </a:t>
            </a:r>
            <a:r>
              <a:rPr lang="en-GB" sz="2400" dirty="0" err="1">
                <a:solidFill>
                  <a:srgbClr val="262626"/>
                </a:solidFill>
              </a:rPr>
              <a:t>správu</a:t>
            </a:r>
            <a:r>
              <a:rPr lang="en-GB" sz="2400" dirty="0">
                <a:solidFill>
                  <a:srgbClr val="262626"/>
                </a:solidFill>
              </a:rPr>
              <a:t> dat.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Tradiční</a:t>
            </a:r>
            <a:r>
              <a:rPr lang="en-GB" sz="2400" dirty="0">
                <a:solidFill>
                  <a:srgbClr val="262626"/>
                </a:solidFill>
              </a:rPr>
              <a:t> </a:t>
            </a:r>
            <a:r>
              <a:rPr lang="en-GB" sz="2400" dirty="0" err="1">
                <a:solidFill>
                  <a:srgbClr val="262626"/>
                </a:solidFill>
              </a:rPr>
              <a:t>databáze</a:t>
            </a:r>
            <a:r>
              <a:rPr lang="en-GB" sz="2400" dirty="0">
                <a:solidFill>
                  <a:srgbClr val="262626"/>
                </a:solidFill>
              </a:rPr>
              <a:t> </a:t>
            </a:r>
            <a:r>
              <a:rPr lang="en-GB" sz="2400" dirty="0" err="1">
                <a:solidFill>
                  <a:srgbClr val="262626"/>
                </a:solidFill>
              </a:rPr>
              <a:t>jsou</a:t>
            </a:r>
            <a:r>
              <a:rPr lang="en-GB" sz="2400" dirty="0">
                <a:solidFill>
                  <a:srgbClr val="262626"/>
                </a:solidFill>
              </a:rPr>
              <a:t> </a:t>
            </a:r>
            <a:r>
              <a:rPr lang="en-GB" sz="2400" dirty="0" err="1">
                <a:solidFill>
                  <a:srgbClr val="262626"/>
                </a:solidFill>
              </a:rPr>
              <a:t>ve</a:t>
            </a:r>
            <a:r>
              <a:rPr lang="en-GB" sz="2400" dirty="0">
                <a:solidFill>
                  <a:srgbClr val="262626"/>
                </a:solidFill>
              </a:rPr>
              <a:t> </a:t>
            </a:r>
            <a:r>
              <a:rPr lang="en-GB" sz="2400" dirty="0" err="1">
                <a:solidFill>
                  <a:srgbClr val="262626"/>
                </a:solidFill>
              </a:rPr>
              <a:t>srovnání</a:t>
            </a:r>
            <a:r>
              <a:rPr lang="en-GB" sz="2400" dirty="0">
                <a:solidFill>
                  <a:srgbClr val="262626"/>
                </a:solidFill>
              </a:rPr>
              <a:t> s </a:t>
            </a:r>
            <a:r>
              <a:rPr lang="en-GB" sz="2400" dirty="0" err="1">
                <a:solidFill>
                  <a:srgbClr val="262626"/>
                </a:solidFill>
              </a:rPr>
              <a:t>blockchainem</a:t>
            </a:r>
            <a:r>
              <a:rPr lang="en-GB" sz="2400" dirty="0">
                <a:solidFill>
                  <a:srgbClr val="262626"/>
                </a:solidFill>
              </a:rPr>
              <a:t> </a:t>
            </a:r>
            <a:r>
              <a:rPr lang="en-GB" sz="2400" dirty="0" err="1">
                <a:solidFill>
                  <a:srgbClr val="262626"/>
                </a:solidFill>
              </a:rPr>
              <a:t>odolnější</a:t>
            </a:r>
            <a:r>
              <a:rPr lang="en-GB" sz="2400" dirty="0">
                <a:solidFill>
                  <a:srgbClr val="262626"/>
                </a:solidFill>
              </a:rPr>
              <a:t> </a:t>
            </a:r>
            <a:r>
              <a:rPr lang="en-GB" sz="2400" dirty="0" err="1">
                <a:solidFill>
                  <a:srgbClr val="262626"/>
                </a:solidFill>
              </a:rPr>
              <a:t>vůči</a:t>
            </a:r>
            <a:r>
              <a:rPr lang="en-GB" sz="2400" dirty="0">
                <a:solidFill>
                  <a:srgbClr val="262626"/>
                </a:solidFill>
              </a:rPr>
              <a:t> </a:t>
            </a:r>
            <a:r>
              <a:rPr lang="en-GB" sz="2400" dirty="0" err="1">
                <a:solidFill>
                  <a:srgbClr val="262626"/>
                </a:solidFill>
              </a:rPr>
              <a:t>kybernetickým</a:t>
            </a:r>
            <a:r>
              <a:rPr lang="en-GB" sz="2400" dirty="0">
                <a:solidFill>
                  <a:srgbClr val="262626"/>
                </a:solidFill>
              </a:rPr>
              <a:t> </a:t>
            </a:r>
            <a:r>
              <a:rPr lang="en-GB" sz="2400" dirty="0" err="1">
                <a:solidFill>
                  <a:srgbClr val="262626"/>
                </a:solidFill>
              </a:rPr>
              <a:t>útokům</a:t>
            </a:r>
            <a:r>
              <a:rPr lang="en-GB" sz="2400" dirty="0">
                <a:solidFill>
                  <a:srgbClr val="262626"/>
                </a:solidFill>
              </a:rPr>
              <a:t>.</a:t>
            </a:r>
          </a:p>
        </p:txBody>
      </p:sp>
    </p:spTree>
    <p:extLst>
      <p:ext uri="{BB962C8B-B14F-4D97-AF65-F5344CB8AC3E}">
        <p14:creationId xmlns:p14="http://schemas.microsoft.com/office/powerpoint/2010/main" val="868460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SELF-TEST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364192"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5"/>
            </a:pPr>
            <a:r>
              <a:rPr lang="en-GB" sz="2800" dirty="0"/>
              <a:t>Jak se blockchain </a:t>
            </a:r>
            <a:r>
              <a:rPr lang="en-GB" sz="2800" dirty="0" err="1"/>
              <a:t>liší</a:t>
            </a:r>
            <a:r>
              <a:rPr lang="en-GB" sz="2800" dirty="0"/>
              <a:t> od </a:t>
            </a:r>
            <a:r>
              <a:rPr lang="en-GB" sz="2800" dirty="0" err="1"/>
              <a:t>cloudu</a:t>
            </a:r>
            <a:r>
              <a:rPr lang="en-GB" sz="2800" dirty="0"/>
              <a:t>?</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Blockchain je </a:t>
            </a:r>
            <a:r>
              <a:rPr lang="en-GB" sz="2400" dirty="0" err="1">
                <a:solidFill>
                  <a:srgbClr val="262626"/>
                </a:solidFill>
              </a:rPr>
              <a:t>decentralizovaná</a:t>
            </a:r>
            <a:r>
              <a:rPr lang="en-GB" sz="2400" dirty="0">
                <a:solidFill>
                  <a:srgbClr val="262626"/>
                </a:solidFill>
              </a:rPr>
              <a:t> a </a:t>
            </a:r>
            <a:r>
              <a:rPr lang="en-GB" sz="2400" dirty="0" err="1">
                <a:solidFill>
                  <a:srgbClr val="262626"/>
                </a:solidFill>
              </a:rPr>
              <a:t>distribuovaná</a:t>
            </a:r>
            <a:r>
              <a:rPr lang="en-GB" sz="2400" dirty="0">
                <a:solidFill>
                  <a:srgbClr val="262626"/>
                </a:solidFill>
              </a:rPr>
              <a:t> </a:t>
            </a:r>
            <a:r>
              <a:rPr lang="en-GB" sz="2400" dirty="0" err="1">
                <a:solidFill>
                  <a:srgbClr val="262626"/>
                </a:solidFill>
              </a:rPr>
              <a:t>technologie</a:t>
            </a:r>
            <a:r>
              <a:rPr lang="en-GB" sz="2400" dirty="0">
                <a:solidFill>
                  <a:srgbClr val="262626"/>
                </a:solidFill>
              </a:rPr>
              <a:t> </a:t>
            </a:r>
            <a:r>
              <a:rPr lang="en-GB" sz="2400" dirty="0" err="1">
                <a:solidFill>
                  <a:srgbClr val="262626"/>
                </a:solidFill>
              </a:rPr>
              <a:t>hlavní</a:t>
            </a:r>
            <a:r>
              <a:rPr lang="en-GB" sz="2400" dirty="0">
                <a:solidFill>
                  <a:srgbClr val="262626"/>
                </a:solidFill>
              </a:rPr>
              <a:t> </a:t>
            </a:r>
            <a:r>
              <a:rPr lang="en-GB" sz="2400" dirty="0" err="1">
                <a:solidFill>
                  <a:srgbClr val="262626"/>
                </a:solidFill>
              </a:rPr>
              <a:t>knihy</a:t>
            </a:r>
            <a:r>
              <a:rPr lang="en-GB" sz="2400" dirty="0">
                <a:solidFill>
                  <a:srgbClr val="262626"/>
                </a:solidFill>
              </a:rPr>
              <a:t>, </a:t>
            </a:r>
            <a:r>
              <a:rPr lang="en-GB" sz="2400" dirty="0" err="1">
                <a:solidFill>
                  <a:srgbClr val="262626"/>
                </a:solidFill>
              </a:rPr>
              <a:t>zatímco</a:t>
            </a:r>
            <a:r>
              <a:rPr lang="en-GB" sz="2400" dirty="0">
                <a:solidFill>
                  <a:srgbClr val="262626"/>
                </a:solidFill>
              </a:rPr>
              <a:t> cloud je </a:t>
            </a:r>
            <a:r>
              <a:rPr lang="en-GB" sz="2400" dirty="0" err="1">
                <a:solidFill>
                  <a:srgbClr val="262626"/>
                </a:solidFill>
              </a:rPr>
              <a:t>centralizovaná</a:t>
            </a:r>
            <a:r>
              <a:rPr lang="en-GB" sz="2400" dirty="0">
                <a:solidFill>
                  <a:srgbClr val="262626"/>
                </a:solidFill>
              </a:rPr>
              <a:t> </a:t>
            </a:r>
            <a:r>
              <a:rPr lang="en-GB" sz="2400" dirty="0" err="1">
                <a:solidFill>
                  <a:srgbClr val="262626"/>
                </a:solidFill>
              </a:rPr>
              <a:t>síť</a:t>
            </a:r>
            <a:r>
              <a:rPr lang="en-GB" sz="2400" dirty="0">
                <a:solidFill>
                  <a:srgbClr val="262626"/>
                </a:solidFill>
              </a:rPr>
              <a:t> </a:t>
            </a:r>
            <a:r>
              <a:rPr lang="en-GB" sz="2400" dirty="0" err="1">
                <a:solidFill>
                  <a:srgbClr val="262626"/>
                </a:solidFill>
              </a:rPr>
              <a:t>serverů</a:t>
            </a:r>
            <a:r>
              <a:rPr lang="en-GB" sz="2400" dirty="0">
                <a:solidFill>
                  <a:srgbClr val="262626"/>
                </a:solidFill>
              </a:rPr>
              <a:t> pro </a:t>
            </a:r>
            <a:r>
              <a:rPr lang="en-GB" sz="2400" dirty="0" err="1">
                <a:solidFill>
                  <a:srgbClr val="262626"/>
                </a:solidFill>
              </a:rPr>
              <a:t>ukládání</a:t>
            </a:r>
            <a:r>
              <a:rPr lang="en-GB" sz="2400" dirty="0">
                <a:solidFill>
                  <a:srgbClr val="262626"/>
                </a:solidFill>
              </a:rPr>
              <a:t> a </a:t>
            </a:r>
            <a:r>
              <a:rPr lang="en-GB" sz="2400" dirty="0" err="1">
                <a:solidFill>
                  <a:srgbClr val="262626"/>
                </a:solidFill>
              </a:rPr>
              <a:t>výpočetní</a:t>
            </a:r>
            <a:r>
              <a:rPr lang="en-GB" sz="2400" dirty="0">
                <a:solidFill>
                  <a:srgbClr val="262626"/>
                </a:solidFill>
              </a:rPr>
              <a:t> </a:t>
            </a:r>
            <a:r>
              <a:rPr lang="en-GB" sz="2400" dirty="0" err="1">
                <a:solidFill>
                  <a:srgbClr val="262626"/>
                </a:solidFill>
              </a:rPr>
              <a:t>techniku</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Blockchain </a:t>
            </a:r>
            <a:r>
              <a:rPr lang="en-GB" sz="2400" dirty="0" err="1">
                <a:solidFill>
                  <a:srgbClr val="262626"/>
                </a:solidFill>
              </a:rPr>
              <a:t>poskytuje</a:t>
            </a:r>
            <a:r>
              <a:rPr lang="en-GB" sz="2400" dirty="0">
                <a:solidFill>
                  <a:srgbClr val="262626"/>
                </a:solidFill>
              </a:rPr>
              <a:t> </a:t>
            </a:r>
            <a:r>
              <a:rPr lang="en-GB" sz="2400" dirty="0" err="1">
                <a:solidFill>
                  <a:srgbClr val="262626"/>
                </a:solidFill>
              </a:rPr>
              <a:t>neomezenou</a:t>
            </a:r>
            <a:r>
              <a:rPr lang="en-GB" sz="2400" dirty="0">
                <a:solidFill>
                  <a:srgbClr val="262626"/>
                </a:solidFill>
              </a:rPr>
              <a:t> </a:t>
            </a:r>
            <a:r>
              <a:rPr lang="en-GB" sz="2400" dirty="0" err="1">
                <a:solidFill>
                  <a:srgbClr val="262626"/>
                </a:solidFill>
              </a:rPr>
              <a:t>kapacitu</a:t>
            </a:r>
            <a:r>
              <a:rPr lang="en-GB" sz="2400" dirty="0">
                <a:solidFill>
                  <a:srgbClr val="262626"/>
                </a:solidFill>
              </a:rPr>
              <a:t> </a:t>
            </a:r>
            <a:r>
              <a:rPr lang="en-GB" sz="2400" dirty="0" err="1">
                <a:solidFill>
                  <a:srgbClr val="262626"/>
                </a:solidFill>
              </a:rPr>
              <a:t>úložiště</a:t>
            </a:r>
            <a:r>
              <a:rPr lang="en-GB" sz="2400" dirty="0">
                <a:solidFill>
                  <a:srgbClr val="262626"/>
                </a:solidFill>
              </a:rPr>
              <a:t>, </a:t>
            </a:r>
            <a:r>
              <a:rPr lang="en-GB" sz="2400" dirty="0" err="1">
                <a:solidFill>
                  <a:srgbClr val="262626"/>
                </a:solidFill>
              </a:rPr>
              <a:t>zatímco</a:t>
            </a:r>
            <a:r>
              <a:rPr lang="en-GB" sz="2400" dirty="0">
                <a:solidFill>
                  <a:srgbClr val="262626"/>
                </a:solidFill>
              </a:rPr>
              <a:t> cloud </a:t>
            </a:r>
            <a:r>
              <a:rPr lang="en-GB" sz="2400" dirty="0" err="1">
                <a:solidFill>
                  <a:srgbClr val="262626"/>
                </a:solidFill>
              </a:rPr>
              <a:t>má</a:t>
            </a:r>
            <a:r>
              <a:rPr lang="en-GB" sz="2400" dirty="0">
                <a:solidFill>
                  <a:srgbClr val="262626"/>
                </a:solidFill>
              </a:rPr>
              <a:t> </a:t>
            </a:r>
            <a:r>
              <a:rPr lang="en-GB" sz="2400" dirty="0" err="1">
                <a:solidFill>
                  <a:srgbClr val="262626"/>
                </a:solidFill>
              </a:rPr>
              <a:t>omezené</a:t>
            </a:r>
            <a:r>
              <a:rPr lang="en-GB" sz="2400" dirty="0">
                <a:solidFill>
                  <a:srgbClr val="262626"/>
                </a:solidFill>
              </a:rPr>
              <a:t> </a:t>
            </a:r>
            <a:r>
              <a:rPr lang="en-GB" sz="2400" dirty="0" err="1">
                <a:solidFill>
                  <a:srgbClr val="262626"/>
                </a:solidFill>
              </a:rPr>
              <a:t>možnosti</a:t>
            </a:r>
            <a:r>
              <a:rPr lang="en-GB" sz="2400" dirty="0">
                <a:solidFill>
                  <a:srgbClr val="262626"/>
                </a:solidFill>
              </a:rPr>
              <a:t> </a:t>
            </a:r>
            <a:r>
              <a:rPr lang="en-GB" sz="2400" dirty="0" err="1">
                <a:solidFill>
                  <a:srgbClr val="262626"/>
                </a:solidFill>
              </a:rPr>
              <a:t>úložiště</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Cloud se pro </a:t>
            </a:r>
            <a:r>
              <a:rPr lang="en-GB" sz="2400" dirty="0" err="1">
                <a:solidFill>
                  <a:srgbClr val="262626"/>
                </a:solidFill>
              </a:rPr>
              <a:t>zabezpečení</a:t>
            </a:r>
            <a:r>
              <a:rPr lang="en-GB" sz="2400" dirty="0">
                <a:solidFill>
                  <a:srgbClr val="262626"/>
                </a:solidFill>
              </a:rPr>
              <a:t> </a:t>
            </a:r>
            <a:r>
              <a:rPr lang="en-GB" sz="2400" dirty="0" err="1">
                <a:solidFill>
                  <a:srgbClr val="262626"/>
                </a:solidFill>
              </a:rPr>
              <a:t>spoléhá</a:t>
            </a:r>
            <a:r>
              <a:rPr lang="en-GB" sz="2400" dirty="0">
                <a:solidFill>
                  <a:srgbClr val="262626"/>
                </a:solidFill>
              </a:rPr>
              <a:t> </a:t>
            </a:r>
            <a:r>
              <a:rPr lang="en-GB" sz="2400" dirty="0" err="1">
                <a:solidFill>
                  <a:srgbClr val="262626"/>
                </a:solidFill>
              </a:rPr>
              <a:t>na</a:t>
            </a:r>
            <a:r>
              <a:rPr lang="en-GB" sz="2400" dirty="0">
                <a:solidFill>
                  <a:srgbClr val="262626"/>
                </a:solidFill>
              </a:rPr>
              <a:t> </a:t>
            </a:r>
            <a:r>
              <a:rPr lang="en-GB" sz="2400" dirty="0" err="1">
                <a:solidFill>
                  <a:srgbClr val="262626"/>
                </a:solidFill>
              </a:rPr>
              <a:t>kryptografické</a:t>
            </a:r>
            <a:r>
              <a:rPr lang="en-GB" sz="2400" dirty="0">
                <a:solidFill>
                  <a:srgbClr val="262626"/>
                </a:solidFill>
              </a:rPr>
              <a:t> </a:t>
            </a:r>
            <a:r>
              <a:rPr lang="en-GB" sz="2400" dirty="0" err="1">
                <a:solidFill>
                  <a:srgbClr val="262626"/>
                </a:solidFill>
              </a:rPr>
              <a:t>algoritmy</a:t>
            </a:r>
            <a:r>
              <a:rPr lang="en-GB" sz="2400" dirty="0">
                <a:solidFill>
                  <a:srgbClr val="262626"/>
                </a:solidFill>
              </a:rPr>
              <a:t>, </a:t>
            </a:r>
            <a:r>
              <a:rPr lang="en-GB" sz="2400" dirty="0" err="1">
                <a:solidFill>
                  <a:srgbClr val="262626"/>
                </a:solidFill>
              </a:rPr>
              <a:t>zatímco</a:t>
            </a:r>
            <a:r>
              <a:rPr lang="en-GB" sz="2400" dirty="0">
                <a:solidFill>
                  <a:srgbClr val="262626"/>
                </a:solidFill>
              </a:rPr>
              <a:t> blockchain </a:t>
            </a:r>
            <a:r>
              <a:rPr lang="en-GB" sz="2400" dirty="0" err="1">
                <a:solidFill>
                  <a:srgbClr val="262626"/>
                </a:solidFill>
              </a:rPr>
              <a:t>využívá</a:t>
            </a:r>
            <a:r>
              <a:rPr lang="en-GB" sz="2400" dirty="0">
                <a:solidFill>
                  <a:srgbClr val="262626"/>
                </a:solidFill>
              </a:rPr>
              <a:t> </a:t>
            </a:r>
            <a:r>
              <a:rPr lang="en-GB" sz="2400" dirty="0" err="1">
                <a:solidFill>
                  <a:srgbClr val="262626"/>
                </a:solidFill>
              </a:rPr>
              <a:t>tradiční</a:t>
            </a:r>
            <a:r>
              <a:rPr lang="en-GB" sz="2400" dirty="0">
                <a:solidFill>
                  <a:srgbClr val="262626"/>
                </a:solidFill>
              </a:rPr>
              <a:t> </a:t>
            </a:r>
            <a:r>
              <a:rPr lang="en-GB" sz="2400" dirty="0" err="1">
                <a:solidFill>
                  <a:srgbClr val="262626"/>
                </a:solidFill>
              </a:rPr>
              <a:t>metody</a:t>
            </a:r>
            <a:r>
              <a:rPr lang="en-GB" sz="2400" dirty="0">
                <a:solidFill>
                  <a:srgbClr val="262626"/>
                </a:solidFill>
              </a:rPr>
              <a:t> </a:t>
            </a:r>
            <a:r>
              <a:rPr lang="en-GB" sz="2400" dirty="0" err="1">
                <a:solidFill>
                  <a:srgbClr val="262626"/>
                </a:solidFill>
              </a:rPr>
              <a:t>šifrování</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Blockchain </a:t>
            </a:r>
            <a:r>
              <a:rPr lang="en-GB" sz="2400" dirty="0" err="1">
                <a:solidFill>
                  <a:srgbClr val="262626"/>
                </a:solidFill>
              </a:rPr>
              <a:t>nabízí</a:t>
            </a:r>
            <a:r>
              <a:rPr lang="en-GB" sz="2400" dirty="0">
                <a:solidFill>
                  <a:srgbClr val="262626"/>
                </a:solidFill>
              </a:rPr>
              <a:t> </a:t>
            </a:r>
            <a:r>
              <a:rPr lang="en-GB" sz="2400" dirty="0" err="1">
                <a:solidFill>
                  <a:srgbClr val="262626"/>
                </a:solidFill>
              </a:rPr>
              <a:t>rychlejší</a:t>
            </a:r>
            <a:r>
              <a:rPr lang="en-GB" sz="2400" dirty="0">
                <a:solidFill>
                  <a:srgbClr val="262626"/>
                </a:solidFill>
              </a:rPr>
              <a:t> </a:t>
            </a:r>
            <a:r>
              <a:rPr lang="en-GB" sz="2400" dirty="0" err="1">
                <a:solidFill>
                  <a:srgbClr val="262626"/>
                </a:solidFill>
              </a:rPr>
              <a:t>přístup</a:t>
            </a:r>
            <a:r>
              <a:rPr lang="en-GB" sz="2400" dirty="0">
                <a:solidFill>
                  <a:srgbClr val="262626"/>
                </a:solidFill>
              </a:rPr>
              <a:t> k </a:t>
            </a:r>
            <a:r>
              <a:rPr lang="en-GB" sz="2400" dirty="0" err="1">
                <a:solidFill>
                  <a:srgbClr val="262626"/>
                </a:solidFill>
              </a:rPr>
              <a:t>datům</a:t>
            </a:r>
            <a:r>
              <a:rPr lang="en-GB" sz="2400" dirty="0">
                <a:solidFill>
                  <a:srgbClr val="262626"/>
                </a:solidFill>
              </a:rPr>
              <a:t> a </a:t>
            </a:r>
            <a:r>
              <a:rPr lang="en-GB" sz="2400" dirty="0" err="1">
                <a:solidFill>
                  <a:srgbClr val="262626"/>
                </a:solidFill>
              </a:rPr>
              <a:t>jejich</a:t>
            </a:r>
            <a:r>
              <a:rPr lang="en-GB" sz="2400" dirty="0">
                <a:solidFill>
                  <a:srgbClr val="262626"/>
                </a:solidFill>
              </a:rPr>
              <a:t> </a:t>
            </a:r>
            <a:r>
              <a:rPr lang="en-GB" sz="2400" dirty="0" err="1">
                <a:solidFill>
                  <a:srgbClr val="262626"/>
                </a:solidFill>
              </a:rPr>
              <a:t>načítání</a:t>
            </a:r>
            <a:r>
              <a:rPr lang="en-GB" sz="2400" dirty="0">
                <a:solidFill>
                  <a:srgbClr val="262626"/>
                </a:solidFill>
              </a:rPr>
              <a:t> </a:t>
            </a:r>
            <a:r>
              <a:rPr lang="en-GB" sz="2400" dirty="0" err="1">
                <a:solidFill>
                  <a:srgbClr val="262626"/>
                </a:solidFill>
              </a:rPr>
              <a:t>ve</a:t>
            </a:r>
            <a:r>
              <a:rPr lang="en-GB" sz="2400" dirty="0">
                <a:solidFill>
                  <a:srgbClr val="262626"/>
                </a:solidFill>
              </a:rPr>
              <a:t> </a:t>
            </a:r>
            <a:r>
              <a:rPr lang="en-GB" sz="2400" dirty="0" err="1">
                <a:solidFill>
                  <a:srgbClr val="262626"/>
                </a:solidFill>
              </a:rPr>
              <a:t>srovnání</a:t>
            </a:r>
            <a:r>
              <a:rPr lang="en-GB" sz="2400" dirty="0">
                <a:solidFill>
                  <a:srgbClr val="262626"/>
                </a:solidFill>
              </a:rPr>
              <a:t> s </a:t>
            </a:r>
            <a:r>
              <a:rPr lang="en-GB" sz="2400" dirty="0" err="1">
                <a:solidFill>
                  <a:srgbClr val="262626"/>
                </a:solidFill>
              </a:rPr>
              <a:t>cloudem</a:t>
            </a:r>
            <a:r>
              <a:rPr lang="en-GB" sz="2400" dirty="0">
                <a:solidFill>
                  <a:srgbClr val="262626"/>
                </a:solidFill>
              </a:rPr>
              <a:t>.</a:t>
            </a:r>
          </a:p>
        </p:txBody>
      </p:sp>
    </p:spTree>
    <p:extLst>
      <p:ext uri="{BB962C8B-B14F-4D97-AF65-F5344CB8AC3E}">
        <p14:creationId xmlns:p14="http://schemas.microsoft.com/office/powerpoint/2010/main" val="14007478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SELF-TEST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780880"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6"/>
            </a:pPr>
            <a:r>
              <a:rPr lang="en-GB" sz="2800" dirty="0"/>
              <a:t>Je blockchain </a:t>
            </a:r>
            <a:r>
              <a:rPr lang="en-GB" sz="2800" dirty="0" err="1"/>
              <a:t>použitelný</a:t>
            </a:r>
            <a:r>
              <a:rPr lang="en-GB" sz="2800" dirty="0"/>
              <a:t> v </a:t>
            </a:r>
            <a:r>
              <a:rPr lang="en-GB" sz="2800" dirty="0" err="1"/>
              <a:t>zemědělsko-potravinářském</a:t>
            </a:r>
            <a:r>
              <a:rPr lang="en-GB" sz="2800" dirty="0"/>
              <a:t> </a:t>
            </a:r>
            <a:r>
              <a:rPr lang="en-GB" sz="2800" dirty="0" err="1"/>
              <a:t>sektoru</a:t>
            </a:r>
            <a:r>
              <a:rPr lang="en-GB" sz="2800" dirty="0"/>
              <a:t>?</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Ano, blockchain </a:t>
            </a:r>
            <a:r>
              <a:rPr lang="en-GB" sz="2400" dirty="0" err="1">
                <a:solidFill>
                  <a:srgbClr val="262626"/>
                </a:solidFill>
              </a:rPr>
              <a:t>může</a:t>
            </a:r>
            <a:r>
              <a:rPr lang="en-GB" sz="2400" dirty="0">
                <a:solidFill>
                  <a:srgbClr val="262626"/>
                </a:solidFill>
              </a:rPr>
              <a:t> </a:t>
            </a:r>
            <a:r>
              <a:rPr lang="en-GB" sz="2400" dirty="0" err="1">
                <a:solidFill>
                  <a:srgbClr val="262626"/>
                </a:solidFill>
              </a:rPr>
              <a:t>zlepšit</a:t>
            </a:r>
            <a:r>
              <a:rPr lang="en-GB" sz="2400" dirty="0">
                <a:solidFill>
                  <a:srgbClr val="262626"/>
                </a:solidFill>
              </a:rPr>
              <a:t> </a:t>
            </a:r>
            <a:r>
              <a:rPr lang="en-GB" sz="2400" dirty="0" err="1">
                <a:solidFill>
                  <a:srgbClr val="262626"/>
                </a:solidFill>
              </a:rPr>
              <a:t>transparentnost</a:t>
            </a:r>
            <a:r>
              <a:rPr lang="en-GB" sz="2400" dirty="0">
                <a:solidFill>
                  <a:srgbClr val="262626"/>
                </a:solidFill>
              </a:rPr>
              <a:t>, </a:t>
            </a:r>
            <a:r>
              <a:rPr lang="en-GB" sz="2400" dirty="0" err="1">
                <a:solidFill>
                  <a:srgbClr val="262626"/>
                </a:solidFill>
              </a:rPr>
              <a:t>sledovatelnost</a:t>
            </a:r>
            <a:r>
              <a:rPr lang="en-GB" sz="2400" dirty="0">
                <a:solidFill>
                  <a:srgbClr val="262626"/>
                </a:solidFill>
              </a:rPr>
              <a:t> a </a:t>
            </a:r>
            <a:r>
              <a:rPr lang="en-GB" sz="2400" dirty="0" err="1">
                <a:solidFill>
                  <a:srgbClr val="262626"/>
                </a:solidFill>
              </a:rPr>
              <a:t>efektivitu</a:t>
            </a:r>
            <a:r>
              <a:rPr lang="en-GB" sz="2400" dirty="0">
                <a:solidFill>
                  <a:srgbClr val="262626"/>
                </a:solidFill>
              </a:rPr>
              <a:t> v </a:t>
            </a:r>
            <a:r>
              <a:rPr lang="en-GB" sz="2400" dirty="0" err="1">
                <a:solidFill>
                  <a:srgbClr val="262626"/>
                </a:solidFill>
              </a:rPr>
              <a:t>zemědělsko-potravinářském</a:t>
            </a:r>
            <a:r>
              <a:rPr lang="en-GB" sz="2400" dirty="0">
                <a:solidFill>
                  <a:srgbClr val="262626"/>
                </a:solidFill>
              </a:rPr>
              <a:t> </a:t>
            </a:r>
            <a:r>
              <a:rPr lang="en-GB" sz="2400" dirty="0" err="1">
                <a:solidFill>
                  <a:srgbClr val="262626"/>
                </a:solidFill>
              </a:rPr>
              <a:t>dodavatelském</a:t>
            </a:r>
            <a:r>
              <a:rPr lang="en-GB" sz="2400" dirty="0">
                <a:solidFill>
                  <a:srgbClr val="262626"/>
                </a:solidFill>
              </a:rPr>
              <a:t> </a:t>
            </a:r>
            <a:r>
              <a:rPr lang="en-GB" sz="2400" dirty="0" err="1">
                <a:solidFill>
                  <a:srgbClr val="262626"/>
                </a:solidFill>
              </a:rPr>
              <a:t>řetězci</a:t>
            </a:r>
            <a:r>
              <a:rPr lang="en-GB" sz="2400" dirty="0">
                <a:solidFill>
                  <a:srgbClr val="262626"/>
                </a:solidFill>
              </a:rPr>
              <a:t>, </a:t>
            </a:r>
            <a:r>
              <a:rPr lang="en-GB" sz="2400" dirty="0" err="1">
                <a:solidFill>
                  <a:srgbClr val="262626"/>
                </a:solidFill>
              </a:rPr>
              <a:t>což</a:t>
            </a:r>
            <a:r>
              <a:rPr lang="en-GB" sz="2400" dirty="0">
                <a:solidFill>
                  <a:srgbClr val="262626"/>
                </a:solidFill>
              </a:rPr>
              <a:t> </a:t>
            </a:r>
            <a:r>
              <a:rPr lang="en-GB" sz="2400" dirty="0" err="1">
                <a:solidFill>
                  <a:srgbClr val="262626"/>
                </a:solidFill>
              </a:rPr>
              <a:t>pomáhá</a:t>
            </a:r>
            <a:r>
              <a:rPr lang="en-GB" sz="2400" dirty="0">
                <a:solidFill>
                  <a:srgbClr val="262626"/>
                </a:solidFill>
              </a:rPr>
              <a:t> </a:t>
            </a:r>
            <a:r>
              <a:rPr lang="en-GB" sz="2400" dirty="0" err="1">
                <a:solidFill>
                  <a:srgbClr val="262626"/>
                </a:solidFill>
              </a:rPr>
              <a:t>zvýšit</a:t>
            </a:r>
            <a:r>
              <a:rPr lang="en-GB" sz="2400" dirty="0">
                <a:solidFill>
                  <a:srgbClr val="262626"/>
                </a:solidFill>
              </a:rPr>
              <a:t> </a:t>
            </a:r>
            <a:r>
              <a:rPr lang="en-GB" sz="2400" dirty="0" err="1">
                <a:solidFill>
                  <a:srgbClr val="262626"/>
                </a:solidFill>
              </a:rPr>
              <a:t>bezpečnost</a:t>
            </a:r>
            <a:r>
              <a:rPr lang="en-GB" sz="2400" dirty="0">
                <a:solidFill>
                  <a:srgbClr val="262626"/>
                </a:solidFill>
              </a:rPr>
              <a:t> </a:t>
            </a:r>
            <a:r>
              <a:rPr lang="en-GB" sz="2400" dirty="0" err="1">
                <a:solidFill>
                  <a:srgbClr val="262626"/>
                </a:solidFill>
              </a:rPr>
              <a:t>potravin</a:t>
            </a:r>
            <a:r>
              <a:rPr lang="en-GB" sz="2400" dirty="0">
                <a:solidFill>
                  <a:srgbClr val="262626"/>
                </a:solidFill>
              </a:rPr>
              <a:t> a </a:t>
            </a:r>
            <a:r>
              <a:rPr lang="en-GB" sz="2400" dirty="0" err="1">
                <a:solidFill>
                  <a:srgbClr val="262626"/>
                </a:solidFill>
              </a:rPr>
              <a:t>zajištění</a:t>
            </a:r>
            <a:r>
              <a:rPr lang="en-GB" sz="2400" dirty="0">
                <a:solidFill>
                  <a:srgbClr val="262626"/>
                </a:solidFill>
              </a:rPr>
              <a:t> </a:t>
            </a:r>
            <a:r>
              <a:rPr lang="en-GB" sz="2400" dirty="0" err="1">
                <a:solidFill>
                  <a:srgbClr val="262626"/>
                </a:solidFill>
              </a:rPr>
              <a:t>kvality</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Ne, </a:t>
            </a:r>
            <a:r>
              <a:rPr lang="en-GB" sz="2400" dirty="0" err="1">
                <a:solidFill>
                  <a:srgbClr val="262626"/>
                </a:solidFill>
              </a:rPr>
              <a:t>technologie</a:t>
            </a:r>
            <a:r>
              <a:rPr lang="en-GB" sz="2400" dirty="0">
                <a:solidFill>
                  <a:srgbClr val="262626"/>
                </a:solidFill>
              </a:rPr>
              <a:t> blockchain </a:t>
            </a:r>
            <a:r>
              <a:rPr lang="en-GB" sz="2400" dirty="0" err="1">
                <a:solidFill>
                  <a:srgbClr val="262626"/>
                </a:solidFill>
              </a:rPr>
              <a:t>není</a:t>
            </a:r>
            <a:r>
              <a:rPr lang="en-GB" sz="2400" dirty="0">
                <a:solidFill>
                  <a:srgbClr val="262626"/>
                </a:solidFill>
              </a:rPr>
              <a:t> </a:t>
            </a:r>
            <a:r>
              <a:rPr lang="en-GB" sz="2400" dirty="0" err="1">
                <a:solidFill>
                  <a:srgbClr val="262626"/>
                </a:solidFill>
              </a:rPr>
              <a:t>kompatibilní</a:t>
            </a:r>
            <a:r>
              <a:rPr lang="en-GB" sz="2400" dirty="0">
                <a:solidFill>
                  <a:srgbClr val="262626"/>
                </a:solidFill>
              </a:rPr>
              <a:t> s </a:t>
            </a:r>
            <a:r>
              <a:rPr lang="en-GB" sz="2400" dirty="0" err="1">
                <a:solidFill>
                  <a:srgbClr val="262626"/>
                </a:solidFill>
              </a:rPr>
              <a:t>různými</a:t>
            </a:r>
            <a:r>
              <a:rPr lang="en-GB" sz="2400" dirty="0">
                <a:solidFill>
                  <a:srgbClr val="262626"/>
                </a:solidFill>
              </a:rPr>
              <a:t> </a:t>
            </a:r>
            <a:r>
              <a:rPr lang="en-GB" sz="2400" dirty="0" err="1">
                <a:solidFill>
                  <a:srgbClr val="262626"/>
                </a:solidFill>
              </a:rPr>
              <a:t>operacemi</a:t>
            </a:r>
            <a:r>
              <a:rPr lang="en-GB" sz="2400" dirty="0">
                <a:solidFill>
                  <a:srgbClr val="262626"/>
                </a:solidFill>
              </a:rPr>
              <a:t> a </a:t>
            </a:r>
            <a:r>
              <a:rPr lang="en-GB" sz="2400" dirty="0" err="1">
                <a:solidFill>
                  <a:srgbClr val="262626"/>
                </a:solidFill>
              </a:rPr>
              <a:t>zúčastněnými</a:t>
            </a:r>
            <a:r>
              <a:rPr lang="en-GB" sz="2400" dirty="0">
                <a:solidFill>
                  <a:srgbClr val="262626"/>
                </a:solidFill>
              </a:rPr>
              <a:t> </a:t>
            </a:r>
            <a:r>
              <a:rPr lang="en-GB" sz="2400" dirty="0" err="1">
                <a:solidFill>
                  <a:srgbClr val="262626"/>
                </a:solidFill>
              </a:rPr>
              <a:t>stranami</a:t>
            </a:r>
            <a:r>
              <a:rPr lang="en-GB" sz="2400" dirty="0">
                <a:solidFill>
                  <a:srgbClr val="262626"/>
                </a:solidFill>
              </a:rPr>
              <a:t> </a:t>
            </a:r>
            <a:r>
              <a:rPr lang="en-GB" sz="2400" dirty="0" err="1">
                <a:solidFill>
                  <a:srgbClr val="262626"/>
                </a:solidFill>
              </a:rPr>
              <a:t>zapojenými</a:t>
            </a:r>
            <a:r>
              <a:rPr lang="en-GB" sz="2400" dirty="0">
                <a:solidFill>
                  <a:srgbClr val="262626"/>
                </a:solidFill>
              </a:rPr>
              <a:t> do </a:t>
            </a:r>
            <a:r>
              <a:rPr lang="en-GB" sz="2400" dirty="0" err="1">
                <a:solidFill>
                  <a:srgbClr val="262626"/>
                </a:solidFill>
              </a:rPr>
              <a:t>zemědělsko-potravinářského</a:t>
            </a:r>
            <a:r>
              <a:rPr lang="en-GB" sz="2400" dirty="0">
                <a:solidFill>
                  <a:srgbClr val="262626"/>
                </a:solidFill>
              </a:rPr>
              <a:t> </a:t>
            </a:r>
            <a:r>
              <a:rPr lang="en-GB" sz="2400" dirty="0" err="1">
                <a:solidFill>
                  <a:srgbClr val="262626"/>
                </a:solidFill>
              </a:rPr>
              <a:t>sektoru</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Ano, ale </a:t>
            </a:r>
            <a:r>
              <a:rPr lang="en-GB" sz="2400" dirty="0" err="1">
                <a:solidFill>
                  <a:srgbClr val="262626"/>
                </a:solidFill>
              </a:rPr>
              <a:t>pouze</a:t>
            </a:r>
            <a:r>
              <a:rPr lang="en-GB" sz="2400" dirty="0">
                <a:solidFill>
                  <a:srgbClr val="262626"/>
                </a:solidFill>
              </a:rPr>
              <a:t> pro </a:t>
            </a:r>
            <a:r>
              <a:rPr lang="en-GB" sz="2400" dirty="0" err="1">
                <a:solidFill>
                  <a:srgbClr val="262626"/>
                </a:solidFill>
              </a:rPr>
              <a:t>velké</a:t>
            </a:r>
            <a:r>
              <a:rPr lang="en-GB" sz="2400" dirty="0">
                <a:solidFill>
                  <a:srgbClr val="262626"/>
                </a:solidFill>
              </a:rPr>
              <a:t> </a:t>
            </a:r>
            <a:r>
              <a:rPr lang="en-GB" sz="2400" dirty="0" err="1">
                <a:solidFill>
                  <a:srgbClr val="262626"/>
                </a:solidFill>
              </a:rPr>
              <a:t>zemědělsko-potravinářské</a:t>
            </a:r>
            <a:r>
              <a:rPr lang="en-GB" sz="2400" dirty="0">
                <a:solidFill>
                  <a:srgbClr val="262626"/>
                </a:solidFill>
              </a:rPr>
              <a:t> </a:t>
            </a:r>
            <a:r>
              <a:rPr lang="en-GB" sz="2400" dirty="0" err="1">
                <a:solidFill>
                  <a:srgbClr val="262626"/>
                </a:solidFill>
              </a:rPr>
              <a:t>společnosti</a:t>
            </a:r>
            <a:r>
              <a:rPr lang="en-GB" sz="2400" dirty="0">
                <a:solidFill>
                  <a:srgbClr val="262626"/>
                </a:solidFill>
              </a:rPr>
              <a:t>; </a:t>
            </a:r>
            <a:r>
              <a:rPr lang="en-GB" sz="2400" dirty="0" err="1">
                <a:solidFill>
                  <a:srgbClr val="262626"/>
                </a:solidFill>
              </a:rPr>
              <a:t>malé</a:t>
            </a:r>
            <a:r>
              <a:rPr lang="en-GB" sz="2400" dirty="0">
                <a:solidFill>
                  <a:srgbClr val="262626"/>
                </a:solidFill>
              </a:rPr>
              <a:t> a </a:t>
            </a:r>
            <a:r>
              <a:rPr lang="en-GB" sz="2400" dirty="0" err="1">
                <a:solidFill>
                  <a:srgbClr val="262626"/>
                </a:solidFill>
              </a:rPr>
              <a:t>střední</a:t>
            </a:r>
            <a:r>
              <a:rPr lang="en-GB" sz="2400" dirty="0">
                <a:solidFill>
                  <a:srgbClr val="262626"/>
                </a:solidFill>
              </a:rPr>
              <a:t> </a:t>
            </a:r>
            <a:r>
              <a:rPr lang="en-GB" sz="2400" dirty="0" err="1">
                <a:solidFill>
                  <a:srgbClr val="262626"/>
                </a:solidFill>
              </a:rPr>
              <a:t>podniky</a:t>
            </a:r>
            <a:r>
              <a:rPr lang="en-GB" sz="2400" dirty="0">
                <a:solidFill>
                  <a:srgbClr val="262626"/>
                </a:solidFill>
              </a:rPr>
              <a:t> </a:t>
            </a:r>
            <a:r>
              <a:rPr lang="en-GB" sz="2400" dirty="0" err="1">
                <a:solidFill>
                  <a:srgbClr val="262626"/>
                </a:solidFill>
              </a:rPr>
              <a:t>nemohou</a:t>
            </a:r>
            <a:r>
              <a:rPr lang="en-GB" sz="2400" dirty="0">
                <a:solidFill>
                  <a:srgbClr val="262626"/>
                </a:solidFill>
              </a:rPr>
              <a:t> </a:t>
            </a:r>
            <a:r>
              <a:rPr lang="en-GB" sz="2400" dirty="0" err="1">
                <a:solidFill>
                  <a:srgbClr val="262626"/>
                </a:solidFill>
              </a:rPr>
              <a:t>těžit</a:t>
            </a:r>
            <a:r>
              <a:rPr lang="en-GB" sz="2400" dirty="0">
                <a:solidFill>
                  <a:srgbClr val="262626"/>
                </a:solidFill>
              </a:rPr>
              <a:t> z </a:t>
            </a:r>
            <a:r>
              <a:rPr lang="en-GB" sz="2400" dirty="0" err="1">
                <a:solidFill>
                  <a:srgbClr val="262626"/>
                </a:solidFill>
              </a:rPr>
              <a:t>blockchainu</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Ne, </a:t>
            </a:r>
            <a:r>
              <a:rPr lang="en-GB" sz="2400" dirty="0" err="1">
                <a:solidFill>
                  <a:srgbClr val="262626"/>
                </a:solidFill>
              </a:rPr>
              <a:t>protože</a:t>
            </a:r>
            <a:r>
              <a:rPr lang="en-GB" sz="2400" dirty="0">
                <a:solidFill>
                  <a:srgbClr val="262626"/>
                </a:solidFill>
              </a:rPr>
              <a:t> </a:t>
            </a:r>
            <a:r>
              <a:rPr lang="en-GB" sz="2400" dirty="0" err="1">
                <a:solidFill>
                  <a:srgbClr val="262626"/>
                </a:solidFill>
              </a:rPr>
              <a:t>zemědělsko-potravinářské</a:t>
            </a:r>
            <a:r>
              <a:rPr lang="en-GB" sz="2400" dirty="0">
                <a:solidFill>
                  <a:srgbClr val="262626"/>
                </a:solidFill>
              </a:rPr>
              <a:t> </a:t>
            </a:r>
            <a:r>
              <a:rPr lang="en-GB" sz="2400" dirty="0" err="1">
                <a:solidFill>
                  <a:srgbClr val="262626"/>
                </a:solidFill>
              </a:rPr>
              <a:t>odvětví</a:t>
            </a:r>
            <a:r>
              <a:rPr lang="en-GB" sz="2400" dirty="0">
                <a:solidFill>
                  <a:srgbClr val="262626"/>
                </a:solidFill>
              </a:rPr>
              <a:t> </a:t>
            </a:r>
            <a:r>
              <a:rPr lang="en-GB" sz="2400" dirty="0" err="1">
                <a:solidFill>
                  <a:srgbClr val="262626"/>
                </a:solidFill>
              </a:rPr>
              <a:t>nevyžaduje</a:t>
            </a:r>
            <a:r>
              <a:rPr lang="en-GB" sz="2400" dirty="0">
                <a:solidFill>
                  <a:srgbClr val="262626"/>
                </a:solidFill>
              </a:rPr>
              <a:t> </a:t>
            </a:r>
            <a:r>
              <a:rPr lang="en-GB" sz="2400" dirty="0" err="1">
                <a:solidFill>
                  <a:srgbClr val="262626"/>
                </a:solidFill>
              </a:rPr>
              <a:t>transparentnost</a:t>
            </a:r>
            <a:r>
              <a:rPr lang="en-GB" sz="2400" dirty="0">
                <a:solidFill>
                  <a:srgbClr val="262626"/>
                </a:solidFill>
              </a:rPr>
              <a:t> ani </a:t>
            </a:r>
            <a:r>
              <a:rPr lang="en-GB" sz="2400" dirty="0" err="1">
                <a:solidFill>
                  <a:srgbClr val="262626"/>
                </a:solidFill>
              </a:rPr>
              <a:t>sledovatelnost</a:t>
            </a:r>
            <a:r>
              <a:rPr lang="en-GB" sz="2400" dirty="0">
                <a:solidFill>
                  <a:srgbClr val="262626"/>
                </a:solidFill>
              </a:rPr>
              <a:t> </a:t>
            </a:r>
            <a:r>
              <a:rPr lang="en-GB" sz="2400" dirty="0" err="1">
                <a:solidFill>
                  <a:srgbClr val="262626"/>
                </a:solidFill>
              </a:rPr>
              <a:t>svých</a:t>
            </a:r>
            <a:r>
              <a:rPr lang="en-GB" sz="2400" dirty="0">
                <a:solidFill>
                  <a:srgbClr val="262626"/>
                </a:solidFill>
              </a:rPr>
              <a:t> </a:t>
            </a:r>
            <a:r>
              <a:rPr lang="en-GB" sz="2400" dirty="0" err="1">
                <a:solidFill>
                  <a:srgbClr val="262626"/>
                </a:solidFill>
              </a:rPr>
              <a:t>operací</a:t>
            </a:r>
            <a:r>
              <a:rPr lang="en-GB" sz="2400" dirty="0">
                <a:solidFill>
                  <a:srgbClr val="262626"/>
                </a:solidFill>
              </a:rPr>
              <a:t>.</a:t>
            </a:r>
          </a:p>
        </p:txBody>
      </p:sp>
    </p:spTree>
    <p:extLst>
      <p:ext uri="{BB962C8B-B14F-4D97-AF65-F5344CB8AC3E}">
        <p14:creationId xmlns:p14="http://schemas.microsoft.com/office/powerpoint/2010/main" val="41419120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SELF-TEST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780880"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7"/>
            </a:pPr>
            <a:r>
              <a:rPr lang="en-GB" sz="2800" dirty="0" err="1"/>
              <a:t>Jaké</a:t>
            </a:r>
            <a:r>
              <a:rPr lang="en-GB" sz="2800" dirty="0"/>
              <a:t> </a:t>
            </a:r>
            <a:r>
              <a:rPr lang="en-GB" sz="2800" dirty="0" err="1"/>
              <a:t>jsou</a:t>
            </a:r>
            <a:r>
              <a:rPr lang="en-GB" sz="2800" dirty="0"/>
              <a:t> </a:t>
            </a:r>
            <a:r>
              <a:rPr lang="en-GB" sz="2800" dirty="0" err="1"/>
              <a:t>některé</a:t>
            </a:r>
            <a:r>
              <a:rPr lang="en-GB" sz="2800" dirty="0"/>
              <a:t> </a:t>
            </a:r>
            <a:r>
              <a:rPr lang="en-GB" sz="2800" dirty="0" err="1"/>
              <a:t>klíčové</a:t>
            </a:r>
            <a:r>
              <a:rPr lang="en-GB" sz="2800" dirty="0"/>
              <a:t> </a:t>
            </a:r>
            <a:r>
              <a:rPr lang="en-GB" sz="2800" dirty="0" err="1"/>
              <a:t>výhody</a:t>
            </a:r>
            <a:r>
              <a:rPr lang="en-GB" sz="2800" dirty="0"/>
              <a:t> </a:t>
            </a:r>
            <a:r>
              <a:rPr lang="en-GB" sz="2800" dirty="0" err="1"/>
              <a:t>technologie</a:t>
            </a:r>
            <a:r>
              <a:rPr lang="en-GB" sz="2800" dirty="0"/>
              <a:t> blockchain?</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Efektivita</a:t>
            </a:r>
            <a:r>
              <a:rPr lang="en-GB" sz="2400" dirty="0">
                <a:solidFill>
                  <a:srgbClr val="262626"/>
                </a:solidFill>
              </a:rPr>
              <a:t>, </a:t>
            </a:r>
            <a:r>
              <a:rPr lang="en-GB" sz="2400" dirty="0" err="1">
                <a:solidFill>
                  <a:srgbClr val="262626"/>
                </a:solidFill>
              </a:rPr>
              <a:t>důvěra</a:t>
            </a:r>
            <a:r>
              <a:rPr lang="en-GB" sz="2400" dirty="0">
                <a:solidFill>
                  <a:srgbClr val="262626"/>
                </a:solidFill>
              </a:rPr>
              <a:t>, </a:t>
            </a:r>
            <a:r>
              <a:rPr lang="en-GB" sz="2400" dirty="0" err="1">
                <a:solidFill>
                  <a:srgbClr val="262626"/>
                </a:solidFill>
              </a:rPr>
              <a:t>transparentnost</a:t>
            </a:r>
            <a:r>
              <a:rPr lang="en-GB" sz="2400" dirty="0">
                <a:solidFill>
                  <a:srgbClr val="262626"/>
                </a:solidFill>
              </a:rPr>
              <a:t> a </a:t>
            </a:r>
            <a:r>
              <a:rPr lang="en-GB" sz="2400" dirty="0" err="1">
                <a:solidFill>
                  <a:srgbClr val="262626"/>
                </a:solidFill>
              </a:rPr>
              <a:t>sledovatelnost</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Efektivita</a:t>
            </a:r>
            <a:r>
              <a:rPr lang="en-GB" sz="2400" dirty="0">
                <a:solidFill>
                  <a:srgbClr val="262626"/>
                </a:solidFill>
              </a:rPr>
              <a:t> </a:t>
            </a:r>
            <a:r>
              <a:rPr lang="en-GB" sz="2400" dirty="0" err="1">
                <a:solidFill>
                  <a:srgbClr val="262626"/>
                </a:solidFill>
              </a:rPr>
              <a:t>nákladů</a:t>
            </a:r>
            <a:r>
              <a:rPr lang="en-GB" sz="2400" dirty="0">
                <a:solidFill>
                  <a:srgbClr val="262626"/>
                </a:solidFill>
              </a:rPr>
              <a:t>, </a:t>
            </a:r>
            <a:r>
              <a:rPr lang="en-GB" sz="2400" dirty="0" err="1">
                <a:solidFill>
                  <a:srgbClr val="262626"/>
                </a:solidFill>
              </a:rPr>
              <a:t>centralizované</a:t>
            </a:r>
            <a:r>
              <a:rPr lang="en-GB" sz="2400" dirty="0">
                <a:solidFill>
                  <a:srgbClr val="262626"/>
                </a:solidFill>
              </a:rPr>
              <a:t> </a:t>
            </a:r>
            <a:r>
              <a:rPr lang="en-GB" sz="2400" dirty="0" err="1">
                <a:solidFill>
                  <a:srgbClr val="262626"/>
                </a:solidFill>
              </a:rPr>
              <a:t>řízení</a:t>
            </a:r>
            <a:r>
              <a:rPr lang="en-GB" sz="2400" dirty="0">
                <a:solidFill>
                  <a:srgbClr val="262626"/>
                </a:solidFill>
              </a:rPr>
              <a:t>, </a:t>
            </a:r>
            <a:r>
              <a:rPr lang="en-GB" sz="2400" dirty="0" err="1">
                <a:solidFill>
                  <a:srgbClr val="262626"/>
                </a:solidFill>
              </a:rPr>
              <a:t>rychlá</a:t>
            </a:r>
            <a:r>
              <a:rPr lang="en-GB" sz="2400" dirty="0">
                <a:solidFill>
                  <a:srgbClr val="262626"/>
                </a:solidFill>
              </a:rPr>
              <a:t> </a:t>
            </a:r>
            <a:r>
              <a:rPr lang="en-GB" sz="2400" dirty="0" err="1">
                <a:solidFill>
                  <a:srgbClr val="262626"/>
                </a:solidFill>
              </a:rPr>
              <a:t>škálovatelnost</a:t>
            </a:r>
            <a:r>
              <a:rPr lang="en-GB" sz="2400" dirty="0">
                <a:solidFill>
                  <a:srgbClr val="262626"/>
                </a:solidFill>
              </a:rPr>
              <a:t> a </a:t>
            </a:r>
            <a:r>
              <a:rPr lang="en-GB" sz="2400" dirty="0" err="1">
                <a:solidFill>
                  <a:srgbClr val="262626"/>
                </a:solidFill>
              </a:rPr>
              <a:t>anonymita</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Složitost</a:t>
            </a:r>
            <a:r>
              <a:rPr lang="en-GB" sz="2400" dirty="0">
                <a:solidFill>
                  <a:srgbClr val="262626"/>
                </a:solidFill>
              </a:rPr>
              <a:t>, </a:t>
            </a:r>
            <a:r>
              <a:rPr lang="en-GB" sz="2400" dirty="0" err="1">
                <a:solidFill>
                  <a:srgbClr val="262626"/>
                </a:solidFill>
              </a:rPr>
              <a:t>omezená</a:t>
            </a:r>
            <a:r>
              <a:rPr lang="en-GB" sz="2400" dirty="0">
                <a:solidFill>
                  <a:srgbClr val="262626"/>
                </a:solidFill>
              </a:rPr>
              <a:t> </a:t>
            </a:r>
            <a:r>
              <a:rPr lang="en-GB" sz="2400" dirty="0" err="1">
                <a:solidFill>
                  <a:srgbClr val="262626"/>
                </a:solidFill>
              </a:rPr>
              <a:t>dostupnost</a:t>
            </a:r>
            <a:r>
              <a:rPr lang="en-GB" sz="2400" dirty="0">
                <a:solidFill>
                  <a:srgbClr val="262626"/>
                </a:solidFill>
              </a:rPr>
              <a:t>, </a:t>
            </a:r>
            <a:r>
              <a:rPr lang="en-GB" sz="2400" dirty="0" err="1">
                <a:solidFill>
                  <a:srgbClr val="262626"/>
                </a:solidFill>
              </a:rPr>
              <a:t>vysoká</a:t>
            </a:r>
            <a:r>
              <a:rPr lang="en-GB" sz="2400" dirty="0">
                <a:solidFill>
                  <a:srgbClr val="262626"/>
                </a:solidFill>
              </a:rPr>
              <a:t> </a:t>
            </a:r>
            <a:r>
              <a:rPr lang="en-GB" sz="2400" dirty="0" err="1">
                <a:solidFill>
                  <a:srgbClr val="262626"/>
                </a:solidFill>
              </a:rPr>
              <a:t>spotřeba</a:t>
            </a:r>
            <a:r>
              <a:rPr lang="en-GB" sz="2400" dirty="0">
                <a:solidFill>
                  <a:srgbClr val="262626"/>
                </a:solidFill>
              </a:rPr>
              <a:t> </a:t>
            </a:r>
            <a:r>
              <a:rPr lang="en-GB" sz="2400" dirty="0" err="1">
                <a:solidFill>
                  <a:srgbClr val="262626"/>
                </a:solidFill>
              </a:rPr>
              <a:t>energie</a:t>
            </a:r>
            <a:r>
              <a:rPr lang="en-GB" sz="2400" dirty="0">
                <a:solidFill>
                  <a:srgbClr val="262626"/>
                </a:solidFill>
              </a:rPr>
              <a:t> a </a:t>
            </a:r>
            <a:r>
              <a:rPr lang="en-GB" sz="2400" dirty="0" err="1">
                <a:solidFill>
                  <a:srgbClr val="262626"/>
                </a:solidFill>
              </a:rPr>
              <a:t>náchylnost</a:t>
            </a:r>
            <a:r>
              <a:rPr lang="en-GB" sz="2400" dirty="0">
                <a:solidFill>
                  <a:srgbClr val="262626"/>
                </a:solidFill>
              </a:rPr>
              <a:t> k </a:t>
            </a:r>
            <a:r>
              <a:rPr lang="en-GB" sz="2400" dirty="0" err="1">
                <a:solidFill>
                  <a:srgbClr val="262626"/>
                </a:solidFill>
              </a:rPr>
              <a:t>hackování</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Fragmentace</a:t>
            </a:r>
            <a:r>
              <a:rPr lang="en-GB" sz="2400" dirty="0">
                <a:solidFill>
                  <a:srgbClr val="262626"/>
                </a:solidFill>
              </a:rPr>
              <a:t> </a:t>
            </a:r>
            <a:r>
              <a:rPr lang="en-GB" sz="2400" dirty="0" err="1">
                <a:solidFill>
                  <a:srgbClr val="262626"/>
                </a:solidFill>
              </a:rPr>
              <a:t>dat</a:t>
            </a:r>
            <a:r>
              <a:rPr lang="en-GB" sz="2400" dirty="0">
                <a:solidFill>
                  <a:srgbClr val="262626"/>
                </a:solidFill>
              </a:rPr>
              <a:t>, </a:t>
            </a:r>
            <a:r>
              <a:rPr lang="en-GB" sz="2400" dirty="0" err="1">
                <a:solidFill>
                  <a:srgbClr val="262626"/>
                </a:solidFill>
              </a:rPr>
              <a:t>spoléhání</a:t>
            </a:r>
            <a:r>
              <a:rPr lang="en-GB" sz="2400" dirty="0">
                <a:solidFill>
                  <a:srgbClr val="262626"/>
                </a:solidFill>
              </a:rPr>
              <a:t> se </a:t>
            </a:r>
            <a:r>
              <a:rPr lang="en-GB" sz="2400" dirty="0" err="1">
                <a:solidFill>
                  <a:srgbClr val="262626"/>
                </a:solidFill>
              </a:rPr>
              <a:t>na</a:t>
            </a:r>
            <a:r>
              <a:rPr lang="en-GB" sz="2400" dirty="0">
                <a:solidFill>
                  <a:srgbClr val="262626"/>
                </a:solidFill>
              </a:rPr>
              <a:t> </a:t>
            </a:r>
            <a:r>
              <a:rPr lang="en-GB" sz="2400" dirty="0" err="1">
                <a:solidFill>
                  <a:srgbClr val="262626"/>
                </a:solidFill>
              </a:rPr>
              <a:t>zprostředkovatele</a:t>
            </a:r>
            <a:r>
              <a:rPr lang="en-GB" sz="2400" dirty="0">
                <a:solidFill>
                  <a:srgbClr val="262626"/>
                </a:solidFill>
              </a:rPr>
              <a:t>, </a:t>
            </a:r>
            <a:r>
              <a:rPr lang="en-GB" sz="2400" dirty="0" err="1">
                <a:solidFill>
                  <a:srgbClr val="262626"/>
                </a:solidFill>
              </a:rPr>
              <a:t>pomalá</a:t>
            </a:r>
            <a:r>
              <a:rPr lang="en-GB" sz="2400" dirty="0">
                <a:solidFill>
                  <a:srgbClr val="262626"/>
                </a:solidFill>
              </a:rPr>
              <a:t> </a:t>
            </a:r>
            <a:r>
              <a:rPr lang="en-GB" sz="2400" dirty="0" err="1">
                <a:solidFill>
                  <a:srgbClr val="262626"/>
                </a:solidFill>
              </a:rPr>
              <a:t>rychlost</a:t>
            </a:r>
            <a:r>
              <a:rPr lang="en-GB" sz="2400" dirty="0">
                <a:solidFill>
                  <a:srgbClr val="262626"/>
                </a:solidFill>
              </a:rPr>
              <a:t> </a:t>
            </a:r>
            <a:r>
              <a:rPr lang="en-GB" sz="2400" dirty="0" err="1">
                <a:solidFill>
                  <a:srgbClr val="262626"/>
                </a:solidFill>
              </a:rPr>
              <a:t>transakcí</a:t>
            </a:r>
            <a:r>
              <a:rPr lang="en-GB" sz="2400" dirty="0">
                <a:solidFill>
                  <a:srgbClr val="262626"/>
                </a:solidFill>
              </a:rPr>
              <a:t> a </a:t>
            </a:r>
            <a:r>
              <a:rPr lang="en-GB" sz="2400" dirty="0" err="1">
                <a:solidFill>
                  <a:srgbClr val="262626"/>
                </a:solidFill>
              </a:rPr>
              <a:t>nedostatek</a:t>
            </a:r>
            <a:r>
              <a:rPr lang="en-GB" sz="2400" dirty="0">
                <a:solidFill>
                  <a:srgbClr val="262626"/>
                </a:solidFill>
              </a:rPr>
              <a:t> </a:t>
            </a:r>
            <a:r>
              <a:rPr lang="en-GB" sz="2400" dirty="0" err="1">
                <a:solidFill>
                  <a:srgbClr val="262626"/>
                </a:solidFill>
              </a:rPr>
              <a:t>zabezpečení</a:t>
            </a:r>
            <a:r>
              <a:rPr lang="en-GB" sz="2400" dirty="0">
                <a:solidFill>
                  <a:srgbClr val="262626"/>
                </a:solidFill>
              </a:rPr>
              <a:t>.</a:t>
            </a:r>
          </a:p>
        </p:txBody>
      </p:sp>
    </p:spTree>
    <p:extLst>
      <p:ext uri="{BB962C8B-B14F-4D97-AF65-F5344CB8AC3E}">
        <p14:creationId xmlns:p14="http://schemas.microsoft.com/office/powerpoint/2010/main" val="21742634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SELF-TEST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780880"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8"/>
            </a:pPr>
            <a:r>
              <a:rPr lang="en-GB" sz="2800" dirty="0" err="1"/>
              <a:t>Jaké</a:t>
            </a:r>
            <a:r>
              <a:rPr lang="en-GB" sz="2800" dirty="0"/>
              <a:t> </a:t>
            </a:r>
            <a:r>
              <a:rPr lang="en-GB" sz="2800" dirty="0" err="1"/>
              <a:t>jsou</a:t>
            </a:r>
            <a:r>
              <a:rPr lang="en-GB" sz="2800" dirty="0"/>
              <a:t> </a:t>
            </a:r>
            <a:r>
              <a:rPr lang="en-GB" sz="2800" dirty="0" err="1"/>
              <a:t>definující</a:t>
            </a:r>
            <a:r>
              <a:rPr lang="en-GB" sz="2800" dirty="0"/>
              <a:t> </a:t>
            </a:r>
            <a:r>
              <a:rPr lang="en-GB" sz="2800" dirty="0" err="1"/>
              <a:t>vlastnosti</a:t>
            </a:r>
            <a:r>
              <a:rPr lang="en-GB" sz="2800" dirty="0"/>
              <a:t> „</a:t>
            </a:r>
            <a:r>
              <a:rPr lang="en-GB" sz="2800" dirty="0" err="1"/>
              <a:t>bloku</a:t>
            </a:r>
            <a:r>
              <a:rPr lang="en-GB" sz="2800" dirty="0"/>
              <a:t>“ a „</a:t>
            </a:r>
            <a:r>
              <a:rPr lang="en-GB" sz="2800" dirty="0" err="1"/>
              <a:t>řetězce</a:t>
            </a:r>
            <a:r>
              <a:rPr lang="en-GB" sz="2800" dirty="0"/>
              <a:t>“ v </a:t>
            </a:r>
            <a:r>
              <a:rPr lang="en-GB" sz="2800" dirty="0" err="1"/>
              <a:t>technologii</a:t>
            </a:r>
            <a:r>
              <a:rPr lang="en-GB" sz="2800" dirty="0"/>
              <a:t> blockchain?</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Efektivita</a:t>
            </a:r>
            <a:r>
              <a:rPr lang="en-GB" sz="2400" dirty="0">
                <a:solidFill>
                  <a:srgbClr val="262626"/>
                </a:solidFill>
              </a:rPr>
              <a:t> </a:t>
            </a:r>
            <a:r>
              <a:rPr lang="en-GB" sz="2400" dirty="0" err="1">
                <a:solidFill>
                  <a:srgbClr val="262626"/>
                </a:solidFill>
              </a:rPr>
              <a:t>při</a:t>
            </a:r>
            <a:r>
              <a:rPr lang="en-GB" sz="2400" dirty="0">
                <a:solidFill>
                  <a:srgbClr val="262626"/>
                </a:solidFill>
              </a:rPr>
              <a:t> </a:t>
            </a:r>
            <a:r>
              <a:rPr lang="en-GB" sz="2400" dirty="0" err="1">
                <a:solidFill>
                  <a:srgbClr val="262626"/>
                </a:solidFill>
              </a:rPr>
              <a:t>ukládání</a:t>
            </a:r>
            <a:r>
              <a:rPr lang="en-GB" sz="2400" dirty="0">
                <a:solidFill>
                  <a:srgbClr val="262626"/>
                </a:solidFill>
              </a:rPr>
              <a:t> a </a:t>
            </a:r>
            <a:r>
              <a:rPr lang="en-GB" sz="2400" dirty="0" err="1">
                <a:solidFill>
                  <a:srgbClr val="262626"/>
                </a:solidFill>
              </a:rPr>
              <a:t>zpracování</a:t>
            </a:r>
            <a:r>
              <a:rPr lang="en-GB" sz="2400" dirty="0">
                <a:solidFill>
                  <a:srgbClr val="262626"/>
                </a:solidFill>
              </a:rPr>
              <a:t> </a:t>
            </a:r>
            <a:r>
              <a:rPr lang="en-GB" sz="2400" dirty="0" err="1">
                <a:solidFill>
                  <a:srgbClr val="262626"/>
                </a:solidFill>
              </a:rPr>
              <a:t>dat</a:t>
            </a:r>
            <a:r>
              <a:rPr lang="en-GB" sz="2400" dirty="0">
                <a:solidFill>
                  <a:srgbClr val="262626"/>
                </a:solidFill>
              </a:rPr>
              <a:t> a </a:t>
            </a:r>
            <a:r>
              <a:rPr lang="en-GB" sz="2400" dirty="0" err="1">
                <a:solidFill>
                  <a:srgbClr val="262626"/>
                </a:solidFill>
              </a:rPr>
              <a:t>sekvenční</a:t>
            </a:r>
            <a:r>
              <a:rPr lang="en-GB" sz="2400" dirty="0">
                <a:solidFill>
                  <a:srgbClr val="262626"/>
                </a:solidFill>
              </a:rPr>
              <a:t> </a:t>
            </a:r>
            <a:r>
              <a:rPr lang="en-GB" sz="2400" dirty="0" err="1">
                <a:solidFill>
                  <a:srgbClr val="262626"/>
                </a:solidFill>
              </a:rPr>
              <a:t>propojování</a:t>
            </a:r>
            <a:r>
              <a:rPr lang="en-GB" sz="2400" dirty="0">
                <a:solidFill>
                  <a:srgbClr val="262626"/>
                </a:solidFill>
              </a:rPr>
              <a:t> </a:t>
            </a:r>
            <a:r>
              <a:rPr lang="en-GB" sz="2400" dirty="0" err="1">
                <a:solidFill>
                  <a:srgbClr val="262626"/>
                </a:solidFill>
              </a:rPr>
              <a:t>bloků</a:t>
            </a:r>
            <a:r>
              <a:rPr lang="en-GB" sz="2400" dirty="0">
                <a:solidFill>
                  <a:srgbClr val="262626"/>
                </a:solidFill>
              </a:rPr>
              <a:t> pro </a:t>
            </a:r>
            <a:r>
              <a:rPr lang="en-GB" sz="2400" dirty="0" err="1">
                <a:solidFill>
                  <a:srgbClr val="262626"/>
                </a:solidFill>
              </a:rPr>
              <a:t>zajištění</a:t>
            </a:r>
            <a:r>
              <a:rPr lang="en-GB" sz="2400" dirty="0">
                <a:solidFill>
                  <a:srgbClr val="262626"/>
                </a:solidFill>
              </a:rPr>
              <a:t> </a:t>
            </a:r>
            <a:r>
              <a:rPr lang="en-GB" sz="2400" dirty="0" err="1">
                <a:solidFill>
                  <a:srgbClr val="262626"/>
                </a:solidFill>
              </a:rPr>
              <a:t>důvěry</a:t>
            </a:r>
            <a:r>
              <a:rPr lang="en-GB" sz="2400" dirty="0">
                <a:solidFill>
                  <a:srgbClr val="262626"/>
                </a:solidFill>
              </a:rPr>
              <a:t>, </a:t>
            </a:r>
            <a:r>
              <a:rPr lang="en-GB" sz="2400" dirty="0" err="1">
                <a:solidFill>
                  <a:srgbClr val="262626"/>
                </a:solidFill>
              </a:rPr>
              <a:t>transparentnosti</a:t>
            </a:r>
            <a:r>
              <a:rPr lang="en-GB" sz="2400" dirty="0">
                <a:solidFill>
                  <a:srgbClr val="262626"/>
                </a:solidFill>
              </a:rPr>
              <a:t> a </a:t>
            </a:r>
            <a:r>
              <a:rPr lang="en-GB" sz="2400" dirty="0" err="1">
                <a:solidFill>
                  <a:srgbClr val="262626"/>
                </a:solidFill>
              </a:rPr>
              <a:t>sledovatelnosti</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Šifrování</a:t>
            </a:r>
            <a:r>
              <a:rPr lang="en-GB" sz="2400" dirty="0">
                <a:solidFill>
                  <a:srgbClr val="262626"/>
                </a:solidFill>
              </a:rPr>
              <a:t> </a:t>
            </a:r>
            <a:r>
              <a:rPr lang="en-GB" sz="2400" dirty="0" err="1">
                <a:solidFill>
                  <a:srgbClr val="262626"/>
                </a:solidFill>
              </a:rPr>
              <a:t>dat</a:t>
            </a:r>
            <a:r>
              <a:rPr lang="en-GB" sz="2400" dirty="0">
                <a:solidFill>
                  <a:srgbClr val="262626"/>
                </a:solidFill>
              </a:rPr>
              <a:t> v </a:t>
            </a:r>
            <a:r>
              <a:rPr lang="en-GB" sz="2400" dirty="0" err="1">
                <a:solidFill>
                  <a:srgbClr val="262626"/>
                </a:solidFill>
              </a:rPr>
              <a:t>rámci</a:t>
            </a:r>
            <a:r>
              <a:rPr lang="en-GB" sz="2400" dirty="0">
                <a:solidFill>
                  <a:srgbClr val="262626"/>
                </a:solidFill>
              </a:rPr>
              <a:t> </a:t>
            </a:r>
            <a:r>
              <a:rPr lang="en-GB" sz="2400" dirty="0" err="1">
                <a:solidFill>
                  <a:srgbClr val="262626"/>
                </a:solidFill>
              </a:rPr>
              <a:t>každého</a:t>
            </a:r>
            <a:r>
              <a:rPr lang="en-GB" sz="2400" dirty="0">
                <a:solidFill>
                  <a:srgbClr val="262626"/>
                </a:solidFill>
              </a:rPr>
              <a:t> </a:t>
            </a:r>
            <a:r>
              <a:rPr lang="en-GB" sz="2400" dirty="0" err="1">
                <a:solidFill>
                  <a:srgbClr val="262626"/>
                </a:solidFill>
              </a:rPr>
              <a:t>bloku</a:t>
            </a:r>
            <a:r>
              <a:rPr lang="en-GB" sz="2400" dirty="0">
                <a:solidFill>
                  <a:srgbClr val="262626"/>
                </a:solidFill>
              </a:rPr>
              <a:t> a </a:t>
            </a:r>
            <a:r>
              <a:rPr lang="en-GB" sz="2400" dirty="0" err="1">
                <a:solidFill>
                  <a:srgbClr val="262626"/>
                </a:solidFill>
              </a:rPr>
              <a:t>decentralizace</a:t>
            </a:r>
            <a:r>
              <a:rPr lang="en-GB" sz="2400" dirty="0">
                <a:solidFill>
                  <a:srgbClr val="262626"/>
                </a:solidFill>
              </a:rPr>
              <a:t> </a:t>
            </a:r>
            <a:r>
              <a:rPr lang="en-GB" sz="2400" dirty="0" err="1">
                <a:solidFill>
                  <a:srgbClr val="262626"/>
                </a:solidFill>
              </a:rPr>
              <a:t>řízení</a:t>
            </a:r>
            <a:r>
              <a:rPr lang="en-GB" sz="2400" dirty="0">
                <a:solidFill>
                  <a:srgbClr val="262626"/>
                </a:solidFill>
              </a:rPr>
              <a:t> </a:t>
            </a:r>
            <a:r>
              <a:rPr lang="en-GB" sz="2400" dirty="0" err="1">
                <a:solidFill>
                  <a:srgbClr val="262626"/>
                </a:solidFill>
              </a:rPr>
              <a:t>přes</a:t>
            </a:r>
            <a:r>
              <a:rPr lang="en-GB" sz="2400" dirty="0">
                <a:solidFill>
                  <a:srgbClr val="262626"/>
                </a:solidFill>
              </a:rPr>
              <a:t> </a:t>
            </a:r>
            <a:r>
              <a:rPr lang="en-GB" sz="2400" dirty="0" err="1">
                <a:solidFill>
                  <a:srgbClr val="262626"/>
                </a:solidFill>
              </a:rPr>
              <a:t>více</a:t>
            </a:r>
            <a:r>
              <a:rPr lang="en-GB" sz="2400" dirty="0">
                <a:solidFill>
                  <a:srgbClr val="262626"/>
                </a:solidFill>
              </a:rPr>
              <a:t> </a:t>
            </a:r>
            <a:r>
              <a:rPr lang="en-GB" sz="2400" dirty="0" err="1">
                <a:solidFill>
                  <a:srgbClr val="262626"/>
                </a:solidFill>
              </a:rPr>
              <a:t>uzlů</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Využití</a:t>
            </a:r>
            <a:r>
              <a:rPr lang="en-GB" sz="2400" dirty="0">
                <a:solidFill>
                  <a:srgbClr val="262626"/>
                </a:solidFill>
              </a:rPr>
              <a:t> </a:t>
            </a:r>
            <a:r>
              <a:rPr lang="en-GB" sz="2400" dirty="0" err="1">
                <a:solidFill>
                  <a:srgbClr val="262626"/>
                </a:solidFill>
              </a:rPr>
              <a:t>kryptografických</a:t>
            </a:r>
            <a:r>
              <a:rPr lang="en-GB" sz="2400" dirty="0">
                <a:solidFill>
                  <a:srgbClr val="262626"/>
                </a:solidFill>
              </a:rPr>
              <a:t> </a:t>
            </a:r>
            <a:r>
              <a:rPr lang="en-GB" sz="2400" dirty="0" err="1">
                <a:solidFill>
                  <a:srgbClr val="262626"/>
                </a:solidFill>
              </a:rPr>
              <a:t>hashovacích</a:t>
            </a:r>
            <a:r>
              <a:rPr lang="en-GB" sz="2400" dirty="0">
                <a:solidFill>
                  <a:srgbClr val="262626"/>
                </a:solidFill>
              </a:rPr>
              <a:t> </a:t>
            </a:r>
            <a:r>
              <a:rPr lang="en-GB" sz="2400" dirty="0" err="1">
                <a:solidFill>
                  <a:srgbClr val="262626"/>
                </a:solidFill>
              </a:rPr>
              <a:t>algoritmů</a:t>
            </a:r>
            <a:r>
              <a:rPr lang="en-GB" sz="2400" dirty="0">
                <a:solidFill>
                  <a:srgbClr val="262626"/>
                </a:solidFill>
              </a:rPr>
              <a:t> a </a:t>
            </a:r>
            <a:r>
              <a:rPr lang="en-GB" sz="2400" dirty="0" err="1">
                <a:solidFill>
                  <a:srgbClr val="262626"/>
                </a:solidFill>
              </a:rPr>
              <a:t>implementace</a:t>
            </a:r>
            <a:r>
              <a:rPr lang="en-GB" sz="2400" dirty="0">
                <a:solidFill>
                  <a:srgbClr val="262626"/>
                </a:solidFill>
              </a:rPr>
              <a:t> </a:t>
            </a:r>
            <a:r>
              <a:rPr lang="en-GB" sz="2400" dirty="0" err="1">
                <a:solidFill>
                  <a:srgbClr val="262626"/>
                </a:solidFill>
              </a:rPr>
              <a:t>chytrých</a:t>
            </a:r>
            <a:r>
              <a:rPr lang="en-GB" sz="2400" dirty="0">
                <a:solidFill>
                  <a:srgbClr val="262626"/>
                </a:solidFill>
              </a:rPr>
              <a:t> </a:t>
            </a:r>
            <a:r>
              <a:rPr lang="en-GB" sz="2400" dirty="0" err="1">
                <a:solidFill>
                  <a:srgbClr val="262626"/>
                </a:solidFill>
              </a:rPr>
              <a:t>kontraktů</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Vytvoření</a:t>
            </a:r>
            <a:r>
              <a:rPr lang="en-GB" sz="2400" dirty="0">
                <a:solidFill>
                  <a:srgbClr val="262626"/>
                </a:solidFill>
              </a:rPr>
              <a:t> </a:t>
            </a:r>
            <a:r>
              <a:rPr lang="en-GB" sz="2400" dirty="0" err="1">
                <a:solidFill>
                  <a:srgbClr val="262626"/>
                </a:solidFill>
              </a:rPr>
              <a:t>digitální</a:t>
            </a:r>
            <a:r>
              <a:rPr lang="cs-CZ" sz="2400" dirty="0">
                <a:solidFill>
                  <a:srgbClr val="262626"/>
                </a:solidFill>
              </a:rPr>
              <a:t>ch</a:t>
            </a:r>
            <a:r>
              <a:rPr lang="en-GB" sz="2400" dirty="0">
                <a:solidFill>
                  <a:srgbClr val="262626"/>
                </a:solidFill>
              </a:rPr>
              <a:t> </a:t>
            </a:r>
            <a:r>
              <a:rPr lang="cs-CZ" sz="2400">
                <a:solidFill>
                  <a:srgbClr val="262626"/>
                </a:solidFill>
              </a:rPr>
              <a:t>záznamů</a:t>
            </a:r>
            <a:r>
              <a:rPr lang="en-GB" sz="2400">
                <a:solidFill>
                  <a:srgbClr val="262626"/>
                </a:solidFill>
              </a:rPr>
              <a:t> </a:t>
            </a:r>
            <a:r>
              <a:rPr lang="en-GB" sz="2400" dirty="0">
                <a:solidFill>
                  <a:srgbClr val="262626"/>
                </a:solidFill>
              </a:rPr>
              <a:t>a </a:t>
            </a:r>
            <a:r>
              <a:rPr lang="en-GB" sz="2400" dirty="0" err="1">
                <a:solidFill>
                  <a:srgbClr val="262626"/>
                </a:solidFill>
              </a:rPr>
              <a:t>distribuce</a:t>
            </a:r>
            <a:r>
              <a:rPr lang="en-GB" sz="2400" dirty="0">
                <a:solidFill>
                  <a:srgbClr val="262626"/>
                </a:solidFill>
              </a:rPr>
              <a:t> </a:t>
            </a:r>
            <a:r>
              <a:rPr lang="en-GB" sz="2400" dirty="0" err="1">
                <a:solidFill>
                  <a:srgbClr val="262626"/>
                </a:solidFill>
              </a:rPr>
              <a:t>digitálních</a:t>
            </a:r>
            <a:r>
              <a:rPr lang="en-GB" sz="2400" dirty="0">
                <a:solidFill>
                  <a:srgbClr val="262626"/>
                </a:solidFill>
              </a:rPr>
              <a:t> </a:t>
            </a:r>
            <a:r>
              <a:rPr lang="en-GB" sz="2400" dirty="0" err="1">
                <a:solidFill>
                  <a:srgbClr val="262626"/>
                </a:solidFill>
              </a:rPr>
              <a:t>aktiv</a:t>
            </a:r>
            <a:r>
              <a:rPr lang="en-GB" sz="2400" dirty="0">
                <a:solidFill>
                  <a:srgbClr val="262626"/>
                </a:solidFill>
              </a:rPr>
              <a:t>.</a:t>
            </a:r>
          </a:p>
        </p:txBody>
      </p:sp>
    </p:spTree>
    <p:extLst>
      <p:ext uri="{BB962C8B-B14F-4D97-AF65-F5344CB8AC3E}">
        <p14:creationId xmlns:p14="http://schemas.microsoft.com/office/powerpoint/2010/main" val="10426627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Shape 1073"/>
        <p:cNvGrpSpPr/>
        <p:nvPr/>
      </p:nvGrpSpPr>
      <p:grpSpPr>
        <a:xfrm>
          <a:off x="0" y="0"/>
          <a:ext cx="0" cy="0"/>
          <a:chOff x="0" y="0"/>
          <a:chExt cx="0" cy="0"/>
        </a:xfrm>
      </p:grpSpPr>
      <p:sp>
        <p:nvSpPr>
          <p:cNvPr id="1074" name="Google Shape;1074;p62"/>
          <p:cNvSpPr/>
          <p:nvPr/>
        </p:nvSpPr>
        <p:spPr>
          <a:xfrm>
            <a:off x="2940" y="885826"/>
            <a:ext cx="10712264" cy="4816082"/>
          </a:xfrm>
          <a:custGeom>
            <a:avLst/>
            <a:gdLst/>
            <a:ahLst/>
            <a:cxnLst/>
            <a:rect l="l" t="t" r="r" b="b"/>
            <a:pathLst>
              <a:path w="10692130" h="5749290" extrusionOk="0">
                <a:moveTo>
                  <a:pt x="10692003" y="0"/>
                </a:moveTo>
                <a:lnTo>
                  <a:pt x="0" y="0"/>
                </a:lnTo>
                <a:lnTo>
                  <a:pt x="0" y="5749201"/>
                </a:lnTo>
                <a:lnTo>
                  <a:pt x="10692003" y="5749201"/>
                </a:lnTo>
                <a:lnTo>
                  <a:pt x="10692003"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076" name="Google Shape;1076;p62"/>
          <p:cNvGrpSpPr/>
          <p:nvPr/>
        </p:nvGrpSpPr>
        <p:grpSpPr>
          <a:xfrm>
            <a:off x="4341884" y="1462964"/>
            <a:ext cx="2886317" cy="2813653"/>
            <a:chOff x="2262504" y="2609557"/>
            <a:chExt cx="1345882" cy="1311999"/>
          </a:xfrm>
        </p:grpSpPr>
        <p:grpSp>
          <p:nvGrpSpPr>
            <p:cNvPr id="1077" name="Google Shape;1077;p62"/>
            <p:cNvGrpSpPr/>
            <p:nvPr/>
          </p:nvGrpSpPr>
          <p:grpSpPr>
            <a:xfrm>
              <a:off x="2847815" y="2734283"/>
              <a:ext cx="760571" cy="1187273"/>
              <a:chOff x="2847815" y="2734283"/>
              <a:chExt cx="760571" cy="1187273"/>
            </a:xfrm>
          </p:grpSpPr>
          <p:grpSp>
            <p:nvGrpSpPr>
              <p:cNvPr id="1078" name="Google Shape;1078;p62"/>
              <p:cNvGrpSpPr/>
              <p:nvPr/>
            </p:nvGrpSpPr>
            <p:grpSpPr>
              <a:xfrm>
                <a:off x="3093560" y="2734283"/>
                <a:ext cx="373380" cy="316098"/>
                <a:chOff x="3093560" y="2734283"/>
                <a:chExt cx="373380" cy="316098"/>
              </a:xfrm>
            </p:grpSpPr>
            <p:sp>
              <p:nvSpPr>
                <p:cNvPr id="1079" name="Google Shape;1079;p6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0" name="Google Shape;1080;p6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1" name="Google Shape;1081;p6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082" name="Google Shape;1082;p62"/>
              <p:cNvGrpSpPr/>
              <p:nvPr/>
            </p:nvGrpSpPr>
            <p:grpSpPr>
              <a:xfrm>
                <a:off x="2847815" y="3185580"/>
                <a:ext cx="373380" cy="316099"/>
                <a:chOff x="2847815" y="3185580"/>
                <a:chExt cx="373380" cy="316099"/>
              </a:xfrm>
            </p:grpSpPr>
            <p:sp>
              <p:nvSpPr>
                <p:cNvPr id="1083" name="Google Shape;1083;p6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4" name="Google Shape;1084;p6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5" name="Google Shape;1085;p6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086" name="Google Shape;1086;p62"/>
              <p:cNvGrpSpPr/>
              <p:nvPr/>
            </p:nvGrpSpPr>
            <p:grpSpPr>
              <a:xfrm>
                <a:off x="3385025" y="3181772"/>
                <a:ext cx="222409" cy="316098"/>
                <a:chOff x="3385025" y="3181772"/>
                <a:chExt cx="222409" cy="316098"/>
              </a:xfrm>
            </p:grpSpPr>
            <p:sp>
              <p:nvSpPr>
                <p:cNvPr id="1087" name="Google Shape;1087;p6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8" name="Google Shape;1088;p6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9" name="Google Shape;1089;p6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090" name="Google Shape;1090;p62"/>
              <p:cNvGrpSpPr/>
              <p:nvPr/>
            </p:nvGrpSpPr>
            <p:grpSpPr>
              <a:xfrm>
                <a:off x="3139042" y="3633069"/>
                <a:ext cx="373618" cy="288487"/>
                <a:chOff x="3139042" y="3633069"/>
                <a:chExt cx="373618" cy="288487"/>
              </a:xfrm>
            </p:grpSpPr>
            <p:sp>
              <p:nvSpPr>
                <p:cNvPr id="1091" name="Google Shape;1091;p6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2" name="Google Shape;1092;p6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3" name="Google Shape;1093;p6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094" name="Google Shape;1094;p6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5" name="Google Shape;1095;p6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6" name="Google Shape;1096;p6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7" name="Google Shape;1097;p6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8" name="Google Shape;1098;p6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9" name="Google Shape;1099;p6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100" name="Google Shape;1100;p62"/>
            <p:cNvGrpSpPr/>
            <p:nvPr/>
          </p:nvGrpSpPr>
          <p:grpSpPr>
            <a:xfrm>
              <a:off x="2262504" y="2609557"/>
              <a:ext cx="912494" cy="1194890"/>
              <a:chOff x="2262504" y="2609557"/>
              <a:chExt cx="912494" cy="1194890"/>
            </a:xfrm>
          </p:grpSpPr>
          <p:grpSp>
            <p:nvGrpSpPr>
              <p:cNvPr id="1101" name="Google Shape;1101;p62"/>
              <p:cNvGrpSpPr/>
              <p:nvPr/>
            </p:nvGrpSpPr>
            <p:grpSpPr>
              <a:xfrm>
                <a:off x="2262504" y="3184628"/>
                <a:ext cx="751522" cy="619819"/>
                <a:chOff x="2262504" y="3184628"/>
                <a:chExt cx="751522" cy="619819"/>
              </a:xfrm>
            </p:grpSpPr>
            <p:sp>
              <p:nvSpPr>
                <p:cNvPr id="1102" name="Google Shape;1102;p6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3" name="Google Shape;1103;p6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4" name="Google Shape;1104;p6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5" name="Google Shape;1105;p6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6" name="Google Shape;1106;p6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7" name="Google Shape;1107;p6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8" name="Google Shape;1108;p6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9" name="Google Shape;1109;p6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0" name="Google Shape;1110;p6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1" name="Google Shape;1111;p6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2" name="Google Shape;1112;p6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113" name="Google Shape;1113;p62"/>
              <p:cNvGrpSpPr/>
              <p:nvPr/>
            </p:nvGrpSpPr>
            <p:grpSpPr>
              <a:xfrm>
                <a:off x="2270124" y="2609557"/>
                <a:ext cx="904874" cy="408453"/>
                <a:chOff x="2270124" y="2609557"/>
                <a:chExt cx="904874" cy="408453"/>
              </a:xfrm>
            </p:grpSpPr>
            <p:sp>
              <p:nvSpPr>
                <p:cNvPr id="1114" name="Google Shape;1114;p6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5" name="Google Shape;1115;p6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6" name="Google Shape;1116;p6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7" name="Google Shape;1117;p6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8" name="Google Shape;1118;p6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9" name="Google Shape;1119;p6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0" name="Google Shape;1120;p6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1" name="Google Shape;1121;p6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2" name="Google Shape;1122;p6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3" name="Google Shape;1123;p6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124" name="Google Shape;1124;p62"/>
              <p:cNvGrpSpPr/>
              <p:nvPr/>
            </p:nvGrpSpPr>
            <p:grpSpPr>
              <a:xfrm>
                <a:off x="2307271" y="3065615"/>
                <a:ext cx="207645" cy="85689"/>
                <a:chOff x="2307271" y="3065615"/>
                <a:chExt cx="207645" cy="85689"/>
              </a:xfrm>
            </p:grpSpPr>
            <p:sp>
              <p:nvSpPr>
                <p:cNvPr id="1125" name="Google Shape;1125;p6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6" name="Google Shape;1126;p6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7" name="Google Shape;1127;p6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pic>
        <p:nvPicPr>
          <p:cNvPr id="2" name="Picture 1">
            <a:extLst>
              <a:ext uri="{FF2B5EF4-FFF2-40B4-BE49-F238E27FC236}">
                <a16:creationId xmlns:a16="http://schemas.microsoft.com/office/drawing/2014/main" id="{061F0417-EB5B-2698-E091-F5E7AE89EF81}"/>
              </a:ext>
            </a:extLst>
          </p:cNvPr>
          <p:cNvPicPr>
            <a:picLocks noChangeAspect="1"/>
          </p:cNvPicPr>
          <p:nvPr/>
        </p:nvPicPr>
        <p:blipFill>
          <a:blip r:embed="rId3"/>
          <a:stretch>
            <a:fillRect/>
          </a:stretch>
        </p:blipFill>
        <p:spPr>
          <a:xfrm>
            <a:off x="8875443" y="6406845"/>
            <a:ext cx="1638095" cy="342857"/>
          </a:xfrm>
          <a:prstGeom prst="rect">
            <a:avLst/>
          </a:prstGeom>
        </p:spPr>
      </p:pic>
      <p:sp>
        <p:nvSpPr>
          <p:cNvPr id="3" name="TextBox 2">
            <a:extLst>
              <a:ext uri="{FF2B5EF4-FFF2-40B4-BE49-F238E27FC236}">
                <a16:creationId xmlns:a16="http://schemas.microsoft.com/office/drawing/2014/main" id="{82C0E974-C83C-D6ED-BD00-89B566ED4DDB}"/>
              </a:ext>
            </a:extLst>
          </p:cNvPr>
          <p:cNvSpPr txBox="1"/>
          <p:nvPr/>
        </p:nvSpPr>
        <p:spPr>
          <a:xfrm>
            <a:off x="8113684" y="6749702"/>
            <a:ext cx="2399373" cy="630942"/>
          </a:xfrm>
          <a:prstGeom prst="rect">
            <a:avLst/>
          </a:prstGeom>
          <a:noFill/>
        </p:spPr>
        <p:txBody>
          <a:bodyPr wrap="square">
            <a:spAutoFit/>
          </a:bodyPr>
          <a:lstStyle/>
          <a:p>
            <a:pPr algn="just"/>
            <a:r>
              <a:rPr lang="en-GB" sz="700" dirty="0" err="1"/>
              <a:t>Financováno</a:t>
            </a:r>
            <a:r>
              <a:rPr lang="en-GB" sz="700" dirty="0"/>
              <a:t> </a:t>
            </a:r>
            <a:r>
              <a:rPr lang="en-GB" sz="700" dirty="0" err="1"/>
              <a:t>Evropskou</a:t>
            </a:r>
            <a:r>
              <a:rPr lang="en-GB" sz="700" dirty="0"/>
              <a:t> </a:t>
            </a:r>
            <a:r>
              <a:rPr lang="en-GB" sz="700" dirty="0" err="1"/>
              <a:t>unií</a:t>
            </a:r>
            <a:r>
              <a:rPr lang="en-GB" sz="700" dirty="0"/>
              <a:t>. </a:t>
            </a:r>
            <a:r>
              <a:rPr lang="en-GB" sz="700" dirty="0" err="1"/>
              <a:t>Názory</a:t>
            </a:r>
            <a:r>
              <a:rPr lang="en-GB" sz="700" dirty="0"/>
              <a:t> </a:t>
            </a:r>
            <a:r>
              <a:rPr lang="en-GB" sz="700" dirty="0" err="1"/>
              <a:t>vyjádřené</a:t>
            </a:r>
            <a:r>
              <a:rPr lang="en-GB" sz="700" dirty="0"/>
              <a:t> </a:t>
            </a:r>
            <a:r>
              <a:rPr lang="en-GB" sz="700" dirty="0" err="1"/>
              <a:t>jsou</a:t>
            </a:r>
            <a:r>
              <a:rPr lang="en-GB" sz="700" dirty="0"/>
              <a:t> </a:t>
            </a:r>
            <a:r>
              <a:rPr lang="en-GB" sz="700" dirty="0" err="1"/>
              <a:t>názory</a:t>
            </a:r>
            <a:r>
              <a:rPr lang="en-GB" sz="700" dirty="0"/>
              <a:t> </a:t>
            </a:r>
            <a:r>
              <a:rPr lang="en-GB" sz="700" dirty="0" err="1"/>
              <a:t>autora</a:t>
            </a:r>
            <a:r>
              <a:rPr lang="en-GB" sz="700" dirty="0"/>
              <a:t> a </a:t>
            </a:r>
            <a:r>
              <a:rPr lang="en-GB" sz="700" dirty="0" err="1"/>
              <a:t>neodráží</a:t>
            </a:r>
            <a:r>
              <a:rPr lang="en-GB" sz="700" dirty="0"/>
              <a:t> </a:t>
            </a:r>
            <a:r>
              <a:rPr lang="en-GB" sz="700" dirty="0" err="1"/>
              <a:t>nutně</a:t>
            </a:r>
            <a:r>
              <a:rPr lang="en-GB" sz="700" dirty="0"/>
              <a:t> </a:t>
            </a:r>
            <a:r>
              <a:rPr lang="en-GB" sz="700" dirty="0" err="1"/>
              <a:t>oficiální</a:t>
            </a:r>
            <a:r>
              <a:rPr lang="en-GB" sz="700" dirty="0"/>
              <a:t> </a:t>
            </a:r>
            <a:r>
              <a:rPr lang="en-GB" sz="700" dirty="0" err="1"/>
              <a:t>stanovisko</a:t>
            </a:r>
            <a:r>
              <a:rPr lang="en-GB" sz="700" dirty="0"/>
              <a:t> </a:t>
            </a:r>
            <a:r>
              <a:rPr lang="en-GB" sz="700" dirty="0" err="1"/>
              <a:t>Evropské</a:t>
            </a:r>
            <a:r>
              <a:rPr lang="en-GB" sz="700" dirty="0"/>
              <a:t> </a:t>
            </a:r>
            <a:r>
              <a:rPr lang="en-GB" sz="700" dirty="0" err="1"/>
              <a:t>unie</a:t>
            </a:r>
            <a:r>
              <a:rPr lang="en-GB" sz="700" dirty="0"/>
              <a:t> </a:t>
            </a:r>
            <a:r>
              <a:rPr lang="en-GB" sz="700" dirty="0" err="1"/>
              <a:t>či</a:t>
            </a:r>
            <a:r>
              <a:rPr lang="en-GB" sz="700" dirty="0"/>
              <a:t> </a:t>
            </a:r>
            <a:r>
              <a:rPr lang="en-GB" sz="700" dirty="0" err="1"/>
              <a:t>Evropské</a:t>
            </a:r>
            <a:r>
              <a:rPr lang="en-GB" sz="700" dirty="0"/>
              <a:t> </a:t>
            </a:r>
            <a:r>
              <a:rPr lang="en-GB" sz="700" dirty="0" err="1"/>
              <a:t>výkonné</a:t>
            </a:r>
            <a:r>
              <a:rPr lang="en-GB" sz="700" dirty="0"/>
              <a:t> </a:t>
            </a:r>
            <a:r>
              <a:rPr lang="en-GB" sz="700" dirty="0" err="1"/>
              <a:t>agentury</a:t>
            </a:r>
            <a:r>
              <a:rPr lang="en-GB" sz="700" dirty="0"/>
              <a:t> pro </a:t>
            </a:r>
            <a:r>
              <a:rPr lang="en-GB" sz="700" dirty="0" err="1"/>
              <a:t>vzdělávání</a:t>
            </a:r>
            <a:r>
              <a:rPr lang="en-GB" sz="700" dirty="0"/>
              <a:t> a </a:t>
            </a:r>
            <a:r>
              <a:rPr lang="en-GB" sz="700" dirty="0" err="1"/>
              <a:t>kulturu</a:t>
            </a:r>
            <a:r>
              <a:rPr lang="en-GB" sz="700" dirty="0"/>
              <a:t> (EACEA).  </a:t>
            </a:r>
            <a:r>
              <a:rPr lang="en-GB" sz="700" dirty="0" err="1"/>
              <a:t>Evropská</a:t>
            </a:r>
            <a:r>
              <a:rPr lang="en-GB" sz="700" dirty="0"/>
              <a:t> </a:t>
            </a:r>
            <a:r>
              <a:rPr lang="en-GB" sz="700" dirty="0" err="1"/>
              <a:t>unie</a:t>
            </a:r>
            <a:r>
              <a:rPr lang="en-GB" sz="700" dirty="0"/>
              <a:t> ani EACEA za </a:t>
            </a:r>
            <a:r>
              <a:rPr lang="en-GB" sz="700" dirty="0" err="1"/>
              <a:t>vyjádřené</a:t>
            </a:r>
            <a:r>
              <a:rPr lang="en-GB" sz="700" dirty="0"/>
              <a:t> </a:t>
            </a:r>
            <a:r>
              <a:rPr lang="en-GB" sz="700" dirty="0" err="1"/>
              <a:t>názory</a:t>
            </a:r>
            <a:r>
              <a:rPr lang="en-GB" sz="700" dirty="0"/>
              <a:t> </a:t>
            </a:r>
            <a:r>
              <a:rPr lang="en-GB" sz="700" dirty="0" err="1"/>
              <a:t>nenese</a:t>
            </a:r>
            <a:r>
              <a:rPr lang="en-GB" sz="700" dirty="0"/>
              <a:t> </a:t>
            </a:r>
            <a:r>
              <a:rPr lang="en-GB" sz="700" dirty="0" err="1"/>
              <a:t>odpovědnost</a:t>
            </a:r>
            <a:r>
              <a:rPr lang="en-GB" sz="700" dirty="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pic>
        <p:nvPicPr>
          <p:cNvPr id="365" name="Google Shape;365;g283a1922f65_0_7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66" name="Google Shape;366;g283a1922f65_0_76"/>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CO JE TECHNOLOGIE BLOCKCHAIN?</a:t>
            </a:r>
            <a:endParaRPr lang="en-GB" sz="1400" i="0" u="none" strike="noStrike" cap="none" dirty="0">
              <a:solidFill>
                <a:schemeClr val="lt1"/>
              </a:solidFill>
              <a:latin typeface="Open Sans"/>
              <a:ea typeface="Open Sans"/>
              <a:cs typeface="Open Sans"/>
              <a:sym typeface="Open Sans"/>
            </a:endParaRPr>
          </a:p>
        </p:txBody>
      </p:sp>
      <p:sp>
        <p:nvSpPr>
          <p:cNvPr id="367" name="Google Shape;367;g283a1922f65_0_76"/>
          <p:cNvSpPr txBox="1"/>
          <p:nvPr/>
        </p:nvSpPr>
        <p:spPr>
          <a:xfrm>
            <a:off x="438850" y="1512825"/>
            <a:ext cx="46569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en-GB" sz="2200" dirty="0" err="1">
                <a:solidFill>
                  <a:schemeClr val="dk1"/>
                </a:solidFill>
                <a:latin typeface="Calibri" panose="020F0502020204030204" pitchFamily="34" charset="0"/>
                <a:ea typeface="Calibri"/>
                <a:cs typeface="Calibri" panose="020F0502020204030204" pitchFamily="34" charset="0"/>
                <a:sym typeface="Calibri"/>
              </a:rPr>
              <a:t>Nejznámější</a:t>
            </a:r>
            <a:r>
              <a:rPr lang="en-GB" sz="2200" dirty="0">
                <a:solidFill>
                  <a:schemeClr val="dk1"/>
                </a:solidFill>
                <a:latin typeface="Calibri" panose="020F0502020204030204" pitchFamily="34" charset="0"/>
                <a:ea typeface="Calibri"/>
                <a:cs typeface="Calibri" panose="020F0502020204030204" pitchFamily="34" charset="0"/>
                <a:sym typeface="Calibri"/>
              </a:rPr>
              <a:t> pro </a:t>
            </a:r>
            <a:r>
              <a:rPr lang="en-GB" sz="2200" dirty="0" err="1">
                <a:solidFill>
                  <a:schemeClr val="dk1"/>
                </a:solidFill>
                <a:latin typeface="Calibri" panose="020F0502020204030204" pitchFamily="34" charset="0"/>
                <a:ea typeface="Calibri"/>
                <a:cs typeface="Calibri" panose="020F0502020204030204" pitchFamily="34" charset="0"/>
                <a:sym typeface="Calibri"/>
              </a:rPr>
              <a:t>svou</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klíčovou</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roli</a:t>
            </a:r>
            <a:r>
              <a:rPr lang="en-GB" sz="2200" dirty="0">
                <a:solidFill>
                  <a:schemeClr val="dk1"/>
                </a:solidFill>
                <a:latin typeface="Calibri" panose="020F0502020204030204" pitchFamily="34" charset="0"/>
                <a:ea typeface="Calibri"/>
                <a:cs typeface="Calibri" panose="020F0502020204030204" pitchFamily="34" charset="0"/>
                <a:sym typeface="Calibri"/>
              </a:rPr>
              <a:t> v </a:t>
            </a:r>
            <a:r>
              <a:rPr lang="en-GB" sz="2200" dirty="0" err="1">
                <a:solidFill>
                  <a:schemeClr val="dk1"/>
                </a:solidFill>
                <a:latin typeface="Calibri" panose="020F0502020204030204" pitchFamily="34" charset="0"/>
                <a:ea typeface="Calibri"/>
                <a:cs typeface="Calibri" panose="020F0502020204030204" pitchFamily="34" charset="0"/>
                <a:sym typeface="Calibri"/>
              </a:rPr>
              <a:t>kryptoměnových</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systémech</a:t>
            </a:r>
            <a:r>
              <a:rPr lang="en-GB" sz="2200" dirty="0">
                <a:solidFill>
                  <a:schemeClr val="dk1"/>
                </a:solidFill>
                <a:latin typeface="Calibri" panose="020F0502020204030204" pitchFamily="34" charset="0"/>
                <a:ea typeface="Calibri"/>
                <a:cs typeface="Calibri" panose="020F0502020204030204" pitchFamily="34" charset="0"/>
                <a:sym typeface="Calibri"/>
              </a:rPr>
              <a:t> pro </a:t>
            </a:r>
            <a:r>
              <a:rPr lang="en-GB" sz="2200" dirty="0" err="1">
                <a:solidFill>
                  <a:schemeClr val="dk1"/>
                </a:solidFill>
                <a:latin typeface="Calibri" panose="020F0502020204030204" pitchFamily="34" charset="0"/>
                <a:ea typeface="Calibri"/>
                <a:cs typeface="Calibri" panose="020F0502020204030204" pitchFamily="34" charset="0"/>
                <a:sym typeface="Calibri"/>
              </a:rPr>
              <a:t>udržování</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bezpečného</a:t>
            </a:r>
            <a:r>
              <a:rPr lang="en-GB" sz="2200" dirty="0">
                <a:solidFill>
                  <a:schemeClr val="dk1"/>
                </a:solidFill>
                <a:latin typeface="Calibri" panose="020F0502020204030204" pitchFamily="34" charset="0"/>
                <a:ea typeface="Calibri"/>
                <a:cs typeface="Calibri" panose="020F0502020204030204" pitchFamily="34" charset="0"/>
                <a:sym typeface="Calibri"/>
              </a:rPr>
              <a:t> a </a:t>
            </a:r>
            <a:r>
              <a:rPr lang="en-GB" sz="2200" dirty="0" err="1">
                <a:solidFill>
                  <a:schemeClr val="dk1"/>
                </a:solidFill>
                <a:latin typeface="Calibri" panose="020F0502020204030204" pitchFamily="34" charset="0"/>
                <a:ea typeface="Calibri"/>
                <a:cs typeface="Calibri" panose="020F0502020204030204" pitchFamily="34" charset="0"/>
                <a:sym typeface="Calibri"/>
              </a:rPr>
              <a:t>decentralizovaného</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záznamu</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transakcí</a:t>
            </a: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en-GB" sz="2200" dirty="0" err="1">
                <a:solidFill>
                  <a:schemeClr val="dk1"/>
                </a:solidFill>
                <a:latin typeface="Calibri" panose="020F0502020204030204" pitchFamily="34" charset="0"/>
                <a:ea typeface="Calibri"/>
                <a:cs typeface="Calibri" panose="020F0502020204030204" pitchFamily="34" charset="0"/>
                <a:sym typeface="Calibri"/>
              </a:rPr>
              <a:t>Není</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omezeno</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na</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použití</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kryptoměn</a:t>
            </a: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en-GB" sz="2200" dirty="0" err="1">
                <a:solidFill>
                  <a:schemeClr val="dk1"/>
                </a:solidFill>
                <a:latin typeface="Calibri" panose="020F0502020204030204" pitchFamily="34" charset="0"/>
                <a:ea typeface="Calibri"/>
                <a:cs typeface="Calibri" panose="020F0502020204030204" pitchFamily="34" charset="0"/>
                <a:sym typeface="Calibri"/>
              </a:rPr>
              <a:t>Blockchainy</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lze</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použít</a:t>
            </a:r>
            <a:r>
              <a:rPr lang="en-GB" sz="2200" dirty="0">
                <a:solidFill>
                  <a:schemeClr val="dk1"/>
                </a:solidFill>
                <a:latin typeface="Calibri" panose="020F0502020204030204" pitchFamily="34" charset="0"/>
                <a:ea typeface="Calibri"/>
                <a:cs typeface="Calibri" panose="020F0502020204030204" pitchFamily="34" charset="0"/>
                <a:sym typeface="Calibri"/>
              </a:rPr>
              <a:t> k </a:t>
            </a:r>
            <a:r>
              <a:rPr lang="en-GB" sz="2200" dirty="0" err="1">
                <a:solidFill>
                  <a:schemeClr val="dk1"/>
                </a:solidFill>
                <a:latin typeface="Calibri" panose="020F0502020204030204" pitchFamily="34" charset="0"/>
                <a:ea typeface="Calibri"/>
                <a:cs typeface="Calibri" panose="020F0502020204030204" pitchFamily="34" charset="0"/>
                <a:sym typeface="Calibri"/>
              </a:rPr>
              <a:t>tomu</a:t>
            </a:r>
            <a:r>
              <a:rPr lang="en-GB" sz="2200" dirty="0">
                <a:solidFill>
                  <a:schemeClr val="dk1"/>
                </a:solidFill>
                <a:latin typeface="Calibri" panose="020F0502020204030204" pitchFamily="34" charset="0"/>
                <a:ea typeface="Calibri"/>
                <a:cs typeface="Calibri" panose="020F0502020204030204" pitchFamily="34" charset="0"/>
                <a:sym typeface="Calibri"/>
              </a:rPr>
              <a:t>, aby </a:t>
            </a:r>
            <a:r>
              <a:rPr lang="en-GB" sz="2200" dirty="0" err="1">
                <a:solidFill>
                  <a:schemeClr val="dk1"/>
                </a:solidFill>
                <a:latin typeface="Calibri" panose="020F0502020204030204" pitchFamily="34" charset="0"/>
                <a:ea typeface="Calibri"/>
                <a:cs typeface="Calibri" panose="020F0502020204030204" pitchFamily="34" charset="0"/>
                <a:sym typeface="Calibri"/>
              </a:rPr>
              <a:t>byla</a:t>
            </a:r>
            <a:r>
              <a:rPr lang="en-GB" sz="2200" dirty="0">
                <a:solidFill>
                  <a:schemeClr val="dk1"/>
                </a:solidFill>
                <a:latin typeface="Calibri" panose="020F0502020204030204" pitchFamily="34" charset="0"/>
                <a:ea typeface="Calibri"/>
                <a:cs typeface="Calibri" panose="020F0502020204030204" pitchFamily="34" charset="0"/>
                <a:sym typeface="Calibri"/>
              </a:rPr>
              <a:t> data v </a:t>
            </a:r>
            <a:r>
              <a:rPr lang="en-GB" sz="2200" dirty="0" err="1">
                <a:solidFill>
                  <a:schemeClr val="dk1"/>
                </a:solidFill>
                <a:latin typeface="Calibri" panose="020F0502020204030204" pitchFamily="34" charset="0"/>
                <a:ea typeface="Calibri"/>
                <a:cs typeface="Calibri" panose="020F0502020204030204" pitchFamily="34" charset="0"/>
                <a:sym typeface="Calibri"/>
              </a:rPr>
              <a:t>jakémkoli</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odvětví</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cs-CZ" sz="2200" b="1" dirty="0" err="1">
                <a:solidFill>
                  <a:schemeClr val="dk1"/>
                </a:solidFill>
                <a:latin typeface="Calibri" panose="020F0502020204030204" pitchFamily="34" charset="0"/>
                <a:ea typeface="Calibri"/>
                <a:cs typeface="Calibri" panose="020F0502020204030204" pitchFamily="34" charset="0"/>
                <a:sym typeface="Calibri"/>
              </a:rPr>
              <a:t>imutabilní</a:t>
            </a:r>
            <a:r>
              <a:rPr lang="en-GB" sz="2200" dirty="0">
                <a:solidFill>
                  <a:schemeClr val="dk1"/>
                </a:solidFill>
                <a:latin typeface="Calibri" panose="020F0502020204030204" pitchFamily="34" charset="0"/>
                <a:ea typeface="Calibri"/>
                <a:cs typeface="Calibri" panose="020F0502020204030204" pitchFamily="34" charset="0"/>
                <a:sym typeface="Calibri"/>
              </a:rPr>
              <a:t> – </a:t>
            </a:r>
            <a:r>
              <a:rPr lang="en-GB" sz="2200" dirty="0" err="1">
                <a:solidFill>
                  <a:schemeClr val="dk1"/>
                </a:solidFill>
                <a:latin typeface="Calibri" panose="020F0502020204030204" pitchFamily="34" charset="0"/>
                <a:ea typeface="Calibri"/>
                <a:cs typeface="Calibri" panose="020F0502020204030204" pitchFamily="34" charset="0"/>
                <a:sym typeface="Calibri"/>
              </a:rPr>
              <a:t>termín</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používaný</a:t>
            </a:r>
            <a:r>
              <a:rPr lang="en-GB" sz="2200" dirty="0">
                <a:solidFill>
                  <a:schemeClr val="dk1"/>
                </a:solidFill>
                <a:latin typeface="Calibri" panose="020F0502020204030204" pitchFamily="34" charset="0"/>
                <a:ea typeface="Calibri"/>
                <a:cs typeface="Calibri" panose="020F0502020204030204" pitchFamily="34" charset="0"/>
                <a:sym typeface="Calibri"/>
              </a:rPr>
              <a:t> k </a:t>
            </a:r>
            <a:r>
              <a:rPr lang="en-GB" sz="2200" dirty="0" err="1">
                <a:solidFill>
                  <a:schemeClr val="dk1"/>
                </a:solidFill>
                <a:latin typeface="Calibri" panose="020F0502020204030204" pitchFamily="34" charset="0"/>
                <a:ea typeface="Calibri"/>
                <a:cs typeface="Calibri" panose="020F0502020204030204" pitchFamily="34" charset="0"/>
                <a:sym typeface="Calibri"/>
              </a:rPr>
              <a:t>popisu</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nemožnosti</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být</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změněna</a:t>
            </a:r>
            <a:r>
              <a:rPr lang="en-GB" sz="2200" dirty="0">
                <a:solidFill>
                  <a:schemeClr val="dk1"/>
                </a:solidFill>
                <a:latin typeface="Calibri" panose="020F0502020204030204" pitchFamily="34" charset="0"/>
                <a:ea typeface="Calibri"/>
                <a:cs typeface="Calibri" panose="020F0502020204030204" pitchFamily="34" charset="0"/>
                <a:sym typeface="Calibri"/>
              </a:rPr>
              <a:t>.</a:t>
            </a: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en-GB" sz="2200" dirty="0" err="1">
                <a:solidFill>
                  <a:schemeClr val="dk1"/>
                </a:solidFill>
                <a:latin typeface="Calibri" panose="020F0502020204030204" pitchFamily="34" charset="0"/>
                <a:ea typeface="Calibri"/>
                <a:cs typeface="Calibri" panose="020F0502020204030204" pitchFamily="34" charset="0"/>
                <a:sym typeface="Calibri"/>
              </a:rPr>
              <a:t>Velmi</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často</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označované</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jako</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b="1" dirty="0" err="1">
                <a:solidFill>
                  <a:schemeClr val="dk1"/>
                </a:solidFill>
                <a:latin typeface="Calibri" panose="020F0502020204030204" pitchFamily="34" charset="0"/>
                <a:ea typeface="Calibri"/>
                <a:cs typeface="Calibri" panose="020F0502020204030204" pitchFamily="34" charset="0"/>
                <a:sym typeface="Calibri"/>
              </a:rPr>
              <a:t>decentralizované</a:t>
            </a:r>
            <a:endParaRPr lang="en-GB" sz="2200" b="1" dirty="0">
              <a:latin typeface="Calibri" panose="020F0502020204030204" pitchFamily="34" charset="0"/>
              <a:ea typeface="Calibri"/>
              <a:cs typeface="Calibri" panose="020F0502020204030204" pitchFamily="34" charset="0"/>
              <a:sym typeface="Calibri"/>
            </a:endParaRPr>
          </a:p>
        </p:txBody>
      </p:sp>
      <p:pic>
        <p:nvPicPr>
          <p:cNvPr id="368" name="Google Shape;368;g283a1922f65_0_76"/>
          <p:cNvPicPr preferRelativeResize="0"/>
          <p:nvPr/>
        </p:nvPicPr>
        <p:blipFill rotWithShape="1">
          <a:blip r:embed="rId4">
            <a:alphaModFix/>
          </a:blip>
          <a:srcRect r="46187"/>
          <a:stretch/>
        </p:blipFill>
        <p:spPr>
          <a:xfrm>
            <a:off x="5309110" y="1512825"/>
            <a:ext cx="5127117" cy="57452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82" name="Google Shape;382;g283a1922f65_0_9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83" name="Google Shape;383;g283a1922f65_0_92"/>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PRŮMYSLOVÉ VYUŽITÍ BLOCKCHAINU</a:t>
            </a:r>
            <a:endParaRPr sz="1400" i="0" u="none" strike="noStrike" cap="none" dirty="0">
              <a:solidFill>
                <a:schemeClr val="lt1"/>
              </a:solidFill>
              <a:latin typeface="Open Sans"/>
              <a:ea typeface="Open Sans"/>
              <a:cs typeface="Open Sans"/>
              <a:sym typeface="Open Sans"/>
            </a:endParaRPr>
          </a:p>
        </p:txBody>
      </p:sp>
      <p:sp>
        <p:nvSpPr>
          <p:cNvPr id="384" name="Google Shape;384;g283a1922f65_0_92"/>
          <p:cNvSpPr txBox="1"/>
          <p:nvPr/>
        </p:nvSpPr>
        <p:spPr>
          <a:xfrm>
            <a:off x="438850" y="162712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chemeClr val="dk1"/>
              </a:buClr>
              <a:buSzPts val="2200"/>
              <a:buFont typeface="Calibri"/>
              <a:buChar char="●"/>
            </a:pPr>
            <a:r>
              <a:rPr lang="cs-CZ" sz="2000" dirty="0">
                <a:latin typeface="Calibri" panose="020F0502020204030204" pitchFamily="34" charset="0"/>
                <a:cs typeface="Calibri" panose="020F0502020204030204" pitchFamily="34" charset="0"/>
              </a:rPr>
              <a:t>Blockchain je nově vznikající technologie, která je inovativním způsobem přijímána </a:t>
            </a:r>
            <a:r>
              <a:rPr lang="cs-CZ" sz="2000" b="1" dirty="0">
                <a:latin typeface="Calibri" panose="020F0502020204030204" pitchFamily="34" charset="0"/>
                <a:cs typeface="Calibri" panose="020F0502020204030204" pitchFamily="34" charset="0"/>
              </a:rPr>
              <a:t>různými průmyslovými odvětvími</a:t>
            </a:r>
            <a:r>
              <a:rPr lang="cs-CZ" sz="2000" dirty="0">
                <a:latin typeface="Calibri" panose="020F0502020204030204" pitchFamily="34" charset="0"/>
                <a:cs typeface="Calibri" panose="020F0502020204030204" pitchFamily="34" charset="0"/>
              </a:rPr>
              <a:t>, včetně</a:t>
            </a:r>
            <a:r>
              <a:rPr lang="en-US" sz="2000" dirty="0">
                <a:solidFill>
                  <a:schemeClr val="dk1"/>
                </a:solidFill>
                <a:latin typeface="Calibri" panose="020F0502020204030204" pitchFamily="34" charset="0"/>
                <a:ea typeface="Calibri"/>
                <a:cs typeface="Calibri" panose="020F0502020204030204" pitchFamily="34" charset="0"/>
                <a:sym typeface="Calibri"/>
              </a:rPr>
              <a:t>:</a:t>
            </a:r>
          </a:p>
          <a:p>
            <a:pPr marL="457200" marR="0" lvl="0" indent="-368300" algn="l" rtl="0">
              <a:lnSpc>
                <a:spcPct val="100000"/>
              </a:lnSpc>
              <a:spcBef>
                <a:spcPts val="0"/>
              </a:spcBef>
              <a:spcAft>
                <a:spcPts val="0"/>
              </a:spcAft>
              <a:buClr>
                <a:schemeClr val="dk1"/>
              </a:buClr>
              <a:buSzPts val="2200"/>
              <a:buFont typeface="Calibri"/>
              <a:buChar char="-"/>
            </a:pPr>
            <a:r>
              <a:rPr lang="en-US" sz="2000" dirty="0" err="1">
                <a:solidFill>
                  <a:schemeClr val="dk1"/>
                </a:solidFill>
                <a:latin typeface="Calibri" panose="020F0502020204030204" pitchFamily="34" charset="0"/>
                <a:ea typeface="Calibri"/>
                <a:cs typeface="Calibri" panose="020F0502020204030204" pitchFamily="34" charset="0"/>
                <a:sym typeface="Calibri"/>
              </a:rPr>
              <a:t>energ</a:t>
            </a:r>
            <a:r>
              <a:rPr lang="cs-CZ" sz="2000" dirty="0" err="1">
                <a:solidFill>
                  <a:schemeClr val="dk1"/>
                </a:solidFill>
                <a:latin typeface="Calibri" panose="020F0502020204030204" pitchFamily="34" charset="0"/>
                <a:ea typeface="Calibri"/>
                <a:cs typeface="Calibri" panose="020F0502020204030204" pitchFamily="34" charset="0"/>
                <a:sym typeface="Calibri"/>
              </a:rPr>
              <a:t>ie</a:t>
            </a:r>
            <a:endParaRPr lang="en-US" sz="20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000" dirty="0">
                <a:solidFill>
                  <a:schemeClr val="dk1"/>
                </a:solidFill>
                <a:latin typeface="Calibri" panose="020F0502020204030204" pitchFamily="34" charset="0"/>
                <a:ea typeface="Calibri"/>
                <a:cs typeface="Calibri" panose="020F0502020204030204" pitchFamily="34" charset="0"/>
                <a:sym typeface="Calibri"/>
              </a:rPr>
              <a:t>finance</a:t>
            </a:r>
            <a:endParaRPr sz="20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000" dirty="0">
                <a:solidFill>
                  <a:schemeClr val="dk1"/>
                </a:solidFill>
                <a:latin typeface="Calibri" panose="020F0502020204030204" pitchFamily="34" charset="0"/>
                <a:ea typeface="Calibri"/>
                <a:cs typeface="Calibri" panose="020F0502020204030204" pitchFamily="34" charset="0"/>
                <a:sym typeface="Calibri"/>
              </a:rPr>
              <a:t>m</a:t>
            </a:r>
            <a:r>
              <a:rPr lang="cs-CZ" sz="2000" dirty="0">
                <a:solidFill>
                  <a:schemeClr val="dk1"/>
                </a:solidFill>
                <a:latin typeface="Calibri" panose="020F0502020204030204" pitchFamily="34" charset="0"/>
                <a:ea typeface="Calibri"/>
                <a:cs typeface="Calibri" panose="020F0502020204030204" pitchFamily="34" charset="0"/>
                <a:sym typeface="Calibri"/>
              </a:rPr>
              <a:t>é</a:t>
            </a:r>
            <a:r>
              <a:rPr lang="en-GB" sz="2000" dirty="0" err="1">
                <a:solidFill>
                  <a:schemeClr val="dk1"/>
                </a:solidFill>
                <a:latin typeface="Calibri" panose="020F0502020204030204" pitchFamily="34" charset="0"/>
                <a:ea typeface="Calibri"/>
                <a:cs typeface="Calibri" panose="020F0502020204030204" pitchFamily="34" charset="0"/>
                <a:sym typeface="Calibri"/>
              </a:rPr>
              <a:t>dia</a:t>
            </a:r>
            <a:r>
              <a:rPr lang="en-GB" sz="2000" dirty="0">
                <a:solidFill>
                  <a:schemeClr val="dk1"/>
                </a:solidFill>
                <a:latin typeface="Calibri" panose="020F0502020204030204" pitchFamily="34" charset="0"/>
                <a:ea typeface="Calibri"/>
                <a:cs typeface="Calibri" panose="020F0502020204030204" pitchFamily="34" charset="0"/>
                <a:sym typeface="Calibri"/>
              </a:rPr>
              <a:t> &amp; </a:t>
            </a:r>
            <a:r>
              <a:rPr lang="cs-CZ" sz="2000" dirty="0">
                <a:solidFill>
                  <a:schemeClr val="dk1"/>
                </a:solidFill>
                <a:latin typeface="Calibri" panose="020F0502020204030204" pitchFamily="34" charset="0"/>
                <a:ea typeface="Calibri"/>
                <a:cs typeface="Calibri" panose="020F0502020204030204" pitchFamily="34" charset="0"/>
                <a:sym typeface="Calibri"/>
              </a:rPr>
              <a:t>zábavní průmysl</a:t>
            </a:r>
            <a:endParaRPr sz="20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cs-CZ" sz="2000" dirty="0">
                <a:solidFill>
                  <a:schemeClr val="dk1"/>
                </a:solidFill>
                <a:latin typeface="Calibri" panose="020F0502020204030204" pitchFamily="34" charset="0"/>
                <a:ea typeface="Calibri"/>
                <a:cs typeface="Calibri" panose="020F0502020204030204" pitchFamily="34" charset="0"/>
                <a:sym typeface="Calibri"/>
              </a:rPr>
              <a:t>maloobchod</a:t>
            </a:r>
            <a:endParaRPr sz="20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cs-CZ" sz="2000" b="1" dirty="0">
                <a:solidFill>
                  <a:schemeClr val="dk1"/>
                </a:solidFill>
                <a:latin typeface="Calibri" panose="020F0502020204030204" pitchFamily="34" charset="0"/>
                <a:ea typeface="Calibri"/>
                <a:cs typeface="Calibri" panose="020F0502020204030204" pitchFamily="34" charset="0"/>
                <a:sym typeface="Calibri"/>
              </a:rPr>
              <a:t>zemědělství</a:t>
            </a:r>
          </a:p>
          <a:p>
            <a:pPr marL="457200" marR="0" lvl="0" indent="-368300" algn="l" rtl="0">
              <a:lnSpc>
                <a:spcPct val="100000"/>
              </a:lnSpc>
              <a:spcBef>
                <a:spcPts val="0"/>
              </a:spcBef>
              <a:spcAft>
                <a:spcPts val="0"/>
              </a:spcAft>
              <a:buClr>
                <a:schemeClr val="dk1"/>
              </a:buClr>
              <a:buSzPts val="2200"/>
              <a:buFont typeface="Calibri"/>
              <a:buChar char="-"/>
            </a:pPr>
            <a:endParaRPr sz="2000" dirty="0">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V tomto modulu se zaměříme na </a:t>
            </a:r>
            <a:r>
              <a:rPr lang="cs-CZ" sz="2000" b="1" dirty="0">
                <a:latin typeface="Calibri" panose="020F0502020204030204" pitchFamily="34" charset="0"/>
                <a:cs typeface="Calibri" panose="020F0502020204030204" pitchFamily="34" charset="0"/>
              </a:rPr>
              <a:t>roli blockchainu v agropotravinářském sektoru </a:t>
            </a:r>
            <a:r>
              <a:rPr lang="cs-CZ" sz="2000" dirty="0">
                <a:latin typeface="Calibri" panose="020F0502020204030204" pitchFamily="34" charset="0"/>
                <a:cs typeface="Calibri" panose="020F0502020204030204" pitchFamily="34" charset="0"/>
              </a:rPr>
              <a:t>a na </a:t>
            </a:r>
            <a:r>
              <a:rPr lang="cs-CZ" sz="2000" b="1" dirty="0">
                <a:latin typeface="Calibri" panose="020F0502020204030204" pitchFamily="34" charset="0"/>
                <a:cs typeface="Calibri" panose="020F0502020204030204" pitchFamily="34" charset="0"/>
              </a:rPr>
              <a:t>příležitosti</a:t>
            </a:r>
            <a:r>
              <a:rPr lang="cs-CZ" sz="2000" dirty="0">
                <a:latin typeface="Calibri" panose="020F0502020204030204" pitchFamily="34" charset="0"/>
                <a:cs typeface="Calibri" panose="020F0502020204030204" pitchFamily="34" charset="0"/>
              </a:rPr>
              <a:t> a </a:t>
            </a:r>
            <a:r>
              <a:rPr lang="cs-CZ" sz="2000" b="1" dirty="0">
                <a:latin typeface="Calibri" panose="020F0502020204030204" pitchFamily="34" charset="0"/>
                <a:cs typeface="Calibri" panose="020F0502020204030204" pitchFamily="34" charset="0"/>
              </a:rPr>
              <a:t>výzvy</a:t>
            </a:r>
            <a:r>
              <a:rPr lang="cs-CZ" sz="2000" dirty="0">
                <a:latin typeface="Calibri" panose="020F0502020204030204" pitchFamily="34" charset="0"/>
                <a:cs typeface="Calibri" panose="020F0502020204030204" pitchFamily="34" charset="0"/>
              </a:rPr>
              <a:t> spojené s jeho používáním. Zemědělství je jedním z nejdůležitějších sektorů, kde má technologie blockchain potenciál vypořádat se s rozsáhlými problémy s krádežemi produktů, sledovatelností, cenovými podvody a nedůvěrou zákazníků. </a:t>
            </a:r>
            <a:r>
              <a:rPr lang="en-GB" sz="2000" dirty="0">
                <a:latin typeface="Calibri" panose="020F0502020204030204" pitchFamily="34" charset="0"/>
                <a:ea typeface="Calibri"/>
                <a:cs typeface="Calibri" panose="020F0502020204030204" pitchFamily="34" charset="0"/>
                <a:sym typeface="Calibri"/>
              </a:rPr>
              <a:t>​</a:t>
            </a:r>
            <a:endParaRPr sz="20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000" dirty="0">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Vývoj </a:t>
            </a:r>
            <a:r>
              <a:rPr lang="cs-CZ" sz="2000" b="1" dirty="0">
                <a:latin typeface="Calibri" panose="020F0502020204030204" pitchFamily="34" charset="0"/>
                <a:cs typeface="Calibri" panose="020F0502020204030204" pitchFamily="34" charset="0"/>
              </a:rPr>
              <a:t>spolehlivějšího, udržitelnějšího a bezpečnějšího </a:t>
            </a:r>
            <a:r>
              <a:rPr lang="cs-CZ" sz="2000" dirty="0">
                <a:latin typeface="Calibri" panose="020F0502020204030204" pitchFamily="34" charset="0"/>
                <a:cs typeface="Calibri" panose="020F0502020204030204" pitchFamily="34" charset="0"/>
              </a:rPr>
              <a:t>zemědělsko-potravinářského systému je možný s využitím technologie blockchain.​</a:t>
            </a:r>
            <a:endParaRPr sz="2000" dirty="0">
              <a:latin typeface="Calibri" panose="020F0502020204030204" pitchFamily="34" charset="0"/>
              <a:ea typeface="Calibri"/>
              <a:cs typeface="Calibri" panose="020F0502020204030204" pitchFamily="34" charset="0"/>
              <a:sym typeface="Calibri"/>
            </a:endParaRPr>
          </a:p>
          <a:p>
            <a:pPr marL="457200" marR="0" lvl="0" indent="0" algn="l" rtl="0">
              <a:lnSpc>
                <a:spcPct val="100000"/>
              </a:lnSpc>
              <a:spcBef>
                <a:spcPts val="0"/>
              </a:spcBef>
              <a:spcAft>
                <a:spcPts val="0"/>
              </a:spcAft>
              <a:buNone/>
            </a:pPr>
            <a:endParaRPr sz="2000" dirty="0">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None/>
            </a:pPr>
            <a:endParaRPr sz="2000" dirty="0">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g283a1922f65_0_8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75" name="Google Shape;375;g283a1922f65_0_84"/>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cs-CZ" sz="2800" dirty="0">
                <a:solidFill>
                  <a:schemeClr val="lt1"/>
                </a:solidFill>
                <a:latin typeface="Open Sans"/>
                <a:ea typeface="Open Sans"/>
                <a:cs typeface="Open Sans"/>
                <a:sym typeface="Open Sans"/>
              </a:rPr>
              <a:t>KLÍČOVÉ POZNATKY</a:t>
            </a:r>
            <a:endParaRPr sz="1400" i="0" u="none" strike="noStrike" cap="none" dirty="0">
              <a:solidFill>
                <a:schemeClr val="lt1"/>
              </a:solidFill>
              <a:latin typeface="Open Sans"/>
              <a:ea typeface="Open Sans"/>
              <a:cs typeface="Open Sans"/>
              <a:sym typeface="Open Sans"/>
            </a:endParaRPr>
          </a:p>
        </p:txBody>
      </p:sp>
      <p:sp>
        <p:nvSpPr>
          <p:cNvPr id="376" name="Google Shape;376;g283a1922f65_0_84"/>
          <p:cNvSpPr txBox="1"/>
          <p:nvPr/>
        </p:nvSpPr>
        <p:spPr>
          <a:xfrm>
            <a:off x="438850" y="162712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chemeClr val="dk1"/>
              </a:buClr>
              <a:buSzPts val="2200"/>
              <a:buFont typeface="Calibri"/>
              <a:buAutoNum type="arabicPeriod"/>
            </a:pPr>
            <a:r>
              <a:rPr lang="cs-CZ" sz="2200" dirty="0">
                <a:latin typeface="Calibri" panose="020F0502020204030204" pitchFamily="34" charset="0"/>
                <a:cs typeface="Calibri" panose="020F0502020204030204" pitchFamily="34" charset="0"/>
              </a:rPr>
              <a:t>Blockchain je typ </a:t>
            </a:r>
            <a:r>
              <a:rPr lang="cs-CZ" sz="2200" b="1" dirty="0">
                <a:latin typeface="Calibri" panose="020F0502020204030204" pitchFamily="34" charset="0"/>
                <a:cs typeface="Calibri" panose="020F0502020204030204" pitchFamily="34" charset="0"/>
              </a:rPr>
              <a:t>sdílené databáze</a:t>
            </a:r>
            <a:r>
              <a:rPr lang="cs-CZ" sz="2200" dirty="0">
                <a:latin typeface="Calibri" panose="020F0502020204030204" pitchFamily="34" charset="0"/>
                <a:cs typeface="Calibri" panose="020F0502020204030204" pitchFamily="34" charset="0"/>
              </a:rPr>
              <a:t>, která se od typické databáze liší způsobem ukládání informací; Blockchainy ukládají data v </a:t>
            </a:r>
            <a:r>
              <a:rPr lang="cs-CZ" sz="2200" b="1" dirty="0">
                <a:latin typeface="Calibri" panose="020F0502020204030204" pitchFamily="34" charset="0"/>
                <a:cs typeface="Calibri" panose="020F0502020204030204" pitchFamily="34" charset="0"/>
              </a:rPr>
              <a:t>blocích</a:t>
            </a:r>
            <a:r>
              <a:rPr lang="cs-CZ" sz="2200" dirty="0">
                <a:latin typeface="Calibri" panose="020F0502020204030204" pitchFamily="34" charset="0"/>
                <a:cs typeface="Calibri" panose="020F0502020204030204" pitchFamily="34" charset="0"/>
              </a:rPr>
              <a:t> propojených pomocí </a:t>
            </a:r>
            <a:r>
              <a:rPr lang="cs-CZ" sz="2200" b="1" dirty="0">
                <a:latin typeface="Calibri" panose="020F0502020204030204" pitchFamily="34" charset="0"/>
                <a:cs typeface="Calibri" panose="020F0502020204030204" pitchFamily="34" charset="0"/>
              </a:rPr>
              <a:t>kryptografie</a:t>
            </a:r>
            <a:r>
              <a:rPr lang="en-GB" sz="2200" dirty="0">
                <a:solidFill>
                  <a:schemeClr val="dk1"/>
                </a:solidFill>
                <a:latin typeface="Calibri" panose="020F0502020204030204" pitchFamily="34" charset="0"/>
                <a:ea typeface="Calibri"/>
                <a:cs typeface="Calibri" panose="020F0502020204030204" pitchFamily="34" charset="0"/>
                <a:sym typeface="Calibri"/>
              </a:rPr>
              <a:t>.​</a:t>
            </a: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AutoNum type="arabicPeriod"/>
            </a:pPr>
            <a:endParaRPr lang="cs-CZ" sz="2200" dirty="0">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AutoNum type="arabicPeriod"/>
            </a:pPr>
            <a:r>
              <a:rPr lang="cs-CZ" sz="2200" dirty="0">
                <a:latin typeface="Calibri" panose="020F0502020204030204" pitchFamily="34" charset="0"/>
                <a:cs typeface="Calibri" panose="020F0502020204030204" pitchFamily="34" charset="0"/>
              </a:rPr>
              <a:t>Na blockchainu mohou být uloženy různé typy informací. </a:t>
            </a:r>
          </a:p>
          <a:p>
            <a:pPr marL="457200" marR="0" lvl="0" indent="-368300" algn="l" rtl="0">
              <a:lnSpc>
                <a:spcPct val="100000"/>
              </a:lnSpc>
              <a:spcBef>
                <a:spcPts val="0"/>
              </a:spcBef>
              <a:spcAft>
                <a:spcPts val="0"/>
              </a:spcAft>
              <a:buClr>
                <a:schemeClr val="dk1"/>
              </a:buClr>
              <a:buSzPts val="2200"/>
              <a:buFont typeface="Calibri"/>
              <a:buAutoNum type="arabicPeriod"/>
            </a:pP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AutoNum type="arabicPeriod"/>
            </a:pPr>
            <a:r>
              <a:rPr lang="cs-CZ" sz="2200" dirty="0">
                <a:latin typeface="Calibri" panose="020F0502020204030204" pitchFamily="34" charset="0"/>
                <a:cs typeface="Calibri" panose="020F0502020204030204" pitchFamily="34" charset="0"/>
              </a:rPr>
              <a:t>V mnoha případech je Blockchain </a:t>
            </a:r>
            <a:r>
              <a:rPr lang="cs-CZ" sz="2200" b="1" dirty="0">
                <a:latin typeface="Calibri" panose="020F0502020204030204" pitchFamily="34" charset="0"/>
                <a:cs typeface="Calibri" panose="020F0502020204030204" pitchFamily="34" charset="0"/>
              </a:rPr>
              <a:t>decentralizovaný</a:t>
            </a:r>
            <a:r>
              <a:rPr lang="cs-CZ" sz="2200" dirty="0">
                <a:latin typeface="Calibri" panose="020F0502020204030204" pitchFamily="34" charset="0"/>
                <a:cs typeface="Calibri" panose="020F0502020204030204" pitchFamily="34" charset="0"/>
              </a:rPr>
              <a:t>, takže kontrolu nemá žádná jednotlivá osoba ani skupina – místo toho si kontrolu ponechají všichni uživatelé společně.​</a:t>
            </a:r>
          </a:p>
          <a:p>
            <a:pPr marL="457200" marR="0" lvl="0" indent="-368300" algn="l" rtl="0">
              <a:lnSpc>
                <a:spcPct val="100000"/>
              </a:lnSpc>
              <a:spcBef>
                <a:spcPts val="0"/>
              </a:spcBef>
              <a:spcAft>
                <a:spcPts val="0"/>
              </a:spcAft>
              <a:buClr>
                <a:schemeClr val="dk1"/>
              </a:buClr>
              <a:buSzPts val="2200"/>
              <a:buFont typeface="Calibri"/>
              <a:buAutoNum type="arabicPeriod"/>
            </a:pP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AutoNum type="arabicPeriod"/>
            </a:pPr>
            <a:r>
              <a:rPr lang="cs-CZ" sz="2200" dirty="0">
                <a:latin typeface="Calibri" panose="020F0502020204030204" pitchFamily="34" charset="0"/>
                <a:cs typeface="Calibri" panose="020F0502020204030204" pitchFamily="34" charset="0"/>
              </a:rPr>
              <a:t>Decentralizované blockchainy jsou </a:t>
            </a:r>
            <a:r>
              <a:rPr lang="cs-CZ" sz="2200" b="1" dirty="0" err="1">
                <a:latin typeface="Calibri" panose="020F0502020204030204" pitchFamily="34" charset="0"/>
                <a:cs typeface="Calibri" panose="020F0502020204030204" pitchFamily="34" charset="0"/>
              </a:rPr>
              <a:t>imutabilní</a:t>
            </a:r>
            <a:r>
              <a:rPr lang="cs-CZ" sz="2200" dirty="0">
                <a:latin typeface="Calibri" panose="020F0502020204030204" pitchFamily="34" charset="0"/>
                <a:cs typeface="Calibri" panose="020F0502020204030204" pitchFamily="34" charset="0"/>
              </a:rPr>
              <a:t>, což znamená, že zadaná data jsou nevratná.​</a:t>
            </a:r>
            <a:endParaRPr sz="2200" dirty="0">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8CD9FFBF167504091ADB0A958B57D7A" ma:contentTypeVersion="12" ma:contentTypeDescription="Create a new document." ma:contentTypeScope="" ma:versionID="038b2339ec1e182a3872d8bd088646e6">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34c7ae28dddc2e9987b29bfb0aa33bdf"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3184AE-7F9C-43E5-B4B4-6C71866B698C}">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schemas.microsoft.com/office/infopath/2007/PartnerControls"/>
    <ds:schemaRef ds:uri="343e5e13-1b90-446e-97b0-36ddf57cd0b0"/>
    <ds:schemaRef ds:uri="http://schemas.microsoft.com/office/2006/metadata/properties"/>
    <ds:schemaRef ds:uri="http://www.w3.org/XML/1998/namespace"/>
    <ds:schemaRef ds:uri="5f499425-232d-46a9-a4b2-ccd4a8f006e6"/>
    <ds:schemaRef ds:uri="70c7cfa0-a170-42e4-a713-239d21ceefc5"/>
  </ds:schemaRefs>
</ds:datastoreItem>
</file>

<file path=customXml/itemProps2.xml><?xml version="1.0" encoding="utf-8"?>
<ds:datastoreItem xmlns:ds="http://schemas.openxmlformats.org/officeDocument/2006/customXml" ds:itemID="{3209EDFC-06D1-4961-B24C-D642FDBB8A16}">
  <ds:schemaRefs>
    <ds:schemaRef ds:uri="http://schemas.microsoft.com/sharepoint/v3/contenttype/forms"/>
  </ds:schemaRefs>
</ds:datastoreItem>
</file>

<file path=customXml/itemProps3.xml><?xml version="1.0" encoding="utf-8"?>
<ds:datastoreItem xmlns:ds="http://schemas.openxmlformats.org/officeDocument/2006/customXml" ds:itemID="{F7ACBC3B-EEA5-43AD-AC80-79F8E4A609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205</TotalTime>
  <Words>7085</Words>
  <Application>Microsoft Office PowerPoint</Application>
  <PresentationFormat>Custom</PresentationFormat>
  <Paragraphs>611</Paragraphs>
  <Slides>69</Slides>
  <Notes>69</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69</vt:i4>
      </vt:variant>
    </vt:vector>
  </HeadingPairs>
  <TitlesOfParts>
    <vt:vector size="80" baseType="lpstr">
      <vt:lpstr>Source Sans Pro</vt:lpstr>
      <vt:lpstr>Roboto</vt:lpstr>
      <vt:lpstr>Wingdings</vt:lpstr>
      <vt:lpstr>Dmsans</vt:lpstr>
      <vt:lpstr>Open Sans</vt:lpstr>
      <vt:lpstr>Arial</vt:lpstr>
      <vt:lpstr>Calibri</vt:lpstr>
      <vt:lpstr>Office Theme</vt:lpstr>
      <vt:lpstr>Custom Design</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Orla Casey</dc:creator>
  <cp:lastModifiedBy>canice euei</cp:lastModifiedBy>
  <cp:revision>26</cp:revision>
  <dcterms:created xsi:type="dcterms:W3CDTF">2021-04-30T15:12:21Z</dcterms:created>
  <dcterms:modified xsi:type="dcterms:W3CDTF">2024-10-09T16:06:45Z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2021-04-30T00:00:00Z</vt:filetime>
  </property>
  <property fmtid="{D5CDD505-2E9C-101B-9397-08002B2CF9AE}" pid="3" name="Creator">
    <vt:lpwstr>Adobe InDesign 16.1 (Macintosh)</vt:lpwstr>
  </property>
  <property fmtid="{D5CDD505-2E9C-101B-9397-08002B2CF9AE}" pid="4" name="LastSaved">
    <vt:filetime>2021-04-30T00:00:00Z</vt:filetime>
  </property>
  <property fmtid="{D5CDD505-2E9C-101B-9397-08002B2CF9AE}" pid="5" name="ContentTypeId">
    <vt:lpwstr>0x010100C8CD9FFBF167504091ADB0A958B57D7A</vt:lpwstr>
  </property>
  <property fmtid="{D5CDD505-2E9C-101B-9397-08002B2CF9AE}" pid="6" name="MediaServiceImageTags">
    <vt:lpwstr/>
  </property>
</Properties>
</file>