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8" r:id="rId3"/>
  </p:sldMasterIdLst>
  <p:notesMasterIdLst>
    <p:notesMasterId r:id="rId65"/>
  </p:notesMasterIdLst>
  <p:handoutMasterIdLst>
    <p:handoutMasterId r:id="rId66"/>
  </p:handoutMasterIdLst>
  <p:sldIdLst>
    <p:sldId id="4347" r:id="rId4"/>
    <p:sldId id="4306" r:id="rId5"/>
    <p:sldId id="4398" r:id="rId6"/>
    <p:sldId id="4399" r:id="rId7"/>
    <p:sldId id="4323" r:id="rId8"/>
    <p:sldId id="4371" r:id="rId9"/>
    <p:sldId id="4394" r:id="rId10"/>
    <p:sldId id="4376" r:id="rId11"/>
    <p:sldId id="4400" r:id="rId12"/>
    <p:sldId id="4363" r:id="rId13"/>
    <p:sldId id="4393" r:id="rId14"/>
    <p:sldId id="4349" r:id="rId15"/>
    <p:sldId id="4378" r:id="rId16"/>
    <p:sldId id="4383" r:id="rId17"/>
    <p:sldId id="4381" r:id="rId18"/>
    <p:sldId id="4386" r:id="rId19"/>
    <p:sldId id="4384" r:id="rId20"/>
    <p:sldId id="4385" r:id="rId21"/>
    <p:sldId id="4380" r:id="rId22"/>
    <p:sldId id="4382" r:id="rId23"/>
    <p:sldId id="4387" r:id="rId24"/>
    <p:sldId id="4377" r:id="rId25"/>
    <p:sldId id="4358" r:id="rId26"/>
    <p:sldId id="4359" r:id="rId27"/>
    <p:sldId id="4351" r:id="rId28"/>
    <p:sldId id="4338" r:id="rId29"/>
    <p:sldId id="4354" r:id="rId30"/>
    <p:sldId id="4356" r:id="rId31"/>
    <p:sldId id="4357" r:id="rId32"/>
    <p:sldId id="4355" r:id="rId33"/>
    <p:sldId id="4352" r:id="rId34"/>
    <p:sldId id="4391" r:id="rId35"/>
    <p:sldId id="4389" r:id="rId36"/>
    <p:sldId id="4390" r:id="rId37"/>
    <p:sldId id="4392" r:id="rId38"/>
    <p:sldId id="4300" r:id="rId39"/>
    <p:sldId id="4366" r:id="rId40"/>
    <p:sldId id="4367" r:id="rId41"/>
    <p:sldId id="4368" r:id="rId42"/>
    <p:sldId id="4369" r:id="rId43"/>
    <p:sldId id="4395" r:id="rId44"/>
    <p:sldId id="4374" r:id="rId45"/>
    <p:sldId id="4372" r:id="rId46"/>
    <p:sldId id="4396" r:id="rId47"/>
    <p:sldId id="4388" r:id="rId48"/>
    <p:sldId id="4379" r:id="rId49"/>
    <p:sldId id="4345" r:id="rId50"/>
    <p:sldId id="4350" r:id="rId51"/>
    <p:sldId id="4361" r:id="rId52"/>
    <p:sldId id="4362" r:id="rId53"/>
    <p:sldId id="4373" r:id="rId54"/>
    <p:sldId id="4397" r:id="rId55"/>
    <p:sldId id="4364" r:id="rId56"/>
    <p:sldId id="4365" r:id="rId57"/>
    <p:sldId id="4375" r:id="rId58"/>
    <p:sldId id="4401" r:id="rId59"/>
    <p:sldId id="4402" r:id="rId60"/>
    <p:sldId id="4403" r:id="rId61"/>
    <p:sldId id="4404" r:id="rId62"/>
    <p:sldId id="4319" r:id="rId63"/>
    <p:sldId id="4263" r:id="rId6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29608D"/>
    <a:srgbClr val="6A9D56"/>
    <a:srgbClr val="ECECEC"/>
    <a:srgbClr val="F8A36A"/>
    <a:srgbClr val="8D5B98"/>
    <a:srgbClr val="00B6E6"/>
    <a:srgbClr val="009AC1"/>
    <a:srgbClr val="74659A"/>
    <a:srgbClr val="24BA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900"/>
    <p:restoredTop sz="95082"/>
  </p:normalViewPr>
  <p:slideViewPr>
    <p:cSldViewPr snapToGrid="0" snapToObjects="1">
      <p:cViewPr varScale="1">
        <p:scale>
          <a:sx n="103" d="100"/>
          <a:sy n="103" d="100"/>
        </p:scale>
        <p:origin x="90" y="24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16"/>
    </p:cViewPr>
  </p:sorterViewPr>
  <p:notesViewPr>
    <p:cSldViewPr snapToGrid="0" snapToObjects="1">
      <p:cViewPr varScale="1">
        <p:scale>
          <a:sx n="71" d="100"/>
          <a:sy n="71" d="100"/>
        </p:scale>
        <p:origin x="3464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viewProps" Target="viewProps.xml"/><Relationship Id="rId7" Type="http://schemas.openxmlformats.org/officeDocument/2006/relationships/slide" Target="slides/slide4.xml"/><Relationship Id="rId71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ika Wesbuer" userId="S::aw707065_fh-muenster.de#ext#@uniag1.onmicrosoft.com::f40c8c56-55b1-46e4-bc11-bb6580614ada" providerId="AD" clId="Web-{FD5DA27C-F4D3-4C4B-A9DF-203A1E218B41}"/>
    <pc:docChg chg="modSld">
      <pc:chgData name="Annika Wesbuer" userId="S::aw707065_fh-muenster.de#ext#@uniag1.onmicrosoft.com::f40c8c56-55b1-46e4-bc11-bb6580614ada" providerId="AD" clId="Web-{FD5DA27C-F4D3-4C4B-A9DF-203A1E218B41}" dt="2024-02-12T07:11:38.046" v="0" actId="20577"/>
      <pc:docMkLst>
        <pc:docMk/>
      </pc:docMkLst>
      <pc:sldChg chg="modSp">
        <pc:chgData name="Annika Wesbuer" userId="S::aw707065_fh-muenster.de#ext#@uniag1.onmicrosoft.com::f40c8c56-55b1-46e4-bc11-bb6580614ada" providerId="AD" clId="Web-{FD5DA27C-F4D3-4C4B-A9DF-203A1E218B41}" dt="2024-02-12T07:11:38.046" v="0" actId="20577"/>
        <pc:sldMkLst>
          <pc:docMk/>
          <pc:sldMk cId="30286005" sldId="4306"/>
        </pc:sldMkLst>
        <pc:spChg chg="mod">
          <ac:chgData name="Annika Wesbuer" userId="S::aw707065_fh-muenster.de#ext#@uniag1.onmicrosoft.com::f40c8c56-55b1-46e4-bc11-bb6580614ada" providerId="AD" clId="Web-{FD5DA27C-F4D3-4C4B-A9DF-203A1E218B41}" dt="2024-02-12T07:11:38.046" v="0" actId="20577"/>
          <ac:spMkLst>
            <pc:docMk/>
            <pc:sldMk cId="30286005" sldId="4306"/>
            <ac:spMk id="24" creationId="{5691577C-B257-3147-BB4B-29D2F40873A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F516AF9-B2AD-104A-AF9A-F25363C3821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588DA8-91B0-C14B-D779-3889DF35BD7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A55AD-336F-2841-9E44-8096CEA2A7BD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DE9AC7-AB01-16E6-F784-94958BD7276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F29F86-810F-CB4D-2A95-B03F85C830D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32C195-42C6-9347-A20E-4343730EB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654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B282E-B117-B940-84DA-9267D4C22CBD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5DE82-CF29-044D-9158-06A811149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987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1013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8727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526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7355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4648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219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468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760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015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729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3624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369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591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064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t Typecae &amp; Si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24669" y="528535"/>
            <a:ext cx="64986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4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FONT TYPEFACE &amp; SIZE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7347983" y="564843"/>
            <a:ext cx="458920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PLEASE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ENSURE TO KEEP FONTS AS PER THE LAYOUT</a:t>
            </a:r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48 point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Divider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Slides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1000" b="1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36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Title Heading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30 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Sub-Titles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- Quotes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24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Quattrocento Sans"/>
                <a:cs typeface="Quattrocento Sans"/>
                <a:sym typeface="Quattrocento Sans"/>
              </a:rPr>
              <a:t>Main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Text Body </a:t>
            </a:r>
            <a:endParaRPr lang="en-US" sz="3000" dirty="0">
              <a:solidFill>
                <a:schemeClr val="bg1"/>
              </a:solidFill>
            </a:endParaRP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4669" y="2014904"/>
            <a:ext cx="5845501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Please ensure to keep the font sizes set as per the slide layouts. The font used throughout the </a:t>
            </a:r>
            <a:r>
              <a:rPr lang="en-IE" sz="2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Blockchain for Agri Edu </a:t>
            </a: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PowerPoint is</a:t>
            </a:r>
            <a:r>
              <a:rPr lang="is-IS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….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r>
              <a:rPr lang="en-IE" sz="3600" b="1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Calibri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7098716" y="-1"/>
            <a:ext cx="0" cy="55404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H="1">
            <a:off x="1" y="1620217"/>
            <a:ext cx="709871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 userDrawn="1"/>
        </p:nvSpPr>
        <p:spPr>
          <a:xfrm>
            <a:off x="0" y="5968370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*** </a:t>
            </a:r>
            <a:r>
              <a:rPr lang="en-IE" sz="2400" b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PLEASE DELETE THIS INSTRUCTION SLIDE BEFORE PRESENTING FINAL PRESENTATION </a:t>
            </a:r>
            <a:r>
              <a:rPr lang="en-IE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*** </a:t>
            </a:r>
            <a:endParaRPr lang="en-US" sz="2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2" y="5540407"/>
            <a:ext cx="121919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65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 43">
            <a:extLst>
              <a:ext uri="{FF2B5EF4-FFF2-40B4-BE49-F238E27FC236}">
                <a16:creationId xmlns:a16="http://schemas.microsoft.com/office/drawing/2014/main" id="{3E6F887F-9228-1D4F-8127-5E0D4A5B1EDB}"/>
              </a:ext>
            </a:extLst>
          </p:cNvPr>
          <p:cNvSpPr/>
          <p:nvPr userDrawn="1"/>
        </p:nvSpPr>
        <p:spPr>
          <a:xfrm>
            <a:off x="3776133" y="644599"/>
            <a:ext cx="8415867" cy="5509455"/>
          </a:xfrm>
          <a:custGeom>
            <a:avLst/>
            <a:gdLst>
              <a:gd name="connsiteX0" fmla="*/ 0 w 852645"/>
              <a:gd name="connsiteY0" fmla="*/ 0 h 961650"/>
              <a:gd name="connsiteX1" fmla="*/ 852646 w 852645"/>
              <a:gd name="connsiteY1" fmla="*/ 0 h 961650"/>
              <a:gd name="connsiteX2" fmla="*/ 852646 w 852645"/>
              <a:gd name="connsiteY2" fmla="*/ 961651 h 961650"/>
              <a:gd name="connsiteX3" fmla="*/ 0 w 852645"/>
              <a:gd name="connsiteY3" fmla="*/ 961651 h 96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645" h="961650">
                <a:moveTo>
                  <a:pt x="0" y="0"/>
                </a:moveTo>
                <a:lnTo>
                  <a:pt x="852646" y="0"/>
                </a:lnTo>
                <a:lnTo>
                  <a:pt x="852646" y="961651"/>
                </a:lnTo>
                <a:lnTo>
                  <a:pt x="0" y="961651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51000">
                <a:srgbClr val="2D8784"/>
              </a:gs>
              <a:gs pos="100000">
                <a:srgbClr val="263D94"/>
              </a:gs>
            </a:gsLst>
            <a:lin ang="5400000" scaled="0"/>
          </a:gra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6" name="Text Placeholder 23">
            <a:extLst>
              <a:ext uri="{FF2B5EF4-FFF2-40B4-BE49-F238E27FC236}">
                <a16:creationId xmlns:a16="http://schemas.microsoft.com/office/drawing/2014/main" id="{0D7D5BA7-4F69-404A-9C14-2AAE5C10692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67332" y="2721528"/>
            <a:ext cx="5150436" cy="27578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8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Divider Title</a:t>
            </a:r>
          </a:p>
        </p:txBody>
      </p:sp>
      <p:sp>
        <p:nvSpPr>
          <p:cNvPr id="47" name="Text Placeholder 23">
            <a:extLst>
              <a:ext uri="{FF2B5EF4-FFF2-40B4-BE49-F238E27FC236}">
                <a16:creationId xmlns:a16="http://schemas.microsoft.com/office/drawing/2014/main" id="{AE77B303-149B-3242-B9F9-CA4AA9DCA5E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1664" y="1103100"/>
            <a:ext cx="2066906" cy="58222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3000" b="0" i="0">
                <a:solidFill>
                  <a:srgbClr val="262626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E14646F1-3D11-F74B-AAAD-8A7FC4063A2A}"/>
              </a:ext>
            </a:extLst>
          </p:cNvPr>
          <p:cNvSpPr/>
          <p:nvPr userDrawn="1"/>
        </p:nvSpPr>
        <p:spPr>
          <a:xfrm>
            <a:off x="-29990" y="2975159"/>
            <a:ext cx="5040000" cy="72000"/>
          </a:xfrm>
          <a:custGeom>
            <a:avLst/>
            <a:gdLst>
              <a:gd name="connsiteX0" fmla="*/ 0 w 2963330"/>
              <a:gd name="connsiteY0" fmla="*/ 0 h 71215"/>
              <a:gd name="connsiteX1" fmla="*/ 2963330 w 2963330"/>
              <a:gd name="connsiteY1" fmla="*/ 0 h 71215"/>
              <a:gd name="connsiteX2" fmla="*/ 2963330 w 2963330"/>
              <a:gd name="connsiteY2" fmla="*/ 71215 h 71215"/>
              <a:gd name="connsiteX3" fmla="*/ 0 w 2963330"/>
              <a:gd name="connsiteY3" fmla="*/ 71215 h 71215"/>
              <a:gd name="connsiteX4" fmla="*/ 0 w 2963330"/>
              <a:gd name="connsiteY4" fmla="*/ 0 h 71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63330" h="71215">
                <a:moveTo>
                  <a:pt x="0" y="0"/>
                </a:moveTo>
                <a:lnTo>
                  <a:pt x="2963330" y="0"/>
                </a:lnTo>
                <a:cubicBezTo>
                  <a:pt x="2963330" y="23739"/>
                  <a:pt x="2963330" y="47477"/>
                  <a:pt x="2963330" y="71215"/>
                </a:cubicBezTo>
                <a:lnTo>
                  <a:pt x="0" y="71215"/>
                </a:lnTo>
                <a:lnTo>
                  <a:pt x="0" y="0"/>
                </a:lnTo>
                <a:close/>
              </a:path>
            </a:pathLst>
          </a:custGeom>
          <a:solidFill>
            <a:srgbClr val="262626"/>
          </a:soli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F9A61FCD-7ABF-A2C5-8D0F-105F383B6658}"/>
              </a:ext>
            </a:extLst>
          </p:cNvPr>
          <p:cNvGrpSpPr/>
          <p:nvPr userDrawn="1"/>
        </p:nvGrpSpPr>
        <p:grpSpPr>
          <a:xfrm rot="10800000" flipH="1">
            <a:off x="10358238" y="644626"/>
            <a:ext cx="1803352" cy="2809693"/>
            <a:chOff x="12708052" y="5708395"/>
            <a:chExt cx="760809" cy="1185370"/>
          </a:xfrm>
          <a:solidFill>
            <a:schemeClr val="bg1">
              <a:alpha val="77011"/>
            </a:schemeClr>
          </a:soli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F072C53B-E3D9-3C4A-3015-FE14997F707F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4CD2072F-F676-C615-D2A9-666CC081F022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FE8782BC-4075-FF38-6109-0E7D712B070A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1EB0DDA-0995-5E15-2606-0B0F8AFB05DD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9BFDA31-5844-B12A-3FA6-2BC31A95794D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9A843EB1-735D-C0A6-4C00-BF0F57932588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8411E35E-B846-40B2-9114-5685ACD56F6D}"/>
              </a:ext>
            </a:extLst>
          </p:cNvPr>
          <p:cNvSpPr txBox="1"/>
          <p:nvPr userDrawn="1"/>
        </p:nvSpPr>
        <p:spPr>
          <a:xfrm rot="16200000">
            <a:off x="10556168" y="4502514"/>
            <a:ext cx="2687307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" b="0" spc="300" dirty="0">
                <a:solidFill>
                  <a:schemeClr val="bg1"/>
                </a:solidFill>
              </a:rPr>
              <a:t>BLOCKCHAIN FOR AGRI FOOD EDU</a:t>
            </a:r>
          </a:p>
        </p:txBody>
      </p:sp>
    </p:spTree>
    <p:extLst>
      <p:ext uri="{BB962C8B-B14F-4D97-AF65-F5344CB8AC3E}">
        <p14:creationId xmlns:p14="http://schemas.microsoft.com/office/powerpoint/2010/main" val="220412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A29AA7C0-E80F-9940-A7DE-B7B4733D7F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43601" y="2095553"/>
            <a:ext cx="4867011" cy="3913188"/>
          </a:xfrm>
          <a:prstGeom prst="rect">
            <a:avLst/>
          </a:prstGeom>
        </p:spPr>
        <p:txBody>
          <a:bodyPr/>
          <a:lstStyle>
            <a:lvl1pPr algn="l">
              <a:buNone/>
              <a:defRPr sz="2400" b="0" i="0" spc="0">
                <a:solidFill>
                  <a:srgbClr val="262626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type…</a:t>
            </a:r>
            <a:endParaRPr lang="en-US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F13E4322-43A6-A642-9B00-7405BE2B70D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943601" y="647039"/>
            <a:ext cx="4990998" cy="9926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600" b="1" i="0">
                <a:solidFill>
                  <a:srgbClr val="262626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grpSp>
        <p:nvGrpSpPr>
          <p:cNvPr id="3" name="Graphic 231">
            <a:extLst>
              <a:ext uri="{FF2B5EF4-FFF2-40B4-BE49-F238E27FC236}">
                <a16:creationId xmlns:a16="http://schemas.microsoft.com/office/drawing/2014/main" id="{97BCD7A9-92C6-4B4E-F88C-BD15F1BE4682}"/>
              </a:ext>
            </a:extLst>
          </p:cNvPr>
          <p:cNvGrpSpPr/>
          <p:nvPr userDrawn="1"/>
        </p:nvGrpSpPr>
        <p:grpSpPr>
          <a:xfrm flipH="1">
            <a:off x="0" y="148421"/>
            <a:ext cx="2360749" cy="3678139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F36CF261-59A0-8031-A636-E1F55FC602CC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CA36DAD-DB7D-A1B4-87EF-E6427A0066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D5AE791-F8A3-CF91-A3C1-0C7B3B8D61CC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69803317-209A-DCB8-B45C-74ACFE60053D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C77BE907-2925-E56E-6479-9F0591FF4B89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54701704-F437-4FDA-E111-3F1EF39D9E66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id="{49EE9C43-9867-A3B5-A453-577DEFA9E5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8315" t="15976" r="29196" b="11083"/>
          <a:stretch/>
        </p:blipFill>
        <p:spPr>
          <a:xfrm flipH="1">
            <a:off x="0" y="1769732"/>
            <a:ext cx="8439100" cy="5375657"/>
          </a:xfrm>
          <a:prstGeom prst="rect">
            <a:avLst/>
          </a:prstGeom>
        </p:spPr>
      </p:pic>
      <p:sp>
        <p:nvSpPr>
          <p:cNvPr id="42" name="Picture Placeholder 17">
            <a:extLst>
              <a:ext uri="{FF2B5EF4-FFF2-40B4-BE49-F238E27FC236}">
                <a16:creationId xmlns:a16="http://schemas.microsoft.com/office/drawing/2014/main" id="{21DCC8D1-31AE-882B-4FDC-BE665FDFA4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996828"/>
            <a:ext cx="5130800" cy="39131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642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231">
            <a:extLst>
              <a:ext uri="{FF2B5EF4-FFF2-40B4-BE49-F238E27FC236}">
                <a16:creationId xmlns:a16="http://schemas.microsoft.com/office/drawing/2014/main" id="{07DA9E81-3F73-477C-9886-D22091BCA19A}"/>
              </a:ext>
            </a:extLst>
          </p:cNvPr>
          <p:cNvGrpSpPr/>
          <p:nvPr userDrawn="1"/>
        </p:nvGrpSpPr>
        <p:grpSpPr>
          <a:xfrm rot="10800000" flipH="1">
            <a:off x="9804365" y="0"/>
            <a:ext cx="2360749" cy="3678139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4ACA2033-E239-3954-BE41-5FBF56B71F34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08A1582B-C1EA-FF1F-4514-B8BC10586116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47428CD5-DEB8-A4F0-C6D3-0BE3AC2D7DF3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253FC09-D26D-EC65-AA4E-562AC753DA4C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9A9EF7C-142A-D873-3EA3-1881763B16F4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414FA1D4-BB00-D715-95F5-6FDD353D2B9D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4AD454E8-192D-EA41-8012-763277E2675F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777306" y="2727702"/>
            <a:ext cx="7178174" cy="3311641"/>
          </a:xfrm>
          <a:prstGeom prst="rect">
            <a:avLst/>
          </a:prstGeom>
        </p:spPr>
        <p:txBody>
          <a:bodyPr/>
          <a:lstStyle>
            <a:lvl1pPr algn="l">
              <a:buNone/>
              <a:defRPr sz="2400" b="0" i="0" spc="0">
                <a:solidFill>
                  <a:srgbClr val="262626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type…</a:t>
            </a:r>
            <a:endParaRPr lang="en-US" dirty="0"/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CDDCD1E1-77DA-2B41-A2CC-1127DEFACCCB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777306" y="1104337"/>
            <a:ext cx="7178174" cy="1031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600" b="1" i="0">
                <a:solidFill>
                  <a:srgbClr val="262626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17" name="Picture 16" descr="iPhone6_mockup_front_white.png">
            <a:extLst>
              <a:ext uri="{FF2B5EF4-FFF2-40B4-BE49-F238E27FC236}">
                <a16:creationId xmlns:a16="http://schemas.microsoft.com/office/drawing/2014/main" id="{E4E01626-D8FB-DA4D-8D60-ADB5CDC507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850" y="226918"/>
            <a:ext cx="4094254" cy="6404164"/>
          </a:xfrm>
          <a:prstGeom prst="rect">
            <a:avLst/>
          </a:prstGeom>
        </p:spPr>
      </p:pic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C88D513-C68B-0445-BEAD-F3AA97638FA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83306" y="1246695"/>
            <a:ext cx="2444127" cy="43369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775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Freeform 133">
            <a:extLst>
              <a:ext uri="{FF2B5EF4-FFF2-40B4-BE49-F238E27FC236}">
                <a16:creationId xmlns:a16="http://schemas.microsoft.com/office/drawing/2014/main" id="{235E0D95-4783-9F46-82FE-2993AB58F1EA}"/>
              </a:ext>
            </a:extLst>
          </p:cNvPr>
          <p:cNvSpPr/>
          <p:nvPr userDrawn="1"/>
        </p:nvSpPr>
        <p:spPr>
          <a:xfrm>
            <a:off x="-31340" y="2978523"/>
            <a:ext cx="12339763" cy="2809041"/>
          </a:xfrm>
          <a:custGeom>
            <a:avLst/>
            <a:gdLst>
              <a:gd name="connsiteX0" fmla="*/ 0 w 852645"/>
              <a:gd name="connsiteY0" fmla="*/ 0 h 961650"/>
              <a:gd name="connsiteX1" fmla="*/ 852646 w 852645"/>
              <a:gd name="connsiteY1" fmla="*/ 0 h 961650"/>
              <a:gd name="connsiteX2" fmla="*/ 852646 w 852645"/>
              <a:gd name="connsiteY2" fmla="*/ 961651 h 961650"/>
              <a:gd name="connsiteX3" fmla="*/ 0 w 852645"/>
              <a:gd name="connsiteY3" fmla="*/ 961651 h 96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645" h="961650">
                <a:moveTo>
                  <a:pt x="0" y="0"/>
                </a:moveTo>
                <a:lnTo>
                  <a:pt x="852646" y="0"/>
                </a:lnTo>
                <a:lnTo>
                  <a:pt x="852646" y="961651"/>
                </a:lnTo>
                <a:lnTo>
                  <a:pt x="0" y="961651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56000">
                <a:srgbClr val="2D8784"/>
              </a:gs>
              <a:gs pos="100000">
                <a:srgbClr val="263D94"/>
              </a:gs>
            </a:gsLst>
            <a:lin ang="0" scaled="0"/>
          </a:gra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E1B388D9-79A8-4F4E-A699-E4B798FB46A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5556" y="4238576"/>
            <a:ext cx="3195486" cy="73114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8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Any Questions?</a:t>
            </a:r>
          </a:p>
        </p:txBody>
      </p:sp>
      <p:sp>
        <p:nvSpPr>
          <p:cNvPr id="33" name="Text Placeholder 23">
            <a:extLst>
              <a:ext uri="{FF2B5EF4-FFF2-40B4-BE49-F238E27FC236}">
                <a16:creationId xmlns:a16="http://schemas.microsoft.com/office/drawing/2014/main" id="{A262A524-87DB-9447-BD5C-C79347DB3C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5556" y="3429000"/>
            <a:ext cx="3195485" cy="83725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5000" b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sp>
        <p:nvSpPr>
          <p:cNvPr id="215" name="Freeform 214">
            <a:extLst>
              <a:ext uri="{FF2B5EF4-FFF2-40B4-BE49-F238E27FC236}">
                <a16:creationId xmlns:a16="http://schemas.microsoft.com/office/drawing/2014/main" id="{2E9DC95E-90D5-1FEE-3EC9-C55B9D9EA105}"/>
              </a:ext>
            </a:extLst>
          </p:cNvPr>
          <p:cNvSpPr/>
          <p:nvPr userDrawn="1"/>
        </p:nvSpPr>
        <p:spPr>
          <a:xfrm>
            <a:off x="12182476" y="-63292"/>
            <a:ext cx="4132053" cy="7117337"/>
          </a:xfrm>
          <a:custGeom>
            <a:avLst/>
            <a:gdLst>
              <a:gd name="connsiteX0" fmla="*/ 0 w 852645"/>
              <a:gd name="connsiteY0" fmla="*/ 0 h 961650"/>
              <a:gd name="connsiteX1" fmla="*/ 852646 w 852645"/>
              <a:gd name="connsiteY1" fmla="*/ 0 h 961650"/>
              <a:gd name="connsiteX2" fmla="*/ 852646 w 852645"/>
              <a:gd name="connsiteY2" fmla="*/ 961651 h 961650"/>
              <a:gd name="connsiteX3" fmla="*/ 0 w 852645"/>
              <a:gd name="connsiteY3" fmla="*/ 961651 h 96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645" h="961650">
                <a:moveTo>
                  <a:pt x="0" y="0"/>
                </a:moveTo>
                <a:lnTo>
                  <a:pt x="852646" y="0"/>
                </a:lnTo>
                <a:lnTo>
                  <a:pt x="852646" y="961651"/>
                </a:lnTo>
                <a:lnTo>
                  <a:pt x="0" y="961651"/>
                </a:lnTo>
                <a:close/>
              </a:path>
            </a:pathLst>
          </a:custGeom>
          <a:solidFill>
            <a:srgbClr val="ECECEC"/>
          </a:soli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02C4C43-E2F3-4195-2846-B5853A3AC1B3}"/>
              </a:ext>
            </a:extLst>
          </p:cNvPr>
          <p:cNvGrpSpPr/>
          <p:nvPr userDrawn="1"/>
        </p:nvGrpSpPr>
        <p:grpSpPr>
          <a:xfrm>
            <a:off x="9842233" y="3266018"/>
            <a:ext cx="2050690" cy="2000480"/>
            <a:chOff x="10968672" y="5214269"/>
            <a:chExt cx="1344930" cy="1312000"/>
          </a:xfrm>
        </p:grpSpPr>
        <p:grpSp>
          <p:nvGrpSpPr>
            <p:cNvPr id="3" name="Graphic 47">
              <a:extLst>
                <a:ext uri="{FF2B5EF4-FFF2-40B4-BE49-F238E27FC236}">
                  <a16:creationId xmlns:a16="http://schemas.microsoft.com/office/drawing/2014/main" id="{09BEE6B4-C4B9-4C2E-0A1C-2B997F062484}"/>
                </a:ext>
              </a:extLst>
            </p:cNvPr>
            <p:cNvGrpSpPr/>
            <p:nvPr/>
          </p:nvGrpSpPr>
          <p:grpSpPr>
            <a:xfrm>
              <a:off x="11799728" y="5338043"/>
              <a:ext cx="373379" cy="317050"/>
              <a:chOff x="11799728" y="5338043"/>
              <a:chExt cx="373379" cy="317050"/>
            </a:xfrm>
            <a:solidFill>
              <a:srgbClr val="FFFFFF"/>
            </a:solidFill>
          </p:grpSpPr>
          <p:sp>
            <p:nvSpPr>
              <p:cNvPr id="228" name="Freeform 227">
                <a:extLst>
                  <a:ext uri="{FF2B5EF4-FFF2-40B4-BE49-F238E27FC236}">
                    <a16:creationId xmlns:a16="http://schemas.microsoft.com/office/drawing/2014/main" id="{0BD3CCB5-0AC7-493D-B120-66F832609189}"/>
                  </a:ext>
                </a:extLst>
              </p:cNvPr>
              <p:cNvSpPr/>
              <p:nvPr/>
            </p:nvSpPr>
            <p:spPr>
              <a:xfrm>
                <a:off x="11896645" y="5489428"/>
                <a:ext cx="275748" cy="165666"/>
              </a:xfrm>
              <a:custGeom>
                <a:avLst/>
                <a:gdLst>
                  <a:gd name="connsiteX0" fmla="*/ 3572 w 275748"/>
                  <a:gd name="connsiteY0" fmla="*/ 164714 h 165666"/>
                  <a:gd name="connsiteX1" fmla="*/ 714 w 275748"/>
                  <a:gd name="connsiteY1" fmla="*/ 161858 h 165666"/>
                  <a:gd name="connsiteX2" fmla="*/ 714 w 275748"/>
                  <a:gd name="connsiteY2" fmla="*/ 154241 h 165666"/>
                  <a:gd name="connsiteX3" fmla="*/ 82629 w 275748"/>
                  <a:gd name="connsiteY3" fmla="*/ 3809 h 165666"/>
                  <a:gd name="connsiteX4" fmla="*/ 89297 w 275748"/>
                  <a:gd name="connsiteY4" fmla="*/ 0 h 165666"/>
                  <a:gd name="connsiteX5" fmla="*/ 268367 w 275748"/>
                  <a:gd name="connsiteY5" fmla="*/ 0 h 165666"/>
                  <a:gd name="connsiteX6" fmla="*/ 275035 w 275748"/>
                  <a:gd name="connsiteY6" fmla="*/ 3809 h 165666"/>
                  <a:gd name="connsiteX7" fmla="*/ 275035 w 275748"/>
                  <a:gd name="connsiteY7" fmla="*/ 11425 h 165666"/>
                  <a:gd name="connsiteX8" fmla="*/ 193120 w 275748"/>
                  <a:gd name="connsiteY8" fmla="*/ 161858 h 165666"/>
                  <a:gd name="connsiteX9" fmla="*/ 186452 w 275748"/>
                  <a:gd name="connsiteY9" fmla="*/ 165666 h 165666"/>
                  <a:gd name="connsiteX10" fmla="*/ 7382 w 275748"/>
                  <a:gd name="connsiteY10" fmla="*/ 165666 h 165666"/>
                  <a:gd name="connsiteX11" fmla="*/ 3572 w 275748"/>
                  <a:gd name="connsiteY11" fmla="*/ 164714 h 165666"/>
                  <a:gd name="connsiteX12" fmla="*/ 93107 w 275748"/>
                  <a:gd name="connsiteY12" fmla="*/ 14282 h 165666"/>
                  <a:gd name="connsiteX13" fmla="*/ 18812 w 275748"/>
                  <a:gd name="connsiteY13" fmla="*/ 149481 h 165666"/>
                  <a:gd name="connsiteX14" fmla="*/ 180737 w 275748"/>
                  <a:gd name="connsiteY14" fmla="*/ 149481 h 165666"/>
                  <a:gd name="connsiteX15" fmla="*/ 255032 w 275748"/>
                  <a:gd name="connsiteY15" fmla="*/ 14282 h 165666"/>
                  <a:gd name="connsiteX16" fmla="*/ 93107 w 275748"/>
                  <a:gd name="connsiteY16" fmla="*/ 14282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748" h="165666">
                    <a:moveTo>
                      <a:pt x="3572" y="164714"/>
                    </a:moveTo>
                    <a:cubicBezTo>
                      <a:pt x="2620" y="163762"/>
                      <a:pt x="1667" y="162810"/>
                      <a:pt x="714" y="161858"/>
                    </a:cubicBezTo>
                    <a:cubicBezTo>
                      <a:pt x="-238" y="159954"/>
                      <a:pt x="-238" y="157097"/>
                      <a:pt x="714" y="154241"/>
                    </a:cubicBezTo>
                    <a:lnTo>
                      <a:pt x="82629" y="3809"/>
                    </a:lnTo>
                    <a:cubicBezTo>
                      <a:pt x="83582" y="952"/>
                      <a:pt x="86439" y="0"/>
                      <a:pt x="89297" y="0"/>
                    </a:cubicBezTo>
                    <a:lnTo>
                      <a:pt x="268367" y="0"/>
                    </a:lnTo>
                    <a:cubicBezTo>
                      <a:pt x="271224" y="0"/>
                      <a:pt x="273129" y="952"/>
                      <a:pt x="275035" y="3809"/>
                    </a:cubicBezTo>
                    <a:cubicBezTo>
                      <a:pt x="275987" y="5713"/>
                      <a:pt x="275987" y="8569"/>
                      <a:pt x="275035" y="11425"/>
                    </a:cubicBezTo>
                    <a:lnTo>
                      <a:pt x="193120" y="161858"/>
                    </a:lnTo>
                    <a:cubicBezTo>
                      <a:pt x="192167" y="164714"/>
                      <a:pt x="189310" y="165666"/>
                      <a:pt x="186452" y="165666"/>
                    </a:cubicBezTo>
                    <a:lnTo>
                      <a:pt x="7382" y="165666"/>
                    </a:lnTo>
                    <a:cubicBezTo>
                      <a:pt x="5477" y="164714"/>
                      <a:pt x="4524" y="164714"/>
                      <a:pt x="3572" y="164714"/>
                    </a:cubicBezTo>
                    <a:close/>
                    <a:moveTo>
                      <a:pt x="93107" y="14282"/>
                    </a:moveTo>
                    <a:lnTo>
                      <a:pt x="18812" y="149481"/>
                    </a:lnTo>
                    <a:lnTo>
                      <a:pt x="180737" y="149481"/>
                    </a:lnTo>
                    <a:lnTo>
                      <a:pt x="255032" y="14282"/>
                    </a:lnTo>
                    <a:lnTo>
                      <a:pt x="93107" y="1428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9" name="Freeform 228">
                <a:extLst>
                  <a:ext uri="{FF2B5EF4-FFF2-40B4-BE49-F238E27FC236}">
                    <a16:creationId xmlns:a16="http://schemas.microsoft.com/office/drawing/2014/main" id="{B199E997-4030-90C2-0355-13889510D123}"/>
                  </a:ext>
                </a:extLst>
              </p:cNvPr>
              <p:cNvSpPr/>
              <p:nvPr/>
            </p:nvSpPr>
            <p:spPr>
              <a:xfrm>
                <a:off x="11799728" y="5338995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5716 w 194310"/>
                  <a:gd name="connsiteY12" fmla="*/ 157097 h 316098"/>
                  <a:gd name="connsiteX13" fmla="*/ 103346 w 194310"/>
                  <a:gd name="connsiteY13" fmla="*/ 293248 h 316098"/>
                  <a:gd name="connsiteX14" fmla="*/ 177641 w 194310"/>
                  <a:gd name="connsiteY14" fmla="*/ 158049 h 316098"/>
                  <a:gd name="connsiteX15" fmla="*/ 90011 w 194310"/>
                  <a:gd name="connsiteY15" fmla="*/ 21898 h 316098"/>
                  <a:gd name="connsiteX16" fmla="*/ 15716 w 194310"/>
                  <a:gd name="connsiteY16" fmla="*/ 157097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3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3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2394" y="316099"/>
                      <a:pt x="101441" y="315147"/>
                      <a:pt x="100489" y="315147"/>
                    </a:cubicBezTo>
                    <a:close/>
                    <a:moveTo>
                      <a:pt x="15716" y="157097"/>
                    </a:moveTo>
                    <a:lnTo>
                      <a:pt x="103346" y="293248"/>
                    </a:lnTo>
                    <a:lnTo>
                      <a:pt x="177641" y="158049"/>
                    </a:lnTo>
                    <a:lnTo>
                      <a:pt x="90011" y="21898"/>
                    </a:lnTo>
                    <a:lnTo>
                      <a:pt x="15716" y="15709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0" name="Freeform 229">
                <a:extLst>
                  <a:ext uri="{FF2B5EF4-FFF2-40B4-BE49-F238E27FC236}">
                    <a16:creationId xmlns:a16="http://schemas.microsoft.com/office/drawing/2014/main" id="{3AC3CAA1-5763-50B0-EBEC-C7059CB8207F}"/>
                  </a:ext>
                </a:extLst>
              </p:cNvPr>
              <p:cNvSpPr/>
              <p:nvPr/>
            </p:nvSpPr>
            <p:spPr>
              <a:xfrm>
                <a:off x="11881643" y="5338043"/>
                <a:ext cx="291464" cy="165666"/>
              </a:xfrm>
              <a:custGeom>
                <a:avLst/>
                <a:gdLst>
                  <a:gd name="connsiteX0" fmla="*/ 100489 w 291464"/>
                  <a:gd name="connsiteY0" fmla="*/ 164714 h 165666"/>
                  <a:gd name="connsiteX1" fmla="*/ 97631 w 291464"/>
                  <a:gd name="connsiteY1" fmla="*/ 161858 h 165666"/>
                  <a:gd name="connsiteX2" fmla="*/ 1429 w 291464"/>
                  <a:gd name="connsiteY2" fmla="*/ 11425 h 165666"/>
                  <a:gd name="connsiteX3" fmla="*/ 1429 w 291464"/>
                  <a:gd name="connsiteY3" fmla="*/ 3808 h 165666"/>
                  <a:gd name="connsiteX4" fmla="*/ 8096 w 291464"/>
                  <a:gd name="connsiteY4" fmla="*/ 0 h 165666"/>
                  <a:gd name="connsiteX5" fmla="*/ 187166 w 291464"/>
                  <a:gd name="connsiteY5" fmla="*/ 0 h 165666"/>
                  <a:gd name="connsiteX6" fmla="*/ 193834 w 291464"/>
                  <a:gd name="connsiteY6" fmla="*/ 3808 h 165666"/>
                  <a:gd name="connsiteX7" fmla="*/ 290036 w 291464"/>
                  <a:gd name="connsiteY7" fmla="*/ 154241 h 165666"/>
                  <a:gd name="connsiteX8" fmla="*/ 290036 w 291464"/>
                  <a:gd name="connsiteY8" fmla="*/ 161858 h 165666"/>
                  <a:gd name="connsiteX9" fmla="*/ 283369 w 291464"/>
                  <a:gd name="connsiteY9" fmla="*/ 165666 h 165666"/>
                  <a:gd name="connsiteX10" fmla="*/ 104299 w 291464"/>
                  <a:gd name="connsiteY10" fmla="*/ 165666 h 165666"/>
                  <a:gd name="connsiteX11" fmla="*/ 100489 w 291464"/>
                  <a:gd name="connsiteY11" fmla="*/ 164714 h 165666"/>
                  <a:gd name="connsiteX12" fmla="*/ 21431 w 291464"/>
                  <a:gd name="connsiteY12" fmla="*/ 16186 h 165666"/>
                  <a:gd name="connsiteX13" fmla="*/ 108109 w 291464"/>
                  <a:gd name="connsiteY13" fmla="*/ 151385 h 165666"/>
                  <a:gd name="connsiteX14" fmla="*/ 269081 w 291464"/>
                  <a:gd name="connsiteY14" fmla="*/ 151385 h 165666"/>
                  <a:gd name="connsiteX15" fmla="*/ 182404 w 291464"/>
                  <a:gd name="connsiteY15" fmla="*/ 16186 h 165666"/>
                  <a:gd name="connsiteX16" fmla="*/ 21431 w 291464"/>
                  <a:gd name="connsiteY16" fmla="*/ 16186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4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2394" y="165666"/>
                      <a:pt x="101441" y="165666"/>
                      <a:pt x="100489" y="164714"/>
                    </a:cubicBezTo>
                    <a:close/>
                    <a:moveTo>
                      <a:pt x="21431" y="16186"/>
                    </a:moveTo>
                    <a:lnTo>
                      <a:pt x="108109" y="151385"/>
                    </a:lnTo>
                    <a:lnTo>
                      <a:pt x="269081" y="151385"/>
                    </a:lnTo>
                    <a:lnTo>
                      <a:pt x="182404" y="16186"/>
                    </a:lnTo>
                    <a:lnTo>
                      <a:pt x="21431" y="1618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" name="Graphic 47">
              <a:extLst>
                <a:ext uri="{FF2B5EF4-FFF2-40B4-BE49-F238E27FC236}">
                  <a16:creationId xmlns:a16="http://schemas.microsoft.com/office/drawing/2014/main" id="{516AF814-7743-E57C-8BDE-4E7053F163E4}"/>
                </a:ext>
              </a:extLst>
            </p:cNvPr>
            <p:cNvGrpSpPr/>
            <p:nvPr/>
          </p:nvGrpSpPr>
          <p:grpSpPr>
            <a:xfrm>
              <a:off x="11553031" y="5790293"/>
              <a:ext cx="373379" cy="316098"/>
              <a:chOff x="11553031" y="5790293"/>
              <a:chExt cx="373379" cy="316098"/>
            </a:xfrm>
            <a:solidFill>
              <a:srgbClr val="FFFFFF"/>
            </a:solidFill>
          </p:grpSpPr>
          <p:sp>
            <p:nvSpPr>
              <p:cNvPr id="225" name="Freeform 224">
                <a:extLst>
                  <a:ext uri="{FF2B5EF4-FFF2-40B4-BE49-F238E27FC236}">
                    <a16:creationId xmlns:a16="http://schemas.microsoft.com/office/drawing/2014/main" id="{04A8BF0D-C753-7EBB-4B83-FC1E06A7882D}"/>
                  </a:ext>
                </a:extLst>
              </p:cNvPr>
              <p:cNvSpPr/>
              <p:nvPr/>
            </p:nvSpPr>
            <p:spPr>
              <a:xfrm>
                <a:off x="11649948" y="5940725"/>
                <a:ext cx="275748" cy="165666"/>
              </a:xfrm>
              <a:custGeom>
                <a:avLst/>
                <a:gdLst>
                  <a:gd name="connsiteX0" fmla="*/ 3572 w 275748"/>
                  <a:gd name="connsiteY0" fmla="*/ 164714 h 165666"/>
                  <a:gd name="connsiteX1" fmla="*/ 714 w 275748"/>
                  <a:gd name="connsiteY1" fmla="*/ 161858 h 165666"/>
                  <a:gd name="connsiteX2" fmla="*/ 714 w 275748"/>
                  <a:gd name="connsiteY2" fmla="*/ 154241 h 165666"/>
                  <a:gd name="connsiteX3" fmla="*/ 82629 w 275748"/>
                  <a:gd name="connsiteY3" fmla="*/ 3808 h 165666"/>
                  <a:gd name="connsiteX4" fmla="*/ 89297 w 275748"/>
                  <a:gd name="connsiteY4" fmla="*/ 0 h 165666"/>
                  <a:gd name="connsiteX5" fmla="*/ 268367 w 275748"/>
                  <a:gd name="connsiteY5" fmla="*/ 0 h 165666"/>
                  <a:gd name="connsiteX6" fmla="*/ 275034 w 275748"/>
                  <a:gd name="connsiteY6" fmla="*/ 3808 h 165666"/>
                  <a:gd name="connsiteX7" fmla="*/ 275034 w 275748"/>
                  <a:gd name="connsiteY7" fmla="*/ 11425 h 165666"/>
                  <a:gd name="connsiteX8" fmla="*/ 193120 w 275748"/>
                  <a:gd name="connsiteY8" fmla="*/ 161858 h 165666"/>
                  <a:gd name="connsiteX9" fmla="*/ 186452 w 275748"/>
                  <a:gd name="connsiteY9" fmla="*/ 165666 h 165666"/>
                  <a:gd name="connsiteX10" fmla="*/ 7382 w 275748"/>
                  <a:gd name="connsiteY10" fmla="*/ 165666 h 165666"/>
                  <a:gd name="connsiteX11" fmla="*/ 3572 w 275748"/>
                  <a:gd name="connsiteY11" fmla="*/ 164714 h 165666"/>
                  <a:gd name="connsiteX12" fmla="*/ 94059 w 275748"/>
                  <a:gd name="connsiteY12" fmla="*/ 15234 h 165666"/>
                  <a:gd name="connsiteX13" fmla="*/ 19764 w 275748"/>
                  <a:gd name="connsiteY13" fmla="*/ 150433 h 165666"/>
                  <a:gd name="connsiteX14" fmla="*/ 181689 w 275748"/>
                  <a:gd name="connsiteY14" fmla="*/ 150433 h 165666"/>
                  <a:gd name="connsiteX15" fmla="*/ 255984 w 275748"/>
                  <a:gd name="connsiteY15" fmla="*/ 15234 h 165666"/>
                  <a:gd name="connsiteX16" fmla="*/ 94059 w 275748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748" h="165666">
                    <a:moveTo>
                      <a:pt x="3572" y="164714"/>
                    </a:moveTo>
                    <a:cubicBezTo>
                      <a:pt x="2620" y="163762"/>
                      <a:pt x="1667" y="162810"/>
                      <a:pt x="714" y="161858"/>
                    </a:cubicBezTo>
                    <a:cubicBezTo>
                      <a:pt x="-238" y="159954"/>
                      <a:pt x="-238" y="157097"/>
                      <a:pt x="714" y="154241"/>
                    </a:cubicBezTo>
                    <a:lnTo>
                      <a:pt x="82629" y="3808"/>
                    </a:lnTo>
                    <a:cubicBezTo>
                      <a:pt x="83582" y="952"/>
                      <a:pt x="86439" y="0"/>
                      <a:pt x="89297" y="0"/>
                    </a:cubicBezTo>
                    <a:lnTo>
                      <a:pt x="268367" y="0"/>
                    </a:lnTo>
                    <a:cubicBezTo>
                      <a:pt x="271224" y="0"/>
                      <a:pt x="273129" y="952"/>
                      <a:pt x="275034" y="3808"/>
                    </a:cubicBezTo>
                    <a:cubicBezTo>
                      <a:pt x="275987" y="5713"/>
                      <a:pt x="275987" y="8569"/>
                      <a:pt x="275034" y="11425"/>
                    </a:cubicBezTo>
                    <a:lnTo>
                      <a:pt x="193120" y="161858"/>
                    </a:lnTo>
                    <a:cubicBezTo>
                      <a:pt x="192167" y="164714"/>
                      <a:pt x="189309" y="165666"/>
                      <a:pt x="186452" y="165666"/>
                    </a:cubicBezTo>
                    <a:lnTo>
                      <a:pt x="7382" y="165666"/>
                    </a:lnTo>
                    <a:cubicBezTo>
                      <a:pt x="6429" y="165666"/>
                      <a:pt x="4524" y="164714"/>
                      <a:pt x="3572" y="164714"/>
                    </a:cubicBezTo>
                    <a:close/>
                    <a:moveTo>
                      <a:pt x="94059" y="15234"/>
                    </a:moveTo>
                    <a:lnTo>
                      <a:pt x="19764" y="150433"/>
                    </a:lnTo>
                    <a:lnTo>
                      <a:pt x="181689" y="150433"/>
                    </a:lnTo>
                    <a:lnTo>
                      <a:pt x="255984" y="15234"/>
                    </a:lnTo>
                    <a:lnTo>
                      <a:pt x="94059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6" name="Freeform 225">
                <a:extLst>
                  <a:ext uri="{FF2B5EF4-FFF2-40B4-BE49-F238E27FC236}">
                    <a16:creationId xmlns:a16="http://schemas.microsoft.com/office/drawing/2014/main" id="{17495326-8C12-78A6-81F2-2905A731EA34}"/>
                  </a:ext>
                </a:extLst>
              </p:cNvPr>
              <p:cNvSpPr/>
              <p:nvPr/>
            </p:nvSpPr>
            <p:spPr>
              <a:xfrm>
                <a:off x="11553031" y="5790293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6669 w 194310"/>
                  <a:gd name="connsiteY12" fmla="*/ 158049 h 316098"/>
                  <a:gd name="connsiteX13" fmla="*/ 104299 w 194310"/>
                  <a:gd name="connsiteY13" fmla="*/ 294200 h 316098"/>
                  <a:gd name="connsiteX14" fmla="*/ 178594 w 194310"/>
                  <a:gd name="connsiteY14" fmla="*/ 159001 h 316098"/>
                  <a:gd name="connsiteX15" fmla="*/ 90964 w 194310"/>
                  <a:gd name="connsiteY15" fmla="*/ 22850 h 316098"/>
                  <a:gd name="connsiteX16" fmla="*/ 16669 w 194310"/>
                  <a:gd name="connsiteY16" fmla="*/ 158049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4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4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3346" y="316099"/>
                      <a:pt x="101441" y="315147"/>
                      <a:pt x="100489" y="315147"/>
                    </a:cubicBezTo>
                    <a:close/>
                    <a:moveTo>
                      <a:pt x="16669" y="158049"/>
                    </a:moveTo>
                    <a:lnTo>
                      <a:pt x="104299" y="294200"/>
                    </a:lnTo>
                    <a:lnTo>
                      <a:pt x="178594" y="159001"/>
                    </a:lnTo>
                    <a:lnTo>
                      <a:pt x="90964" y="22850"/>
                    </a:lnTo>
                    <a:lnTo>
                      <a:pt x="16669" y="1580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7" name="Freeform 226">
                <a:extLst>
                  <a:ext uri="{FF2B5EF4-FFF2-40B4-BE49-F238E27FC236}">
                    <a16:creationId xmlns:a16="http://schemas.microsoft.com/office/drawing/2014/main" id="{828DF4CA-4590-89B5-03E9-86C8A3BBA0C1}"/>
                  </a:ext>
                </a:extLst>
              </p:cNvPr>
              <p:cNvSpPr/>
              <p:nvPr/>
            </p:nvSpPr>
            <p:spPr>
              <a:xfrm>
                <a:off x="11634946" y="5790293"/>
                <a:ext cx="291465" cy="165666"/>
              </a:xfrm>
              <a:custGeom>
                <a:avLst/>
                <a:gdLst>
                  <a:gd name="connsiteX0" fmla="*/ 100489 w 291465"/>
                  <a:gd name="connsiteY0" fmla="*/ 164714 h 165666"/>
                  <a:gd name="connsiteX1" fmla="*/ 97631 w 291465"/>
                  <a:gd name="connsiteY1" fmla="*/ 161858 h 165666"/>
                  <a:gd name="connsiteX2" fmla="*/ 1429 w 291465"/>
                  <a:gd name="connsiteY2" fmla="*/ 11425 h 165666"/>
                  <a:gd name="connsiteX3" fmla="*/ 1429 w 291465"/>
                  <a:gd name="connsiteY3" fmla="*/ 3808 h 165666"/>
                  <a:gd name="connsiteX4" fmla="*/ 8096 w 291465"/>
                  <a:gd name="connsiteY4" fmla="*/ 0 h 165666"/>
                  <a:gd name="connsiteX5" fmla="*/ 187166 w 291465"/>
                  <a:gd name="connsiteY5" fmla="*/ 0 h 165666"/>
                  <a:gd name="connsiteX6" fmla="*/ 193834 w 291465"/>
                  <a:gd name="connsiteY6" fmla="*/ 3808 h 165666"/>
                  <a:gd name="connsiteX7" fmla="*/ 290036 w 291465"/>
                  <a:gd name="connsiteY7" fmla="*/ 154241 h 165666"/>
                  <a:gd name="connsiteX8" fmla="*/ 290036 w 291465"/>
                  <a:gd name="connsiteY8" fmla="*/ 161858 h 165666"/>
                  <a:gd name="connsiteX9" fmla="*/ 283369 w 291465"/>
                  <a:gd name="connsiteY9" fmla="*/ 165666 h 165666"/>
                  <a:gd name="connsiteX10" fmla="*/ 104299 w 291465"/>
                  <a:gd name="connsiteY10" fmla="*/ 165666 h 165666"/>
                  <a:gd name="connsiteX11" fmla="*/ 100489 w 291465"/>
                  <a:gd name="connsiteY11" fmla="*/ 164714 h 165666"/>
                  <a:gd name="connsiteX12" fmla="*/ 21431 w 291465"/>
                  <a:gd name="connsiteY12" fmla="*/ 15234 h 165666"/>
                  <a:gd name="connsiteX13" fmla="*/ 108109 w 291465"/>
                  <a:gd name="connsiteY13" fmla="*/ 150433 h 165666"/>
                  <a:gd name="connsiteX14" fmla="*/ 269081 w 291465"/>
                  <a:gd name="connsiteY14" fmla="*/ 150433 h 165666"/>
                  <a:gd name="connsiteX15" fmla="*/ 182404 w 291465"/>
                  <a:gd name="connsiteY15" fmla="*/ 15234 h 165666"/>
                  <a:gd name="connsiteX16" fmla="*/ 21431 w 291465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5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3346" y="165666"/>
                      <a:pt x="102394" y="164714"/>
                      <a:pt x="100489" y="164714"/>
                    </a:cubicBezTo>
                    <a:close/>
                    <a:moveTo>
                      <a:pt x="21431" y="15234"/>
                    </a:moveTo>
                    <a:lnTo>
                      <a:pt x="108109" y="150433"/>
                    </a:lnTo>
                    <a:lnTo>
                      <a:pt x="269081" y="150433"/>
                    </a:lnTo>
                    <a:lnTo>
                      <a:pt x="182404" y="15234"/>
                    </a:lnTo>
                    <a:lnTo>
                      <a:pt x="21431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" name="Graphic 47">
              <a:extLst>
                <a:ext uri="{FF2B5EF4-FFF2-40B4-BE49-F238E27FC236}">
                  <a16:creationId xmlns:a16="http://schemas.microsoft.com/office/drawing/2014/main" id="{96783D1D-1D50-AA3E-320C-9F38D365D4A3}"/>
                </a:ext>
              </a:extLst>
            </p:cNvPr>
            <p:cNvGrpSpPr/>
            <p:nvPr/>
          </p:nvGrpSpPr>
          <p:grpSpPr>
            <a:xfrm>
              <a:off x="12091193" y="5786484"/>
              <a:ext cx="221456" cy="316098"/>
              <a:chOff x="12091193" y="5786484"/>
              <a:chExt cx="221456" cy="316098"/>
            </a:xfrm>
            <a:solidFill>
              <a:srgbClr val="FFFFFF"/>
            </a:solidFill>
          </p:grpSpPr>
          <p:sp>
            <p:nvSpPr>
              <p:cNvPr id="222" name="Freeform 221">
                <a:extLst>
                  <a:ext uri="{FF2B5EF4-FFF2-40B4-BE49-F238E27FC236}">
                    <a16:creationId xmlns:a16="http://schemas.microsoft.com/office/drawing/2014/main" id="{8BE78026-46FD-6C9E-C392-A0F1386D0184}"/>
                  </a:ext>
                </a:extLst>
              </p:cNvPr>
              <p:cNvSpPr/>
              <p:nvPr/>
            </p:nvSpPr>
            <p:spPr>
              <a:xfrm>
                <a:off x="12091193" y="5786484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5716 w 194310"/>
                  <a:gd name="connsiteY12" fmla="*/ 158049 h 316098"/>
                  <a:gd name="connsiteX13" fmla="*/ 103346 w 194310"/>
                  <a:gd name="connsiteY13" fmla="*/ 294200 h 316098"/>
                  <a:gd name="connsiteX14" fmla="*/ 177641 w 194310"/>
                  <a:gd name="connsiteY14" fmla="*/ 159001 h 316098"/>
                  <a:gd name="connsiteX15" fmla="*/ 90011 w 194310"/>
                  <a:gd name="connsiteY15" fmla="*/ 22850 h 316098"/>
                  <a:gd name="connsiteX16" fmla="*/ 15716 w 194310"/>
                  <a:gd name="connsiteY16" fmla="*/ 158049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3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3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2394" y="316099"/>
                      <a:pt x="101441" y="315147"/>
                      <a:pt x="100489" y="315147"/>
                    </a:cubicBezTo>
                    <a:close/>
                    <a:moveTo>
                      <a:pt x="15716" y="158049"/>
                    </a:moveTo>
                    <a:lnTo>
                      <a:pt x="103346" y="294200"/>
                    </a:lnTo>
                    <a:lnTo>
                      <a:pt x="177641" y="159001"/>
                    </a:lnTo>
                    <a:lnTo>
                      <a:pt x="90011" y="22850"/>
                    </a:lnTo>
                    <a:lnTo>
                      <a:pt x="15716" y="1580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3" name="Freeform 222">
                <a:extLst>
                  <a:ext uri="{FF2B5EF4-FFF2-40B4-BE49-F238E27FC236}">
                    <a16:creationId xmlns:a16="http://schemas.microsoft.com/office/drawing/2014/main" id="{1666D474-909F-3D85-4A06-CE3764D1122F}"/>
                  </a:ext>
                </a:extLst>
              </p:cNvPr>
              <p:cNvSpPr/>
              <p:nvPr/>
            </p:nvSpPr>
            <p:spPr>
              <a:xfrm>
                <a:off x="12187158" y="5936917"/>
                <a:ext cx="125491" cy="165666"/>
              </a:xfrm>
              <a:custGeom>
                <a:avLst/>
                <a:gdLst>
                  <a:gd name="connsiteX0" fmla="*/ 125492 w 125491"/>
                  <a:gd name="connsiteY0" fmla="*/ 150433 h 165666"/>
                  <a:gd name="connsiteX1" fmla="*/ 19764 w 125491"/>
                  <a:gd name="connsiteY1" fmla="*/ 150433 h 165666"/>
                  <a:gd name="connsiteX2" fmla="*/ 94060 w 125491"/>
                  <a:gd name="connsiteY2" fmla="*/ 15234 h 165666"/>
                  <a:gd name="connsiteX3" fmla="*/ 125492 w 125491"/>
                  <a:gd name="connsiteY3" fmla="*/ 15234 h 165666"/>
                  <a:gd name="connsiteX4" fmla="*/ 125492 w 125491"/>
                  <a:gd name="connsiteY4" fmla="*/ 0 h 165666"/>
                  <a:gd name="connsiteX5" fmla="*/ 89297 w 125491"/>
                  <a:gd name="connsiteY5" fmla="*/ 0 h 165666"/>
                  <a:gd name="connsiteX6" fmla="*/ 82629 w 125491"/>
                  <a:gd name="connsiteY6" fmla="*/ 3809 h 165666"/>
                  <a:gd name="connsiteX7" fmla="*/ 714 w 125491"/>
                  <a:gd name="connsiteY7" fmla="*/ 154241 h 165666"/>
                  <a:gd name="connsiteX8" fmla="*/ 714 w 125491"/>
                  <a:gd name="connsiteY8" fmla="*/ 161858 h 165666"/>
                  <a:gd name="connsiteX9" fmla="*/ 3572 w 125491"/>
                  <a:gd name="connsiteY9" fmla="*/ 164714 h 165666"/>
                  <a:gd name="connsiteX10" fmla="*/ 7382 w 125491"/>
                  <a:gd name="connsiteY10" fmla="*/ 165666 h 165666"/>
                  <a:gd name="connsiteX11" fmla="*/ 125492 w 125491"/>
                  <a:gd name="connsiteY11" fmla="*/ 165666 h 165666"/>
                  <a:gd name="connsiteX12" fmla="*/ 125492 w 125491"/>
                  <a:gd name="connsiteY12" fmla="*/ 150433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5491" h="165666">
                    <a:moveTo>
                      <a:pt x="125492" y="150433"/>
                    </a:moveTo>
                    <a:lnTo>
                      <a:pt x="19764" y="150433"/>
                    </a:lnTo>
                    <a:lnTo>
                      <a:pt x="94060" y="15234"/>
                    </a:lnTo>
                    <a:lnTo>
                      <a:pt x="125492" y="15234"/>
                    </a:lnTo>
                    <a:lnTo>
                      <a:pt x="125492" y="0"/>
                    </a:lnTo>
                    <a:lnTo>
                      <a:pt x="89297" y="0"/>
                    </a:lnTo>
                    <a:cubicBezTo>
                      <a:pt x="86439" y="0"/>
                      <a:pt x="83582" y="1904"/>
                      <a:pt x="82629" y="3809"/>
                    </a:cubicBezTo>
                    <a:lnTo>
                      <a:pt x="714" y="154241"/>
                    </a:lnTo>
                    <a:cubicBezTo>
                      <a:pt x="-238" y="156145"/>
                      <a:pt x="-238" y="159002"/>
                      <a:pt x="714" y="161858"/>
                    </a:cubicBezTo>
                    <a:cubicBezTo>
                      <a:pt x="1667" y="162810"/>
                      <a:pt x="2620" y="163762"/>
                      <a:pt x="3572" y="164714"/>
                    </a:cubicBezTo>
                    <a:cubicBezTo>
                      <a:pt x="4524" y="165666"/>
                      <a:pt x="5477" y="165666"/>
                      <a:pt x="7382" y="165666"/>
                    </a:cubicBezTo>
                    <a:lnTo>
                      <a:pt x="125492" y="165666"/>
                    </a:lnTo>
                    <a:lnTo>
                      <a:pt x="125492" y="15043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4" name="Freeform 223">
                <a:extLst>
                  <a:ext uri="{FF2B5EF4-FFF2-40B4-BE49-F238E27FC236}">
                    <a16:creationId xmlns:a16="http://schemas.microsoft.com/office/drawing/2014/main" id="{4E5B8810-B3FD-928D-E60C-6E4C2F7C98F5}"/>
                  </a:ext>
                </a:extLst>
              </p:cNvPr>
              <p:cNvSpPr/>
              <p:nvPr/>
            </p:nvSpPr>
            <p:spPr>
              <a:xfrm>
                <a:off x="12172870" y="5786484"/>
                <a:ext cx="139779" cy="165666"/>
              </a:xfrm>
              <a:custGeom>
                <a:avLst/>
                <a:gdLst>
                  <a:gd name="connsiteX0" fmla="*/ 139779 w 139779"/>
                  <a:gd name="connsiteY0" fmla="*/ 150432 h 165666"/>
                  <a:gd name="connsiteX1" fmla="*/ 107395 w 139779"/>
                  <a:gd name="connsiteY1" fmla="*/ 150432 h 165666"/>
                  <a:gd name="connsiteX2" fmla="*/ 20717 w 139779"/>
                  <a:gd name="connsiteY2" fmla="*/ 15234 h 165666"/>
                  <a:gd name="connsiteX3" fmla="*/ 139779 w 139779"/>
                  <a:gd name="connsiteY3" fmla="*/ 15234 h 165666"/>
                  <a:gd name="connsiteX4" fmla="*/ 139779 w 139779"/>
                  <a:gd name="connsiteY4" fmla="*/ 0 h 165666"/>
                  <a:gd name="connsiteX5" fmla="*/ 7382 w 139779"/>
                  <a:gd name="connsiteY5" fmla="*/ 0 h 165666"/>
                  <a:gd name="connsiteX6" fmla="*/ 714 w 139779"/>
                  <a:gd name="connsiteY6" fmla="*/ 3808 h 165666"/>
                  <a:gd name="connsiteX7" fmla="*/ 714 w 139779"/>
                  <a:gd name="connsiteY7" fmla="*/ 11425 h 165666"/>
                  <a:gd name="connsiteX8" fmla="*/ 96917 w 139779"/>
                  <a:gd name="connsiteY8" fmla="*/ 161858 h 165666"/>
                  <a:gd name="connsiteX9" fmla="*/ 99774 w 139779"/>
                  <a:gd name="connsiteY9" fmla="*/ 164714 h 165666"/>
                  <a:gd name="connsiteX10" fmla="*/ 103585 w 139779"/>
                  <a:gd name="connsiteY10" fmla="*/ 165666 h 165666"/>
                  <a:gd name="connsiteX11" fmla="*/ 139779 w 139779"/>
                  <a:gd name="connsiteY11" fmla="*/ 165666 h 165666"/>
                  <a:gd name="connsiteX12" fmla="*/ 139779 w 139779"/>
                  <a:gd name="connsiteY12" fmla="*/ 150432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9779" h="165666">
                    <a:moveTo>
                      <a:pt x="139779" y="150432"/>
                    </a:moveTo>
                    <a:lnTo>
                      <a:pt x="107395" y="150432"/>
                    </a:lnTo>
                    <a:lnTo>
                      <a:pt x="20717" y="15234"/>
                    </a:lnTo>
                    <a:lnTo>
                      <a:pt x="139779" y="15234"/>
                    </a:lnTo>
                    <a:lnTo>
                      <a:pt x="139779" y="0"/>
                    </a:lnTo>
                    <a:lnTo>
                      <a:pt x="7382" y="0"/>
                    </a:lnTo>
                    <a:cubicBezTo>
                      <a:pt x="4524" y="0"/>
                      <a:pt x="1667" y="1904"/>
                      <a:pt x="714" y="3808"/>
                    </a:cubicBezTo>
                    <a:cubicBezTo>
                      <a:pt x="-238" y="6665"/>
                      <a:pt x="-238" y="9521"/>
                      <a:pt x="714" y="11425"/>
                    </a:cubicBezTo>
                    <a:lnTo>
                      <a:pt x="96917" y="161858"/>
                    </a:lnTo>
                    <a:cubicBezTo>
                      <a:pt x="97870" y="162810"/>
                      <a:pt x="98822" y="163762"/>
                      <a:pt x="99774" y="164714"/>
                    </a:cubicBezTo>
                    <a:cubicBezTo>
                      <a:pt x="100727" y="165666"/>
                      <a:pt x="101679" y="165666"/>
                      <a:pt x="103585" y="165666"/>
                    </a:cubicBezTo>
                    <a:lnTo>
                      <a:pt x="139779" y="165666"/>
                    </a:lnTo>
                    <a:lnTo>
                      <a:pt x="139779" y="15043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47">
              <a:extLst>
                <a:ext uri="{FF2B5EF4-FFF2-40B4-BE49-F238E27FC236}">
                  <a16:creationId xmlns:a16="http://schemas.microsoft.com/office/drawing/2014/main" id="{977CC410-B062-B3FB-6AA3-9F100AD5BE6B}"/>
                </a:ext>
              </a:extLst>
            </p:cNvPr>
            <p:cNvGrpSpPr/>
            <p:nvPr/>
          </p:nvGrpSpPr>
          <p:grpSpPr>
            <a:xfrm>
              <a:off x="11846163" y="6237782"/>
              <a:ext cx="371713" cy="288487"/>
              <a:chOff x="11846163" y="6237782"/>
              <a:chExt cx="371713" cy="288487"/>
            </a:xfrm>
            <a:solidFill>
              <a:srgbClr val="FFFFFF"/>
            </a:solidFill>
          </p:grpSpPr>
          <p:sp>
            <p:nvSpPr>
              <p:cNvPr id="219" name="Freeform 218">
                <a:extLst>
                  <a:ext uri="{FF2B5EF4-FFF2-40B4-BE49-F238E27FC236}">
                    <a16:creationId xmlns:a16="http://schemas.microsoft.com/office/drawing/2014/main" id="{044B5138-AA96-8852-5C07-781AAD3BA65E}"/>
                  </a:ext>
                </a:extLst>
              </p:cNvPr>
              <p:cNvSpPr/>
              <p:nvPr/>
            </p:nvSpPr>
            <p:spPr>
              <a:xfrm>
                <a:off x="11846163" y="6238734"/>
                <a:ext cx="192881" cy="287535"/>
              </a:xfrm>
              <a:custGeom>
                <a:avLst/>
                <a:gdLst>
                  <a:gd name="connsiteX0" fmla="*/ 79772 w 192881"/>
                  <a:gd name="connsiteY0" fmla="*/ 286583 h 287535"/>
                  <a:gd name="connsiteX1" fmla="*/ 97869 w 192881"/>
                  <a:gd name="connsiteY1" fmla="*/ 286583 h 287535"/>
                  <a:gd name="connsiteX2" fmla="*/ 15002 w 192881"/>
                  <a:gd name="connsiteY2" fmla="*/ 157097 h 287535"/>
                  <a:gd name="connsiteX3" fmla="*/ 89297 w 192881"/>
                  <a:gd name="connsiteY3" fmla="*/ 21898 h 287535"/>
                  <a:gd name="connsiteX4" fmla="*/ 176927 w 192881"/>
                  <a:gd name="connsiteY4" fmla="*/ 158049 h 287535"/>
                  <a:gd name="connsiteX5" fmla="*/ 106442 w 192881"/>
                  <a:gd name="connsiteY5" fmla="*/ 287536 h 287535"/>
                  <a:gd name="connsiteX6" fmla="*/ 123587 w 192881"/>
                  <a:gd name="connsiteY6" fmla="*/ 287536 h 287535"/>
                  <a:gd name="connsiteX7" fmla="*/ 192167 w 192881"/>
                  <a:gd name="connsiteY7" fmla="*/ 161858 h 287535"/>
                  <a:gd name="connsiteX8" fmla="*/ 192167 w 192881"/>
                  <a:gd name="connsiteY8" fmla="*/ 154241 h 287535"/>
                  <a:gd name="connsiteX9" fmla="*/ 95964 w 192881"/>
                  <a:gd name="connsiteY9" fmla="*/ 3808 h 287535"/>
                  <a:gd name="connsiteX10" fmla="*/ 89297 w 192881"/>
                  <a:gd name="connsiteY10" fmla="*/ 0 h 287535"/>
                  <a:gd name="connsiteX11" fmla="*/ 82629 w 192881"/>
                  <a:gd name="connsiteY11" fmla="*/ 3808 h 287535"/>
                  <a:gd name="connsiteX12" fmla="*/ 714 w 192881"/>
                  <a:gd name="connsiteY12" fmla="*/ 154241 h 287535"/>
                  <a:gd name="connsiteX13" fmla="*/ 714 w 192881"/>
                  <a:gd name="connsiteY13" fmla="*/ 161858 h 287535"/>
                  <a:gd name="connsiteX14" fmla="*/ 79772 w 192881"/>
                  <a:gd name="connsiteY14" fmla="*/ 286583 h 287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2881" h="287535">
                    <a:moveTo>
                      <a:pt x="79772" y="286583"/>
                    </a:moveTo>
                    <a:lnTo>
                      <a:pt x="97869" y="286583"/>
                    </a:lnTo>
                    <a:lnTo>
                      <a:pt x="15002" y="157097"/>
                    </a:lnTo>
                    <a:lnTo>
                      <a:pt x="89297" y="21898"/>
                    </a:lnTo>
                    <a:lnTo>
                      <a:pt x="176927" y="158049"/>
                    </a:lnTo>
                    <a:lnTo>
                      <a:pt x="106442" y="287536"/>
                    </a:lnTo>
                    <a:lnTo>
                      <a:pt x="123587" y="287536"/>
                    </a:lnTo>
                    <a:lnTo>
                      <a:pt x="192167" y="161858"/>
                    </a:lnTo>
                    <a:cubicBezTo>
                      <a:pt x="193119" y="159001"/>
                      <a:pt x="193119" y="156145"/>
                      <a:pt x="192167" y="154241"/>
                    </a:cubicBezTo>
                    <a:lnTo>
                      <a:pt x="95964" y="3808"/>
                    </a:lnTo>
                    <a:cubicBezTo>
                      <a:pt x="94059" y="1904"/>
                      <a:pt x="92154" y="0"/>
                      <a:pt x="89297" y="0"/>
                    </a:cubicBezTo>
                    <a:cubicBezTo>
                      <a:pt x="86439" y="0"/>
                      <a:pt x="84534" y="1904"/>
                      <a:pt x="82629" y="3808"/>
                    </a:cubicBezTo>
                    <a:lnTo>
                      <a:pt x="714" y="154241"/>
                    </a:lnTo>
                    <a:cubicBezTo>
                      <a:pt x="-238" y="157097"/>
                      <a:pt x="-238" y="159953"/>
                      <a:pt x="714" y="161858"/>
                    </a:cubicBezTo>
                    <a:lnTo>
                      <a:pt x="79772" y="28658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0" name="Freeform 219">
                <a:extLst>
                  <a:ext uri="{FF2B5EF4-FFF2-40B4-BE49-F238E27FC236}">
                    <a16:creationId xmlns:a16="http://schemas.microsoft.com/office/drawing/2014/main" id="{EC5E0CCA-E530-27C9-108F-B407E697697A}"/>
                  </a:ext>
                </a:extLst>
              </p:cNvPr>
              <p:cNvSpPr/>
              <p:nvPr/>
            </p:nvSpPr>
            <p:spPr>
              <a:xfrm>
                <a:off x="11951652" y="6388214"/>
                <a:ext cx="265509" cy="137103"/>
              </a:xfrm>
              <a:custGeom>
                <a:avLst/>
                <a:gdLst>
                  <a:gd name="connsiteX0" fmla="*/ 17145 w 265509"/>
                  <a:gd name="connsiteY0" fmla="*/ 137103 h 137103"/>
                  <a:gd name="connsiteX1" fmla="*/ 83820 w 265509"/>
                  <a:gd name="connsiteY1" fmla="*/ 15234 h 137103"/>
                  <a:gd name="connsiteX2" fmla="*/ 245745 w 265509"/>
                  <a:gd name="connsiteY2" fmla="*/ 15234 h 137103"/>
                  <a:gd name="connsiteX3" fmla="*/ 179070 w 265509"/>
                  <a:gd name="connsiteY3" fmla="*/ 137103 h 137103"/>
                  <a:gd name="connsiteX4" fmla="*/ 196215 w 265509"/>
                  <a:gd name="connsiteY4" fmla="*/ 137103 h 137103"/>
                  <a:gd name="connsiteX5" fmla="*/ 264795 w 265509"/>
                  <a:gd name="connsiteY5" fmla="*/ 11425 h 137103"/>
                  <a:gd name="connsiteX6" fmla="*/ 264795 w 265509"/>
                  <a:gd name="connsiteY6" fmla="*/ 3808 h 137103"/>
                  <a:gd name="connsiteX7" fmla="*/ 258128 w 265509"/>
                  <a:gd name="connsiteY7" fmla="*/ 0 h 137103"/>
                  <a:gd name="connsiteX8" fmla="*/ 79057 w 265509"/>
                  <a:gd name="connsiteY8" fmla="*/ 0 h 137103"/>
                  <a:gd name="connsiteX9" fmla="*/ 72390 w 265509"/>
                  <a:gd name="connsiteY9" fmla="*/ 3808 h 137103"/>
                  <a:gd name="connsiteX10" fmla="*/ 0 w 265509"/>
                  <a:gd name="connsiteY10" fmla="*/ 137103 h 137103"/>
                  <a:gd name="connsiteX11" fmla="*/ 17145 w 265509"/>
                  <a:gd name="connsiteY11" fmla="*/ 137103 h 13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5509" h="137103">
                    <a:moveTo>
                      <a:pt x="17145" y="137103"/>
                    </a:moveTo>
                    <a:lnTo>
                      <a:pt x="83820" y="15234"/>
                    </a:lnTo>
                    <a:lnTo>
                      <a:pt x="245745" y="15234"/>
                    </a:lnTo>
                    <a:lnTo>
                      <a:pt x="179070" y="137103"/>
                    </a:lnTo>
                    <a:lnTo>
                      <a:pt x="196215" y="137103"/>
                    </a:lnTo>
                    <a:lnTo>
                      <a:pt x="264795" y="11425"/>
                    </a:lnTo>
                    <a:cubicBezTo>
                      <a:pt x="265747" y="9521"/>
                      <a:pt x="265747" y="6665"/>
                      <a:pt x="264795" y="3808"/>
                    </a:cubicBezTo>
                    <a:cubicBezTo>
                      <a:pt x="263842" y="1904"/>
                      <a:pt x="260985" y="0"/>
                      <a:pt x="258128" y="0"/>
                    </a:cubicBezTo>
                    <a:lnTo>
                      <a:pt x="79057" y="0"/>
                    </a:lnTo>
                    <a:cubicBezTo>
                      <a:pt x="76200" y="0"/>
                      <a:pt x="73342" y="1904"/>
                      <a:pt x="72390" y="3808"/>
                    </a:cubicBezTo>
                    <a:lnTo>
                      <a:pt x="0" y="137103"/>
                    </a:lnTo>
                    <a:lnTo>
                      <a:pt x="17145" y="13710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1" name="Freeform 220">
                <a:extLst>
                  <a:ext uri="{FF2B5EF4-FFF2-40B4-BE49-F238E27FC236}">
                    <a16:creationId xmlns:a16="http://schemas.microsoft.com/office/drawing/2014/main" id="{72BBB498-4F7F-E97B-F767-7A691D44B6C5}"/>
                  </a:ext>
                </a:extLst>
              </p:cNvPr>
              <p:cNvSpPr/>
              <p:nvPr/>
            </p:nvSpPr>
            <p:spPr>
              <a:xfrm>
                <a:off x="11926411" y="6237782"/>
                <a:ext cx="291465" cy="165666"/>
              </a:xfrm>
              <a:custGeom>
                <a:avLst/>
                <a:gdLst>
                  <a:gd name="connsiteX0" fmla="*/ 100489 w 291465"/>
                  <a:gd name="connsiteY0" fmla="*/ 164714 h 165666"/>
                  <a:gd name="connsiteX1" fmla="*/ 97631 w 291465"/>
                  <a:gd name="connsiteY1" fmla="*/ 161858 h 165666"/>
                  <a:gd name="connsiteX2" fmla="*/ 1429 w 291465"/>
                  <a:gd name="connsiteY2" fmla="*/ 11425 h 165666"/>
                  <a:gd name="connsiteX3" fmla="*/ 1429 w 291465"/>
                  <a:gd name="connsiteY3" fmla="*/ 3808 h 165666"/>
                  <a:gd name="connsiteX4" fmla="*/ 8096 w 291465"/>
                  <a:gd name="connsiteY4" fmla="*/ 0 h 165666"/>
                  <a:gd name="connsiteX5" fmla="*/ 187166 w 291465"/>
                  <a:gd name="connsiteY5" fmla="*/ 0 h 165666"/>
                  <a:gd name="connsiteX6" fmla="*/ 193834 w 291465"/>
                  <a:gd name="connsiteY6" fmla="*/ 3808 h 165666"/>
                  <a:gd name="connsiteX7" fmla="*/ 290036 w 291465"/>
                  <a:gd name="connsiteY7" fmla="*/ 154241 h 165666"/>
                  <a:gd name="connsiteX8" fmla="*/ 290036 w 291465"/>
                  <a:gd name="connsiteY8" fmla="*/ 161858 h 165666"/>
                  <a:gd name="connsiteX9" fmla="*/ 283369 w 291465"/>
                  <a:gd name="connsiteY9" fmla="*/ 165666 h 165666"/>
                  <a:gd name="connsiteX10" fmla="*/ 104299 w 291465"/>
                  <a:gd name="connsiteY10" fmla="*/ 165666 h 165666"/>
                  <a:gd name="connsiteX11" fmla="*/ 100489 w 291465"/>
                  <a:gd name="connsiteY11" fmla="*/ 164714 h 165666"/>
                  <a:gd name="connsiteX12" fmla="*/ 21431 w 291465"/>
                  <a:gd name="connsiteY12" fmla="*/ 15234 h 165666"/>
                  <a:gd name="connsiteX13" fmla="*/ 108109 w 291465"/>
                  <a:gd name="connsiteY13" fmla="*/ 150433 h 165666"/>
                  <a:gd name="connsiteX14" fmla="*/ 269081 w 291465"/>
                  <a:gd name="connsiteY14" fmla="*/ 150433 h 165666"/>
                  <a:gd name="connsiteX15" fmla="*/ 182404 w 291465"/>
                  <a:gd name="connsiteY15" fmla="*/ 15234 h 165666"/>
                  <a:gd name="connsiteX16" fmla="*/ 21431 w 291465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5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3346" y="165666"/>
                      <a:pt x="101441" y="164714"/>
                      <a:pt x="100489" y="164714"/>
                    </a:cubicBezTo>
                    <a:close/>
                    <a:moveTo>
                      <a:pt x="21431" y="15234"/>
                    </a:moveTo>
                    <a:lnTo>
                      <a:pt x="108109" y="150433"/>
                    </a:lnTo>
                    <a:lnTo>
                      <a:pt x="269081" y="150433"/>
                    </a:lnTo>
                    <a:lnTo>
                      <a:pt x="182404" y="15234"/>
                    </a:lnTo>
                    <a:lnTo>
                      <a:pt x="21431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3382BA1D-430B-954F-EA86-27E19C6803D0}"/>
                </a:ext>
              </a:extLst>
            </p:cNvPr>
            <p:cNvSpPr/>
            <p:nvPr/>
          </p:nvSpPr>
          <p:spPr>
            <a:xfrm>
              <a:off x="12064047" y="6116118"/>
              <a:ext cx="122667" cy="209052"/>
            </a:xfrm>
            <a:custGeom>
              <a:avLst/>
              <a:gdLst>
                <a:gd name="connsiteX0" fmla="*/ 118110 w 122667"/>
                <a:gd name="connsiteY0" fmla="*/ 747 h 209052"/>
                <a:gd name="connsiteX1" fmla="*/ 121920 w 122667"/>
                <a:gd name="connsiteY1" fmla="*/ 12172 h 209052"/>
                <a:gd name="connsiteX2" fmla="*/ 16193 w 122667"/>
                <a:gd name="connsiteY2" fmla="*/ 204497 h 209052"/>
                <a:gd name="connsiteX3" fmla="*/ 4763 w 122667"/>
                <a:gd name="connsiteY3" fmla="*/ 208306 h 209052"/>
                <a:gd name="connsiteX4" fmla="*/ 4763 w 122667"/>
                <a:gd name="connsiteY4" fmla="*/ 208306 h 209052"/>
                <a:gd name="connsiteX5" fmla="*/ 0 w 122667"/>
                <a:gd name="connsiteY5" fmla="*/ 200689 h 209052"/>
                <a:gd name="connsiteX6" fmla="*/ 953 w 122667"/>
                <a:gd name="connsiteY6" fmla="*/ 196880 h 209052"/>
                <a:gd name="connsiteX7" fmla="*/ 106680 w 122667"/>
                <a:gd name="connsiteY7" fmla="*/ 4555 h 209052"/>
                <a:gd name="connsiteX8" fmla="*/ 118110 w 122667"/>
                <a:gd name="connsiteY8" fmla="*/ 747 h 209052"/>
                <a:gd name="connsiteX9" fmla="*/ 118110 w 122667"/>
                <a:gd name="connsiteY9" fmla="*/ 747 h 2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667" h="209052">
                  <a:moveTo>
                    <a:pt x="118110" y="747"/>
                  </a:moveTo>
                  <a:cubicBezTo>
                    <a:pt x="121920" y="2651"/>
                    <a:pt x="123825" y="8364"/>
                    <a:pt x="121920" y="12172"/>
                  </a:cubicBezTo>
                  <a:lnTo>
                    <a:pt x="16193" y="204497"/>
                  </a:lnTo>
                  <a:cubicBezTo>
                    <a:pt x="14288" y="208306"/>
                    <a:pt x="8572" y="210210"/>
                    <a:pt x="4763" y="208306"/>
                  </a:cubicBezTo>
                  <a:cubicBezTo>
                    <a:pt x="4763" y="208306"/>
                    <a:pt x="4763" y="208306"/>
                    <a:pt x="4763" y="208306"/>
                  </a:cubicBezTo>
                  <a:cubicBezTo>
                    <a:pt x="1905" y="206402"/>
                    <a:pt x="0" y="204497"/>
                    <a:pt x="0" y="200689"/>
                  </a:cubicBezTo>
                  <a:cubicBezTo>
                    <a:pt x="0" y="199737"/>
                    <a:pt x="0" y="197833"/>
                    <a:pt x="953" y="196880"/>
                  </a:cubicBezTo>
                  <a:lnTo>
                    <a:pt x="106680" y="4555"/>
                  </a:lnTo>
                  <a:cubicBezTo>
                    <a:pt x="108585" y="747"/>
                    <a:pt x="113347" y="-1157"/>
                    <a:pt x="118110" y="747"/>
                  </a:cubicBezTo>
                  <a:cubicBezTo>
                    <a:pt x="118110" y="747"/>
                    <a:pt x="118110" y="747"/>
                    <a:pt x="118110" y="747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3FF23C03-9072-1745-EE83-966ABBAEDAAC}"/>
                </a:ext>
              </a:extLst>
            </p:cNvPr>
            <p:cNvSpPr/>
            <p:nvPr/>
          </p:nvSpPr>
          <p:spPr>
            <a:xfrm>
              <a:off x="11770677" y="5674698"/>
              <a:ext cx="122667" cy="209647"/>
            </a:xfrm>
            <a:custGeom>
              <a:avLst/>
              <a:gdLst>
                <a:gd name="connsiteX0" fmla="*/ 118110 w 122667"/>
                <a:gd name="connsiteY0" fmla="*/ 1342 h 209647"/>
                <a:gd name="connsiteX1" fmla="*/ 121920 w 122667"/>
                <a:gd name="connsiteY1" fmla="*/ 12767 h 209647"/>
                <a:gd name="connsiteX2" fmla="*/ 16192 w 122667"/>
                <a:gd name="connsiteY2" fmla="*/ 205092 h 209647"/>
                <a:gd name="connsiteX3" fmla="*/ 4763 w 122667"/>
                <a:gd name="connsiteY3" fmla="*/ 208901 h 209647"/>
                <a:gd name="connsiteX4" fmla="*/ 4763 w 122667"/>
                <a:gd name="connsiteY4" fmla="*/ 208901 h 209647"/>
                <a:gd name="connsiteX5" fmla="*/ 0 w 122667"/>
                <a:gd name="connsiteY5" fmla="*/ 201284 h 209647"/>
                <a:gd name="connsiteX6" fmla="*/ 953 w 122667"/>
                <a:gd name="connsiteY6" fmla="*/ 197476 h 209647"/>
                <a:gd name="connsiteX7" fmla="*/ 106680 w 122667"/>
                <a:gd name="connsiteY7" fmla="*/ 5150 h 209647"/>
                <a:gd name="connsiteX8" fmla="*/ 118110 w 122667"/>
                <a:gd name="connsiteY8" fmla="*/ 1342 h 209647"/>
                <a:gd name="connsiteX9" fmla="*/ 118110 w 122667"/>
                <a:gd name="connsiteY9" fmla="*/ 1342 h 2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667" h="209647">
                  <a:moveTo>
                    <a:pt x="118110" y="1342"/>
                  </a:moveTo>
                  <a:cubicBezTo>
                    <a:pt x="121920" y="3246"/>
                    <a:pt x="123825" y="8959"/>
                    <a:pt x="121920" y="12767"/>
                  </a:cubicBezTo>
                  <a:lnTo>
                    <a:pt x="16192" y="205092"/>
                  </a:lnTo>
                  <a:cubicBezTo>
                    <a:pt x="14288" y="208901"/>
                    <a:pt x="8572" y="210805"/>
                    <a:pt x="4763" y="208901"/>
                  </a:cubicBezTo>
                  <a:cubicBezTo>
                    <a:pt x="4763" y="208901"/>
                    <a:pt x="4763" y="208901"/>
                    <a:pt x="4763" y="208901"/>
                  </a:cubicBezTo>
                  <a:cubicBezTo>
                    <a:pt x="1905" y="206997"/>
                    <a:pt x="0" y="205092"/>
                    <a:pt x="0" y="201284"/>
                  </a:cubicBezTo>
                  <a:cubicBezTo>
                    <a:pt x="0" y="200332"/>
                    <a:pt x="0" y="198428"/>
                    <a:pt x="953" y="197476"/>
                  </a:cubicBezTo>
                  <a:lnTo>
                    <a:pt x="106680" y="5150"/>
                  </a:lnTo>
                  <a:cubicBezTo>
                    <a:pt x="108585" y="390"/>
                    <a:pt x="113347" y="-1514"/>
                    <a:pt x="118110" y="1342"/>
                  </a:cubicBezTo>
                  <a:cubicBezTo>
                    <a:pt x="118110" y="1342"/>
                    <a:pt x="118110" y="1342"/>
                    <a:pt x="118110" y="1342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E008859C-94E8-62B1-FD3A-402369741DDF}"/>
                </a:ext>
              </a:extLst>
            </p:cNvPr>
            <p:cNvSpPr/>
            <p:nvPr/>
          </p:nvSpPr>
          <p:spPr>
            <a:xfrm>
              <a:off x="12188825" y="5489428"/>
              <a:ext cx="124777" cy="19994"/>
            </a:xfrm>
            <a:custGeom>
              <a:avLst/>
              <a:gdLst>
                <a:gd name="connsiteX0" fmla="*/ 123825 w 124777"/>
                <a:gd name="connsiteY0" fmla="*/ 0 h 19994"/>
                <a:gd name="connsiteX1" fmla="*/ 8572 w 124777"/>
                <a:gd name="connsiteY1" fmla="*/ 2856 h 19994"/>
                <a:gd name="connsiteX2" fmla="*/ 0 w 124777"/>
                <a:gd name="connsiteY2" fmla="*/ 11425 h 19994"/>
                <a:gd name="connsiteX3" fmla="*/ 4763 w 124777"/>
                <a:gd name="connsiteY3" fmla="*/ 19042 h 19994"/>
                <a:gd name="connsiteX4" fmla="*/ 8572 w 124777"/>
                <a:gd name="connsiteY4" fmla="*/ 19994 h 19994"/>
                <a:gd name="connsiteX5" fmla="*/ 124778 w 124777"/>
                <a:gd name="connsiteY5" fmla="*/ 17138 h 19994"/>
                <a:gd name="connsiteX6" fmla="*/ 124778 w 124777"/>
                <a:gd name="connsiteY6" fmla="*/ 0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123825" y="0"/>
                  </a:moveTo>
                  <a:lnTo>
                    <a:pt x="8572" y="2856"/>
                  </a:ln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2" y="19994"/>
                  </a:cubicBezTo>
                  <a:lnTo>
                    <a:pt x="124778" y="17138"/>
                  </a:lnTo>
                  <a:lnTo>
                    <a:pt x="124778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B93857E-2BA2-83DD-22D4-A4DBD7594828}"/>
                </a:ext>
              </a:extLst>
            </p:cNvPr>
            <p:cNvSpPr/>
            <p:nvPr/>
          </p:nvSpPr>
          <p:spPr>
            <a:xfrm>
              <a:off x="12258357" y="6392023"/>
              <a:ext cx="54292" cy="18090"/>
            </a:xfrm>
            <a:custGeom>
              <a:avLst/>
              <a:gdLst>
                <a:gd name="connsiteX0" fmla="*/ 54293 w 54292"/>
                <a:gd name="connsiteY0" fmla="*/ 0 h 18090"/>
                <a:gd name="connsiteX1" fmla="*/ 8573 w 54292"/>
                <a:gd name="connsiteY1" fmla="*/ 952 h 18090"/>
                <a:gd name="connsiteX2" fmla="*/ 0 w 54292"/>
                <a:gd name="connsiteY2" fmla="*/ 9521 h 18090"/>
                <a:gd name="connsiteX3" fmla="*/ 4763 w 54292"/>
                <a:gd name="connsiteY3" fmla="*/ 17138 h 18090"/>
                <a:gd name="connsiteX4" fmla="*/ 8573 w 54292"/>
                <a:gd name="connsiteY4" fmla="*/ 18090 h 18090"/>
                <a:gd name="connsiteX5" fmla="*/ 54293 w 54292"/>
                <a:gd name="connsiteY5" fmla="*/ 17138 h 18090"/>
                <a:gd name="connsiteX6" fmla="*/ 54293 w 54292"/>
                <a:gd name="connsiteY6" fmla="*/ 0 h 1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90">
                  <a:moveTo>
                    <a:pt x="54293" y="0"/>
                  </a:moveTo>
                  <a:lnTo>
                    <a:pt x="8573" y="952"/>
                  </a:lnTo>
                  <a:cubicBezTo>
                    <a:pt x="3810" y="952"/>
                    <a:pt x="0" y="4761"/>
                    <a:pt x="0" y="9521"/>
                  </a:cubicBezTo>
                  <a:cubicBezTo>
                    <a:pt x="0" y="12377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3" y="18090"/>
                  </a:cubicBezTo>
                  <a:lnTo>
                    <a:pt x="54293" y="17138"/>
                  </a:lnTo>
                  <a:lnTo>
                    <a:pt x="54293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76A669A-6A92-520F-6E9B-351840DFA141}"/>
                </a:ext>
              </a:extLst>
            </p:cNvPr>
            <p:cNvSpPr/>
            <p:nvPr/>
          </p:nvSpPr>
          <p:spPr>
            <a:xfrm>
              <a:off x="11787399" y="6011419"/>
              <a:ext cx="132291" cy="204940"/>
            </a:xfrm>
            <a:custGeom>
              <a:avLst/>
              <a:gdLst>
                <a:gd name="connsiteX0" fmla="*/ 12806 w 132291"/>
                <a:gd name="connsiteY0" fmla="*/ 714 h 204940"/>
                <a:gd name="connsiteX1" fmla="*/ 15663 w 132291"/>
                <a:gd name="connsiteY1" fmla="*/ 3570 h 204940"/>
                <a:gd name="connsiteX2" fmla="*/ 130916 w 132291"/>
                <a:gd name="connsiteY2" fmla="*/ 191135 h 204940"/>
                <a:gd name="connsiteX3" fmla="*/ 128058 w 132291"/>
                <a:gd name="connsiteY3" fmla="*/ 203512 h 204940"/>
                <a:gd name="connsiteX4" fmla="*/ 119486 w 132291"/>
                <a:gd name="connsiteY4" fmla="*/ 203512 h 204940"/>
                <a:gd name="connsiteX5" fmla="*/ 116628 w 132291"/>
                <a:gd name="connsiteY5" fmla="*/ 200656 h 204940"/>
                <a:gd name="connsiteX6" fmla="*/ 1376 w 132291"/>
                <a:gd name="connsiteY6" fmla="*/ 13092 h 204940"/>
                <a:gd name="connsiteX7" fmla="*/ 4233 w 132291"/>
                <a:gd name="connsiteY7" fmla="*/ 714 h 204940"/>
                <a:gd name="connsiteX8" fmla="*/ 12806 w 132291"/>
                <a:gd name="connsiteY8" fmla="*/ 714 h 20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291" h="204940">
                  <a:moveTo>
                    <a:pt x="12806" y="714"/>
                  </a:moveTo>
                  <a:cubicBezTo>
                    <a:pt x="13758" y="1666"/>
                    <a:pt x="14711" y="2618"/>
                    <a:pt x="15663" y="3570"/>
                  </a:cubicBezTo>
                  <a:lnTo>
                    <a:pt x="130916" y="191135"/>
                  </a:lnTo>
                  <a:cubicBezTo>
                    <a:pt x="133773" y="194943"/>
                    <a:pt x="131868" y="200656"/>
                    <a:pt x="128058" y="203512"/>
                  </a:cubicBezTo>
                  <a:cubicBezTo>
                    <a:pt x="125201" y="205417"/>
                    <a:pt x="122343" y="205417"/>
                    <a:pt x="119486" y="203512"/>
                  </a:cubicBezTo>
                  <a:cubicBezTo>
                    <a:pt x="118533" y="202560"/>
                    <a:pt x="117581" y="201608"/>
                    <a:pt x="116628" y="200656"/>
                  </a:cubicBezTo>
                  <a:lnTo>
                    <a:pt x="1376" y="13092"/>
                  </a:lnTo>
                  <a:cubicBezTo>
                    <a:pt x="-1482" y="9283"/>
                    <a:pt x="423" y="3570"/>
                    <a:pt x="4233" y="714"/>
                  </a:cubicBezTo>
                  <a:cubicBezTo>
                    <a:pt x="7091" y="-238"/>
                    <a:pt x="9948" y="-238"/>
                    <a:pt x="12806" y="714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8BA89E2-879F-2AC8-B8DB-A0E94E3BCC17}"/>
                </a:ext>
              </a:extLst>
            </p:cNvPr>
            <p:cNvSpPr/>
            <p:nvPr/>
          </p:nvSpPr>
          <p:spPr>
            <a:xfrm>
              <a:off x="12031239" y="5564168"/>
              <a:ext cx="132291" cy="205654"/>
            </a:xfrm>
            <a:custGeom>
              <a:avLst/>
              <a:gdLst>
                <a:gd name="connsiteX0" fmla="*/ 12806 w 132291"/>
                <a:gd name="connsiteY0" fmla="*/ 1428 h 205654"/>
                <a:gd name="connsiteX1" fmla="*/ 15663 w 132291"/>
                <a:gd name="connsiteY1" fmla="*/ 4284 h 205654"/>
                <a:gd name="connsiteX2" fmla="*/ 130916 w 132291"/>
                <a:gd name="connsiteY2" fmla="*/ 191849 h 205654"/>
                <a:gd name="connsiteX3" fmla="*/ 128058 w 132291"/>
                <a:gd name="connsiteY3" fmla="*/ 204226 h 205654"/>
                <a:gd name="connsiteX4" fmla="*/ 119486 w 132291"/>
                <a:gd name="connsiteY4" fmla="*/ 204226 h 205654"/>
                <a:gd name="connsiteX5" fmla="*/ 116628 w 132291"/>
                <a:gd name="connsiteY5" fmla="*/ 201370 h 205654"/>
                <a:gd name="connsiteX6" fmla="*/ 1376 w 132291"/>
                <a:gd name="connsiteY6" fmla="*/ 13806 h 205654"/>
                <a:gd name="connsiteX7" fmla="*/ 4233 w 132291"/>
                <a:gd name="connsiteY7" fmla="*/ 1428 h 205654"/>
                <a:gd name="connsiteX8" fmla="*/ 12806 w 132291"/>
                <a:gd name="connsiteY8" fmla="*/ 1428 h 20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291" h="205654">
                  <a:moveTo>
                    <a:pt x="12806" y="1428"/>
                  </a:moveTo>
                  <a:cubicBezTo>
                    <a:pt x="13758" y="2380"/>
                    <a:pt x="14711" y="3332"/>
                    <a:pt x="15663" y="4284"/>
                  </a:cubicBezTo>
                  <a:lnTo>
                    <a:pt x="130916" y="191849"/>
                  </a:lnTo>
                  <a:cubicBezTo>
                    <a:pt x="133773" y="195658"/>
                    <a:pt x="131868" y="201370"/>
                    <a:pt x="128058" y="204226"/>
                  </a:cubicBezTo>
                  <a:cubicBezTo>
                    <a:pt x="125201" y="206131"/>
                    <a:pt x="122343" y="206131"/>
                    <a:pt x="119486" y="204226"/>
                  </a:cubicBezTo>
                  <a:cubicBezTo>
                    <a:pt x="118533" y="203274"/>
                    <a:pt x="117581" y="202322"/>
                    <a:pt x="116628" y="201370"/>
                  </a:cubicBezTo>
                  <a:lnTo>
                    <a:pt x="1376" y="13806"/>
                  </a:lnTo>
                  <a:cubicBezTo>
                    <a:pt x="-1482" y="9997"/>
                    <a:pt x="423" y="4284"/>
                    <a:pt x="4233" y="1428"/>
                  </a:cubicBezTo>
                  <a:cubicBezTo>
                    <a:pt x="7091" y="-476"/>
                    <a:pt x="9948" y="-476"/>
                    <a:pt x="12806" y="142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" name="Graphic 47">
              <a:extLst>
                <a:ext uri="{FF2B5EF4-FFF2-40B4-BE49-F238E27FC236}">
                  <a16:creationId xmlns:a16="http://schemas.microsoft.com/office/drawing/2014/main" id="{F572D2FC-9CFD-8F75-A32D-E41EFEF11F76}"/>
                </a:ext>
              </a:extLst>
            </p:cNvPr>
            <p:cNvGrpSpPr/>
            <p:nvPr/>
          </p:nvGrpSpPr>
          <p:grpSpPr>
            <a:xfrm>
              <a:off x="10968672" y="5214269"/>
              <a:ext cx="912495" cy="1194891"/>
              <a:chOff x="10968672" y="5214269"/>
              <a:chExt cx="912495" cy="1194891"/>
            </a:xfrm>
            <a:solidFill>
              <a:srgbClr val="FFFFFF"/>
            </a:solidFill>
          </p:grpSpPr>
          <p:grpSp>
            <p:nvGrpSpPr>
              <p:cNvPr id="14" name="Graphic 47">
                <a:extLst>
                  <a:ext uri="{FF2B5EF4-FFF2-40B4-BE49-F238E27FC236}">
                    <a16:creationId xmlns:a16="http://schemas.microsoft.com/office/drawing/2014/main" id="{969FE252-5CE2-7A90-CC4B-2CC3D5F1D53A}"/>
                  </a:ext>
                </a:extLst>
              </p:cNvPr>
              <p:cNvGrpSpPr/>
              <p:nvPr/>
            </p:nvGrpSpPr>
            <p:grpSpPr>
              <a:xfrm>
                <a:off x="10968672" y="5789340"/>
                <a:ext cx="751522" cy="619820"/>
                <a:chOff x="10968672" y="5789340"/>
                <a:chExt cx="751522" cy="619820"/>
              </a:xfrm>
              <a:solidFill>
                <a:srgbClr val="FFFFFF"/>
              </a:solidFill>
            </p:grpSpPr>
            <p:sp>
              <p:nvSpPr>
                <p:cNvPr id="30" name="Freeform 29">
                  <a:extLst>
                    <a:ext uri="{FF2B5EF4-FFF2-40B4-BE49-F238E27FC236}">
                      <a16:creationId xmlns:a16="http://schemas.microsoft.com/office/drawing/2014/main" id="{E4E6D9B1-BF6F-38C5-4111-C074BADD5518}"/>
                    </a:ext>
                  </a:extLst>
                </p:cNvPr>
                <p:cNvSpPr/>
                <p:nvPr/>
              </p:nvSpPr>
              <p:spPr>
                <a:xfrm>
                  <a:off x="10968672" y="5794101"/>
                  <a:ext cx="202882" cy="185660"/>
                </a:xfrm>
                <a:custGeom>
                  <a:avLst/>
                  <a:gdLst>
                    <a:gd name="connsiteX0" fmla="*/ 132397 w 202882"/>
                    <a:gd name="connsiteY0" fmla="*/ 157097 h 185660"/>
                    <a:gd name="connsiteX1" fmla="*/ 70485 w 202882"/>
                    <a:gd name="connsiteY1" fmla="*/ 157097 h 185660"/>
                    <a:gd name="connsiteX2" fmla="*/ 60960 w 202882"/>
                    <a:gd name="connsiteY2" fmla="*/ 185660 h 185660"/>
                    <a:gd name="connsiteX3" fmla="*/ 0 w 202882"/>
                    <a:gd name="connsiteY3" fmla="*/ 185660 h 185660"/>
                    <a:gd name="connsiteX4" fmla="*/ 67628 w 202882"/>
                    <a:gd name="connsiteY4" fmla="*/ 0 h 185660"/>
                    <a:gd name="connsiteX5" fmla="*/ 135255 w 202882"/>
                    <a:gd name="connsiteY5" fmla="*/ 0 h 185660"/>
                    <a:gd name="connsiteX6" fmla="*/ 202883 w 202882"/>
                    <a:gd name="connsiteY6" fmla="*/ 185660 h 185660"/>
                    <a:gd name="connsiteX7" fmla="*/ 140970 w 202882"/>
                    <a:gd name="connsiteY7" fmla="*/ 185660 h 185660"/>
                    <a:gd name="connsiteX8" fmla="*/ 132397 w 202882"/>
                    <a:gd name="connsiteY8" fmla="*/ 157097 h 185660"/>
                    <a:gd name="connsiteX9" fmla="*/ 118110 w 202882"/>
                    <a:gd name="connsiteY9" fmla="*/ 113301 h 185660"/>
                    <a:gd name="connsiteX10" fmla="*/ 100965 w 202882"/>
                    <a:gd name="connsiteY10" fmla="*/ 61887 h 185660"/>
                    <a:gd name="connsiteX11" fmla="*/ 83820 w 202882"/>
                    <a:gd name="connsiteY11" fmla="*/ 113301 h 185660"/>
                    <a:gd name="connsiteX12" fmla="*/ 118110 w 202882"/>
                    <a:gd name="connsiteY12" fmla="*/ 113301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2882" h="18566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3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1"/>
                      </a:moveTo>
                      <a:lnTo>
                        <a:pt x="100965" y="61887"/>
                      </a:lnTo>
                      <a:lnTo>
                        <a:pt x="83820" y="113301"/>
                      </a:lnTo>
                      <a:lnTo>
                        <a:pt x="118110" y="1133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 30">
                  <a:extLst>
                    <a:ext uri="{FF2B5EF4-FFF2-40B4-BE49-F238E27FC236}">
                      <a16:creationId xmlns:a16="http://schemas.microsoft.com/office/drawing/2014/main" id="{EF8518B8-B83E-B47E-AF1C-017EB72D4813}"/>
                    </a:ext>
                  </a:extLst>
                </p:cNvPr>
                <p:cNvSpPr/>
                <p:nvPr/>
              </p:nvSpPr>
              <p:spPr>
                <a:xfrm>
                  <a:off x="11180127" y="5789340"/>
                  <a:ext cx="181927" cy="190420"/>
                </a:xfrm>
                <a:custGeom>
                  <a:avLst/>
                  <a:gdLst>
                    <a:gd name="connsiteX0" fmla="*/ 119063 w 181927"/>
                    <a:gd name="connsiteY0" fmla="*/ 67599 h 190420"/>
                    <a:gd name="connsiteX1" fmla="*/ 109538 w 181927"/>
                    <a:gd name="connsiteY1" fmla="*/ 59031 h 190420"/>
                    <a:gd name="connsiteX2" fmla="*/ 94297 w 181927"/>
                    <a:gd name="connsiteY2" fmla="*/ 56174 h 190420"/>
                    <a:gd name="connsiteX3" fmla="*/ 68580 w 181927"/>
                    <a:gd name="connsiteY3" fmla="*/ 66647 h 190420"/>
                    <a:gd name="connsiteX4" fmla="*/ 59055 w 181927"/>
                    <a:gd name="connsiteY4" fmla="*/ 96163 h 190420"/>
                    <a:gd name="connsiteX5" fmla="*/ 69532 w 181927"/>
                    <a:gd name="connsiteY5" fmla="*/ 128534 h 190420"/>
                    <a:gd name="connsiteX6" fmla="*/ 100965 w 181927"/>
                    <a:gd name="connsiteY6" fmla="*/ 139007 h 190420"/>
                    <a:gd name="connsiteX7" fmla="*/ 133350 w 181927"/>
                    <a:gd name="connsiteY7" fmla="*/ 122822 h 190420"/>
                    <a:gd name="connsiteX8" fmla="*/ 86678 w 181927"/>
                    <a:gd name="connsiteY8" fmla="*/ 122822 h 190420"/>
                    <a:gd name="connsiteX9" fmla="*/ 86678 w 181927"/>
                    <a:gd name="connsiteY9" fmla="*/ 81881 h 190420"/>
                    <a:gd name="connsiteX10" fmla="*/ 181928 w 181927"/>
                    <a:gd name="connsiteY10" fmla="*/ 81881 h 190420"/>
                    <a:gd name="connsiteX11" fmla="*/ 181928 w 181927"/>
                    <a:gd name="connsiteY11" fmla="*/ 139960 h 190420"/>
                    <a:gd name="connsiteX12" fmla="*/ 148590 w 181927"/>
                    <a:gd name="connsiteY12" fmla="*/ 175187 h 190420"/>
                    <a:gd name="connsiteX13" fmla="*/ 94297 w 181927"/>
                    <a:gd name="connsiteY13" fmla="*/ 190421 h 190420"/>
                    <a:gd name="connsiteX14" fmla="*/ 43815 w 181927"/>
                    <a:gd name="connsiteY14" fmla="*/ 178044 h 190420"/>
                    <a:gd name="connsiteX15" fmla="*/ 11430 w 181927"/>
                    <a:gd name="connsiteY15" fmla="*/ 144720 h 190420"/>
                    <a:gd name="connsiteX16" fmla="*/ 0 w 181927"/>
                    <a:gd name="connsiteY16" fmla="*/ 95210 h 190420"/>
                    <a:gd name="connsiteX17" fmla="*/ 11430 w 181927"/>
                    <a:gd name="connsiteY17" fmla="*/ 45701 h 190420"/>
                    <a:gd name="connsiteX18" fmla="*/ 43815 w 181927"/>
                    <a:gd name="connsiteY18" fmla="*/ 12377 h 190420"/>
                    <a:gd name="connsiteX19" fmla="*/ 93345 w 181927"/>
                    <a:gd name="connsiteY19" fmla="*/ 0 h 190420"/>
                    <a:gd name="connsiteX20" fmla="*/ 152400 w 181927"/>
                    <a:gd name="connsiteY20" fmla="*/ 17138 h 190420"/>
                    <a:gd name="connsiteX21" fmla="*/ 180022 w 181927"/>
                    <a:gd name="connsiteY21" fmla="*/ 64743 h 190420"/>
                    <a:gd name="connsiteX22" fmla="*/ 119063 w 181927"/>
                    <a:gd name="connsiteY22" fmla="*/ 64743 h 19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1927" h="190420">
                      <a:moveTo>
                        <a:pt x="119063" y="67599"/>
                      </a:moveTo>
                      <a:cubicBezTo>
                        <a:pt x="117157" y="63791"/>
                        <a:pt x="113347" y="60935"/>
                        <a:pt x="109538" y="59031"/>
                      </a:cubicBezTo>
                      <a:cubicBezTo>
                        <a:pt x="105728" y="57126"/>
                        <a:pt x="100013" y="56174"/>
                        <a:pt x="94297" y="56174"/>
                      </a:cubicBezTo>
                      <a:cubicBezTo>
                        <a:pt x="82867" y="56174"/>
                        <a:pt x="74295" y="59983"/>
                        <a:pt x="68580" y="66647"/>
                      </a:cubicBezTo>
                      <a:cubicBezTo>
                        <a:pt x="62865" y="74264"/>
                        <a:pt x="59055" y="83785"/>
                        <a:pt x="59055" y="96163"/>
                      </a:cubicBezTo>
                      <a:cubicBezTo>
                        <a:pt x="59055" y="110444"/>
                        <a:pt x="62865" y="121869"/>
                        <a:pt x="69532" y="128534"/>
                      </a:cubicBezTo>
                      <a:cubicBezTo>
                        <a:pt x="76200" y="136151"/>
                        <a:pt x="86678" y="139007"/>
                        <a:pt x="100965" y="139007"/>
                      </a:cubicBezTo>
                      <a:cubicBezTo>
                        <a:pt x="114300" y="139007"/>
                        <a:pt x="125730" y="133295"/>
                        <a:pt x="133350" y="122822"/>
                      </a:cubicBezTo>
                      <a:lnTo>
                        <a:pt x="86678" y="122822"/>
                      </a:lnTo>
                      <a:lnTo>
                        <a:pt x="86678" y="81881"/>
                      </a:lnTo>
                      <a:lnTo>
                        <a:pt x="181928" y="81881"/>
                      </a:lnTo>
                      <a:lnTo>
                        <a:pt x="181928" y="139960"/>
                      </a:lnTo>
                      <a:cubicBezTo>
                        <a:pt x="174307" y="154241"/>
                        <a:pt x="162878" y="165666"/>
                        <a:pt x="148590" y="175187"/>
                      </a:cubicBezTo>
                      <a:cubicBezTo>
                        <a:pt x="134303" y="184708"/>
                        <a:pt x="116205" y="190421"/>
                        <a:pt x="94297" y="190421"/>
                      </a:cubicBezTo>
                      <a:cubicBezTo>
                        <a:pt x="75247" y="190421"/>
                        <a:pt x="58103" y="186613"/>
                        <a:pt x="43815" y="178044"/>
                      </a:cubicBezTo>
                      <a:cubicBezTo>
                        <a:pt x="29528" y="170427"/>
                        <a:pt x="19050" y="159002"/>
                        <a:pt x="11430" y="144720"/>
                      </a:cubicBezTo>
                      <a:cubicBezTo>
                        <a:pt x="3810" y="130438"/>
                        <a:pt x="0" y="114253"/>
                        <a:pt x="0" y="95210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3345" y="0"/>
                      </a:cubicBezTo>
                      <a:cubicBezTo>
                        <a:pt x="118110" y="0"/>
                        <a:pt x="137160" y="5713"/>
                        <a:pt x="152400" y="17138"/>
                      </a:cubicBezTo>
                      <a:cubicBezTo>
                        <a:pt x="167640" y="28563"/>
                        <a:pt x="177165" y="44749"/>
                        <a:pt x="180022" y="64743"/>
                      </a:cubicBezTo>
                      <a:lnTo>
                        <a:pt x="119063" y="647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 36">
                  <a:extLst>
                    <a:ext uri="{FF2B5EF4-FFF2-40B4-BE49-F238E27FC236}">
                      <a16:creationId xmlns:a16="http://schemas.microsoft.com/office/drawing/2014/main" id="{9E2349AC-2AE8-5171-A94C-55B492FFEB91}"/>
                    </a:ext>
                  </a:extLst>
                </p:cNvPr>
                <p:cNvSpPr/>
                <p:nvPr/>
              </p:nvSpPr>
              <p:spPr>
                <a:xfrm>
                  <a:off x="11383009" y="5793149"/>
                  <a:ext cx="157162" cy="186612"/>
                </a:xfrm>
                <a:custGeom>
                  <a:avLst/>
                  <a:gdLst>
                    <a:gd name="connsiteX0" fmla="*/ 93345 w 157162"/>
                    <a:gd name="connsiteY0" fmla="*/ 185660 h 186612"/>
                    <a:gd name="connsiteX1" fmla="*/ 58103 w 157162"/>
                    <a:gd name="connsiteY1" fmla="*/ 119013 h 186612"/>
                    <a:gd name="connsiteX2" fmla="*/ 58103 w 157162"/>
                    <a:gd name="connsiteY2" fmla="*/ 119013 h 186612"/>
                    <a:gd name="connsiteX3" fmla="*/ 58103 w 157162"/>
                    <a:gd name="connsiteY3" fmla="*/ 185660 h 186612"/>
                    <a:gd name="connsiteX4" fmla="*/ 0 w 157162"/>
                    <a:gd name="connsiteY4" fmla="*/ 185660 h 186612"/>
                    <a:gd name="connsiteX5" fmla="*/ 0 w 157162"/>
                    <a:gd name="connsiteY5" fmla="*/ 0 h 186612"/>
                    <a:gd name="connsiteX6" fmla="*/ 86678 w 157162"/>
                    <a:gd name="connsiteY6" fmla="*/ 0 h 186612"/>
                    <a:gd name="connsiteX7" fmla="*/ 125730 w 157162"/>
                    <a:gd name="connsiteY7" fmla="*/ 7617 h 186612"/>
                    <a:gd name="connsiteX8" fmla="*/ 149543 w 157162"/>
                    <a:gd name="connsiteY8" fmla="*/ 29515 h 186612"/>
                    <a:gd name="connsiteX9" fmla="*/ 157163 w 157162"/>
                    <a:gd name="connsiteY9" fmla="*/ 60935 h 186612"/>
                    <a:gd name="connsiteX10" fmla="*/ 146685 w 157162"/>
                    <a:gd name="connsiteY10" fmla="*/ 94258 h 186612"/>
                    <a:gd name="connsiteX11" fmla="*/ 117158 w 157162"/>
                    <a:gd name="connsiteY11" fmla="*/ 115205 h 186612"/>
                    <a:gd name="connsiteX12" fmla="*/ 157163 w 157162"/>
                    <a:gd name="connsiteY12" fmla="*/ 186612 h 186612"/>
                    <a:gd name="connsiteX13" fmla="*/ 93345 w 157162"/>
                    <a:gd name="connsiteY13" fmla="*/ 186612 h 186612"/>
                    <a:gd name="connsiteX14" fmla="*/ 58103 w 157162"/>
                    <a:gd name="connsiteY14" fmla="*/ 79977 h 186612"/>
                    <a:gd name="connsiteX15" fmla="*/ 80963 w 157162"/>
                    <a:gd name="connsiteY15" fmla="*/ 79977 h 186612"/>
                    <a:gd name="connsiteX16" fmla="*/ 93345 w 157162"/>
                    <a:gd name="connsiteY16" fmla="*/ 76168 h 186612"/>
                    <a:gd name="connsiteX17" fmla="*/ 97155 w 157162"/>
                    <a:gd name="connsiteY17" fmla="*/ 63791 h 186612"/>
                    <a:gd name="connsiteX18" fmla="*/ 92393 w 157162"/>
                    <a:gd name="connsiteY18" fmla="*/ 52366 h 186612"/>
                    <a:gd name="connsiteX19" fmla="*/ 80010 w 157162"/>
                    <a:gd name="connsiteY19" fmla="*/ 48557 h 186612"/>
                    <a:gd name="connsiteX20" fmla="*/ 57150 w 157162"/>
                    <a:gd name="connsiteY20" fmla="*/ 48557 h 186612"/>
                    <a:gd name="connsiteX21" fmla="*/ 57150 w 157162"/>
                    <a:gd name="connsiteY21" fmla="*/ 79977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7162" h="186612">
                      <a:moveTo>
                        <a:pt x="93345" y="185660"/>
                      </a:moveTo>
                      <a:lnTo>
                        <a:pt x="58103" y="119013"/>
                      </a:lnTo>
                      <a:lnTo>
                        <a:pt x="58103" y="119013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86678" y="0"/>
                      </a:lnTo>
                      <a:cubicBezTo>
                        <a:pt x="101918" y="0"/>
                        <a:pt x="114300" y="2856"/>
                        <a:pt x="125730" y="7617"/>
                      </a:cubicBezTo>
                      <a:cubicBezTo>
                        <a:pt x="136208" y="13329"/>
                        <a:pt x="144780" y="19994"/>
                        <a:pt x="149543" y="29515"/>
                      </a:cubicBezTo>
                      <a:cubicBezTo>
                        <a:pt x="154305" y="39036"/>
                        <a:pt x="157163" y="49509"/>
                        <a:pt x="157163" y="60935"/>
                      </a:cubicBezTo>
                      <a:cubicBezTo>
                        <a:pt x="157163" y="73312"/>
                        <a:pt x="153353" y="84737"/>
                        <a:pt x="146685" y="94258"/>
                      </a:cubicBezTo>
                      <a:cubicBezTo>
                        <a:pt x="140018" y="103779"/>
                        <a:pt x="129540" y="110444"/>
                        <a:pt x="117158" y="115205"/>
                      </a:cubicBezTo>
                      <a:lnTo>
                        <a:pt x="157163" y="186612"/>
                      </a:lnTo>
                      <a:lnTo>
                        <a:pt x="93345" y="186612"/>
                      </a:lnTo>
                      <a:close/>
                      <a:moveTo>
                        <a:pt x="58103" y="79977"/>
                      </a:moveTo>
                      <a:lnTo>
                        <a:pt x="80963" y="79977"/>
                      </a:lnTo>
                      <a:cubicBezTo>
                        <a:pt x="86678" y="79977"/>
                        <a:pt x="90488" y="79025"/>
                        <a:pt x="93345" y="76168"/>
                      </a:cubicBezTo>
                      <a:cubicBezTo>
                        <a:pt x="96203" y="73312"/>
                        <a:pt x="97155" y="69504"/>
                        <a:pt x="97155" y="63791"/>
                      </a:cubicBezTo>
                      <a:cubicBezTo>
                        <a:pt x="97155" y="59030"/>
                        <a:pt x="95250" y="55222"/>
                        <a:pt x="92393" y="52366"/>
                      </a:cubicBezTo>
                      <a:cubicBezTo>
                        <a:pt x="89535" y="49509"/>
                        <a:pt x="85725" y="48557"/>
                        <a:pt x="80010" y="48557"/>
                      </a:cubicBezTo>
                      <a:lnTo>
                        <a:pt x="57150" y="48557"/>
                      </a:lnTo>
                      <a:lnTo>
                        <a:pt x="57150" y="799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 37">
                  <a:extLst>
                    <a:ext uri="{FF2B5EF4-FFF2-40B4-BE49-F238E27FC236}">
                      <a16:creationId xmlns:a16="http://schemas.microsoft.com/office/drawing/2014/main" id="{454A35F4-93FC-302E-111E-29422DCEEEAD}"/>
                    </a:ext>
                  </a:extLst>
                </p:cNvPr>
                <p:cNvSpPr/>
                <p:nvPr/>
              </p:nvSpPr>
              <p:spPr>
                <a:xfrm>
                  <a:off x="11558269" y="5793149"/>
                  <a:ext cx="58102" cy="185660"/>
                </a:xfrm>
                <a:custGeom>
                  <a:avLst/>
                  <a:gdLst>
                    <a:gd name="connsiteX0" fmla="*/ 58103 w 58102"/>
                    <a:gd name="connsiteY0" fmla="*/ 0 h 185660"/>
                    <a:gd name="connsiteX1" fmla="*/ 58103 w 58102"/>
                    <a:gd name="connsiteY1" fmla="*/ 185660 h 185660"/>
                    <a:gd name="connsiteX2" fmla="*/ 0 w 58102"/>
                    <a:gd name="connsiteY2" fmla="*/ 185660 h 185660"/>
                    <a:gd name="connsiteX3" fmla="*/ 0 w 58102"/>
                    <a:gd name="connsiteY3" fmla="*/ 0 h 185660"/>
                    <a:gd name="connsiteX4" fmla="*/ 58103 w 58102"/>
                    <a:gd name="connsiteY4" fmla="*/ 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02" h="185660">
                      <a:moveTo>
                        <a:pt x="58103" y="0"/>
                      </a:move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 38">
                  <a:extLst>
                    <a:ext uri="{FF2B5EF4-FFF2-40B4-BE49-F238E27FC236}">
                      <a16:creationId xmlns:a16="http://schemas.microsoft.com/office/drawing/2014/main" id="{1CF371A2-427A-47F3-3E2B-5363F6CA2E5F}"/>
                    </a:ext>
                  </a:extLst>
                </p:cNvPr>
                <p:cNvSpPr/>
                <p:nvPr/>
              </p:nvSpPr>
              <p:spPr>
                <a:xfrm>
                  <a:off x="10982007" y="6007373"/>
                  <a:ext cx="131445" cy="186612"/>
                </a:xfrm>
                <a:custGeom>
                  <a:avLst/>
                  <a:gdLst>
                    <a:gd name="connsiteX0" fmla="*/ 131445 w 131445"/>
                    <a:gd name="connsiteY0" fmla="*/ 0 h 186612"/>
                    <a:gd name="connsiteX1" fmla="*/ 131445 w 131445"/>
                    <a:gd name="connsiteY1" fmla="*/ 46653 h 186612"/>
                    <a:gd name="connsiteX2" fmla="*/ 58103 w 131445"/>
                    <a:gd name="connsiteY2" fmla="*/ 46653 h 186612"/>
                    <a:gd name="connsiteX3" fmla="*/ 58103 w 131445"/>
                    <a:gd name="connsiteY3" fmla="*/ 72360 h 186612"/>
                    <a:gd name="connsiteX4" fmla="*/ 110490 w 131445"/>
                    <a:gd name="connsiteY4" fmla="*/ 72360 h 186612"/>
                    <a:gd name="connsiteX5" fmla="*/ 110490 w 131445"/>
                    <a:gd name="connsiteY5" fmla="*/ 116157 h 186612"/>
                    <a:gd name="connsiteX6" fmla="*/ 58103 w 131445"/>
                    <a:gd name="connsiteY6" fmla="*/ 116157 h 186612"/>
                    <a:gd name="connsiteX7" fmla="*/ 58103 w 131445"/>
                    <a:gd name="connsiteY7" fmla="*/ 186612 h 186612"/>
                    <a:gd name="connsiteX8" fmla="*/ 0 w 131445"/>
                    <a:gd name="connsiteY8" fmla="*/ 186612 h 186612"/>
                    <a:gd name="connsiteX9" fmla="*/ 0 w 131445"/>
                    <a:gd name="connsiteY9" fmla="*/ 952 h 186612"/>
                    <a:gd name="connsiteX10" fmla="*/ 131445 w 131445"/>
                    <a:gd name="connsiteY10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1445" h="186612">
                      <a:moveTo>
                        <a:pt x="131445" y="0"/>
                      </a:moveTo>
                      <a:lnTo>
                        <a:pt x="131445" y="46653"/>
                      </a:lnTo>
                      <a:lnTo>
                        <a:pt x="58103" y="46653"/>
                      </a:lnTo>
                      <a:lnTo>
                        <a:pt x="58103" y="72360"/>
                      </a:lnTo>
                      <a:lnTo>
                        <a:pt x="110490" y="72360"/>
                      </a:lnTo>
                      <a:lnTo>
                        <a:pt x="110490" y="116157"/>
                      </a:lnTo>
                      <a:lnTo>
                        <a:pt x="58103" y="116157"/>
                      </a:lnTo>
                      <a:lnTo>
                        <a:pt x="58103" y="186612"/>
                      </a:lnTo>
                      <a:lnTo>
                        <a:pt x="0" y="186612"/>
                      </a:lnTo>
                      <a:lnTo>
                        <a:pt x="0" y="952"/>
                      </a:lnTo>
                      <a:lnTo>
                        <a:pt x="131445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3" name="Freeform 182">
                  <a:extLst>
                    <a:ext uri="{FF2B5EF4-FFF2-40B4-BE49-F238E27FC236}">
                      <a16:creationId xmlns:a16="http://schemas.microsoft.com/office/drawing/2014/main" id="{C1046708-3FEA-DF77-8CB7-D33E4A2A234B}"/>
                    </a:ext>
                  </a:extLst>
                </p:cNvPr>
                <p:cNvSpPr/>
                <p:nvPr/>
              </p:nvSpPr>
              <p:spPr>
                <a:xfrm>
                  <a:off x="11126787" y="6002612"/>
                  <a:ext cx="191452" cy="192325"/>
                </a:xfrm>
                <a:custGeom>
                  <a:avLst/>
                  <a:gdLst>
                    <a:gd name="connsiteX0" fmla="*/ 48578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2 h 192325"/>
                    <a:gd name="connsiteX3" fmla="*/ 13335 w 191452"/>
                    <a:gd name="connsiteY3" fmla="*/ 46653 h 192325"/>
                    <a:gd name="connsiteX4" fmla="*/ 48578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3 w 191452"/>
                    <a:gd name="connsiteY8" fmla="*/ 96162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8 w 191452"/>
                    <a:gd name="connsiteY12" fmla="*/ 179948 h 192325"/>
                    <a:gd name="connsiteX13" fmla="*/ 123825 w 191452"/>
                    <a:gd name="connsiteY13" fmla="*/ 126630 h 192325"/>
                    <a:gd name="connsiteX14" fmla="*/ 133350 w 191452"/>
                    <a:gd name="connsiteY14" fmla="*/ 96162 h 192325"/>
                    <a:gd name="connsiteX15" fmla="*/ 123825 w 191452"/>
                    <a:gd name="connsiteY15" fmla="*/ 65695 h 192325"/>
                    <a:gd name="connsiteX16" fmla="*/ 97155 w 191452"/>
                    <a:gd name="connsiteY16" fmla="*/ 54270 h 192325"/>
                    <a:gd name="connsiteX17" fmla="*/ 70485 w 191452"/>
                    <a:gd name="connsiteY17" fmla="*/ 65695 h 192325"/>
                    <a:gd name="connsiteX18" fmla="*/ 60960 w 191452"/>
                    <a:gd name="connsiteY18" fmla="*/ 96162 h 192325"/>
                    <a:gd name="connsiteX19" fmla="*/ 70485 w 191452"/>
                    <a:gd name="connsiteY19" fmla="*/ 126630 h 192325"/>
                    <a:gd name="connsiteX20" fmla="*/ 97155 w 191452"/>
                    <a:gd name="connsiteY20" fmla="*/ 138055 h 192325"/>
                    <a:gd name="connsiteX21" fmla="*/ 123825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8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2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1"/>
                        <a:pt x="33338" y="20946"/>
                        <a:pt x="48578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5253" y="0"/>
                        <a:pt x="130493" y="3808"/>
                        <a:pt x="144780" y="12377"/>
                      </a:cubicBezTo>
                      <a:cubicBezTo>
                        <a:pt x="159068" y="20946"/>
                        <a:pt x="170497" y="31419"/>
                        <a:pt x="179070" y="46653"/>
                      </a:cubicBezTo>
                      <a:cubicBezTo>
                        <a:pt x="187643" y="60935"/>
                        <a:pt x="191453" y="77120"/>
                        <a:pt x="191453" y="96162"/>
                      </a:cubicBezTo>
                      <a:cubicBezTo>
                        <a:pt x="191453" y="114253"/>
                        <a:pt x="187643" y="130438"/>
                        <a:pt x="179070" y="145672"/>
                      </a:cubicBezTo>
                      <a:cubicBezTo>
                        <a:pt x="170497" y="159954"/>
                        <a:pt x="159068" y="171379"/>
                        <a:pt x="144780" y="179948"/>
                      </a:cubicBezTo>
                      <a:cubicBezTo>
                        <a:pt x="130493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8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3" y="119013"/>
                        <a:pt x="133350" y="109492"/>
                        <a:pt x="133350" y="96162"/>
                      </a:cubicBezTo>
                      <a:cubicBezTo>
                        <a:pt x="133350" y="83785"/>
                        <a:pt x="130493" y="73312"/>
                        <a:pt x="123825" y="65695"/>
                      </a:cubicBezTo>
                      <a:cubicBezTo>
                        <a:pt x="117157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8" y="73312"/>
                        <a:pt x="60960" y="82833"/>
                        <a:pt x="60960" y="96162"/>
                      </a:cubicBezTo>
                      <a:cubicBezTo>
                        <a:pt x="60960" y="108540"/>
                        <a:pt x="63818" y="119013"/>
                        <a:pt x="70485" y="126630"/>
                      </a:cubicBezTo>
                      <a:cubicBezTo>
                        <a:pt x="77153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7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4" name="Freeform 183">
                  <a:extLst>
                    <a:ext uri="{FF2B5EF4-FFF2-40B4-BE49-F238E27FC236}">
                      <a16:creationId xmlns:a16="http://schemas.microsoft.com/office/drawing/2014/main" id="{452F48D3-FFF6-DECC-0E35-E324096A1A07}"/>
                    </a:ext>
                  </a:extLst>
                </p:cNvPr>
                <p:cNvSpPr/>
                <p:nvPr/>
              </p:nvSpPr>
              <p:spPr>
                <a:xfrm>
                  <a:off x="11333480" y="6002612"/>
                  <a:ext cx="191452" cy="192325"/>
                </a:xfrm>
                <a:custGeom>
                  <a:avLst/>
                  <a:gdLst>
                    <a:gd name="connsiteX0" fmla="*/ 48577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2 h 192325"/>
                    <a:gd name="connsiteX3" fmla="*/ 13335 w 191452"/>
                    <a:gd name="connsiteY3" fmla="*/ 46653 h 192325"/>
                    <a:gd name="connsiteX4" fmla="*/ 48577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2 w 191452"/>
                    <a:gd name="connsiteY8" fmla="*/ 96162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7 w 191452"/>
                    <a:gd name="connsiteY12" fmla="*/ 179948 h 192325"/>
                    <a:gd name="connsiteX13" fmla="*/ 123825 w 191452"/>
                    <a:gd name="connsiteY13" fmla="*/ 126630 h 192325"/>
                    <a:gd name="connsiteX14" fmla="*/ 133350 w 191452"/>
                    <a:gd name="connsiteY14" fmla="*/ 96162 h 192325"/>
                    <a:gd name="connsiteX15" fmla="*/ 123825 w 191452"/>
                    <a:gd name="connsiteY15" fmla="*/ 65695 h 192325"/>
                    <a:gd name="connsiteX16" fmla="*/ 97155 w 191452"/>
                    <a:gd name="connsiteY16" fmla="*/ 54270 h 192325"/>
                    <a:gd name="connsiteX17" fmla="*/ 70485 w 191452"/>
                    <a:gd name="connsiteY17" fmla="*/ 65695 h 192325"/>
                    <a:gd name="connsiteX18" fmla="*/ 60960 w 191452"/>
                    <a:gd name="connsiteY18" fmla="*/ 96162 h 192325"/>
                    <a:gd name="connsiteX19" fmla="*/ 70485 w 191452"/>
                    <a:gd name="connsiteY19" fmla="*/ 126630 h 192325"/>
                    <a:gd name="connsiteX20" fmla="*/ 97155 w 191452"/>
                    <a:gd name="connsiteY20" fmla="*/ 138055 h 192325"/>
                    <a:gd name="connsiteX21" fmla="*/ 123825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7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2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1"/>
                        <a:pt x="33338" y="20946"/>
                        <a:pt x="48577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5252" y="0"/>
                        <a:pt x="130492" y="3808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0"/>
                        <a:pt x="191452" y="96162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80010" y="192325"/>
                        <a:pt x="63817" y="188517"/>
                        <a:pt x="48577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2" y="119013"/>
                        <a:pt x="133350" y="109492"/>
                        <a:pt x="133350" y="96162"/>
                      </a:cubicBezTo>
                      <a:cubicBezTo>
                        <a:pt x="133350" y="83785"/>
                        <a:pt x="130492" y="73312"/>
                        <a:pt x="123825" y="65695"/>
                      </a:cubicBezTo>
                      <a:cubicBezTo>
                        <a:pt x="117157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7" y="73312"/>
                        <a:pt x="60960" y="82833"/>
                        <a:pt x="60960" y="96162"/>
                      </a:cubicBezTo>
                      <a:cubicBezTo>
                        <a:pt x="60960" y="108540"/>
                        <a:pt x="63817" y="119013"/>
                        <a:pt x="70485" y="126630"/>
                      </a:cubicBezTo>
                      <a:cubicBezTo>
                        <a:pt x="77152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7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5" name="Freeform 184">
                  <a:extLst>
                    <a:ext uri="{FF2B5EF4-FFF2-40B4-BE49-F238E27FC236}">
                      <a16:creationId xmlns:a16="http://schemas.microsoft.com/office/drawing/2014/main" id="{61023ED4-2737-EBDA-405E-9C5D042F9340}"/>
                    </a:ext>
                  </a:extLst>
                </p:cNvPr>
                <p:cNvSpPr/>
                <p:nvPr/>
              </p:nvSpPr>
              <p:spPr>
                <a:xfrm>
                  <a:off x="11546840" y="6006420"/>
                  <a:ext cx="173354" cy="185660"/>
                </a:xfrm>
                <a:custGeom>
                  <a:avLst/>
                  <a:gdLst>
                    <a:gd name="connsiteX0" fmla="*/ 128588 w 173354"/>
                    <a:gd name="connsiteY0" fmla="*/ 12377 h 185660"/>
                    <a:gd name="connsiteX1" fmla="*/ 161925 w 173354"/>
                    <a:gd name="connsiteY1" fmla="*/ 44749 h 185660"/>
                    <a:gd name="connsiteX2" fmla="*/ 173355 w 173354"/>
                    <a:gd name="connsiteY2" fmla="*/ 92354 h 185660"/>
                    <a:gd name="connsiteX3" fmla="*/ 161925 w 173354"/>
                    <a:gd name="connsiteY3" fmla="*/ 139959 h 185660"/>
                    <a:gd name="connsiteX4" fmla="*/ 128588 w 173354"/>
                    <a:gd name="connsiteY4" fmla="*/ 173283 h 185660"/>
                    <a:gd name="connsiteX5" fmla="*/ 77153 w 173354"/>
                    <a:gd name="connsiteY5" fmla="*/ 185660 h 185660"/>
                    <a:gd name="connsiteX6" fmla="*/ 0 w 173354"/>
                    <a:gd name="connsiteY6" fmla="*/ 185660 h 185660"/>
                    <a:gd name="connsiteX7" fmla="*/ 0 w 173354"/>
                    <a:gd name="connsiteY7" fmla="*/ 0 h 185660"/>
                    <a:gd name="connsiteX8" fmla="*/ 77153 w 173354"/>
                    <a:gd name="connsiteY8" fmla="*/ 0 h 185660"/>
                    <a:gd name="connsiteX9" fmla="*/ 128588 w 173354"/>
                    <a:gd name="connsiteY9" fmla="*/ 12377 h 185660"/>
                    <a:gd name="connsiteX10" fmla="*/ 103822 w 173354"/>
                    <a:gd name="connsiteY10" fmla="*/ 123774 h 185660"/>
                    <a:gd name="connsiteX11" fmla="*/ 115253 w 173354"/>
                    <a:gd name="connsiteY11" fmla="*/ 93306 h 185660"/>
                    <a:gd name="connsiteX12" fmla="*/ 103822 w 173354"/>
                    <a:gd name="connsiteY12" fmla="*/ 62839 h 185660"/>
                    <a:gd name="connsiteX13" fmla="*/ 72390 w 173354"/>
                    <a:gd name="connsiteY13" fmla="*/ 52366 h 185660"/>
                    <a:gd name="connsiteX14" fmla="*/ 58103 w 173354"/>
                    <a:gd name="connsiteY14" fmla="*/ 52366 h 185660"/>
                    <a:gd name="connsiteX15" fmla="*/ 58103 w 173354"/>
                    <a:gd name="connsiteY15" fmla="*/ 135199 h 185660"/>
                    <a:gd name="connsiteX16" fmla="*/ 72390 w 173354"/>
                    <a:gd name="connsiteY16" fmla="*/ 135199 h 185660"/>
                    <a:gd name="connsiteX17" fmla="*/ 103822 w 173354"/>
                    <a:gd name="connsiteY17" fmla="*/ 12377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3354" h="18566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8078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952"/>
                        <a:pt x="114300" y="4761"/>
                        <a:pt x="128588" y="12377"/>
                      </a:cubicBezTo>
                      <a:close/>
                      <a:moveTo>
                        <a:pt x="103822" y="123774"/>
                      </a:moveTo>
                      <a:cubicBezTo>
                        <a:pt x="111442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2" y="69504"/>
                        <a:pt x="103822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1390"/>
                        <a:pt x="103822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6" name="Freeform 215">
                  <a:extLst>
                    <a:ext uri="{FF2B5EF4-FFF2-40B4-BE49-F238E27FC236}">
                      <a16:creationId xmlns:a16="http://schemas.microsoft.com/office/drawing/2014/main" id="{6EC6D811-DBB1-800F-5373-822A95C8331C}"/>
                    </a:ext>
                  </a:extLst>
                </p:cNvPr>
                <p:cNvSpPr/>
                <p:nvPr/>
              </p:nvSpPr>
              <p:spPr>
                <a:xfrm>
                  <a:off x="10982007" y="6221596"/>
                  <a:ext cx="123825" cy="185660"/>
                </a:xfrm>
                <a:custGeom>
                  <a:avLst/>
                  <a:gdLst>
                    <a:gd name="connsiteX0" fmla="*/ 58103 w 123825"/>
                    <a:gd name="connsiteY0" fmla="*/ 45701 h 185660"/>
                    <a:gd name="connsiteX1" fmla="*/ 58103 w 123825"/>
                    <a:gd name="connsiteY1" fmla="*/ 68552 h 185660"/>
                    <a:gd name="connsiteX2" fmla="*/ 116205 w 123825"/>
                    <a:gd name="connsiteY2" fmla="*/ 68552 h 185660"/>
                    <a:gd name="connsiteX3" fmla="*/ 116205 w 123825"/>
                    <a:gd name="connsiteY3" fmla="*/ 112348 h 185660"/>
                    <a:gd name="connsiteX4" fmla="*/ 58103 w 123825"/>
                    <a:gd name="connsiteY4" fmla="*/ 112348 h 185660"/>
                    <a:gd name="connsiteX5" fmla="*/ 58103 w 123825"/>
                    <a:gd name="connsiteY5" fmla="*/ 139007 h 185660"/>
                    <a:gd name="connsiteX6" fmla="*/ 123825 w 123825"/>
                    <a:gd name="connsiteY6" fmla="*/ 139007 h 185660"/>
                    <a:gd name="connsiteX7" fmla="*/ 123825 w 123825"/>
                    <a:gd name="connsiteY7" fmla="*/ 185660 h 185660"/>
                    <a:gd name="connsiteX8" fmla="*/ 0 w 123825"/>
                    <a:gd name="connsiteY8" fmla="*/ 185660 h 185660"/>
                    <a:gd name="connsiteX9" fmla="*/ 0 w 123825"/>
                    <a:gd name="connsiteY9" fmla="*/ 0 h 185660"/>
                    <a:gd name="connsiteX10" fmla="*/ 123825 w 123825"/>
                    <a:gd name="connsiteY10" fmla="*/ 0 h 185660"/>
                    <a:gd name="connsiteX11" fmla="*/ 123825 w 123825"/>
                    <a:gd name="connsiteY11" fmla="*/ 46653 h 185660"/>
                    <a:gd name="connsiteX12" fmla="*/ 58103 w 123825"/>
                    <a:gd name="connsiteY12" fmla="*/ 46653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3825" h="185660">
                      <a:moveTo>
                        <a:pt x="58103" y="45701"/>
                      </a:moveTo>
                      <a:lnTo>
                        <a:pt x="58103" y="68552"/>
                      </a:lnTo>
                      <a:lnTo>
                        <a:pt x="116205" y="68552"/>
                      </a:lnTo>
                      <a:lnTo>
                        <a:pt x="116205" y="112348"/>
                      </a:lnTo>
                      <a:lnTo>
                        <a:pt x="58103" y="112348"/>
                      </a:lnTo>
                      <a:lnTo>
                        <a:pt x="58103" y="139007"/>
                      </a:lnTo>
                      <a:lnTo>
                        <a:pt x="123825" y="139007"/>
                      </a:lnTo>
                      <a:lnTo>
                        <a:pt x="123825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123825" y="0"/>
                      </a:lnTo>
                      <a:lnTo>
                        <a:pt x="123825" y="46653"/>
                      </a:lnTo>
                      <a:lnTo>
                        <a:pt x="58103" y="466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7" name="Freeform 216">
                  <a:extLst>
                    <a:ext uri="{FF2B5EF4-FFF2-40B4-BE49-F238E27FC236}">
                      <a16:creationId xmlns:a16="http://schemas.microsoft.com/office/drawing/2014/main" id="{7BE622B3-1BDC-7861-D000-9A72B686E532}"/>
                    </a:ext>
                  </a:extLst>
                </p:cNvPr>
                <p:cNvSpPr/>
                <p:nvPr/>
              </p:nvSpPr>
              <p:spPr>
                <a:xfrm>
                  <a:off x="11127740" y="6220644"/>
                  <a:ext cx="173354" cy="185660"/>
                </a:xfrm>
                <a:custGeom>
                  <a:avLst/>
                  <a:gdLst>
                    <a:gd name="connsiteX0" fmla="*/ 128588 w 173354"/>
                    <a:gd name="connsiteY0" fmla="*/ 12377 h 185660"/>
                    <a:gd name="connsiteX1" fmla="*/ 161925 w 173354"/>
                    <a:gd name="connsiteY1" fmla="*/ 44749 h 185660"/>
                    <a:gd name="connsiteX2" fmla="*/ 173355 w 173354"/>
                    <a:gd name="connsiteY2" fmla="*/ 92354 h 185660"/>
                    <a:gd name="connsiteX3" fmla="*/ 161925 w 173354"/>
                    <a:gd name="connsiteY3" fmla="*/ 139959 h 185660"/>
                    <a:gd name="connsiteX4" fmla="*/ 128588 w 173354"/>
                    <a:gd name="connsiteY4" fmla="*/ 173283 h 185660"/>
                    <a:gd name="connsiteX5" fmla="*/ 77153 w 173354"/>
                    <a:gd name="connsiteY5" fmla="*/ 185660 h 185660"/>
                    <a:gd name="connsiteX6" fmla="*/ 0 w 173354"/>
                    <a:gd name="connsiteY6" fmla="*/ 185660 h 185660"/>
                    <a:gd name="connsiteX7" fmla="*/ 0 w 173354"/>
                    <a:gd name="connsiteY7" fmla="*/ 0 h 185660"/>
                    <a:gd name="connsiteX8" fmla="*/ 77153 w 173354"/>
                    <a:gd name="connsiteY8" fmla="*/ 0 h 185660"/>
                    <a:gd name="connsiteX9" fmla="*/ 128588 w 173354"/>
                    <a:gd name="connsiteY9" fmla="*/ 12377 h 185660"/>
                    <a:gd name="connsiteX10" fmla="*/ 103822 w 173354"/>
                    <a:gd name="connsiteY10" fmla="*/ 123774 h 185660"/>
                    <a:gd name="connsiteX11" fmla="*/ 115253 w 173354"/>
                    <a:gd name="connsiteY11" fmla="*/ 93306 h 185660"/>
                    <a:gd name="connsiteX12" fmla="*/ 103822 w 173354"/>
                    <a:gd name="connsiteY12" fmla="*/ 62839 h 185660"/>
                    <a:gd name="connsiteX13" fmla="*/ 72390 w 173354"/>
                    <a:gd name="connsiteY13" fmla="*/ 52366 h 185660"/>
                    <a:gd name="connsiteX14" fmla="*/ 58103 w 173354"/>
                    <a:gd name="connsiteY14" fmla="*/ 52366 h 185660"/>
                    <a:gd name="connsiteX15" fmla="*/ 58103 w 173354"/>
                    <a:gd name="connsiteY15" fmla="*/ 135199 h 185660"/>
                    <a:gd name="connsiteX16" fmla="*/ 72390 w 173354"/>
                    <a:gd name="connsiteY16" fmla="*/ 135199 h 185660"/>
                    <a:gd name="connsiteX17" fmla="*/ 103822 w 173354"/>
                    <a:gd name="connsiteY17" fmla="*/ 12377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3354" h="18566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8078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0"/>
                        <a:pt x="114300" y="3809"/>
                        <a:pt x="128588" y="12377"/>
                      </a:cubicBezTo>
                      <a:close/>
                      <a:moveTo>
                        <a:pt x="103822" y="123774"/>
                      </a:moveTo>
                      <a:cubicBezTo>
                        <a:pt x="111442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2" y="69504"/>
                        <a:pt x="103822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0438"/>
                        <a:pt x="103822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8" name="Freeform 217">
                  <a:extLst>
                    <a:ext uri="{FF2B5EF4-FFF2-40B4-BE49-F238E27FC236}">
                      <a16:creationId xmlns:a16="http://schemas.microsoft.com/office/drawing/2014/main" id="{2EA64179-F65F-6E00-C5C4-864E1306018F}"/>
                    </a:ext>
                  </a:extLst>
                </p:cNvPr>
                <p:cNvSpPr/>
                <p:nvPr/>
              </p:nvSpPr>
              <p:spPr>
                <a:xfrm>
                  <a:off x="11321097" y="6220644"/>
                  <a:ext cx="165734" cy="188516"/>
                </a:xfrm>
                <a:custGeom>
                  <a:avLst/>
                  <a:gdLst>
                    <a:gd name="connsiteX0" fmla="*/ 59055 w 165734"/>
                    <a:gd name="connsiteY0" fmla="*/ 0 h 188516"/>
                    <a:gd name="connsiteX1" fmla="*/ 59055 w 165734"/>
                    <a:gd name="connsiteY1" fmla="*/ 104732 h 188516"/>
                    <a:gd name="connsiteX2" fmla="*/ 64770 w 165734"/>
                    <a:gd name="connsiteY2" fmla="*/ 124726 h 188516"/>
                    <a:gd name="connsiteX3" fmla="*/ 82868 w 165734"/>
                    <a:gd name="connsiteY3" fmla="*/ 132343 h 188516"/>
                    <a:gd name="connsiteX4" fmla="*/ 101918 w 165734"/>
                    <a:gd name="connsiteY4" fmla="*/ 124726 h 188516"/>
                    <a:gd name="connsiteX5" fmla="*/ 107633 w 165734"/>
                    <a:gd name="connsiteY5" fmla="*/ 104732 h 188516"/>
                    <a:gd name="connsiteX6" fmla="*/ 107633 w 165734"/>
                    <a:gd name="connsiteY6" fmla="*/ 0 h 188516"/>
                    <a:gd name="connsiteX7" fmla="*/ 165735 w 165734"/>
                    <a:gd name="connsiteY7" fmla="*/ 0 h 188516"/>
                    <a:gd name="connsiteX8" fmla="*/ 165735 w 165734"/>
                    <a:gd name="connsiteY8" fmla="*/ 104732 h 188516"/>
                    <a:gd name="connsiteX9" fmla="*/ 154305 w 165734"/>
                    <a:gd name="connsiteY9" fmla="*/ 150433 h 188516"/>
                    <a:gd name="connsiteX10" fmla="*/ 123825 w 165734"/>
                    <a:gd name="connsiteY10" fmla="*/ 178996 h 188516"/>
                    <a:gd name="connsiteX11" fmla="*/ 80963 w 165734"/>
                    <a:gd name="connsiteY11" fmla="*/ 188517 h 188516"/>
                    <a:gd name="connsiteX12" fmla="*/ 39053 w 165734"/>
                    <a:gd name="connsiteY12" fmla="*/ 178996 h 188516"/>
                    <a:gd name="connsiteX13" fmla="*/ 10478 w 165734"/>
                    <a:gd name="connsiteY13" fmla="*/ 150433 h 188516"/>
                    <a:gd name="connsiteX14" fmla="*/ 0 w 165734"/>
                    <a:gd name="connsiteY14" fmla="*/ 104732 h 188516"/>
                    <a:gd name="connsiteX15" fmla="*/ 0 w 165734"/>
                    <a:gd name="connsiteY15" fmla="*/ 0 h 188516"/>
                    <a:gd name="connsiteX16" fmla="*/ 59055 w 165734"/>
                    <a:gd name="connsiteY16" fmla="*/ 0 h 188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5734" h="188516">
                      <a:moveTo>
                        <a:pt x="59055" y="0"/>
                      </a:moveTo>
                      <a:lnTo>
                        <a:pt x="59055" y="104732"/>
                      </a:lnTo>
                      <a:cubicBezTo>
                        <a:pt x="59055" y="113301"/>
                        <a:pt x="60960" y="119965"/>
                        <a:pt x="64770" y="124726"/>
                      </a:cubicBezTo>
                      <a:cubicBezTo>
                        <a:pt x="68580" y="129486"/>
                        <a:pt x="74295" y="132343"/>
                        <a:pt x="82868" y="132343"/>
                      </a:cubicBezTo>
                      <a:cubicBezTo>
                        <a:pt x="91440" y="132343"/>
                        <a:pt x="97155" y="129486"/>
                        <a:pt x="101918" y="124726"/>
                      </a:cubicBezTo>
                      <a:cubicBezTo>
                        <a:pt x="105728" y="119965"/>
                        <a:pt x="107633" y="113301"/>
                        <a:pt x="107633" y="104732"/>
                      </a:cubicBezTo>
                      <a:lnTo>
                        <a:pt x="107633" y="0"/>
                      </a:lnTo>
                      <a:lnTo>
                        <a:pt x="165735" y="0"/>
                      </a:lnTo>
                      <a:lnTo>
                        <a:pt x="165735" y="104732"/>
                      </a:lnTo>
                      <a:cubicBezTo>
                        <a:pt x="165735" y="122822"/>
                        <a:pt x="161925" y="137103"/>
                        <a:pt x="154305" y="150433"/>
                      </a:cubicBezTo>
                      <a:cubicBezTo>
                        <a:pt x="146685" y="162810"/>
                        <a:pt x="137160" y="172331"/>
                        <a:pt x="123825" y="178996"/>
                      </a:cubicBezTo>
                      <a:cubicBezTo>
                        <a:pt x="111443" y="185660"/>
                        <a:pt x="97155" y="188517"/>
                        <a:pt x="80963" y="188517"/>
                      </a:cubicBezTo>
                      <a:cubicBezTo>
                        <a:pt x="64770" y="188517"/>
                        <a:pt x="51435" y="185660"/>
                        <a:pt x="39053" y="178996"/>
                      </a:cubicBezTo>
                      <a:cubicBezTo>
                        <a:pt x="26670" y="172331"/>
                        <a:pt x="17145" y="163762"/>
                        <a:pt x="10478" y="150433"/>
                      </a:cubicBezTo>
                      <a:cubicBezTo>
                        <a:pt x="3810" y="138055"/>
                        <a:pt x="0" y="122822"/>
                        <a:pt x="0" y="104732"/>
                      </a:cubicBezTo>
                      <a:lnTo>
                        <a:pt x="0" y="0"/>
                      </a:lnTo>
                      <a:lnTo>
                        <a:pt x="590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" name="Graphic 47">
                <a:extLst>
                  <a:ext uri="{FF2B5EF4-FFF2-40B4-BE49-F238E27FC236}">
                    <a16:creationId xmlns:a16="http://schemas.microsoft.com/office/drawing/2014/main" id="{B0F71D52-6376-575C-0948-FF802DC50D00}"/>
                  </a:ext>
                </a:extLst>
              </p:cNvPr>
              <p:cNvGrpSpPr/>
              <p:nvPr/>
            </p:nvGrpSpPr>
            <p:grpSpPr>
              <a:xfrm>
                <a:off x="10976292" y="5214269"/>
                <a:ext cx="904875" cy="408452"/>
                <a:chOff x="10976292" y="5214269"/>
                <a:chExt cx="904875" cy="408452"/>
              </a:xfrm>
              <a:solidFill>
                <a:srgbClr val="FFFFFF"/>
              </a:solidFill>
            </p:grpSpPr>
            <p:sp>
              <p:nvSpPr>
                <p:cNvPr id="20" name="Freeform 19">
                  <a:extLst>
                    <a:ext uri="{FF2B5EF4-FFF2-40B4-BE49-F238E27FC236}">
                      <a16:creationId xmlns:a16="http://schemas.microsoft.com/office/drawing/2014/main" id="{D7E30446-4FEE-A671-DE15-0DB2D7AD4E5C}"/>
                    </a:ext>
                  </a:extLst>
                </p:cNvPr>
                <p:cNvSpPr/>
                <p:nvPr/>
              </p:nvSpPr>
              <p:spPr>
                <a:xfrm>
                  <a:off x="10982007" y="5219030"/>
                  <a:ext cx="160020" cy="186612"/>
                </a:xfrm>
                <a:custGeom>
                  <a:avLst/>
                  <a:gdLst>
                    <a:gd name="connsiteX0" fmla="*/ 150495 w 160020"/>
                    <a:gd name="connsiteY0" fmla="*/ 106636 h 186612"/>
                    <a:gd name="connsiteX1" fmla="*/ 160020 w 160020"/>
                    <a:gd name="connsiteY1" fmla="*/ 135199 h 186612"/>
                    <a:gd name="connsiteX2" fmla="*/ 143828 w 160020"/>
                    <a:gd name="connsiteY2" fmla="*/ 173283 h 186612"/>
                    <a:gd name="connsiteX3" fmla="*/ 97155 w 160020"/>
                    <a:gd name="connsiteY3" fmla="*/ 186613 h 186612"/>
                    <a:gd name="connsiteX4" fmla="*/ 0 w 160020"/>
                    <a:gd name="connsiteY4" fmla="*/ 186613 h 186612"/>
                    <a:gd name="connsiteX5" fmla="*/ 0 w 160020"/>
                    <a:gd name="connsiteY5" fmla="*/ 0 h 186612"/>
                    <a:gd name="connsiteX6" fmla="*/ 95250 w 160020"/>
                    <a:gd name="connsiteY6" fmla="*/ 0 h 186612"/>
                    <a:gd name="connsiteX7" fmla="*/ 140018 w 160020"/>
                    <a:gd name="connsiteY7" fmla="*/ 12377 h 186612"/>
                    <a:gd name="connsiteX8" fmla="*/ 156210 w 160020"/>
                    <a:gd name="connsiteY8" fmla="*/ 48557 h 186612"/>
                    <a:gd name="connsiteX9" fmla="*/ 147638 w 160020"/>
                    <a:gd name="connsiteY9" fmla="*/ 76168 h 186612"/>
                    <a:gd name="connsiteX10" fmla="*/ 124778 w 160020"/>
                    <a:gd name="connsiteY10" fmla="*/ 91402 h 186612"/>
                    <a:gd name="connsiteX11" fmla="*/ 150495 w 160020"/>
                    <a:gd name="connsiteY11" fmla="*/ 106636 h 186612"/>
                    <a:gd name="connsiteX12" fmla="*/ 58103 w 160020"/>
                    <a:gd name="connsiteY12" fmla="*/ 72360 h 186612"/>
                    <a:gd name="connsiteX13" fmla="*/ 80963 w 160020"/>
                    <a:gd name="connsiteY13" fmla="*/ 72360 h 186612"/>
                    <a:gd name="connsiteX14" fmla="*/ 92393 w 160020"/>
                    <a:gd name="connsiteY14" fmla="*/ 69504 h 186612"/>
                    <a:gd name="connsiteX15" fmla="*/ 96203 w 160020"/>
                    <a:gd name="connsiteY15" fmla="*/ 59983 h 186612"/>
                    <a:gd name="connsiteX16" fmla="*/ 92393 w 160020"/>
                    <a:gd name="connsiteY16" fmla="*/ 49509 h 186612"/>
                    <a:gd name="connsiteX17" fmla="*/ 80963 w 160020"/>
                    <a:gd name="connsiteY17" fmla="*/ 46653 h 186612"/>
                    <a:gd name="connsiteX18" fmla="*/ 58103 w 160020"/>
                    <a:gd name="connsiteY18" fmla="*/ 46653 h 186612"/>
                    <a:gd name="connsiteX19" fmla="*/ 58103 w 160020"/>
                    <a:gd name="connsiteY19" fmla="*/ 72360 h 186612"/>
                    <a:gd name="connsiteX20" fmla="*/ 96203 w 160020"/>
                    <a:gd name="connsiteY20" fmla="*/ 136151 h 186612"/>
                    <a:gd name="connsiteX21" fmla="*/ 100013 w 160020"/>
                    <a:gd name="connsiteY21" fmla="*/ 126630 h 186612"/>
                    <a:gd name="connsiteX22" fmla="*/ 84773 w 160020"/>
                    <a:gd name="connsiteY22" fmla="*/ 113300 h 186612"/>
                    <a:gd name="connsiteX23" fmla="*/ 58103 w 160020"/>
                    <a:gd name="connsiteY23" fmla="*/ 113300 h 186612"/>
                    <a:gd name="connsiteX24" fmla="*/ 58103 w 160020"/>
                    <a:gd name="connsiteY24" fmla="*/ 139959 h 186612"/>
                    <a:gd name="connsiteX25" fmla="*/ 84773 w 160020"/>
                    <a:gd name="connsiteY25" fmla="*/ 139959 h 186612"/>
                    <a:gd name="connsiteX26" fmla="*/ 96203 w 160020"/>
                    <a:gd name="connsiteY26" fmla="*/ 136151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60020" h="186612">
                      <a:moveTo>
                        <a:pt x="150495" y="106636"/>
                      </a:moveTo>
                      <a:cubicBezTo>
                        <a:pt x="157163" y="115205"/>
                        <a:pt x="160020" y="123774"/>
                        <a:pt x="160020" y="135199"/>
                      </a:cubicBezTo>
                      <a:cubicBezTo>
                        <a:pt x="160020" y="151385"/>
                        <a:pt x="154305" y="163762"/>
                        <a:pt x="143828" y="173283"/>
                      </a:cubicBezTo>
                      <a:cubicBezTo>
                        <a:pt x="133350" y="181852"/>
                        <a:pt x="117158" y="186613"/>
                        <a:pt x="97155" y="186613"/>
                      </a:cubicBezTo>
                      <a:lnTo>
                        <a:pt x="0" y="186613"/>
                      </a:lnTo>
                      <a:lnTo>
                        <a:pt x="0" y="0"/>
                      </a:lnTo>
                      <a:lnTo>
                        <a:pt x="95250" y="0"/>
                      </a:lnTo>
                      <a:cubicBezTo>
                        <a:pt x="114300" y="0"/>
                        <a:pt x="128588" y="3808"/>
                        <a:pt x="140018" y="12377"/>
                      </a:cubicBezTo>
                      <a:cubicBezTo>
                        <a:pt x="150495" y="20946"/>
                        <a:pt x="156210" y="32372"/>
                        <a:pt x="156210" y="48557"/>
                      </a:cubicBezTo>
                      <a:cubicBezTo>
                        <a:pt x="156210" y="59030"/>
                        <a:pt x="153353" y="68552"/>
                        <a:pt x="147638" y="76168"/>
                      </a:cubicBezTo>
                      <a:cubicBezTo>
                        <a:pt x="141923" y="83785"/>
                        <a:pt x="134303" y="88546"/>
                        <a:pt x="124778" y="91402"/>
                      </a:cubicBezTo>
                      <a:cubicBezTo>
                        <a:pt x="135255" y="93306"/>
                        <a:pt x="143828" y="98067"/>
                        <a:pt x="150495" y="106636"/>
                      </a:cubicBezTo>
                      <a:close/>
                      <a:moveTo>
                        <a:pt x="58103" y="72360"/>
                      </a:moveTo>
                      <a:lnTo>
                        <a:pt x="80963" y="72360"/>
                      </a:lnTo>
                      <a:cubicBezTo>
                        <a:pt x="86678" y="72360"/>
                        <a:pt x="90488" y="71408"/>
                        <a:pt x="92393" y="69504"/>
                      </a:cubicBezTo>
                      <a:cubicBezTo>
                        <a:pt x="95250" y="67599"/>
                        <a:pt x="96203" y="63791"/>
                        <a:pt x="96203" y="59983"/>
                      </a:cubicBezTo>
                      <a:cubicBezTo>
                        <a:pt x="96203" y="55222"/>
                        <a:pt x="95250" y="52366"/>
                        <a:pt x="92393" y="49509"/>
                      </a:cubicBezTo>
                      <a:cubicBezTo>
                        <a:pt x="89535" y="47605"/>
                        <a:pt x="85725" y="46653"/>
                        <a:pt x="80963" y="46653"/>
                      </a:cubicBezTo>
                      <a:lnTo>
                        <a:pt x="58103" y="46653"/>
                      </a:lnTo>
                      <a:lnTo>
                        <a:pt x="58103" y="72360"/>
                      </a:lnTo>
                      <a:close/>
                      <a:moveTo>
                        <a:pt x="96203" y="136151"/>
                      </a:moveTo>
                      <a:cubicBezTo>
                        <a:pt x="99060" y="134247"/>
                        <a:pt x="100013" y="130438"/>
                        <a:pt x="100013" y="126630"/>
                      </a:cubicBezTo>
                      <a:cubicBezTo>
                        <a:pt x="100013" y="118061"/>
                        <a:pt x="95250" y="113300"/>
                        <a:pt x="84773" y="113300"/>
                      </a:cubicBezTo>
                      <a:lnTo>
                        <a:pt x="58103" y="113300"/>
                      </a:lnTo>
                      <a:lnTo>
                        <a:pt x="58103" y="139959"/>
                      </a:lnTo>
                      <a:lnTo>
                        <a:pt x="84773" y="139959"/>
                      </a:lnTo>
                      <a:cubicBezTo>
                        <a:pt x="89535" y="139007"/>
                        <a:pt x="93345" y="138055"/>
                        <a:pt x="96203" y="1361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 20">
                  <a:extLst>
                    <a:ext uri="{FF2B5EF4-FFF2-40B4-BE49-F238E27FC236}">
                      <a16:creationId xmlns:a16="http://schemas.microsoft.com/office/drawing/2014/main" id="{DDDB1232-DF6E-F524-233D-6AAAE3FEB36D}"/>
                    </a:ext>
                  </a:extLst>
                </p:cNvPr>
                <p:cNvSpPr/>
                <p:nvPr/>
              </p:nvSpPr>
              <p:spPr>
                <a:xfrm>
                  <a:off x="11162030" y="5219030"/>
                  <a:ext cx="114300" cy="185660"/>
                </a:xfrm>
                <a:custGeom>
                  <a:avLst/>
                  <a:gdLst>
                    <a:gd name="connsiteX0" fmla="*/ 58102 w 114300"/>
                    <a:gd name="connsiteY0" fmla="*/ 141864 h 185660"/>
                    <a:gd name="connsiteX1" fmla="*/ 114300 w 114300"/>
                    <a:gd name="connsiteY1" fmla="*/ 141864 h 185660"/>
                    <a:gd name="connsiteX2" fmla="*/ 114300 w 114300"/>
                    <a:gd name="connsiteY2" fmla="*/ 185660 h 185660"/>
                    <a:gd name="connsiteX3" fmla="*/ 0 w 114300"/>
                    <a:gd name="connsiteY3" fmla="*/ 185660 h 185660"/>
                    <a:gd name="connsiteX4" fmla="*/ 0 w 114300"/>
                    <a:gd name="connsiteY4" fmla="*/ 0 h 185660"/>
                    <a:gd name="connsiteX5" fmla="*/ 58102 w 114300"/>
                    <a:gd name="connsiteY5" fmla="*/ 0 h 185660"/>
                    <a:gd name="connsiteX6" fmla="*/ 58102 w 114300"/>
                    <a:gd name="connsiteY6" fmla="*/ 14186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4300" h="185660">
                      <a:moveTo>
                        <a:pt x="58102" y="141864"/>
                      </a:moveTo>
                      <a:lnTo>
                        <a:pt x="114300" y="141864"/>
                      </a:lnTo>
                      <a:lnTo>
                        <a:pt x="114300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2" y="0"/>
                      </a:lnTo>
                      <a:lnTo>
                        <a:pt x="58102" y="141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 21">
                  <a:extLst>
                    <a:ext uri="{FF2B5EF4-FFF2-40B4-BE49-F238E27FC236}">
                      <a16:creationId xmlns:a16="http://schemas.microsoft.com/office/drawing/2014/main" id="{611CD762-A1B8-93A9-3928-1E125CC9A369}"/>
                    </a:ext>
                  </a:extLst>
                </p:cNvPr>
                <p:cNvSpPr/>
                <p:nvPr/>
              </p:nvSpPr>
              <p:spPr>
                <a:xfrm>
                  <a:off x="11288712" y="5214269"/>
                  <a:ext cx="191452" cy="192325"/>
                </a:xfrm>
                <a:custGeom>
                  <a:avLst/>
                  <a:gdLst>
                    <a:gd name="connsiteX0" fmla="*/ 48578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3 h 192325"/>
                    <a:gd name="connsiteX3" fmla="*/ 13335 w 191452"/>
                    <a:gd name="connsiteY3" fmla="*/ 46653 h 192325"/>
                    <a:gd name="connsiteX4" fmla="*/ 48578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3 w 191452"/>
                    <a:gd name="connsiteY8" fmla="*/ 96163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8 w 191452"/>
                    <a:gd name="connsiteY12" fmla="*/ 179948 h 192325"/>
                    <a:gd name="connsiteX13" fmla="*/ 122872 w 191452"/>
                    <a:gd name="connsiteY13" fmla="*/ 126630 h 192325"/>
                    <a:gd name="connsiteX14" fmla="*/ 132397 w 191452"/>
                    <a:gd name="connsiteY14" fmla="*/ 96163 h 192325"/>
                    <a:gd name="connsiteX15" fmla="*/ 122872 w 191452"/>
                    <a:gd name="connsiteY15" fmla="*/ 65695 h 192325"/>
                    <a:gd name="connsiteX16" fmla="*/ 96203 w 191452"/>
                    <a:gd name="connsiteY16" fmla="*/ 54270 h 192325"/>
                    <a:gd name="connsiteX17" fmla="*/ 69532 w 191452"/>
                    <a:gd name="connsiteY17" fmla="*/ 65695 h 192325"/>
                    <a:gd name="connsiteX18" fmla="*/ 60007 w 191452"/>
                    <a:gd name="connsiteY18" fmla="*/ 96163 h 192325"/>
                    <a:gd name="connsiteX19" fmla="*/ 69532 w 191452"/>
                    <a:gd name="connsiteY19" fmla="*/ 126630 h 192325"/>
                    <a:gd name="connsiteX20" fmla="*/ 96203 w 191452"/>
                    <a:gd name="connsiteY20" fmla="*/ 138055 h 192325"/>
                    <a:gd name="connsiteX21" fmla="*/ 122872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8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1419"/>
                        <a:pt x="33338" y="20946"/>
                        <a:pt x="48578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4300" y="0"/>
                        <a:pt x="130493" y="3808"/>
                        <a:pt x="144780" y="12377"/>
                      </a:cubicBezTo>
                      <a:cubicBezTo>
                        <a:pt x="159068" y="20946"/>
                        <a:pt x="170497" y="31419"/>
                        <a:pt x="179070" y="46653"/>
                      </a:cubicBezTo>
                      <a:cubicBezTo>
                        <a:pt x="187643" y="61887"/>
                        <a:pt x="191453" y="77120"/>
                        <a:pt x="191453" y="96163"/>
                      </a:cubicBezTo>
                      <a:cubicBezTo>
                        <a:pt x="191453" y="114253"/>
                        <a:pt x="187643" y="130438"/>
                        <a:pt x="179070" y="145672"/>
                      </a:cubicBezTo>
                      <a:cubicBezTo>
                        <a:pt x="170497" y="160906"/>
                        <a:pt x="159068" y="171379"/>
                        <a:pt x="144780" y="179948"/>
                      </a:cubicBezTo>
                      <a:cubicBezTo>
                        <a:pt x="130493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8" y="179948"/>
                      </a:cubicBezTo>
                      <a:close/>
                      <a:moveTo>
                        <a:pt x="122872" y="126630"/>
                      </a:moveTo>
                      <a:cubicBezTo>
                        <a:pt x="129540" y="119013"/>
                        <a:pt x="132397" y="109492"/>
                        <a:pt x="132397" y="96163"/>
                      </a:cubicBezTo>
                      <a:cubicBezTo>
                        <a:pt x="132397" y="83785"/>
                        <a:pt x="129540" y="73312"/>
                        <a:pt x="122872" y="65695"/>
                      </a:cubicBezTo>
                      <a:cubicBezTo>
                        <a:pt x="116205" y="58078"/>
                        <a:pt x="107632" y="54270"/>
                        <a:pt x="96203" y="54270"/>
                      </a:cubicBezTo>
                      <a:cubicBezTo>
                        <a:pt x="84772" y="54270"/>
                        <a:pt x="75247" y="58078"/>
                        <a:pt x="69532" y="65695"/>
                      </a:cubicBezTo>
                      <a:cubicBezTo>
                        <a:pt x="62865" y="73312"/>
                        <a:pt x="60007" y="82833"/>
                        <a:pt x="60007" y="96163"/>
                      </a:cubicBezTo>
                      <a:cubicBezTo>
                        <a:pt x="60007" y="108540"/>
                        <a:pt x="62865" y="119013"/>
                        <a:pt x="69532" y="126630"/>
                      </a:cubicBezTo>
                      <a:cubicBezTo>
                        <a:pt x="76200" y="134247"/>
                        <a:pt x="84772" y="138055"/>
                        <a:pt x="96203" y="138055"/>
                      </a:cubicBezTo>
                      <a:cubicBezTo>
                        <a:pt x="107632" y="138055"/>
                        <a:pt x="117157" y="134247"/>
                        <a:pt x="122872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 22">
                  <a:extLst>
                    <a:ext uri="{FF2B5EF4-FFF2-40B4-BE49-F238E27FC236}">
                      <a16:creationId xmlns:a16="http://schemas.microsoft.com/office/drawing/2014/main" id="{EC479004-5867-5619-A82D-1C05BAC5925B}"/>
                    </a:ext>
                  </a:extLst>
                </p:cNvPr>
                <p:cNvSpPr/>
                <p:nvPr/>
              </p:nvSpPr>
              <p:spPr>
                <a:xfrm>
                  <a:off x="11496357" y="5216174"/>
                  <a:ext cx="182880" cy="192325"/>
                </a:xfrm>
                <a:custGeom>
                  <a:avLst/>
                  <a:gdLst>
                    <a:gd name="connsiteX0" fmla="*/ 11430 w 182880"/>
                    <a:gd name="connsiteY0" fmla="*/ 45701 h 192325"/>
                    <a:gd name="connsiteX1" fmla="*/ 43815 w 182880"/>
                    <a:gd name="connsiteY1" fmla="*/ 12377 h 192325"/>
                    <a:gd name="connsiteX2" fmla="*/ 92393 w 182880"/>
                    <a:gd name="connsiteY2" fmla="*/ 0 h 192325"/>
                    <a:gd name="connsiteX3" fmla="*/ 135255 w 182880"/>
                    <a:gd name="connsiteY3" fmla="*/ 9521 h 192325"/>
                    <a:gd name="connsiteX4" fmla="*/ 166688 w 182880"/>
                    <a:gd name="connsiteY4" fmla="*/ 35228 h 192325"/>
                    <a:gd name="connsiteX5" fmla="*/ 182880 w 182880"/>
                    <a:gd name="connsiteY5" fmla="*/ 74264 h 192325"/>
                    <a:gd name="connsiteX6" fmla="*/ 120968 w 182880"/>
                    <a:gd name="connsiteY6" fmla="*/ 74264 h 192325"/>
                    <a:gd name="connsiteX7" fmla="*/ 108585 w 182880"/>
                    <a:gd name="connsiteY7" fmla="*/ 59983 h 192325"/>
                    <a:gd name="connsiteX8" fmla="*/ 90488 w 182880"/>
                    <a:gd name="connsiteY8" fmla="*/ 55222 h 192325"/>
                    <a:gd name="connsiteX9" fmla="*/ 67628 w 182880"/>
                    <a:gd name="connsiteY9" fmla="*/ 66647 h 192325"/>
                    <a:gd name="connsiteX10" fmla="*/ 59055 w 182880"/>
                    <a:gd name="connsiteY10" fmla="*/ 96163 h 192325"/>
                    <a:gd name="connsiteX11" fmla="*/ 67628 w 182880"/>
                    <a:gd name="connsiteY11" fmla="*/ 125678 h 192325"/>
                    <a:gd name="connsiteX12" fmla="*/ 90488 w 182880"/>
                    <a:gd name="connsiteY12" fmla="*/ 137103 h 192325"/>
                    <a:gd name="connsiteX13" fmla="*/ 108585 w 182880"/>
                    <a:gd name="connsiteY13" fmla="*/ 132343 h 192325"/>
                    <a:gd name="connsiteX14" fmla="*/ 120968 w 182880"/>
                    <a:gd name="connsiteY14" fmla="*/ 118061 h 192325"/>
                    <a:gd name="connsiteX15" fmla="*/ 182880 w 182880"/>
                    <a:gd name="connsiteY15" fmla="*/ 118061 h 192325"/>
                    <a:gd name="connsiteX16" fmla="*/ 166688 w 182880"/>
                    <a:gd name="connsiteY16" fmla="*/ 157097 h 192325"/>
                    <a:gd name="connsiteX17" fmla="*/ 135255 w 182880"/>
                    <a:gd name="connsiteY17" fmla="*/ 182804 h 192325"/>
                    <a:gd name="connsiteX18" fmla="*/ 92393 w 182880"/>
                    <a:gd name="connsiteY18" fmla="*/ 192325 h 192325"/>
                    <a:gd name="connsiteX19" fmla="*/ 43815 w 182880"/>
                    <a:gd name="connsiteY19" fmla="*/ 179948 h 192325"/>
                    <a:gd name="connsiteX20" fmla="*/ 11430 w 182880"/>
                    <a:gd name="connsiteY20" fmla="*/ 146624 h 192325"/>
                    <a:gd name="connsiteX21" fmla="*/ 0 w 182880"/>
                    <a:gd name="connsiteY21" fmla="*/ 97115 h 192325"/>
                    <a:gd name="connsiteX22" fmla="*/ 11430 w 182880"/>
                    <a:gd name="connsiteY22" fmla="*/ 45701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2880" h="192325">
                      <a:moveTo>
                        <a:pt x="11430" y="45701"/>
                      </a:move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2393" y="0"/>
                      </a:cubicBezTo>
                      <a:cubicBezTo>
                        <a:pt x="108585" y="0"/>
                        <a:pt x="122873" y="2856"/>
                        <a:pt x="135255" y="9521"/>
                      </a:cubicBezTo>
                      <a:cubicBezTo>
                        <a:pt x="147638" y="15234"/>
                        <a:pt x="158115" y="23803"/>
                        <a:pt x="166688" y="35228"/>
                      </a:cubicBezTo>
                      <a:cubicBezTo>
                        <a:pt x="174308" y="46653"/>
                        <a:pt x="180023" y="59031"/>
                        <a:pt x="182880" y="74264"/>
                      </a:cubicBezTo>
                      <a:lnTo>
                        <a:pt x="120968" y="74264"/>
                      </a:lnTo>
                      <a:cubicBezTo>
                        <a:pt x="118110" y="68552"/>
                        <a:pt x="114300" y="63791"/>
                        <a:pt x="108585" y="59983"/>
                      </a:cubicBezTo>
                      <a:cubicBezTo>
                        <a:pt x="103823" y="56174"/>
                        <a:pt x="97155" y="55222"/>
                        <a:pt x="90488" y="55222"/>
                      </a:cubicBezTo>
                      <a:cubicBezTo>
                        <a:pt x="80963" y="55222"/>
                        <a:pt x="73343" y="59031"/>
                        <a:pt x="67628" y="66647"/>
                      </a:cubicBezTo>
                      <a:cubicBezTo>
                        <a:pt x="61913" y="74264"/>
                        <a:pt x="59055" y="83785"/>
                        <a:pt x="59055" y="96163"/>
                      </a:cubicBezTo>
                      <a:cubicBezTo>
                        <a:pt x="59055" y="108540"/>
                        <a:pt x="61913" y="118061"/>
                        <a:pt x="67628" y="125678"/>
                      </a:cubicBezTo>
                      <a:cubicBezTo>
                        <a:pt x="73343" y="133295"/>
                        <a:pt x="80963" y="137103"/>
                        <a:pt x="90488" y="137103"/>
                      </a:cubicBezTo>
                      <a:cubicBezTo>
                        <a:pt x="97155" y="137103"/>
                        <a:pt x="102870" y="135199"/>
                        <a:pt x="108585" y="132343"/>
                      </a:cubicBezTo>
                      <a:cubicBezTo>
                        <a:pt x="113348" y="128534"/>
                        <a:pt x="118110" y="123774"/>
                        <a:pt x="120968" y="118061"/>
                      </a:cubicBezTo>
                      <a:lnTo>
                        <a:pt x="182880" y="118061"/>
                      </a:lnTo>
                      <a:cubicBezTo>
                        <a:pt x="180023" y="132343"/>
                        <a:pt x="175260" y="145672"/>
                        <a:pt x="166688" y="157097"/>
                      </a:cubicBezTo>
                      <a:cubicBezTo>
                        <a:pt x="159068" y="168522"/>
                        <a:pt x="148590" y="177092"/>
                        <a:pt x="135255" y="182804"/>
                      </a:cubicBezTo>
                      <a:cubicBezTo>
                        <a:pt x="122873" y="188517"/>
                        <a:pt x="108585" y="192325"/>
                        <a:pt x="92393" y="192325"/>
                      </a:cubicBezTo>
                      <a:cubicBezTo>
                        <a:pt x="73343" y="192325"/>
                        <a:pt x="57150" y="188517"/>
                        <a:pt x="43815" y="179948"/>
                      </a:cubicBezTo>
                      <a:cubicBezTo>
                        <a:pt x="29528" y="172331"/>
                        <a:pt x="19050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 23">
                  <a:extLst>
                    <a:ext uri="{FF2B5EF4-FFF2-40B4-BE49-F238E27FC236}">
                      <a16:creationId xmlns:a16="http://schemas.microsoft.com/office/drawing/2014/main" id="{D09EFF40-56B2-02A2-CDB9-C9B5C42025F6}"/>
                    </a:ext>
                  </a:extLst>
                </p:cNvPr>
                <p:cNvSpPr/>
                <p:nvPr/>
              </p:nvSpPr>
              <p:spPr>
                <a:xfrm>
                  <a:off x="11699240" y="5219030"/>
                  <a:ext cx="181927" cy="186612"/>
                </a:xfrm>
                <a:custGeom>
                  <a:avLst/>
                  <a:gdLst>
                    <a:gd name="connsiteX0" fmla="*/ 112395 w 181927"/>
                    <a:gd name="connsiteY0" fmla="*/ 185660 h 186612"/>
                    <a:gd name="connsiteX1" fmla="*/ 58103 w 181927"/>
                    <a:gd name="connsiteY1" fmla="*/ 104732 h 186612"/>
                    <a:gd name="connsiteX2" fmla="*/ 58103 w 181927"/>
                    <a:gd name="connsiteY2" fmla="*/ 185660 h 186612"/>
                    <a:gd name="connsiteX3" fmla="*/ 0 w 181927"/>
                    <a:gd name="connsiteY3" fmla="*/ 185660 h 186612"/>
                    <a:gd name="connsiteX4" fmla="*/ 0 w 181927"/>
                    <a:gd name="connsiteY4" fmla="*/ 0 h 186612"/>
                    <a:gd name="connsiteX5" fmla="*/ 58103 w 181927"/>
                    <a:gd name="connsiteY5" fmla="*/ 0 h 186612"/>
                    <a:gd name="connsiteX6" fmla="*/ 58103 w 181927"/>
                    <a:gd name="connsiteY6" fmla="*/ 78073 h 186612"/>
                    <a:gd name="connsiteX7" fmla="*/ 111442 w 181927"/>
                    <a:gd name="connsiteY7" fmla="*/ 0 h 186612"/>
                    <a:gd name="connsiteX8" fmla="*/ 177165 w 181927"/>
                    <a:gd name="connsiteY8" fmla="*/ 0 h 186612"/>
                    <a:gd name="connsiteX9" fmla="*/ 113347 w 181927"/>
                    <a:gd name="connsiteY9" fmla="*/ 89498 h 186612"/>
                    <a:gd name="connsiteX10" fmla="*/ 181928 w 181927"/>
                    <a:gd name="connsiteY10" fmla="*/ 186613 h 186612"/>
                    <a:gd name="connsiteX11" fmla="*/ 112395 w 181927"/>
                    <a:gd name="connsiteY11" fmla="*/ 186613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927" h="186612">
                      <a:moveTo>
                        <a:pt x="112395" y="185660"/>
                      </a:moveTo>
                      <a:lnTo>
                        <a:pt x="58103" y="104732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78073"/>
                      </a:lnTo>
                      <a:lnTo>
                        <a:pt x="111442" y="0"/>
                      </a:lnTo>
                      <a:lnTo>
                        <a:pt x="177165" y="0"/>
                      </a:lnTo>
                      <a:lnTo>
                        <a:pt x="113347" y="89498"/>
                      </a:lnTo>
                      <a:lnTo>
                        <a:pt x="181928" y="186613"/>
                      </a:lnTo>
                      <a:lnTo>
                        <a:pt x="112395" y="1866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 24">
                  <a:extLst>
                    <a:ext uri="{FF2B5EF4-FFF2-40B4-BE49-F238E27FC236}">
                      <a16:creationId xmlns:a16="http://schemas.microsoft.com/office/drawing/2014/main" id="{43940171-5BDA-1285-EDE8-8152F75252E0}"/>
                    </a:ext>
                  </a:extLst>
                </p:cNvPr>
                <p:cNvSpPr/>
                <p:nvPr/>
              </p:nvSpPr>
              <p:spPr>
                <a:xfrm>
                  <a:off x="10976292" y="5430397"/>
                  <a:ext cx="181927" cy="192325"/>
                </a:xfrm>
                <a:custGeom>
                  <a:avLst/>
                  <a:gdLst>
                    <a:gd name="connsiteX0" fmla="*/ 11430 w 181927"/>
                    <a:gd name="connsiteY0" fmla="*/ 45701 h 192325"/>
                    <a:gd name="connsiteX1" fmla="*/ 42863 w 181927"/>
                    <a:gd name="connsiteY1" fmla="*/ 12377 h 192325"/>
                    <a:gd name="connsiteX2" fmla="*/ 91440 w 181927"/>
                    <a:gd name="connsiteY2" fmla="*/ 0 h 192325"/>
                    <a:gd name="connsiteX3" fmla="*/ 134302 w 181927"/>
                    <a:gd name="connsiteY3" fmla="*/ 9521 h 192325"/>
                    <a:gd name="connsiteX4" fmla="*/ 165735 w 181927"/>
                    <a:gd name="connsiteY4" fmla="*/ 35228 h 192325"/>
                    <a:gd name="connsiteX5" fmla="*/ 181927 w 181927"/>
                    <a:gd name="connsiteY5" fmla="*/ 74264 h 192325"/>
                    <a:gd name="connsiteX6" fmla="*/ 120015 w 181927"/>
                    <a:gd name="connsiteY6" fmla="*/ 74264 h 192325"/>
                    <a:gd name="connsiteX7" fmla="*/ 107632 w 181927"/>
                    <a:gd name="connsiteY7" fmla="*/ 59983 h 192325"/>
                    <a:gd name="connsiteX8" fmla="*/ 89535 w 181927"/>
                    <a:gd name="connsiteY8" fmla="*/ 55222 h 192325"/>
                    <a:gd name="connsiteX9" fmla="*/ 66675 w 181927"/>
                    <a:gd name="connsiteY9" fmla="*/ 66647 h 192325"/>
                    <a:gd name="connsiteX10" fmla="*/ 58102 w 181927"/>
                    <a:gd name="connsiteY10" fmla="*/ 96163 h 192325"/>
                    <a:gd name="connsiteX11" fmla="*/ 66675 w 181927"/>
                    <a:gd name="connsiteY11" fmla="*/ 125678 h 192325"/>
                    <a:gd name="connsiteX12" fmla="*/ 89535 w 181927"/>
                    <a:gd name="connsiteY12" fmla="*/ 137103 h 192325"/>
                    <a:gd name="connsiteX13" fmla="*/ 107632 w 181927"/>
                    <a:gd name="connsiteY13" fmla="*/ 132343 h 192325"/>
                    <a:gd name="connsiteX14" fmla="*/ 120015 w 181927"/>
                    <a:gd name="connsiteY14" fmla="*/ 118061 h 192325"/>
                    <a:gd name="connsiteX15" fmla="*/ 181927 w 181927"/>
                    <a:gd name="connsiteY15" fmla="*/ 118061 h 192325"/>
                    <a:gd name="connsiteX16" fmla="*/ 165735 w 181927"/>
                    <a:gd name="connsiteY16" fmla="*/ 157097 h 192325"/>
                    <a:gd name="connsiteX17" fmla="*/ 134302 w 181927"/>
                    <a:gd name="connsiteY17" fmla="*/ 182804 h 192325"/>
                    <a:gd name="connsiteX18" fmla="*/ 91440 w 181927"/>
                    <a:gd name="connsiteY18" fmla="*/ 192325 h 192325"/>
                    <a:gd name="connsiteX19" fmla="*/ 42863 w 181927"/>
                    <a:gd name="connsiteY19" fmla="*/ 179948 h 192325"/>
                    <a:gd name="connsiteX20" fmla="*/ 11430 w 181927"/>
                    <a:gd name="connsiteY20" fmla="*/ 146624 h 192325"/>
                    <a:gd name="connsiteX21" fmla="*/ 0 w 181927"/>
                    <a:gd name="connsiteY21" fmla="*/ 97115 h 192325"/>
                    <a:gd name="connsiteX22" fmla="*/ 11430 w 181927"/>
                    <a:gd name="connsiteY22" fmla="*/ 45701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1927" h="192325">
                      <a:moveTo>
                        <a:pt x="11430" y="45701"/>
                      </a:moveTo>
                      <a:cubicBezTo>
                        <a:pt x="19050" y="31419"/>
                        <a:pt x="29527" y="19994"/>
                        <a:pt x="42863" y="12377"/>
                      </a:cubicBezTo>
                      <a:cubicBezTo>
                        <a:pt x="57150" y="4761"/>
                        <a:pt x="73342" y="0"/>
                        <a:pt x="91440" y="0"/>
                      </a:cubicBezTo>
                      <a:cubicBezTo>
                        <a:pt x="107632" y="0"/>
                        <a:pt x="121920" y="2856"/>
                        <a:pt x="134302" y="9521"/>
                      </a:cubicBezTo>
                      <a:cubicBezTo>
                        <a:pt x="146685" y="15234"/>
                        <a:pt x="157163" y="23803"/>
                        <a:pt x="165735" y="35228"/>
                      </a:cubicBezTo>
                      <a:cubicBezTo>
                        <a:pt x="173355" y="46653"/>
                        <a:pt x="179070" y="59030"/>
                        <a:pt x="181927" y="74264"/>
                      </a:cubicBezTo>
                      <a:lnTo>
                        <a:pt x="120015" y="74264"/>
                      </a:lnTo>
                      <a:cubicBezTo>
                        <a:pt x="117157" y="68552"/>
                        <a:pt x="113347" y="63791"/>
                        <a:pt x="107632" y="59983"/>
                      </a:cubicBezTo>
                      <a:cubicBezTo>
                        <a:pt x="101917" y="56174"/>
                        <a:pt x="96202" y="55222"/>
                        <a:pt x="89535" y="55222"/>
                      </a:cubicBezTo>
                      <a:cubicBezTo>
                        <a:pt x="80010" y="55222"/>
                        <a:pt x="72390" y="59030"/>
                        <a:pt x="66675" y="66647"/>
                      </a:cubicBezTo>
                      <a:cubicBezTo>
                        <a:pt x="60960" y="74264"/>
                        <a:pt x="58102" y="83785"/>
                        <a:pt x="58102" y="96163"/>
                      </a:cubicBezTo>
                      <a:cubicBezTo>
                        <a:pt x="58102" y="108540"/>
                        <a:pt x="60960" y="118061"/>
                        <a:pt x="66675" y="125678"/>
                      </a:cubicBezTo>
                      <a:cubicBezTo>
                        <a:pt x="72390" y="133295"/>
                        <a:pt x="80010" y="137103"/>
                        <a:pt x="89535" y="137103"/>
                      </a:cubicBezTo>
                      <a:cubicBezTo>
                        <a:pt x="96202" y="137103"/>
                        <a:pt x="101917" y="135199"/>
                        <a:pt x="107632" y="132343"/>
                      </a:cubicBezTo>
                      <a:cubicBezTo>
                        <a:pt x="112395" y="128534"/>
                        <a:pt x="117157" y="123774"/>
                        <a:pt x="120015" y="118061"/>
                      </a:cubicBezTo>
                      <a:lnTo>
                        <a:pt x="181927" y="118061"/>
                      </a:lnTo>
                      <a:cubicBezTo>
                        <a:pt x="179070" y="132343"/>
                        <a:pt x="174307" y="145672"/>
                        <a:pt x="165735" y="157097"/>
                      </a:cubicBezTo>
                      <a:cubicBezTo>
                        <a:pt x="158115" y="168522"/>
                        <a:pt x="147638" y="177092"/>
                        <a:pt x="134302" y="182804"/>
                      </a:cubicBezTo>
                      <a:cubicBezTo>
                        <a:pt x="121920" y="188517"/>
                        <a:pt x="107632" y="192325"/>
                        <a:pt x="91440" y="192325"/>
                      </a:cubicBezTo>
                      <a:cubicBezTo>
                        <a:pt x="72390" y="192325"/>
                        <a:pt x="56197" y="188517"/>
                        <a:pt x="42863" y="179948"/>
                      </a:cubicBezTo>
                      <a:cubicBezTo>
                        <a:pt x="28575" y="172331"/>
                        <a:pt x="18097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6168"/>
                        <a:pt x="3810" y="59983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 25">
                  <a:extLst>
                    <a:ext uri="{FF2B5EF4-FFF2-40B4-BE49-F238E27FC236}">
                      <a16:creationId xmlns:a16="http://schemas.microsoft.com/office/drawing/2014/main" id="{FF064738-5B7F-E5DD-9DCE-481F5B0AC97A}"/>
                    </a:ext>
                  </a:extLst>
                </p:cNvPr>
                <p:cNvSpPr/>
                <p:nvPr/>
              </p:nvSpPr>
              <p:spPr>
                <a:xfrm>
                  <a:off x="11179175" y="5432301"/>
                  <a:ext cx="172402" cy="186612"/>
                </a:xfrm>
                <a:custGeom>
                  <a:avLst/>
                  <a:gdLst>
                    <a:gd name="connsiteX0" fmla="*/ 172403 w 172402"/>
                    <a:gd name="connsiteY0" fmla="*/ 0 h 186612"/>
                    <a:gd name="connsiteX1" fmla="*/ 172403 w 172402"/>
                    <a:gd name="connsiteY1" fmla="*/ 186613 h 186612"/>
                    <a:gd name="connsiteX2" fmla="*/ 114300 w 172402"/>
                    <a:gd name="connsiteY2" fmla="*/ 186613 h 186612"/>
                    <a:gd name="connsiteX3" fmla="*/ 114300 w 172402"/>
                    <a:gd name="connsiteY3" fmla="*/ 114253 h 186612"/>
                    <a:gd name="connsiteX4" fmla="*/ 59055 w 172402"/>
                    <a:gd name="connsiteY4" fmla="*/ 114253 h 186612"/>
                    <a:gd name="connsiteX5" fmla="*/ 59055 w 172402"/>
                    <a:gd name="connsiteY5" fmla="*/ 186613 h 186612"/>
                    <a:gd name="connsiteX6" fmla="*/ 0 w 172402"/>
                    <a:gd name="connsiteY6" fmla="*/ 186613 h 186612"/>
                    <a:gd name="connsiteX7" fmla="*/ 0 w 172402"/>
                    <a:gd name="connsiteY7" fmla="*/ 952 h 186612"/>
                    <a:gd name="connsiteX8" fmla="*/ 58103 w 172402"/>
                    <a:gd name="connsiteY8" fmla="*/ 952 h 186612"/>
                    <a:gd name="connsiteX9" fmla="*/ 58103 w 172402"/>
                    <a:gd name="connsiteY9" fmla="*/ 67599 h 186612"/>
                    <a:gd name="connsiteX10" fmla="*/ 113347 w 172402"/>
                    <a:gd name="connsiteY10" fmla="*/ 67599 h 186612"/>
                    <a:gd name="connsiteX11" fmla="*/ 113347 w 172402"/>
                    <a:gd name="connsiteY11" fmla="*/ 952 h 186612"/>
                    <a:gd name="connsiteX12" fmla="*/ 172403 w 172402"/>
                    <a:gd name="connsiteY12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2402" h="186612">
                      <a:moveTo>
                        <a:pt x="172403" y="0"/>
                      </a:moveTo>
                      <a:lnTo>
                        <a:pt x="172403" y="186613"/>
                      </a:lnTo>
                      <a:lnTo>
                        <a:pt x="114300" y="186613"/>
                      </a:lnTo>
                      <a:lnTo>
                        <a:pt x="114300" y="114253"/>
                      </a:lnTo>
                      <a:lnTo>
                        <a:pt x="59055" y="114253"/>
                      </a:lnTo>
                      <a:lnTo>
                        <a:pt x="59055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58103" y="952"/>
                      </a:lnTo>
                      <a:lnTo>
                        <a:pt x="58103" y="67599"/>
                      </a:lnTo>
                      <a:lnTo>
                        <a:pt x="113347" y="67599"/>
                      </a:lnTo>
                      <a:lnTo>
                        <a:pt x="113347" y="952"/>
                      </a:lnTo>
                      <a:lnTo>
                        <a:pt x="172403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 26">
                  <a:extLst>
                    <a:ext uri="{FF2B5EF4-FFF2-40B4-BE49-F238E27FC236}">
                      <a16:creationId xmlns:a16="http://schemas.microsoft.com/office/drawing/2014/main" id="{3ABBCC1C-2EC7-F7D0-AADC-9E9E7E6020FD}"/>
                    </a:ext>
                  </a:extLst>
                </p:cNvPr>
                <p:cNvSpPr/>
                <p:nvPr/>
              </p:nvSpPr>
              <p:spPr>
                <a:xfrm>
                  <a:off x="11364912" y="5433253"/>
                  <a:ext cx="202882" cy="185660"/>
                </a:xfrm>
                <a:custGeom>
                  <a:avLst/>
                  <a:gdLst>
                    <a:gd name="connsiteX0" fmla="*/ 132397 w 202882"/>
                    <a:gd name="connsiteY0" fmla="*/ 157097 h 185660"/>
                    <a:gd name="connsiteX1" fmla="*/ 70485 w 202882"/>
                    <a:gd name="connsiteY1" fmla="*/ 157097 h 185660"/>
                    <a:gd name="connsiteX2" fmla="*/ 60960 w 202882"/>
                    <a:gd name="connsiteY2" fmla="*/ 185660 h 185660"/>
                    <a:gd name="connsiteX3" fmla="*/ 0 w 202882"/>
                    <a:gd name="connsiteY3" fmla="*/ 185660 h 185660"/>
                    <a:gd name="connsiteX4" fmla="*/ 67628 w 202882"/>
                    <a:gd name="connsiteY4" fmla="*/ 0 h 185660"/>
                    <a:gd name="connsiteX5" fmla="*/ 135255 w 202882"/>
                    <a:gd name="connsiteY5" fmla="*/ 0 h 185660"/>
                    <a:gd name="connsiteX6" fmla="*/ 202882 w 202882"/>
                    <a:gd name="connsiteY6" fmla="*/ 185660 h 185660"/>
                    <a:gd name="connsiteX7" fmla="*/ 140970 w 202882"/>
                    <a:gd name="connsiteY7" fmla="*/ 185660 h 185660"/>
                    <a:gd name="connsiteX8" fmla="*/ 132397 w 202882"/>
                    <a:gd name="connsiteY8" fmla="*/ 157097 h 185660"/>
                    <a:gd name="connsiteX9" fmla="*/ 118110 w 202882"/>
                    <a:gd name="connsiteY9" fmla="*/ 113300 h 185660"/>
                    <a:gd name="connsiteX10" fmla="*/ 100965 w 202882"/>
                    <a:gd name="connsiteY10" fmla="*/ 61887 h 185660"/>
                    <a:gd name="connsiteX11" fmla="*/ 83820 w 202882"/>
                    <a:gd name="connsiteY11" fmla="*/ 113300 h 185660"/>
                    <a:gd name="connsiteX12" fmla="*/ 118110 w 202882"/>
                    <a:gd name="connsiteY12" fmla="*/ 11330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2882" h="18566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2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0"/>
                      </a:moveTo>
                      <a:lnTo>
                        <a:pt x="100965" y="61887"/>
                      </a:lnTo>
                      <a:lnTo>
                        <a:pt x="83820" y="113300"/>
                      </a:lnTo>
                      <a:lnTo>
                        <a:pt x="118110" y="1133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 27">
                  <a:extLst>
                    <a:ext uri="{FF2B5EF4-FFF2-40B4-BE49-F238E27FC236}">
                      <a16:creationId xmlns:a16="http://schemas.microsoft.com/office/drawing/2014/main" id="{0E6748CA-7A6A-7FC9-AC21-7CBAA35DFD83}"/>
                    </a:ext>
                  </a:extLst>
                </p:cNvPr>
                <p:cNvSpPr/>
                <p:nvPr/>
              </p:nvSpPr>
              <p:spPr>
                <a:xfrm>
                  <a:off x="11581130" y="5432301"/>
                  <a:ext cx="58102" cy="186612"/>
                </a:xfrm>
                <a:custGeom>
                  <a:avLst/>
                  <a:gdLst>
                    <a:gd name="connsiteX0" fmla="*/ 58102 w 58102"/>
                    <a:gd name="connsiteY0" fmla="*/ 0 h 186612"/>
                    <a:gd name="connsiteX1" fmla="*/ 58102 w 58102"/>
                    <a:gd name="connsiteY1" fmla="*/ 186613 h 186612"/>
                    <a:gd name="connsiteX2" fmla="*/ 0 w 58102"/>
                    <a:gd name="connsiteY2" fmla="*/ 186613 h 186612"/>
                    <a:gd name="connsiteX3" fmla="*/ 0 w 58102"/>
                    <a:gd name="connsiteY3" fmla="*/ 952 h 186612"/>
                    <a:gd name="connsiteX4" fmla="*/ 58102 w 58102"/>
                    <a:gd name="connsiteY4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02" h="186612">
                      <a:moveTo>
                        <a:pt x="58102" y="0"/>
                      </a:moveTo>
                      <a:lnTo>
                        <a:pt x="58102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58102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 28">
                  <a:extLst>
                    <a:ext uri="{FF2B5EF4-FFF2-40B4-BE49-F238E27FC236}">
                      <a16:creationId xmlns:a16="http://schemas.microsoft.com/office/drawing/2014/main" id="{5CC3881C-1EAB-CABA-203B-467E2EEE7F03}"/>
                    </a:ext>
                  </a:extLst>
                </p:cNvPr>
                <p:cNvSpPr/>
                <p:nvPr/>
              </p:nvSpPr>
              <p:spPr>
                <a:xfrm>
                  <a:off x="11665902" y="5433253"/>
                  <a:ext cx="178117" cy="185660"/>
                </a:xfrm>
                <a:custGeom>
                  <a:avLst/>
                  <a:gdLst>
                    <a:gd name="connsiteX0" fmla="*/ 178117 w 178117"/>
                    <a:gd name="connsiteY0" fmla="*/ 185660 h 185660"/>
                    <a:gd name="connsiteX1" fmla="*/ 120015 w 178117"/>
                    <a:gd name="connsiteY1" fmla="*/ 185660 h 185660"/>
                    <a:gd name="connsiteX2" fmla="*/ 58103 w 178117"/>
                    <a:gd name="connsiteY2" fmla="*/ 92354 h 185660"/>
                    <a:gd name="connsiteX3" fmla="*/ 58103 w 178117"/>
                    <a:gd name="connsiteY3" fmla="*/ 185660 h 185660"/>
                    <a:gd name="connsiteX4" fmla="*/ 0 w 178117"/>
                    <a:gd name="connsiteY4" fmla="*/ 185660 h 185660"/>
                    <a:gd name="connsiteX5" fmla="*/ 0 w 178117"/>
                    <a:gd name="connsiteY5" fmla="*/ 0 h 185660"/>
                    <a:gd name="connsiteX6" fmla="*/ 58103 w 178117"/>
                    <a:gd name="connsiteY6" fmla="*/ 0 h 185660"/>
                    <a:gd name="connsiteX7" fmla="*/ 120015 w 178117"/>
                    <a:gd name="connsiteY7" fmla="*/ 95210 h 185660"/>
                    <a:gd name="connsiteX8" fmla="*/ 120015 w 178117"/>
                    <a:gd name="connsiteY8" fmla="*/ 0 h 185660"/>
                    <a:gd name="connsiteX9" fmla="*/ 178117 w 178117"/>
                    <a:gd name="connsiteY9" fmla="*/ 0 h 185660"/>
                    <a:gd name="connsiteX10" fmla="*/ 178117 w 178117"/>
                    <a:gd name="connsiteY10" fmla="*/ 18566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8117" h="185660">
                      <a:moveTo>
                        <a:pt x="178117" y="185660"/>
                      </a:moveTo>
                      <a:lnTo>
                        <a:pt x="120015" y="185660"/>
                      </a:lnTo>
                      <a:lnTo>
                        <a:pt x="58103" y="92354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120015" y="95210"/>
                      </a:lnTo>
                      <a:lnTo>
                        <a:pt x="120015" y="0"/>
                      </a:lnTo>
                      <a:lnTo>
                        <a:pt x="178117" y="0"/>
                      </a:lnTo>
                      <a:lnTo>
                        <a:pt x="178117" y="1856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" name="Graphic 47">
                <a:extLst>
                  <a:ext uri="{FF2B5EF4-FFF2-40B4-BE49-F238E27FC236}">
                    <a16:creationId xmlns:a16="http://schemas.microsoft.com/office/drawing/2014/main" id="{045814BA-B3CE-2582-93E6-8055C007C6CB}"/>
                  </a:ext>
                </a:extLst>
              </p:cNvPr>
              <p:cNvGrpSpPr/>
              <p:nvPr/>
            </p:nvGrpSpPr>
            <p:grpSpPr>
              <a:xfrm>
                <a:off x="11013440" y="5670327"/>
                <a:ext cx="207644" cy="85689"/>
                <a:chOff x="11013440" y="5670327"/>
                <a:chExt cx="207644" cy="85689"/>
              </a:xfrm>
              <a:solidFill>
                <a:srgbClr val="FFFFFF"/>
              </a:solidFill>
            </p:grpSpPr>
            <p:sp>
              <p:nvSpPr>
                <p:cNvPr id="17" name="Freeform 16">
                  <a:extLst>
                    <a:ext uri="{FF2B5EF4-FFF2-40B4-BE49-F238E27FC236}">
                      <a16:creationId xmlns:a16="http://schemas.microsoft.com/office/drawing/2014/main" id="{CDC99A9A-CFDA-01E8-0CD4-1C1C2B40DF73}"/>
                    </a:ext>
                  </a:extLst>
                </p:cNvPr>
                <p:cNvSpPr/>
                <p:nvPr/>
              </p:nvSpPr>
              <p:spPr>
                <a:xfrm>
                  <a:off x="11013440" y="5673184"/>
                  <a:ext cx="45719" cy="81881"/>
                </a:xfrm>
                <a:custGeom>
                  <a:avLst/>
                  <a:gdLst>
                    <a:gd name="connsiteX0" fmla="*/ 45720 w 45719"/>
                    <a:gd name="connsiteY0" fmla="*/ 0 h 81881"/>
                    <a:gd name="connsiteX1" fmla="*/ 45720 w 45719"/>
                    <a:gd name="connsiteY1" fmla="*/ 8569 h 81881"/>
                    <a:gd name="connsiteX2" fmla="*/ 10478 w 45719"/>
                    <a:gd name="connsiteY2" fmla="*/ 8569 h 81881"/>
                    <a:gd name="connsiteX3" fmla="*/ 10478 w 45719"/>
                    <a:gd name="connsiteY3" fmla="*/ 36180 h 81881"/>
                    <a:gd name="connsiteX4" fmla="*/ 39053 w 45719"/>
                    <a:gd name="connsiteY4" fmla="*/ 36180 h 81881"/>
                    <a:gd name="connsiteX5" fmla="*/ 39053 w 45719"/>
                    <a:gd name="connsiteY5" fmla="*/ 44749 h 81881"/>
                    <a:gd name="connsiteX6" fmla="*/ 10478 w 45719"/>
                    <a:gd name="connsiteY6" fmla="*/ 44749 h 81881"/>
                    <a:gd name="connsiteX7" fmla="*/ 10478 w 45719"/>
                    <a:gd name="connsiteY7" fmla="*/ 81881 h 81881"/>
                    <a:gd name="connsiteX8" fmla="*/ 0 w 45719"/>
                    <a:gd name="connsiteY8" fmla="*/ 81881 h 81881"/>
                    <a:gd name="connsiteX9" fmla="*/ 0 w 45719"/>
                    <a:gd name="connsiteY9" fmla="*/ 0 h 81881"/>
                    <a:gd name="connsiteX10" fmla="*/ 45720 w 45719"/>
                    <a:gd name="connsiteY10" fmla="*/ 0 h 81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719" h="81881">
                      <a:moveTo>
                        <a:pt x="45720" y="0"/>
                      </a:moveTo>
                      <a:lnTo>
                        <a:pt x="45720" y="8569"/>
                      </a:lnTo>
                      <a:lnTo>
                        <a:pt x="10478" y="8569"/>
                      </a:lnTo>
                      <a:lnTo>
                        <a:pt x="10478" y="36180"/>
                      </a:lnTo>
                      <a:lnTo>
                        <a:pt x="39053" y="36180"/>
                      </a:lnTo>
                      <a:lnTo>
                        <a:pt x="39053" y="44749"/>
                      </a:lnTo>
                      <a:lnTo>
                        <a:pt x="10478" y="44749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4572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 17">
                  <a:extLst>
                    <a:ext uri="{FF2B5EF4-FFF2-40B4-BE49-F238E27FC236}">
                      <a16:creationId xmlns:a16="http://schemas.microsoft.com/office/drawing/2014/main" id="{2B6E8D18-C36F-7602-32B3-F98A79CC5AB2}"/>
                    </a:ext>
                  </a:extLst>
                </p:cNvPr>
                <p:cNvSpPr/>
                <p:nvPr/>
              </p:nvSpPr>
              <p:spPr>
                <a:xfrm>
                  <a:off x="11066780" y="5670327"/>
                  <a:ext cx="83819" cy="85689"/>
                </a:xfrm>
                <a:custGeom>
                  <a:avLst/>
                  <a:gdLst>
                    <a:gd name="connsiteX0" fmla="*/ 20955 w 83819"/>
                    <a:gd name="connsiteY0" fmla="*/ 79977 h 85689"/>
                    <a:gd name="connsiteX1" fmla="*/ 5715 w 83819"/>
                    <a:gd name="connsiteY1" fmla="*/ 64743 h 85689"/>
                    <a:gd name="connsiteX2" fmla="*/ 0 w 83819"/>
                    <a:gd name="connsiteY2" fmla="*/ 42845 h 85689"/>
                    <a:gd name="connsiteX3" fmla="*/ 5715 w 83819"/>
                    <a:gd name="connsiteY3" fmla="*/ 20946 h 85689"/>
                    <a:gd name="connsiteX4" fmla="*/ 20955 w 83819"/>
                    <a:gd name="connsiteY4" fmla="*/ 5713 h 85689"/>
                    <a:gd name="connsiteX5" fmla="*/ 41910 w 83819"/>
                    <a:gd name="connsiteY5" fmla="*/ 0 h 85689"/>
                    <a:gd name="connsiteX6" fmla="*/ 62865 w 83819"/>
                    <a:gd name="connsiteY6" fmla="*/ 5713 h 85689"/>
                    <a:gd name="connsiteX7" fmla="*/ 78105 w 83819"/>
                    <a:gd name="connsiteY7" fmla="*/ 20946 h 85689"/>
                    <a:gd name="connsiteX8" fmla="*/ 83820 w 83819"/>
                    <a:gd name="connsiteY8" fmla="*/ 42845 h 85689"/>
                    <a:gd name="connsiteX9" fmla="*/ 78105 w 83819"/>
                    <a:gd name="connsiteY9" fmla="*/ 64743 h 85689"/>
                    <a:gd name="connsiteX10" fmla="*/ 62865 w 83819"/>
                    <a:gd name="connsiteY10" fmla="*/ 79977 h 85689"/>
                    <a:gd name="connsiteX11" fmla="*/ 41910 w 83819"/>
                    <a:gd name="connsiteY11" fmla="*/ 85689 h 85689"/>
                    <a:gd name="connsiteX12" fmla="*/ 20955 w 83819"/>
                    <a:gd name="connsiteY12" fmla="*/ 79977 h 85689"/>
                    <a:gd name="connsiteX13" fmla="*/ 58102 w 83819"/>
                    <a:gd name="connsiteY13" fmla="*/ 71408 h 85689"/>
                    <a:gd name="connsiteX14" fmla="*/ 68580 w 83819"/>
                    <a:gd name="connsiteY14" fmla="*/ 59983 h 85689"/>
                    <a:gd name="connsiteX15" fmla="*/ 72390 w 83819"/>
                    <a:gd name="connsiteY15" fmla="*/ 42845 h 85689"/>
                    <a:gd name="connsiteX16" fmla="*/ 68580 w 83819"/>
                    <a:gd name="connsiteY16" fmla="*/ 25707 h 85689"/>
                    <a:gd name="connsiteX17" fmla="*/ 58102 w 83819"/>
                    <a:gd name="connsiteY17" fmla="*/ 14282 h 85689"/>
                    <a:gd name="connsiteX18" fmla="*/ 42863 w 83819"/>
                    <a:gd name="connsiteY18" fmla="*/ 10473 h 85689"/>
                    <a:gd name="connsiteX19" fmla="*/ 27622 w 83819"/>
                    <a:gd name="connsiteY19" fmla="*/ 14282 h 85689"/>
                    <a:gd name="connsiteX20" fmla="*/ 17145 w 83819"/>
                    <a:gd name="connsiteY20" fmla="*/ 25707 h 85689"/>
                    <a:gd name="connsiteX21" fmla="*/ 13335 w 83819"/>
                    <a:gd name="connsiteY21" fmla="*/ 42845 h 85689"/>
                    <a:gd name="connsiteX22" fmla="*/ 17145 w 83819"/>
                    <a:gd name="connsiteY22" fmla="*/ 59983 h 85689"/>
                    <a:gd name="connsiteX23" fmla="*/ 27622 w 83819"/>
                    <a:gd name="connsiteY23" fmla="*/ 71408 h 85689"/>
                    <a:gd name="connsiteX24" fmla="*/ 42863 w 83819"/>
                    <a:gd name="connsiteY24" fmla="*/ 75216 h 85689"/>
                    <a:gd name="connsiteX25" fmla="*/ 58102 w 83819"/>
                    <a:gd name="connsiteY25" fmla="*/ 71408 h 85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83819" h="85689">
                      <a:moveTo>
                        <a:pt x="20955" y="79977"/>
                      </a:moveTo>
                      <a:cubicBezTo>
                        <a:pt x="14288" y="76168"/>
                        <a:pt x="9525" y="71408"/>
                        <a:pt x="5715" y="64743"/>
                      </a:cubicBezTo>
                      <a:cubicBezTo>
                        <a:pt x="1905" y="58078"/>
                        <a:pt x="0" y="51414"/>
                        <a:pt x="0" y="42845"/>
                      </a:cubicBezTo>
                      <a:cubicBezTo>
                        <a:pt x="0" y="35228"/>
                        <a:pt x="1905" y="27611"/>
                        <a:pt x="5715" y="20946"/>
                      </a:cubicBezTo>
                      <a:cubicBezTo>
                        <a:pt x="9525" y="14282"/>
                        <a:pt x="14288" y="9521"/>
                        <a:pt x="20955" y="5713"/>
                      </a:cubicBezTo>
                      <a:cubicBezTo>
                        <a:pt x="27622" y="1904"/>
                        <a:pt x="34290" y="0"/>
                        <a:pt x="41910" y="0"/>
                      </a:cubicBezTo>
                      <a:cubicBezTo>
                        <a:pt x="49530" y="0"/>
                        <a:pt x="56197" y="1904"/>
                        <a:pt x="62865" y="5713"/>
                      </a:cubicBezTo>
                      <a:cubicBezTo>
                        <a:pt x="69532" y="9521"/>
                        <a:pt x="74295" y="14282"/>
                        <a:pt x="78105" y="20946"/>
                      </a:cubicBezTo>
                      <a:cubicBezTo>
                        <a:pt x="81915" y="27611"/>
                        <a:pt x="83820" y="34276"/>
                        <a:pt x="83820" y="42845"/>
                      </a:cubicBezTo>
                      <a:cubicBezTo>
                        <a:pt x="83820" y="51414"/>
                        <a:pt x="81915" y="58078"/>
                        <a:pt x="78105" y="64743"/>
                      </a:cubicBezTo>
                      <a:cubicBezTo>
                        <a:pt x="74295" y="71408"/>
                        <a:pt x="69532" y="76168"/>
                        <a:pt x="62865" y="79977"/>
                      </a:cubicBezTo>
                      <a:cubicBezTo>
                        <a:pt x="56197" y="83785"/>
                        <a:pt x="49530" y="85689"/>
                        <a:pt x="41910" y="85689"/>
                      </a:cubicBezTo>
                      <a:cubicBezTo>
                        <a:pt x="34290" y="84737"/>
                        <a:pt x="27622" y="82833"/>
                        <a:pt x="20955" y="79977"/>
                      </a:cubicBezTo>
                      <a:close/>
                      <a:moveTo>
                        <a:pt x="58102" y="71408"/>
                      </a:moveTo>
                      <a:cubicBezTo>
                        <a:pt x="62865" y="68552"/>
                        <a:pt x="66675" y="64743"/>
                        <a:pt x="68580" y="59983"/>
                      </a:cubicBezTo>
                      <a:cubicBezTo>
                        <a:pt x="71438" y="55222"/>
                        <a:pt x="72390" y="49510"/>
                        <a:pt x="72390" y="42845"/>
                      </a:cubicBezTo>
                      <a:cubicBezTo>
                        <a:pt x="72390" y="36180"/>
                        <a:pt x="71438" y="30467"/>
                        <a:pt x="68580" y="25707"/>
                      </a:cubicBezTo>
                      <a:cubicBezTo>
                        <a:pt x="65722" y="20946"/>
                        <a:pt x="61913" y="17138"/>
                        <a:pt x="58102" y="14282"/>
                      </a:cubicBezTo>
                      <a:cubicBezTo>
                        <a:pt x="53340" y="11425"/>
                        <a:pt x="48577" y="10473"/>
                        <a:pt x="42863" y="10473"/>
                      </a:cubicBezTo>
                      <a:cubicBezTo>
                        <a:pt x="37147" y="10473"/>
                        <a:pt x="31432" y="11425"/>
                        <a:pt x="27622" y="14282"/>
                      </a:cubicBezTo>
                      <a:cubicBezTo>
                        <a:pt x="22860" y="17138"/>
                        <a:pt x="19050" y="20946"/>
                        <a:pt x="17145" y="25707"/>
                      </a:cubicBezTo>
                      <a:cubicBezTo>
                        <a:pt x="14288" y="30467"/>
                        <a:pt x="13335" y="36180"/>
                        <a:pt x="13335" y="42845"/>
                      </a:cubicBezTo>
                      <a:cubicBezTo>
                        <a:pt x="13335" y="49510"/>
                        <a:pt x="14288" y="55222"/>
                        <a:pt x="17145" y="59983"/>
                      </a:cubicBezTo>
                      <a:cubicBezTo>
                        <a:pt x="20002" y="64743"/>
                        <a:pt x="23813" y="68552"/>
                        <a:pt x="27622" y="71408"/>
                      </a:cubicBezTo>
                      <a:cubicBezTo>
                        <a:pt x="32385" y="74264"/>
                        <a:pt x="37147" y="75216"/>
                        <a:pt x="42863" y="75216"/>
                      </a:cubicBezTo>
                      <a:cubicBezTo>
                        <a:pt x="48577" y="75216"/>
                        <a:pt x="53340" y="74264"/>
                        <a:pt x="58102" y="714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 18">
                  <a:extLst>
                    <a:ext uri="{FF2B5EF4-FFF2-40B4-BE49-F238E27FC236}">
                      <a16:creationId xmlns:a16="http://schemas.microsoft.com/office/drawing/2014/main" id="{A41B06D7-F6D8-69B5-2D0C-4123036C0868}"/>
                    </a:ext>
                  </a:extLst>
                </p:cNvPr>
                <p:cNvSpPr/>
                <p:nvPr/>
              </p:nvSpPr>
              <p:spPr>
                <a:xfrm>
                  <a:off x="11164887" y="5672232"/>
                  <a:ext cx="56197" cy="81880"/>
                </a:xfrm>
                <a:custGeom>
                  <a:avLst/>
                  <a:gdLst>
                    <a:gd name="connsiteX0" fmla="*/ 42863 w 56197"/>
                    <a:gd name="connsiteY0" fmla="*/ 81881 h 81880"/>
                    <a:gd name="connsiteX1" fmla="*/ 23813 w 56197"/>
                    <a:gd name="connsiteY1" fmla="*/ 48557 h 81880"/>
                    <a:gd name="connsiteX2" fmla="*/ 10478 w 56197"/>
                    <a:gd name="connsiteY2" fmla="*/ 48557 h 81880"/>
                    <a:gd name="connsiteX3" fmla="*/ 10478 w 56197"/>
                    <a:gd name="connsiteY3" fmla="*/ 81881 h 81880"/>
                    <a:gd name="connsiteX4" fmla="*/ 0 w 56197"/>
                    <a:gd name="connsiteY4" fmla="*/ 81881 h 81880"/>
                    <a:gd name="connsiteX5" fmla="*/ 0 w 56197"/>
                    <a:gd name="connsiteY5" fmla="*/ 0 h 81880"/>
                    <a:gd name="connsiteX6" fmla="*/ 26670 w 56197"/>
                    <a:gd name="connsiteY6" fmla="*/ 0 h 81880"/>
                    <a:gd name="connsiteX7" fmla="*/ 41910 w 56197"/>
                    <a:gd name="connsiteY7" fmla="*/ 2856 h 81880"/>
                    <a:gd name="connsiteX8" fmla="*/ 51435 w 56197"/>
                    <a:gd name="connsiteY8" fmla="*/ 11425 h 81880"/>
                    <a:gd name="connsiteX9" fmla="*/ 54293 w 56197"/>
                    <a:gd name="connsiteY9" fmla="*/ 23803 h 81880"/>
                    <a:gd name="connsiteX10" fmla="*/ 49530 w 56197"/>
                    <a:gd name="connsiteY10" fmla="*/ 39036 h 81880"/>
                    <a:gd name="connsiteX11" fmla="*/ 35243 w 56197"/>
                    <a:gd name="connsiteY11" fmla="*/ 47605 h 81880"/>
                    <a:gd name="connsiteX12" fmla="*/ 56197 w 56197"/>
                    <a:gd name="connsiteY12" fmla="*/ 81881 h 81880"/>
                    <a:gd name="connsiteX13" fmla="*/ 42863 w 56197"/>
                    <a:gd name="connsiteY13" fmla="*/ 81881 h 81880"/>
                    <a:gd name="connsiteX14" fmla="*/ 10478 w 56197"/>
                    <a:gd name="connsiteY14" fmla="*/ 39988 h 81880"/>
                    <a:gd name="connsiteX15" fmla="*/ 26670 w 56197"/>
                    <a:gd name="connsiteY15" fmla="*/ 39988 h 81880"/>
                    <a:gd name="connsiteX16" fmla="*/ 40005 w 56197"/>
                    <a:gd name="connsiteY16" fmla="*/ 36180 h 81880"/>
                    <a:gd name="connsiteX17" fmla="*/ 44768 w 56197"/>
                    <a:gd name="connsiteY17" fmla="*/ 24755 h 81880"/>
                    <a:gd name="connsiteX18" fmla="*/ 40957 w 56197"/>
                    <a:gd name="connsiteY18" fmla="*/ 13329 h 81880"/>
                    <a:gd name="connsiteX19" fmla="*/ 27622 w 56197"/>
                    <a:gd name="connsiteY19" fmla="*/ 9521 h 81880"/>
                    <a:gd name="connsiteX20" fmla="*/ 11430 w 56197"/>
                    <a:gd name="connsiteY20" fmla="*/ 9521 h 81880"/>
                    <a:gd name="connsiteX21" fmla="*/ 11430 w 56197"/>
                    <a:gd name="connsiteY21" fmla="*/ 39988 h 81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6197" h="81880">
                      <a:moveTo>
                        <a:pt x="42863" y="81881"/>
                      </a:moveTo>
                      <a:lnTo>
                        <a:pt x="23813" y="48557"/>
                      </a:lnTo>
                      <a:lnTo>
                        <a:pt x="10478" y="48557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26670" y="0"/>
                      </a:lnTo>
                      <a:cubicBezTo>
                        <a:pt x="32385" y="0"/>
                        <a:pt x="38100" y="952"/>
                        <a:pt x="41910" y="2856"/>
                      </a:cubicBezTo>
                      <a:cubicBezTo>
                        <a:pt x="45720" y="4761"/>
                        <a:pt x="49530" y="7617"/>
                        <a:pt x="51435" y="11425"/>
                      </a:cubicBezTo>
                      <a:cubicBezTo>
                        <a:pt x="53340" y="15234"/>
                        <a:pt x="54293" y="19042"/>
                        <a:pt x="54293" y="23803"/>
                      </a:cubicBezTo>
                      <a:cubicBezTo>
                        <a:pt x="54293" y="29515"/>
                        <a:pt x="52388" y="34276"/>
                        <a:pt x="49530" y="39036"/>
                      </a:cubicBezTo>
                      <a:cubicBezTo>
                        <a:pt x="46672" y="43797"/>
                        <a:pt x="40957" y="46653"/>
                        <a:pt x="35243" y="47605"/>
                      </a:cubicBezTo>
                      <a:lnTo>
                        <a:pt x="56197" y="81881"/>
                      </a:lnTo>
                      <a:lnTo>
                        <a:pt x="42863" y="81881"/>
                      </a:lnTo>
                      <a:close/>
                      <a:moveTo>
                        <a:pt x="10478" y="39988"/>
                      </a:moveTo>
                      <a:lnTo>
                        <a:pt x="26670" y="39988"/>
                      </a:lnTo>
                      <a:cubicBezTo>
                        <a:pt x="32385" y="39988"/>
                        <a:pt x="37147" y="39036"/>
                        <a:pt x="40005" y="36180"/>
                      </a:cubicBezTo>
                      <a:cubicBezTo>
                        <a:pt x="42863" y="33324"/>
                        <a:pt x="44768" y="29515"/>
                        <a:pt x="44768" y="24755"/>
                      </a:cubicBezTo>
                      <a:cubicBezTo>
                        <a:pt x="44768" y="19994"/>
                        <a:pt x="42863" y="16186"/>
                        <a:pt x="40957" y="13329"/>
                      </a:cubicBezTo>
                      <a:cubicBezTo>
                        <a:pt x="38100" y="10473"/>
                        <a:pt x="33338" y="9521"/>
                        <a:pt x="27622" y="9521"/>
                      </a:cubicBezTo>
                      <a:lnTo>
                        <a:pt x="11430" y="9521"/>
                      </a:lnTo>
                      <a:lnTo>
                        <a:pt x="11430" y="399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31" name="Graphic 231">
            <a:extLst>
              <a:ext uri="{FF2B5EF4-FFF2-40B4-BE49-F238E27FC236}">
                <a16:creationId xmlns:a16="http://schemas.microsoft.com/office/drawing/2014/main" id="{004EDCC2-EBAA-2EED-9D23-7B2F131E6CBD}"/>
              </a:ext>
            </a:extLst>
          </p:cNvPr>
          <p:cNvGrpSpPr/>
          <p:nvPr userDrawn="1"/>
        </p:nvGrpSpPr>
        <p:grpSpPr>
          <a:xfrm rot="5400000" flipH="1">
            <a:off x="627355" y="-645895"/>
            <a:ext cx="2360749" cy="3678139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D73D051A-23DF-8AA5-6B75-EC49B09EC002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643F9367-528C-2394-FA34-AA9CD89DBA58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5DA19A0F-6C29-D602-553C-13BED9DEDBE7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E85098B9-5B33-EB13-0B1E-87AECA466F43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2D106A07-8D07-7300-31FA-DD06AF358CE7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D5D772FA-6934-556F-63D5-30066DE1542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8" name="Text Placeholder 23">
            <a:extLst>
              <a:ext uri="{FF2B5EF4-FFF2-40B4-BE49-F238E27FC236}">
                <a16:creationId xmlns:a16="http://schemas.microsoft.com/office/drawing/2014/main" id="{07D2543B-9BDF-519F-6012-5E34384541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82130" y="1267137"/>
            <a:ext cx="3195485" cy="83725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r">
              <a:buNone/>
              <a:defRPr sz="3000" b="0" baseline="0">
                <a:solidFill>
                  <a:srgbClr val="262626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www.website.eu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068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Freeform 203">
            <a:extLst>
              <a:ext uri="{FF2B5EF4-FFF2-40B4-BE49-F238E27FC236}">
                <a16:creationId xmlns:a16="http://schemas.microsoft.com/office/drawing/2014/main" id="{92008537-0EC7-43D0-263F-F065A14D8E63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487463" y="656405"/>
            <a:ext cx="11318019" cy="3936378"/>
          </a:xfrm>
          <a:custGeom>
            <a:avLst/>
            <a:gdLst>
              <a:gd name="connsiteX0" fmla="*/ 0 w 11318019"/>
              <a:gd name="connsiteY0" fmla="*/ 0 h 3936378"/>
              <a:gd name="connsiteX1" fmla="*/ 8099283 w 11318019"/>
              <a:gd name="connsiteY1" fmla="*/ 0 h 3936378"/>
              <a:gd name="connsiteX2" fmla="*/ 8099283 w 11318019"/>
              <a:gd name="connsiteY2" fmla="*/ 2006118 h 3936378"/>
              <a:gd name="connsiteX3" fmla="*/ 10752692 w 11318019"/>
              <a:gd name="connsiteY3" fmla="*/ 2006118 h 3936378"/>
              <a:gd name="connsiteX4" fmla="*/ 10752692 w 11318019"/>
              <a:gd name="connsiteY4" fmla="*/ 0 h 3936378"/>
              <a:gd name="connsiteX5" fmla="*/ 11318019 w 11318019"/>
              <a:gd name="connsiteY5" fmla="*/ 0 h 3936378"/>
              <a:gd name="connsiteX6" fmla="*/ 11318019 w 11318019"/>
              <a:gd name="connsiteY6" fmla="*/ 3936378 h 3936378"/>
              <a:gd name="connsiteX7" fmla="*/ 0 w 11318019"/>
              <a:gd name="connsiteY7" fmla="*/ 3936378 h 393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18019" h="3936378">
                <a:moveTo>
                  <a:pt x="0" y="0"/>
                </a:moveTo>
                <a:lnTo>
                  <a:pt x="8099283" y="0"/>
                </a:lnTo>
                <a:lnTo>
                  <a:pt x="8099283" y="2006118"/>
                </a:lnTo>
                <a:lnTo>
                  <a:pt x="10752692" y="2006118"/>
                </a:lnTo>
                <a:lnTo>
                  <a:pt x="10752692" y="0"/>
                </a:lnTo>
                <a:lnTo>
                  <a:pt x="11318019" y="0"/>
                </a:lnTo>
                <a:lnTo>
                  <a:pt x="11318019" y="3936378"/>
                </a:lnTo>
                <a:lnTo>
                  <a:pt x="0" y="39363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g</a:t>
            </a:r>
          </a:p>
        </p:txBody>
      </p:sp>
      <p:sp>
        <p:nvSpPr>
          <p:cNvPr id="205" name="Freeform 204">
            <a:extLst>
              <a:ext uri="{FF2B5EF4-FFF2-40B4-BE49-F238E27FC236}">
                <a16:creationId xmlns:a16="http://schemas.microsoft.com/office/drawing/2014/main" id="{669BBDA4-4032-5623-1217-02BB7DEE19B7}"/>
              </a:ext>
            </a:extLst>
          </p:cNvPr>
          <p:cNvSpPr/>
          <p:nvPr userDrawn="1"/>
        </p:nvSpPr>
        <p:spPr>
          <a:xfrm>
            <a:off x="8586746" y="0"/>
            <a:ext cx="2653409" cy="2662521"/>
          </a:xfrm>
          <a:custGeom>
            <a:avLst/>
            <a:gdLst>
              <a:gd name="connsiteX0" fmla="*/ 0 w 1483995"/>
              <a:gd name="connsiteY0" fmla="*/ 0 h 1489091"/>
              <a:gd name="connsiteX1" fmla="*/ 1483995 w 1483995"/>
              <a:gd name="connsiteY1" fmla="*/ 0 h 1489091"/>
              <a:gd name="connsiteX2" fmla="*/ 1483995 w 1483995"/>
              <a:gd name="connsiteY2" fmla="*/ 1489092 h 1489091"/>
              <a:gd name="connsiteX3" fmla="*/ 0 w 1483995"/>
              <a:gd name="connsiteY3" fmla="*/ 1489092 h 1489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3995" h="1489091">
                <a:moveTo>
                  <a:pt x="0" y="0"/>
                </a:moveTo>
                <a:lnTo>
                  <a:pt x="1483995" y="0"/>
                </a:lnTo>
                <a:lnTo>
                  <a:pt x="1483995" y="1489092"/>
                </a:lnTo>
                <a:lnTo>
                  <a:pt x="0" y="1489092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05AC5DC-E49F-D276-6C25-005747533247}"/>
              </a:ext>
            </a:extLst>
          </p:cNvPr>
          <p:cNvGrpSpPr/>
          <p:nvPr userDrawn="1"/>
        </p:nvGrpSpPr>
        <p:grpSpPr>
          <a:xfrm>
            <a:off x="9180753" y="412591"/>
            <a:ext cx="2050690" cy="2000480"/>
            <a:chOff x="10968672" y="5214269"/>
            <a:chExt cx="1344930" cy="1312000"/>
          </a:xfrm>
        </p:grpSpPr>
        <p:grpSp>
          <p:nvGrpSpPr>
            <p:cNvPr id="4" name="Graphic 47">
              <a:extLst>
                <a:ext uri="{FF2B5EF4-FFF2-40B4-BE49-F238E27FC236}">
                  <a16:creationId xmlns:a16="http://schemas.microsoft.com/office/drawing/2014/main" id="{893FBB07-50DE-8ECB-9F70-20313B72EAC4}"/>
                </a:ext>
              </a:extLst>
            </p:cNvPr>
            <p:cNvGrpSpPr/>
            <p:nvPr/>
          </p:nvGrpSpPr>
          <p:grpSpPr>
            <a:xfrm>
              <a:off x="11799728" y="5338043"/>
              <a:ext cx="373379" cy="317050"/>
              <a:chOff x="11799728" y="5338043"/>
              <a:chExt cx="373379" cy="317050"/>
            </a:xfrm>
            <a:solidFill>
              <a:srgbClr val="FFFFFF"/>
            </a:solidFill>
          </p:grpSpPr>
          <p:sp>
            <p:nvSpPr>
              <p:cNvPr id="195" name="Freeform 194">
                <a:extLst>
                  <a:ext uri="{FF2B5EF4-FFF2-40B4-BE49-F238E27FC236}">
                    <a16:creationId xmlns:a16="http://schemas.microsoft.com/office/drawing/2014/main" id="{4FB9DB29-A308-CBDC-66A0-AF5767467B60}"/>
                  </a:ext>
                </a:extLst>
              </p:cNvPr>
              <p:cNvSpPr/>
              <p:nvPr/>
            </p:nvSpPr>
            <p:spPr>
              <a:xfrm>
                <a:off x="11896645" y="5489428"/>
                <a:ext cx="275748" cy="165666"/>
              </a:xfrm>
              <a:custGeom>
                <a:avLst/>
                <a:gdLst>
                  <a:gd name="connsiteX0" fmla="*/ 3572 w 275748"/>
                  <a:gd name="connsiteY0" fmla="*/ 164714 h 165666"/>
                  <a:gd name="connsiteX1" fmla="*/ 714 w 275748"/>
                  <a:gd name="connsiteY1" fmla="*/ 161858 h 165666"/>
                  <a:gd name="connsiteX2" fmla="*/ 714 w 275748"/>
                  <a:gd name="connsiteY2" fmla="*/ 154241 h 165666"/>
                  <a:gd name="connsiteX3" fmla="*/ 82629 w 275748"/>
                  <a:gd name="connsiteY3" fmla="*/ 3809 h 165666"/>
                  <a:gd name="connsiteX4" fmla="*/ 89297 w 275748"/>
                  <a:gd name="connsiteY4" fmla="*/ 0 h 165666"/>
                  <a:gd name="connsiteX5" fmla="*/ 268367 w 275748"/>
                  <a:gd name="connsiteY5" fmla="*/ 0 h 165666"/>
                  <a:gd name="connsiteX6" fmla="*/ 275035 w 275748"/>
                  <a:gd name="connsiteY6" fmla="*/ 3809 h 165666"/>
                  <a:gd name="connsiteX7" fmla="*/ 275035 w 275748"/>
                  <a:gd name="connsiteY7" fmla="*/ 11425 h 165666"/>
                  <a:gd name="connsiteX8" fmla="*/ 193120 w 275748"/>
                  <a:gd name="connsiteY8" fmla="*/ 161858 h 165666"/>
                  <a:gd name="connsiteX9" fmla="*/ 186452 w 275748"/>
                  <a:gd name="connsiteY9" fmla="*/ 165666 h 165666"/>
                  <a:gd name="connsiteX10" fmla="*/ 7382 w 275748"/>
                  <a:gd name="connsiteY10" fmla="*/ 165666 h 165666"/>
                  <a:gd name="connsiteX11" fmla="*/ 3572 w 275748"/>
                  <a:gd name="connsiteY11" fmla="*/ 164714 h 165666"/>
                  <a:gd name="connsiteX12" fmla="*/ 93107 w 275748"/>
                  <a:gd name="connsiteY12" fmla="*/ 14282 h 165666"/>
                  <a:gd name="connsiteX13" fmla="*/ 18812 w 275748"/>
                  <a:gd name="connsiteY13" fmla="*/ 149481 h 165666"/>
                  <a:gd name="connsiteX14" fmla="*/ 180737 w 275748"/>
                  <a:gd name="connsiteY14" fmla="*/ 149481 h 165666"/>
                  <a:gd name="connsiteX15" fmla="*/ 255032 w 275748"/>
                  <a:gd name="connsiteY15" fmla="*/ 14282 h 165666"/>
                  <a:gd name="connsiteX16" fmla="*/ 93107 w 275748"/>
                  <a:gd name="connsiteY16" fmla="*/ 14282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748" h="165666">
                    <a:moveTo>
                      <a:pt x="3572" y="164714"/>
                    </a:moveTo>
                    <a:cubicBezTo>
                      <a:pt x="2620" y="163762"/>
                      <a:pt x="1667" y="162810"/>
                      <a:pt x="714" y="161858"/>
                    </a:cubicBezTo>
                    <a:cubicBezTo>
                      <a:pt x="-238" y="159954"/>
                      <a:pt x="-238" y="157097"/>
                      <a:pt x="714" y="154241"/>
                    </a:cubicBezTo>
                    <a:lnTo>
                      <a:pt x="82629" y="3809"/>
                    </a:lnTo>
                    <a:cubicBezTo>
                      <a:pt x="83582" y="952"/>
                      <a:pt x="86439" y="0"/>
                      <a:pt x="89297" y="0"/>
                    </a:cubicBezTo>
                    <a:lnTo>
                      <a:pt x="268367" y="0"/>
                    </a:lnTo>
                    <a:cubicBezTo>
                      <a:pt x="271224" y="0"/>
                      <a:pt x="273129" y="952"/>
                      <a:pt x="275035" y="3809"/>
                    </a:cubicBezTo>
                    <a:cubicBezTo>
                      <a:pt x="275987" y="5713"/>
                      <a:pt x="275987" y="8569"/>
                      <a:pt x="275035" y="11425"/>
                    </a:cubicBezTo>
                    <a:lnTo>
                      <a:pt x="193120" y="161858"/>
                    </a:lnTo>
                    <a:cubicBezTo>
                      <a:pt x="192167" y="164714"/>
                      <a:pt x="189310" y="165666"/>
                      <a:pt x="186452" y="165666"/>
                    </a:cubicBezTo>
                    <a:lnTo>
                      <a:pt x="7382" y="165666"/>
                    </a:lnTo>
                    <a:cubicBezTo>
                      <a:pt x="5477" y="164714"/>
                      <a:pt x="4524" y="164714"/>
                      <a:pt x="3572" y="164714"/>
                    </a:cubicBezTo>
                    <a:close/>
                    <a:moveTo>
                      <a:pt x="93107" y="14282"/>
                    </a:moveTo>
                    <a:lnTo>
                      <a:pt x="18812" y="149481"/>
                    </a:lnTo>
                    <a:lnTo>
                      <a:pt x="180737" y="149481"/>
                    </a:lnTo>
                    <a:lnTo>
                      <a:pt x="255032" y="14282"/>
                    </a:lnTo>
                    <a:lnTo>
                      <a:pt x="93107" y="1428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 195">
                <a:extLst>
                  <a:ext uri="{FF2B5EF4-FFF2-40B4-BE49-F238E27FC236}">
                    <a16:creationId xmlns:a16="http://schemas.microsoft.com/office/drawing/2014/main" id="{4BC7A048-D4B5-3723-0DD3-4F4C82326B40}"/>
                  </a:ext>
                </a:extLst>
              </p:cNvPr>
              <p:cNvSpPr/>
              <p:nvPr/>
            </p:nvSpPr>
            <p:spPr>
              <a:xfrm>
                <a:off x="11799728" y="5338995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5716 w 194310"/>
                  <a:gd name="connsiteY12" fmla="*/ 157097 h 316098"/>
                  <a:gd name="connsiteX13" fmla="*/ 103346 w 194310"/>
                  <a:gd name="connsiteY13" fmla="*/ 293248 h 316098"/>
                  <a:gd name="connsiteX14" fmla="*/ 177641 w 194310"/>
                  <a:gd name="connsiteY14" fmla="*/ 158049 h 316098"/>
                  <a:gd name="connsiteX15" fmla="*/ 90011 w 194310"/>
                  <a:gd name="connsiteY15" fmla="*/ 21898 h 316098"/>
                  <a:gd name="connsiteX16" fmla="*/ 15716 w 194310"/>
                  <a:gd name="connsiteY16" fmla="*/ 157097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3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3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2394" y="316099"/>
                      <a:pt x="101441" y="315147"/>
                      <a:pt x="100489" y="315147"/>
                    </a:cubicBezTo>
                    <a:close/>
                    <a:moveTo>
                      <a:pt x="15716" y="157097"/>
                    </a:moveTo>
                    <a:lnTo>
                      <a:pt x="103346" y="293248"/>
                    </a:lnTo>
                    <a:lnTo>
                      <a:pt x="177641" y="158049"/>
                    </a:lnTo>
                    <a:lnTo>
                      <a:pt x="90011" y="21898"/>
                    </a:lnTo>
                    <a:lnTo>
                      <a:pt x="15716" y="15709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7" name="Freeform 196">
                <a:extLst>
                  <a:ext uri="{FF2B5EF4-FFF2-40B4-BE49-F238E27FC236}">
                    <a16:creationId xmlns:a16="http://schemas.microsoft.com/office/drawing/2014/main" id="{0A0D4D68-BC9B-CB30-1C64-18D448E98D7F}"/>
                  </a:ext>
                </a:extLst>
              </p:cNvPr>
              <p:cNvSpPr/>
              <p:nvPr/>
            </p:nvSpPr>
            <p:spPr>
              <a:xfrm>
                <a:off x="11881643" y="5338043"/>
                <a:ext cx="291464" cy="165666"/>
              </a:xfrm>
              <a:custGeom>
                <a:avLst/>
                <a:gdLst>
                  <a:gd name="connsiteX0" fmla="*/ 100489 w 291464"/>
                  <a:gd name="connsiteY0" fmla="*/ 164714 h 165666"/>
                  <a:gd name="connsiteX1" fmla="*/ 97631 w 291464"/>
                  <a:gd name="connsiteY1" fmla="*/ 161858 h 165666"/>
                  <a:gd name="connsiteX2" fmla="*/ 1429 w 291464"/>
                  <a:gd name="connsiteY2" fmla="*/ 11425 h 165666"/>
                  <a:gd name="connsiteX3" fmla="*/ 1429 w 291464"/>
                  <a:gd name="connsiteY3" fmla="*/ 3808 h 165666"/>
                  <a:gd name="connsiteX4" fmla="*/ 8096 w 291464"/>
                  <a:gd name="connsiteY4" fmla="*/ 0 h 165666"/>
                  <a:gd name="connsiteX5" fmla="*/ 187166 w 291464"/>
                  <a:gd name="connsiteY5" fmla="*/ 0 h 165666"/>
                  <a:gd name="connsiteX6" fmla="*/ 193834 w 291464"/>
                  <a:gd name="connsiteY6" fmla="*/ 3808 h 165666"/>
                  <a:gd name="connsiteX7" fmla="*/ 290036 w 291464"/>
                  <a:gd name="connsiteY7" fmla="*/ 154241 h 165666"/>
                  <a:gd name="connsiteX8" fmla="*/ 290036 w 291464"/>
                  <a:gd name="connsiteY8" fmla="*/ 161858 h 165666"/>
                  <a:gd name="connsiteX9" fmla="*/ 283369 w 291464"/>
                  <a:gd name="connsiteY9" fmla="*/ 165666 h 165666"/>
                  <a:gd name="connsiteX10" fmla="*/ 104299 w 291464"/>
                  <a:gd name="connsiteY10" fmla="*/ 165666 h 165666"/>
                  <a:gd name="connsiteX11" fmla="*/ 100489 w 291464"/>
                  <a:gd name="connsiteY11" fmla="*/ 164714 h 165666"/>
                  <a:gd name="connsiteX12" fmla="*/ 21431 w 291464"/>
                  <a:gd name="connsiteY12" fmla="*/ 16186 h 165666"/>
                  <a:gd name="connsiteX13" fmla="*/ 108109 w 291464"/>
                  <a:gd name="connsiteY13" fmla="*/ 151385 h 165666"/>
                  <a:gd name="connsiteX14" fmla="*/ 269081 w 291464"/>
                  <a:gd name="connsiteY14" fmla="*/ 151385 h 165666"/>
                  <a:gd name="connsiteX15" fmla="*/ 182404 w 291464"/>
                  <a:gd name="connsiteY15" fmla="*/ 16186 h 165666"/>
                  <a:gd name="connsiteX16" fmla="*/ 21431 w 291464"/>
                  <a:gd name="connsiteY16" fmla="*/ 16186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4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2394" y="165666"/>
                      <a:pt x="101441" y="165666"/>
                      <a:pt x="100489" y="164714"/>
                    </a:cubicBezTo>
                    <a:close/>
                    <a:moveTo>
                      <a:pt x="21431" y="16186"/>
                    </a:moveTo>
                    <a:lnTo>
                      <a:pt x="108109" y="151385"/>
                    </a:lnTo>
                    <a:lnTo>
                      <a:pt x="269081" y="151385"/>
                    </a:lnTo>
                    <a:lnTo>
                      <a:pt x="182404" y="16186"/>
                    </a:lnTo>
                    <a:lnTo>
                      <a:pt x="21431" y="1618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" name="Graphic 47">
              <a:extLst>
                <a:ext uri="{FF2B5EF4-FFF2-40B4-BE49-F238E27FC236}">
                  <a16:creationId xmlns:a16="http://schemas.microsoft.com/office/drawing/2014/main" id="{574E034F-FD59-539B-1FC1-D98FD380ABB6}"/>
                </a:ext>
              </a:extLst>
            </p:cNvPr>
            <p:cNvGrpSpPr/>
            <p:nvPr/>
          </p:nvGrpSpPr>
          <p:grpSpPr>
            <a:xfrm>
              <a:off x="11553031" y="5790293"/>
              <a:ext cx="373379" cy="316098"/>
              <a:chOff x="11553031" y="5790293"/>
              <a:chExt cx="373379" cy="316098"/>
            </a:xfrm>
            <a:solidFill>
              <a:srgbClr val="FFFFFF"/>
            </a:solidFill>
          </p:grpSpPr>
          <p:sp>
            <p:nvSpPr>
              <p:cNvPr id="192" name="Freeform 191">
                <a:extLst>
                  <a:ext uri="{FF2B5EF4-FFF2-40B4-BE49-F238E27FC236}">
                    <a16:creationId xmlns:a16="http://schemas.microsoft.com/office/drawing/2014/main" id="{7CB13D77-5883-4886-F571-A32E173A367E}"/>
                  </a:ext>
                </a:extLst>
              </p:cNvPr>
              <p:cNvSpPr/>
              <p:nvPr/>
            </p:nvSpPr>
            <p:spPr>
              <a:xfrm>
                <a:off x="11649948" y="5940725"/>
                <a:ext cx="275748" cy="165666"/>
              </a:xfrm>
              <a:custGeom>
                <a:avLst/>
                <a:gdLst>
                  <a:gd name="connsiteX0" fmla="*/ 3572 w 275748"/>
                  <a:gd name="connsiteY0" fmla="*/ 164714 h 165666"/>
                  <a:gd name="connsiteX1" fmla="*/ 714 w 275748"/>
                  <a:gd name="connsiteY1" fmla="*/ 161858 h 165666"/>
                  <a:gd name="connsiteX2" fmla="*/ 714 w 275748"/>
                  <a:gd name="connsiteY2" fmla="*/ 154241 h 165666"/>
                  <a:gd name="connsiteX3" fmla="*/ 82629 w 275748"/>
                  <a:gd name="connsiteY3" fmla="*/ 3808 h 165666"/>
                  <a:gd name="connsiteX4" fmla="*/ 89297 w 275748"/>
                  <a:gd name="connsiteY4" fmla="*/ 0 h 165666"/>
                  <a:gd name="connsiteX5" fmla="*/ 268367 w 275748"/>
                  <a:gd name="connsiteY5" fmla="*/ 0 h 165666"/>
                  <a:gd name="connsiteX6" fmla="*/ 275034 w 275748"/>
                  <a:gd name="connsiteY6" fmla="*/ 3808 h 165666"/>
                  <a:gd name="connsiteX7" fmla="*/ 275034 w 275748"/>
                  <a:gd name="connsiteY7" fmla="*/ 11425 h 165666"/>
                  <a:gd name="connsiteX8" fmla="*/ 193120 w 275748"/>
                  <a:gd name="connsiteY8" fmla="*/ 161858 h 165666"/>
                  <a:gd name="connsiteX9" fmla="*/ 186452 w 275748"/>
                  <a:gd name="connsiteY9" fmla="*/ 165666 h 165666"/>
                  <a:gd name="connsiteX10" fmla="*/ 7382 w 275748"/>
                  <a:gd name="connsiteY10" fmla="*/ 165666 h 165666"/>
                  <a:gd name="connsiteX11" fmla="*/ 3572 w 275748"/>
                  <a:gd name="connsiteY11" fmla="*/ 164714 h 165666"/>
                  <a:gd name="connsiteX12" fmla="*/ 94059 w 275748"/>
                  <a:gd name="connsiteY12" fmla="*/ 15234 h 165666"/>
                  <a:gd name="connsiteX13" fmla="*/ 19764 w 275748"/>
                  <a:gd name="connsiteY13" fmla="*/ 150433 h 165666"/>
                  <a:gd name="connsiteX14" fmla="*/ 181689 w 275748"/>
                  <a:gd name="connsiteY14" fmla="*/ 150433 h 165666"/>
                  <a:gd name="connsiteX15" fmla="*/ 255984 w 275748"/>
                  <a:gd name="connsiteY15" fmla="*/ 15234 h 165666"/>
                  <a:gd name="connsiteX16" fmla="*/ 94059 w 275748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748" h="165666">
                    <a:moveTo>
                      <a:pt x="3572" y="164714"/>
                    </a:moveTo>
                    <a:cubicBezTo>
                      <a:pt x="2620" y="163762"/>
                      <a:pt x="1667" y="162810"/>
                      <a:pt x="714" y="161858"/>
                    </a:cubicBezTo>
                    <a:cubicBezTo>
                      <a:pt x="-238" y="159954"/>
                      <a:pt x="-238" y="157097"/>
                      <a:pt x="714" y="154241"/>
                    </a:cubicBezTo>
                    <a:lnTo>
                      <a:pt x="82629" y="3808"/>
                    </a:lnTo>
                    <a:cubicBezTo>
                      <a:pt x="83582" y="952"/>
                      <a:pt x="86439" y="0"/>
                      <a:pt x="89297" y="0"/>
                    </a:cubicBezTo>
                    <a:lnTo>
                      <a:pt x="268367" y="0"/>
                    </a:lnTo>
                    <a:cubicBezTo>
                      <a:pt x="271224" y="0"/>
                      <a:pt x="273129" y="952"/>
                      <a:pt x="275034" y="3808"/>
                    </a:cubicBezTo>
                    <a:cubicBezTo>
                      <a:pt x="275987" y="5713"/>
                      <a:pt x="275987" y="8569"/>
                      <a:pt x="275034" y="11425"/>
                    </a:cubicBezTo>
                    <a:lnTo>
                      <a:pt x="193120" y="161858"/>
                    </a:lnTo>
                    <a:cubicBezTo>
                      <a:pt x="192167" y="164714"/>
                      <a:pt x="189309" y="165666"/>
                      <a:pt x="186452" y="165666"/>
                    </a:cubicBezTo>
                    <a:lnTo>
                      <a:pt x="7382" y="165666"/>
                    </a:lnTo>
                    <a:cubicBezTo>
                      <a:pt x="6429" y="165666"/>
                      <a:pt x="4524" y="164714"/>
                      <a:pt x="3572" y="164714"/>
                    </a:cubicBezTo>
                    <a:close/>
                    <a:moveTo>
                      <a:pt x="94059" y="15234"/>
                    </a:moveTo>
                    <a:lnTo>
                      <a:pt x="19764" y="150433"/>
                    </a:lnTo>
                    <a:lnTo>
                      <a:pt x="181689" y="150433"/>
                    </a:lnTo>
                    <a:lnTo>
                      <a:pt x="255984" y="15234"/>
                    </a:lnTo>
                    <a:lnTo>
                      <a:pt x="94059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Freeform 192">
                <a:extLst>
                  <a:ext uri="{FF2B5EF4-FFF2-40B4-BE49-F238E27FC236}">
                    <a16:creationId xmlns:a16="http://schemas.microsoft.com/office/drawing/2014/main" id="{AA104BB0-9A6D-F521-C235-5930B1562988}"/>
                  </a:ext>
                </a:extLst>
              </p:cNvPr>
              <p:cNvSpPr/>
              <p:nvPr/>
            </p:nvSpPr>
            <p:spPr>
              <a:xfrm>
                <a:off x="11553031" y="5790293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6669 w 194310"/>
                  <a:gd name="connsiteY12" fmla="*/ 158049 h 316098"/>
                  <a:gd name="connsiteX13" fmla="*/ 104299 w 194310"/>
                  <a:gd name="connsiteY13" fmla="*/ 294200 h 316098"/>
                  <a:gd name="connsiteX14" fmla="*/ 178594 w 194310"/>
                  <a:gd name="connsiteY14" fmla="*/ 159001 h 316098"/>
                  <a:gd name="connsiteX15" fmla="*/ 90964 w 194310"/>
                  <a:gd name="connsiteY15" fmla="*/ 22850 h 316098"/>
                  <a:gd name="connsiteX16" fmla="*/ 16669 w 194310"/>
                  <a:gd name="connsiteY16" fmla="*/ 158049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4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4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3346" y="316099"/>
                      <a:pt x="101441" y="315147"/>
                      <a:pt x="100489" y="315147"/>
                    </a:cubicBezTo>
                    <a:close/>
                    <a:moveTo>
                      <a:pt x="16669" y="158049"/>
                    </a:moveTo>
                    <a:lnTo>
                      <a:pt x="104299" y="294200"/>
                    </a:lnTo>
                    <a:lnTo>
                      <a:pt x="178594" y="159001"/>
                    </a:lnTo>
                    <a:lnTo>
                      <a:pt x="90964" y="22850"/>
                    </a:lnTo>
                    <a:lnTo>
                      <a:pt x="16669" y="1580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 193">
                <a:extLst>
                  <a:ext uri="{FF2B5EF4-FFF2-40B4-BE49-F238E27FC236}">
                    <a16:creationId xmlns:a16="http://schemas.microsoft.com/office/drawing/2014/main" id="{0B86A6A6-F009-9E27-2777-8005B6C77C93}"/>
                  </a:ext>
                </a:extLst>
              </p:cNvPr>
              <p:cNvSpPr/>
              <p:nvPr/>
            </p:nvSpPr>
            <p:spPr>
              <a:xfrm>
                <a:off x="11634946" y="5790293"/>
                <a:ext cx="291465" cy="165666"/>
              </a:xfrm>
              <a:custGeom>
                <a:avLst/>
                <a:gdLst>
                  <a:gd name="connsiteX0" fmla="*/ 100489 w 291465"/>
                  <a:gd name="connsiteY0" fmla="*/ 164714 h 165666"/>
                  <a:gd name="connsiteX1" fmla="*/ 97631 w 291465"/>
                  <a:gd name="connsiteY1" fmla="*/ 161858 h 165666"/>
                  <a:gd name="connsiteX2" fmla="*/ 1429 w 291465"/>
                  <a:gd name="connsiteY2" fmla="*/ 11425 h 165666"/>
                  <a:gd name="connsiteX3" fmla="*/ 1429 w 291465"/>
                  <a:gd name="connsiteY3" fmla="*/ 3808 h 165666"/>
                  <a:gd name="connsiteX4" fmla="*/ 8096 w 291465"/>
                  <a:gd name="connsiteY4" fmla="*/ 0 h 165666"/>
                  <a:gd name="connsiteX5" fmla="*/ 187166 w 291465"/>
                  <a:gd name="connsiteY5" fmla="*/ 0 h 165666"/>
                  <a:gd name="connsiteX6" fmla="*/ 193834 w 291465"/>
                  <a:gd name="connsiteY6" fmla="*/ 3808 h 165666"/>
                  <a:gd name="connsiteX7" fmla="*/ 290036 w 291465"/>
                  <a:gd name="connsiteY7" fmla="*/ 154241 h 165666"/>
                  <a:gd name="connsiteX8" fmla="*/ 290036 w 291465"/>
                  <a:gd name="connsiteY8" fmla="*/ 161858 h 165666"/>
                  <a:gd name="connsiteX9" fmla="*/ 283369 w 291465"/>
                  <a:gd name="connsiteY9" fmla="*/ 165666 h 165666"/>
                  <a:gd name="connsiteX10" fmla="*/ 104299 w 291465"/>
                  <a:gd name="connsiteY10" fmla="*/ 165666 h 165666"/>
                  <a:gd name="connsiteX11" fmla="*/ 100489 w 291465"/>
                  <a:gd name="connsiteY11" fmla="*/ 164714 h 165666"/>
                  <a:gd name="connsiteX12" fmla="*/ 21431 w 291465"/>
                  <a:gd name="connsiteY12" fmla="*/ 15234 h 165666"/>
                  <a:gd name="connsiteX13" fmla="*/ 108109 w 291465"/>
                  <a:gd name="connsiteY13" fmla="*/ 150433 h 165666"/>
                  <a:gd name="connsiteX14" fmla="*/ 269081 w 291465"/>
                  <a:gd name="connsiteY14" fmla="*/ 150433 h 165666"/>
                  <a:gd name="connsiteX15" fmla="*/ 182404 w 291465"/>
                  <a:gd name="connsiteY15" fmla="*/ 15234 h 165666"/>
                  <a:gd name="connsiteX16" fmla="*/ 21431 w 291465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5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3346" y="165666"/>
                      <a:pt x="102394" y="164714"/>
                      <a:pt x="100489" y="164714"/>
                    </a:cubicBezTo>
                    <a:close/>
                    <a:moveTo>
                      <a:pt x="21431" y="15234"/>
                    </a:moveTo>
                    <a:lnTo>
                      <a:pt x="108109" y="150433"/>
                    </a:lnTo>
                    <a:lnTo>
                      <a:pt x="269081" y="150433"/>
                    </a:lnTo>
                    <a:lnTo>
                      <a:pt x="182404" y="15234"/>
                    </a:lnTo>
                    <a:lnTo>
                      <a:pt x="21431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47">
              <a:extLst>
                <a:ext uri="{FF2B5EF4-FFF2-40B4-BE49-F238E27FC236}">
                  <a16:creationId xmlns:a16="http://schemas.microsoft.com/office/drawing/2014/main" id="{23D4083F-4E5D-732F-36B5-8AD92B05B845}"/>
                </a:ext>
              </a:extLst>
            </p:cNvPr>
            <p:cNvGrpSpPr/>
            <p:nvPr/>
          </p:nvGrpSpPr>
          <p:grpSpPr>
            <a:xfrm>
              <a:off x="12091193" y="5786484"/>
              <a:ext cx="221456" cy="316098"/>
              <a:chOff x="12091193" y="5786484"/>
              <a:chExt cx="221456" cy="316098"/>
            </a:xfrm>
            <a:solidFill>
              <a:srgbClr val="FFFFFF"/>
            </a:solidFill>
          </p:grpSpPr>
          <p:sp>
            <p:nvSpPr>
              <p:cNvPr id="189" name="Freeform 188">
                <a:extLst>
                  <a:ext uri="{FF2B5EF4-FFF2-40B4-BE49-F238E27FC236}">
                    <a16:creationId xmlns:a16="http://schemas.microsoft.com/office/drawing/2014/main" id="{FA9DE0F0-4A2E-51AB-0894-9EE79698DD0F}"/>
                  </a:ext>
                </a:extLst>
              </p:cNvPr>
              <p:cNvSpPr/>
              <p:nvPr/>
            </p:nvSpPr>
            <p:spPr>
              <a:xfrm>
                <a:off x="12091193" y="5786484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5716 w 194310"/>
                  <a:gd name="connsiteY12" fmla="*/ 158049 h 316098"/>
                  <a:gd name="connsiteX13" fmla="*/ 103346 w 194310"/>
                  <a:gd name="connsiteY13" fmla="*/ 294200 h 316098"/>
                  <a:gd name="connsiteX14" fmla="*/ 177641 w 194310"/>
                  <a:gd name="connsiteY14" fmla="*/ 159001 h 316098"/>
                  <a:gd name="connsiteX15" fmla="*/ 90011 w 194310"/>
                  <a:gd name="connsiteY15" fmla="*/ 22850 h 316098"/>
                  <a:gd name="connsiteX16" fmla="*/ 15716 w 194310"/>
                  <a:gd name="connsiteY16" fmla="*/ 158049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3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3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2394" y="316099"/>
                      <a:pt x="101441" y="315147"/>
                      <a:pt x="100489" y="315147"/>
                    </a:cubicBezTo>
                    <a:close/>
                    <a:moveTo>
                      <a:pt x="15716" y="158049"/>
                    </a:moveTo>
                    <a:lnTo>
                      <a:pt x="103346" y="294200"/>
                    </a:lnTo>
                    <a:lnTo>
                      <a:pt x="177641" y="159001"/>
                    </a:lnTo>
                    <a:lnTo>
                      <a:pt x="90011" y="22850"/>
                    </a:lnTo>
                    <a:lnTo>
                      <a:pt x="15716" y="1580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 189">
                <a:extLst>
                  <a:ext uri="{FF2B5EF4-FFF2-40B4-BE49-F238E27FC236}">
                    <a16:creationId xmlns:a16="http://schemas.microsoft.com/office/drawing/2014/main" id="{F807E8D8-E55B-685D-5066-4FE28A5199DA}"/>
                  </a:ext>
                </a:extLst>
              </p:cNvPr>
              <p:cNvSpPr/>
              <p:nvPr/>
            </p:nvSpPr>
            <p:spPr>
              <a:xfrm>
                <a:off x="12187158" y="5936917"/>
                <a:ext cx="125491" cy="165666"/>
              </a:xfrm>
              <a:custGeom>
                <a:avLst/>
                <a:gdLst>
                  <a:gd name="connsiteX0" fmla="*/ 125492 w 125491"/>
                  <a:gd name="connsiteY0" fmla="*/ 150433 h 165666"/>
                  <a:gd name="connsiteX1" fmla="*/ 19764 w 125491"/>
                  <a:gd name="connsiteY1" fmla="*/ 150433 h 165666"/>
                  <a:gd name="connsiteX2" fmla="*/ 94060 w 125491"/>
                  <a:gd name="connsiteY2" fmla="*/ 15234 h 165666"/>
                  <a:gd name="connsiteX3" fmla="*/ 125492 w 125491"/>
                  <a:gd name="connsiteY3" fmla="*/ 15234 h 165666"/>
                  <a:gd name="connsiteX4" fmla="*/ 125492 w 125491"/>
                  <a:gd name="connsiteY4" fmla="*/ 0 h 165666"/>
                  <a:gd name="connsiteX5" fmla="*/ 89297 w 125491"/>
                  <a:gd name="connsiteY5" fmla="*/ 0 h 165666"/>
                  <a:gd name="connsiteX6" fmla="*/ 82629 w 125491"/>
                  <a:gd name="connsiteY6" fmla="*/ 3809 h 165666"/>
                  <a:gd name="connsiteX7" fmla="*/ 714 w 125491"/>
                  <a:gd name="connsiteY7" fmla="*/ 154241 h 165666"/>
                  <a:gd name="connsiteX8" fmla="*/ 714 w 125491"/>
                  <a:gd name="connsiteY8" fmla="*/ 161858 h 165666"/>
                  <a:gd name="connsiteX9" fmla="*/ 3572 w 125491"/>
                  <a:gd name="connsiteY9" fmla="*/ 164714 h 165666"/>
                  <a:gd name="connsiteX10" fmla="*/ 7382 w 125491"/>
                  <a:gd name="connsiteY10" fmla="*/ 165666 h 165666"/>
                  <a:gd name="connsiteX11" fmla="*/ 125492 w 125491"/>
                  <a:gd name="connsiteY11" fmla="*/ 165666 h 165666"/>
                  <a:gd name="connsiteX12" fmla="*/ 125492 w 125491"/>
                  <a:gd name="connsiteY12" fmla="*/ 150433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5491" h="165666">
                    <a:moveTo>
                      <a:pt x="125492" y="150433"/>
                    </a:moveTo>
                    <a:lnTo>
                      <a:pt x="19764" y="150433"/>
                    </a:lnTo>
                    <a:lnTo>
                      <a:pt x="94060" y="15234"/>
                    </a:lnTo>
                    <a:lnTo>
                      <a:pt x="125492" y="15234"/>
                    </a:lnTo>
                    <a:lnTo>
                      <a:pt x="125492" y="0"/>
                    </a:lnTo>
                    <a:lnTo>
                      <a:pt x="89297" y="0"/>
                    </a:lnTo>
                    <a:cubicBezTo>
                      <a:pt x="86439" y="0"/>
                      <a:pt x="83582" y="1904"/>
                      <a:pt x="82629" y="3809"/>
                    </a:cubicBezTo>
                    <a:lnTo>
                      <a:pt x="714" y="154241"/>
                    </a:lnTo>
                    <a:cubicBezTo>
                      <a:pt x="-238" y="156145"/>
                      <a:pt x="-238" y="159002"/>
                      <a:pt x="714" y="161858"/>
                    </a:cubicBezTo>
                    <a:cubicBezTo>
                      <a:pt x="1667" y="162810"/>
                      <a:pt x="2620" y="163762"/>
                      <a:pt x="3572" y="164714"/>
                    </a:cubicBezTo>
                    <a:cubicBezTo>
                      <a:pt x="4524" y="165666"/>
                      <a:pt x="5477" y="165666"/>
                      <a:pt x="7382" y="165666"/>
                    </a:cubicBezTo>
                    <a:lnTo>
                      <a:pt x="125492" y="165666"/>
                    </a:lnTo>
                    <a:lnTo>
                      <a:pt x="125492" y="15043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 190">
                <a:extLst>
                  <a:ext uri="{FF2B5EF4-FFF2-40B4-BE49-F238E27FC236}">
                    <a16:creationId xmlns:a16="http://schemas.microsoft.com/office/drawing/2014/main" id="{97BEA615-C263-AF69-12D9-1977335E333E}"/>
                  </a:ext>
                </a:extLst>
              </p:cNvPr>
              <p:cNvSpPr/>
              <p:nvPr/>
            </p:nvSpPr>
            <p:spPr>
              <a:xfrm>
                <a:off x="12172870" y="5786484"/>
                <a:ext cx="139779" cy="165666"/>
              </a:xfrm>
              <a:custGeom>
                <a:avLst/>
                <a:gdLst>
                  <a:gd name="connsiteX0" fmla="*/ 139779 w 139779"/>
                  <a:gd name="connsiteY0" fmla="*/ 150432 h 165666"/>
                  <a:gd name="connsiteX1" fmla="*/ 107395 w 139779"/>
                  <a:gd name="connsiteY1" fmla="*/ 150432 h 165666"/>
                  <a:gd name="connsiteX2" fmla="*/ 20717 w 139779"/>
                  <a:gd name="connsiteY2" fmla="*/ 15234 h 165666"/>
                  <a:gd name="connsiteX3" fmla="*/ 139779 w 139779"/>
                  <a:gd name="connsiteY3" fmla="*/ 15234 h 165666"/>
                  <a:gd name="connsiteX4" fmla="*/ 139779 w 139779"/>
                  <a:gd name="connsiteY4" fmla="*/ 0 h 165666"/>
                  <a:gd name="connsiteX5" fmla="*/ 7382 w 139779"/>
                  <a:gd name="connsiteY5" fmla="*/ 0 h 165666"/>
                  <a:gd name="connsiteX6" fmla="*/ 714 w 139779"/>
                  <a:gd name="connsiteY6" fmla="*/ 3808 h 165666"/>
                  <a:gd name="connsiteX7" fmla="*/ 714 w 139779"/>
                  <a:gd name="connsiteY7" fmla="*/ 11425 h 165666"/>
                  <a:gd name="connsiteX8" fmla="*/ 96917 w 139779"/>
                  <a:gd name="connsiteY8" fmla="*/ 161858 h 165666"/>
                  <a:gd name="connsiteX9" fmla="*/ 99774 w 139779"/>
                  <a:gd name="connsiteY9" fmla="*/ 164714 h 165666"/>
                  <a:gd name="connsiteX10" fmla="*/ 103585 w 139779"/>
                  <a:gd name="connsiteY10" fmla="*/ 165666 h 165666"/>
                  <a:gd name="connsiteX11" fmla="*/ 139779 w 139779"/>
                  <a:gd name="connsiteY11" fmla="*/ 165666 h 165666"/>
                  <a:gd name="connsiteX12" fmla="*/ 139779 w 139779"/>
                  <a:gd name="connsiteY12" fmla="*/ 150432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9779" h="165666">
                    <a:moveTo>
                      <a:pt x="139779" y="150432"/>
                    </a:moveTo>
                    <a:lnTo>
                      <a:pt x="107395" y="150432"/>
                    </a:lnTo>
                    <a:lnTo>
                      <a:pt x="20717" y="15234"/>
                    </a:lnTo>
                    <a:lnTo>
                      <a:pt x="139779" y="15234"/>
                    </a:lnTo>
                    <a:lnTo>
                      <a:pt x="139779" y="0"/>
                    </a:lnTo>
                    <a:lnTo>
                      <a:pt x="7382" y="0"/>
                    </a:lnTo>
                    <a:cubicBezTo>
                      <a:pt x="4524" y="0"/>
                      <a:pt x="1667" y="1904"/>
                      <a:pt x="714" y="3808"/>
                    </a:cubicBezTo>
                    <a:cubicBezTo>
                      <a:pt x="-238" y="6665"/>
                      <a:pt x="-238" y="9521"/>
                      <a:pt x="714" y="11425"/>
                    </a:cubicBezTo>
                    <a:lnTo>
                      <a:pt x="96917" y="161858"/>
                    </a:lnTo>
                    <a:cubicBezTo>
                      <a:pt x="97870" y="162810"/>
                      <a:pt x="98822" y="163762"/>
                      <a:pt x="99774" y="164714"/>
                    </a:cubicBezTo>
                    <a:cubicBezTo>
                      <a:pt x="100727" y="165666"/>
                      <a:pt x="101679" y="165666"/>
                      <a:pt x="103585" y="165666"/>
                    </a:cubicBezTo>
                    <a:lnTo>
                      <a:pt x="139779" y="165666"/>
                    </a:lnTo>
                    <a:lnTo>
                      <a:pt x="139779" y="15043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" name="Graphic 47">
              <a:extLst>
                <a:ext uri="{FF2B5EF4-FFF2-40B4-BE49-F238E27FC236}">
                  <a16:creationId xmlns:a16="http://schemas.microsoft.com/office/drawing/2014/main" id="{92775C00-C3DB-8196-B34B-927D6ADB54AE}"/>
                </a:ext>
              </a:extLst>
            </p:cNvPr>
            <p:cNvGrpSpPr/>
            <p:nvPr/>
          </p:nvGrpSpPr>
          <p:grpSpPr>
            <a:xfrm>
              <a:off x="11846163" y="6237782"/>
              <a:ext cx="371713" cy="288487"/>
              <a:chOff x="11846163" y="6237782"/>
              <a:chExt cx="371713" cy="288487"/>
            </a:xfrm>
            <a:solidFill>
              <a:srgbClr val="FFFFFF"/>
            </a:solidFill>
          </p:grpSpPr>
          <p:sp>
            <p:nvSpPr>
              <p:cNvPr id="186" name="Freeform 185">
                <a:extLst>
                  <a:ext uri="{FF2B5EF4-FFF2-40B4-BE49-F238E27FC236}">
                    <a16:creationId xmlns:a16="http://schemas.microsoft.com/office/drawing/2014/main" id="{7CEF91C1-E03A-AE6C-01D6-9A0290E77F90}"/>
                  </a:ext>
                </a:extLst>
              </p:cNvPr>
              <p:cNvSpPr/>
              <p:nvPr/>
            </p:nvSpPr>
            <p:spPr>
              <a:xfrm>
                <a:off x="11846163" y="6238734"/>
                <a:ext cx="192881" cy="287535"/>
              </a:xfrm>
              <a:custGeom>
                <a:avLst/>
                <a:gdLst>
                  <a:gd name="connsiteX0" fmla="*/ 79772 w 192881"/>
                  <a:gd name="connsiteY0" fmla="*/ 286583 h 287535"/>
                  <a:gd name="connsiteX1" fmla="*/ 97869 w 192881"/>
                  <a:gd name="connsiteY1" fmla="*/ 286583 h 287535"/>
                  <a:gd name="connsiteX2" fmla="*/ 15002 w 192881"/>
                  <a:gd name="connsiteY2" fmla="*/ 157097 h 287535"/>
                  <a:gd name="connsiteX3" fmla="*/ 89297 w 192881"/>
                  <a:gd name="connsiteY3" fmla="*/ 21898 h 287535"/>
                  <a:gd name="connsiteX4" fmla="*/ 176927 w 192881"/>
                  <a:gd name="connsiteY4" fmla="*/ 158049 h 287535"/>
                  <a:gd name="connsiteX5" fmla="*/ 106442 w 192881"/>
                  <a:gd name="connsiteY5" fmla="*/ 287536 h 287535"/>
                  <a:gd name="connsiteX6" fmla="*/ 123587 w 192881"/>
                  <a:gd name="connsiteY6" fmla="*/ 287536 h 287535"/>
                  <a:gd name="connsiteX7" fmla="*/ 192167 w 192881"/>
                  <a:gd name="connsiteY7" fmla="*/ 161858 h 287535"/>
                  <a:gd name="connsiteX8" fmla="*/ 192167 w 192881"/>
                  <a:gd name="connsiteY8" fmla="*/ 154241 h 287535"/>
                  <a:gd name="connsiteX9" fmla="*/ 95964 w 192881"/>
                  <a:gd name="connsiteY9" fmla="*/ 3808 h 287535"/>
                  <a:gd name="connsiteX10" fmla="*/ 89297 w 192881"/>
                  <a:gd name="connsiteY10" fmla="*/ 0 h 287535"/>
                  <a:gd name="connsiteX11" fmla="*/ 82629 w 192881"/>
                  <a:gd name="connsiteY11" fmla="*/ 3808 h 287535"/>
                  <a:gd name="connsiteX12" fmla="*/ 714 w 192881"/>
                  <a:gd name="connsiteY12" fmla="*/ 154241 h 287535"/>
                  <a:gd name="connsiteX13" fmla="*/ 714 w 192881"/>
                  <a:gd name="connsiteY13" fmla="*/ 161858 h 287535"/>
                  <a:gd name="connsiteX14" fmla="*/ 79772 w 192881"/>
                  <a:gd name="connsiteY14" fmla="*/ 286583 h 287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2881" h="287535">
                    <a:moveTo>
                      <a:pt x="79772" y="286583"/>
                    </a:moveTo>
                    <a:lnTo>
                      <a:pt x="97869" y="286583"/>
                    </a:lnTo>
                    <a:lnTo>
                      <a:pt x="15002" y="157097"/>
                    </a:lnTo>
                    <a:lnTo>
                      <a:pt x="89297" y="21898"/>
                    </a:lnTo>
                    <a:lnTo>
                      <a:pt x="176927" y="158049"/>
                    </a:lnTo>
                    <a:lnTo>
                      <a:pt x="106442" y="287536"/>
                    </a:lnTo>
                    <a:lnTo>
                      <a:pt x="123587" y="287536"/>
                    </a:lnTo>
                    <a:lnTo>
                      <a:pt x="192167" y="161858"/>
                    </a:lnTo>
                    <a:cubicBezTo>
                      <a:pt x="193119" y="159001"/>
                      <a:pt x="193119" y="156145"/>
                      <a:pt x="192167" y="154241"/>
                    </a:cubicBezTo>
                    <a:lnTo>
                      <a:pt x="95964" y="3808"/>
                    </a:lnTo>
                    <a:cubicBezTo>
                      <a:pt x="94059" y="1904"/>
                      <a:pt x="92154" y="0"/>
                      <a:pt x="89297" y="0"/>
                    </a:cubicBezTo>
                    <a:cubicBezTo>
                      <a:pt x="86439" y="0"/>
                      <a:pt x="84534" y="1904"/>
                      <a:pt x="82629" y="3808"/>
                    </a:cubicBezTo>
                    <a:lnTo>
                      <a:pt x="714" y="154241"/>
                    </a:lnTo>
                    <a:cubicBezTo>
                      <a:pt x="-238" y="157097"/>
                      <a:pt x="-238" y="159953"/>
                      <a:pt x="714" y="161858"/>
                    </a:cubicBezTo>
                    <a:lnTo>
                      <a:pt x="79772" y="28658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Freeform 186">
                <a:extLst>
                  <a:ext uri="{FF2B5EF4-FFF2-40B4-BE49-F238E27FC236}">
                    <a16:creationId xmlns:a16="http://schemas.microsoft.com/office/drawing/2014/main" id="{C1BC6C3B-3BE4-7118-1B07-AB845988B45B}"/>
                  </a:ext>
                </a:extLst>
              </p:cNvPr>
              <p:cNvSpPr/>
              <p:nvPr/>
            </p:nvSpPr>
            <p:spPr>
              <a:xfrm>
                <a:off x="11951652" y="6388214"/>
                <a:ext cx="265509" cy="137103"/>
              </a:xfrm>
              <a:custGeom>
                <a:avLst/>
                <a:gdLst>
                  <a:gd name="connsiteX0" fmla="*/ 17145 w 265509"/>
                  <a:gd name="connsiteY0" fmla="*/ 137103 h 137103"/>
                  <a:gd name="connsiteX1" fmla="*/ 83820 w 265509"/>
                  <a:gd name="connsiteY1" fmla="*/ 15234 h 137103"/>
                  <a:gd name="connsiteX2" fmla="*/ 245745 w 265509"/>
                  <a:gd name="connsiteY2" fmla="*/ 15234 h 137103"/>
                  <a:gd name="connsiteX3" fmla="*/ 179070 w 265509"/>
                  <a:gd name="connsiteY3" fmla="*/ 137103 h 137103"/>
                  <a:gd name="connsiteX4" fmla="*/ 196215 w 265509"/>
                  <a:gd name="connsiteY4" fmla="*/ 137103 h 137103"/>
                  <a:gd name="connsiteX5" fmla="*/ 264795 w 265509"/>
                  <a:gd name="connsiteY5" fmla="*/ 11425 h 137103"/>
                  <a:gd name="connsiteX6" fmla="*/ 264795 w 265509"/>
                  <a:gd name="connsiteY6" fmla="*/ 3808 h 137103"/>
                  <a:gd name="connsiteX7" fmla="*/ 258128 w 265509"/>
                  <a:gd name="connsiteY7" fmla="*/ 0 h 137103"/>
                  <a:gd name="connsiteX8" fmla="*/ 79057 w 265509"/>
                  <a:gd name="connsiteY8" fmla="*/ 0 h 137103"/>
                  <a:gd name="connsiteX9" fmla="*/ 72390 w 265509"/>
                  <a:gd name="connsiteY9" fmla="*/ 3808 h 137103"/>
                  <a:gd name="connsiteX10" fmla="*/ 0 w 265509"/>
                  <a:gd name="connsiteY10" fmla="*/ 137103 h 137103"/>
                  <a:gd name="connsiteX11" fmla="*/ 17145 w 265509"/>
                  <a:gd name="connsiteY11" fmla="*/ 137103 h 13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5509" h="137103">
                    <a:moveTo>
                      <a:pt x="17145" y="137103"/>
                    </a:moveTo>
                    <a:lnTo>
                      <a:pt x="83820" y="15234"/>
                    </a:lnTo>
                    <a:lnTo>
                      <a:pt x="245745" y="15234"/>
                    </a:lnTo>
                    <a:lnTo>
                      <a:pt x="179070" y="137103"/>
                    </a:lnTo>
                    <a:lnTo>
                      <a:pt x="196215" y="137103"/>
                    </a:lnTo>
                    <a:lnTo>
                      <a:pt x="264795" y="11425"/>
                    </a:lnTo>
                    <a:cubicBezTo>
                      <a:pt x="265747" y="9521"/>
                      <a:pt x="265747" y="6665"/>
                      <a:pt x="264795" y="3808"/>
                    </a:cubicBezTo>
                    <a:cubicBezTo>
                      <a:pt x="263842" y="1904"/>
                      <a:pt x="260985" y="0"/>
                      <a:pt x="258128" y="0"/>
                    </a:cubicBezTo>
                    <a:lnTo>
                      <a:pt x="79057" y="0"/>
                    </a:lnTo>
                    <a:cubicBezTo>
                      <a:pt x="76200" y="0"/>
                      <a:pt x="73342" y="1904"/>
                      <a:pt x="72390" y="3808"/>
                    </a:cubicBezTo>
                    <a:lnTo>
                      <a:pt x="0" y="137103"/>
                    </a:lnTo>
                    <a:lnTo>
                      <a:pt x="17145" y="13710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 187">
                <a:extLst>
                  <a:ext uri="{FF2B5EF4-FFF2-40B4-BE49-F238E27FC236}">
                    <a16:creationId xmlns:a16="http://schemas.microsoft.com/office/drawing/2014/main" id="{2DEA59D4-C5D5-E737-DA72-A9373C5B1510}"/>
                  </a:ext>
                </a:extLst>
              </p:cNvPr>
              <p:cNvSpPr/>
              <p:nvPr/>
            </p:nvSpPr>
            <p:spPr>
              <a:xfrm>
                <a:off x="11926411" y="6237782"/>
                <a:ext cx="291465" cy="165666"/>
              </a:xfrm>
              <a:custGeom>
                <a:avLst/>
                <a:gdLst>
                  <a:gd name="connsiteX0" fmla="*/ 100489 w 291465"/>
                  <a:gd name="connsiteY0" fmla="*/ 164714 h 165666"/>
                  <a:gd name="connsiteX1" fmla="*/ 97631 w 291465"/>
                  <a:gd name="connsiteY1" fmla="*/ 161858 h 165666"/>
                  <a:gd name="connsiteX2" fmla="*/ 1429 w 291465"/>
                  <a:gd name="connsiteY2" fmla="*/ 11425 h 165666"/>
                  <a:gd name="connsiteX3" fmla="*/ 1429 w 291465"/>
                  <a:gd name="connsiteY3" fmla="*/ 3808 h 165666"/>
                  <a:gd name="connsiteX4" fmla="*/ 8096 w 291465"/>
                  <a:gd name="connsiteY4" fmla="*/ 0 h 165666"/>
                  <a:gd name="connsiteX5" fmla="*/ 187166 w 291465"/>
                  <a:gd name="connsiteY5" fmla="*/ 0 h 165666"/>
                  <a:gd name="connsiteX6" fmla="*/ 193834 w 291465"/>
                  <a:gd name="connsiteY6" fmla="*/ 3808 h 165666"/>
                  <a:gd name="connsiteX7" fmla="*/ 290036 w 291465"/>
                  <a:gd name="connsiteY7" fmla="*/ 154241 h 165666"/>
                  <a:gd name="connsiteX8" fmla="*/ 290036 w 291465"/>
                  <a:gd name="connsiteY8" fmla="*/ 161858 h 165666"/>
                  <a:gd name="connsiteX9" fmla="*/ 283369 w 291465"/>
                  <a:gd name="connsiteY9" fmla="*/ 165666 h 165666"/>
                  <a:gd name="connsiteX10" fmla="*/ 104299 w 291465"/>
                  <a:gd name="connsiteY10" fmla="*/ 165666 h 165666"/>
                  <a:gd name="connsiteX11" fmla="*/ 100489 w 291465"/>
                  <a:gd name="connsiteY11" fmla="*/ 164714 h 165666"/>
                  <a:gd name="connsiteX12" fmla="*/ 21431 w 291465"/>
                  <a:gd name="connsiteY12" fmla="*/ 15234 h 165666"/>
                  <a:gd name="connsiteX13" fmla="*/ 108109 w 291465"/>
                  <a:gd name="connsiteY13" fmla="*/ 150433 h 165666"/>
                  <a:gd name="connsiteX14" fmla="*/ 269081 w 291465"/>
                  <a:gd name="connsiteY14" fmla="*/ 150433 h 165666"/>
                  <a:gd name="connsiteX15" fmla="*/ 182404 w 291465"/>
                  <a:gd name="connsiteY15" fmla="*/ 15234 h 165666"/>
                  <a:gd name="connsiteX16" fmla="*/ 21431 w 291465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5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3346" y="165666"/>
                      <a:pt x="101441" y="164714"/>
                      <a:pt x="100489" y="164714"/>
                    </a:cubicBezTo>
                    <a:close/>
                    <a:moveTo>
                      <a:pt x="21431" y="15234"/>
                    </a:moveTo>
                    <a:lnTo>
                      <a:pt x="108109" y="150433"/>
                    </a:lnTo>
                    <a:lnTo>
                      <a:pt x="269081" y="150433"/>
                    </a:lnTo>
                    <a:lnTo>
                      <a:pt x="182404" y="15234"/>
                    </a:lnTo>
                    <a:lnTo>
                      <a:pt x="21431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F062FE7-538B-E39B-DBBF-D9F159AE06BE}"/>
                </a:ext>
              </a:extLst>
            </p:cNvPr>
            <p:cNvSpPr/>
            <p:nvPr/>
          </p:nvSpPr>
          <p:spPr>
            <a:xfrm>
              <a:off x="12064047" y="6116118"/>
              <a:ext cx="122667" cy="209052"/>
            </a:xfrm>
            <a:custGeom>
              <a:avLst/>
              <a:gdLst>
                <a:gd name="connsiteX0" fmla="*/ 118110 w 122667"/>
                <a:gd name="connsiteY0" fmla="*/ 747 h 209052"/>
                <a:gd name="connsiteX1" fmla="*/ 121920 w 122667"/>
                <a:gd name="connsiteY1" fmla="*/ 12172 h 209052"/>
                <a:gd name="connsiteX2" fmla="*/ 16193 w 122667"/>
                <a:gd name="connsiteY2" fmla="*/ 204497 h 209052"/>
                <a:gd name="connsiteX3" fmla="*/ 4763 w 122667"/>
                <a:gd name="connsiteY3" fmla="*/ 208306 h 209052"/>
                <a:gd name="connsiteX4" fmla="*/ 4763 w 122667"/>
                <a:gd name="connsiteY4" fmla="*/ 208306 h 209052"/>
                <a:gd name="connsiteX5" fmla="*/ 0 w 122667"/>
                <a:gd name="connsiteY5" fmla="*/ 200689 h 209052"/>
                <a:gd name="connsiteX6" fmla="*/ 953 w 122667"/>
                <a:gd name="connsiteY6" fmla="*/ 196880 h 209052"/>
                <a:gd name="connsiteX7" fmla="*/ 106680 w 122667"/>
                <a:gd name="connsiteY7" fmla="*/ 4555 h 209052"/>
                <a:gd name="connsiteX8" fmla="*/ 118110 w 122667"/>
                <a:gd name="connsiteY8" fmla="*/ 747 h 209052"/>
                <a:gd name="connsiteX9" fmla="*/ 118110 w 122667"/>
                <a:gd name="connsiteY9" fmla="*/ 747 h 2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667" h="209052">
                  <a:moveTo>
                    <a:pt x="118110" y="747"/>
                  </a:moveTo>
                  <a:cubicBezTo>
                    <a:pt x="121920" y="2651"/>
                    <a:pt x="123825" y="8364"/>
                    <a:pt x="121920" y="12172"/>
                  </a:cubicBezTo>
                  <a:lnTo>
                    <a:pt x="16193" y="204497"/>
                  </a:lnTo>
                  <a:cubicBezTo>
                    <a:pt x="14288" y="208306"/>
                    <a:pt x="8572" y="210210"/>
                    <a:pt x="4763" y="208306"/>
                  </a:cubicBezTo>
                  <a:cubicBezTo>
                    <a:pt x="4763" y="208306"/>
                    <a:pt x="4763" y="208306"/>
                    <a:pt x="4763" y="208306"/>
                  </a:cubicBezTo>
                  <a:cubicBezTo>
                    <a:pt x="1905" y="206402"/>
                    <a:pt x="0" y="204497"/>
                    <a:pt x="0" y="200689"/>
                  </a:cubicBezTo>
                  <a:cubicBezTo>
                    <a:pt x="0" y="199737"/>
                    <a:pt x="0" y="197833"/>
                    <a:pt x="953" y="196880"/>
                  </a:cubicBezTo>
                  <a:lnTo>
                    <a:pt x="106680" y="4555"/>
                  </a:lnTo>
                  <a:cubicBezTo>
                    <a:pt x="108585" y="747"/>
                    <a:pt x="113347" y="-1157"/>
                    <a:pt x="118110" y="747"/>
                  </a:cubicBezTo>
                  <a:cubicBezTo>
                    <a:pt x="118110" y="747"/>
                    <a:pt x="118110" y="747"/>
                    <a:pt x="118110" y="747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F7CE617-BED4-66B1-08C1-19DE148A32B7}"/>
                </a:ext>
              </a:extLst>
            </p:cNvPr>
            <p:cNvSpPr/>
            <p:nvPr/>
          </p:nvSpPr>
          <p:spPr>
            <a:xfrm>
              <a:off x="11770677" y="5674698"/>
              <a:ext cx="122667" cy="209647"/>
            </a:xfrm>
            <a:custGeom>
              <a:avLst/>
              <a:gdLst>
                <a:gd name="connsiteX0" fmla="*/ 118110 w 122667"/>
                <a:gd name="connsiteY0" fmla="*/ 1342 h 209647"/>
                <a:gd name="connsiteX1" fmla="*/ 121920 w 122667"/>
                <a:gd name="connsiteY1" fmla="*/ 12767 h 209647"/>
                <a:gd name="connsiteX2" fmla="*/ 16192 w 122667"/>
                <a:gd name="connsiteY2" fmla="*/ 205092 h 209647"/>
                <a:gd name="connsiteX3" fmla="*/ 4763 w 122667"/>
                <a:gd name="connsiteY3" fmla="*/ 208901 h 209647"/>
                <a:gd name="connsiteX4" fmla="*/ 4763 w 122667"/>
                <a:gd name="connsiteY4" fmla="*/ 208901 h 209647"/>
                <a:gd name="connsiteX5" fmla="*/ 0 w 122667"/>
                <a:gd name="connsiteY5" fmla="*/ 201284 h 209647"/>
                <a:gd name="connsiteX6" fmla="*/ 953 w 122667"/>
                <a:gd name="connsiteY6" fmla="*/ 197476 h 209647"/>
                <a:gd name="connsiteX7" fmla="*/ 106680 w 122667"/>
                <a:gd name="connsiteY7" fmla="*/ 5150 h 209647"/>
                <a:gd name="connsiteX8" fmla="*/ 118110 w 122667"/>
                <a:gd name="connsiteY8" fmla="*/ 1342 h 209647"/>
                <a:gd name="connsiteX9" fmla="*/ 118110 w 122667"/>
                <a:gd name="connsiteY9" fmla="*/ 1342 h 2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667" h="209647">
                  <a:moveTo>
                    <a:pt x="118110" y="1342"/>
                  </a:moveTo>
                  <a:cubicBezTo>
                    <a:pt x="121920" y="3246"/>
                    <a:pt x="123825" y="8959"/>
                    <a:pt x="121920" y="12767"/>
                  </a:cubicBezTo>
                  <a:lnTo>
                    <a:pt x="16192" y="205092"/>
                  </a:lnTo>
                  <a:cubicBezTo>
                    <a:pt x="14288" y="208901"/>
                    <a:pt x="8572" y="210805"/>
                    <a:pt x="4763" y="208901"/>
                  </a:cubicBezTo>
                  <a:cubicBezTo>
                    <a:pt x="4763" y="208901"/>
                    <a:pt x="4763" y="208901"/>
                    <a:pt x="4763" y="208901"/>
                  </a:cubicBezTo>
                  <a:cubicBezTo>
                    <a:pt x="1905" y="206997"/>
                    <a:pt x="0" y="205092"/>
                    <a:pt x="0" y="201284"/>
                  </a:cubicBezTo>
                  <a:cubicBezTo>
                    <a:pt x="0" y="200332"/>
                    <a:pt x="0" y="198428"/>
                    <a:pt x="953" y="197476"/>
                  </a:cubicBezTo>
                  <a:lnTo>
                    <a:pt x="106680" y="5150"/>
                  </a:lnTo>
                  <a:cubicBezTo>
                    <a:pt x="108585" y="390"/>
                    <a:pt x="113347" y="-1514"/>
                    <a:pt x="118110" y="1342"/>
                  </a:cubicBezTo>
                  <a:cubicBezTo>
                    <a:pt x="118110" y="1342"/>
                    <a:pt x="118110" y="1342"/>
                    <a:pt x="118110" y="1342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52140F6B-DFA3-EFD1-5423-90AEF3BBB03A}"/>
                </a:ext>
              </a:extLst>
            </p:cNvPr>
            <p:cNvSpPr/>
            <p:nvPr/>
          </p:nvSpPr>
          <p:spPr>
            <a:xfrm>
              <a:off x="12188825" y="5489428"/>
              <a:ext cx="124777" cy="19994"/>
            </a:xfrm>
            <a:custGeom>
              <a:avLst/>
              <a:gdLst>
                <a:gd name="connsiteX0" fmla="*/ 123825 w 124777"/>
                <a:gd name="connsiteY0" fmla="*/ 0 h 19994"/>
                <a:gd name="connsiteX1" fmla="*/ 8572 w 124777"/>
                <a:gd name="connsiteY1" fmla="*/ 2856 h 19994"/>
                <a:gd name="connsiteX2" fmla="*/ 0 w 124777"/>
                <a:gd name="connsiteY2" fmla="*/ 11425 h 19994"/>
                <a:gd name="connsiteX3" fmla="*/ 4763 w 124777"/>
                <a:gd name="connsiteY3" fmla="*/ 19042 h 19994"/>
                <a:gd name="connsiteX4" fmla="*/ 8572 w 124777"/>
                <a:gd name="connsiteY4" fmla="*/ 19994 h 19994"/>
                <a:gd name="connsiteX5" fmla="*/ 124778 w 124777"/>
                <a:gd name="connsiteY5" fmla="*/ 17138 h 19994"/>
                <a:gd name="connsiteX6" fmla="*/ 124778 w 124777"/>
                <a:gd name="connsiteY6" fmla="*/ 0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123825" y="0"/>
                  </a:moveTo>
                  <a:lnTo>
                    <a:pt x="8572" y="2856"/>
                  </a:ln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2" y="19994"/>
                  </a:cubicBezTo>
                  <a:lnTo>
                    <a:pt x="124778" y="17138"/>
                  </a:lnTo>
                  <a:lnTo>
                    <a:pt x="124778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833B67B5-B8AD-5BEA-D6E7-4CAF61F350AA}"/>
                </a:ext>
              </a:extLst>
            </p:cNvPr>
            <p:cNvSpPr/>
            <p:nvPr/>
          </p:nvSpPr>
          <p:spPr>
            <a:xfrm>
              <a:off x="12258357" y="6392023"/>
              <a:ext cx="54292" cy="18090"/>
            </a:xfrm>
            <a:custGeom>
              <a:avLst/>
              <a:gdLst>
                <a:gd name="connsiteX0" fmla="*/ 54293 w 54292"/>
                <a:gd name="connsiteY0" fmla="*/ 0 h 18090"/>
                <a:gd name="connsiteX1" fmla="*/ 8573 w 54292"/>
                <a:gd name="connsiteY1" fmla="*/ 952 h 18090"/>
                <a:gd name="connsiteX2" fmla="*/ 0 w 54292"/>
                <a:gd name="connsiteY2" fmla="*/ 9521 h 18090"/>
                <a:gd name="connsiteX3" fmla="*/ 4763 w 54292"/>
                <a:gd name="connsiteY3" fmla="*/ 17138 h 18090"/>
                <a:gd name="connsiteX4" fmla="*/ 8573 w 54292"/>
                <a:gd name="connsiteY4" fmla="*/ 18090 h 18090"/>
                <a:gd name="connsiteX5" fmla="*/ 54293 w 54292"/>
                <a:gd name="connsiteY5" fmla="*/ 17138 h 18090"/>
                <a:gd name="connsiteX6" fmla="*/ 54293 w 54292"/>
                <a:gd name="connsiteY6" fmla="*/ 0 h 1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90">
                  <a:moveTo>
                    <a:pt x="54293" y="0"/>
                  </a:moveTo>
                  <a:lnTo>
                    <a:pt x="8573" y="952"/>
                  </a:lnTo>
                  <a:cubicBezTo>
                    <a:pt x="3810" y="952"/>
                    <a:pt x="0" y="4761"/>
                    <a:pt x="0" y="9521"/>
                  </a:cubicBezTo>
                  <a:cubicBezTo>
                    <a:pt x="0" y="12377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3" y="18090"/>
                  </a:cubicBezTo>
                  <a:lnTo>
                    <a:pt x="54293" y="17138"/>
                  </a:lnTo>
                  <a:lnTo>
                    <a:pt x="54293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041DA1CD-6186-7CD1-762C-2F94D885D1EE}"/>
                </a:ext>
              </a:extLst>
            </p:cNvPr>
            <p:cNvSpPr/>
            <p:nvPr/>
          </p:nvSpPr>
          <p:spPr>
            <a:xfrm>
              <a:off x="11787399" y="6011419"/>
              <a:ext cx="132291" cy="204940"/>
            </a:xfrm>
            <a:custGeom>
              <a:avLst/>
              <a:gdLst>
                <a:gd name="connsiteX0" fmla="*/ 12806 w 132291"/>
                <a:gd name="connsiteY0" fmla="*/ 714 h 204940"/>
                <a:gd name="connsiteX1" fmla="*/ 15663 w 132291"/>
                <a:gd name="connsiteY1" fmla="*/ 3570 h 204940"/>
                <a:gd name="connsiteX2" fmla="*/ 130916 w 132291"/>
                <a:gd name="connsiteY2" fmla="*/ 191135 h 204940"/>
                <a:gd name="connsiteX3" fmla="*/ 128058 w 132291"/>
                <a:gd name="connsiteY3" fmla="*/ 203512 h 204940"/>
                <a:gd name="connsiteX4" fmla="*/ 119486 w 132291"/>
                <a:gd name="connsiteY4" fmla="*/ 203512 h 204940"/>
                <a:gd name="connsiteX5" fmla="*/ 116628 w 132291"/>
                <a:gd name="connsiteY5" fmla="*/ 200656 h 204940"/>
                <a:gd name="connsiteX6" fmla="*/ 1376 w 132291"/>
                <a:gd name="connsiteY6" fmla="*/ 13092 h 204940"/>
                <a:gd name="connsiteX7" fmla="*/ 4233 w 132291"/>
                <a:gd name="connsiteY7" fmla="*/ 714 h 204940"/>
                <a:gd name="connsiteX8" fmla="*/ 12806 w 132291"/>
                <a:gd name="connsiteY8" fmla="*/ 714 h 20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291" h="204940">
                  <a:moveTo>
                    <a:pt x="12806" y="714"/>
                  </a:moveTo>
                  <a:cubicBezTo>
                    <a:pt x="13758" y="1666"/>
                    <a:pt x="14711" y="2618"/>
                    <a:pt x="15663" y="3570"/>
                  </a:cubicBezTo>
                  <a:lnTo>
                    <a:pt x="130916" y="191135"/>
                  </a:lnTo>
                  <a:cubicBezTo>
                    <a:pt x="133773" y="194943"/>
                    <a:pt x="131868" y="200656"/>
                    <a:pt x="128058" y="203512"/>
                  </a:cubicBezTo>
                  <a:cubicBezTo>
                    <a:pt x="125201" y="205417"/>
                    <a:pt x="122343" y="205417"/>
                    <a:pt x="119486" y="203512"/>
                  </a:cubicBezTo>
                  <a:cubicBezTo>
                    <a:pt x="118533" y="202560"/>
                    <a:pt x="117581" y="201608"/>
                    <a:pt x="116628" y="200656"/>
                  </a:cubicBezTo>
                  <a:lnTo>
                    <a:pt x="1376" y="13092"/>
                  </a:lnTo>
                  <a:cubicBezTo>
                    <a:pt x="-1482" y="9283"/>
                    <a:pt x="423" y="3570"/>
                    <a:pt x="4233" y="714"/>
                  </a:cubicBezTo>
                  <a:cubicBezTo>
                    <a:pt x="7091" y="-238"/>
                    <a:pt x="9948" y="-238"/>
                    <a:pt x="12806" y="714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CBD56224-8185-F800-5D98-F79C36122A84}"/>
                </a:ext>
              </a:extLst>
            </p:cNvPr>
            <p:cNvSpPr/>
            <p:nvPr/>
          </p:nvSpPr>
          <p:spPr>
            <a:xfrm>
              <a:off x="12031239" y="5564168"/>
              <a:ext cx="132291" cy="205654"/>
            </a:xfrm>
            <a:custGeom>
              <a:avLst/>
              <a:gdLst>
                <a:gd name="connsiteX0" fmla="*/ 12806 w 132291"/>
                <a:gd name="connsiteY0" fmla="*/ 1428 h 205654"/>
                <a:gd name="connsiteX1" fmla="*/ 15663 w 132291"/>
                <a:gd name="connsiteY1" fmla="*/ 4284 h 205654"/>
                <a:gd name="connsiteX2" fmla="*/ 130916 w 132291"/>
                <a:gd name="connsiteY2" fmla="*/ 191849 h 205654"/>
                <a:gd name="connsiteX3" fmla="*/ 128058 w 132291"/>
                <a:gd name="connsiteY3" fmla="*/ 204226 h 205654"/>
                <a:gd name="connsiteX4" fmla="*/ 119486 w 132291"/>
                <a:gd name="connsiteY4" fmla="*/ 204226 h 205654"/>
                <a:gd name="connsiteX5" fmla="*/ 116628 w 132291"/>
                <a:gd name="connsiteY5" fmla="*/ 201370 h 205654"/>
                <a:gd name="connsiteX6" fmla="*/ 1376 w 132291"/>
                <a:gd name="connsiteY6" fmla="*/ 13806 h 205654"/>
                <a:gd name="connsiteX7" fmla="*/ 4233 w 132291"/>
                <a:gd name="connsiteY7" fmla="*/ 1428 h 205654"/>
                <a:gd name="connsiteX8" fmla="*/ 12806 w 132291"/>
                <a:gd name="connsiteY8" fmla="*/ 1428 h 20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291" h="205654">
                  <a:moveTo>
                    <a:pt x="12806" y="1428"/>
                  </a:moveTo>
                  <a:cubicBezTo>
                    <a:pt x="13758" y="2380"/>
                    <a:pt x="14711" y="3332"/>
                    <a:pt x="15663" y="4284"/>
                  </a:cubicBezTo>
                  <a:lnTo>
                    <a:pt x="130916" y="191849"/>
                  </a:lnTo>
                  <a:cubicBezTo>
                    <a:pt x="133773" y="195658"/>
                    <a:pt x="131868" y="201370"/>
                    <a:pt x="128058" y="204226"/>
                  </a:cubicBezTo>
                  <a:cubicBezTo>
                    <a:pt x="125201" y="206131"/>
                    <a:pt x="122343" y="206131"/>
                    <a:pt x="119486" y="204226"/>
                  </a:cubicBezTo>
                  <a:cubicBezTo>
                    <a:pt x="118533" y="203274"/>
                    <a:pt x="117581" y="202322"/>
                    <a:pt x="116628" y="201370"/>
                  </a:cubicBezTo>
                  <a:lnTo>
                    <a:pt x="1376" y="13806"/>
                  </a:lnTo>
                  <a:cubicBezTo>
                    <a:pt x="-1482" y="9997"/>
                    <a:pt x="423" y="4284"/>
                    <a:pt x="4233" y="1428"/>
                  </a:cubicBezTo>
                  <a:cubicBezTo>
                    <a:pt x="7091" y="-476"/>
                    <a:pt x="9948" y="-476"/>
                    <a:pt x="12806" y="142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" name="Graphic 47">
              <a:extLst>
                <a:ext uri="{FF2B5EF4-FFF2-40B4-BE49-F238E27FC236}">
                  <a16:creationId xmlns:a16="http://schemas.microsoft.com/office/drawing/2014/main" id="{8D6712AB-B559-B023-1F10-289E693D25FE}"/>
                </a:ext>
              </a:extLst>
            </p:cNvPr>
            <p:cNvGrpSpPr/>
            <p:nvPr/>
          </p:nvGrpSpPr>
          <p:grpSpPr>
            <a:xfrm>
              <a:off x="10968672" y="5214269"/>
              <a:ext cx="912495" cy="1194891"/>
              <a:chOff x="10968672" y="5214269"/>
              <a:chExt cx="912495" cy="1194891"/>
            </a:xfrm>
            <a:solidFill>
              <a:srgbClr val="FFFFFF"/>
            </a:solidFill>
          </p:grpSpPr>
          <p:grpSp>
            <p:nvGrpSpPr>
              <p:cNvPr id="15" name="Graphic 47">
                <a:extLst>
                  <a:ext uri="{FF2B5EF4-FFF2-40B4-BE49-F238E27FC236}">
                    <a16:creationId xmlns:a16="http://schemas.microsoft.com/office/drawing/2014/main" id="{FE070AB9-028B-FBEF-FBF7-D65B104FD198}"/>
                  </a:ext>
                </a:extLst>
              </p:cNvPr>
              <p:cNvGrpSpPr/>
              <p:nvPr/>
            </p:nvGrpSpPr>
            <p:grpSpPr>
              <a:xfrm>
                <a:off x="10968672" y="5789340"/>
                <a:ext cx="751522" cy="619820"/>
                <a:chOff x="10968672" y="5789340"/>
                <a:chExt cx="751522" cy="619820"/>
              </a:xfrm>
              <a:solidFill>
                <a:srgbClr val="FFFFFF"/>
              </a:solidFill>
            </p:grpSpPr>
            <p:sp>
              <p:nvSpPr>
                <p:cNvPr id="175" name="Freeform 174">
                  <a:extLst>
                    <a:ext uri="{FF2B5EF4-FFF2-40B4-BE49-F238E27FC236}">
                      <a16:creationId xmlns:a16="http://schemas.microsoft.com/office/drawing/2014/main" id="{A8DCB712-19CE-4D40-68D0-443F637DB353}"/>
                    </a:ext>
                  </a:extLst>
                </p:cNvPr>
                <p:cNvSpPr/>
                <p:nvPr/>
              </p:nvSpPr>
              <p:spPr>
                <a:xfrm>
                  <a:off x="10968672" y="5794101"/>
                  <a:ext cx="202882" cy="185660"/>
                </a:xfrm>
                <a:custGeom>
                  <a:avLst/>
                  <a:gdLst>
                    <a:gd name="connsiteX0" fmla="*/ 132397 w 202882"/>
                    <a:gd name="connsiteY0" fmla="*/ 157097 h 185660"/>
                    <a:gd name="connsiteX1" fmla="*/ 70485 w 202882"/>
                    <a:gd name="connsiteY1" fmla="*/ 157097 h 185660"/>
                    <a:gd name="connsiteX2" fmla="*/ 60960 w 202882"/>
                    <a:gd name="connsiteY2" fmla="*/ 185660 h 185660"/>
                    <a:gd name="connsiteX3" fmla="*/ 0 w 202882"/>
                    <a:gd name="connsiteY3" fmla="*/ 185660 h 185660"/>
                    <a:gd name="connsiteX4" fmla="*/ 67628 w 202882"/>
                    <a:gd name="connsiteY4" fmla="*/ 0 h 185660"/>
                    <a:gd name="connsiteX5" fmla="*/ 135255 w 202882"/>
                    <a:gd name="connsiteY5" fmla="*/ 0 h 185660"/>
                    <a:gd name="connsiteX6" fmla="*/ 202883 w 202882"/>
                    <a:gd name="connsiteY6" fmla="*/ 185660 h 185660"/>
                    <a:gd name="connsiteX7" fmla="*/ 140970 w 202882"/>
                    <a:gd name="connsiteY7" fmla="*/ 185660 h 185660"/>
                    <a:gd name="connsiteX8" fmla="*/ 132397 w 202882"/>
                    <a:gd name="connsiteY8" fmla="*/ 157097 h 185660"/>
                    <a:gd name="connsiteX9" fmla="*/ 118110 w 202882"/>
                    <a:gd name="connsiteY9" fmla="*/ 113301 h 185660"/>
                    <a:gd name="connsiteX10" fmla="*/ 100965 w 202882"/>
                    <a:gd name="connsiteY10" fmla="*/ 61887 h 185660"/>
                    <a:gd name="connsiteX11" fmla="*/ 83820 w 202882"/>
                    <a:gd name="connsiteY11" fmla="*/ 113301 h 185660"/>
                    <a:gd name="connsiteX12" fmla="*/ 118110 w 202882"/>
                    <a:gd name="connsiteY12" fmla="*/ 113301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2882" h="18566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3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1"/>
                      </a:moveTo>
                      <a:lnTo>
                        <a:pt x="100965" y="61887"/>
                      </a:lnTo>
                      <a:lnTo>
                        <a:pt x="83820" y="113301"/>
                      </a:lnTo>
                      <a:lnTo>
                        <a:pt x="118110" y="1133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6" name="Freeform 175">
                  <a:extLst>
                    <a:ext uri="{FF2B5EF4-FFF2-40B4-BE49-F238E27FC236}">
                      <a16:creationId xmlns:a16="http://schemas.microsoft.com/office/drawing/2014/main" id="{871161D3-598E-260E-B7E2-5F605A39FC8C}"/>
                    </a:ext>
                  </a:extLst>
                </p:cNvPr>
                <p:cNvSpPr/>
                <p:nvPr/>
              </p:nvSpPr>
              <p:spPr>
                <a:xfrm>
                  <a:off x="11180127" y="5789340"/>
                  <a:ext cx="181927" cy="190420"/>
                </a:xfrm>
                <a:custGeom>
                  <a:avLst/>
                  <a:gdLst>
                    <a:gd name="connsiteX0" fmla="*/ 119063 w 181927"/>
                    <a:gd name="connsiteY0" fmla="*/ 67599 h 190420"/>
                    <a:gd name="connsiteX1" fmla="*/ 109538 w 181927"/>
                    <a:gd name="connsiteY1" fmla="*/ 59031 h 190420"/>
                    <a:gd name="connsiteX2" fmla="*/ 94297 w 181927"/>
                    <a:gd name="connsiteY2" fmla="*/ 56174 h 190420"/>
                    <a:gd name="connsiteX3" fmla="*/ 68580 w 181927"/>
                    <a:gd name="connsiteY3" fmla="*/ 66647 h 190420"/>
                    <a:gd name="connsiteX4" fmla="*/ 59055 w 181927"/>
                    <a:gd name="connsiteY4" fmla="*/ 96163 h 190420"/>
                    <a:gd name="connsiteX5" fmla="*/ 69532 w 181927"/>
                    <a:gd name="connsiteY5" fmla="*/ 128534 h 190420"/>
                    <a:gd name="connsiteX6" fmla="*/ 100965 w 181927"/>
                    <a:gd name="connsiteY6" fmla="*/ 139007 h 190420"/>
                    <a:gd name="connsiteX7" fmla="*/ 133350 w 181927"/>
                    <a:gd name="connsiteY7" fmla="*/ 122822 h 190420"/>
                    <a:gd name="connsiteX8" fmla="*/ 86678 w 181927"/>
                    <a:gd name="connsiteY8" fmla="*/ 122822 h 190420"/>
                    <a:gd name="connsiteX9" fmla="*/ 86678 w 181927"/>
                    <a:gd name="connsiteY9" fmla="*/ 81881 h 190420"/>
                    <a:gd name="connsiteX10" fmla="*/ 181928 w 181927"/>
                    <a:gd name="connsiteY10" fmla="*/ 81881 h 190420"/>
                    <a:gd name="connsiteX11" fmla="*/ 181928 w 181927"/>
                    <a:gd name="connsiteY11" fmla="*/ 139960 h 190420"/>
                    <a:gd name="connsiteX12" fmla="*/ 148590 w 181927"/>
                    <a:gd name="connsiteY12" fmla="*/ 175187 h 190420"/>
                    <a:gd name="connsiteX13" fmla="*/ 94297 w 181927"/>
                    <a:gd name="connsiteY13" fmla="*/ 190421 h 190420"/>
                    <a:gd name="connsiteX14" fmla="*/ 43815 w 181927"/>
                    <a:gd name="connsiteY14" fmla="*/ 178044 h 190420"/>
                    <a:gd name="connsiteX15" fmla="*/ 11430 w 181927"/>
                    <a:gd name="connsiteY15" fmla="*/ 144720 h 190420"/>
                    <a:gd name="connsiteX16" fmla="*/ 0 w 181927"/>
                    <a:gd name="connsiteY16" fmla="*/ 95210 h 190420"/>
                    <a:gd name="connsiteX17" fmla="*/ 11430 w 181927"/>
                    <a:gd name="connsiteY17" fmla="*/ 45701 h 190420"/>
                    <a:gd name="connsiteX18" fmla="*/ 43815 w 181927"/>
                    <a:gd name="connsiteY18" fmla="*/ 12377 h 190420"/>
                    <a:gd name="connsiteX19" fmla="*/ 93345 w 181927"/>
                    <a:gd name="connsiteY19" fmla="*/ 0 h 190420"/>
                    <a:gd name="connsiteX20" fmla="*/ 152400 w 181927"/>
                    <a:gd name="connsiteY20" fmla="*/ 17138 h 190420"/>
                    <a:gd name="connsiteX21" fmla="*/ 180022 w 181927"/>
                    <a:gd name="connsiteY21" fmla="*/ 64743 h 190420"/>
                    <a:gd name="connsiteX22" fmla="*/ 119063 w 181927"/>
                    <a:gd name="connsiteY22" fmla="*/ 64743 h 19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1927" h="190420">
                      <a:moveTo>
                        <a:pt x="119063" y="67599"/>
                      </a:moveTo>
                      <a:cubicBezTo>
                        <a:pt x="117157" y="63791"/>
                        <a:pt x="113347" y="60935"/>
                        <a:pt x="109538" y="59031"/>
                      </a:cubicBezTo>
                      <a:cubicBezTo>
                        <a:pt x="105728" y="57126"/>
                        <a:pt x="100013" y="56174"/>
                        <a:pt x="94297" y="56174"/>
                      </a:cubicBezTo>
                      <a:cubicBezTo>
                        <a:pt x="82867" y="56174"/>
                        <a:pt x="74295" y="59983"/>
                        <a:pt x="68580" y="66647"/>
                      </a:cubicBezTo>
                      <a:cubicBezTo>
                        <a:pt x="62865" y="74264"/>
                        <a:pt x="59055" y="83785"/>
                        <a:pt x="59055" y="96163"/>
                      </a:cubicBezTo>
                      <a:cubicBezTo>
                        <a:pt x="59055" y="110444"/>
                        <a:pt x="62865" y="121869"/>
                        <a:pt x="69532" y="128534"/>
                      </a:cubicBezTo>
                      <a:cubicBezTo>
                        <a:pt x="76200" y="136151"/>
                        <a:pt x="86678" y="139007"/>
                        <a:pt x="100965" y="139007"/>
                      </a:cubicBezTo>
                      <a:cubicBezTo>
                        <a:pt x="114300" y="139007"/>
                        <a:pt x="125730" y="133295"/>
                        <a:pt x="133350" y="122822"/>
                      </a:cubicBezTo>
                      <a:lnTo>
                        <a:pt x="86678" y="122822"/>
                      </a:lnTo>
                      <a:lnTo>
                        <a:pt x="86678" y="81881"/>
                      </a:lnTo>
                      <a:lnTo>
                        <a:pt x="181928" y="81881"/>
                      </a:lnTo>
                      <a:lnTo>
                        <a:pt x="181928" y="139960"/>
                      </a:lnTo>
                      <a:cubicBezTo>
                        <a:pt x="174307" y="154241"/>
                        <a:pt x="162878" y="165666"/>
                        <a:pt x="148590" y="175187"/>
                      </a:cubicBezTo>
                      <a:cubicBezTo>
                        <a:pt x="134303" y="184708"/>
                        <a:pt x="116205" y="190421"/>
                        <a:pt x="94297" y="190421"/>
                      </a:cubicBezTo>
                      <a:cubicBezTo>
                        <a:pt x="75247" y="190421"/>
                        <a:pt x="58103" y="186613"/>
                        <a:pt x="43815" y="178044"/>
                      </a:cubicBezTo>
                      <a:cubicBezTo>
                        <a:pt x="29528" y="170427"/>
                        <a:pt x="19050" y="159002"/>
                        <a:pt x="11430" y="144720"/>
                      </a:cubicBezTo>
                      <a:cubicBezTo>
                        <a:pt x="3810" y="130438"/>
                        <a:pt x="0" y="114253"/>
                        <a:pt x="0" y="95210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3345" y="0"/>
                      </a:cubicBezTo>
                      <a:cubicBezTo>
                        <a:pt x="118110" y="0"/>
                        <a:pt x="137160" y="5713"/>
                        <a:pt x="152400" y="17138"/>
                      </a:cubicBezTo>
                      <a:cubicBezTo>
                        <a:pt x="167640" y="28563"/>
                        <a:pt x="177165" y="44749"/>
                        <a:pt x="180022" y="64743"/>
                      </a:cubicBezTo>
                      <a:lnTo>
                        <a:pt x="119063" y="647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7" name="Freeform 176">
                  <a:extLst>
                    <a:ext uri="{FF2B5EF4-FFF2-40B4-BE49-F238E27FC236}">
                      <a16:creationId xmlns:a16="http://schemas.microsoft.com/office/drawing/2014/main" id="{3001EE7E-08C5-4E54-8AC7-0FB5B82E0192}"/>
                    </a:ext>
                  </a:extLst>
                </p:cNvPr>
                <p:cNvSpPr/>
                <p:nvPr/>
              </p:nvSpPr>
              <p:spPr>
                <a:xfrm>
                  <a:off x="11383009" y="5793149"/>
                  <a:ext cx="157162" cy="186612"/>
                </a:xfrm>
                <a:custGeom>
                  <a:avLst/>
                  <a:gdLst>
                    <a:gd name="connsiteX0" fmla="*/ 93345 w 157162"/>
                    <a:gd name="connsiteY0" fmla="*/ 185660 h 186612"/>
                    <a:gd name="connsiteX1" fmla="*/ 58103 w 157162"/>
                    <a:gd name="connsiteY1" fmla="*/ 119013 h 186612"/>
                    <a:gd name="connsiteX2" fmla="*/ 58103 w 157162"/>
                    <a:gd name="connsiteY2" fmla="*/ 119013 h 186612"/>
                    <a:gd name="connsiteX3" fmla="*/ 58103 w 157162"/>
                    <a:gd name="connsiteY3" fmla="*/ 185660 h 186612"/>
                    <a:gd name="connsiteX4" fmla="*/ 0 w 157162"/>
                    <a:gd name="connsiteY4" fmla="*/ 185660 h 186612"/>
                    <a:gd name="connsiteX5" fmla="*/ 0 w 157162"/>
                    <a:gd name="connsiteY5" fmla="*/ 0 h 186612"/>
                    <a:gd name="connsiteX6" fmla="*/ 86678 w 157162"/>
                    <a:gd name="connsiteY6" fmla="*/ 0 h 186612"/>
                    <a:gd name="connsiteX7" fmla="*/ 125730 w 157162"/>
                    <a:gd name="connsiteY7" fmla="*/ 7617 h 186612"/>
                    <a:gd name="connsiteX8" fmla="*/ 149543 w 157162"/>
                    <a:gd name="connsiteY8" fmla="*/ 29515 h 186612"/>
                    <a:gd name="connsiteX9" fmla="*/ 157163 w 157162"/>
                    <a:gd name="connsiteY9" fmla="*/ 60935 h 186612"/>
                    <a:gd name="connsiteX10" fmla="*/ 146685 w 157162"/>
                    <a:gd name="connsiteY10" fmla="*/ 94258 h 186612"/>
                    <a:gd name="connsiteX11" fmla="*/ 117158 w 157162"/>
                    <a:gd name="connsiteY11" fmla="*/ 115205 h 186612"/>
                    <a:gd name="connsiteX12" fmla="*/ 157163 w 157162"/>
                    <a:gd name="connsiteY12" fmla="*/ 186612 h 186612"/>
                    <a:gd name="connsiteX13" fmla="*/ 93345 w 157162"/>
                    <a:gd name="connsiteY13" fmla="*/ 186612 h 186612"/>
                    <a:gd name="connsiteX14" fmla="*/ 58103 w 157162"/>
                    <a:gd name="connsiteY14" fmla="*/ 79977 h 186612"/>
                    <a:gd name="connsiteX15" fmla="*/ 80963 w 157162"/>
                    <a:gd name="connsiteY15" fmla="*/ 79977 h 186612"/>
                    <a:gd name="connsiteX16" fmla="*/ 93345 w 157162"/>
                    <a:gd name="connsiteY16" fmla="*/ 76168 h 186612"/>
                    <a:gd name="connsiteX17" fmla="*/ 97155 w 157162"/>
                    <a:gd name="connsiteY17" fmla="*/ 63791 h 186612"/>
                    <a:gd name="connsiteX18" fmla="*/ 92393 w 157162"/>
                    <a:gd name="connsiteY18" fmla="*/ 52366 h 186612"/>
                    <a:gd name="connsiteX19" fmla="*/ 80010 w 157162"/>
                    <a:gd name="connsiteY19" fmla="*/ 48557 h 186612"/>
                    <a:gd name="connsiteX20" fmla="*/ 57150 w 157162"/>
                    <a:gd name="connsiteY20" fmla="*/ 48557 h 186612"/>
                    <a:gd name="connsiteX21" fmla="*/ 57150 w 157162"/>
                    <a:gd name="connsiteY21" fmla="*/ 79977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7162" h="186612">
                      <a:moveTo>
                        <a:pt x="93345" y="185660"/>
                      </a:moveTo>
                      <a:lnTo>
                        <a:pt x="58103" y="119013"/>
                      </a:lnTo>
                      <a:lnTo>
                        <a:pt x="58103" y="119013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86678" y="0"/>
                      </a:lnTo>
                      <a:cubicBezTo>
                        <a:pt x="101918" y="0"/>
                        <a:pt x="114300" y="2856"/>
                        <a:pt x="125730" y="7617"/>
                      </a:cubicBezTo>
                      <a:cubicBezTo>
                        <a:pt x="136208" y="13329"/>
                        <a:pt x="144780" y="19994"/>
                        <a:pt x="149543" y="29515"/>
                      </a:cubicBezTo>
                      <a:cubicBezTo>
                        <a:pt x="154305" y="39036"/>
                        <a:pt x="157163" y="49509"/>
                        <a:pt x="157163" y="60935"/>
                      </a:cubicBezTo>
                      <a:cubicBezTo>
                        <a:pt x="157163" y="73312"/>
                        <a:pt x="153353" y="84737"/>
                        <a:pt x="146685" y="94258"/>
                      </a:cubicBezTo>
                      <a:cubicBezTo>
                        <a:pt x="140018" y="103779"/>
                        <a:pt x="129540" y="110444"/>
                        <a:pt x="117158" y="115205"/>
                      </a:cubicBezTo>
                      <a:lnTo>
                        <a:pt x="157163" y="186612"/>
                      </a:lnTo>
                      <a:lnTo>
                        <a:pt x="93345" y="186612"/>
                      </a:lnTo>
                      <a:close/>
                      <a:moveTo>
                        <a:pt x="58103" y="79977"/>
                      </a:moveTo>
                      <a:lnTo>
                        <a:pt x="80963" y="79977"/>
                      </a:lnTo>
                      <a:cubicBezTo>
                        <a:pt x="86678" y="79977"/>
                        <a:pt x="90488" y="79025"/>
                        <a:pt x="93345" y="76168"/>
                      </a:cubicBezTo>
                      <a:cubicBezTo>
                        <a:pt x="96203" y="73312"/>
                        <a:pt x="97155" y="69504"/>
                        <a:pt x="97155" y="63791"/>
                      </a:cubicBezTo>
                      <a:cubicBezTo>
                        <a:pt x="97155" y="59030"/>
                        <a:pt x="95250" y="55222"/>
                        <a:pt x="92393" y="52366"/>
                      </a:cubicBezTo>
                      <a:cubicBezTo>
                        <a:pt x="89535" y="49509"/>
                        <a:pt x="85725" y="48557"/>
                        <a:pt x="80010" y="48557"/>
                      </a:cubicBezTo>
                      <a:lnTo>
                        <a:pt x="57150" y="48557"/>
                      </a:lnTo>
                      <a:lnTo>
                        <a:pt x="57150" y="799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8" name="Freeform 177">
                  <a:extLst>
                    <a:ext uri="{FF2B5EF4-FFF2-40B4-BE49-F238E27FC236}">
                      <a16:creationId xmlns:a16="http://schemas.microsoft.com/office/drawing/2014/main" id="{DE5CFEA2-0DBA-7B32-B22A-71FE6EC0CFC3}"/>
                    </a:ext>
                  </a:extLst>
                </p:cNvPr>
                <p:cNvSpPr/>
                <p:nvPr/>
              </p:nvSpPr>
              <p:spPr>
                <a:xfrm>
                  <a:off x="11558269" y="5793149"/>
                  <a:ext cx="58102" cy="185660"/>
                </a:xfrm>
                <a:custGeom>
                  <a:avLst/>
                  <a:gdLst>
                    <a:gd name="connsiteX0" fmla="*/ 58103 w 58102"/>
                    <a:gd name="connsiteY0" fmla="*/ 0 h 185660"/>
                    <a:gd name="connsiteX1" fmla="*/ 58103 w 58102"/>
                    <a:gd name="connsiteY1" fmla="*/ 185660 h 185660"/>
                    <a:gd name="connsiteX2" fmla="*/ 0 w 58102"/>
                    <a:gd name="connsiteY2" fmla="*/ 185660 h 185660"/>
                    <a:gd name="connsiteX3" fmla="*/ 0 w 58102"/>
                    <a:gd name="connsiteY3" fmla="*/ 0 h 185660"/>
                    <a:gd name="connsiteX4" fmla="*/ 58103 w 58102"/>
                    <a:gd name="connsiteY4" fmla="*/ 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02" h="185660">
                      <a:moveTo>
                        <a:pt x="58103" y="0"/>
                      </a:move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9" name="Freeform 178">
                  <a:extLst>
                    <a:ext uri="{FF2B5EF4-FFF2-40B4-BE49-F238E27FC236}">
                      <a16:creationId xmlns:a16="http://schemas.microsoft.com/office/drawing/2014/main" id="{762E4429-085D-6291-9250-795C2F77E95C}"/>
                    </a:ext>
                  </a:extLst>
                </p:cNvPr>
                <p:cNvSpPr/>
                <p:nvPr/>
              </p:nvSpPr>
              <p:spPr>
                <a:xfrm>
                  <a:off x="10982007" y="6007373"/>
                  <a:ext cx="131445" cy="186612"/>
                </a:xfrm>
                <a:custGeom>
                  <a:avLst/>
                  <a:gdLst>
                    <a:gd name="connsiteX0" fmla="*/ 131445 w 131445"/>
                    <a:gd name="connsiteY0" fmla="*/ 0 h 186612"/>
                    <a:gd name="connsiteX1" fmla="*/ 131445 w 131445"/>
                    <a:gd name="connsiteY1" fmla="*/ 46653 h 186612"/>
                    <a:gd name="connsiteX2" fmla="*/ 58103 w 131445"/>
                    <a:gd name="connsiteY2" fmla="*/ 46653 h 186612"/>
                    <a:gd name="connsiteX3" fmla="*/ 58103 w 131445"/>
                    <a:gd name="connsiteY3" fmla="*/ 72360 h 186612"/>
                    <a:gd name="connsiteX4" fmla="*/ 110490 w 131445"/>
                    <a:gd name="connsiteY4" fmla="*/ 72360 h 186612"/>
                    <a:gd name="connsiteX5" fmla="*/ 110490 w 131445"/>
                    <a:gd name="connsiteY5" fmla="*/ 116157 h 186612"/>
                    <a:gd name="connsiteX6" fmla="*/ 58103 w 131445"/>
                    <a:gd name="connsiteY6" fmla="*/ 116157 h 186612"/>
                    <a:gd name="connsiteX7" fmla="*/ 58103 w 131445"/>
                    <a:gd name="connsiteY7" fmla="*/ 186612 h 186612"/>
                    <a:gd name="connsiteX8" fmla="*/ 0 w 131445"/>
                    <a:gd name="connsiteY8" fmla="*/ 186612 h 186612"/>
                    <a:gd name="connsiteX9" fmla="*/ 0 w 131445"/>
                    <a:gd name="connsiteY9" fmla="*/ 952 h 186612"/>
                    <a:gd name="connsiteX10" fmla="*/ 131445 w 131445"/>
                    <a:gd name="connsiteY10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1445" h="186612">
                      <a:moveTo>
                        <a:pt x="131445" y="0"/>
                      </a:moveTo>
                      <a:lnTo>
                        <a:pt x="131445" y="46653"/>
                      </a:lnTo>
                      <a:lnTo>
                        <a:pt x="58103" y="46653"/>
                      </a:lnTo>
                      <a:lnTo>
                        <a:pt x="58103" y="72360"/>
                      </a:lnTo>
                      <a:lnTo>
                        <a:pt x="110490" y="72360"/>
                      </a:lnTo>
                      <a:lnTo>
                        <a:pt x="110490" y="116157"/>
                      </a:lnTo>
                      <a:lnTo>
                        <a:pt x="58103" y="116157"/>
                      </a:lnTo>
                      <a:lnTo>
                        <a:pt x="58103" y="186612"/>
                      </a:lnTo>
                      <a:lnTo>
                        <a:pt x="0" y="186612"/>
                      </a:lnTo>
                      <a:lnTo>
                        <a:pt x="0" y="952"/>
                      </a:lnTo>
                      <a:lnTo>
                        <a:pt x="131445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0" name="Freeform 179">
                  <a:extLst>
                    <a:ext uri="{FF2B5EF4-FFF2-40B4-BE49-F238E27FC236}">
                      <a16:creationId xmlns:a16="http://schemas.microsoft.com/office/drawing/2014/main" id="{86208DB4-049F-300B-2910-F2EE7C7C1192}"/>
                    </a:ext>
                  </a:extLst>
                </p:cNvPr>
                <p:cNvSpPr/>
                <p:nvPr/>
              </p:nvSpPr>
              <p:spPr>
                <a:xfrm>
                  <a:off x="11126787" y="6002612"/>
                  <a:ext cx="191452" cy="192325"/>
                </a:xfrm>
                <a:custGeom>
                  <a:avLst/>
                  <a:gdLst>
                    <a:gd name="connsiteX0" fmla="*/ 48578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2 h 192325"/>
                    <a:gd name="connsiteX3" fmla="*/ 13335 w 191452"/>
                    <a:gd name="connsiteY3" fmla="*/ 46653 h 192325"/>
                    <a:gd name="connsiteX4" fmla="*/ 48578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3 w 191452"/>
                    <a:gd name="connsiteY8" fmla="*/ 96162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8 w 191452"/>
                    <a:gd name="connsiteY12" fmla="*/ 179948 h 192325"/>
                    <a:gd name="connsiteX13" fmla="*/ 123825 w 191452"/>
                    <a:gd name="connsiteY13" fmla="*/ 126630 h 192325"/>
                    <a:gd name="connsiteX14" fmla="*/ 133350 w 191452"/>
                    <a:gd name="connsiteY14" fmla="*/ 96162 h 192325"/>
                    <a:gd name="connsiteX15" fmla="*/ 123825 w 191452"/>
                    <a:gd name="connsiteY15" fmla="*/ 65695 h 192325"/>
                    <a:gd name="connsiteX16" fmla="*/ 97155 w 191452"/>
                    <a:gd name="connsiteY16" fmla="*/ 54270 h 192325"/>
                    <a:gd name="connsiteX17" fmla="*/ 70485 w 191452"/>
                    <a:gd name="connsiteY17" fmla="*/ 65695 h 192325"/>
                    <a:gd name="connsiteX18" fmla="*/ 60960 w 191452"/>
                    <a:gd name="connsiteY18" fmla="*/ 96162 h 192325"/>
                    <a:gd name="connsiteX19" fmla="*/ 70485 w 191452"/>
                    <a:gd name="connsiteY19" fmla="*/ 126630 h 192325"/>
                    <a:gd name="connsiteX20" fmla="*/ 97155 w 191452"/>
                    <a:gd name="connsiteY20" fmla="*/ 138055 h 192325"/>
                    <a:gd name="connsiteX21" fmla="*/ 123825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8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2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1"/>
                        <a:pt x="33338" y="20946"/>
                        <a:pt x="48578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5253" y="0"/>
                        <a:pt x="130493" y="3808"/>
                        <a:pt x="144780" y="12377"/>
                      </a:cubicBezTo>
                      <a:cubicBezTo>
                        <a:pt x="159068" y="20946"/>
                        <a:pt x="170497" y="31419"/>
                        <a:pt x="179070" y="46653"/>
                      </a:cubicBezTo>
                      <a:cubicBezTo>
                        <a:pt x="187643" y="60935"/>
                        <a:pt x="191453" y="77120"/>
                        <a:pt x="191453" y="96162"/>
                      </a:cubicBezTo>
                      <a:cubicBezTo>
                        <a:pt x="191453" y="114253"/>
                        <a:pt x="187643" y="130438"/>
                        <a:pt x="179070" y="145672"/>
                      </a:cubicBezTo>
                      <a:cubicBezTo>
                        <a:pt x="170497" y="159954"/>
                        <a:pt x="159068" y="171379"/>
                        <a:pt x="144780" y="179948"/>
                      </a:cubicBezTo>
                      <a:cubicBezTo>
                        <a:pt x="130493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8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3" y="119013"/>
                        <a:pt x="133350" y="109492"/>
                        <a:pt x="133350" y="96162"/>
                      </a:cubicBezTo>
                      <a:cubicBezTo>
                        <a:pt x="133350" y="83785"/>
                        <a:pt x="130493" y="73312"/>
                        <a:pt x="123825" y="65695"/>
                      </a:cubicBezTo>
                      <a:cubicBezTo>
                        <a:pt x="117157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8" y="73312"/>
                        <a:pt x="60960" y="82833"/>
                        <a:pt x="60960" y="96162"/>
                      </a:cubicBezTo>
                      <a:cubicBezTo>
                        <a:pt x="60960" y="108540"/>
                        <a:pt x="63818" y="119013"/>
                        <a:pt x="70485" y="126630"/>
                      </a:cubicBezTo>
                      <a:cubicBezTo>
                        <a:pt x="77153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7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1" name="Freeform 180">
                  <a:extLst>
                    <a:ext uri="{FF2B5EF4-FFF2-40B4-BE49-F238E27FC236}">
                      <a16:creationId xmlns:a16="http://schemas.microsoft.com/office/drawing/2014/main" id="{C8828254-0383-7640-30E6-26907B30F60C}"/>
                    </a:ext>
                  </a:extLst>
                </p:cNvPr>
                <p:cNvSpPr/>
                <p:nvPr/>
              </p:nvSpPr>
              <p:spPr>
                <a:xfrm>
                  <a:off x="11333480" y="6002612"/>
                  <a:ext cx="191452" cy="192325"/>
                </a:xfrm>
                <a:custGeom>
                  <a:avLst/>
                  <a:gdLst>
                    <a:gd name="connsiteX0" fmla="*/ 48577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2 h 192325"/>
                    <a:gd name="connsiteX3" fmla="*/ 13335 w 191452"/>
                    <a:gd name="connsiteY3" fmla="*/ 46653 h 192325"/>
                    <a:gd name="connsiteX4" fmla="*/ 48577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2 w 191452"/>
                    <a:gd name="connsiteY8" fmla="*/ 96162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7 w 191452"/>
                    <a:gd name="connsiteY12" fmla="*/ 179948 h 192325"/>
                    <a:gd name="connsiteX13" fmla="*/ 123825 w 191452"/>
                    <a:gd name="connsiteY13" fmla="*/ 126630 h 192325"/>
                    <a:gd name="connsiteX14" fmla="*/ 133350 w 191452"/>
                    <a:gd name="connsiteY14" fmla="*/ 96162 h 192325"/>
                    <a:gd name="connsiteX15" fmla="*/ 123825 w 191452"/>
                    <a:gd name="connsiteY15" fmla="*/ 65695 h 192325"/>
                    <a:gd name="connsiteX16" fmla="*/ 97155 w 191452"/>
                    <a:gd name="connsiteY16" fmla="*/ 54270 h 192325"/>
                    <a:gd name="connsiteX17" fmla="*/ 70485 w 191452"/>
                    <a:gd name="connsiteY17" fmla="*/ 65695 h 192325"/>
                    <a:gd name="connsiteX18" fmla="*/ 60960 w 191452"/>
                    <a:gd name="connsiteY18" fmla="*/ 96162 h 192325"/>
                    <a:gd name="connsiteX19" fmla="*/ 70485 w 191452"/>
                    <a:gd name="connsiteY19" fmla="*/ 126630 h 192325"/>
                    <a:gd name="connsiteX20" fmla="*/ 97155 w 191452"/>
                    <a:gd name="connsiteY20" fmla="*/ 138055 h 192325"/>
                    <a:gd name="connsiteX21" fmla="*/ 123825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7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2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1"/>
                        <a:pt x="33338" y="20946"/>
                        <a:pt x="48577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5252" y="0"/>
                        <a:pt x="130492" y="3808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0"/>
                        <a:pt x="191452" y="96162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80010" y="192325"/>
                        <a:pt x="63817" y="188517"/>
                        <a:pt x="48577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2" y="119013"/>
                        <a:pt x="133350" y="109492"/>
                        <a:pt x="133350" y="96162"/>
                      </a:cubicBezTo>
                      <a:cubicBezTo>
                        <a:pt x="133350" y="83785"/>
                        <a:pt x="130492" y="73312"/>
                        <a:pt x="123825" y="65695"/>
                      </a:cubicBezTo>
                      <a:cubicBezTo>
                        <a:pt x="117157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7" y="73312"/>
                        <a:pt x="60960" y="82833"/>
                        <a:pt x="60960" y="96162"/>
                      </a:cubicBezTo>
                      <a:cubicBezTo>
                        <a:pt x="60960" y="108540"/>
                        <a:pt x="63817" y="119013"/>
                        <a:pt x="70485" y="126630"/>
                      </a:cubicBezTo>
                      <a:cubicBezTo>
                        <a:pt x="77152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7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2" name="Freeform 181">
                  <a:extLst>
                    <a:ext uri="{FF2B5EF4-FFF2-40B4-BE49-F238E27FC236}">
                      <a16:creationId xmlns:a16="http://schemas.microsoft.com/office/drawing/2014/main" id="{8640FB5F-2D24-0E45-EBED-0CF82094BD34}"/>
                    </a:ext>
                  </a:extLst>
                </p:cNvPr>
                <p:cNvSpPr/>
                <p:nvPr/>
              </p:nvSpPr>
              <p:spPr>
                <a:xfrm>
                  <a:off x="11546840" y="6006420"/>
                  <a:ext cx="173354" cy="185660"/>
                </a:xfrm>
                <a:custGeom>
                  <a:avLst/>
                  <a:gdLst>
                    <a:gd name="connsiteX0" fmla="*/ 128588 w 173354"/>
                    <a:gd name="connsiteY0" fmla="*/ 12377 h 185660"/>
                    <a:gd name="connsiteX1" fmla="*/ 161925 w 173354"/>
                    <a:gd name="connsiteY1" fmla="*/ 44749 h 185660"/>
                    <a:gd name="connsiteX2" fmla="*/ 173355 w 173354"/>
                    <a:gd name="connsiteY2" fmla="*/ 92354 h 185660"/>
                    <a:gd name="connsiteX3" fmla="*/ 161925 w 173354"/>
                    <a:gd name="connsiteY3" fmla="*/ 139959 h 185660"/>
                    <a:gd name="connsiteX4" fmla="*/ 128588 w 173354"/>
                    <a:gd name="connsiteY4" fmla="*/ 173283 h 185660"/>
                    <a:gd name="connsiteX5" fmla="*/ 77153 w 173354"/>
                    <a:gd name="connsiteY5" fmla="*/ 185660 h 185660"/>
                    <a:gd name="connsiteX6" fmla="*/ 0 w 173354"/>
                    <a:gd name="connsiteY6" fmla="*/ 185660 h 185660"/>
                    <a:gd name="connsiteX7" fmla="*/ 0 w 173354"/>
                    <a:gd name="connsiteY7" fmla="*/ 0 h 185660"/>
                    <a:gd name="connsiteX8" fmla="*/ 77153 w 173354"/>
                    <a:gd name="connsiteY8" fmla="*/ 0 h 185660"/>
                    <a:gd name="connsiteX9" fmla="*/ 128588 w 173354"/>
                    <a:gd name="connsiteY9" fmla="*/ 12377 h 185660"/>
                    <a:gd name="connsiteX10" fmla="*/ 103822 w 173354"/>
                    <a:gd name="connsiteY10" fmla="*/ 123774 h 185660"/>
                    <a:gd name="connsiteX11" fmla="*/ 115253 w 173354"/>
                    <a:gd name="connsiteY11" fmla="*/ 93306 h 185660"/>
                    <a:gd name="connsiteX12" fmla="*/ 103822 w 173354"/>
                    <a:gd name="connsiteY12" fmla="*/ 62839 h 185660"/>
                    <a:gd name="connsiteX13" fmla="*/ 72390 w 173354"/>
                    <a:gd name="connsiteY13" fmla="*/ 52366 h 185660"/>
                    <a:gd name="connsiteX14" fmla="*/ 58103 w 173354"/>
                    <a:gd name="connsiteY14" fmla="*/ 52366 h 185660"/>
                    <a:gd name="connsiteX15" fmla="*/ 58103 w 173354"/>
                    <a:gd name="connsiteY15" fmla="*/ 135199 h 185660"/>
                    <a:gd name="connsiteX16" fmla="*/ 72390 w 173354"/>
                    <a:gd name="connsiteY16" fmla="*/ 135199 h 185660"/>
                    <a:gd name="connsiteX17" fmla="*/ 103822 w 173354"/>
                    <a:gd name="connsiteY17" fmla="*/ 12377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3354" h="18566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8078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952"/>
                        <a:pt x="114300" y="4761"/>
                        <a:pt x="128588" y="12377"/>
                      </a:cubicBezTo>
                      <a:close/>
                      <a:moveTo>
                        <a:pt x="103822" y="123774"/>
                      </a:moveTo>
                      <a:cubicBezTo>
                        <a:pt x="111442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2" y="69504"/>
                        <a:pt x="103822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1390"/>
                        <a:pt x="103822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3" name="Freeform 182">
                  <a:extLst>
                    <a:ext uri="{FF2B5EF4-FFF2-40B4-BE49-F238E27FC236}">
                      <a16:creationId xmlns:a16="http://schemas.microsoft.com/office/drawing/2014/main" id="{EBD0D415-7522-D9BD-257F-07DACE37F680}"/>
                    </a:ext>
                  </a:extLst>
                </p:cNvPr>
                <p:cNvSpPr/>
                <p:nvPr/>
              </p:nvSpPr>
              <p:spPr>
                <a:xfrm>
                  <a:off x="10982007" y="6221596"/>
                  <a:ext cx="123825" cy="185660"/>
                </a:xfrm>
                <a:custGeom>
                  <a:avLst/>
                  <a:gdLst>
                    <a:gd name="connsiteX0" fmla="*/ 58103 w 123825"/>
                    <a:gd name="connsiteY0" fmla="*/ 45701 h 185660"/>
                    <a:gd name="connsiteX1" fmla="*/ 58103 w 123825"/>
                    <a:gd name="connsiteY1" fmla="*/ 68552 h 185660"/>
                    <a:gd name="connsiteX2" fmla="*/ 116205 w 123825"/>
                    <a:gd name="connsiteY2" fmla="*/ 68552 h 185660"/>
                    <a:gd name="connsiteX3" fmla="*/ 116205 w 123825"/>
                    <a:gd name="connsiteY3" fmla="*/ 112348 h 185660"/>
                    <a:gd name="connsiteX4" fmla="*/ 58103 w 123825"/>
                    <a:gd name="connsiteY4" fmla="*/ 112348 h 185660"/>
                    <a:gd name="connsiteX5" fmla="*/ 58103 w 123825"/>
                    <a:gd name="connsiteY5" fmla="*/ 139007 h 185660"/>
                    <a:gd name="connsiteX6" fmla="*/ 123825 w 123825"/>
                    <a:gd name="connsiteY6" fmla="*/ 139007 h 185660"/>
                    <a:gd name="connsiteX7" fmla="*/ 123825 w 123825"/>
                    <a:gd name="connsiteY7" fmla="*/ 185660 h 185660"/>
                    <a:gd name="connsiteX8" fmla="*/ 0 w 123825"/>
                    <a:gd name="connsiteY8" fmla="*/ 185660 h 185660"/>
                    <a:gd name="connsiteX9" fmla="*/ 0 w 123825"/>
                    <a:gd name="connsiteY9" fmla="*/ 0 h 185660"/>
                    <a:gd name="connsiteX10" fmla="*/ 123825 w 123825"/>
                    <a:gd name="connsiteY10" fmla="*/ 0 h 185660"/>
                    <a:gd name="connsiteX11" fmla="*/ 123825 w 123825"/>
                    <a:gd name="connsiteY11" fmla="*/ 46653 h 185660"/>
                    <a:gd name="connsiteX12" fmla="*/ 58103 w 123825"/>
                    <a:gd name="connsiteY12" fmla="*/ 46653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3825" h="185660">
                      <a:moveTo>
                        <a:pt x="58103" y="45701"/>
                      </a:moveTo>
                      <a:lnTo>
                        <a:pt x="58103" y="68552"/>
                      </a:lnTo>
                      <a:lnTo>
                        <a:pt x="116205" y="68552"/>
                      </a:lnTo>
                      <a:lnTo>
                        <a:pt x="116205" y="112348"/>
                      </a:lnTo>
                      <a:lnTo>
                        <a:pt x="58103" y="112348"/>
                      </a:lnTo>
                      <a:lnTo>
                        <a:pt x="58103" y="139007"/>
                      </a:lnTo>
                      <a:lnTo>
                        <a:pt x="123825" y="139007"/>
                      </a:lnTo>
                      <a:lnTo>
                        <a:pt x="123825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123825" y="0"/>
                      </a:lnTo>
                      <a:lnTo>
                        <a:pt x="123825" y="46653"/>
                      </a:lnTo>
                      <a:lnTo>
                        <a:pt x="58103" y="466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4" name="Freeform 183">
                  <a:extLst>
                    <a:ext uri="{FF2B5EF4-FFF2-40B4-BE49-F238E27FC236}">
                      <a16:creationId xmlns:a16="http://schemas.microsoft.com/office/drawing/2014/main" id="{239F06AA-3B86-0D88-2AF7-E6C79F973344}"/>
                    </a:ext>
                  </a:extLst>
                </p:cNvPr>
                <p:cNvSpPr/>
                <p:nvPr/>
              </p:nvSpPr>
              <p:spPr>
                <a:xfrm>
                  <a:off x="11127740" y="6220644"/>
                  <a:ext cx="173354" cy="185660"/>
                </a:xfrm>
                <a:custGeom>
                  <a:avLst/>
                  <a:gdLst>
                    <a:gd name="connsiteX0" fmla="*/ 128588 w 173354"/>
                    <a:gd name="connsiteY0" fmla="*/ 12377 h 185660"/>
                    <a:gd name="connsiteX1" fmla="*/ 161925 w 173354"/>
                    <a:gd name="connsiteY1" fmla="*/ 44749 h 185660"/>
                    <a:gd name="connsiteX2" fmla="*/ 173355 w 173354"/>
                    <a:gd name="connsiteY2" fmla="*/ 92354 h 185660"/>
                    <a:gd name="connsiteX3" fmla="*/ 161925 w 173354"/>
                    <a:gd name="connsiteY3" fmla="*/ 139959 h 185660"/>
                    <a:gd name="connsiteX4" fmla="*/ 128588 w 173354"/>
                    <a:gd name="connsiteY4" fmla="*/ 173283 h 185660"/>
                    <a:gd name="connsiteX5" fmla="*/ 77153 w 173354"/>
                    <a:gd name="connsiteY5" fmla="*/ 185660 h 185660"/>
                    <a:gd name="connsiteX6" fmla="*/ 0 w 173354"/>
                    <a:gd name="connsiteY6" fmla="*/ 185660 h 185660"/>
                    <a:gd name="connsiteX7" fmla="*/ 0 w 173354"/>
                    <a:gd name="connsiteY7" fmla="*/ 0 h 185660"/>
                    <a:gd name="connsiteX8" fmla="*/ 77153 w 173354"/>
                    <a:gd name="connsiteY8" fmla="*/ 0 h 185660"/>
                    <a:gd name="connsiteX9" fmla="*/ 128588 w 173354"/>
                    <a:gd name="connsiteY9" fmla="*/ 12377 h 185660"/>
                    <a:gd name="connsiteX10" fmla="*/ 103822 w 173354"/>
                    <a:gd name="connsiteY10" fmla="*/ 123774 h 185660"/>
                    <a:gd name="connsiteX11" fmla="*/ 115253 w 173354"/>
                    <a:gd name="connsiteY11" fmla="*/ 93306 h 185660"/>
                    <a:gd name="connsiteX12" fmla="*/ 103822 w 173354"/>
                    <a:gd name="connsiteY12" fmla="*/ 62839 h 185660"/>
                    <a:gd name="connsiteX13" fmla="*/ 72390 w 173354"/>
                    <a:gd name="connsiteY13" fmla="*/ 52366 h 185660"/>
                    <a:gd name="connsiteX14" fmla="*/ 58103 w 173354"/>
                    <a:gd name="connsiteY14" fmla="*/ 52366 h 185660"/>
                    <a:gd name="connsiteX15" fmla="*/ 58103 w 173354"/>
                    <a:gd name="connsiteY15" fmla="*/ 135199 h 185660"/>
                    <a:gd name="connsiteX16" fmla="*/ 72390 w 173354"/>
                    <a:gd name="connsiteY16" fmla="*/ 135199 h 185660"/>
                    <a:gd name="connsiteX17" fmla="*/ 103822 w 173354"/>
                    <a:gd name="connsiteY17" fmla="*/ 12377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3354" h="18566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8078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0"/>
                        <a:pt x="114300" y="3809"/>
                        <a:pt x="128588" y="12377"/>
                      </a:cubicBezTo>
                      <a:close/>
                      <a:moveTo>
                        <a:pt x="103822" y="123774"/>
                      </a:moveTo>
                      <a:cubicBezTo>
                        <a:pt x="111442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2" y="69504"/>
                        <a:pt x="103822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0438"/>
                        <a:pt x="103822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5" name="Freeform 184">
                  <a:extLst>
                    <a:ext uri="{FF2B5EF4-FFF2-40B4-BE49-F238E27FC236}">
                      <a16:creationId xmlns:a16="http://schemas.microsoft.com/office/drawing/2014/main" id="{9E69E5E4-04A2-8538-F4AD-EC7EABFA9B2B}"/>
                    </a:ext>
                  </a:extLst>
                </p:cNvPr>
                <p:cNvSpPr/>
                <p:nvPr/>
              </p:nvSpPr>
              <p:spPr>
                <a:xfrm>
                  <a:off x="11321097" y="6220644"/>
                  <a:ext cx="165734" cy="188516"/>
                </a:xfrm>
                <a:custGeom>
                  <a:avLst/>
                  <a:gdLst>
                    <a:gd name="connsiteX0" fmla="*/ 59055 w 165734"/>
                    <a:gd name="connsiteY0" fmla="*/ 0 h 188516"/>
                    <a:gd name="connsiteX1" fmla="*/ 59055 w 165734"/>
                    <a:gd name="connsiteY1" fmla="*/ 104732 h 188516"/>
                    <a:gd name="connsiteX2" fmla="*/ 64770 w 165734"/>
                    <a:gd name="connsiteY2" fmla="*/ 124726 h 188516"/>
                    <a:gd name="connsiteX3" fmla="*/ 82868 w 165734"/>
                    <a:gd name="connsiteY3" fmla="*/ 132343 h 188516"/>
                    <a:gd name="connsiteX4" fmla="*/ 101918 w 165734"/>
                    <a:gd name="connsiteY4" fmla="*/ 124726 h 188516"/>
                    <a:gd name="connsiteX5" fmla="*/ 107633 w 165734"/>
                    <a:gd name="connsiteY5" fmla="*/ 104732 h 188516"/>
                    <a:gd name="connsiteX6" fmla="*/ 107633 w 165734"/>
                    <a:gd name="connsiteY6" fmla="*/ 0 h 188516"/>
                    <a:gd name="connsiteX7" fmla="*/ 165735 w 165734"/>
                    <a:gd name="connsiteY7" fmla="*/ 0 h 188516"/>
                    <a:gd name="connsiteX8" fmla="*/ 165735 w 165734"/>
                    <a:gd name="connsiteY8" fmla="*/ 104732 h 188516"/>
                    <a:gd name="connsiteX9" fmla="*/ 154305 w 165734"/>
                    <a:gd name="connsiteY9" fmla="*/ 150433 h 188516"/>
                    <a:gd name="connsiteX10" fmla="*/ 123825 w 165734"/>
                    <a:gd name="connsiteY10" fmla="*/ 178996 h 188516"/>
                    <a:gd name="connsiteX11" fmla="*/ 80963 w 165734"/>
                    <a:gd name="connsiteY11" fmla="*/ 188517 h 188516"/>
                    <a:gd name="connsiteX12" fmla="*/ 39053 w 165734"/>
                    <a:gd name="connsiteY12" fmla="*/ 178996 h 188516"/>
                    <a:gd name="connsiteX13" fmla="*/ 10478 w 165734"/>
                    <a:gd name="connsiteY13" fmla="*/ 150433 h 188516"/>
                    <a:gd name="connsiteX14" fmla="*/ 0 w 165734"/>
                    <a:gd name="connsiteY14" fmla="*/ 104732 h 188516"/>
                    <a:gd name="connsiteX15" fmla="*/ 0 w 165734"/>
                    <a:gd name="connsiteY15" fmla="*/ 0 h 188516"/>
                    <a:gd name="connsiteX16" fmla="*/ 59055 w 165734"/>
                    <a:gd name="connsiteY16" fmla="*/ 0 h 188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5734" h="188516">
                      <a:moveTo>
                        <a:pt x="59055" y="0"/>
                      </a:moveTo>
                      <a:lnTo>
                        <a:pt x="59055" y="104732"/>
                      </a:lnTo>
                      <a:cubicBezTo>
                        <a:pt x="59055" y="113301"/>
                        <a:pt x="60960" y="119965"/>
                        <a:pt x="64770" y="124726"/>
                      </a:cubicBezTo>
                      <a:cubicBezTo>
                        <a:pt x="68580" y="129486"/>
                        <a:pt x="74295" y="132343"/>
                        <a:pt x="82868" y="132343"/>
                      </a:cubicBezTo>
                      <a:cubicBezTo>
                        <a:pt x="91440" y="132343"/>
                        <a:pt x="97155" y="129486"/>
                        <a:pt x="101918" y="124726"/>
                      </a:cubicBezTo>
                      <a:cubicBezTo>
                        <a:pt x="105728" y="119965"/>
                        <a:pt x="107633" y="113301"/>
                        <a:pt x="107633" y="104732"/>
                      </a:cubicBezTo>
                      <a:lnTo>
                        <a:pt x="107633" y="0"/>
                      </a:lnTo>
                      <a:lnTo>
                        <a:pt x="165735" y="0"/>
                      </a:lnTo>
                      <a:lnTo>
                        <a:pt x="165735" y="104732"/>
                      </a:lnTo>
                      <a:cubicBezTo>
                        <a:pt x="165735" y="122822"/>
                        <a:pt x="161925" y="137103"/>
                        <a:pt x="154305" y="150433"/>
                      </a:cubicBezTo>
                      <a:cubicBezTo>
                        <a:pt x="146685" y="162810"/>
                        <a:pt x="137160" y="172331"/>
                        <a:pt x="123825" y="178996"/>
                      </a:cubicBezTo>
                      <a:cubicBezTo>
                        <a:pt x="111443" y="185660"/>
                        <a:pt x="97155" y="188517"/>
                        <a:pt x="80963" y="188517"/>
                      </a:cubicBezTo>
                      <a:cubicBezTo>
                        <a:pt x="64770" y="188517"/>
                        <a:pt x="51435" y="185660"/>
                        <a:pt x="39053" y="178996"/>
                      </a:cubicBezTo>
                      <a:cubicBezTo>
                        <a:pt x="26670" y="172331"/>
                        <a:pt x="17145" y="163762"/>
                        <a:pt x="10478" y="150433"/>
                      </a:cubicBezTo>
                      <a:cubicBezTo>
                        <a:pt x="3810" y="138055"/>
                        <a:pt x="0" y="122822"/>
                        <a:pt x="0" y="104732"/>
                      </a:cubicBezTo>
                      <a:lnTo>
                        <a:pt x="0" y="0"/>
                      </a:lnTo>
                      <a:lnTo>
                        <a:pt x="590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7" name="Graphic 47">
                <a:extLst>
                  <a:ext uri="{FF2B5EF4-FFF2-40B4-BE49-F238E27FC236}">
                    <a16:creationId xmlns:a16="http://schemas.microsoft.com/office/drawing/2014/main" id="{6F0CE7EB-260B-AED0-7ECB-0D4111FDB8BE}"/>
                  </a:ext>
                </a:extLst>
              </p:cNvPr>
              <p:cNvGrpSpPr/>
              <p:nvPr/>
            </p:nvGrpSpPr>
            <p:grpSpPr>
              <a:xfrm>
                <a:off x="10976292" y="5214269"/>
                <a:ext cx="904875" cy="408452"/>
                <a:chOff x="10976292" y="5214269"/>
                <a:chExt cx="904875" cy="408452"/>
              </a:xfrm>
              <a:solidFill>
                <a:srgbClr val="FFFFFF"/>
              </a:solidFill>
            </p:grpSpPr>
            <p:sp>
              <p:nvSpPr>
                <p:cNvPr id="161" name="Freeform 160">
                  <a:extLst>
                    <a:ext uri="{FF2B5EF4-FFF2-40B4-BE49-F238E27FC236}">
                      <a16:creationId xmlns:a16="http://schemas.microsoft.com/office/drawing/2014/main" id="{0922034D-04F9-9E4E-66FA-10EF7CF0286B}"/>
                    </a:ext>
                  </a:extLst>
                </p:cNvPr>
                <p:cNvSpPr/>
                <p:nvPr/>
              </p:nvSpPr>
              <p:spPr>
                <a:xfrm>
                  <a:off x="10982007" y="5219030"/>
                  <a:ext cx="160020" cy="186612"/>
                </a:xfrm>
                <a:custGeom>
                  <a:avLst/>
                  <a:gdLst>
                    <a:gd name="connsiteX0" fmla="*/ 150495 w 160020"/>
                    <a:gd name="connsiteY0" fmla="*/ 106636 h 186612"/>
                    <a:gd name="connsiteX1" fmla="*/ 160020 w 160020"/>
                    <a:gd name="connsiteY1" fmla="*/ 135199 h 186612"/>
                    <a:gd name="connsiteX2" fmla="*/ 143828 w 160020"/>
                    <a:gd name="connsiteY2" fmla="*/ 173283 h 186612"/>
                    <a:gd name="connsiteX3" fmla="*/ 97155 w 160020"/>
                    <a:gd name="connsiteY3" fmla="*/ 186613 h 186612"/>
                    <a:gd name="connsiteX4" fmla="*/ 0 w 160020"/>
                    <a:gd name="connsiteY4" fmla="*/ 186613 h 186612"/>
                    <a:gd name="connsiteX5" fmla="*/ 0 w 160020"/>
                    <a:gd name="connsiteY5" fmla="*/ 0 h 186612"/>
                    <a:gd name="connsiteX6" fmla="*/ 95250 w 160020"/>
                    <a:gd name="connsiteY6" fmla="*/ 0 h 186612"/>
                    <a:gd name="connsiteX7" fmla="*/ 140018 w 160020"/>
                    <a:gd name="connsiteY7" fmla="*/ 12377 h 186612"/>
                    <a:gd name="connsiteX8" fmla="*/ 156210 w 160020"/>
                    <a:gd name="connsiteY8" fmla="*/ 48557 h 186612"/>
                    <a:gd name="connsiteX9" fmla="*/ 147638 w 160020"/>
                    <a:gd name="connsiteY9" fmla="*/ 76168 h 186612"/>
                    <a:gd name="connsiteX10" fmla="*/ 124778 w 160020"/>
                    <a:gd name="connsiteY10" fmla="*/ 91402 h 186612"/>
                    <a:gd name="connsiteX11" fmla="*/ 150495 w 160020"/>
                    <a:gd name="connsiteY11" fmla="*/ 106636 h 186612"/>
                    <a:gd name="connsiteX12" fmla="*/ 58103 w 160020"/>
                    <a:gd name="connsiteY12" fmla="*/ 72360 h 186612"/>
                    <a:gd name="connsiteX13" fmla="*/ 80963 w 160020"/>
                    <a:gd name="connsiteY13" fmla="*/ 72360 h 186612"/>
                    <a:gd name="connsiteX14" fmla="*/ 92393 w 160020"/>
                    <a:gd name="connsiteY14" fmla="*/ 69504 h 186612"/>
                    <a:gd name="connsiteX15" fmla="*/ 96203 w 160020"/>
                    <a:gd name="connsiteY15" fmla="*/ 59983 h 186612"/>
                    <a:gd name="connsiteX16" fmla="*/ 92393 w 160020"/>
                    <a:gd name="connsiteY16" fmla="*/ 49509 h 186612"/>
                    <a:gd name="connsiteX17" fmla="*/ 80963 w 160020"/>
                    <a:gd name="connsiteY17" fmla="*/ 46653 h 186612"/>
                    <a:gd name="connsiteX18" fmla="*/ 58103 w 160020"/>
                    <a:gd name="connsiteY18" fmla="*/ 46653 h 186612"/>
                    <a:gd name="connsiteX19" fmla="*/ 58103 w 160020"/>
                    <a:gd name="connsiteY19" fmla="*/ 72360 h 186612"/>
                    <a:gd name="connsiteX20" fmla="*/ 96203 w 160020"/>
                    <a:gd name="connsiteY20" fmla="*/ 136151 h 186612"/>
                    <a:gd name="connsiteX21" fmla="*/ 100013 w 160020"/>
                    <a:gd name="connsiteY21" fmla="*/ 126630 h 186612"/>
                    <a:gd name="connsiteX22" fmla="*/ 84773 w 160020"/>
                    <a:gd name="connsiteY22" fmla="*/ 113300 h 186612"/>
                    <a:gd name="connsiteX23" fmla="*/ 58103 w 160020"/>
                    <a:gd name="connsiteY23" fmla="*/ 113300 h 186612"/>
                    <a:gd name="connsiteX24" fmla="*/ 58103 w 160020"/>
                    <a:gd name="connsiteY24" fmla="*/ 139959 h 186612"/>
                    <a:gd name="connsiteX25" fmla="*/ 84773 w 160020"/>
                    <a:gd name="connsiteY25" fmla="*/ 139959 h 186612"/>
                    <a:gd name="connsiteX26" fmla="*/ 96203 w 160020"/>
                    <a:gd name="connsiteY26" fmla="*/ 136151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60020" h="186612">
                      <a:moveTo>
                        <a:pt x="150495" y="106636"/>
                      </a:moveTo>
                      <a:cubicBezTo>
                        <a:pt x="157163" y="115205"/>
                        <a:pt x="160020" y="123774"/>
                        <a:pt x="160020" y="135199"/>
                      </a:cubicBezTo>
                      <a:cubicBezTo>
                        <a:pt x="160020" y="151385"/>
                        <a:pt x="154305" y="163762"/>
                        <a:pt x="143828" y="173283"/>
                      </a:cubicBezTo>
                      <a:cubicBezTo>
                        <a:pt x="133350" y="181852"/>
                        <a:pt x="117158" y="186613"/>
                        <a:pt x="97155" y="186613"/>
                      </a:cubicBezTo>
                      <a:lnTo>
                        <a:pt x="0" y="186613"/>
                      </a:lnTo>
                      <a:lnTo>
                        <a:pt x="0" y="0"/>
                      </a:lnTo>
                      <a:lnTo>
                        <a:pt x="95250" y="0"/>
                      </a:lnTo>
                      <a:cubicBezTo>
                        <a:pt x="114300" y="0"/>
                        <a:pt x="128588" y="3808"/>
                        <a:pt x="140018" y="12377"/>
                      </a:cubicBezTo>
                      <a:cubicBezTo>
                        <a:pt x="150495" y="20946"/>
                        <a:pt x="156210" y="32372"/>
                        <a:pt x="156210" y="48557"/>
                      </a:cubicBezTo>
                      <a:cubicBezTo>
                        <a:pt x="156210" y="59030"/>
                        <a:pt x="153353" y="68552"/>
                        <a:pt x="147638" y="76168"/>
                      </a:cubicBezTo>
                      <a:cubicBezTo>
                        <a:pt x="141923" y="83785"/>
                        <a:pt x="134303" y="88546"/>
                        <a:pt x="124778" y="91402"/>
                      </a:cubicBezTo>
                      <a:cubicBezTo>
                        <a:pt x="135255" y="93306"/>
                        <a:pt x="143828" y="98067"/>
                        <a:pt x="150495" y="106636"/>
                      </a:cubicBezTo>
                      <a:close/>
                      <a:moveTo>
                        <a:pt x="58103" y="72360"/>
                      </a:moveTo>
                      <a:lnTo>
                        <a:pt x="80963" y="72360"/>
                      </a:lnTo>
                      <a:cubicBezTo>
                        <a:pt x="86678" y="72360"/>
                        <a:pt x="90488" y="71408"/>
                        <a:pt x="92393" y="69504"/>
                      </a:cubicBezTo>
                      <a:cubicBezTo>
                        <a:pt x="95250" y="67599"/>
                        <a:pt x="96203" y="63791"/>
                        <a:pt x="96203" y="59983"/>
                      </a:cubicBezTo>
                      <a:cubicBezTo>
                        <a:pt x="96203" y="55222"/>
                        <a:pt x="95250" y="52366"/>
                        <a:pt x="92393" y="49509"/>
                      </a:cubicBezTo>
                      <a:cubicBezTo>
                        <a:pt x="89535" y="47605"/>
                        <a:pt x="85725" y="46653"/>
                        <a:pt x="80963" y="46653"/>
                      </a:cubicBezTo>
                      <a:lnTo>
                        <a:pt x="58103" y="46653"/>
                      </a:lnTo>
                      <a:lnTo>
                        <a:pt x="58103" y="72360"/>
                      </a:lnTo>
                      <a:close/>
                      <a:moveTo>
                        <a:pt x="96203" y="136151"/>
                      </a:moveTo>
                      <a:cubicBezTo>
                        <a:pt x="99060" y="134247"/>
                        <a:pt x="100013" y="130438"/>
                        <a:pt x="100013" y="126630"/>
                      </a:cubicBezTo>
                      <a:cubicBezTo>
                        <a:pt x="100013" y="118061"/>
                        <a:pt x="95250" y="113300"/>
                        <a:pt x="84773" y="113300"/>
                      </a:cubicBezTo>
                      <a:lnTo>
                        <a:pt x="58103" y="113300"/>
                      </a:lnTo>
                      <a:lnTo>
                        <a:pt x="58103" y="139959"/>
                      </a:lnTo>
                      <a:lnTo>
                        <a:pt x="84773" y="139959"/>
                      </a:lnTo>
                      <a:cubicBezTo>
                        <a:pt x="89535" y="139007"/>
                        <a:pt x="93345" y="138055"/>
                        <a:pt x="96203" y="1361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3" name="Freeform 162">
                  <a:extLst>
                    <a:ext uri="{FF2B5EF4-FFF2-40B4-BE49-F238E27FC236}">
                      <a16:creationId xmlns:a16="http://schemas.microsoft.com/office/drawing/2014/main" id="{DAAF524A-5DDB-1879-C10D-5EDA6B9E76D2}"/>
                    </a:ext>
                  </a:extLst>
                </p:cNvPr>
                <p:cNvSpPr/>
                <p:nvPr/>
              </p:nvSpPr>
              <p:spPr>
                <a:xfrm>
                  <a:off x="11162030" y="5219030"/>
                  <a:ext cx="114300" cy="185660"/>
                </a:xfrm>
                <a:custGeom>
                  <a:avLst/>
                  <a:gdLst>
                    <a:gd name="connsiteX0" fmla="*/ 58102 w 114300"/>
                    <a:gd name="connsiteY0" fmla="*/ 141864 h 185660"/>
                    <a:gd name="connsiteX1" fmla="*/ 114300 w 114300"/>
                    <a:gd name="connsiteY1" fmla="*/ 141864 h 185660"/>
                    <a:gd name="connsiteX2" fmla="*/ 114300 w 114300"/>
                    <a:gd name="connsiteY2" fmla="*/ 185660 h 185660"/>
                    <a:gd name="connsiteX3" fmla="*/ 0 w 114300"/>
                    <a:gd name="connsiteY3" fmla="*/ 185660 h 185660"/>
                    <a:gd name="connsiteX4" fmla="*/ 0 w 114300"/>
                    <a:gd name="connsiteY4" fmla="*/ 0 h 185660"/>
                    <a:gd name="connsiteX5" fmla="*/ 58102 w 114300"/>
                    <a:gd name="connsiteY5" fmla="*/ 0 h 185660"/>
                    <a:gd name="connsiteX6" fmla="*/ 58102 w 114300"/>
                    <a:gd name="connsiteY6" fmla="*/ 14186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4300" h="185660">
                      <a:moveTo>
                        <a:pt x="58102" y="141864"/>
                      </a:moveTo>
                      <a:lnTo>
                        <a:pt x="114300" y="141864"/>
                      </a:lnTo>
                      <a:lnTo>
                        <a:pt x="114300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2" y="0"/>
                      </a:lnTo>
                      <a:lnTo>
                        <a:pt x="58102" y="141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4" name="Freeform 163">
                  <a:extLst>
                    <a:ext uri="{FF2B5EF4-FFF2-40B4-BE49-F238E27FC236}">
                      <a16:creationId xmlns:a16="http://schemas.microsoft.com/office/drawing/2014/main" id="{EF406C6D-8A8A-6BC2-EC3D-02505B9F9D55}"/>
                    </a:ext>
                  </a:extLst>
                </p:cNvPr>
                <p:cNvSpPr/>
                <p:nvPr/>
              </p:nvSpPr>
              <p:spPr>
                <a:xfrm>
                  <a:off x="11288712" y="5214269"/>
                  <a:ext cx="191452" cy="192325"/>
                </a:xfrm>
                <a:custGeom>
                  <a:avLst/>
                  <a:gdLst>
                    <a:gd name="connsiteX0" fmla="*/ 48578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3 h 192325"/>
                    <a:gd name="connsiteX3" fmla="*/ 13335 w 191452"/>
                    <a:gd name="connsiteY3" fmla="*/ 46653 h 192325"/>
                    <a:gd name="connsiteX4" fmla="*/ 48578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3 w 191452"/>
                    <a:gd name="connsiteY8" fmla="*/ 96163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8 w 191452"/>
                    <a:gd name="connsiteY12" fmla="*/ 179948 h 192325"/>
                    <a:gd name="connsiteX13" fmla="*/ 122872 w 191452"/>
                    <a:gd name="connsiteY13" fmla="*/ 126630 h 192325"/>
                    <a:gd name="connsiteX14" fmla="*/ 132397 w 191452"/>
                    <a:gd name="connsiteY14" fmla="*/ 96163 h 192325"/>
                    <a:gd name="connsiteX15" fmla="*/ 122872 w 191452"/>
                    <a:gd name="connsiteY15" fmla="*/ 65695 h 192325"/>
                    <a:gd name="connsiteX16" fmla="*/ 96203 w 191452"/>
                    <a:gd name="connsiteY16" fmla="*/ 54270 h 192325"/>
                    <a:gd name="connsiteX17" fmla="*/ 69532 w 191452"/>
                    <a:gd name="connsiteY17" fmla="*/ 65695 h 192325"/>
                    <a:gd name="connsiteX18" fmla="*/ 60007 w 191452"/>
                    <a:gd name="connsiteY18" fmla="*/ 96163 h 192325"/>
                    <a:gd name="connsiteX19" fmla="*/ 69532 w 191452"/>
                    <a:gd name="connsiteY19" fmla="*/ 126630 h 192325"/>
                    <a:gd name="connsiteX20" fmla="*/ 96203 w 191452"/>
                    <a:gd name="connsiteY20" fmla="*/ 138055 h 192325"/>
                    <a:gd name="connsiteX21" fmla="*/ 122872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8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1419"/>
                        <a:pt x="33338" y="20946"/>
                        <a:pt x="48578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4300" y="0"/>
                        <a:pt x="130493" y="3808"/>
                        <a:pt x="144780" y="12377"/>
                      </a:cubicBezTo>
                      <a:cubicBezTo>
                        <a:pt x="159068" y="20946"/>
                        <a:pt x="170497" y="31419"/>
                        <a:pt x="179070" y="46653"/>
                      </a:cubicBezTo>
                      <a:cubicBezTo>
                        <a:pt x="187643" y="61887"/>
                        <a:pt x="191453" y="77120"/>
                        <a:pt x="191453" y="96163"/>
                      </a:cubicBezTo>
                      <a:cubicBezTo>
                        <a:pt x="191453" y="114253"/>
                        <a:pt x="187643" y="130438"/>
                        <a:pt x="179070" y="145672"/>
                      </a:cubicBezTo>
                      <a:cubicBezTo>
                        <a:pt x="170497" y="160906"/>
                        <a:pt x="159068" y="171379"/>
                        <a:pt x="144780" y="179948"/>
                      </a:cubicBezTo>
                      <a:cubicBezTo>
                        <a:pt x="130493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8" y="179948"/>
                      </a:cubicBezTo>
                      <a:close/>
                      <a:moveTo>
                        <a:pt x="122872" y="126630"/>
                      </a:moveTo>
                      <a:cubicBezTo>
                        <a:pt x="129540" y="119013"/>
                        <a:pt x="132397" y="109492"/>
                        <a:pt x="132397" y="96163"/>
                      </a:cubicBezTo>
                      <a:cubicBezTo>
                        <a:pt x="132397" y="83785"/>
                        <a:pt x="129540" y="73312"/>
                        <a:pt x="122872" y="65695"/>
                      </a:cubicBezTo>
                      <a:cubicBezTo>
                        <a:pt x="116205" y="58078"/>
                        <a:pt x="107632" y="54270"/>
                        <a:pt x="96203" y="54270"/>
                      </a:cubicBezTo>
                      <a:cubicBezTo>
                        <a:pt x="84772" y="54270"/>
                        <a:pt x="75247" y="58078"/>
                        <a:pt x="69532" y="65695"/>
                      </a:cubicBezTo>
                      <a:cubicBezTo>
                        <a:pt x="62865" y="73312"/>
                        <a:pt x="60007" y="82833"/>
                        <a:pt x="60007" y="96163"/>
                      </a:cubicBezTo>
                      <a:cubicBezTo>
                        <a:pt x="60007" y="108540"/>
                        <a:pt x="62865" y="119013"/>
                        <a:pt x="69532" y="126630"/>
                      </a:cubicBezTo>
                      <a:cubicBezTo>
                        <a:pt x="76200" y="134247"/>
                        <a:pt x="84772" y="138055"/>
                        <a:pt x="96203" y="138055"/>
                      </a:cubicBezTo>
                      <a:cubicBezTo>
                        <a:pt x="107632" y="138055"/>
                        <a:pt x="117157" y="134247"/>
                        <a:pt x="122872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5" name="Freeform 164">
                  <a:extLst>
                    <a:ext uri="{FF2B5EF4-FFF2-40B4-BE49-F238E27FC236}">
                      <a16:creationId xmlns:a16="http://schemas.microsoft.com/office/drawing/2014/main" id="{218AA75D-B1F0-C675-17CB-A05E88DC15FC}"/>
                    </a:ext>
                  </a:extLst>
                </p:cNvPr>
                <p:cNvSpPr/>
                <p:nvPr/>
              </p:nvSpPr>
              <p:spPr>
                <a:xfrm>
                  <a:off x="11496357" y="5216174"/>
                  <a:ext cx="182880" cy="192325"/>
                </a:xfrm>
                <a:custGeom>
                  <a:avLst/>
                  <a:gdLst>
                    <a:gd name="connsiteX0" fmla="*/ 11430 w 182880"/>
                    <a:gd name="connsiteY0" fmla="*/ 45701 h 192325"/>
                    <a:gd name="connsiteX1" fmla="*/ 43815 w 182880"/>
                    <a:gd name="connsiteY1" fmla="*/ 12377 h 192325"/>
                    <a:gd name="connsiteX2" fmla="*/ 92393 w 182880"/>
                    <a:gd name="connsiteY2" fmla="*/ 0 h 192325"/>
                    <a:gd name="connsiteX3" fmla="*/ 135255 w 182880"/>
                    <a:gd name="connsiteY3" fmla="*/ 9521 h 192325"/>
                    <a:gd name="connsiteX4" fmla="*/ 166688 w 182880"/>
                    <a:gd name="connsiteY4" fmla="*/ 35228 h 192325"/>
                    <a:gd name="connsiteX5" fmla="*/ 182880 w 182880"/>
                    <a:gd name="connsiteY5" fmla="*/ 74264 h 192325"/>
                    <a:gd name="connsiteX6" fmla="*/ 120968 w 182880"/>
                    <a:gd name="connsiteY6" fmla="*/ 74264 h 192325"/>
                    <a:gd name="connsiteX7" fmla="*/ 108585 w 182880"/>
                    <a:gd name="connsiteY7" fmla="*/ 59983 h 192325"/>
                    <a:gd name="connsiteX8" fmla="*/ 90488 w 182880"/>
                    <a:gd name="connsiteY8" fmla="*/ 55222 h 192325"/>
                    <a:gd name="connsiteX9" fmla="*/ 67628 w 182880"/>
                    <a:gd name="connsiteY9" fmla="*/ 66647 h 192325"/>
                    <a:gd name="connsiteX10" fmla="*/ 59055 w 182880"/>
                    <a:gd name="connsiteY10" fmla="*/ 96163 h 192325"/>
                    <a:gd name="connsiteX11" fmla="*/ 67628 w 182880"/>
                    <a:gd name="connsiteY11" fmla="*/ 125678 h 192325"/>
                    <a:gd name="connsiteX12" fmla="*/ 90488 w 182880"/>
                    <a:gd name="connsiteY12" fmla="*/ 137103 h 192325"/>
                    <a:gd name="connsiteX13" fmla="*/ 108585 w 182880"/>
                    <a:gd name="connsiteY13" fmla="*/ 132343 h 192325"/>
                    <a:gd name="connsiteX14" fmla="*/ 120968 w 182880"/>
                    <a:gd name="connsiteY14" fmla="*/ 118061 h 192325"/>
                    <a:gd name="connsiteX15" fmla="*/ 182880 w 182880"/>
                    <a:gd name="connsiteY15" fmla="*/ 118061 h 192325"/>
                    <a:gd name="connsiteX16" fmla="*/ 166688 w 182880"/>
                    <a:gd name="connsiteY16" fmla="*/ 157097 h 192325"/>
                    <a:gd name="connsiteX17" fmla="*/ 135255 w 182880"/>
                    <a:gd name="connsiteY17" fmla="*/ 182804 h 192325"/>
                    <a:gd name="connsiteX18" fmla="*/ 92393 w 182880"/>
                    <a:gd name="connsiteY18" fmla="*/ 192325 h 192325"/>
                    <a:gd name="connsiteX19" fmla="*/ 43815 w 182880"/>
                    <a:gd name="connsiteY19" fmla="*/ 179948 h 192325"/>
                    <a:gd name="connsiteX20" fmla="*/ 11430 w 182880"/>
                    <a:gd name="connsiteY20" fmla="*/ 146624 h 192325"/>
                    <a:gd name="connsiteX21" fmla="*/ 0 w 182880"/>
                    <a:gd name="connsiteY21" fmla="*/ 97115 h 192325"/>
                    <a:gd name="connsiteX22" fmla="*/ 11430 w 182880"/>
                    <a:gd name="connsiteY22" fmla="*/ 45701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2880" h="192325">
                      <a:moveTo>
                        <a:pt x="11430" y="45701"/>
                      </a:move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2393" y="0"/>
                      </a:cubicBezTo>
                      <a:cubicBezTo>
                        <a:pt x="108585" y="0"/>
                        <a:pt x="122873" y="2856"/>
                        <a:pt x="135255" y="9521"/>
                      </a:cubicBezTo>
                      <a:cubicBezTo>
                        <a:pt x="147638" y="15234"/>
                        <a:pt x="158115" y="23803"/>
                        <a:pt x="166688" y="35228"/>
                      </a:cubicBezTo>
                      <a:cubicBezTo>
                        <a:pt x="174308" y="46653"/>
                        <a:pt x="180023" y="59031"/>
                        <a:pt x="182880" y="74264"/>
                      </a:cubicBezTo>
                      <a:lnTo>
                        <a:pt x="120968" y="74264"/>
                      </a:lnTo>
                      <a:cubicBezTo>
                        <a:pt x="118110" y="68552"/>
                        <a:pt x="114300" y="63791"/>
                        <a:pt x="108585" y="59983"/>
                      </a:cubicBezTo>
                      <a:cubicBezTo>
                        <a:pt x="103823" y="56174"/>
                        <a:pt x="97155" y="55222"/>
                        <a:pt x="90488" y="55222"/>
                      </a:cubicBezTo>
                      <a:cubicBezTo>
                        <a:pt x="80963" y="55222"/>
                        <a:pt x="73343" y="59031"/>
                        <a:pt x="67628" y="66647"/>
                      </a:cubicBezTo>
                      <a:cubicBezTo>
                        <a:pt x="61913" y="74264"/>
                        <a:pt x="59055" y="83785"/>
                        <a:pt x="59055" y="96163"/>
                      </a:cubicBezTo>
                      <a:cubicBezTo>
                        <a:pt x="59055" y="108540"/>
                        <a:pt x="61913" y="118061"/>
                        <a:pt x="67628" y="125678"/>
                      </a:cubicBezTo>
                      <a:cubicBezTo>
                        <a:pt x="73343" y="133295"/>
                        <a:pt x="80963" y="137103"/>
                        <a:pt x="90488" y="137103"/>
                      </a:cubicBezTo>
                      <a:cubicBezTo>
                        <a:pt x="97155" y="137103"/>
                        <a:pt x="102870" y="135199"/>
                        <a:pt x="108585" y="132343"/>
                      </a:cubicBezTo>
                      <a:cubicBezTo>
                        <a:pt x="113348" y="128534"/>
                        <a:pt x="118110" y="123774"/>
                        <a:pt x="120968" y="118061"/>
                      </a:cubicBezTo>
                      <a:lnTo>
                        <a:pt x="182880" y="118061"/>
                      </a:lnTo>
                      <a:cubicBezTo>
                        <a:pt x="180023" y="132343"/>
                        <a:pt x="175260" y="145672"/>
                        <a:pt x="166688" y="157097"/>
                      </a:cubicBezTo>
                      <a:cubicBezTo>
                        <a:pt x="159068" y="168522"/>
                        <a:pt x="148590" y="177092"/>
                        <a:pt x="135255" y="182804"/>
                      </a:cubicBezTo>
                      <a:cubicBezTo>
                        <a:pt x="122873" y="188517"/>
                        <a:pt x="108585" y="192325"/>
                        <a:pt x="92393" y="192325"/>
                      </a:cubicBezTo>
                      <a:cubicBezTo>
                        <a:pt x="73343" y="192325"/>
                        <a:pt x="57150" y="188517"/>
                        <a:pt x="43815" y="179948"/>
                      </a:cubicBezTo>
                      <a:cubicBezTo>
                        <a:pt x="29528" y="172331"/>
                        <a:pt x="19050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" name="Freeform 165">
                  <a:extLst>
                    <a:ext uri="{FF2B5EF4-FFF2-40B4-BE49-F238E27FC236}">
                      <a16:creationId xmlns:a16="http://schemas.microsoft.com/office/drawing/2014/main" id="{CF90E105-AC27-D620-132B-7ECE86891876}"/>
                    </a:ext>
                  </a:extLst>
                </p:cNvPr>
                <p:cNvSpPr/>
                <p:nvPr/>
              </p:nvSpPr>
              <p:spPr>
                <a:xfrm>
                  <a:off x="11699240" y="5219030"/>
                  <a:ext cx="181927" cy="186612"/>
                </a:xfrm>
                <a:custGeom>
                  <a:avLst/>
                  <a:gdLst>
                    <a:gd name="connsiteX0" fmla="*/ 112395 w 181927"/>
                    <a:gd name="connsiteY0" fmla="*/ 185660 h 186612"/>
                    <a:gd name="connsiteX1" fmla="*/ 58103 w 181927"/>
                    <a:gd name="connsiteY1" fmla="*/ 104732 h 186612"/>
                    <a:gd name="connsiteX2" fmla="*/ 58103 w 181927"/>
                    <a:gd name="connsiteY2" fmla="*/ 185660 h 186612"/>
                    <a:gd name="connsiteX3" fmla="*/ 0 w 181927"/>
                    <a:gd name="connsiteY3" fmla="*/ 185660 h 186612"/>
                    <a:gd name="connsiteX4" fmla="*/ 0 w 181927"/>
                    <a:gd name="connsiteY4" fmla="*/ 0 h 186612"/>
                    <a:gd name="connsiteX5" fmla="*/ 58103 w 181927"/>
                    <a:gd name="connsiteY5" fmla="*/ 0 h 186612"/>
                    <a:gd name="connsiteX6" fmla="*/ 58103 w 181927"/>
                    <a:gd name="connsiteY6" fmla="*/ 78073 h 186612"/>
                    <a:gd name="connsiteX7" fmla="*/ 111442 w 181927"/>
                    <a:gd name="connsiteY7" fmla="*/ 0 h 186612"/>
                    <a:gd name="connsiteX8" fmla="*/ 177165 w 181927"/>
                    <a:gd name="connsiteY8" fmla="*/ 0 h 186612"/>
                    <a:gd name="connsiteX9" fmla="*/ 113347 w 181927"/>
                    <a:gd name="connsiteY9" fmla="*/ 89498 h 186612"/>
                    <a:gd name="connsiteX10" fmla="*/ 181928 w 181927"/>
                    <a:gd name="connsiteY10" fmla="*/ 186613 h 186612"/>
                    <a:gd name="connsiteX11" fmla="*/ 112395 w 181927"/>
                    <a:gd name="connsiteY11" fmla="*/ 186613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927" h="186612">
                      <a:moveTo>
                        <a:pt x="112395" y="185660"/>
                      </a:moveTo>
                      <a:lnTo>
                        <a:pt x="58103" y="104732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78073"/>
                      </a:lnTo>
                      <a:lnTo>
                        <a:pt x="111442" y="0"/>
                      </a:lnTo>
                      <a:lnTo>
                        <a:pt x="177165" y="0"/>
                      </a:lnTo>
                      <a:lnTo>
                        <a:pt x="113347" y="89498"/>
                      </a:lnTo>
                      <a:lnTo>
                        <a:pt x="181928" y="186613"/>
                      </a:lnTo>
                      <a:lnTo>
                        <a:pt x="112395" y="1866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0" name="Freeform 169">
                  <a:extLst>
                    <a:ext uri="{FF2B5EF4-FFF2-40B4-BE49-F238E27FC236}">
                      <a16:creationId xmlns:a16="http://schemas.microsoft.com/office/drawing/2014/main" id="{E0FB056C-A7B3-4416-E68A-B8BCC51A4BB7}"/>
                    </a:ext>
                  </a:extLst>
                </p:cNvPr>
                <p:cNvSpPr/>
                <p:nvPr/>
              </p:nvSpPr>
              <p:spPr>
                <a:xfrm>
                  <a:off x="10976292" y="5430397"/>
                  <a:ext cx="181927" cy="192325"/>
                </a:xfrm>
                <a:custGeom>
                  <a:avLst/>
                  <a:gdLst>
                    <a:gd name="connsiteX0" fmla="*/ 11430 w 181927"/>
                    <a:gd name="connsiteY0" fmla="*/ 45701 h 192325"/>
                    <a:gd name="connsiteX1" fmla="*/ 42863 w 181927"/>
                    <a:gd name="connsiteY1" fmla="*/ 12377 h 192325"/>
                    <a:gd name="connsiteX2" fmla="*/ 91440 w 181927"/>
                    <a:gd name="connsiteY2" fmla="*/ 0 h 192325"/>
                    <a:gd name="connsiteX3" fmla="*/ 134302 w 181927"/>
                    <a:gd name="connsiteY3" fmla="*/ 9521 h 192325"/>
                    <a:gd name="connsiteX4" fmla="*/ 165735 w 181927"/>
                    <a:gd name="connsiteY4" fmla="*/ 35228 h 192325"/>
                    <a:gd name="connsiteX5" fmla="*/ 181927 w 181927"/>
                    <a:gd name="connsiteY5" fmla="*/ 74264 h 192325"/>
                    <a:gd name="connsiteX6" fmla="*/ 120015 w 181927"/>
                    <a:gd name="connsiteY6" fmla="*/ 74264 h 192325"/>
                    <a:gd name="connsiteX7" fmla="*/ 107632 w 181927"/>
                    <a:gd name="connsiteY7" fmla="*/ 59983 h 192325"/>
                    <a:gd name="connsiteX8" fmla="*/ 89535 w 181927"/>
                    <a:gd name="connsiteY8" fmla="*/ 55222 h 192325"/>
                    <a:gd name="connsiteX9" fmla="*/ 66675 w 181927"/>
                    <a:gd name="connsiteY9" fmla="*/ 66647 h 192325"/>
                    <a:gd name="connsiteX10" fmla="*/ 58102 w 181927"/>
                    <a:gd name="connsiteY10" fmla="*/ 96163 h 192325"/>
                    <a:gd name="connsiteX11" fmla="*/ 66675 w 181927"/>
                    <a:gd name="connsiteY11" fmla="*/ 125678 h 192325"/>
                    <a:gd name="connsiteX12" fmla="*/ 89535 w 181927"/>
                    <a:gd name="connsiteY12" fmla="*/ 137103 h 192325"/>
                    <a:gd name="connsiteX13" fmla="*/ 107632 w 181927"/>
                    <a:gd name="connsiteY13" fmla="*/ 132343 h 192325"/>
                    <a:gd name="connsiteX14" fmla="*/ 120015 w 181927"/>
                    <a:gd name="connsiteY14" fmla="*/ 118061 h 192325"/>
                    <a:gd name="connsiteX15" fmla="*/ 181927 w 181927"/>
                    <a:gd name="connsiteY15" fmla="*/ 118061 h 192325"/>
                    <a:gd name="connsiteX16" fmla="*/ 165735 w 181927"/>
                    <a:gd name="connsiteY16" fmla="*/ 157097 h 192325"/>
                    <a:gd name="connsiteX17" fmla="*/ 134302 w 181927"/>
                    <a:gd name="connsiteY17" fmla="*/ 182804 h 192325"/>
                    <a:gd name="connsiteX18" fmla="*/ 91440 w 181927"/>
                    <a:gd name="connsiteY18" fmla="*/ 192325 h 192325"/>
                    <a:gd name="connsiteX19" fmla="*/ 42863 w 181927"/>
                    <a:gd name="connsiteY19" fmla="*/ 179948 h 192325"/>
                    <a:gd name="connsiteX20" fmla="*/ 11430 w 181927"/>
                    <a:gd name="connsiteY20" fmla="*/ 146624 h 192325"/>
                    <a:gd name="connsiteX21" fmla="*/ 0 w 181927"/>
                    <a:gd name="connsiteY21" fmla="*/ 97115 h 192325"/>
                    <a:gd name="connsiteX22" fmla="*/ 11430 w 181927"/>
                    <a:gd name="connsiteY22" fmla="*/ 45701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1927" h="192325">
                      <a:moveTo>
                        <a:pt x="11430" y="45701"/>
                      </a:moveTo>
                      <a:cubicBezTo>
                        <a:pt x="19050" y="31419"/>
                        <a:pt x="29527" y="19994"/>
                        <a:pt x="42863" y="12377"/>
                      </a:cubicBezTo>
                      <a:cubicBezTo>
                        <a:pt x="57150" y="4761"/>
                        <a:pt x="73342" y="0"/>
                        <a:pt x="91440" y="0"/>
                      </a:cubicBezTo>
                      <a:cubicBezTo>
                        <a:pt x="107632" y="0"/>
                        <a:pt x="121920" y="2856"/>
                        <a:pt x="134302" y="9521"/>
                      </a:cubicBezTo>
                      <a:cubicBezTo>
                        <a:pt x="146685" y="15234"/>
                        <a:pt x="157163" y="23803"/>
                        <a:pt x="165735" y="35228"/>
                      </a:cubicBezTo>
                      <a:cubicBezTo>
                        <a:pt x="173355" y="46653"/>
                        <a:pt x="179070" y="59030"/>
                        <a:pt x="181927" y="74264"/>
                      </a:cubicBezTo>
                      <a:lnTo>
                        <a:pt x="120015" y="74264"/>
                      </a:lnTo>
                      <a:cubicBezTo>
                        <a:pt x="117157" y="68552"/>
                        <a:pt x="113347" y="63791"/>
                        <a:pt x="107632" y="59983"/>
                      </a:cubicBezTo>
                      <a:cubicBezTo>
                        <a:pt x="101917" y="56174"/>
                        <a:pt x="96202" y="55222"/>
                        <a:pt x="89535" y="55222"/>
                      </a:cubicBezTo>
                      <a:cubicBezTo>
                        <a:pt x="80010" y="55222"/>
                        <a:pt x="72390" y="59030"/>
                        <a:pt x="66675" y="66647"/>
                      </a:cubicBezTo>
                      <a:cubicBezTo>
                        <a:pt x="60960" y="74264"/>
                        <a:pt x="58102" y="83785"/>
                        <a:pt x="58102" y="96163"/>
                      </a:cubicBezTo>
                      <a:cubicBezTo>
                        <a:pt x="58102" y="108540"/>
                        <a:pt x="60960" y="118061"/>
                        <a:pt x="66675" y="125678"/>
                      </a:cubicBezTo>
                      <a:cubicBezTo>
                        <a:pt x="72390" y="133295"/>
                        <a:pt x="80010" y="137103"/>
                        <a:pt x="89535" y="137103"/>
                      </a:cubicBezTo>
                      <a:cubicBezTo>
                        <a:pt x="96202" y="137103"/>
                        <a:pt x="101917" y="135199"/>
                        <a:pt x="107632" y="132343"/>
                      </a:cubicBezTo>
                      <a:cubicBezTo>
                        <a:pt x="112395" y="128534"/>
                        <a:pt x="117157" y="123774"/>
                        <a:pt x="120015" y="118061"/>
                      </a:cubicBezTo>
                      <a:lnTo>
                        <a:pt x="181927" y="118061"/>
                      </a:lnTo>
                      <a:cubicBezTo>
                        <a:pt x="179070" y="132343"/>
                        <a:pt x="174307" y="145672"/>
                        <a:pt x="165735" y="157097"/>
                      </a:cubicBezTo>
                      <a:cubicBezTo>
                        <a:pt x="158115" y="168522"/>
                        <a:pt x="147638" y="177092"/>
                        <a:pt x="134302" y="182804"/>
                      </a:cubicBezTo>
                      <a:cubicBezTo>
                        <a:pt x="121920" y="188517"/>
                        <a:pt x="107632" y="192325"/>
                        <a:pt x="91440" y="192325"/>
                      </a:cubicBezTo>
                      <a:cubicBezTo>
                        <a:pt x="72390" y="192325"/>
                        <a:pt x="56197" y="188517"/>
                        <a:pt x="42863" y="179948"/>
                      </a:cubicBezTo>
                      <a:cubicBezTo>
                        <a:pt x="28575" y="172331"/>
                        <a:pt x="18097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6168"/>
                        <a:pt x="3810" y="59983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1" name="Freeform 170">
                  <a:extLst>
                    <a:ext uri="{FF2B5EF4-FFF2-40B4-BE49-F238E27FC236}">
                      <a16:creationId xmlns:a16="http://schemas.microsoft.com/office/drawing/2014/main" id="{0734F01E-02F9-2649-01A4-47FDF6E16AE4}"/>
                    </a:ext>
                  </a:extLst>
                </p:cNvPr>
                <p:cNvSpPr/>
                <p:nvPr/>
              </p:nvSpPr>
              <p:spPr>
                <a:xfrm>
                  <a:off x="11179175" y="5432301"/>
                  <a:ext cx="172402" cy="186612"/>
                </a:xfrm>
                <a:custGeom>
                  <a:avLst/>
                  <a:gdLst>
                    <a:gd name="connsiteX0" fmla="*/ 172403 w 172402"/>
                    <a:gd name="connsiteY0" fmla="*/ 0 h 186612"/>
                    <a:gd name="connsiteX1" fmla="*/ 172403 w 172402"/>
                    <a:gd name="connsiteY1" fmla="*/ 186613 h 186612"/>
                    <a:gd name="connsiteX2" fmla="*/ 114300 w 172402"/>
                    <a:gd name="connsiteY2" fmla="*/ 186613 h 186612"/>
                    <a:gd name="connsiteX3" fmla="*/ 114300 w 172402"/>
                    <a:gd name="connsiteY3" fmla="*/ 114253 h 186612"/>
                    <a:gd name="connsiteX4" fmla="*/ 59055 w 172402"/>
                    <a:gd name="connsiteY4" fmla="*/ 114253 h 186612"/>
                    <a:gd name="connsiteX5" fmla="*/ 59055 w 172402"/>
                    <a:gd name="connsiteY5" fmla="*/ 186613 h 186612"/>
                    <a:gd name="connsiteX6" fmla="*/ 0 w 172402"/>
                    <a:gd name="connsiteY6" fmla="*/ 186613 h 186612"/>
                    <a:gd name="connsiteX7" fmla="*/ 0 w 172402"/>
                    <a:gd name="connsiteY7" fmla="*/ 952 h 186612"/>
                    <a:gd name="connsiteX8" fmla="*/ 58103 w 172402"/>
                    <a:gd name="connsiteY8" fmla="*/ 952 h 186612"/>
                    <a:gd name="connsiteX9" fmla="*/ 58103 w 172402"/>
                    <a:gd name="connsiteY9" fmla="*/ 67599 h 186612"/>
                    <a:gd name="connsiteX10" fmla="*/ 113347 w 172402"/>
                    <a:gd name="connsiteY10" fmla="*/ 67599 h 186612"/>
                    <a:gd name="connsiteX11" fmla="*/ 113347 w 172402"/>
                    <a:gd name="connsiteY11" fmla="*/ 952 h 186612"/>
                    <a:gd name="connsiteX12" fmla="*/ 172403 w 172402"/>
                    <a:gd name="connsiteY12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2402" h="186612">
                      <a:moveTo>
                        <a:pt x="172403" y="0"/>
                      </a:moveTo>
                      <a:lnTo>
                        <a:pt x="172403" y="186613"/>
                      </a:lnTo>
                      <a:lnTo>
                        <a:pt x="114300" y="186613"/>
                      </a:lnTo>
                      <a:lnTo>
                        <a:pt x="114300" y="114253"/>
                      </a:lnTo>
                      <a:lnTo>
                        <a:pt x="59055" y="114253"/>
                      </a:lnTo>
                      <a:lnTo>
                        <a:pt x="59055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58103" y="952"/>
                      </a:lnTo>
                      <a:lnTo>
                        <a:pt x="58103" y="67599"/>
                      </a:lnTo>
                      <a:lnTo>
                        <a:pt x="113347" y="67599"/>
                      </a:lnTo>
                      <a:lnTo>
                        <a:pt x="113347" y="952"/>
                      </a:lnTo>
                      <a:lnTo>
                        <a:pt x="172403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2" name="Freeform 171">
                  <a:extLst>
                    <a:ext uri="{FF2B5EF4-FFF2-40B4-BE49-F238E27FC236}">
                      <a16:creationId xmlns:a16="http://schemas.microsoft.com/office/drawing/2014/main" id="{C9C948E3-EA5F-0E19-4A8C-929C0F9C6727}"/>
                    </a:ext>
                  </a:extLst>
                </p:cNvPr>
                <p:cNvSpPr/>
                <p:nvPr/>
              </p:nvSpPr>
              <p:spPr>
                <a:xfrm>
                  <a:off x="11364912" y="5433253"/>
                  <a:ext cx="202882" cy="185660"/>
                </a:xfrm>
                <a:custGeom>
                  <a:avLst/>
                  <a:gdLst>
                    <a:gd name="connsiteX0" fmla="*/ 132397 w 202882"/>
                    <a:gd name="connsiteY0" fmla="*/ 157097 h 185660"/>
                    <a:gd name="connsiteX1" fmla="*/ 70485 w 202882"/>
                    <a:gd name="connsiteY1" fmla="*/ 157097 h 185660"/>
                    <a:gd name="connsiteX2" fmla="*/ 60960 w 202882"/>
                    <a:gd name="connsiteY2" fmla="*/ 185660 h 185660"/>
                    <a:gd name="connsiteX3" fmla="*/ 0 w 202882"/>
                    <a:gd name="connsiteY3" fmla="*/ 185660 h 185660"/>
                    <a:gd name="connsiteX4" fmla="*/ 67628 w 202882"/>
                    <a:gd name="connsiteY4" fmla="*/ 0 h 185660"/>
                    <a:gd name="connsiteX5" fmla="*/ 135255 w 202882"/>
                    <a:gd name="connsiteY5" fmla="*/ 0 h 185660"/>
                    <a:gd name="connsiteX6" fmla="*/ 202882 w 202882"/>
                    <a:gd name="connsiteY6" fmla="*/ 185660 h 185660"/>
                    <a:gd name="connsiteX7" fmla="*/ 140970 w 202882"/>
                    <a:gd name="connsiteY7" fmla="*/ 185660 h 185660"/>
                    <a:gd name="connsiteX8" fmla="*/ 132397 w 202882"/>
                    <a:gd name="connsiteY8" fmla="*/ 157097 h 185660"/>
                    <a:gd name="connsiteX9" fmla="*/ 118110 w 202882"/>
                    <a:gd name="connsiteY9" fmla="*/ 113300 h 185660"/>
                    <a:gd name="connsiteX10" fmla="*/ 100965 w 202882"/>
                    <a:gd name="connsiteY10" fmla="*/ 61887 h 185660"/>
                    <a:gd name="connsiteX11" fmla="*/ 83820 w 202882"/>
                    <a:gd name="connsiteY11" fmla="*/ 113300 h 185660"/>
                    <a:gd name="connsiteX12" fmla="*/ 118110 w 202882"/>
                    <a:gd name="connsiteY12" fmla="*/ 11330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2882" h="18566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2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0"/>
                      </a:moveTo>
                      <a:lnTo>
                        <a:pt x="100965" y="61887"/>
                      </a:lnTo>
                      <a:lnTo>
                        <a:pt x="83820" y="113300"/>
                      </a:lnTo>
                      <a:lnTo>
                        <a:pt x="118110" y="1133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3" name="Freeform 172">
                  <a:extLst>
                    <a:ext uri="{FF2B5EF4-FFF2-40B4-BE49-F238E27FC236}">
                      <a16:creationId xmlns:a16="http://schemas.microsoft.com/office/drawing/2014/main" id="{B11006F7-1969-34A2-21F5-42AA5E725902}"/>
                    </a:ext>
                  </a:extLst>
                </p:cNvPr>
                <p:cNvSpPr/>
                <p:nvPr/>
              </p:nvSpPr>
              <p:spPr>
                <a:xfrm>
                  <a:off x="11581130" y="5432301"/>
                  <a:ext cx="58102" cy="186612"/>
                </a:xfrm>
                <a:custGeom>
                  <a:avLst/>
                  <a:gdLst>
                    <a:gd name="connsiteX0" fmla="*/ 58102 w 58102"/>
                    <a:gd name="connsiteY0" fmla="*/ 0 h 186612"/>
                    <a:gd name="connsiteX1" fmla="*/ 58102 w 58102"/>
                    <a:gd name="connsiteY1" fmla="*/ 186613 h 186612"/>
                    <a:gd name="connsiteX2" fmla="*/ 0 w 58102"/>
                    <a:gd name="connsiteY2" fmla="*/ 186613 h 186612"/>
                    <a:gd name="connsiteX3" fmla="*/ 0 w 58102"/>
                    <a:gd name="connsiteY3" fmla="*/ 952 h 186612"/>
                    <a:gd name="connsiteX4" fmla="*/ 58102 w 58102"/>
                    <a:gd name="connsiteY4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02" h="186612">
                      <a:moveTo>
                        <a:pt x="58102" y="0"/>
                      </a:moveTo>
                      <a:lnTo>
                        <a:pt x="58102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58102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4" name="Freeform 173">
                  <a:extLst>
                    <a:ext uri="{FF2B5EF4-FFF2-40B4-BE49-F238E27FC236}">
                      <a16:creationId xmlns:a16="http://schemas.microsoft.com/office/drawing/2014/main" id="{2536366E-3B53-47B6-4D89-77D2A09A9E96}"/>
                    </a:ext>
                  </a:extLst>
                </p:cNvPr>
                <p:cNvSpPr/>
                <p:nvPr/>
              </p:nvSpPr>
              <p:spPr>
                <a:xfrm>
                  <a:off x="11665902" y="5433253"/>
                  <a:ext cx="178117" cy="185660"/>
                </a:xfrm>
                <a:custGeom>
                  <a:avLst/>
                  <a:gdLst>
                    <a:gd name="connsiteX0" fmla="*/ 178117 w 178117"/>
                    <a:gd name="connsiteY0" fmla="*/ 185660 h 185660"/>
                    <a:gd name="connsiteX1" fmla="*/ 120015 w 178117"/>
                    <a:gd name="connsiteY1" fmla="*/ 185660 h 185660"/>
                    <a:gd name="connsiteX2" fmla="*/ 58103 w 178117"/>
                    <a:gd name="connsiteY2" fmla="*/ 92354 h 185660"/>
                    <a:gd name="connsiteX3" fmla="*/ 58103 w 178117"/>
                    <a:gd name="connsiteY3" fmla="*/ 185660 h 185660"/>
                    <a:gd name="connsiteX4" fmla="*/ 0 w 178117"/>
                    <a:gd name="connsiteY4" fmla="*/ 185660 h 185660"/>
                    <a:gd name="connsiteX5" fmla="*/ 0 w 178117"/>
                    <a:gd name="connsiteY5" fmla="*/ 0 h 185660"/>
                    <a:gd name="connsiteX6" fmla="*/ 58103 w 178117"/>
                    <a:gd name="connsiteY6" fmla="*/ 0 h 185660"/>
                    <a:gd name="connsiteX7" fmla="*/ 120015 w 178117"/>
                    <a:gd name="connsiteY7" fmla="*/ 95210 h 185660"/>
                    <a:gd name="connsiteX8" fmla="*/ 120015 w 178117"/>
                    <a:gd name="connsiteY8" fmla="*/ 0 h 185660"/>
                    <a:gd name="connsiteX9" fmla="*/ 178117 w 178117"/>
                    <a:gd name="connsiteY9" fmla="*/ 0 h 185660"/>
                    <a:gd name="connsiteX10" fmla="*/ 178117 w 178117"/>
                    <a:gd name="connsiteY10" fmla="*/ 18566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8117" h="185660">
                      <a:moveTo>
                        <a:pt x="178117" y="185660"/>
                      </a:moveTo>
                      <a:lnTo>
                        <a:pt x="120015" y="185660"/>
                      </a:lnTo>
                      <a:lnTo>
                        <a:pt x="58103" y="92354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120015" y="95210"/>
                      </a:lnTo>
                      <a:lnTo>
                        <a:pt x="120015" y="0"/>
                      </a:lnTo>
                      <a:lnTo>
                        <a:pt x="178117" y="0"/>
                      </a:lnTo>
                      <a:lnTo>
                        <a:pt x="178117" y="1856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" name="Graphic 47">
                <a:extLst>
                  <a:ext uri="{FF2B5EF4-FFF2-40B4-BE49-F238E27FC236}">
                    <a16:creationId xmlns:a16="http://schemas.microsoft.com/office/drawing/2014/main" id="{F189C371-8945-6FED-A350-9BD7D700359A}"/>
                  </a:ext>
                </a:extLst>
              </p:cNvPr>
              <p:cNvGrpSpPr/>
              <p:nvPr/>
            </p:nvGrpSpPr>
            <p:grpSpPr>
              <a:xfrm>
                <a:off x="11013440" y="5670327"/>
                <a:ext cx="207644" cy="85689"/>
                <a:chOff x="11013440" y="5670327"/>
                <a:chExt cx="207644" cy="85689"/>
              </a:xfrm>
              <a:solidFill>
                <a:srgbClr val="FFFFFF"/>
              </a:solidFill>
            </p:grpSpPr>
            <p:sp>
              <p:nvSpPr>
                <p:cNvPr id="19" name="Freeform 18">
                  <a:extLst>
                    <a:ext uri="{FF2B5EF4-FFF2-40B4-BE49-F238E27FC236}">
                      <a16:creationId xmlns:a16="http://schemas.microsoft.com/office/drawing/2014/main" id="{B8C3DD5D-5DD1-1AE2-3277-133F32140457}"/>
                    </a:ext>
                  </a:extLst>
                </p:cNvPr>
                <p:cNvSpPr/>
                <p:nvPr/>
              </p:nvSpPr>
              <p:spPr>
                <a:xfrm>
                  <a:off x="11013440" y="5673184"/>
                  <a:ext cx="45719" cy="81881"/>
                </a:xfrm>
                <a:custGeom>
                  <a:avLst/>
                  <a:gdLst>
                    <a:gd name="connsiteX0" fmla="*/ 45720 w 45719"/>
                    <a:gd name="connsiteY0" fmla="*/ 0 h 81881"/>
                    <a:gd name="connsiteX1" fmla="*/ 45720 w 45719"/>
                    <a:gd name="connsiteY1" fmla="*/ 8569 h 81881"/>
                    <a:gd name="connsiteX2" fmla="*/ 10478 w 45719"/>
                    <a:gd name="connsiteY2" fmla="*/ 8569 h 81881"/>
                    <a:gd name="connsiteX3" fmla="*/ 10478 w 45719"/>
                    <a:gd name="connsiteY3" fmla="*/ 36180 h 81881"/>
                    <a:gd name="connsiteX4" fmla="*/ 39053 w 45719"/>
                    <a:gd name="connsiteY4" fmla="*/ 36180 h 81881"/>
                    <a:gd name="connsiteX5" fmla="*/ 39053 w 45719"/>
                    <a:gd name="connsiteY5" fmla="*/ 44749 h 81881"/>
                    <a:gd name="connsiteX6" fmla="*/ 10478 w 45719"/>
                    <a:gd name="connsiteY6" fmla="*/ 44749 h 81881"/>
                    <a:gd name="connsiteX7" fmla="*/ 10478 w 45719"/>
                    <a:gd name="connsiteY7" fmla="*/ 81881 h 81881"/>
                    <a:gd name="connsiteX8" fmla="*/ 0 w 45719"/>
                    <a:gd name="connsiteY8" fmla="*/ 81881 h 81881"/>
                    <a:gd name="connsiteX9" fmla="*/ 0 w 45719"/>
                    <a:gd name="connsiteY9" fmla="*/ 0 h 81881"/>
                    <a:gd name="connsiteX10" fmla="*/ 45720 w 45719"/>
                    <a:gd name="connsiteY10" fmla="*/ 0 h 81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719" h="81881">
                      <a:moveTo>
                        <a:pt x="45720" y="0"/>
                      </a:moveTo>
                      <a:lnTo>
                        <a:pt x="45720" y="8569"/>
                      </a:lnTo>
                      <a:lnTo>
                        <a:pt x="10478" y="8569"/>
                      </a:lnTo>
                      <a:lnTo>
                        <a:pt x="10478" y="36180"/>
                      </a:lnTo>
                      <a:lnTo>
                        <a:pt x="39053" y="36180"/>
                      </a:lnTo>
                      <a:lnTo>
                        <a:pt x="39053" y="44749"/>
                      </a:lnTo>
                      <a:lnTo>
                        <a:pt x="10478" y="44749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4572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" name="Freeform 85">
                  <a:extLst>
                    <a:ext uri="{FF2B5EF4-FFF2-40B4-BE49-F238E27FC236}">
                      <a16:creationId xmlns:a16="http://schemas.microsoft.com/office/drawing/2014/main" id="{E4CC3600-FB08-6DD3-EB8F-B241FB07DCA0}"/>
                    </a:ext>
                  </a:extLst>
                </p:cNvPr>
                <p:cNvSpPr/>
                <p:nvPr/>
              </p:nvSpPr>
              <p:spPr>
                <a:xfrm>
                  <a:off x="11066780" y="5670327"/>
                  <a:ext cx="83819" cy="85689"/>
                </a:xfrm>
                <a:custGeom>
                  <a:avLst/>
                  <a:gdLst>
                    <a:gd name="connsiteX0" fmla="*/ 20955 w 83819"/>
                    <a:gd name="connsiteY0" fmla="*/ 79977 h 85689"/>
                    <a:gd name="connsiteX1" fmla="*/ 5715 w 83819"/>
                    <a:gd name="connsiteY1" fmla="*/ 64743 h 85689"/>
                    <a:gd name="connsiteX2" fmla="*/ 0 w 83819"/>
                    <a:gd name="connsiteY2" fmla="*/ 42845 h 85689"/>
                    <a:gd name="connsiteX3" fmla="*/ 5715 w 83819"/>
                    <a:gd name="connsiteY3" fmla="*/ 20946 h 85689"/>
                    <a:gd name="connsiteX4" fmla="*/ 20955 w 83819"/>
                    <a:gd name="connsiteY4" fmla="*/ 5713 h 85689"/>
                    <a:gd name="connsiteX5" fmla="*/ 41910 w 83819"/>
                    <a:gd name="connsiteY5" fmla="*/ 0 h 85689"/>
                    <a:gd name="connsiteX6" fmla="*/ 62865 w 83819"/>
                    <a:gd name="connsiteY6" fmla="*/ 5713 h 85689"/>
                    <a:gd name="connsiteX7" fmla="*/ 78105 w 83819"/>
                    <a:gd name="connsiteY7" fmla="*/ 20946 h 85689"/>
                    <a:gd name="connsiteX8" fmla="*/ 83820 w 83819"/>
                    <a:gd name="connsiteY8" fmla="*/ 42845 h 85689"/>
                    <a:gd name="connsiteX9" fmla="*/ 78105 w 83819"/>
                    <a:gd name="connsiteY9" fmla="*/ 64743 h 85689"/>
                    <a:gd name="connsiteX10" fmla="*/ 62865 w 83819"/>
                    <a:gd name="connsiteY10" fmla="*/ 79977 h 85689"/>
                    <a:gd name="connsiteX11" fmla="*/ 41910 w 83819"/>
                    <a:gd name="connsiteY11" fmla="*/ 85689 h 85689"/>
                    <a:gd name="connsiteX12" fmla="*/ 20955 w 83819"/>
                    <a:gd name="connsiteY12" fmla="*/ 79977 h 85689"/>
                    <a:gd name="connsiteX13" fmla="*/ 58102 w 83819"/>
                    <a:gd name="connsiteY13" fmla="*/ 71408 h 85689"/>
                    <a:gd name="connsiteX14" fmla="*/ 68580 w 83819"/>
                    <a:gd name="connsiteY14" fmla="*/ 59983 h 85689"/>
                    <a:gd name="connsiteX15" fmla="*/ 72390 w 83819"/>
                    <a:gd name="connsiteY15" fmla="*/ 42845 h 85689"/>
                    <a:gd name="connsiteX16" fmla="*/ 68580 w 83819"/>
                    <a:gd name="connsiteY16" fmla="*/ 25707 h 85689"/>
                    <a:gd name="connsiteX17" fmla="*/ 58102 w 83819"/>
                    <a:gd name="connsiteY17" fmla="*/ 14282 h 85689"/>
                    <a:gd name="connsiteX18" fmla="*/ 42863 w 83819"/>
                    <a:gd name="connsiteY18" fmla="*/ 10473 h 85689"/>
                    <a:gd name="connsiteX19" fmla="*/ 27622 w 83819"/>
                    <a:gd name="connsiteY19" fmla="*/ 14282 h 85689"/>
                    <a:gd name="connsiteX20" fmla="*/ 17145 w 83819"/>
                    <a:gd name="connsiteY20" fmla="*/ 25707 h 85689"/>
                    <a:gd name="connsiteX21" fmla="*/ 13335 w 83819"/>
                    <a:gd name="connsiteY21" fmla="*/ 42845 h 85689"/>
                    <a:gd name="connsiteX22" fmla="*/ 17145 w 83819"/>
                    <a:gd name="connsiteY22" fmla="*/ 59983 h 85689"/>
                    <a:gd name="connsiteX23" fmla="*/ 27622 w 83819"/>
                    <a:gd name="connsiteY23" fmla="*/ 71408 h 85689"/>
                    <a:gd name="connsiteX24" fmla="*/ 42863 w 83819"/>
                    <a:gd name="connsiteY24" fmla="*/ 75216 h 85689"/>
                    <a:gd name="connsiteX25" fmla="*/ 58102 w 83819"/>
                    <a:gd name="connsiteY25" fmla="*/ 71408 h 85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83819" h="85689">
                      <a:moveTo>
                        <a:pt x="20955" y="79977"/>
                      </a:moveTo>
                      <a:cubicBezTo>
                        <a:pt x="14288" y="76168"/>
                        <a:pt x="9525" y="71408"/>
                        <a:pt x="5715" y="64743"/>
                      </a:cubicBezTo>
                      <a:cubicBezTo>
                        <a:pt x="1905" y="58078"/>
                        <a:pt x="0" y="51414"/>
                        <a:pt x="0" y="42845"/>
                      </a:cubicBezTo>
                      <a:cubicBezTo>
                        <a:pt x="0" y="35228"/>
                        <a:pt x="1905" y="27611"/>
                        <a:pt x="5715" y="20946"/>
                      </a:cubicBezTo>
                      <a:cubicBezTo>
                        <a:pt x="9525" y="14282"/>
                        <a:pt x="14288" y="9521"/>
                        <a:pt x="20955" y="5713"/>
                      </a:cubicBezTo>
                      <a:cubicBezTo>
                        <a:pt x="27622" y="1904"/>
                        <a:pt x="34290" y="0"/>
                        <a:pt x="41910" y="0"/>
                      </a:cubicBezTo>
                      <a:cubicBezTo>
                        <a:pt x="49530" y="0"/>
                        <a:pt x="56197" y="1904"/>
                        <a:pt x="62865" y="5713"/>
                      </a:cubicBezTo>
                      <a:cubicBezTo>
                        <a:pt x="69532" y="9521"/>
                        <a:pt x="74295" y="14282"/>
                        <a:pt x="78105" y="20946"/>
                      </a:cubicBezTo>
                      <a:cubicBezTo>
                        <a:pt x="81915" y="27611"/>
                        <a:pt x="83820" y="34276"/>
                        <a:pt x="83820" y="42845"/>
                      </a:cubicBezTo>
                      <a:cubicBezTo>
                        <a:pt x="83820" y="51414"/>
                        <a:pt x="81915" y="58078"/>
                        <a:pt x="78105" y="64743"/>
                      </a:cubicBezTo>
                      <a:cubicBezTo>
                        <a:pt x="74295" y="71408"/>
                        <a:pt x="69532" y="76168"/>
                        <a:pt x="62865" y="79977"/>
                      </a:cubicBezTo>
                      <a:cubicBezTo>
                        <a:pt x="56197" y="83785"/>
                        <a:pt x="49530" y="85689"/>
                        <a:pt x="41910" y="85689"/>
                      </a:cubicBezTo>
                      <a:cubicBezTo>
                        <a:pt x="34290" y="84737"/>
                        <a:pt x="27622" y="82833"/>
                        <a:pt x="20955" y="79977"/>
                      </a:cubicBezTo>
                      <a:close/>
                      <a:moveTo>
                        <a:pt x="58102" y="71408"/>
                      </a:moveTo>
                      <a:cubicBezTo>
                        <a:pt x="62865" y="68552"/>
                        <a:pt x="66675" y="64743"/>
                        <a:pt x="68580" y="59983"/>
                      </a:cubicBezTo>
                      <a:cubicBezTo>
                        <a:pt x="71438" y="55222"/>
                        <a:pt x="72390" y="49510"/>
                        <a:pt x="72390" y="42845"/>
                      </a:cubicBezTo>
                      <a:cubicBezTo>
                        <a:pt x="72390" y="36180"/>
                        <a:pt x="71438" y="30467"/>
                        <a:pt x="68580" y="25707"/>
                      </a:cubicBezTo>
                      <a:cubicBezTo>
                        <a:pt x="65722" y="20946"/>
                        <a:pt x="61913" y="17138"/>
                        <a:pt x="58102" y="14282"/>
                      </a:cubicBezTo>
                      <a:cubicBezTo>
                        <a:pt x="53340" y="11425"/>
                        <a:pt x="48577" y="10473"/>
                        <a:pt x="42863" y="10473"/>
                      </a:cubicBezTo>
                      <a:cubicBezTo>
                        <a:pt x="37147" y="10473"/>
                        <a:pt x="31432" y="11425"/>
                        <a:pt x="27622" y="14282"/>
                      </a:cubicBezTo>
                      <a:cubicBezTo>
                        <a:pt x="22860" y="17138"/>
                        <a:pt x="19050" y="20946"/>
                        <a:pt x="17145" y="25707"/>
                      </a:cubicBezTo>
                      <a:cubicBezTo>
                        <a:pt x="14288" y="30467"/>
                        <a:pt x="13335" y="36180"/>
                        <a:pt x="13335" y="42845"/>
                      </a:cubicBezTo>
                      <a:cubicBezTo>
                        <a:pt x="13335" y="49510"/>
                        <a:pt x="14288" y="55222"/>
                        <a:pt x="17145" y="59983"/>
                      </a:cubicBezTo>
                      <a:cubicBezTo>
                        <a:pt x="20002" y="64743"/>
                        <a:pt x="23813" y="68552"/>
                        <a:pt x="27622" y="71408"/>
                      </a:cubicBezTo>
                      <a:cubicBezTo>
                        <a:pt x="32385" y="74264"/>
                        <a:pt x="37147" y="75216"/>
                        <a:pt x="42863" y="75216"/>
                      </a:cubicBezTo>
                      <a:cubicBezTo>
                        <a:pt x="48577" y="75216"/>
                        <a:pt x="53340" y="74264"/>
                        <a:pt x="58102" y="714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" name="Freeform 86">
                  <a:extLst>
                    <a:ext uri="{FF2B5EF4-FFF2-40B4-BE49-F238E27FC236}">
                      <a16:creationId xmlns:a16="http://schemas.microsoft.com/office/drawing/2014/main" id="{1CD92339-1DB4-A4E5-751B-5D49EA44F48D}"/>
                    </a:ext>
                  </a:extLst>
                </p:cNvPr>
                <p:cNvSpPr/>
                <p:nvPr/>
              </p:nvSpPr>
              <p:spPr>
                <a:xfrm>
                  <a:off x="11164887" y="5672232"/>
                  <a:ext cx="56197" cy="81880"/>
                </a:xfrm>
                <a:custGeom>
                  <a:avLst/>
                  <a:gdLst>
                    <a:gd name="connsiteX0" fmla="*/ 42863 w 56197"/>
                    <a:gd name="connsiteY0" fmla="*/ 81881 h 81880"/>
                    <a:gd name="connsiteX1" fmla="*/ 23813 w 56197"/>
                    <a:gd name="connsiteY1" fmla="*/ 48557 h 81880"/>
                    <a:gd name="connsiteX2" fmla="*/ 10478 w 56197"/>
                    <a:gd name="connsiteY2" fmla="*/ 48557 h 81880"/>
                    <a:gd name="connsiteX3" fmla="*/ 10478 w 56197"/>
                    <a:gd name="connsiteY3" fmla="*/ 81881 h 81880"/>
                    <a:gd name="connsiteX4" fmla="*/ 0 w 56197"/>
                    <a:gd name="connsiteY4" fmla="*/ 81881 h 81880"/>
                    <a:gd name="connsiteX5" fmla="*/ 0 w 56197"/>
                    <a:gd name="connsiteY5" fmla="*/ 0 h 81880"/>
                    <a:gd name="connsiteX6" fmla="*/ 26670 w 56197"/>
                    <a:gd name="connsiteY6" fmla="*/ 0 h 81880"/>
                    <a:gd name="connsiteX7" fmla="*/ 41910 w 56197"/>
                    <a:gd name="connsiteY7" fmla="*/ 2856 h 81880"/>
                    <a:gd name="connsiteX8" fmla="*/ 51435 w 56197"/>
                    <a:gd name="connsiteY8" fmla="*/ 11425 h 81880"/>
                    <a:gd name="connsiteX9" fmla="*/ 54293 w 56197"/>
                    <a:gd name="connsiteY9" fmla="*/ 23803 h 81880"/>
                    <a:gd name="connsiteX10" fmla="*/ 49530 w 56197"/>
                    <a:gd name="connsiteY10" fmla="*/ 39036 h 81880"/>
                    <a:gd name="connsiteX11" fmla="*/ 35243 w 56197"/>
                    <a:gd name="connsiteY11" fmla="*/ 47605 h 81880"/>
                    <a:gd name="connsiteX12" fmla="*/ 56197 w 56197"/>
                    <a:gd name="connsiteY12" fmla="*/ 81881 h 81880"/>
                    <a:gd name="connsiteX13" fmla="*/ 42863 w 56197"/>
                    <a:gd name="connsiteY13" fmla="*/ 81881 h 81880"/>
                    <a:gd name="connsiteX14" fmla="*/ 10478 w 56197"/>
                    <a:gd name="connsiteY14" fmla="*/ 39988 h 81880"/>
                    <a:gd name="connsiteX15" fmla="*/ 26670 w 56197"/>
                    <a:gd name="connsiteY15" fmla="*/ 39988 h 81880"/>
                    <a:gd name="connsiteX16" fmla="*/ 40005 w 56197"/>
                    <a:gd name="connsiteY16" fmla="*/ 36180 h 81880"/>
                    <a:gd name="connsiteX17" fmla="*/ 44768 w 56197"/>
                    <a:gd name="connsiteY17" fmla="*/ 24755 h 81880"/>
                    <a:gd name="connsiteX18" fmla="*/ 40957 w 56197"/>
                    <a:gd name="connsiteY18" fmla="*/ 13329 h 81880"/>
                    <a:gd name="connsiteX19" fmla="*/ 27622 w 56197"/>
                    <a:gd name="connsiteY19" fmla="*/ 9521 h 81880"/>
                    <a:gd name="connsiteX20" fmla="*/ 11430 w 56197"/>
                    <a:gd name="connsiteY20" fmla="*/ 9521 h 81880"/>
                    <a:gd name="connsiteX21" fmla="*/ 11430 w 56197"/>
                    <a:gd name="connsiteY21" fmla="*/ 39988 h 81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6197" h="81880">
                      <a:moveTo>
                        <a:pt x="42863" y="81881"/>
                      </a:moveTo>
                      <a:lnTo>
                        <a:pt x="23813" y="48557"/>
                      </a:lnTo>
                      <a:lnTo>
                        <a:pt x="10478" y="48557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26670" y="0"/>
                      </a:lnTo>
                      <a:cubicBezTo>
                        <a:pt x="32385" y="0"/>
                        <a:pt x="38100" y="952"/>
                        <a:pt x="41910" y="2856"/>
                      </a:cubicBezTo>
                      <a:cubicBezTo>
                        <a:pt x="45720" y="4761"/>
                        <a:pt x="49530" y="7617"/>
                        <a:pt x="51435" y="11425"/>
                      </a:cubicBezTo>
                      <a:cubicBezTo>
                        <a:pt x="53340" y="15234"/>
                        <a:pt x="54293" y="19042"/>
                        <a:pt x="54293" y="23803"/>
                      </a:cubicBezTo>
                      <a:cubicBezTo>
                        <a:pt x="54293" y="29515"/>
                        <a:pt x="52388" y="34276"/>
                        <a:pt x="49530" y="39036"/>
                      </a:cubicBezTo>
                      <a:cubicBezTo>
                        <a:pt x="46672" y="43797"/>
                        <a:pt x="40957" y="46653"/>
                        <a:pt x="35243" y="47605"/>
                      </a:cubicBezTo>
                      <a:lnTo>
                        <a:pt x="56197" y="81881"/>
                      </a:lnTo>
                      <a:lnTo>
                        <a:pt x="42863" y="81881"/>
                      </a:lnTo>
                      <a:close/>
                      <a:moveTo>
                        <a:pt x="10478" y="39988"/>
                      </a:moveTo>
                      <a:lnTo>
                        <a:pt x="26670" y="39988"/>
                      </a:lnTo>
                      <a:cubicBezTo>
                        <a:pt x="32385" y="39988"/>
                        <a:pt x="37147" y="39036"/>
                        <a:pt x="40005" y="36180"/>
                      </a:cubicBezTo>
                      <a:cubicBezTo>
                        <a:pt x="42863" y="33324"/>
                        <a:pt x="44768" y="29515"/>
                        <a:pt x="44768" y="24755"/>
                      </a:cubicBezTo>
                      <a:cubicBezTo>
                        <a:pt x="44768" y="19994"/>
                        <a:pt x="42863" y="16186"/>
                        <a:pt x="40957" y="13329"/>
                      </a:cubicBezTo>
                      <a:cubicBezTo>
                        <a:pt x="38100" y="10473"/>
                        <a:pt x="33338" y="9521"/>
                        <a:pt x="27622" y="9521"/>
                      </a:cubicBezTo>
                      <a:lnTo>
                        <a:pt x="11430" y="9521"/>
                      </a:lnTo>
                      <a:lnTo>
                        <a:pt x="11430" y="399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00" name="Text Placeholder 32">
            <a:extLst>
              <a:ext uri="{FF2B5EF4-FFF2-40B4-BE49-F238E27FC236}">
                <a16:creationId xmlns:a16="http://schemas.microsoft.com/office/drawing/2014/main" id="{F051E687-1A34-CAAD-989D-122ABB88D2E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26524" y="4210794"/>
            <a:ext cx="3335229" cy="756631"/>
          </a:xfrm>
          <a:prstGeom prst="rect">
            <a:avLst/>
          </a:prstGeom>
          <a:gradFill>
            <a:gsLst>
              <a:gs pos="0">
                <a:srgbClr val="6A9D56"/>
              </a:gs>
              <a:gs pos="56000">
                <a:srgbClr val="2D8784"/>
              </a:gs>
              <a:gs pos="100000">
                <a:srgbClr val="263D94"/>
              </a:gs>
            </a:gsLst>
            <a:lin ang="0" scaled="0"/>
          </a:gradFill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900" b="0" i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609593" indent="0">
              <a:buNone/>
              <a:defRPr sz="5161">
                <a:solidFill>
                  <a:srgbClr val="011E3B"/>
                </a:solidFill>
                <a:latin typeface="Montserrat" pitchFamily="2" charset="77"/>
              </a:defRPr>
            </a:lvl2pPr>
            <a:lvl3pPr marL="1219185" indent="0">
              <a:buNone/>
              <a:defRPr sz="5161">
                <a:solidFill>
                  <a:srgbClr val="011E3B"/>
                </a:solidFill>
                <a:latin typeface="Montserrat" pitchFamily="2" charset="77"/>
              </a:defRPr>
            </a:lvl3pPr>
            <a:lvl4pPr marL="1828778" indent="0">
              <a:buNone/>
              <a:defRPr sz="5161">
                <a:solidFill>
                  <a:srgbClr val="011E3B"/>
                </a:solidFill>
                <a:latin typeface="Montserrat" pitchFamily="2" charset="77"/>
              </a:defRPr>
            </a:lvl4pPr>
            <a:lvl5pPr marL="2438374" indent="0">
              <a:buNone/>
              <a:defRPr sz="5161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Your Guide to </a:t>
            </a:r>
          </a:p>
        </p:txBody>
      </p:sp>
      <p:sp>
        <p:nvSpPr>
          <p:cNvPr id="202" name="Text Placeholder 32">
            <a:extLst>
              <a:ext uri="{FF2B5EF4-FFF2-40B4-BE49-F238E27FC236}">
                <a16:creationId xmlns:a16="http://schemas.microsoft.com/office/drawing/2014/main" id="{F961FD57-F4AF-47CF-D2F7-BF7FB3131E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83983" y="5335740"/>
            <a:ext cx="3629734" cy="10382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3120"/>
              </a:lnSpc>
              <a:spcBef>
                <a:spcPts val="0"/>
              </a:spcBef>
              <a:buNone/>
              <a:defRPr sz="3900" b="1" i="0">
                <a:solidFill>
                  <a:srgbClr val="26262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77967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2pPr>
            <a:lvl3pPr marL="755934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3pPr>
            <a:lvl4pPr marL="1133901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4pPr>
            <a:lvl5pPr marL="1511869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Blockchain for Agri Food 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298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B6FBFE60-B12C-7249-80E7-36657FB982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43669" y="1937363"/>
            <a:ext cx="700387" cy="68951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3200" b="1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AD37810F-17D1-864F-A250-E42663BBD0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78966" y="1937363"/>
            <a:ext cx="6874660" cy="68951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61" name="Text Placeholder 25">
            <a:extLst>
              <a:ext uri="{FF2B5EF4-FFF2-40B4-BE49-F238E27FC236}">
                <a16:creationId xmlns:a16="http://schemas.microsoft.com/office/drawing/2014/main" id="{F594FF25-E151-F942-926C-A77F810C763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43669" y="2649153"/>
            <a:ext cx="700387" cy="68951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3200" b="1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62" name="Text Placeholder 25">
            <a:extLst>
              <a:ext uri="{FF2B5EF4-FFF2-40B4-BE49-F238E27FC236}">
                <a16:creationId xmlns:a16="http://schemas.microsoft.com/office/drawing/2014/main" id="{B0153595-7226-A74D-958B-B36C1D689AC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966" y="2649153"/>
            <a:ext cx="6874660" cy="68951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67" name="Text Placeholder 25">
            <a:extLst>
              <a:ext uri="{FF2B5EF4-FFF2-40B4-BE49-F238E27FC236}">
                <a16:creationId xmlns:a16="http://schemas.microsoft.com/office/drawing/2014/main" id="{65F53387-D10B-9540-985B-6B9A7DBDFE3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43669" y="3360940"/>
            <a:ext cx="700387" cy="68951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3200" b="1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68" name="Text Placeholder 25">
            <a:extLst>
              <a:ext uri="{FF2B5EF4-FFF2-40B4-BE49-F238E27FC236}">
                <a16:creationId xmlns:a16="http://schemas.microsoft.com/office/drawing/2014/main" id="{3AA738E2-5054-304B-9BFA-90BDCB3A9A2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478966" y="3360940"/>
            <a:ext cx="6874660" cy="68951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69" name="Text Placeholder 25">
            <a:extLst>
              <a:ext uri="{FF2B5EF4-FFF2-40B4-BE49-F238E27FC236}">
                <a16:creationId xmlns:a16="http://schemas.microsoft.com/office/drawing/2014/main" id="{B58710FA-1994-8F4D-A2ED-3865386E044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43669" y="4072732"/>
            <a:ext cx="700387" cy="68951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3200" b="1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70" name="Text Placeholder 25">
            <a:extLst>
              <a:ext uri="{FF2B5EF4-FFF2-40B4-BE49-F238E27FC236}">
                <a16:creationId xmlns:a16="http://schemas.microsoft.com/office/drawing/2014/main" id="{E7C9F3DF-F2E3-5B4B-A293-519EBD892B3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478966" y="4072732"/>
            <a:ext cx="6874660" cy="68951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71" name="Text Placeholder 25">
            <a:extLst>
              <a:ext uri="{FF2B5EF4-FFF2-40B4-BE49-F238E27FC236}">
                <a16:creationId xmlns:a16="http://schemas.microsoft.com/office/drawing/2014/main" id="{5FEF9E0F-CCB4-9D40-9083-F85963D296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43669" y="4767585"/>
            <a:ext cx="700387" cy="68951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3200" b="1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72" name="Text Placeholder 25">
            <a:extLst>
              <a:ext uri="{FF2B5EF4-FFF2-40B4-BE49-F238E27FC236}">
                <a16:creationId xmlns:a16="http://schemas.microsoft.com/office/drawing/2014/main" id="{1972AA1F-15FA-A945-A4A7-7FF4400BA6A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478966" y="4767585"/>
            <a:ext cx="6874660" cy="68951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A9FE447-E059-844E-AB44-8ADA48F90A17}"/>
              </a:ext>
            </a:extLst>
          </p:cNvPr>
          <p:cNvSpPr/>
          <p:nvPr userDrawn="1"/>
        </p:nvSpPr>
        <p:spPr>
          <a:xfrm flipH="1" flipV="1">
            <a:off x="12799" y="5619"/>
            <a:ext cx="2185652" cy="6852379"/>
          </a:xfrm>
          <a:prstGeom prst="rect">
            <a:avLst/>
          </a:pr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51" name="Text Placeholder 23">
            <a:extLst>
              <a:ext uri="{FF2B5EF4-FFF2-40B4-BE49-F238E27FC236}">
                <a16:creationId xmlns:a16="http://schemas.microsoft.com/office/drawing/2014/main" id="{F889F8E2-E40E-4A46-B6D7-52A0D1D26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54199" y="734017"/>
            <a:ext cx="5041923" cy="720752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l">
              <a:buNone/>
              <a:defRPr sz="3600" b="1" i="0">
                <a:solidFill>
                  <a:srgbClr val="262626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TABLE OF CONTENTS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D16246E-EAF0-2591-C676-C0CDCD9AA862}"/>
              </a:ext>
            </a:extLst>
          </p:cNvPr>
          <p:cNvGrpSpPr/>
          <p:nvPr userDrawn="1"/>
        </p:nvGrpSpPr>
        <p:grpSpPr>
          <a:xfrm>
            <a:off x="2600040" y="2646874"/>
            <a:ext cx="7753586" cy="2110705"/>
            <a:chOff x="1265109" y="2728756"/>
            <a:chExt cx="4752000" cy="1567084"/>
          </a:xfrm>
          <a:solidFill>
            <a:srgbClr val="6A9D56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6231B09-CEB4-43F4-B671-457B6A63A72E}"/>
                </a:ext>
              </a:extLst>
            </p:cNvPr>
            <p:cNvSpPr/>
            <p:nvPr userDrawn="1"/>
          </p:nvSpPr>
          <p:spPr>
            <a:xfrm>
              <a:off x="1265109" y="2728756"/>
              <a:ext cx="4752000" cy="21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01010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12B9FAD-9E74-90E4-3126-18AAD98951FD}"/>
                </a:ext>
              </a:extLst>
            </p:cNvPr>
            <p:cNvSpPr/>
            <p:nvPr userDrawn="1"/>
          </p:nvSpPr>
          <p:spPr>
            <a:xfrm>
              <a:off x="1265109" y="3229991"/>
              <a:ext cx="4752000" cy="21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01010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FF3C6D7-7B7C-237B-8959-9D6E4B0F8599}"/>
                </a:ext>
              </a:extLst>
            </p:cNvPr>
            <p:cNvSpPr/>
            <p:nvPr userDrawn="1"/>
          </p:nvSpPr>
          <p:spPr>
            <a:xfrm>
              <a:off x="1265109" y="3752116"/>
              <a:ext cx="4752000" cy="21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01010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5DD351C-A634-8CC3-FDB4-B7E2F2171808}"/>
                </a:ext>
              </a:extLst>
            </p:cNvPr>
            <p:cNvSpPr/>
            <p:nvPr userDrawn="1"/>
          </p:nvSpPr>
          <p:spPr>
            <a:xfrm>
              <a:off x="1265109" y="4274240"/>
              <a:ext cx="4752000" cy="21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010101"/>
                </a:solidFill>
                <a:latin typeface="Montserrat" panose="00000500000000000000" pitchFamily="50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8CC97FC-73AC-A85F-6F4A-D922C317D56F}"/>
              </a:ext>
            </a:extLst>
          </p:cNvPr>
          <p:cNvGrpSpPr/>
          <p:nvPr userDrawn="1"/>
        </p:nvGrpSpPr>
        <p:grpSpPr>
          <a:xfrm>
            <a:off x="343586" y="4825263"/>
            <a:ext cx="1579575" cy="1540900"/>
            <a:chOff x="10968672" y="5214269"/>
            <a:chExt cx="1344930" cy="1312000"/>
          </a:xfrm>
        </p:grpSpPr>
        <p:grpSp>
          <p:nvGrpSpPr>
            <p:cNvPr id="8" name="Graphic 47">
              <a:extLst>
                <a:ext uri="{FF2B5EF4-FFF2-40B4-BE49-F238E27FC236}">
                  <a16:creationId xmlns:a16="http://schemas.microsoft.com/office/drawing/2014/main" id="{09CFD8E2-23DE-836F-0B89-B140F0732425}"/>
                </a:ext>
              </a:extLst>
            </p:cNvPr>
            <p:cNvGrpSpPr/>
            <p:nvPr/>
          </p:nvGrpSpPr>
          <p:grpSpPr>
            <a:xfrm>
              <a:off x="11799728" y="5338043"/>
              <a:ext cx="373379" cy="317050"/>
              <a:chOff x="11799728" y="5338043"/>
              <a:chExt cx="373379" cy="317050"/>
            </a:xfrm>
            <a:solidFill>
              <a:srgbClr val="FFFFFF"/>
            </a:solidFill>
          </p:grpSpPr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592324C3-CAF5-408C-43C9-D884862BE512}"/>
                  </a:ext>
                </a:extLst>
              </p:cNvPr>
              <p:cNvSpPr/>
              <p:nvPr/>
            </p:nvSpPr>
            <p:spPr>
              <a:xfrm>
                <a:off x="11896645" y="5489428"/>
                <a:ext cx="275748" cy="165666"/>
              </a:xfrm>
              <a:custGeom>
                <a:avLst/>
                <a:gdLst>
                  <a:gd name="connsiteX0" fmla="*/ 3572 w 275748"/>
                  <a:gd name="connsiteY0" fmla="*/ 164714 h 165666"/>
                  <a:gd name="connsiteX1" fmla="*/ 714 w 275748"/>
                  <a:gd name="connsiteY1" fmla="*/ 161858 h 165666"/>
                  <a:gd name="connsiteX2" fmla="*/ 714 w 275748"/>
                  <a:gd name="connsiteY2" fmla="*/ 154241 h 165666"/>
                  <a:gd name="connsiteX3" fmla="*/ 82629 w 275748"/>
                  <a:gd name="connsiteY3" fmla="*/ 3809 h 165666"/>
                  <a:gd name="connsiteX4" fmla="*/ 89297 w 275748"/>
                  <a:gd name="connsiteY4" fmla="*/ 0 h 165666"/>
                  <a:gd name="connsiteX5" fmla="*/ 268367 w 275748"/>
                  <a:gd name="connsiteY5" fmla="*/ 0 h 165666"/>
                  <a:gd name="connsiteX6" fmla="*/ 275035 w 275748"/>
                  <a:gd name="connsiteY6" fmla="*/ 3809 h 165666"/>
                  <a:gd name="connsiteX7" fmla="*/ 275035 w 275748"/>
                  <a:gd name="connsiteY7" fmla="*/ 11425 h 165666"/>
                  <a:gd name="connsiteX8" fmla="*/ 193120 w 275748"/>
                  <a:gd name="connsiteY8" fmla="*/ 161858 h 165666"/>
                  <a:gd name="connsiteX9" fmla="*/ 186452 w 275748"/>
                  <a:gd name="connsiteY9" fmla="*/ 165666 h 165666"/>
                  <a:gd name="connsiteX10" fmla="*/ 7382 w 275748"/>
                  <a:gd name="connsiteY10" fmla="*/ 165666 h 165666"/>
                  <a:gd name="connsiteX11" fmla="*/ 3572 w 275748"/>
                  <a:gd name="connsiteY11" fmla="*/ 164714 h 165666"/>
                  <a:gd name="connsiteX12" fmla="*/ 93107 w 275748"/>
                  <a:gd name="connsiteY12" fmla="*/ 14282 h 165666"/>
                  <a:gd name="connsiteX13" fmla="*/ 18812 w 275748"/>
                  <a:gd name="connsiteY13" fmla="*/ 149481 h 165666"/>
                  <a:gd name="connsiteX14" fmla="*/ 180737 w 275748"/>
                  <a:gd name="connsiteY14" fmla="*/ 149481 h 165666"/>
                  <a:gd name="connsiteX15" fmla="*/ 255032 w 275748"/>
                  <a:gd name="connsiteY15" fmla="*/ 14282 h 165666"/>
                  <a:gd name="connsiteX16" fmla="*/ 93107 w 275748"/>
                  <a:gd name="connsiteY16" fmla="*/ 14282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748" h="165666">
                    <a:moveTo>
                      <a:pt x="3572" y="164714"/>
                    </a:moveTo>
                    <a:cubicBezTo>
                      <a:pt x="2620" y="163762"/>
                      <a:pt x="1667" y="162810"/>
                      <a:pt x="714" y="161858"/>
                    </a:cubicBezTo>
                    <a:cubicBezTo>
                      <a:pt x="-238" y="159954"/>
                      <a:pt x="-238" y="157097"/>
                      <a:pt x="714" y="154241"/>
                    </a:cubicBezTo>
                    <a:lnTo>
                      <a:pt x="82629" y="3809"/>
                    </a:lnTo>
                    <a:cubicBezTo>
                      <a:pt x="83582" y="952"/>
                      <a:pt x="86439" y="0"/>
                      <a:pt x="89297" y="0"/>
                    </a:cubicBezTo>
                    <a:lnTo>
                      <a:pt x="268367" y="0"/>
                    </a:lnTo>
                    <a:cubicBezTo>
                      <a:pt x="271224" y="0"/>
                      <a:pt x="273129" y="952"/>
                      <a:pt x="275035" y="3809"/>
                    </a:cubicBezTo>
                    <a:cubicBezTo>
                      <a:pt x="275987" y="5713"/>
                      <a:pt x="275987" y="8569"/>
                      <a:pt x="275035" y="11425"/>
                    </a:cubicBezTo>
                    <a:lnTo>
                      <a:pt x="193120" y="161858"/>
                    </a:lnTo>
                    <a:cubicBezTo>
                      <a:pt x="192167" y="164714"/>
                      <a:pt x="189310" y="165666"/>
                      <a:pt x="186452" y="165666"/>
                    </a:cubicBezTo>
                    <a:lnTo>
                      <a:pt x="7382" y="165666"/>
                    </a:lnTo>
                    <a:cubicBezTo>
                      <a:pt x="5477" y="164714"/>
                      <a:pt x="4524" y="164714"/>
                      <a:pt x="3572" y="164714"/>
                    </a:cubicBezTo>
                    <a:close/>
                    <a:moveTo>
                      <a:pt x="93107" y="14282"/>
                    </a:moveTo>
                    <a:lnTo>
                      <a:pt x="18812" y="149481"/>
                    </a:lnTo>
                    <a:lnTo>
                      <a:pt x="180737" y="149481"/>
                    </a:lnTo>
                    <a:lnTo>
                      <a:pt x="255032" y="14282"/>
                    </a:lnTo>
                    <a:lnTo>
                      <a:pt x="93107" y="1428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38A9495B-CF00-4D5F-1C7F-5FC58634A1FD}"/>
                  </a:ext>
                </a:extLst>
              </p:cNvPr>
              <p:cNvSpPr/>
              <p:nvPr/>
            </p:nvSpPr>
            <p:spPr>
              <a:xfrm>
                <a:off x="11799728" y="5338995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5716 w 194310"/>
                  <a:gd name="connsiteY12" fmla="*/ 157097 h 316098"/>
                  <a:gd name="connsiteX13" fmla="*/ 103346 w 194310"/>
                  <a:gd name="connsiteY13" fmla="*/ 293248 h 316098"/>
                  <a:gd name="connsiteX14" fmla="*/ 177641 w 194310"/>
                  <a:gd name="connsiteY14" fmla="*/ 158049 h 316098"/>
                  <a:gd name="connsiteX15" fmla="*/ 90011 w 194310"/>
                  <a:gd name="connsiteY15" fmla="*/ 21898 h 316098"/>
                  <a:gd name="connsiteX16" fmla="*/ 15716 w 194310"/>
                  <a:gd name="connsiteY16" fmla="*/ 157097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3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3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2394" y="316099"/>
                      <a:pt x="101441" y="315147"/>
                      <a:pt x="100489" y="315147"/>
                    </a:cubicBezTo>
                    <a:close/>
                    <a:moveTo>
                      <a:pt x="15716" y="157097"/>
                    </a:moveTo>
                    <a:lnTo>
                      <a:pt x="103346" y="293248"/>
                    </a:lnTo>
                    <a:lnTo>
                      <a:pt x="177641" y="158049"/>
                    </a:lnTo>
                    <a:lnTo>
                      <a:pt x="90011" y="21898"/>
                    </a:lnTo>
                    <a:lnTo>
                      <a:pt x="15716" y="15709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8CA80518-CBE9-E597-06FA-B069C63037A7}"/>
                  </a:ext>
                </a:extLst>
              </p:cNvPr>
              <p:cNvSpPr/>
              <p:nvPr/>
            </p:nvSpPr>
            <p:spPr>
              <a:xfrm>
                <a:off x="11881643" y="5338043"/>
                <a:ext cx="291464" cy="165666"/>
              </a:xfrm>
              <a:custGeom>
                <a:avLst/>
                <a:gdLst>
                  <a:gd name="connsiteX0" fmla="*/ 100489 w 291464"/>
                  <a:gd name="connsiteY0" fmla="*/ 164714 h 165666"/>
                  <a:gd name="connsiteX1" fmla="*/ 97631 w 291464"/>
                  <a:gd name="connsiteY1" fmla="*/ 161858 h 165666"/>
                  <a:gd name="connsiteX2" fmla="*/ 1429 w 291464"/>
                  <a:gd name="connsiteY2" fmla="*/ 11425 h 165666"/>
                  <a:gd name="connsiteX3" fmla="*/ 1429 w 291464"/>
                  <a:gd name="connsiteY3" fmla="*/ 3808 h 165666"/>
                  <a:gd name="connsiteX4" fmla="*/ 8096 w 291464"/>
                  <a:gd name="connsiteY4" fmla="*/ 0 h 165666"/>
                  <a:gd name="connsiteX5" fmla="*/ 187166 w 291464"/>
                  <a:gd name="connsiteY5" fmla="*/ 0 h 165666"/>
                  <a:gd name="connsiteX6" fmla="*/ 193834 w 291464"/>
                  <a:gd name="connsiteY6" fmla="*/ 3808 h 165666"/>
                  <a:gd name="connsiteX7" fmla="*/ 290036 w 291464"/>
                  <a:gd name="connsiteY7" fmla="*/ 154241 h 165666"/>
                  <a:gd name="connsiteX8" fmla="*/ 290036 w 291464"/>
                  <a:gd name="connsiteY8" fmla="*/ 161858 h 165666"/>
                  <a:gd name="connsiteX9" fmla="*/ 283369 w 291464"/>
                  <a:gd name="connsiteY9" fmla="*/ 165666 h 165666"/>
                  <a:gd name="connsiteX10" fmla="*/ 104299 w 291464"/>
                  <a:gd name="connsiteY10" fmla="*/ 165666 h 165666"/>
                  <a:gd name="connsiteX11" fmla="*/ 100489 w 291464"/>
                  <a:gd name="connsiteY11" fmla="*/ 164714 h 165666"/>
                  <a:gd name="connsiteX12" fmla="*/ 21431 w 291464"/>
                  <a:gd name="connsiteY12" fmla="*/ 16186 h 165666"/>
                  <a:gd name="connsiteX13" fmla="*/ 108109 w 291464"/>
                  <a:gd name="connsiteY13" fmla="*/ 151385 h 165666"/>
                  <a:gd name="connsiteX14" fmla="*/ 269081 w 291464"/>
                  <a:gd name="connsiteY14" fmla="*/ 151385 h 165666"/>
                  <a:gd name="connsiteX15" fmla="*/ 182404 w 291464"/>
                  <a:gd name="connsiteY15" fmla="*/ 16186 h 165666"/>
                  <a:gd name="connsiteX16" fmla="*/ 21431 w 291464"/>
                  <a:gd name="connsiteY16" fmla="*/ 16186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4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2394" y="165666"/>
                      <a:pt x="101441" y="165666"/>
                      <a:pt x="100489" y="164714"/>
                    </a:cubicBezTo>
                    <a:close/>
                    <a:moveTo>
                      <a:pt x="21431" y="16186"/>
                    </a:moveTo>
                    <a:lnTo>
                      <a:pt x="108109" y="151385"/>
                    </a:lnTo>
                    <a:lnTo>
                      <a:pt x="269081" y="151385"/>
                    </a:lnTo>
                    <a:lnTo>
                      <a:pt x="182404" y="16186"/>
                    </a:lnTo>
                    <a:lnTo>
                      <a:pt x="21431" y="1618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" name="Graphic 47">
              <a:extLst>
                <a:ext uri="{FF2B5EF4-FFF2-40B4-BE49-F238E27FC236}">
                  <a16:creationId xmlns:a16="http://schemas.microsoft.com/office/drawing/2014/main" id="{2CDD3A1D-9DA3-7643-C608-6EB47FCCF61D}"/>
                </a:ext>
              </a:extLst>
            </p:cNvPr>
            <p:cNvGrpSpPr/>
            <p:nvPr/>
          </p:nvGrpSpPr>
          <p:grpSpPr>
            <a:xfrm>
              <a:off x="11553031" y="5790293"/>
              <a:ext cx="373379" cy="316098"/>
              <a:chOff x="11553031" y="5790293"/>
              <a:chExt cx="373379" cy="316098"/>
            </a:xfrm>
            <a:solidFill>
              <a:srgbClr val="FFFFFF"/>
            </a:solidFill>
          </p:grpSpPr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F4DD0433-AD0F-BCD8-0395-14E3EBCE087D}"/>
                  </a:ext>
                </a:extLst>
              </p:cNvPr>
              <p:cNvSpPr/>
              <p:nvPr/>
            </p:nvSpPr>
            <p:spPr>
              <a:xfrm>
                <a:off x="11649948" y="5940725"/>
                <a:ext cx="275748" cy="165666"/>
              </a:xfrm>
              <a:custGeom>
                <a:avLst/>
                <a:gdLst>
                  <a:gd name="connsiteX0" fmla="*/ 3572 w 275748"/>
                  <a:gd name="connsiteY0" fmla="*/ 164714 h 165666"/>
                  <a:gd name="connsiteX1" fmla="*/ 714 w 275748"/>
                  <a:gd name="connsiteY1" fmla="*/ 161858 h 165666"/>
                  <a:gd name="connsiteX2" fmla="*/ 714 w 275748"/>
                  <a:gd name="connsiteY2" fmla="*/ 154241 h 165666"/>
                  <a:gd name="connsiteX3" fmla="*/ 82629 w 275748"/>
                  <a:gd name="connsiteY3" fmla="*/ 3808 h 165666"/>
                  <a:gd name="connsiteX4" fmla="*/ 89297 w 275748"/>
                  <a:gd name="connsiteY4" fmla="*/ 0 h 165666"/>
                  <a:gd name="connsiteX5" fmla="*/ 268367 w 275748"/>
                  <a:gd name="connsiteY5" fmla="*/ 0 h 165666"/>
                  <a:gd name="connsiteX6" fmla="*/ 275034 w 275748"/>
                  <a:gd name="connsiteY6" fmla="*/ 3808 h 165666"/>
                  <a:gd name="connsiteX7" fmla="*/ 275034 w 275748"/>
                  <a:gd name="connsiteY7" fmla="*/ 11425 h 165666"/>
                  <a:gd name="connsiteX8" fmla="*/ 193120 w 275748"/>
                  <a:gd name="connsiteY8" fmla="*/ 161858 h 165666"/>
                  <a:gd name="connsiteX9" fmla="*/ 186452 w 275748"/>
                  <a:gd name="connsiteY9" fmla="*/ 165666 h 165666"/>
                  <a:gd name="connsiteX10" fmla="*/ 7382 w 275748"/>
                  <a:gd name="connsiteY10" fmla="*/ 165666 h 165666"/>
                  <a:gd name="connsiteX11" fmla="*/ 3572 w 275748"/>
                  <a:gd name="connsiteY11" fmla="*/ 164714 h 165666"/>
                  <a:gd name="connsiteX12" fmla="*/ 94059 w 275748"/>
                  <a:gd name="connsiteY12" fmla="*/ 15234 h 165666"/>
                  <a:gd name="connsiteX13" fmla="*/ 19764 w 275748"/>
                  <a:gd name="connsiteY13" fmla="*/ 150433 h 165666"/>
                  <a:gd name="connsiteX14" fmla="*/ 181689 w 275748"/>
                  <a:gd name="connsiteY14" fmla="*/ 150433 h 165666"/>
                  <a:gd name="connsiteX15" fmla="*/ 255984 w 275748"/>
                  <a:gd name="connsiteY15" fmla="*/ 15234 h 165666"/>
                  <a:gd name="connsiteX16" fmla="*/ 94059 w 275748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748" h="165666">
                    <a:moveTo>
                      <a:pt x="3572" y="164714"/>
                    </a:moveTo>
                    <a:cubicBezTo>
                      <a:pt x="2620" y="163762"/>
                      <a:pt x="1667" y="162810"/>
                      <a:pt x="714" y="161858"/>
                    </a:cubicBezTo>
                    <a:cubicBezTo>
                      <a:pt x="-238" y="159954"/>
                      <a:pt x="-238" y="157097"/>
                      <a:pt x="714" y="154241"/>
                    </a:cubicBezTo>
                    <a:lnTo>
                      <a:pt x="82629" y="3808"/>
                    </a:lnTo>
                    <a:cubicBezTo>
                      <a:pt x="83582" y="952"/>
                      <a:pt x="86439" y="0"/>
                      <a:pt x="89297" y="0"/>
                    </a:cubicBezTo>
                    <a:lnTo>
                      <a:pt x="268367" y="0"/>
                    </a:lnTo>
                    <a:cubicBezTo>
                      <a:pt x="271224" y="0"/>
                      <a:pt x="273129" y="952"/>
                      <a:pt x="275034" y="3808"/>
                    </a:cubicBezTo>
                    <a:cubicBezTo>
                      <a:pt x="275987" y="5713"/>
                      <a:pt x="275987" y="8569"/>
                      <a:pt x="275034" y="11425"/>
                    </a:cubicBezTo>
                    <a:lnTo>
                      <a:pt x="193120" y="161858"/>
                    </a:lnTo>
                    <a:cubicBezTo>
                      <a:pt x="192167" y="164714"/>
                      <a:pt x="189309" y="165666"/>
                      <a:pt x="186452" y="165666"/>
                    </a:cubicBezTo>
                    <a:lnTo>
                      <a:pt x="7382" y="165666"/>
                    </a:lnTo>
                    <a:cubicBezTo>
                      <a:pt x="6429" y="165666"/>
                      <a:pt x="4524" y="164714"/>
                      <a:pt x="3572" y="164714"/>
                    </a:cubicBezTo>
                    <a:close/>
                    <a:moveTo>
                      <a:pt x="94059" y="15234"/>
                    </a:moveTo>
                    <a:lnTo>
                      <a:pt x="19764" y="150433"/>
                    </a:lnTo>
                    <a:lnTo>
                      <a:pt x="181689" y="150433"/>
                    </a:lnTo>
                    <a:lnTo>
                      <a:pt x="255984" y="15234"/>
                    </a:lnTo>
                    <a:lnTo>
                      <a:pt x="94059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370AC0BB-0DBE-603A-695E-3EF2E0062637}"/>
                  </a:ext>
                </a:extLst>
              </p:cNvPr>
              <p:cNvSpPr/>
              <p:nvPr/>
            </p:nvSpPr>
            <p:spPr>
              <a:xfrm>
                <a:off x="11553031" y="5790293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6669 w 194310"/>
                  <a:gd name="connsiteY12" fmla="*/ 158049 h 316098"/>
                  <a:gd name="connsiteX13" fmla="*/ 104299 w 194310"/>
                  <a:gd name="connsiteY13" fmla="*/ 294200 h 316098"/>
                  <a:gd name="connsiteX14" fmla="*/ 178594 w 194310"/>
                  <a:gd name="connsiteY14" fmla="*/ 159001 h 316098"/>
                  <a:gd name="connsiteX15" fmla="*/ 90964 w 194310"/>
                  <a:gd name="connsiteY15" fmla="*/ 22850 h 316098"/>
                  <a:gd name="connsiteX16" fmla="*/ 16669 w 194310"/>
                  <a:gd name="connsiteY16" fmla="*/ 158049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4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4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3346" y="316099"/>
                      <a:pt x="101441" y="315147"/>
                      <a:pt x="100489" y="315147"/>
                    </a:cubicBezTo>
                    <a:close/>
                    <a:moveTo>
                      <a:pt x="16669" y="158049"/>
                    </a:moveTo>
                    <a:lnTo>
                      <a:pt x="104299" y="294200"/>
                    </a:lnTo>
                    <a:lnTo>
                      <a:pt x="178594" y="159001"/>
                    </a:lnTo>
                    <a:lnTo>
                      <a:pt x="90964" y="22850"/>
                    </a:lnTo>
                    <a:lnTo>
                      <a:pt x="16669" y="1580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95B5B243-0B02-5CF9-2579-6C0159B23572}"/>
                  </a:ext>
                </a:extLst>
              </p:cNvPr>
              <p:cNvSpPr/>
              <p:nvPr/>
            </p:nvSpPr>
            <p:spPr>
              <a:xfrm>
                <a:off x="11634946" y="5790293"/>
                <a:ext cx="291465" cy="165666"/>
              </a:xfrm>
              <a:custGeom>
                <a:avLst/>
                <a:gdLst>
                  <a:gd name="connsiteX0" fmla="*/ 100489 w 291465"/>
                  <a:gd name="connsiteY0" fmla="*/ 164714 h 165666"/>
                  <a:gd name="connsiteX1" fmla="*/ 97631 w 291465"/>
                  <a:gd name="connsiteY1" fmla="*/ 161858 h 165666"/>
                  <a:gd name="connsiteX2" fmla="*/ 1429 w 291465"/>
                  <a:gd name="connsiteY2" fmla="*/ 11425 h 165666"/>
                  <a:gd name="connsiteX3" fmla="*/ 1429 w 291465"/>
                  <a:gd name="connsiteY3" fmla="*/ 3808 h 165666"/>
                  <a:gd name="connsiteX4" fmla="*/ 8096 w 291465"/>
                  <a:gd name="connsiteY4" fmla="*/ 0 h 165666"/>
                  <a:gd name="connsiteX5" fmla="*/ 187166 w 291465"/>
                  <a:gd name="connsiteY5" fmla="*/ 0 h 165666"/>
                  <a:gd name="connsiteX6" fmla="*/ 193834 w 291465"/>
                  <a:gd name="connsiteY6" fmla="*/ 3808 h 165666"/>
                  <a:gd name="connsiteX7" fmla="*/ 290036 w 291465"/>
                  <a:gd name="connsiteY7" fmla="*/ 154241 h 165666"/>
                  <a:gd name="connsiteX8" fmla="*/ 290036 w 291465"/>
                  <a:gd name="connsiteY8" fmla="*/ 161858 h 165666"/>
                  <a:gd name="connsiteX9" fmla="*/ 283369 w 291465"/>
                  <a:gd name="connsiteY9" fmla="*/ 165666 h 165666"/>
                  <a:gd name="connsiteX10" fmla="*/ 104299 w 291465"/>
                  <a:gd name="connsiteY10" fmla="*/ 165666 h 165666"/>
                  <a:gd name="connsiteX11" fmla="*/ 100489 w 291465"/>
                  <a:gd name="connsiteY11" fmla="*/ 164714 h 165666"/>
                  <a:gd name="connsiteX12" fmla="*/ 21431 w 291465"/>
                  <a:gd name="connsiteY12" fmla="*/ 15234 h 165666"/>
                  <a:gd name="connsiteX13" fmla="*/ 108109 w 291465"/>
                  <a:gd name="connsiteY13" fmla="*/ 150433 h 165666"/>
                  <a:gd name="connsiteX14" fmla="*/ 269081 w 291465"/>
                  <a:gd name="connsiteY14" fmla="*/ 150433 h 165666"/>
                  <a:gd name="connsiteX15" fmla="*/ 182404 w 291465"/>
                  <a:gd name="connsiteY15" fmla="*/ 15234 h 165666"/>
                  <a:gd name="connsiteX16" fmla="*/ 21431 w 291465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5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3346" y="165666"/>
                      <a:pt x="102394" y="164714"/>
                      <a:pt x="100489" y="164714"/>
                    </a:cubicBezTo>
                    <a:close/>
                    <a:moveTo>
                      <a:pt x="21431" y="15234"/>
                    </a:moveTo>
                    <a:lnTo>
                      <a:pt x="108109" y="150433"/>
                    </a:lnTo>
                    <a:lnTo>
                      <a:pt x="269081" y="150433"/>
                    </a:lnTo>
                    <a:lnTo>
                      <a:pt x="182404" y="15234"/>
                    </a:lnTo>
                    <a:lnTo>
                      <a:pt x="21431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" name="Graphic 47">
              <a:extLst>
                <a:ext uri="{FF2B5EF4-FFF2-40B4-BE49-F238E27FC236}">
                  <a16:creationId xmlns:a16="http://schemas.microsoft.com/office/drawing/2014/main" id="{797B3436-C911-5A7D-7B37-5D604DA7E3DB}"/>
                </a:ext>
              </a:extLst>
            </p:cNvPr>
            <p:cNvGrpSpPr/>
            <p:nvPr/>
          </p:nvGrpSpPr>
          <p:grpSpPr>
            <a:xfrm>
              <a:off x="12091193" y="5786484"/>
              <a:ext cx="221456" cy="316098"/>
              <a:chOff x="12091193" y="5786484"/>
              <a:chExt cx="221456" cy="316098"/>
            </a:xfrm>
            <a:solidFill>
              <a:srgbClr val="FFFFFF"/>
            </a:solidFill>
          </p:grpSpPr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E5F10092-DE61-C6A4-F49B-E7DE3AD4815B}"/>
                  </a:ext>
                </a:extLst>
              </p:cNvPr>
              <p:cNvSpPr/>
              <p:nvPr/>
            </p:nvSpPr>
            <p:spPr>
              <a:xfrm>
                <a:off x="12091193" y="5786484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5716 w 194310"/>
                  <a:gd name="connsiteY12" fmla="*/ 158049 h 316098"/>
                  <a:gd name="connsiteX13" fmla="*/ 103346 w 194310"/>
                  <a:gd name="connsiteY13" fmla="*/ 294200 h 316098"/>
                  <a:gd name="connsiteX14" fmla="*/ 177641 w 194310"/>
                  <a:gd name="connsiteY14" fmla="*/ 159001 h 316098"/>
                  <a:gd name="connsiteX15" fmla="*/ 90011 w 194310"/>
                  <a:gd name="connsiteY15" fmla="*/ 22850 h 316098"/>
                  <a:gd name="connsiteX16" fmla="*/ 15716 w 194310"/>
                  <a:gd name="connsiteY16" fmla="*/ 158049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3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3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2394" y="316099"/>
                      <a:pt x="101441" y="315147"/>
                      <a:pt x="100489" y="315147"/>
                    </a:cubicBezTo>
                    <a:close/>
                    <a:moveTo>
                      <a:pt x="15716" y="158049"/>
                    </a:moveTo>
                    <a:lnTo>
                      <a:pt x="103346" y="294200"/>
                    </a:lnTo>
                    <a:lnTo>
                      <a:pt x="177641" y="159001"/>
                    </a:lnTo>
                    <a:lnTo>
                      <a:pt x="90011" y="22850"/>
                    </a:lnTo>
                    <a:lnTo>
                      <a:pt x="15716" y="1580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F0B2F215-7011-EEDE-0E8E-09E2982699E9}"/>
                  </a:ext>
                </a:extLst>
              </p:cNvPr>
              <p:cNvSpPr/>
              <p:nvPr/>
            </p:nvSpPr>
            <p:spPr>
              <a:xfrm>
                <a:off x="12187158" y="5936917"/>
                <a:ext cx="125491" cy="165666"/>
              </a:xfrm>
              <a:custGeom>
                <a:avLst/>
                <a:gdLst>
                  <a:gd name="connsiteX0" fmla="*/ 125492 w 125491"/>
                  <a:gd name="connsiteY0" fmla="*/ 150433 h 165666"/>
                  <a:gd name="connsiteX1" fmla="*/ 19764 w 125491"/>
                  <a:gd name="connsiteY1" fmla="*/ 150433 h 165666"/>
                  <a:gd name="connsiteX2" fmla="*/ 94060 w 125491"/>
                  <a:gd name="connsiteY2" fmla="*/ 15234 h 165666"/>
                  <a:gd name="connsiteX3" fmla="*/ 125492 w 125491"/>
                  <a:gd name="connsiteY3" fmla="*/ 15234 h 165666"/>
                  <a:gd name="connsiteX4" fmla="*/ 125492 w 125491"/>
                  <a:gd name="connsiteY4" fmla="*/ 0 h 165666"/>
                  <a:gd name="connsiteX5" fmla="*/ 89297 w 125491"/>
                  <a:gd name="connsiteY5" fmla="*/ 0 h 165666"/>
                  <a:gd name="connsiteX6" fmla="*/ 82629 w 125491"/>
                  <a:gd name="connsiteY6" fmla="*/ 3809 h 165666"/>
                  <a:gd name="connsiteX7" fmla="*/ 714 w 125491"/>
                  <a:gd name="connsiteY7" fmla="*/ 154241 h 165666"/>
                  <a:gd name="connsiteX8" fmla="*/ 714 w 125491"/>
                  <a:gd name="connsiteY8" fmla="*/ 161858 h 165666"/>
                  <a:gd name="connsiteX9" fmla="*/ 3572 w 125491"/>
                  <a:gd name="connsiteY9" fmla="*/ 164714 h 165666"/>
                  <a:gd name="connsiteX10" fmla="*/ 7382 w 125491"/>
                  <a:gd name="connsiteY10" fmla="*/ 165666 h 165666"/>
                  <a:gd name="connsiteX11" fmla="*/ 125492 w 125491"/>
                  <a:gd name="connsiteY11" fmla="*/ 165666 h 165666"/>
                  <a:gd name="connsiteX12" fmla="*/ 125492 w 125491"/>
                  <a:gd name="connsiteY12" fmla="*/ 150433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5491" h="165666">
                    <a:moveTo>
                      <a:pt x="125492" y="150433"/>
                    </a:moveTo>
                    <a:lnTo>
                      <a:pt x="19764" y="150433"/>
                    </a:lnTo>
                    <a:lnTo>
                      <a:pt x="94060" y="15234"/>
                    </a:lnTo>
                    <a:lnTo>
                      <a:pt x="125492" y="15234"/>
                    </a:lnTo>
                    <a:lnTo>
                      <a:pt x="125492" y="0"/>
                    </a:lnTo>
                    <a:lnTo>
                      <a:pt x="89297" y="0"/>
                    </a:lnTo>
                    <a:cubicBezTo>
                      <a:pt x="86439" y="0"/>
                      <a:pt x="83582" y="1904"/>
                      <a:pt x="82629" y="3809"/>
                    </a:cubicBezTo>
                    <a:lnTo>
                      <a:pt x="714" y="154241"/>
                    </a:lnTo>
                    <a:cubicBezTo>
                      <a:pt x="-238" y="156145"/>
                      <a:pt x="-238" y="159002"/>
                      <a:pt x="714" y="161858"/>
                    </a:cubicBezTo>
                    <a:cubicBezTo>
                      <a:pt x="1667" y="162810"/>
                      <a:pt x="2620" y="163762"/>
                      <a:pt x="3572" y="164714"/>
                    </a:cubicBezTo>
                    <a:cubicBezTo>
                      <a:pt x="4524" y="165666"/>
                      <a:pt x="5477" y="165666"/>
                      <a:pt x="7382" y="165666"/>
                    </a:cubicBezTo>
                    <a:lnTo>
                      <a:pt x="125492" y="165666"/>
                    </a:lnTo>
                    <a:lnTo>
                      <a:pt x="125492" y="15043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B49F9D11-A495-1075-FF08-60D468CBF4F8}"/>
                  </a:ext>
                </a:extLst>
              </p:cNvPr>
              <p:cNvSpPr/>
              <p:nvPr/>
            </p:nvSpPr>
            <p:spPr>
              <a:xfrm>
                <a:off x="12172870" y="5786484"/>
                <a:ext cx="139779" cy="165666"/>
              </a:xfrm>
              <a:custGeom>
                <a:avLst/>
                <a:gdLst>
                  <a:gd name="connsiteX0" fmla="*/ 139779 w 139779"/>
                  <a:gd name="connsiteY0" fmla="*/ 150432 h 165666"/>
                  <a:gd name="connsiteX1" fmla="*/ 107395 w 139779"/>
                  <a:gd name="connsiteY1" fmla="*/ 150432 h 165666"/>
                  <a:gd name="connsiteX2" fmla="*/ 20717 w 139779"/>
                  <a:gd name="connsiteY2" fmla="*/ 15234 h 165666"/>
                  <a:gd name="connsiteX3" fmla="*/ 139779 w 139779"/>
                  <a:gd name="connsiteY3" fmla="*/ 15234 h 165666"/>
                  <a:gd name="connsiteX4" fmla="*/ 139779 w 139779"/>
                  <a:gd name="connsiteY4" fmla="*/ 0 h 165666"/>
                  <a:gd name="connsiteX5" fmla="*/ 7382 w 139779"/>
                  <a:gd name="connsiteY5" fmla="*/ 0 h 165666"/>
                  <a:gd name="connsiteX6" fmla="*/ 714 w 139779"/>
                  <a:gd name="connsiteY6" fmla="*/ 3808 h 165666"/>
                  <a:gd name="connsiteX7" fmla="*/ 714 w 139779"/>
                  <a:gd name="connsiteY7" fmla="*/ 11425 h 165666"/>
                  <a:gd name="connsiteX8" fmla="*/ 96917 w 139779"/>
                  <a:gd name="connsiteY8" fmla="*/ 161858 h 165666"/>
                  <a:gd name="connsiteX9" fmla="*/ 99774 w 139779"/>
                  <a:gd name="connsiteY9" fmla="*/ 164714 h 165666"/>
                  <a:gd name="connsiteX10" fmla="*/ 103585 w 139779"/>
                  <a:gd name="connsiteY10" fmla="*/ 165666 h 165666"/>
                  <a:gd name="connsiteX11" fmla="*/ 139779 w 139779"/>
                  <a:gd name="connsiteY11" fmla="*/ 165666 h 165666"/>
                  <a:gd name="connsiteX12" fmla="*/ 139779 w 139779"/>
                  <a:gd name="connsiteY12" fmla="*/ 150432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9779" h="165666">
                    <a:moveTo>
                      <a:pt x="139779" y="150432"/>
                    </a:moveTo>
                    <a:lnTo>
                      <a:pt x="107395" y="150432"/>
                    </a:lnTo>
                    <a:lnTo>
                      <a:pt x="20717" y="15234"/>
                    </a:lnTo>
                    <a:lnTo>
                      <a:pt x="139779" y="15234"/>
                    </a:lnTo>
                    <a:lnTo>
                      <a:pt x="139779" y="0"/>
                    </a:lnTo>
                    <a:lnTo>
                      <a:pt x="7382" y="0"/>
                    </a:lnTo>
                    <a:cubicBezTo>
                      <a:pt x="4524" y="0"/>
                      <a:pt x="1667" y="1904"/>
                      <a:pt x="714" y="3808"/>
                    </a:cubicBezTo>
                    <a:cubicBezTo>
                      <a:pt x="-238" y="6665"/>
                      <a:pt x="-238" y="9521"/>
                      <a:pt x="714" y="11425"/>
                    </a:cubicBezTo>
                    <a:lnTo>
                      <a:pt x="96917" y="161858"/>
                    </a:lnTo>
                    <a:cubicBezTo>
                      <a:pt x="97870" y="162810"/>
                      <a:pt x="98822" y="163762"/>
                      <a:pt x="99774" y="164714"/>
                    </a:cubicBezTo>
                    <a:cubicBezTo>
                      <a:pt x="100727" y="165666"/>
                      <a:pt x="101679" y="165666"/>
                      <a:pt x="103585" y="165666"/>
                    </a:cubicBezTo>
                    <a:lnTo>
                      <a:pt x="139779" y="165666"/>
                    </a:lnTo>
                    <a:lnTo>
                      <a:pt x="139779" y="15043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" name="Graphic 47">
              <a:extLst>
                <a:ext uri="{FF2B5EF4-FFF2-40B4-BE49-F238E27FC236}">
                  <a16:creationId xmlns:a16="http://schemas.microsoft.com/office/drawing/2014/main" id="{4AC094B9-66D3-3E96-986E-CE62FE5BEADB}"/>
                </a:ext>
              </a:extLst>
            </p:cNvPr>
            <p:cNvGrpSpPr/>
            <p:nvPr/>
          </p:nvGrpSpPr>
          <p:grpSpPr>
            <a:xfrm>
              <a:off x="11846163" y="6237782"/>
              <a:ext cx="371713" cy="288487"/>
              <a:chOff x="11846163" y="6237782"/>
              <a:chExt cx="371713" cy="288487"/>
            </a:xfrm>
            <a:solidFill>
              <a:srgbClr val="FFFFFF"/>
            </a:solidFill>
          </p:grpSpPr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6138926A-5A7F-71FC-9CB6-142E34C07C15}"/>
                  </a:ext>
                </a:extLst>
              </p:cNvPr>
              <p:cNvSpPr/>
              <p:nvPr/>
            </p:nvSpPr>
            <p:spPr>
              <a:xfrm>
                <a:off x="11846163" y="6238734"/>
                <a:ext cx="192881" cy="287535"/>
              </a:xfrm>
              <a:custGeom>
                <a:avLst/>
                <a:gdLst>
                  <a:gd name="connsiteX0" fmla="*/ 79772 w 192881"/>
                  <a:gd name="connsiteY0" fmla="*/ 286583 h 287535"/>
                  <a:gd name="connsiteX1" fmla="*/ 97869 w 192881"/>
                  <a:gd name="connsiteY1" fmla="*/ 286583 h 287535"/>
                  <a:gd name="connsiteX2" fmla="*/ 15002 w 192881"/>
                  <a:gd name="connsiteY2" fmla="*/ 157097 h 287535"/>
                  <a:gd name="connsiteX3" fmla="*/ 89297 w 192881"/>
                  <a:gd name="connsiteY3" fmla="*/ 21898 h 287535"/>
                  <a:gd name="connsiteX4" fmla="*/ 176927 w 192881"/>
                  <a:gd name="connsiteY4" fmla="*/ 158049 h 287535"/>
                  <a:gd name="connsiteX5" fmla="*/ 106442 w 192881"/>
                  <a:gd name="connsiteY5" fmla="*/ 287536 h 287535"/>
                  <a:gd name="connsiteX6" fmla="*/ 123587 w 192881"/>
                  <a:gd name="connsiteY6" fmla="*/ 287536 h 287535"/>
                  <a:gd name="connsiteX7" fmla="*/ 192167 w 192881"/>
                  <a:gd name="connsiteY7" fmla="*/ 161858 h 287535"/>
                  <a:gd name="connsiteX8" fmla="*/ 192167 w 192881"/>
                  <a:gd name="connsiteY8" fmla="*/ 154241 h 287535"/>
                  <a:gd name="connsiteX9" fmla="*/ 95964 w 192881"/>
                  <a:gd name="connsiteY9" fmla="*/ 3808 h 287535"/>
                  <a:gd name="connsiteX10" fmla="*/ 89297 w 192881"/>
                  <a:gd name="connsiteY10" fmla="*/ 0 h 287535"/>
                  <a:gd name="connsiteX11" fmla="*/ 82629 w 192881"/>
                  <a:gd name="connsiteY11" fmla="*/ 3808 h 287535"/>
                  <a:gd name="connsiteX12" fmla="*/ 714 w 192881"/>
                  <a:gd name="connsiteY12" fmla="*/ 154241 h 287535"/>
                  <a:gd name="connsiteX13" fmla="*/ 714 w 192881"/>
                  <a:gd name="connsiteY13" fmla="*/ 161858 h 287535"/>
                  <a:gd name="connsiteX14" fmla="*/ 79772 w 192881"/>
                  <a:gd name="connsiteY14" fmla="*/ 286583 h 287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2881" h="287535">
                    <a:moveTo>
                      <a:pt x="79772" y="286583"/>
                    </a:moveTo>
                    <a:lnTo>
                      <a:pt x="97869" y="286583"/>
                    </a:lnTo>
                    <a:lnTo>
                      <a:pt x="15002" y="157097"/>
                    </a:lnTo>
                    <a:lnTo>
                      <a:pt x="89297" y="21898"/>
                    </a:lnTo>
                    <a:lnTo>
                      <a:pt x="176927" y="158049"/>
                    </a:lnTo>
                    <a:lnTo>
                      <a:pt x="106442" y="287536"/>
                    </a:lnTo>
                    <a:lnTo>
                      <a:pt x="123587" y="287536"/>
                    </a:lnTo>
                    <a:lnTo>
                      <a:pt x="192167" y="161858"/>
                    </a:lnTo>
                    <a:cubicBezTo>
                      <a:pt x="193119" y="159001"/>
                      <a:pt x="193119" y="156145"/>
                      <a:pt x="192167" y="154241"/>
                    </a:cubicBezTo>
                    <a:lnTo>
                      <a:pt x="95964" y="3808"/>
                    </a:lnTo>
                    <a:cubicBezTo>
                      <a:pt x="94059" y="1904"/>
                      <a:pt x="92154" y="0"/>
                      <a:pt x="89297" y="0"/>
                    </a:cubicBezTo>
                    <a:cubicBezTo>
                      <a:pt x="86439" y="0"/>
                      <a:pt x="84534" y="1904"/>
                      <a:pt x="82629" y="3808"/>
                    </a:cubicBezTo>
                    <a:lnTo>
                      <a:pt x="714" y="154241"/>
                    </a:lnTo>
                    <a:cubicBezTo>
                      <a:pt x="-238" y="157097"/>
                      <a:pt x="-238" y="159953"/>
                      <a:pt x="714" y="161858"/>
                    </a:cubicBezTo>
                    <a:lnTo>
                      <a:pt x="79772" y="28658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1EAD3D86-263F-5161-820E-A73992C3EB30}"/>
                  </a:ext>
                </a:extLst>
              </p:cNvPr>
              <p:cNvSpPr/>
              <p:nvPr/>
            </p:nvSpPr>
            <p:spPr>
              <a:xfrm>
                <a:off x="11951652" y="6388214"/>
                <a:ext cx="265509" cy="137103"/>
              </a:xfrm>
              <a:custGeom>
                <a:avLst/>
                <a:gdLst>
                  <a:gd name="connsiteX0" fmla="*/ 17145 w 265509"/>
                  <a:gd name="connsiteY0" fmla="*/ 137103 h 137103"/>
                  <a:gd name="connsiteX1" fmla="*/ 83820 w 265509"/>
                  <a:gd name="connsiteY1" fmla="*/ 15234 h 137103"/>
                  <a:gd name="connsiteX2" fmla="*/ 245745 w 265509"/>
                  <a:gd name="connsiteY2" fmla="*/ 15234 h 137103"/>
                  <a:gd name="connsiteX3" fmla="*/ 179070 w 265509"/>
                  <a:gd name="connsiteY3" fmla="*/ 137103 h 137103"/>
                  <a:gd name="connsiteX4" fmla="*/ 196215 w 265509"/>
                  <a:gd name="connsiteY4" fmla="*/ 137103 h 137103"/>
                  <a:gd name="connsiteX5" fmla="*/ 264795 w 265509"/>
                  <a:gd name="connsiteY5" fmla="*/ 11425 h 137103"/>
                  <a:gd name="connsiteX6" fmla="*/ 264795 w 265509"/>
                  <a:gd name="connsiteY6" fmla="*/ 3808 h 137103"/>
                  <a:gd name="connsiteX7" fmla="*/ 258128 w 265509"/>
                  <a:gd name="connsiteY7" fmla="*/ 0 h 137103"/>
                  <a:gd name="connsiteX8" fmla="*/ 79057 w 265509"/>
                  <a:gd name="connsiteY8" fmla="*/ 0 h 137103"/>
                  <a:gd name="connsiteX9" fmla="*/ 72390 w 265509"/>
                  <a:gd name="connsiteY9" fmla="*/ 3808 h 137103"/>
                  <a:gd name="connsiteX10" fmla="*/ 0 w 265509"/>
                  <a:gd name="connsiteY10" fmla="*/ 137103 h 137103"/>
                  <a:gd name="connsiteX11" fmla="*/ 17145 w 265509"/>
                  <a:gd name="connsiteY11" fmla="*/ 137103 h 13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5509" h="137103">
                    <a:moveTo>
                      <a:pt x="17145" y="137103"/>
                    </a:moveTo>
                    <a:lnTo>
                      <a:pt x="83820" y="15234"/>
                    </a:lnTo>
                    <a:lnTo>
                      <a:pt x="245745" y="15234"/>
                    </a:lnTo>
                    <a:lnTo>
                      <a:pt x="179070" y="137103"/>
                    </a:lnTo>
                    <a:lnTo>
                      <a:pt x="196215" y="137103"/>
                    </a:lnTo>
                    <a:lnTo>
                      <a:pt x="264795" y="11425"/>
                    </a:lnTo>
                    <a:cubicBezTo>
                      <a:pt x="265747" y="9521"/>
                      <a:pt x="265747" y="6665"/>
                      <a:pt x="264795" y="3808"/>
                    </a:cubicBezTo>
                    <a:cubicBezTo>
                      <a:pt x="263842" y="1904"/>
                      <a:pt x="260985" y="0"/>
                      <a:pt x="258128" y="0"/>
                    </a:cubicBezTo>
                    <a:lnTo>
                      <a:pt x="79057" y="0"/>
                    </a:lnTo>
                    <a:cubicBezTo>
                      <a:pt x="76200" y="0"/>
                      <a:pt x="73342" y="1904"/>
                      <a:pt x="72390" y="3808"/>
                    </a:cubicBezTo>
                    <a:lnTo>
                      <a:pt x="0" y="137103"/>
                    </a:lnTo>
                    <a:lnTo>
                      <a:pt x="17145" y="13710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4868319B-7472-F938-3FD1-BB755B209283}"/>
                  </a:ext>
                </a:extLst>
              </p:cNvPr>
              <p:cNvSpPr/>
              <p:nvPr/>
            </p:nvSpPr>
            <p:spPr>
              <a:xfrm>
                <a:off x="11926411" y="6237782"/>
                <a:ext cx="291465" cy="165666"/>
              </a:xfrm>
              <a:custGeom>
                <a:avLst/>
                <a:gdLst>
                  <a:gd name="connsiteX0" fmla="*/ 100489 w 291465"/>
                  <a:gd name="connsiteY0" fmla="*/ 164714 h 165666"/>
                  <a:gd name="connsiteX1" fmla="*/ 97631 w 291465"/>
                  <a:gd name="connsiteY1" fmla="*/ 161858 h 165666"/>
                  <a:gd name="connsiteX2" fmla="*/ 1429 w 291465"/>
                  <a:gd name="connsiteY2" fmla="*/ 11425 h 165666"/>
                  <a:gd name="connsiteX3" fmla="*/ 1429 w 291465"/>
                  <a:gd name="connsiteY3" fmla="*/ 3808 h 165666"/>
                  <a:gd name="connsiteX4" fmla="*/ 8096 w 291465"/>
                  <a:gd name="connsiteY4" fmla="*/ 0 h 165666"/>
                  <a:gd name="connsiteX5" fmla="*/ 187166 w 291465"/>
                  <a:gd name="connsiteY5" fmla="*/ 0 h 165666"/>
                  <a:gd name="connsiteX6" fmla="*/ 193834 w 291465"/>
                  <a:gd name="connsiteY6" fmla="*/ 3808 h 165666"/>
                  <a:gd name="connsiteX7" fmla="*/ 290036 w 291465"/>
                  <a:gd name="connsiteY7" fmla="*/ 154241 h 165666"/>
                  <a:gd name="connsiteX8" fmla="*/ 290036 w 291465"/>
                  <a:gd name="connsiteY8" fmla="*/ 161858 h 165666"/>
                  <a:gd name="connsiteX9" fmla="*/ 283369 w 291465"/>
                  <a:gd name="connsiteY9" fmla="*/ 165666 h 165666"/>
                  <a:gd name="connsiteX10" fmla="*/ 104299 w 291465"/>
                  <a:gd name="connsiteY10" fmla="*/ 165666 h 165666"/>
                  <a:gd name="connsiteX11" fmla="*/ 100489 w 291465"/>
                  <a:gd name="connsiteY11" fmla="*/ 164714 h 165666"/>
                  <a:gd name="connsiteX12" fmla="*/ 21431 w 291465"/>
                  <a:gd name="connsiteY12" fmla="*/ 15234 h 165666"/>
                  <a:gd name="connsiteX13" fmla="*/ 108109 w 291465"/>
                  <a:gd name="connsiteY13" fmla="*/ 150433 h 165666"/>
                  <a:gd name="connsiteX14" fmla="*/ 269081 w 291465"/>
                  <a:gd name="connsiteY14" fmla="*/ 150433 h 165666"/>
                  <a:gd name="connsiteX15" fmla="*/ 182404 w 291465"/>
                  <a:gd name="connsiteY15" fmla="*/ 15234 h 165666"/>
                  <a:gd name="connsiteX16" fmla="*/ 21431 w 291465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5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3346" y="165666"/>
                      <a:pt x="101441" y="164714"/>
                      <a:pt x="100489" y="164714"/>
                    </a:cubicBezTo>
                    <a:close/>
                    <a:moveTo>
                      <a:pt x="21431" y="15234"/>
                    </a:moveTo>
                    <a:lnTo>
                      <a:pt x="108109" y="150433"/>
                    </a:lnTo>
                    <a:lnTo>
                      <a:pt x="269081" y="150433"/>
                    </a:lnTo>
                    <a:lnTo>
                      <a:pt x="182404" y="15234"/>
                    </a:lnTo>
                    <a:lnTo>
                      <a:pt x="21431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618F388-C3D0-A248-42C3-783DEC937ABF}"/>
                </a:ext>
              </a:extLst>
            </p:cNvPr>
            <p:cNvSpPr/>
            <p:nvPr/>
          </p:nvSpPr>
          <p:spPr>
            <a:xfrm>
              <a:off x="12064047" y="6116118"/>
              <a:ext cx="122667" cy="209052"/>
            </a:xfrm>
            <a:custGeom>
              <a:avLst/>
              <a:gdLst>
                <a:gd name="connsiteX0" fmla="*/ 118110 w 122667"/>
                <a:gd name="connsiteY0" fmla="*/ 747 h 209052"/>
                <a:gd name="connsiteX1" fmla="*/ 121920 w 122667"/>
                <a:gd name="connsiteY1" fmla="*/ 12172 h 209052"/>
                <a:gd name="connsiteX2" fmla="*/ 16193 w 122667"/>
                <a:gd name="connsiteY2" fmla="*/ 204497 h 209052"/>
                <a:gd name="connsiteX3" fmla="*/ 4763 w 122667"/>
                <a:gd name="connsiteY3" fmla="*/ 208306 h 209052"/>
                <a:gd name="connsiteX4" fmla="*/ 4763 w 122667"/>
                <a:gd name="connsiteY4" fmla="*/ 208306 h 209052"/>
                <a:gd name="connsiteX5" fmla="*/ 0 w 122667"/>
                <a:gd name="connsiteY5" fmla="*/ 200689 h 209052"/>
                <a:gd name="connsiteX6" fmla="*/ 953 w 122667"/>
                <a:gd name="connsiteY6" fmla="*/ 196880 h 209052"/>
                <a:gd name="connsiteX7" fmla="*/ 106680 w 122667"/>
                <a:gd name="connsiteY7" fmla="*/ 4555 h 209052"/>
                <a:gd name="connsiteX8" fmla="*/ 118110 w 122667"/>
                <a:gd name="connsiteY8" fmla="*/ 747 h 209052"/>
                <a:gd name="connsiteX9" fmla="*/ 118110 w 122667"/>
                <a:gd name="connsiteY9" fmla="*/ 747 h 2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667" h="209052">
                  <a:moveTo>
                    <a:pt x="118110" y="747"/>
                  </a:moveTo>
                  <a:cubicBezTo>
                    <a:pt x="121920" y="2651"/>
                    <a:pt x="123825" y="8364"/>
                    <a:pt x="121920" y="12172"/>
                  </a:cubicBezTo>
                  <a:lnTo>
                    <a:pt x="16193" y="204497"/>
                  </a:lnTo>
                  <a:cubicBezTo>
                    <a:pt x="14288" y="208306"/>
                    <a:pt x="8572" y="210210"/>
                    <a:pt x="4763" y="208306"/>
                  </a:cubicBezTo>
                  <a:cubicBezTo>
                    <a:pt x="4763" y="208306"/>
                    <a:pt x="4763" y="208306"/>
                    <a:pt x="4763" y="208306"/>
                  </a:cubicBezTo>
                  <a:cubicBezTo>
                    <a:pt x="1905" y="206402"/>
                    <a:pt x="0" y="204497"/>
                    <a:pt x="0" y="200689"/>
                  </a:cubicBezTo>
                  <a:cubicBezTo>
                    <a:pt x="0" y="199737"/>
                    <a:pt x="0" y="197833"/>
                    <a:pt x="953" y="196880"/>
                  </a:cubicBezTo>
                  <a:lnTo>
                    <a:pt x="106680" y="4555"/>
                  </a:lnTo>
                  <a:cubicBezTo>
                    <a:pt x="108585" y="747"/>
                    <a:pt x="113347" y="-1157"/>
                    <a:pt x="118110" y="747"/>
                  </a:cubicBezTo>
                  <a:cubicBezTo>
                    <a:pt x="118110" y="747"/>
                    <a:pt x="118110" y="747"/>
                    <a:pt x="118110" y="747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0BF685FE-FFF5-399A-E6AA-F2989C5075F7}"/>
                </a:ext>
              </a:extLst>
            </p:cNvPr>
            <p:cNvSpPr/>
            <p:nvPr/>
          </p:nvSpPr>
          <p:spPr>
            <a:xfrm>
              <a:off x="11770677" y="5674698"/>
              <a:ext cx="122667" cy="209647"/>
            </a:xfrm>
            <a:custGeom>
              <a:avLst/>
              <a:gdLst>
                <a:gd name="connsiteX0" fmla="*/ 118110 w 122667"/>
                <a:gd name="connsiteY0" fmla="*/ 1342 h 209647"/>
                <a:gd name="connsiteX1" fmla="*/ 121920 w 122667"/>
                <a:gd name="connsiteY1" fmla="*/ 12767 h 209647"/>
                <a:gd name="connsiteX2" fmla="*/ 16192 w 122667"/>
                <a:gd name="connsiteY2" fmla="*/ 205092 h 209647"/>
                <a:gd name="connsiteX3" fmla="*/ 4763 w 122667"/>
                <a:gd name="connsiteY3" fmla="*/ 208901 h 209647"/>
                <a:gd name="connsiteX4" fmla="*/ 4763 w 122667"/>
                <a:gd name="connsiteY4" fmla="*/ 208901 h 209647"/>
                <a:gd name="connsiteX5" fmla="*/ 0 w 122667"/>
                <a:gd name="connsiteY5" fmla="*/ 201284 h 209647"/>
                <a:gd name="connsiteX6" fmla="*/ 953 w 122667"/>
                <a:gd name="connsiteY6" fmla="*/ 197476 h 209647"/>
                <a:gd name="connsiteX7" fmla="*/ 106680 w 122667"/>
                <a:gd name="connsiteY7" fmla="*/ 5150 h 209647"/>
                <a:gd name="connsiteX8" fmla="*/ 118110 w 122667"/>
                <a:gd name="connsiteY8" fmla="*/ 1342 h 209647"/>
                <a:gd name="connsiteX9" fmla="*/ 118110 w 122667"/>
                <a:gd name="connsiteY9" fmla="*/ 1342 h 2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667" h="209647">
                  <a:moveTo>
                    <a:pt x="118110" y="1342"/>
                  </a:moveTo>
                  <a:cubicBezTo>
                    <a:pt x="121920" y="3246"/>
                    <a:pt x="123825" y="8959"/>
                    <a:pt x="121920" y="12767"/>
                  </a:cubicBezTo>
                  <a:lnTo>
                    <a:pt x="16192" y="205092"/>
                  </a:lnTo>
                  <a:cubicBezTo>
                    <a:pt x="14288" y="208901"/>
                    <a:pt x="8572" y="210805"/>
                    <a:pt x="4763" y="208901"/>
                  </a:cubicBezTo>
                  <a:cubicBezTo>
                    <a:pt x="4763" y="208901"/>
                    <a:pt x="4763" y="208901"/>
                    <a:pt x="4763" y="208901"/>
                  </a:cubicBezTo>
                  <a:cubicBezTo>
                    <a:pt x="1905" y="206997"/>
                    <a:pt x="0" y="205092"/>
                    <a:pt x="0" y="201284"/>
                  </a:cubicBezTo>
                  <a:cubicBezTo>
                    <a:pt x="0" y="200332"/>
                    <a:pt x="0" y="198428"/>
                    <a:pt x="953" y="197476"/>
                  </a:cubicBezTo>
                  <a:lnTo>
                    <a:pt x="106680" y="5150"/>
                  </a:lnTo>
                  <a:cubicBezTo>
                    <a:pt x="108585" y="390"/>
                    <a:pt x="113347" y="-1514"/>
                    <a:pt x="118110" y="1342"/>
                  </a:cubicBezTo>
                  <a:cubicBezTo>
                    <a:pt x="118110" y="1342"/>
                    <a:pt x="118110" y="1342"/>
                    <a:pt x="118110" y="1342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AFD24180-F1A1-83A4-2F20-8064AD6E7330}"/>
                </a:ext>
              </a:extLst>
            </p:cNvPr>
            <p:cNvSpPr/>
            <p:nvPr/>
          </p:nvSpPr>
          <p:spPr>
            <a:xfrm>
              <a:off x="12188825" y="5489428"/>
              <a:ext cx="124777" cy="19994"/>
            </a:xfrm>
            <a:custGeom>
              <a:avLst/>
              <a:gdLst>
                <a:gd name="connsiteX0" fmla="*/ 123825 w 124777"/>
                <a:gd name="connsiteY0" fmla="*/ 0 h 19994"/>
                <a:gd name="connsiteX1" fmla="*/ 8572 w 124777"/>
                <a:gd name="connsiteY1" fmla="*/ 2856 h 19994"/>
                <a:gd name="connsiteX2" fmla="*/ 0 w 124777"/>
                <a:gd name="connsiteY2" fmla="*/ 11425 h 19994"/>
                <a:gd name="connsiteX3" fmla="*/ 4763 w 124777"/>
                <a:gd name="connsiteY3" fmla="*/ 19042 h 19994"/>
                <a:gd name="connsiteX4" fmla="*/ 8572 w 124777"/>
                <a:gd name="connsiteY4" fmla="*/ 19994 h 19994"/>
                <a:gd name="connsiteX5" fmla="*/ 124778 w 124777"/>
                <a:gd name="connsiteY5" fmla="*/ 17138 h 19994"/>
                <a:gd name="connsiteX6" fmla="*/ 124778 w 124777"/>
                <a:gd name="connsiteY6" fmla="*/ 0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123825" y="0"/>
                  </a:moveTo>
                  <a:lnTo>
                    <a:pt x="8572" y="2856"/>
                  </a:ln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2" y="19994"/>
                  </a:cubicBezTo>
                  <a:lnTo>
                    <a:pt x="124778" y="17138"/>
                  </a:lnTo>
                  <a:lnTo>
                    <a:pt x="124778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43660163-5EC6-ADF7-98DE-D4C1DDDFDBD4}"/>
                </a:ext>
              </a:extLst>
            </p:cNvPr>
            <p:cNvSpPr/>
            <p:nvPr/>
          </p:nvSpPr>
          <p:spPr>
            <a:xfrm>
              <a:off x="12258357" y="6392023"/>
              <a:ext cx="54292" cy="18090"/>
            </a:xfrm>
            <a:custGeom>
              <a:avLst/>
              <a:gdLst>
                <a:gd name="connsiteX0" fmla="*/ 54293 w 54292"/>
                <a:gd name="connsiteY0" fmla="*/ 0 h 18090"/>
                <a:gd name="connsiteX1" fmla="*/ 8573 w 54292"/>
                <a:gd name="connsiteY1" fmla="*/ 952 h 18090"/>
                <a:gd name="connsiteX2" fmla="*/ 0 w 54292"/>
                <a:gd name="connsiteY2" fmla="*/ 9521 h 18090"/>
                <a:gd name="connsiteX3" fmla="*/ 4763 w 54292"/>
                <a:gd name="connsiteY3" fmla="*/ 17138 h 18090"/>
                <a:gd name="connsiteX4" fmla="*/ 8573 w 54292"/>
                <a:gd name="connsiteY4" fmla="*/ 18090 h 18090"/>
                <a:gd name="connsiteX5" fmla="*/ 54293 w 54292"/>
                <a:gd name="connsiteY5" fmla="*/ 17138 h 18090"/>
                <a:gd name="connsiteX6" fmla="*/ 54293 w 54292"/>
                <a:gd name="connsiteY6" fmla="*/ 0 h 1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90">
                  <a:moveTo>
                    <a:pt x="54293" y="0"/>
                  </a:moveTo>
                  <a:lnTo>
                    <a:pt x="8573" y="952"/>
                  </a:lnTo>
                  <a:cubicBezTo>
                    <a:pt x="3810" y="952"/>
                    <a:pt x="0" y="4761"/>
                    <a:pt x="0" y="9521"/>
                  </a:cubicBezTo>
                  <a:cubicBezTo>
                    <a:pt x="0" y="12377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3" y="18090"/>
                  </a:cubicBezTo>
                  <a:lnTo>
                    <a:pt x="54293" y="17138"/>
                  </a:lnTo>
                  <a:lnTo>
                    <a:pt x="54293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76CE33C3-2134-BC79-1F10-EFF3B6E7B737}"/>
                </a:ext>
              </a:extLst>
            </p:cNvPr>
            <p:cNvSpPr/>
            <p:nvPr/>
          </p:nvSpPr>
          <p:spPr>
            <a:xfrm>
              <a:off x="11787399" y="6011419"/>
              <a:ext cx="132291" cy="204940"/>
            </a:xfrm>
            <a:custGeom>
              <a:avLst/>
              <a:gdLst>
                <a:gd name="connsiteX0" fmla="*/ 12806 w 132291"/>
                <a:gd name="connsiteY0" fmla="*/ 714 h 204940"/>
                <a:gd name="connsiteX1" fmla="*/ 15663 w 132291"/>
                <a:gd name="connsiteY1" fmla="*/ 3570 h 204940"/>
                <a:gd name="connsiteX2" fmla="*/ 130916 w 132291"/>
                <a:gd name="connsiteY2" fmla="*/ 191135 h 204940"/>
                <a:gd name="connsiteX3" fmla="*/ 128058 w 132291"/>
                <a:gd name="connsiteY3" fmla="*/ 203512 h 204940"/>
                <a:gd name="connsiteX4" fmla="*/ 119486 w 132291"/>
                <a:gd name="connsiteY4" fmla="*/ 203512 h 204940"/>
                <a:gd name="connsiteX5" fmla="*/ 116628 w 132291"/>
                <a:gd name="connsiteY5" fmla="*/ 200656 h 204940"/>
                <a:gd name="connsiteX6" fmla="*/ 1376 w 132291"/>
                <a:gd name="connsiteY6" fmla="*/ 13092 h 204940"/>
                <a:gd name="connsiteX7" fmla="*/ 4233 w 132291"/>
                <a:gd name="connsiteY7" fmla="*/ 714 h 204940"/>
                <a:gd name="connsiteX8" fmla="*/ 12806 w 132291"/>
                <a:gd name="connsiteY8" fmla="*/ 714 h 20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291" h="204940">
                  <a:moveTo>
                    <a:pt x="12806" y="714"/>
                  </a:moveTo>
                  <a:cubicBezTo>
                    <a:pt x="13758" y="1666"/>
                    <a:pt x="14711" y="2618"/>
                    <a:pt x="15663" y="3570"/>
                  </a:cubicBezTo>
                  <a:lnTo>
                    <a:pt x="130916" y="191135"/>
                  </a:lnTo>
                  <a:cubicBezTo>
                    <a:pt x="133773" y="194943"/>
                    <a:pt x="131868" y="200656"/>
                    <a:pt x="128058" y="203512"/>
                  </a:cubicBezTo>
                  <a:cubicBezTo>
                    <a:pt x="125201" y="205417"/>
                    <a:pt x="122343" y="205417"/>
                    <a:pt x="119486" y="203512"/>
                  </a:cubicBezTo>
                  <a:cubicBezTo>
                    <a:pt x="118533" y="202560"/>
                    <a:pt x="117581" y="201608"/>
                    <a:pt x="116628" y="200656"/>
                  </a:cubicBezTo>
                  <a:lnTo>
                    <a:pt x="1376" y="13092"/>
                  </a:lnTo>
                  <a:cubicBezTo>
                    <a:pt x="-1482" y="9283"/>
                    <a:pt x="423" y="3570"/>
                    <a:pt x="4233" y="714"/>
                  </a:cubicBezTo>
                  <a:cubicBezTo>
                    <a:pt x="7091" y="-238"/>
                    <a:pt x="9948" y="-238"/>
                    <a:pt x="12806" y="714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1AE2F0A1-440E-2E86-AEF9-208F6480AD69}"/>
                </a:ext>
              </a:extLst>
            </p:cNvPr>
            <p:cNvSpPr/>
            <p:nvPr/>
          </p:nvSpPr>
          <p:spPr>
            <a:xfrm>
              <a:off x="12031239" y="5564168"/>
              <a:ext cx="132291" cy="205654"/>
            </a:xfrm>
            <a:custGeom>
              <a:avLst/>
              <a:gdLst>
                <a:gd name="connsiteX0" fmla="*/ 12806 w 132291"/>
                <a:gd name="connsiteY0" fmla="*/ 1428 h 205654"/>
                <a:gd name="connsiteX1" fmla="*/ 15663 w 132291"/>
                <a:gd name="connsiteY1" fmla="*/ 4284 h 205654"/>
                <a:gd name="connsiteX2" fmla="*/ 130916 w 132291"/>
                <a:gd name="connsiteY2" fmla="*/ 191849 h 205654"/>
                <a:gd name="connsiteX3" fmla="*/ 128058 w 132291"/>
                <a:gd name="connsiteY3" fmla="*/ 204226 h 205654"/>
                <a:gd name="connsiteX4" fmla="*/ 119486 w 132291"/>
                <a:gd name="connsiteY4" fmla="*/ 204226 h 205654"/>
                <a:gd name="connsiteX5" fmla="*/ 116628 w 132291"/>
                <a:gd name="connsiteY5" fmla="*/ 201370 h 205654"/>
                <a:gd name="connsiteX6" fmla="*/ 1376 w 132291"/>
                <a:gd name="connsiteY6" fmla="*/ 13806 h 205654"/>
                <a:gd name="connsiteX7" fmla="*/ 4233 w 132291"/>
                <a:gd name="connsiteY7" fmla="*/ 1428 h 205654"/>
                <a:gd name="connsiteX8" fmla="*/ 12806 w 132291"/>
                <a:gd name="connsiteY8" fmla="*/ 1428 h 20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291" h="205654">
                  <a:moveTo>
                    <a:pt x="12806" y="1428"/>
                  </a:moveTo>
                  <a:cubicBezTo>
                    <a:pt x="13758" y="2380"/>
                    <a:pt x="14711" y="3332"/>
                    <a:pt x="15663" y="4284"/>
                  </a:cubicBezTo>
                  <a:lnTo>
                    <a:pt x="130916" y="191849"/>
                  </a:lnTo>
                  <a:cubicBezTo>
                    <a:pt x="133773" y="195658"/>
                    <a:pt x="131868" y="201370"/>
                    <a:pt x="128058" y="204226"/>
                  </a:cubicBezTo>
                  <a:cubicBezTo>
                    <a:pt x="125201" y="206131"/>
                    <a:pt x="122343" y="206131"/>
                    <a:pt x="119486" y="204226"/>
                  </a:cubicBezTo>
                  <a:cubicBezTo>
                    <a:pt x="118533" y="203274"/>
                    <a:pt x="117581" y="202322"/>
                    <a:pt x="116628" y="201370"/>
                  </a:cubicBezTo>
                  <a:lnTo>
                    <a:pt x="1376" y="13806"/>
                  </a:lnTo>
                  <a:cubicBezTo>
                    <a:pt x="-1482" y="9997"/>
                    <a:pt x="423" y="4284"/>
                    <a:pt x="4233" y="1428"/>
                  </a:cubicBezTo>
                  <a:cubicBezTo>
                    <a:pt x="7091" y="-476"/>
                    <a:pt x="9948" y="-476"/>
                    <a:pt x="12806" y="142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" name="Graphic 47">
              <a:extLst>
                <a:ext uri="{FF2B5EF4-FFF2-40B4-BE49-F238E27FC236}">
                  <a16:creationId xmlns:a16="http://schemas.microsoft.com/office/drawing/2014/main" id="{2585782C-9F55-7B39-41AF-2BD78FC82D01}"/>
                </a:ext>
              </a:extLst>
            </p:cNvPr>
            <p:cNvGrpSpPr/>
            <p:nvPr/>
          </p:nvGrpSpPr>
          <p:grpSpPr>
            <a:xfrm>
              <a:off x="10968672" y="5214269"/>
              <a:ext cx="912495" cy="1194891"/>
              <a:chOff x="10968672" y="5214269"/>
              <a:chExt cx="912495" cy="1194891"/>
            </a:xfrm>
            <a:solidFill>
              <a:srgbClr val="FFFFFF"/>
            </a:solidFill>
          </p:grpSpPr>
          <p:grpSp>
            <p:nvGrpSpPr>
              <p:cNvPr id="20" name="Graphic 47">
                <a:extLst>
                  <a:ext uri="{FF2B5EF4-FFF2-40B4-BE49-F238E27FC236}">
                    <a16:creationId xmlns:a16="http://schemas.microsoft.com/office/drawing/2014/main" id="{8E140808-1446-31F1-C015-7B3EA9C0AD52}"/>
                  </a:ext>
                </a:extLst>
              </p:cNvPr>
              <p:cNvGrpSpPr/>
              <p:nvPr/>
            </p:nvGrpSpPr>
            <p:grpSpPr>
              <a:xfrm>
                <a:off x="10968672" y="5789340"/>
                <a:ext cx="751522" cy="619820"/>
                <a:chOff x="10968672" y="5789340"/>
                <a:chExt cx="751522" cy="619820"/>
              </a:xfrm>
              <a:solidFill>
                <a:srgbClr val="FFFFFF"/>
              </a:solidFill>
            </p:grpSpPr>
            <p:sp>
              <p:nvSpPr>
                <p:cNvPr id="40" name="Freeform 39">
                  <a:extLst>
                    <a:ext uri="{FF2B5EF4-FFF2-40B4-BE49-F238E27FC236}">
                      <a16:creationId xmlns:a16="http://schemas.microsoft.com/office/drawing/2014/main" id="{BEAD21C3-8BC4-BE46-D595-F2109170F680}"/>
                    </a:ext>
                  </a:extLst>
                </p:cNvPr>
                <p:cNvSpPr/>
                <p:nvPr/>
              </p:nvSpPr>
              <p:spPr>
                <a:xfrm>
                  <a:off x="10968672" y="5794101"/>
                  <a:ext cx="202882" cy="185660"/>
                </a:xfrm>
                <a:custGeom>
                  <a:avLst/>
                  <a:gdLst>
                    <a:gd name="connsiteX0" fmla="*/ 132397 w 202882"/>
                    <a:gd name="connsiteY0" fmla="*/ 157097 h 185660"/>
                    <a:gd name="connsiteX1" fmla="*/ 70485 w 202882"/>
                    <a:gd name="connsiteY1" fmla="*/ 157097 h 185660"/>
                    <a:gd name="connsiteX2" fmla="*/ 60960 w 202882"/>
                    <a:gd name="connsiteY2" fmla="*/ 185660 h 185660"/>
                    <a:gd name="connsiteX3" fmla="*/ 0 w 202882"/>
                    <a:gd name="connsiteY3" fmla="*/ 185660 h 185660"/>
                    <a:gd name="connsiteX4" fmla="*/ 67628 w 202882"/>
                    <a:gd name="connsiteY4" fmla="*/ 0 h 185660"/>
                    <a:gd name="connsiteX5" fmla="*/ 135255 w 202882"/>
                    <a:gd name="connsiteY5" fmla="*/ 0 h 185660"/>
                    <a:gd name="connsiteX6" fmla="*/ 202883 w 202882"/>
                    <a:gd name="connsiteY6" fmla="*/ 185660 h 185660"/>
                    <a:gd name="connsiteX7" fmla="*/ 140970 w 202882"/>
                    <a:gd name="connsiteY7" fmla="*/ 185660 h 185660"/>
                    <a:gd name="connsiteX8" fmla="*/ 132397 w 202882"/>
                    <a:gd name="connsiteY8" fmla="*/ 157097 h 185660"/>
                    <a:gd name="connsiteX9" fmla="*/ 118110 w 202882"/>
                    <a:gd name="connsiteY9" fmla="*/ 113301 h 185660"/>
                    <a:gd name="connsiteX10" fmla="*/ 100965 w 202882"/>
                    <a:gd name="connsiteY10" fmla="*/ 61887 h 185660"/>
                    <a:gd name="connsiteX11" fmla="*/ 83820 w 202882"/>
                    <a:gd name="connsiteY11" fmla="*/ 113301 h 185660"/>
                    <a:gd name="connsiteX12" fmla="*/ 118110 w 202882"/>
                    <a:gd name="connsiteY12" fmla="*/ 113301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2882" h="18566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3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1"/>
                      </a:moveTo>
                      <a:lnTo>
                        <a:pt x="100965" y="61887"/>
                      </a:lnTo>
                      <a:lnTo>
                        <a:pt x="83820" y="113301"/>
                      </a:lnTo>
                      <a:lnTo>
                        <a:pt x="118110" y="1133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 40">
                  <a:extLst>
                    <a:ext uri="{FF2B5EF4-FFF2-40B4-BE49-F238E27FC236}">
                      <a16:creationId xmlns:a16="http://schemas.microsoft.com/office/drawing/2014/main" id="{270E5EE4-04AF-4297-4688-6C9FF82794A7}"/>
                    </a:ext>
                  </a:extLst>
                </p:cNvPr>
                <p:cNvSpPr/>
                <p:nvPr/>
              </p:nvSpPr>
              <p:spPr>
                <a:xfrm>
                  <a:off x="11180127" y="5789340"/>
                  <a:ext cx="181927" cy="190420"/>
                </a:xfrm>
                <a:custGeom>
                  <a:avLst/>
                  <a:gdLst>
                    <a:gd name="connsiteX0" fmla="*/ 119063 w 181927"/>
                    <a:gd name="connsiteY0" fmla="*/ 67599 h 190420"/>
                    <a:gd name="connsiteX1" fmla="*/ 109538 w 181927"/>
                    <a:gd name="connsiteY1" fmla="*/ 59031 h 190420"/>
                    <a:gd name="connsiteX2" fmla="*/ 94297 w 181927"/>
                    <a:gd name="connsiteY2" fmla="*/ 56174 h 190420"/>
                    <a:gd name="connsiteX3" fmla="*/ 68580 w 181927"/>
                    <a:gd name="connsiteY3" fmla="*/ 66647 h 190420"/>
                    <a:gd name="connsiteX4" fmla="*/ 59055 w 181927"/>
                    <a:gd name="connsiteY4" fmla="*/ 96163 h 190420"/>
                    <a:gd name="connsiteX5" fmla="*/ 69532 w 181927"/>
                    <a:gd name="connsiteY5" fmla="*/ 128534 h 190420"/>
                    <a:gd name="connsiteX6" fmla="*/ 100965 w 181927"/>
                    <a:gd name="connsiteY6" fmla="*/ 139007 h 190420"/>
                    <a:gd name="connsiteX7" fmla="*/ 133350 w 181927"/>
                    <a:gd name="connsiteY7" fmla="*/ 122822 h 190420"/>
                    <a:gd name="connsiteX8" fmla="*/ 86678 w 181927"/>
                    <a:gd name="connsiteY8" fmla="*/ 122822 h 190420"/>
                    <a:gd name="connsiteX9" fmla="*/ 86678 w 181927"/>
                    <a:gd name="connsiteY9" fmla="*/ 81881 h 190420"/>
                    <a:gd name="connsiteX10" fmla="*/ 181928 w 181927"/>
                    <a:gd name="connsiteY10" fmla="*/ 81881 h 190420"/>
                    <a:gd name="connsiteX11" fmla="*/ 181928 w 181927"/>
                    <a:gd name="connsiteY11" fmla="*/ 139960 h 190420"/>
                    <a:gd name="connsiteX12" fmla="*/ 148590 w 181927"/>
                    <a:gd name="connsiteY12" fmla="*/ 175187 h 190420"/>
                    <a:gd name="connsiteX13" fmla="*/ 94297 w 181927"/>
                    <a:gd name="connsiteY13" fmla="*/ 190421 h 190420"/>
                    <a:gd name="connsiteX14" fmla="*/ 43815 w 181927"/>
                    <a:gd name="connsiteY14" fmla="*/ 178044 h 190420"/>
                    <a:gd name="connsiteX15" fmla="*/ 11430 w 181927"/>
                    <a:gd name="connsiteY15" fmla="*/ 144720 h 190420"/>
                    <a:gd name="connsiteX16" fmla="*/ 0 w 181927"/>
                    <a:gd name="connsiteY16" fmla="*/ 95210 h 190420"/>
                    <a:gd name="connsiteX17" fmla="*/ 11430 w 181927"/>
                    <a:gd name="connsiteY17" fmla="*/ 45701 h 190420"/>
                    <a:gd name="connsiteX18" fmla="*/ 43815 w 181927"/>
                    <a:gd name="connsiteY18" fmla="*/ 12377 h 190420"/>
                    <a:gd name="connsiteX19" fmla="*/ 93345 w 181927"/>
                    <a:gd name="connsiteY19" fmla="*/ 0 h 190420"/>
                    <a:gd name="connsiteX20" fmla="*/ 152400 w 181927"/>
                    <a:gd name="connsiteY20" fmla="*/ 17138 h 190420"/>
                    <a:gd name="connsiteX21" fmla="*/ 180022 w 181927"/>
                    <a:gd name="connsiteY21" fmla="*/ 64743 h 190420"/>
                    <a:gd name="connsiteX22" fmla="*/ 119063 w 181927"/>
                    <a:gd name="connsiteY22" fmla="*/ 64743 h 19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1927" h="190420">
                      <a:moveTo>
                        <a:pt x="119063" y="67599"/>
                      </a:moveTo>
                      <a:cubicBezTo>
                        <a:pt x="117157" y="63791"/>
                        <a:pt x="113347" y="60935"/>
                        <a:pt x="109538" y="59031"/>
                      </a:cubicBezTo>
                      <a:cubicBezTo>
                        <a:pt x="105728" y="57126"/>
                        <a:pt x="100013" y="56174"/>
                        <a:pt x="94297" y="56174"/>
                      </a:cubicBezTo>
                      <a:cubicBezTo>
                        <a:pt x="82867" y="56174"/>
                        <a:pt x="74295" y="59983"/>
                        <a:pt x="68580" y="66647"/>
                      </a:cubicBezTo>
                      <a:cubicBezTo>
                        <a:pt x="62865" y="74264"/>
                        <a:pt x="59055" y="83785"/>
                        <a:pt x="59055" y="96163"/>
                      </a:cubicBezTo>
                      <a:cubicBezTo>
                        <a:pt x="59055" y="110444"/>
                        <a:pt x="62865" y="121869"/>
                        <a:pt x="69532" y="128534"/>
                      </a:cubicBezTo>
                      <a:cubicBezTo>
                        <a:pt x="76200" y="136151"/>
                        <a:pt x="86678" y="139007"/>
                        <a:pt x="100965" y="139007"/>
                      </a:cubicBezTo>
                      <a:cubicBezTo>
                        <a:pt x="114300" y="139007"/>
                        <a:pt x="125730" y="133295"/>
                        <a:pt x="133350" y="122822"/>
                      </a:cubicBezTo>
                      <a:lnTo>
                        <a:pt x="86678" y="122822"/>
                      </a:lnTo>
                      <a:lnTo>
                        <a:pt x="86678" y="81881"/>
                      </a:lnTo>
                      <a:lnTo>
                        <a:pt x="181928" y="81881"/>
                      </a:lnTo>
                      <a:lnTo>
                        <a:pt x="181928" y="139960"/>
                      </a:lnTo>
                      <a:cubicBezTo>
                        <a:pt x="174307" y="154241"/>
                        <a:pt x="162878" y="165666"/>
                        <a:pt x="148590" y="175187"/>
                      </a:cubicBezTo>
                      <a:cubicBezTo>
                        <a:pt x="134303" y="184708"/>
                        <a:pt x="116205" y="190421"/>
                        <a:pt x="94297" y="190421"/>
                      </a:cubicBezTo>
                      <a:cubicBezTo>
                        <a:pt x="75247" y="190421"/>
                        <a:pt x="58103" y="186613"/>
                        <a:pt x="43815" y="178044"/>
                      </a:cubicBezTo>
                      <a:cubicBezTo>
                        <a:pt x="29528" y="170427"/>
                        <a:pt x="19050" y="159002"/>
                        <a:pt x="11430" y="144720"/>
                      </a:cubicBezTo>
                      <a:cubicBezTo>
                        <a:pt x="3810" y="130438"/>
                        <a:pt x="0" y="114253"/>
                        <a:pt x="0" y="95210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3345" y="0"/>
                      </a:cubicBezTo>
                      <a:cubicBezTo>
                        <a:pt x="118110" y="0"/>
                        <a:pt x="137160" y="5713"/>
                        <a:pt x="152400" y="17138"/>
                      </a:cubicBezTo>
                      <a:cubicBezTo>
                        <a:pt x="167640" y="28563"/>
                        <a:pt x="177165" y="44749"/>
                        <a:pt x="180022" y="64743"/>
                      </a:cubicBezTo>
                      <a:lnTo>
                        <a:pt x="119063" y="647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 41">
                  <a:extLst>
                    <a:ext uri="{FF2B5EF4-FFF2-40B4-BE49-F238E27FC236}">
                      <a16:creationId xmlns:a16="http://schemas.microsoft.com/office/drawing/2014/main" id="{4168C947-0CA4-9344-00C6-C7EF65AA301E}"/>
                    </a:ext>
                  </a:extLst>
                </p:cNvPr>
                <p:cNvSpPr/>
                <p:nvPr/>
              </p:nvSpPr>
              <p:spPr>
                <a:xfrm>
                  <a:off x="11383009" y="5793149"/>
                  <a:ext cx="157162" cy="186612"/>
                </a:xfrm>
                <a:custGeom>
                  <a:avLst/>
                  <a:gdLst>
                    <a:gd name="connsiteX0" fmla="*/ 93345 w 157162"/>
                    <a:gd name="connsiteY0" fmla="*/ 185660 h 186612"/>
                    <a:gd name="connsiteX1" fmla="*/ 58103 w 157162"/>
                    <a:gd name="connsiteY1" fmla="*/ 119013 h 186612"/>
                    <a:gd name="connsiteX2" fmla="*/ 58103 w 157162"/>
                    <a:gd name="connsiteY2" fmla="*/ 119013 h 186612"/>
                    <a:gd name="connsiteX3" fmla="*/ 58103 w 157162"/>
                    <a:gd name="connsiteY3" fmla="*/ 185660 h 186612"/>
                    <a:gd name="connsiteX4" fmla="*/ 0 w 157162"/>
                    <a:gd name="connsiteY4" fmla="*/ 185660 h 186612"/>
                    <a:gd name="connsiteX5" fmla="*/ 0 w 157162"/>
                    <a:gd name="connsiteY5" fmla="*/ 0 h 186612"/>
                    <a:gd name="connsiteX6" fmla="*/ 86678 w 157162"/>
                    <a:gd name="connsiteY6" fmla="*/ 0 h 186612"/>
                    <a:gd name="connsiteX7" fmla="*/ 125730 w 157162"/>
                    <a:gd name="connsiteY7" fmla="*/ 7617 h 186612"/>
                    <a:gd name="connsiteX8" fmla="*/ 149543 w 157162"/>
                    <a:gd name="connsiteY8" fmla="*/ 29515 h 186612"/>
                    <a:gd name="connsiteX9" fmla="*/ 157163 w 157162"/>
                    <a:gd name="connsiteY9" fmla="*/ 60935 h 186612"/>
                    <a:gd name="connsiteX10" fmla="*/ 146685 w 157162"/>
                    <a:gd name="connsiteY10" fmla="*/ 94258 h 186612"/>
                    <a:gd name="connsiteX11" fmla="*/ 117158 w 157162"/>
                    <a:gd name="connsiteY11" fmla="*/ 115205 h 186612"/>
                    <a:gd name="connsiteX12" fmla="*/ 157163 w 157162"/>
                    <a:gd name="connsiteY12" fmla="*/ 186612 h 186612"/>
                    <a:gd name="connsiteX13" fmla="*/ 93345 w 157162"/>
                    <a:gd name="connsiteY13" fmla="*/ 186612 h 186612"/>
                    <a:gd name="connsiteX14" fmla="*/ 58103 w 157162"/>
                    <a:gd name="connsiteY14" fmla="*/ 79977 h 186612"/>
                    <a:gd name="connsiteX15" fmla="*/ 80963 w 157162"/>
                    <a:gd name="connsiteY15" fmla="*/ 79977 h 186612"/>
                    <a:gd name="connsiteX16" fmla="*/ 93345 w 157162"/>
                    <a:gd name="connsiteY16" fmla="*/ 76168 h 186612"/>
                    <a:gd name="connsiteX17" fmla="*/ 97155 w 157162"/>
                    <a:gd name="connsiteY17" fmla="*/ 63791 h 186612"/>
                    <a:gd name="connsiteX18" fmla="*/ 92393 w 157162"/>
                    <a:gd name="connsiteY18" fmla="*/ 52366 h 186612"/>
                    <a:gd name="connsiteX19" fmla="*/ 80010 w 157162"/>
                    <a:gd name="connsiteY19" fmla="*/ 48557 h 186612"/>
                    <a:gd name="connsiteX20" fmla="*/ 57150 w 157162"/>
                    <a:gd name="connsiteY20" fmla="*/ 48557 h 186612"/>
                    <a:gd name="connsiteX21" fmla="*/ 57150 w 157162"/>
                    <a:gd name="connsiteY21" fmla="*/ 79977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7162" h="186612">
                      <a:moveTo>
                        <a:pt x="93345" y="185660"/>
                      </a:moveTo>
                      <a:lnTo>
                        <a:pt x="58103" y="119013"/>
                      </a:lnTo>
                      <a:lnTo>
                        <a:pt x="58103" y="119013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86678" y="0"/>
                      </a:lnTo>
                      <a:cubicBezTo>
                        <a:pt x="101918" y="0"/>
                        <a:pt x="114300" y="2856"/>
                        <a:pt x="125730" y="7617"/>
                      </a:cubicBezTo>
                      <a:cubicBezTo>
                        <a:pt x="136208" y="13329"/>
                        <a:pt x="144780" y="19994"/>
                        <a:pt x="149543" y="29515"/>
                      </a:cubicBezTo>
                      <a:cubicBezTo>
                        <a:pt x="154305" y="39036"/>
                        <a:pt x="157163" y="49509"/>
                        <a:pt x="157163" y="60935"/>
                      </a:cubicBezTo>
                      <a:cubicBezTo>
                        <a:pt x="157163" y="73312"/>
                        <a:pt x="153353" y="84737"/>
                        <a:pt x="146685" y="94258"/>
                      </a:cubicBezTo>
                      <a:cubicBezTo>
                        <a:pt x="140018" y="103779"/>
                        <a:pt x="129540" y="110444"/>
                        <a:pt x="117158" y="115205"/>
                      </a:cubicBezTo>
                      <a:lnTo>
                        <a:pt x="157163" y="186612"/>
                      </a:lnTo>
                      <a:lnTo>
                        <a:pt x="93345" y="186612"/>
                      </a:lnTo>
                      <a:close/>
                      <a:moveTo>
                        <a:pt x="58103" y="79977"/>
                      </a:moveTo>
                      <a:lnTo>
                        <a:pt x="80963" y="79977"/>
                      </a:lnTo>
                      <a:cubicBezTo>
                        <a:pt x="86678" y="79977"/>
                        <a:pt x="90488" y="79025"/>
                        <a:pt x="93345" y="76168"/>
                      </a:cubicBezTo>
                      <a:cubicBezTo>
                        <a:pt x="96203" y="73312"/>
                        <a:pt x="97155" y="69504"/>
                        <a:pt x="97155" y="63791"/>
                      </a:cubicBezTo>
                      <a:cubicBezTo>
                        <a:pt x="97155" y="59030"/>
                        <a:pt x="95250" y="55222"/>
                        <a:pt x="92393" y="52366"/>
                      </a:cubicBezTo>
                      <a:cubicBezTo>
                        <a:pt x="89535" y="49509"/>
                        <a:pt x="85725" y="48557"/>
                        <a:pt x="80010" y="48557"/>
                      </a:cubicBezTo>
                      <a:lnTo>
                        <a:pt x="57150" y="48557"/>
                      </a:lnTo>
                      <a:lnTo>
                        <a:pt x="57150" y="799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 42">
                  <a:extLst>
                    <a:ext uri="{FF2B5EF4-FFF2-40B4-BE49-F238E27FC236}">
                      <a16:creationId xmlns:a16="http://schemas.microsoft.com/office/drawing/2014/main" id="{1CEC47CF-D0C2-E545-02C1-D4B14D597574}"/>
                    </a:ext>
                  </a:extLst>
                </p:cNvPr>
                <p:cNvSpPr/>
                <p:nvPr/>
              </p:nvSpPr>
              <p:spPr>
                <a:xfrm>
                  <a:off x="11558269" y="5793149"/>
                  <a:ext cx="58102" cy="185660"/>
                </a:xfrm>
                <a:custGeom>
                  <a:avLst/>
                  <a:gdLst>
                    <a:gd name="connsiteX0" fmla="*/ 58103 w 58102"/>
                    <a:gd name="connsiteY0" fmla="*/ 0 h 185660"/>
                    <a:gd name="connsiteX1" fmla="*/ 58103 w 58102"/>
                    <a:gd name="connsiteY1" fmla="*/ 185660 h 185660"/>
                    <a:gd name="connsiteX2" fmla="*/ 0 w 58102"/>
                    <a:gd name="connsiteY2" fmla="*/ 185660 h 185660"/>
                    <a:gd name="connsiteX3" fmla="*/ 0 w 58102"/>
                    <a:gd name="connsiteY3" fmla="*/ 0 h 185660"/>
                    <a:gd name="connsiteX4" fmla="*/ 58103 w 58102"/>
                    <a:gd name="connsiteY4" fmla="*/ 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02" h="185660">
                      <a:moveTo>
                        <a:pt x="58103" y="0"/>
                      </a:move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 43">
                  <a:extLst>
                    <a:ext uri="{FF2B5EF4-FFF2-40B4-BE49-F238E27FC236}">
                      <a16:creationId xmlns:a16="http://schemas.microsoft.com/office/drawing/2014/main" id="{20338FF7-C1D4-75A8-7AB3-3DBFAD76DFDC}"/>
                    </a:ext>
                  </a:extLst>
                </p:cNvPr>
                <p:cNvSpPr/>
                <p:nvPr/>
              </p:nvSpPr>
              <p:spPr>
                <a:xfrm>
                  <a:off x="10982007" y="6007373"/>
                  <a:ext cx="131445" cy="186612"/>
                </a:xfrm>
                <a:custGeom>
                  <a:avLst/>
                  <a:gdLst>
                    <a:gd name="connsiteX0" fmla="*/ 131445 w 131445"/>
                    <a:gd name="connsiteY0" fmla="*/ 0 h 186612"/>
                    <a:gd name="connsiteX1" fmla="*/ 131445 w 131445"/>
                    <a:gd name="connsiteY1" fmla="*/ 46653 h 186612"/>
                    <a:gd name="connsiteX2" fmla="*/ 58103 w 131445"/>
                    <a:gd name="connsiteY2" fmla="*/ 46653 h 186612"/>
                    <a:gd name="connsiteX3" fmla="*/ 58103 w 131445"/>
                    <a:gd name="connsiteY3" fmla="*/ 72360 h 186612"/>
                    <a:gd name="connsiteX4" fmla="*/ 110490 w 131445"/>
                    <a:gd name="connsiteY4" fmla="*/ 72360 h 186612"/>
                    <a:gd name="connsiteX5" fmla="*/ 110490 w 131445"/>
                    <a:gd name="connsiteY5" fmla="*/ 116157 h 186612"/>
                    <a:gd name="connsiteX6" fmla="*/ 58103 w 131445"/>
                    <a:gd name="connsiteY6" fmla="*/ 116157 h 186612"/>
                    <a:gd name="connsiteX7" fmla="*/ 58103 w 131445"/>
                    <a:gd name="connsiteY7" fmla="*/ 186612 h 186612"/>
                    <a:gd name="connsiteX8" fmla="*/ 0 w 131445"/>
                    <a:gd name="connsiteY8" fmla="*/ 186612 h 186612"/>
                    <a:gd name="connsiteX9" fmla="*/ 0 w 131445"/>
                    <a:gd name="connsiteY9" fmla="*/ 952 h 186612"/>
                    <a:gd name="connsiteX10" fmla="*/ 131445 w 131445"/>
                    <a:gd name="connsiteY10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1445" h="186612">
                      <a:moveTo>
                        <a:pt x="131445" y="0"/>
                      </a:moveTo>
                      <a:lnTo>
                        <a:pt x="131445" y="46653"/>
                      </a:lnTo>
                      <a:lnTo>
                        <a:pt x="58103" y="46653"/>
                      </a:lnTo>
                      <a:lnTo>
                        <a:pt x="58103" y="72360"/>
                      </a:lnTo>
                      <a:lnTo>
                        <a:pt x="110490" y="72360"/>
                      </a:lnTo>
                      <a:lnTo>
                        <a:pt x="110490" y="116157"/>
                      </a:lnTo>
                      <a:lnTo>
                        <a:pt x="58103" y="116157"/>
                      </a:lnTo>
                      <a:lnTo>
                        <a:pt x="58103" y="186612"/>
                      </a:lnTo>
                      <a:lnTo>
                        <a:pt x="0" y="186612"/>
                      </a:lnTo>
                      <a:lnTo>
                        <a:pt x="0" y="952"/>
                      </a:lnTo>
                      <a:lnTo>
                        <a:pt x="131445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 44">
                  <a:extLst>
                    <a:ext uri="{FF2B5EF4-FFF2-40B4-BE49-F238E27FC236}">
                      <a16:creationId xmlns:a16="http://schemas.microsoft.com/office/drawing/2014/main" id="{C6E0A9A1-8C8A-2871-FDA4-02D5DFFEA45A}"/>
                    </a:ext>
                  </a:extLst>
                </p:cNvPr>
                <p:cNvSpPr/>
                <p:nvPr/>
              </p:nvSpPr>
              <p:spPr>
                <a:xfrm>
                  <a:off x="11126787" y="6002612"/>
                  <a:ext cx="191452" cy="192325"/>
                </a:xfrm>
                <a:custGeom>
                  <a:avLst/>
                  <a:gdLst>
                    <a:gd name="connsiteX0" fmla="*/ 48578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2 h 192325"/>
                    <a:gd name="connsiteX3" fmla="*/ 13335 w 191452"/>
                    <a:gd name="connsiteY3" fmla="*/ 46653 h 192325"/>
                    <a:gd name="connsiteX4" fmla="*/ 48578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3 w 191452"/>
                    <a:gd name="connsiteY8" fmla="*/ 96162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8 w 191452"/>
                    <a:gd name="connsiteY12" fmla="*/ 179948 h 192325"/>
                    <a:gd name="connsiteX13" fmla="*/ 123825 w 191452"/>
                    <a:gd name="connsiteY13" fmla="*/ 126630 h 192325"/>
                    <a:gd name="connsiteX14" fmla="*/ 133350 w 191452"/>
                    <a:gd name="connsiteY14" fmla="*/ 96162 h 192325"/>
                    <a:gd name="connsiteX15" fmla="*/ 123825 w 191452"/>
                    <a:gd name="connsiteY15" fmla="*/ 65695 h 192325"/>
                    <a:gd name="connsiteX16" fmla="*/ 97155 w 191452"/>
                    <a:gd name="connsiteY16" fmla="*/ 54270 h 192325"/>
                    <a:gd name="connsiteX17" fmla="*/ 70485 w 191452"/>
                    <a:gd name="connsiteY17" fmla="*/ 65695 h 192325"/>
                    <a:gd name="connsiteX18" fmla="*/ 60960 w 191452"/>
                    <a:gd name="connsiteY18" fmla="*/ 96162 h 192325"/>
                    <a:gd name="connsiteX19" fmla="*/ 70485 w 191452"/>
                    <a:gd name="connsiteY19" fmla="*/ 126630 h 192325"/>
                    <a:gd name="connsiteX20" fmla="*/ 97155 w 191452"/>
                    <a:gd name="connsiteY20" fmla="*/ 138055 h 192325"/>
                    <a:gd name="connsiteX21" fmla="*/ 123825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8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2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1"/>
                        <a:pt x="33338" y="20946"/>
                        <a:pt x="48578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5253" y="0"/>
                        <a:pt x="130493" y="3808"/>
                        <a:pt x="144780" y="12377"/>
                      </a:cubicBezTo>
                      <a:cubicBezTo>
                        <a:pt x="159068" y="20946"/>
                        <a:pt x="170497" y="31419"/>
                        <a:pt x="179070" y="46653"/>
                      </a:cubicBezTo>
                      <a:cubicBezTo>
                        <a:pt x="187643" y="60935"/>
                        <a:pt x="191453" y="77120"/>
                        <a:pt x="191453" y="96162"/>
                      </a:cubicBezTo>
                      <a:cubicBezTo>
                        <a:pt x="191453" y="114253"/>
                        <a:pt x="187643" y="130438"/>
                        <a:pt x="179070" y="145672"/>
                      </a:cubicBezTo>
                      <a:cubicBezTo>
                        <a:pt x="170497" y="159954"/>
                        <a:pt x="159068" y="171379"/>
                        <a:pt x="144780" y="179948"/>
                      </a:cubicBezTo>
                      <a:cubicBezTo>
                        <a:pt x="130493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8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3" y="119013"/>
                        <a:pt x="133350" y="109492"/>
                        <a:pt x="133350" y="96162"/>
                      </a:cubicBezTo>
                      <a:cubicBezTo>
                        <a:pt x="133350" y="83785"/>
                        <a:pt x="130493" y="73312"/>
                        <a:pt x="123825" y="65695"/>
                      </a:cubicBezTo>
                      <a:cubicBezTo>
                        <a:pt x="117157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8" y="73312"/>
                        <a:pt x="60960" y="82833"/>
                        <a:pt x="60960" y="96162"/>
                      </a:cubicBezTo>
                      <a:cubicBezTo>
                        <a:pt x="60960" y="108540"/>
                        <a:pt x="63818" y="119013"/>
                        <a:pt x="70485" y="126630"/>
                      </a:cubicBezTo>
                      <a:cubicBezTo>
                        <a:pt x="77153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7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" name="Freeform 45">
                  <a:extLst>
                    <a:ext uri="{FF2B5EF4-FFF2-40B4-BE49-F238E27FC236}">
                      <a16:creationId xmlns:a16="http://schemas.microsoft.com/office/drawing/2014/main" id="{1C0CCB59-3B0E-45E9-56DB-7C5E8914BE94}"/>
                    </a:ext>
                  </a:extLst>
                </p:cNvPr>
                <p:cNvSpPr/>
                <p:nvPr/>
              </p:nvSpPr>
              <p:spPr>
                <a:xfrm>
                  <a:off x="11333480" y="6002612"/>
                  <a:ext cx="191452" cy="192325"/>
                </a:xfrm>
                <a:custGeom>
                  <a:avLst/>
                  <a:gdLst>
                    <a:gd name="connsiteX0" fmla="*/ 48577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2 h 192325"/>
                    <a:gd name="connsiteX3" fmla="*/ 13335 w 191452"/>
                    <a:gd name="connsiteY3" fmla="*/ 46653 h 192325"/>
                    <a:gd name="connsiteX4" fmla="*/ 48577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2 w 191452"/>
                    <a:gd name="connsiteY8" fmla="*/ 96162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7 w 191452"/>
                    <a:gd name="connsiteY12" fmla="*/ 179948 h 192325"/>
                    <a:gd name="connsiteX13" fmla="*/ 123825 w 191452"/>
                    <a:gd name="connsiteY13" fmla="*/ 126630 h 192325"/>
                    <a:gd name="connsiteX14" fmla="*/ 133350 w 191452"/>
                    <a:gd name="connsiteY14" fmla="*/ 96162 h 192325"/>
                    <a:gd name="connsiteX15" fmla="*/ 123825 w 191452"/>
                    <a:gd name="connsiteY15" fmla="*/ 65695 h 192325"/>
                    <a:gd name="connsiteX16" fmla="*/ 97155 w 191452"/>
                    <a:gd name="connsiteY16" fmla="*/ 54270 h 192325"/>
                    <a:gd name="connsiteX17" fmla="*/ 70485 w 191452"/>
                    <a:gd name="connsiteY17" fmla="*/ 65695 h 192325"/>
                    <a:gd name="connsiteX18" fmla="*/ 60960 w 191452"/>
                    <a:gd name="connsiteY18" fmla="*/ 96162 h 192325"/>
                    <a:gd name="connsiteX19" fmla="*/ 70485 w 191452"/>
                    <a:gd name="connsiteY19" fmla="*/ 126630 h 192325"/>
                    <a:gd name="connsiteX20" fmla="*/ 97155 w 191452"/>
                    <a:gd name="connsiteY20" fmla="*/ 138055 h 192325"/>
                    <a:gd name="connsiteX21" fmla="*/ 123825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7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2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1"/>
                        <a:pt x="33338" y="20946"/>
                        <a:pt x="48577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5252" y="0"/>
                        <a:pt x="130492" y="3808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0"/>
                        <a:pt x="191452" y="96162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80010" y="192325"/>
                        <a:pt x="63817" y="188517"/>
                        <a:pt x="48577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2" y="119013"/>
                        <a:pt x="133350" y="109492"/>
                        <a:pt x="133350" y="96162"/>
                      </a:cubicBezTo>
                      <a:cubicBezTo>
                        <a:pt x="133350" y="83785"/>
                        <a:pt x="130492" y="73312"/>
                        <a:pt x="123825" y="65695"/>
                      </a:cubicBezTo>
                      <a:cubicBezTo>
                        <a:pt x="117157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7" y="73312"/>
                        <a:pt x="60960" y="82833"/>
                        <a:pt x="60960" y="96162"/>
                      </a:cubicBezTo>
                      <a:cubicBezTo>
                        <a:pt x="60960" y="108540"/>
                        <a:pt x="63817" y="119013"/>
                        <a:pt x="70485" y="126630"/>
                      </a:cubicBezTo>
                      <a:cubicBezTo>
                        <a:pt x="77152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7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 46">
                  <a:extLst>
                    <a:ext uri="{FF2B5EF4-FFF2-40B4-BE49-F238E27FC236}">
                      <a16:creationId xmlns:a16="http://schemas.microsoft.com/office/drawing/2014/main" id="{1AB0CA80-C455-C88C-2BDA-9E56210086E2}"/>
                    </a:ext>
                  </a:extLst>
                </p:cNvPr>
                <p:cNvSpPr/>
                <p:nvPr/>
              </p:nvSpPr>
              <p:spPr>
                <a:xfrm>
                  <a:off x="11546840" y="6006420"/>
                  <a:ext cx="173354" cy="185660"/>
                </a:xfrm>
                <a:custGeom>
                  <a:avLst/>
                  <a:gdLst>
                    <a:gd name="connsiteX0" fmla="*/ 128588 w 173354"/>
                    <a:gd name="connsiteY0" fmla="*/ 12377 h 185660"/>
                    <a:gd name="connsiteX1" fmla="*/ 161925 w 173354"/>
                    <a:gd name="connsiteY1" fmla="*/ 44749 h 185660"/>
                    <a:gd name="connsiteX2" fmla="*/ 173355 w 173354"/>
                    <a:gd name="connsiteY2" fmla="*/ 92354 h 185660"/>
                    <a:gd name="connsiteX3" fmla="*/ 161925 w 173354"/>
                    <a:gd name="connsiteY3" fmla="*/ 139959 h 185660"/>
                    <a:gd name="connsiteX4" fmla="*/ 128588 w 173354"/>
                    <a:gd name="connsiteY4" fmla="*/ 173283 h 185660"/>
                    <a:gd name="connsiteX5" fmla="*/ 77153 w 173354"/>
                    <a:gd name="connsiteY5" fmla="*/ 185660 h 185660"/>
                    <a:gd name="connsiteX6" fmla="*/ 0 w 173354"/>
                    <a:gd name="connsiteY6" fmla="*/ 185660 h 185660"/>
                    <a:gd name="connsiteX7" fmla="*/ 0 w 173354"/>
                    <a:gd name="connsiteY7" fmla="*/ 0 h 185660"/>
                    <a:gd name="connsiteX8" fmla="*/ 77153 w 173354"/>
                    <a:gd name="connsiteY8" fmla="*/ 0 h 185660"/>
                    <a:gd name="connsiteX9" fmla="*/ 128588 w 173354"/>
                    <a:gd name="connsiteY9" fmla="*/ 12377 h 185660"/>
                    <a:gd name="connsiteX10" fmla="*/ 103822 w 173354"/>
                    <a:gd name="connsiteY10" fmla="*/ 123774 h 185660"/>
                    <a:gd name="connsiteX11" fmla="*/ 115253 w 173354"/>
                    <a:gd name="connsiteY11" fmla="*/ 93306 h 185660"/>
                    <a:gd name="connsiteX12" fmla="*/ 103822 w 173354"/>
                    <a:gd name="connsiteY12" fmla="*/ 62839 h 185660"/>
                    <a:gd name="connsiteX13" fmla="*/ 72390 w 173354"/>
                    <a:gd name="connsiteY13" fmla="*/ 52366 h 185660"/>
                    <a:gd name="connsiteX14" fmla="*/ 58103 w 173354"/>
                    <a:gd name="connsiteY14" fmla="*/ 52366 h 185660"/>
                    <a:gd name="connsiteX15" fmla="*/ 58103 w 173354"/>
                    <a:gd name="connsiteY15" fmla="*/ 135199 h 185660"/>
                    <a:gd name="connsiteX16" fmla="*/ 72390 w 173354"/>
                    <a:gd name="connsiteY16" fmla="*/ 135199 h 185660"/>
                    <a:gd name="connsiteX17" fmla="*/ 103822 w 173354"/>
                    <a:gd name="connsiteY17" fmla="*/ 12377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3354" h="18566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8078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952"/>
                        <a:pt x="114300" y="4761"/>
                        <a:pt x="128588" y="12377"/>
                      </a:cubicBezTo>
                      <a:close/>
                      <a:moveTo>
                        <a:pt x="103822" y="123774"/>
                      </a:moveTo>
                      <a:cubicBezTo>
                        <a:pt x="111442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2" y="69504"/>
                        <a:pt x="103822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1390"/>
                        <a:pt x="103822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 47">
                  <a:extLst>
                    <a:ext uri="{FF2B5EF4-FFF2-40B4-BE49-F238E27FC236}">
                      <a16:creationId xmlns:a16="http://schemas.microsoft.com/office/drawing/2014/main" id="{9419C48B-881A-AAF3-7CA9-1E7C93779D7A}"/>
                    </a:ext>
                  </a:extLst>
                </p:cNvPr>
                <p:cNvSpPr/>
                <p:nvPr/>
              </p:nvSpPr>
              <p:spPr>
                <a:xfrm>
                  <a:off x="10982007" y="6221596"/>
                  <a:ext cx="123825" cy="185660"/>
                </a:xfrm>
                <a:custGeom>
                  <a:avLst/>
                  <a:gdLst>
                    <a:gd name="connsiteX0" fmla="*/ 58103 w 123825"/>
                    <a:gd name="connsiteY0" fmla="*/ 45701 h 185660"/>
                    <a:gd name="connsiteX1" fmla="*/ 58103 w 123825"/>
                    <a:gd name="connsiteY1" fmla="*/ 68552 h 185660"/>
                    <a:gd name="connsiteX2" fmla="*/ 116205 w 123825"/>
                    <a:gd name="connsiteY2" fmla="*/ 68552 h 185660"/>
                    <a:gd name="connsiteX3" fmla="*/ 116205 w 123825"/>
                    <a:gd name="connsiteY3" fmla="*/ 112348 h 185660"/>
                    <a:gd name="connsiteX4" fmla="*/ 58103 w 123825"/>
                    <a:gd name="connsiteY4" fmla="*/ 112348 h 185660"/>
                    <a:gd name="connsiteX5" fmla="*/ 58103 w 123825"/>
                    <a:gd name="connsiteY5" fmla="*/ 139007 h 185660"/>
                    <a:gd name="connsiteX6" fmla="*/ 123825 w 123825"/>
                    <a:gd name="connsiteY6" fmla="*/ 139007 h 185660"/>
                    <a:gd name="connsiteX7" fmla="*/ 123825 w 123825"/>
                    <a:gd name="connsiteY7" fmla="*/ 185660 h 185660"/>
                    <a:gd name="connsiteX8" fmla="*/ 0 w 123825"/>
                    <a:gd name="connsiteY8" fmla="*/ 185660 h 185660"/>
                    <a:gd name="connsiteX9" fmla="*/ 0 w 123825"/>
                    <a:gd name="connsiteY9" fmla="*/ 0 h 185660"/>
                    <a:gd name="connsiteX10" fmla="*/ 123825 w 123825"/>
                    <a:gd name="connsiteY10" fmla="*/ 0 h 185660"/>
                    <a:gd name="connsiteX11" fmla="*/ 123825 w 123825"/>
                    <a:gd name="connsiteY11" fmla="*/ 46653 h 185660"/>
                    <a:gd name="connsiteX12" fmla="*/ 58103 w 123825"/>
                    <a:gd name="connsiteY12" fmla="*/ 46653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3825" h="185660">
                      <a:moveTo>
                        <a:pt x="58103" y="45701"/>
                      </a:moveTo>
                      <a:lnTo>
                        <a:pt x="58103" y="68552"/>
                      </a:lnTo>
                      <a:lnTo>
                        <a:pt x="116205" y="68552"/>
                      </a:lnTo>
                      <a:lnTo>
                        <a:pt x="116205" y="112348"/>
                      </a:lnTo>
                      <a:lnTo>
                        <a:pt x="58103" y="112348"/>
                      </a:lnTo>
                      <a:lnTo>
                        <a:pt x="58103" y="139007"/>
                      </a:lnTo>
                      <a:lnTo>
                        <a:pt x="123825" y="139007"/>
                      </a:lnTo>
                      <a:lnTo>
                        <a:pt x="123825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123825" y="0"/>
                      </a:lnTo>
                      <a:lnTo>
                        <a:pt x="123825" y="46653"/>
                      </a:lnTo>
                      <a:lnTo>
                        <a:pt x="58103" y="466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9" name="Freeform 48">
                  <a:extLst>
                    <a:ext uri="{FF2B5EF4-FFF2-40B4-BE49-F238E27FC236}">
                      <a16:creationId xmlns:a16="http://schemas.microsoft.com/office/drawing/2014/main" id="{FD5EA02B-9366-1E93-D02C-B3C662D761C5}"/>
                    </a:ext>
                  </a:extLst>
                </p:cNvPr>
                <p:cNvSpPr/>
                <p:nvPr/>
              </p:nvSpPr>
              <p:spPr>
                <a:xfrm>
                  <a:off x="11127740" y="6220644"/>
                  <a:ext cx="173354" cy="185660"/>
                </a:xfrm>
                <a:custGeom>
                  <a:avLst/>
                  <a:gdLst>
                    <a:gd name="connsiteX0" fmla="*/ 128588 w 173354"/>
                    <a:gd name="connsiteY0" fmla="*/ 12377 h 185660"/>
                    <a:gd name="connsiteX1" fmla="*/ 161925 w 173354"/>
                    <a:gd name="connsiteY1" fmla="*/ 44749 h 185660"/>
                    <a:gd name="connsiteX2" fmla="*/ 173355 w 173354"/>
                    <a:gd name="connsiteY2" fmla="*/ 92354 h 185660"/>
                    <a:gd name="connsiteX3" fmla="*/ 161925 w 173354"/>
                    <a:gd name="connsiteY3" fmla="*/ 139959 h 185660"/>
                    <a:gd name="connsiteX4" fmla="*/ 128588 w 173354"/>
                    <a:gd name="connsiteY4" fmla="*/ 173283 h 185660"/>
                    <a:gd name="connsiteX5" fmla="*/ 77153 w 173354"/>
                    <a:gd name="connsiteY5" fmla="*/ 185660 h 185660"/>
                    <a:gd name="connsiteX6" fmla="*/ 0 w 173354"/>
                    <a:gd name="connsiteY6" fmla="*/ 185660 h 185660"/>
                    <a:gd name="connsiteX7" fmla="*/ 0 w 173354"/>
                    <a:gd name="connsiteY7" fmla="*/ 0 h 185660"/>
                    <a:gd name="connsiteX8" fmla="*/ 77153 w 173354"/>
                    <a:gd name="connsiteY8" fmla="*/ 0 h 185660"/>
                    <a:gd name="connsiteX9" fmla="*/ 128588 w 173354"/>
                    <a:gd name="connsiteY9" fmla="*/ 12377 h 185660"/>
                    <a:gd name="connsiteX10" fmla="*/ 103822 w 173354"/>
                    <a:gd name="connsiteY10" fmla="*/ 123774 h 185660"/>
                    <a:gd name="connsiteX11" fmla="*/ 115253 w 173354"/>
                    <a:gd name="connsiteY11" fmla="*/ 93306 h 185660"/>
                    <a:gd name="connsiteX12" fmla="*/ 103822 w 173354"/>
                    <a:gd name="connsiteY12" fmla="*/ 62839 h 185660"/>
                    <a:gd name="connsiteX13" fmla="*/ 72390 w 173354"/>
                    <a:gd name="connsiteY13" fmla="*/ 52366 h 185660"/>
                    <a:gd name="connsiteX14" fmla="*/ 58103 w 173354"/>
                    <a:gd name="connsiteY14" fmla="*/ 52366 h 185660"/>
                    <a:gd name="connsiteX15" fmla="*/ 58103 w 173354"/>
                    <a:gd name="connsiteY15" fmla="*/ 135199 h 185660"/>
                    <a:gd name="connsiteX16" fmla="*/ 72390 w 173354"/>
                    <a:gd name="connsiteY16" fmla="*/ 135199 h 185660"/>
                    <a:gd name="connsiteX17" fmla="*/ 103822 w 173354"/>
                    <a:gd name="connsiteY17" fmla="*/ 12377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3354" h="18566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8078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0"/>
                        <a:pt x="114300" y="3809"/>
                        <a:pt x="128588" y="12377"/>
                      </a:cubicBezTo>
                      <a:close/>
                      <a:moveTo>
                        <a:pt x="103822" y="123774"/>
                      </a:moveTo>
                      <a:cubicBezTo>
                        <a:pt x="111442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2" y="69504"/>
                        <a:pt x="103822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0438"/>
                        <a:pt x="103822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0" name="Freeform 49">
                  <a:extLst>
                    <a:ext uri="{FF2B5EF4-FFF2-40B4-BE49-F238E27FC236}">
                      <a16:creationId xmlns:a16="http://schemas.microsoft.com/office/drawing/2014/main" id="{0E3410C5-4BF1-EC31-0C04-13FACDFC8217}"/>
                    </a:ext>
                  </a:extLst>
                </p:cNvPr>
                <p:cNvSpPr/>
                <p:nvPr/>
              </p:nvSpPr>
              <p:spPr>
                <a:xfrm>
                  <a:off x="11321097" y="6220644"/>
                  <a:ext cx="165734" cy="188516"/>
                </a:xfrm>
                <a:custGeom>
                  <a:avLst/>
                  <a:gdLst>
                    <a:gd name="connsiteX0" fmla="*/ 59055 w 165734"/>
                    <a:gd name="connsiteY0" fmla="*/ 0 h 188516"/>
                    <a:gd name="connsiteX1" fmla="*/ 59055 w 165734"/>
                    <a:gd name="connsiteY1" fmla="*/ 104732 h 188516"/>
                    <a:gd name="connsiteX2" fmla="*/ 64770 w 165734"/>
                    <a:gd name="connsiteY2" fmla="*/ 124726 h 188516"/>
                    <a:gd name="connsiteX3" fmla="*/ 82868 w 165734"/>
                    <a:gd name="connsiteY3" fmla="*/ 132343 h 188516"/>
                    <a:gd name="connsiteX4" fmla="*/ 101918 w 165734"/>
                    <a:gd name="connsiteY4" fmla="*/ 124726 h 188516"/>
                    <a:gd name="connsiteX5" fmla="*/ 107633 w 165734"/>
                    <a:gd name="connsiteY5" fmla="*/ 104732 h 188516"/>
                    <a:gd name="connsiteX6" fmla="*/ 107633 w 165734"/>
                    <a:gd name="connsiteY6" fmla="*/ 0 h 188516"/>
                    <a:gd name="connsiteX7" fmla="*/ 165735 w 165734"/>
                    <a:gd name="connsiteY7" fmla="*/ 0 h 188516"/>
                    <a:gd name="connsiteX8" fmla="*/ 165735 w 165734"/>
                    <a:gd name="connsiteY8" fmla="*/ 104732 h 188516"/>
                    <a:gd name="connsiteX9" fmla="*/ 154305 w 165734"/>
                    <a:gd name="connsiteY9" fmla="*/ 150433 h 188516"/>
                    <a:gd name="connsiteX10" fmla="*/ 123825 w 165734"/>
                    <a:gd name="connsiteY10" fmla="*/ 178996 h 188516"/>
                    <a:gd name="connsiteX11" fmla="*/ 80963 w 165734"/>
                    <a:gd name="connsiteY11" fmla="*/ 188517 h 188516"/>
                    <a:gd name="connsiteX12" fmla="*/ 39053 w 165734"/>
                    <a:gd name="connsiteY12" fmla="*/ 178996 h 188516"/>
                    <a:gd name="connsiteX13" fmla="*/ 10478 w 165734"/>
                    <a:gd name="connsiteY13" fmla="*/ 150433 h 188516"/>
                    <a:gd name="connsiteX14" fmla="*/ 0 w 165734"/>
                    <a:gd name="connsiteY14" fmla="*/ 104732 h 188516"/>
                    <a:gd name="connsiteX15" fmla="*/ 0 w 165734"/>
                    <a:gd name="connsiteY15" fmla="*/ 0 h 188516"/>
                    <a:gd name="connsiteX16" fmla="*/ 59055 w 165734"/>
                    <a:gd name="connsiteY16" fmla="*/ 0 h 188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5734" h="188516">
                      <a:moveTo>
                        <a:pt x="59055" y="0"/>
                      </a:moveTo>
                      <a:lnTo>
                        <a:pt x="59055" y="104732"/>
                      </a:lnTo>
                      <a:cubicBezTo>
                        <a:pt x="59055" y="113301"/>
                        <a:pt x="60960" y="119965"/>
                        <a:pt x="64770" y="124726"/>
                      </a:cubicBezTo>
                      <a:cubicBezTo>
                        <a:pt x="68580" y="129486"/>
                        <a:pt x="74295" y="132343"/>
                        <a:pt x="82868" y="132343"/>
                      </a:cubicBezTo>
                      <a:cubicBezTo>
                        <a:pt x="91440" y="132343"/>
                        <a:pt x="97155" y="129486"/>
                        <a:pt x="101918" y="124726"/>
                      </a:cubicBezTo>
                      <a:cubicBezTo>
                        <a:pt x="105728" y="119965"/>
                        <a:pt x="107633" y="113301"/>
                        <a:pt x="107633" y="104732"/>
                      </a:cubicBezTo>
                      <a:lnTo>
                        <a:pt x="107633" y="0"/>
                      </a:lnTo>
                      <a:lnTo>
                        <a:pt x="165735" y="0"/>
                      </a:lnTo>
                      <a:lnTo>
                        <a:pt x="165735" y="104732"/>
                      </a:lnTo>
                      <a:cubicBezTo>
                        <a:pt x="165735" y="122822"/>
                        <a:pt x="161925" y="137103"/>
                        <a:pt x="154305" y="150433"/>
                      </a:cubicBezTo>
                      <a:cubicBezTo>
                        <a:pt x="146685" y="162810"/>
                        <a:pt x="137160" y="172331"/>
                        <a:pt x="123825" y="178996"/>
                      </a:cubicBezTo>
                      <a:cubicBezTo>
                        <a:pt x="111443" y="185660"/>
                        <a:pt x="97155" y="188517"/>
                        <a:pt x="80963" y="188517"/>
                      </a:cubicBezTo>
                      <a:cubicBezTo>
                        <a:pt x="64770" y="188517"/>
                        <a:pt x="51435" y="185660"/>
                        <a:pt x="39053" y="178996"/>
                      </a:cubicBezTo>
                      <a:cubicBezTo>
                        <a:pt x="26670" y="172331"/>
                        <a:pt x="17145" y="163762"/>
                        <a:pt x="10478" y="150433"/>
                      </a:cubicBezTo>
                      <a:cubicBezTo>
                        <a:pt x="3810" y="138055"/>
                        <a:pt x="0" y="122822"/>
                        <a:pt x="0" y="104732"/>
                      </a:cubicBezTo>
                      <a:lnTo>
                        <a:pt x="0" y="0"/>
                      </a:lnTo>
                      <a:lnTo>
                        <a:pt x="590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47">
                <a:extLst>
                  <a:ext uri="{FF2B5EF4-FFF2-40B4-BE49-F238E27FC236}">
                    <a16:creationId xmlns:a16="http://schemas.microsoft.com/office/drawing/2014/main" id="{78C8002C-601A-68CF-C5F9-D458A7D81825}"/>
                  </a:ext>
                </a:extLst>
              </p:cNvPr>
              <p:cNvGrpSpPr/>
              <p:nvPr/>
            </p:nvGrpSpPr>
            <p:grpSpPr>
              <a:xfrm>
                <a:off x="10976292" y="5214269"/>
                <a:ext cx="904875" cy="408452"/>
                <a:chOff x="10976292" y="5214269"/>
                <a:chExt cx="904875" cy="408452"/>
              </a:xfrm>
              <a:solidFill>
                <a:srgbClr val="FFFFFF"/>
              </a:solidFill>
            </p:grpSpPr>
            <p:sp>
              <p:nvSpPr>
                <p:cNvPr id="29" name="Freeform 28">
                  <a:extLst>
                    <a:ext uri="{FF2B5EF4-FFF2-40B4-BE49-F238E27FC236}">
                      <a16:creationId xmlns:a16="http://schemas.microsoft.com/office/drawing/2014/main" id="{36B09457-A3E7-5A0D-C36B-8EB93E29F655}"/>
                    </a:ext>
                  </a:extLst>
                </p:cNvPr>
                <p:cNvSpPr/>
                <p:nvPr/>
              </p:nvSpPr>
              <p:spPr>
                <a:xfrm>
                  <a:off x="10982007" y="5219030"/>
                  <a:ext cx="160020" cy="186612"/>
                </a:xfrm>
                <a:custGeom>
                  <a:avLst/>
                  <a:gdLst>
                    <a:gd name="connsiteX0" fmla="*/ 150495 w 160020"/>
                    <a:gd name="connsiteY0" fmla="*/ 106636 h 186612"/>
                    <a:gd name="connsiteX1" fmla="*/ 160020 w 160020"/>
                    <a:gd name="connsiteY1" fmla="*/ 135199 h 186612"/>
                    <a:gd name="connsiteX2" fmla="*/ 143828 w 160020"/>
                    <a:gd name="connsiteY2" fmla="*/ 173283 h 186612"/>
                    <a:gd name="connsiteX3" fmla="*/ 97155 w 160020"/>
                    <a:gd name="connsiteY3" fmla="*/ 186613 h 186612"/>
                    <a:gd name="connsiteX4" fmla="*/ 0 w 160020"/>
                    <a:gd name="connsiteY4" fmla="*/ 186613 h 186612"/>
                    <a:gd name="connsiteX5" fmla="*/ 0 w 160020"/>
                    <a:gd name="connsiteY5" fmla="*/ 0 h 186612"/>
                    <a:gd name="connsiteX6" fmla="*/ 95250 w 160020"/>
                    <a:gd name="connsiteY6" fmla="*/ 0 h 186612"/>
                    <a:gd name="connsiteX7" fmla="*/ 140018 w 160020"/>
                    <a:gd name="connsiteY7" fmla="*/ 12377 h 186612"/>
                    <a:gd name="connsiteX8" fmla="*/ 156210 w 160020"/>
                    <a:gd name="connsiteY8" fmla="*/ 48557 h 186612"/>
                    <a:gd name="connsiteX9" fmla="*/ 147638 w 160020"/>
                    <a:gd name="connsiteY9" fmla="*/ 76168 h 186612"/>
                    <a:gd name="connsiteX10" fmla="*/ 124778 w 160020"/>
                    <a:gd name="connsiteY10" fmla="*/ 91402 h 186612"/>
                    <a:gd name="connsiteX11" fmla="*/ 150495 w 160020"/>
                    <a:gd name="connsiteY11" fmla="*/ 106636 h 186612"/>
                    <a:gd name="connsiteX12" fmla="*/ 58103 w 160020"/>
                    <a:gd name="connsiteY12" fmla="*/ 72360 h 186612"/>
                    <a:gd name="connsiteX13" fmla="*/ 80963 w 160020"/>
                    <a:gd name="connsiteY13" fmla="*/ 72360 h 186612"/>
                    <a:gd name="connsiteX14" fmla="*/ 92393 w 160020"/>
                    <a:gd name="connsiteY14" fmla="*/ 69504 h 186612"/>
                    <a:gd name="connsiteX15" fmla="*/ 96203 w 160020"/>
                    <a:gd name="connsiteY15" fmla="*/ 59983 h 186612"/>
                    <a:gd name="connsiteX16" fmla="*/ 92393 w 160020"/>
                    <a:gd name="connsiteY16" fmla="*/ 49509 h 186612"/>
                    <a:gd name="connsiteX17" fmla="*/ 80963 w 160020"/>
                    <a:gd name="connsiteY17" fmla="*/ 46653 h 186612"/>
                    <a:gd name="connsiteX18" fmla="*/ 58103 w 160020"/>
                    <a:gd name="connsiteY18" fmla="*/ 46653 h 186612"/>
                    <a:gd name="connsiteX19" fmla="*/ 58103 w 160020"/>
                    <a:gd name="connsiteY19" fmla="*/ 72360 h 186612"/>
                    <a:gd name="connsiteX20" fmla="*/ 96203 w 160020"/>
                    <a:gd name="connsiteY20" fmla="*/ 136151 h 186612"/>
                    <a:gd name="connsiteX21" fmla="*/ 100013 w 160020"/>
                    <a:gd name="connsiteY21" fmla="*/ 126630 h 186612"/>
                    <a:gd name="connsiteX22" fmla="*/ 84773 w 160020"/>
                    <a:gd name="connsiteY22" fmla="*/ 113300 h 186612"/>
                    <a:gd name="connsiteX23" fmla="*/ 58103 w 160020"/>
                    <a:gd name="connsiteY23" fmla="*/ 113300 h 186612"/>
                    <a:gd name="connsiteX24" fmla="*/ 58103 w 160020"/>
                    <a:gd name="connsiteY24" fmla="*/ 139959 h 186612"/>
                    <a:gd name="connsiteX25" fmla="*/ 84773 w 160020"/>
                    <a:gd name="connsiteY25" fmla="*/ 139959 h 186612"/>
                    <a:gd name="connsiteX26" fmla="*/ 96203 w 160020"/>
                    <a:gd name="connsiteY26" fmla="*/ 136151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60020" h="186612">
                      <a:moveTo>
                        <a:pt x="150495" y="106636"/>
                      </a:moveTo>
                      <a:cubicBezTo>
                        <a:pt x="157163" y="115205"/>
                        <a:pt x="160020" y="123774"/>
                        <a:pt x="160020" y="135199"/>
                      </a:cubicBezTo>
                      <a:cubicBezTo>
                        <a:pt x="160020" y="151385"/>
                        <a:pt x="154305" y="163762"/>
                        <a:pt x="143828" y="173283"/>
                      </a:cubicBezTo>
                      <a:cubicBezTo>
                        <a:pt x="133350" y="181852"/>
                        <a:pt x="117158" y="186613"/>
                        <a:pt x="97155" y="186613"/>
                      </a:cubicBezTo>
                      <a:lnTo>
                        <a:pt x="0" y="186613"/>
                      </a:lnTo>
                      <a:lnTo>
                        <a:pt x="0" y="0"/>
                      </a:lnTo>
                      <a:lnTo>
                        <a:pt x="95250" y="0"/>
                      </a:lnTo>
                      <a:cubicBezTo>
                        <a:pt x="114300" y="0"/>
                        <a:pt x="128588" y="3808"/>
                        <a:pt x="140018" y="12377"/>
                      </a:cubicBezTo>
                      <a:cubicBezTo>
                        <a:pt x="150495" y="20946"/>
                        <a:pt x="156210" y="32372"/>
                        <a:pt x="156210" y="48557"/>
                      </a:cubicBezTo>
                      <a:cubicBezTo>
                        <a:pt x="156210" y="59030"/>
                        <a:pt x="153353" y="68552"/>
                        <a:pt x="147638" y="76168"/>
                      </a:cubicBezTo>
                      <a:cubicBezTo>
                        <a:pt x="141923" y="83785"/>
                        <a:pt x="134303" y="88546"/>
                        <a:pt x="124778" y="91402"/>
                      </a:cubicBezTo>
                      <a:cubicBezTo>
                        <a:pt x="135255" y="93306"/>
                        <a:pt x="143828" y="98067"/>
                        <a:pt x="150495" y="106636"/>
                      </a:cubicBezTo>
                      <a:close/>
                      <a:moveTo>
                        <a:pt x="58103" y="72360"/>
                      </a:moveTo>
                      <a:lnTo>
                        <a:pt x="80963" y="72360"/>
                      </a:lnTo>
                      <a:cubicBezTo>
                        <a:pt x="86678" y="72360"/>
                        <a:pt x="90488" y="71408"/>
                        <a:pt x="92393" y="69504"/>
                      </a:cubicBezTo>
                      <a:cubicBezTo>
                        <a:pt x="95250" y="67599"/>
                        <a:pt x="96203" y="63791"/>
                        <a:pt x="96203" y="59983"/>
                      </a:cubicBezTo>
                      <a:cubicBezTo>
                        <a:pt x="96203" y="55222"/>
                        <a:pt x="95250" y="52366"/>
                        <a:pt x="92393" y="49509"/>
                      </a:cubicBezTo>
                      <a:cubicBezTo>
                        <a:pt x="89535" y="47605"/>
                        <a:pt x="85725" y="46653"/>
                        <a:pt x="80963" y="46653"/>
                      </a:cubicBezTo>
                      <a:lnTo>
                        <a:pt x="58103" y="46653"/>
                      </a:lnTo>
                      <a:lnTo>
                        <a:pt x="58103" y="72360"/>
                      </a:lnTo>
                      <a:close/>
                      <a:moveTo>
                        <a:pt x="96203" y="136151"/>
                      </a:moveTo>
                      <a:cubicBezTo>
                        <a:pt x="99060" y="134247"/>
                        <a:pt x="100013" y="130438"/>
                        <a:pt x="100013" y="126630"/>
                      </a:cubicBezTo>
                      <a:cubicBezTo>
                        <a:pt x="100013" y="118061"/>
                        <a:pt x="95250" y="113300"/>
                        <a:pt x="84773" y="113300"/>
                      </a:cubicBezTo>
                      <a:lnTo>
                        <a:pt x="58103" y="113300"/>
                      </a:lnTo>
                      <a:lnTo>
                        <a:pt x="58103" y="139959"/>
                      </a:lnTo>
                      <a:lnTo>
                        <a:pt x="84773" y="139959"/>
                      </a:lnTo>
                      <a:cubicBezTo>
                        <a:pt x="89535" y="139007"/>
                        <a:pt x="93345" y="138055"/>
                        <a:pt x="96203" y="1361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 29">
                  <a:extLst>
                    <a:ext uri="{FF2B5EF4-FFF2-40B4-BE49-F238E27FC236}">
                      <a16:creationId xmlns:a16="http://schemas.microsoft.com/office/drawing/2014/main" id="{3F898054-A1EF-0945-D2F4-A584A471CEEB}"/>
                    </a:ext>
                  </a:extLst>
                </p:cNvPr>
                <p:cNvSpPr/>
                <p:nvPr/>
              </p:nvSpPr>
              <p:spPr>
                <a:xfrm>
                  <a:off x="11162030" y="5219030"/>
                  <a:ext cx="114300" cy="185660"/>
                </a:xfrm>
                <a:custGeom>
                  <a:avLst/>
                  <a:gdLst>
                    <a:gd name="connsiteX0" fmla="*/ 58102 w 114300"/>
                    <a:gd name="connsiteY0" fmla="*/ 141864 h 185660"/>
                    <a:gd name="connsiteX1" fmla="*/ 114300 w 114300"/>
                    <a:gd name="connsiteY1" fmla="*/ 141864 h 185660"/>
                    <a:gd name="connsiteX2" fmla="*/ 114300 w 114300"/>
                    <a:gd name="connsiteY2" fmla="*/ 185660 h 185660"/>
                    <a:gd name="connsiteX3" fmla="*/ 0 w 114300"/>
                    <a:gd name="connsiteY3" fmla="*/ 185660 h 185660"/>
                    <a:gd name="connsiteX4" fmla="*/ 0 w 114300"/>
                    <a:gd name="connsiteY4" fmla="*/ 0 h 185660"/>
                    <a:gd name="connsiteX5" fmla="*/ 58102 w 114300"/>
                    <a:gd name="connsiteY5" fmla="*/ 0 h 185660"/>
                    <a:gd name="connsiteX6" fmla="*/ 58102 w 114300"/>
                    <a:gd name="connsiteY6" fmla="*/ 14186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4300" h="185660">
                      <a:moveTo>
                        <a:pt x="58102" y="141864"/>
                      </a:moveTo>
                      <a:lnTo>
                        <a:pt x="114300" y="141864"/>
                      </a:lnTo>
                      <a:lnTo>
                        <a:pt x="114300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2" y="0"/>
                      </a:lnTo>
                      <a:lnTo>
                        <a:pt x="58102" y="141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 30">
                  <a:extLst>
                    <a:ext uri="{FF2B5EF4-FFF2-40B4-BE49-F238E27FC236}">
                      <a16:creationId xmlns:a16="http://schemas.microsoft.com/office/drawing/2014/main" id="{40C9C8D0-1F44-6366-7F6A-B55D52DA61AD}"/>
                    </a:ext>
                  </a:extLst>
                </p:cNvPr>
                <p:cNvSpPr/>
                <p:nvPr/>
              </p:nvSpPr>
              <p:spPr>
                <a:xfrm>
                  <a:off x="11288712" y="5214269"/>
                  <a:ext cx="191452" cy="192325"/>
                </a:xfrm>
                <a:custGeom>
                  <a:avLst/>
                  <a:gdLst>
                    <a:gd name="connsiteX0" fmla="*/ 48578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3 h 192325"/>
                    <a:gd name="connsiteX3" fmla="*/ 13335 w 191452"/>
                    <a:gd name="connsiteY3" fmla="*/ 46653 h 192325"/>
                    <a:gd name="connsiteX4" fmla="*/ 48578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3 w 191452"/>
                    <a:gd name="connsiteY8" fmla="*/ 96163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8 w 191452"/>
                    <a:gd name="connsiteY12" fmla="*/ 179948 h 192325"/>
                    <a:gd name="connsiteX13" fmla="*/ 122872 w 191452"/>
                    <a:gd name="connsiteY13" fmla="*/ 126630 h 192325"/>
                    <a:gd name="connsiteX14" fmla="*/ 132397 w 191452"/>
                    <a:gd name="connsiteY14" fmla="*/ 96163 h 192325"/>
                    <a:gd name="connsiteX15" fmla="*/ 122872 w 191452"/>
                    <a:gd name="connsiteY15" fmla="*/ 65695 h 192325"/>
                    <a:gd name="connsiteX16" fmla="*/ 96203 w 191452"/>
                    <a:gd name="connsiteY16" fmla="*/ 54270 h 192325"/>
                    <a:gd name="connsiteX17" fmla="*/ 69532 w 191452"/>
                    <a:gd name="connsiteY17" fmla="*/ 65695 h 192325"/>
                    <a:gd name="connsiteX18" fmla="*/ 60007 w 191452"/>
                    <a:gd name="connsiteY18" fmla="*/ 96163 h 192325"/>
                    <a:gd name="connsiteX19" fmla="*/ 69532 w 191452"/>
                    <a:gd name="connsiteY19" fmla="*/ 126630 h 192325"/>
                    <a:gd name="connsiteX20" fmla="*/ 96203 w 191452"/>
                    <a:gd name="connsiteY20" fmla="*/ 138055 h 192325"/>
                    <a:gd name="connsiteX21" fmla="*/ 122872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8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1419"/>
                        <a:pt x="33338" y="20946"/>
                        <a:pt x="48578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4300" y="0"/>
                        <a:pt x="130493" y="3808"/>
                        <a:pt x="144780" y="12377"/>
                      </a:cubicBezTo>
                      <a:cubicBezTo>
                        <a:pt x="159068" y="20946"/>
                        <a:pt x="170497" y="31419"/>
                        <a:pt x="179070" y="46653"/>
                      </a:cubicBezTo>
                      <a:cubicBezTo>
                        <a:pt x="187643" y="61887"/>
                        <a:pt x="191453" y="77120"/>
                        <a:pt x="191453" y="96163"/>
                      </a:cubicBezTo>
                      <a:cubicBezTo>
                        <a:pt x="191453" y="114253"/>
                        <a:pt x="187643" y="130438"/>
                        <a:pt x="179070" y="145672"/>
                      </a:cubicBezTo>
                      <a:cubicBezTo>
                        <a:pt x="170497" y="160906"/>
                        <a:pt x="159068" y="171379"/>
                        <a:pt x="144780" y="179948"/>
                      </a:cubicBezTo>
                      <a:cubicBezTo>
                        <a:pt x="130493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8" y="179948"/>
                      </a:cubicBezTo>
                      <a:close/>
                      <a:moveTo>
                        <a:pt x="122872" y="126630"/>
                      </a:moveTo>
                      <a:cubicBezTo>
                        <a:pt x="129540" y="119013"/>
                        <a:pt x="132397" y="109492"/>
                        <a:pt x="132397" y="96163"/>
                      </a:cubicBezTo>
                      <a:cubicBezTo>
                        <a:pt x="132397" y="83785"/>
                        <a:pt x="129540" y="73312"/>
                        <a:pt x="122872" y="65695"/>
                      </a:cubicBezTo>
                      <a:cubicBezTo>
                        <a:pt x="116205" y="58078"/>
                        <a:pt x="107632" y="54270"/>
                        <a:pt x="96203" y="54270"/>
                      </a:cubicBezTo>
                      <a:cubicBezTo>
                        <a:pt x="84772" y="54270"/>
                        <a:pt x="75247" y="58078"/>
                        <a:pt x="69532" y="65695"/>
                      </a:cubicBezTo>
                      <a:cubicBezTo>
                        <a:pt x="62865" y="73312"/>
                        <a:pt x="60007" y="82833"/>
                        <a:pt x="60007" y="96163"/>
                      </a:cubicBezTo>
                      <a:cubicBezTo>
                        <a:pt x="60007" y="108540"/>
                        <a:pt x="62865" y="119013"/>
                        <a:pt x="69532" y="126630"/>
                      </a:cubicBezTo>
                      <a:cubicBezTo>
                        <a:pt x="76200" y="134247"/>
                        <a:pt x="84772" y="138055"/>
                        <a:pt x="96203" y="138055"/>
                      </a:cubicBezTo>
                      <a:cubicBezTo>
                        <a:pt x="107632" y="138055"/>
                        <a:pt x="117157" y="134247"/>
                        <a:pt x="122872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 31">
                  <a:extLst>
                    <a:ext uri="{FF2B5EF4-FFF2-40B4-BE49-F238E27FC236}">
                      <a16:creationId xmlns:a16="http://schemas.microsoft.com/office/drawing/2014/main" id="{B3100DB5-ECB3-2FCA-67B2-BBD75B3C4105}"/>
                    </a:ext>
                  </a:extLst>
                </p:cNvPr>
                <p:cNvSpPr/>
                <p:nvPr/>
              </p:nvSpPr>
              <p:spPr>
                <a:xfrm>
                  <a:off x="11496357" y="5216174"/>
                  <a:ext cx="182880" cy="192325"/>
                </a:xfrm>
                <a:custGeom>
                  <a:avLst/>
                  <a:gdLst>
                    <a:gd name="connsiteX0" fmla="*/ 11430 w 182880"/>
                    <a:gd name="connsiteY0" fmla="*/ 45701 h 192325"/>
                    <a:gd name="connsiteX1" fmla="*/ 43815 w 182880"/>
                    <a:gd name="connsiteY1" fmla="*/ 12377 h 192325"/>
                    <a:gd name="connsiteX2" fmla="*/ 92393 w 182880"/>
                    <a:gd name="connsiteY2" fmla="*/ 0 h 192325"/>
                    <a:gd name="connsiteX3" fmla="*/ 135255 w 182880"/>
                    <a:gd name="connsiteY3" fmla="*/ 9521 h 192325"/>
                    <a:gd name="connsiteX4" fmla="*/ 166688 w 182880"/>
                    <a:gd name="connsiteY4" fmla="*/ 35228 h 192325"/>
                    <a:gd name="connsiteX5" fmla="*/ 182880 w 182880"/>
                    <a:gd name="connsiteY5" fmla="*/ 74264 h 192325"/>
                    <a:gd name="connsiteX6" fmla="*/ 120968 w 182880"/>
                    <a:gd name="connsiteY6" fmla="*/ 74264 h 192325"/>
                    <a:gd name="connsiteX7" fmla="*/ 108585 w 182880"/>
                    <a:gd name="connsiteY7" fmla="*/ 59983 h 192325"/>
                    <a:gd name="connsiteX8" fmla="*/ 90488 w 182880"/>
                    <a:gd name="connsiteY8" fmla="*/ 55222 h 192325"/>
                    <a:gd name="connsiteX9" fmla="*/ 67628 w 182880"/>
                    <a:gd name="connsiteY9" fmla="*/ 66647 h 192325"/>
                    <a:gd name="connsiteX10" fmla="*/ 59055 w 182880"/>
                    <a:gd name="connsiteY10" fmla="*/ 96163 h 192325"/>
                    <a:gd name="connsiteX11" fmla="*/ 67628 w 182880"/>
                    <a:gd name="connsiteY11" fmla="*/ 125678 h 192325"/>
                    <a:gd name="connsiteX12" fmla="*/ 90488 w 182880"/>
                    <a:gd name="connsiteY12" fmla="*/ 137103 h 192325"/>
                    <a:gd name="connsiteX13" fmla="*/ 108585 w 182880"/>
                    <a:gd name="connsiteY13" fmla="*/ 132343 h 192325"/>
                    <a:gd name="connsiteX14" fmla="*/ 120968 w 182880"/>
                    <a:gd name="connsiteY14" fmla="*/ 118061 h 192325"/>
                    <a:gd name="connsiteX15" fmla="*/ 182880 w 182880"/>
                    <a:gd name="connsiteY15" fmla="*/ 118061 h 192325"/>
                    <a:gd name="connsiteX16" fmla="*/ 166688 w 182880"/>
                    <a:gd name="connsiteY16" fmla="*/ 157097 h 192325"/>
                    <a:gd name="connsiteX17" fmla="*/ 135255 w 182880"/>
                    <a:gd name="connsiteY17" fmla="*/ 182804 h 192325"/>
                    <a:gd name="connsiteX18" fmla="*/ 92393 w 182880"/>
                    <a:gd name="connsiteY18" fmla="*/ 192325 h 192325"/>
                    <a:gd name="connsiteX19" fmla="*/ 43815 w 182880"/>
                    <a:gd name="connsiteY19" fmla="*/ 179948 h 192325"/>
                    <a:gd name="connsiteX20" fmla="*/ 11430 w 182880"/>
                    <a:gd name="connsiteY20" fmla="*/ 146624 h 192325"/>
                    <a:gd name="connsiteX21" fmla="*/ 0 w 182880"/>
                    <a:gd name="connsiteY21" fmla="*/ 97115 h 192325"/>
                    <a:gd name="connsiteX22" fmla="*/ 11430 w 182880"/>
                    <a:gd name="connsiteY22" fmla="*/ 45701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2880" h="192325">
                      <a:moveTo>
                        <a:pt x="11430" y="45701"/>
                      </a:move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2393" y="0"/>
                      </a:cubicBezTo>
                      <a:cubicBezTo>
                        <a:pt x="108585" y="0"/>
                        <a:pt x="122873" y="2856"/>
                        <a:pt x="135255" y="9521"/>
                      </a:cubicBezTo>
                      <a:cubicBezTo>
                        <a:pt x="147638" y="15234"/>
                        <a:pt x="158115" y="23803"/>
                        <a:pt x="166688" y="35228"/>
                      </a:cubicBezTo>
                      <a:cubicBezTo>
                        <a:pt x="174308" y="46653"/>
                        <a:pt x="180023" y="59031"/>
                        <a:pt x="182880" y="74264"/>
                      </a:cubicBezTo>
                      <a:lnTo>
                        <a:pt x="120968" y="74264"/>
                      </a:lnTo>
                      <a:cubicBezTo>
                        <a:pt x="118110" y="68552"/>
                        <a:pt x="114300" y="63791"/>
                        <a:pt x="108585" y="59983"/>
                      </a:cubicBezTo>
                      <a:cubicBezTo>
                        <a:pt x="103823" y="56174"/>
                        <a:pt x="97155" y="55222"/>
                        <a:pt x="90488" y="55222"/>
                      </a:cubicBezTo>
                      <a:cubicBezTo>
                        <a:pt x="80963" y="55222"/>
                        <a:pt x="73343" y="59031"/>
                        <a:pt x="67628" y="66647"/>
                      </a:cubicBezTo>
                      <a:cubicBezTo>
                        <a:pt x="61913" y="74264"/>
                        <a:pt x="59055" y="83785"/>
                        <a:pt x="59055" y="96163"/>
                      </a:cubicBezTo>
                      <a:cubicBezTo>
                        <a:pt x="59055" y="108540"/>
                        <a:pt x="61913" y="118061"/>
                        <a:pt x="67628" y="125678"/>
                      </a:cubicBezTo>
                      <a:cubicBezTo>
                        <a:pt x="73343" y="133295"/>
                        <a:pt x="80963" y="137103"/>
                        <a:pt x="90488" y="137103"/>
                      </a:cubicBezTo>
                      <a:cubicBezTo>
                        <a:pt x="97155" y="137103"/>
                        <a:pt x="102870" y="135199"/>
                        <a:pt x="108585" y="132343"/>
                      </a:cubicBezTo>
                      <a:cubicBezTo>
                        <a:pt x="113348" y="128534"/>
                        <a:pt x="118110" y="123774"/>
                        <a:pt x="120968" y="118061"/>
                      </a:cubicBezTo>
                      <a:lnTo>
                        <a:pt x="182880" y="118061"/>
                      </a:lnTo>
                      <a:cubicBezTo>
                        <a:pt x="180023" y="132343"/>
                        <a:pt x="175260" y="145672"/>
                        <a:pt x="166688" y="157097"/>
                      </a:cubicBezTo>
                      <a:cubicBezTo>
                        <a:pt x="159068" y="168522"/>
                        <a:pt x="148590" y="177092"/>
                        <a:pt x="135255" y="182804"/>
                      </a:cubicBezTo>
                      <a:cubicBezTo>
                        <a:pt x="122873" y="188517"/>
                        <a:pt x="108585" y="192325"/>
                        <a:pt x="92393" y="192325"/>
                      </a:cubicBezTo>
                      <a:cubicBezTo>
                        <a:pt x="73343" y="192325"/>
                        <a:pt x="57150" y="188517"/>
                        <a:pt x="43815" y="179948"/>
                      </a:cubicBezTo>
                      <a:cubicBezTo>
                        <a:pt x="29528" y="172331"/>
                        <a:pt x="19050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 32">
                  <a:extLst>
                    <a:ext uri="{FF2B5EF4-FFF2-40B4-BE49-F238E27FC236}">
                      <a16:creationId xmlns:a16="http://schemas.microsoft.com/office/drawing/2014/main" id="{7366484C-81EC-4613-71C1-9E96836B87DD}"/>
                    </a:ext>
                  </a:extLst>
                </p:cNvPr>
                <p:cNvSpPr/>
                <p:nvPr/>
              </p:nvSpPr>
              <p:spPr>
                <a:xfrm>
                  <a:off x="11699240" y="5219030"/>
                  <a:ext cx="181927" cy="186612"/>
                </a:xfrm>
                <a:custGeom>
                  <a:avLst/>
                  <a:gdLst>
                    <a:gd name="connsiteX0" fmla="*/ 112395 w 181927"/>
                    <a:gd name="connsiteY0" fmla="*/ 185660 h 186612"/>
                    <a:gd name="connsiteX1" fmla="*/ 58103 w 181927"/>
                    <a:gd name="connsiteY1" fmla="*/ 104732 h 186612"/>
                    <a:gd name="connsiteX2" fmla="*/ 58103 w 181927"/>
                    <a:gd name="connsiteY2" fmla="*/ 185660 h 186612"/>
                    <a:gd name="connsiteX3" fmla="*/ 0 w 181927"/>
                    <a:gd name="connsiteY3" fmla="*/ 185660 h 186612"/>
                    <a:gd name="connsiteX4" fmla="*/ 0 w 181927"/>
                    <a:gd name="connsiteY4" fmla="*/ 0 h 186612"/>
                    <a:gd name="connsiteX5" fmla="*/ 58103 w 181927"/>
                    <a:gd name="connsiteY5" fmla="*/ 0 h 186612"/>
                    <a:gd name="connsiteX6" fmla="*/ 58103 w 181927"/>
                    <a:gd name="connsiteY6" fmla="*/ 78073 h 186612"/>
                    <a:gd name="connsiteX7" fmla="*/ 111442 w 181927"/>
                    <a:gd name="connsiteY7" fmla="*/ 0 h 186612"/>
                    <a:gd name="connsiteX8" fmla="*/ 177165 w 181927"/>
                    <a:gd name="connsiteY8" fmla="*/ 0 h 186612"/>
                    <a:gd name="connsiteX9" fmla="*/ 113347 w 181927"/>
                    <a:gd name="connsiteY9" fmla="*/ 89498 h 186612"/>
                    <a:gd name="connsiteX10" fmla="*/ 181928 w 181927"/>
                    <a:gd name="connsiteY10" fmla="*/ 186613 h 186612"/>
                    <a:gd name="connsiteX11" fmla="*/ 112395 w 181927"/>
                    <a:gd name="connsiteY11" fmla="*/ 186613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927" h="186612">
                      <a:moveTo>
                        <a:pt x="112395" y="185660"/>
                      </a:moveTo>
                      <a:lnTo>
                        <a:pt x="58103" y="104732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78073"/>
                      </a:lnTo>
                      <a:lnTo>
                        <a:pt x="111442" y="0"/>
                      </a:lnTo>
                      <a:lnTo>
                        <a:pt x="177165" y="0"/>
                      </a:lnTo>
                      <a:lnTo>
                        <a:pt x="113347" y="89498"/>
                      </a:lnTo>
                      <a:lnTo>
                        <a:pt x="181928" y="186613"/>
                      </a:lnTo>
                      <a:lnTo>
                        <a:pt x="112395" y="1866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 33">
                  <a:extLst>
                    <a:ext uri="{FF2B5EF4-FFF2-40B4-BE49-F238E27FC236}">
                      <a16:creationId xmlns:a16="http://schemas.microsoft.com/office/drawing/2014/main" id="{63316520-C31B-BBA6-C8DB-58E5AC69D684}"/>
                    </a:ext>
                  </a:extLst>
                </p:cNvPr>
                <p:cNvSpPr/>
                <p:nvPr/>
              </p:nvSpPr>
              <p:spPr>
                <a:xfrm>
                  <a:off x="10976292" y="5430397"/>
                  <a:ext cx="181927" cy="192325"/>
                </a:xfrm>
                <a:custGeom>
                  <a:avLst/>
                  <a:gdLst>
                    <a:gd name="connsiteX0" fmla="*/ 11430 w 181927"/>
                    <a:gd name="connsiteY0" fmla="*/ 45701 h 192325"/>
                    <a:gd name="connsiteX1" fmla="*/ 42863 w 181927"/>
                    <a:gd name="connsiteY1" fmla="*/ 12377 h 192325"/>
                    <a:gd name="connsiteX2" fmla="*/ 91440 w 181927"/>
                    <a:gd name="connsiteY2" fmla="*/ 0 h 192325"/>
                    <a:gd name="connsiteX3" fmla="*/ 134302 w 181927"/>
                    <a:gd name="connsiteY3" fmla="*/ 9521 h 192325"/>
                    <a:gd name="connsiteX4" fmla="*/ 165735 w 181927"/>
                    <a:gd name="connsiteY4" fmla="*/ 35228 h 192325"/>
                    <a:gd name="connsiteX5" fmla="*/ 181927 w 181927"/>
                    <a:gd name="connsiteY5" fmla="*/ 74264 h 192325"/>
                    <a:gd name="connsiteX6" fmla="*/ 120015 w 181927"/>
                    <a:gd name="connsiteY6" fmla="*/ 74264 h 192325"/>
                    <a:gd name="connsiteX7" fmla="*/ 107632 w 181927"/>
                    <a:gd name="connsiteY7" fmla="*/ 59983 h 192325"/>
                    <a:gd name="connsiteX8" fmla="*/ 89535 w 181927"/>
                    <a:gd name="connsiteY8" fmla="*/ 55222 h 192325"/>
                    <a:gd name="connsiteX9" fmla="*/ 66675 w 181927"/>
                    <a:gd name="connsiteY9" fmla="*/ 66647 h 192325"/>
                    <a:gd name="connsiteX10" fmla="*/ 58102 w 181927"/>
                    <a:gd name="connsiteY10" fmla="*/ 96163 h 192325"/>
                    <a:gd name="connsiteX11" fmla="*/ 66675 w 181927"/>
                    <a:gd name="connsiteY11" fmla="*/ 125678 h 192325"/>
                    <a:gd name="connsiteX12" fmla="*/ 89535 w 181927"/>
                    <a:gd name="connsiteY12" fmla="*/ 137103 h 192325"/>
                    <a:gd name="connsiteX13" fmla="*/ 107632 w 181927"/>
                    <a:gd name="connsiteY13" fmla="*/ 132343 h 192325"/>
                    <a:gd name="connsiteX14" fmla="*/ 120015 w 181927"/>
                    <a:gd name="connsiteY14" fmla="*/ 118061 h 192325"/>
                    <a:gd name="connsiteX15" fmla="*/ 181927 w 181927"/>
                    <a:gd name="connsiteY15" fmla="*/ 118061 h 192325"/>
                    <a:gd name="connsiteX16" fmla="*/ 165735 w 181927"/>
                    <a:gd name="connsiteY16" fmla="*/ 157097 h 192325"/>
                    <a:gd name="connsiteX17" fmla="*/ 134302 w 181927"/>
                    <a:gd name="connsiteY17" fmla="*/ 182804 h 192325"/>
                    <a:gd name="connsiteX18" fmla="*/ 91440 w 181927"/>
                    <a:gd name="connsiteY18" fmla="*/ 192325 h 192325"/>
                    <a:gd name="connsiteX19" fmla="*/ 42863 w 181927"/>
                    <a:gd name="connsiteY19" fmla="*/ 179948 h 192325"/>
                    <a:gd name="connsiteX20" fmla="*/ 11430 w 181927"/>
                    <a:gd name="connsiteY20" fmla="*/ 146624 h 192325"/>
                    <a:gd name="connsiteX21" fmla="*/ 0 w 181927"/>
                    <a:gd name="connsiteY21" fmla="*/ 97115 h 192325"/>
                    <a:gd name="connsiteX22" fmla="*/ 11430 w 181927"/>
                    <a:gd name="connsiteY22" fmla="*/ 45701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1927" h="192325">
                      <a:moveTo>
                        <a:pt x="11430" y="45701"/>
                      </a:moveTo>
                      <a:cubicBezTo>
                        <a:pt x="19050" y="31419"/>
                        <a:pt x="29527" y="19994"/>
                        <a:pt x="42863" y="12377"/>
                      </a:cubicBezTo>
                      <a:cubicBezTo>
                        <a:pt x="57150" y="4761"/>
                        <a:pt x="73342" y="0"/>
                        <a:pt x="91440" y="0"/>
                      </a:cubicBezTo>
                      <a:cubicBezTo>
                        <a:pt x="107632" y="0"/>
                        <a:pt x="121920" y="2856"/>
                        <a:pt x="134302" y="9521"/>
                      </a:cubicBezTo>
                      <a:cubicBezTo>
                        <a:pt x="146685" y="15234"/>
                        <a:pt x="157163" y="23803"/>
                        <a:pt x="165735" y="35228"/>
                      </a:cubicBezTo>
                      <a:cubicBezTo>
                        <a:pt x="173355" y="46653"/>
                        <a:pt x="179070" y="59030"/>
                        <a:pt x="181927" y="74264"/>
                      </a:cubicBezTo>
                      <a:lnTo>
                        <a:pt x="120015" y="74264"/>
                      </a:lnTo>
                      <a:cubicBezTo>
                        <a:pt x="117157" y="68552"/>
                        <a:pt x="113347" y="63791"/>
                        <a:pt x="107632" y="59983"/>
                      </a:cubicBezTo>
                      <a:cubicBezTo>
                        <a:pt x="101917" y="56174"/>
                        <a:pt x="96202" y="55222"/>
                        <a:pt x="89535" y="55222"/>
                      </a:cubicBezTo>
                      <a:cubicBezTo>
                        <a:pt x="80010" y="55222"/>
                        <a:pt x="72390" y="59030"/>
                        <a:pt x="66675" y="66647"/>
                      </a:cubicBezTo>
                      <a:cubicBezTo>
                        <a:pt x="60960" y="74264"/>
                        <a:pt x="58102" y="83785"/>
                        <a:pt x="58102" y="96163"/>
                      </a:cubicBezTo>
                      <a:cubicBezTo>
                        <a:pt x="58102" y="108540"/>
                        <a:pt x="60960" y="118061"/>
                        <a:pt x="66675" y="125678"/>
                      </a:cubicBezTo>
                      <a:cubicBezTo>
                        <a:pt x="72390" y="133295"/>
                        <a:pt x="80010" y="137103"/>
                        <a:pt x="89535" y="137103"/>
                      </a:cubicBezTo>
                      <a:cubicBezTo>
                        <a:pt x="96202" y="137103"/>
                        <a:pt x="101917" y="135199"/>
                        <a:pt x="107632" y="132343"/>
                      </a:cubicBezTo>
                      <a:cubicBezTo>
                        <a:pt x="112395" y="128534"/>
                        <a:pt x="117157" y="123774"/>
                        <a:pt x="120015" y="118061"/>
                      </a:cubicBezTo>
                      <a:lnTo>
                        <a:pt x="181927" y="118061"/>
                      </a:lnTo>
                      <a:cubicBezTo>
                        <a:pt x="179070" y="132343"/>
                        <a:pt x="174307" y="145672"/>
                        <a:pt x="165735" y="157097"/>
                      </a:cubicBezTo>
                      <a:cubicBezTo>
                        <a:pt x="158115" y="168522"/>
                        <a:pt x="147638" y="177092"/>
                        <a:pt x="134302" y="182804"/>
                      </a:cubicBezTo>
                      <a:cubicBezTo>
                        <a:pt x="121920" y="188517"/>
                        <a:pt x="107632" y="192325"/>
                        <a:pt x="91440" y="192325"/>
                      </a:cubicBezTo>
                      <a:cubicBezTo>
                        <a:pt x="72390" y="192325"/>
                        <a:pt x="56197" y="188517"/>
                        <a:pt x="42863" y="179948"/>
                      </a:cubicBezTo>
                      <a:cubicBezTo>
                        <a:pt x="28575" y="172331"/>
                        <a:pt x="18097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6168"/>
                        <a:pt x="3810" y="59983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 34">
                  <a:extLst>
                    <a:ext uri="{FF2B5EF4-FFF2-40B4-BE49-F238E27FC236}">
                      <a16:creationId xmlns:a16="http://schemas.microsoft.com/office/drawing/2014/main" id="{FF9598DC-C415-0FED-A771-1DD493C5E833}"/>
                    </a:ext>
                  </a:extLst>
                </p:cNvPr>
                <p:cNvSpPr/>
                <p:nvPr/>
              </p:nvSpPr>
              <p:spPr>
                <a:xfrm>
                  <a:off x="11179175" y="5432301"/>
                  <a:ext cx="172402" cy="186612"/>
                </a:xfrm>
                <a:custGeom>
                  <a:avLst/>
                  <a:gdLst>
                    <a:gd name="connsiteX0" fmla="*/ 172403 w 172402"/>
                    <a:gd name="connsiteY0" fmla="*/ 0 h 186612"/>
                    <a:gd name="connsiteX1" fmla="*/ 172403 w 172402"/>
                    <a:gd name="connsiteY1" fmla="*/ 186613 h 186612"/>
                    <a:gd name="connsiteX2" fmla="*/ 114300 w 172402"/>
                    <a:gd name="connsiteY2" fmla="*/ 186613 h 186612"/>
                    <a:gd name="connsiteX3" fmla="*/ 114300 w 172402"/>
                    <a:gd name="connsiteY3" fmla="*/ 114253 h 186612"/>
                    <a:gd name="connsiteX4" fmla="*/ 59055 w 172402"/>
                    <a:gd name="connsiteY4" fmla="*/ 114253 h 186612"/>
                    <a:gd name="connsiteX5" fmla="*/ 59055 w 172402"/>
                    <a:gd name="connsiteY5" fmla="*/ 186613 h 186612"/>
                    <a:gd name="connsiteX6" fmla="*/ 0 w 172402"/>
                    <a:gd name="connsiteY6" fmla="*/ 186613 h 186612"/>
                    <a:gd name="connsiteX7" fmla="*/ 0 w 172402"/>
                    <a:gd name="connsiteY7" fmla="*/ 952 h 186612"/>
                    <a:gd name="connsiteX8" fmla="*/ 58103 w 172402"/>
                    <a:gd name="connsiteY8" fmla="*/ 952 h 186612"/>
                    <a:gd name="connsiteX9" fmla="*/ 58103 w 172402"/>
                    <a:gd name="connsiteY9" fmla="*/ 67599 h 186612"/>
                    <a:gd name="connsiteX10" fmla="*/ 113347 w 172402"/>
                    <a:gd name="connsiteY10" fmla="*/ 67599 h 186612"/>
                    <a:gd name="connsiteX11" fmla="*/ 113347 w 172402"/>
                    <a:gd name="connsiteY11" fmla="*/ 952 h 186612"/>
                    <a:gd name="connsiteX12" fmla="*/ 172403 w 172402"/>
                    <a:gd name="connsiteY12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2402" h="186612">
                      <a:moveTo>
                        <a:pt x="172403" y="0"/>
                      </a:moveTo>
                      <a:lnTo>
                        <a:pt x="172403" y="186613"/>
                      </a:lnTo>
                      <a:lnTo>
                        <a:pt x="114300" y="186613"/>
                      </a:lnTo>
                      <a:lnTo>
                        <a:pt x="114300" y="114253"/>
                      </a:lnTo>
                      <a:lnTo>
                        <a:pt x="59055" y="114253"/>
                      </a:lnTo>
                      <a:lnTo>
                        <a:pt x="59055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58103" y="952"/>
                      </a:lnTo>
                      <a:lnTo>
                        <a:pt x="58103" y="67599"/>
                      </a:lnTo>
                      <a:lnTo>
                        <a:pt x="113347" y="67599"/>
                      </a:lnTo>
                      <a:lnTo>
                        <a:pt x="113347" y="952"/>
                      </a:lnTo>
                      <a:lnTo>
                        <a:pt x="172403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 36">
                  <a:extLst>
                    <a:ext uri="{FF2B5EF4-FFF2-40B4-BE49-F238E27FC236}">
                      <a16:creationId xmlns:a16="http://schemas.microsoft.com/office/drawing/2014/main" id="{C0C8D55A-2C4A-7E07-2ADB-56FBDBADBC35}"/>
                    </a:ext>
                  </a:extLst>
                </p:cNvPr>
                <p:cNvSpPr/>
                <p:nvPr/>
              </p:nvSpPr>
              <p:spPr>
                <a:xfrm>
                  <a:off x="11364912" y="5433253"/>
                  <a:ext cx="202882" cy="185660"/>
                </a:xfrm>
                <a:custGeom>
                  <a:avLst/>
                  <a:gdLst>
                    <a:gd name="connsiteX0" fmla="*/ 132397 w 202882"/>
                    <a:gd name="connsiteY0" fmla="*/ 157097 h 185660"/>
                    <a:gd name="connsiteX1" fmla="*/ 70485 w 202882"/>
                    <a:gd name="connsiteY1" fmla="*/ 157097 h 185660"/>
                    <a:gd name="connsiteX2" fmla="*/ 60960 w 202882"/>
                    <a:gd name="connsiteY2" fmla="*/ 185660 h 185660"/>
                    <a:gd name="connsiteX3" fmla="*/ 0 w 202882"/>
                    <a:gd name="connsiteY3" fmla="*/ 185660 h 185660"/>
                    <a:gd name="connsiteX4" fmla="*/ 67628 w 202882"/>
                    <a:gd name="connsiteY4" fmla="*/ 0 h 185660"/>
                    <a:gd name="connsiteX5" fmla="*/ 135255 w 202882"/>
                    <a:gd name="connsiteY5" fmla="*/ 0 h 185660"/>
                    <a:gd name="connsiteX6" fmla="*/ 202882 w 202882"/>
                    <a:gd name="connsiteY6" fmla="*/ 185660 h 185660"/>
                    <a:gd name="connsiteX7" fmla="*/ 140970 w 202882"/>
                    <a:gd name="connsiteY7" fmla="*/ 185660 h 185660"/>
                    <a:gd name="connsiteX8" fmla="*/ 132397 w 202882"/>
                    <a:gd name="connsiteY8" fmla="*/ 157097 h 185660"/>
                    <a:gd name="connsiteX9" fmla="*/ 118110 w 202882"/>
                    <a:gd name="connsiteY9" fmla="*/ 113300 h 185660"/>
                    <a:gd name="connsiteX10" fmla="*/ 100965 w 202882"/>
                    <a:gd name="connsiteY10" fmla="*/ 61887 h 185660"/>
                    <a:gd name="connsiteX11" fmla="*/ 83820 w 202882"/>
                    <a:gd name="connsiteY11" fmla="*/ 113300 h 185660"/>
                    <a:gd name="connsiteX12" fmla="*/ 118110 w 202882"/>
                    <a:gd name="connsiteY12" fmla="*/ 11330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2882" h="18566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2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0"/>
                      </a:moveTo>
                      <a:lnTo>
                        <a:pt x="100965" y="61887"/>
                      </a:lnTo>
                      <a:lnTo>
                        <a:pt x="83820" y="113300"/>
                      </a:lnTo>
                      <a:lnTo>
                        <a:pt x="118110" y="1133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 37">
                  <a:extLst>
                    <a:ext uri="{FF2B5EF4-FFF2-40B4-BE49-F238E27FC236}">
                      <a16:creationId xmlns:a16="http://schemas.microsoft.com/office/drawing/2014/main" id="{433066FE-ABEE-EDA5-BDCE-8992D88A23C2}"/>
                    </a:ext>
                  </a:extLst>
                </p:cNvPr>
                <p:cNvSpPr/>
                <p:nvPr/>
              </p:nvSpPr>
              <p:spPr>
                <a:xfrm>
                  <a:off x="11581130" y="5432301"/>
                  <a:ext cx="58102" cy="186612"/>
                </a:xfrm>
                <a:custGeom>
                  <a:avLst/>
                  <a:gdLst>
                    <a:gd name="connsiteX0" fmla="*/ 58102 w 58102"/>
                    <a:gd name="connsiteY0" fmla="*/ 0 h 186612"/>
                    <a:gd name="connsiteX1" fmla="*/ 58102 w 58102"/>
                    <a:gd name="connsiteY1" fmla="*/ 186613 h 186612"/>
                    <a:gd name="connsiteX2" fmla="*/ 0 w 58102"/>
                    <a:gd name="connsiteY2" fmla="*/ 186613 h 186612"/>
                    <a:gd name="connsiteX3" fmla="*/ 0 w 58102"/>
                    <a:gd name="connsiteY3" fmla="*/ 952 h 186612"/>
                    <a:gd name="connsiteX4" fmla="*/ 58102 w 58102"/>
                    <a:gd name="connsiteY4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02" h="186612">
                      <a:moveTo>
                        <a:pt x="58102" y="0"/>
                      </a:moveTo>
                      <a:lnTo>
                        <a:pt x="58102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58102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 38">
                  <a:extLst>
                    <a:ext uri="{FF2B5EF4-FFF2-40B4-BE49-F238E27FC236}">
                      <a16:creationId xmlns:a16="http://schemas.microsoft.com/office/drawing/2014/main" id="{F198AF9D-68DD-6837-AC5D-786CA9FF248C}"/>
                    </a:ext>
                  </a:extLst>
                </p:cNvPr>
                <p:cNvSpPr/>
                <p:nvPr/>
              </p:nvSpPr>
              <p:spPr>
                <a:xfrm>
                  <a:off x="11665902" y="5433253"/>
                  <a:ext cx="178117" cy="185660"/>
                </a:xfrm>
                <a:custGeom>
                  <a:avLst/>
                  <a:gdLst>
                    <a:gd name="connsiteX0" fmla="*/ 178117 w 178117"/>
                    <a:gd name="connsiteY0" fmla="*/ 185660 h 185660"/>
                    <a:gd name="connsiteX1" fmla="*/ 120015 w 178117"/>
                    <a:gd name="connsiteY1" fmla="*/ 185660 h 185660"/>
                    <a:gd name="connsiteX2" fmla="*/ 58103 w 178117"/>
                    <a:gd name="connsiteY2" fmla="*/ 92354 h 185660"/>
                    <a:gd name="connsiteX3" fmla="*/ 58103 w 178117"/>
                    <a:gd name="connsiteY3" fmla="*/ 185660 h 185660"/>
                    <a:gd name="connsiteX4" fmla="*/ 0 w 178117"/>
                    <a:gd name="connsiteY4" fmla="*/ 185660 h 185660"/>
                    <a:gd name="connsiteX5" fmla="*/ 0 w 178117"/>
                    <a:gd name="connsiteY5" fmla="*/ 0 h 185660"/>
                    <a:gd name="connsiteX6" fmla="*/ 58103 w 178117"/>
                    <a:gd name="connsiteY6" fmla="*/ 0 h 185660"/>
                    <a:gd name="connsiteX7" fmla="*/ 120015 w 178117"/>
                    <a:gd name="connsiteY7" fmla="*/ 95210 h 185660"/>
                    <a:gd name="connsiteX8" fmla="*/ 120015 w 178117"/>
                    <a:gd name="connsiteY8" fmla="*/ 0 h 185660"/>
                    <a:gd name="connsiteX9" fmla="*/ 178117 w 178117"/>
                    <a:gd name="connsiteY9" fmla="*/ 0 h 185660"/>
                    <a:gd name="connsiteX10" fmla="*/ 178117 w 178117"/>
                    <a:gd name="connsiteY10" fmla="*/ 18566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8117" h="185660">
                      <a:moveTo>
                        <a:pt x="178117" y="185660"/>
                      </a:moveTo>
                      <a:lnTo>
                        <a:pt x="120015" y="185660"/>
                      </a:lnTo>
                      <a:lnTo>
                        <a:pt x="58103" y="92354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120015" y="95210"/>
                      </a:lnTo>
                      <a:lnTo>
                        <a:pt x="120015" y="0"/>
                      </a:lnTo>
                      <a:lnTo>
                        <a:pt x="178117" y="0"/>
                      </a:lnTo>
                      <a:lnTo>
                        <a:pt x="178117" y="1856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2" name="Graphic 47">
                <a:extLst>
                  <a:ext uri="{FF2B5EF4-FFF2-40B4-BE49-F238E27FC236}">
                    <a16:creationId xmlns:a16="http://schemas.microsoft.com/office/drawing/2014/main" id="{6642D038-45AB-4C73-CFCB-1E78DCD1707D}"/>
                  </a:ext>
                </a:extLst>
              </p:cNvPr>
              <p:cNvGrpSpPr/>
              <p:nvPr/>
            </p:nvGrpSpPr>
            <p:grpSpPr>
              <a:xfrm>
                <a:off x="11013440" y="5670327"/>
                <a:ext cx="207644" cy="85689"/>
                <a:chOff x="11013440" y="5670327"/>
                <a:chExt cx="207644" cy="85689"/>
              </a:xfrm>
              <a:solidFill>
                <a:srgbClr val="FFFFFF"/>
              </a:solidFill>
            </p:grpSpPr>
            <p:sp>
              <p:nvSpPr>
                <p:cNvPr id="24" name="Freeform 23">
                  <a:extLst>
                    <a:ext uri="{FF2B5EF4-FFF2-40B4-BE49-F238E27FC236}">
                      <a16:creationId xmlns:a16="http://schemas.microsoft.com/office/drawing/2014/main" id="{0EB28037-11EB-2BBE-FDA5-89758DB3E7A6}"/>
                    </a:ext>
                  </a:extLst>
                </p:cNvPr>
                <p:cNvSpPr/>
                <p:nvPr/>
              </p:nvSpPr>
              <p:spPr>
                <a:xfrm>
                  <a:off x="11013440" y="5673184"/>
                  <a:ext cx="45719" cy="81881"/>
                </a:xfrm>
                <a:custGeom>
                  <a:avLst/>
                  <a:gdLst>
                    <a:gd name="connsiteX0" fmla="*/ 45720 w 45719"/>
                    <a:gd name="connsiteY0" fmla="*/ 0 h 81881"/>
                    <a:gd name="connsiteX1" fmla="*/ 45720 w 45719"/>
                    <a:gd name="connsiteY1" fmla="*/ 8569 h 81881"/>
                    <a:gd name="connsiteX2" fmla="*/ 10478 w 45719"/>
                    <a:gd name="connsiteY2" fmla="*/ 8569 h 81881"/>
                    <a:gd name="connsiteX3" fmla="*/ 10478 w 45719"/>
                    <a:gd name="connsiteY3" fmla="*/ 36180 h 81881"/>
                    <a:gd name="connsiteX4" fmla="*/ 39053 w 45719"/>
                    <a:gd name="connsiteY4" fmla="*/ 36180 h 81881"/>
                    <a:gd name="connsiteX5" fmla="*/ 39053 w 45719"/>
                    <a:gd name="connsiteY5" fmla="*/ 44749 h 81881"/>
                    <a:gd name="connsiteX6" fmla="*/ 10478 w 45719"/>
                    <a:gd name="connsiteY6" fmla="*/ 44749 h 81881"/>
                    <a:gd name="connsiteX7" fmla="*/ 10478 w 45719"/>
                    <a:gd name="connsiteY7" fmla="*/ 81881 h 81881"/>
                    <a:gd name="connsiteX8" fmla="*/ 0 w 45719"/>
                    <a:gd name="connsiteY8" fmla="*/ 81881 h 81881"/>
                    <a:gd name="connsiteX9" fmla="*/ 0 w 45719"/>
                    <a:gd name="connsiteY9" fmla="*/ 0 h 81881"/>
                    <a:gd name="connsiteX10" fmla="*/ 45720 w 45719"/>
                    <a:gd name="connsiteY10" fmla="*/ 0 h 81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719" h="81881">
                      <a:moveTo>
                        <a:pt x="45720" y="0"/>
                      </a:moveTo>
                      <a:lnTo>
                        <a:pt x="45720" y="8569"/>
                      </a:lnTo>
                      <a:lnTo>
                        <a:pt x="10478" y="8569"/>
                      </a:lnTo>
                      <a:lnTo>
                        <a:pt x="10478" y="36180"/>
                      </a:lnTo>
                      <a:lnTo>
                        <a:pt x="39053" y="36180"/>
                      </a:lnTo>
                      <a:lnTo>
                        <a:pt x="39053" y="44749"/>
                      </a:lnTo>
                      <a:lnTo>
                        <a:pt x="10478" y="44749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4572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 24">
                  <a:extLst>
                    <a:ext uri="{FF2B5EF4-FFF2-40B4-BE49-F238E27FC236}">
                      <a16:creationId xmlns:a16="http://schemas.microsoft.com/office/drawing/2014/main" id="{68DAE2A7-ACFE-EFE3-A967-F3F729C51C31}"/>
                    </a:ext>
                  </a:extLst>
                </p:cNvPr>
                <p:cNvSpPr/>
                <p:nvPr/>
              </p:nvSpPr>
              <p:spPr>
                <a:xfrm>
                  <a:off x="11066780" y="5670327"/>
                  <a:ext cx="83819" cy="85689"/>
                </a:xfrm>
                <a:custGeom>
                  <a:avLst/>
                  <a:gdLst>
                    <a:gd name="connsiteX0" fmla="*/ 20955 w 83819"/>
                    <a:gd name="connsiteY0" fmla="*/ 79977 h 85689"/>
                    <a:gd name="connsiteX1" fmla="*/ 5715 w 83819"/>
                    <a:gd name="connsiteY1" fmla="*/ 64743 h 85689"/>
                    <a:gd name="connsiteX2" fmla="*/ 0 w 83819"/>
                    <a:gd name="connsiteY2" fmla="*/ 42845 h 85689"/>
                    <a:gd name="connsiteX3" fmla="*/ 5715 w 83819"/>
                    <a:gd name="connsiteY3" fmla="*/ 20946 h 85689"/>
                    <a:gd name="connsiteX4" fmla="*/ 20955 w 83819"/>
                    <a:gd name="connsiteY4" fmla="*/ 5713 h 85689"/>
                    <a:gd name="connsiteX5" fmla="*/ 41910 w 83819"/>
                    <a:gd name="connsiteY5" fmla="*/ 0 h 85689"/>
                    <a:gd name="connsiteX6" fmla="*/ 62865 w 83819"/>
                    <a:gd name="connsiteY6" fmla="*/ 5713 h 85689"/>
                    <a:gd name="connsiteX7" fmla="*/ 78105 w 83819"/>
                    <a:gd name="connsiteY7" fmla="*/ 20946 h 85689"/>
                    <a:gd name="connsiteX8" fmla="*/ 83820 w 83819"/>
                    <a:gd name="connsiteY8" fmla="*/ 42845 h 85689"/>
                    <a:gd name="connsiteX9" fmla="*/ 78105 w 83819"/>
                    <a:gd name="connsiteY9" fmla="*/ 64743 h 85689"/>
                    <a:gd name="connsiteX10" fmla="*/ 62865 w 83819"/>
                    <a:gd name="connsiteY10" fmla="*/ 79977 h 85689"/>
                    <a:gd name="connsiteX11" fmla="*/ 41910 w 83819"/>
                    <a:gd name="connsiteY11" fmla="*/ 85689 h 85689"/>
                    <a:gd name="connsiteX12" fmla="*/ 20955 w 83819"/>
                    <a:gd name="connsiteY12" fmla="*/ 79977 h 85689"/>
                    <a:gd name="connsiteX13" fmla="*/ 58102 w 83819"/>
                    <a:gd name="connsiteY13" fmla="*/ 71408 h 85689"/>
                    <a:gd name="connsiteX14" fmla="*/ 68580 w 83819"/>
                    <a:gd name="connsiteY14" fmla="*/ 59983 h 85689"/>
                    <a:gd name="connsiteX15" fmla="*/ 72390 w 83819"/>
                    <a:gd name="connsiteY15" fmla="*/ 42845 h 85689"/>
                    <a:gd name="connsiteX16" fmla="*/ 68580 w 83819"/>
                    <a:gd name="connsiteY16" fmla="*/ 25707 h 85689"/>
                    <a:gd name="connsiteX17" fmla="*/ 58102 w 83819"/>
                    <a:gd name="connsiteY17" fmla="*/ 14282 h 85689"/>
                    <a:gd name="connsiteX18" fmla="*/ 42863 w 83819"/>
                    <a:gd name="connsiteY18" fmla="*/ 10473 h 85689"/>
                    <a:gd name="connsiteX19" fmla="*/ 27622 w 83819"/>
                    <a:gd name="connsiteY19" fmla="*/ 14282 h 85689"/>
                    <a:gd name="connsiteX20" fmla="*/ 17145 w 83819"/>
                    <a:gd name="connsiteY20" fmla="*/ 25707 h 85689"/>
                    <a:gd name="connsiteX21" fmla="*/ 13335 w 83819"/>
                    <a:gd name="connsiteY21" fmla="*/ 42845 h 85689"/>
                    <a:gd name="connsiteX22" fmla="*/ 17145 w 83819"/>
                    <a:gd name="connsiteY22" fmla="*/ 59983 h 85689"/>
                    <a:gd name="connsiteX23" fmla="*/ 27622 w 83819"/>
                    <a:gd name="connsiteY23" fmla="*/ 71408 h 85689"/>
                    <a:gd name="connsiteX24" fmla="*/ 42863 w 83819"/>
                    <a:gd name="connsiteY24" fmla="*/ 75216 h 85689"/>
                    <a:gd name="connsiteX25" fmla="*/ 58102 w 83819"/>
                    <a:gd name="connsiteY25" fmla="*/ 71408 h 85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83819" h="85689">
                      <a:moveTo>
                        <a:pt x="20955" y="79977"/>
                      </a:moveTo>
                      <a:cubicBezTo>
                        <a:pt x="14288" y="76168"/>
                        <a:pt x="9525" y="71408"/>
                        <a:pt x="5715" y="64743"/>
                      </a:cubicBezTo>
                      <a:cubicBezTo>
                        <a:pt x="1905" y="58078"/>
                        <a:pt x="0" y="51414"/>
                        <a:pt x="0" y="42845"/>
                      </a:cubicBezTo>
                      <a:cubicBezTo>
                        <a:pt x="0" y="35228"/>
                        <a:pt x="1905" y="27611"/>
                        <a:pt x="5715" y="20946"/>
                      </a:cubicBezTo>
                      <a:cubicBezTo>
                        <a:pt x="9525" y="14282"/>
                        <a:pt x="14288" y="9521"/>
                        <a:pt x="20955" y="5713"/>
                      </a:cubicBezTo>
                      <a:cubicBezTo>
                        <a:pt x="27622" y="1904"/>
                        <a:pt x="34290" y="0"/>
                        <a:pt x="41910" y="0"/>
                      </a:cubicBezTo>
                      <a:cubicBezTo>
                        <a:pt x="49530" y="0"/>
                        <a:pt x="56197" y="1904"/>
                        <a:pt x="62865" y="5713"/>
                      </a:cubicBezTo>
                      <a:cubicBezTo>
                        <a:pt x="69532" y="9521"/>
                        <a:pt x="74295" y="14282"/>
                        <a:pt x="78105" y="20946"/>
                      </a:cubicBezTo>
                      <a:cubicBezTo>
                        <a:pt x="81915" y="27611"/>
                        <a:pt x="83820" y="34276"/>
                        <a:pt x="83820" y="42845"/>
                      </a:cubicBezTo>
                      <a:cubicBezTo>
                        <a:pt x="83820" y="51414"/>
                        <a:pt x="81915" y="58078"/>
                        <a:pt x="78105" y="64743"/>
                      </a:cubicBezTo>
                      <a:cubicBezTo>
                        <a:pt x="74295" y="71408"/>
                        <a:pt x="69532" y="76168"/>
                        <a:pt x="62865" y="79977"/>
                      </a:cubicBezTo>
                      <a:cubicBezTo>
                        <a:pt x="56197" y="83785"/>
                        <a:pt x="49530" y="85689"/>
                        <a:pt x="41910" y="85689"/>
                      </a:cubicBezTo>
                      <a:cubicBezTo>
                        <a:pt x="34290" y="84737"/>
                        <a:pt x="27622" y="82833"/>
                        <a:pt x="20955" y="79977"/>
                      </a:cubicBezTo>
                      <a:close/>
                      <a:moveTo>
                        <a:pt x="58102" y="71408"/>
                      </a:moveTo>
                      <a:cubicBezTo>
                        <a:pt x="62865" y="68552"/>
                        <a:pt x="66675" y="64743"/>
                        <a:pt x="68580" y="59983"/>
                      </a:cubicBezTo>
                      <a:cubicBezTo>
                        <a:pt x="71438" y="55222"/>
                        <a:pt x="72390" y="49510"/>
                        <a:pt x="72390" y="42845"/>
                      </a:cubicBezTo>
                      <a:cubicBezTo>
                        <a:pt x="72390" y="36180"/>
                        <a:pt x="71438" y="30467"/>
                        <a:pt x="68580" y="25707"/>
                      </a:cubicBezTo>
                      <a:cubicBezTo>
                        <a:pt x="65722" y="20946"/>
                        <a:pt x="61913" y="17138"/>
                        <a:pt x="58102" y="14282"/>
                      </a:cubicBezTo>
                      <a:cubicBezTo>
                        <a:pt x="53340" y="11425"/>
                        <a:pt x="48577" y="10473"/>
                        <a:pt x="42863" y="10473"/>
                      </a:cubicBezTo>
                      <a:cubicBezTo>
                        <a:pt x="37147" y="10473"/>
                        <a:pt x="31432" y="11425"/>
                        <a:pt x="27622" y="14282"/>
                      </a:cubicBezTo>
                      <a:cubicBezTo>
                        <a:pt x="22860" y="17138"/>
                        <a:pt x="19050" y="20946"/>
                        <a:pt x="17145" y="25707"/>
                      </a:cubicBezTo>
                      <a:cubicBezTo>
                        <a:pt x="14288" y="30467"/>
                        <a:pt x="13335" y="36180"/>
                        <a:pt x="13335" y="42845"/>
                      </a:cubicBezTo>
                      <a:cubicBezTo>
                        <a:pt x="13335" y="49510"/>
                        <a:pt x="14288" y="55222"/>
                        <a:pt x="17145" y="59983"/>
                      </a:cubicBezTo>
                      <a:cubicBezTo>
                        <a:pt x="20002" y="64743"/>
                        <a:pt x="23813" y="68552"/>
                        <a:pt x="27622" y="71408"/>
                      </a:cubicBezTo>
                      <a:cubicBezTo>
                        <a:pt x="32385" y="74264"/>
                        <a:pt x="37147" y="75216"/>
                        <a:pt x="42863" y="75216"/>
                      </a:cubicBezTo>
                      <a:cubicBezTo>
                        <a:pt x="48577" y="75216"/>
                        <a:pt x="53340" y="74264"/>
                        <a:pt x="58102" y="714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 25">
                  <a:extLst>
                    <a:ext uri="{FF2B5EF4-FFF2-40B4-BE49-F238E27FC236}">
                      <a16:creationId xmlns:a16="http://schemas.microsoft.com/office/drawing/2014/main" id="{5B47A92F-F7C3-FE7C-1910-704DE2016A89}"/>
                    </a:ext>
                  </a:extLst>
                </p:cNvPr>
                <p:cNvSpPr/>
                <p:nvPr/>
              </p:nvSpPr>
              <p:spPr>
                <a:xfrm>
                  <a:off x="11164887" y="5672232"/>
                  <a:ext cx="56197" cy="81880"/>
                </a:xfrm>
                <a:custGeom>
                  <a:avLst/>
                  <a:gdLst>
                    <a:gd name="connsiteX0" fmla="*/ 42863 w 56197"/>
                    <a:gd name="connsiteY0" fmla="*/ 81881 h 81880"/>
                    <a:gd name="connsiteX1" fmla="*/ 23813 w 56197"/>
                    <a:gd name="connsiteY1" fmla="*/ 48557 h 81880"/>
                    <a:gd name="connsiteX2" fmla="*/ 10478 w 56197"/>
                    <a:gd name="connsiteY2" fmla="*/ 48557 h 81880"/>
                    <a:gd name="connsiteX3" fmla="*/ 10478 w 56197"/>
                    <a:gd name="connsiteY3" fmla="*/ 81881 h 81880"/>
                    <a:gd name="connsiteX4" fmla="*/ 0 w 56197"/>
                    <a:gd name="connsiteY4" fmla="*/ 81881 h 81880"/>
                    <a:gd name="connsiteX5" fmla="*/ 0 w 56197"/>
                    <a:gd name="connsiteY5" fmla="*/ 0 h 81880"/>
                    <a:gd name="connsiteX6" fmla="*/ 26670 w 56197"/>
                    <a:gd name="connsiteY6" fmla="*/ 0 h 81880"/>
                    <a:gd name="connsiteX7" fmla="*/ 41910 w 56197"/>
                    <a:gd name="connsiteY7" fmla="*/ 2856 h 81880"/>
                    <a:gd name="connsiteX8" fmla="*/ 51435 w 56197"/>
                    <a:gd name="connsiteY8" fmla="*/ 11425 h 81880"/>
                    <a:gd name="connsiteX9" fmla="*/ 54293 w 56197"/>
                    <a:gd name="connsiteY9" fmla="*/ 23803 h 81880"/>
                    <a:gd name="connsiteX10" fmla="*/ 49530 w 56197"/>
                    <a:gd name="connsiteY10" fmla="*/ 39036 h 81880"/>
                    <a:gd name="connsiteX11" fmla="*/ 35243 w 56197"/>
                    <a:gd name="connsiteY11" fmla="*/ 47605 h 81880"/>
                    <a:gd name="connsiteX12" fmla="*/ 56197 w 56197"/>
                    <a:gd name="connsiteY12" fmla="*/ 81881 h 81880"/>
                    <a:gd name="connsiteX13" fmla="*/ 42863 w 56197"/>
                    <a:gd name="connsiteY13" fmla="*/ 81881 h 81880"/>
                    <a:gd name="connsiteX14" fmla="*/ 10478 w 56197"/>
                    <a:gd name="connsiteY14" fmla="*/ 39988 h 81880"/>
                    <a:gd name="connsiteX15" fmla="*/ 26670 w 56197"/>
                    <a:gd name="connsiteY15" fmla="*/ 39988 h 81880"/>
                    <a:gd name="connsiteX16" fmla="*/ 40005 w 56197"/>
                    <a:gd name="connsiteY16" fmla="*/ 36180 h 81880"/>
                    <a:gd name="connsiteX17" fmla="*/ 44768 w 56197"/>
                    <a:gd name="connsiteY17" fmla="*/ 24755 h 81880"/>
                    <a:gd name="connsiteX18" fmla="*/ 40957 w 56197"/>
                    <a:gd name="connsiteY18" fmla="*/ 13329 h 81880"/>
                    <a:gd name="connsiteX19" fmla="*/ 27622 w 56197"/>
                    <a:gd name="connsiteY19" fmla="*/ 9521 h 81880"/>
                    <a:gd name="connsiteX20" fmla="*/ 11430 w 56197"/>
                    <a:gd name="connsiteY20" fmla="*/ 9521 h 81880"/>
                    <a:gd name="connsiteX21" fmla="*/ 11430 w 56197"/>
                    <a:gd name="connsiteY21" fmla="*/ 39988 h 81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6197" h="81880">
                      <a:moveTo>
                        <a:pt x="42863" y="81881"/>
                      </a:moveTo>
                      <a:lnTo>
                        <a:pt x="23813" y="48557"/>
                      </a:lnTo>
                      <a:lnTo>
                        <a:pt x="10478" y="48557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26670" y="0"/>
                      </a:lnTo>
                      <a:cubicBezTo>
                        <a:pt x="32385" y="0"/>
                        <a:pt x="38100" y="952"/>
                        <a:pt x="41910" y="2856"/>
                      </a:cubicBezTo>
                      <a:cubicBezTo>
                        <a:pt x="45720" y="4761"/>
                        <a:pt x="49530" y="7617"/>
                        <a:pt x="51435" y="11425"/>
                      </a:cubicBezTo>
                      <a:cubicBezTo>
                        <a:pt x="53340" y="15234"/>
                        <a:pt x="54293" y="19042"/>
                        <a:pt x="54293" y="23803"/>
                      </a:cubicBezTo>
                      <a:cubicBezTo>
                        <a:pt x="54293" y="29515"/>
                        <a:pt x="52388" y="34276"/>
                        <a:pt x="49530" y="39036"/>
                      </a:cubicBezTo>
                      <a:cubicBezTo>
                        <a:pt x="46672" y="43797"/>
                        <a:pt x="40957" y="46653"/>
                        <a:pt x="35243" y="47605"/>
                      </a:cubicBezTo>
                      <a:lnTo>
                        <a:pt x="56197" y="81881"/>
                      </a:lnTo>
                      <a:lnTo>
                        <a:pt x="42863" y="81881"/>
                      </a:lnTo>
                      <a:close/>
                      <a:moveTo>
                        <a:pt x="10478" y="39988"/>
                      </a:moveTo>
                      <a:lnTo>
                        <a:pt x="26670" y="39988"/>
                      </a:lnTo>
                      <a:cubicBezTo>
                        <a:pt x="32385" y="39988"/>
                        <a:pt x="37147" y="39036"/>
                        <a:pt x="40005" y="36180"/>
                      </a:cubicBezTo>
                      <a:cubicBezTo>
                        <a:pt x="42863" y="33324"/>
                        <a:pt x="44768" y="29515"/>
                        <a:pt x="44768" y="24755"/>
                      </a:cubicBezTo>
                      <a:cubicBezTo>
                        <a:pt x="44768" y="19994"/>
                        <a:pt x="42863" y="16186"/>
                        <a:pt x="40957" y="13329"/>
                      </a:cubicBezTo>
                      <a:cubicBezTo>
                        <a:pt x="38100" y="10473"/>
                        <a:pt x="33338" y="9521"/>
                        <a:pt x="27622" y="9521"/>
                      </a:cubicBezTo>
                      <a:lnTo>
                        <a:pt x="11430" y="9521"/>
                      </a:lnTo>
                      <a:lnTo>
                        <a:pt x="11430" y="399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66" name="Graphic 231">
            <a:extLst>
              <a:ext uri="{FF2B5EF4-FFF2-40B4-BE49-F238E27FC236}">
                <a16:creationId xmlns:a16="http://schemas.microsoft.com/office/drawing/2014/main" id="{C4593AA1-FD81-B5ED-07E6-1021F20ECC33}"/>
              </a:ext>
            </a:extLst>
          </p:cNvPr>
          <p:cNvGrpSpPr/>
          <p:nvPr userDrawn="1"/>
        </p:nvGrpSpPr>
        <p:grpSpPr>
          <a:xfrm rot="10800000" flipH="1">
            <a:off x="10347469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AC74B207-146A-DE52-689A-C472FEF535E1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BC446C25-03B0-DB52-31A9-BF6DAB0181F7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BCE423EF-9554-A288-CE57-1840E234E050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980AAEFF-EA3D-E305-F826-24F1B7BCE383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4BEF9D74-862D-BB47-F12F-7E0C5529794A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8B572F2D-DF9F-8EE9-7054-D9F438F7D60A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6502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8CA3403D-C192-5644-849C-32E644D5A7C0}"/>
              </a:ext>
            </a:extLst>
          </p:cNvPr>
          <p:cNvSpPr/>
          <p:nvPr userDrawn="1"/>
        </p:nvSpPr>
        <p:spPr>
          <a:xfrm>
            <a:off x="4884044" y="0"/>
            <a:ext cx="6417733" cy="6858000"/>
          </a:xfrm>
          <a:custGeom>
            <a:avLst/>
            <a:gdLst>
              <a:gd name="connsiteX0" fmla="*/ 0 w 852645"/>
              <a:gd name="connsiteY0" fmla="*/ 0 h 961650"/>
              <a:gd name="connsiteX1" fmla="*/ 852646 w 852645"/>
              <a:gd name="connsiteY1" fmla="*/ 0 h 961650"/>
              <a:gd name="connsiteX2" fmla="*/ 852646 w 852645"/>
              <a:gd name="connsiteY2" fmla="*/ 961651 h 961650"/>
              <a:gd name="connsiteX3" fmla="*/ 0 w 852645"/>
              <a:gd name="connsiteY3" fmla="*/ 961651 h 96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645" h="961650">
                <a:moveTo>
                  <a:pt x="0" y="0"/>
                </a:moveTo>
                <a:lnTo>
                  <a:pt x="852646" y="0"/>
                </a:lnTo>
                <a:lnTo>
                  <a:pt x="852646" y="961651"/>
                </a:lnTo>
                <a:lnTo>
                  <a:pt x="0" y="961651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E3606AA7-F9CD-6342-8AC5-0178F2535B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1" y="593579"/>
            <a:ext cx="4724400" cy="560402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Slide</a:t>
            </a:r>
          </a:p>
        </p:txBody>
      </p:sp>
      <p:sp>
        <p:nvSpPr>
          <p:cNvPr id="10" name="Picture Placeholder 62">
            <a:extLst>
              <a:ext uri="{FF2B5EF4-FFF2-40B4-BE49-F238E27FC236}">
                <a16:creationId xmlns:a16="http://schemas.microsoft.com/office/drawing/2014/main" id="{3CDD18F0-3368-4EF8-E033-33F1C2B3C25F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414116" y="352414"/>
            <a:ext cx="5497412" cy="60991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649323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">
            <a:extLst>
              <a:ext uri="{FF2B5EF4-FFF2-40B4-BE49-F238E27FC236}">
                <a16:creationId xmlns:a16="http://schemas.microsoft.com/office/drawing/2014/main" id="{61B6070F-794F-F449-83D1-E1387DDD2B9B}"/>
              </a:ext>
            </a:extLst>
          </p:cNvPr>
          <p:cNvSpPr/>
          <p:nvPr userDrawn="1"/>
        </p:nvSpPr>
        <p:spPr>
          <a:xfrm>
            <a:off x="0" y="1352385"/>
            <a:ext cx="6096000" cy="4388015"/>
          </a:xfrm>
          <a:custGeom>
            <a:avLst/>
            <a:gdLst>
              <a:gd name="connsiteX0" fmla="*/ 0 w 852645"/>
              <a:gd name="connsiteY0" fmla="*/ 0 h 961650"/>
              <a:gd name="connsiteX1" fmla="*/ 852646 w 852645"/>
              <a:gd name="connsiteY1" fmla="*/ 0 h 961650"/>
              <a:gd name="connsiteX2" fmla="*/ 852646 w 852645"/>
              <a:gd name="connsiteY2" fmla="*/ 961651 h 961650"/>
              <a:gd name="connsiteX3" fmla="*/ 0 w 852645"/>
              <a:gd name="connsiteY3" fmla="*/ 961651 h 96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645" h="961650">
                <a:moveTo>
                  <a:pt x="0" y="0"/>
                </a:moveTo>
                <a:lnTo>
                  <a:pt x="852646" y="0"/>
                </a:lnTo>
                <a:lnTo>
                  <a:pt x="852646" y="961651"/>
                </a:lnTo>
                <a:lnTo>
                  <a:pt x="0" y="961651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56000">
                <a:srgbClr val="2D8784"/>
              </a:gs>
              <a:gs pos="100000">
                <a:srgbClr val="263D94"/>
              </a:gs>
            </a:gsLst>
            <a:lin ang="5400000" scaled="0"/>
          </a:gra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50C4F02F-B685-C24A-A1A4-1694530C252C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5740405 h 6858000"/>
              <a:gd name="connsiteX5" fmla="*/ 6096007 w 12192000"/>
              <a:gd name="connsiteY5" fmla="*/ 5740405 h 6858000"/>
              <a:gd name="connsiteX6" fmla="*/ 6096007 w 12192000"/>
              <a:gd name="connsiteY6" fmla="*/ 1352385 h 6858000"/>
              <a:gd name="connsiteX7" fmla="*/ 0 w 12192000"/>
              <a:gd name="connsiteY7" fmla="*/ 13523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5740405"/>
                </a:lnTo>
                <a:lnTo>
                  <a:pt x="6096007" y="5740405"/>
                </a:lnTo>
                <a:lnTo>
                  <a:pt x="6096007" y="1352385"/>
                </a:lnTo>
                <a:lnTo>
                  <a:pt x="0" y="135238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g</a:t>
            </a:r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4954F6C3-99B9-8369-3F2E-981DB87962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7670" y="1747126"/>
            <a:ext cx="5126463" cy="356565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Slide</a:t>
            </a:r>
          </a:p>
        </p:txBody>
      </p:sp>
    </p:spTree>
    <p:extLst>
      <p:ext uri="{BB962C8B-B14F-4D97-AF65-F5344CB8AC3E}">
        <p14:creationId xmlns:p14="http://schemas.microsoft.com/office/powerpoint/2010/main" val="826949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x3 slid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>
            <a:extLst>
              <a:ext uri="{FF2B5EF4-FFF2-40B4-BE49-F238E27FC236}">
                <a16:creationId xmlns:a16="http://schemas.microsoft.com/office/drawing/2014/main" id="{38A54412-A33F-8E4B-9ACC-A7AC67276BD7}"/>
              </a:ext>
            </a:extLst>
          </p:cNvPr>
          <p:cNvSpPr/>
          <p:nvPr userDrawn="1"/>
        </p:nvSpPr>
        <p:spPr>
          <a:xfrm>
            <a:off x="-110112" y="-776"/>
            <a:ext cx="4885857" cy="6858776"/>
          </a:xfrm>
          <a:custGeom>
            <a:avLst/>
            <a:gdLst>
              <a:gd name="connsiteX0" fmla="*/ 0 w 852645"/>
              <a:gd name="connsiteY0" fmla="*/ 0 h 961650"/>
              <a:gd name="connsiteX1" fmla="*/ 852646 w 852645"/>
              <a:gd name="connsiteY1" fmla="*/ 0 h 961650"/>
              <a:gd name="connsiteX2" fmla="*/ 852646 w 852645"/>
              <a:gd name="connsiteY2" fmla="*/ 961651 h 961650"/>
              <a:gd name="connsiteX3" fmla="*/ 0 w 852645"/>
              <a:gd name="connsiteY3" fmla="*/ 961651 h 96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645" h="961650">
                <a:moveTo>
                  <a:pt x="0" y="0"/>
                </a:moveTo>
                <a:lnTo>
                  <a:pt x="852646" y="0"/>
                </a:lnTo>
                <a:lnTo>
                  <a:pt x="852646" y="961651"/>
                </a:lnTo>
                <a:lnTo>
                  <a:pt x="0" y="961651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56000">
                <a:srgbClr val="2D8784"/>
              </a:gs>
              <a:gs pos="100000">
                <a:srgbClr val="263D94"/>
              </a:gs>
            </a:gsLst>
            <a:lin ang="5400000" scaled="0"/>
          </a:gra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Text Placeholder 8">
            <a:extLst>
              <a:ext uri="{FF2B5EF4-FFF2-40B4-BE49-F238E27FC236}">
                <a16:creationId xmlns:a16="http://schemas.microsoft.com/office/drawing/2014/main" id="{6B50FE60-44EB-BB47-9C00-77A0ED4F0BF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990115" y="846903"/>
            <a:ext cx="6562677" cy="33941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2400" b="1" i="0">
                <a:solidFill>
                  <a:srgbClr val="26262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Feature Title</a:t>
            </a:r>
          </a:p>
        </p:txBody>
      </p:sp>
      <p:sp>
        <p:nvSpPr>
          <p:cNvPr id="40" name="Text Placeholder 8">
            <a:extLst>
              <a:ext uri="{FF2B5EF4-FFF2-40B4-BE49-F238E27FC236}">
                <a16:creationId xmlns:a16="http://schemas.microsoft.com/office/drawing/2014/main" id="{996601C1-C7DB-7145-B451-C6F27929EEA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990116" y="1345616"/>
            <a:ext cx="6553234" cy="999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lang="en-US" sz="2200" b="0" i="0" smtClean="0">
                <a:solidFill>
                  <a:srgbClr val="26262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type</a:t>
            </a:r>
          </a:p>
        </p:txBody>
      </p:sp>
      <p:sp>
        <p:nvSpPr>
          <p:cNvPr id="41" name="Text Placeholder 8">
            <a:extLst>
              <a:ext uri="{FF2B5EF4-FFF2-40B4-BE49-F238E27FC236}">
                <a16:creationId xmlns:a16="http://schemas.microsoft.com/office/drawing/2014/main" id="{E3964F16-943B-CF46-AC28-B5F2326590D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31555" y="986640"/>
            <a:ext cx="1096215" cy="95562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r">
              <a:lnSpc>
                <a:spcPct val="130000"/>
              </a:lnSpc>
              <a:buNone/>
              <a:defRPr sz="5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42" name="Picture Placeholder 120">
            <a:extLst>
              <a:ext uri="{FF2B5EF4-FFF2-40B4-BE49-F238E27FC236}">
                <a16:creationId xmlns:a16="http://schemas.microsoft.com/office/drawing/2014/main" id="{8B46BAE0-2D2B-B946-94D5-467F11F242F6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-126342" y="0"/>
            <a:ext cx="3669321" cy="6858000"/>
          </a:xfrm>
          <a:custGeom>
            <a:avLst/>
            <a:gdLst>
              <a:gd name="connsiteX0" fmla="*/ 3438997 w 3440759"/>
              <a:gd name="connsiteY0" fmla="*/ 9741397 h 9741397"/>
              <a:gd name="connsiteX1" fmla="*/ 0 w 3440759"/>
              <a:gd name="connsiteY1" fmla="*/ 9741397 h 9741397"/>
              <a:gd name="connsiteX2" fmla="*/ 0 w 3440759"/>
              <a:gd name="connsiteY2" fmla="*/ 0 h 9741397"/>
              <a:gd name="connsiteX3" fmla="*/ 3438997 w 3440759"/>
              <a:gd name="connsiteY3" fmla="*/ 0 h 9741397"/>
              <a:gd name="connsiteX4" fmla="*/ 3438997 w 3440759"/>
              <a:gd name="connsiteY4" fmla="*/ 3726403 h 9741397"/>
              <a:gd name="connsiteX5" fmla="*/ 3440759 w 3440759"/>
              <a:gd name="connsiteY5" fmla="*/ 3726403 h 9741397"/>
              <a:gd name="connsiteX6" fmla="*/ 3440759 w 3440759"/>
              <a:gd name="connsiteY6" fmla="*/ 9382633 h 9741397"/>
              <a:gd name="connsiteX7" fmla="*/ 3438997 w 3440759"/>
              <a:gd name="connsiteY7" fmla="*/ 9382633 h 974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40759" h="9741397">
                <a:moveTo>
                  <a:pt x="3438997" y="9741397"/>
                </a:moveTo>
                <a:lnTo>
                  <a:pt x="0" y="9741397"/>
                </a:lnTo>
                <a:lnTo>
                  <a:pt x="0" y="0"/>
                </a:lnTo>
                <a:lnTo>
                  <a:pt x="3438997" y="0"/>
                </a:lnTo>
                <a:lnTo>
                  <a:pt x="3438997" y="3726403"/>
                </a:lnTo>
                <a:lnTo>
                  <a:pt x="3440759" y="3726403"/>
                </a:lnTo>
                <a:lnTo>
                  <a:pt x="3440759" y="9382633"/>
                </a:lnTo>
                <a:lnTo>
                  <a:pt x="3438997" y="93826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 marL="0" indent="0">
              <a:buNone/>
              <a:defRPr sz="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87" name="Text Placeholder 8">
            <a:extLst>
              <a:ext uri="{FF2B5EF4-FFF2-40B4-BE49-F238E27FC236}">
                <a16:creationId xmlns:a16="http://schemas.microsoft.com/office/drawing/2014/main" id="{3311F443-1C7A-514F-BCD9-D4AC14BBCBE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90114" y="2770036"/>
            <a:ext cx="6562677" cy="33941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2400" b="1" i="0">
                <a:solidFill>
                  <a:srgbClr val="26262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Feature Title</a:t>
            </a:r>
          </a:p>
        </p:txBody>
      </p:sp>
      <p:sp>
        <p:nvSpPr>
          <p:cNvPr id="88" name="Text Placeholder 8">
            <a:extLst>
              <a:ext uri="{FF2B5EF4-FFF2-40B4-BE49-F238E27FC236}">
                <a16:creationId xmlns:a16="http://schemas.microsoft.com/office/drawing/2014/main" id="{B52771E6-777C-9F40-B966-428B455CB44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990115" y="3268749"/>
            <a:ext cx="6553234" cy="999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lang="en-US" sz="2200" b="0" i="0" smtClean="0">
                <a:solidFill>
                  <a:srgbClr val="26262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type</a:t>
            </a:r>
          </a:p>
        </p:txBody>
      </p:sp>
      <p:sp>
        <p:nvSpPr>
          <p:cNvPr id="89" name="Text Placeholder 8">
            <a:extLst>
              <a:ext uri="{FF2B5EF4-FFF2-40B4-BE49-F238E27FC236}">
                <a16:creationId xmlns:a16="http://schemas.microsoft.com/office/drawing/2014/main" id="{D796B671-C11B-2F4F-ABBC-B40290009074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431554" y="2940769"/>
            <a:ext cx="1096215" cy="95562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r">
              <a:lnSpc>
                <a:spcPct val="130000"/>
              </a:lnSpc>
              <a:buNone/>
              <a:defRPr sz="5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96" name="Text Placeholder 8">
            <a:extLst>
              <a:ext uri="{FF2B5EF4-FFF2-40B4-BE49-F238E27FC236}">
                <a16:creationId xmlns:a16="http://schemas.microsoft.com/office/drawing/2014/main" id="{861A60FE-EB03-3D4F-A2A8-02A4B3CB223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005612" y="4633833"/>
            <a:ext cx="6562677" cy="33941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2400" b="1" i="0">
                <a:solidFill>
                  <a:srgbClr val="26262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Feature Title</a:t>
            </a:r>
          </a:p>
        </p:txBody>
      </p:sp>
      <p:sp>
        <p:nvSpPr>
          <p:cNvPr id="97" name="Text Placeholder 8">
            <a:extLst>
              <a:ext uri="{FF2B5EF4-FFF2-40B4-BE49-F238E27FC236}">
                <a16:creationId xmlns:a16="http://schemas.microsoft.com/office/drawing/2014/main" id="{212A7697-D9A5-8F4A-BEA5-B444AEB3A18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05613" y="5132546"/>
            <a:ext cx="6553234" cy="999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lang="en-US" sz="2200" b="0" i="0" smtClean="0">
                <a:solidFill>
                  <a:srgbClr val="26262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type</a:t>
            </a:r>
          </a:p>
        </p:txBody>
      </p:sp>
      <p:sp>
        <p:nvSpPr>
          <p:cNvPr id="98" name="Text Placeholder 8">
            <a:extLst>
              <a:ext uri="{FF2B5EF4-FFF2-40B4-BE49-F238E27FC236}">
                <a16:creationId xmlns:a16="http://schemas.microsoft.com/office/drawing/2014/main" id="{FC0AD653-42B9-B746-97D0-A064A2B0480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447052" y="4804566"/>
            <a:ext cx="1096215" cy="95562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r">
              <a:lnSpc>
                <a:spcPct val="130000"/>
              </a:lnSpc>
              <a:buNone/>
              <a:defRPr sz="5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2C36F44-39CB-A8B9-6CF6-CDDAC1277DC8}"/>
              </a:ext>
            </a:extLst>
          </p:cNvPr>
          <p:cNvGrpSpPr/>
          <p:nvPr userDrawn="1"/>
        </p:nvGrpSpPr>
        <p:grpSpPr>
          <a:xfrm>
            <a:off x="4125567" y="726071"/>
            <a:ext cx="7578908" cy="5461417"/>
            <a:chOff x="4054159" y="721803"/>
            <a:chExt cx="7578908" cy="5461417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6EE1E9FF-0316-EF43-9A90-1F3EEF56451C}"/>
                </a:ext>
              </a:extLst>
            </p:cNvPr>
            <p:cNvGrpSpPr/>
            <p:nvPr userDrawn="1"/>
          </p:nvGrpSpPr>
          <p:grpSpPr>
            <a:xfrm>
              <a:off x="4054161" y="721803"/>
              <a:ext cx="7547911" cy="1674487"/>
              <a:chOff x="4061909" y="1565906"/>
              <a:chExt cx="7547911" cy="1882781"/>
            </a:xfrm>
          </p:grpSpPr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0528D070-1EDE-1941-A1EF-CA8F0EE0EC3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1609820" y="1582845"/>
                <a:ext cx="0" cy="1865842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C1035762-CEB2-CA41-A19F-EE3EF6947D2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061909" y="1577903"/>
                <a:ext cx="7547911" cy="0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5616AEFF-8426-EF48-9F7D-C1EEBBD074F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061909" y="1565906"/>
                <a:ext cx="0" cy="445260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891ED433-7E20-AE42-86FE-D87C1C7BAF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54160" y="2000290"/>
              <a:ext cx="0" cy="39600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solidFill>
                <a:srgbClr val="26262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1235E896-4AC7-8A46-8A2C-1217C7E80E7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69659" y="2388245"/>
              <a:ext cx="754791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solidFill>
                <a:srgbClr val="26262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18DBABD2-A4B6-F349-B0A2-639282B1801B}"/>
                </a:ext>
              </a:extLst>
            </p:cNvPr>
            <p:cNvGrpSpPr/>
            <p:nvPr userDrawn="1"/>
          </p:nvGrpSpPr>
          <p:grpSpPr>
            <a:xfrm>
              <a:off x="4054160" y="2644936"/>
              <a:ext cx="7547911" cy="1674487"/>
              <a:chOff x="4061909" y="1565906"/>
              <a:chExt cx="7547911" cy="1882781"/>
            </a:xfrm>
          </p:grpSpPr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5CDF40CE-92FC-0445-8A94-15FA5B8D57A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1609820" y="1582845"/>
                <a:ext cx="0" cy="1865842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3BB68F9F-A1DE-A143-B408-E453830CF8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061909" y="1577903"/>
                <a:ext cx="7547911" cy="0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2DBD8B09-0DFC-C44F-884F-040F44DFF77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061909" y="1565906"/>
                <a:ext cx="0" cy="445260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8A51DA0B-F4B5-6E40-9253-163D9E4B7B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54159" y="3923423"/>
              <a:ext cx="0" cy="39600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solidFill>
                <a:srgbClr val="26262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A1240572-9F09-0049-973E-7817D777AE1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69658" y="4311378"/>
              <a:ext cx="754791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solidFill>
                <a:srgbClr val="26262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8CF58AFC-A1DF-4E4C-9C1C-A5E6151EFABF}"/>
                </a:ext>
              </a:extLst>
            </p:cNvPr>
            <p:cNvGrpSpPr/>
            <p:nvPr userDrawn="1"/>
          </p:nvGrpSpPr>
          <p:grpSpPr>
            <a:xfrm>
              <a:off x="4069658" y="4508733"/>
              <a:ext cx="7547911" cy="1674487"/>
              <a:chOff x="4061909" y="1565906"/>
              <a:chExt cx="7547911" cy="1882781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D85508B7-CE0C-8344-B589-BFF7161671C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1609820" y="1582845"/>
                <a:ext cx="0" cy="1865842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096EEEAE-0150-F54A-8F31-E97BD8F272E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061909" y="1577903"/>
                <a:ext cx="7547911" cy="0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93C7D4C4-72C2-CA40-899D-544D3BC4581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061909" y="1565906"/>
                <a:ext cx="0" cy="445260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41E3D45-3A3C-3145-9518-CEEDC3C1957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69657" y="5787220"/>
              <a:ext cx="0" cy="39600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solidFill>
                <a:srgbClr val="26262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A80877FA-B0CE-4540-AF75-52B923CEA30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85156" y="6175175"/>
              <a:ext cx="754791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solidFill>
                <a:srgbClr val="26262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6454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CA6B076-9BFA-2346-A8EF-0964DD60C975}"/>
              </a:ext>
            </a:extLst>
          </p:cNvPr>
          <p:cNvSpPr/>
          <p:nvPr userDrawn="1"/>
        </p:nvSpPr>
        <p:spPr>
          <a:xfrm>
            <a:off x="0" y="0"/>
            <a:ext cx="6417733" cy="6858000"/>
          </a:xfrm>
          <a:custGeom>
            <a:avLst/>
            <a:gdLst>
              <a:gd name="connsiteX0" fmla="*/ 0 w 852645"/>
              <a:gd name="connsiteY0" fmla="*/ 0 h 961650"/>
              <a:gd name="connsiteX1" fmla="*/ 852646 w 852645"/>
              <a:gd name="connsiteY1" fmla="*/ 0 h 961650"/>
              <a:gd name="connsiteX2" fmla="*/ 852646 w 852645"/>
              <a:gd name="connsiteY2" fmla="*/ 961651 h 961650"/>
              <a:gd name="connsiteX3" fmla="*/ 0 w 852645"/>
              <a:gd name="connsiteY3" fmla="*/ 961651 h 96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645" h="961650">
                <a:moveTo>
                  <a:pt x="0" y="0"/>
                </a:moveTo>
                <a:lnTo>
                  <a:pt x="852646" y="0"/>
                </a:lnTo>
                <a:lnTo>
                  <a:pt x="852646" y="961651"/>
                </a:lnTo>
                <a:lnTo>
                  <a:pt x="0" y="961651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56000">
                <a:srgbClr val="2D8784"/>
              </a:gs>
              <a:gs pos="100000">
                <a:srgbClr val="263D94"/>
              </a:gs>
            </a:gsLst>
            <a:lin ang="5400000" scaled="0"/>
          </a:gra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Picture Placeholder 62">
            <a:extLst>
              <a:ext uri="{FF2B5EF4-FFF2-40B4-BE49-F238E27FC236}">
                <a16:creationId xmlns:a16="http://schemas.microsoft.com/office/drawing/2014/main" id="{6F2FA5C4-F5A3-1D40-9151-447AF9FD00A2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5888002" y="439730"/>
            <a:ext cx="5660531" cy="60457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g</a:t>
            </a:r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D6D7A5B5-C505-2517-D6AB-E7398A432FC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98358" y="2107770"/>
            <a:ext cx="4639192" cy="4377696"/>
          </a:xfrm>
          <a:prstGeom prst="rect">
            <a:avLst/>
          </a:prstGeom>
        </p:spPr>
        <p:txBody>
          <a:bodyPr/>
          <a:lstStyle>
            <a:lvl1pPr algn="l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type…</a:t>
            </a:r>
            <a:endParaRPr lang="en-US" dirty="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A3C26F62-43AC-3300-8E12-B64A6150B5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8358" y="890242"/>
            <a:ext cx="4757375" cy="9926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6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49209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67351284-75C4-E847-BB44-907672E8A8BA}"/>
              </a:ext>
            </a:extLst>
          </p:cNvPr>
          <p:cNvSpPr/>
          <p:nvPr userDrawn="1"/>
        </p:nvSpPr>
        <p:spPr>
          <a:xfrm>
            <a:off x="12192000" y="-287867"/>
            <a:ext cx="1185333" cy="7145867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94629FAB-1FEE-6DD3-BAE0-63C9EDF41F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8380" y="2045704"/>
            <a:ext cx="10595237" cy="3849918"/>
          </a:xfrm>
          <a:prstGeom prst="rect">
            <a:avLst/>
          </a:prstGeom>
        </p:spPr>
        <p:txBody>
          <a:bodyPr/>
          <a:lstStyle>
            <a:lvl1pPr algn="l">
              <a:buNone/>
              <a:defRPr sz="2400" b="0" i="0" spc="0">
                <a:solidFill>
                  <a:srgbClr val="262626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type…</a:t>
            </a:r>
            <a:endParaRPr lang="en-US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69F67E6E-6001-52D5-328C-6DB21D31689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8381" y="761603"/>
            <a:ext cx="10595237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600" b="1" i="0">
                <a:solidFill>
                  <a:srgbClr val="262626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41910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7">
            <a:extLst>
              <a:ext uri="{FF2B5EF4-FFF2-40B4-BE49-F238E27FC236}">
                <a16:creationId xmlns:a16="http://schemas.microsoft.com/office/drawing/2014/main" id="{E5809F09-19F8-644E-93CF-7EED6ADA927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74079" y="1623405"/>
            <a:ext cx="9357643" cy="4895927"/>
          </a:xfrm>
          <a:prstGeom prst="rect">
            <a:avLst/>
          </a:prstGeom>
        </p:spPr>
        <p:txBody>
          <a:bodyPr/>
          <a:lstStyle>
            <a:lvl1pPr algn="l">
              <a:buNone/>
              <a:defRPr sz="2400" b="0" i="0" spc="0">
                <a:solidFill>
                  <a:srgbClr val="262626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type…</a:t>
            </a:r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3E9E7B3E-59B0-DC4E-9561-9A1693329D9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8488" y="604434"/>
            <a:ext cx="9461245" cy="10189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600" b="1" i="0">
                <a:solidFill>
                  <a:srgbClr val="262626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07CE72E-371D-1D4A-A68D-68550F825E9D}"/>
              </a:ext>
            </a:extLst>
          </p:cNvPr>
          <p:cNvSpPr/>
          <p:nvPr userDrawn="1"/>
        </p:nvSpPr>
        <p:spPr>
          <a:xfrm>
            <a:off x="12192000" y="-287867"/>
            <a:ext cx="1185333" cy="7145867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aphic 231">
            <a:extLst>
              <a:ext uri="{FF2B5EF4-FFF2-40B4-BE49-F238E27FC236}">
                <a16:creationId xmlns:a16="http://schemas.microsoft.com/office/drawing/2014/main" id="{2C674085-34EA-23E4-E6C3-8A921C568C06}"/>
              </a:ext>
            </a:extLst>
          </p:cNvPr>
          <p:cNvGrpSpPr/>
          <p:nvPr userDrawn="1"/>
        </p:nvGrpSpPr>
        <p:grpSpPr>
          <a:xfrm flipH="1">
            <a:off x="13555" y="4319078"/>
            <a:ext cx="1654535" cy="2577830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C463EA82-78CF-A77A-8E58-E94E27168EEE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F5346DB-CEA8-749A-1A8A-49E06AD71AA2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114D44A-ACBB-4410-1ED3-2AE29AD3560A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2A992A76-CD90-6610-EBD9-5245CAC54F76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4BBB1BCC-2937-52ED-F02A-2B24E43A45F0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79A74FBC-6585-E874-C8D7-F5DB385E0022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80602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797FF0D-DACD-E343-AAC4-7335CAE89C12}"/>
              </a:ext>
            </a:extLst>
          </p:cNvPr>
          <p:cNvCxnSpPr>
            <a:cxnSpLocks/>
          </p:cNvCxnSpPr>
          <p:nvPr userDrawn="1"/>
        </p:nvCxnSpPr>
        <p:spPr>
          <a:xfrm flipH="1">
            <a:off x="11791088" y="6608548"/>
            <a:ext cx="224149" cy="0"/>
          </a:xfrm>
          <a:prstGeom prst="line">
            <a:avLst/>
          </a:prstGeom>
          <a:noFill/>
          <a:ln w="9525" cap="flat">
            <a:solidFill>
              <a:srgbClr val="6A9D5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08D42670-A269-F633-26D6-D1C24903CEA7}"/>
              </a:ext>
            </a:extLst>
          </p:cNvPr>
          <p:cNvSpPr txBox="1"/>
          <p:nvPr userDrawn="1"/>
        </p:nvSpPr>
        <p:spPr>
          <a:xfrm rot="16200000">
            <a:off x="10556168" y="5125084"/>
            <a:ext cx="2687307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" b="0" spc="300" dirty="0">
                <a:solidFill>
                  <a:srgbClr val="010101"/>
                </a:solidFill>
              </a:rPr>
              <a:t>BLOCKCHAIN FOR AGRI FOOD EDU</a:t>
            </a:r>
          </a:p>
        </p:txBody>
      </p:sp>
    </p:spTree>
    <p:extLst>
      <p:ext uri="{BB962C8B-B14F-4D97-AF65-F5344CB8AC3E}">
        <p14:creationId xmlns:p14="http://schemas.microsoft.com/office/powerpoint/2010/main" val="58046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81" r:id="rId2"/>
    <p:sldLayoutId id="2147483842" r:id="rId3"/>
    <p:sldLayoutId id="2147483840" r:id="rId4"/>
    <p:sldLayoutId id="2147483880" r:id="rId5"/>
    <p:sldLayoutId id="2147483877" r:id="rId6"/>
    <p:sldLayoutId id="2147483841" r:id="rId7"/>
    <p:sldLayoutId id="2147483879" r:id="rId8"/>
    <p:sldLayoutId id="2147483878" r:id="rId9"/>
    <p:sldLayoutId id="2147483861" r:id="rId10"/>
    <p:sldLayoutId id="2147483833" r:id="rId11"/>
    <p:sldLayoutId id="2147483847" r:id="rId12"/>
    <p:sldLayoutId id="214748385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s://creativecommons.org/licenses/by-sa/4.0/?ref=chooser-v1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direct.com/science/article/pii/S030859612300085X#bib1" TargetMode="External"/><Relationship Id="rId2" Type="http://schemas.openxmlformats.org/officeDocument/2006/relationships/hyperlink" Target="https://www.sciencedirect.com/science/article/pii/S030859612300085X#fn2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gif"/><Relationship Id="rId4" Type="http://schemas.openxmlformats.org/officeDocument/2006/relationships/hyperlink" Target="https://iberchain.es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scribd.com/document/554652392/Polish-Premium-Bief-pilot-project-Agreco" TargetMode="Externa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aholddelhaize.com/en/news/juicy-details-albert-heijn-uses-blockchain-to-make-orange-juice-production-transparent/#:~:text=It%20is%20using%20blockchain%20technology%20to%20make%20the,completely%20transparent%2C%20in%20partnership%20with%20its%20supplier%2C%20Refresco." TargetMode="Externa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techcrunch.com/2015/09/21/provenance-aims-to-use-blockchain-technology-to-prove-authenticity/" TargetMode="Externa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1.xml"/><Relationship Id="rId1" Type="http://schemas.openxmlformats.org/officeDocument/2006/relationships/video" Target="https://www.youtube.com/embed/QWkAx7Qw5v8?feature=oembed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belu.org/impact-report/" TargetMode="Externa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belu.org/green-credentials-not-greenwash/" TargetMode="External"/><Relationship Id="rId2" Type="http://schemas.openxmlformats.org/officeDocument/2006/relationships/hyperlink" Target="https://www.provenance.org/case-studies/belu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provenance.org/case-studies/napolina" TargetMode="Externa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ujitsu.com/emeia/about/resources/news/press-releases/2019/emeai-20191105-fujitsu-and-rice-exchange-bring-to-market.html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e-food.com/" TargetMode="Externa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oucadil.com/" TargetMode="External"/><Relationship Id="rId2" Type="http://schemas.openxmlformats.org/officeDocument/2006/relationships/hyperlink" Target="https://www.auchan.fr/" TargetMode="Externa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te-food/te-food-has-been-implemented-for-prunes-traceability-in-france-e542c9169f33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sai.ie/about/news/irish-agri-food-blockchain-pioneer-takes-home-the-european-standardsinnovat/" TargetMode="Externa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-n3Z2V9d2VAi1Dd1GiNU2A" TargetMode="External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Vy744EDdiFs?feature=oembed" TargetMode="External"/><Relationship Id="rId4" Type="http://schemas.openxmlformats.org/officeDocument/2006/relationships/image" Target="../media/image26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foodunfolded.com/" TargetMode="Externa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arrefour.com/en/group/food-transition/food-blockchain" TargetMode="Externa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arrefour.com/en/group/food-transition/food-blockchain" TargetMode="Externa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ww.carrefour.com/en/group/food-transition/food-blockchain" TargetMode="Externa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retailwire.com/discussion/carrefour-uses-blockchain-to-offer-consumers-greater-supply-chain-transparency/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odunfolded.com/article/blockchain-in-agriculture-digitalising-the-food-system#ref3" TargetMode="External"/><Relationship Id="rId2" Type="http://schemas.openxmlformats.org/officeDocument/2006/relationships/hyperlink" Target="https://www.carrefour.com/en/group/food-transition/food-blockchain" TargetMode="Externa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drive.google.com/file/d/1xpJf_3F-UxHEDHrMmgnBMeD5FqtghoKp/view" TargetMode="External"/><Relationship Id="rId4" Type="http://schemas.openxmlformats.org/officeDocument/2006/relationships/image" Target="../media/image2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bm.com/products/supply-chain-intelligence-suite/food-trust" TargetMode="Externa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bm.com/docs/en/app-connect/container?topic=apps-food-trust" TargetMode="External"/><Relationship Id="rId2" Type="http://schemas.openxmlformats.org/officeDocument/2006/relationships/hyperlink" Target="https://www.ibm.com/products/supply-chain-intelligence-suite/food-trust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png"/><Relationship Id="rId4" Type="http://schemas.openxmlformats.org/officeDocument/2006/relationships/hyperlink" Target="https://www.ibm.com/downloads/cas/8QABQBDR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guardian.com/environment/2021/mar/15/revealed-seafood-happening-on-a-vast-global-scale" TargetMode="External"/><Relationship Id="rId2" Type="http://schemas.openxmlformats.org/officeDocument/2006/relationships/hyperlink" Target="https://oceana.org/sites/default/files/National_Seafood_Fraud_Testing_Results_Highlights_FINAL.pdf" TargetMode="Externa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static1.squarespace.com/static/5e2755963c421657bd408970/t/5f5f4c92a3738d07d52d9374/1600081043823/KvaroyArctic-Tech-Blockchain.pdf" TargetMode="External"/><Relationship Id="rId4" Type="http://schemas.openxmlformats.org/officeDocument/2006/relationships/hyperlink" Target="https://www.kvaroyarctic.com/blockchain-technology" TargetMode="Externa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wmf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blockchainforagrifood.eu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6ImFBrRuGG0?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AE138943-35EB-F8A4-9BDB-2FC7DEA15CE7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3"/>
          <a:srcRect t="19078" b="19078"/>
          <a:stretch>
            <a:fillRect/>
          </a:stretch>
        </p:blipFill>
        <p:spPr/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7A02EA4-4CBF-804E-84A7-7223E815E24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IE" b="0" dirty="0"/>
              <a:t>Modul </a:t>
            </a:r>
            <a:r>
              <a:rPr lang="en-IE" dirty="0"/>
              <a:t>4</a:t>
            </a:r>
            <a:endParaRPr lang="en-IE" b="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9177E28-4F22-7E40-AB64-D1BAC04F32A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83982" y="5335740"/>
            <a:ext cx="6845887" cy="1038225"/>
          </a:xfrm>
          <a:prstGeom prst="rect">
            <a:avLst/>
          </a:prstGeom>
        </p:spPr>
        <p:txBody>
          <a:bodyPr/>
          <a:lstStyle/>
          <a:p>
            <a:r>
              <a:rPr lang="en-GB" b="1" dirty="0"/>
              <a:t>Blockchain v </a:t>
            </a:r>
            <a:r>
              <a:rPr lang="en-GB" b="1" dirty="0" err="1"/>
              <a:t>praxi</a:t>
            </a:r>
            <a:r>
              <a:rPr lang="en-GB" b="1" dirty="0"/>
              <a:t> – </a:t>
            </a:r>
            <a:r>
              <a:rPr lang="en-GB" b="1" dirty="0" err="1"/>
              <a:t>série</a:t>
            </a:r>
            <a:r>
              <a:rPr lang="en-GB" b="1" dirty="0"/>
              <a:t> </a:t>
            </a:r>
            <a:r>
              <a:rPr lang="en-GB" b="1" dirty="0" err="1"/>
              <a:t>případových</a:t>
            </a:r>
            <a:r>
              <a:rPr lang="en-GB" b="1" dirty="0"/>
              <a:t> </a:t>
            </a:r>
            <a:r>
              <a:rPr lang="en-GB" b="1" dirty="0" err="1"/>
              <a:t>studií</a:t>
            </a:r>
            <a:endParaRPr lang="en-US" b="1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8E46EB-DD19-5529-B394-4EF03E76A3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0109" y="6345127"/>
            <a:ext cx="2395554" cy="4616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Blockchain for </a:t>
            </a:r>
            <a:r>
              <a:rPr kumimoji="0" lang="en-US" altLang="en-US" sz="8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AgriFood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 Open Educational Resources © 2023/2024 by Blockchain for </a:t>
            </a:r>
            <a:r>
              <a:rPr kumimoji="0" lang="en-US" altLang="en-US" sz="8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AgriFood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 Consortium is licensed under 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rgbClr val="D14500"/>
                </a:solidFill>
                <a:effectLst/>
                <a:latin typeface="Source Sans Pro" panose="020B0503030403020204" pitchFamily="34" charset="0"/>
                <a:hlinkClick r:id="rId4"/>
              </a:rPr>
              <a:t>CC BY-SA 4.0  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rgbClr val="D14500"/>
                </a:solidFill>
                <a:effectLst/>
                <a:latin typeface="Source Sans Pro" panose="020B0503030403020204" pitchFamily="34" charset="0"/>
              </a:rPr>
              <a:t>  </a:t>
            </a:r>
            <a:r>
              <a:rPr kumimoji="0" lang="en-US" altLang="en-US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5923B026-AAAB-BDFE-89B3-5260B5695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524" y="6417837"/>
            <a:ext cx="903881" cy="316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5512E1-EA01-1E5D-FD79-A99D57E9B7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94400" y="5759509"/>
            <a:ext cx="1638095" cy="3428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E066A43-5FC2-51B0-F5A5-73D01825FCAB}"/>
              </a:ext>
            </a:extLst>
          </p:cNvPr>
          <p:cNvSpPr txBox="1"/>
          <p:nvPr/>
        </p:nvSpPr>
        <p:spPr>
          <a:xfrm>
            <a:off x="9632641" y="6102366"/>
            <a:ext cx="2399373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700" dirty="0" err="1"/>
              <a:t>Financováno</a:t>
            </a:r>
            <a:r>
              <a:rPr lang="en-GB" sz="700" dirty="0"/>
              <a:t> </a:t>
            </a:r>
            <a:r>
              <a:rPr lang="en-GB" sz="700" dirty="0" err="1"/>
              <a:t>Evropskou</a:t>
            </a:r>
            <a:r>
              <a:rPr lang="en-GB" sz="700" dirty="0"/>
              <a:t> </a:t>
            </a:r>
            <a:r>
              <a:rPr lang="en-GB" sz="700" dirty="0" err="1"/>
              <a:t>unií</a:t>
            </a:r>
            <a:r>
              <a:rPr lang="en-GB" sz="700" dirty="0"/>
              <a:t>. </a:t>
            </a:r>
            <a:r>
              <a:rPr lang="en-GB" sz="700" dirty="0" err="1"/>
              <a:t>Názory</a:t>
            </a:r>
            <a:r>
              <a:rPr lang="en-GB" sz="700" dirty="0"/>
              <a:t> </a:t>
            </a:r>
            <a:r>
              <a:rPr lang="en-GB" sz="700" dirty="0" err="1"/>
              <a:t>vyjádřené</a:t>
            </a:r>
            <a:r>
              <a:rPr lang="en-GB" sz="700" dirty="0"/>
              <a:t> </a:t>
            </a:r>
            <a:r>
              <a:rPr lang="en-GB" sz="700" dirty="0" err="1"/>
              <a:t>jsou</a:t>
            </a:r>
            <a:r>
              <a:rPr lang="en-GB" sz="700" dirty="0"/>
              <a:t> </a:t>
            </a:r>
            <a:r>
              <a:rPr lang="en-GB" sz="700" dirty="0" err="1"/>
              <a:t>názory</a:t>
            </a:r>
            <a:r>
              <a:rPr lang="en-GB" sz="700" dirty="0"/>
              <a:t> </a:t>
            </a:r>
            <a:r>
              <a:rPr lang="en-GB" sz="700" dirty="0" err="1"/>
              <a:t>autora</a:t>
            </a:r>
            <a:r>
              <a:rPr lang="en-GB" sz="700" dirty="0"/>
              <a:t> a </a:t>
            </a:r>
            <a:r>
              <a:rPr lang="en-GB" sz="700" dirty="0" err="1"/>
              <a:t>neodráží</a:t>
            </a:r>
            <a:r>
              <a:rPr lang="en-GB" sz="700" dirty="0"/>
              <a:t> </a:t>
            </a:r>
            <a:r>
              <a:rPr lang="en-GB" sz="700" dirty="0" err="1"/>
              <a:t>nutně</a:t>
            </a:r>
            <a:r>
              <a:rPr lang="en-GB" sz="700" dirty="0"/>
              <a:t> </a:t>
            </a:r>
            <a:r>
              <a:rPr lang="en-GB" sz="700" dirty="0" err="1"/>
              <a:t>oficiální</a:t>
            </a:r>
            <a:r>
              <a:rPr lang="en-GB" sz="700" dirty="0"/>
              <a:t> </a:t>
            </a:r>
            <a:r>
              <a:rPr lang="en-GB" sz="700" dirty="0" err="1"/>
              <a:t>stanovisko</a:t>
            </a:r>
            <a:r>
              <a:rPr lang="en-GB" sz="700" dirty="0"/>
              <a:t> </a:t>
            </a:r>
            <a:r>
              <a:rPr lang="en-GB" sz="700" dirty="0" err="1"/>
              <a:t>Evropské</a:t>
            </a:r>
            <a:r>
              <a:rPr lang="en-GB" sz="700" dirty="0"/>
              <a:t> </a:t>
            </a:r>
            <a:r>
              <a:rPr lang="en-GB" sz="700" dirty="0" err="1"/>
              <a:t>unie</a:t>
            </a:r>
            <a:r>
              <a:rPr lang="en-GB" sz="700" dirty="0"/>
              <a:t> </a:t>
            </a:r>
            <a:r>
              <a:rPr lang="en-GB" sz="700" dirty="0" err="1"/>
              <a:t>či</a:t>
            </a:r>
            <a:r>
              <a:rPr lang="en-GB" sz="700" dirty="0"/>
              <a:t> </a:t>
            </a:r>
            <a:r>
              <a:rPr lang="en-GB" sz="700" dirty="0" err="1"/>
              <a:t>Evropské</a:t>
            </a:r>
            <a:r>
              <a:rPr lang="en-GB" sz="700" dirty="0"/>
              <a:t> </a:t>
            </a:r>
            <a:r>
              <a:rPr lang="en-GB" sz="700" dirty="0" err="1"/>
              <a:t>výkonné</a:t>
            </a:r>
            <a:r>
              <a:rPr lang="en-GB" sz="700" dirty="0"/>
              <a:t> </a:t>
            </a:r>
            <a:r>
              <a:rPr lang="en-GB" sz="700" dirty="0" err="1"/>
              <a:t>agentury</a:t>
            </a:r>
            <a:r>
              <a:rPr lang="en-GB" sz="700" dirty="0"/>
              <a:t> pro </a:t>
            </a:r>
            <a:r>
              <a:rPr lang="en-GB" sz="700" dirty="0" err="1"/>
              <a:t>vzdělávání</a:t>
            </a:r>
            <a:r>
              <a:rPr lang="en-GB" sz="700" dirty="0"/>
              <a:t> a </a:t>
            </a:r>
            <a:r>
              <a:rPr lang="en-GB" sz="700" dirty="0" err="1"/>
              <a:t>kulturu</a:t>
            </a:r>
            <a:r>
              <a:rPr lang="en-GB" sz="700" dirty="0"/>
              <a:t> (EACEA).  </a:t>
            </a:r>
            <a:r>
              <a:rPr lang="en-GB" sz="700" dirty="0" err="1"/>
              <a:t>Evropská</a:t>
            </a:r>
            <a:r>
              <a:rPr lang="en-GB" sz="700" dirty="0"/>
              <a:t> </a:t>
            </a:r>
            <a:r>
              <a:rPr lang="en-GB" sz="700" dirty="0" err="1"/>
              <a:t>unie</a:t>
            </a:r>
            <a:r>
              <a:rPr lang="en-GB" sz="700" dirty="0"/>
              <a:t> ani EACEA za </a:t>
            </a:r>
            <a:r>
              <a:rPr lang="en-GB" sz="700" dirty="0" err="1"/>
              <a:t>vyjádřené</a:t>
            </a:r>
            <a:r>
              <a:rPr lang="en-GB" sz="700" dirty="0"/>
              <a:t> </a:t>
            </a:r>
            <a:r>
              <a:rPr lang="en-GB" sz="700" dirty="0" err="1"/>
              <a:t>názory</a:t>
            </a:r>
            <a:r>
              <a:rPr lang="en-GB" sz="700" dirty="0"/>
              <a:t> </a:t>
            </a:r>
            <a:r>
              <a:rPr lang="en-GB" sz="700" dirty="0" err="1"/>
              <a:t>nenese</a:t>
            </a:r>
            <a:r>
              <a:rPr lang="en-GB" sz="700" dirty="0"/>
              <a:t> </a:t>
            </a:r>
            <a:r>
              <a:rPr lang="en-GB" sz="700" dirty="0" err="1"/>
              <a:t>odpovědnost</a:t>
            </a:r>
            <a:r>
              <a:rPr lang="en-GB" sz="7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94297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8AB20F8-388F-B488-7300-3E153C3F4B07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t="7765" b="7765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369F1-8EF6-AE46-9816-72DCBDD8F9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7780" y="2161608"/>
            <a:ext cx="5480760" cy="2743201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r>
              <a:rPr lang="en-GB" b="1" i="0" dirty="0">
                <a:effectLst/>
                <a:latin typeface="Roboto" panose="02000000000000000000" pitchFamily="2" charset="0"/>
              </a:rPr>
              <a:t>2.1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Seznamte</a:t>
            </a:r>
            <a:r>
              <a:rPr lang="en-GB" b="1" i="0" dirty="0">
                <a:effectLst/>
                <a:latin typeface="Roboto" panose="02000000000000000000" pitchFamily="2" charset="0"/>
              </a:rPr>
              <a:t> se s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Iberchainem</a:t>
            </a:r>
            <a:endParaRPr lang="cs-CZ" b="1" i="0" dirty="0">
              <a:effectLst/>
              <a:latin typeface="Roboto" panose="02000000000000000000" pitchFamily="2" charset="0"/>
            </a:endParaRPr>
          </a:p>
          <a:p>
            <a:r>
              <a:rPr lang="en-GB" i="0" dirty="0">
                <a:effectLst/>
                <a:latin typeface="Roboto" panose="02000000000000000000" pitchFamily="2" charset="0"/>
              </a:rPr>
              <a:t>IMPLEMENTACE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technologie</a:t>
            </a:r>
            <a:r>
              <a:rPr lang="en-GB" i="0" dirty="0">
                <a:effectLst/>
                <a:latin typeface="Roboto" panose="02000000000000000000" pitchFamily="2" charset="0"/>
              </a:rPr>
              <a:t> blockchain v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hodnotovém</a:t>
            </a:r>
            <a:r>
              <a:rPr lang="en-GB" i="0" dirty="0">
                <a:effectLst/>
                <a:latin typeface="Roboto" panose="02000000000000000000" pitchFamily="2" charset="0"/>
              </a:rPr>
              <a:t>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řetězci</a:t>
            </a:r>
            <a:r>
              <a:rPr lang="en-GB" i="0" dirty="0">
                <a:effectLst/>
                <a:latin typeface="Roboto" panose="02000000000000000000" pitchFamily="2" charset="0"/>
              </a:rPr>
              <a:t> masa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označeného</a:t>
            </a:r>
            <a:r>
              <a:rPr lang="en-GB" i="0" dirty="0">
                <a:effectLst/>
                <a:latin typeface="Roboto" panose="02000000000000000000" pitchFamily="2" charset="0"/>
              </a:rPr>
              <a:t>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jako</a:t>
            </a:r>
            <a:r>
              <a:rPr lang="en-GB" i="0" dirty="0">
                <a:effectLst/>
                <a:latin typeface="Roboto" panose="02000000000000000000" pitchFamily="2" charset="0"/>
              </a:rPr>
              <a:t>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iberské</a:t>
            </a:r>
            <a:r>
              <a:rPr lang="en-GB" i="0" dirty="0">
                <a:effectLst/>
                <a:latin typeface="Roboto" panose="02000000000000000000" pitchFamily="2" charset="0"/>
              </a:rPr>
              <a:t> 100%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autochtonní</a:t>
            </a:r>
            <a:r>
              <a:rPr lang="en-GB" i="0" dirty="0">
                <a:effectLst/>
                <a:latin typeface="Roboto" panose="02000000000000000000" pitchFamily="2" charset="0"/>
              </a:rPr>
              <a:t>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plemeno</a:t>
            </a:r>
            <a:endParaRPr lang="en-US" i="1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9A07C7B-8585-6C4C-BE36-FFD487927B0F}"/>
              </a:ext>
            </a:extLst>
          </p:cNvPr>
          <p:cNvSpPr txBox="1">
            <a:spLocks/>
          </p:cNvSpPr>
          <p:nvPr/>
        </p:nvSpPr>
        <p:spPr>
          <a:xfrm>
            <a:off x="0" y="4103398"/>
            <a:ext cx="6095999" cy="15326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i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60991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0FD84C-0DB0-A747-9C28-9505FE9A7E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8661" y="1107769"/>
            <a:ext cx="8245588" cy="5065552"/>
          </a:xfrm>
          <a:prstGeom prst="rect">
            <a:avLst/>
          </a:prstGeom>
        </p:spPr>
        <p:txBody>
          <a:bodyPr/>
          <a:lstStyle/>
          <a:p>
            <a:pPr marL="0" indent="0"/>
            <a:r>
              <a:rPr lang="en-GB" b="0" i="0" dirty="0" err="1">
                <a:solidFill>
                  <a:srgbClr val="2E2E2E"/>
                </a:solidFill>
                <a:effectLst/>
              </a:rPr>
              <a:t>Zemědělsko-potravinářský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průmysl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je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největším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průmyslovým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pododvětvím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španělské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ekonomiky</a:t>
            </a:r>
            <a:r>
              <a:rPr lang="en-GB" b="0" i="0" u="none" strike="noStrike" baseline="30000" dirty="0">
                <a:solidFill>
                  <a:srgbClr val="0C7DBB"/>
                </a:solidFill>
                <a:effectLst/>
                <a:hlinkClick r:id="rId2"/>
              </a:rPr>
              <a:t>2</a:t>
            </a:r>
            <a:r>
              <a:rPr lang="en-GB" b="0" i="0" dirty="0">
                <a:solidFill>
                  <a:srgbClr val="2E2E2E"/>
                </a:solidFill>
                <a:effectLst/>
              </a:rPr>
              <a:t> (</a:t>
            </a:r>
            <a:r>
              <a:rPr lang="en-GB" b="0" i="0" u="none" strike="noStrike" dirty="0" err="1">
                <a:solidFill>
                  <a:srgbClr val="0C7DBB"/>
                </a:solidFill>
                <a:effectLst/>
                <a:hlinkClick r:id="rId3"/>
              </a:rPr>
              <a:t>Ministerio</a:t>
            </a:r>
            <a:r>
              <a:rPr lang="en-GB" b="0" i="0" u="none" strike="noStrike" dirty="0">
                <a:solidFill>
                  <a:srgbClr val="0C7DBB"/>
                </a:solidFill>
                <a:effectLst/>
                <a:hlinkClick r:id="rId3"/>
              </a:rPr>
              <a:t> de Agricultura, </a:t>
            </a:r>
            <a:r>
              <a:rPr lang="en-GB" b="0" i="0" u="none" strike="noStrike" dirty="0" err="1">
                <a:solidFill>
                  <a:srgbClr val="0C7DBB"/>
                </a:solidFill>
                <a:effectLst/>
                <a:hlinkClick r:id="rId3"/>
              </a:rPr>
              <a:t>Pesca</a:t>
            </a:r>
            <a:r>
              <a:rPr lang="en-GB" b="0" i="0" u="none" strike="noStrike" dirty="0">
                <a:solidFill>
                  <a:srgbClr val="0C7DBB"/>
                </a:solidFill>
                <a:effectLst/>
                <a:hlinkClick r:id="rId3"/>
              </a:rPr>
              <a:t> y </a:t>
            </a:r>
            <a:r>
              <a:rPr lang="en-GB" b="0" i="0" u="none" strike="noStrike" dirty="0" err="1">
                <a:solidFill>
                  <a:srgbClr val="0C7DBB"/>
                </a:solidFill>
                <a:effectLst/>
                <a:hlinkClick r:id="rId3"/>
              </a:rPr>
              <a:t>Alimentación</a:t>
            </a:r>
            <a:r>
              <a:rPr lang="en-GB" b="0" i="0" u="none" strike="noStrike" dirty="0">
                <a:solidFill>
                  <a:srgbClr val="0C7DBB"/>
                </a:solidFill>
                <a:effectLst/>
                <a:hlinkClick r:id="rId3"/>
              </a:rPr>
              <a:t>, 2021</a:t>
            </a:r>
            <a:r>
              <a:rPr lang="en-GB" b="0" i="0" dirty="0">
                <a:solidFill>
                  <a:srgbClr val="2E2E2E"/>
                </a:solidFill>
                <a:effectLst/>
              </a:rPr>
              <a:t>).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Podle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klíčových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zpráv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potřebuje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obnovu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a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vyžaduje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důkladnou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digitální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transformaci</a:t>
            </a:r>
            <a:r>
              <a:rPr lang="en-GB" b="0" i="0" dirty="0">
                <a:solidFill>
                  <a:srgbClr val="2E2E2E"/>
                </a:solidFill>
                <a:effectLst/>
              </a:rPr>
              <a:t>.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Firmy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v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tomto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sektoru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jsou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navíc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ve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srovnání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s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jeho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evropskými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protějšky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malé</a:t>
            </a:r>
            <a:r>
              <a:rPr lang="en-GB" b="0" i="0" dirty="0">
                <a:solidFill>
                  <a:srgbClr val="2E2E2E"/>
                </a:solidFill>
                <a:effectLst/>
              </a:rPr>
              <a:t>,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což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zvyšuje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jejich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obtížnost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konkurovat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ve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větším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měřítku</a:t>
            </a:r>
            <a:r>
              <a:rPr lang="en-GB" b="0" i="0" dirty="0">
                <a:solidFill>
                  <a:srgbClr val="2E2E2E"/>
                </a:solidFill>
                <a:effectLst/>
              </a:rPr>
              <a:t>.</a:t>
            </a:r>
            <a:endParaRPr lang="cs-CZ" b="0" i="0" dirty="0">
              <a:solidFill>
                <a:srgbClr val="2E2E2E"/>
              </a:solidFill>
              <a:effectLst/>
            </a:endParaRPr>
          </a:p>
          <a:p>
            <a:pPr marL="0" indent="0"/>
            <a:endParaRPr lang="en-GB" dirty="0">
              <a:solidFill>
                <a:srgbClr val="2E2E2E"/>
              </a:solidFill>
            </a:endParaRPr>
          </a:p>
          <a:p>
            <a:pPr marL="0" indent="0"/>
            <a:r>
              <a:rPr lang="en-GB" b="1" i="0" dirty="0">
                <a:solidFill>
                  <a:srgbClr val="29608D"/>
                </a:solidFill>
                <a:effectLst/>
              </a:rPr>
              <a:t>IBERCHAIN Operational Group | Grupo </a:t>
            </a:r>
            <a:r>
              <a:rPr lang="en-GB" b="1" i="0" dirty="0" err="1">
                <a:solidFill>
                  <a:srgbClr val="29608D"/>
                </a:solidFill>
                <a:effectLst/>
              </a:rPr>
              <a:t>Operativo</a:t>
            </a:r>
            <a:r>
              <a:rPr lang="en-GB" b="1" i="0" dirty="0">
                <a:solidFill>
                  <a:srgbClr val="29608D"/>
                </a:solidFill>
                <a:effectLst/>
              </a:rPr>
              <a:t> IBERCHAIN </a:t>
            </a:r>
            <a:r>
              <a:rPr lang="cs-CZ" dirty="0"/>
              <a:t>byla založena, aby se vypořádala s potravinovými podvody a potřebou zlepšit </a:t>
            </a:r>
            <a:r>
              <a:rPr lang="cs-CZ" dirty="0" err="1"/>
              <a:t>vysledovatelnost</a:t>
            </a:r>
            <a:r>
              <a:rPr lang="cs-CZ" dirty="0"/>
              <a:t> masa. S implementací diferencované značky kvality (100% původní iberské plemeno) a technologie, která se dnes etablovala jako nejspolehlivější a nejefektivnější: Blockchain, je nyní možné identifikovat bezchybně 100% iberské prase.</a:t>
            </a:r>
            <a:endParaRPr lang="en-GB" b="0" i="0" dirty="0">
              <a:solidFill>
                <a:srgbClr val="2E2E2E"/>
              </a:solidFill>
              <a:effectLst/>
            </a:endParaRPr>
          </a:p>
          <a:p>
            <a:pPr marL="0" indent="0"/>
            <a:endParaRPr lang="en-GB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pPr marL="0" indent="0"/>
            <a:endParaRPr lang="en-GB" dirty="0">
              <a:solidFill>
                <a:srgbClr val="2E2E2E"/>
              </a:solidFill>
              <a:latin typeface="ElsevierGulliver"/>
            </a:endParaRPr>
          </a:p>
          <a:p>
            <a:pPr marL="0" indent="0"/>
            <a:endParaRPr lang="en-GB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pPr marL="0" indent="0"/>
            <a:endParaRPr lang="en-GB" dirty="0">
              <a:solidFill>
                <a:srgbClr val="2E2E2E"/>
              </a:solidFill>
              <a:latin typeface="ElsevierGulliver"/>
            </a:endParaRPr>
          </a:p>
          <a:p>
            <a:pPr marL="0" indent="0"/>
            <a:r>
              <a:rPr lang="en-GB" b="1" i="0" dirty="0">
                <a:solidFill>
                  <a:srgbClr val="2E2E2E"/>
                </a:solidFill>
                <a:effectLst/>
                <a:latin typeface="ElsevierGulliver"/>
              </a:rPr>
              <a:t>CASE STUDY  </a:t>
            </a:r>
            <a:r>
              <a:rPr lang="en-GB" dirty="0" err="1">
                <a:hlinkClick r:id="rId4"/>
              </a:rPr>
              <a:t>Iberchain</a:t>
            </a:r>
            <a:r>
              <a:rPr lang="en-GB" dirty="0">
                <a:hlinkClick r:id="rId4"/>
              </a:rPr>
              <a:t> – Blockchain for 100% Iberian traceability – Grupo </a:t>
            </a:r>
            <a:r>
              <a:rPr lang="en-GB" dirty="0" err="1">
                <a:hlinkClick r:id="rId4"/>
              </a:rPr>
              <a:t>Operativo</a:t>
            </a:r>
            <a:endParaRPr lang="en-GB" b="1" i="0" dirty="0">
              <a:solidFill>
                <a:srgbClr val="2E2E2E"/>
              </a:solidFill>
              <a:effectLst/>
              <a:latin typeface="ElsevierGulliver"/>
            </a:endParaRPr>
          </a:p>
          <a:p>
            <a:pPr marL="0" indent="0"/>
            <a:r>
              <a:rPr lang="en-GB" b="1" i="0" dirty="0">
                <a:solidFill>
                  <a:srgbClr val="616161"/>
                </a:solidFill>
                <a:effectLst/>
                <a:latin typeface="var( --e-global-typography-text-font-family )"/>
              </a:rPr>
              <a:t>IMPLEMENTATION OF </a:t>
            </a:r>
            <a:r>
              <a:rPr lang="en-GB" b="1" i="0" dirty="0">
                <a:solidFill>
                  <a:srgbClr val="6A9D56"/>
                </a:solidFill>
                <a:effectLst/>
                <a:latin typeface="var( --e-global-typography-secondary-font-family )"/>
              </a:rPr>
              <a:t>Blockchain Technology </a:t>
            </a:r>
          </a:p>
          <a:p>
            <a:pPr marL="0" indent="0"/>
            <a:r>
              <a:rPr lang="en-GB" b="1" i="0" dirty="0">
                <a:solidFill>
                  <a:srgbClr val="616161"/>
                </a:solidFill>
                <a:effectLst/>
                <a:latin typeface="var( --e-global-typography-accent-font-family )"/>
              </a:rPr>
              <a:t>in the meat value chain labelled as</a:t>
            </a:r>
            <a:r>
              <a:rPr lang="en-GB" b="1" dirty="0">
                <a:solidFill>
                  <a:srgbClr val="6A9D56"/>
                </a:solidFill>
                <a:latin typeface="var( --e-global-typography-accent-font-family )"/>
              </a:rPr>
              <a:t> </a:t>
            </a:r>
            <a:r>
              <a:rPr lang="en-GB" b="1" i="0" dirty="0">
                <a:solidFill>
                  <a:srgbClr val="6A9D56"/>
                </a:solidFill>
                <a:effectLst/>
                <a:latin typeface="var( --e-global-typography-secondary-font-family )"/>
              </a:rPr>
              <a:t>Iberian 100% Autochthonous Breed</a:t>
            </a:r>
          </a:p>
          <a:p>
            <a:pPr marL="0" indent="0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5900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Zaměření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Iberchain</a:t>
            </a:r>
            <a:r>
              <a:rPr lang="en-US" dirty="0"/>
              <a:t>, </a:t>
            </a:r>
            <a:r>
              <a:rPr lang="en-US" dirty="0" err="1"/>
              <a:t>Španělsko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BF5C5BB2-0470-2FF1-EC73-BCD06BD435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732" y="-13889"/>
            <a:ext cx="3890268" cy="316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517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Zaměření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Iberchain</a:t>
            </a:r>
            <a:r>
              <a:rPr lang="en-US" dirty="0"/>
              <a:t>, </a:t>
            </a:r>
            <a:r>
              <a:rPr lang="en-US" dirty="0" err="1"/>
              <a:t>Španělsko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673355" y="1076724"/>
            <a:ext cx="960466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cs-CZ" sz="2200" b="1" dirty="0">
                <a:solidFill>
                  <a:srgbClr val="6A9D56"/>
                </a:solidFill>
              </a:rPr>
              <a:t>Problém</a:t>
            </a:r>
            <a:r>
              <a:rPr lang="cs-CZ" sz="2200" dirty="0"/>
              <a:t>, </a:t>
            </a:r>
            <a:r>
              <a:rPr lang="cs-CZ" sz="2200" dirty="0">
                <a:solidFill>
                  <a:srgbClr val="262626"/>
                </a:solidFill>
              </a:rPr>
              <a:t>který ovlivnil spotřebitele i výrobce ve stejné míře: </a:t>
            </a:r>
            <a:r>
              <a:rPr lang="cs-CZ" sz="2200" b="1" dirty="0">
                <a:solidFill>
                  <a:srgbClr val="262626"/>
                </a:solidFill>
              </a:rPr>
              <a:t>podvod</a:t>
            </a:r>
            <a:r>
              <a:rPr lang="cs-CZ" sz="2200" dirty="0">
                <a:solidFill>
                  <a:srgbClr val="262626"/>
                </a:solidFill>
              </a:rPr>
              <a:t>. Pouze 13 % z celkového počtu iberských prasat vyprodukovaných ve Španělsku odpovídá 100 % iberských prasat. Zbytek jsou prasata křížená s jiným </a:t>
            </a:r>
            <a:r>
              <a:rPr lang="cs-CZ" sz="2200" dirty="0" err="1">
                <a:solidFill>
                  <a:srgbClr val="262626"/>
                </a:solidFill>
              </a:rPr>
              <a:t>neiberským</a:t>
            </a:r>
            <a:r>
              <a:rPr lang="cs-CZ" sz="2200" dirty="0">
                <a:solidFill>
                  <a:srgbClr val="262626"/>
                </a:solidFill>
              </a:rPr>
              <a:t> plemenem, i když se jim říká iberská.</a:t>
            </a:r>
          </a:p>
          <a:p>
            <a:pPr algn="l"/>
            <a:endParaRPr lang="en-GB" sz="2200" b="0" i="0" dirty="0">
              <a:solidFill>
                <a:srgbClr val="262626"/>
              </a:solidFill>
              <a:effectLst/>
            </a:endParaRPr>
          </a:p>
          <a:p>
            <a:pPr algn="l"/>
            <a:r>
              <a:rPr lang="cs-CZ" sz="2200" b="1" dirty="0">
                <a:solidFill>
                  <a:srgbClr val="6A9D56"/>
                </a:solidFill>
              </a:rPr>
              <a:t>Vysoce přesné ověřovací kontroly</a:t>
            </a:r>
          </a:p>
          <a:p>
            <a:pPr algn="l"/>
            <a:r>
              <a:rPr lang="cs-CZ" sz="2200" dirty="0">
                <a:solidFill>
                  <a:srgbClr val="262626"/>
                </a:solidFill>
              </a:rPr>
              <a:t>Ověřovací kontroly se provádějí na porážkové lince pomocí inteligentního systému měření, který integruje </a:t>
            </a:r>
            <a:r>
              <a:rPr lang="cs-CZ" sz="2200" b="1" dirty="0">
                <a:solidFill>
                  <a:srgbClr val="262626"/>
                </a:solidFill>
              </a:rPr>
              <a:t>dvě technologie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: </a:t>
            </a:r>
            <a:endParaRPr lang="en-GB" sz="2200" dirty="0">
              <a:solidFill>
                <a:srgbClr val="262626"/>
              </a:solidFill>
            </a:endParaRPr>
          </a:p>
          <a:p>
            <a:pPr algn="l"/>
            <a:endParaRPr lang="en-GB" sz="2200" b="1" i="0" dirty="0">
              <a:solidFill>
                <a:srgbClr val="262626"/>
              </a:solidFill>
              <a:effectLst/>
            </a:endParaRPr>
          </a:p>
          <a:p>
            <a:pPr marL="1027113" indent="-400050" algn="l">
              <a:buAutoNum type="romanLcPeriod"/>
            </a:pPr>
            <a:r>
              <a:rPr lang="cs-CZ" sz="2200" b="1" dirty="0">
                <a:solidFill>
                  <a:srgbClr val="262626"/>
                </a:solidFill>
              </a:rPr>
              <a:t>mikroelektronická </a:t>
            </a:r>
            <a:r>
              <a:rPr lang="cs-CZ" sz="2200" b="1" dirty="0" err="1">
                <a:solidFill>
                  <a:srgbClr val="262626"/>
                </a:solidFill>
              </a:rPr>
              <a:t>bioimpedance</a:t>
            </a:r>
            <a:r>
              <a:rPr lang="cs-CZ" sz="2200" dirty="0">
                <a:solidFill>
                  <a:srgbClr val="262626"/>
                </a:solidFill>
              </a:rPr>
              <a:t>, která prostřednictvím nedestruktivní funkce získává obrazec elektrických vlastností masové tkáně</a:t>
            </a:r>
          </a:p>
          <a:p>
            <a:pPr marL="1027113" indent="-400050" algn="l">
              <a:buAutoNum type="romanLcPeriod"/>
            </a:pPr>
            <a:r>
              <a:rPr lang="cs-CZ" sz="2200" b="1" dirty="0">
                <a:solidFill>
                  <a:srgbClr val="262626"/>
                </a:solidFill>
              </a:rPr>
              <a:t>Technologie NIRS</a:t>
            </a:r>
            <a:r>
              <a:rPr lang="cs-CZ" sz="2200" dirty="0">
                <a:solidFill>
                  <a:srgbClr val="262626"/>
                </a:solidFill>
              </a:rPr>
              <a:t>, která působí prostřednictvím paprsku světla, který je rozptýlen kouskem masa a je znovu shromažďován zařízením. Rozdíl mezi emitovaným a odraženým obrazem vytváří jedinečné spektrum, které umožňuje rozlišit čistotu vzorku.</a:t>
            </a:r>
            <a:endParaRPr lang="en-GB" sz="2200" b="0" i="0" dirty="0">
              <a:solidFill>
                <a:srgbClr val="26262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0577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Zaměření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Iberchain</a:t>
            </a:r>
            <a:r>
              <a:rPr lang="en-US" dirty="0"/>
              <a:t>, </a:t>
            </a:r>
            <a:r>
              <a:rPr lang="en-US" dirty="0" err="1"/>
              <a:t>Španělsko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728671" y="1193682"/>
            <a:ext cx="960466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2200" b="1" i="0" dirty="0">
                <a:solidFill>
                  <a:srgbClr val="6A9D56"/>
                </a:solidFill>
                <a:effectLst/>
                <a:cs typeface="Alef" panose="020F0502020204030204" pitchFamily="2" charset="-79"/>
              </a:rPr>
              <a:t>Blockchain jako technologie proti podvodům</a:t>
            </a:r>
          </a:p>
          <a:p>
            <a:pPr algn="l"/>
            <a:r>
              <a:rPr lang="en-GB" sz="2200" b="0" i="0" dirty="0" err="1">
                <a:solidFill>
                  <a:srgbClr val="262626"/>
                </a:solidFill>
                <a:effectLst/>
              </a:rPr>
              <a:t>Jakmile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bude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tato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dvojitá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kontrola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provedena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přichází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řada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na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technologii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blockchain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implementovanou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společností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Cedesa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Digital. Data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shromážděná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v 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produkčním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řetězci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jsou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zaznamenávána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a 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ověřována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za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účelem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vytvoření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databáze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pro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boj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proti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podvodům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s 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maximálním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zabezpečením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a 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úplnou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nezávislostí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. To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zaručuje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 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sledovatelnost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masa,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což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je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základní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požadavek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pro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začlenění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nové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značky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kvality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, 100%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původního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iberského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plemene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.</a:t>
            </a:r>
            <a:endParaRPr lang="cs-CZ" sz="2200" b="0" i="0" dirty="0">
              <a:solidFill>
                <a:srgbClr val="262626"/>
              </a:solidFill>
              <a:effectLst/>
            </a:endParaRPr>
          </a:p>
          <a:p>
            <a:pPr algn="l"/>
            <a:endParaRPr lang="cs-CZ" sz="2200" dirty="0">
              <a:solidFill>
                <a:srgbClr val="262626"/>
              </a:solidFill>
            </a:endParaRPr>
          </a:p>
          <a:p>
            <a:pPr algn="l"/>
            <a:r>
              <a:rPr lang="en-GB" sz="2200" b="0" i="0" dirty="0" err="1">
                <a:solidFill>
                  <a:srgbClr val="262626"/>
                </a:solidFill>
                <a:effectLst/>
              </a:rPr>
              <a:t>Tento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proces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slouží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k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posílení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spolehlivosti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produkčního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řetězce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a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obnovení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důvěry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spotřebitelů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.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Upevní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také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prestiž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Iberian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ve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Španělsku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a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ve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světě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.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Jde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o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obrovský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krok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pro toto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odvětví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který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otevírá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dveře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jakémukoli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producentovi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a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dalším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potravinářským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odvětvím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.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Provozní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skupina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také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věnuje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zvláštní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pozornost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náročným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praktikám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chovu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hospodářských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zvířat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které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jsou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více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ohleduplné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k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přírodnímu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prostředí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Dehesa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přičemž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počítá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s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interním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poradenstvím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vědecké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komunity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a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soukromých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společností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specializovaných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na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tuto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problematiku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.</a:t>
            </a:r>
            <a:endParaRPr lang="en-GB" sz="2200" i="0" dirty="0">
              <a:solidFill>
                <a:srgbClr val="26262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94168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8AB20F8-388F-B488-7300-3E153C3F4B07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t="7765" b="7765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369F1-8EF6-AE46-9816-72DCBDD8F9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7780" y="2161608"/>
            <a:ext cx="5480760" cy="27432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b="1" i="0" dirty="0">
                <a:effectLst/>
                <a:latin typeface="Roboto" panose="02000000000000000000" pitchFamily="2" charset="0"/>
              </a:rPr>
              <a:t>2.2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Seznamte</a:t>
            </a:r>
            <a:r>
              <a:rPr lang="en-GB" b="1" i="0" dirty="0">
                <a:effectLst/>
                <a:latin typeface="Roboto" panose="02000000000000000000" pitchFamily="2" charset="0"/>
              </a:rPr>
              <a:t> se s Alpha Estate Winery,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Řecko</a:t>
            </a:r>
            <a:endParaRPr lang="cs-CZ" b="1" i="0" dirty="0">
              <a:effectLst/>
              <a:latin typeface="Roboto" panose="02000000000000000000" pitchFamily="2" charset="0"/>
            </a:endParaRPr>
          </a:p>
          <a:p>
            <a:endParaRPr lang="cs-CZ" b="1" i="0" dirty="0">
              <a:effectLst/>
              <a:latin typeface="Roboto" panose="02000000000000000000" pitchFamily="2" charset="0"/>
            </a:endParaRPr>
          </a:p>
          <a:p>
            <a:r>
              <a:rPr lang="en-GB" i="0" dirty="0" err="1">
                <a:effectLst/>
                <a:latin typeface="Roboto" panose="02000000000000000000" pitchFamily="2" charset="0"/>
              </a:rPr>
              <a:t>Blockchainová</a:t>
            </a:r>
            <a:r>
              <a:rPr lang="en-GB" i="0" dirty="0">
                <a:effectLst/>
                <a:latin typeface="Roboto" panose="02000000000000000000" pitchFamily="2" charset="0"/>
              </a:rPr>
              <a:t>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zpráva</a:t>
            </a:r>
            <a:r>
              <a:rPr lang="en-GB" i="0" dirty="0">
                <a:effectLst/>
                <a:latin typeface="Roboto" panose="02000000000000000000" pitchFamily="2" charset="0"/>
              </a:rPr>
              <a:t> v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láhvi</a:t>
            </a:r>
            <a:endParaRPr lang="en-US" i="1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9A07C7B-8585-6C4C-BE36-FFD487927B0F}"/>
              </a:ext>
            </a:extLst>
          </p:cNvPr>
          <p:cNvSpPr txBox="1">
            <a:spLocks/>
          </p:cNvSpPr>
          <p:nvPr/>
        </p:nvSpPr>
        <p:spPr>
          <a:xfrm>
            <a:off x="0" y="4103398"/>
            <a:ext cx="6095999" cy="15326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i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9126114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92337" y="291161"/>
            <a:ext cx="6178800" cy="803654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(Blockchain</a:t>
            </a:r>
            <a:r>
              <a:rPr lang="cs-CZ" dirty="0" err="1"/>
              <a:t>ová</a:t>
            </a:r>
            <a:r>
              <a:rPr lang="en-GB" dirty="0"/>
              <a:t>) </a:t>
            </a:r>
            <a:r>
              <a:rPr lang="cs-CZ" dirty="0"/>
              <a:t>Zpráva v lahvi </a:t>
            </a:r>
            <a:r>
              <a:rPr lang="en-GB" dirty="0"/>
              <a:t>(</a:t>
            </a:r>
            <a:r>
              <a:rPr lang="cs-CZ" dirty="0"/>
              <a:t>vína</a:t>
            </a:r>
            <a:r>
              <a:rPr lang="en-GB" dirty="0"/>
              <a:t>)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AF56015-9BD2-7647-43E0-A858417FF63F}"/>
              </a:ext>
            </a:extLst>
          </p:cNvPr>
          <p:cNvSpPr txBox="1"/>
          <p:nvPr/>
        </p:nvSpPr>
        <p:spPr>
          <a:xfrm>
            <a:off x="230472" y="2005130"/>
            <a:ext cx="6897442" cy="6617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262626"/>
                </a:solidFill>
              </a:rPr>
              <a:t>Od </a:t>
            </a:r>
            <a:r>
              <a:rPr lang="en-GB" sz="2400" dirty="0" err="1">
                <a:solidFill>
                  <a:srgbClr val="262626"/>
                </a:solidFill>
              </a:rPr>
              <a:t>roku</a:t>
            </a:r>
            <a:r>
              <a:rPr lang="en-GB" sz="2400" dirty="0">
                <a:solidFill>
                  <a:srgbClr val="262626"/>
                </a:solidFill>
              </a:rPr>
              <a:t> 1997 </a:t>
            </a:r>
            <a:r>
              <a:rPr lang="en-GB" sz="2400" dirty="0" err="1">
                <a:solidFill>
                  <a:srgbClr val="262626"/>
                </a:solidFill>
              </a:rPr>
              <a:t>funguje</a:t>
            </a:r>
            <a:r>
              <a:rPr lang="en-GB" sz="2400" dirty="0">
                <a:solidFill>
                  <a:srgbClr val="262626"/>
                </a:solidFill>
              </a:rPr>
              <a:t> Alpha Estate </a:t>
            </a:r>
            <a:r>
              <a:rPr lang="en-GB" sz="2400" dirty="0" err="1">
                <a:solidFill>
                  <a:srgbClr val="262626"/>
                </a:solidFill>
              </a:rPr>
              <a:t>jako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nejmodernější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vinařská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zkušenost</a:t>
            </a:r>
            <a:r>
              <a:rPr lang="en-GB" sz="2400" dirty="0">
                <a:solidFill>
                  <a:srgbClr val="262626"/>
                </a:solidFill>
              </a:rPr>
              <a:t> a 220 ha </a:t>
            </a:r>
            <a:r>
              <a:rPr lang="en-GB" sz="2400" dirty="0" err="1">
                <a:solidFill>
                  <a:srgbClr val="262626"/>
                </a:solidFill>
              </a:rPr>
              <a:t>soukromých</a:t>
            </a:r>
            <a:r>
              <a:rPr lang="en-GB" sz="2400" dirty="0">
                <a:solidFill>
                  <a:srgbClr val="262626"/>
                </a:solidFill>
              </a:rPr>
              <a:t> vinic v </a:t>
            </a:r>
            <a:r>
              <a:rPr lang="en-GB" sz="2400" dirty="0" err="1">
                <a:solidFill>
                  <a:srgbClr val="262626"/>
                </a:solidFill>
              </a:rPr>
              <a:t>Řecku</a:t>
            </a:r>
            <a:r>
              <a:rPr lang="en-GB" sz="2400" dirty="0">
                <a:solidFill>
                  <a:srgbClr val="262626"/>
                </a:solidFill>
              </a:rPr>
              <a:t>, </a:t>
            </a:r>
            <a:r>
              <a:rPr lang="en-GB" sz="2400" dirty="0" err="1">
                <a:solidFill>
                  <a:srgbClr val="262626"/>
                </a:solidFill>
              </a:rPr>
              <a:t>které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vyváží</a:t>
            </a:r>
            <a:r>
              <a:rPr lang="en-GB" sz="2400" dirty="0">
                <a:solidFill>
                  <a:srgbClr val="262626"/>
                </a:solidFill>
              </a:rPr>
              <a:t> do </a:t>
            </a:r>
            <a:r>
              <a:rPr lang="en-GB" sz="2400" dirty="0" err="1">
                <a:solidFill>
                  <a:srgbClr val="262626"/>
                </a:solidFill>
              </a:rPr>
              <a:t>více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než</a:t>
            </a:r>
            <a:r>
              <a:rPr lang="en-GB" sz="2400" dirty="0">
                <a:solidFill>
                  <a:srgbClr val="262626"/>
                </a:solidFill>
              </a:rPr>
              <a:t> 30 </a:t>
            </a:r>
            <a:r>
              <a:rPr lang="en-GB" sz="2400" dirty="0" err="1">
                <a:solidFill>
                  <a:srgbClr val="262626"/>
                </a:solidFill>
              </a:rPr>
              <a:t>zemí</a:t>
            </a:r>
            <a:r>
              <a:rPr lang="en-GB" sz="2400" dirty="0">
                <a:solidFill>
                  <a:srgbClr val="262626"/>
                </a:solidFill>
              </a:rPr>
              <a:t> po </a:t>
            </a:r>
            <a:r>
              <a:rPr lang="en-GB" sz="2400" dirty="0" err="1">
                <a:solidFill>
                  <a:srgbClr val="262626"/>
                </a:solidFill>
              </a:rPr>
              <a:t>celém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světě</a:t>
            </a:r>
            <a:r>
              <a:rPr lang="en-GB" sz="2400" dirty="0">
                <a:solidFill>
                  <a:srgbClr val="262626"/>
                </a:solidFill>
              </a:rPr>
              <a:t>. </a:t>
            </a:r>
            <a:r>
              <a:rPr lang="en-GB" sz="2400" dirty="0" err="1">
                <a:solidFill>
                  <a:srgbClr val="262626"/>
                </a:solidFill>
              </a:rPr>
              <a:t>Jedná</a:t>
            </a:r>
            <a:r>
              <a:rPr lang="en-GB" sz="2400" dirty="0">
                <a:solidFill>
                  <a:srgbClr val="262626"/>
                </a:solidFill>
              </a:rPr>
              <a:t> se o </a:t>
            </a:r>
            <a:r>
              <a:rPr lang="en-GB" sz="2400" dirty="0" err="1">
                <a:solidFill>
                  <a:srgbClr val="262626"/>
                </a:solidFill>
              </a:rPr>
              <a:t>vertikálně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integrovaný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malý</a:t>
            </a:r>
            <a:r>
              <a:rPr lang="en-GB" sz="2400" dirty="0">
                <a:solidFill>
                  <a:srgbClr val="262626"/>
                </a:solidFill>
              </a:rPr>
              <a:t> a </a:t>
            </a:r>
            <a:r>
              <a:rPr lang="en-GB" sz="2400" dirty="0" err="1">
                <a:solidFill>
                  <a:srgbClr val="262626"/>
                </a:solidFill>
              </a:rPr>
              <a:t>střední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podnik</a:t>
            </a:r>
            <a:r>
              <a:rPr lang="en-GB" sz="2400" dirty="0">
                <a:solidFill>
                  <a:srgbClr val="262626"/>
                </a:solidFill>
              </a:rPr>
              <a:t> se 45 </a:t>
            </a:r>
            <a:r>
              <a:rPr lang="en-GB" sz="2400" dirty="0" err="1">
                <a:solidFill>
                  <a:srgbClr val="262626"/>
                </a:solidFill>
              </a:rPr>
              <a:t>zaměstnanci</a:t>
            </a:r>
            <a:r>
              <a:rPr lang="en-GB" sz="2400" dirty="0">
                <a:solidFill>
                  <a:srgbClr val="262626"/>
                </a:solidFill>
              </a:rPr>
              <a:t>, </a:t>
            </a:r>
            <a:r>
              <a:rPr lang="en-GB" sz="2400" dirty="0" err="1">
                <a:solidFill>
                  <a:srgbClr val="262626"/>
                </a:solidFill>
              </a:rPr>
              <a:t>který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zavádí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špičkové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udržitelné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vinařství</a:t>
            </a:r>
            <a:r>
              <a:rPr lang="en-GB" sz="2400" dirty="0">
                <a:solidFill>
                  <a:srgbClr val="262626"/>
                </a:solidFill>
              </a:rPr>
              <a:t>.</a:t>
            </a:r>
            <a:endParaRPr lang="cs-CZ" sz="2400" dirty="0">
              <a:solidFill>
                <a:srgbClr val="262626"/>
              </a:solidFill>
            </a:endParaRPr>
          </a:p>
          <a:p>
            <a:endParaRPr lang="cs-CZ" sz="2400" dirty="0">
              <a:solidFill>
                <a:srgbClr val="262626"/>
              </a:solidFill>
            </a:endParaRPr>
          </a:p>
          <a:p>
            <a:r>
              <a:rPr lang="en-GB" sz="2400" dirty="0" err="1">
                <a:solidFill>
                  <a:srgbClr val="262626"/>
                </a:solidFill>
              </a:rPr>
              <a:t>První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zkušeností</a:t>
            </a:r>
            <a:r>
              <a:rPr lang="en-GB" sz="2400" dirty="0">
                <a:solidFill>
                  <a:srgbClr val="262626"/>
                </a:solidFill>
              </a:rPr>
              <a:t> s </a:t>
            </a:r>
            <a:r>
              <a:rPr lang="en-GB" sz="2400" dirty="0" err="1">
                <a:solidFill>
                  <a:srgbClr val="262626"/>
                </a:solidFill>
              </a:rPr>
              <a:t>blockchainem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byla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událost</a:t>
            </a:r>
            <a:r>
              <a:rPr lang="en-GB" sz="2400" dirty="0">
                <a:solidFill>
                  <a:srgbClr val="262626"/>
                </a:solidFill>
              </a:rPr>
              <a:t> ECA Blockchain v </a:t>
            </a:r>
            <a:r>
              <a:rPr lang="en-GB" sz="2400" dirty="0" err="1">
                <a:solidFill>
                  <a:srgbClr val="262626"/>
                </a:solidFill>
              </a:rPr>
              <a:t>Lucembursku</a:t>
            </a:r>
            <a:r>
              <a:rPr lang="en-GB" sz="2400" dirty="0">
                <a:solidFill>
                  <a:srgbClr val="262626"/>
                </a:solidFill>
              </a:rPr>
              <a:t> v </a:t>
            </a:r>
            <a:r>
              <a:rPr lang="en-GB" sz="2400" dirty="0" err="1">
                <a:solidFill>
                  <a:srgbClr val="262626"/>
                </a:solidFill>
              </a:rPr>
              <a:t>listopadu</a:t>
            </a:r>
            <a:r>
              <a:rPr lang="en-GB" sz="2400" dirty="0">
                <a:solidFill>
                  <a:srgbClr val="262626"/>
                </a:solidFill>
              </a:rPr>
              <a:t> 2018, </a:t>
            </a:r>
            <a:r>
              <a:rPr lang="en-GB" sz="2400" dirty="0" err="1">
                <a:solidFill>
                  <a:srgbClr val="262626"/>
                </a:solidFill>
              </a:rPr>
              <a:t>která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vedla</a:t>
            </a:r>
            <a:r>
              <a:rPr lang="en-GB" sz="2400" dirty="0">
                <a:solidFill>
                  <a:srgbClr val="262626"/>
                </a:solidFill>
              </a:rPr>
              <a:t> k </a:t>
            </a:r>
            <a:r>
              <a:rPr lang="en-GB" sz="2400" dirty="0" err="1">
                <a:solidFill>
                  <a:srgbClr val="262626"/>
                </a:solidFill>
              </a:rPr>
              <a:t>získání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podpory</a:t>
            </a:r>
            <a:r>
              <a:rPr lang="en-GB" sz="2400" dirty="0">
                <a:solidFill>
                  <a:srgbClr val="262626"/>
                </a:solidFill>
              </a:rPr>
              <a:t> EU.</a:t>
            </a:r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r>
              <a:rPr lang="en-IE" sz="1600" dirty="0">
                <a:solidFill>
                  <a:srgbClr val="29608D"/>
                </a:solidFill>
              </a:rPr>
              <a:t>Source:  </a:t>
            </a:r>
            <a:r>
              <a:rPr lang="en-GB" sz="1600" dirty="0">
                <a:solidFill>
                  <a:srgbClr val="29608D"/>
                </a:solidFill>
              </a:rPr>
              <a:t>EU Blockchain Observatory | Online Workshop | November 23th 2020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1A5940B-BDC7-DAA3-2BF6-5FCF00D8B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45" y="134269"/>
            <a:ext cx="4400550" cy="16192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6829168-505F-944B-8535-0FBC6B4060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1431" y="1509064"/>
            <a:ext cx="29337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5031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92337" y="291161"/>
            <a:ext cx="6178800" cy="803654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(Blockchain</a:t>
            </a:r>
            <a:r>
              <a:rPr lang="cs-CZ" dirty="0" err="1"/>
              <a:t>ová</a:t>
            </a:r>
            <a:r>
              <a:rPr lang="en-GB" dirty="0"/>
              <a:t>) </a:t>
            </a:r>
            <a:r>
              <a:rPr lang="cs-CZ" dirty="0"/>
              <a:t>Zpráva v lahvi </a:t>
            </a:r>
            <a:r>
              <a:rPr lang="en-GB" dirty="0"/>
              <a:t>(</a:t>
            </a:r>
            <a:r>
              <a:rPr lang="cs-CZ" dirty="0"/>
              <a:t>vína</a:t>
            </a:r>
            <a:r>
              <a:rPr lang="en-GB" dirty="0"/>
              <a:t>)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AF56015-9BD2-7647-43E0-A858417FF63F}"/>
              </a:ext>
            </a:extLst>
          </p:cNvPr>
          <p:cNvSpPr txBox="1"/>
          <p:nvPr/>
        </p:nvSpPr>
        <p:spPr>
          <a:xfrm>
            <a:off x="230472" y="2005130"/>
            <a:ext cx="5355266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 err="1">
                <a:solidFill>
                  <a:srgbClr val="262626"/>
                </a:solidFill>
              </a:rPr>
              <a:t>Láhev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jedinečného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vína</a:t>
            </a:r>
            <a:r>
              <a:rPr lang="en-GB" sz="2400" dirty="0">
                <a:solidFill>
                  <a:srgbClr val="262626"/>
                </a:solidFill>
              </a:rPr>
              <a:t> je:  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262626"/>
                </a:solidFill>
              </a:rPr>
              <a:t>„</a:t>
            </a:r>
            <a:r>
              <a:rPr lang="en-GB" sz="2400" dirty="0" err="1">
                <a:solidFill>
                  <a:srgbClr val="262626"/>
                </a:solidFill>
              </a:rPr>
              <a:t>Primární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informace</a:t>
            </a:r>
            <a:r>
              <a:rPr lang="en-GB" sz="2400" dirty="0">
                <a:solidFill>
                  <a:srgbClr val="262626"/>
                </a:solidFill>
              </a:rPr>
              <a:t>“ (z </a:t>
            </a:r>
            <a:r>
              <a:rPr lang="en-GB" sz="2400" dirty="0" err="1">
                <a:solidFill>
                  <a:srgbClr val="262626"/>
                </a:solidFill>
              </a:rPr>
              <a:t>ekosystému</a:t>
            </a:r>
            <a:r>
              <a:rPr lang="en-GB" sz="2400" dirty="0">
                <a:solidFill>
                  <a:srgbClr val="262626"/>
                </a:solidFill>
              </a:rPr>
              <a:t> a </a:t>
            </a:r>
            <a:r>
              <a:rPr lang="en-GB" sz="2400" dirty="0" err="1">
                <a:solidFill>
                  <a:srgbClr val="262626"/>
                </a:solidFill>
              </a:rPr>
              <a:t>hroznů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oblasti</a:t>
            </a:r>
            <a:r>
              <a:rPr lang="en-GB" sz="2400" dirty="0">
                <a:solidFill>
                  <a:srgbClr val="262626"/>
                </a:solidFill>
              </a:rPr>
              <a:t>)„</a:t>
            </a:r>
            <a:r>
              <a:rPr lang="en-GB" sz="2400" dirty="0" err="1">
                <a:solidFill>
                  <a:srgbClr val="262626"/>
                </a:solidFill>
              </a:rPr>
              <a:t>zajištěné</a:t>
            </a:r>
            <a:r>
              <a:rPr lang="en-GB" sz="2400" dirty="0">
                <a:solidFill>
                  <a:srgbClr val="262626"/>
                </a:solidFill>
              </a:rPr>
              <a:t>“ do </a:t>
            </a:r>
            <a:r>
              <a:rPr lang="en-GB" sz="2400" dirty="0" err="1">
                <a:solidFill>
                  <a:srgbClr val="262626"/>
                </a:solidFill>
              </a:rPr>
              <a:t>láhve</a:t>
            </a:r>
            <a:r>
              <a:rPr lang="en-GB" sz="2400" dirty="0">
                <a:solidFill>
                  <a:srgbClr val="262626"/>
                </a:solidFill>
              </a:rPr>
              <a:t>, </a:t>
            </a:r>
            <a:r>
              <a:rPr lang="en-GB" sz="2400" dirty="0" err="1">
                <a:solidFill>
                  <a:srgbClr val="262626"/>
                </a:solidFill>
              </a:rPr>
              <a:t>která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vydrží</a:t>
            </a:r>
            <a:r>
              <a:rPr lang="en-GB" sz="2400" dirty="0">
                <a:solidFill>
                  <a:srgbClr val="262626"/>
                </a:solidFill>
              </a:rPr>
              <a:t> po </a:t>
            </a:r>
            <a:r>
              <a:rPr lang="en-GB" sz="2400" dirty="0" err="1">
                <a:solidFill>
                  <a:srgbClr val="262626"/>
                </a:solidFill>
              </a:rPr>
              <a:t>celou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dobu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262626"/>
                </a:solidFill>
              </a:rPr>
              <a:t>Přitažlivější</a:t>
            </a:r>
            <a:r>
              <a:rPr lang="en-GB" sz="2400" dirty="0">
                <a:solidFill>
                  <a:srgbClr val="262626"/>
                </a:solidFill>
              </a:rPr>
              <a:t> pro </a:t>
            </a:r>
            <a:r>
              <a:rPr lang="en-GB" sz="2400" dirty="0" err="1">
                <a:solidFill>
                  <a:srgbClr val="262626"/>
                </a:solidFill>
              </a:rPr>
              <a:t>nové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věky</a:t>
            </a:r>
            <a:r>
              <a:rPr lang="en-GB" sz="2400" dirty="0">
                <a:solidFill>
                  <a:srgbClr val="262626"/>
                </a:solidFill>
              </a:rPr>
              <a:t>/</a:t>
            </a:r>
            <a:r>
              <a:rPr lang="en-GB" sz="2400" dirty="0" err="1">
                <a:solidFill>
                  <a:srgbClr val="262626"/>
                </a:solidFill>
              </a:rPr>
              <a:t>trhy</a:t>
            </a:r>
            <a:r>
              <a:rPr lang="en-GB" sz="2400" dirty="0">
                <a:solidFill>
                  <a:srgbClr val="262626"/>
                </a:solidFill>
              </a:rPr>
              <a:t> (gen Y a Z)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262626"/>
                </a:solidFill>
              </a:rPr>
              <a:t>Pravda </a:t>
            </a:r>
            <a:r>
              <a:rPr lang="en-GB" sz="2400" dirty="0" err="1">
                <a:solidFill>
                  <a:srgbClr val="262626"/>
                </a:solidFill>
              </a:rPr>
              <a:t>ověřena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262626"/>
                </a:solidFill>
              </a:rPr>
              <a:t>Nakonec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poskytněte</a:t>
            </a:r>
            <a:r>
              <a:rPr lang="en-GB" sz="2400" dirty="0">
                <a:solidFill>
                  <a:srgbClr val="262626"/>
                </a:solidFill>
              </a:rPr>
              <a:t> „</a:t>
            </a:r>
            <a:r>
              <a:rPr lang="en-GB" sz="2400" dirty="0" err="1">
                <a:solidFill>
                  <a:srgbClr val="262626"/>
                </a:solidFill>
              </a:rPr>
              <a:t>koncovému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příjemci</a:t>
            </a:r>
            <a:r>
              <a:rPr lang="en-GB" sz="2400" dirty="0">
                <a:solidFill>
                  <a:srgbClr val="262626"/>
                </a:solidFill>
              </a:rPr>
              <a:t>“ „</a:t>
            </a:r>
            <a:r>
              <a:rPr lang="en-GB" sz="2400" dirty="0" err="1">
                <a:solidFill>
                  <a:srgbClr val="262626"/>
                </a:solidFill>
              </a:rPr>
              <a:t>potěšení</a:t>
            </a:r>
            <a:r>
              <a:rPr lang="en-GB" sz="2400" dirty="0">
                <a:solidFill>
                  <a:srgbClr val="262626"/>
                </a:solidFill>
              </a:rPr>
              <a:t>“ a „</a:t>
            </a:r>
            <a:r>
              <a:rPr lang="en-GB" sz="2400" dirty="0" err="1">
                <a:solidFill>
                  <a:srgbClr val="262626"/>
                </a:solidFill>
              </a:rPr>
              <a:t>užitek</a:t>
            </a:r>
            <a:r>
              <a:rPr lang="en-GB" sz="2400" dirty="0">
                <a:solidFill>
                  <a:srgbClr val="262626"/>
                </a:solidFill>
              </a:rPr>
              <a:t>“ z </a:t>
            </a:r>
            <a:r>
              <a:rPr lang="en-GB" sz="2400" dirty="0" err="1">
                <a:solidFill>
                  <a:srgbClr val="262626"/>
                </a:solidFill>
              </a:rPr>
              <a:t>této</a:t>
            </a:r>
            <a:r>
              <a:rPr lang="en-GB" sz="2400" dirty="0">
                <a:solidFill>
                  <a:srgbClr val="262626"/>
                </a:solidFill>
              </a:rPr>
              <a:t> „</a:t>
            </a:r>
            <a:r>
              <a:rPr lang="en-GB" sz="2400" dirty="0" err="1">
                <a:solidFill>
                  <a:srgbClr val="262626"/>
                </a:solidFill>
              </a:rPr>
              <a:t>ochrany</a:t>
            </a:r>
            <a:r>
              <a:rPr lang="en-GB" sz="2400" dirty="0">
                <a:solidFill>
                  <a:srgbClr val="262626"/>
                </a:solidFill>
              </a:rPr>
              <a:t>“.</a:t>
            </a: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r>
              <a:rPr lang="en-IE" sz="1600" dirty="0">
                <a:solidFill>
                  <a:srgbClr val="29608D"/>
                </a:solidFill>
              </a:rPr>
              <a:t>Source:  </a:t>
            </a:r>
            <a:r>
              <a:rPr lang="en-GB" sz="1600" dirty="0">
                <a:solidFill>
                  <a:srgbClr val="29608D"/>
                </a:solidFill>
              </a:rPr>
              <a:t>EU Blockchain Observatory | Online Workshop | November 23th 2020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1A5940B-BDC7-DAA3-2BF6-5FCF00D8B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45" y="134269"/>
            <a:ext cx="4400550" cy="16192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4921E32-31A1-6D54-AB86-829CB0DF03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153246"/>
            <a:ext cx="5355265" cy="409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3223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92337" y="291161"/>
            <a:ext cx="6178800" cy="803654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(Blockchain</a:t>
            </a:r>
            <a:r>
              <a:rPr lang="cs-CZ" dirty="0" err="1"/>
              <a:t>ová</a:t>
            </a:r>
            <a:r>
              <a:rPr lang="en-GB" dirty="0"/>
              <a:t>) </a:t>
            </a:r>
            <a:r>
              <a:rPr lang="cs-CZ" dirty="0"/>
              <a:t>Zpráva v lahvi </a:t>
            </a:r>
            <a:r>
              <a:rPr lang="en-GB" dirty="0"/>
              <a:t>(</a:t>
            </a:r>
            <a:r>
              <a:rPr lang="cs-CZ" dirty="0"/>
              <a:t>vína</a:t>
            </a:r>
            <a:r>
              <a:rPr lang="en-GB" dirty="0"/>
              <a:t>)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AF56015-9BD2-7647-43E0-A858417FF63F}"/>
              </a:ext>
            </a:extLst>
          </p:cNvPr>
          <p:cNvSpPr txBox="1"/>
          <p:nvPr/>
        </p:nvSpPr>
        <p:spPr>
          <a:xfrm>
            <a:off x="78445" y="2015227"/>
            <a:ext cx="9764768" cy="6986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262626"/>
                </a:solidFill>
              </a:rPr>
              <a:t>Pro Alpha Estate </a:t>
            </a:r>
            <a:r>
              <a:rPr lang="en-GB" sz="2400" dirty="0" err="1">
                <a:solidFill>
                  <a:srgbClr val="262626"/>
                </a:solidFill>
              </a:rPr>
              <a:t>jsou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výhody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blockchainu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262626"/>
                </a:solidFill>
              </a:rPr>
              <a:t>Přímé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spojení</a:t>
            </a:r>
            <a:r>
              <a:rPr lang="en-GB" sz="2400" dirty="0">
                <a:solidFill>
                  <a:srgbClr val="262626"/>
                </a:solidFill>
              </a:rPr>
              <a:t> 1:1 </a:t>
            </a:r>
            <a:r>
              <a:rPr lang="en-GB" sz="2400" dirty="0" err="1">
                <a:solidFill>
                  <a:srgbClr val="262626"/>
                </a:solidFill>
              </a:rPr>
              <a:t>mezi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vinařem</a:t>
            </a:r>
            <a:r>
              <a:rPr lang="en-GB" sz="2400" dirty="0">
                <a:solidFill>
                  <a:srgbClr val="262626"/>
                </a:solidFill>
              </a:rPr>
              <a:t> a </a:t>
            </a:r>
            <a:r>
              <a:rPr lang="en-GB" sz="2400" dirty="0" err="1">
                <a:solidFill>
                  <a:srgbClr val="262626"/>
                </a:solidFill>
              </a:rPr>
              <a:t>konečným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spotřebitelem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262626"/>
                </a:solidFill>
              </a:rPr>
              <a:t>Pokročilá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loajalita</a:t>
            </a:r>
            <a:r>
              <a:rPr lang="cs-CZ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příležitosti</a:t>
            </a:r>
            <a:r>
              <a:rPr lang="en-GB" sz="2400" dirty="0">
                <a:solidFill>
                  <a:srgbClr val="262626"/>
                </a:solidFill>
              </a:rPr>
              <a:t> (</a:t>
            </a:r>
            <a:r>
              <a:rPr lang="en-GB" sz="2400" dirty="0" err="1">
                <a:solidFill>
                  <a:srgbClr val="262626"/>
                </a:solidFill>
              </a:rPr>
              <a:t>sledovatelnost</a:t>
            </a:r>
            <a:r>
              <a:rPr lang="cs-CZ" sz="2400" dirty="0">
                <a:solidFill>
                  <a:srgbClr val="262626"/>
                </a:solidFill>
              </a:rPr>
              <a:t>,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geolokace</a:t>
            </a:r>
            <a:r>
              <a:rPr lang="en-GB" sz="2400" dirty="0">
                <a:solidFill>
                  <a:srgbClr val="262626"/>
                </a:solidFill>
              </a:rPr>
              <a:t>)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262626"/>
                </a:solidFill>
              </a:rPr>
              <a:t>Trhy</a:t>
            </a:r>
            <a:r>
              <a:rPr lang="en-GB" sz="2400" dirty="0">
                <a:solidFill>
                  <a:srgbClr val="262626"/>
                </a:solidFill>
              </a:rPr>
              <a:t> bez </a:t>
            </a:r>
            <a:r>
              <a:rPr lang="en-GB" sz="2400" dirty="0" err="1">
                <a:solidFill>
                  <a:srgbClr val="262626"/>
                </a:solidFill>
              </a:rPr>
              <a:t>zprostředkovatelů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262626"/>
                </a:solidFill>
              </a:rPr>
              <a:t>Průzkum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trhu</a:t>
            </a:r>
            <a:r>
              <a:rPr lang="en-GB" sz="2400" dirty="0">
                <a:solidFill>
                  <a:srgbClr val="262626"/>
                </a:solidFill>
              </a:rPr>
              <a:t> v </a:t>
            </a:r>
            <a:r>
              <a:rPr lang="en-GB" sz="2400" dirty="0" err="1">
                <a:solidFill>
                  <a:srgbClr val="262626"/>
                </a:solidFill>
              </a:rPr>
              <a:t>reálném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čase</a:t>
            </a:r>
            <a:br>
              <a:rPr lang="cs-CZ" sz="2400" dirty="0">
                <a:solidFill>
                  <a:srgbClr val="262626"/>
                </a:solidFill>
              </a:rPr>
            </a:br>
            <a:r>
              <a:rPr lang="en-GB" sz="2400" dirty="0">
                <a:solidFill>
                  <a:srgbClr val="262626"/>
                </a:solidFill>
              </a:rPr>
              <a:t>„</a:t>
            </a:r>
            <a:r>
              <a:rPr lang="en-GB" sz="2400" dirty="0" err="1">
                <a:solidFill>
                  <a:srgbClr val="262626"/>
                </a:solidFill>
              </a:rPr>
              <a:t>Bezpečně</a:t>
            </a:r>
            <a:r>
              <a:rPr lang="en-GB" sz="2400" dirty="0">
                <a:solidFill>
                  <a:srgbClr val="262626"/>
                </a:solidFill>
              </a:rPr>
              <a:t>“ </a:t>
            </a:r>
            <a:r>
              <a:rPr lang="en-GB" sz="2400" dirty="0" err="1">
                <a:solidFill>
                  <a:srgbClr val="262626"/>
                </a:solidFill>
              </a:rPr>
              <a:t>propojeno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zákazníky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262626"/>
                </a:solidFill>
              </a:rPr>
              <a:t>Poskytnuté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neporušené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informace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br>
              <a:rPr lang="cs-CZ" sz="2400" dirty="0">
                <a:solidFill>
                  <a:srgbClr val="262626"/>
                </a:solidFill>
              </a:rPr>
            </a:br>
            <a:r>
              <a:rPr lang="en-GB" sz="2400" dirty="0">
                <a:solidFill>
                  <a:srgbClr val="262626"/>
                </a:solidFill>
              </a:rPr>
              <a:t>od </a:t>
            </a:r>
            <a:r>
              <a:rPr lang="en-GB" sz="2400" dirty="0" err="1">
                <a:solidFill>
                  <a:srgbClr val="262626"/>
                </a:solidFill>
              </a:rPr>
              <a:t>vinice</a:t>
            </a:r>
            <a:r>
              <a:rPr lang="en-GB" sz="2400" dirty="0">
                <a:solidFill>
                  <a:srgbClr val="262626"/>
                </a:solidFill>
              </a:rPr>
              <a:t> po </a:t>
            </a:r>
            <a:r>
              <a:rPr lang="en-GB" sz="2400" dirty="0" err="1">
                <a:solidFill>
                  <a:srgbClr val="262626"/>
                </a:solidFill>
              </a:rPr>
              <a:t>polici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262626"/>
                </a:solidFill>
              </a:rPr>
              <a:t>Nejen</a:t>
            </a:r>
            <a:r>
              <a:rPr lang="en-GB" sz="2400" dirty="0">
                <a:solidFill>
                  <a:srgbClr val="262626"/>
                </a:solidFill>
              </a:rPr>
              <a:t> pro </a:t>
            </a:r>
            <a:r>
              <a:rPr lang="en-GB" sz="2400" dirty="0" err="1">
                <a:solidFill>
                  <a:srgbClr val="262626"/>
                </a:solidFill>
              </a:rPr>
              <a:t>spotřebitele</a:t>
            </a:r>
            <a:r>
              <a:rPr lang="en-GB" sz="2400" dirty="0">
                <a:solidFill>
                  <a:srgbClr val="262626"/>
                </a:solidFill>
              </a:rPr>
              <a:t>, ale</a:t>
            </a:r>
            <a:br>
              <a:rPr lang="cs-CZ" sz="2400" dirty="0">
                <a:solidFill>
                  <a:srgbClr val="262626"/>
                </a:solidFill>
              </a:rPr>
            </a:br>
            <a:r>
              <a:rPr lang="en-GB" sz="2400" dirty="0" err="1">
                <a:solidFill>
                  <a:srgbClr val="262626"/>
                </a:solidFill>
              </a:rPr>
              <a:t>evangelistů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zkušenosti</a:t>
            </a:r>
            <a:endParaRPr lang="en-GB" sz="2400" dirty="0">
              <a:solidFill>
                <a:srgbClr val="262626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r>
              <a:rPr lang="en-IE" sz="1600" dirty="0">
                <a:solidFill>
                  <a:srgbClr val="29608D"/>
                </a:solidFill>
              </a:rPr>
              <a:t>Source:  </a:t>
            </a:r>
            <a:r>
              <a:rPr lang="en-GB" sz="1600" dirty="0">
                <a:solidFill>
                  <a:srgbClr val="29608D"/>
                </a:solidFill>
              </a:rPr>
              <a:t>EU Blockchain Observatory | Online Workshop | November 23th 2020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1A5940B-BDC7-DAA3-2BF6-5FCF00D8B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45" y="134269"/>
            <a:ext cx="4400550" cy="16192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5F61A73-ACEB-98A1-587C-2C600C651B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476" y="3375789"/>
            <a:ext cx="6489008" cy="2864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628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92337" y="291161"/>
            <a:ext cx="6178800" cy="803654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(Blockchain</a:t>
            </a:r>
            <a:r>
              <a:rPr lang="cs-CZ" dirty="0" err="1"/>
              <a:t>ová</a:t>
            </a:r>
            <a:r>
              <a:rPr lang="en-GB" dirty="0"/>
              <a:t>) </a:t>
            </a:r>
            <a:r>
              <a:rPr lang="cs-CZ" dirty="0"/>
              <a:t>Zpráva v lahvi </a:t>
            </a:r>
            <a:r>
              <a:rPr lang="en-GB" dirty="0"/>
              <a:t>(</a:t>
            </a:r>
            <a:r>
              <a:rPr lang="cs-CZ" dirty="0"/>
              <a:t>vína</a:t>
            </a:r>
            <a:r>
              <a:rPr lang="en-GB" dirty="0"/>
              <a:t>)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AF56015-9BD2-7647-43E0-A858417FF63F}"/>
              </a:ext>
            </a:extLst>
          </p:cNvPr>
          <p:cNvSpPr txBox="1"/>
          <p:nvPr/>
        </p:nvSpPr>
        <p:spPr>
          <a:xfrm>
            <a:off x="230471" y="2005130"/>
            <a:ext cx="7510031" cy="587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262626"/>
                </a:solidFill>
              </a:rPr>
              <a:t>A </a:t>
            </a:r>
            <a:r>
              <a:rPr lang="en-GB" sz="2400" dirty="0" err="1">
                <a:solidFill>
                  <a:srgbClr val="262626"/>
                </a:solidFill>
              </a:rPr>
              <a:t>výzvy</a:t>
            </a:r>
            <a:r>
              <a:rPr lang="en-GB" sz="2400" dirty="0">
                <a:solidFill>
                  <a:srgbClr val="262626"/>
                </a:solidFill>
              </a:rPr>
              <a:t>/</a:t>
            </a:r>
            <a:r>
              <a:rPr lang="cs-CZ" sz="2400" dirty="0">
                <a:solidFill>
                  <a:srgbClr val="262626"/>
                </a:solidFill>
              </a:rPr>
              <a:t>překážky</a:t>
            </a:r>
          </a:p>
          <a:p>
            <a:r>
              <a:rPr lang="en-GB" sz="2400" dirty="0">
                <a:solidFill>
                  <a:srgbClr val="262626"/>
                </a:solidFill>
              </a:rPr>
              <a:t>• </a:t>
            </a:r>
            <a:r>
              <a:rPr lang="en-GB" sz="2400" dirty="0" err="1">
                <a:solidFill>
                  <a:srgbClr val="262626"/>
                </a:solidFill>
              </a:rPr>
              <a:t>Žádné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cs-CZ" sz="2400" dirty="0">
                <a:solidFill>
                  <a:srgbClr val="262626"/>
                </a:solidFill>
              </a:rPr>
              <a:t>nástroje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připravené</a:t>
            </a:r>
            <a:r>
              <a:rPr lang="cs-CZ" sz="2400" dirty="0">
                <a:solidFill>
                  <a:srgbClr val="262626"/>
                </a:solidFill>
              </a:rPr>
              <a:t> hned</a:t>
            </a:r>
            <a:r>
              <a:rPr lang="en-GB" sz="2400" dirty="0">
                <a:solidFill>
                  <a:srgbClr val="262626"/>
                </a:solidFill>
              </a:rPr>
              <a:t> k </a:t>
            </a:r>
            <a:r>
              <a:rPr lang="en-GB" sz="2400" dirty="0" err="1">
                <a:solidFill>
                  <a:srgbClr val="262626"/>
                </a:solidFill>
              </a:rPr>
              <a:t>použití</a:t>
            </a:r>
            <a:r>
              <a:rPr lang="cs-CZ" sz="2400" dirty="0">
                <a:solidFill>
                  <a:srgbClr val="262626"/>
                </a:solidFill>
              </a:rPr>
              <a:t>.</a:t>
            </a:r>
          </a:p>
          <a:p>
            <a:r>
              <a:rPr lang="en-GB" sz="2400" dirty="0">
                <a:solidFill>
                  <a:srgbClr val="262626"/>
                </a:solidFill>
              </a:rPr>
              <a:t>• «</a:t>
            </a:r>
            <a:r>
              <a:rPr lang="en-GB" sz="2400" dirty="0" err="1">
                <a:solidFill>
                  <a:srgbClr val="262626"/>
                </a:solidFill>
              </a:rPr>
              <a:t>Ručně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vyráběná</a:t>
            </a:r>
            <a:r>
              <a:rPr lang="en-GB" sz="2400" dirty="0">
                <a:solidFill>
                  <a:srgbClr val="262626"/>
                </a:solidFill>
              </a:rPr>
              <a:t>» </a:t>
            </a:r>
            <a:r>
              <a:rPr lang="en-GB" sz="2400" dirty="0" err="1">
                <a:solidFill>
                  <a:srgbClr val="262626"/>
                </a:solidFill>
              </a:rPr>
              <a:t>řešení</a:t>
            </a:r>
            <a:r>
              <a:rPr lang="en-GB" sz="2400" dirty="0">
                <a:solidFill>
                  <a:srgbClr val="262626"/>
                </a:solidFill>
              </a:rPr>
              <a:t> – </a:t>
            </a:r>
            <a:r>
              <a:rPr lang="cs-CZ" sz="2400" dirty="0">
                <a:solidFill>
                  <a:srgbClr val="262626"/>
                </a:solidFill>
              </a:rPr>
              <a:t>Zvyšuje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počáteční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náklady</a:t>
            </a:r>
            <a:endParaRPr lang="cs-CZ" sz="2400" dirty="0">
              <a:solidFill>
                <a:srgbClr val="262626"/>
              </a:solidFill>
            </a:endParaRPr>
          </a:p>
          <a:p>
            <a:r>
              <a:rPr lang="en-GB" sz="2400" dirty="0">
                <a:solidFill>
                  <a:srgbClr val="262626"/>
                </a:solidFill>
              </a:rPr>
              <a:t>• </a:t>
            </a:r>
            <a:r>
              <a:rPr lang="en-GB" sz="2400" dirty="0" err="1">
                <a:solidFill>
                  <a:srgbClr val="262626"/>
                </a:solidFill>
              </a:rPr>
              <a:t>Problémy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při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pokusu</a:t>
            </a:r>
            <a:r>
              <a:rPr lang="en-GB" sz="2400" dirty="0">
                <a:solidFill>
                  <a:srgbClr val="262626"/>
                </a:solidFill>
              </a:rPr>
              <a:t> o </a:t>
            </a:r>
            <a:r>
              <a:rPr lang="en-GB" sz="2400" dirty="0" err="1">
                <a:solidFill>
                  <a:srgbClr val="262626"/>
                </a:solidFill>
              </a:rPr>
              <a:t>rozšíření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přístupu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ke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všem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produktům</a:t>
            </a:r>
            <a:endParaRPr lang="cs-CZ" sz="2400" dirty="0">
              <a:solidFill>
                <a:srgbClr val="262626"/>
              </a:solidFill>
            </a:endParaRPr>
          </a:p>
          <a:p>
            <a:r>
              <a:rPr lang="en-GB" sz="2400" dirty="0">
                <a:solidFill>
                  <a:srgbClr val="262626"/>
                </a:solidFill>
              </a:rPr>
              <a:t>• </a:t>
            </a:r>
            <a:r>
              <a:rPr lang="en-GB" sz="2400" dirty="0" err="1">
                <a:solidFill>
                  <a:srgbClr val="262626"/>
                </a:solidFill>
              </a:rPr>
              <a:t>Obtížné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budování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kapacit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uvnitř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společnosti</a:t>
            </a:r>
            <a:endParaRPr lang="cs-CZ" sz="2400" dirty="0">
              <a:solidFill>
                <a:srgbClr val="262626"/>
              </a:solidFill>
            </a:endParaRPr>
          </a:p>
          <a:p>
            <a:r>
              <a:rPr lang="en-GB" sz="2400" dirty="0">
                <a:solidFill>
                  <a:srgbClr val="262626"/>
                </a:solidFill>
              </a:rPr>
              <a:t>• </a:t>
            </a:r>
            <a:r>
              <a:rPr lang="en-GB" sz="2400" dirty="0" err="1">
                <a:solidFill>
                  <a:srgbClr val="262626"/>
                </a:solidFill>
              </a:rPr>
              <a:t>Nedostatek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poskytovatelů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blockchainu</a:t>
            </a:r>
            <a:r>
              <a:rPr lang="en-GB" sz="2400" dirty="0">
                <a:solidFill>
                  <a:srgbClr val="262626"/>
                </a:solidFill>
              </a:rPr>
              <a:t> (s </a:t>
            </a:r>
            <a:r>
              <a:rPr lang="en-GB" sz="2400" dirty="0" err="1">
                <a:solidFill>
                  <a:srgbClr val="262626"/>
                </a:solidFill>
              </a:rPr>
              <a:t>prokázanou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odborností</a:t>
            </a:r>
            <a:r>
              <a:rPr lang="en-GB" sz="2400" dirty="0">
                <a:solidFill>
                  <a:srgbClr val="262626"/>
                </a:solidFill>
              </a:rPr>
              <a:t>)</a:t>
            </a:r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r>
              <a:rPr lang="en-IE" sz="1600" dirty="0">
                <a:solidFill>
                  <a:srgbClr val="29608D"/>
                </a:solidFill>
              </a:rPr>
              <a:t>Source:  </a:t>
            </a:r>
            <a:r>
              <a:rPr lang="en-GB" sz="1600" dirty="0">
                <a:solidFill>
                  <a:srgbClr val="29608D"/>
                </a:solidFill>
              </a:rPr>
              <a:t>EU Blockchain Observatory | Online Workshop | November 23th 2020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1A5940B-BDC7-DAA3-2BF6-5FCF00D8B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45" y="134269"/>
            <a:ext cx="4400550" cy="16192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D2AA6CD-4E4E-64DF-A923-90699ECFFC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4972" y="1562132"/>
            <a:ext cx="1852432" cy="510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8588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8AB20F8-388F-B488-7300-3E153C3F4B07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t="7765" b="7765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369F1-8EF6-AE46-9816-72DCBDD8F9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7780" y="2161608"/>
            <a:ext cx="5480760" cy="27432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b="1" i="0" dirty="0">
                <a:effectLst/>
                <a:latin typeface="Roboto" panose="02000000000000000000" pitchFamily="2" charset="0"/>
              </a:rPr>
              <a:t>2.3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Seznamte</a:t>
            </a:r>
            <a:r>
              <a:rPr lang="en-GB" b="1" i="0" dirty="0">
                <a:effectLst/>
                <a:latin typeface="Roboto" panose="02000000000000000000" pitchFamily="2" charset="0"/>
              </a:rPr>
              <a:t> se s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polským</a:t>
            </a:r>
            <a:r>
              <a:rPr lang="en-GB" b="1" i="0" dirty="0">
                <a:effectLst/>
                <a:latin typeface="Roboto" panose="02000000000000000000" pitchFamily="2" charset="0"/>
              </a:rPr>
              <a:t>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prémiovým</a:t>
            </a:r>
            <a:r>
              <a:rPr lang="en-GB" b="1" i="0" dirty="0">
                <a:effectLst/>
                <a:latin typeface="Roboto" panose="02000000000000000000" pitchFamily="2" charset="0"/>
              </a:rPr>
              <a:t>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hovězím</a:t>
            </a:r>
            <a:r>
              <a:rPr lang="en-GB" b="1" i="0" dirty="0">
                <a:effectLst/>
                <a:latin typeface="Roboto" panose="02000000000000000000" pitchFamily="2" charset="0"/>
              </a:rPr>
              <a:t> a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dalšími</a:t>
            </a:r>
            <a:r>
              <a:rPr lang="en-GB" b="1" i="0" dirty="0">
                <a:effectLst/>
                <a:latin typeface="Roboto" panose="02000000000000000000" pitchFamily="2" charset="0"/>
              </a:rPr>
              <a:t>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příklady</a:t>
            </a:r>
            <a:endParaRPr lang="en-US" i="1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9A07C7B-8585-6C4C-BE36-FFD487927B0F}"/>
              </a:ext>
            </a:extLst>
          </p:cNvPr>
          <p:cNvSpPr txBox="1">
            <a:spLocks/>
          </p:cNvSpPr>
          <p:nvPr/>
        </p:nvSpPr>
        <p:spPr>
          <a:xfrm>
            <a:off x="0" y="4103398"/>
            <a:ext cx="6095999" cy="15326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i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709251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C8CA0EC-3203-874B-818E-A3951341F2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4E048F0-9773-C54B-A71E-3C9CFEB59C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78966" y="1959634"/>
            <a:ext cx="6874660" cy="689519"/>
          </a:xfrm>
        </p:spPr>
        <p:txBody>
          <a:bodyPr/>
          <a:lstStyle/>
          <a:p>
            <a:r>
              <a:rPr lang="cs-CZ" dirty="0"/>
              <a:t>Význam</a:t>
            </a:r>
            <a:r>
              <a:rPr lang="en-US" dirty="0"/>
              <a:t> </a:t>
            </a:r>
            <a:r>
              <a:rPr lang="en-US" dirty="0" err="1"/>
              <a:t>případových</a:t>
            </a:r>
            <a:r>
              <a:rPr lang="en-US" dirty="0"/>
              <a:t> </a:t>
            </a:r>
            <a:r>
              <a:rPr lang="en-US" dirty="0" err="1"/>
              <a:t>studií</a:t>
            </a:r>
            <a:r>
              <a:rPr lang="en-US" dirty="0"/>
              <a:t>, </a:t>
            </a:r>
            <a:r>
              <a:rPr lang="en-US" dirty="0" err="1"/>
              <a:t>úvod</a:t>
            </a:r>
            <a:r>
              <a:rPr lang="en-US" dirty="0"/>
              <a:t> </a:t>
            </a:r>
            <a:r>
              <a:rPr lang="en-US" dirty="0" err="1"/>
              <a:t>modulu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B018A2C-261B-FE40-8CCB-12ABA36272E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1085800-9569-4843-B00A-CC81BB1D9B9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78966" y="2641170"/>
            <a:ext cx="6874660" cy="689519"/>
          </a:xfrm>
        </p:spPr>
        <p:txBody>
          <a:bodyPr/>
          <a:lstStyle/>
          <a:p>
            <a:r>
              <a:rPr lang="en-US" dirty="0"/>
              <a:t>Blockchain v Agri Supply Chains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66C7987-60BB-DC47-A0C2-99C652EF4E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B945CA-DD37-8744-AC8D-A87A2B36C598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Vzestup</a:t>
            </a:r>
            <a:r>
              <a:rPr lang="en-US" dirty="0"/>
              <a:t> </a:t>
            </a:r>
            <a:r>
              <a:rPr lang="en-US" dirty="0" err="1"/>
              <a:t>zprostředkovatelských</a:t>
            </a:r>
            <a:r>
              <a:rPr lang="en-US" dirty="0"/>
              <a:t> </a:t>
            </a:r>
            <a:r>
              <a:rPr lang="en-US" dirty="0" err="1"/>
              <a:t>platforem</a:t>
            </a:r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343CF12-FDE6-8849-AC52-1E26D392F86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5691577C-B257-3147-BB4B-29D2F40873A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3478966" y="4285383"/>
            <a:ext cx="6874660" cy="689519"/>
          </a:xfrm>
        </p:spPr>
        <p:txBody>
          <a:bodyPr lIns="91440" tIns="45720" rIns="91440" bIns="45720" anchor="ctr">
            <a:noAutofit/>
          </a:bodyPr>
          <a:lstStyle/>
          <a:p>
            <a:r>
              <a:rPr lang="en-IE" i="0" dirty="0" err="1">
                <a:solidFill>
                  <a:srgbClr val="27262B"/>
                </a:solidFill>
                <a:effectLst/>
                <a:latin typeface="Calibri"/>
                <a:ea typeface="Calibri"/>
                <a:cs typeface="Calibri"/>
              </a:rPr>
              <a:t>Maloobchodníci</a:t>
            </a:r>
            <a:r>
              <a:rPr lang="en-IE" i="0" dirty="0">
                <a:solidFill>
                  <a:srgbClr val="27262B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IE" i="0" dirty="0" err="1">
                <a:solidFill>
                  <a:srgbClr val="27262B"/>
                </a:solidFill>
                <a:effectLst/>
                <a:latin typeface="Calibri"/>
                <a:ea typeface="Calibri"/>
                <a:cs typeface="Calibri"/>
              </a:rPr>
              <a:t>jsou</a:t>
            </a:r>
            <a:r>
              <a:rPr lang="en-IE" i="0" dirty="0">
                <a:solidFill>
                  <a:srgbClr val="27262B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IE" i="0" dirty="0" err="1">
                <a:solidFill>
                  <a:srgbClr val="27262B"/>
                </a:solidFill>
                <a:effectLst/>
                <a:latin typeface="Calibri"/>
                <a:ea typeface="Calibri"/>
                <a:cs typeface="Calibri"/>
              </a:rPr>
              <a:t>na</a:t>
            </a:r>
            <a:r>
              <a:rPr lang="en-IE" i="0" dirty="0">
                <a:solidFill>
                  <a:srgbClr val="27262B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IE" i="0" dirty="0" err="1">
                <a:solidFill>
                  <a:srgbClr val="27262B"/>
                </a:solidFill>
                <a:effectLst/>
                <a:latin typeface="Calibri"/>
                <a:ea typeface="Calibri"/>
                <a:cs typeface="Calibri"/>
              </a:rPr>
              <a:t>palubě</a:t>
            </a:r>
            <a:endParaRPr lang="cs-CZ" i="0" dirty="0">
              <a:solidFill>
                <a:srgbClr val="27262B"/>
              </a:solidFill>
              <a:effectLst/>
              <a:latin typeface="Calibri"/>
              <a:ea typeface="Calibri"/>
              <a:cs typeface="Calibri"/>
            </a:endParaRPr>
          </a:p>
          <a:p>
            <a:endParaRPr lang="en-US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C649836C-4763-0A4B-8068-8B6B3A14D50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F2A8952-1670-2F4B-B3F8-033CA2659F15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 err="1"/>
              <a:t>Učební</a:t>
            </a:r>
            <a:r>
              <a:rPr lang="en-US" dirty="0"/>
              <a:t> </a:t>
            </a:r>
            <a:r>
              <a:rPr lang="en-US" dirty="0" err="1"/>
              <a:t>cvičení</a:t>
            </a:r>
            <a:r>
              <a:rPr lang="en-US" dirty="0"/>
              <a:t> a </a:t>
            </a:r>
            <a:r>
              <a:rPr lang="en-US" dirty="0" err="1"/>
              <a:t>závěry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D062C7B-9BAE-0E43-A6E9-6E98B3E7EBD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cs-CZ" dirty="0"/>
              <a:t>obsahuje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34C198-D1EE-16CC-5C6A-FE46909D5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4400" y="5759509"/>
            <a:ext cx="1638095" cy="3428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517E37-45EA-0097-D5E2-D6E7E50D4A0D}"/>
              </a:ext>
            </a:extLst>
          </p:cNvPr>
          <p:cNvSpPr txBox="1"/>
          <p:nvPr/>
        </p:nvSpPr>
        <p:spPr>
          <a:xfrm>
            <a:off x="9632641" y="6102366"/>
            <a:ext cx="2399373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700" dirty="0" err="1"/>
              <a:t>Financováno</a:t>
            </a:r>
            <a:r>
              <a:rPr lang="en-GB" sz="700" dirty="0"/>
              <a:t> </a:t>
            </a:r>
            <a:r>
              <a:rPr lang="en-GB" sz="700" dirty="0" err="1"/>
              <a:t>Evropskou</a:t>
            </a:r>
            <a:r>
              <a:rPr lang="en-GB" sz="700" dirty="0"/>
              <a:t> </a:t>
            </a:r>
            <a:r>
              <a:rPr lang="en-GB" sz="700" dirty="0" err="1"/>
              <a:t>unií</a:t>
            </a:r>
            <a:r>
              <a:rPr lang="en-GB" sz="700" dirty="0"/>
              <a:t>. </a:t>
            </a:r>
            <a:r>
              <a:rPr lang="en-GB" sz="700" dirty="0" err="1"/>
              <a:t>Názory</a:t>
            </a:r>
            <a:r>
              <a:rPr lang="en-GB" sz="700" dirty="0"/>
              <a:t> </a:t>
            </a:r>
            <a:r>
              <a:rPr lang="en-GB" sz="700" dirty="0" err="1"/>
              <a:t>vyjádřené</a:t>
            </a:r>
            <a:r>
              <a:rPr lang="en-GB" sz="700" dirty="0"/>
              <a:t> </a:t>
            </a:r>
            <a:r>
              <a:rPr lang="en-GB" sz="700" dirty="0" err="1"/>
              <a:t>jsou</a:t>
            </a:r>
            <a:r>
              <a:rPr lang="en-GB" sz="700" dirty="0"/>
              <a:t> </a:t>
            </a:r>
            <a:r>
              <a:rPr lang="en-GB" sz="700" dirty="0" err="1"/>
              <a:t>názory</a:t>
            </a:r>
            <a:r>
              <a:rPr lang="en-GB" sz="700" dirty="0"/>
              <a:t> </a:t>
            </a:r>
            <a:r>
              <a:rPr lang="en-GB" sz="700" dirty="0" err="1"/>
              <a:t>autora</a:t>
            </a:r>
            <a:r>
              <a:rPr lang="en-GB" sz="700" dirty="0"/>
              <a:t> a </a:t>
            </a:r>
            <a:r>
              <a:rPr lang="en-GB" sz="700" dirty="0" err="1"/>
              <a:t>neodráží</a:t>
            </a:r>
            <a:r>
              <a:rPr lang="en-GB" sz="700" dirty="0"/>
              <a:t> </a:t>
            </a:r>
            <a:r>
              <a:rPr lang="en-GB" sz="700" dirty="0" err="1"/>
              <a:t>nutně</a:t>
            </a:r>
            <a:r>
              <a:rPr lang="en-GB" sz="700" dirty="0"/>
              <a:t> </a:t>
            </a:r>
            <a:r>
              <a:rPr lang="en-GB" sz="700" dirty="0" err="1"/>
              <a:t>oficiální</a:t>
            </a:r>
            <a:r>
              <a:rPr lang="en-GB" sz="700" dirty="0"/>
              <a:t> </a:t>
            </a:r>
            <a:r>
              <a:rPr lang="en-GB" sz="700" dirty="0" err="1"/>
              <a:t>stanovisko</a:t>
            </a:r>
            <a:r>
              <a:rPr lang="en-GB" sz="700" dirty="0"/>
              <a:t> </a:t>
            </a:r>
            <a:r>
              <a:rPr lang="en-GB" sz="700" dirty="0" err="1"/>
              <a:t>Evropské</a:t>
            </a:r>
            <a:r>
              <a:rPr lang="en-GB" sz="700" dirty="0"/>
              <a:t> </a:t>
            </a:r>
            <a:r>
              <a:rPr lang="en-GB" sz="700" dirty="0" err="1"/>
              <a:t>unie</a:t>
            </a:r>
            <a:r>
              <a:rPr lang="en-GB" sz="700" dirty="0"/>
              <a:t> </a:t>
            </a:r>
            <a:r>
              <a:rPr lang="en-GB" sz="700" dirty="0" err="1"/>
              <a:t>či</a:t>
            </a:r>
            <a:r>
              <a:rPr lang="en-GB" sz="700" dirty="0"/>
              <a:t> </a:t>
            </a:r>
            <a:r>
              <a:rPr lang="en-GB" sz="700" dirty="0" err="1"/>
              <a:t>Evropské</a:t>
            </a:r>
            <a:r>
              <a:rPr lang="en-GB" sz="700" dirty="0"/>
              <a:t> </a:t>
            </a:r>
            <a:r>
              <a:rPr lang="en-GB" sz="700" dirty="0" err="1"/>
              <a:t>výkonné</a:t>
            </a:r>
            <a:r>
              <a:rPr lang="en-GB" sz="700" dirty="0"/>
              <a:t> </a:t>
            </a:r>
            <a:r>
              <a:rPr lang="en-GB" sz="700" dirty="0" err="1"/>
              <a:t>agentury</a:t>
            </a:r>
            <a:r>
              <a:rPr lang="en-GB" sz="700" dirty="0"/>
              <a:t> pro </a:t>
            </a:r>
            <a:r>
              <a:rPr lang="en-GB" sz="700" dirty="0" err="1"/>
              <a:t>vzdělávání</a:t>
            </a:r>
            <a:r>
              <a:rPr lang="en-GB" sz="700" dirty="0"/>
              <a:t> a </a:t>
            </a:r>
            <a:r>
              <a:rPr lang="en-GB" sz="700" dirty="0" err="1"/>
              <a:t>kulturu</a:t>
            </a:r>
            <a:r>
              <a:rPr lang="en-GB" sz="700" dirty="0"/>
              <a:t> (EACEA).  </a:t>
            </a:r>
            <a:r>
              <a:rPr lang="en-GB" sz="700" dirty="0" err="1"/>
              <a:t>Evropská</a:t>
            </a:r>
            <a:r>
              <a:rPr lang="en-GB" sz="700" dirty="0"/>
              <a:t> </a:t>
            </a:r>
            <a:r>
              <a:rPr lang="en-GB" sz="700" dirty="0" err="1"/>
              <a:t>unie</a:t>
            </a:r>
            <a:r>
              <a:rPr lang="en-GB" sz="700" dirty="0"/>
              <a:t> ani EACEA za </a:t>
            </a:r>
            <a:r>
              <a:rPr lang="en-GB" sz="700" dirty="0" err="1"/>
              <a:t>vyjádřené</a:t>
            </a:r>
            <a:r>
              <a:rPr lang="en-GB" sz="700" dirty="0"/>
              <a:t> </a:t>
            </a:r>
            <a:r>
              <a:rPr lang="en-GB" sz="700" dirty="0" err="1"/>
              <a:t>názory</a:t>
            </a:r>
            <a:r>
              <a:rPr lang="en-GB" sz="700" dirty="0"/>
              <a:t> </a:t>
            </a:r>
            <a:r>
              <a:rPr lang="en-GB" sz="700" dirty="0" err="1"/>
              <a:t>nenese</a:t>
            </a:r>
            <a:r>
              <a:rPr lang="en-GB" sz="700" dirty="0"/>
              <a:t> </a:t>
            </a:r>
            <a:r>
              <a:rPr lang="en-GB" sz="700" dirty="0" err="1"/>
              <a:t>odpovědnost</a:t>
            </a:r>
            <a:r>
              <a:rPr lang="en-GB" sz="7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860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5900" y="291161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Pilotní</a:t>
            </a:r>
            <a:r>
              <a:rPr lang="en-US" dirty="0"/>
              <a:t> </a:t>
            </a:r>
            <a:r>
              <a:rPr lang="en-US" dirty="0" err="1"/>
              <a:t>projekt</a:t>
            </a:r>
            <a:r>
              <a:rPr lang="en-US" dirty="0"/>
              <a:t> o </a:t>
            </a:r>
            <a:r>
              <a:rPr lang="en-US" dirty="0" err="1"/>
              <a:t>využití</a:t>
            </a:r>
            <a:r>
              <a:rPr lang="en-US" dirty="0"/>
              <a:t> </a:t>
            </a:r>
            <a:r>
              <a:rPr lang="en-US" dirty="0" err="1"/>
              <a:t>technologií</a:t>
            </a:r>
            <a:r>
              <a:rPr lang="en-US" dirty="0"/>
              <a:t> Blockchain a IoT</a:t>
            </a:r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375900" y="959963"/>
            <a:ext cx="96046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>
                <a:solidFill>
                  <a:srgbClr val="262626"/>
                </a:solidFill>
              </a:rPr>
              <a:t>Polish Premium Beef </a:t>
            </a:r>
            <a:r>
              <a:rPr lang="en-GB" sz="2400" dirty="0" err="1">
                <a:solidFill>
                  <a:srgbClr val="262626"/>
                </a:solidFill>
              </a:rPr>
              <a:t>byl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pilotní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projekt</a:t>
            </a:r>
            <a:r>
              <a:rPr lang="en-GB" sz="2400" dirty="0">
                <a:solidFill>
                  <a:srgbClr val="262626"/>
                </a:solidFill>
              </a:rPr>
              <a:t> o </a:t>
            </a:r>
            <a:r>
              <a:rPr lang="en-GB" sz="2400" dirty="0" err="1">
                <a:solidFill>
                  <a:srgbClr val="262626"/>
                </a:solidFill>
              </a:rPr>
              <a:t>využití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blockchainu</a:t>
            </a:r>
            <a:r>
              <a:rPr lang="en-GB" sz="2400" dirty="0">
                <a:solidFill>
                  <a:srgbClr val="262626"/>
                </a:solidFill>
              </a:rPr>
              <a:t> a IoT </a:t>
            </a:r>
            <a:r>
              <a:rPr lang="en-GB" sz="2400" dirty="0" err="1">
                <a:solidFill>
                  <a:srgbClr val="262626"/>
                </a:solidFill>
              </a:rPr>
              <a:t>technologií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ve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spolupráci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mezi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farmáři</a:t>
            </a:r>
            <a:r>
              <a:rPr lang="en-GB" sz="2400" dirty="0">
                <a:solidFill>
                  <a:srgbClr val="262626"/>
                </a:solidFill>
              </a:rPr>
              <a:t>, </a:t>
            </a:r>
            <a:r>
              <a:rPr lang="en-GB" sz="2400" dirty="0" err="1">
                <a:solidFill>
                  <a:srgbClr val="262626"/>
                </a:solidFill>
              </a:rPr>
              <a:t>zpracovateli</a:t>
            </a:r>
            <a:r>
              <a:rPr lang="en-GB" sz="2400" dirty="0">
                <a:solidFill>
                  <a:srgbClr val="262626"/>
                </a:solidFill>
              </a:rPr>
              <a:t> a </a:t>
            </a:r>
            <a:r>
              <a:rPr lang="en-GB" sz="2400" dirty="0" err="1">
                <a:solidFill>
                  <a:srgbClr val="262626"/>
                </a:solidFill>
              </a:rPr>
              <a:t>poradci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při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produkci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vysoce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kvalitního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hovězího</a:t>
            </a:r>
            <a:r>
              <a:rPr lang="en-GB" sz="2400" dirty="0">
                <a:solidFill>
                  <a:srgbClr val="262626"/>
                </a:solidFill>
              </a:rPr>
              <a:t> masa.</a:t>
            </a:r>
            <a:endParaRPr lang="en-GB" sz="2200" i="0" dirty="0">
              <a:solidFill>
                <a:srgbClr val="262626"/>
              </a:solidFill>
              <a:effectLst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F56015-9BD2-7647-43E0-A858417FF63F}"/>
              </a:ext>
            </a:extLst>
          </p:cNvPr>
          <p:cNvSpPr txBox="1"/>
          <p:nvPr/>
        </p:nvSpPr>
        <p:spPr>
          <a:xfrm>
            <a:off x="417160" y="2297483"/>
            <a:ext cx="98313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400" dirty="0">
                <a:hlinkClick r:id="rId2"/>
              </a:rPr>
              <a:t>Polish Premium </a:t>
            </a:r>
            <a:r>
              <a:rPr lang="en-IE" sz="2400" dirty="0" err="1">
                <a:hlinkClick r:id="rId2"/>
              </a:rPr>
              <a:t>Bief</a:t>
            </a:r>
            <a:r>
              <a:rPr lang="en-IE" sz="2400" dirty="0">
                <a:hlinkClick r:id="rId2"/>
              </a:rPr>
              <a:t> Pilot Project - </a:t>
            </a:r>
            <a:r>
              <a:rPr lang="en-IE" sz="2400" dirty="0" err="1">
                <a:hlinkClick r:id="rId2"/>
              </a:rPr>
              <a:t>Agreco</a:t>
            </a:r>
            <a:r>
              <a:rPr lang="en-IE" sz="2400" dirty="0">
                <a:hlinkClick r:id="rId2"/>
              </a:rPr>
              <a:t> | PDF | Sustainability | Foods (scribd.com)</a:t>
            </a:r>
            <a:endParaRPr lang="en-IE" sz="2400" dirty="0">
              <a:solidFill>
                <a:srgbClr val="262626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290946-C509-CC1F-E19A-5A2D4D26E05F}"/>
              </a:ext>
            </a:extLst>
          </p:cNvPr>
          <p:cNvSpPr txBox="1"/>
          <p:nvPr/>
        </p:nvSpPr>
        <p:spPr>
          <a:xfrm>
            <a:off x="622006" y="6285826"/>
            <a:ext cx="66878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www.agrego.pl</a:t>
            </a:r>
            <a:endParaRPr lang="en-IE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30450A4-ACF3-2144-E45A-B9C5FE1C2E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8888" y="2727583"/>
            <a:ext cx="3602445" cy="392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1166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19489" y="568022"/>
            <a:ext cx="6178800" cy="803654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Od </a:t>
            </a:r>
            <a:r>
              <a:rPr lang="en-GB" dirty="0" err="1"/>
              <a:t>pomerančů</a:t>
            </a:r>
            <a:r>
              <a:rPr lang="en-GB" dirty="0"/>
              <a:t> po </a:t>
            </a:r>
            <a:r>
              <a:rPr lang="en-GB" dirty="0" err="1"/>
              <a:t>džus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AF56015-9BD2-7647-43E0-A858417FF63F}"/>
              </a:ext>
            </a:extLst>
          </p:cNvPr>
          <p:cNvSpPr txBox="1"/>
          <p:nvPr/>
        </p:nvSpPr>
        <p:spPr>
          <a:xfrm>
            <a:off x="176550" y="1371676"/>
            <a:ext cx="8308231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400" dirty="0">
                <a:solidFill>
                  <a:srgbClr val="262626"/>
                </a:solidFill>
              </a:rPr>
              <a:t>V Brazílii pracuje Albert </a:t>
            </a:r>
            <a:r>
              <a:rPr lang="cs-CZ" sz="2400" dirty="0" err="1">
                <a:solidFill>
                  <a:srgbClr val="262626"/>
                </a:solidFill>
              </a:rPr>
              <a:t>Heijn</a:t>
            </a:r>
            <a:r>
              <a:rPr lang="cs-CZ" sz="2400" dirty="0">
                <a:solidFill>
                  <a:srgbClr val="262626"/>
                </a:solidFill>
              </a:rPr>
              <a:t> s pomerančovníkovými háji LDC </a:t>
            </a:r>
            <a:r>
              <a:rPr lang="cs-CZ" sz="2400" dirty="0" err="1">
                <a:solidFill>
                  <a:srgbClr val="262626"/>
                </a:solidFill>
              </a:rPr>
              <a:t>Juice</a:t>
            </a:r>
            <a:r>
              <a:rPr lang="cs-CZ" sz="2400" dirty="0">
                <a:solidFill>
                  <a:srgbClr val="262626"/>
                </a:solidFill>
              </a:rPr>
              <a:t>, kde se ovoce sklízí. Pomeranče se sbírají ručně na plantážích a sbírají se do velkých sítí. V tomto kroku jsou ověřeny a přidány do blockchainu následující certifikáty, kontroly a data</a:t>
            </a:r>
          </a:p>
          <a:p>
            <a:endParaRPr lang="en-GB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Období sklizně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Umístění a název plantáže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Certifikát </a:t>
            </a:r>
            <a:r>
              <a:rPr lang="cs-CZ" sz="2400" dirty="0" err="1">
                <a:solidFill>
                  <a:srgbClr val="262626"/>
                </a:solidFill>
              </a:rPr>
              <a:t>Rainforest</a:t>
            </a:r>
            <a:r>
              <a:rPr lang="cs-CZ" sz="2400" dirty="0">
                <a:solidFill>
                  <a:srgbClr val="262626"/>
                </a:solidFill>
              </a:rPr>
              <a:t> </a:t>
            </a:r>
            <a:r>
              <a:rPr lang="cs-CZ" sz="2400" dirty="0" err="1">
                <a:solidFill>
                  <a:srgbClr val="262626"/>
                </a:solidFill>
              </a:rPr>
              <a:t>Alliance</a:t>
            </a:r>
            <a:r>
              <a:rPr lang="cs-CZ" sz="2400" dirty="0">
                <a:solidFill>
                  <a:srgbClr val="262626"/>
                </a:solidFill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Odpovědné a etické pracovní podmínky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262626"/>
              </a:solidFill>
            </a:endParaRPr>
          </a:p>
          <a:p>
            <a:r>
              <a:rPr lang="cs-CZ" sz="2400" dirty="0">
                <a:solidFill>
                  <a:srgbClr val="262626"/>
                </a:solidFill>
              </a:rPr>
              <a:t>Přečtěte si více </a:t>
            </a:r>
            <a:r>
              <a:rPr lang="en-IE" sz="2400" dirty="0">
                <a:hlinkClick r:id="rId2"/>
              </a:rPr>
              <a:t>Juicy details: Albert </a:t>
            </a:r>
            <a:r>
              <a:rPr lang="en-IE" sz="2400" dirty="0" err="1">
                <a:hlinkClick r:id="rId2"/>
              </a:rPr>
              <a:t>Heijn</a:t>
            </a:r>
            <a:r>
              <a:rPr lang="en-IE" sz="2400" dirty="0">
                <a:hlinkClick r:id="rId2"/>
              </a:rPr>
              <a:t> uses blockchain to make orange juice production transparent | </a:t>
            </a:r>
            <a:r>
              <a:rPr lang="en-IE" sz="2400" dirty="0" err="1">
                <a:hlinkClick r:id="rId2"/>
              </a:rPr>
              <a:t>Ahold</a:t>
            </a:r>
            <a:r>
              <a:rPr lang="en-IE" sz="2400" dirty="0">
                <a:hlinkClick r:id="rId2"/>
              </a:rPr>
              <a:t> Delhaize</a:t>
            </a:r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D82773E-0828-02CC-8D26-5E53AEB7D6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2596" y="0"/>
            <a:ext cx="36413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98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DE6B06-E517-A44D-93E9-58E8C9D1D2E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41760" y="2817221"/>
            <a:ext cx="5150436" cy="2757828"/>
          </a:xfrm>
        </p:spPr>
        <p:txBody>
          <a:bodyPr/>
          <a:lstStyle/>
          <a:p>
            <a:r>
              <a:rPr lang="en-US" dirty="0" err="1"/>
              <a:t>Vzestup</a:t>
            </a:r>
            <a:r>
              <a:rPr lang="en-US" dirty="0"/>
              <a:t> </a:t>
            </a:r>
            <a:r>
              <a:rPr lang="en-US" dirty="0" err="1"/>
              <a:t>zprostředkovatelských</a:t>
            </a:r>
            <a:r>
              <a:rPr lang="en-US" dirty="0"/>
              <a:t> </a:t>
            </a:r>
            <a:r>
              <a:rPr lang="en-US" dirty="0" err="1"/>
              <a:t>platforem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3E186E-EEE8-784F-BE9F-48BF925F13E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8766579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8AB20F8-388F-B488-7300-3E153C3F4B07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t="7765" b="7765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369F1-8EF6-AE46-9816-72DCBDD8F9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7780" y="1906416"/>
            <a:ext cx="5480760" cy="2743201"/>
          </a:xfrm>
          <a:prstGeom prst="rect">
            <a:avLst/>
          </a:prstGeom>
        </p:spPr>
        <p:txBody>
          <a:bodyPr/>
          <a:lstStyle/>
          <a:p>
            <a:r>
              <a:rPr lang="cs-CZ" b="1" i="0" dirty="0"/>
              <a:t>3.1 Seznamte se s proveniencí </a:t>
            </a:r>
            <a:r>
              <a:rPr lang="cs-CZ" i="0" dirty="0"/>
              <a:t>Britská společnost </a:t>
            </a:r>
            <a:r>
              <a:rPr lang="cs-CZ" i="0" dirty="0" err="1"/>
              <a:t>Revolutionizing</a:t>
            </a:r>
            <a:r>
              <a:rPr lang="cs-CZ" i="0" dirty="0"/>
              <a:t> </a:t>
            </a:r>
            <a:r>
              <a:rPr lang="cs-CZ" i="0" dirty="0" err="1"/>
              <a:t>Transparency</a:t>
            </a:r>
            <a:endParaRPr lang="cs-CZ" i="0" dirty="0"/>
          </a:p>
          <a:p>
            <a:r>
              <a:rPr lang="en-GB" b="0" i="0" dirty="0">
                <a:effectLst/>
                <a:latin typeface="Roboto" panose="02000000000000000000" pitchFamily="2" charset="0"/>
              </a:rPr>
              <a:t>https://www.provenance.org/</a:t>
            </a:r>
          </a:p>
          <a:p>
            <a:endParaRPr lang="en-US" i="1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9A07C7B-8585-6C4C-BE36-FFD487927B0F}"/>
              </a:ext>
            </a:extLst>
          </p:cNvPr>
          <p:cNvSpPr txBox="1">
            <a:spLocks/>
          </p:cNvSpPr>
          <p:nvPr/>
        </p:nvSpPr>
        <p:spPr>
          <a:xfrm>
            <a:off x="0" y="4103398"/>
            <a:ext cx="6095999" cy="15326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i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789505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6A9D56"/>
                </a:solidFill>
              </a:rPr>
              <a:t>PROVEN</a:t>
            </a:r>
            <a:r>
              <a:rPr lang="cs-CZ" dirty="0">
                <a:solidFill>
                  <a:srgbClr val="6A9D56"/>
                </a:solidFill>
              </a:rPr>
              <a:t>IE</a:t>
            </a:r>
            <a:r>
              <a:rPr lang="en-US" dirty="0">
                <a:solidFill>
                  <a:srgbClr val="6A9D56"/>
                </a:solidFill>
              </a:rPr>
              <a:t>NCE  </a:t>
            </a:r>
            <a:r>
              <a:rPr lang="en-GB" b="0" i="0" dirty="0">
                <a:solidFill>
                  <a:srgbClr val="6A9D56"/>
                </a:solidFill>
                <a:effectLst/>
                <a:latin typeface="Roboto" panose="02000000000000000000" pitchFamily="2" charset="0"/>
              </a:rPr>
              <a:t>https://www.provenance.org/</a:t>
            </a:r>
          </a:p>
          <a:p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87282" y="864073"/>
            <a:ext cx="999044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cs-CZ" sz="2400" dirty="0">
                <a:solidFill>
                  <a:srgbClr val="262626"/>
                </a:solidFill>
              </a:rPr>
              <a:t>Společnost byla založena v roce 2013 </a:t>
            </a:r>
            <a:r>
              <a:rPr lang="cs-CZ" sz="2400" dirty="0" err="1">
                <a:solidFill>
                  <a:srgbClr val="262626"/>
                </a:solidFill>
              </a:rPr>
              <a:t>Jessi</a:t>
            </a:r>
            <a:r>
              <a:rPr lang="cs-CZ" sz="2400" dirty="0">
                <a:solidFill>
                  <a:srgbClr val="262626"/>
                </a:solidFill>
              </a:rPr>
              <a:t> </a:t>
            </a:r>
            <a:r>
              <a:rPr lang="cs-CZ" sz="2400" dirty="0" err="1">
                <a:solidFill>
                  <a:srgbClr val="262626"/>
                </a:solidFill>
              </a:rPr>
              <a:t>Baker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</a:t>
            </a:r>
          </a:p>
          <a:p>
            <a:pPr algn="l"/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</a:p>
          <a:p>
            <a:pPr algn="l"/>
            <a:r>
              <a:rPr lang="en-GB" sz="2400" b="0" i="0" dirty="0">
                <a:solidFill>
                  <a:srgbClr val="262626"/>
                </a:solidFill>
                <a:effectLst/>
              </a:rPr>
              <a:t>Mis</a:t>
            </a:r>
            <a:r>
              <a:rPr lang="cs-CZ" sz="2400" b="0" i="0" dirty="0">
                <a:solidFill>
                  <a:srgbClr val="262626"/>
                </a:solidFill>
                <a:effectLst/>
              </a:rPr>
              <a:t>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: </a:t>
            </a:r>
            <a:r>
              <a:rPr lang="cs-CZ" sz="2400" dirty="0">
                <a:solidFill>
                  <a:srgbClr val="262626"/>
                </a:solidFill>
              </a:rPr>
              <a:t>Umožnění značkám, aby podnikly kroky k větší transparentnosti.</a:t>
            </a:r>
          </a:p>
          <a:p>
            <a:pPr algn="l"/>
            <a:r>
              <a:rPr lang="cs-CZ" sz="2400" b="0" i="0" dirty="0">
                <a:solidFill>
                  <a:srgbClr val="262626"/>
                </a:solidFill>
                <a:effectLst/>
              </a:rPr>
              <a:t>Nástroj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: </a:t>
            </a:r>
            <a:r>
              <a:rPr lang="cs-CZ" sz="2400" dirty="0">
                <a:solidFill>
                  <a:srgbClr val="262626"/>
                </a:solidFill>
              </a:rPr>
              <a:t>Platforma založená na blockchainu pro sledování původu produktů.</a:t>
            </a:r>
            <a:endParaRPr lang="en-GB" sz="2400" b="0" i="0" dirty="0">
              <a:solidFill>
                <a:srgbClr val="262626"/>
              </a:solidFill>
              <a:effectLst/>
            </a:endParaRPr>
          </a:p>
          <a:p>
            <a:pPr algn="l"/>
            <a:r>
              <a:rPr lang="en-GB" sz="2400" b="0" i="0" dirty="0">
                <a:solidFill>
                  <a:srgbClr val="262626"/>
                </a:solidFill>
                <a:effectLst/>
              </a:rPr>
              <a:t>  </a:t>
            </a:r>
          </a:p>
          <a:p>
            <a:r>
              <a:rPr lang="cs-CZ" sz="2400" dirty="0" err="1">
                <a:solidFill>
                  <a:srgbClr val="262626"/>
                </a:solidFill>
              </a:rPr>
              <a:t>Jessi</a:t>
            </a:r>
            <a:r>
              <a:rPr lang="cs-CZ" sz="2400" dirty="0">
                <a:solidFill>
                  <a:srgbClr val="262626"/>
                </a:solidFill>
              </a:rPr>
              <a:t> </a:t>
            </a:r>
            <a:r>
              <a:rPr lang="cs-CZ" sz="2400" dirty="0" err="1">
                <a:solidFill>
                  <a:srgbClr val="262626"/>
                </a:solidFill>
              </a:rPr>
              <a:t>Baker</a:t>
            </a:r>
            <a:r>
              <a:rPr lang="cs-CZ" sz="2400" dirty="0">
                <a:solidFill>
                  <a:srgbClr val="262626"/>
                </a:solidFill>
              </a:rPr>
              <a:t> rozpoznala nesoulad mezi produkty a jejich původem. S magisterským titulem v oboru strojírenství (Cambridge University) a designu (</a:t>
            </a:r>
            <a:r>
              <a:rPr lang="cs-CZ" sz="2400" dirty="0" err="1">
                <a:solidFill>
                  <a:srgbClr val="262626"/>
                </a:solidFill>
              </a:rPr>
              <a:t>Royal</a:t>
            </a:r>
            <a:r>
              <a:rPr lang="cs-CZ" sz="2400" dirty="0">
                <a:solidFill>
                  <a:srgbClr val="262626"/>
                </a:solidFill>
              </a:rPr>
              <a:t> </a:t>
            </a:r>
            <a:r>
              <a:rPr lang="cs-CZ" sz="2400" dirty="0" err="1">
                <a:solidFill>
                  <a:srgbClr val="262626"/>
                </a:solidFill>
              </a:rPr>
              <a:t>College</a:t>
            </a:r>
            <a:r>
              <a:rPr lang="cs-CZ" sz="2400" dirty="0">
                <a:solidFill>
                  <a:srgbClr val="262626"/>
                </a:solidFill>
              </a:rPr>
              <a:t> </a:t>
            </a:r>
            <a:r>
              <a:rPr lang="cs-CZ" sz="2400" dirty="0" err="1">
                <a:solidFill>
                  <a:srgbClr val="262626"/>
                </a:solidFill>
              </a:rPr>
              <a:t>of</a:t>
            </a:r>
            <a:r>
              <a:rPr lang="cs-CZ" sz="2400" dirty="0">
                <a:solidFill>
                  <a:srgbClr val="262626"/>
                </a:solidFill>
              </a:rPr>
              <a:t> Art) založila </a:t>
            </a:r>
            <a:r>
              <a:rPr lang="cs-CZ" sz="2400" dirty="0" err="1">
                <a:solidFill>
                  <a:srgbClr val="262626"/>
                </a:solidFill>
              </a:rPr>
              <a:t>Provenance</a:t>
            </a:r>
            <a:r>
              <a:rPr lang="cs-CZ" sz="2400" dirty="0">
                <a:solidFill>
                  <a:srgbClr val="262626"/>
                </a:solidFill>
              </a:rPr>
              <a:t> a zatímco studovala doktorát z informatiky (UCL).</a:t>
            </a:r>
          </a:p>
          <a:p>
            <a:endParaRPr lang="en-GB" sz="2400" dirty="0">
              <a:solidFill>
                <a:srgbClr val="262626"/>
              </a:solidFill>
            </a:endParaRPr>
          </a:p>
          <a:p>
            <a:r>
              <a:rPr lang="cs-CZ" sz="2400" dirty="0" err="1">
                <a:solidFill>
                  <a:srgbClr val="262626"/>
                </a:solidFill>
              </a:rPr>
              <a:t>Provenance</a:t>
            </a:r>
            <a:r>
              <a:rPr lang="cs-CZ" sz="2400" dirty="0">
                <a:solidFill>
                  <a:srgbClr val="262626"/>
                </a:solidFill>
              </a:rPr>
              <a:t> je digitální platforma umožňující výrobcům, výrobcům a maloobchodníkům sledovat cestu lidí, míst a přísad za jejich produkty. Používají technologie blockchainu a chytrého značkování k převratu v transparentnosti dodavatelského řetězce. S </a:t>
            </a:r>
            <a:r>
              <a:rPr lang="cs-CZ" sz="2400" dirty="0" err="1">
                <a:solidFill>
                  <a:srgbClr val="262626"/>
                </a:solidFill>
              </a:rPr>
              <a:t>Provenance</a:t>
            </a:r>
            <a:r>
              <a:rPr lang="cs-CZ" sz="2400" dirty="0">
                <a:solidFill>
                  <a:srgbClr val="262626"/>
                </a:solidFill>
              </a:rPr>
              <a:t> mohou podniky drasticky snížit rizika ve svém dodavatelském řetězci a podpořit novou formu důvěry spotřebitelů.</a:t>
            </a:r>
            <a:endParaRPr lang="en-GB" sz="2400" b="0" i="0" dirty="0">
              <a:solidFill>
                <a:srgbClr val="26262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861678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PROVENANCE, </a:t>
            </a:r>
            <a:r>
              <a:rPr lang="cs-CZ" dirty="0">
                <a:solidFill>
                  <a:srgbClr val="29608D"/>
                </a:solidFill>
              </a:rPr>
              <a:t>průkopnická společnost</a:t>
            </a:r>
            <a:endParaRPr lang="en-US" dirty="0">
              <a:solidFill>
                <a:srgbClr val="29608D"/>
              </a:solidFill>
            </a:endParaRPr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673355" y="970339"/>
            <a:ext cx="9715293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262626"/>
                </a:solidFill>
              </a:rPr>
              <a:t>Jako hrdý sociální podnik a B </a:t>
            </a:r>
            <a:r>
              <a:rPr lang="cs-CZ" sz="2400" dirty="0" err="1">
                <a:solidFill>
                  <a:srgbClr val="262626"/>
                </a:solidFill>
              </a:rPr>
              <a:t>Corp</a:t>
            </a:r>
            <a:r>
              <a:rPr lang="cs-CZ" sz="2400" dirty="0">
                <a:solidFill>
                  <a:srgbClr val="262626"/>
                </a:solidFill>
              </a:rPr>
              <a:t> jsou odhodláni učinit z podnikání sílu pro dobro. </a:t>
            </a:r>
            <a:r>
              <a:rPr lang="cs-CZ" sz="2400" dirty="0" err="1">
                <a:solidFill>
                  <a:srgbClr val="262626"/>
                </a:solidFill>
              </a:rPr>
              <a:t>Provenance</a:t>
            </a:r>
            <a:r>
              <a:rPr lang="cs-CZ" sz="2400" dirty="0">
                <a:solidFill>
                  <a:srgbClr val="262626"/>
                </a:solidFill>
              </a:rPr>
              <a:t>, která jako první použila technologii blockchain v dodavatelském řetězci v roce 2013, nyní spolupracuje s podniky ve Spojeném království a napříč globálními dodavatelskými řetězci, včetně supermarketů </a:t>
            </a:r>
            <a:r>
              <a:rPr lang="cs-CZ" sz="2400" dirty="0" err="1">
                <a:solidFill>
                  <a:srgbClr val="262626"/>
                </a:solidFill>
              </a:rPr>
              <a:t>The</a:t>
            </a:r>
            <a:r>
              <a:rPr lang="cs-CZ" sz="2400" dirty="0">
                <a:solidFill>
                  <a:srgbClr val="262626"/>
                </a:solidFill>
              </a:rPr>
              <a:t> Co-op, </a:t>
            </a:r>
            <a:r>
              <a:rPr lang="cs-CZ" sz="2400" dirty="0" err="1">
                <a:solidFill>
                  <a:srgbClr val="262626"/>
                </a:solidFill>
              </a:rPr>
              <a:t>Sainsbury's</a:t>
            </a:r>
            <a:r>
              <a:rPr lang="cs-CZ" sz="2400" dirty="0">
                <a:solidFill>
                  <a:srgbClr val="262626"/>
                </a:solidFill>
              </a:rPr>
              <a:t>, </a:t>
            </a:r>
            <a:r>
              <a:rPr lang="cs-CZ" sz="2400" dirty="0" err="1">
                <a:solidFill>
                  <a:srgbClr val="262626"/>
                </a:solidFill>
              </a:rPr>
              <a:t>Unilever</a:t>
            </a:r>
            <a:r>
              <a:rPr lang="cs-CZ" sz="2400" dirty="0">
                <a:solidFill>
                  <a:srgbClr val="262626"/>
                </a:solidFill>
              </a:rPr>
              <a:t>, Světové banky, Greenpeace, ekologických certifikovaných farem v celé Evropě a luxusní značky v potravinářském a módním průmyslu. </a:t>
            </a:r>
          </a:p>
          <a:p>
            <a:r>
              <a:rPr lang="cs-CZ" sz="2400" dirty="0">
                <a:solidFill>
                  <a:srgbClr val="262626"/>
                </a:solidFill>
              </a:rPr>
              <a:t>Jsou členem nadace Ellen </a:t>
            </a:r>
            <a:r>
              <a:rPr lang="cs-CZ" sz="2400" dirty="0" err="1">
                <a:solidFill>
                  <a:srgbClr val="262626"/>
                </a:solidFill>
              </a:rPr>
              <a:t>MacArthur</a:t>
            </a:r>
            <a:r>
              <a:rPr lang="cs-CZ" sz="2400" dirty="0">
                <a:solidFill>
                  <a:srgbClr val="262626"/>
                </a:solidFill>
              </a:rPr>
              <a:t> CE100 – průkopnického systému otevřené sledovatelnosti pro oběhové hospodářství a v roce 2017 se objevila ve více než 100 zpravodajských titulech.</a:t>
            </a:r>
          </a:p>
          <a:p>
            <a:endParaRPr lang="en-GB" sz="1800" b="0" i="0" dirty="0">
              <a:solidFill>
                <a:srgbClr val="7A7A7A"/>
              </a:solidFill>
              <a:effectLst/>
            </a:endParaRPr>
          </a:p>
          <a:p>
            <a:pPr algn="l"/>
            <a:r>
              <a:rPr lang="cs-CZ" sz="2400" b="1" i="0" dirty="0">
                <a:solidFill>
                  <a:srgbClr val="ECECEC"/>
                </a:solidFill>
                <a:effectLst/>
                <a:highlight>
                  <a:srgbClr val="6A9D56"/>
                </a:highlight>
              </a:rPr>
              <a:t>DÁLE SI PŘEČTĚTE</a:t>
            </a:r>
            <a:endParaRPr lang="en-GB" sz="2400" b="0" i="0" dirty="0">
              <a:solidFill>
                <a:srgbClr val="7A7A7A"/>
              </a:solidFill>
              <a:effectLst/>
              <a:highlight>
                <a:srgbClr val="6A9D56"/>
              </a:highlight>
            </a:endParaRPr>
          </a:p>
          <a:p>
            <a:pPr algn="l"/>
            <a:endParaRPr lang="en-GB" sz="2400" b="0" i="0" dirty="0">
              <a:solidFill>
                <a:srgbClr val="7A7A7A"/>
              </a:solidFill>
              <a:effectLst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2400" b="0" i="0" dirty="0">
                <a:solidFill>
                  <a:srgbClr val="262626"/>
                </a:solidFill>
                <a:effectLst/>
              </a:rPr>
              <a:t>TechCrunch – Provenance’s Story </a:t>
            </a:r>
            <a:r>
              <a:rPr lang="en-GB" sz="2400" b="0" i="0" dirty="0">
                <a:solidFill>
                  <a:srgbClr val="7A7A7A"/>
                </a:solidFill>
                <a:effectLst/>
                <a:hlinkClick r:id="rId2"/>
              </a:rPr>
              <a:t>https://techcrunch.com/2015/09/21/provenance-aims-to-use-blockchain-technology-to-prove-authenticity/</a:t>
            </a:r>
            <a:r>
              <a:rPr lang="en-GB" sz="2400" b="0" i="0" dirty="0">
                <a:solidFill>
                  <a:srgbClr val="7A7A7A"/>
                </a:solidFill>
                <a:effectLst/>
              </a:rPr>
              <a:t> </a:t>
            </a:r>
          </a:p>
          <a:p>
            <a:pPr algn="l"/>
            <a:endParaRPr lang="en-GB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06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609859-F9E5-1140-8DE2-548E2441BEF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37276" y="1213051"/>
            <a:ext cx="5709682" cy="3913188"/>
          </a:xfrm>
          <a:prstGeom prst="rect">
            <a:avLst/>
          </a:prstGeom>
        </p:spPr>
        <p:txBody>
          <a:bodyPr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dirty="0"/>
              <a:t>Počáteční skepticismus ohledně aplikace blockchainu mimo finance.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dirty="0"/>
              <a:t>Začlenění značek do konceptu.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dirty="0"/>
              <a:t>Integrace s různorodými a složitými dodavatelskými řetězci.</a:t>
            </a:r>
            <a:endParaRPr lang="en-GB" sz="2400" dirty="0">
              <a:solidFill>
                <a:srgbClr val="262626"/>
              </a:solidFill>
            </a:endParaRPr>
          </a:p>
          <a:p>
            <a:pPr marL="0" indent="0" algn="l"/>
            <a:r>
              <a:rPr lang="cs-CZ" dirty="0"/>
              <a:t>Podívejte se hlouběji do příběhu zakladatelky a seznamte se s </a:t>
            </a:r>
            <a:r>
              <a:rPr lang="cs-CZ" dirty="0" err="1"/>
              <a:t>Jessi</a:t>
            </a:r>
            <a:r>
              <a:rPr lang="cs-CZ" dirty="0"/>
              <a:t> </a:t>
            </a:r>
            <a:r>
              <a:rPr lang="cs-CZ" dirty="0" err="1"/>
              <a:t>Baker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</a:t>
            </a:r>
            <a:r>
              <a:rPr lang="cs-CZ" sz="2400" b="1" i="0" dirty="0">
                <a:solidFill>
                  <a:schemeClr val="bg1"/>
                </a:solidFill>
                <a:effectLst/>
                <a:highlight>
                  <a:srgbClr val="6A9D56"/>
                </a:highlight>
              </a:rPr>
              <a:t>klikněte na tlačítko „play“.</a:t>
            </a:r>
            <a:endParaRPr lang="en-GB" sz="2400" b="1" i="0" dirty="0">
              <a:solidFill>
                <a:schemeClr val="bg1"/>
              </a:solidFill>
              <a:effectLst/>
              <a:highlight>
                <a:srgbClr val="6A9D56"/>
              </a:highligh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241DAC-738A-2446-AED5-50E6EF77637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24494" y="451658"/>
            <a:ext cx="8886118" cy="992652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PROVENANCE </a:t>
            </a:r>
            <a:r>
              <a:rPr lang="cs-CZ" dirty="0">
                <a:solidFill>
                  <a:srgbClr val="29608D"/>
                </a:solidFill>
              </a:rPr>
              <a:t>Zátarasy a překážky</a:t>
            </a:r>
            <a:endParaRPr lang="en-GB" i="0" dirty="0">
              <a:solidFill>
                <a:srgbClr val="29608D"/>
              </a:solidFill>
              <a:effectLst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325D71C-9DD7-7CEB-AE61-0F1A77669A5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l="6295" r="6295"/>
          <a:stretch>
            <a:fillRect/>
          </a:stretch>
        </p:blipFill>
        <p:spPr/>
      </p:pic>
      <p:pic>
        <p:nvPicPr>
          <p:cNvPr id="3" name="Online Media 3" title="The story of Provenance - The blockchain startup revolutionising supply chains">
            <a:hlinkClick r:id="" action="ppaction://media"/>
            <a:extLst>
              <a:ext uri="{FF2B5EF4-FFF2-40B4-BE49-F238E27FC236}">
                <a16:creationId xmlns:a16="http://schemas.microsoft.com/office/drawing/2014/main" id="{ABD94454-D537-4494-8623-C2BEF20BCDD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49821" y="1996828"/>
            <a:ext cx="5160025" cy="391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09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0864" y="83342"/>
            <a:ext cx="10595237" cy="80365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PROVENANCE  </a:t>
            </a:r>
            <a:r>
              <a:rPr lang="en-GB" dirty="0">
                <a:solidFill>
                  <a:srgbClr val="29608D"/>
                </a:solidFill>
              </a:rPr>
              <a:t>BELU</a:t>
            </a:r>
            <a:r>
              <a:rPr lang="en-GB" i="0" dirty="0">
                <a:solidFill>
                  <a:srgbClr val="29608D"/>
                </a:solidFill>
                <a:effectLst/>
              </a:rPr>
              <a:t> Water Brand</a:t>
            </a:r>
          </a:p>
          <a:p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623634" y="1917066"/>
            <a:ext cx="7321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2400" b="0" i="0" dirty="0">
              <a:solidFill>
                <a:srgbClr val="262626"/>
              </a:solidFill>
              <a:effectLst/>
            </a:endParaRPr>
          </a:p>
          <a:p>
            <a:pPr algn="l"/>
            <a:r>
              <a:rPr lang="en-GB" b="0" i="0" dirty="0">
                <a:solidFill>
                  <a:srgbClr val="7A7A7A"/>
                </a:solidFill>
                <a:effectLst/>
                <a:latin typeface="Roboto" panose="02000000000000000000" pitchFamily="2" charset="0"/>
              </a:rPr>
              <a:t> </a:t>
            </a:r>
          </a:p>
          <a:p>
            <a:pPr algn="l"/>
            <a:endParaRPr lang="en-GB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BE88844-2FF4-CD72-DB03-0505CF6C1D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871" y="1792448"/>
            <a:ext cx="4570129" cy="457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6F70F45-C4EC-3E5D-540A-79E7D3F3B29B}"/>
              </a:ext>
            </a:extLst>
          </p:cNvPr>
          <p:cNvSpPr txBox="1"/>
          <p:nvPr/>
        </p:nvSpPr>
        <p:spPr>
          <a:xfrm>
            <a:off x="451058" y="889843"/>
            <a:ext cx="7170813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cs-CZ" sz="2400" dirty="0">
                <a:solidFill>
                  <a:srgbClr val="262626"/>
                </a:solidFill>
              </a:rPr>
              <a:t>Domovská stránka Belu – Belu, která byla spuštěna v roce 2007, má za cíl změnit způsob, jakým svět vidí vodu. Investují zisky do úspor uhlíkových emisí ze vstupu do atmosféry, prosazují oběhové hospodářství a ukončují nedostatek vody. </a:t>
            </a:r>
          </a:p>
          <a:p>
            <a:pPr algn="l"/>
            <a:endParaRPr lang="cs-CZ" sz="2400" dirty="0">
              <a:solidFill>
                <a:srgbClr val="262626"/>
              </a:solidFill>
            </a:endParaRPr>
          </a:p>
          <a:p>
            <a:pPr algn="l"/>
            <a:r>
              <a:rPr lang="cs-CZ" sz="2400" dirty="0">
                <a:solidFill>
                  <a:srgbClr val="262626"/>
                </a:solidFill>
              </a:rPr>
              <a:t>Od roku 2011 se sociální podnik Belu zavázal směřovat veškerý svůj čistý zisk do </a:t>
            </a:r>
            <a:r>
              <a:rPr lang="cs-CZ" sz="2400" dirty="0" err="1">
                <a:solidFill>
                  <a:srgbClr val="262626"/>
                </a:solidFill>
              </a:rPr>
              <a:t>WaterAid</a:t>
            </a:r>
            <a:r>
              <a:rPr lang="cs-CZ" sz="2400" dirty="0">
                <a:solidFill>
                  <a:srgbClr val="262626"/>
                </a:solidFill>
              </a:rPr>
              <a:t>, partnerství, jehož cílem je přinést čistou vodu, slušné toalety a dobrou hygienu všem a všude. K dnešnímu dni poslali více než 5,5 milionu liber. Společnost BELU však čelila výzvě při převedení účelu své značky na vysoké úrovni a souladu s cíli udržitelného rozvoje OSN do hmatatelných faktů a tvrzení, kterým by zákazníci mohli snadno porozumět a důvěřovat jim. Navázalo partnerství s PROVENANCE.</a:t>
            </a:r>
            <a:endParaRPr lang="en-GB" dirty="0">
              <a:solidFill>
                <a:srgbClr val="262626"/>
              </a:solidFill>
              <a:latin typeface="Dmsans"/>
            </a:endParaRPr>
          </a:p>
        </p:txBody>
      </p:sp>
    </p:spTree>
    <p:extLst>
      <p:ext uri="{BB962C8B-B14F-4D97-AF65-F5344CB8AC3E}">
        <p14:creationId xmlns:p14="http://schemas.microsoft.com/office/powerpoint/2010/main" val="25304056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623634" y="1917066"/>
            <a:ext cx="7321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2400" b="0" i="0" dirty="0">
              <a:solidFill>
                <a:srgbClr val="262626"/>
              </a:solidFill>
              <a:effectLst/>
            </a:endParaRPr>
          </a:p>
          <a:p>
            <a:pPr algn="l"/>
            <a:r>
              <a:rPr lang="en-GB" b="0" i="0" dirty="0">
                <a:solidFill>
                  <a:srgbClr val="7A7A7A"/>
                </a:solidFill>
                <a:effectLst/>
                <a:latin typeface="Roboto" panose="02000000000000000000" pitchFamily="2" charset="0"/>
              </a:rPr>
              <a:t> </a:t>
            </a:r>
          </a:p>
          <a:p>
            <a:pPr algn="l"/>
            <a:endParaRPr lang="en-GB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F70F45-C4EC-3E5D-540A-79E7D3F3B29B}"/>
              </a:ext>
            </a:extLst>
          </p:cNvPr>
          <p:cNvSpPr txBox="1"/>
          <p:nvPr/>
        </p:nvSpPr>
        <p:spPr>
          <a:xfrm>
            <a:off x="138436" y="273070"/>
            <a:ext cx="1035632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400" dirty="0">
                <a:solidFill>
                  <a:srgbClr val="262626"/>
                </a:solidFill>
              </a:rPr>
              <a:t>BELU publikuje pozoruhodnou zprávu o dopadu </a:t>
            </a:r>
            <a:r>
              <a:rPr lang="en-IE" sz="2400" dirty="0">
                <a:hlinkClick r:id="rId2"/>
              </a:rPr>
              <a:t>Impact Report – </a:t>
            </a:r>
            <a:r>
              <a:rPr lang="en-IE" sz="2400" dirty="0" err="1">
                <a:hlinkClick r:id="rId2"/>
              </a:rPr>
              <a:t>Belu</a:t>
            </a:r>
            <a:r>
              <a:rPr lang="en-GB" sz="2400" dirty="0">
                <a:solidFill>
                  <a:srgbClr val="000000"/>
                </a:solidFill>
                <a:latin typeface="Dmsans"/>
              </a:rPr>
              <a:t>, </a:t>
            </a:r>
            <a:r>
              <a:rPr lang="cs-CZ" sz="2400" dirty="0">
                <a:solidFill>
                  <a:srgbClr val="262626"/>
                </a:solidFill>
              </a:rPr>
              <a:t>snadný přehled jejich iniciativ dopadu a umožňuje nám proklikat se a zobrazit další informace a důkazy.</a:t>
            </a:r>
            <a:endParaRPr lang="en-GB" sz="2400" dirty="0">
              <a:solidFill>
                <a:srgbClr val="262626"/>
              </a:solidFill>
              <a:latin typeface="Dmsans"/>
            </a:endParaRPr>
          </a:p>
          <a:p>
            <a:pPr algn="l"/>
            <a:endParaRPr lang="en-GB" sz="2400" dirty="0">
              <a:solidFill>
                <a:srgbClr val="000000"/>
              </a:solidFill>
              <a:latin typeface="Dmsan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34BD6FD-ECB0-E474-D016-3B6E4A2FC0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4622"/>
            <a:ext cx="12192000" cy="577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710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0864" y="83342"/>
            <a:ext cx="10595237" cy="80365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PROVENANCE  </a:t>
            </a:r>
            <a:r>
              <a:rPr lang="en-GB" dirty="0">
                <a:solidFill>
                  <a:srgbClr val="29608D"/>
                </a:solidFill>
              </a:rPr>
              <a:t>BELU</a:t>
            </a:r>
            <a:r>
              <a:rPr lang="en-GB" i="0" dirty="0">
                <a:solidFill>
                  <a:srgbClr val="29608D"/>
                </a:solidFill>
                <a:effectLst/>
              </a:rPr>
              <a:t> Water Brand </a:t>
            </a:r>
          </a:p>
          <a:p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623634" y="1917066"/>
            <a:ext cx="7321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2400" b="0" i="0" dirty="0">
              <a:solidFill>
                <a:srgbClr val="262626"/>
              </a:solidFill>
              <a:effectLst/>
            </a:endParaRPr>
          </a:p>
          <a:p>
            <a:pPr algn="l"/>
            <a:r>
              <a:rPr lang="en-GB" b="0" i="0" dirty="0">
                <a:solidFill>
                  <a:srgbClr val="7A7A7A"/>
                </a:solidFill>
                <a:effectLst/>
                <a:latin typeface="Roboto" panose="02000000000000000000" pitchFamily="2" charset="0"/>
              </a:rPr>
              <a:t> </a:t>
            </a:r>
          </a:p>
          <a:p>
            <a:pPr algn="l"/>
            <a:endParaRPr lang="en-GB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F70F45-C4EC-3E5D-540A-79E7D3F3B29B}"/>
              </a:ext>
            </a:extLst>
          </p:cNvPr>
          <p:cNvSpPr txBox="1"/>
          <p:nvPr/>
        </p:nvSpPr>
        <p:spPr>
          <a:xfrm>
            <a:off x="259152" y="734017"/>
            <a:ext cx="995896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cs-CZ" sz="2400" dirty="0">
                <a:solidFill>
                  <a:srgbClr val="262626"/>
                </a:solidFill>
              </a:rPr>
              <a:t>Tam, kde kdysi formulovali účel své značky na abstraktnější úrovni, nyní sdělují svůj dopad způsobem, který mohou jejich zákazníci snadno určit. Body </a:t>
            </a:r>
            <a:r>
              <a:rPr lang="cs-CZ" sz="2400" dirty="0" err="1">
                <a:solidFill>
                  <a:srgbClr val="262626"/>
                </a:solidFill>
              </a:rPr>
              <a:t>Proof</a:t>
            </a:r>
            <a:r>
              <a:rPr lang="cs-CZ" sz="2400" dirty="0">
                <a:solidFill>
                  <a:srgbClr val="262626"/>
                </a:solidFill>
              </a:rPr>
              <a:t> </a:t>
            </a:r>
            <a:r>
              <a:rPr lang="cs-CZ" sz="2400" dirty="0" err="1">
                <a:solidFill>
                  <a:srgbClr val="262626"/>
                </a:solidFill>
              </a:rPr>
              <a:t>Points</a:t>
            </a:r>
            <a:r>
              <a:rPr lang="cs-CZ" sz="2400" dirty="0">
                <a:solidFill>
                  <a:srgbClr val="262626"/>
                </a:solidFill>
              </a:rPr>
              <a:t> společnosti BELU jsou také užitečným přínosem ve výběrových řízeních pro obchodníky v pohostinství, z nichž mnozí se stále více zaměřují na udržitelné získávání zdrojů.</a:t>
            </a:r>
          </a:p>
          <a:p>
            <a:pPr algn="l"/>
            <a:endParaRPr lang="en-GB" sz="2400" dirty="0">
              <a:solidFill>
                <a:srgbClr val="262626"/>
              </a:solidFill>
              <a:latin typeface="Dmsans"/>
            </a:endParaRPr>
          </a:p>
          <a:p>
            <a:pPr algn="l"/>
            <a:r>
              <a:rPr lang="cs-CZ" sz="2400" dirty="0">
                <a:solidFill>
                  <a:srgbClr val="262626"/>
                </a:solidFill>
              </a:rPr>
              <a:t>PŘEČTĚTE SI VÍCE O PROVENCI, POSÍLEJÍCÍ TRANSPARENTNOST BELU</a:t>
            </a:r>
          </a:p>
          <a:p>
            <a:pPr algn="l"/>
            <a:endParaRPr lang="en-GB" sz="2400" dirty="0">
              <a:solidFill>
                <a:srgbClr val="000000"/>
              </a:solidFill>
              <a:latin typeface="Dmsans"/>
            </a:endParaRPr>
          </a:p>
          <a:p>
            <a:pPr algn="l"/>
            <a:r>
              <a:rPr lang="en-GB" sz="2400" dirty="0">
                <a:hlinkClick r:id="rId2"/>
              </a:rPr>
              <a:t>BELU sustainability and transparency food &amp; drink case study | Provenance | Provenance</a:t>
            </a:r>
            <a:endParaRPr lang="en-GB" sz="2400" dirty="0"/>
          </a:p>
          <a:p>
            <a:pPr algn="l"/>
            <a:endParaRPr lang="en-GB" sz="2400" b="0" i="0" dirty="0">
              <a:solidFill>
                <a:srgbClr val="000000"/>
              </a:solidFill>
              <a:effectLst/>
              <a:latin typeface="Dmsans"/>
            </a:endParaRPr>
          </a:p>
          <a:p>
            <a:pPr algn="l"/>
            <a:r>
              <a:rPr lang="en-GB" sz="2400" dirty="0">
                <a:hlinkClick r:id="rId3"/>
              </a:rPr>
              <a:t>Green credentials, not greenwash - </a:t>
            </a:r>
            <a:r>
              <a:rPr lang="en-GB" sz="2400" dirty="0" err="1">
                <a:hlinkClick r:id="rId3"/>
              </a:rPr>
              <a:t>Belu</a:t>
            </a:r>
            <a:endParaRPr lang="en-GB" sz="2400" b="0" i="0" dirty="0">
              <a:solidFill>
                <a:srgbClr val="000000"/>
              </a:solidFill>
              <a:effectLst/>
              <a:latin typeface="Dmsans"/>
            </a:endParaRPr>
          </a:p>
          <a:p>
            <a:br>
              <a:rPr lang="en-GB" dirty="0"/>
            </a:b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37113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D062C7B-9BAE-0E43-A6E9-6E98B3E7EBD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530549" y="13265"/>
            <a:ext cx="5041923" cy="720752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Popis modulu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F7458A0-7891-E000-5514-DF211F41E124}"/>
              </a:ext>
            </a:extLst>
          </p:cNvPr>
          <p:cNvSpPr txBox="1"/>
          <p:nvPr/>
        </p:nvSpPr>
        <p:spPr>
          <a:xfrm>
            <a:off x="2530549" y="829340"/>
            <a:ext cx="8006316" cy="56323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Vítejte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v </a:t>
            </a:r>
            <a:r>
              <a:rPr lang="en-GB" sz="2400" b="1" i="0" dirty="0">
                <a:solidFill>
                  <a:srgbClr val="2E2E2E"/>
                </a:solidFill>
                <a:effectLst/>
                <a:latin typeface="ElsevierGulliver"/>
              </a:rPr>
              <a:t>Blockchain in Practice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,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modulu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věnovaném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pochopení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skutečného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použití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blockchainu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v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zemědělsko-potravinářském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sektoru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prostřednictvím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případových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studií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.</a:t>
            </a:r>
            <a:endParaRPr lang="cs-CZ" sz="2400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Tento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modul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vás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provede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praktickou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cestou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blockchainových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aplikací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v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agropotravinářství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.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Začneme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zasvěceným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úvodem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do </a:t>
            </a:r>
            <a:r>
              <a:rPr lang="cs-CZ" sz="2400" b="0" i="0" dirty="0">
                <a:solidFill>
                  <a:srgbClr val="2E2E2E"/>
                </a:solidFill>
                <a:effectLst/>
                <a:latin typeface="ElsevierGulliver"/>
              </a:rPr>
              <a:t>významu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případových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studií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při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učení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. Modul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poté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zkoumá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roli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blockchainu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v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zemědělských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dodavatelských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řetězcích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a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zdůrazňuje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vznik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zprostředkovatelských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platforem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a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zapojení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maloobchodníků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.</a:t>
            </a:r>
            <a:endParaRPr lang="cs-CZ" sz="2400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Tyto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sekce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jsou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navrženy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tak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, aby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předvedly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, jak je blockchain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přijímán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napříč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zemědělsko-potravinářským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průmyslem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, od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výroby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až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po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místo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prodeje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, a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dopad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,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jaký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má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tato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technologie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na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toto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odvětví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.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Připojte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se k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nám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a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objevte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na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příkladech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ze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skutečného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života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, jak blockchain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přináší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revoluci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do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agropotravinářského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 </a:t>
            </a:r>
            <a:r>
              <a:rPr lang="en-GB" sz="2400" b="0" i="0" dirty="0" err="1">
                <a:solidFill>
                  <a:srgbClr val="2E2E2E"/>
                </a:solidFill>
                <a:effectLst/>
                <a:latin typeface="ElsevierGulliver"/>
              </a:rPr>
              <a:t>ekosystému</a:t>
            </a:r>
            <a:r>
              <a:rPr lang="en-GB" sz="2400" b="0" i="0" dirty="0">
                <a:solidFill>
                  <a:srgbClr val="2E2E2E"/>
                </a:solidFill>
                <a:effectLst/>
                <a:latin typeface="ElsevierGulliver"/>
              </a:rPr>
              <a:t>.</a:t>
            </a:r>
            <a:endParaRPr lang="en-IE" sz="2400" dirty="0"/>
          </a:p>
        </p:txBody>
      </p:sp>
    </p:spTree>
    <p:extLst>
      <p:ext uri="{BB962C8B-B14F-4D97-AF65-F5344CB8AC3E}">
        <p14:creationId xmlns:p14="http://schemas.microsoft.com/office/powerpoint/2010/main" val="38718588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73514" y="311172"/>
            <a:ext cx="10595237" cy="80365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IE" dirty="0"/>
              <a:t>PROVENANCE + NAPOLINA</a:t>
            </a:r>
            <a:endParaRPr lang="en-GB" i="0" dirty="0">
              <a:solidFill>
                <a:srgbClr val="29608D"/>
              </a:solidFill>
              <a:effectLst/>
            </a:endParaRPr>
          </a:p>
          <a:p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623634" y="1917066"/>
            <a:ext cx="7321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2400" b="0" i="0" dirty="0">
              <a:solidFill>
                <a:srgbClr val="262626"/>
              </a:solidFill>
              <a:effectLst/>
            </a:endParaRPr>
          </a:p>
          <a:p>
            <a:pPr algn="l"/>
            <a:r>
              <a:rPr lang="en-GB" b="0" i="0" dirty="0">
                <a:solidFill>
                  <a:srgbClr val="7A7A7A"/>
                </a:solidFill>
                <a:effectLst/>
                <a:latin typeface="Roboto" panose="02000000000000000000" pitchFamily="2" charset="0"/>
              </a:rPr>
              <a:t> </a:t>
            </a:r>
          </a:p>
          <a:p>
            <a:pPr algn="l"/>
            <a:endParaRPr lang="en-GB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5A03B8-464D-B276-353A-5C0D103B6D07}"/>
              </a:ext>
            </a:extLst>
          </p:cNvPr>
          <p:cNvSpPr txBox="1"/>
          <p:nvPr/>
        </p:nvSpPr>
        <p:spPr>
          <a:xfrm>
            <a:off x="173514" y="1255048"/>
            <a:ext cx="5450120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cs-CZ" dirty="0" err="1">
                <a:solidFill>
                  <a:srgbClr val="262626"/>
                </a:solidFill>
              </a:rPr>
              <a:t>Napolina</a:t>
            </a:r>
            <a:r>
              <a:rPr lang="cs-CZ" dirty="0">
                <a:solidFill>
                  <a:srgbClr val="262626"/>
                </a:solidFill>
              </a:rPr>
              <a:t> chrání dlouhodobou hodnotu značky pomocí ověřené komunikace</a:t>
            </a:r>
          </a:p>
          <a:p>
            <a:pPr algn="l"/>
            <a:r>
              <a:rPr lang="cs-CZ" dirty="0">
                <a:solidFill>
                  <a:schemeClr val="bg1">
                    <a:lumMod val="50000"/>
                  </a:schemeClr>
                </a:solidFill>
              </a:rPr>
              <a:t>V rámci </a:t>
            </a:r>
            <a:r>
              <a:rPr lang="cs-CZ" dirty="0" err="1">
                <a:solidFill>
                  <a:schemeClr val="bg1">
                    <a:lumMod val="50000"/>
                  </a:schemeClr>
                </a:solidFill>
              </a:rPr>
              <a:t>Provenance</a:t>
            </a:r>
            <a:r>
              <a:rPr lang="cs-CZ" dirty="0">
                <a:solidFill>
                  <a:schemeClr val="bg1">
                    <a:lumMod val="50000"/>
                  </a:schemeClr>
                </a:solidFill>
              </a:rPr>
              <a:t> sdílí </a:t>
            </a:r>
            <a:r>
              <a:rPr lang="cs-CZ" dirty="0" err="1">
                <a:solidFill>
                  <a:schemeClr val="bg1">
                    <a:lumMod val="50000"/>
                  </a:schemeClr>
                </a:solidFill>
              </a:rPr>
              <a:t>Napolina</a:t>
            </a:r>
            <a:r>
              <a:rPr lang="cs-CZ" dirty="0">
                <a:solidFill>
                  <a:schemeClr val="bg1">
                    <a:lumMod val="50000"/>
                  </a:schemeClr>
                </a:solidFill>
              </a:rPr>
              <a:t> s nakupujícími a zúčastněnými stranami v oboru důkaz o svém pokroku v boji proti nelegální práci.</a:t>
            </a:r>
            <a:endParaRPr lang="en-GB" dirty="0">
              <a:solidFill>
                <a:schemeClr val="bg1">
                  <a:lumMod val="50000"/>
                </a:schemeClr>
              </a:solidFill>
              <a:latin typeface="Dmsans"/>
            </a:endParaRPr>
          </a:p>
          <a:p>
            <a:pPr algn="l"/>
            <a:endParaRPr lang="en-GB" b="0" i="0" dirty="0">
              <a:solidFill>
                <a:srgbClr val="636973"/>
              </a:solidFill>
              <a:effectLst/>
              <a:latin typeface="Dmsans"/>
            </a:endParaRPr>
          </a:p>
          <a:p>
            <a:pPr algn="l"/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S </a:t>
            </a:r>
            <a:r>
              <a:rPr lang="cs-CZ" sz="1600" dirty="0" err="1">
                <a:solidFill>
                  <a:schemeClr val="bg1">
                    <a:lumMod val="50000"/>
                  </a:schemeClr>
                </a:solidFill>
              </a:rPr>
              <a:t>Provenance</a:t>
            </a:r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1600" dirty="0" err="1">
                <a:solidFill>
                  <a:schemeClr val="bg1">
                    <a:lumMod val="50000"/>
                  </a:schemeClr>
                </a:solidFill>
              </a:rPr>
              <a:t>Napolina</a:t>
            </a:r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 proměnila svá data dodavatelského řetězce na digitální zážitek pro nakupující, který ukazuje zdroje a dopad jejích rajčat. Tato zkušenost byla zpřístupněna prostřednictvím QR kódu na více než 3 milionech plechovek rajčat a prostřednictvím integrovaných bodů </a:t>
            </a:r>
            <a:r>
              <a:rPr lang="cs-CZ" sz="1600" dirty="0" err="1">
                <a:solidFill>
                  <a:schemeClr val="bg1">
                    <a:lumMod val="50000"/>
                  </a:schemeClr>
                </a:solidFill>
              </a:rPr>
              <a:t>Proof</a:t>
            </a:r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1600" dirty="0" err="1">
                <a:solidFill>
                  <a:schemeClr val="bg1">
                    <a:lumMod val="50000"/>
                  </a:schemeClr>
                </a:solidFill>
              </a:rPr>
              <a:t>Points</a:t>
            </a:r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 na firemní webové stránce společnosti </a:t>
            </a:r>
            <a:r>
              <a:rPr lang="cs-CZ" sz="1600" dirty="0" err="1">
                <a:solidFill>
                  <a:schemeClr val="bg1">
                    <a:lumMod val="50000"/>
                  </a:schemeClr>
                </a:solidFill>
              </a:rPr>
              <a:t>Napolina</a:t>
            </a:r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1600" dirty="0" err="1">
                <a:solidFill>
                  <a:schemeClr val="bg1">
                    <a:lumMod val="50000"/>
                  </a:schemeClr>
                </a:solidFill>
              </a:rPr>
              <a:t>Responsible</a:t>
            </a:r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1600" dirty="0" err="1">
                <a:solidFill>
                  <a:schemeClr val="bg1">
                    <a:lumMod val="50000"/>
                  </a:schemeClr>
                </a:solidFill>
              </a:rPr>
              <a:t>Sourcing</a:t>
            </a:r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. Aby byla </a:t>
            </a:r>
            <a:r>
              <a:rPr lang="cs-CZ" sz="1600" dirty="0" err="1">
                <a:solidFill>
                  <a:schemeClr val="bg1">
                    <a:lumMod val="50000"/>
                  </a:schemeClr>
                </a:solidFill>
              </a:rPr>
              <a:t>Napolina</a:t>
            </a:r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 a její zákazníci chráněni před </a:t>
            </a:r>
            <a:r>
              <a:rPr lang="cs-CZ" sz="1600" dirty="0" err="1">
                <a:solidFill>
                  <a:schemeClr val="bg1">
                    <a:lumMod val="50000"/>
                  </a:schemeClr>
                </a:solidFill>
              </a:rPr>
              <a:t>greenwashingem</a:t>
            </a:r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, bylo každé tvrzení spojeno s důkazy nebo ověřením třetí stranou.</a:t>
            </a:r>
          </a:p>
          <a:p>
            <a:pPr algn="l"/>
            <a:endParaRPr lang="en-GB" sz="1600" dirty="0">
              <a:solidFill>
                <a:schemeClr val="bg1">
                  <a:lumMod val="50000"/>
                </a:schemeClr>
              </a:solidFill>
              <a:latin typeface="Dmsans"/>
            </a:endParaRPr>
          </a:p>
          <a:p>
            <a:pPr algn="l"/>
            <a:r>
              <a:rPr lang="en-GB" dirty="0" err="1">
                <a:hlinkClick r:id="rId2"/>
              </a:rPr>
              <a:t>Napolina</a:t>
            </a:r>
            <a:r>
              <a:rPr lang="en-GB" dirty="0">
                <a:hlinkClick r:id="rId2"/>
              </a:rPr>
              <a:t>: A Supply Chain Transparency Case Study | Provenance | Provenance</a:t>
            </a:r>
            <a:endParaRPr lang="en-GB" b="0" i="0" dirty="0">
              <a:solidFill>
                <a:srgbClr val="636973"/>
              </a:solidFill>
              <a:effectLst/>
              <a:latin typeface="Dmsans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D4F9C73-933E-524C-9A25-8BA7E7E4E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026" y="2754"/>
            <a:ext cx="6376593" cy="636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1684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PROVENANCE  </a:t>
            </a:r>
            <a:r>
              <a:rPr lang="cs-CZ" i="0" dirty="0">
                <a:solidFill>
                  <a:srgbClr val="29608D"/>
                </a:solidFill>
                <a:effectLst/>
              </a:rPr>
              <a:t>Pozoruhodný úspěch</a:t>
            </a:r>
            <a:endParaRPr lang="en-GB" i="0" dirty="0">
              <a:solidFill>
                <a:srgbClr val="29608D"/>
              </a:solidFill>
              <a:effectLst/>
            </a:endParaRPr>
          </a:p>
          <a:p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673355" y="1076724"/>
            <a:ext cx="96046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>
                <a:solidFill>
                  <a:srgbClr val="262626"/>
                </a:solidFill>
                <a:effectLst/>
              </a:rPr>
              <a:t>Provenience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ukazuje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potenciál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blockchainu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mimo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finance.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262626"/>
                </a:solidFill>
                <a:effectLst/>
              </a:rPr>
              <a:t>Průkopnické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hnutí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směrem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k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transparentnosti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etické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spotřebě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262626"/>
                </a:solidFill>
                <a:effectLst/>
              </a:rPr>
              <a:t>Svědectví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o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hodnotě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autentického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vyprávění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příběhů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značky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262626"/>
                </a:solidFill>
                <a:effectLst/>
              </a:rPr>
              <a:t>Podporováno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významnými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investory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včetně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Humanity United</a:t>
            </a:r>
            <a:endParaRPr lang="en-GB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0838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8AB20F8-388F-B488-7300-3E153C3F4B07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t="7765" b="7765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369F1-8EF6-AE46-9816-72DCBDD8F9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7780" y="2597532"/>
            <a:ext cx="5480760" cy="2743201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cs-CZ" b="1" i="0" dirty="0"/>
              <a:t>3.2 Seznamte se s </a:t>
            </a:r>
            <a:r>
              <a:rPr lang="cs-CZ" b="1" i="0" dirty="0" err="1"/>
              <a:t>The</a:t>
            </a:r>
            <a:r>
              <a:rPr lang="cs-CZ" b="1" i="0" dirty="0"/>
              <a:t> </a:t>
            </a:r>
            <a:r>
              <a:rPr lang="cs-CZ" b="1" i="0" dirty="0" err="1"/>
              <a:t>Rice</a:t>
            </a:r>
            <a:r>
              <a:rPr lang="cs-CZ" b="1" i="0" dirty="0"/>
              <a:t> Exchange </a:t>
            </a:r>
          </a:p>
          <a:p>
            <a:endParaRPr lang="cs-CZ" b="1" i="0" dirty="0"/>
          </a:p>
          <a:p>
            <a:r>
              <a:rPr lang="cs-CZ" i="0" dirty="0"/>
              <a:t>Jak průmysl přináší transparentnost do zemědělsko-potravinářského sektoru pomocí Fujitsu </a:t>
            </a:r>
            <a:r>
              <a:rPr lang="cs-CZ" i="0" dirty="0" err="1"/>
              <a:t>Blockchainového</a:t>
            </a:r>
            <a:r>
              <a:rPr lang="cs-CZ" i="0" dirty="0"/>
              <a:t> řešení</a:t>
            </a:r>
            <a:endParaRPr lang="en-US" i="0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9A07C7B-8585-6C4C-BE36-FFD487927B0F}"/>
              </a:ext>
            </a:extLst>
          </p:cNvPr>
          <p:cNvSpPr txBox="1">
            <a:spLocks/>
          </p:cNvSpPr>
          <p:nvPr/>
        </p:nvSpPr>
        <p:spPr>
          <a:xfrm>
            <a:off x="0" y="4103398"/>
            <a:ext cx="6095999" cy="15326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i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0671621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338660" y="2301070"/>
            <a:ext cx="62057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cs-CZ" sz="2400" b="1" dirty="0">
                <a:solidFill>
                  <a:srgbClr val="29608D"/>
                </a:solidFill>
              </a:rPr>
              <a:t>Klíčová výzva – dysfunkce trhu s rýží</a:t>
            </a:r>
          </a:p>
          <a:p>
            <a:pPr algn="l"/>
            <a:endParaRPr lang="en-IE" sz="2400" b="1" i="0" dirty="0">
              <a:solidFill>
                <a:srgbClr val="29608D"/>
              </a:solidFill>
              <a:effectLst/>
              <a:latin typeface="Roboto" panose="02000000000000000000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Vysoce fragmentované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Nízká důvěra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Spoléhání na tištěné papíry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Podfinancované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Nedostatek tržních dat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Nedostatečná transparentnost cen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Podvod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Omezené futures a zajištění</a:t>
            </a:r>
            <a:endParaRPr lang="en-GB" sz="2400" b="1" i="0" dirty="0">
              <a:solidFill>
                <a:srgbClr val="262626"/>
              </a:solidFill>
              <a:effectLst/>
              <a:latin typeface="Roboto" panose="02000000000000000000" pitchFamily="2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53DAB6D-8A04-9D9D-EC85-DBBF6A531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855" y="187255"/>
            <a:ext cx="3622156" cy="1989371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9BDA844-4982-5751-0B30-7BF9F2AB3739}"/>
              </a:ext>
            </a:extLst>
          </p:cNvPr>
          <p:cNvCxnSpPr/>
          <p:nvPr/>
        </p:nvCxnSpPr>
        <p:spPr>
          <a:xfrm>
            <a:off x="6220047" y="1002013"/>
            <a:ext cx="0" cy="51967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F2C7681A-5A70-981C-0E8C-83A9EFFE48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758" y="1952468"/>
            <a:ext cx="4391757" cy="41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9627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115824" y="153062"/>
            <a:ext cx="6585183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cs-CZ" sz="2300" dirty="0" err="1">
                <a:solidFill>
                  <a:srgbClr val="262626"/>
                </a:solidFill>
              </a:rPr>
              <a:t>Rice</a:t>
            </a:r>
            <a:r>
              <a:rPr lang="cs-CZ" sz="2300" dirty="0">
                <a:solidFill>
                  <a:srgbClr val="262626"/>
                </a:solidFill>
              </a:rPr>
              <a:t> Exchange je digitální rýžový trh s integrovaným řešením dodavatelského řetězce</a:t>
            </a:r>
            <a:r>
              <a:rPr lang="en-GB" sz="2300" dirty="0">
                <a:solidFill>
                  <a:srgbClr val="262626"/>
                </a:solidFill>
              </a:rPr>
              <a:t>.</a:t>
            </a:r>
          </a:p>
          <a:p>
            <a:pPr algn="l"/>
            <a:endParaRPr lang="en-GB" sz="2300" b="1" i="0" dirty="0">
              <a:solidFill>
                <a:srgbClr val="262626"/>
              </a:solidFill>
              <a:effectLst/>
              <a:latin typeface="Roboto" panose="02000000000000000000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300" dirty="0" err="1">
                <a:solidFill>
                  <a:srgbClr val="262626"/>
                </a:solidFill>
              </a:rPr>
              <a:t>Nejde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jen</a:t>
            </a:r>
            <a:r>
              <a:rPr lang="en-GB" sz="2300" dirty="0">
                <a:solidFill>
                  <a:srgbClr val="262626"/>
                </a:solidFill>
              </a:rPr>
              <a:t> o </a:t>
            </a:r>
            <a:r>
              <a:rPr lang="en-GB" sz="2300" dirty="0" err="1">
                <a:solidFill>
                  <a:srgbClr val="262626"/>
                </a:solidFill>
              </a:rPr>
              <a:t>použití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technologie</a:t>
            </a:r>
            <a:r>
              <a:rPr lang="en-GB" sz="2300" dirty="0">
                <a:solidFill>
                  <a:srgbClr val="262626"/>
                </a:solidFill>
              </a:rPr>
              <a:t>, ale o </a:t>
            </a:r>
            <a:r>
              <a:rPr lang="en-GB" sz="2300" dirty="0" err="1">
                <a:solidFill>
                  <a:srgbClr val="262626"/>
                </a:solidFill>
              </a:rPr>
              <a:t>její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využití</a:t>
            </a:r>
            <a:r>
              <a:rPr lang="en-GB" sz="2300" dirty="0">
                <a:solidFill>
                  <a:srgbClr val="262626"/>
                </a:solidFill>
              </a:rPr>
              <a:t> k </a:t>
            </a:r>
            <a:r>
              <a:rPr lang="en-GB" sz="2300" dirty="0" err="1">
                <a:solidFill>
                  <a:srgbClr val="262626"/>
                </a:solidFill>
              </a:rPr>
              <a:t>zajištění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bezpečnosti</a:t>
            </a:r>
            <a:r>
              <a:rPr lang="en-GB" sz="2300" dirty="0">
                <a:solidFill>
                  <a:srgbClr val="262626"/>
                </a:solidFill>
              </a:rPr>
              <a:t>, </a:t>
            </a:r>
            <a:r>
              <a:rPr lang="en-GB" sz="2300" dirty="0" err="1">
                <a:solidFill>
                  <a:srgbClr val="262626"/>
                </a:solidFill>
              </a:rPr>
              <a:t>transparentnosti</a:t>
            </a:r>
            <a:r>
              <a:rPr lang="en-GB" sz="2300" dirty="0">
                <a:solidFill>
                  <a:srgbClr val="262626"/>
                </a:solidFill>
              </a:rPr>
              <a:t>, </a:t>
            </a:r>
            <a:r>
              <a:rPr lang="en-GB" sz="2300" dirty="0" err="1">
                <a:solidFill>
                  <a:srgbClr val="262626"/>
                </a:solidFill>
              </a:rPr>
              <a:t>sledovatelnosti</a:t>
            </a:r>
            <a:r>
              <a:rPr lang="en-GB" sz="2300" dirty="0">
                <a:solidFill>
                  <a:srgbClr val="262626"/>
                </a:solidFill>
              </a:rPr>
              <a:t> a finality do </a:t>
            </a:r>
            <a:r>
              <a:rPr lang="en-GB" sz="2300" dirty="0" err="1">
                <a:solidFill>
                  <a:srgbClr val="262626"/>
                </a:solidFill>
              </a:rPr>
              <a:t>komplexního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obchodu</a:t>
            </a:r>
            <a:r>
              <a:rPr lang="en-GB" sz="2300" dirty="0">
                <a:solidFill>
                  <a:srgbClr val="262626"/>
                </a:solidFill>
              </a:rPr>
              <a:t> a </a:t>
            </a:r>
            <a:r>
              <a:rPr lang="en-GB" sz="2300" dirty="0" err="1">
                <a:solidFill>
                  <a:srgbClr val="262626"/>
                </a:solidFill>
              </a:rPr>
              <a:t>komercializace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ekosystému</a:t>
            </a:r>
            <a:r>
              <a:rPr lang="en-GB" sz="2300" dirty="0">
                <a:solidFill>
                  <a:srgbClr val="262626"/>
                </a:solidFill>
              </a:rPr>
              <a:t> s </a:t>
            </a:r>
            <a:r>
              <a:rPr lang="en-GB" sz="2300" dirty="0" err="1">
                <a:solidFill>
                  <a:srgbClr val="262626"/>
                </a:solidFill>
              </a:rPr>
              <a:t>mnoha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zúčastněnými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stranami</a:t>
            </a:r>
            <a:r>
              <a:rPr lang="en-GB" sz="2300" dirty="0">
                <a:solidFill>
                  <a:srgbClr val="262626"/>
                </a:solidFill>
              </a:rPr>
              <a:t>.</a:t>
            </a:r>
            <a:endParaRPr lang="cs-CZ" sz="2300" dirty="0">
              <a:solidFill>
                <a:srgbClr val="262626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300" dirty="0">
                <a:solidFill>
                  <a:srgbClr val="262626"/>
                </a:solidFill>
              </a:rPr>
              <a:t>V Rice Exchange blockchain </a:t>
            </a:r>
            <a:r>
              <a:rPr lang="en-GB" sz="2300" dirty="0" err="1">
                <a:solidFill>
                  <a:srgbClr val="262626"/>
                </a:solidFill>
              </a:rPr>
              <a:t>zajišťuje</a:t>
            </a:r>
            <a:r>
              <a:rPr lang="en-GB" sz="2300" dirty="0">
                <a:solidFill>
                  <a:srgbClr val="262626"/>
                </a:solidFill>
              </a:rPr>
              <a:t>, </a:t>
            </a:r>
            <a:r>
              <a:rPr lang="en-GB" sz="2300" dirty="0" err="1">
                <a:solidFill>
                  <a:srgbClr val="262626"/>
                </a:solidFill>
              </a:rPr>
              <a:t>že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všechny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zúčastněné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strany</a:t>
            </a:r>
            <a:r>
              <a:rPr lang="en-GB" sz="2300" dirty="0">
                <a:solidFill>
                  <a:srgbClr val="262626"/>
                </a:solidFill>
              </a:rPr>
              <a:t> se </a:t>
            </a:r>
            <a:r>
              <a:rPr lang="en-GB" sz="2300" dirty="0" err="1">
                <a:solidFill>
                  <a:srgbClr val="262626"/>
                </a:solidFill>
              </a:rPr>
              <a:t>dívají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na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stejná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ověřitelná</a:t>
            </a:r>
            <a:r>
              <a:rPr lang="en-GB" sz="2300" dirty="0">
                <a:solidFill>
                  <a:srgbClr val="262626"/>
                </a:solidFill>
              </a:rPr>
              <a:t> data v </a:t>
            </a:r>
            <a:r>
              <a:rPr lang="en-GB" sz="2300" dirty="0" err="1">
                <a:solidFill>
                  <a:srgbClr val="262626"/>
                </a:solidFill>
              </a:rPr>
              <a:t>reálném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čase</a:t>
            </a:r>
            <a:r>
              <a:rPr lang="en-GB" sz="2300" dirty="0">
                <a:solidFill>
                  <a:srgbClr val="262626"/>
                </a:solidFill>
              </a:rPr>
              <a:t> a </a:t>
            </a:r>
            <a:r>
              <a:rPr lang="en-GB" sz="2300" dirty="0" err="1">
                <a:solidFill>
                  <a:srgbClr val="262626"/>
                </a:solidFill>
              </a:rPr>
              <a:t>zároveň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urychluje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odstraňování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tření</a:t>
            </a:r>
            <a:r>
              <a:rPr lang="en-GB" sz="2300" dirty="0">
                <a:solidFill>
                  <a:srgbClr val="262626"/>
                </a:solidFill>
              </a:rPr>
              <a:t> a </a:t>
            </a:r>
            <a:r>
              <a:rPr lang="en-GB" sz="2300" dirty="0" err="1">
                <a:solidFill>
                  <a:srgbClr val="262626"/>
                </a:solidFill>
              </a:rPr>
              <a:t>zpoždění</a:t>
            </a:r>
            <a:r>
              <a:rPr lang="en-GB" sz="2300" dirty="0">
                <a:solidFill>
                  <a:srgbClr val="262626"/>
                </a:solidFill>
              </a:rPr>
              <a:t> v </a:t>
            </a:r>
            <a:r>
              <a:rPr lang="en-GB" sz="2300" dirty="0" err="1">
                <a:solidFill>
                  <a:srgbClr val="262626"/>
                </a:solidFill>
              </a:rPr>
              <a:t>dodavatelském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řetězci</a:t>
            </a:r>
            <a:r>
              <a:rPr lang="en-GB" sz="2300" dirty="0">
                <a:solidFill>
                  <a:srgbClr val="262626"/>
                </a:solidFill>
              </a:rPr>
              <a:t>.  </a:t>
            </a:r>
            <a:endParaRPr lang="cs-CZ" sz="2300" dirty="0">
              <a:solidFill>
                <a:srgbClr val="262626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300" dirty="0" err="1">
                <a:solidFill>
                  <a:srgbClr val="262626"/>
                </a:solidFill>
              </a:rPr>
              <a:t>Primární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otázka</a:t>
            </a:r>
            <a:r>
              <a:rPr lang="en-GB" sz="2300" dirty="0">
                <a:solidFill>
                  <a:srgbClr val="262626"/>
                </a:solidFill>
              </a:rPr>
              <a:t>, </a:t>
            </a:r>
            <a:r>
              <a:rPr lang="en-GB" sz="2300" dirty="0" err="1">
                <a:solidFill>
                  <a:srgbClr val="262626"/>
                </a:solidFill>
              </a:rPr>
              <a:t>která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pohání</a:t>
            </a:r>
            <a:r>
              <a:rPr lang="en-GB" sz="2300" dirty="0">
                <a:solidFill>
                  <a:srgbClr val="262626"/>
                </a:solidFill>
              </a:rPr>
              <a:t> Blockchain, </a:t>
            </a:r>
            <a:r>
              <a:rPr lang="en-GB" sz="2300" dirty="0" err="1">
                <a:solidFill>
                  <a:srgbClr val="262626"/>
                </a:solidFill>
              </a:rPr>
              <a:t>zní</a:t>
            </a:r>
            <a:r>
              <a:rPr lang="en-GB" sz="2300" dirty="0">
                <a:solidFill>
                  <a:srgbClr val="262626"/>
                </a:solidFill>
              </a:rPr>
              <a:t>: „</a:t>
            </a:r>
            <a:r>
              <a:rPr lang="en-GB" sz="2300" dirty="0" err="1">
                <a:solidFill>
                  <a:srgbClr val="262626"/>
                </a:solidFill>
              </a:rPr>
              <a:t>Důvěřuji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datům</a:t>
            </a:r>
            <a:r>
              <a:rPr lang="en-GB" sz="2300" dirty="0">
                <a:solidFill>
                  <a:srgbClr val="262626"/>
                </a:solidFill>
              </a:rPr>
              <a:t>, </a:t>
            </a:r>
            <a:r>
              <a:rPr lang="en-GB" sz="2300" dirty="0" err="1">
                <a:solidFill>
                  <a:srgbClr val="262626"/>
                </a:solidFill>
              </a:rPr>
              <a:t>která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používám</a:t>
            </a:r>
            <a:r>
              <a:rPr lang="en-GB" sz="2300" dirty="0">
                <a:solidFill>
                  <a:srgbClr val="262626"/>
                </a:solidFill>
              </a:rPr>
              <a:t>, a </a:t>
            </a:r>
            <a:r>
              <a:rPr lang="en-GB" sz="2300" dirty="0" err="1">
                <a:solidFill>
                  <a:srgbClr val="262626"/>
                </a:solidFill>
              </a:rPr>
              <a:t>mohu</a:t>
            </a:r>
            <a:r>
              <a:rPr lang="en-GB" sz="2300" dirty="0">
                <a:solidFill>
                  <a:srgbClr val="262626"/>
                </a:solidFill>
              </a:rPr>
              <a:t> se </a:t>
            </a:r>
            <a:r>
              <a:rPr lang="en-GB" sz="2300" dirty="0" err="1">
                <a:solidFill>
                  <a:srgbClr val="262626"/>
                </a:solidFill>
              </a:rPr>
              <a:t>na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ně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spolehnout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při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hodnocení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svého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rizika</a:t>
            </a:r>
            <a:r>
              <a:rPr lang="en-GB" sz="2300" dirty="0">
                <a:solidFill>
                  <a:srgbClr val="262626"/>
                </a:solidFill>
              </a:rPr>
              <a:t>?“ V Rice Exchange je </a:t>
            </a:r>
            <a:r>
              <a:rPr lang="en-GB" sz="2300" dirty="0" err="1">
                <a:solidFill>
                  <a:srgbClr val="262626"/>
                </a:solidFill>
              </a:rPr>
              <a:t>nejistota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nahrazena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transparentností</a:t>
            </a:r>
            <a:r>
              <a:rPr lang="en-GB" sz="2300" dirty="0">
                <a:solidFill>
                  <a:srgbClr val="262626"/>
                </a:solidFill>
              </a:rPr>
              <a:t> a </a:t>
            </a:r>
            <a:r>
              <a:rPr lang="en-GB" sz="2300" dirty="0" err="1">
                <a:solidFill>
                  <a:srgbClr val="262626"/>
                </a:solidFill>
              </a:rPr>
              <a:t>zúčastněné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strany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mohou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svá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rizika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lépe</a:t>
            </a:r>
            <a:r>
              <a:rPr lang="en-GB" sz="2300" dirty="0">
                <a:solidFill>
                  <a:srgbClr val="262626"/>
                </a:solidFill>
              </a:rPr>
              <a:t> </a:t>
            </a:r>
            <a:r>
              <a:rPr lang="en-GB" sz="2300" dirty="0" err="1">
                <a:solidFill>
                  <a:srgbClr val="262626"/>
                </a:solidFill>
              </a:rPr>
              <a:t>řídit</a:t>
            </a:r>
            <a:r>
              <a:rPr lang="en-GB" sz="2300" dirty="0">
                <a:solidFill>
                  <a:srgbClr val="262626"/>
                </a:solidFill>
              </a:rPr>
              <a:t>.</a:t>
            </a:r>
            <a:endParaRPr lang="en-GB" sz="2300" b="1" i="0" dirty="0">
              <a:solidFill>
                <a:srgbClr val="262626"/>
              </a:solidFill>
              <a:effectLst/>
              <a:latin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BFD694-4D20-F1C0-ED8C-736B3FB81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684" y="1952524"/>
            <a:ext cx="5190800" cy="295295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F93D14B-BE3E-5B96-6759-AA3B133BD59E}"/>
              </a:ext>
            </a:extLst>
          </p:cNvPr>
          <p:cNvSpPr txBox="1"/>
          <p:nvPr/>
        </p:nvSpPr>
        <p:spPr>
          <a:xfrm>
            <a:off x="6996684" y="5247998"/>
            <a:ext cx="45820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b="1" dirty="0">
                <a:hlinkClick r:id="rId3"/>
              </a:rPr>
              <a:t>ZDROJ</a:t>
            </a:r>
            <a:r>
              <a:rPr lang="en-GB" b="1" dirty="0">
                <a:hlinkClick r:id="rId3"/>
              </a:rPr>
              <a:t> </a:t>
            </a:r>
            <a:r>
              <a:rPr lang="en-GB" dirty="0">
                <a:hlinkClick r:id="rId3"/>
              </a:rPr>
              <a:t>  Fujitsu and Rice Exchange Bring to Market First Global Blockchain Rice Trading Platform - Fujitsu EMEIA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6641952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321277" y="288083"/>
            <a:ext cx="1017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>
                <a:solidFill>
                  <a:srgbClr val="262626"/>
                </a:solidFill>
              </a:rPr>
              <a:t>Rice Exchange </a:t>
            </a:r>
            <a:r>
              <a:rPr lang="en-GB" sz="2400" dirty="0" err="1">
                <a:solidFill>
                  <a:srgbClr val="262626"/>
                </a:solidFill>
              </a:rPr>
              <a:t>otevírá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nové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možnosti</a:t>
            </a:r>
            <a:r>
              <a:rPr lang="en-GB" sz="2400" dirty="0">
                <a:solidFill>
                  <a:srgbClr val="262626"/>
                </a:solidFill>
              </a:rPr>
              <a:t> pro </a:t>
            </a:r>
            <a:r>
              <a:rPr lang="en-GB" sz="2400" dirty="0" err="1">
                <a:solidFill>
                  <a:srgbClr val="262626"/>
                </a:solidFill>
              </a:rPr>
              <a:t>aktéry</a:t>
            </a:r>
            <a:r>
              <a:rPr lang="en-GB" sz="2400" dirty="0">
                <a:solidFill>
                  <a:srgbClr val="262626"/>
                </a:solidFill>
              </a:rPr>
              <a:t> v </a:t>
            </a:r>
            <a:r>
              <a:rPr lang="en-GB" sz="2400" dirty="0" err="1">
                <a:solidFill>
                  <a:srgbClr val="262626"/>
                </a:solidFill>
              </a:rPr>
              <a:t>sektoru</a:t>
            </a:r>
            <a:r>
              <a:rPr lang="en-GB" sz="2400" dirty="0">
                <a:solidFill>
                  <a:srgbClr val="262626"/>
                </a:solidFill>
              </a:rPr>
              <a:t> </a:t>
            </a:r>
            <a:r>
              <a:rPr lang="en-GB" sz="2400" dirty="0" err="1">
                <a:solidFill>
                  <a:srgbClr val="262626"/>
                </a:solidFill>
              </a:rPr>
              <a:t>obchodování</a:t>
            </a:r>
            <a:r>
              <a:rPr lang="en-GB" sz="2400" dirty="0">
                <a:solidFill>
                  <a:srgbClr val="262626"/>
                </a:solidFill>
              </a:rPr>
              <a:t> s </a:t>
            </a:r>
            <a:r>
              <a:rPr lang="en-GB" sz="2400" dirty="0" err="1">
                <a:solidFill>
                  <a:srgbClr val="262626"/>
                </a:solidFill>
              </a:rPr>
              <a:t>rýží</a:t>
            </a:r>
            <a:endParaRPr lang="en-GB" sz="2400" b="1" i="0" dirty="0">
              <a:solidFill>
                <a:srgbClr val="262626"/>
              </a:solidFill>
              <a:effectLst/>
              <a:latin typeface="Roboto" panose="02000000000000000000" pitchFamily="2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395A413-5A2D-BC24-4725-7E9AEC9AD2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933123"/>
              </p:ext>
            </p:extLst>
          </p:nvPr>
        </p:nvGraphicFramePr>
        <p:xfrm>
          <a:off x="338661" y="1095975"/>
          <a:ext cx="8864409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4803">
                  <a:extLst>
                    <a:ext uri="{9D8B030D-6E8A-4147-A177-3AD203B41FA5}">
                      <a16:colId xmlns:a16="http://schemas.microsoft.com/office/drawing/2014/main" val="1331189164"/>
                    </a:ext>
                  </a:extLst>
                </a:gridCol>
                <a:gridCol w="2954803">
                  <a:extLst>
                    <a:ext uri="{9D8B030D-6E8A-4147-A177-3AD203B41FA5}">
                      <a16:colId xmlns:a16="http://schemas.microsoft.com/office/drawing/2014/main" val="2614639650"/>
                    </a:ext>
                  </a:extLst>
                </a:gridCol>
                <a:gridCol w="2954803">
                  <a:extLst>
                    <a:ext uri="{9D8B030D-6E8A-4147-A177-3AD203B41FA5}">
                      <a16:colId xmlns:a16="http://schemas.microsoft.com/office/drawing/2014/main" val="12993947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2200" dirty="0" err="1"/>
                        <a:t>Okamžité</a:t>
                      </a:r>
                      <a:r>
                        <a:rPr lang="en-IE" sz="2200" dirty="0"/>
                        <a:t> </a:t>
                      </a:r>
                      <a:r>
                        <a:rPr lang="en-IE" sz="2200" dirty="0" err="1"/>
                        <a:t>výhody</a:t>
                      </a:r>
                      <a:endParaRPr lang="en-I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200" dirty="0" err="1"/>
                        <a:t>Hodnotné</a:t>
                      </a:r>
                      <a:r>
                        <a:rPr lang="en-IE" sz="2200" dirty="0"/>
                        <a:t> </a:t>
                      </a:r>
                      <a:r>
                        <a:rPr lang="en-IE" sz="2200" dirty="0" err="1"/>
                        <a:t>metriky</a:t>
                      </a:r>
                      <a:endParaRPr lang="en-I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200" dirty="0"/>
                        <a:t>Ve </a:t>
                      </a:r>
                      <a:r>
                        <a:rPr lang="en-IE" sz="2200" dirty="0" err="1"/>
                        <a:t>výrobě</a:t>
                      </a:r>
                      <a:endParaRPr lang="en-I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0423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sz="2200" dirty="0" err="1"/>
                        <a:t>Otevřít</a:t>
                      </a:r>
                      <a:r>
                        <a:rPr lang="en-IE" sz="2200" dirty="0"/>
                        <a:t> </a:t>
                      </a:r>
                      <a:r>
                        <a:rPr lang="en-IE" sz="2200" dirty="0" err="1"/>
                        <a:t>nové</a:t>
                      </a:r>
                      <a:r>
                        <a:rPr lang="en-IE" sz="2200" dirty="0"/>
                        <a:t> </a:t>
                      </a:r>
                      <a:r>
                        <a:rPr lang="en-IE" sz="2200" dirty="0" err="1"/>
                        <a:t>obchodní</a:t>
                      </a:r>
                      <a:r>
                        <a:rPr lang="en-IE" sz="2200" dirty="0"/>
                        <a:t> </a:t>
                      </a:r>
                      <a:r>
                        <a:rPr lang="en-IE" sz="2200" dirty="0" err="1"/>
                        <a:t>možnosti</a:t>
                      </a:r>
                      <a:endParaRPr lang="cs-CZ" sz="22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sz="2200" dirty="0" err="1"/>
                        <a:t>Zemědělci</a:t>
                      </a:r>
                      <a:r>
                        <a:rPr lang="en-IE" sz="2200" dirty="0"/>
                        <a:t> </a:t>
                      </a:r>
                      <a:r>
                        <a:rPr lang="en-IE" sz="2200" dirty="0" err="1"/>
                        <a:t>mohou</a:t>
                      </a:r>
                      <a:r>
                        <a:rPr lang="en-IE" sz="2200" dirty="0"/>
                        <a:t> ze </a:t>
                      </a:r>
                      <a:r>
                        <a:rPr lang="en-IE" sz="2200" dirty="0" err="1"/>
                        <a:t>své</a:t>
                      </a:r>
                      <a:r>
                        <a:rPr lang="en-IE" sz="2200" dirty="0"/>
                        <a:t> </a:t>
                      </a:r>
                      <a:r>
                        <a:rPr lang="en-IE" sz="2200" dirty="0" err="1"/>
                        <a:t>produkce</a:t>
                      </a:r>
                      <a:r>
                        <a:rPr lang="en-IE" sz="2200" dirty="0"/>
                        <a:t> </a:t>
                      </a:r>
                      <a:r>
                        <a:rPr lang="en-IE" sz="2200" dirty="0" err="1"/>
                        <a:t>získat</a:t>
                      </a:r>
                      <a:r>
                        <a:rPr lang="en-IE" sz="2200" dirty="0"/>
                        <a:t> vice</a:t>
                      </a:r>
                      <a:endParaRPr lang="cs-CZ" sz="22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sz="2200" dirty="0" err="1"/>
                        <a:t>Bezpečné</a:t>
                      </a:r>
                      <a:r>
                        <a:rPr lang="en-IE" sz="2200" dirty="0"/>
                        <a:t> </a:t>
                      </a:r>
                      <a:r>
                        <a:rPr lang="en-IE" sz="2200" dirty="0" err="1"/>
                        <a:t>vypořádání</a:t>
                      </a:r>
                      <a:r>
                        <a:rPr lang="en-IE" sz="2200" dirty="0"/>
                        <a:t> – </a:t>
                      </a:r>
                      <a:r>
                        <a:rPr lang="en-IE" sz="2200" dirty="0" err="1"/>
                        <a:t>všechny</a:t>
                      </a:r>
                      <a:r>
                        <a:rPr lang="en-IE" sz="2200" dirty="0"/>
                        <a:t> </a:t>
                      </a:r>
                      <a:r>
                        <a:rPr lang="en-IE" sz="2200" dirty="0" err="1"/>
                        <a:t>informace</a:t>
                      </a:r>
                      <a:r>
                        <a:rPr lang="en-IE" sz="2200" dirty="0"/>
                        <a:t> </a:t>
                      </a:r>
                      <a:r>
                        <a:rPr lang="en-IE" sz="2200" dirty="0" err="1"/>
                        <a:t>jsou</a:t>
                      </a:r>
                      <a:r>
                        <a:rPr lang="en-IE" sz="2200" dirty="0"/>
                        <a:t> </a:t>
                      </a:r>
                      <a:r>
                        <a:rPr lang="en-IE" sz="2200" dirty="0" err="1"/>
                        <a:t>ověřeny</a:t>
                      </a:r>
                      <a:r>
                        <a:rPr lang="en-IE" sz="2200" dirty="0"/>
                        <a:t> </a:t>
                      </a:r>
                      <a:r>
                        <a:rPr lang="en-IE" sz="2200" dirty="0" err="1"/>
                        <a:t>nástrojem</a:t>
                      </a:r>
                      <a:r>
                        <a:rPr lang="en-IE" sz="2200" dirty="0"/>
                        <a:t> pro </a:t>
                      </a:r>
                      <a:r>
                        <a:rPr lang="en-IE" sz="2200" dirty="0" err="1"/>
                        <a:t>párování</a:t>
                      </a:r>
                      <a:r>
                        <a:rPr lang="en-IE" sz="2200" dirty="0"/>
                        <a:t> </a:t>
                      </a:r>
                      <a:r>
                        <a:rPr lang="en-IE" sz="2200" dirty="0" err="1"/>
                        <a:t>dokumentů</a:t>
                      </a:r>
                      <a:endParaRPr lang="en-I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200" dirty="0" err="1"/>
                        <a:t>Výrazně</a:t>
                      </a:r>
                      <a:r>
                        <a:rPr lang="en-GB" sz="2200" dirty="0"/>
                        <a:t> </a:t>
                      </a:r>
                      <a:r>
                        <a:rPr lang="en-GB" sz="2200" dirty="0" err="1"/>
                        <a:t>snížené</a:t>
                      </a:r>
                      <a:r>
                        <a:rPr lang="en-GB" sz="2200" dirty="0"/>
                        <a:t> </a:t>
                      </a:r>
                      <a:r>
                        <a:rPr lang="en-GB" sz="2200" dirty="0" err="1"/>
                        <a:t>obchodní</a:t>
                      </a:r>
                      <a:r>
                        <a:rPr lang="en-GB" sz="2200" dirty="0"/>
                        <a:t> </a:t>
                      </a:r>
                      <a:r>
                        <a:rPr lang="en-GB" sz="2200" dirty="0" err="1"/>
                        <a:t>náklady</a:t>
                      </a:r>
                      <a:r>
                        <a:rPr lang="en-GB" sz="2200" dirty="0"/>
                        <a:t> (20 %)</a:t>
                      </a:r>
                      <a:endParaRPr lang="cs-CZ" sz="22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200" dirty="0"/>
                        <a:t>90 % </a:t>
                      </a:r>
                      <a:r>
                        <a:rPr lang="en-GB" sz="2200" dirty="0" err="1"/>
                        <a:t>obchodů</a:t>
                      </a:r>
                      <a:r>
                        <a:rPr lang="en-GB" sz="2200" dirty="0"/>
                        <a:t> je </a:t>
                      </a:r>
                      <a:r>
                        <a:rPr lang="en-GB" sz="2200" dirty="0" err="1"/>
                        <a:t>dokončeno</a:t>
                      </a:r>
                      <a:r>
                        <a:rPr lang="en-GB" sz="2200" dirty="0"/>
                        <a:t> za </a:t>
                      </a:r>
                      <a:r>
                        <a:rPr lang="en-GB" sz="2200" dirty="0" err="1"/>
                        <a:t>méně</a:t>
                      </a:r>
                      <a:r>
                        <a:rPr lang="en-GB" sz="2200" dirty="0"/>
                        <a:t> </a:t>
                      </a:r>
                      <a:r>
                        <a:rPr lang="en-GB" sz="2200" dirty="0" err="1"/>
                        <a:t>než</a:t>
                      </a:r>
                      <a:r>
                        <a:rPr lang="en-GB" sz="2200" dirty="0"/>
                        <a:t> 6 </a:t>
                      </a:r>
                      <a:r>
                        <a:rPr lang="en-GB" sz="2200" dirty="0" err="1"/>
                        <a:t>minut</a:t>
                      </a:r>
                      <a:endParaRPr lang="cs-CZ" sz="22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200" dirty="0"/>
                        <a:t>V </a:t>
                      </a:r>
                      <a:r>
                        <a:rPr lang="en-GB" sz="2200" dirty="0" err="1"/>
                        <a:t>roce</a:t>
                      </a:r>
                      <a:r>
                        <a:rPr lang="en-GB" sz="2200" dirty="0"/>
                        <a:t> 2020 </a:t>
                      </a:r>
                      <a:r>
                        <a:rPr lang="en-GB" sz="2200" dirty="0" err="1"/>
                        <a:t>používá</a:t>
                      </a:r>
                      <a:r>
                        <a:rPr lang="en-GB" sz="2200" dirty="0"/>
                        <a:t> </a:t>
                      </a:r>
                      <a:r>
                        <a:rPr lang="en-GB" sz="2200" dirty="0" err="1"/>
                        <a:t>více</a:t>
                      </a:r>
                      <a:r>
                        <a:rPr lang="en-GB" sz="2200" dirty="0"/>
                        <a:t> </a:t>
                      </a:r>
                      <a:r>
                        <a:rPr lang="en-GB" sz="2200" dirty="0" err="1"/>
                        <a:t>než</a:t>
                      </a:r>
                      <a:r>
                        <a:rPr lang="en-GB" sz="2200" dirty="0"/>
                        <a:t> 300 </a:t>
                      </a:r>
                      <a:r>
                        <a:rPr lang="en-GB" sz="2200" dirty="0" err="1"/>
                        <a:t>organizací</a:t>
                      </a:r>
                      <a:r>
                        <a:rPr lang="en-GB" sz="2200" dirty="0"/>
                        <a:t>, </a:t>
                      </a:r>
                      <a:r>
                        <a:rPr lang="en-GB" sz="2200" dirty="0" err="1"/>
                        <a:t>které</a:t>
                      </a:r>
                      <a:r>
                        <a:rPr lang="en-GB" sz="2200" dirty="0"/>
                        <a:t> </a:t>
                      </a:r>
                      <a:r>
                        <a:rPr lang="en-GB" sz="2200" dirty="0" err="1"/>
                        <a:t>během</a:t>
                      </a:r>
                      <a:r>
                        <a:rPr lang="en-GB" sz="2200" dirty="0"/>
                        <a:t> </a:t>
                      </a:r>
                      <a:r>
                        <a:rPr lang="en-GB" sz="2200" dirty="0" err="1"/>
                        <a:t>jednoho</a:t>
                      </a:r>
                      <a:r>
                        <a:rPr lang="en-GB" sz="2200" dirty="0"/>
                        <a:t> </a:t>
                      </a:r>
                      <a:r>
                        <a:rPr lang="en-GB" sz="2200" dirty="0" err="1"/>
                        <a:t>roku</a:t>
                      </a:r>
                      <a:r>
                        <a:rPr lang="en-GB" sz="2200" dirty="0"/>
                        <a:t> </a:t>
                      </a:r>
                      <a:r>
                        <a:rPr lang="en-GB" sz="2200" dirty="0" err="1"/>
                        <a:t>zpracují</a:t>
                      </a:r>
                      <a:r>
                        <a:rPr lang="en-GB" sz="2200" dirty="0"/>
                        <a:t> </a:t>
                      </a:r>
                      <a:r>
                        <a:rPr lang="en-GB" sz="2200" dirty="0" err="1"/>
                        <a:t>více</a:t>
                      </a:r>
                      <a:r>
                        <a:rPr lang="en-GB" sz="2200" dirty="0"/>
                        <a:t> </a:t>
                      </a:r>
                      <a:r>
                        <a:rPr lang="en-GB" sz="2200" dirty="0" err="1"/>
                        <a:t>než</a:t>
                      </a:r>
                      <a:r>
                        <a:rPr lang="en-GB" sz="2200" dirty="0"/>
                        <a:t> 250 </a:t>
                      </a:r>
                      <a:r>
                        <a:rPr lang="en-GB" sz="2200" dirty="0" err="1"/>
                        <a:t>milionů</a:t>
                      </a:r>
                      <a:r>
                        <a:rPr lang="en-GB" sz="2200" dirty="0"/>
                        <a:t> </a:t>
                      </a:r>
                      <a:r>
                        <a:rPr lang="en-GB" sz="2200" dirty="0" err="1"/>
                        <a:t>dolarů</a:t>
                      </a:r>
                      <a:r>
                        <a:rPr lang="en-GB" sz="2200" dirty="0"/>
                        <a:t> v </a:t>
                      </a:r>
                      <a:r>
                        <a:rPr lang="en-GB" sz="2200" dirty="0" err="1"/>
                        <a:t>obchodech</a:t>
                      </a:r>
                      <a:r>
                        <a:rPr lang="en-GB" sz="2200" dirty="0"/>
                        <a:t> za </a:t>
                      </a:r>
                      <a:r>
                        <a:rPr lang="en-GB" sz="2200" dirty="0" err="1"/>
                        <a:t>čtvrtletí</a:t>
                      </a:r>
                      <a:endParaRPr lang="en-I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pl-PL" sz="2200" dirty="0"/>
                        <a:t>V provozu od září 2020</a:t>
                      </a:r>
                      <a:endParaRPr lang="en-I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8761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5503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17CB8F-72FF-E240-A915-F4EC7D8335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5646" y="525780"/>
            <a:ext cx="4235693" cy="5452734"/>
          </a:xfrm>
        </p:spPr>
        <p:txBody>
          <a:bodyPr/>
          <a:lstStyle/>
          <a:p>
            <a:r>
              <a:rPr lang="en-US" i="0" dirty="0"/>
              <a:t>3.3. </a:t>
            </a:r>
            <a:r>
              <a:rPr lang="en-US" i="0" dirty="0" err="1"/>
              <a:t>Seznamte</a:t>
            </a:r>
            <a:r>
              <a:rPr lang="en-US" i="0" dirty="0"/>
              <a:t> se s TE-FOOD: End-to-End Food Traceability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0024F94-BFB4-872A-F4CC-EA4E0737B10F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l="24652" r="24652"/>
          <a:stretch>
            <a:fillRect/>
          </a:stretch>
        </p:blipFill>
        <p:spPr/>
      </p:pic>
      <p:grpSp>
        <p:nvGrpSpPr>
          <p:cNvPr id="8" name="Graphic 231">
            <a:extLst>
              <a:ext uri="{FF2B5EF4-FFF2-40B4-BE49-F238E27FC236}">
                <a16:creationId xmlns:a16="http://schemas.microsoft.com/office/drawing/2014/main" id="{F05D0A1E-7E58-3ABC-6182-2C22FE2163C9}"/>
              </a:ext>
            </a:extLst>
          </p:cNvPr>
          <p:cNvGrpSpPr/>
          <p:nvPr/>
        </p:nvGrpSpPr>
        <p:grpSpPr>
          <a:xfrm rot="5400000">
            <a:off x="655943" y="4097332"/>
            <a:ext cx="1882891" cy="2933617"/>
            <a:chOff x="12708052" y="5708395"/>
            <a:chExt cx="760809" cy="1185370"/>
          </a:xfrm>
          <a:solidFill>
            <a:schemeClr val="bg1">
              <a:alpha val="52000"/>
            </a:schemeClr>
          </a:solidFill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8ACBF91F-2F94-3FDE-EC3D-01AEDD90902D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E818F5BF-FBBC-A654-7C08-7BD2694ED1BF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99827687-B6AE-39E9-EA5E-DB279C65249D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D448329A-FDA4-9BC9-0A30-569402B1FF08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1A434AAC-3A95-0C17-CB1C-D85C9639BBC8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FB127696-1F71-5F1D-679C-C726DAC83163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795083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TE-FOOD  </a:t>
            </a:r>
            <a:r>
              <a:rPr lang="en-GB" sz="3600" b="0" i="0" dirty="0">
                <a:solidFill>
                  <a:srgbClr val="7A7A7A"/>
                </a:solidFill>
                <a:effectLst/>
                <a:hlinkClick r:id="rId2"/>
              </a:rPr>
              <a:t>https://www.te-food.com/</a:t>
            </a:r>
            <a:r>
              <a:rPr lang="en-GB" sz="3600" b="0" i="0" dirty="0">
                <a:solidFill>
                  <a:srgbClr val="7A7A7A"/>
                </a:solidFill>
                <a:effectLst/>
              </a:rPr>
              <a:t> 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673355" y="1076724"/>
            <a:ext cx="960466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b="0" i="0" dirty="0" err="1">
                <a:solidFill>
                  <a:srgbClr val="262626"/>
                </a:solidFill>
                <a:effectLst/>
              </a:rPr>
              <a:t>Společnost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byla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založena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v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roce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2016 s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provozy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v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Německu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Vietnamu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jako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odpověď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na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globální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potřebu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bezpečnosti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potravin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Prohlašuje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že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je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celosvětově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největším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řešením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sledovatelnosti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z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farmy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na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stůl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s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více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než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6 000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firemními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zákazníky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kteří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denně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sledují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více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než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400 000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operací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algn="l"/>
            <a:endParaRPr lang="en-GB" sz="2400" dirty="0">
              <a:solidFill>
                <a:srgbClr val="262626"/>
              </a:solidFill>
            </a:endParaRPr>
          </a:p>
          <a:p>
            <a:pPr algn="l"/>
            <a:r>
              <a:rPr lang="cs-CZ" sz="2400" b="1" i="0" dirty="0">
                <a:solidFill>
                  <a:srgbClr val="6A9D56"/>
                </a:solidFill>
                <a:effectLst/>
              </a:rPr>
              <a:t>Cíl</a:t>
            </a:r>
            <a:r>
              <a:rPr lang="en-GB" sz="2400" b="1" i="0" dirty="0">
                <a:solidFill>
                  <a:srgbClr val="6A9D56"/>
                </a:solidFill>
                <a:effectLst/>
              </a:rPr>
              <a:t>: </a:t>
            </a:r>
          </a:p>
          <a:p>
            <a:pPr algn="l"/>
            <a:r>
              <a:rPr lang="en-GB" sz="2400" b="0" i="0" dirty="0">
                <a:solidFill>
                  <a:srgbClr val="262626"/>
                </a:solidFill>
                <a:effectLst/>
              </a:rPr>
              <a:t>Sn</a:t>
            </a:r>
            <a:r>
              <a:rPr lang="cs-CZ" sz="2400" b="0" i="0" dirty="0" err="1">
                <a:solidFill>
                  <a:srgbClr val="262626"/>
                </a:solidFill>
                <a:effectLst/>
              </a:rPr>
              <a:t>ížit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výskyt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epidemií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podvodů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v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potravinářském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průmyslu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využ</a:t>
            </a:r>
            <a:r>
              <a:rPr lang="cs-CZ" sz="2400" b="0" i="0" dirty="0" err="1">
                <a:solidFill>
                  <a:srgbClr val="262626"/>
                </a:solidFill>
                <a:effectLst/>
              </a:rPr>
              <a:t>ít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blockchain pro </a:t>
            </a:r>
            <a:r>
              <a:rPr lang="cs-CZ" sz="2400" dirty="0" err="1">
                <a:solidFill>
                  <a:srgbClr val="262626"/>
                </a:solidFill>
              </a:rPr>
              <a:t>imutabilní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data 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důvěru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algn="l"/>
            <a:r>
              <a:rPr lang="en-GB" sz="2400" b="0" i="0" dirty="0">
                <a:solidFill>
                  <a:srgbClr val="7A7A7A"/>
                </a:solidFill>
                <a:effectLst/>
                <a:latin typeface="Roboto" panose="02000000000000000000" pitchFamily="2" charset="0"/>
              </a:rPr>
              <a:t> </a:t>
            </a:r>
          </a:p>
          <a:p>
            <a:pPr algn="l"/>
            <a:r>
              <a:rPr lang="cs-CZ" sz="2400" b="1" i="0" dirty="0">
                <a:solidFill>
                  <a:srgbClr val="6A9D56"/>
                </a:solidFill>
                <a:effectLst/>
              </a:rPr>
              <a:t>Hlavní výzvy</a:t>
            </a:r>
            <a:r>
              <a:rPr lang="en-GB" sz="2400" b="1" i="0" dirty="0">
                <a:solidFill>
                  <a:srgbClr val="6A9D56"/>
                </a:solidFill>
                <a:effectLst/>
              </a:rPr>
              <a:t>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262626"/>
                </a:solidFill>
                <a:effectLst/>
              </a:rPr>
              <a:t>Vzdělávání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tradičního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sektoru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o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moderní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blockchainové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technologii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262626"/>
                </a:solidFill>
                <a:effectLst/>
              </a:rPr>
              <a:t>Směrem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k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budoucnosti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bezpečnějšího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jídla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: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Stanov</a:t>
            </a:r>
            <a:r>
              <a:rPr lang="cs-CZ" sz="2400" b="0" i="0" dirty="0" err="1">
                <a:solidFill>
                  <a:srgbClr val="262626"/>
                </a:solidFill>
                <a:effectLst/>
              </a:rPr>
              <a:t>it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globální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standardy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pro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sledovatelnost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potravin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  </a:t>
            </a:r>
            <a:endParaRPr lang="en-GB" b="0" i="0" dirty="0">
              <a:solidFill>
                <a:srgbClr val="26262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977938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4273" y="294509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TE-FOOD  </a:t>
            </a:r>
            <a:r>
              <a:rPr lang="cs-CZ" b="0" dirty="0">
                <a:solidFill>
                  <a:srgbClr val="6A9D56"/>
                </a:solidFill>
                <a:latin typeface="Roboto" panose="02000000000000000000" pitchFamily="2" charset="0"/>
              </a:rPr>
              <a:t>Spolupráce v akci</a:t>
            </a:r>
            <a:endParaRPr lang="en-GB" sz="3600" b="0" i="0" dirty="0">
              <a:solidFill>
                <a:srgbClr val="6A9D56"/>
              </a:solidFill>
              <a:effectLst/>
              <a:latin typeface="Roboto" panose="02000000000000000000" pitchFamily="2" charset="0"/>
            </a:endParaRPr>
          </a:p>
          <a:p>
            <a:pPr algn="l"/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87282" y="885338"/>
            <a:ext cx="961228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2400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  <a:p>
            <a:pPr algn="l"/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Společnost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TE-Food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umožnila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1" i="0" dirty="0">
                <a:solidFill>
                  <a:srgbClr val="242424"/>
                </a:solidFill>
                <a:effectLst/>
                <a:latin typeface="source-serif-pro"/>
                <a:hlinkClick r:id="rId2"/>
              </a:rPr>
              <a:t>Auchan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,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francouzské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nadnárodní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maloobchodní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skupině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,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zavést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sledovatelnost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produktů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ze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sušených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švestek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.</a:t>
            </a:r>
          </a:p>
          <a:p>
            <a:pPr algn="l"/>
            <a:endParaRPr lang="en-GB" sz="2400" dirty="0">
              <a:solidFill>
                <a:srgbClr val="242424"/>
              </a:solidFill>
              <a:latin typeface="source-serif-pro"/>
            </a:endParaRPr>
          </a:p>
          <a:p>
            <a:pPr algn="l"/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Auchan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spolupracuje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s </a:t>
            </a:r>
            <a:r>
              <a:rPr lang="en-GB" sz="2400" b="0" i="0" u="sng" dirty="0">
                <a:solidFill>
                  <a:srgbClr val="242424"/>
                </a:solidFill>
                <a:effectLst/>
                <a:latin typeface="source-serif-pro"/>
                <a:hlinkClick r:id="rId3"/>
              </a:rPr>
              <a:t>Maison </a:t>
            </a:r>
            <a:r>
              <a:rPr lang="en-GB" sz="2400" b="0" i="0" u="sng" dirty="0" err="1">
                <a:solidFill>
                  <a:srgbClr val="242424"/>
                </a:solidFill>
                <a:effectLst/>
                <a:latin typeface="source-serif-pro"/>
                <a:hlinkClick r:id="rId3"/>
              </a:rPr>
              <a:t>Roucadil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, 130 let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starou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zemědělskou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a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zemědělskou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zpracovatelskou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společností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.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Roucadil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má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certifikaci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IFS (International Food Standard),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stejně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cs-CZ" sz="2400" b="0" i="0" dirty="0">
                <a:solidFill>
                  <a:srgbClr val="242424"/>
                </a:solidFill>
                <a:effectLst/>
                <a:latin typeface="source-serif-pro"/>
              </a:rPr>
              <a:t>jako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certifikaci</a:t>
            </a:r>
            <a:r>
              <a:rPr lang="cs-CZ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cs-CZ" sz="2400" b="0" i="0" dirty="0" err="1">
                <a:solidFill>
                  <a:srgbClr val="242424"/>
                </a:solidFill>
                <a:effectLst/>
                <a:latin typeface="source-serif-pro"/>
              </a:rPr>
              <a:t>Zero</a:t>
            </a:r>
            <a:r>
              <a:rPr lang="cs-CZ" sz="2400" b="0" i="0" dirty="0">
                <a:solidFill>
                  <a:srgbClr val="242424"/>
                </a:solidFill>
                <a:effectLst/>
                <a:latin typeface="source-serif-pro"/>
              </a:rPr>
              <a:t> Pesticide </a:t>
            </a:r>
            <a:r>
              <a:rPr lang="cs-CZ" sz="2400" b="0" i="0" dirty="0" err="1">
                <a:solidFill>
                  <a:srgbClr val="242424"/>
                </a:solidFill>
                <a:effectLst/>
                <a:latin typeface="source-serif-pro"/>
              </a:rPr>
              <a:t>Residue</a:t>
            </a:r>
            <a:r>
              <a:rPr lang="cs-CZ" sz="2400" b="0" i="0" dirty="0">
                <a:solidFill>
                  <a:srgbClr val="242424"/>
                </a:solidFill>
                <a:effectLst/>
                <a:latin typeface="source-serif-pro"/>
              </a:rPr>
              <a:t> a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HVE (High Environmental Value).</a:t>
            </a:r>
          </a:p>
          <a:p>
            <a:pPr algn="l"/>
            <a:endParaRPr lang="en-GB" sz="2400" dirty="0">
              <a:solidFill>
                <a:srgbClr val="242424"/>
              </a:solidFill>
              <a:latin typeface="source-serif-pro"/>
            </a:endParaRPr>
          </a:p>
          <a:p>
            <a:pPr algn="l"/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Jejich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produkty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jsou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rovněž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certifikovány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chráněným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zeměpisným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označením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,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což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zaručuje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,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že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sušené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švestky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Agen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jsou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získávány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výhradně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ze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švestkových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sadů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Ente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vysazených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ve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vymezené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produkční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oblasti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a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že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jsou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sušeny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,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upravovány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a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zpracovávány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společnostmi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se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sídlem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na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určeném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území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ve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Francii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.</a:t>
            </a:r>
            <a:br>
              <a:rPr lang="en-GB" sz="2400" b="0" i="0" dirty="0">
                <a:effectLst/>
                <a:latin typeface="medium-content-sans-serif-font"/>
              </a:rPr>
            </a:br>
            <a:endParaRPr lang="en-GB" sz="2400" b="0" i="0" dirty="0">
              <a:solidFill>
                <a:srgbClr val="7A7A7A"/>
              </a:solidFill>
              <a:effectLst/>
            </a:endParaRPr>
          </a:p>
          <a:p>
            <a:pPr algn="l"/>
            <a:endParaRPr lang="en-GB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  <a:p>
            <a:pPr algn="l"/>
            <a:r>
              <a:rPr lang="en-GB" b="0" i="0" dirty="0">
                <a:solidFill>
                  <a:srgbClr val="7A7A7A"/>
                </a:solidFill>
                <a:effectLst/>
                <a:latin typeface="Roboto" panose="02000000000000000000" pitchFamily="2" charset="0"/>
              </a:rPr>
              <a:t>-</a:t>
            </a:r>
          </a:p>
          <a:p>
            <a:pPr algn="l"/>
            <a:endParaRPr lang="en-GB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0673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4273" y="294509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TE-FOOD  </a:t>
            </a:r>
            <a:r>
              <a:rPr lang="cs-CZ" b="0" dirty="0">
                <a:solidFill>
                  <a:srgbClr val="6A9D56"/>
                </a:solidFill>
                <a:latin typeface="Roboto" panose="02000000000000000000" pitchFamily="2" charset="0"/>
              </a:rPr>
              <a:t>Spolupráce v akci</a:t>
            </a:r>
            <a:endParaRPr lang="en-GB" sz="3600" b="0" i="0" dirty="0">
              <a:solidFill>
                <a:srgbClr val="6A9D56"/>
              </a:solidFill>
              <a:effectLst/>
              <a:latin typeface="Roboto" panose="02000000000000000000" pitchFamily="2" charset="0"/>
            </a:endParaRPr>
          </a:p>
          <a:p>
            <a:pPr algn="l"/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4098" name="Picture 2">
            <a:extLst>
              <a:ext uri="{FF2B5EF4-FFF2-40B4-BE49-F238E27FC236}">
                <a16:creationId xmlns:a16="http://schemas.microsoft.com/office/drawing/2014/main" id="{82BAD330-2F2C-EAAE-CF29-2930263FB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07" y="1753519"/>
            <a:ext cx="9890841" cy="397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C88DD0E-93EB-4A5E-3BE0-C441E549DD63}"/>
              </a:ext>
            </a:extLst>
          </p:cNvPr>
          <p:cNvSpPr txBox="1"/>
          <p:nvPr/>
        </p:nvSpPr>
        <p:spPr>
          <a:xfrm>
            <a:off x="9083414" y="5939317"/>
            <a:ext cx="66878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Source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321502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D062C7B-9BAE-0E43-A6E9-6E98B3E7EBD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75368" y="13635"/>
            <a:ext cx="5041923" cy="720752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Výsledky studia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F7458A0-7891-E000-5514-DF211F41E124}"/>
              </a:ext>
            </a:extLst>
          </p:cNvPr>
          <p:cNvSpPr txBox="1"/>
          <p:nvPr/>
        </p:nvSpPr>
        <p:spPr>
          <a:xfrm>
            <a:off x="2371059" y="734387"/>
            <a:ext cx="8335925" cy="56323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sz="2000" dirty="0">
                <a:solidFill>
                  <a:srgbClr val="262626"/>
                </a:solidFill>
              </a:rPr>
              <a:t>Na konci modulu 4 budou účastníci schopni:</a:t>
            </a:r>
            <a:endParaRPr lang="en-GB" sz="2000" dirty="0">
              <a:solidFill>
                <a:srgbClr val="262626"/>
              </a:solidFill>
            </a:endParaRPr>
          </a:p>
          <a:p>
            <a:endParaRPr lang="en-GB" sz="20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262626"/>
                </a:solidFill>
              </a:rPr>
              <a:t>Uvědomit si klíčové principy a mechanismy, které podporují </a:t>
            </a:r>
            <a:r>
              <a:rPr lang="cs-CZ" sz="2000" dirty="0" err="1">
                <a:solidFill>
                  <a:srgbClr val="262626"/>
                </a:solidFill>
              </a:rPr>
              <a:t>blockchainovou</a:t>
            </a:r>
            <a:r>
              <a:rPr lang="cs-CZ" sz="2000" dirty="0">
                <a:solidFill>
                  <a:srgbClr val="262626"/>
                </a:solidFill>
              </a:rPr>
              <a:t> technologii aplikovanými způsoby v zemědělsko-potravinářském sektoru.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262626"/>
                </a:solidFill>
              </a:rPr>
              <a:t>Uvědomit si roli blockchainu v zemědělsko-potravinářských dodavatelských řetězcích a identifikujte výhody a výzvy implementace blockchainu v zemědělských dodavatelských řetězcích.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262626"/>
                </a:solidFill>
              </a:rPr>
              <a:t>Analyzovat dopad zprostředkovatelských platforem. Zhodnotit vznik a vliv zprostředkovatelských platforem na agropotravinářském trhu.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262626"/>
                </a:solidFill>
              </a:rPr>
              <a:t>Posoudit integraci blockchainu prodejce. Porozumět motivacím a strategiím, které stojí za přijetím blockchain technologií maloobchodníky, a důsledkům pro dodavatelský řetězec a koncové spotřebitele.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262626"/>
                </a:solidFill>
              </a:rPr>
              <a:t>Aplikovat získané znalosti na kontexty reálného světa analýzou případových studií, které demonstrují praktickou aplikaci a výsledky blockchainu v zemědělsko-potravinářském průmyslu.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262626"/>
                </a:solidFill>
              </a:rPr>
              <a:t>Kriticky se zamyslet nad potenciálem blockchainu zhodnotit transformační potenciál blockchainu pro budoucí vývoj v zemědělsko-potravinářském sektoru</a:t>
            </a:r>
            <a:r>
              <a:rPr lang="en-GB" sz="2000" dirty="0">
                <a:solidFill>
                  <a:srgbClr val="262626"/>
                </a:solidFill>
              </a:rPr>
              <a:t>.</a:t>
            </a:r>
            <a:endParaRPr lang="en-IE" sz="2000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69889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4273" y="294509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TE-FOOD  </a:t>
            </a:r>
            <a:r>
              <a:rPr lang="cs-CZ" b="0" dirty="0">
                <a:solidFill>
                  <a:srgbClr val="6A9D56"/>
                </a:solidFill>
                <a:latin typeface="Roboto" panose="02000000000000000000" pitchFamily="2" charset="0"/>
              </a:rPr>
              <a:t>Spolupráce v akci</a:t>
            </a:r>
            <a:endParaRPr lang="en-GB" sz="3600" b="0" i="0" dirty="0">
              <a:solidFill>
                <a:srgbClr val="6A9D56"/>
              </a:solidFill>
              <a:effectLst/>
              <a:latin typeface="Roboto" panose="02000000000000000000" pitchFamily="2" charset="0"/>
            </a:endParaRPr>
          </a:p>
          <a:p>
            <a:pPr algn="l"/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87282" y="885338"/>
            <a:ext cx="96122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b="0" i="0" dirty="0" err="1">
                <a:solidFill>
                  <a:srgbClr val="262626"/>
                </a:solidFill>
                <a:effectLst/>
              </a:rPr>
              <a:t>Spotřebitelé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mohou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sledovat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historii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každé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výrobní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šarže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od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sklizně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až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po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balení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distribuci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algn="l"/>
            <a:endParaRPr lang="cs-CZ" sz="2400" dirty="0">
              <a:solidFill>
                <a:srgbClr val="262626"/>
              </a:solidFill>
            </a:endParaRPr>
          </a:p>
          <a:p>
            <a:pPr algn="l"/>
            <a:r>
              <a:rPr lang="en-GB" sz="2400" b="0" i="0" dirty="0">
                <a:solidFill>
                  <a:srgbClr val="262626"/>
                </a:solidFill>
                <a:effectLst/>
              </a:rPr>
              <a:t>Maison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Roucadil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poskytuje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pohled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na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zemědělský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přístup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který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uplatňují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od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metodologií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výsadby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protokolů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ochrany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rostlin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až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po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zpracovatelské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činnosti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od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sušení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třídění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kalibrace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rehydratace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důlkování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</a:t>
            </a:r>
            <a:endParaRPr lang="en-GB" b="0" i="0" dirty="0">
              <a:solidFill>
                <a:srgbClr val="26262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322220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17CB8F-72FF-E240-A915-F4EC7D8335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5646" y="525780"/>
            <a:ext cx="4235693" cy="5452734"/>
          </a:xfrm>
        </p:spPr>
        <p:txBody>
          <a:bodyPr/>
          <a:lstStyle/>
          <a:p>
            <a:r>
              <a:rPr lang="en-US" i="0" dirty="0"/>
              <a:t>3.4 </a:t>
            </a:r>
            <a:r>
              <a:rPr lang="en-US" i="0" dirty="0" err="1"/>
              <a:t>Seznamte</a:t>
            </a:r>
            <a:r>
              <a:rPr lang="en-US" i="0" dirty="0"/>
              <a:t> se s @OriginChain, Irish </a:t>
            </a:r>
            <a:r>
              <a:rPr lang="en-US" i="0" dirty="0" err="1"/>
              <a:t>Agritech</a:t>
            </a:r>
            <a:r>
              <a:rPr lang="en-US" i="0" dirty="0"/>
              <a:t> Company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0024F94-BFB4-872A-F4CC-EA4E0737B10F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l="24652" r="24652"/>
          <a:stretch>
            <a:fillRect/>
          </a:stretch>
        </p:blipFill>
        <p:spPr/>
      </p:pic>
      <p:grpSp>
        <p:nvGrpSpPr>
          <p:cNvPr id="8" name="Graphic 231">
            <a:extLst>
              <a:ext uri="{FF2B5EF4-FFF2-40B4-BE49-F238E27FC236}">
                <a16:creationId xmlns:a16="http://schemas.microsoft.com/office/drawing/2014/main" id="{F05D0A1E-7E58-3ABC-6182-2C22FE2163C9}"/>
              </a:ext>
            </a:extLst>
          </p:cNvPr>
          <p:cNvGrpSpPr/>
          <p:nvPr/>
        </p:nvGrpSpPr>
        <p:grpSpPr>
          <a:xfrm rot="5400000">
            <a:off x="655943" y="4097332"/>
            <a:ext cx="1882891" cy="2933617"/>
            <a:chOff x="12708052" y="5708395"/>
            <a:chExt cx="760809" cy="1185370"/>
          </a:xfrm>
          <a:solidFill>
            <a:schemeClr val="bg1">
              <a:alpha val="52000"/>
            </a:schemeClr>
          </a:solidFill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8ACBF91F-2F94-3FDE-EC3D-01AEDD90902D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E818F5BF-FBBC-A654-7C08-7BD2694ED1BF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99827687-B6AE-39E9-EA5E-DB279C65249D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D448329A-FDA4-9BC9-0A30-569402B1FF08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1A434AAC-3A95-0C17-CB1C-D85C9639BBC8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FB127696-1F71-5F1D-679C-C726DAC83163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25062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0FD84C-0DB0-A747-9C28-9505FE9A7E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3356" y="1107769"/>
            <a:ext cx="9321884" cy="5065552"/>
          </a:xfrm>
          <a:prstGeom prst="rect">
            <a:avLst/>
          </a:prstGeom>
        </p:spPr>
        <p:txBody>
          <a:bodyPr/>
          <a:lstStyle/>
          <a:p>
            <a:pPr marL="0" indent="0"/>
            <a:r>
              <a:rPr lang="en-GB" dirty="0"/>
              <a:t>@OriginChain je </a:t>
            </a:r>
            <a:r>
              <a:rPr lang="en-GB" dirty="0" err="1"/>
              <a:t>odhodlána</a:t>
            </a:r>
            <a:r>
              <a:rPr lang="en-GB" dirty="0"/>
              <a:t> </a:t>
            </a:r>
            <a:r>
              <a:rPr lang="en-GB" dirty="0" err="1"/>
              <a:t>vytvářet</a:t>
            </a:r>
            <a:r>
              <a:rPr lang="en-GB" dirty="0"/>
              <a:t> </a:t>
            </a:r>
            <a:r>
              <a:rPr lang="en-GB" dirty="0" err="1"/>
              <a:t>budoucnost</a:t>
            </a:r>
            <a:r>
              <a:rPr lang="en-GB" dirty="0"/>
              <a:t> </a:t>
            </a:r>
            <a:r>
              <a:rPr lang="en-GB" dirty="0" err="1"/>
              <a:t>potravin</a:t>
            </a:r>
            <a:r>
              <a:rPr lang="en-GB" dirty="0"/>
              <a:t>, </a:t>
            </a:r>
            <a:r>
              <a:rPr lang="en-GB" dirty="0" err="1"/>
              <a:t>kterým</a:t>
            </a:r>
            <a:r>
              <a:rPr lang="en-GB" dirty="0"/>
              <a:t> </a:t>
            </a:r>
            <a:r>
              <a:rPr lang="en-GB" dirty="0" err="1"/>
              <a:t>věříme</a:t>
            </a:r>
            <a:r>
              <a:rPr lang="en-GB" dirty="0"/>
              <a:t>. </a:t>
            </a:r>
            <a:r>
              <a:rPr lang="en-GB" dirty="0" err="1"/>
              <a:t>Irská</a:t>
            </a:r>
            <a:r>
              <a:rPr lang="en-GB" dirty="0"/>
              <a:t> </a:t>
            </a:r>
            <a:r>
              <a:rPr lang="en-GB" dirty="0" err="1"/>
              <a:t>společnost</a:t>
            </a:r>
            <a:r>
              <a:rPr lang="en-GB" dirty="0"/>
              <a:t> </a:t>
            </a:r>
            <a:r>
              <a:rPr lang="en-GB" dirty="0" err="1"/>
              <a:t>konstruuje</a:t>
            </a:r>
            <a:r>
              <a:rPr lang="en-GB" dirty="0"/>
              <a:t> </a:t>
            </a:r>
            <a:r>
              <a:rPr lang="en-GB" dirty="0" err="1"/>
              <a:t>systém</a:t>
            </a:r>
            <a:r>
              <a:rPr lang="en-GB" dirty="0"/>
              <a:t> </a:t>
            </a:r>
            <a:r>
              <a:rPr lang="en-GB" dirty="0" err="1"/>
              <a:t>založený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DLT pro </a:t>
            </a:r>
            <a:r>
              <a:rPr lang="en-GB" dirty="0" err="1"/>
              <a:t>více</a:t>
            </a:r>
            <a:r>
              <a:rPr lang="en-GB" dirty="0"/>
              <a:t> </a:t>
            </a:r>
            <a:r>
              <a:rPr lang="en-GB" dirty="0" err="1"/>
              <a:t>stran</a:t>
            </a:r>
            <a:r>
              <a:rPr lang="en-GB" dirty="0"/>
              <a:t> s </a:t>
            </a:r>
            <a:r>
              <a:rPr lang="en-GB" dirty="0" err="1"/>
              <a:t>agro-trustovou</a:t>
            </a:r>
            <a:r>
              <a:rPr lang="en-GB" dirty="0"/>
              <a:t> </a:t>
            </a:r>
            <a:r>
              <a:rPr lang="en-GB" dirty="0" err="1"/>
              <a:t>vrstvou</a:t>
            </a:r>
            <a:r>
              <a:rPr lang="en-GB" dirty="0"/>
              <a:t> </a:t>
            </a:r>
            <a:r>
              <a:rPr lang="en-GB" dirty="0" err="1"/>
              <a:t>zaměřenou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pověření</a:t>
            </a:r>
            <a:r>
              <a:rPr lang="en-GB" dirty="0"/>
              <a:t>. </a:t>
            </a:r>
            <a:r>
              <a:rPr lang="en-GB" dirty="0" err="1"/>
              <a:t>Ony</a:t>
            </a:r>
            <a:endParaRPr lang="cs-CZ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err="1"/>
              <a:t>pomáha</a:t>
            </a:r>
            <a:r>
              <a:rPr lang="cs-CZ" dirty="0"/>
              <a:t>jí</a:t>
            </a:r>
            <a:r>
              <a:rPr lang="en-GB" dirty="0"/>
              <a:t> </a:t>
            </a:r>
            <a:r>
              <a:rPr lang="en-GB" dirty="0" err="1"/>
              <a:t>zemědělcům</a:t>
            </a:r>
            <a:r>
              <a:rPr lang="en-GB" dirty="0"/>
              <a:t> </a:t>
            </a:r>
            <a:r>
              <a:rPr lang="en-GB" dirty="0" err="1"/>
              <a:t>podávat</a:t>
            </a:r>
            <a:r>
              <a:rPr lang="en-GB" dirty="0"/>
              <a:t> </a:t>
            </a:r>
            <a:r>
              <a:rPr lang="en-GB" dirty="0" err="1"/>
              <a:t>zprávy</a:t>
            </a:r>
            <a:r>
              <a:rPr lang="en-GB" dirty="0"/>
              <a:t> s </a:t>
            </a:r>
            <a:r>
              <a:rPr lang="en-GB" dirty="0" err="1"/>
              <a:t>hrdostí</a:t>
            </a:r>
            <a:r>
              <a:rPr lang="en-GB" dirty="0"/>
              <a:t> o </a:t>
            </a:r>
            <a:r>
              <a:rPr lang="en-GB" dirty="0" err="1"/>
              <a:t>původu</a:t>
            </a:r>
            <a:r>
              <a:rPr lang="en-GB" dirty="0"/>
              <a:t> a </a:t>
            </a:r>
            <a:r>
              <a:rPr lang="en-GB" dirty="0" err="1"/>
              <a:t>udržitelnosti</a:t>
            </a:r>
            <a:r>
              <a:rPr lang="en-GB" dirty="0"/>
              <a:t> </a:t>
            </a:r>
            <a:r>
              <a:rPr lang="en-GB" dirty="0" err="1"/>
              <a:t>potravin</a:t>
            </a:r>
            <a:r>
              <a:rPr lang="en-GB" dirty="0"/>
              <a:t>, </a:t>
            </a:r>
            <a:r>
              <a:rPr lang="en-GB" dirty="0" err="1"/>
              <a:t>které</a:t>
            </a:r>
            <a:r>
              <a:rPr lang="en-GB" dirty="0"/>
              <a:t> </a:t>
            </a:r>
            <a:r>
              <a:rPr lang="en-GB" dirty="0" err="1"/>
              <a:t>produkují</a:t>
            </a:r>
            <a:r>
              <a:rPr lang="en-GB" dirty="0"/>
              <a:t>.</a:t>
            </a:r>
            <a:endParaRPr lang="cs-CZ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err="1"/>
              <a:t>používa</a:t>
            </a:r>
            <a:r>
              <a:rPr lang="cs-CZ" dirty="0"/>
              <a:t>jí</a:t>
            </a:r>
            <a:r>
              <a:rPr lang="en-GB" dirty="0"/>
              <a:t> </a:t>
            </a:r>
            <a:r>
              <a:rPr lang="en-GB" dirty="0" err="1"/>
              <a:t>autonomní</a:t>
            </a:r>
            <a:r>
              <a:rPr lang="en-GB" dirty="0"/>
              <a:t> </a:t>
            </a:r>
            <a:r>
              <a:rPr lang="en-GB" dirty="0" err="1"/>
              <a:t>procesy</a:t>
            </a:r>
            <a:r>
              <a:rPr lang="en-GB" dirty="0"/>
              <a:t>, </a:t>
            </a:r>
            <a:r>
              <a:rPr lang="en-GB" dirty="0" err="1"/>
              <a:t>které</a:t>
            </a:r>
            <a:r>
              <a:rPr lang="en-GB" dirty="0"/>
              <a:t> </a:t>
            </a:r>
            <a:r>
              <a:rPr lang="en-GB" dirty="0" err="1"/>
              <a:t>pomáhají</a:t>
            </a:r>
            <a:r>
              <a:rPr lang="en-GB" dirty="0"/>
              <a:t> </a:t>
            </a:r>
            <a:r>
              <a:rPr lang="en-GB" dirty="0" err="1"/>
              <a:t>reportujícím</a:t>
            </a:r>
            <a:r>
              <a:rPr lang="en-GB" dirty="0"/>
              <a:t> </a:t>
            </a:r>
            <a:r>
              <a:rPr lang="en-GB" dirty="0" err="1"/>
              <a:t>orgánům</a:t>
            </a:r>
            <a:r>
              <a:rPr lang="en-GB" dirty="0"/>
              <a:t> </a:t>
            </a:r>
            <a:r>
              <a:rPr lang="en-GB" dirty="0" err="1"/>
              <a:t>certifikovat</a:t>
            </a:r>
            <a:r>
              <a:rPr lang="en-GB" dirty="0"/>
              <a:t> </a:t>
            </a:r>
            <a:r>
              <a:rPr lang="en-GB" dirty="0" err="1"/>
              <a:t>environmentální</a:t>
            </a:r>
            <a:r>
              <a:rPr lang="en-GB" dirty="0"/>
              <a:t> KPI a </a:t>
            </a:r>
            <a:r>
              <a:rPr lang="en-GB" dirty="0" err="1"/>
              <a:t>udržitelné</a:t>
            </a:r>
            <a:r>
              <a:rPr lang="en-GB" dirty="0"/>
              <a:t> </a:t>
            </a:r>
            <a:r>
              <a:rPr lang="en-GB" dirty="0" err="1"/>
              <a:t>zemědělské</a:t>
            </a:r>
            <a:r>
              <a:rPr lang="en-GB" dirty="0"/>
              <a:t> </a:t>
            </a:r>
            <a:r>
              <a:rPr lang="en-GB" dirty="0" err="1"/>
              <a:t>postupy</a:t>
            </a:r>
            <a:r>
              <a:rPr lang="en-GB" dirty="0"/>
              <a:t>, </a:t>
            </a:r>
            <a:r>
              <a:rPr lang="en-GB" dirty="0" err="1"/>
              <a:t>které</a:t>
            </a:r>
            <a:r>
              <a:rPr lang="en-GB" dirty="0"/>
              <a:t> </a:t>
            </a:r>
            <a:r>
              <a:rPr lang="en-GB" dirty="0" err="1"/>
              <a:t>chrání</a:t>
            </a:r>
            <a:r>
              <a:rPr lang="en-GB" dirty="0"/>
              <a:t> </a:t>
            </a:r>
            <a:r>
              <a:rPr lang="en-GB" dirty="0" err="1"/>
              <a:t>biodiverzní</a:t>
            </a:r>
            <a:r>
              <a:rPr lang="en-GB" dirty="0"/>
              <a:t> </a:t>
            </a:r>
            <a:r>
              <a:rPr lang="en-GB" dirty="0" err="1"/>
              <a:t>stanoviště</a:t>
            </a:r>
            <a:r>
              <a:rPr lang="en-GB" dirty="0"/>
              <a:t>, </a:t>
            </a:r>
            <a:r>
              <a:rPr lang="en-GB" dirty="0" err="1"/>
              <a:t>zlepšují</a:t>
            </a:r>
            <a:r>
              <a:rPr lang="en-GB" dirty="0"/>
              <a:t> </a:t>
            </a:r>
            <a:r>
              <a:rPr lang="en-GB" dirty="0" err="1"/>
              <a:t>kvalitu</a:t>
            </a:r>
            <a:r>
              <a:rPr lang="en-GB" dirty="0"/>
              <a:t> </a:t>
            </a:r>
            <a:r>
              <a:rPr lang="en-GB" dirty="0" err="1"/>
              <a:t>vody</a:t>
            </a:r>
            <a:r>
              <a:rPr lang="en-GB" dirty="0"/>
              <a:t> a </a:t>
            </a:r>
            <a:r>
              <a:rPr lang="en-GB" dirty="0" err="1"/>
              <a:t>podporují</a:t>
            </a:r>
            <a:r>
              <a:rPr lang="en-GB" dirty="0"/>
              <a:t> </a:t>
            </a:r>
            <a:r>
              <a:rPr lang="en-GB" dirty="0" err="1"/>
              <a:t>kombinaci</a:t>
            </a:r>
            <a:r>
              <a:rPr lang="en-GB" dirty="0"/>
              <a:t> </a:t>
            </a:r>
            <a:r>
              <a:rPr lang="en-GB" dirty="0" err="1"/>
              <a:t>komerčních</a:t>
            </a:r>
            <a:r>
              <a:rPr lang="en-GB" dirty="0"/>
              <a:t> a </a:t>
            </a:r>
            <a:r>
              <a:rPr lang="en-GB" dirty="0" err="1"/>
              <a:t>ekologických</a:t>
            </a:r>
            <a:r>
              <a:rPr lang="en-GB" dirty="0"/>
              <a:t> </a:t>
            </a:r>
            <a:r>
              <a:rPr lang="en-GB" dirty="0" err="1"/>
              <a:t>zemědělských</a:t>
            </a:r>
            <a:r>
              <a:rPr lang="en-GB" dirty="0"/>
              <a:t> </a:t>
            </a:r>
            <a:r>
              <a:rPr lang="en-GB" dirty="0" err="1"/>
              <a:t>cílů</a:t>
            </a:r>
            <a:r>
              <a:rPr lang="en-GB" dirty="0"/>
              <a:t>.</a:t>
            </a:r>
          </a:p>
          <a:p>
            <a:pPr marL="0" indent="0"/>
            <a:r>
              <a:rPr lang="en-GB" dirty="0" err="1"/>
              <a:t>Zajímavé</a:t>
            </a:r>
            <a:r>
              <a:rPr lang="en-GB" dirty="0"/>
              <a:t> je, </a:t>
            </a:r>
            <a:r>
              <a:rPr lang="en-GB" dirty="0" err="1"/>
              <a:t>že</a:t>
            </a:r>
            <a:r>
              <a:rPr lang="en-GB" dirty="0"/>
              <a:t> </a:t>
            </a:r>
            <a:r>
              <a:rPr lang="en-GB" dirty="0" err="1"/>
              <a:t>zdůrazňují</a:t>
            </a:r>
            <a:r>
              <a:rPr lang="en-GB" dirty="0"/>
              <a:t>, </a:t>
            </a:r>
            <a:r>
              <a:rPr lang="en-GB" dirty="0" err="1"/>
              <a:t>že</a:t>
            </a:r>
            <a:r>
              <a:rPr lang="en-GB" dirty="0"/>
              <a:t> </a:t>
            </a:r>
            <a:r>
              <a:rPr lang="en-GB" dirty="0" err="1"/>
              <a:t>používají</a:t>
            </a:r>
            <a:r>
              <a:rPr lang="en-GB" dirty="0"/>
              <a:t> </a:t>
            </a:r>
            <a:r>
              <a:rPr lang="en-GB" dirty="0" err="1"/>
              <a:t>technologii</a:t>
            </a:r>
            <a:r>
              <a:rPr lang="en-GB" dirty="0"/>
              <a:t>, </a:t>
            </a:r>
            <a:r>
              <a:rPr lang="en-GB" dirty="0" err="1"/>
              <a:t>kterou</a:t>
            </a:r>
            <a:r>
              <a:rPr lang="en-GB" dirty="0"/>
              <a:t> </a:t>
            </a:r>
            <a:r>
              <a:rPr lang="en-GB" dirty="0" err="1"/>
              <a:t>má</a:t>
            </a:r>
            <a:r>
              <a:rPr lang="en-GB" dirty="0"/>
              <a:t> </a:t>
            </a:r>
            <a:r>
              <a:rPr lang="en-GB" dirty="0" err="1"/>
              <a:t>již</a:t>
            </a:r>
            <a:r>
              <a:rPr lang="en-GB" dirty="0"/>
              <a:t> 86 % </a:t>
            </a:r>
            <a:r>
              <a:rPr lang="en-GB" dirty="0" err="1"/>
              <a:t>farmářů</a:t>
            </a:r>
            <a:r>
              <a:rPr lang="en-GB" dirty="0"/>
              <a:t> k </a:t>
            </a:r>
            <a:r>
              <a:rPr lang="en-GB" dirty="0" err="1"/>
              <a:t>dispozici</a:t>
            </a:r>
            <a:r>
              <a:rPr lang="en-GB" dirty="0"/>
              <a:t> – </a:t>
            </a:r>
            <a:r>
              <a:rPr lang="en-GB" dirty="0" err="1"/>
              <a:t>své</a:t>
            </a:r>
            <a:r>
              <a:rPr lang="en-GB" dirty="0"/>
              <a:t> </a:t>
            </a:r>
            <a:r>
              <a:rPr lang="en-GB" dirty="0" err="1"/>
              <a:t>vlastní</a:t>
            </a:r>
            <a:r>
              <a:rPr lang="en-GB" dirty="0"/>
              <a:t> </a:t>
            </a:r>
            <a:r>
              <a:rPr lang="en-GB" dirty="0" err="1"/>
              <a:t>chytré</a:t>
            </a:r>
            <a:r>
              <a:rPr lang="en-GB" dirty="0"/>
              <a:t> </a:t>
            </a:r>
            <a:r>
              <a:rPr lang="en-GB" dirty="0" err="1"/>
              <a:t>telefony</a:t>
            </a:r>
            <a:r>
              <a:rPr lang="en-GB" dirty="0"/>
              <a:t>.</a:t>
            </a:r>
            <a:endParaRPr lang="cs-CZ" dirty="0"/>
          </a:p>
          <a:p>
            <a:pPr marL="0" indent="0"/>
            <a:r>
              <a:rPr lang="cs-CZ" b="1" dirty="0">
                <a:solidFill>
                  <a:srgbClr val="6A9D56"/>
                </a:solidFill>
                <a:hlinkClick r:id="rId2"/>
              </a:rPr>
              <a:t>Čtěte vice </a:t>
            </a:r>
            <a:r>
              <a:rPr lang="en-GB" dirty="0">
                <a:hlinkClick r:id="rId2"/>
              </a:rPr>
              <a:t>Irish agri-food blockchain pioneer takes home the European '</a:t>
            </a:r>
            <a:r>
              <a:rPr lang="en-GB" dirty="0" err="1">
                <a:hlinkClick r:id="rId2"/>
              </a:rPr>
              <a:t>Standards+Innovation</a:t>
            </a:r>
            <a:r>
              <a:rPr lang="en-GB" dirty="0">
                <a:hlinkClick r:id="rId2"/>
              </a:rPr>
              <a:t>' Award | NSAI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@OriginChain, Irish Agritech Company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33706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0FD84C-0DB0-A747-9C28-9505FE9A7E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3356" y="1107769"/>
            <a:ext cx="9321884" cy="5065552"/>
          </a:xfrm>
          <a:prstGeom prst="rect">
            <a:avLst/>
          </a:prstGeom>
        </p:spPr>
        <p:txBody>
          <a:bodyPr/>
          <a:lstStyle/>
          <a:p>
            <a:pPr marL="0" indent="0"/>
            <a:r>
              <a:rPr lang="en-GB" b="0" i="0" dirty="0" err="1">
                <a:solidFill>
                  <a:srgbClr val="000000"/>
                </a:solidFill>
                <a:effectLst/>
                <a:latin typeface="Red Hat Display"/>
              </a:rPr>
              <a:t>Můžeme</a:t>
            </a:r>
            <a:r>
              <a:rPr lang="en-GB" b="0" i="0" dirty="0">
                <a:solidFill>
                  <a:srgbClr val="000000"/>
                </a:solidFill>
                <a:effectLst/>
                <a:latin typeface="Red Hat Display"/>
              </a:rPr>
              <a:t> se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Red Hat Display"/>
              </a:rPr>
              <a:t>učit</a:t>
            </a:r>
            <a:r>
              <a:rPr lang="en-GB" b="0" i="0" dirty="0">
                <a:solidFill>
                  <a:srgbClr val="000000"/>
                </a:solidFill>
                <a:effectLst/>
                <a:latin typeface="Red Hat Display"/>
              </a:rPr>
              <a:t> od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Red Hat Display"/>
              </a:rPr>
              <a:t>generální</a:t>
            </a:r>
            <a:r>
              <a:rPr lang="en-GB" b="0" i="0" dirty="0">
                <a:solidFill>
                  <a:srgbClr val="000000"/>
                </a:solidFill>
                <a:effectLst/>
                <a:latin typeface="Red Hat Display"/>
              </a:rPr>
              <a:t>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Red Hat Display"/>
              </a:rPr>
              <a:t>ředitelky</a:t>
            </a:r>
            <a:r>
              <a:rPr lang="en-GB" b="0" i="0" dirty="0">
                <a:solidFill>
                  <a:srgbClr val="000000"/>
                </a:solidFill>
                <a:effectLst/>
                <a:latin typeface="Red Hat Display"/>
              </a:rPr>
              <a:t> @OriginChain,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Red Hat Display"/>
              </a:rPr>
              <a:t>Fiony</a:t>
            </a:r>
            <a:r>
              <a:rPr lang="en-GB" b="0" i="0" dirty="0">
                <a:solidFill>
                  <a:srgbClr val="000000"/>
                </a:solidFill>
                <a:effectLst/>
                <a:latin typeface="Red Hat Display"/>
              </a:rPr>
              <a:t> Delaney,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Red Hat Display"/>
              </a:rPr>
              <a:t>která</a:t>
            </a:r>
            <a:r>
              <a:rPr lang="en-GB" b="0" i="0" dirty="0">
                <a:solidFill>
                  <a:srgbClr val="000000"/>
                </a:solidFill>
                <a:effectLst/>
                <a:latin typeface="Red Hat Display"/>
              </a:rPr>
              <a:t>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Red Hat Display"/>
              </a:rPr>
              <a:t>přispívá</a:t>
            </a:r>
            <a:r>
              <a:rPr lang="en-GB" b="0" i="0" dirty="0">
                <a:solidFill>
                  <a:srgbClr val="000000"/>
                </a:solidFill>
                <a:effectLst/>
                <a:latin typeface="Red Hat Display"/>
              </a:rPr>
              <a:t> k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Red Hat Display"/>
              </a:rPr>
              <a:t>sérii</a:t>
            </a:r>
            <a:r>
              <a:rPr lang="en-GB" b="0" i="0" dirty="0">
                <a:solidFill>
                  <a:srgbClr val="000000"/>
                </a:solidFill>
                <a:effectLst/>
                <a:latin typeface="Red Hat Display"/>
              </a:rPr>
              <a:t> Blockchain 10×10 Future of Food 2020 od </a:t>
            </a:r>
            <a:r>
              <a:rPr lang="en-GB" u="sng" dirty="0">
                <a:latin typeface="Red Hat Display"/>
                <a:hlinkClick r:id="rId3"/>
              </a:rPr>
              <a:t>John G. </a:t>
            </a:r>
            <a:r>
              <a:rPr lang="en-GB" u="sng" dirty="0" err="1">
                <a:latin typeface="Red Hat Display"/>
                <a:hlinkClick r:id="rId3"/>
              </a:rPr>
              <a:t>Keogha</a:t>
            </a:r>
            <a:endParaRPr lang="en-GB" dirty="0">
              <a:solidFill>
                <a:srgbClr val="000000"/>
              </a:solidFill>
              <a:latin typeface="Red Hat Display"/>
            </a:endParaRPr>
          </a:p>
          <a:p>
            <a:pPr marL="0" indent="0"/>
            <a:endParaRPr lang="en-GB" b="0" i="0" dirty="0">
              <a:solidFill>
                <a:srgbClr val="000000"/>
              </a:solidFill>
              <a:effectLst/>
              <a:latin typeface="Red Hat Display"/>
            </a:endParaRPr>
          </a:p>
          <a:p>
            <a:pPr marL="0" indent="0"/>
            <a:endParaRPr lang="en-GB" dirty="0">
              <a:solidFill>
                <a:srgbClr val="000000"/>
              </a:solidFill>
              <a:latin typeface="Red Hat Display"/>
            </a:endParaRPr>
          </a:p>
          <a:p>
            <a:pPr marL="0" indent="0"/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Zaměřeno na</a:t>
            </a:r>
            <a:r>
              <a:rPr lang="en-US" dirty="0"/>
              <a:t> </a:t>
            </a:r>
            <a:r>
              <a:rPr lang="en-GB" dirty="0"/>
              <a:t>@OriginChain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1" name="Online Media 10" title="2020 Future of Food 10x10 Blockchain Series: Fiona Delaney Origin Chain Networks">
            <a:hlinkClick r:id="" action="ppaction://media"/>
            <a:extLst>
              <a:ext uri="{FF2B5EF4-FFF2-40B4-BE49-F238E27FC236}">
                <a16:creationId xmlns:a16="http://schemas.microsoft.com/office/drawing/2014/main" id="{920BF83D-23F3-BF68-9FE1-9DF8CF0C75F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189649" y="2407984"/>
            <a:ext cx="5562648" cy="314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83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17CB8F-72FF-E240-A915-F4EC7D8335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5646" y="525780"/>
            <a:ext cx="4235693" cy="5452734"/>
          </a:xfrm>
        </p:spPr>
        <p:txBody>
          <a:bodyPr/>
          <a:lstStyle/>
          <a:p>
            <a:r>
              <a:rPr lang="en-US" i="0" dirty="0"/>
              <a:t>3.5 </a:t>
            </a:r>
            <a:r>
              <a:rPr lang="en-US" i="0" dirty="0" err="1"/>
              <a:t>Seznamte</a:t>
            </a:r>
            <a:r>
              <a:rPr lang="en-US" i="0" dirty="0"/>
              <a:t> se s EIT Food Unfolded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0024F94-BFB4-872A-F4CC-EA4E0737B10F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l="24652" r="24652"/>
          <a:stretch>
            <a:fillRect/>
          </a:stretch>
        </p:blipFill>
        <p:spPr/>
      </p:pic>
      <p:grpSp>
        <p:nvGrpSpPr>
          <p:cNvPr id="8" name="Graphic 231">
            <a:extLst>
              <a:ext uri="{FF2B5EF4-FFF2-40B4-BE49-F238E27FC236}">
                <a16:creationId xmlns:a16="http://schemas.microsoft.com/office/drawing/2014/main" id="{F05D0A1E-7E58-3ABC-6182-2C22FE2163C9}"/>
              </a:ext>
            </a:extLst>
          </p:cNvPr>
          <p:cNvGrpSpPr/>
          <p:nvPr/>
        </p:nvGrpSpPr>
        <p:grpSpPr>
          <a:xfrm rot="5400000">
            <a:off x="655943" y="4097332"/>
            <a:ext cx="1882891" cy="2933617"/>
            <a:chOff x="12708052" y="5708395"/>
            <a:chExt cx="760809" cy="1185370"/>
          </a:xfrm>
          <a:solidFill>
            <a:schemeClr val="bg1">
              <a:alpha val="52000"/>
            </a:schemeClr>
          </a:solidFill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8ACBF91F-2F94-3FDE-EC3D-01AEDD90902D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E818F5BF-FBBC-A654-7C08-7BD2694ED1BF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99827687-B6AE-39E9-EA5E-DB279C65249D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D448329A-FDA4-9BC9-0A30-569402B1FF08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1A434AAC-3A95-0C17-CB1C-D85C9639BBC8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FB127696-1F71-5F1D-679C-C726DAC83163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45640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4603" y="265316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Seznamte se s </a:t>
            </a:r>
            <a:r>
              <a:rPr lang="en-GB" dirty="0"/>
              <a:t>EIT’s Food Unfolded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805FB0F-B454-A534-F487-EBCC419B36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56325" y="1081574"/>
            <a:ext cx="9665870" cy="3849918"/>
          </a:xfrm>
        </p:spPr>
        <p:txBody>
          <a:bodyPr/>
          <a:lstStyle/>
          <a:p>
            <a:pPr marL="0" indent="0"/>
            <a:r>
              <a:rPr lang="en-GB" dirty="0" err="1"/>
              <a:t>Výsledky</a:t>
            </a:r>
            <a:r>
              <a:rPr lang="en-GB" dirty="0"/>
              <a:t> EIT Food Trust Tracker® </a:t>
            </a:r>
            <a:r>
              <a:rPr lang="en-GB" dirty="0" err="1"/>
              <a:t>ukazují</a:t>
            </a:r>
            <a:r>
              <a:rPr lang="en-GB" dirty="0"/>
              <a:t>:</a:t>
            </a:r>
            <a:endParaRPr lang="cs-CZ" dirty="0"/>
          </a:p>
          <a:p>
            <a:pPr marL="0" indent="0"/>
            <a:endParaRPr lang="cs-CZ" dirty="0"/>
          </a:p>
          <a:p>
            <a:pPr marL="0" indent="0"/>
            <a:r>
              <a:rPr lang="en-GB" dirty="0"/>
              <a:t>OTEVŘENOST </a:t>
            </a:r>
            <a:r>
              <a:rPr lang="en-GB" dirty="0" err="1"/>
              <a:t>aktérů</a:t>
            </a:r>
            <a:r>
              <a:rPr lang="en-GB" dirty="0"/>
              <a:t> </a:t>
            </a:r>
            <a:r>
              <a:rPr lang="en-GB" dirty="0" err="1"/>
              <a:t>potravinového</a:t>
            </a:r>
            <a:r>
              <a:rPr lang="en-GB" dirty="0"/>
              <a:t> </a:t>
            </a:r>
            <a:r>
              <a:rPr lang="en-GB" dirty="0" err="1"/>
              <a:t>systému</a:t>
            </a:r>
            <a:r>
              <a:rPr lang="en-GB" dirty="0"/>
              <a:t> </a:t>
            </a:r>
            <a:r>
              <a:rPr lang="en-GB" dirty="0" err="1"/>
              <a:t>má</a:t>
            </a:r>
            <a:r>
              <a:rPr lang="en-GB" dirty="0"/>
              <a:t> </a:t>
            </a:r>
            <a:r>
              <a:rPr lang="en-GB" dirty="0" err="1"/>
              <a:t>primární</a:t>
            </a:r>
            <a:r>
              <a:rPr lang="en-GB" dirty="0"/>
              <a:t> </a:t>
            </a:r>
            <a:r>
              <a:rPr lang="en-GB" dirty="0" err="1"/>
              <a:t>význam</a:t>
            </a:r>
            <a:r>
              <a:rPr lang="en-GB" dirty="0"/>
              <a:t> </a:t>
            </a:r>
            <a:r>
              <a:rPr lang="en-GB" dirty="0" err="1"/>
              <a:t>při</a:t>
            </a:r>
            <a:r>
              <a:rPr lang="en-GB" dirty="0"/>
              <a:t> </a:t>
            </a:r>
            <a:r>
              <a:rPr lang="en-GB" dirty="0" err="1"/>
              <a:t>vytváření</a:t>
            </a:r>
            <a:r>
              <a:rPr lang="en-GB" dirty="0"/>
              <a:t> </a:t>
            </a:r>
            <a:r>
              <a:rPr lang="en-GB" dirty="0" err="1"/>
              <a:t>důvěry</a:t>
            </a:r>
            <a:r>
              <a:rPr lang="en-GB" dirty="0"/>
              <a:t> </a:t>
            </a:r>
            <a:r>
              <a:rPr lang="en-GB" dirty="0" err="1"/>
              <a:t>spotřebitelů</a:t>
            </a:r>
            <a:r>
              <a:rPr lang="en-GB" dirty="0"/>
              <a:t>. </a:t>
            </a:r>
            <a:r>
              <a:rPr lang="en-GB" dirty="0" err="1"/>
              <a:t>Jejich</a:t>
            </a:r>
            <a:r>
              <a:rPr lang="en-GB" dirty="0"/>
              <a:t> </a:t>
            </a:r>
            <a:r>
              <a:rPr lang="en-GB" dirty="0" err="1"/>
              <a:t>aktivity</a:t>
            </a:r>
            <a:r>
              <a:rPr lang="en-GB" dirty="0"/>
              <a:t>, </a:t>
            </a:r>
            <a:r>
              <a:rPr lang="en-GB" dirty="0" err="1"/>
              <a:t>informace</a:t>
            </a:r>
            <a:r>
              <a:rPr lang="en-GB" dirty="0"/>
              <a:t>, </a:t>
            </a:r>
            <a:r>
              <a:rPr lang="en-GB" dirty="0" err="1"/>
              <a:t>které</a:t>
            </a:r>
            <a:r>
              <a:rPr lang="en-GB" dirty="0"/>
              <a:t> </a:t>
            </a:r>
            <a:r>
              <a:rPr lang="en-GB" dirty="0" err="1"/>
              <a:t>nabízejí</a:t>
            </a:r>
            <a:r>
              <a:rPr lang="en-GB" dirty="0"/>
              <a:t>, a </a:t>
            </a:r>
            <a:r>
              <a:rPr lang="en-GB" dirty="0" err="1"/>
              <a:t>jejich</a:t>
            </a:r>
            <a:r>
              <a:rPr lang="en-GB" dirty="0"/>
              <a:t> </a:t>
            </a:r>
            <a:r>
              <a:rPr lang="en-GB" dirty="0" err="1"/>
              <a:t>poctivost</a:t>
            </a:r>
            <a:r>
              <a:rPr lang="en-GB" dirty="0"/>
              <a:t>.</a:t>
            </a:r>
          </a:p>
          <a:p>
            <a:pPr marL="0" indent="0"/>
            <a:endParaRPr lang="en-GB" dirty="0"/>
          </a:p>
          <a:p>
            <a:pPr marL="0" indent="0"/>
            <a:r>
              <a:rPr lang="en-GB" dirty="0" err="1"/>
              <a:t>Komunita</a:t>
            </a:r>
            <a:r>
              <a:rPr lang="en-GB" dirty="0"/>
              <a:t> </a:t>
            </a:r>
            <a:r>
              <a:rPr lang="en-GB" dirty="0" err="1"/>
              <a:t>lidí</a:t>
            </a:r>
            <a:r>
              <a:rPr lang="en-GB" dirty="0"/>
              <a:t> </a:t>
            </a:r>
            <a:r>
              <a:rPr lang="en-GB" dirty="0" err="1"/>
              <a:t>zapojených</a:t>
            </a:r>
            <a:r>
              <a:rPr lang="en-GB" dirty="0"/>
              <a:t> do </a:t>
            </a:r>
            <a:r>
              <a:rPr lang="en-GB" dirty="0" err="1"/>
              <a:t>dialogu</a:t>
            </a:r>
            <a:r>
              <a:rPr lang="en-GB" dirty="0"/>
              <a:t> o </a:t>
            </a:r>
            <a:r>
              <a:rPr lang="en-GB" dirty="0" err="1"/>
              <a:t>původu</a:t>
            </a:r>
            <a:r>
              <a:rPr lang="en-GB" dirty="0"/>
              <a:t> a </a:t>
            </a:r>
            <a:r>
              <a:rPr lang="en-GB" dirty="0" err="1"/>
              <a:t>budoucnosti</a:t>
            </a:r>
            <a:r>
              <a:rPr lang="en-GB" dirty="0"/>
              <a:t> </a:t>
            </a:r>
            <a:r>
              <a:rPr lang="en-GB" dirty="0" err="1"/>
              <a:t>našich</a:t>
            </a:r>
            <a:r>
              <a:rPr lang="en-GB" dirty="0"/>
              <a:t> </a:t>
            </a:r>
            <a:r>
              <a:rPr lang="en-GB" dirty="0" err="1"/>
              <a:t>potravin</a:t>
            </a:r>
            <a:endParaRPr lang="cs-CZ" dirty="0"/>
          </a:p>
          <a:p>
            <a:pPr marL="0" indent="0"/>
            <a:endParaRPr lang="cs-CZ" dirty="0">
              <a:hlinkClick r:id="rId2"/>
            </a:endParaRPr>
          </a:p>
          <a:p>
            <a:pPr marL="0" indent="0"/>
            <a:r>
              <a:rPr lang="en-IE" dirty="0">
                <a:hlinkClick r:id="rId2"/>
              </a:rPr>
              <a:t>www.foodunfolded.com</a:t>
            </a:r>
            <a:endParaRPr lang="en-IE" dirty="0"/>
          </a:p>
          <a:p>
            <a:r>
              <a:rPr lang="en-IE" dirty="0"/>
              <a:t>@food.unfolded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61339AE-E9D8-D860-677F-14BCCBABAF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679" y="2894484"/>
            <a:ext cx="25527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9960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DE6B06-E517-A44D-93E9-58E8C9D1D2E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41760" y="2817221"/>
            <a:ext cx="5150436" cy="2757828"/>
          </a:xfrm>
        </p:spPr>
        <p:txBody>
          <a:bodyPr/>
          <a:lstStyle/>
          <a:p>
            <a:r>
              <a:rPr lang="en-US" dirty="0" err="1"/>
              <a:t>Maloobchodníci</a:t>
            </a:r>
            <a:r>
              <a:rPr lang="en-US" dirty="0"/>
              <a:t> </a:t>
            </a:r>
            <a:r>
              <a:rPr lang="en-US" dirty="0" err="1"/>
              <a:t>jsou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palubě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3E186E-EEE8-784F-BE9F-48BF925F13E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82447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8AB20F8-388F-B488-7300-3E153C3F4B07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t="7765" b="7765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369F1-8EF6-AE46-9816-72DCBDD8F9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7780" y="1906416"/>
            <a:ext cx="5480760" cy="2743201"/>
          </a:xfrm>
          <a:prstGeom prst="rect">
            <a:avLst/>
          </a:prstGeom>
        </p:spPr>
        <p:txBody>
          <a:bodyPr/>
          <a:lstStyle/>
          <a:p>
            <a:r>
              <a:rPr lang="en-GB" b="1" i="0" dirty="0">
                <a:effectLst/>
                <a:latin typeface="Roboto" panose="02000000000000000000" pitchFamily="2" charset="0"/>
              </a:rPr>
              <a:t>4.1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Seznamte</a:t>
            </a:r>
            <a:r>
              <a:rPr lang="en-GB" b="1" i="0" dirty="0">
                <a:effectLst/>
                <a:latin typeface="Roboto" panose="02000000000000000000" pitchFamily="2" charset="0"/>
              </a:rPr>
              <a:t> se s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Carrefourem</a:t>
            </a:r>
            <a:endParaRPr lang="cs-CZ" b="1" i="0" dirty="0">
              <a:effectLst/>
              <a:latin typeface="Roboto" panose="02000000000000000000" pitchFamily="2" charset="0"/>
            </a:endParaRPr>
          </a:p>
          <a:p>
            <a:r>
              <a:rPr lang="en-GB" i="0" dirty="0" err="1">
                <a:effectLst/>
                <a:latin typeface="Roboto" panose="02000000000000000000" pitchFamily="2" charset="0"/>
              </a:rPr>
              <a:t>Spustila</a:t>
            </a:r>
            <a:r>
              <a:rPr lang="en-GB" i="0" dirty="0">
                <a:effectLst/>
                <a:latin typeface="Roboto" panose="02000000000000000000" pitchFamily="2" charset="0"/>
              </a:rPr>
              <a:t>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první</a:t>
            </a:r>
            <a:r>
              <a:rPr lang="en-GB" i="0" dirty="0">
                <a:effectLst/>
                <a:latin typeface="Roboto" panose="02000000000000000000" pitchFamily="2" charset="0"/>
              </a:rPr>
              <a:t>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evropský</a:t>
            </a:r>
            <a:r>
              <a:rPr lang="en-GB" i="0" dirty="0">
                <a:effectLst/>
                <a:latin typeface="Roboto" panose="02000000000000000000" pitchFamily="2" charset="0"/>
              </a:rPr>
              <a:t>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potravinový</a:t>
            </a:r>
            <a:r>
              <a:rPr lang="en-GB" i="0" dirty="0">
                <a:effectLst/>
                <a:latin typeface="Roboto" panose="02000000000000000000" pitchFamily="2" charset="0"/>
              </a:rPr>
              <a:t> blockchain pro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kuře</a:t>
            </a:r>
            <a:r>
              <a:rPr lang="en-GB" i="0" dirty="0">
                <a:effectLst/>
                <a:latin typeface="Roboto" panose="02000000000000000000" pitchFamily="2" charset="0"/>
              </a:rPr>
              <a:t> Auvergne z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volného</a:t>
            </a:r>
            <a:r>
              <a:rPr lang="en-GB" i="0" dirty="0">
                <a:effectLst/>
                <a:latin typeface="Roboto" panose="02000000000000000000" pitchFamily="2" charset="0"/>
              </a:rPr>
              <a:t>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výběhu</a:t>
            </a:r>
            <a:endParaRPr lang="en-US" i="1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9A07C7B-8585-6C4C-BE36-FFD487927B0F}"/>
              </a:ext>
            </a:extLst>
          </p:cNvPr>
          <p:cNvSpPr txBox="1">
            <a:spLocks/>
          </p:cNvSpPr>
          <p:nvPr/>
        </p:nvSpPr>
        <p:spPr>
          <a:xfrm>
            <a:off x="0" y="4103398"/>
            <a:ext cx="6095999" cy="15326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i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180590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6A9D56"/>
                </a:solidFill>
              </a:rPr>
              <a:t>CARREFOUR  </a:t>
            </a:r>
            <a:r>
              <a:rPr lang="en-IE" dirty="0">
                <a:hlinkClick r:id="rId2"/>
              </a:rPr>
              <a:t>Food blockchain | Carrefour Group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87281" y="864073"/>
            <a:ext cx="1009881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b="1" i="0" dirty="0">
                <a:solidFill>
                  <a:srgbClr val="333333"/>
                </a:solidFill>
                <a:effectLst/>
              </a:rPr>
              <a:t>V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roce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2018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spustil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přední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francouzský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maloobchodní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prodejce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Carrefour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první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evropský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potravinářský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blockchain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prostřednictvím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svého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kuřete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Auvergne z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volného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výběhu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kterých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se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každý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rok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prodal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jeden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1" i="0" dirty="0" err="1">
                <a:solidFill>
                  <a:srgbClr val="333333"/>
                </a:solidFill>
                <a:effectLst/>
              </a:rPr>
              <a:t>milion</a:t>
            </a:r>
            <a:r>
              <a:rPr lang="en-GB" sz="2400" b="1" i="0" dirty="0">
                <a:solidFill>
                  <a:srgbClr val="333333"/>
                </a:solidFill>
                <a:effectLst/>
              </a:rPr>
              <a:t>.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Společnost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od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té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doby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rozšířila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technologii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na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mnoho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dalších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řad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živočišných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a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rostlinných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produktů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včetně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vajec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.</a:t>
            </a:r>
            <a:endParaRPr lang="cs-CZ" sz="2400" i="0" dirty="0">
              <a:solidFill>
                <a:srgbClr val="333333"/>
              </a:solidFill>
              <a:effectLst/>
            </a:endParaRPr>
          </a:p>
          <a:p>
            <a:pPr algn="l"/>
            <a:endParaRPr lang="en-GB" sz="2400" dirty="0">
              <a:solidFill>
                <a:srgbClr val="333333"/>
              </a:solidFill>
            </a:endParaRPr>
          </a:p>
          <a:p>
            <a:pPr algn="l"/>
            <a:r>
              <a:rPr lang="en-GB" sz="2400" b="1" i="0" dirty="0" err="1">
                <a:solidFill>
                  <a:srgbClr val="29608D"/>
                </a:solidFill>
                <a:effectLst/>
              </a:rPr>
              <a:t>Sledovatelnost</a:t>
            </a:r>
            <a:endParaRPr lang="en-GB" sz="2400" b="1" i="0" dirty="0">
              <a:solidFill>
                <a:srgbClr val="29608D"/>
              </a:solidFill>
              <a:effectLst/>
            </a:endParaRPr>
          </a:p>
          <a:p>
            <a:pPr algn="l"/>
            <a:r>
              <a:rPr lang="en-GB" sz="2400" i="0" dirty="0">
                <a:solidFill>
                  <a:srgbClr val="333333"/>
                </a:solidFill>
                <a:effectLst/>
              </a:rPr>
              <a:t>Carrefour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využívá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blockchain v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potravinářském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sektoru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takže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každá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strana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v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celém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dodavatelském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řetězci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včetně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výrobců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zpracovatelů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a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distributorů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poskytuje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informace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o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sledovatelnosti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své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konkrétní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role.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Například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každou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dávku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– data,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místa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hospodářské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budovy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distribuované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kanály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potenciální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ošetření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–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lze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vysledovat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a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přidat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do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databáze.Výsledkem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je,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že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může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spotřebitelům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poskytnout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záruku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úplné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sledovatelnosti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produktu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a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vyhovuje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rostoucí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touze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po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transparentnosti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od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farmy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až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po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vidličku.Společnost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Carrefour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uvedla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že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ji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bude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moci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používat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ke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sdílení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zabezpečené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databáze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se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všemi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svými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partnery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a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také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k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zajištění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vyšší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úrovně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bezpečnosti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potravin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pro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své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zákazníky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.</a:t>
            </a:r>
            <a:endParaRPr lang="en-GB" sz="2400" b="0" i="0" dirty="0">
              <a:solidFill>
                <a:srgbClr val="7A7A7A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6351493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6A9D56"/>
                </a:solidFill>
              </a:rPr>
              <a:t>CARREFOUR  </a:t>
            </a:r>
            <a:r>
              <a:rPr lang="en-IE" dirty="0">
                <a:hlinkClick r:id="rId2"/>
              </a:rPr>
              <a:t>Food blockchain | Carrefour Group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338660" y="864073"/>
            <a:ext cx="1044275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b="1" i="0" dirty="0">
                <a:solidFill>
                  <a:srgbClr val="000000"/>
                </a:solidFill>
                <a:effectLst/>
              </a:rPr>
              <a:t>QR </a:t>
            </a:r>
            <a:r>
              <a:rPr lang="cs-CZ" sz="2400" b="1" i="0" dirty="0">
                <a:solidFill>
                  <a:srgbClr val="000000"/>
                </a:solidFill>
                <a:effectLst/>
              </a:rPr>
              <a:t>kód</a:t>
            </a:r>
            <a:endParaRPr lang="en-GB" sz="2400" b="1" i="0" dirty="0">
              <a:solidFill>
                <a:srgbClr val="000000"/>
              </a:solidFill>
              <a:effectLst/>
            </a:endParaRPr>
          </a:p>
          <a:p>
            <a:pPr algn="l"/>
            <a:r>
              <a:rPr lang="en-GB" sz="2400" b="0" i="0" dirty="0">
                <a:solidFill>
                  <a:srgbClr val="333333"/>
                </a:solidFill>
                <a:effectLst/>
              </a:rPr>
              <a:t>Jak to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tedy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funguje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?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Konkrétně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štítek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každého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produktu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obsahuje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QR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kód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který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si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spotřebitelé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budou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moci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naskenovat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pomocí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svých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chytrých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telefonů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. To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jim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poskytne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informace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o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produktu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a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cestě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kterou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urazil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– od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místa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kde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byl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chován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až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do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chvíle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kdy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byl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umístěn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na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pulty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: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například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u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kuřete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Carrefour Quality Line Auvergne z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volného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výběhu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mohli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spotřebitelé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najít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uvést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následující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informace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:</a:t>
            </a:r>
          </a:p>
          <a:p>
            <a:pPr algn="l"/>
            <a:endParaRPr lang="en-GB" sz="2400" b="0" i="0" dirty="0">
              <a:solidFill>
                <a:srgbClr val="333333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333333"/>
                </a:solidFill>
                <a:effectLst/>
              </a:rPr>
              <a:t>Kde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byl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pták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chován</a:t>
            </a:r>
            <a:endParaRPr lang="cs-CZ" sz="2400" b="0" i="0" dirty="0">
              <a:solidFill>
                <a:srgbClr val="333333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333333"/>
                </a:solidFill>
                <a:effectLst/>
              </a:rPr>
              <a:t>Jméno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farmáře</a:t>
            </a:r>
            <a:endParaRPr lang="cs-CZ" sz="2400" b="0" i="0" dirty="0">
              <a:solidFill>
                <a:srgbClr val="333333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333333"/>
                </a:solidFill>
                <a:effectLst/>
              </a:rPr>
              <a:t>Jaké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krmivo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bylo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použito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(</a:t>
            </a:r>
            <a:r>
              <a:rPr lang="cs-CZ" sz="2400" b="0" i="0" dirty="0">
                <a:solidFill>
                  <a:srgbClr val="333333"/>
                </a:solidFill>
                <a:effectLst/>
              </a:rPr>
              <a:t>zda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bylo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nebo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nebylo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krmeno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francouzskými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obilovinami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a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sójovými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boby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, GMO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produkty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atd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.)</a:t>
            </a:r>
            <a:endParaRPr lang="cs-CZ" sz="2400" b="0" i="0" dirty="0">
              <a:solidFill>
                <a:srgbClr val="333333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333333"/>
                </a:solidFill>
                <a:effectLst/>
              </a:rPr>
              <a:t>Jakékoli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značky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kvality</a:t>
            </a:r>
            <a:endParaRPr lang="cs-CZ" sz="2400" b="0" i="0" dirty="0">
              <a:solidFill>
                <a:srgbClr val="333333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333333"/>
                </a:solidFill>
                <a:effectLst/>
              </a:rPr>
              <a:t>Kde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byl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pták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zabit</a:t>
            </a:r>
            <a:endParaRPr lang="en-GB" sz="2400" b="0" i="0" dirty="0">
              <a:solidFill>
                <a:srgbClr val="333333"/>
              </a:solidFill>
              <a:effectLst/>
            </a:endParaRPr>
          </a:p>
          <a:p>
            <a:pPr algn="l"/>
            <a:endParaRPr lang="en-GB" sz="2400" b="0" i="0" dirty="0">
              <a:solidFill>
                <a:srgbClr val="7A7A7A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42778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DE6B06-E517-A44D-93E9-58E8C9D1D2E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41760" y="2817221"/>
            <a:ext cx="5150436" cy="2757828"/>
          </a:xfrm>
        </p:spPr>
        <p:txBody>
          <a:bodyPr/>
          <a:lstStyle/>
          <a:p>
            <a:r>
              <a:rPr lang="cs-CZ" dirty="0"/>
              <a:t>Význam</a:t>
            </a:r>
            <a:r>
              <a:rPr lang="en-US" dirty="0"/>
              <a:t> </a:t>
            </a:r>
            <a:r>
              <a:rPr lang="en-US" dirty="0" err="1"/>
              <a:t>případových</a:t>
            </a:r>
            <a:r>
              <a:rPr lang="en-US" dirty="0"/>
              <a:t> </a:t>
            </a:r>
            <a:r>
              <a:rPr lang="en-US" dirty="0" err="1"/>
              <a:t>studií</a:t>
            </a:r>
            <a:r>
              <a:rPr lang="en-US" dirty="0"/>
              <a:t>, </a:t>
            </a:r>
            <a:r>
              <a:rPr lang="en-US" dirty="0" err="1"/>
              <a:t>úvod</a:t>
            </a:r>
            <a:r>
              <a:rPr lang="en-US" dirty="0"/>
              <a:t> </a:t>
            </a:r>
            <a:r>
              <a:rPr lang="en-US" dirty="0" err="1"/>
              <a:t>modulu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3E186E-EEE8-784F-BE9F-48BF925F13E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32918606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6A9D56"/>
                </a:solidFill>
              </a:rPr>
              <a:t>CARREFOUR  </a:t>
            </a:r>
            <a:r>
              <a:rPr lang="en-IE" dirty="0">
                <a:hlinkClick r:id="rId2"/>
              </a:rPr>
              <a:t>Food blockchain | Carrefour Group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3C797A46-B1C9-6A0E-5F6F-69361E9103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66" y="970339"/>
            <a:ext cx="9570214" cy="579744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C303CA3-9281-BB13-F882-B54EBD8F3AD2}"/>
              </a:ext>
            </a:extLst>
          </p:cNvPr>
          <p:cNvSpPr txBox="1"/>
          <p:nvPr/>
        </p:nvSpPr>
        <p:spPr>
          <a:xfrm>
            <a:off x="10136068" y="3921554"/>
            <a:ext cx="172865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n-GB" sz="1800" dirty="0">
              <a:solidFill>
                <a:srgbClr val="333333"/>
              </a:solidFill>
            </a:endParaRPr>
          </a:p>
          <a:p>
            <a:r>
              <a:rPr lang="cs-CZ" sz="1800" b="1" i="0" dirty="0">
                <a:solidFill>
                  <a:srgbClr val="262626"/>
                </a:solidFill>
                <a:effectLst/>
              </a:rPr>
              <a:t>Čtěte více</a:t>
            </a:r>
          </a:p>
          <a:p>
            <a:r>
              <a:rPr lang="en-GB" sz="1800" dirty="0">
                <a:hlinkClick r:id="rId4"/>
              </a:rPr>
              <a:t>Carrefour uses blockchain to offer consumers greater supply chain transparency - </a:t>
            </a:r>
            <a:r>
              <a:rPr lang="en-GB" sz="1800" dirty="0" err="1">
                <a:hlinkClick r:id="rId4"/>
              </a:rPr>
              <a:t>RetailWire</a:t>
            </a:r>
            <a:r>
              <a:rPr lang="en-GB" sz="1800" b="0" i="0" dirty="0">
                <a:solidFill>
                  <a:srgbClr val="262626"/>
                </a:solidFill>
                <a:effectLst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4336255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6A9D56"/>
                </a:solidFill>
              </a:rPr>
              <a:t>CARREFOUR  </a:t>
            </a:r>
            <a:r>
              <a:rPr lang="en-IE" dirty="0">
                <a:hlinkClick r:id="rId2"/>
              </a:rPr>
              <a:t>Food blockchain | Carrefour Group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6C303CA3-9281-BB13-F882-B54EBD8F3AD2}"/>
              </a:ext>
            </a:extLst>
          </p:cNvPr>
          <p:cNvSpPr txBox="1"/>
          <p:nvPr/>
        </p:nvSpPr>
        <p:spPr>
          <a:xfrm>
            <a:off x="233383" y="3556510"/>
            <a:ext cx="10595237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n-GB" sz="2400" dirty="0">
              <a:solidFill>
                <a:srgbClr val="333333"/>
              </a:solidFill>
            </a:endParaRPr>
          </a:p>
          <a:p>
            <a:r>
              <a:rPr lang="en-GB" sz="2400" b="1" dirty="0">
                <a:solidFill>
                  <a:srgbClr val="262626"/>
                </a:solidFill>
              </a:rPr>
              <a:t>Trend </a:t>
            </a:r>
            <a:r>
              <a:rPr lang="en-GB" sz="2400" b="1" dirty="0" err="1">
                <a:solidFill>
                  <a:srgbClr val="262626"/>
                </a:solidFill>
              </a:rPr>
              <a:t>přesných</a:t>
            </a:r>
            <a:r>
              <a:rPr lang="en-GB" sz="2400" b="1" dirty="0">
                <a:solidFill>
                  <a:srgbClr val="262626"/>
                </a:solidFill>
              </a:rPr>
              <a:t> a </a:t>
            </a:r>
            <a:r>
              <a:rPr lang="en-GB" sz="2400" b="1" dirty="0" err="1">
                <a:solidFill>
                  <a:srgbClr val="262626"/>
                </a:solidFill>
              </a:rPr>
              <a:t>širších</a:t>
            </a:r>
            <a:r>
              <a:rPr lang="en-GB" sz="2400" b="1" dirty="0">
                <a:solidFill>
                  <a:srgbClr val="262626"/>
                </a:solidFill>
              </a:rPr>
              <a:t> </a:t>
            </a:r>
            <a:r>
              <a:rPr lang="en-GB" sz="2400" b="1" dirty="0" err="1">
                <a:solidFill>
                  <a:srgbClr val="262626"/>
                </a:solidFill>
              </a:rPr>
              <a:t>informací</a:t>
            </a:r>
            <a:r>
              <a:rPr lang="en-GB" sz="2400" b="1" dirty="0">
                <a:solidFill>
                  <a:srgbClr val="262626"/>
                </a:solidFill>
              </a:rPr>
              <a:t> je </a:t>
            </a:r>
            <a:r>
              <a:rPr lang="en-GB" sz="2400" b="1" dirty="0" err="1">
                <a:solidFill>
                  <a:srgbClr val="262626"/>
                </a:solidFill>
              </a:rPr>
              <a:t>na</a:t>
            </a:r>
            <a:r>
              <a:rPr lang="en-GB" sz="2400" b="1" dirty="0">
                <a:solidFill>
                  <a:srgbClr val="262626"/>
                </a:solidFill>
              </a:rPr>
              <a:t> </a:t>
            </a:r>
            <a:r>
              <a:rPr lang="en-GB" sz="2400" b="1" dirty="0" err="1">
                <a:solidFill>
                  <a:srgbClr val="262626"/>
                </a:solidFill>
              </a:rPr>
              <a:t>vzestupu</a:t>
            </a:r>
            <a:endParaRPr lang="cs-CZ" sz="2400" b="1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i="0" dirty="0">
                <a:solidFill>
                  <a:srgbClr val="262626"/>
                </a:solidFill>
                <a:effectLst/>
              </a:rPr>
              <a:t>73 %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zákazníků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je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ochotno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zaplatit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za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více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kvality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/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informací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400" b="0" i="0" u="none" strike="noStrike" dirty="0">
                <a:solidFill>
                  <a:srgbClr val="FFFFFF"/>
                </a:solidFill>
                <a:effectLst/>
                <a:latin typeface="Trenda"/>
                <a:hlinkClick r:id="rId3"/>
              </a:rPr>
              <a:t>(2016). “Driving Long Term Trust and Loyalty Through Transparency”. Accessed 22nd June 2020.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262626"/>
                </a:solidFill>
                <a:effectLst/>
              </a:rPr>
              <a:t>Štítků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certifikací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je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mnoho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 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262626"/>
                </a:solidFill>
                <a:effectLst/>
              </a:rPr>
              <a:t>Poptávka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po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místním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původu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i="0" dirty="0">
                <a:solidFill>
                  <a:srgbClr val="262626"/>
                </a:solidFill>
                <a:effectLst/>
              </a:rPr>
              <a:t>« </a:t>
            </a:r>
            <a:r>
              <a:rPr lang="cs-CZ" sz="2400" b="0" i="0" dirty="0">
                <a:solidFill>
                  <a:srgbClr val="262626"/>
                </a:solidFill>
                <a:effectLst/>
              </a:rPr>
              <a:t>bez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» </a:t>
            </a:r>
            <a:r>
              <a:rPr lang="cs-CZ" sz="2400" b="0" i="0" dirty="0">
                <a:solidFill>
                  <a:srgbClr val="262626"/>
                </a:solidFill>
                <a:effectLst/>
              </a:rPr>
              <a:t>rostoucích segmentů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Zákazníci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se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přesouvají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od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hojnosti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ke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kvalitě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důvěře</a:t>
            </a:r>
            <a:endParaRPr lang="en-GB" sz="2400" b="0" i="0" dirty="0">
              <a:solidFill>
                <a:srgbClr val="262626"/>
              </a:solidFill>
              <a:effectLst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C61DABA-CBE0-1626-3E51-6FA0ABE661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408" y="1096316"/>
            <a:ext cx="9024657" cy="25099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DBFE46C-7121-7AD2-1F36-7DA7AE41BA01}"/>
              </a:ext>
            </a:extLst>
          </p:cNvPr>
          <p:cNvSpPr txBox="1"/>
          <p:nvPr/>
        </p:nvSpPr>
        <p:spPr>
          <a:xfrm>
            <a:off x="8878186" y="4131884"/>
            <a:ext cx="27838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STÁHNĚTE SI</a:t>
            </a:r>
            <a:r>
              <a:rPr lang="en-IE" dirty="0"/>
              <a:t> </a:t>
            </a:r>
          </a:p>
          <a:p>
            <a:r>
              <a:rPr lang="cs-CZ" dirty="0"/>
              <a:t>PREZENTACI O</a:t>
            </a:r>
            <a:r>
              <a:rPr lang="en-IE" dirty="0"/>
              <a:t> CARREFOUR BLOCKCHAIN</a:t>
            </a:r>
            <a:r>
              <a:rPr lang="cs-CZ" dirty="0"/>
              <a:t> NA</a:t>
            </a:r>
            <a:r>
              <a:rPr lang="en-IE" dirty="0"/>
              <a:t> </a:t>
            </a:r>
            <a:r>
              <a:rPr lang="en-GB" dirty="0">
                <a:hlinkClick r:id="rId5"/>
              </a:rPr>
              <a:t>Trust through traceability - Carrefour.pdf - Google Drive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55116311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8AB20F8-388F-B488-7300-3E153C3F4B07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t="7765" b="7765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369F1-8EF6-AE46-9816-72DCBDD8F9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7780" y="1906416"/>
            <a:ext cx="5480760" cy="2743201"/>
          </a:xfrm>
          <a:prstGeom prst="rect">
            <a:avLst/>
          </a:prstGeom>
        </p:spPr>
        <p:txBody>
          <a:bodyPr/>
          <a:lstStyle/>
          <a:p>
            <a:r>
              <a:rPr lang="en-GB" b="1" i="0" dirty="0">
                <a:effectLst/>
                <a:latin typeface="Roboto" panose="02000000000000000000" pitchFamily="2" charset="0"/>
              </a:rPr>
              <a:t>4.2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Seznamte</a:t>
            </a:r>
            <a:r>
              <a:rPr lang="en-GB" b="1" i="0" dirty="0">
                <a:effectLst/>
                <a:latin typeface="Roboto" panose="02000000000000000000" pitchFamily="2" charset="0"/>
              </a:rPr>
              <a:t> se s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platformou</a:t>
            </a:r>
            <a:r>
              <a:rPr lang="en-GB" b="1" i="0" dirty="0">
                <a:effectLst/>
                <a:latin typeface="Roboto" panose="02000000000000000000" pitchFamily="2" charset="0"/>
              </a:rPr>
              <a:t> IBM Food Trust™</a:t>
            </a:r>
            <a:endParaRPr lang="en-US" i="1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9A07C7B-8585-6C4C-BE36-FFD487927B0F}"/>
              </a:ext>
            </a:extLst>
          </p:cNvPr>
          <p:cNvSpPr txBox="1">
            <a:spLocks/>
          </p:cNvSpPr>
          <p:nvPr/>
        </p:nvSpPr>
        <p:spPr>
          <a:xfrm>
            <a:off x="0" y="4103398"/>
            <a:ext cx="6095999" cy="15326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i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750906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4273" y="166685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IE" dirty="0">
                <a:solidFill>
                  <a:srgbClr val="6A9D56"/>
                </a:solidFill>
              </a:rPr>
              <a:t>IBM Food Trust</a:t>
            </a:r>
            <a:r>
              <a:rPr lang="en-GB" sz="3600" b="0" i="0" dirty="0">
                <a:solidFill>
                  <a:srgbClr val="111111"/>
                </a:solidFill>
                <a:effectLst/>
                <a:latin typeface="-apple-system"/>
              </a:rPr>
              <a:t>™</a:t>
            </a:r>
            <a:r>
              <a:rPr lang="en-IE" dirty="0">
                <a:solidFill>
                  <a:srgbClr val="6A9D56"/>
                </a:solidFill>
              </a:rPr>
              <a:t> Platform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35779" y="1076724"/>
            <a:ext cx="999044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b="0" i="0" dirty="0">
                <a:solidFill>
                  <a:srgbClr val="262626"/>
                </a:solidFill>
                <a:effectLst/>
              </a:rPr>
              <a:t>V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roce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2018 se Carrefour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připojil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k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dalším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účastníkům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budování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platformy IBM Food Trust ™.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Cílem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spolupráce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mezi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Carrefour a IBM Food Trust je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zavést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globální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standard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sledovatelnosti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potravin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napříč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všemi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články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řetězce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– od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výrobců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až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po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prodejní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kanály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včetně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1" i="0" dirty="0" err="1">
                <a:solidFill>
                  <a:srgbClr val="111111"/>
                </a:solidFill>
                <a:effectLst/>
                <a:latin typeface="-apple-system"/>
              </a:rPr>
              <a:t>Pěstitelé</a:t>
            </a:r>
            <a:r>
              <a:rPr lang="en-GB" sz="2400" b="1" i="0" dirty="0">
                <a:solidFill>
                  <a:srgbClr val="111111"/>
                </a:solidFill>
                <a:effectLst/>
                <a:latin typeface="-apple-system"/>
              </a:rPr>
              <a:t>: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Lidé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kteří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pěstují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jídlo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  <a:endParaRPr lang="cs-CZ" sz="2400" i="0" dirty="0">
              <a:solidFill>
                <a:srgbClr val="111111"/>
              </a:solidFill>
              <a:effectLst/>
              <a:latin typeface="-apple-system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1" i="0" dirty="0" err="1">
                <a:solidFill>
                  <a:srgbClr val="111111"/>
                </a:solidFill>
                <a:effectLst/>
                <a:latin typeface="-apple-system"/>
              </a:rPr>
              <a:t>Zpracovatelé</a:t>
            </a:r>
            <a:r>
              <a:rPr lang="en-GB" sz="2400" b="1" i="0" dirty="0">
                <a:solidFill>
                  <a:srgbClr val="111111"/>
                </a:solidFill>
                <a:effectLst/>
                <a:latin typeface="-apple-system"/>
              </a:rPr>
              <a:t>: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Subjekty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které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převádějí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suroviny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na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potraviny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na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konzumovatelné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potraviny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  <a:endParaRPr lang="cs-CZ" sz="2400" i="0" dirty="0">
              <a:solidFill>
                <a:srgbClr val="111111"/>
              </a:solidFill>
              <a:effectLst/>
              <a:latin typeface="-apple-system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1" i="0" dirty="0" err="1">
                <a:solidFill>
                  <a:srgbClr val="111111"/>
                </a:solidFill>
                <a:effectLst/>
                <a:latin typeface="-apple-system"/>
              </a:rPr>
              <a:t>Velkoobchody</a:t>
            </a:r>
            <a:r>
              <a:rPr lang="en-GB" sz="2400" b="1" i="0" dirty="0">
                <a:solidFill>
                  <a:srgbClr val="111111"/>
                </a:solidFill>
                <a:effectLst/>
                <a:latin typeface="-apple-system"/>
              </a:rPr>
              <a:t>: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Podniky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které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nakupují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velké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množství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zboží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od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výrobců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nebo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prodejců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a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dále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je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prodávají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maloobchodníkům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  <a:endParaRPr lang="cs-CZ" sz="2400" i="0" dirty="0">
              <a:solidFill>
                <a:srgbClr val="111111"/>
              </a:solidFill>
              <a:effectLst/>
              <a:latin typeface="-apple-system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1" i="0" dirty="0" err="1">
                <a:solidFill>
                  <a:srgbClr val="111111"/>
                </a:solidFill>
                <a:effectLst/>
                <a:latin typeface="-apple-system"/>
              </a:rPr>
              <a:t>Distributoři</a:t>
            </a:r>
            <a:r>
              <a:rPr lang="en-GB" sz="2400" b="1" i="0" dirty="0">
                <a:solidFill>
                  <a:srgbClr val="111111"/>
                </a:solidFill>
                <a:effectLst/>
                <a:latin typeface="-apple-system"/>
              </a:rPr>
              <a:t>: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Zprostředkovatelé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kteří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dodávají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zboží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od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výrobců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k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maloobchodníkům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  <a:endParaRPr lang="cs-CZ" sz="2400" i="0" dirty="0">
              <a:solidFill>
                <a:srgbClr val="111111"/>
              </a:solidFill>
              <a:effectLst/>
              <a:latin typeface="-apple-system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1" i="0" dirty="0" err="1">
                <a:solidFill>
                  <a:srgbClr val="111111"/>
                </a:solidFill>
                <a:effectLst/>
                <a:latin typeface="-apple-system"/>
              </a:rPr>
              <a:t>Výrobci</a:t>
            </a:r>
            <a:r>
              <a:rPr lang="en-GB" sz="2400" b="1" i="0" dirty="0">
                <a:solidFill>
                  <a:srgbClr val="111111"/>
                </a:solidFill>
                <a:effectLst/>
                <a:latin typeface="-apple-system"/>
              </a:rPr>
              <a:t>: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Společnosti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které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vyrábějí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hotové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výrobky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 ze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surovin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  <a:endParaRPr lang="cs-CZ" sz="2400" i="0" dirty="0">
              <a:solidFill>
                <a:srgbClr val="111111"/>
              </a:solidFill>
              <a:effectLst/>
              <a:latin typeface="-apple-system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b="1" i="0" dirty="0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Maloobchodníci</a:t>
            </a:r>
            <a:r>
              <a:rPr lang="en-GB" sz="2400" b="0" i="0" dirty="0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 </a:t>
            </a:r>
            <a:r>
              <a:rPr lang="en-GB" sz="2400" b="0" i="0" dirty="0" err="1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Podniky</a:t>
            </a:r>
            <a:r>
              <a:rPr lang="en-GB" sz="2400" b="0" i="0" dirty="0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</a:t>
            </a:r>
            <a:r>
              <a:rPr lang="en-GB" sz="2400" b="0" i="0" dirty="0" err="1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které</a:t>
            </a:r>
            <a:r>
              <a:rPr lang="en-GB" sz="2400" b="0" i="0" dirty="0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prodávají</a:t>
            </a:r>
            <a:r>
              <a:rPr lang="en-GB" sz="2400" b="0" i="0" dirty="0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zboží</a:t>
            </a:r>
            <a:r>
              <a:rPr lang="en-GB" sz="2400" b="0" i="0" dirty="0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2400" b="0" i="0" dirty="0" err="1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přímo</a:t>
            </a:r>
            <a:r>
              <a:rPr lang="en-GB" sz="2400" b="0" i="0" dirty="0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spotřebitelům</a:t>
            </a:r>
            <a:r>
              <a:rPr lang="en-GB" sz="2400" b="0" i="0" u="none" strike="noStrike" baseline="30000" dirty="0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</a:t>
            </a:r>
            <a:r>
              <a:rPr lang="en-GB" sz="2400" b="0" i="0" dirty="0">
                <a:solidFill>
                  <a:srgbClr val="262626"/>
                </a:solidFill>
                <a:effectLst/>
                <a:latin typeface="-apple-system"/>
              </a:rPr>
              <a:t>.</a:t>
            </a:r>
          </a:p>
          <a:p>
            <a:pPr algn="l"/>
            <a:endParaRPr lang="en-GB" sz="2400" dirty="0">
              <a:solidFill>
                <a:srgbClr val="6B6B6B"/>
              </a:solidFill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34842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5900" y="198359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IE" dirty="0">
                <a:solidFill>
                  <a:srgbClr val="6A9D56"/>
                </a:solidFill>
              </a:rPr>
              <a:t>IBM Food Trust Platform</a:t>
            </a:r>
            <a:r>
              <a:rPr lang="cs-CZ" dirty="0">
                <a:solidFill>
                  <a:srgbClr val="6A9D56"/>
                </a:solidFill>
              </a:rPr>
              <a:t>a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329367" y="831635"/>
            <a:ext cx="7012903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Tito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účastníci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spolupracují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na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zvýšení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viditelnosti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a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odpovědnosti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v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celém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potravinovém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dodavatelském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řetězci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.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Připojují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se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prostřednictvím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povoleného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neměnného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a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sdíleného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záznamu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původu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potravin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transakčních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dat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podrobností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o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zpracování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a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dalších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. To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pomáhá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zajistit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bezpečnost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kvalitu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a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udržitelnost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v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našem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potravinovém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ekosystému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  <a:endParaRPr lang="cs-CZ" sz="2400" b="0" i="0" dirty="0">
              <a:solidFill>
                <a:srgbClr val="111111"/>
              </a:solidFill>
              <a:effectLst/>
              <a:latin typeface="-apple-system"/>
            </a:endParaRPr>
          </a:p>
          <a:p>
            <a:pPr algn="l"/>
            <a:endParaRPr lang="cs-CZ" sz="2400" dirty="0">
              <a:solidFill>
                <a:srgbClr val="111111"/>
              </a:solidFill>
              <a:latin typeface="-apple-system"/>
            </a:endParaRPr>
          </a:p>
          <a:p>
            <a:pPr algn="l"/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IBM Food Trust je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řešení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pro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bezpečnost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potravin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formou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softwaru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jako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služby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(SaaS),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které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je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založeno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na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platformě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 IBM Blockchain.</a:t>
            </a:r>
            <a:endParaRPr lang="en-GB" sz="2400" dirty="0">
              <a:solidFill>
                <a:srgbClr val="262626"/>
              </a:solidFill>
            </a:endParaRPr>
          </a:p>
          <a:p>
            <a:pPr algn="l"/>
            <a:endParaRPr lang="en-GB" sz="2400" dirty="0">
              <a:solidFill>
                <a:srgbClr val="262626"/>
              </a:solidFill>
            </a:endParaRPr>
          </a:p>
          <a:p>
            <a:pPr algn="l"/>
            <a:r>
              <a:rPr lang="en-IE" sz="2400" dirty="0">
                <a:hlinkClick r:id="rId2"/>
              </a:rPr>
              <a:t>https://www.ibm.com/products/supply-chain-intelligence-suite/food-trust</a:t>
            </a:r>
            <a:endParaRPr lang="en-IE" sz="2400" dirty="0"/>
          </a:p>
          <a:p>
            <a:pPr algn="l"/>
            <a:r>
              <a:rPr lang="en-GB" sz="2400" dirty="0">
                <a:hlinkClick r:id="rId3"/>
              </a:rPr>
              <a:t>How to use IBM App Connect with IBM Food Trust - IBM Documentation</a:t>
            </a:r>
            <a:endParaRPr lang="en-GB" sz="2400" b="0" i="0" dirty="0">
              <a:solidFill>
                <a:srgbClr val="262626"/>
              </a:solidFill>
              <a:effectLst/>
            </a:endParaRPr>
          </a:p>
        </p:txBody>
      </p:sp>
      <p:pic>
        <p:nvPicPr>
          <p:cNvPr id="12" name="Picture 11">
            <a:hlinkClick r:id="rId4"/>
            <a:extLst>
              <a:ext uri="{FF2B5EF4-FFF2-40B4-BE49-F238E27FC236}">
                <a16:creationId xmlns:a16="http://schemas.microsoft.com/office/drawing/2014/main" id="{62D8F49E-9B71-ED65-CB3A-ED34227BCC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4381" y="0"/>
            <a:ext cx="4777619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23FCE14-FF99-9763-029B-2AF022EB3C03}"/>
              </a:ext>
            </a:extLst>
          </p:cNvPr>
          <p:cNvSpPr txBox="1"/>
          <p:nvPr/>
        </p:nvSpPr>
        <p:spPr>
          <a:xfrm>
            <a:off x="7687340" y="198359"/>
            <a:ext cx="3721396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/>
              <a:t>Klikněte</a:t>
            </a:r>
            <a:r>
              <a:rPr lang="en-IE" sz="2400" b="1" dirty="0"/>
              <a:t> </a:t>
            </a:r>
            <a:r>
              <a:rPr lang="en-IE" sz="2400" b="1" dirty="0" err="1">
                <a:hlinkClick r:id="rId4"/>
              </a:rPr>
              <a:t>zde</a:t>
            </a:r>
            <a:r>
              <a:rPr lang="en-IE" sz="2400" b="1" dirty="0">
                <a:hlinkClick r:id="rId4"/>
              </a:rPr>
              <a:t> </a:t>
            </a:r>
            <a:r>
              <a:rPr lang="en-IE" sz="2400" b="1" dirty="0" err="1">
                <a:hlinkClick r:id="rId4"/>
              </a:rPr>
              <a:t>ke</a:t>
            </a:r>
            <a:r>
              <a:rPr lang="en-IE" sz="2400" b="1" dirty="0">
                <a:hlinkClick r:id="rId4"/>
              </a:rPr>
              <a:t> STAŽENÍ</a:t>
            </a:r>
            <a:r>
              <a:rPr lang="en-IE" sz="2400" b="1" dirty="0"/>
              <a:t> </a:t>
            </a:r>
            <a:r>
              <a:rPr lang="cs-CZ" sz="2400" b="1" dirty="0"/>
              <a:t>PŘÍRUČKY O DŮVĚŘE K POTRAVINÁM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223226348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5900" y="198359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IE" dirty="0">
                <a:solidFill>
                  <a:srgbClr val="6A9D56"/>
                </a:solidFill>
              </a:rPr>
              <a:t>IBM Food Trust Platform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329367" y="831635"/>
            <a:ext cx="1005928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 err="1">
                <a:solidFill>
                  <a:srgbClr val="333333"/>
                </a:solidFill>
              </a:rPr>
              <a:t>Hlída</a:t>
            </a:r>
            <a:r>
              <a:rPr lang="cs-CZ" sz="2400" dirty="0" err="1">
                <a:solidFill>
                  <a:srgbClr val="333333"/>
                </a:solidFill>
              </a:rPr>
              <a:t>cí</a:t>
            </a:r>
            <a:r>
              <a:rPr lang="cs-CZ" sz="2400" dirty="0">
                <a:solidFill>
                  <a:srgbClr val="333333"/>
                </a:solidFill>
              </a:rPr>
              <a:t> pes</a:t>
            </a:r>
            <a:r>
              <a:rPr lang="en-GB" sz="2400" dirty="0">
                <a:solidFill>
                  <a:srgbClr val="333333"/>
                </a:solidFill>
              </a:rPr>
              <a:t> </a:t>
            </a:r>
            <a:r>
              <a:rPr lang="en-GB" sz="2400" dirty="0" err="1">
                <a:solidFill>
                  <a:srgbClr val="333333"/>
                </a:solidFill>
              </a:rPr>
              <a:t>mořských</a:t>
            </a:r>
            <a:r>
              <a:rPr lang="en-GB" sz="2400" dirty="0">
                <a:solidFill>
                  <a:srgbClr val="333333"/>
                </a:solidFill>
              </a:rPr>
              <a:t> </a:t>
            </a:r>
            <a:r>
              <a:rPr lang="en-GB" sz="2400" dirty="0" err="1">
                <a:solidFill>
                  <a:srgbClr val="333333"/>
                </a:solidFill>
              </a:rPr>
              <a:t>plodů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 </a:t>
            </a:r>
            <a:r>
              <a:rPr lang="en-GB" sz="2400" b="0" i="0" u="none" strike="noStrike" dirty="0">
                <a:solidFill>
                  <a:srgbClr val="003891"/>
                </a:solidFill>
                <a:effectLst/>
                <a:hlinkClick r:id="rId2" tooltip="https://oceana.org/sites/default/files/National_Seafood_Fraud_Testing_Results_Highlights_FINAL.pdf"/>
              </a:rPr>
              <a:t>Oceana.org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uvedl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ve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studii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že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jeden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ze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tří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produktů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z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mořských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plodů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je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celostátně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špatně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označen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. </a:t>
            </a:r>
            <a:r>
              <a:rPr lang="en-GB" sz="2400" dirty="0">
                <a:hlinkClick r:id="rId3"/>
              </a:rPr>
              <a:t>Revealed: seafood fraud happening on a vast global scale | Fish | The Guardian</a:t>
            </a:r>
            <a:endParaRPr lang="en-GB" sz="2400" b="0" i="0" dirty="0">
              <a:solidFill>
                <a:srgbClr val="333333"/>
              </a:solidFill>
              <a:effectLst/>
            </a:endParaRPr>
          </a:p>
          <a:p>
            <a:pPr algn="l"/>
            <a:endParaRPr lang="en-GB" sz="2400" dirty="0">
              <a:solidFill>
                <a:srgbClr val="333333"/>
              </a:solidFill>
            </a:endParaRPr>
          </a:p>
          <a:p>
            <a:pPr algn="l"/>
            <a:r>
              <a:rPr lang="en-GB" sz="2400" i="0" dirty="0" err="1">
                <a:solidFill>
                  <a:srgbClr val="333333"/>
                </a:solidFill>
                <a:effectLst/>
              </a:rPr>
              <a:t>Kvarøy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Arctic,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velký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producent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lososa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chovaného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v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Norsku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pro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obchody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jako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Whole Foods, se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připojil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k Food Trust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založenému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na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blockchainu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 IBM. </a:t>
            </a:r>
            <a:r>
              <a:rPr lang="en-IE" sz="2400" dirty="0">
                <a:hlinkClick r:id="rId4"/>
              </a:rPr>
              <a:t>Blockchain Technology — </a:t>
            </a:r>
            <a:r>
              <a:rPr lang="en-IE" sz="2400" dirty="0" err="1">
                <a:hlinkClick r:id="rId4"/>
              </a:rPr>
              <a:t>Kvaroy</a:t>
            </a:r>
            <a:r>
              <a:rPr lang="en-IE" sz="2400" dirty="0">
                <a:hlinkClick r:id="rId4"/>
              </a:rPr>
              <a:t> Arctic</a:t>
            </a:r>
            <a:endParaRPr lang="en-IE" sz="2400" dirty="0"/>
          </a:p>
          <a:p>
            <a:pPr algn="l"/>
            <a:endParaRPr lang="en-IE" sz="2400" b="0" i="0" dirty="0">
              <a:solidFill>
                <a:srgbClr val="333333"/>
              </a:solidFill>
              <a:effectLst/>
            </a:endParaRPr>
          </a:p>
          <a:p>
            <a:pPr algn="l"/>
            <a:r>
              <a:rPr lang="cs-CZ" sz="2400" dirty="0">
                <a:solidFill>
                  <a:srgbClr val="333333"/>
                </a:solidFill>
              </a:rPr>
              <a:t>Oni</a:t>
            </a:r>
            <a:r>
              <a:rPr lang="en-IE" sz="2400" dirty="0">
                <a:solidFill>
                  <a:srgbClr val="333333"/>
                </a:solidFill>
              </a:rPr>
              <a:t> </a:t>
            </a:r>
            <a:r>
              <a:rPr lang="en-IE" sz="2400" dirty="0">
                <a:hlinkClick r:id="rId5"/>
              </a:rPr>
              <a:t>KvaroyArctic-Tech-Blockchain.pdf (squarespace.com)</a:t>
            </a:r>
            <a:endParaRPr lang="en-GB" sz="2400" b="0" i="0" dirty="0">
              <a:solidFill>
                <a:srgbClr val="333333"/>
              </a:solidFill>
              <a:effectLst/>
            </a:endParaRPr>
          </a:p>
          <a:p>
            <a:pPr algn="l"/>
            <a:endParaRPr lang="en-GB" sz="2400" dirty="0">
              <a:solidFill>
                <a:srgbClr val="333333"/>
              </a:solidFill>
              <a:latin typeface="Georgia" panose="02040502050405020303" pitchFamily="18" charset="0"/>
            </a:endParaRPr>
          </a:p>
          <a:p>
            <a:pPr algn="l"/>
            <a:endParaRPr lang="en-GB" sz="2400" b="0" i="0" dirty="0">
              <a:solidFill>
                <a:srgbClr val="26262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9802095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D062C7B-9BAE-0E43-A6E9-6E98B3E7EBD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75368" y="13635"/>
            <a:ext cx="7963785" cy="720752"/>
          </a:xfrm>
          <a:prstGeom prst="rect">
            <a:avLst/>
          </a:prstGeom>
        </p:spPr>
        <p:txBody>
          <a:bodyPr/>
          <a:lstStyle/>
          <a:p>
            <a:r>
              <a:rPr lang="en-US" dirty="0" err="1">
                <a:solidFill>
                  <a:srgbClr val="6A9D56"/>
                </a:solidFill>
              </a:rPr>
              <a:t>Interaktivní</a:t>
            </a:r>
            <a:r>
              <a:rPr lang="en-US" dirty="0">
                <a:solidFill>
                  <a:srgbClr val="6A9D56"/>
                </a:solidFill>
              </a:rPr>
              <a:t> </a:t>
            </a:r>
            <a:r>
              <a:rPr lang="en-US" dirty="0" err="1">
                <a:solidFill>
                  <a:srgbClr val="6A9D56"/>
                </a:solidFill>
              </a:rPr>
              <a:t>výuková</a:t>
            </a:r>
            <a:r>
              <a:rPr lang="en-US" dirty="0">
                <a:solidFill>
                  <a:srgbClr val="6A9D56"/>
                </a:solidFill>
              </a:rPr>
              <a:t> </a:t>
            </a:r>
            <a:r>
              <a:rPr lang="en-US" dirty="0" err="1">
                <a:solidFill>
                  <a:srgbClr val="6A9D56"/>
                </a:solidFill>
              </a:rPr>
              <a:t>aktivita</a:t>
            </a:r>
            <a:r>
              <a:rPr lang="en-US" dirty="0">
                <a:solidFill>
                  <a:srgbClr val="6A9D56"/>
                </a:solidFill>
              </a:rPr>
              <a:t> (</a:t>
            </a:r>
            <a:r>
              <a:rPr lang="en-US" dirty="0" err="1">
                <a:solidFill>
                  <a:srgbClr val="6A9D56"/>
                </a:solidFill>
              </a:rPr>
              <a:t>učebna</a:t>
            </a:r>
            <a:r>
              <a:rPr lang="en-US" dirty="0">
                <a:solidFill>
                  <a:srgbClr val="6A9D56"/>
                </a:solidFill>
              </a:rPr>
              <a:t>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F7458A0-7891-E000-5514-DF211F41E124}"/>
              </a:ext>
            </a:extLst>
          </p:cNvPr>
          <p:cNvSpPr txBox="1"/>
          <p:nvPr/>
        </p:nvSpPr>
        <p:spPr>
          <a:xfrm>
            <a:off x="2371060" y="734387"/>
            <a:ext cx="8070112" cy="58477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sz="2200" dirty="0">
              <a:solidFill>
                <a:srgbClr val="262626"/>
              </a:solidFill>
            </a:endParaRPr>
          </a:p>
          <a:p>
            <a:r>
              <a:rPr lang="en-US" sz="2200" b="1" dirty="0" err="1">
                <a:solidFill>
                  <a:srgbClr val="29608D"/>
                </a:solidFill>
              </a:rPr>
              <a:t>Název</a:t>
            </a:r>
            <a:r>
              <a:rPr lang="en-US" sz="2200" b="1" dirty="0">
                <a:solidFill>
                  <a:srgbClr val="29608D"/>
                </a:solidFill>
              </a:rPr>
              <a:t> </a:t>
            </a:r>
            <a:r>
              <a:rPr lang="en-US" sz="2200" b="1" dirty="0" err="1">
                <a:solidFill>
                  <a:srgbClr val="29608D"/>
                </a:solidFill>
              </a:rPr>
              <a:t>aktivity</a:t>
            </a:r>
            <a:r>
              <a:rPr lang="en-US" sz="2200" b="1" dirty="0">
                <a:solidFill>
                  <a:srgbClr val="29608D"/>
                </a:solidFill>
              </a:rPr>
              <a:t>: Blockchain Decision-Making Simulation</a:t>
            </a:r>
            <a:endParaRPr lang="cs-CZ" sz="2200" b="1" dirty="0">
              <a:solidFill>
                <a:srgbClr val="29608D"/>
              </a:solidFill>
            </a:endParaRPr>
          </a:p>
          <a:p>
            <a:r>
              <a:rPr lang="en-GB" sz="2200" b="1" dirty="0">
                <a:solidFill>
                  <a:srgbClr val="262626"/>
                </a:solidFill>
              </a:rPr>
              <a:t>Tato </a:t>
            </a:r>
            <a:r>
              <a:rPr lang="en-GB" sz="2200" b="1" dirty="0" err="1">
                <a:solidFill>
                  <a:srgbClr val="262626"/>
                </a:solidFill>
              </a:rPr>
              <a:t>simulační</a:t>
            </a:r>
            <a:r>
              <a:rPr lang="en-GB" sz="2200" b="1" dirty="0">
                <a:solidFill>
                  <a:srgbClr val="262626"/>
                </a:solidFill>
              </a:rPr>
              <a:t> </a:t>
            </a:r>
            <a:r>
              <a:rPr lang="en-GB" sz="2200" b="1" dirty="0" err="1">
                <a:solidFill>
                  <a:srgbClr val="262626"/>
                </a:solidFill>
              </a:rPr>
              <a:t>hra</a:t>
            </a:r>
            <a:r>
              <a:rPr lang="en-GB" sz="2200" b="1" dirty="0">
                <a:solidFill>
                  <a:srgbClr val="262626"/>
                </a:solidFill>
              </a:rPr>
              <a:t> </a:t>
            </a:r>
            <a:r>
              <a:rPr lang="en-GB" sz="2200" b="1" dirty="0" err="1">
                <a:solidFill>
                  <a:srgbClr val="262626"/>
                </a:solidFill>
              </a:rPr>
              <a:t>staví</a:t>
            </a:r>
            <a:r>
              <a:rPr lang="en-GB" sz="2200" b="1" dirty="0">
                <a:solidFill>
                  <a:srgbClr val="262626"/>
                </a:solidFill>
              </a:rPr>
              <a:t> studenty do role </a:t>
            </a:r>
            <a:r>
              <a:rPr lang="en-GB" sz="2200" b="1" dirty="0" err="1">
                <a:solidFill>
                  <a:srgbClr val="262626"/>
                </a:solidFill>
              </a:rPr>
              <a:t>manažera</a:t>
            </a:r>
            <a:r>
              <a:rPr lang="en-GB" sz="2200" b="1" dirty="0">
                <a:solidFill>
                  <a:srgbClr val="262626"/>
                </a:solidFill>
              </a:rPr>
              <a:t> </a:t>
            </a:r>
            <a:r>
              <a:rPr lang="en-GB" sz="2200" b="1" dirty="0" err="1">
                <a:solidFill>
                  <a:srgbClr val="262626"/>
                </a:solidFill>
              </a:rPr>
              <a:t>dodavatelského</a:t>
            </a:r>
            <a:r>
              <a:rPr lang="en-GB" sz="2200" b="1" dirty="0">
                <a:solidFill>
                  <a:srgbClr val="262626"/>
                </a:solidFill>
              </a:rPr>
              <a:t> </a:t>
            </a:r>
            <a:r>
              <a:rPr lang="en-GB" sz="2200" b="1" dirty="0" err="1">
                <a:solidFill>
                  <a:srgbClr val="262626"/>
                </a:solidFill>
              </a:rPr>
              <a:t>řetězce</a:t>
            </a:r>
            <a:r>
              <a:rPr lang="en-GB" sz="2200" b="1" dirty="0">
                <a:solidFill>
                  <a:srgbClr val="262626"/>
                </a:solidFill>
              </a:rPr>
              <a:t> pro </a:t>
            </a:r>
            <a:r>
              <a:rPr lang="en-GB" sz="2200" b="1" dirty="0" err="1">
                <a:solidFill>
                  <a:srgbClr val="262626"/>
                </a:solidFill>
              </a:rPr>
              <a:t>zemědělsko-potravinářskou</a:t>
            </a:r>
            <a:r>
              <a:rPr lang="en-GB" sz="2200" b="1" dirty="0">
                <a:solidFill>
                  <a:srgbClr val="262626"/>
                </a:solidFill>
              </a:rPr>
              <a:t> </a:t>
            </a:r>
            <a:r>
              <a:rPr lang="en-GB" sz="2200" b="1" dirty="0" err="1">
                <a:solidFill>
                  <a:srgbClr val="262626"/>
                </a:solidFill>
              </a:rPr>
              <a:t>společnost</a:t>
            </a:r>
            <a:r>
              <a:rPr lang="en-GB" sz="2200" b="1" dirty="0">
                <a:solidFill>
                  <a:srgbClr val="262626"/>
                </a:solidFill>
              </a:rPr>
              <a:t>, </a:t>
            </a:r>
            <a:r>
              <a:rPr lang="en-GB" sz="2200" b="1" dirty="0" err="1">
                <a:solidFill>
                  <a:srgbClr val="262626"/>
                </a:solidFill>
              </a:rPr>
              <a:t>která</a:t>
            </a:r>
            <a:r>
              <a:rPr lang="en-GB" sz="2200" b="1" dirty="0">
                <a:solidFill>
                  <a:srgbClr val="262626"/>
                </a:solidFill>
              </a:rPr>
              <a:t> </a:t>
            </a:r>
            <a:r>
              <a:rPr lang="en-GB" sz="2200" b="1" dirty="0" err="1">
                <a:solidFill>
                  <a:srgbClr val="262626"/>
                </a:solidFill>
              </a:rPr>
              <a:t>zvažuje</a:t>
            </a:r>
            <a:r>
              <a:rPr lang="en-GB" sz="2200" b="1" dirty="0">
                <a:solidFill>
                  <a:srgbClr val="262626"/>
                </a:solidFill>
              </a:rPr>
              <a:t> </a:t>
            </a:r>
            <a:r>
              <a:rPr lang="en-GB" sz="2200" b="1" dirty="0" err="1">
                <a:solidFill>
                  <a:srgbClr val="262626"/>
                </a:solidFill>
              </a:rPr>
              <a:t>přijetí</a:t>
            </a:r>
            <a:r>
              <a:rPr lang="en-GB" sz="2200" b="1" dirty="0">
                <a:solidFill>
                  <a:srgbClr val="262626"/>
                </a:solidFill>
              </a:rPr>
              <a:t> </a:t>
            </a:r>
            <a:r>
              <a:rPr lang="en-GB" sz="2200" b="1" dirty="0" err="1">
                <a:solidFill>
                  <a:srgbClr val="262626"/>
                </a:solidFill>
              </a:rPr>
              <a:t>technologie</a:t>
            </a:r>
            <a:r>
              <a:rPr lang="en-GB" sz="2200" b="1" dirty="0">
                <a:solidFill>
                  <a:srgbClr val="262626"/>
                </a:solidFill>
              </a:rPr>
              <a:t> blockchain. </a:t>
            </a:r>
            <a:r>
              <a:rPr lang="en-GB" sz="2200" b="1" dirty="0" err="1">
                <a:solidFill>
                  <a:srgbClr val="262626"/>
                </a:solidFill>
              </a:rPr>
              <a:t>Nejlépe</a:t>
            </a:r>
            <a:r>
              <a:rPr lang="en-GB" sz="2200" b="1" dirty="0">
                <a:solidFill>
                  <a:srgbClr val="262626"/>
                </a:solidFill>
              </a:rPr>
              <a:t> </a:t>
            </a:r>
            <a:r>
              <a:rPr lang="en-GB" sz="2200" b="1" dirty="0" err="1">
                <a:solidFill>
                  <a:srgbClr val="262626"/>
                </a:solidFill>
              </a:rPr>
              <a:t>dodáno</a:t>
            </a:r>
            <a:r>
              <a:rPr lang="en-GB" sz="2200" b="1" dirty="0">
                <a:solidFill>
                  <a:srgbClr val="262626"/>
                </a:solidFill>
              </a:rPr>
              <a:t> v </a:t>
            </a:r>
            <a:r>
              <a:rPr lang="en-GB" sz="2200" b="1" dirty="0" err="1">
                <a:solidFill>
                  <a:srgbClr val="262626"/>
                </a:solidFill>
              </a:rPr>
              <a:t>prostředí</a:t>
            </a:r>
            <a:r>
              <a:rPr lang="en-GB" sz="2200" b="1" dirty="0">
                <a:solidFill>
                  <a:srgbClr val="262626"/>
                </a:solidFill>
              </a:rPr>
              <a:t> </a:t>
            </a:r>
            <a:r>
              <a:rPr lang="en-GB" sz="2200" b="1" dirty="0" err="1">
                <a:solidFill>
                  <a:srgbClr val="262626"/>
                </a:solidFill>
              </a:rPr>
              <a:t>učebny</a:t>
            </a:r>
            <a:r>
              <a:rPr lang="en-GB" sz="2200" b="1" dirty="0">
                <a:solidFill>
                  <a:srgbClr val="262626"/>
                </a:solidFill>
              </a:rPr>
              <a:t>.</a:t>
            </a:r>
            <a:endParaRPr lang="cs-CZ" sz="2200" b="1" dirty="0">
              <a:solidFill>
                <a:srgbClr val="262626"/>
              </a:solidFill>
            </a:endParaRPr>
          </a:p>
          <a:p>
            <a:endParaRPr lang="en-GB" sz="2200" dirty="0">
              <a:solidFill>
                <a:srgbClr val="262626"/>
              </a:solidFill>
            </a:endParaRPr>
          </a:p>
          <a:p>
            <a:r>
              <a:rPr lang="en-GB" sz="2200" b="1" dirty="0" err="1">
                <a:solidFill>
                  <a:srgbClr val="29608D"/>
                </a:solidFill>
              </a:rPr>
              <a:t>Seznamte</a:t>
            </a:r>
            <a:r>
              <a:rPr lang="en-GB" sz="2200" b="1" dirty="0">
                <a:solidFill>
                  <a:srgbClr val="29608D"/>
                </a:solidFill>
              </a:rPr>
              <a:t> se </a:t>
            </a:r>
            <a:r>
              <a:rPr lang="en-GB" sz="2200" b="1" dirty="0" err="1">
                <a:solidFill>
                  <a:srgbClr val="29608D"/>
                </a:solidFill>
              </a:rPr>
              <a:t>se</a:t>
            </a:r>
            <a:r>
              <a:rPr lang="en-GB" sz="2200" b="1" dirty="0">
                <a:solidFill>
                  <a:srgbClr val="29608D"/>
                </a:solidFill>
              </a:rPr>
              <a:t> </a:t>
            </a:r>
            <a:r>
              <a:rPr lang="en-GB" sz="2200" b="1" dirty="0" err="1">
                <a:solidFill>
                  <a:srgbClr val="29608D"/>
                </a:solidFill>
              </a:rPr>
              <a:t>společností</a:t>
            </a:r>
            <a:r>
              <a:rPr lang="en-GB" sz="2200" b="1" dirty="0">
                <a:solidFill>
                  <a:srgbClr val="29608D"/>
                </a:solidFill>
              </a:rPr>
              <a:t>:</a:t>
            </a:r>
            <a:r>
              <a:rPr lang="cs-CZ" sz="2200" b="1" dirty="0">
                <a:solidFill>
                  <a:srgbClr val="29608D"/>
                </a:solidFill>
              </a:rPr>
              <a:t> </a:t>
            </a:r>
            <a:r>
              <a:rPr lang="en-GB" sz="2200" b="1" dirty="0">
                <a:solidFill>
                  <a:srgbClr val="29608D"/>
                </a:solidFill>
              </a:rPr>
              <a:t>The Organic F&amp;V Co. Dilemma</a:t>
            </a:r>
          </a:p>
          <a:p>
            <a:r>
              <a:rPr lang="en-GB" sz="2200" dirty="0" err="1">
                <a:solidFill>
                  <a:srgbClr val="262626"/>
                </a:solidFill>
              </a:rPr>
              <a:t>Vítejte</a:t>
            </a:r>
            <a:r>
              <a:rPr lang="en-GB" sz="2200" dirty="0">
                <a:solidFill>
                  <a:srgbClr val="262626"/>
                </a:solidFill>
              </a:rPr>
              <a:t> v The Organic F&amp;V Co., </a:t>
            </a:r>
            <a:r>
              <a:rPr lang="en-GB" sz="2200" dirty="0" err="1">
                <a:solidFill>
                  <a:srgbClr val="262626"/>
                </a:solidFill>
              </a:rPr>
              <a:t>středně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velké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společnosti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známé</a:t>
            </a:r>
            <a:r>
              <a:rPr lang="en-GB" sz="2200" dirty="0">
                <a:solidFill>
                  <a:srgbClr val="262626"/>
                </a:solidFill>
              </a:rPr>
              <a:t> pro </a:t>
            </a:r>
            <a:r>
              <a:rPr lang="en-GB" sz="2200" dirty="0" err="1">
                <a:solidFill>
                  <a:srgbClr val="262626"/>
                </a:solidFill>
              </a:rPr>
              <a:t>získávání</a:t>
            </a:r>
            <a:r>
              <a:rPr lang="en-GB" sz="2200" dirty="0">
                <a:solidFill>
                  <a:srgbClr val="262626"/>
                </a:solidFill>
              </a:rPr>
              <a:t> a </a:t>
            </a:r>
            <a:r>
              <a:rPr lang="en-GB" sz="2200" dirty="0" err="1">
                <a:solidFill>
                  <a:srgbClr val="262626"/>
                </a:solidFill>
              </a:rPr>
              <a:t>distribuci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organického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ovoce</a:t>
            </a:r>
            <a:r>
              <a:rPr lang="en-GB" sz="2200" dirty="0">
                <a:solidFill>
                  <a:srgbClr val="262626"/>
                </a:solidFill>
              </a:rPr>
              <a:t> a </a:t>
            </a:r>
            <a:r>
              <a:rPr lang="en-GB" sz="2200" dirty="0" err="1">
                <a:solidFill>
                  <a:srgbClr val="262626"/>
                </a:solidFill>
              </a:rPr>
              <a:t>zeleniny</a:t>
            </a:r>
            <a:r>
              <a:rPr lang="en-GB" sz="2200" dirty="0">
                <a:solidFill>
                  <a:srgbClr val="262626"/>
                </a:solidFill>
              </a:rPr>
              <a:t>. </a:t>
            </a:r>
            <a:r>
              <a:rPr lang="en-GB" sz="2200" dirty="0" err="1">
                <a:solidFill>
                  <a:srgbClr val="262626"/>
                </a:solidFill>
              </a:rPr>
              <a:t>Navzdory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silnému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étosu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kvality</a:t>
            </a:r>
            <a:r>
              <a:rPr lang="en-GB" sz="2200" dirty="0">
                <a:solidFill>
                  <a:srgbClr val="262626"/>
                </a:solidFill>
              </a:rPr>
              <a:t> a integrity se </a:t>
            </a:r>
            <a:r>
              <a:rPr lang="en-GB" sz="2200" dirty="0" err="1">
                <a:solidFill>
                  <a:srgbClr val="262626"/>
                </a:solidFill>
              </a:rPr>
              <a:t>společnost</a:t>
            </a:r>
            <a:r>
              <a:rPr lang="en-GB" sz="2200" dirty="0">
                <a:solidFill>
                  <a:srgbClr val="262626"/>
                </a:solidFill>
              </a:rPr>
              <a:t> Organic F&amp;V Co. v </a:t>
            </a:r>
            <a:r>
              <a:rPr lang="en-GB" sz="2200" dirty="0" err="1">
                <a:solidFill>
                  <a:srgbClr val="262626"/>
                </a:solidFill>
              </a:rPr>
              <a:t>poslední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době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potýká</a:t>
            </a:r>
            <a:r>
              <a:rPr lang="en-GB" sz="2200" dirty="0">
                <a:solidFill>
                  <a:srgbClr val="262626"/>
                </a:solidFill>
              </a:rPr>
              <a:t> s </a:t>
            </a:r>
            <a:r>
              <a:rPr lang="en-GB" sz="2200" dirty="0" err="1">
                <a:solidFill>
                  <a:srgbClr val="262626"/>
                </a:solidFill>
              </a:rPr>
              <a:t>incidenty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potravinových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podvodů</a:t>
            </a:r>
            <a:r>
              <a:rPr lang="en-GB" sz="2200" dirty="0">
                <a:solidFill>
                  <a:srgbClr val="262626"/>
                </a:solidFill>
              </a:rPr>
              <a:t> v </a:t>
            </a:r>
            <a:r>
              <a:rPr lang="en-GB" sz="2200" dirty="0" err="1">
                <a:solidFill>
                  <a:srgbClr val="262626"/>
                </a:solidFill>
              </a:rPr>
              <a:t>rámci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jejich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dodavatelského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řetězce</a:t>
            </a:r>
            <a:r>
              <a:rPr lang="en-GB" sz="2200" dirty="0">
                <a:solidFill>
                  <a:srgbClr val="262626"/>
                </a:solidFill>
              </a:rPr>
              <a:t>, </a:t>
            </a:r>
            <a:r>
              <a:rPr lang="en-GB" sz="2200" dirty="0" err="1">
                <a:solidFill>
                  <a:srgbClr val="262626"/>
                </a:solidFill>
              </a:rPr>
              <a:t>které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zahrnují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nesprávné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označování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neekologické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produkce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jako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ekologické</a:t>
            </a:r>
            <a:r>
              <a:rPr lang="en-GB" sz="2200" dirty="0">
                <a:solidFill>
                  <a:srgbClr val="262626"/>
                </a:solidFill>
              </a:rPr>
              <a:t>. </a:t>
            </a:r>
            <a:r>
              <a:rPr lang="en-GB" sz="2200" dirty="0" err="1">
                <a:solidFill>
                  <a:srgbClr val="262626"/>
                </a:solidFill>
              </a:rPr>
              <a:t>Navíc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jejich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metody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ručního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sledování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vedly</a:t>
            </a:r>
            <a:r>
              <a:rPr lang="en-GB" sz="2200" dirty="0">
                <a:solidFill>
                  <a:srgbClr val="262626"/>
                </a:solidFill>
              </a:rPr>
              <a:t> k </a:t>
            </a:r>
            <a:r>
              <a:rPr lang="cs-CZ" sz="2200" dirty="0">
                <a:solidFill>
                  <a:srgbClr val="262626"/>
                </a:solidFill>
              </a:rPr>
              <a:t>překážkám </a:t>
            </a:r>
            <a:r>
              <a:rPr lang="en-GB" sz="2200" dirty="0">
                <a:solidFill>
                  <a:srgbClr val="262626"/>
                </a:solidFill>
              </a:rPr>
              <a:t>a </a:t>
            </a:r>
            <a:r>
              <a:rPr lang="cs-CZ" sz="2200" dirty="0">
                <a:solidFill>
                  <a:srgbClr val="262626"/>
                </a:solidFill>
              </a:rPr>
              <a:t>ztrátám</a:t>
            </a:r>
            <a:r>
              <a:rPr lang="en-GB" sz="2200" dirty="0">
                <a:solidFill>
                  <a:srgbClr val="262626"/>
                </a:solidFill>
              </a:rPr>
              <a:t> se </a:t>
            </a:r>
            <a:r>
              <a:rPr lang="en-GB" sz="2200" dirty="0" err="1">
                <a:solidFill>
                  <a:srgbClr val="262626"/>
                </a:solidFill>
              </a:rPr>
              <a:t>zpožděním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při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identifikaci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původu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produktů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během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stahování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potravin</a:t>
            </a:r>
            <a:r>
              <a:rPr lang="en-GB" sz="2200" dirty="0">
                <a:solidFill>
                  <a:srgbClr val="262626"/>
                </a:solidFill>
              </a:rPr>
              <a:t> z </a:t>
            </a:r>
            <a:r>
              <a:rPr lang="en-GB" sz="2200" dirty="0" err="1">
                <a:solidFill>
                  <a:srgbClr val="262626"/>
                </a:solidFill>
              </a:rPr>
              <a:t>trhu</a:t>
            </a:r>
            <a:r>
              <a:rPr lang="en-GB" sz="2200" dirty="0">
                <a:solidFill>
                  <a:srgbClr val="262626"/>
                </a:solidFill>
              </a:rPr>
              <a:t>. </a:t>
            </a:r>
            <a:r>
              <a:rPr lang="en-GB" sz="2200" dirty="0" err="1">
                <a:solidFill>
                  <a:srgbClr val="262626"/>
                </a:solidFill>
              </a:rPr>
              <a:t>Problémem</a:t>
            </a:r>
            <a:r>
              <a:rPr lang="en-GB" sz="2200" dirty="0">
                <a:solidFill>
                  <a:srgbClr val="262626"/>
                </a:solidFill>
              </a:rPr>
              <a:t> je </a:t>
            </a:r>
            <a:r>
              <a:rPr lang="en-GB" sz="2200" dirty="0" err="1">
                <a:solidFill>
                  <a:srgbClr val="262626"/>
                </a:solidFill>
              </a:rPr>
              <a:t>také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transparentnost</a:t>
            </a:r>
            <a:r>
              <a:rPr lang="en-GB" sz="2200" dirty="0">
                <a:solidFill>
                  <a:srgbClr val="262626"/>
                </a:solidFill>
              </a:rPr>
              <a:t>, </a:t>
            </a:r>
            <a:r>
              <a:rPr lang="en-GB" sz="2200" dirty="0" err="1">
                <a:solidFill>
                  <a:srgbClr val="262626"/>
                </a:solidFill>
              </a:rPr>
              <a:t>protože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spotřebitelé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požadují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více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informací</a:t>
            </a:r>
            <a:r>
              <a:rPr lang="en-GB" sz="2200" dirty="0">
                <a:solidFill>
                  <a:srgbClr val="262626"/>
                </a:solidFill>
              </a:rPr>
              <a:t> o </a:t>
            </a:r>
            <a:r>
              <a:rPr lang="en-GB" sz="2200" dirty="0" err="1">
                <a:solidFill>
                  <a:srgbClr val="262626"/>
                </a:solidFill>
              </a:rPr>
              <a:t>zdrojích</a:t>
            </a:r>
            <a:r>
              <a:rPr lang="en-GB" sz="2200" dirty="0">
                <a:solidFill>
                  <a:srgbClr val="262626"/>
                </a:solidFill>
              </a:rPr>
              <a:t> a </a:t>
            </a:r>
            <a:r>
              <a:rPr lang="en-GB" sz="2200" dirty="0" err="1">
                <a:solidFill>
                  <a:srgbClr val="262626"/>
                </a:solidFill>
              </a:rPr>
              <a:t>manipulaci</a:t>
            </a:r>
            <a:r>
              <a:rPr lang="en-GB" sz="2200" dirty="0">
                <a:solidFill>
                  <a:srgbClr val="262626"/>
                </a:solidFill>
              </a:rPr>
              <a:t> s </a:t>
            </a:r>
            <a:r>
              <a:rPr lang="en-GB" sz="2200" dirty="0" err="1">
                <a:solidFill>
                  <a:srgbClr val="262626"/>
                </a:solidFill>
              </a:rPr>
              <a:t>jejich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potravinami</a:t>
            </a:r>
            <a:r>
              <a:rPr lang="en-GB" sz="2200" dirty="0">
                <a:solidFill>
                  <a:srgbClr val="262626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92947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D062C7B-9BAE-0E43-A6E9-6E98B3E7EBD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75368" y="13635"/>
            <a:ext cx="7963785" cy="720752"/>
          </a:xfrm>
          <a:prstGeom prst="rect">
            <a:avLst/>
          </a:prstGeom>
        </p:spPr>
        <p:txBody>
          <a:bodyPr/>
          <a:lstStyle/>
          <a:p>
            <a:r>
              <a:rPr lang="en-US" dirty="0" err="1">
                <a:solidFill>
                  <a:srgbClr val="6A9D56"/>
                </a:solidFill>
              </a:rPr>
              <a:t>Interaktivní</a:t>
            </a:r>
            <a:r>
              <a:rPr lang="en-US" dirty="0">
                <a:solidFill>
                  <a:srgbClr val="6A9D56"/>
                </a:solidFill>
              </a:rPr>
              <a:t> </a:t>
            </a:r>
            <a:r>
              <a:rPr lang="en-US" dirty="0" err="1">
                <a:solidFill>
                  <a:srgbClr val="6A9D56"/>
                </a:solidFill>
              </a:rPr>
              <a:t>výuková</a:t>
            </a:r>
            <a:r>
              <a:rPr lang="en-US" dirty="0">
                <a:solidFill>
                  <a:srgbClr val="6A9D56"/>
                </a:solidFill>
              </a:rPr>
              <a:t> </a:t>
            </a:r>
            <a:r>
              <a:rPr lang="en-US" dirty="0" err="1">
                <a:solidFill>
                  <a:srgbClr val="6A9D56"/>
                </a:solidFill>
              </a:rPr>
              <a:t>aktivita</a:t>
            </a:r>
            <a:r>
              <a:rPr lang="en-US" dirty="0">
                <a:solidFill>
                  <a:srgbClr val="6A9D56"/>
                </a:solidFill>
              </a:rPr>
              <a:t> (</a:t>
            </a:r>
            <a:r>
              <a:rPr lang="en-US" dirty="0" err="1">
                <a:solidFill>
                  <a:srgbClr val="6A9D56"/>
                </a:solidFill>
              </a:rPr>
              <a:t>učebna</a:t>
            </a:r>
            <a:r>
              <a:rPr lang="en-US" dirty="0">
                <a:solidFill>
                  <a:srgbClr val="6A9D56"/>
                </a:solidFill>
              </a:rPr>
              <a:t>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F7458A0-7891-E000-5514-DF211F41E124}"/>
              </a:ext>
            </a:extLst>
          </p:cNvPr>
          <p:cNvSpPr txBox="1"/>
          <p:nvPr/>
        </p:nvSpPr>
        <p:spPr>
          <a:xfrm>
            <a:off x="2371060" y="734387"/>
            <a:ext cx="8070112" cy="56323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sz="2000" b="1" dirty="0">
                <a:solidFill>
                  <a:srgbClr val="29608D"/>
                </a:solidFill>
              </a:rPr>
              <a:t>Výzva</a:t>
            </a:r>
            <a:endParaRPr lang="en-GB" sz="2000" b="1" dirty="0">
              <a:solidFill>
                <a:srgbClr val="29608D"/>
              </a:solidFill>
            </a:endParaRPr>
          </a:p>
          <a:p>
            <a:r>
              <a:rPr lang="en-GB" sz="2000" dirty="0" err="1">
                <a:solidFill>
                  <a:srgbClr val="262626"/>
                </a:solidFill>
              </a:rPr>
              <a:t>Společnost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potřebuje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robustní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řešení</a:t>
            </a:r>
            <a:r>
              <a:rPr lang="en-GB" sz="2000" dirty="0">
                <a:solidFill>
                  <a:srgbClr val="262626"/>
                </a:solidFill>
              </a:rPr>
              <a:t>, aby </a:t>
            </a:r>
            <a:r>
              <a:rPr lang="en-GB" sz="2000" dirty="0" err="1">
                <a:solidFill>
                  <a:srgbClr val="262626"/>
                </a:solidFill>
              </a:rPr>
              <a:t>obnovila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pověst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společnosti</a:t>
            </a:r>
            <a:r>
              <a:rPr lang="en-GB" sz="2000" dirty="0">
                <a:solidFill>
                  <a:srgbClr val="262626"/>
                </a:solidFill>
              </a:rPr>
              <a:t> Organic F&amp;V Co pro </a:t>
            </a:r>
            <a:r>
              <a:rPr lang="en-GB" sz="2000" dirty="0" err="1">
                <a:solidFill>
                  <a:srgbClr val="262626"/>
                </a:solidFill>
              </a:rPr>
              <a:t>kvalitu</a:t>
            </a:r>
            <a:r>
              <a:rPr lang="en-GB" sz="2000" dirty="0">
                <a:solidFill>
                  <a:srgbClr val="262626"/>
                </a:solidFill>
              </a:rPr>
              <a:t> a </a:t>
            </a:r>
            <a:r>
              <a:rPr lang="en-GB" sz="2000" dirty="0" err="1">
                <a:solidFill>
                  <a:srgbClr val="262626"/>
                </a:solidFill>
              </a:rPr>
              <a:t>důvěru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na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trhu</a:t>
            </a:r>
            <a:r>
              <a:rPr lang="en-GB" sz="2000" dirty="0">
                <a:solidFill>
                  <a:srgbClr val="262626"/>
                </a:solidFill>
              </a:rPr>
              <a:t>. </a:t>
            </a:r>
            <a:r>
              <a:rPr lang="en-GB" sz="2000" dirty="0" err="1">
                <a:solidFill>
                  <a:srgbClr val="262626"/>
                </a:solidFill>
              </a:rPr>
              <a:t>Technologie</a:t>
            </a:r>
            <a:r>
              <a:rPr lang="en-GB" sz="2000" dirty="0">
                <a:solidFill>
                  <a:srgbClr val="262626"/>
                </a:solidFill>
              </a:rPr>
              <a:t> blockchain </a:t>
            </a:r>
            <a:r>
              <a:rPr lang="en-GB" sz="2000" dirty="0" err="1">
                <a:solidFill>
                  <a:srgbClr val="262626"/>
                </a:solidFill>
              </a:rPr>
              <a:t>může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být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jen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odpovědí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na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jejich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problémy</a:t>
            </a:r>
            <a:r>
              <a:rPr lang="en-GB" sz="2000" dirty="0">
                <a:solidFill>
                  <a:srgbClr val="262626"/>
                </a:solidFill>
              </a:rPr>
              <a:t> a </a:t>
            </a:r>
            <a:r>
              <a:rPr lang="en-GB" sz="2000" dirty="0" err="1">
                <a:solidFill>
                  <a:srgbClr val="262626"/>
                </a:solidFill>
              </a:rPr>
              <a:t>nabízí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způsob</a:t>
            </a:r>
            <a:r>
              <a:rPr lang="en-GB" sz="2000" dirty="0">
                <a:solidFill>
                  <a:srgbClr val="262626"/>
                </a:solidFill>
              </a:rPr>
              <a:t>, jak </a:t>
            </a:r>
            <a:r>
              <a:rPr lang="en-GB" sz="2000" dirty="0" err="1">
                <a:solidFill>
                  <a:srgbClr val="262626"/>
                </a:solidFill>
              </a:rPr>
              <a:t>transparentně</a:t>
            </a:r>
            <a:r>
              <a:rPr lang="en-GB" sz="2000" dirty="0">
                <a:solidFill>
                  <a:srgbClr val="262626"/>
                </a:solidFill>
              </a:rPr>
              <a:t> a </a:t>
            </a:r>
            <a:r>
              <a:rPr lang="en-GB" sz="2000" dirty="0" err="1">
                <a:solidFill>
                  <a:srgbClr val="262626"/>
                </a:solidFill>
              </a:rPr>
              <a:t>efektivně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sledovat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cestu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jejich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produkce</a:t>
            </a:r>
            <a:r>
              <a:rPr lang="en-GB" sz="2000" dirty="0">
                <a:solidFill>
                  <a:srgbClr val="262626"/>
                </a:solidFill>
              </a:rPr>
              <a:t>.</a:t>
            </a:r>
            <a:endParaRPr lang="cs-CZ" sz="2000" dirty="0">
              <a:solidFill>
                <a:srgbClr val="262626"/>
              </a:solidFill>
            </a:endParaRPr>
          </a:p>
          <a:p>
            <a:endParaRPr lang="en-GB" sz="2000" dirty="0">
              <a:solidFill>
                <a:srgbClr val="262626"/>
              </a:solidFill>
            </a:endParaRPr>
          </a:p>
          <a:p>
            <a:r>
              <a:rPr lang="cs-CZ" sz="2000" b="1" dirty="0">
                <a:solidFill>
                  <a:srgbClr val="29608D"/>
                </a:solidFill>
              </a:rPr>
              <a:t>Naše cvičení</a:t>
            </a:r>
            <a:endParaRPr lang="en-GB" sz="2000" b="1" dirty="0">
              <a:solidFill>
                <a:srgbClr val="29608D"/>
              </a:solidFill>
            </a:endParaRPr>
          </a:p>
          <a:p>
            <a:r>
              <a:rPr lang="en-GB" sz="2000" dirty="0" err="1">
                <a:solidFill>
                  <a:srgbClr val="262626"/>
                </a:solidFill>
              </a:rPr>
              <a:t>Prostřednictvím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řady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rozhodnutí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musí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studenti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implementovat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technologii</a:t>
            </a:r>
            <a:r>
              <a:rPr lang="en-GB" sz="2000" dirty="0">
                <a:solidFill>
                  <a:srgbClr val="262626"/>
                </a:solidFill>
              </a:rPr>
              <a:t> blockchain, aby </a:t>
            </a:r>
            <a:r>
              <a:rPr lang="en-GB" sz="2000" dirty="0" err="1">
                <a:solidFill>
                  <a:srgbClr val="262626"/>
                </a:solidFill>
              </a:rPr>
              <a:t>zlepšili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dodavatelský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řetězec</a:t>
            </a:r>
            <a:r>
              <a:rPr lang="en-GB" sz="2000" dirty="0">
                <a:solidFill>
                  <a:srgbClr val="262626"/>
                </a:solidFill>
              </a:rPr>
              <a:t> a </a:t>
            </a:r>
            <a:r>
              <a:rPr lang="en-GB" sz="2000" dirty="0" err="1">
                <a:solidFill>
                  <a:srgbClr val="262626"/>
                </a:solidFill>
              </a:rPr>
              <a:t>zároveň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vyvážili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rozpočet</a:t>
            </a:r>
            <a:r>
              <a:rPr lang="en-GB" sz="2000" dirty="0">
                <a:solidFill>
                  <a:srgbClr val="262626"/>
                </a:solidFill>
              </a:rPr>
              <a:t>, </a:t>
            </a:r>
            <a:r>
              <a:rPr lang="en-GB" sz="2000" dirty="0" err="1">
                <a:solidFill>
                  <a:srgbClr val="262626"/>
                </a:solidFill>
              </a:rPr>
              <a:t>zájmy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zúčastněných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stran</a:t>
            </a:r>
            <a:r>
              <a:rPr lang="en-GB" sz="2000" dirty="0">
                <a:solidFill>
                  <a:srgbClr val="262626"/>
                </a:solidFill>
              </a:rPr>
              <a:t> a </a:t>
            </a:r>
            <a:r>
              <a:rPr lang="en-GB" sz="2000" dirty="0" err="1">
                <a:solidFill>
                  <a:srgbClr val="262626"/>
                </a:solidFill>
              </a:rPr>
              <a:t>regulační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požadavky</a:t>
            </a:r>
            <a:r>
              <a:rPr lang="en-GB" sz="2000" dirty="0">
                <a:solidFill>
                  <a:srgbClr val="262626"/>
                </a:solidFill>
              </a:rPr>
              <a:t>. </a:t>
            </a:r>
            <a:r>
              <a:rPr lang="en-GB" sz="2000" dirty="0" err="1">
                <a:solidFill>
                  <a:srgbClr val="262626"/>
                </a:solidFill>
              </a:rPr>
              <a:t>Použijte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šablonu</a:t>
            </a:r>
            <a:r>
              <a:rPr lang="en-GB" sz="2000" dirty="0">
                <a:solidFill>
                  <a:srgbClr val="262626"/>
                </a:solidFill>
              </a:rPr>
              <a:t>.</a:t>
            </a:r>
            <a:endParaRPr lang="cs-CZ" sz="2000" dirty="0">
              <a:solidFill>
                <a:srgbClr val="262626"/>
              </a:solidFill>
            </a:endParaRPr>
          </a:p>
          <a:p>
            <a:endParaRPr lang="en-GB" sz="2000" dirty="0">
              <a:solidFill>
                <a:srgbClr val="262626"/>
              </a:solidFill>
            </a:endParaRPr>
          </a:p>
          <a:p>
            <a:r>
              <a:rPr lang="cs-CZ" sz="2000" b="1" dirty="0">
                <a:solidFill>
                  <a:srgbClr val="29608D"/>
                </a:solidFill>
              </a:rPr>
              <a:t>Průběh hry</a:t>
            </a:r>
            <a:endParaRPr lang="en-GB" sz="2000" b="1" dirty="0">
              <a:solidFill>
                <a:srgbClr val="29608D"/>
              </a:solidFill>
            </a:endParaRPr>
          </a:p>
          <a:p>
            <a:r>
              <a:rPr lang="en-GB" sz="2000" dirty="0" err="1">
                <a:solidFill>
                  <a:srgbClr val="262626"/>
                </a:solidFill>
              </a:rPr>
              <a:t>Studentům</a:t>
            </a:r>
            <a:r>
              <a:rPr lang="en-GB" sz="2000" dirty="0">
                <a:solidFill>
                  <a:srgbClr val="262626"/>
                </a:solidFill>
              </a:rPr>
              <a:t> je </a:t>
            </a:r>
            <a:r>
              <a:rPr lang="en-GB" sz="2000" dirty="0" err="1">
                <a:solidFill>
                  <a:srgbClr val="262626"/>
                </a:solidFill>
              </a:rPr>
              <a:t>předložena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řada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rozhodovacích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bodů</a:t>
            </a:r>
            <a:r>
              <a:rPr lang="en-GB" sz="2000" dirty="0">
                <a:solidFill>
                  <a:srgbClr val="262626"/>
                </a:solidFill>
              </a:rPr>
              <a:t> pro The Organic F&amp;V Co (</a:t>
            </a:r>
            <a:r>
              <a:rPr lang="en-GB" sz="2000" dirty="0" err="1">
                <a:solidFill>
                  <a:srgbClr val="262626"/>
                </a:solidFill>
              </a:rPr>
              <a:t>např</a:t>
            </a:r>
            <a:r>
              <a:rPr lang="en-GB" sz="2000" dirty="0">
                <a:solidFill>
                  <a:srgbClr val="262626"/>
                </a:solidFill>
              </a:rPr>
              <a:t>. </a:t>
            </a:r>
            <a:r>
              <a:rPr lang="en-GB" sz="2000" dirty="0" err="1">
                <a:solidFill>
                  <a:srgbClr val="262626"/>
                </a:solidFill>
              </a:rPr>
              <a:t>výběr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blockchainové</a:t>
            </a:r>
            <a:r>
              <a:rPr lang="en-GB" sz="2000" dirty="0">
                <a:solidFill>
                  <a:srgbClr val="262626"/>
                </a:solidFill>
              </a:rPr>
              <a:t> platformy, </a:t>
            </a:r>
            <a:r>
              <a:rPr lang="en-GB" sz="2000" dirty="0" err="1">
                <a:solidFill>
                  <a:srgbClr val="262626"/>
                </a:solidFill>
              </a:rPr>
              <a:t>rozhodnutí</a:t>
            </a:r>
            <a:r>
              <a:rPr lang="en-GB" sz="2000" dirty="0">
                <a:solidFill>
                  <a:srgbClr val="262626"/>
                </a:solidFill>
              </a:rPr>
              <a:t>, </a:t>
            </a:r>
            <a:r>
              <a:rPr lang="en-GB" sz="2000" dirty="0" err="1">
                <a:solidFill>
                  <a:srgbClr val="262626"/>
                </a:solidFill>
              </a:rPr>
              <a:t>které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části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dodavatelského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řetězce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integrovat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jako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první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atd</a:t>
            </a:r>
            <a:r>
              <a:rPr lang="en-GB" sz="2000" dirty="0">
                <a:solidFill>
                  <a:srgbClr val="262626"/>
                </a:solidFill>
              </a:rPr>
              <a:t>.). </a:t>
            </a:r>
            <a:r>
              <a:rPr lang="en-GB" sz="2000" dirty="0" err="1">
                <a:solidFill>
                  <a:srgbClr val="262626"/>
                </a:solidFill>
              </a:rPr>
              <a:t>Každé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rozhodnutí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ovlivňuje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rozpočet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společnosti</a:t>
            </a:r>
            <a:r>
              <a:rPr lang="en-GB" sz="2000" dirty="0">
                <a:solidFill>
                  <a:srgbClr val="262626"/>
                </a:solidFill>
              </a:rPr>
              <a:t>, </a:t>
            </a:r>
            <a:r>
              <a:rPr lang="en-GB" sz="2000" dirty="0" err="1">
                <a:solidFill>
                  <a:srgbClr val="262626"/>
                </a:solidFill>
              </a:rPr>
              <a:t>úroveň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důvěry</a:t>
            </a:r>
            <a:r>
              <a:rPr lang="en-GB" sz="2000" dirty="0">
                <a:solidFill>
                  <a:srgbClr val="262626"/>
                </a:solidFill>
              </a:rPr>
              <a:t> u </a:t>
            </a:r>
            <a:r>
              <a:rPr lang="en-GB" sz="2000" dirty="0" err="1">
                <a:solidFill>
                  <a:srgbClr val="262626"/>
                </a:solidFill>
              </a:rPr>
              <a:t>spotřebitelů</a:t>
            </a:r>
            <a:r>
              <a:rPr lang="en-GB" sz="2000" dirty="0">
                <a:solidFill>
                  <a:srgbClr val="262626"/>
                </a:solidFill>
              </a:rPr>
              <a:t> a </a:t>
            </a:r>
            <a:r>
              <a:rPr lang="en-GB" sz="2000" dirty="0" err="1">
                <a:solidFill>
                  <a:srgbClr val="262626"/>
                </a:solidFill>
              </a:rPr>
              <a:t>provozní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efektivitu</a:t>
            </a:r>
            <a:r>
              <a:rPr lang="en-GB" sz="2000" dirty="0">
                <a:solidFill>
                  <a:srgbClr val="262626"/>
                </a:solidFill>
              </a:rPr>
              <a:t>. </a:t>
            </a:r>
            <a:r>
              <a:rPr lang="en-GB" sz="2000" dirty="0" err="1">
                <a:solidFill>
                  <a:srgbClr val="262626"/>
                </a:solidFill>
              </a:rPr>
              <a:t>Studenti</a:t>
            </a:r>
            <a:r>
              <a:rPr lang="en-GB" sz="2000" dirty="0">
                <a:solidFill>
                  <a:srgbClr val="262626"/>
                </a:solidFill>
              </a:rPr>
              <a:t> se </a:t>
            </a:r>
            <a:r>
              <a:rPr lang="en-GB" sz="2000" dirty="0" err="1">
                <a:solidFill>
                  <a:srgbClr val="262626"/>
                </a:solidFill>
              </a:rPr>
              <a:t>také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musí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vypořádat</a:t>
            </a:r>
            <a:r>
              <a:rPr lang="en-GB" sz="2000" dirty="0">
                <a:solidFill>
                  <a:srgbClr val="262626"/>
                </a:solidFill>
              </a:rPr>
              <a:t> s </a:t>
            </a:r>
            <a:r>
              <a:rPr lang="en-GB" sz="2000" dirty="0" err="1">
                <a:solidFill>
                  <a:srgbClr val="262626"/>
                </a:solidFill>
              </a:rPr>
              <a:t>neočekávanými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výzvami</a:t>
            </a:r>
            <a:r>
              <a:rPr lang="en-GB" sz="2000" dirty="0">
                <a:solidFill>
                  <a:srgbClr val="262626"/>
                </a:solidFill>
              </a:rPr>
              <a:t>, </a:t>
            </a:r>
            <a:r>
              <a:rPr lang="en-GB" sz="2000" dirty="0" err="1">
                <a:solidFill>
                  <a:srgbClr val="262626"/>
                </a:solidFill>
              </a:rPr>
              <a:t>jako</a:t>
            </a:r>
            <a:r>
              <a:rPr lang="en-GB" sz="2000" dirty="0">
                <a:solidFill>
                  <a:srgbClr val="262626"/>
                </a:solidFill>
              </a:rPr>
              <a:t> je </a:t>
            </a:r>
            <a:r>
              <a:rPr lang="en-GB" sz="2000" dirty="0" err="1">
                <a:solidFill>
                  <a:srgbClr val="262626"/>
                </a:solidFill>
              </a:rPr>
              <a:t>stažení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potravin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nebo</a:t>
            </a:r>
            <a:r>
              <a:rPr lang="en-GB" sz="2000" dirty="0">
                <a:solidFill>
                  <a:srgbClr val="262626"/>
                </a:solidFill>
              </a:rPr>
              <a:t> </a:t>
            </a:r>
            <a:r>
              <a:rPr lang="en-GB" sz="2000" dirty="0" err="1">
                <a:solidFill>
                  <a:srgbClr val="262626"/>
                </a:solidFill>
              </a:rPr>
              <a:t>změny</a:t>
            </a:r>
            <a:r>
              <a:rPr lang="en-GB" sz="2000" dirty="0">
                <a:solidFill>
                  <a:srgbClr val="262626"/>
                </a:solidFill>
              </a:rPr>
              <a:t> v </a:t>
            </a:r>
            <a:r>
              <a:rPr lang="en-GB" sz="2000" dirty="0" err="1">
                <a:solidFill>
                  <a:srgbClr val="262626"/>
                </a:solidFill>
              </a:rPr>
              <a:t>předpisech</a:t>
            </a:r>
            <a:r>
              <a:rPr lang="en-GB" sz="2000" dirty="0">
                <a:solidFill>
                  <a:srgbClr val="262626"/>
                </a:solidFill>
              </a:rPr>
              <a:t>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691E8FD-EE18-D986-BB36-CFFAB81890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0085761"/>
              </p:ext>
            </p:extLst>
          </p:nvPr>
        </p:nvGraphicFramePr>
        <p:xfrm>
          <a:off x="10441172" y="3130513"/>
          <a:ext cx="1622386" cy="14308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3" imgW="914400" imgH="806400" progId="Word.Document.12">
                  <p:embed/>
                </p:oleObj>
              </mc:Choice>
              <mc:Fallback>
                <p:oleObj name="Document" showAsIcon="1" r:id="rId3" imgW="914400" imgH="806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41172" y="3130513"/>
                        <a:ext cx="1622386" cy="14308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2AB5EA7-230D-536C-CF0F-D8D661AAAB28}"/>
              </a:ext>
            </a:extLst>
          </p:cNvPr>
          <p:cNvSpPr txBox="1"/>
          <p:nvPr/>
        </p:nvSpPr>
        <p:spPr>
          <a:xfrm>
            <a:off x="10536864" y="4465674"/>
            <a:ext cx="1547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Klikněte dvakrát pro stažení souboru</a:t>
            </a:r>
            <a:endParaRPr lang="en-IE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F7CE89E-8ED7-7783-A756-A70FCE758D57}"/>
              </a:ext>
            </a:extLst>
          </p:cNvPr>
          <p:cNvCxnSpPr/>
          <p:nvPr/>
        </p:nvCxnSpPr>
        <p:spPr>
          <a:xfrm>
            <a:off x="10441172" y="3130513"/>
            <a:ext cx="0" cy="22282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8979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D062C7B-9BAE-0E43-A6E9-6E98B3E7EBD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75368" y="13635"/>
            <a:ext cx="7963785" cy="720752"/>
          </a:xfrm>
          <a:prstGeom prst="rect">
            <a:avLst/>
          </a:prstGeom>
        </p:spPr>
        <p:txBody>
          <a:bodyPr/>
          <a:lstStyle/>
          <a:p>
            <a:r>
              <a:rPr lang="en-US" dirty="0" err="1">
                <a:solidFill>
                  <a:srgbClr val="6A9D56"/>
                </a:solidFill>
              </a:rPr>
              <a:t>Interaktivní</a:t>
            </a:r>
            <a:r>
              <a:rPr lang="en-US" dirty="0">
                <a:solidFill>
                  <a:srgbClr val="6A9D56"/>
                </a:solidFill>
              </a:rPr>
              <a:t> </a:t>
            </a:r>
            <a:r>
              <a:rPr lang="en-US" dirty="0" err="1">
                <a:solidFill>
                  <a:srgbClr val="6A9D56"/>
                </a:solidFill>
              </a:rPr>
              <a:t>výuková</a:t>
            </a:r>
            <a:r>
              <a:rPr lang="en-US" dirty="0">
                <a:solidFill>
                  <a:srgbClr val="6A9D56"/>
                </a:solidFill>
              </a:rPr>
              <a:t> </a:t>
            </a:r>
            <a:r>
              <a:rPr lang="en-US" dirty="0" err="1">
                <a:solidFill>
                  <a:srgbClr val="6A9D56"/>
                </a:solidFill>
              </a:rPr>
              <a:t>aktivita</a:t>
            </a:r>
            <a:r>
              <a:rPr lang="en-US" dirty="0">
                <a:solidFill>
                  <a:srgbClr val="6A9D56"/>
                </a:solidFill>
              </a:rPr>
              <a:t> (</a:t>
            </a:r>
            <a:r>
              <a:rPr lang="en-US" dirty="0" err="1">
                <a:solidFill>
                  <a:srgbClr val="6A9D56"/>
                </a:solidFill>
              </a:rPr>
              <a:t>učebna</a:t>
            </a:r>
            <a:r>
              <a:rPr lang="en-US" dirty="0">
                <a:solidFill>
                  <a:srgbClr val="6A9D56"/>
                </a:solidFill>
              </a:rPr>
              <a:t>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F7458A0-7891-E000-5514-DF211F41E124}"/>
              </a:ext>
            </a:extLst>
          </p:cNvPr>
          <p:cNvSpPr txBox="1"/>
          <p:nvPr/>
        </p:nvSpPr>
        <p:spPr>
          <a:xfrm>
            <a:off x="2371060" y="734387"/>
            <a:ext cx="8070112" cy="58477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262626"/>
                </a:solidFill>
              </a:rPr>
              <a:t>Po </a:t>
            </a:r>
            <a:r>
              <a:rPr lang="en-GB" sz="2200" dirty="0" err="1">
                <a:solidFill>
                  <a:srgbClr val="262626"/>
                </a:solidFill>
              </a:rPr>
              <a:t>dokončení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simulace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studenti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ve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skupinách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diskutují</a:t>
            </a:r>
            <a:r>
              <a:rPr lang="en-GB" sz="2200" dirty="0">
                <a:solidFill>
                  <a:srgbClr val="262626"/>
                </a:solidFill>
              </a:rPr>
              <a:t> o tom, jak </a:t>
            </a:r>
            <a:r>
              <a:rPr lang="en-GB" sz="2200" dirty="0" err="1">
                <a:solidFill>
                  <a:srgbClr val="262626"/>
                </a:solidFill>
              </a:rPr>
              <a:t>jejich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volby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ovlivnily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celkový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dodavatelský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řetězec</a:t>
            </a:r>
            <a:r>
              <a:rPr lang="en-GB" sz="2200" dirty="0">
                <a:solidFill>
                  <a:srgbClr val="262626"/>
                </a:solidFill>
              </a:rPr>
              <a:t>, a </a:t>
            </a:r>
            <a:r>
              <a:rPr lang="en-GB" sz="2200" dirty="0" err="1">
                <a:solidFill>
                  <a:srgbClr val="262626"/>
                </a:solidFill>
              </a:rPr>
              <a:t>porovnávají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výsledky</a:t>
            </a:r>
            <a:r>
              <a:rPr lang="en-GB" sz="2200" dirty="0">
                <a:solidFill>
                  <a:srgbClr val="262626"/>
                </a:solidFill>
              </a:rPr>
              <a:t>. </a:t>
            </a:r>
            <a:r>
              <a:rPr lang="en-GB" sz="2200" dirty="0" err="1">
                <a:solidFill>
                  <a:srgbClr val="262626"/>
                </a:solidFill>
              </a:rPr>
              <a:t>Měli</a:t>
            </a:r>
            <a:r>
              <a:rPr lang="en-GB" sz="2200" dirty="0">
                <a:solidFill>
                  <a:srgbClr val="262626"/>
                </a:solidFill>
              </a:rPr>
              <a:t> by </a:t>
            </a:r>
            <a:r>
              <a:rPr lang="en-GB" sz="2200" dirty="0" err="1">
                <a:solidFill>
                  <a:srgbClr val="262626"/>
                </a:solidFill>
              </a:rPr>
              <a:t>také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zvážit</a:t>
            </a:r>
            <a:r>
              <a:rPr lang="en-GB" sz="2200" dirty="0">
                <a:solidFill>
                  <a:srgbClr val="262626"/>
                </a:solidFill>
              </a:rPr>
              <a:t>, co by </a:t>
            </a:r>
            <a:r>
              <a:rPr lang="en-GB" sz="2200" dirty="0" err="1">
                <a:solidFill>
                  <a:srgbClr val="262626"/>
                </a:solidFill>
              </a:rPr>
              <a:t>mohli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udělat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jinak</a:t>
            </a:r>
            <a:r>
              <a:rPr lang="en-GB" sz="2200" dirty="0">
                <a:solidFill>
                  <a:srgbClr val="262626"/>
                </a:solidFill>
              </a:rPr>
              <a:t> a jak by se </a:t>
            </a:r>
            <a:r>
              <a:rPr lang="en-GB" sz="2200" dirty="0" err="1">
                <a:solidFill>
                  <a:srgbClr val="262626"/>
                </a:solidFill>
              </a:rPr>
              <a:t>jejich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rozhodnutí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změnilo</a:t>
            </a:r>
            <a:r>
              <a:rPr lang="en-GB" sz="2200" dirty="0">
                <a:solidFill>
                  <a:srgbClr val="262626"/>
                </a:solidFill>
              </a:rPr>
              <a:t> v </a:t>
            </a:r>
            <a:r>
              <a:rPr lang="en-GB" sz="2200" dirty="0" err="1">
                <a:solidFill>
                  <a:srgbClr val="262626"/>
                </a:solidFill>
              </a:rPr>
              <a:t>reálném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prostředí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  <a:endParaRPr lang="cs-CZ" sz="2200" dirty="0">
              <a:solidFill>
                <a:srgbClr val="262626"/>
              </a:solidFill>
            </a:endParaRPr>
          </a:p>
          <a:p>
            <a:endParaRPr lang="en-GB" sz="2200" dirty="0">
              <a:solidFill>
                <a:srgbClr val="262626"/>
              </a:solidFill>
            </a:endParaRPr>
          </a:p>
          <a:p>
            <a:r>
              <a:rPr lang="en-GB" sz="2200" b="1" dirty="0" err="1">
                <a:solidFill>
                  <a:srgbClr val="29608D"/>
                </a:solidFill>
              </a:rPr>
              <a:t>Získané</a:t>
            </a:r>
            <a:r>
              <a:rPr lang="en-GB" sz="2200" b="1" dirty="0">
                <a:solidFill>
                  <a:srgbClr val="29608D"/>
                </a:solidFill>
              </a:rPr>
              <a:t> </a:t>
            </a:r>
            <a:r>
              <a:rPr lang="cs-CZ" sz="2200" b="1" dirty="0">
                <a:solidFill>
                  <a:srgbClr val="29608D"/>
                </a:solidFill>
              </a:rPr>
              <a:t>vědomosti</a:t>
            </a:r>
            <a:r>
              <a:rPr lang="en-GB" sz="2200" b="1" dirty="0">
                <a:solidFill>
                  <a:srgbClr val="29608D"/>
                </a:solidFill>
              </a:rPr>
              <a:t>:</a:t>
            </a:r>
            <a:endParaRPr lang="cs-CZ" sz="2200" b="1" dirty="0">
              <a:solidFill>
                <a:srgbClr val="29608D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62626"/>
                </a:solidFill>
              </a:rPr>
              <a:t>Studenti</a:t>
            </a:r>
            <a:r>
              <a:rPr lang="en-GB" sz="2200" dirty="0">
                <a:solidFill>
                  <a:srgbClr val="262626"/>
                </a:solidFill>
              </a:rPr>
              <a:t> se </a:t>
            </a:r>
            <a:r>
              <a:rPr lang="en-GB" sz="2200" dirty="0" err="1">
                <a:solidFill>
                  <a:srgbClr val="262626"/>
                </a:solidFill>
              </a:rPr>
              <a:t>naučí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složitosti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integrace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blockchainu</a:t>
            </a:r>
            <a:r>
              <a:rPr lang="en-GB" sz="2200" dirty="0">
                <a:solidFill>
                  <a:srgbClr val="262626"/>
                </a:solidFill>
              </a:rPr>
              <a:t> do </a:t>
            </a:r>
            <a:r>
              <a:rPr lang="en-GB" sz="2200" dirty="0" err="1">
                <a:solidFill>
                  <a:srgbClr val="262626"/>
                </a:solidFill>
              </a:rPr>
              <a:t>stávajících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systémů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  <a:endParaRPr lang="cs-CZ" sz="22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62626"/>
                </a:solidFill>
              </a:rPr>
              <a:t>Chápou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kompromisy</a:t>
            </a:r>
            <a:r>
              <a:rPr lang="en-GB" sz="2200" dirty="0">
                <a:solidFill>
                  <a:srgbClr val="262626"/>
                </a:solidFill>
              </a:rPr>
              <a:t> a </a:t>
            </a:r>
            <a:r>
              <a:rPr lang="en-GB" sz="2200" dirty="0" err="1">
                <a:solidFill>
                  <a:srgbClr val="262626"/>
                </a:solidFill>
              </a:rPr>
              <a:t>rozhodovací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procesy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spojené</a:t>
            </a:r>
            <a:r>
              <a:rPr lang="en-GB" sz="2200" dirty="0">
                <a:solidFill>
                  <a:srgbClr val="262626"/>
                </a:solidFill>
              </a:rPr>
              <a:t> s </a:t>
            </a:r>
            <a:r>
              <a:rPr lang="en-GB" sz="2200" dirty="0" err="1">
                <a:solidFill>
                  <a:srgbClr val="262626"/>
                </a:solidFill>
              </a:rPr>
              <a:t>přijímáním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nových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technologií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  <a:endParaRPr lang="cs-CZ" sz="22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62626"/>
                </a:solidFill>
              </a:rPr>
              <a:t>Mohou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přemýšlet</a:t>
            </a:r>
            <a:r>
              <a:rPr lang="en-GB" sz="2200" dirty="0">
                <a:solidFill>
                  <a:srgbClr val="262626"/>
                </a:solidFill>
              </a:rPr>
              <a:t> o </a:t>
            </a:r>
            <a:r>
              <a:rPr lang="en-GB" sz="2200" dirty="0" err="1">
                <a:solidFill>
                  <a:srgbClr val="262626"/>
                </a:solidFill>
              </a:rPr>
              <a:t>důležitosti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blockchainu</a:t>
            </a:r>
            <a:r>
              <a:rPr lang="en-GB" sz="2200" dirty="0">
                <a:solidFill>
                  <a:srgbClr val="262626"/>
                </a:solidFill>
              </a:rPr>
              <a:t> pro </a:t>
            </a:r>
            <a:r>
              <a:rPr lang="en-GB" sz="2200" dirty="0" err="1">
                <a:solidFill>
                  <a:srgbClr val="262626"/>
                </a:solidFill>
              </a:rPr>
              <a:t>transparentnost</a:t>
            </a:r>
            <a:r>
              <a:rPr lang="en-GB" sz="2200" dirty="0">
                <a:solidFill>
                  <a:srgbClr val="262626"/>
                </a:solidFill>
              </a:rPr>
              <a:t> a </a:t>
            </a:r>
            <a:r>
              <a:rPr lang="en-GB" sz="2200" dirty="0" err="1">
                <a:solidFill>
                  <a:srgbClr val="262626"/>
                </a:solidFill>
              </a:rPr>
              <a:t>efektivitu</a:t>
            </a:r>
            <a:r>
              <a:rPr lang="en-GB" sz="2200" dirty="0">
                <a:solidFill>
                  <a:srgbClr val="262626"/>
                </a:solidFill>
              </a:rPr>
              <a:t> v </a:t>
            </a:r>
            <a:r>
              <a:rPr lang="en-GB" sz="2200" dirty="0" err="1">
                <a:solidFill>
                  <a:srgbClr val="262626"/>
                </a:solidFill>
              </a:rPr>
              <a:t>zemědělsko-potravinářském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dodavatelském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řetězci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  <a:endParaRPr lang="cs-CZ" sz="22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62626"/>
                </a:solidFill>
              </a:rPr>
              <a:t>Tato </a:t>
            </a:r>
            <a:r>
              <a:rPr lang="en-GB" sz="2200" dirty="0" err="1">
                <a:solidFill>
                  <a:srgbClr val="262626"/>
                </a:solidFill>
              </a:rPr>
              <a:t>simulace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podporuje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aktivní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učení</a:t>
            </a:r>
            <a:r>
              <a:rPr lang="en-GB" sz="2200" dirty="0">
                <a:solidFill>
                  <a:srgbClr val="262626"/>
                </a:solidFill>
              </a:rPr>
              <a:t> a </a:t>
            </a:r>
            <a:r>
              <a:rPr lang="en-GB" sz="2200" dirty="0" err="1">
                <a:solidFill>
                  <a:srgbClr val="262626"/>
                </a:solidFill>
              </a:rPr>
              <a:t>pomáhá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upevnit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teoretické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znalosti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získané</a:t>
            </a:r>
            <a:r>
              <a:rPr lang="en-GB" sz="2200" dirty="0">
                <a:solidFill>
                  <a:srgbClr val="262626"/>
                </a:solidFill>
              </a:rPr>
              <a:t> z </a:t>
            </a:r>
            <a:r>
              <a:rPr lang="en-GB" sz="2200" dirty="0" err="1">
                <a:solidFill>
                  <a:srgbClr val="262626"/>
                </a:solidFill>
              </a:rPr>
              <a:t>modulu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prostřednictvím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praktické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aplikace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</a:p>
          <a:p>
            <a:endParaRPr lang="en-GB" sz="2200" dirty="0">
              <a:solidFill>
                <a:srgbClr val="262626"/>
              </a:solidFill>
            </a:endParaRPr>
          </a:p>
          <a:p>
            <a:endParaRPr lang="en-GB" sz="2200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38692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D062C7B-9BAE-0E43-A6E9-6E98B3E7EBD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75368" y="13635"/>
            <a:ext cx="7963785" cy="720752"/>
          </a:xfrm>
          <a:prstGeom prst="rect">
            <a:avLst/>
          </a:prstGeom>
        </p:spPr>
        <p:txBody>
          <a:bodyPr/>
          <a:lstStyle/>
          <a:p>
            <a:r>
              <a:rPr lang="cs-CZ" dirty="0">
                <a:solidFill>
                  <a:srgbClr val="6A9D56"/>
                </a:solidFill>
              </a:rPr>
              <a:t>Závěry</a:t>
            </a:r>
            <a:endParaRPr lang="en-US" dirty="0">
              <a:solidFill>
                <a:srgbClr val="6A9D56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F7458A0-7891-E000-5514-DF211F41E124}"/>
              </a:ext>
            </a:extLst>
          </p:cNvPr>
          <p:cNvSpPr txBox="1"/>
          <p:nvPr/>
        </p:nvSpPr>
        <p:spPr>
          <a:xfrm>
            <a:off x="2371060" y="978935"/>
            <a:ext cx="8070112" cy="58477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62626"/>
                </a:solidFill>
              </a:rPr>
              <a:t>Transformační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potenciál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blockchainu</a:t>
            </a:r>
            <a:r>
              <a:rPr lang="en-GB" sz="2200" dirty="0">
                <a:solidFill>
                  <a:srgbClr val="262626"/>
                </a:solidFill>
              </a:rPr>
              <a:t> v </a:t>
            </a:r>
            <a:r>
              <a:rPr lang="en-GB" sz="2200" dirty="0" err="1">
                <a:solidFill>
                  <a:srgbClr val="262626"/>
                </a:solidFill>
              </a:rPr>
              <a:t>zemědělsko-potravinářském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sektoru</a:t>
            </a:r>
            <a:r>
              <a:rPr lang="en-GB" sz="2200" dirty="0">
                <a:solidFill>
                  <a:srgbClr val="262626"/>
                </a:solidFill>
              </a:rPr>
              <a:t> je </a:t>
            </a:r>
            <a:r>
              <a:rPr lang="en-GB" sz="2200" dirty="0" err="1">
                <a:solidFill>
                  <a:srgbClr val="262626"/>
                </a:solidFill>
              </a:rPr>
              <a:t>sdílen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prostřednictvím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různých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mezinárodních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případových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studií</a:t>
            </a:r>
            <a:r>
              <a:rPr lang="en-GB" sz="2200" dirty="0">
                <a:solidFill>
                  <a:srgbClr val="262626"/>
                </a:solidFill>
              </a:rPr>
              <a:t>, </a:t>
            </a:r>
            <a:r>
              <a:rPr lang="en-GB" sz="2200" dirty="0" err="1">
                <a:solidFill>
                  <a:srgbClr val="262626"/>
                </a:solidFill>
              </a:rPr>
              <a:t>které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nám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pomáhají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pochopit</a:t>
            </a:r>
            <a:r>
              <a:rPr lang="en-GB" sz="2200" dirty="0">
                <a:solidFill>
                  <a:srgbClr val="262626"/>
                </a:solidFill>
              </a:rPr>
              <a:t>, jak </a:t>
            </a:r>
            <a:r>
              <a:rPr lang="en-GB" sz="2200" dirty="0" err="1">
                <a:solidFill>
                  <a:srgbClr val="262626"/>
                </a:solidFill>
              </a:rPr>
              <a:t>různí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zemědělští</a:t>
            </a:r>
            <a:r>
              <a:rPr lang="en-GB" sz="2200" dirty="0">
                <a:solidFill>
                  <a:srgbClr val="262626"/>
                </a:solidFill>
              </a:rPr>
              <a:t> a </a:t>
            </a:r>
            <a:r>
              <a:rPr lang="en-GB" sz="2200" dirty="0" err="1">
                <a:solidFill>
                  <a:srgbClr val="262626"/>
                </a:solidFill>
              </a:rPr>
              <a:t>maloobchodní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hráči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aplikují</a:t>
            </a:r>
            <a:r>
              <a:rPr lang="en-GB" sz="2200" dirty="0">
                <a:solidFill>
                  <a:srgbClr val="262626"/>
                </a:solidFill>
              </a:rPr>
              <a:t> blockchain v </a:t>
            </a:r>
            <a:r>
              <a:rPr lang="en-GB" sz="2200" dirty="0" err="1">
                <a:solidFill>
                  <a:srgbClr val="262626"/>
                </a:solidFill>
              </a:rPr>
              <a:t>agropotravinářství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  <a:endParaRPr lang="cs-CZ" sz="22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62626"/>
                </a:solidFill>
              </a:rPr>
              <a:t>Případové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studie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nám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poskytly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reálný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pohled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na</a:t>
            </a:r>
            <a:r>
              <a:rPr lang="en-GB" sz="2200" dirty="0">
                <a:solidFill>
                  <a:srgbClr val="262626"/>
                </a:solidFill>
              </a:rPr>
              <a:t> to, jak </a:t>
            </a:r>
            <a:r>
              <a:rPr lang="en-GB" sz="2200" dirty="0" err="1">
                <a:solidFill>
                  <a:srgbClr val="262626"/>
                </a:solidFill>
              </a:rPr>
              <a:t>tato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technologie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zvyšuje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transparentnost</a:t>
            </a:r>
            <a:r>
              <a:rPr lang="en-GB" sz="2200" dirty="0">
                <a:solidFill>
                  <a:srgbClr val="262626"/>
                </a:solidFill>
              </a:rPr>
              <a:t>, </a:t>
            </a:r>
            <a:r>
              <a:rPr lang="en-GB" sz="2200" dirty="0" err="1">
                <a:solidFill>
                  <a:srgbClr val="262626"/>
                </a:solidFill>
              </a:rPr>
              <a:t>efektivitu</a:t>
            </a:r>
            <a:r>
              <a:rPr lang="en-GB" sz="2200" dirty="0">
                <a:solidFill>
                  <a:srgbClr val="262626"/>
                </a:solidFill>
              </a:rPr>
              <a:t> a </a:t>
            </a:r>
            <a:r>
              <a:rPr lang="en-GB" sz="2200" dirty="0" err="1">
                <a:solidFill>
                  <a:srgbClr val="262626"/>
                </a:solidFill>
              </a:rPr>
              <a:t>důvěru</a:t>
            </a:r>
            <a:r>
              <a:rPr lang="en-GB" sz="2200" dirty="0">
                <a:solidFill>
                  <a:srgbClr val="262626"/>
                </a:solidFill>
              </a:rPr>
              <a:t> z </a:t>
            </a:r>
            <a:r>
              <a:rPr lang="en-GB" sz="2200" dirty="0" err="1">
                <a:solidFill>
                  <a:srgbClr val="262626"/>
                </a:solidFill>
              </a:rPr>
              <a:t>farmy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na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stůl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  <a:endParaRPr lang="cs-CZ" sz="22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62626"/>
                </a:solidFill>
              </a:rPr>
              <a:t>Viděli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jsme</a:t>
            </a:r>
            <a:r>
              <a:rPr lang="en-GB" sz="2200" dirty="0">
                <a:solidFill>
                  <a:srgbClr val="262626"/>
                </a:solidFill>
              </a:rPr>
              <a:t>, jak </a:t>
            </a:r>
            <a:r>
              <a:rPr lang="en-GB" sz="2200" dirty="0" err="1">
                <a:solidFill>
                  <a:srgbClr val="262626"/>
                </a:solidFill>
              </a:rPr>
              <a:t>může</a:t>
            </a:r>
            <a:r>
              <a:rPr lang="en-GB" sz="2200" dirty="0">
                <a:solidFill>
                  <a:srgbClr val="262626"/>
                </a:solidFill>
              </a:rPr>
              <a:t> blockchain </a:t>
            </a:r>
            <a:r>
              <a:rPr lang="en-GB" sz="2200" dirty="0" err="1">
                <a:solidFill>
                  <a:srgbClr val="262626"/>
                </a:solidFill>
              </a:rPr>
              <a:t>bojovat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proti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potravinovým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podvodům</a:t>
            </a:r>
            <a:r>
              <a:rPr lang="en-GB" sz="2200" dirty="0">
                <a:solidFill>
                  <a:srgbClr val="262626"/>
                </a:solidFill>
              </a:rPr>
              <a:t>, </a:t>
            </a:r>
            <a:r>
              <a:rPr lang="en-GB" sz="2200" dirty="0" err="1">
                <a:solidFill>
                  <a:srgbClr val="262626"/>
                </a:solidFill>
              </a:rPr>
              <a:t>zefektivnit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dodavatelské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řetězce</a:t>
            </a:r>
            <a:r>
              <a:rPr lang="en-GB" sz="2200" dirty="0">
                <a:solidFill>
                  <a:srgbClr val="262626"/>
                </a:solidFill>
              </a:rPr>
              <a:t> a </a:t>
            </a:r>
            <a:r>
              <a:rPr lang="en-GB" sz="2200" dirty="0" err="1">
                <a:solidFill>
                  <a:srgbClr val="262626"/>
                </a:solidFill>
              </a:rPr>
              <a:t>přivést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maloobchodníky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blíže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ke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zdroji</a:t>
            </a:r>
            <a:r>
              <a:rPr lang="en-GB" sz="2200" dirty="0">
                <a:solidFill>
                  <a:srgbClr val="262626"/>
                </a:solidFill>
              </a:rPr>
              <a:t>. </a:t>
            </a:r>
            <a:r>
              <a:rPr lang="en-GB" sz="2200" dirty="0" err="1">
                <a:solidFill>
                  <a:srgbClr val="262626"/>
                </a:solidFill>
              </a:rPr>
              <a:t>Viděli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jsme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udržitelnost</a:t>
            </a:r>
            <a:r>
              <a:rPr lang="en-GB" sz="2200" dirty="0">
                <a:solidFill>
                  <a:srgbClr val="262626"/>
                </a:solidFill>
              </a:rPr>
              <a:t> a </a:t>
            </a:r>
            <a:r>
              <a:rPr lang="en-GB" sz="2200" dirty="0" err="1">
                <a:solidFill>
                  <a:srgbClr val="262626"/>
                </a:solidFill>
              </a:rPr>
              <a:t>etiku</a:t>
            </a:r>
            <a:r>
              <a:rPr lang="en-GB" sz="2200" dirty="0">
                <a:solidFill>
                  <a:srgbClr val="262626"/>
                </a:solidFill>
              </a:rPr>
              <a:t> v </a:t>
            </a:r>
            <a:r>
              <a:rPr lang="en-GB" sz="2200" dirty="0" err="1">
                <a:solidFill>
                  <a:srgbClr val="262626"/>
                </a:solidFill>
              </a:rPr>
              <a:t>akci</a:t>
            </a:r>
            <a:r>
              <a:rPr lang="en-GB" sz="2200" dirty="0">
                <a:solidFill>
                  <a:srgbClr val="262626"/>
                </a:solidFill>
              </a:rPr>
              <a:t> a </a:t>
            </a:r>
            <a:r>
              <a:rPr lang="en-GB" sz="2200" dirty="0" err="1">
                <a:solidFill>
                  <a:srgbClr val="262626"/>
                </a:solidFill>
              </a:rPr>
              <a:t>případy</a:t>
            </a:r>
            <a:r>
              <a:rPr lang="en-GB" sz="2200" dirty="0">
                <a:solidFill>
                  <a:srgbClr val="262626"/>
                </a:solidFill>
              </a:rPr>
              <a:t>, </a:t>
            </a:r>
            <a:r>
              <a:rPr lang="en-GB" sz="2200" dirty="0" err="1">
                <a:solidFill>
                  <a:srgbClr val="262626"/>
                </a:solidFill>
              </a:rPr>
              <a:t>kdy</a:t>
            </a:r>
            <a:r>
              <a:rPr lang="en-GB" sz="2200" dirty="0">
                <a:solidFill>
                  <a:srgbClr val="262626"/>
                </a:solidFill>
              </a:rPr>
              <a:t> je blockchain </a:t>
            </a:r>
            <a:r>
              <a:rPr lang="en-GB" sz="2200" dirty="0" err="1">
                <a:solidFill>
                  <a:srgbClr val="262626"/>
                </a:solidFill>
              </a:rPr>
              <a:t>hlavní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marketingovou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výhodou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  <a:endParaRPr lang="cs-CZ" sz="22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62626"/>
                </a:solidFill>
              </a:rPr>
              <a:t>Budoucnost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potravinové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bezpečnosti</a:t>
            </a:r>
            <a:r>
              <a:rPr lang="en-GB" sz="2200" dirty="0">
                <a:solidFill>
                  <a:srgbClr val="262626"/>
                </a:solidFill>
              </a:rPr>
              <a:t> a </a:t>
            </a:r>
            <a:r>
              <a:rPr lang="en-GB" sz="2200" dirty="0" err="1">
                <a:solidFill>
                  <a:srgbClr val="262626"/>
                </a:solidFill>
              </a:rPr>
              <a:t>řízení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dodavatelského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řetězce</a:t>
            </a:r>
            <a:r>
              <a:rPr lang="en-GB" sz="2200" dirty="0">
                <a:solidFill>
                  <a:srgbClr val="262626"/>
                </a:solidFill>
              </a:rPr>
              <a:t> je </a:t>
            </a:r>
            <a:r>
              <a:rPr lang="en-GB" sz="2200" dirty="0" err="1">
                <a:solidFill>
                  <a:srgbClr val="262626"/>
                </a:solidFill>
              </a:rPr>
              <a:t>tady</a:t>
            </a:r>
            <a:r>
              <a:rPr lang="en-GB" sz="2200" dirty="0">
                <a:solidFill>
                  <a:srgbClr val="262626"/>
                </a:solidFill>
              </a:rPr>
              <a:t> a je </a:t>
            </a:r>
            <a:r>
              <a:rPr lang="en-GB" sz="2200" dirty="0" err="1">
                <a:solidFill>
                  <a:srgbClr val="262626"/>
                </a:solidFill>
              </a:rPr>
              <a:t>hluboce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propojena</a:t>
            </a:r>
            <a:r>
              <a:rPr lang="en-GB" sz="2200" dirty="0">
                <a:solidFill>
                  <a:srgbClr val="262626"/>
                </a:solidFill>
              </a:rPr>
              <a:t> s </a:t>
            </a:r>
            <a:r>
              <a:rPr lang="en-GB" sz="2200" dirty="0" err="1">
                <a:solidFill>
                  <a:srgbClr val="262626"/>
                </a:solidFill>
              </a:rPr>
              <a:t>pokrokem</a:t>
            </a:r>
            <a:r>
              <a:rPr lang="en-GB" sz="2200" dirty="0">
                <a:solidFill>
                  <a:srgbClr val="262626"/>
                </a:solidFill>
              </a:rPr>
              <a:t> v </a:t>
            </a:r>
            <a:r>
              <a:rPr lang="en-GB" sz="2200" dirty="0" err="1">
                <a:solidFill>
                  <a:srgbClr val="262626"/>
                </a:solidFill>
              </a:rPr>
              <a:t>technologii</a:t>
            </a:r>
            <a:r>
              <a:rPr lang="en-GB" sz="2200" dirty="0">
                <a:solidFill>
                  <a:srgbClr val="262626"/>
                </a:solidFill>
              </a:rPr>
              <a:t> blockchain.</a:t>
            </a:r>
            <a:endParaRPr lang="cs-CZ" sz="22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62626"/>
                </a:solidFill>
              </a:rPr>
              <a:t>S </a:t>
            </a:r>
            <a:r>
              <a:rPr lang="en-GB" sz="2200" dirty="0" err="1">
                <a:solidFill>
                  <a:srgbClr val="262626"/>
                </a:solidFill>
              </a:rPr>
              <a:t>tím</a:t>
            </a:r>
            <a:r>
              <a:rPr lang="en-GB" sz="2200" dirty="0">
                <a:solidFill>
                  <a:srgbClr val="262626"/>
                </a:solidFill>
              </a:rPr>
              <a:t>, jak se </a:t>
            </a:r>
            <a:r>
              <a:rPr lang="en-GB" sz="2200" dirty="0" err="1">
                <a:solidFill>
                  <a:srgbClr val="262626"/>
                </a:solidFill>
              </a:rPr>
              <a:t>průmysl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neustále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vyvíjí</a:t>
            </a:r>
            <a:r>
              <a:rPr lang="en-GB" sz="2200" dirty="0">
                <a:solidFill>
                  <a:srgbClr val="262626"/>
                </a:solidFill>
              </a:rPr>
              <a:t>, </a:t>
            </a:r>
            <a:r>
              <a:rPr lang="en-GB" sz="2200" dirty="0" err="1">
                <a:solidFill>
                  <a:srgbClr val="262626"/>
                </a:solidFill>
              </a:rPr>
              <a:t>budou</a:t>
            </a:r>
            <a:r>
              <a:rPr lang="en-GB" sz="2200" dirty="0">
                <a:solidFill>
                  <a:srgbClr val="262626"/>
                </a:solidFill>
              </a:rPr>
              <a:t> se </a:t>
            </a:r>
            <a:r>
              <a:rPr lang="en-GB" sz="2200" dirty="0" err="1">
                <a:solidFill>
                  <a:srgbClr val="262626"/>
                </a:solidFill>
              </a:rPr>
              <a:t>i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příležitosti</a:t>
            </a:r>
            <a:r>
              <a:rPr lang="en-GB" sz="2200" dirty="0">
                <a:solidFill>
                  <a:srgbClr val="262626"/>
                </a:solidFill>
              </a:rPr>
              <a:t> pro blockchain </a:t>
            </a:r>
            <a:r>
              <a:rPr lang="en-GB" sz="2200" dirty="0" err="1">
                <a:solidFill>
                  <a:srgbClr val="262626"/>
                </a:solidFill>
              </a:rPr>
              <a:t>řešit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jeho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složité</a:t>
            </a:r>
            <a:r>
              <a:rPr lang="en-GB" sz="2200" dirty="0">
                <a:solidFill>
                  <a:srgbClr val="262626"/>
                </a:solidFill>
              </a:rPr>
              <a:t> </a:t>
            </a:r>
            <a:r>
              <a:rPr lang="en-GB" sz="2200" dirty="0" err="1">
                <a:solidFill>
                  <a:srgbClr val="262626"/>
                </a:solidFill>
              </a:rPr>
              <a:t>výzvy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7289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0FD84C-0DB0-A747-9C28-9505FE9A7E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8660" y="1107769"/>
            <a:ext cx="10239068" cy="5065552"/>
          </a:xfrm>
          <a:prstGeom prst="rect">
            <a:avLst/>
          </a:prstGeom>
        </p:spPr>
        <p:txBody>
          <a:bodyPr/>
          <a:lstStyle/>
          <a:p>
            <a:pPr marL="0" indent="0"/>
            <a:r>
              <a:rPr lang="cs-CZ" b="1" dirty="0"/>
              <a:t>Případové studie jsou mocným vzdělávacím nástrojem. Poskytují následující výhody</a:t>
            </a:r>
            <a:r>
              <a:rPr lang="en-GB" b="1" i="0" dirty="0">
                <a:solidFill>
                  <a:srgbClr val="2E2E2E"/>
                </a:solidFill>
                <a:effectLst/>
                <a:latin typeface="ElsevierGulliver"/>
              </a:rPr>
              <a:t>:</a:t>
            </a:r>
          </a:p>
          <a:p>
            <a:pPr marL="457200" indent="-457200">
              <a:buAutoNum type="arabicPeriod"/>
            </a:pPr>
            <a:r>
              <a:rPr lang="cs-CZ" b="1" dirty="0">
                <a:solidFill>
                  <a:srgbClr val="6A9D56"/>
                </a:solidFill>
              </a:rPr>
              <a:t>Kontext reálného světa</a:t>
            </a:r>
            <a:r>
              <a:rPr lang="en-GB" b="1" i="0" dirty="0">
                <a:solidFill>
                  <a:srgbClr val="6A9D56"/>
                </a:solidFill>
                <a:effectLst/>
                <a:latin typeface="ElsevierGulliver"/>
              </a:rPr>
              <a:t>: </a:t>
            </a:r>
            <a:r>
              <a:rPr lang="cs-CZ" dirty="0"/>
              <a:t>Prostřednictvím případových studií nalézají teoretické znalosti praktické základy. Nemluvíme jen o konceptech; díváme se na to, jak se hrají ve skutečných scénářích.</a:t>
            </a:r>
          </a:p>
          <a:p>
            <a:pPr marL="457200" indent="-457200">
              <a:buAutoNum type="arabicPeriod"/>
            </a:pPr>
            <a:endParaRPr lang="en-GB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pPr marL="0" indent="0"/>
            <a:r>
              <a:rPr lang="en-GB" b="1" i="0" dirty="0">
                <a:solidFill>
                  <a:srgbClr val="6A9D56"/>
                </a:solidFill>
                <a:effectLst/>
                <a:latin typeface="ElsevierGulliver"/>
              </a:rPr>
              <a:t>2. </a:t>
            </a:r>
            <a:r>
              <a:rPr lang="cs-CZ" b="1" dirty="0">
                <a:solidFill>
                  <a:srgbClr val="6A9D56"/>
                </a:solidFill>
              </a:rPr>
              <a:t>Řešení problémů</a:t>
            </a:r>
            <a:r>
              <a:rPr lang="en-GB" b="1" i="0" dirty="0">
                <a:solidFill>
                  <a:srgbClr val="6A9D56"/>
                </a:solidFill>
                <a:effectLst/>
                <a:latin typeface="ElsevierGulliver"/>
              </a:rPr>
              <a:t>: </a:t>
            </a:r>
            <a:r>
              <a:rPr lang="cs-CZ" dirty="0"/>
              <a:t>Každá případová studie představuje jedinečný soubor problémů. Ponořením se do těchto situací se aktivně zapojujete do řešení problémů, podporujete kritické myšlení a analytické dovednosti.</a:t>
            </a:r>
            <a:endParaRPr lang="en-GB" dirty="0">
              <a:solidFill>
                <a:srgbClr val="2E2E2E"/>
              </a:solidFill>
              <a:latin typeface="ElsevierGulliver"/>
            </a:endParaRPr>
          </a:p>
          <a:p>
            <a:pPr marL="0" indent="0"/>
            <a:endParaRPr lang="en-GB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pPr marL="0" indent="0"/>
            <a:endParaRPr lang="en-GB" dirty="0">
              <a:solidFill>
                <a:srgbClr val="2E2E2E"/>
              </a:solidFill>
              <a:latin typeface="ElsevierGulliver"/>
            </a:endParaRPr>
          </a:p>
          <a:p>
            <a:pPr marL="0" indent="0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5900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i="0" dirty="0">
                <a:solidFill>
                  <a:srgbClr val="29608D"/>
                </a:solidFill>
                <a:effectLst/>
                <a:latin typeface="ElsevierGulliver"/>
              </a:rPr>
              <a:t>Význam případových studií</a:t>
            </a:r>
            <a:endParaRPr lang="en-US" dirty="0">
              <a:solidFill>
                <a:srgbClr val="29608D"/>
              </a:solidFill>
            </a:endParaRPr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809460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71A6C9-E269-C442-8C5C-3C47FA5A2BA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Click to type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AF410E7-A964-D044-9D34-2B240160C10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cs-CZ" dirty="0"/>
              <a:t>V následujícím modulu se dozvíte.</a:t>
            </a:r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C36F457-CA9C-AABC-671B-46D11B48A7EF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l="23666" r="23666"/>
          <a:stretch>
            <a:fillRect/>
          </a:stretch>
        </p:blipFill>
        <p:spPr/>
      </p:pic>
      <p:grpSp>
        <p:nvGrpSpPr>
          <p:cNvPr id="35" name="Graphic 231">
            <a:extLst>
              <a:ext uri="{FF2B5EF4-FFF2-40B4-BE49-F238E27FC236}">
                <a16:creationId xmlns:a16="http://schemas.microsoft.com/office/drawing/2014/main" id="{5FA7F887-78BA-90AE-0D6B-B610F9BEBDA2}"/>
              </a:ext>
            </a:extLst>
          </p:cNvPr>
          <p:cNvGrpSpPr/>
          <p:nvPr/>
        </p:nvGrpSpPr>
        <p:grpSpPr>
          <a:xfrm rot="5400000">
            <a:off x="525363" y="4714958"/>
            <a:ext cx="1882891" cy="2933617"/>
            <a:chOff x="12708052" y="5708395"/>
            <a:chExt cx="760809" cy="1185370"/>
          </a:xfrm>
          <a:solidFill>
            <a:schemeClr val="bg1">
              <a:alpha val="52000"/>
            </a:schemeClr>
          </a:solidFill>
        </p:grpSpPr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C96A1C3E-435E-437F-8A72-B895FBA535D4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0E2557D7-0523-4C88-7CF7-3822EAEF4D03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8C7E3216-138C-A88E-6E9E-31E5F684F947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2915E91B-B662-2749-3EFA-462F032C9A3E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3EA884E5-F86E-5B4E-C557-C596E9E448BF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E1540D2E-F9E4-AD45-2675-546610175071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350936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2CFC547-9849-7F41-990D-A769792DB4F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cs-CZ" dirty="0"/>
              <a:t>Prostor na dotazy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328264C-32A9-A14B-88CE-E920BC4BEE1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cs-CZ" dirty="0"/>
              <a:t>Děkuji</a:t>
            </a: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7329F1-1306-7B46-8DBA-BE11725FA73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622588" y="1267137"/>
            <a:ext cx="6055028" cy="83725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>
                <a:hlinkClick r:id="rId3"/>
              </a:rPr>
              <a:t>https://blockchainforagrifood.eu/</a:t>
            </a:r>
            <a:r>
              <a:rPr lang="en-US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C0E41E-2BD6-FED8-D4BE-3A0F16A04E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4400" y="5865685"/>
            <a:ext cx="1638095" cy="34285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7D9CA7-F6FD-490E-CABF-9051C8B621AA}"/>
              </a:ext>
            </a:extLst>
          </p:cNvPr>
          <p:cNvSpPr txBox="1"/>
          <p:nvPr/>
        </p:nvSpPr>
        <p:spPr>
          <a:xfrm>
            <a:off x="9633122" y="6208542"/>
            <a:ext cx="2399373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700" dirty="0" err="1"/>
              <a:t>Financováno</a:t>
            </a:r>
            <a:r>
              <a:rPr lang="en-GB" sz="700" dirty="0"/>
              <a:t> </a:t>
            </a:r>
            <a:r>
              <a:rPr lang="en-GB" sz="700" dirty="0" err="1"/>
              <a:t>Evropskou</a:t>
            </a:r>
            <a:r>
              <a:rPr lang="en-GB" sz="700" dirty="0"/>
              <a:t> </a:t>
            </a:r>
            <a:r>
              <a:rPr lang="en-GB" sz="700" dirty="0" err="1"/>
              <a:t>unií</a:t>
            </a:r>
            <a:r>
              <a:rPr lang="en-GB" sz="700" dirty="0"/>
              <a:t>. </a:t>
            </a:r>
            <a:r>
              <a:rPr lang="en-GB" sz="700" dirty="0" err="1"/>
              <a:t>Názory</a:t>
            </a:r>
            <a:r>
              <a:rPr lang="en-GB" sz="700" dirty="0"/>
              <a:t> </a:t>
            </a:r>
            <a:r>
              <a:rPr lang="en-GB" sz="700" dirty="0" err="1"/>
              <a:t>vyjádřené</a:t>
            </a:r>
            <a:r>
              <a:rPr lang="en-GB" sz="700" dirty="0"/>
              <a:t> </a:t>
            </a:r>
            <a:r>
              <a:rPr lang="en-GB" sz="700" dirty="0" err="1"/>
              <a:t>jsou</a:t>
            </a:r>
            <a:r>
              <a:rPr lang="en-GB" sz="700" dirty="0"/>
              <a:t> </a:t>
            </a:r>
            <a:r>
              <a:rPr lang="en-GB" sz="700" dirty="0" err="1"/>
              <a:t>názory</a:t>
            </a:r>
            <a:r>
              <a:rPr lang="en-GB" sz="700" dirty="0"/>
              <a:t> </a:t>
            </a:r>
            <a:r>
              <a:rPr lang="en-GB" sz="700" dirty="0" err="1"/>
              <a:t>autora</a:t>
            </a:r>
            <a:r>
              <a:rPr lang="en-GB" sz="700" dirty="0"/>
              <a:t> a </a:t>
            </a:r>
            <a:r>
              <a:rPr lang="en-GB" sz="700" dirty="0" err="1"/>
              <a:t>neodráží</a:t>
            </a:r>
            <a:r>
              <a:rPr lang="en-GB" sz="700" dirty="0"/>
              <a:t> </a:t>
            </a:r>
            <a:r>
              <a:rPr lang="en-GB" sz="700" dirty="0" err="1"/>
              <a:t>nutně</a:t>
            </a:r>
            <a:r>
              <a:rPr lang="en-GB" sz="700" dirty="0"/>
              <a:t> </a:t>
            </a:r>
            <a:r>
              <a:rPr lang="en-GB" sz="700" dirty="0" err="1"/>
              <a:t>oficiální</a:t>
            </a:r>
            <a:r>
              <a:rPr lang="en-GB" sz="700" dirty="0"/>
              <a:t> </a:t>
            </a:r>
            <a:r>
              <a:rPr lang="en-GB" sz="700" dirty="0" err="1"/>
              <a:t>stanovisko</a:t>
            </a:r>
            <a:r>
              <a:rPr lang="en-GB" sz="700" dirty="0"/>
              <a:t> </a:t>
            </a:r>
            <a:r>
              <a:rPr lang="en-GB" sz="700" dirty="0" err="1"/>
              <a:t>Evropské</a:t>
            </a:r>
            <a:r>
              <a:rPr lang="en-GB" sz="700" dirty="0"/>
              <a:t> </a:t>
            </a:r>
            <a:r>
              <a:rPr lang="en-GB" sz="700" dirty="0" err="1"/>
              <a:t>unie</a:t>
            </a:r>
            <a:r>
              <a:rPr lang="en-GB" sz="700" dirty="0"/>
              <a:t> </a:t>
            </a:r>
            <a:r>
              <a:rPr lang="en-GB" sz="700" dirty="0" err="1"/>
              <a:t>či</a:t>
            </a:r>
            <a:r>
              <a:rPr lang="en-GB" sz="700" dirty="0"/>
              <a:t> </a:t>
            </a:r>
            <a:r>
              <a:rPr lang="en-GB" sz="700" dirty="0" err="1"/>
              <a:t>Evropské</a:t>
            </a:r>
            <a:r>
              <a:rPr lang="en-GB" sz="700" dirty="0"/>
              <a:t> </a:t>
            </a:r>
            <a:r>
              <a:rPr lang="en-GB" sz="700" dirty="0" err="1"/>
              <a:t>výkonné</a:t>
            </a:r>
            <a:r>
              <a:rPr lang="en-GB" sz="700" dirty="0"/>
              <a:t> </a:t>
            </a:r>
            <a:r>
              <a:rPr lang="en-GB" sz="700" dirty="0" err="1"/>
              <a:t>agentury</a:t>
            </a:r>
            <a:r>
              <a:rPr lang="en-GB" sz="700" dirty="0"/>
              <a:t> pro </a:t>
            </a:r>
            <a:r>
              <a:rPr lang="en-GB" sz="700" dirty="0" err="1"/>
              <a:t>vzdělávání</a:t>
            </a:r>
            <a:r>
              <a:rPr lang="en-GB" sz="700" dirty="0"/>
              <a:t> a </a:t>
            </a:r>
            <a:r>
              <a:rPr lang="en-GB" sz="700" dirty="0" err="1"/>
              <a:t>kulturu</a:t>
            </a:r>
            <a:r>
              <a:rPr lang="en-GB" sz="700" dirty="0"/>
              <a:t> (EACEA).  </a:t>
            </a:r>
            <a:r>
              <a:rPr lang="en-GB" sz="700" dirty="0" err="1"/>
              <a:t>Evropská</a:t>
            </a:r>
            <a:r>
              <a:rPr lang="en-GB" sz="700" dirty="0"/>
              <a:t> </a:t>
            </a:r>
            <a:r>
              <a:rPr lang="en-GB" sz="700" dirty="0" err="1"/>
              <a:t>unie</a:t>
            </a:r>
            <a:r>
              <a:rPr lang="en-GB" sz="700" dirty="0"/>
              <a:t> ani EACEA za </a:t>
            </a:r>
            <a:r>
              <a:rPr lang="en-GB" sz="700" dirty="0" err="1"/>
              <a:t>vyjádřené</a:t>
            </a:r>
            <a:r>
              <a:rPr lang="en-GB" sz="700" dirty="0"/>
              <a:t> </a:t>
            </a:r>
            <a:r>
              <a:rPr lang="en-GB" sz="700" dirty="0" err="1"/>
              <a:t>názory</a:t>
            </a:r>
            <a:r>
              <a:rPr lang="en-GB" sz="700" dirty="0"/>
              <a:t> </a:t>
            </a:r>
            <a:r>
              <a:rPr lang="en-GB" sz="700" dirty="0" err="1"/>
              <a:t>nenese</a:t>
            </a:r>
            <a:r>
              <a:rPr lang="en-GB" sz="700" dirty="0"/>
              <a:t> </a:t>
            </a:r>
            <a:r>
              <a:rPr lang="en-GB" sz="700" dirty="0" err="1"/>
              <a:t>odpovědnost</a:t>
            </a:r>
            <a:r>
              <a:rPr lang="en-GB" sz="7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69825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0FD84C-0DB0-A747-9C28-9505FE9A7E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8660" y="1107769"/>
            <a:ext cx="10007089" cy="5065552"/>
          </a:xfrm>
          <a:prstGeom prst="rect">
            <a:avLst/>
          </a:prstGeom>
        </p:spPr>
        <p:txBody>
          <a:bodyPr/>
          <a:lstStyle/>
          <a:p>
            <a:pPr marL="0" indent="0"/>
            <a:r>
              <a:rPr lang="en-GB" b="1" i="0" dirty="0">
                <a:solidFill>
                  <a:srgbClr val="6A9D56"/>
                </a:solidFill>
                <a:effectLst/>
                <a:latin typeface="ElsevierGulliver"/>
              </a:rPr>
              <a:t>3. </a:t>
            </a:r>
            <a:r>
              <a:rPr lang="cs-CZ" b="1" dirty="0">
                <a:solidFill>
                  <a:srgbClr val="6A9D56"/>
                </a:solidFill>
              </a:rPr>
              <a:t>Vztahující se učení</a:t>
            </a:r>
            <a:r>
              <a:rPr lang="en-GB" b="1" i="0" dirty="0">
                <a:solidFill>
                  <a:srgbClr val="6A9D56"/>
                </a:solidFill>
                <a:effectLst/>
                <a:latin typeface="ElsevierGulliver"/>
              </a:rPr>
              <a:t>: </a:t>
            </a:r>
            <a:r>
              <a:rPr lang="cs-CZ" dirty="0"/>
              <a:t>Když uvidíte blockchain v akci ve známém agropotravinářském prostředí, znalosti se stanou příbuznějšími a snáze uchopitelnými.</a:t>
            </a:r>
          </a:p>
          <a:p>
            <a:pPr marL="0" indent="0"/>
            <a:r>
              <a:rPr lang="en-GB" b="1" i="0" dirty="0">
                <a:solidFill>
                  <a:srgbClr val="6A9D56"/>
                </a:solidFill>
                <a:effectLst/>
                <a:latin typeface="ElsevierGulliver"/>
              </a:rPr>
              <a:t>4</a:t>
            </a:r>
            <a:r>
              <a:rPr lang="cs-CZ" b="1" i="0" dirty="0">
                <a:solidFill>
                  <a:srgbClr val="6A9D56"/>
                </a:solidFill>
                <a:effectLst/>
                <a:latin typeface="ElsevierGulliver"/>
              </a:rPr>
              <a:t>. </a:t>
            </a:r>
            <a:r>
              <a:rPr lang="cs-CZ" b="1" dirty="0">
                <a:solidFill>
                  <a:srgbClr val="6A9D56"/>
                </a:solidFill>
              </a:rPr>
              <a:t>Různorodé perspektivy</a:t>
            </a:r>
            <a:r>
              <a:rPr lang="en-GB" b="1" i="0" dirty="0">
                <a:solidFill>
                  <a:srgbClr val="6A9D56"/>
                </a:solidFill>
                <a:effectLst/>
                <a:latin typeface="ElsevierGulliver"/>
              </a:rPr>
              <a:t>: </a:t>
            </a:r>
            <a:r>
              <a:rPr lang="cs-CZ" dirty="0"/>
              <a:t>Případové studie často ukazují různé pohledy zúčastněných stran, od farmářů po distributory, čímž obohacují naše chápání tématu.</a:t>
            </a:r>
            <a:endParaRPr lang="en-GB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pPr marL="0" indent="0"/>
            <a:r>
              <a:rPr lang="cs-CZ" dirty="0"/>
              <a:t>Když se ponoříme do těchto případových studií, mějte na paměti širší dopad a potenciál blockchainu v zemědělsko-potravinářském sektoru. Zvažte problémy, kterým čelíte, navrhovaná řešení a dosažené výsledky. </a:t>
            </a:r>
          </a:p>
          <a:p>
            <a:pPr marL="0" indent="0"/>
            <a:r>
              <a:rPr lang="cs-CZ" dirty="0"/>
              <a:t>Doufáme, že vám tento modul nabídne komplexní pochopení praktického využití a výhod blockchainu v agropotravinářské doméně. Začněme náš průzkum.</a:t>
            </a:r>
            <a:endParaRPr lang="en-GB" dirty="0">
              <a:solidFill>
                <a:srgbClr val="2E2E2E"/>
              </a:solidFill>
              <a:latin typeface="ElsevierGulliver"/>
            </a:endParaRPr>
          </a:p>
          <a:p>
            <a:pPr marL="0" indent="0"/>
            <a:endParaRPr lang="en-GB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pPr marL="0" indent="0"/>
            <a:endParaRPr lang="en-GB" dirty="0">
              <a:solidFill>
                <a:srgbClr val="2E2E2E"/>
              </a:solidFill>
              <a:latin typeface="ElsevierGulliver"/>
            </a:endParaRPr>
          </a:p>
          <a:p>
            <a:pPr marL="0" indent="0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5900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i="0" dirty="0">
                <a:solidFill>
                  <a:srgbClr val="29608D"/>
                </a:solidFill>
                <a:effectLst/>
                <a:latin typeface="ElsevierGulliver"/>
              </a:rPr>
              <a:t>Význam případových studií</a:t>
            </a:r>
            <a:endParaRPr lang="en-US" dirty="0">
              <a:solidFill>
                <a:srgbClr val="29608D"/>
              </a:solidFill>
            </a:endParaRPr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6434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DE6B06-E517-A44D-93E9-58E8C9D1D2E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41760" y="2817221"/>
            <a:ext cx="5150436" cy="2757828"/>
          </a:xfrm>
        </p:spPr>
        <p:txBody>
          <a:bodyPr/>
          <a:lstStyle/>
          <a:p>
            <a:r>
              <a:rPr lang="en-US" dirty="0"/>
              <a:t>Blockchain v Agri Supply Chains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3E186E-EEE8-784F-BE9F-48BF925F13E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3993153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5900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dirty="0">
                <a:solidFill>
                  <a:srgbClr val="29608D"/>
                </a:solidFill>
                <a:latin typeface="ElsevierGulliver"/>
              </a:rPr>
              <a:t>Sleduj a uč se</a:t>
            </a:r>
            <a:endParaRPr lang="en-US" dirty="0">
              <a:solidFill>
                <a:srgbClr val="29608D"/>
              </a:solidFill>
            </a:endParaRPr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3BF0F69-F239-55D6-EEDC-C71DE148FCF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5900" y="1254564"/>
            <a:ext cx="5720100" cy="3849918"/>
          </a:xfrm>
        </p:spPr>
        <p:txBody>
          <a:bodyPr/>
          <a:lstStyle/>
          <a:p>
            <a:pPr marL="0" indent="0"/>
            <a:r>
              <a:rPr lang="en-IE" sz="2200" dirty="0" err="1"/>
              <a:t>Než</a:t>
            </a:r>
            <a:r>
              <a:rPr lang="en-IE" sz="2200" dirty="0"/>
              <a:t> se </a:t>
            </a:r>
            <a:r>
              <a:rPr lang="en-IE" sz="2200" dirty="0" err="1"/>
              <a:t>seznámíme</a:t>
            </a:r>
            <a:r>
              <a:rPr lang="en-IE" sz="2200" dirty="0"/>
              <a:t> s </a:t>
            </a:r>
            <a:r>
              <a:rPr lang="en-IE" sz="2200" dirty="0" err="1"/>
              <a:t>vynikajícími</a:t>
            </a:r>
            <a:r>
              <a:rPr lang="en-IE" sz="2200" dirty="0"/>
              <a:t> </a:t>
            </a:r>
            <a:r>
              <a:rPr lang="en-IE" sz="2200" dirty="0" err="1"/>
              <a:t>příklady</a:t>
            </a:r>
            <a:r>
              <a:rPr lang="en-IE" sz="2200" dirty="0"/>
              <a:t> </a:t>
            </a:r>
            <a:r>
              <a:rPr lang="en-IE" sz="2200" dirty="0" err="1"/>
              <a:t>blockchainu</a:t>
            </a:r>
            <a:r>
              <a:rPr lang="en-IE" sz="2200" dirty="0"/>
              <a:t> v </a:t>
            </a:r>
            <a:r>
              <a:rPr lang="en-IE" sz="2200" dirty="0" err="1"/>
              <a:t>akci</a:t>
            </a:r>
            <a:r>
              <a:rPr lang="en-IE" sz="2200" dirty="0"/>
              <a:t> v </a:t>
            </a:r>
            <a:r>
              <a:rPr lang="en-IE" sz="2200" dirty="0" err="1"/>
              <a:t>zemědělských</a:t>
            </a:r>
            <a:r>
              <a:rPr lang="en-IE" sz="2200" dirty="0"/>
              <a:t> </a:t>
            </a:r>
            <a:r>
              <a:rPr lang="en-IE" sz="2200" dirty="0" err="1"/>
              <a:t>dodavatelských</a:t>
            </a:r>
            <a:r>
              <a:rPr lang="en-IE" sz="2200" dirty="0"/>
              <a:t> </a:t>
            </a:r>
            <a:r>
              <a:rPr lang="en-IE" sz="2200" dirty="0" err="1"/>
              <a:t>řetězcích</a:t>
            </a:r>
            <a:r>
              <a:rPr lang="en-IE" sz="2200" dirty="0"/>
              <a:t>, </a:t>
            </a:r>
            <a:r>
              <a:rPr lang="en-IE" sz="2200" dirty="0" err="1"/>
              <a:t>věnujte</a:t>
            </a:r>
            <a:r>
              <a:rPr lang="en-IE" sz="2200" dirty="0"/>
              <a:t> </a:t>
            </a:r>
            <a:r>
              <a:rPr lang="en-IE" sz="2200" dirty="0" err="1"/>
              <a:t>prosím</a:t>
            </a:r>
            <a:r>
              <a:rPr lang="en-IE" sz="2200" dirty="0"/>
              <a:t> 4,5 </a:t>
            </a:r>
            <a:r>
              <a:rPr lang="en-IE" sz="2200" dirty="0" err="1"/>
              <a:t>minuty</a:t>
            </a:r>
            <a:r>
              <a:rPr lang="cs-CZ" sz="2200" dirty="0"/>
              <a:t> videu</a:t>
            </a:r>
            <a:r>
              <a:rPr lang="en-IE" sz="2200" dirty="0"/>
              <a:t>, </a:t>
            </a:r>
            <a:r>
              <a:rPr lang="en-IE" sz="2200" dirty="0" err="1"/>
              <a:t>kter</a:t>
            </a:r>
            <a:r>
              <a:rPr lang="cs-CZ" sz="2200" dirty="0"/>
              <a:t>é</a:t>
            </a:r>
            <a:r>
              <a:rPr lang="en-IE" sz="2200" dirty="0"/>
              <a:t> </a:t>
            </a:r>
            <a:r>
              <a:rPr lang="en-IE" sz="2200" dirty="0" err="1"/>
              <a:t>ukazuje</a:t>
            </a:r>
            <a:r>
              <a:rPr lang="en-IE" sz="2200" dirty="0"/>
              <a:t>, jak </a:t>
            </a:r>
            <a:r>
              <a:rPr lang="en-IE" sz="2200" dirty="0" err="1"/>
              <a:t>může</a:t>
            </a:r>
            <a:r>
              <a:rPr lang="en-IE" sz="2200" dirty="0"/>
              <a:t> blockchain Infosys </a:t>
            </a:r>
            <a:r>
              <a:rPr lang="en-IE" sz="2200" dirty="0" err="1"/>
              <a:t>pomoci</a:t>
            </a:r>
            <a:r>
              <a:rPr lang="en-IE" sz="2200" dirty="0"/>
              <a:t> </a:t>
            </a:r>
            <a:r>
              <a:rPr lang="en-IE" sz="2200" dirty="0" err="1"/>
              <a:t>vytvořit</a:t>
            </a:r>
            <a:r>
              <a:rPr lang="en-IE" sz="2200" dirty="0"/>
              <a:t> </a:t>
            </a:r>
            <a:r>
              <a:rPr lang="en-IE" sz="2200" dirty="0" err="1"/>
              <a:t>důvěryhodnou</a:t>
            </a:r>
            <a:r>
              <a:rPr lang="en-IE" sz="2200" dirty="0"/>
              <a:t> </a:t>
            </a:r>
            <a:r>
              <a:rPr lang="en-IE" sz="2200" dirty="0" err="1"/>
              <a:t>síť</a:t>
            </a:r>
            <a:r>
              <a:rPr lang="en-IE" sz="2200" dirty="0"/>
              <a:t> a </a:t>
            </a:r>
            <a:r>
              <a:rPr lang="en-IE" sz="2200" dirty="0" err="1"/>
              <a:t>umožnit</a:t>
            </a:r>
            <a:r>
              <a:rPr lang="en-IE" sz="2200" dirty="0"/>
              <a:t> </a:t>
            </a:r>
            <a:r>
              <a:rPr lang="en-IE" sz="2200" dirty="0" err="1"/>
              <a:t>transakce</a:t>
            </a:r>
            <a:r>
              <a:rPr lang="en-IE" sz="2200" dirty="0"/>
              <a:t> </a:t>
            </a:r>
            <a:r>
              <a:rPr lang="en-IE" sz="2200" dirty="0" err="1"/>
              <a:t>zúčastněných</a:t>
            </a:r>
            <a:r>
              <a:rPr lang="en-IE" sz="2200" dirty="0"/>
              <a:t> </a:t>
            </a:r>
            <a:r>
              <a:rPr lang="en-IE" sz="2200" dirty="0" err="1"/>
              <a:t>stran</a:t>
            </a:r>
            <a:r>
              <a:rPr lang="en-IE" sz="2200" dirty="0"/>
              <a:t> </a:t>
            </a:r>
            <a:r>
              <a:rPr lang="en-IE" sz="2200" dirty="0" err="1"/>
              <a:t>prostřednictvím</a:t>
            </a:r>
            <a:r>
              <a:rPr lang="en-IE" sz="2200" dirty="0"/>
              <a:t> </a:t>
            </a:r>
            <a:r>
              <a:rPr lang="en-IE" sz="2200" dirty="0" err="1"/>
              <a:t>chytrých</a:t>
            </a:r>
            <a:r>
              <a:rPr lang="en-IE" sz="2200" dirty="0"/>
              <a:t> </a:t>
            </a:r>
            <a:r>
              <a:rPr lang="en-IE" sz="2200" dirty="0" err="1"/>
              <a:t>smluv</a:t>
            </a:r>
            <a:r>
              <a:rPr lang="en-IE" sz="2200" dirty="0"/>
              <a:t>.</a:t>
            </a:r>
            <a:endParaRPr lang="cs-CZ" sz="2200" dirty="0"/>
          </a:p>
          <a:p>
            <a:pPr marL="0" indent="0"/>
            <a:r>
              <a:rPr lang="en-IE" sz="2200" dirty="0" err="1"/>
              <a:t>Zemědělský</a:t>
            </a:r>
            <a:r>
              <a:rPr lang="en-IE" sz="2200" dirty="0"/>
              <a:t> </a:t>
            </a:r>
            <a:r>
              <a:rPr lang="en-IE" sz="2200" dirty="0" err="1"/>
              <a:t>dodavatelský</a:t>
            </a:r>
            <a:r>
              <a:rPr lang="en-IE" sz="2200" dirty="0"/>
              <a:t> </a:t>
            </a:r>
            <a:r>
              <a:rPr lang="en-IE" sz="2200" dirty="0" err="1"/>
              <a:t>řetězec</a:t>
            </a:r>
            <a:r>
              <a:rPr lang="en-IE" sz="2200" dirty="0"/>
              <a:t> </a:t>
            </a:r>
            <a:r>
              <a:rPr lang="en-IE" sz="2200" dirty="0" err="1"/>
              <a:t>zahrnuje</a:t>
            </a:r>
            <a:r>
              <a:rPr lang="en-IE" sz="2200" dirty="0"/>
              <a:t> </a:t>
            </a:r>
            <a:r>
              <a:rPr lang="en-IE" sz="2200" dirty="0" err="1"/>
              <a:t>složité</a:t>
            </a:r>
            <a:r>
              <a:rPr lang="en-IE" sz="2200" dirty="0"/>
              <a:t> </a:t>
            </a:r>
            <a:r>
              <a:rPr lang="en-IE" sz="2200" dirty="0" err="1"/>
              <a:t>propojené</a:t>
            </a:r>
            <a:r>
              <a:rPr lang="en-IE" sz="2200" dirty="0"/>
              <a:t> </a:t>
            </a:r>
            <a:r>
              <a:rPr lang="en-IE" sz="2200" dirty="0" err="1"/>
              <a:t>procesy</a:t>
            </a:r>
            <a:r>
              <a:rPr lang="en-IE" sz="2200" dirty="0"/>
              <a:t> </a:t>
            </a:r>
            <a:r>
              <a:rPr lang="en-IE" sz="2200" dirty="0" err="1"/>
              <a:t>mezi</a:t>
            </a:r>
            <a:r>
              <a:rPr lang="en-IE" sz="2200" dirty="0"/>
              <a:t> </a:t>
            </a:r>
            <a:r>
              <a:rPr lang="en-IE" sz="2200" dirty="0" err="1"/>
              <a:t>různými</a:t>
            </a:r>
            <a:r>
              <a:rPr lang="en-IE" sz="2200" dirty="0"/>
              <a:t> </a:t>
            </a:r>
            <a:r>
              <a:rPr lang="en-IE" sz="2200" dirty="0" err="1"/>
              <a:t>zúčastněnými</a:t>
            </a:r>
            <a:r>
              <a:rPr lang="en-IE" sz="2200" dirty="0"/>
              <a:t> </a:t>
            </a:r>
            <a:r>
              <a:rPr lang="en-IE" sz="2200" dirty="0" err="1"/>
              <a:t>stranami</a:t>
            </a:r>
            <a:r>
              <a:rPr lang="en-IE" sz="2200" dirty="0"/>
              <a:t>. </a:t>
            </a:r>
            <a:r>
              <a:rPr lang="en-IE" sz="2200" dirty="0" err="1"/>
              <a:t>Mezi</a:t>
            </a:r>
            <a:r>
              <a:rPr lang="en-IE" sz="2200" dirty="0"/>
              <a:t> </a:t>
            </a:r>
            <a:r>
              <a:rPr lang="en-IE" sz="2200" dirty="0" err="1"/>
              <a:t>typické</a:t>
            </a:r>
            <a:r>
              <a:rPr lang="en-IE" sz="2200" dirty="0"/>
              <a:t> </a:t>
            </a:r>
            <a:r>
              <a:rPr lang="en-IE" sz="2200" dirty="0" err="1"/>
              <a:t>problémy</a:t>
            </a:r>
            <a:r>
              <a:rPr lang="en-IE" sz="2200" dirty="0"/>
              <a:t> </a:t>
            </a:r>
            <a:r>
              <a:rPr lang="en-IE" sz="2200" dirty="0" err="1"/>
              <a:t>patří</a:t>
            </a:r>
            <a:r>
              <a:rPr lang="en-IE" sz="2200" dirty="0"/>
              <a:t> </a:t>
            </a:r>
            <a:r>
              <a:rPr lang="en-IE" sz="2200" dirty="0" err="1"/>
              <a:t>sledování</a:t>
            </a:r>
            <a:r>
              <a:rPr lang="en-IE" sz="2200" dirty="0"/>
              <a:t> provenience a </a:t>
            </a:r>
            <a:r>
              <a:rPr lang="en-IE" sz="2200" dirty="0" err="1"/>
              <a:t>místa</a:t>
            </a:r>
            <a:r>
              <a:rPr lang="en-IE" sz="2200" dirty="0"/>
              <a:t> </a:t>
            </a:r>
            <a:r>
              <a:rPr lang="en-IE" sz="2200" dirty="0" err="1"/>
              <a:t>původu</a:t>
            </a:r>
            <a:r>
              <a:rPr lang="en-IE" sz="2200" dirty="0"/>
              <a:t>, </a:t>
            </a:r>
            <a:r>
              <a:rPr lang="en-IE" sz="2200" dirty="0" err="1"/>
              <a:t>sledování</a:t>
            </a:r>
            <a:r>
              <a:rPr lang="en-IE" sz="2200" dirty="0"/>
              <a:t> </a:t>
            </a:r>
            <a:r>
              <a:rPr lang="en-IE" sz="2200" dirty="0" err="1"/>
              <a:t>informací</a:t>
            </a:r>
            <a:r>
              <a:rPr lang="en-IE" sz="2200" dirty="0"/>
              <a:t> o </a:t>
            </a:r>
            <a:r>
              <a:rPr lang="en-IE" sz="2200" dirty="0" err="1"/>
              <a:t>správci</a:t>
            </a:r>
            <a:r>
              <a:rPr lang="en-IE" sz="2200" dirty="0"/>
              <a:t>, </a:t>
            </a:r>
            <a:r>
              <a:rPr lang="en-IE" sz="2200" dirty="0" err="1"/>
              <a:t>nedostatek</a:t>
            </a:r>
            <a:r>
              <a:rPr lang="en-IE" sz="2200" dirty="0"/>
              <a:t> </a:t>
            </a:r>
            <a:r>
              <a:rPr lang="en-IE" sz="2200" dirty="0" err="1"/>
              <a:t>důvěry</a:t>
            </a:r>
            <a:r>
              <a:rPr lang="en-IE" sz="2200" dirty="0"/>
              <a:t> a </a:t>
            </a:r>
            <a:r>
              <a:rPr lang="en-IE" sz="2200" dirty="0" err="1"/>
              <a:t>transparentnosti</a:t>
            </a:r>
            <a:r>
              <a:rPr lang="en-IE" sz="2200" dirty="0"/>
              <a:t> </a:t>
            </a:r>
            <a:r>
              <a:rPr lang="en-IE" sz="2200" dirty="0" err="1"/>
              <a:t>mezi</a:t>
            </a:r>
            <a:r>
              <a:rPr lang="en-IE" sz="2200" dirty="0"/>
              <a:t> </a:t>
            </a:r>
            <a:r>
              <a:rPr lang="en-IE" sz="2200" dirty="0" err="1"/>
              <a:t>zúčastněnými</a:t>
            </a:r>
            <a:r>
              <a:rPr lang="en-IE" sz="2200" dirty="0"/>
              <a:t> </a:t>
            </a:r>
            <a:r>
              <a:rPr lang="en-IE" sz="2200" dirty="0" err="1"/>
              <a:t>stranami</a:t>
            </a:r>
            <a:r>
              <a:rPr lang="en-IE" sz="2200" dirty="0"/>
              <a:t>, </a:t>
            </a:r>
            <a:r>
              <a:rPr lang="en-IE" sz="2200" dirty="0" err="1"/>
              <a:t>což</a:t>
            </a:r>
            <a:r>
              <a:rPr lang="en-IE" sz="2200" dirty="0"/>
              <a:t> </a:t>
            </a:r>
            <a:r>
              <a:rPr lang="en-IE" sz="2200" dirty="0" err="1"/>
              <a:t>vede</a:t>
            </a:r>
            <a:r>
              <a:rPr lang="en-IE" sz="2200" dirty="0"/>
              <a:t> k </a:t>
            </a:r>
            <a:r>
              <a:rPr lang="en-IE" sz="2200" dirty="0" err="1"/>
              <a:t>potenciálním</a:t>
            </a:r>
            <a:r>
              <a:rPr lang="en-IE" sz="2200" dirty="0"/>
              <a:t> </a:t>
            </a:r>
            <a:r>
              <a:rPr lang="en-IE" sz="2200" dirty="0" err="1"/>
              <a:t>zpožděním</a:t>
            </a:r>
            <a:r>
              <a:rPr lang="en-IE" sz="2200" dirty="0"/>
              <a:t> v </a:t>
            </a:r>
            <a:r>
              <a:rPr lang="en-IE" sz="2200" dirty="0" err="1"/>
              <a:t>navazujícím</a:t>
            </a:r>
            <a:r>
              <a:rPr lang="en-IE" sz="2200" dirty="0"/>
              <a:t> </a:t>
            </a:r>
            <a:r>
              <a:rPr lang="en-IE" sz="2200" dirty="0" err="1"/>
              <a:t>rozhodování</a:t>
            </a:r>
            <a:r>
              <a:rPr lang="en-IE" sz="2200" dirty="0"/>
              <a:t>.</a:t>
            </a:r>
            <a:endParaRPr lang="cs-CZ" sz="2200" dirty="0"/>
          </a:p>
          <a:p>
            <a:pPr marL="0" indent="0"/>
            <a:r>
              <a:rPr lang="cs-CZ" sz="2200" b="1" dirty="0">
                <a:solidFill>
                  <a:srgbClr val="6A9D56"/>
                </a:solidFill>
              </a:rPr>
              <a:t>Pro přehrání klikněte na šipku.</a:t>
            </a:r>
            <a:endParaRPr lang="en-IE" sz="2200" b="1" dirty="0">
              <a:solidFill>
                <a:srgbClr val="6A9D56"/>
              </a:solidFill>
            </a:endParaRPr>
          </a:p>
        </p:txBody>
      </p:sp>
      <p:pic>
        <p:nvPicPr>
          <p:cNvPr id="13" name="Online Media 12" title="Blockchain for agricultural supply chain">
            <a:hlinkClick r:id="" action="ppaction://media"/>
            <a:extLst>
              <a:ext uri="{FF2B5EF4-FFF2-40B4-BE49-F238E27FC236}">
                <a16:creationId xmlns:a16="http://schemas.microsoft.com/office/drawing/2014/main" id="{9E0E6921-0531-B100-515A-9227E433C47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724291" y="2015227"/>
            <a:ext cx="5467709" cy="308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59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Bia Innovation Campus - Colours">
      <a:dk1>
        <a:srgbClr val="086D6E"/>
      </a:dk1>
      <a:lt1>
        <a:srgbClr val="FFFFFF"/>
      </a:lt1>
      <a:dk2>
        <a:srgbClr val="FFFFFF"/>
      </a:dk2>
      <a:lt2>
        <a:srgbClr val="FFFFFF"/>
      </a:lt2>
      <a:accent1>
        <a:srgbClr val="086D6E"/>
      </a:accent1>
      <a:accent2>
        <a:srgbClr val="0D9390"/>
      </a:accent2>
      <a:accent3>
        <a:srgbClr val="87A66E"/>
      </a:accent3>
      <a:accent4>
        <a:srgbClr val="ACC199"/>
      </a:accent4>
      <a:accent5>
        <a:srgbClr val="F0C049"/>
      </a:accent5>
      <a:accent6>
        <a:srgbClr val="EEE387"/>
      </a:accent6>
      <a:hlink>
        <a:srgbClr val="87A66E"/>
      </a:hlink>
      <a:folHlink>
        <a:srgbClr val="87A66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urviving digital -  landscape powerpoint.potx" id="{1D4B4119-D1A6-FE49-944E-44D0450B8D70}" vid="{BE5704CA-28D9-BF4E-9D78-EE5BB389335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8CD9FFBF167504091ADB0A958B57D7A" ma:contentTypeVersion="12" ma:contentTypeDescription="Create a new document." ma:contentTypeScope="" ma:versionID="038b2339ec1e182a3872d8bd088646e6">
  <xsd:schema xmlns:xsd="http://www.w3.org/2001/XMLSchema" xmlns:xs="http://www.w3.org/2001/XMLSchema" xmlns:p="http://schemas.microsoft.com/office/2006/metadata/properties" xmlns:ns2="70c7cfa0-a170-42e4-a713-239d21ceefc5" xmlns:ns3="5f499425-232d-46a9-a4b2-ccd4a8f006e6" targetNamespace="http://schemas.microsoft.com/office/2006/metadata/properties" ma:root="true" ma:fieldsID="34c7ae28dddc2e9987b29bfb0aa33bdf" ns2:_="" ns3:_="">
    <xsd:import namespace="70c7cfa0-a170-42e4-a713-239d21ceefc5"/>
    <xsd:import namespace="5f499425-232d-46a9-a4b2-ccd4a8f006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c7cfa0-a170-42e4-a713-239d21ceef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6badb5f0-a2b0-4fa5-985f-380381272c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499425-232d-46a9-a4b2-ccd4a8f006e6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a5635f8-627e-48fc-93dc-0e5eac168b7e}" ma:internalName="TaxCatchAll" ma:showField="CatchAllData" ma:web="5f499425-232d-46a9-a4b2-ccd4a8f006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C92B784-B464-4039-A930-9E3515DB468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6D2FBF-C58D-4D79-833B-862710757A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0c7cfa0-a170-42e4-a713-239d21ceefc5"/>
    <ds:schemaRef ds:uri="5f499425-232d-46a9-a4b2-ccd4a8f006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5468</TotalTime>
  <Words>4396</Words>
  <Application>Microsoft Office PowerPoint</Application>
  <PresentationFormat>Widescreen</PresentationFormat>
  <Paragraphs>395</Paragraphs>
  <Slides>61</Slides>
  <Notes>14</Notes>
  <HiddenSlides>0</HiddenSlides>
  <MMClips>3</MMClips>
  <ScaleCrop>false</ScaleCrop>
  <HeadingPairs>
    <vt:vector size="8" baseType="variant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82" baseType="lpstr">
      <vt:lpstr>Alef</vt:lpstr>
      <vt:lpstr>-apple-system</vt:lpstr>
      <vt:lpstr>Arial</vt:lpstr>
      <vt:lpstr>Calibri</vt:lpstr>
      <vt:lpstr>Dmsans</vt:lpstr>
      <vt:lpstr>ElsevierGulliver</vt:lpstr>
      <vt:lpstr>Georgia</vt:lpstr>
      <vt:lpstr>medium-content-sans-serif-font</vt:lpstr>
      <vt:lpstr>Montserrat</vt:lpstr>
      <vt:lpstr>Montserrat Light</vt:lpstr>
      <vt:lpstr>Red Hat Display</vt:lpstr>
      <vt:lpstr>Roboto</vt:lpstr>
      <vt:lpstr>Source Sans Pro</vt:lpstr>
      <vt:lpstr>source-serif-pro</vt:lpstr>
      <vt:lpstr>Trenda</vt:lpstr>
      <vt:lpstr>Ubuntu</vt:lpstr>
      <vt:lpstr>var( --e-global-typography-accent-font-family )</vt:lpstr>
      <vt:lpstr>var( --e-global-typography-secondary-font-family )</vt:lpstr>
      <vt:lpstr>var( --e-global-typography-text-font-family )</vt:lpstr>
      <vt:lpstr>Office Theme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Gillian Keane</dc:creator>
  <cp:lastModifiedBy>canice euei</cp:lastModifiedBy>
  <cp:revision>49</cp:revision>
  <dcterms:created xsi:type="dcterms:W3CDTF">2022-05-09T10:29:33Z</dcterms:created>
  <dcterms:modified xsi:type="dcterms:W3CDTF">2024-10-09T15:59:40Z</dcterms:modified>
</cp:coreProperties>
</file>