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2" r:id="rId5"/>
  </p:sldMasterIdLst>
  <p:notesMasterIdLst>
    <p:notesMasterId r:id="rId77"/>
  </p:notesMasterIdLst>
  <p:sldIdLst>
    <p:sldId id="4347" r:id="rId6"/>
    <p:sldId id="257" r:id="rId7"/>
    <p:sldId id="258" r:id="rId8"/>
    <p:sldId id="259" r:id="rId9"/>
    <p:sldId id="260" r:id="rId10"/>
    <p:sldId id="261" r:id="rId11"/>
    <p:sldId id="262" r:id="rId12"/>
    <p:sldId id="263" r:id="rId13"/>
    <p:sldId id="264" r:id="rId14"/>
    <p:sldId id="267" r:id="rId15"/>
    <p:sldId id="327" r:id="rId16"/>
    <p:sldId id="265" r:id="rId17"/>
    <p:sldId id="266" r:id="rId18"/>
    <p:sldId id="268" r:id="rId19"/>
    <p:sldId id="269" r:id="rId20"/>
    <p:sldId id="271" r:id="rId21"/>
    <p:sldId id="272" r:id="rId22"/>
    <p:sldId id="273" r:id="rId23"/>
    <p:sldId id="274" r:id="rId24"/>
    <p:sldId id="275" r:id="rId25"/>
    <p:sldId id="276" r:id="rId26"/>
    <p:sldId id="278" r:id="rId27"/>
    <p:sldId id="277"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22" r:id="rId67"/>
    <p:sldId id="317" r:id="rId68"/>
    <p:sldId id="325" r:id="rId69"/>
    <p:sldId id="319" r:id="rId70"/>
    <p:sldId id="321" r:id="rId71"/>
    <p:sldId id="323" r:id="rId72"/>
    <p:sldId id="324" r:id="rId73"/>
    <p:sldId id="320" r:id="rId74"/>
    <p:sldId id="326" r:id="rId75"/>
    <p:sldId id="318" r:id="rId76"/>
  </p:sldIdLst>
  <p:sldSz cx="12168188" cy="6875463"/>
  <p:notesSz cx="10693400" cy="7562850"/>
  <p:embeddedFontLst>
    <p:embeddedFont>
      <p:font typeface="Montserrat" panose="00000500000000000000" pitchFamily="2" charset="0"/>
      <p:regular r:id="rId78"/>
    </p:embeddedFont>
    <p:embeddedFont>
      <p:font typeface="Open Sans" panose="020B0606030504020204" pitchFamily="34" charset="0"/>
      <p:regular r:id="rId79"/>
      <p:bold r:id="rId80"/>
      <p:italic r:id="rId81"/>
      <p:boldItalic r:id="rId82"/>
    </p:embeddedFont>
    <p:embeddedFont>
      <p:font typeface="Source Sans Pro" panose="020B0503030403020204" pitchFamily="34" charset="0"/>
      <p:regular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618" userDrawn="1">
          <p15:clr>
            <a:srgbClr val="A4A3A4"/>
          </p15:clr>
        </p15:guide>
        <p15:guide id="2" pos="2458" userDrawn="1">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6" roundtripDataSignature="AMtx7mh8x0uWW20UvVsBymB9SK2/sO7X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AF2960-FF4F-4EC0-80C1-36F0B50D1003}" v="1" dt="2023-10-30T13:07:58.319"/>
    <p1510:client id="{77FCE6E9-313F-4682-8405-B61EB4B06FA9}" v="4479" dt="2023-11-20T12:04:50.682"/>
    <p1510:client id="{A16D209D-3607-4DB4-87E5-B061F74EB9E3}" v="4118" dt="2023-11-15T16:09:27.551"/>
    <p1510:client id="{ABCC1EE3-47C2-4F8E-A485-ABE609A90058}" v="398" dt="2023-11-16T09:51:16.075"/>
    <p1510:client id="{E29B7D7E-AD98-4C0F-9306-F81D1C759181}" v="8" dt="2023-10-30T08:45:09.9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468" y="78"/>
      </p:cViewPr>
      <p:guideLst>
        <p:guide orient="horz" pos="2618"/>
        <p:guide pos="245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font" Target="fonts/font2.fntdata"/><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6.fntdata"/><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font" Target="fonts/font1.fntdata"/><Relationship Id="rId81" Type="http://schemas.openxmlformats.org/officeDocument/2006/relationships/font" Target="fonts/font4.fntdata"/><Relationship Id="rId86"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font" Target="fonts/font5.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633913" cy="3794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057900" y="0"/>
            <a:ext cx="4632325" cy="37941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7183438"/>
            <a:ext cx="4633913" cy="37941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69"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9275" y="946150"/>
            <a:ext cx="4514850" cy="25511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1821101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1: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1: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a:extLst>
            <a:ext uri="{FF2B5EF4-FFF2-40B4-BE49-F238E27FC236}">
              <a16:creationId xmlns:a16="http://schemas.microsoft.com/office/drawing/2014/main" id="{65C3CA27-9E02-62B5-10BD-B9637A41E833}"/>
            </a:ext>
          </a:extLst>
        </p:cNvPr>
        <p:cNvGrpSpPr/>
        <p:nvPr/>
      </p:nvGrpSpPr>
      <p:grpSpPr>
        <a:xfrm>
          <a:off x="0" y="0"/>
          <a:ext cx="0" cy="0"/>
          <a:chOff x="0" y="0"/>
          <a:chExt cx="0" cy="0"/>
        </a:xfrm>
      </p:grpSpPr>
      <p:sp>
        <p:nvSpPr>
          <p:cNvPr id="261" name="Google Shape;261;p11:notes">
            <a:extLst>
              <a:ext uri="{FF2B5EF4-FFF2-40B4-BE49-F238E27FC236}">
                <a16:creationId xmlns:a16="http://schemas.microsoft.com/office/drawing/2014/main" id="{4E2EF0E9-1B1F-5973-8AE9-B061BEF1D98B}"/>
              </a:ext>
            </a:extLst>
          </p:cNvPr>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1:notes">
            <a:extLst>
              <a:ext uri="{FF2B5EF4-FFF2-40B4-BE49-F238E27FC236}">
                <a16:creationId xmlns:a16="http://schemas.microsoft.com/office/drawing/2014/main" id="{86007071-3204-0418-2E07-8C38CDA7C7FD}"/>
              </a:ext>
            </a:extLst>
          </p:cNvPr>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1:notes">
            <a:extLst>
              <a:ext uri="{FF2B5EF4-FFF2-40B4-BE49-F238E27FC236}">
                <a16:creationId xmlns:a16="http://schemas.microsoft.com/office/drawing/2014/main" id="{9950F21A-F315-968C-7F2E-6C413FF6574B}"/>
              </a:ext>
            </a:extLst>
          </p:cNvPr>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790722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0: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0: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6e12bcc226_0_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6e12bcc226_0_1: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26e12bcc226_0_1: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2: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2: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3: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3: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3: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75c4de7356_0_47: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75c4de7356_0_47: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275c4de7356_0_47: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9: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9: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9: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6e12bcc226_0_14: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6e12bcc226_0_14: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26e12bcc226_0_14: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8: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8: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8: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2: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2: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1: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1: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2: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2: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2: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4: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4: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4: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3: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3: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3: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4164583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5: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5: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6: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6: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6: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7: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8: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8: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28: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9: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9: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9: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7542cab73c_0_7: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7542cab73c_0_7: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27542cab73c_0_7: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3: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3: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7542cab73c_0_28: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7542cab73c_0_28: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27542cab73c_0_28: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0: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0: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30: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31: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1: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542cab73c_0_44: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7542cab73c_0_44: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27542cab73c_0_44: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7542cab73c_0_56: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7542cab73c_0_56: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27542cab73c_0_56: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5: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35: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6: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36: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36: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7: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7: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37: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8: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8: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38: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6111f4c0a8_0_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26111f4c0a8_0_1: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g26111f4c0a8_0_1: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endParaRPr/>
          </a:p>
          <a:p>
            <a:pPr marL="0" lvl="0" indent="0" algn="l" rtl="0">
              <a:spcBef>
                <a:spcPts val="600"/>
              </a:spcBef>
              <a:spcAft>
                <a:spcPts val="0"/>
              </a:spcAft>
              <a:buNone/>
            </a:pPr>
            <a:endParaRPr/>
          </a:p>
        </p:txBody>
      </p:sp>
      <p:sp>
        <p:nvSpPr>
          <p:cNvPr id="188" name="Google Shape;188;p4: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6111f4c0a8_0_8: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6111f4c0a8_0_8: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26111f4c0a8_0_8: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9: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39: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39: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e57d31ba4a_0_9: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1e57d31ba4a_0_9: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1e57d31ba4a_0_9: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1: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41: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42: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5: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4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45: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e57d31ba4a_0_24: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1e57d31ba4a_0_24: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g1e57d31ba4a_0_24: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75c4de7356_0_9: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75c4de7356_0_9: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g275c4de7356_0_9: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75c4de7356_0_6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75c4de7356_0_61: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g275c4de7356_0_61: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75c4de7356_0_70: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75c4de7356_0_70: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g275c4de7356_0_70: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6: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6: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55: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55: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5c52fc29ab_0_1594: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g25c52fc29ab_0_1594: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6: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56: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6103101649_0_0: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6103101649_0_0: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6103101649_0_12: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g26103101649_0_12: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6103101649_0_6: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g26103101649_0_6: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5c52fc29ab_0_1606: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g25c52fc29ab_0_1606: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5c52fc29ab_0_1612: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g25c52fc29ab_0_1612: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58: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58: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7: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p57: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75c4de7356_0_22: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75c4de7356_0_22: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275c4de7356_0_22: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59: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59: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60: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60: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1: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6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25875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1: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6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1: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6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7441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1: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6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64226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1: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6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077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1: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6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1940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1: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6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49791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1: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6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49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5: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5: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1: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61: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39246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2:notes"/>
          <p:cNvSpPr txBox="1">
            <a:spLocks noGrp="1"/>
          </p:cNvSpPr>
          <p:nvPr>
            <p:ph type="body" idx="1"/>
          </p:nvPr>
        </p:nvSpPr>
        <p:spPr>
          <a:xfrm>
            <a:off x="1069975" y="3640138"/>
            <a:ext cx="8553450" cy="29781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62: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75c4de7356_0_33: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75c4de7356_0_33:notes"/>
          <p:cNvSpPr txBox="1">
            <a:spLocks noGrp="1"/>
          </p:cNvSpPr>
          <p:nvPr>
            <p:ph type="body" idx="1"/>
          </p:nvPr>
        </p:nvSpPr>
        <p:spPr>
          <a:xfrm>
            <a:off x="1069975" y="3640138"/>
            <a:ext cx="8553600" cy="297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275c4de7356_0_33:notes"/>
          <p:cNvSpPr txBox="1">
            <a:spLocks noGrp="1"/>
          </p:cNvSpPr>
          <p:nvPr>
            <p:ph type="sldNum" idx="12"/>
          </p:nvPr>
        </p:nvSpPr>
        <p:spPr>
          <a:xfrm>
            <a:off x="6057900" y="7183438"/>
            <a:ext cx="4632300" cy="379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8:notes"/>
          <p:cNvSpPr>
            <a:spLocks noGrp="1" noRot="1" noChangeAspect="1"/>
          </p:cNvSpPr>
          <p:nvPr>
            <p:ph type="sldImg" idx="2"/>
          </p:nvPr>
        </p:nvSpPr>
        <p:spPr>
          <a:xfrm>
            <a:off x="3089275" y="946150"/>
            <a:ext cx="451485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8: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8: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4"/>
          <p:cNvSpPr txBox="1">
            <a:spLocks noGrp="1"/>
          </p:cNvSpPr>
          <p:nvPr>
            <p:ph type="title"/>
          </p:nvPr>
        </p:nvSpPr>
        <p:spPr>
          <a:xfrm>
            <a:off x="1931647" y="1442167"/>
            <a:ext cx="8304897" cy="80921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5235" b="1" i="0">
                <a:solidFill>
                  <a:srgbClr val="7CACD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4"/>
          <p:cNvSpPr txBox="1">
            <a:spLocks noGrp="1"/>
          </p:cNvSpPr>
          <p:nvPr>
            <p:ph type="body" idx="1"/>
          </p:nvPr>
        </p:nvSpPr>
        <p:spPr>
          <a:xfrm>
            <a:off x="1931647" y="1442167"/>
            <a:ext cx="8304897" cy="809212"/>
          </a:xfrm>
          <a:prstGeom prst="rect">
            <a:avLst/>
          </a:prstGeom>
          <a:noFill/>
          <a:ln>
            <a:noFill/>
          </a:ln>
        </p:spPr>
        <p:txBody>
          <a:bodyPr spcFirstLastPara="1" wrap="square" lIns="0" tIns="0" rIns="0" bIns="0" anchor="t" anchorCtr="0">
            <a:spAutoFit/>
          </a:bodyPr>
          <a:lstStyle>
            <a:lvl1pPr marL="520273" lvl="0" indent="-260136" algn="l">
              <a:spcBef>
                <a:spcPts val="0"/>
              </a:spcBef>
              <a:spcAft>
                <a:spcPts val="0"/>
              </a:spcAft>
              <a:buSzPts val="1400"/>
              <a:buNone/>
              <a:defRPr sz="5235" b="1" i="0">
                <a:solidFill>
                  <a:srgbClr val="7CACD2"/>
                </a:solidFill>
                <a:latin typeface="Open Sans"/>
                <a:ea typeface="Open Sans"/>
                <a:cs typeface="Open Sans"/>
                <a:sym typeface="Open Sans"/>
              </a:defRPr>
            </a:lvl1pPr>
            <a:lvl2pPr marL="1040545" lvl="1" indent="-260136" algn="l">
              <a:spcBef>
                <a:spcPts val="0"/>
              </a:spcBef>
              <a:spcAft>
                <a:spcPts val="0"/>
              </a:spcAft>
              <a:buSzPts val="1400"/>
              <a:buNone/>
              <a:defRPr/>
            </a:lvl2pPr>
            <a:lvl3pPr marL="1560818" lvl="2" indent="-260136" algn="l">
              <a:spcBef>
                <a:spcPts val="0"/>
              </a:spcBef>
              <a:spcAft>
                <a:spcPts val="0"/>
              </a:spcAft>
              <a:buSzPts val="1400"/>
              <a:buNone/>
              <a:defRPr/>
            </a:lvl3pPr>
            <a:lvl4pPr marL="2081090" lvl="3" indent="-260136" algn="l">
              <a:spcBef>
                <a:spcPts val="0"/>
              </a:spcBef>
              <a:spcAft>
                <a:spcPts val="0"/>
              </a:spcAft>
              <a:buSzPts val="1400"/>
              <a:buNone/>
              <a:defRPr/>
            </a:lvl4pPr>
            <a:lvl5pPr marL="2601362" lvl="4" indent="-260136" algn="l">
              <a:spcBef>
                <a:spcPts val="0"/>
              </a:spcBef>
              <a:spcAft>
                <a:spcPts val="0"/>
              </a:spcAft>
              <a:buSzPts val="1400"/>
              <a:buNone/>
              <a:defRPr/>
            </a:lvl5pPr>
            <a:lvl6pPr marL="3121635" lvl="5" indent="-260136" algn="l">
              <a:spcBef>
                <a:spcPts val="0"/>
              </a:spcBef>
              <a:spcAft>
                <a:spcPts val="0"/>
              </a:spcAft>
              <a:buSzPts val="1400"/>
              <a:buNone/>
              <a:defRPr/>
            </a:lvl6pPr>
            <a:lvl7pPr marL="3641907" lvl="6" indent="-260136" algn="l">
              <a:spcBef>
                <a:spcPts val="0"/>
              </a:spcBef>
              <a:spcAft>
                <a:spcPts val="0"/>
              </a:spcAft>
              <a:buSzPts val="1400"/>
              <a:buNone/>
              <a:defRPr/>
            </a:lvl7pPr>
            <a:lvl8pPr marL="4162179" lvl="7" indent="-260136" algn="l">
              <a:spcBef>
                <a:spcPts val="0"/>
              </a:spcBef>
              <a:spcAft>
                <a:spcPts val="0"/>
              </a:spcAft>
              <a:buSzPts val="1400"/>
              <a:buNone/>
              <a:defRPr/>
            </a:lvl8pPr>
            <a:lvl9pPr marL="4682452" lvl="8" indent="-260136" algn="l">
              <a:spcBef>
                <a:spcPts val="0"/>
              </a:spcBef>
              <a:spcAft>
                <a:spcPts val="0"/>
              </a:spcAft>
              <a:buSzPts val="1400"/>
              <a:buNone/>
              <a:defRPr/>
            </a:lvl9pPr>
          </a:lstStyle>
          <a:p>
            <a:endParaRPr/>
          </a:p>
        </p:txBody>
      </p:sp>
      <p:sp>
        <p:nvSpPr>
          <p:cNvPr id="18" name="Google Shape;18;p64"/>
          <p:cNvSpPr txBox="1">
            <a:spLocks noGrp="1"/>
          </p:cNvSpPr>
          <p:nvPr>
            <p:ph type="ftr" idx="11"/>
          </p:nvPr>
        </p:nvSpPr>
        <p:spPr>
          <a:xfrm>
            <a:off x="4137184" y="6394181"/>
            <a:ext cx="3893820" cy="316586"/>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4"/>
          <p:cNvSpPr txBox="1">
            <a:spLocks noGrp="1"/>
          </p:cNvSpPr>
          <p:nvPr>
            <p:ph type="dt" idx="10"/>
          </p:nvPr>
        </p:nvSpPr>
        <p:spPr>
          <a:xfrm>
            <a:off x="608410" y="6394181"/>
            <a:ext cx="2798683" cy="31658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4"/>
          <p:cNvSpPr txBox="1">
            <a:spLocks noGrp="1"/>
          </p:cNvSpPr>
          <p:nvPr>
            <p:ph type="sldNum" idx="12"/>
          </p:nvPr>
        </p:nvSpPr>
        <p:spPr>
          <a:xfrm>
            <a:off x="8761095" y="6394182"/>
            <a:ext cx="2798683" cy="316586"/>
          </a:xfrm>
          <a:prstGeom prst="rect">
            <a:avLst/>
          </a:prstGeom>
          <a:noFill/>
          <a:ln>
            <a:noFill/>
          </a:ln>
        </p:spPr>
        <p:txBody>
          <a:bodyPr spcFirstLastPara="1" wrap="square" lIns="0" tIns="0" rIns="0" bIns="0" anchor="t" anchorCtr="0">
            <a:spAutoFit/>
          </a:bodyPr>
          <a:lstStyle>
            <a:lvl1pPr marL="0" lvl="0" indent="0" algn="r">
              <a:spcBef>
                <a:spcPts val="0"/>
              </a:spcBef>
              <a:buNone/>
              <a:defRPr sz="2048" b="0" i="0" u="none" strike="noStrike" cap="none">
                <a:solidFill>
                  <a:srgbClr val="888888"/>
                </a:solidFill>
                <a:latin typeface="Calibri"/>
                <a:ea typeface="Calibri"/>
                <a:cs typeface="Calibri"/>
                <a:sym typeface="Calibri"/>
              </a:defRPr>
            </a:lvl1pPr>
            <a:lvl2pPr marL="0" lvl="1" indent="0" algn="r">
              <a:spcBef>
                <a:spcPts val="0"/>
              </a:spcBef>
              <a:buNone/>
              <a:defRPr sz="2048" b="0" i="0" u="none" strike="noStrike" cap="none">
                <a:solidFill>
                  <a:srgbClr val="888888"/>
                </a:solidFill>
                <a:latin typeface="Calibri"/>
                <a:ea typeface="Calibri"/>
                <a:cs typeface="Calibri"/>
                <a:sym typeface="Calibri"/>
              </a:defRPr>
            </a:lvl2pPr>
            <a:lvl3pPr marL="0" lvl="2" indent="0" algn="r">
              <a:spcBef>
                <a:spcPts val="0"/>
              </a:spcBef>
              <a:buNone/>
              <a:defRPr sz="2048" b="0" i="0" u="none" strike="noStrike" cap="none">
                <a:solidFill>
                  <a:srgbClr val="888888"/>
                </a:solidFill>
                <a:latin typeface="Calibri"/>
                <a:ea typeface="Calibri"/>
                <a:cs typeface="Calibri"/>
                <a:sym typeface="Calibri"/>
              </a:defRPr>
            </a:lvl3pPr>
            <a:lvl4pPr marL="0" lvl="3" indent="0" algn="r">
              <a:spcBef>
                <a:spcPts val="0"/>
              </a:spcBef>
              <a:buNone/>
              <a:defRPr sz="2048" b="0" i="0" u="none" strike="noStrike" cap="none">
                <a:solidFill>
                  <a:srgbClr val="888888"/>
                </a:solidFill>
                <a:latin typeface="Calibri"/>
                <a:ea typeface="Calibri"/>
                <a:cs typeface="Calibri"/>
                <a:sym typeface="Calibri"/>
              </a:defRPr>
            </a:lvl4pPr>
            <a:lvl5pPr marL="0" lvl="4" indent="0" algn="r">
              <a:spcBef>
                <a:spcPts val="0"/>
              </a:spcBef>
              <a:buNone/>
              <a:defRPr sz="2048" b="0" i="0" u="none" strike="noStrike" cap="none">
                <a:solidFill>
                  <a:srgbClr val="888888"/>
                </a:solidFill>
                <a:latin typeface="Calibri"/>
                <a:ea typeface="Calibri"/>
                <a:cs typeface="Calibri"/>
                <a:sym typeface="Calibri"/>
              </a:defRPr>
            </a:lvl5pPr>
            <a:lvl6pPr marL="0" lvl="5" indent="0" algn="r">
              <a:spcBef>
                <a:spcPts val="0"/>
              </a:spcBef>
              <a:buNone/>
              <a:defRPr sz="2048" b="0" i="0" u="none" strike="noStrike" cap="none">
                <a:solidFill>
                  <a:srgbClr val="888888"/>
                </a:solidFill>
                <a:latin typeface="Calibri"/>
                <a:ea typeface="Calibri"/>
                <a:cs typeface="Calibri"/>
                <a:sym typeface="Calibri"/>
              </a:defRPr>
            </a:lvl6pPr>
            <a:lvl7pPr marL="0" lvl="6" indent="0" algn="r">
              <a:spcBef>
                <a:spcPts val="0"/>
              </a:spcBef>
              <a:buNone/>
              <a:defRPr sz="2048" b="0" i="0" u="none" strike="noStrike" cap="none">
                <a:solidFill>
                  <a:srgbClr val="888888"/>
                </a:solidFill>
                <a:latin typeface="Calibri"/>
                <a:ea typeface="Calibri"/>
                <a:cs typeface="Calibri"/>
                <a:sym typeface="Calibri"/>
              </a:defRPr>
            </a:lvl7pPr>
            <a:lvl8pPr marL="0" lvl="7" indent="0" algn="r">
              <a:spcBef>
                <a:spcPts val="0"/>
              </a:spcBef>
              <a:buNone/>
              <a:defRPr sz="2048" b="0" i="0" u="none" strike="noStrike" cap="none">
                <a:solidFill>
                  <a:srgbClr val="888888"/>
                </a:solidFill>
                <a:latin typeface="Calibri"/>
                <a:ea typeface="Calibri"/>
                <a:cs typeface="Calibri"/>
                <a:sym typeface="Calibri"/>
              </a:defRPr>
            </a:lvl8pPr>
            <a:lvl9pPr marL="0" lvl="8" indent="0" algn="r">
              <a:spcBef>
                <a:spcPts val="0"/>
              </a:spcBef>
              <a:buNone/>
              <a:defRPr sz="2048"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73"/>
          <p:cNvSpPr txBox="1">
            <a:spLocks noGrp="1"/>
          </p:cNvSpPr>
          <p:nvPr>
            <p:ph type="title"/>
          </p:nvPr>
        </p:nvSpPr>
        <p:spPr>
          <a:xfrm>
            <a:off x="830964" y="1714536"/>
            <a:ext cx="10493617" cy="285900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8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73"/>
          <p:cNvSpPr txBox="1">
            <a:spLocks noGrp="1"/>
          </p:cNvSpPr>
          <p:nvPr>
            <p:ph type="body" idx="1"/>
          </p:nvPr>
        </p:nvSpPr>
        <p:spPr>
          <a:xfrm>
            <a:off x="830964" y="4600964"/>
            <a:ext cx="10493617" cy="1503827"/>
          </a:xfrm>
          <a:prstGeom prst="rect">
            <a:avLst/>
          </a:prstGeom>
          <a:noFill/>
          <a:ln>
            <a:noFill/>
          </a:ln>
        </p:spPr>
        <p:txBody>
          <a:bodyPr spcFirstLastPara="1" wrap="square" lIns="91425" tIns="45700" rIns="91425" bIns="45700" anchor="t" anchorCtr="0">
            <a:normAutofit/>
          </a:bodyPr>
          <a:lstStyle>
            <a:lvl1pPr marL="520273" lvl="0" indent="-260136" algn="l">
              <a:lnSpc>
                <a:spcPct val="90000"/>
              </a:lnSpc>
              <a:spcBef>
                <a:spcPts val="1138"/>
              </a:spcBef>
              <a:spcAft>
                <a:spcPts val="0"/>
              </a:spcAft>
              <a:buClr>
                <a:srgbClr val="888888"/>
              </a:buClr>
              <a:buSzPts val="2400"/>
              <a:buNone/>
              <a:defRPr sz="2732">
                <a:solidFill>
                  <a:srgbClr val="888888"/>
                </a:solidFill>
              </a:defRPr>
            </a:lvl1pPr>
            <a:lvl2pPr marL="1040545" lvl="1" indent="-260136" algn="l">
              <a:lnSpc>
                <a:spcPct val="90000"/>
              </a:lnSpc>
              <a:spcBef>
                <a:spcPts val="569"/>
              </a:spcBef>
              <a:spcAft>
                <a:spcPts val="0"/>
              </a:spcAft>
              <a:buClr>
                <a:srgbClr val="888888"/>
              </a:buClr>
              <a:buSzPts val="2000"/>
              <a:buNone/>
              <a:defRPr sz="2276">
                <a:solidFill>
                  <a:srgbClr val="888888"/>
                </a:solidFill>
              </a:defRPr>
            </a:lvl2pPr>
            <a:lvl3pPr marL="1560818" lvl="2" indent="-260136" algn="l">
              <a:lnSpc>
                <a:spcPct val="90000"/>
              </a:lnSpc>
              <a:spcBef>
                <a:spcPts val="569"/>
              </a:spcBef>
              <a:spcAft>
                <a:spcPts val="0"/>
              </a:spcAft>
              <a:buClr>
                <a:srgbClr val="888888"/>
              </a:buClr>
              <a:buSzPts val="1800"/>
              <a:buNone/>
              <a:defRPr sz="2048">
                <a:solidFill>
                  <a:srgbClr val="888888"/>
                </a:solidFill>
              </a:defRPr>
            </a:lvl3pPr>
            <a:lvl4pPr marL="2081090" lvl="3" indent="-260136" algn="l">
              <a:lnSpc>
                <a:spcPct val="90000"/>
              </a:lnSpc>
              <a:spcBef>
                <a:spcPts val="569"/>
              </a:spcBef>
              <a:spcAft>
                <a:spcPts val="0"/>
              </a:spcAft>
              <a:buClr>
                <a:srgbClr val="888888"/>
              </a:buClr>
              <a:buSzPts val="1600"/>
              <a:buNone/>
              <a:defRPr sz="1821">
                <a:solidFill>
                  <a:srgbClr val="888888"/>
                </a:solidFill>
              </a:defRPr>
            </a:lvl4pPr>
            <a:lvl5pPr marL="2601362" lvl="4" indent="-260136" algn="l">
              <a:lnSpc>
                <a:spcPct val="90000"/>
              </a:lnSpc>
              <a:spcBef>
                <a:spcPts val="569"/>
              </a:spcBef>
              <a:spcAft>
                <a:spcPts val="0"/>
              </a:spcAft>
              <a:buClr>
                <a:srgbClr val="888888"/>
              </a:buClr>
              <a:buSzPts val="1600"/>
              <a:buNone/>
              <a:defRPr sz="1821">
                <a:solidFill>
                  <a:srgbClr val="888888"/>
                </a:solidFill>
              </a:defRPr>
            </a:lvl5pPr>
            <a:lvl6pPr marL="3121635" lvl="5" indent="-260136" algn="l">
              <a:lnSpc>
                <a:spcPct val="90000"/>
              </a:lnSpc>
              <a:spcBef>
                <a:spcPts val="569"/>
              </a:spcBef>
              <a:spcAft>
                <a:spcPts val="0"/>
              </a:spcAft>
              <a:buClr>
                <a:srgbClr val="888888"/>
              </a:buClr>
              <a:buSzPts val="1600"/>
              <a:buNone/>
              <a:defRPr sz="1821">
                <a:solidFill>
                  <a:srgbClr val="888888"/>
                </a:solidFill>
              </a:defRPr>
            </a:lvl6pPr>
            <a:lvl7pPr marL="3641907" lvl="6" indent="-260136" algn="l">
              <a:lnSpc>
                <a:spcPct val="90000"/>
              </a:lnSpc>
              <a:spcBef>
                <a:spcPts val="569"/>
              </a:spcBef>
              <a:spcAft>
                <a:spcPts val="0"/>
              </a:spcAft>
              <a:buClr>
                <a:srgbClr val="888888"/>
              </a:buClr>
              <a:buSzPts val="1600"/>
              <a:buNone/>
              <a:defRPr sz="1821">
                <a:solidFill>
                  <a:srgbClr val="888888"/>
                </a:solidFill>
              </a:defRPr>
            </a:lvl7pPr>
            <a:lvl8pPr marL="4162179" lvl="7" indent="-260136" algn="l">
              <a:lnSpc>
                <a:spcPct val="90000"/>
              </a:lnSpc>
              <a:spcBef>
                <a:spcPts val="569"/>
              </a:spcBef>
              <a:spcAft>
                <a:spcPts val="0"/>
              </a:spcAft>
              <a:buClr>
                <a:srgbClr val="888888"/>
              </a:buClr>
              <a:buSzPts val="1600"/>
              <a:buNone/>
              <a:defRPr sz="1821">
                <a:solidFill>
                  <a:srgbClr val="888888"/>
                </a:solidFill>
              </a:defRPr>
            </a:lvl8pPr>
            <a:lvl9pPr marL="4682452" lvl="8" indent="-260136" algn="l">
              <a:lnSpc>
                <a:spcPct val="90000"/>
              </a:lnSpc>
              <a:spcBef>
                <a:spcPts val="569"/>
              </a:spcBef>
              <a:spcAft>
                <a:spcPts val="0"/>
              </a:spcAft>
              <a:buClr>
                <a:srgbClr val="888888"/>
              </a:buClr>
              <a:buSzPts val="1600"/>
              <a:buNone/>
              <a:defRPr sz="1821">
                <a:solidFill>
                  <a:srgbClr val="888888"/>
                </a:solidFill>
              </a:defRPr>
            </a:lvl9pPr>
          </a:lstStyle>
          <a:p>
            <a:endParaRPr/>
          </a:p>
        </p:txBody>
      </p:sp>
      <p:sp>
        <p:nvSpPr>
          <p:cNvPr id="67" name="Google Shape;67;p73"/>
          <p:cNvSpPr txBox="1">
            <a:spLocks noGrp="1"/>
          </p:cNvSpPr>
          <p:nvPr>
            <p:ph type="dt" idx="10"/>
          </p:nvPr>
        </p:nvSpPr>
        <p:spPr>
          <a:xfrm>
            <a:off x="836384" y="6373225"/>
            <a:ext cx="2738564" cy="3651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73"/>
          <p:cNvSpPr txBox="1">
            <a:spLocks noGrp="1"/>
          </p:cNvSpPr>
          <p:nvPr>
            <p:ph type="ftr" idx="11"/>
          </p:nvPr>
        </p:nvSpPr>
        <p:spPr>
          <a:xfrm>
            <a:off x="4030173" y="6373225"/>
            <a:ext cx="4107848" cy="3651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3"/>
          <p:cNvSpPr txBox="1">
            <a:spLocks noGrp="1"/>
          </p:cNvSpPr>
          <p:nvPr>
            <p:ph type="sldNum" idx="12"/>
          </p:nvPr>
        </p:nvSpPr>
        <p:spPr>
          <a:xfrm>
            <a:off x="8593243" y="6373225"/>
            <a:ext cx="2738564" cy="3651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74"/>
          <p:cNvSpPr txBox="1">
            <a:spLocks noGrp="1"/>
          </p:cNvSpPr>
          <p:nvPr>
            <p:ph type="title"/>
          </p:nvPr>
        </p:nvSpPr>
        <p:spPr>
          <a:xfrm>
            <a:off x="836385" y="366576"/>
            <a:ext cx="10495423" cy="13277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74"/>
          <p:cNvSpPr txBox="1">
            <a:spLocks noGrp="1"/>
          </p:cNvSpPr>
          <p:nvPr>
            <p:ph type="body" idx="1"/>
          </p:nvPr>
        </p:nvSpPr>
        <p:spPr>
          <a:xfrm>
            <a:off x="836383" y="1829996"/>
            <a:ext cx="5161002" cy="4362831"/>
          </a:xfrm>
          <a:prstGeom prst="rect">
            <a:avLst/>
          </a:prstGeom>
          <a:noFill/>
          <a:ln>
            <a:noFill/>
          </a:ln>
        </p:spPr>
        <p:txBody>
          <a:bodyPr spcFirstLastPara="1" wrap="square" lIns="91425" tIns="45700" rIns="91425" bIns="45700" anchor="t" anchorCtr="0">
            <a:normAutofit/>
          </a:bodyPr>
          <a:lstStyle>
            <a:lvl1pPr marL="520273" lvl="0" indent="-390204" algn="l">
              <a:lnSpc>
                <a:spcPct val="90000"/>
              </a:lnSpc>
              <a:spcBef>
                <a:spcPts val="1138"/>
              </a:spcBef>
              <a:spcAft>
                <a:spcPts val="0"/>
              </a:spcAft>
              <a:buClr>
                <a:schemeClr val="dk1"/>
              </a:buClr>
              <a:buSzPts val="1800"/>
              <a:buChar char="•"/>
              <a:defRPr/>
            </a:lvl1pPr>
            <a:lvl2pPr marL="1040545" lvl="1" indent="-390204" algn="l">
              <a:lnSpc>
                <a:spcPct val="90000"/>
              </a:lnSpc>
              <a:spcBef>
                <a:spcPts val="569"/>
              </a:spcBef>
              <a:spcAft>
                <a:spcPts val="0"/>
              </a:spcAft>
              <a:buClr>
                <a:schemeClr val="dk1"/>
              </a:buClr>
              <a:buSzPts val="1800"/>
              <a:buChar char="•"/>
              <a:defRPr/>
            </a:lvl2pPr>
            <a:lvl3pPr marL="1560818" lvl="2" indent="-390204" algn="l">
              <a:lnSpc>
                <a:spcPct val="90000"/>
              </a:lnSpc>
              <a:spcBef>
                <a:spcPts val="569"/>
              </a:spcBef>
              <a:spcAft>
                <a:spcPts val="0"/>
              </a:spcAft>
              <a:buClr>
                <a:schemeClr val="dk1"/>
              </a:buClr>
              <a:buSzPts val="1800"/>
              <a:buChar char="•"/>
              <a:defRPr/>
            </a:lvl3pPr>
            <a:lvl4pPr marL="2081090" lvl="3" indent="-390204" algn="l">
              <a:lnSpc>
                <a:spcPct val="90000"/>
              </a:lnSpc>
              <a:spcBef>
                <a:spcPts val="569"/>
              </a:spcBef>
              <a:spcAft>
                <a:spcPts val="0"/>
              </a:spcAft>
              <a:buClr>
                <a:schemeClr val="dk1"/>
              </a:buClr>
              <a:buSzPts val="1800"/>
              <a:buChar char="•"/>
              <a:defRPr/>
            </a:lvl4pPr>
            <a:lvl5pPr marL="2601362" lvl="4" indent="-390204" algn="l">
              <a:lnSpc>
                <a:spcPct val="90000"/>
              </a:lnSpc>
              <a:spcBef>
                <a:spcPts val="569"/>
              </a:spcBef>
              <a:spcAft>
                <a:spcPts val="0"/>
              </a:spcAft>
              <a:buClr>
                <a:schemeClr val="dk1"/>
              </a:buClr>
              <a:buSzPts val="1800"/>
              <a:buChar char="•"/>
              <a:defRPr/>
            </a:lvl5pPr>
            <a:lvl6pPr marL="3121635" lvl="5" indent="-390204" algn="l">
              <a:lnSpc>
                <a:spcPct val="90000"/>
              </a:lnSpc>
              <a:spcBef>
                <a:spcPts val="569"/>
              </a:spcBef>
              <a:spcAft>
                <a:spcPts val="0"/>
              </a:spcAft>
              <a:buClr>
                <a:schemeClr val="dk1"/>
              </a:buClr>
              <a:buSzPts val="1800"/>
              <a:buChar char="•"/>
              <a:defRPr/>
            </a:lvl6pPr>
            <a:lvl7pPr marL="3641907" lvl="6" indent="-390204" algn="l">
              <a:lnSpc>
                <a:spcPct val="90000"/>
              </a:lnSpc>
              <a:spcBef>
                <a:spcPts val="569"/>
              </a:spcBef>
              <a:spcAft>
                <a:spcPts val="0"/>
              </a:spcAft>
              <a:buClr>
                <a:schemeClr val="dk1"/>
              </a:buClr>
              <a:buSzPts val="1800"/>
              <a:buChar char="•"/>
              <a:defRPr/>
            </a:lvl7pPr>
            <a:lvl8pPr marL="4162179" lvl="7" indent="-390204" algn="l">
              <a:lnSpc>
                <a:spcPct val="90000"/>
              </a:lnSpc>
              <a:spcBef>
                <a:spcPts val="569"/>
              </a:spcBef>
              <a:spcAft>
                <a:spcPts val="0"/>
              </a:spcAft>
              <a:buClr>
                <a:schemeClr val="dk1"/>
              </a:buClr>
              <a:buSzPts val="1800"/>
              <a:buChar char="•"/>
              <a:defRPr/>
            </a:lvl8pPr>
            <a:lvl9pPr marL="4682452" lvl="8" indent="-390204" algn="l">
              <a:lnSpc>
                <a:spcPct val="90000"/>
              </a:lnSpc>
              <a:spcBef>
                <a:spcPts val="569"/>
              </a:spcBef>
              <a:spcAft>
                <a:spcPts val="0"/>
              </a:spcAft>
              <a:buClr>
                <a:schemeClr val="dk1"/>
              </a:buClr>
              <a:buSzPts val="1800"/>
              <a:buChar char="•"/>
              <a:defRPr/>
            </a:lvl9pPr>
          </a:lstStyle>
          <a:p>
            <a:endParaRPr/>
          </a:p>
        </p:txBody>
      </p:sp>
      <p:sp>
        <p:nvSpPr>
          <p:cNvPr id="73" name="Google Shape;73;p74"/>
          <p:cNvSpPr txBox="1">
            <a:spLocks noGrp="1"/>
          </p:cNvSpPr>
          <p:nvPr>
            <p:ph type="body" idx="2"/>
          </p:nvPr>
        </p:nvSpPr>
        <p:spPr>
          <a:xfrm>
            <a:off x="6170804" y="1829996"/>
            <a:ext cx="5161003" cy="4362831"/>
          </a:xfrm>
          <a:prstGeom prst="rect">
            <a:avLst/>
          </a:prstGeom>
          <a:noFill/>
          <a:ln>
            <a:noFill/>
          </a:ln>
        </p:spPr>
        <p:txBody>
          <a:bodyPr spcFirstLastPara="1" wrap="square" lIns="91425" tIns="45700" rIns="91425" bIns="45700" anchor="t" anchorCtr="0">
            <a:normAutofit/>
          </a:bodyPr>
          <a:lstStyle>
            <a:lvl1pPr marL="520273" lvl="0" indent="-390204" algn="l">
              <a:lnSpc>
                <a:spcPct val="90000"/>
              </a:lnSpc>
              <a:spcBef>
                <a:spcPts val="1138"/>
              </a:spcBef>
              <a:spcAft>
                <a:spcPts val="0"/>
              </a:spcAft>
              <a:buClr>
                <a:schemeClr val="dk1"/>
              </a:buClr>
              <a:buSzPts val="1800"/>
              <a:buChar char="•"/>
              <a:defRPr/>
            </a:lvl1pPr>
            <a:lvl2pPr marL="1040545" lvl="1" indent="-390204" algn="l">
              <a:lnSpc>
                <a:spcPct val="90000"/>
              </a:lnSpc>
              <a:spcBef>
                <a:spcPts val="569"/>
              </a:spcBef>
              <a:spcAft>
                <a:spcPts val="0"/>
              </a:spcAft>
              <a:buClr>
                <a:schemeClr val="dk1"/>
              </a:buClr>
              <a:buSzPts val="1800"/>
              <a:buChar char="•"/>
              <a:defRPr/>
            </a:lvl2pPr>
            <a:lvl3pPr marL="1560818" lvl="2" indent="-390204" algn="l">
              <a:lnSpc>
                <a:spcPct val="90000"/>
              </a:lnSpc>
              <a:spcBef>
                <a:spcPts val="569"/>
              </a:spcBef>
              <a:spcAft>
                <a:spcPts val="0"/>
              </a:spcAft>
              <a:buClr>
                <a:schemeClr val="dk1"/>
              </a:buClr>
              <a:buSzPts val="1800"/>
              <a:buChar char="•"/>
              <a:defRPr/>
            </a:lvl3pPr>
            <a:lvl4pPr marL="2081090" lvl="3" indent="-390204" algn="l">
              <a:lnSpc>
                <a:spcPct val="90000"/>
              </a:lnSpc>
              <a:spcBef>
                <a:spcPts val="569"/>
              </a:spcBef>
              <a:spcAft>
                <a:spcPts val="0"/>
              </a:spcAft>
              <a:buClr>
                <a:schemeClr val="dk1"/>
              </a:buClr>
              <a:buSzPts val="1800"/>
              <a:buChar char="•"/>
              <a:defRPr/>
            </a:lvl4pPr>
            <a:lvl5pPr marL="2601362" lvl="4" indent="-390204" algn="l">
              <a:lnSpc>
                <a:spcPct val="90000"/>
              </a:lnSpc>
              <a:spcBef>
                <a:spcPts val="569"/>
              </a:spcBef>
              <a:spcAft>
                <a:spcPts val="0"/>
              </a:spcAft>
              <a:buClr>
                <a:schemeClr val="dk1"/>
              </a:buClr>
              <a:buSzPts val="1800"/>
              <a:buChar char="•"/>
              <a:defRPr/>
            </a:lvl5pPr>
            <a:lvl6pPr marL="3121635" lvl="5" indent="-390204" algn="l">
              <a:lnSpc>
                <a:spcPct val="90000"/>
              </a:lnSpc>
              <a:spcBef>
                <a:spcPts val="569"/>
              </a:spcBef>
              <a:spcAft>
                <a:spcPts val="0"/>
              </a:spcAft>
              <a:buClr>
                <a:schemeClr val="dk1"/>
              </a:buClr>
              <a:buSzPts val="1800"/>
              <a:buChar char="•"/>
              <a:defRPr/>
            </a:lvl6pPr>
            <a:lvl7pPr marL="3641907" lvl="6" indent="-390204" algn="l">
              <a:lnSpc>
                <a:spcPct val="90000"/>
              </a:lnSpc>
              <a:spcBef>
                <a:spcPts val="569"/>
              </a:spcBef>
              <a:spcAft>
                <a:spcPts val="0"/>
              </a:spcAft>
              <a:buClr>
                <a:schemeClr val="dk1"/>
              </a:buClr>
              <a:buSzPts val="1800"/>
              <a:buChar char="•"/>
              <a:defRPr/>
            </a:lvl7pPr>
            <a:lvl8pPr marL="4162179" lvl="7" indent="-390204" algn="l">
              <a:lnSpc>
                <a:spcPct val="90000"/>
              </a:lnSpc>
              <a:spcBef>
                <a:spcPts val="569"/>
              </a:spcBef>
              <a:spcAft>
                <a:spcPts val="0"/>
              </a:spcAft>
              <a:buClr>
                <a:schemeClr val="dk1"/>
              </a:buClr>
              <a:buSzPts val="1800"/>
              <a:buChar char="•"/>
              <a:defRPr/>
            </a:lvl8pPr>
            <a:lvl9pPr marL="4682452" lvl="8" indent="-390204" algn="l">
              <a:lnSpc>
                <a:spcPct val="90000"/>
              </a:lnSpc>
              <a:spcBef>
                <a:spcPts val="569"/>
              </a:spcBef>
              <a:spcAft>
                <a:spcPts val="0"/>
              </a:spcAft>
              <a:buClr>
                <a:schemeClr val="dk1"/>
              </a:buClr>
              <a:buSzPts val="1800"/>
              <a:buChar char="•"/>
              <a:defRPr/>
            </a:lvl9pPr>
          </a:lstStyle>
          <a:p>
            <a:endParaRPr/>
          </a:p>
        </p:txBody>
      </p:sp>
      <p:sp>
        <p:nvSpPr>
          <p:cNvPr id="74" name="Google Shape;74;p74"/>
          <p:cNvSpPr txBox="1">
            <a:spLocks noGrp="1"/>
          </p:cNvSpPr>
          <p:nvPr>
            <p:ph type="dt" idx="10"/>
          </p:nvPr>
        </p:nvSpPr>
        <p:spPr>
          <a:xfrm>
            <a:off x="836384" y="6373225"/>
            <a:ext cx="2738564" cy="3651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74"/>
          <p:cNvSpPr txBox="1">
            <a:spLocks noGrp="1"/>
          </p:cNvSpPr>
          <p:nvPr>
            <p:ph type="ftr" idx="11"/>
          </p:nvPr>
        </p:nvSpPr>
        <p:spPr>
          <a:xfrm>
            <a:off x="4030173" y="6373225"/>
            <a:ext cx="4107848" cy="3651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4"/>
          <p:cNvSpPr txBox="1">
            <a:spLocks noGrp="1"/>
          </p:cNvSpPr>
          <p:nvPr>
            <p:ph type="sldNum" idx="12"/>
          </p:nvPr>
        </p:nvSpPr>
        <p:spPr>
          <a:xfrm>
            <a:off x="8593243" y="6373225"/>
            <a:ext cx="2738564" cy="3651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75"/>
          <p:cNvSpPr txBox="1">
            <a:spLocks noGrp="1"/>
          </p:cNvSpPr>
          <p:nvPr>
            <p:ph type="title"/>
          </p:nvPr>
        </p:nvSpPr>
        <p:spPr>
          <a:xfrm>
            <a:off x="838191" y="366576"/>
            <a:ext cx="10495423" cy="13277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75"/>
          <p:cNvSpPr txBox="1">
            <a:spLocks noGrp="1"/>
          </p:cNvSpPr>
          <p:nvPr>
            <p:ph type="body" idx="1"/>
          </p:nvPr>
        </p:nvSpPr>
        <p:spPr>
          <a:xfrm>
            <a:off x="838189" y="1685672"/>
            <a:ext cx="5148359" cy="825517"/>
          </a:xfrm>
          <a:prstGeom prst="rect">
            <a:avLst/>
          </a:prstGeom>
          <a:noFill/>
          <a:ln>
            <a:noFill/>
          </a:ln>
        </p:spPr>
        <p:txBody>
          <a:bodyPr spcFirstLastPara="1" wrap="square" lIns="91425" tIns="45700" rIns="91425" bIns="45700" anchor="b" anchorCtr="0">
            <a:normAutofit/>
          </a:bodyPr>
          <a:lstStyle>
            <a:lvl1pPr marL="520273" lvl="0" indent="-260136" algn="l">
              <a:lnSpc>
                <a:spcPct val="90000"/>
              </a:lnSpc>
              <a:spcBef>
                <a:spcPts val="1138"/>
              </a:spcBef>
              <a:spcAft>
                <a:spcPts val="0"/>
              </a:spcAft>
              <a:buClr>
                <a:schemeClr val="dk1"/>
              </a:buClr>
              <a:buSzPts val="2400"/>
              <a:buNone/>
              <a:defRPr sz="2732" b="1"/>
            </a:lvl1pPr>
            <a:lvl2pPr marL="1040545" lvl="1" indent="-260136" algn="l">
              <a:lnSpc>
                <a:spcPct val="90000"/>
              </a:lnSpc>
              <a:spcBef>
                <a:spcPts val="569"/>
              </a:spcBef>
              <a:spcAft>
                <a:spcPts val="0"/>
              </a:spcAft>
              <a:buClr>
                <a:schemeClr val="dk1"/>
              </a:buClr>
              <a:buSzPts val="2000"/>
              <a:buNone/>
              <a:defRPr sz="2276" b="1"/>
            </a:lvl2pPr>
            <a:lvl3pPr marL="1560818" lvl="2" indent="-260136" algn="l">
              <a:lnSpc>
                <a:spcPct val="90000"/>
              </a:lnSpc>
              <a:spcBef>
                <a:spcPts val="569"/>
              </a:spcBef>
              <a:spcAft>
                <a:spcPts val="0"/>
              </a:spcAft>
              <a:buClr>
                <a:schemeClr val="dk1"/>
              </a:buClr>
              <a:buSzPts val="1800"/>
              <a:buNone/>
              <a:defRPr sz="2048" b="1"/>
            </a:lvl3pPr>
            <a:lvl4pPr marL="2081090" lvl="3" indent="-260136" algn="l">
              <a:lnSpc>
                <a:spcPct val="90000"/>
              </a:lnSpc>
              <a:spcBef>
                <a:spcPts val="569"/>
              </a:spcBef>
              <a:spcAft>
                <a:spcPts val="0"/>
              </a:spcAft>
              <a:buClr>
                <a:schemeClr val="dk1"/>
              </a:buClr>
              <a:buSzPts val="1600"/>
              <a:buNone/>
              <a:defRPr sz="1821" b="1"/>
            </a:lvl4pPr>
            <a:lvl5pPr marL="2601362" lvl="4" indent="-260136" algn="l">
              <a:lnSpc>
                <a:spcPct val="90000"/>
              </a:lnSpc>
              <a:spcBef>
                <a:spcPts val="569"/>
              </a:spcBef>
              <a:spcAft>
                <a:spcPts val="0"/>
              </a:spcAft>
              <a:buClr>
                <a:schemeClr val="dk1"/>
              </a:buClr>
              <a:buSzPts val="1600"/>
              <a:buNone/>
              <a:defRPr sz="1821" b="1"/>
            </a:lvl5pPr>
            <a:lvl6pPr marL="3121635" lvl="5" indent="-260136" algn="l">
              <a:lnSpc>
                <a:spcPct val="90000"/>
              </a:lnSpc>
              <a:spcBef>
                <a:spcPts val="569"/>
              </a:spcBef>
              <a:spcAft>
                <a:spcPts val="0"/>
              </a:spcAft>
              <a:buClr>
                <a:schemeClr val="dk1"/>
              </a:buClr>
              <a:buSzPts val="1600"/>
              <a:buNone/>
              <a:defRPr sz="1821" b="1"/>
            </a:lvl6pPr>
            <a:lvl7pPr marL="3641907" lvl="6" indent="-260136" algn="l">
              <a:lnSpc>
                <a:spcPct val="90000"/>
              </a:lnSpc>
              <a:spcBef>
                <a:spcPts val="569"/>
              </a:spcBef>
              <a:spcAft>
                <a:spcPts val="0"/>
              </a:spcAft>
              <a:buClr>
                <a:schemeClr val="dk1"/>
              </a:buClr>
              <a:buSzPts val="1600"/>
              <a:buNone/>
              <a:defRPr sz="1821" b="1"/>
            </a:lvl7pPr>
            <a:lvl8pPr marL="4162179" lvl="7" indent="-260136" algn="l">
              <a:lnSpc>
                <a:spcPct val="90000"/>
              </a:lnSpc>
              <a:spcBef>
                <a:spcPts val="569"/>
              </a:spcBef>
              <a:spcAft>
                <a:spcPts val="0"/>
              </a:spcAft>
              <a:buClr>
                <a:schemeClr val="dk1"/>
              </a:buClr>
              <a:buSzPts val="1600"/>
              <a:buNone/>
              <a:defRPr sz="1821" b="1"/>
            </a:lvl8pPr>
            <a:lvl9pPr marL="4682452" lvl="8" indent="-260136" algn="l">
              <a:lnSpc>
                <a:spcPct val="90000"/>
              </a:lnSpc>
              <a:spcBef>
                <a:spcPts val="569"/>
              </a:spcBef>
              <a:spcAft>
                <a:spcPts val="0"/>
              </a:spcAft>
              <a:buClr>
                <a:schemeClr val="dk1"/>
              </a:buClr>
              <a:buSzPts val="1600"/>
              <a:buNone/>
              <a:defRPr sz="1821" b="1"/>
            </a:lvl9pPr>
          </a:lstStyle>
          <a:p>
            <a:endParaRPr/>
          </a:p>
        </p:txBody>
      </p:sp>
      <p:sp>
        <p:nvSpPr>
          <p:cNvPr id="80" name="Google Shape;80;p75"/>
          <p:cNvSpPr txBox="1">
            <a:spLocks noGrp="1"/>
          </p:cNvSpPr>
          <p:nvPr>
            <p:ph type="body" idx="2"/>
          </p:nvPr>
        </p:nvSpPr>
        <p:spPr>
          <a:xfrm>
            <a:off x="838189" y="2511189"/>
            <a:ext cx="5148359" cy="3694623"/>
          </a:xfrm>
          <a:prstGeom prst="rect">
            <a:avLst/>
          </a:prstGeom>
          <a:noFill/>
          <a:ln>
            <a:noFill/>
          </a:ln>
        </p:spPr>
        <p:txBody>
          <a:bodyPr spcFirstLastPara="1" wrap="square" lIns="91425" tIns="45700" rIns="91425" bIns="45700" anchor="t" anchorCtr="0">
            <a:normAutofit/>
          </a:bodyPr>
          <a:lstStyle>
            <a:lvl1pPr marL="520273" lvl="0" indent="-390204" algn="l">
              <a:lnSpc>
                <a:spcPct val="90000"/>
              </a:lnSpc>
              <a:spcBef>
                <a:spcPts val="1138"/>
              </a:spcBef>
              <a:spcAft>
                <a:spcPts val="0"/>
              </a:spcAft>
              <a:buClr>
                <a:schemeClr val="dk1"/>
              </a:buClr>
              <a:buSzPts val="1800"/>
              <a:buChar char="•"/>
              <a:defRPr/>
            </a:lvl1pPr>
            <a:lvl2pPr marL="1040545" lvl="1" indent="-390204" algn="l">
              <a:lnSpc>
                <a:spcPct val="90000"/>
              </a:lnSpc>
              <a:spcBef>
                <a:spcPts val="569"/>
              </a:spcBef>
              <a:spcAft>
                <a:spcPts val="0"/>
              </a:spcAft>
              <a:buClr>
                <a:schemeClr val="dk1"/>
              </a:buClr>
              <a:buSzPts val="1800"/>
              <a:buChar char="•"/>
              <a:defRPr/>
            </a:lvl2pPr>
            <a:lvl3pPr marL="1560818" lvl="2" indent="-390204" algn="l">
              <a:lnSpc>
                <a:spcPct val="90000"/>
              </a:lnSpc>
              <a:spcBef>
                <a:spcPts val="569"/>
              </a:spcBef>
              <a:spcAft>
                <a:spcPts val="0"/>
              </a:spcAft>
              <a:buClr>
                <a:schemeClr val="dk1"/>
              </a:buClr>
              <a:buSzPts val="1800"/>
              <a:buChar char="•"/>
              <a:defRPr/>
            </a:lvl3pPr>
            <a:lvl4pPr marL="2081090" lvl="3" indent="-390204" algn="l">
              <a:lnSpc>
                <a:spcPct val="90000"/>
              </a:lnSpc>
              <a:spcBef>
                <a:spcPts val="569"/>
              </a:spcBef>
              <a:spcAft>
                <a:spcPts val="0"/>
              </a:spcAft>
              <a:buClr>
                <a:schemeClr val="dk1"/>
              </a:buClr>
              <a:buSzPts val="1800"/>
              <a:buChar char="•"/>
              <a:defRPr/>
            </a:lvl4pPr>
            <a:lvl5pPr marL="2601362" lvl="4" indent="-390204" algn="l">
              <a:lnSpc>
                <a:spcPct val="90000"/>
              </a:lnSpc>
              <a:spcBef>
                <a:spcPts val="569"/>
              </a:spcBef>
              <a:spcAft>
                <a:spcPts val="0"/>
              </a:spcAft>
              <a:buClr>
                <a:schemeClr val="dk1"/>
              </a:buClr>
              <a:buSzPts val="1800"/>
              <a:buChar char="•"/>
              <a:defRPr/>
            </a:lvl5pPr>
            <a:lvl6pPr marL="3121635" lvl="5" indent="-390204" algn="l">
              <a:lnSpc>
                <a:spcPct val="90000"/>
              </a:lnSpc>
              <a:spcBef>
                <a:spcPts val="569"/>
              </a:spcBef>
              <a:spcAft>
                <a:spcPts val="0"/>
              </a:spcAft>
              <a:buClr>
                <a:schemeClr val="dk1"/>
              </a:buClr>
              <a:buSzPts val="1800"/>
              <a:buChar char="•"/>
              <a:defRPr/>
            </a:lvl6pPr>
            <a:lvl7pPr marL="3641907" lvl="6" indent="-390204" algn="l">
              <a:lnSpc>
                <a:spcPct val="90000"/>
              </a:lnSpc>
              <a:spcBef>
                <a:spcPts val="569"/>
              </a:spcBef>
              <a:spcAft>
                <a:spcPts val="0"/>
              </a:spcAft>
              <a:buClr>
                <a:schemeClr val="dk1"/>
              </a:buClr>
              <a:buSzPts val="1800"/>
              <a:buChar char="•"/>
              <a:defRPr/>
            </a:lvl7pPr>
            <a:lvl8pPr marL="4162179" lvl="7" indent="-390204" algn="l">
              <a:lnSpc>
                <a:spcPct val="90000"/>
              </a:lnSpc>
              <a:spcBef>
                <a:spcPts val="569"/>
              </a:spcBef>
              <a:spcAft>
                <a:spcPts val="0"/>
              </a:spcAft>
              <a:buClr>
                <a:schemeClr val="dk1"/>
              </a:buClr>
              <a:buSzPts val="1800"/>
              <a:buChar char="•"/>
              <a:defRPr/>
            </a:lvl8pPr>
            <a:lvl9pPr marL="4682452" lvl="8" indent="-390204" algn="l">
              <a:lnSpc>
                <a:spcPct val="90000"/>
              </a:lnSpc>
              <a:spcBef>
                <a:spcPts val="569"/>
              </a:spcBef>
              <a:spcAft>
                <a:spcPts val="0"/>
              </a:spcAft>
              <a:buClr>
                <a:schemeClr val="dk1"/>
              </a:buClr>
              <a:buSzPts val="1800"/>
              <a:buChar char="•"/>
              <a:defRPr/>
            </a:lvl9pPr>
          </a:lstStyle>
          <a:p>
            <a:endParaRPr/>
          </a:p>
        </p:txBody>
      </p:sp>
      <p:sp>
        <p:nvSpPr>
          <p:cNvPr id="81" name="Google Shape;81;p75"/>
          <p:cNvSpPr txBox="1">
            <a:spLocks noGrp="1"/>
          </p:cNvSpPr>
          <p:nvPr>
            <p:ph type="body" idx="3"/>
          </p:nvPr>
        </p:nvSpPr>
        <p:spPr>
          <a:xfrm>
            <a:off x="6159964" y="1685672"/>
            <a:ext cx="5173649" cy="825517"/>
          </a:xfrm>
          <a:prstGeom prst="rect">
            <a:avLst/>
          </a:prstGeom>
          <a:noFill/>
          <a:ln>
            <a:noFill/>
          </a:ln>
        </p:spPr>
        <p:txBody>
          <a:bodyPr spcFirstLastPara="1" wrap="square" lIns="91425" tIns="45700" rIns="91425" bIns="45700" anchor="b" anchorCtr="0">
            <a:normAutofit/>
          </a:bodyPr>
          <a:lstStyle>
            <a:lvl1pPr marL="520273" lvl="0" indent="-260136" algn="l">
              <a:lnSpc>
                <a:spcPct val="90000"/>
              </a:lnSpc>
              <a:spcBef>
                <a:spcPts val="1138"/>
              </a:spcBef>
              <a:spcAft>
                <a:spcPts val="0"/>
              </a:spcAft>
              <a:buClr>
                <a:schemeClr val="dk1"/>
              </a:buClr>
              <a:buSzPts val="2400"/>
              <a:buNone/>
              <a:defRPr sz="2732" b="1"/>
            </a:lvl1pPr>
            <a:lvl2pPr marL="1040545" lvl="1" indent="-260136" algn="l">
              <a:lnSpc>
                <a:spcPct val="90000"/>
              </a:lnSpc>
              <a:spcBef>
                <a:spcPts val="569"/>
              </a:spcBef>
              <a:spcAft>
                <a:spcPts val="0"/>
              </a:spcAft>
              <a:buClr>
                <a:schemeClr val="dk1"/>
              </a:buClr>
              <a:buSzPts val="2000"/>
              <a:buNone/>
              <a:defRPr sz="2276" b="1"/>
            </a:lvl2pPr>
            <a:lvl3pPr marL="1560818" lvl="2" indent="-260136" algn="l">
              <a:lnSpc>
                <a:spcPct val="90000"/>
              </a:lnSpc>
              <a:spcBef>
                <a:spcPts val="569"/>
              </a:spcBef>
              <a:spcAft>
                <a:spcPts val="0"/>
              </a:spcAft>
              <a:buClr>
                <a:schemeClr val="dk1"/>
              </a:buClr>
              <a:buSzPts val="1800"/>
              <a:buNone/>
              <a:defRPr sz="2048" b="1"/>
            </a:lvl3pPr>
            <a:lvl4pPr marL="2081090" lvl="3" indent="-260136" algn="l">
              <a:lnSpc>
                <a:spcPct val="90000"/>
              </a:lnSpc>
              <a:spcBef>
                <a:spcPts val="569"/>
              </a:spcBef>
              <a:spcAft>
                <a:spcPts val="0"/>
              </a:spcAft>
              <a:buClr>
                <a:schemeClr val="dk1"/>
              </a:buClr>
              <a:buSzPts val="1600"/>
              <a:buNone/>
              <a:defRPr sz="1821" b="1"/>
            </a:lvl4pPr>
            <a:lvl5pPr marL="2601362" lvl="4" indent="-260136" algn="l">
              <a:lnSpc>
                <a:spcPct val="90000"/>
              </a:lnSpc>
              <a:spcBef>
                <a:spcPts val="569"/>
              </a:spcBef>
              <a:spcAft>
                <a:spcPts val="0"/>
              </a:spcAft>
              <a:buClr>
                <a:schemeClr val="dk1"/>
              </a:buClr>
              <a:buSzPts val="1600"/>
              <a:buNone/>
              <a:defRPr sz="1821" b="1"/>
            </a:lvl5pPr>
            <a:lvl6pPr marL="3121635" lvl="5" indent="-260136" algn="l">
              <a:lnSpc>
                <a:spcPct val="90000"/>
              </a:lnSpc>
              <a:spcBef>
                <a:spcPts val="569"/>
              </a:spcBef>
              <a:spcAft>
                <a:spcPts val="0"/>
              </a:spcAft>
              <a:buClr>
                <a:schemeClr val="dk1"/>
              </a:buClr>
              <a:buSzPts val="1600"/>
              <a:buNone/>
              <a:defRPr sz="1821" b="1"/>
            </a:lvl6pPr>
            <a:lvl7pPr marL="3641907" lvl="6" indent="-260136" algn="l">
              <a:lnSpc>
                <a:spcPct val="90000"/>
              </a:lnSpc>
              <a:spcBef>
                <a:spcPts val="569"/>
              </a:spcBef>
              <a:spcAft>
                <a:spcPts val="0"/>
              </a:spcAft>
              <a:buClr>
                <a:schemeClr val="dk1"/>
              </a:buClr>
              <a:buSzPts val="1600"/>
              <a:buNone/>
              <a:defRPr sz="1821" b="1"/>
            </a:lvl7pPr>
            <a:lvl8pPr marL="4162179" lvl="7" indent="-260136" algn="l">
              <a:lnSpc>
                <a:spcPct val="90000"/>
              </a:lnSpc>
              <a:spcBef>
                <a:spcPts val="569"/>
              </a:spcBef>
              <a:spcAft>
                <a:spcPts val="0"/>
              </a:spcAft>
              <a:buClr>
                <a:schemeClr val="dk1"/>
              </a:buClr>
              <a:buSzPts val="1600"/>
              <a:buNone/>
              <a:defRPr sz="1821" b="1"/>
            </a:lvl8pPr>
            <a:lvl9pPr marL="4682452" lvl="8" indent="-260136" algn="l">
              <a:lnSpc>
                <a:spcPct val="90000"/>
              </a:lnSpc>
              <a:spcBef>
                <a:spcPts val="569"/>
              </a:spcBef>
              <a:spcAft>
                <a:spcPts val="0"/>
              </a:spcAft>
              <a:buClr>
                <a:schemeClr val="dk1"/>
              </a:buClr>
              <a:buSzPts val="1600"/>
              <a:buNone/>
              <a:defRPr sz="1821" b="1"/>
            </a:lvl9pPr>
          </a:lstStyle>
          <a:p>
            <a:endParaRPr/>
          </a:p>
        </p:txBody>
      </p:sp>
      <p:sp>
        <p:nvSpPr>
          <p:cNvPr id="82" name="Google Shape;82;p75"/>
          <p:cNvSpPr txBox="1">
            <a:spLocks noGrp="1"/>
          </p:cNvSpPr>
          <p:nvPr>
            <p:ph type="body" idx="4"/>
          </p:nvPr>
        </p:nvSpPr>
        <p:spPr>
          <a:xfrm>
            <a:off x="6159964" y="2511189"/>
            <a:ext cx="5173649" cy="3694623"/>
          </a:xfrm>
          <a:prstGeom prst="rect">
            <a:avLst/>
          </a:prstGeom>
          <a:noFill/>
          <a:ln>
            <a:noFill/>
          </a:ln>
        </p:spPr>
        <p:txBody>
          <a:bodyPr spcFirstLastPara="1" wrap="square" lIns="91425" tIns="45700" rIns="91425" bIns="45700" anchor="t" anchorCtr="0">
            <a:normAutofit/>
          </a:bodyPr>
          <a:lstStyle>
            <a:lvl1pPr marL="520273" lvl="0" indent="-390204" algn="l">
              <a:lnSpc>
                <a:spcPct val="90000"/>
              </a:lnSpc>
              <a:spcBef>
                <a:spcPts val="1138"/>
              </a:spcBef>
              <a:spcAft>
                <a:spcPts val="0"/>
              </a:spcAft>
              <a:buClr>
                <a:schemeClr val="dk1"/>
              </a:buClr>
              <a:buSzPts val="1800"/>
              <a:buChar char="•"/>
              <a:defRPr/>
            </a:lvl1pPr>
            <a:lvl2pPr marL="1040545" lvl="1" indent="-390204" algn="l">
              <a:lnSpc>
                <a:spcPct val="90000"/>
              </a:lnSpc>
              <a:spcBef>
                <a:spcPts val="569"/>
              </a:spcBef>
              <a:spcAft>
                <a:spcPts val="0"/>
              </a:spcAft>
              <a:buClr>
                <a:schemeClr val="dk1"/>
              </a:buClr>
              <a:buSzPts val="1800"/>
              <a:buChar char="•"/>
              <a:defRPr/>
            </a:lvl2pPr>
            <a:lvl3pPr marL="1560818" lvl="2" indent="-390204" algn="l">
              <a:lnSpc>
                <a:spcPct val="90000"/>
              </a:lnSpc>
              <a:spcBef>
                <a:spcPts val="569"/>
              </a:spcBef>
              <a:spcAft>
                <a:spcPts val="0"/>
              </a:spcAft>
              <a:buClr>
                <a:schemeClr val="dk1"/>
              </a:buClr>
              <a:buSzPts val="1800"/>
              <a:buChar char="•"/>
              <a:defRPr/>
            </a:lvl3pPr>
            <a:lvl4pPr marL="2081090" lvl="3" indent="-390204" algn="l">
              <a:lnSpc>
                <a:spcPct val="90000"/>
              </a:lnSpc>
              <a:spcBef>
                <a:spcPts val="569"/>
              </a:spcBef>
              <a:spcAft>
                <a:spcPts val="0"/>
              </a:spcAft>
              <a:buClr>
                <a:schemeClr val="dk1"/>
              </a:buClr>
              <a:buSzPts val="1800"/>
              <a:buChar char="•"/>
              <a:defRPr/>
            </a:lvl4pPr>
            <a:lvl5pPr marL="2601362" lvl="4" indent="-390204" algn="l">
              <a:lnSpc>
                <a:spcPct val="90000"/>
              </a:lnSpc>
              <a:spcBef>
                <a:spcPts val="569"/>
              </a:spcBef>
              <a:spcAft>
                <a:spcPts val="0"/>
              </a:spcAft>
              <a:buClr>
                <a:schemeClr val="dk1"/>
              </a:buClr>
              <a:buSzPts val="1800"/>
              <a:buChar char="•"/>
              <a:defRPr/>
            </a:lvl5pPr>
            <a:lvl6pPr marL="3121635" lvl="5" indent="-390204" algn="l">
              <a:lnSpc>
                <a:spcPct val="90000"/>
              </a:lnSpc>
              <a:spcBef>
                <a:spcPts val="569"/>
              </a:spcBef>
              <a:spcAft>
                <a:spcPts val="0"/>
              </a:spcAft>
              <a:buClr>
                <a:schemeClr val="dk1"/>
              </a:buClr>
              <a:buSzPts val="1800"/>
              <a:buChar char="•"/>
              <a:defRPr/>
            </a:lvl6pPr>
            <a:lvl7pPr marL="3641907" lvl="6" indent="-390204" algn="l">
              <a:lnSpc>
                <a:spcPct val="90000"/>
              </a:lnSpc>
              <a:spcBef>
                <a:spcPts val="569"/>
              </a:spcBef>
              <a:spcAft>
                <a:spcPts val="0"/>
              </a:spcAft>
              <a:buClr>
                <a:schemeClr val="dk1"/>
              </a:buClr>
              <a:buSzPts val="1800"/>
              <a:buChar char="•"/>
              <a:defRPr/>
            </a:lvl7pPr>
            <a:lvl8pPr marL="4162179" lvl="7" indent="-390204" algn="l">
              <a:lnSpc>
                <a:spcPct val="90000"/>
              </a:lnSpc>
              <a:spcBef>
                <a:spcPts val="569"/>
              </a:spcBef>
              <a:spcAft>
                <a:spcPts val="0"/>
              </a:spcAft>
              <a:buClr>
                <a:schemeClr val="dk1"/>
              </a:buClr>
              <a:buSzPts val="1800"/>
              <a:buChar char="•"/>
              <a:defRPr/>
            </a:lvl8pPr>
            <a:lvl9pPr marL="4682452" lvl="8" indent="-390204" algn="l">
              <a:lnSpc>
                <a:spcPct val="90000"/>
              </a:lnSpc>
              <a:spcBef>
                <a:spcPts val="569"/>
              </a:spcBef>
              <a:spcAft>
                <a:spcPts val="0"/>
              </a:spcAft>
              <a:buClr>
                <a:schemeClr val="dk1"/>
              </a:buClr>
              <a:buSzPts val="1800"/>
              <a:buChar char="•"/>
              <a:defRPr/>
            </a:lvl9pPr>
          </a:lstStyle>
          <a:p>
            <a:endParaRPr/>
          </a:p>
        </p:txBody>
      </p:sp>
      <p:sp>
        <p:nvSpPr>
          <p:cNvPr id="83" name="Google Shape;83;p75"/>
          <p:cNvSpPr txBox="1">
            <a:spLocks noGrp="1"/>
          </p:cNvSpPr>
          <p:nvPr>
            <p:ph type="dt" idx="10"/>
          </p:nvPr>
        </p:nvSpPr>
        <p:spPr>
          <a:xfrm>
            <a:off x="836384" y="6373225"/>
            <a:ext cx="2738564" cy="3651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5"/>
          <p:cNvSpPr txBox="1">
            <a:spLocks noGrp="1"/>
          </p:cNvSpPr>
          <p:nvPr>
            <p:ph type="ftr" idx="11"/>
          </p:nvPr>
        </p:nvSpPr>
        <p:spPr>
          <a:xfrm>
            <a:off x="4030173" y="6373225"/>
            <a:ext cx="4107848" cy="3651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5"/>
          <p:cNvSpPr txBox="1">
            <a:spLocks noGrp="1"/>
          </p:cNvSpPr>
          <p:nvPr>
            <p:ph type="sldNum" idx="12"/>
          </p:nvPr>
        </p:nvSpPr>
        <p:spPr>
          <a:xfrm>
            <a:off x="8593243" y="6373225"/>
            <a:ext cx="2738564" cy="3651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76"/>
          <p:cNvSpPr txBox="1">
            <a:spLocks noGrp="1"/>
          </p:cNvSpPr>
          <p:nvPr>
            <p:ph type="title"/>
          </p:nvPr>
        </p:nvSpPr>
        <p:spPr>
          <a:xfrm>
            <a:off x="836385" y="366576"/>
            <a:ext cx="10495423" cy="13277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76"/>
          <p:cNvSpPr txBox="1">
            <a:spLocks noGrp="1"/>
          </p:cNvSpPr>
          <p:nvPr>
            <p:ph type="dt" idx="10"/>
          </p:nvPr>
        </p:nvSpPr>
        <p:spPr>
          <a:xfrm>
            <a:off x="836384" y="6373225"/>
            <a:ext cx="2738564" cy="3651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6"/>
          <p:cNvSpPr txBox="1">
            <a:spLocks noGrp="1"/>
          </p:cNvSpPr>
          <p:nvPr>
            <p:ph type="ftr" idx="11"/>
          </p:nvPr>
        </p:nvSpPr>
        <p:spPr>
          <a:xfrm>
            <a:off x="4030173" y="6373225"/>
            <a:ext cx="4107848" cy="3651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6"/>
          <p:cNvSpPr txBox="1">
            <a:spLocks noGrp="1"/>
          </p:cNvSpPr>
          <p:nvPr>
            <p:ph type="sldNum" idx="12"/>
          </p:nvPr>
        </p:nvSpPr>
        <p:spPr>
          <a:xfrm>
            <a:off x="8593243" y="6373225"/>
            <a:ext cx="2738564" cy="3651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77"/>
          <p:cNvSpPr txBox="1">
            <a:spLocks noGrp="1"/>
          </p:cNvSpPr>
          <p:nvPr>
            <p:ph type="dt" idx="10"/>
          </p:nvPr>
        </p:nvSpPr>
        <p:spPr>
          <a:xfrm>
            <a:off x="836384" y="6373225"/>
            <a:ext cx="2738564" cy="3651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77"/>
          <p:cNvSpPr txBox="1">
            <a:spLocks noGrp="1"/>
          </p:cNvSpPr>
          <p:nvPr>
            <p:ph type="ftr" idx="11"/>
          </p:nvPr>
        </p:nvSpPr>
        <p:spPr>
          <a:xfrm>
            <a:off x="4030173" y="6373225"/>
            <a:ext cx="4107848" cy="3651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7"/>
          <p:cNvSpPr txBox="1">
            <a:spLocks noGrp="1"/>
          </p:cNvSpPr>
          <p:nvPr>
            <p:ph type="sldNum" idx="12"/>
          </p:nvPr>
        </p:nvSpPr>
        <p:spPr>
          <a:xfrm>
            <a:off x="8593243" y="6373225"/>
            <a:ext cx="2738564" cy="3651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5"/>
        <p:cNvGrpSpPr/>
        <p:nvPr/>
      </p:nvGrpSpPr>
      <p:grpSpPr>
        <a:xfrm>
          <a:off x="0" y="0"/>
          <a:ext cx="0" cy="0"/>
          <a:chOff x="0" y="0"/>
          <a:chExt cx="0" cy="0"/>
        </a:xfrm>
      </p:grpSpPr>
      <p:sp>
        <p:nvSpPr>
          <p:cNvPr id="96" name="Google Shape;96;p78"/>
          <p:cNvSpPr txBox="1">
            <a:spLocks noGrp="1"/>
          </p:cNvSpPr>
          <p:nvPr>
            <p:ph type="title"/>
          </p:nvPr>
        </p:nvSpPr>
        <p:spPr>
          <a:xfrm>
            <a:off x="836385" y="366576"/>
            <a:ext cx="10495423" cy="13277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78"/>
          <p:cNvSpPr txBox="1">
            <a:spLocks noGrp="1"/>
          </p:cNvSpPr>
          <p:nvPr>
            <p:ph type="body" idx="1"/>
          </p:nvPr>
        </p:nvSpPr>
        <p:spPr>
          <a:xfrm rot="5400000">
            <a:off x="3902681" y="-1236302"/>
            <a:ext cx="4362831" cy="10495423"/>
          </a:xfrm>
          <a:prstGeom prst="rect">
            <a:avLst/>
          </a:prstGeom>
          <a:noFill/>
          <a:ln>
            <a:noFill/>
          </a:ln>
        </p:spPr>
        <p:txBody>
          <a:bodyPr spcFirstLastPara="1" wrap="square" lIns="91425" tIns="45700" rIns="91425" bIns="45700" anchor="t" anchorCtr="0">
            <a:normAutofit/>
          </a:bodyPr>
          <a:lstStyle>
            <a:lvl1pPr marL="520273" lvl="0" indent="-390204" algn="l">
              <a:lnSpc>
                <a:spcPct val="90000"/>
              </a:lnSpc>
              <a:spcBef>
                <a:spcPts val="1138"/>
              </a:spcBef>
              <a:spcAft>
                <a:spcPts val="0"/>
              </a:spcAft>
              <a:buClr>
                <a:schemeClr val="dk1"/>
              </a:buClr>
              <a:buSzPts val="1800"/>
              <a:buChar char="•"/>
              <a:defRPr/>
            </a:lvl1pPr>
            <a:lvl2pPr marL="1040545" lvl="1" indent="-390204" algn="l">
              <a:lnSpc>
                <a:spcPct val="90000"/>
              </a:lnSpc>
              <a:spcBef>
                <a:spcPts val="569"/>
              </a:spcBef>
              <a:spcAft>
                <a:spcPts val="0"/>
              </a:spcAft>
              <a:buClr>
                <a:schemeClr val="dk1"/>
              </a:buClr>
              <a:buSzPts val="1800"/>
              <a:buChar char="•"/>
              <a:defRPr/>
            </a:lvl2pPr>
            <a:lvl3pPr marL="1560818" lvl="2" indent="-390204" algn="l">
              <a:lnSpc>
                <a:spcPct val="90000"/>
              </a:lnSpc>
              <a:spcBef>
                <a:spcPts val="569"/>
              </a:spcBef>
              <a:spcAft>
                <a:spcPts val="0"/>
              </a:spcAft>
              <a:buClr>
                <a:schemeClr val="dk1"/>
              </a:buClr>
              <a:buSzPts val="1800"/>
              <a:buChar char="•"/>
              <a:defRPr/>
            </a:lvl3pPr>
            <a:lvl4pPr marL="2081090" lvl="3" indent="-390204" algn="l">
              <a:lnSpc>
                <a:spcPct val="90000"/>
              </a:lnSpc>
              <a:spcBef>
                <a:spcPts val="569"/>
              </a:spcBef>
              <a:spcAft>
                <a:spcPts val="0"/>
              </a:spcAft>
              <a:buClr>
                <a:schemeClr val="dk1"/>
              </a:buClr>
              <a:buSzPts val="1800"/>
              <a:buChar char="•"/>
              <a:defRPr/>
            </a:lvl4pPr>
            <a:lvl5pPr marL="2601362" lvl="4" indent="-390204" algn="l">
              <a:lnSpc>
                <a:spcPct val="90000"/>
              </a:lnSpc>
              <a:spcBef>
                <a:spcPts val="569"/>
              </a:spcBef>
              <a:spcAft>
                <a:spcPts val="0"/>
              </a:spcAft>
              <a:buClr>
                <a:schemeClr val="dk1"/>
              </a:buClr>
              <a:buSzPts val="1800"/>
              <a:buChar char="•"/>
              <a:defRPr/>
            </a:lvl5pPr>
            <a:lvl6pPr marL="3121635" lvl="5" indent="-390204" algn="l">
              <a:lnSpc>
                <a:spcPct val="90000"/>
              </a:lnSpc>
              <a:spcBef>
                <a:spcPts val="569"/>
              </a:spcBef>
              <a:spcAft>
                <a:spcPts val="0"/>
              </a:spcAft>
              <a:buClr>
                <a:schemeClr val="dk1"/>
              </a:buClr>
              <a:buSzPts val="1800"/>
              <a:buChar char="•"/>
              <a:defRPr/>
            </a:lvl6pPr>
            <a:lvl7pPr marL="3641907" lvl="6" indent="-390204" algn="l">
              <a:lnSpc>
                <a:spcPct val="90000"/>
              </a:lnSpc>
              <a:spcBef>
                <a:spcPts val="569"/>
              </a:spcBef>
              <a:spcAft>
                <a:spcPts val="0"/>
              </a:spcAft>
              <a:buClr>
                <a:schemeClr val="dk1"/>
              </a:buClr>
              <a:buSzPts val="1800"/>
              <a:buChar char="•"/>
              <a:defRPr/>
            </a:lvl7pPr>
            <a:lvl8pPr marL="4162179" lvl="7" indent="-390204" algn="l">
              <a:lnSpc>
                <a:spcPct val="90000"/>
              </a:lnSpc>
              <a:spcBef>
                <a:spcPts val="569"/>
              </a:spcBef>
              <a:spcAft>
                <a:spcPts val="0"/>
              </a:spcAft>
              <a:buClr>
                <a:schemeClr val="dk1"/>
              </a:buClr>
              <a:buSzPts val="1800"/>
              <a:buChar char="•"/>
              <a:defRPr/>
            </a:lvl8pPr>
            <a:lvl9pPr marL="4682452" lvl="8" indent="-390204" algn="l">
              <a:lnSpc>
                <a:spcPct val="90000"/>
              </a:lnSpc>
              <a:spcBef>
                <a:spcPts val="569"/>
              </a:spcBef>
              <a:spcAft>
                <a:spcPts val="0"/>
              </a:spcAft>
              <a:buClr>
                <a:schemeClr val="dk1"/>
              </a:buClr>
              <a:buSzPts val="1800"/>
              <a:buChar char="•"/>
              <a:defRPr/>
            </a:lvl9pPr>
          </a:lstStyle>
          <a:p>
            <a:endParaRPr/>
          </a:p>
        </p:txBody>
      </p:sp>
      <p:sp>
        <p:nvSpPr>
          <p:cNvPr id="98" name="Google Shape;98;p78"/>
          <p:cNvSpPr txBox="1">
            <a:spLocks noGrp="1"/>
          </p:cNvSpPr>
          <p:nvPr>
            <p:ph type="dt" idx="10"/>
          </p:nvPr>
        </p:nvSpPr>
        <p:spPr>
          <a:xfrm>
            <a:off x="836384" y="6373225"/>
            <a:ext cx="2738564" cy="3651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78"/>
          <p:cNvSpPr txBox="1">
            <a:spLocks noGrp="1"/>
          </p:cNvSpPr>
          <p:nvPr>
            <p:ph type="ftr" idx="11"/>
          </p:nvPr>
        </p:nvSpPr>
        <p:spPr>
          <a:xfrm>
            <a:off x="4030173" y="6373225"/>
            <a:ext cx="4107848" cy="3651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78"/>
          <p:cNvSpPr txBox="1">
            <a:spLocks noGrp="1"/>
          </p:cNvSpPr>
          <p:nvPr>
            <p:ph type="sldNum" idx="12"/>
          </p:nvPr>
        </p:nvSpPr>
        <p:spPr>
          <a:xfrm>
            <a:off x="8593243" y="6373225"/>
            <a:ext cx="2738564" cy="3651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1"/>
        <p:cNvGrpSpPr/>
        <p:nvPr/>
      </p:nvGrpSpPr>
      <p:grpSpPr>
        <a:xfrm>
          <a:off x="0" y="0"/>
          <a:ext cx="0" cy="0"/>
          <a:chOff x="0" y="0"/>
          <a:chExt cx="0" cy="0"/>
        </a:xfrm>
      </p:grpSpPr>
      <p:sp>
        <p:nvSpPr>
          <p:cNvPr id="102" name="Google Shape;102;p79"/>
          <p:cNvSpPr txBox="1">
            <a:spLocks noGrp="1"/>
          </p:cNvSpPr>
          <p:nvPr>
            <p:ph type="title"/>
          </p:nvPr>
        </p:nvSpPr>
        <p:spPr>
          <a:xfrm rot="5400000">
            <a:off x="7107206" y="1968226"/>
            <a:ext cx="5826248" cy="26229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79"/>
          <p:cNvSpPr txBox="1">
            <a:spLocks noGrp="1"/>
          </p:cNvSpPr>
          <p:nvPr>
            <p:ph type="body" idx="1"/>
          </p:nvPr>
        </p:nvSpPr>
        <p:spPr>
          <a:xfrm rot="5400000">
            <a:off x="1772786" y="-569824"/>
            <a:ext cx="5826248" cy="7699052"/>
          </a:xfrm>
          <a:prstGeom prst="rect">
            <a:avLst/>
          </a:prstGeom>
          <a:noFill/>
          <a:ln>
            <a:noFill/>
          </a:ln>
        </p:spPr>
        <p:txBody>
          <a:bodyPr spcFirstLastPara="1" wrap="square" lIns="91425" tIns="45700" rIns="91425" bIns="45700" anchor="t" anchorCtr="0">
            <a:normAutofit/>
          </a:bodyPr>
          <a:lstStyle>
            <a:lvl1pPr marL="520273" lvl="0" indent="-390204" algn="l">
              <a:lnSpc>
                <a:spcPct val="90000"/>
              </a:lnSpc>
              <a:spcBef>
                <a:spcPts val="1138"/>
              </a:spcBef>
              <a:spcAft>
                <a:spcPts val="0"/>
              </a:spcAft>
              <a:buClr>
                <a:schemeClr val="dk1"/>
              </a:buClr>
              <a:buSzPts val="1800"/>
              <a:buChar char="•"/>
              <a:defRPr/>
            </a:lvl1pPr>
            <a:lvl2pPr marL="1040545" lvl="1" indent="-390204" algn="l">
              <a:lnSpc>
                <a:spcPct val="90000"/>
              </a:lnSpc>
              <a:spcBef>
                <a:spcPts val="569"/>
              </a:spcBef>
              <a:spcAft>
                <a:spcPts val="0"/>
              </a:spcAft>
              <a:buClr>
                <a:schemeClr val="dk1"/>
              </a:buClr>
              <a:buSzPts val="1800"/>
              <a:buChar char="•"/>
              <a:defRPr/>
            </a:lvl2pPr>
            <a:lvl3pPr marL="1560818" lvl="2" indent="-390204" algn="l">
              <a:lnSpc>
                <a:spcPct val="90000"/>
              </a:lnSpc>
              <a:spcBef>
                <a:spcPts val="569"/>
              </a:spcBef>
              <a:spcAft>
                <a:spcPts val="0"/>
              </a:spcAft>
              <a:buClr>
                <a:schemeClr val="dk1"/>
              </a:buClr>
              <a:buSzPts val="1800"/>
              <a:buChar char="•"/>
              <a:defRPr/>
            </a:lvl3pPr>
            <a:lvl4pPr marL="2081090" lvl="3" indent="-390204" algn="l">
              <a:lnSpc>
                <a:spcPct val="90000"/>
              </a:lnSpc>
              <a:spcBef>
                <a:spcPts val="569"/>
              </a:spcBef>
              <a:spcAft>
                <a:spcPts val="0"/>
              </a:spcAft>
              <a:buClr>
                <a:schemeClr val="dk1"/>
              </a:buClr>
              <a:buSzPts val="1800"/>
              <a:buChar char="•"/>
              <a:defRPr/>
            </a:lvl4pPr>
            <a:lvl5pPr marL="2601362" lvl="4" indent="-390204" algn="l">
              <a:lnSpc>
                <a:spcPct val="90000"/>
              </a:lnSpc>
              <a:spcBef>
                <a:spcPts val="569"/>
              </a:spcBef>
              <a:spcAft>
                <a:spcPts val="0"/>
              </a:spcAft>
              <a:buClr>
                <a:schemeClr val="dk1"/>
              </a:buClr>
              <a:buSzPts val="1800"/>
              <a:buChar char="•"/>
              <a:defRPr/>
            </a:lvl5pPr>
            <a:lvl6pPr marL="3121635" lvl="5" indent="-390204" algn="l">
              <a:lnSpc>
                <a:spcPct val="90000"/>
              </a:lnSpc>
              <a:spcBef>
                <a:spcPts val="569"/>
              </a:spcBef>
              <a:spcAft>
                <a:spcPts val="0"/>
              </a:spcAft>
              <a:buClr>
                <a:schemeClr val="dk1"/>
              </a:buClr>
              <a:buSzPts val="1800"/>
              <a:buChar char="•"/>
              <a:defRPr/>
            </a:lvl6pPr>
            <a:lvl7pPr marL="3641907" lvl="6" indent="-390204" algn="l">
              <a:lnSpc>
                <a:spcPct val="90000"/>
              </a:lnSpc>
              <a:spcBef>
                <a:spcPts val="569"/>
              </a:spcBef>
              <a:spcAft>
                <a:spcPts val="0"/>
              </a:spcAft>
              <a:buClr>
                <a:schemeClr val="dk1"/>
              </a:buClr>
              <a:buSzPts val="1800"/>
              <a:buChar char="•"/>
              <a:defRPr/>
            </a:lvl7pPr>
            <a:lvl8pPr marL="4162179" lvl="7" indent="-390204" algn="l">
              <a:lnSpc>
                <a:spcPct val="90000"/>
              </a:lnSpc>
              <a:spcBef>
                <a:spcPts val="569"/>
              </a:spcBef>
              <a:spcAft>
                <a:spcPts val="0"/>
              </a:spcAft>
              <a:buClr>
                <a:schemeClr val="dk1"/>
              </a:buClr>
              <a:buSzPts val="1800"/>
              <a:buChar char="•"/>
              <a:defRPr/>
            </a:lvl8pPr>
            <a:lvl9pPr marL="4682452" lvl="8" indent="-390204" algn="l">
              <a:lnSpc>
                <a:spcPct val="90000"/>
              </a:lnSpc>
              <a:spcBef>
                <a:spcPts val="569"/>
              </a:spcBef>
              <a:spcAft>
                <a:spcPts val="0"/>
              </a:spcAft>
              <a:buClr>
                <a:schemeClr val="dk1"/>
              </a:buClr>
              <a:buSzPts val="1800"/>
              <a:buChar char="•"/>
              <a:defRPr/>
            </a:lvl9pPr>
          </a:lstStyle>
          <a:p>
            <a:endParaRPr/>
          </a:p>
        </p:txBody>
      </p:sp>
      <p:sp>
        <p:nvSpPr>
          <p:cNvPr id="104" name="Google Shape;104;p79"/>
          <p:cNvSpPr txBox="1">
            <a:spLocks noGrp="1"/>
          </p:cNvSpPr>
          <p:nvPr>
            <p:ph type="dt" idx="10"/>
          </p:nvPr>
        </p:nvSpPr>
        <p:spPr>
          <a:xfrm>
            <a:off x="836384" y="6373225"/>
            <a:ext cx="2738564" cy="3651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79"/>
          <p:cNvSpPr txBox="1">
            <a:spLocks noGrp="1"/>
          </p:cNvSpPr>
          <p:nvPr>
            <p:ph type="ftr" idx="11"/>
          </p:nvPr>
        </p:nvSpPr>
        <p:spPr>
          <a:xfrm>
            <a:off x="4030173" y="6373225"/>
            <a:ext cx="4107848" cy="3651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79"/>
          <p:cNvSpPr txBox="1">
            <a:spLocks noGrp="1"/>
          </p:cNvSpPr>
          <p:nvPr>
            <p:ph type="sldNum" idx="12"/>
          </p:nvPr>
        </p:nvSpPr>
        <p:spPr>
          <a:xfrm>
            <a:off x="8593243" y="6373225"/>
            <a:ext cx="2738564" cy="3651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
        <p:cNvGrpSpPr/>
        <p:nvPr/>
      </p:nvGrpSpPr>
      <p:grpSpPr>
        <a:xfrm>
          <a:off x="0" y="0"/>
          <a:ext cx="0" cy="0"/>
          <a:chOff x="0" y="0"/>
          <a:chExt cx="0" cy="0"/>
        </a:xfrm>
      </p:grpSpPr>
      <p:sp>
        <p:nvSpPr>
          <p:cNvPr id="23" name="Google Shape;23;p70"/>
          <p:cNvSpPr txBox="1">
            <a:spLocks noGrp="1"/>
          </p:cNvSpPr>
          <p:nvPr>
            <p:ph type="title"/>
          </p:nvPr>
        </p:nvSpPr>
        <p:spPr>
          <a:xfrm>
            <a:off x="1931647" y="1442167"/>
            <a:ext cx="8304897" cy="809212"/>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5235" b="1" i="0">
                <a:solidFill>
                  <a:srgbClr val="7CACD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70"/>
          <p:cNvSpPr txBox="1">
            <a:spLocks noGrp="1"/>
          </p:cNvSpPr>
          <p:nvPr>
            <p:ph type="ftr" idx="11"/>
          </p:nvPr>
        </p:nvSpPr>
        <p:spPr>
          <a:xfrm>
            <a:off x="4137184" y="6394181"/>
            <a:ext cx="3893820" cy="316586"/>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0"/>
          <p:cNvSpPr txBox="1">
            <a:spLocks noGrp="1"/>
          </p:cNvSpPr>
          <p:nvPr>
            <p:ph type="dt" idx="10"/>
          </p:nvPr>
        </p:nvSpPr>
        <p:spPr>
          <a:xfrm>
            <a:off x="608410" y="6394181"/>
            <a:ext cx="2798683" cy="31658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0"/>
          <p:cNvSpPr txBox="1">
            <a:spLocks noGrp="1"/>
          </p:cNvSpPr>
          <p:nvPr>
            <p:ph type="sldNum" idx="12"/>
          </p:nvPr>
        </p:nvSpPr>
        <p:spPr>
          <a:xfrm>
            <a:off x="8761095" y="6394182"/>
            <a:ext cx="2798683" cy="316586"/>
          </a:xfrm>
          <a:prstGeom prst="rect">
            <a:avLst/>
          </a:prstGeom>
          <a:noFill/>
          <a:ln>
            <a:noFill/>
          </a:ln>
        </p:spPr>
        <p:txBody>
          <a:bodyPr spcFirstLastPara="1" wrap="square" lIns="0" tIns="0" rIns="0" bIns="0" anchor="t" anchorCtr="0">
            <a:spAutoFit/>
          </a:bodyPr>
          <a:lstStyle>
            <a:lvl1pPr marL="0" lvl="0" indent="0" algn="r">
              <a:spcBef>
                <a:spcPts val="0"/>
              </a:spcBef>
              <a:buNone/>
              <a:defRPr sz="2048">
                <a:solidFill>
                  <a:srgbClr val="888888"/>
                </a:solidFill>
                <a:latin typeface="Calibri"/>
                <a:ea typeface="Calibri"/>
                <a:cs typeface="Calibri"/>
                <a:sym typeface="Calibri"/>
              </a:defRPr>
            </a:lvl1pPr>
            <a:lvl2pPr marL="0" lvl="1" indent="0" algn="r">
              <a:spcBef>
                <a:spcPts val="0"/>
              </a:spcBef>
              <a:buNone/>
              <a:defRPr sz="2048">
                <a:solidFill>
                  <a:srgbClr val="888888"/>
                </a:solidFill>
                <a:latin typeface="Calibri"/>
                <a:ea typeface="Calibri"/>
                <a:cs typeface="Calibri"/>
                <a:sym typeface="Calibri"/>
              </a:defRPr>
            </a:lvl2pPr>
            <a:lvl3pPr marL="0" lvl="2" indent="0" algn="r">
              <a:spcBef>
                <a:spcPts val="0"/>
              </a:spcBef>
              <a:buNone/>
              <a:defRPr sz="2048">
                <a:solidFill>
                  <a:srgbClr val="888888"/>
                </a:solidFill>
                <a:latin typeface="Calibri"/>
                <a:ea typeface="Calibri"/>
                <a:cs typeface="Calibri"/>
                <a:sym typeface="Calibri"/>
              </a:defRPr>
            </a:lvl3pPr>
            <a:lvl4pPr marL="0" lvl="3" indent="0" algn="r">
              <a:spcBef>
                <a:spcPts val="0"/>
              </a:spcBef>
              <a:buNone/>
              <a:defRPr sz="2048">
                <a:solidFill>
                  <a:srgbClr val="888888"/>
                </a:solidFill>
                <a:latin typeface="Calibri"/>
                <a:ea typeface="Calibri"/>
                <a:cs typeface="Calibri"/>
                <a:sym typeface="Calibri"/>
              </a:defRPr>
            </a:lvl4pPr>
            <a:lvl5pPr marL="0" lvl="4" indent="0" algn="r">
              <a:spcBef>
                <a:spcPts val="0"/>
              </a:spcBef>
              <a:buNone/>
              <a:defRPr sz="2048">
                <a:solidFill>
                  <a:srgbClr val="888888"/>
                </a:solidFill>
                <a:latin typeface="Calibri"/>
                <a:ea typeface="Calibri"/>
                <a:cs typeface="Calibri"/>
                <a:sym typeface="Calibri"/>
              </a:defRPr>
            </a:lvl5pPr>
            <a:lvl6pPr marL="0" lvl="5" indent="0" algn="r">
              <a:spcBef>
                <a:spcPts val="0"/>
              </a:spcBef>
              <a:buNone/>
              <a:defRPr sz="2048">
                <a:solidFill>
                  <a:srgbClr val="888888"/>
                </a:solidFill>
                <a:latin typeface="Calibri"/>
                <a:ea typeface="Calibri"/>
                <a:cs typeface="Calibri"/>
                <a:sym typeface="Calibri"/>
              </a:defRPr>
            </a:lvl6pPr>
            <a:lvl7pPr marL="0" lvl="6" indent="0" algn="r">
              <a:spcBef>
                <a:spcPts val="0"/>
              </a:spcBef>
              <a:buNone/>
              <a:defRPr sz="2048">
                <a:solidFill>
                  <a:srgbClr val="888888"/>
                </a:solidFill>
                <a:latin typeface="Calibri"/>
                <a:ea typeface="Calibri"/>
                <a:cs typeface="Calibri"/>
                <a:sym typeface="Calibri"/>
              </a:defRPr>
            </a:lvl7pPr>
            <a:lvl8pPr marL="0" lvl="7" indent="0" algn="r">
              <a:spcBef>
                <a:spcPts val="0"/>
              </a:spcBef>
              <a:buNone/>
              <a:defRPr sz="2048">
                <a:solidFill>
                  <a:srgbClr val="888888"/>
                </a:solidFill>
                <a:latin typeface="Calibri"/>
                <a:ea typeface="Calibri"/>
                <a:cs typeface="Calibri"/>
                <a:sym typeface="Calibri"/>
              </a:defRPr>
            </a:lvl8pPr>
            <a:lvl9pPr marL="0" lvl="8" indent="0" algn="r">
              <a:spcBef>
                <a:spcPts val="0"/>
              </a:spcBef>
              <a:buNone/>
              <a:defRPr sz="2048">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Cover Slide ">
    <p:spTree>
      <p:nvGrpSpPr>
        <p:cNvPr id="1" name=""/>
        <p:cNvGrpSpPr/>
        <p:nvPr/>
      </p:nvGrpSpPr>
      <p:grpSpPr>
        <a:xfrm>
          <a:off x="0" y="0"/>
          <a:ext cx="0" cy="0"/>
          <a:chOff x="0" y="0"/>
          <a:chExt cx="0" cy="0"/>
        </a:xfrm>
      </p:grpSpPr>
      <p:sp>
        <p:nvSpPr>
          <p:cNvPr id="204" name="Picture Placeholder 203">
            <a:extLst>
              <a:ext uri="{FF2B5EF4-FFF2-40B4-BE49-F238E27FC236}">
                <a16:creationId xmlns:a16="http://schemas.microsoft.com/office/drawing/2014/main" id="{92008537-0EC7-43D0-263F-F065A14D8E63}"/>
              </a:ext>
            </a:extLst>
          </p:cNvPr>
          <p:cNvSpPr>
            <a:spLocks noGrp="1"/>
          </p:cNvSpPr>
          <p:nvPr>
            <p:ph type="pic" sz="quarter" idx="44" hasCustomPrompt="1"/>
          </p:nvPr>
        </p:nvSpPr>
        <p:spPr>
          <a:xfrm>
            <a:off x="486513" y="658077"/>
            <a:ext cx="11295914" cy="3946401"/>
          </a:xfrm>
          <a:custGeom>
            <a:avLst/>
            <a:gdLst>
              <a:gd name="connsiteX0" fmla="*/ 0 w 11318019"/>
              <a:gd name="connsiteY0" fmla="*/ 0 h 3936378"/>
              <a:gd name="connsiteX1" fmla="*/ 8099283 w 11318019"/>
              <a:gd name="connsiteY1" fmla="*/ 0 h 3936378"/>
              <a:gd name="connsiteX2" fmla="*/ 8099283 w 11318019"/>
              <a:gd name="connsiteY2" fmla="*/ 2006118 h 3936378"/>
              <a:gd name="connsiteX3" fmla="*/ 10752692 w 11318019"/>
              <a:gd name="connsiteY3" fmla="*/ 2006118 h 3936378"/>
              <a:gd name="connsiteX4" fmla="*/ 10752692 w 11318019"/>
              <a:gd name="connsiteY4" fmla="*/ 0 h 3936378"/>
              <a:gd name="connsiteX5" fmla="*/ 11318019 w 11318019"/>
              <a:gd name="connsiteY5" fmla="*/ 0 h 3936378"/>
              <a:gd name="connsiteX6" fmla="*/ 11318019 w 11318019"/>
              <a:gd name="connsiteY6" fmla="*/ 3936378 h 3936378"/>
              <a:gd name="connsiteX7" fmla="*/ 0 w 11318019"/>
              <a:gd name="connsiteY7" fmla="*/ 3936378 h 393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8019" h="3936378">
                <a:moveTo>
                  <a:pt x="0" y="0"/>
                </a:moveTo>
                <a:lnTo>
                  <a:pt x="8099283" y="0"/>
                </a:lnTo>
                <a:lnTo>
                  <a:pt x="8099283" y="2006118"/>
                </a:lnTo>
                <a:lnTo>
                  <a:pt x="10752692" y="2006118"/>
                </a:lnTo>
                <a:lnTo>
                  <a:pt x="10752692" y="0"/>
                </a:lnTo>
                <a:lnTo>
                  <a:pt x="11318019" y="0"/>
                </a:lnTo>
                <a:lnTo>
                  <a:pt x="11318019" y="3936378"/>
                </a:lnTo>
                <a:lnTo>
                  <a:pt x="0" y="3936378"/>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205" name="Freeform 204">
            <a:extLst>
              <a:ext uri="{FF2B5EF4-FFF2-40B4-BE49-F238E27FC236}">
                <a16:creationId xmlns:a16="http://schemas.microsoft.com/office/drawing/2014/main" id="{669BBDA4-4032-5623-1217-02BB7DEE19B7}"/>
              </a:ext>
            </a:extLst>
          </p:cNvPr>
          <p:cNvSpPr/>
          <p:nvPr userDrawn="1"/>
        </p:nvSpPr>
        <p:spPr>
          <a:xfrm>
            <a:off x="8569977" y="4"/>
            <a:ext cx="2648227" cy="2669301"/>
          </a:xfrm>
          <a:custGeom>
            <a:avLst/>
            <a:gdLst>
              <a:gd name="connsiteX0" fmla="*/ 0 w 1483995"/>
              <a:gd name="connsiteY0" fmla="*/ 0 h 1489091"/>
              <a:gd name="connsiteX1" fmla="*/ 1483995 w 1483995"/>
              <a:gd name="connsiteY1" fmla="*/ 0 h 1489091"/>
              <a:gd name="connsiteX2" fmla="*/ 1483995 w 1483995"/>
              <a:gd name="connsiteY2" fmla="*/ 1489092 h 1489091"/>
              <a:gd name="connsiteX3" fmla="*/ 0 w 1483995"/>
              <a:gd name="connsiteY3" fmla="*/ 1489092 h 1489091"/>
            </a:gdLst>
            <a:ahLst/>
            <a:cxnLst>
              <a:cxn ang="0">
                <a:pos x="connsiteX0" y="connsiteY0"/>
              </a:cxn>
              <a:cxn ang="0">
                <a:pos x="connsiteX1" y="connsiteY1"/>
              </a:cxn>
              <a:cxn ang="0">
                <a:pos x="connsiteX2" y="connsiteY2"/>
              </a:cxn>
              <a:cxn ang="0">
                <a:pos x="connsiteX3" y="connsiteY3"/>
              </a:cxn>
            </a:cxnLst>
            <a:rect l="l" t="t" r="r" b="b"/>
            <a:pathLst>
              <a:path w="1483995" h="1489091">
                <a:moveTo>
                  <a:pt x="0" y="0"/>
                </a:moveTo>
                <a:lnTo>
                  <a:pt x="1483995" y="0"/>
                </a:lnTo>
                <a:lnTo>
                  <a:pt x="1483995" y="1489092"/>
                </a:lnTo>
                <a:lnTo>
                  <a:pt x="0" y="1489092"/>
                </a:lnTo>
                <a:close/>
              </a:path>
            </a:pathLst>
          </a:custGeom>
          <a:gradFill>
            <a:gsLst>
              <a:gs pos="0">
                <a:srgbClr val="6A9D56"/>
              </a:gs>
              <a:gs pos="60540">
                <a:srgbClr val="2D8784"/>
              </a:gs>
              <a:gs pos="100000">
                <a:srgbClr val="263D94"/>
              </a:gs>
            </a:gsLst>
            <a:lin ang="0" scaled="1"/>
          </a:gradFill>
          <a:ln w="9525" cap="flat">
            <a:noFill/>
            <a:prstDash val="solid"/>
            <a:miter/>
          </a:ln>
        </p:spPr>
        <p:txBody>
          <a:bodyPr rtlCol="0" anchor="ctr"/>
          <a:lstStyle/>
          <a:p>
            <a:endParaRPr lang="en-US" sz="1397"/>
          </a:p>
        </p:txBody>
      </p:sp>
      <p:grpSp>
        <p:nvGrpSpPr>
          <p:cNvPr id="3" name="Group 2">
            <a:extLst>
              <a:ext uri="{FF2B5EF4-FFF2-40B4-BE49-F238E27FC236}">
                <a16:creationId xmlns:a16="http://schemas.microsoft.com/office/drawing/2014/main" id="{005AC5DC-E49F-D276-6C25-005747533247}"/>
              </a:ext>
            </a:extLst>
          </p:cNvPr>
          <p:cNvGrpSpPr/>
          <p:nvPr userDrawn="1"/>
        </p:nvGrpSpPr>
        <p:grpSpPr>
          <a:xfrm>
            <a:off x="9162823" y="413645"/>
            <a:ext cx="2046684" cy="2005574"/>
            <a:chOff x="10968672" y="5214269"/>
            <a:chExt cx="1344930" cy="1312000"/>
          </a:xfrm>
        </p:grpSpPr>
        <p:grpSp>
          <p:nvGrpSpPr>
            <p:cNvPr id="4" name="Graphic 47">
              <a:extLst>
                <a:ext uri="{FF2B5EF4-FFF2-40B4-BE49-F238E27FC236}">
                  <a16:creationId xmlns:a16="http://schemas.microsoft.com/office/drawing/2014/main" id="{893FBB07-50DE-8ECB-9F70-20313B72EAC4}"/>
                </a:ext>
              </a:extLst>
            </p:cNvPr>
            <p:cNvGrpSpPr/>
            <p:nvPr/>
          </p:nvGrpSpPr>
          <p:grpSpPr>
            <a:xfrm>
              <a:off x="11799728" y="5338043"/>
              <a:ext cx="373379" cy="317050"/>
              <a:chOff x="11799728" y="5338043"/>
              <a:chExt cx="373379" cy="317050"/>
            </a:xfrm>
            <a:solidFill>
              <a:srgbClr val="FFFFFF"/>
            </a:solidFill>
          </p:grpSpPr>
          <p:sp>
            <p:nvSpPr>
              <p:cNvPr id="195" name="Freeform 194">
                <a:extLst>
                  <a:ext uri="{FF2B5EF4-FFF2-40B4-BE49-F238E27FC236}">
                    <a16:creationId xmlns:a16="http://schemas.microsoft.com/office/drawing/2014/main" id="{4FB9DB29-A308-CBDC-66A0-AF5767467B60}"/>
                  </a:ext>
                </a:extLst>
              </p:cNvPr>
              <p:cNvSpPr/>
              <p:nvPr/>
            </p:nvSpPr>
            <p:spPr>
              <a:xfrm>
                <a:off x="11896645" y="5489428"/>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9 h 165666"/>
                  <a:gd name="connsiteX4" fmla="*/ 89297 w 275748"/>
                  <a:gd name="connsiteY4" fmla="*/ 0 h 165666"/>
                  <a:gd name="connsiteX5" fmla="*/ 268367 w 275748"/>
                  <a:gd name="connsiteY5" fmla="*/ 0 h 165666"/>
                  <a:gd name="connsiteX6" fmla="*/ 275035 w 275748"/>
                  <a:gd name="connsiteY6" fmla="*/ 3809 h 165666"/>
                  <a:gd name="connsiteX7" fmla="*/ 275035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3107 w 275748"/>
                  <a:gd name="connsiteY12" fmla="*/ 14282 h 165666"/>
                  <a:gd name="connsiteX13" fmla="*/ 18812 w 275748"/>
                  <a:gd name="connsiteY13" fmla="*/ 149481 h 165666"/>
                  <a:gd name="connsiteX14" fmla="*/ 180737 w 275748"/>
                  <a:gd name="connsiteY14" fmla="*/ 149481 h 165666"/>
                  <a:gd name="connsiteX15" fmla="*/ 255032 w 275748"/>
                  <a:gd name="connsiteY15" fmla="*/ 14282 h 165666"/>
                  <a:gd name="connsiteX16" fmla="*/ 93107 w 275748"/>
                  <a:gd name="connsiteY16" fmla="*/ 1428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5" y="3809"/>
                    </a:cubicBezTo>
                    <a:cubicBezTo>
                      <a:pt x="275987" y="5713"/>
                      <a:pt x="275987" y="8569"/>
                      <a:pt x="275035" y="11425"/>
                    </a:cubicBezTo>
                    <a:lnTo>
                      <a:pt x="193120" y="161858"/>
                    </a:lnTo>
                    <a:cubicBezTo>
                      <a:pt x="192167" y="164714"/>
                      <a:pt x="189310" y="165666"/>
                      <a:pt x="186452" y="165666"/>
                    </a:cubicBezTo>
                    <a:lnTo>
                      <a:pt x="7382" y="165666"/>
                    </a:lnTo>
                    <a:cubicBezTo>
                      <a:pt x="5477" y="164714"/>
                      <a:pt x="4524" y="164714"/>
                      <a:pt x="3572" y="164714"/>
                    </a:cubicBezTo>
                    <a:close/>
                    <a:moveTo>
                      <a:pt x="93107" y="14282"/>
                    </a:moveTo>
                    <a:lnTo>
                      <a:pt x="18812" y="149481"/>
                    </a:lnTo>
                    <a:lnTo>
                      <a:pt x="180737" y="149481"/>
                    </a:lnTo>
                    <a:lnTo>
                      <a:pt x="255032" y="14282"/>
                    </a:lnTo>
                    <a:lnTo>
                      <a:pt x="93107" y="14282"/>
                    </a:lnTo>
                    <a:close/>
                  </a:path>
                </a:pathLst>
              </a:custGeom>
              <a:solidFill>
                <a:srgbClr val="FFFFFF"/>
              </a:solidFill>
              <a:ln w="9525" cap="flat">
                <a:noFill/>
                <a:prstDash val="solid"/>
                <a:miter/>
              </a:ln>
            </p:spPr>
            <p:txBody>
              <a:bodyPr rtlCol="0" anchor="ctr"/>
              <a:lstStyle/>
              <a:p>
                <a:endParaRPr lang="en-US" sz="1397"/>
              </a:p>
            </p:txBody>
          </p:sp>
          <p:sp>
            <p:nvSpPr>
              <p:cNvPr id="196" name="Freeform 195">
                <a:extLst>
                  <a:ext uri="{FF2B5EF4-FFF2-40B4-BE49-F238E27FC236}">
                    <a16:creationId xmlns:a16="http://schemas.microsoft.com/office/drawing/2014/main" id="{4BC7A048-D4B5-3723-0DD3-4F4C82326B40}"/>
                  </a:ext>
                </a:extLst>
              </p:cNvPr>
              <p:cNvSpPr/>
              <p:nvPr/>
            </p:nvSpPr>
            <p:spPr>
              <a:xfrm>
                <a:off x="11799728" y="5338995"/>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7097 h 316098"/>
                  <a:gd name="connsiteX13" fmla="*/ 103346 w 194310"/>
                  <a:gd name="connsiteY13" fmla="*/ 293248 h 316098"/>
                  <a:gd name="connsiteX14" fmla="*/ 177641 w 194310"/>
                  <a:gd name="connsiteY14" fmla="*/ 158049 h 316098"/>
                  <a:gd name="connsiteX15" fmla="*/ 90011 w 194310"/>
                  <a:gd name="connsiteY15" fmla="*/ 21898 h 316098"/>
                  <a:gd name="connsiteX16" fmla="*/ 15716 w 194310"/>
                  <a:gd name="connsiteY16" fmla="*/ 157097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7097"/>
                    </a:moveTo>
                    <a:lnTo>
                      <a:pt x="103346" y="293248"/>
                    </a:lnTo>
                    <a:lnTo>
                      <a:pt x="177641" y="158049"/>
                    </a:lnTo>
                    <a:lnTo>
                      <a:pt x="90011" y="21898"/>
                    </a:lnTo>
                    <a:lnTo>
                      <a:pt x="15716" y="157097"/>
                    </a:lnTo>
                    <a:close/>
                  </a:path>
                </a:pathLst>
              </a:custGeom>
              <a:solidFill>
                <a:srgbClr val="FFFFFF"/>
              </a:solidFill>
              <a:ln w="9525" cap="flat">
                <a:noFill/>
                <a:prstDash val="solid"/>
                <a:miter/>
              </a:ln>
            </p:spPr>
            <p:txBody>
              <a:bodyPr rtlCol="0" anchor="ctr"/>
              <a:lstStyle/>
              <a:p>
                <a:endParaRPr lang="en-US" sz="1397"/>
              </a:p>
            </p:txBody>
          </p:sp>
          <p:sp>
            <p:nvSpPr>
              <p:cNvPr id="197" name="Freeform 196">
                <a:extLst>
                  <a:ext uri="{FF2B5EF4-FFF2-40B4-BE49-F238E27FC236}">
                    <a16:creationId xmlns:a16="http://schemas.microsoft.com/office/drawing/2014/main" id="{0A0D4D68-BC9B-CB30-1C64-18D448E98D7F}"/>
                  </a:ext>
                </a:extLst>
              </p:cNvPr>
              <p:cNvSpPr/>
              <p:nvPr/>
            </p:nvSpPr>
            <p:spPr>
              <a:xfrm>
                <a:off x="11881643" y="5338043"/>
                <a:ext cx="291464" cy="165666"/>
              </a:xfrm>
              <a:custGeom>
                <a:avLst/>
                <a:gdLst>
                  <a:gd name="connsiteX0" fmla="*/ 100489 w 291464"/>
                  <a:gd name="connsiteY0" fmla="*/ 164714 h 165666"/>
                  <a:gd name="connsiteX1" fmla="*/ 97631 w 291464"/>
                  <a:gd name="connsiteY1" fmla="*/ 161858 h 165666"/>
                  <a:gd name="connsiteX2" fmla="*/ 1429 w 291464"/>
                  <a:gd name="connsiteY2" fmla="*/ 11425 h 165666"/>
                  <a:gd name="connsiteX3" fmla="*/ 1429 w 291464"/>
                  <a:gd name="connsiteY3" fmla="*/ 3808 h 165666"/>
                  <a:gd name="connsiteX4" fmla="*/ 8096 w 291464"/>
                  <a:gd name="connsiteY4" fmla="*/ 0 h 165666"/>
                  <a:gd name="connsiteX5" fmla="*/ 187166 w 291464"/>
                  <a:gd name="connsiteY5" fmla="*/ 0 h 165666"/>
                  <a:gd name="connsiteX6" fmla="*/ 193834 w 291464"/>
                  <a:gd name="connsiteY6" fmla="*/ 3808 h 165666"/>
                  <a:gd name="connsiteX7" fmla="*/ 290036 w 291464"/>
                  <a:gd name="connsiteY7" fmla="*/ 154241 h 165666"/>
                  <a:gd name="connsiteX8" fmla="*/ 290036 w 291464"/>
                  <a:gd name="connsiteY8" fmla="*/ 161858 h 165666"/>
                  <a:gd name="connsiteX9" fmla="*/ 283369 w 291464"/>
                  <a:gd name="connsiteY9" fmla="*/ 165666 h 165666"/>
                  <a:gd name="connsiteX10" fmla="*/ 104299 w 291464"/>
                  <a:gd name="connsiteY10" fmla="*/ 165666 h 165666"/>
                  <a:gd name="connsiteX11" fmla="*/ 100489 w 291464"/>
                  <a:gd name="connsiteY11" fmla="*/ 164714 h 165666"/>
                  <a:gd name="connsiteX12" fmla="*/ 21431 w 291464"/>
                  <a:gd name="connsiteY12" fmla="*/ 16186 h 165666"/>
                  <a:gd name="connsiteX13" fmla="*/ 108109 w 291464"/>
                  <a:gd name="connsiteY13" fmla="*/ 151385 h 165666"/>
                  <a:gd name="connsiteX14" fmla="*/ 269081 w 291464"/>
                  <a:gd name="connsiteY14" fmla="*/ 151385 h 165666"/>
                  <a:gd name="connsiteX15" fmla="*/ 182404 w 291464"/>
                  <a:gd name="connsiteY15" fmla="*/ 16186 h 165666"/>
                  <a:gd name="connsiteX16" fmla="*/ 21431 w 291464"/>
                  <a:gd name="connsiteY16" fmla="*/ 16186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4"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2394" y="165666"/>
                      <a:pt x="101441" y="165666"/>
                      <a:pt x="100489" y="164714"/>
                    </a:cubicBezTo>
                    <a:close/>
                    <a:moveTo>
                      <a:pt x="21431" y="16186"/>
                    </a:moveTo>
                    <a:lnTo>
                      <a:pt x="108109" y="151385"/>
                    </a:lnTo>
                    <a:lnTo>
                      <a:pt x="269081" y="151385"/>
                    </a:lnTo>
                    <a:lnTo>
                      <a:pt x="182404" y="16186"/>
                    </a:lnTo>
                    <a:lnTo>
                      <a:pt x="21431" y="16186"/>
                    </a:lnTo>
                    <a:close/>
                  </a:path>
                </a:pathLst>
              </a:custGeom>
              <a:solidFill>
                <a:srgbClr val="FFFFFF"/>
              </a:solidFill>
              <a:ln w="9525" cap="flat">
                <a:noFill/>
                <a:prstDash val="solid"/>
                <a:miter/>
              </a:ln>
            </p:spPr>
            <p:txBody>
              <a:bodyPr rtlCol="0" anchor="ctr"/>
              <a:lstStyle/>
              <a:p>
                <a:endParaRPr lang="en-US" sz="1397"/>
              </a:p>
            </p:txBody>
          </p:sp>
        </p:grpSp>
        <p:grpSp>
          <p:nvGrpSpPr>
            <p:cNvPr id="5" name="Graphic 47">
              <a:extLst>
                <a:ext uri="{FF2B5EF4-FFF2-40B4-BE49-F238E27FC236}">
                  <a16:creationId xmlns:a16="http://schemas.microsoft.com/office/drawing/2014/main" id="{574E034F-FD59-539B-1FC1-D98FD380ABB6}"/>
                </a:ext>
              </a:extLst>
            </p:cNvPr>
            <p:cNvGrpSpPr/>
            <p:nvPr/>
          </p:nvGrpSpPr>
          <p:grpSpPr>
            <a:xfrm>
              <a:off x="11553031" y="5790293"/>
              <a:ext cx="373379" cy="316098"/>
              <a:chOff x="11553031" y="5790293"/>
              <a:chExt cx="373379" cy="316098"/>
            </a:xfrm>
            <a:solidFill>
              <a:srgbClr val="FFFFFF"/>
            </a:solidFill>
          </p:grpSpPr>
          <p:sp>
            <p:nvSpPr>
              <p:cNvPr id="192" name="Freeform 191">
                <a:extLst>
                  <a:ext uri="{FF2B5EF4-FFF2-40B4-BE49-F238E27FC236}">
                    <a16:creationId xmlns:a16="http://schemas.microsoft.com/office/drawing/2014/main" id="{7CB13D77-5883-4886-F571-A32E173A367E}"/>
                  </a:ext>
                </a:extLst>
              </p:cNvPr>
              <p:cNvSpPr/>
              <p:nvPr/>
            </p:nvSpPr>
            <p:spPr>
              <a:xfrm>
                <a:off x="11649948" y="5940725"/>
                <a:ext cx="275748" cy="165666"/>
              </a:xfrm>
              <a:custGeom>
                <a:avLst/>
                <a:gdLst>
                  <a:gd name="connsiteX0" fmla="*/ 3572 w 275748"/>
                  <a:gd name="connsiteY0" fmla="*/ 164714 h 165666"/>
                  <a:gd name="connsiteX1" fmla="*/ 714 w 275748"/>
                  <a:gd name="connsiteY1" fmla="*/ 161858 h 165666"/>
                  <a:gd name="connsiteX2" fmla="*/ 714 w 275748"/>
                  <a:gd name="connsiteY2" fmla="*/ 154241 h 165666"/>
                  <a:gd name="connsiteX3" fmla="*/ 82629 w 275748"/>
                  <a:gd name="connsiteY3" fmla="*/ 3808 h 165666"/>
                  <a:gd name="connsiteX4" fmla="*/ 89297 w 275748"/>
                  <a:gd name="connsiteY4" fmla="*/ 0 h 165666"/>
                  <a:gd name="connsiteX5" fmla="*/ 268367 w 275748"/>
                  <a:gd name="connsiteY5" fmla="*/ 0 h 165666"/>
                  <a:gd name="connsiteX6" fmla="*/ 275034 w 275748"/>
                  <a:gd name="connsiteY6" fmla="*/ 3808 h 165666"/>
                  <a:gd name="connsiteX7" fmla="*/ 275034 w 275748"/>
                  <a:gd name="connsiteY7" fmla="*/ 11425 h 165666"/>
                  <a:gd name="connsiteX8" fmla="*/ 193120 w 275748"/>
                  <a:gd name="connsiteY8" fmla="*/ 161858 h 165666"/>
                  <a:gd name="connsiteX9" fmla="*/ 186452 w 275748"/>
                  <a:gd name="connsiteY9" fmla="*/ 165666 h 165666"/>
                  <a:gd name="connsiteX10" fmla="*/ 7382 w 275748"/>
                  <a:gd name="connsiteY10" fmla="*/ 165666 h 165666"/>
                  <a:gd name="connsiteX11" fmla="*/ 3572 w 275748"/>
                  <a:gd name="connsiteY11" fmla="*/ 164714 h 165666"/>
                  <a:gd name="connsiteX12" fmla="*/ 94059 w 275748"/>
                  <a:gd name="connsiteY12" fmla="*/ 15234 h 165666"/>
                  <a:gd name="connsiteX13" fmla="*/ 19764 w 275748"/>
                  <a:gd name="connsiteY13" fmla="*/ 150433 h 165666"/>
                  <a:gd name="connsiteX14" fmla="*/ 181689 w 275748"/>
                  <a:gd name="connsiteY14" fmla="*/ 150433 h 165666"/>
                  <a:gd name="connsiteX15" fmla="*/ 255984 w 275748"/>
                  <a:gd name="connsiteY15" fmla="*/ 15234 h 165666"/>
                  <a:gd name="connsiteX16" fmla="*/ 94059 w 275748"/>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748" h="165666">
                    <a:moveTo>
                      <a:pt x="3572" y="164714"/>
                    </a:moveTo>
                    <a:cubicBezTo>
                      <a:pt x="2620"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20" y="161858"/>
                    </a:lnTo>
                    <a:cubicBezTo>
                      <a:pt x="192167" y="164714"/>
                      <a:pt x="189309" y="165666"/>
                      <a:pt x="186452" y="165666"/>
                    </a:cubicBezTo>
                    <a:lnTo>
                      <a:pt x="7382" y="165666"/>
                    </a:lnTo>
                    <a:cubicBezTo>
                      <a:pt x="6429"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w="9525" cap="flat">
                <a:noFill/>
                <a:prstDash val="solid"/>
                <a:miter/>
              </a:ln>
            </p:spPr>
            <p:txBody>
              <a:bodyPr rtlCol="0" anchor="ctr"/>
              <a:lstStyle/>
              <a:p>
                <a:endParaRPr lang="en-US" sz="1397"/>
              </a:p>
            </p:txBody>
          </p:sp>
          <p:sp>
            <p:nvSpPr>
              <p:cNvPr id="193" name="Freeform 192">
                <a:extLst>
                  <a:ext uri="{FF2B5EF4-FFF2-40B4-BE49-F238E27FC236}">
                    <a16:creationId xmlns:a16="http://schemas.microsoft.com/office/drawing/2014/main" id="{AA104BB0-9A6D-F521-C235-5930B1562988}"/>
                  </a:ext>
                </a:extLst>
              </p:cNvPr>
              <p:cNvSpPr/>
              <p:nvPr/>
            </p:nvSpPr>
            <p:spPr>
              <a:xfrm>
                <a:off x="11553031" y="5790293"/>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6669 w 194310"/>
                  <a:gd name="connsiteY12" fmla="*/ 158049 h 316098"/>
                  <a:gd name="connsiteX13" fmla="*/ 104299 w 194310"/>
                  <a:gd name="connsiteY13" fmla="*/ 294200 h 316098"/>
                  <a:gd name="connsiteX14" fmla="*/ 178594 w 194310"/>
                  <a:gd name="connsiteY14" fmla="*/ 159001 h 316098"/>
                  <a:gd name="connsiteX15" fmla="*/ 90964 w 194310"/>
                  <a:gd name="connsiteY15" fmla="*/ 22850 h 316098"/>
                  <a:gd name="connsiteX16" fmla="*/ 16669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0"/>
                    </a:lnTo>
                    <a:lnTo>
                      <a:pt x="16669" y="158049"/>
                    </a:lnTo>
                    <a:close/>
                  </a:path>
                </a:pathLst>
              </a:custGeom>
              <a:solidFill>
                <a:srgbClr val="FFFFFF"/>
              </a:solidFill>
              <a:ln w="9525" cap="flat">
                <a:noFill/>
                <a:prstDash val="solid"/>
                <a:miter/>
              </a:ln>
            </p:spPr>
            <p:txBody>
              <a:bodyPr rtlCol="0" anchor="ctr"/>
              <a:lstStyle/>
              <a:p>
                <a:endParaRPr lang="en-US" sz="1397"/>
              </a:p>
            </p:txBody>
          </p:sp>
          <p:sp>
            <p:nvSpPr>
              <p:cNvPr id="194" name="Freeform 193">
                <a:extLst>
                  <a:ext uri="{FF2B5EF4-FFF2-40B4-BE49-F238E27FC236}">
                    <a16:creationId xmlns:a16="http://schemas.microsoft.com/office/drawing/2014/main" id="{0B86A6A6-F009-9E27-2777-8005B6C77C93}"/>
                  </a:ext>
                </a:extLst>
              </p:cNvPr>
              <p:cNvSpPr/>
              <p:nvPr/>
            </p:nvSpPr>
            <p:spPr>
              <a:xfrm>
                <a:off x="11634946" y="5790293"/>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2394"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sz="1397"/>
              </a:p>
            </p:txBody>
          </p:sp>
        </p:grpSp>
        <p:grpSp>
          <p:nvGrpSpPr>
            <p:cNvPr id="6" name="Graphic 47">
              <a:extLst>
                <a:ext uri="{FF2B5EF4-FFF2-40B4-BE49-F238E27FC236}">
                  <a16:creationId xmlns:a16="http://schemas.microsoft.com/office/drawing/2014/main" id="{23D4083F-4E5D-732F-36B5-8AD92B05B845}"/>
                </a:ext>
              </a:extLst>
            </p:cNvPr>
            <p:cNvGrpSpPr/>
            <p:nvPr/>
          </p:nvGrpSpPr>
          <p:grpSpPr>
            <a:xfrm>
              <a:off x="12091193" y="5786484"/>
              <a:ext cx="221456" cy="316098"/>
              <a:chOff x="12091193" y="5786484"/>
              <a:chExt cx="221456" cy="316098"/>
            </a:xfrm>
            <a:solidFill>
              <a:srgbClr val="FFFFFF"/>
            </a:solidFill>
          </p:grpSpPr>
          <p:sp>
            <p:nvSpPr>
              <p:cNvPr id="189" name="Freeform 188">
                <a:extLst>
                  <a:ext uri="{FF2B5EF4-FFF2-40B4-BE49-F238E27FC236}">
                    <a16:creationId xmlns:a16="http://schemas.microsoft.com/office/drawing/2014/main" id="{FA9DE0F0-4A2E-51AB-0894-9EE79698DD0F}"/>
                  </a:ext>
                </a:extLst>
              </p:cNvPr>
              <p:cNvSpPr/>
              <p:nvPr/>
            </p:nvSpPr>
            <p:spPr>
              <a:xfrm>
                <a:off x="12091193" y="5786484"/>
                <a:ext cx="194310" cy="316098"/>
              </a:xfrm>
              <a:custGeom>
                <a:avLst/>
                <a:gdLst>
                  <a:gd name="connsiteX0" fmla="*/ 100489 w 194310"/>
                  <a:gd name="connsiteY0" fmla="*/ 315147 h 316098"/>
                  <a:gd name="connsiteX1" fmla="*/ 97631 w 194310"/>
                  <a:gd name="connsiteY1" fmla="*/ 312290 h 316098"/>
                  <a:gd name="connsiteX2" fmla="*/ 1429 w 194310"/>
                  <a:gd name="connsiteY2" fmla="*/ 161858 h 316098"/>
                  <a:gd name="connsiteX3" fmla="*/ 1429 w 194310"/>
                  <a:gd name="connsiteY3" fmla="*/ 154241 h 316098"/>
                  <a:gd name="connsiteX4" fmla="*/ 83344 w 194310"/>
                  <a:gd name="connsiteY4" fmla="*/ 3808 h 316098"/>
                  <a:gd name="connsiteX5" fmla="*/ 90011 w 194310"/>
                  <a:gd name="connsiteY5" fmla="*/ 0 h 316098"/>
                  <a:gd name="connsiteX6" fmla="*/ 96679 w 194310"/>
                  <a:gd name="connsiteY6" fmla="*/ 3808 h 316098"/>
                  <a:gd name="connsiteX7" fmla="*/ 192881 w 194310"/>
                  <a:gd name="connsiteY7" fmla="*/ 154241 h 316098"/>
                  <a:gd name="connsiteX8" fmla="*/ 192881 w 194310"/>
                  <a:gd name="connsiteY8" fmla="*/ 161858 h 316098"/>
                  <a:gd name="connsiteX9" fmla="*/ 110966 w 194310"/>
                  <a:gd name="connsiteY9" fmla="*/ 312290 h 316098"/>
                  <a:gd name="connsiteX10" fmla="*/ 104299 w 194310"/>
                  <a:gd name="connsiteY10" fmla="*/ 316099 h 316098"/>
                  <a:gd name="connsiteX11" fmla="*/ 100489 w 194310"/>
                  <a:gd name="connsiteY11" fmla="*/ 315147 h 316098"/>
                  <a:gd name="connsiteX12" fmla="*/ 15716 w 194310"/>
                  <a:gd name="connsiteY12" fmla="*/ 158049 h 316098"/>
                  <a:gd name="connsiteX13" fmla="*/ 103346 w 194310"/>
                  <a:gd name="connsiteY13" fmla="*/ 294200 h 316098"/>
                  <a:gd name="connsiteX14" fmla="*/ 177641 w 194310"/>
                  <a:gd name="connsiteY14" fmla="*/ 159001 h 316098"/>
                  <a:gd name="connsiteX15" fmla="*/ 90011 w 194310"/>
                  <a:gd name="connsiteY15" fmla="*/ 22850 h 316098"/>
                  <a:gd name="connsiteX16" fmla="*/ 15716 w 194310"/>
                  <a:gd name="connsiteY16" fmla="*/ 158049 h 31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10" h="316098">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5147"/>
                      <a:pt x="100489" y="315147"/>
                    </a:cubicBezTo>
                    <a:close/>
                    <a:moveTo>
                      <a:pt x="15716" y="158049"/>
                    </a:moveTo>
                    <a:lnTo>
                      <a:pt x="103346" y="294200"/>
                    </a:lnTo>
                    <a:lnTo>
                      <a:pt x="177641" y="159001"/>
                    </a:lnTo>
                    <a:lnTo>
                      <a:pt x="90011" y="22850"/>
                    </a:lnTo>
                    <a:lnTo>
                      <a:pt x="15716" y="158049"/>
                    </a:lnTo>
                    <a:close/>
                  </a:path>
                </a:pathLst>
              </a:custGeom>
              <a:solidFill>
                <a:srgbClr val="FFFFFF"/>
              </a:solidFill>
              <a:ln w="9525" cap="flat">
                <a:noFill/>
                <a:prstDash val="solid"/>
                <a:miter/>
              </a:ln>
            </p:spPr>
            <p:txBody>
              <a:bodyPr rtlCol="0" anchor="ctr"/>
              <a:lstStyle/>
              <a:p>
                <a:endParaRPr lang="en-US" sz="1397"/>
              </a:p>
            </p:txBody>
          </p:sp>
          <p:sp>
            <p:nvSpPr>
              <p:cNvPr id="190" name="Freeform 189">
                <a:extLst>
                  <a:ext uri="{FF2B5EF4-FFF2-40B4-BE49-F238E27FC236}">
                    <a16:creationId xmlns:a16="http://schemas.microsoft.com/office/drawing/2014/main" id="{F807E8D8-E55B-685D-5066-4FE28A5199DA}"/>
                  </a:ext>
                </a:extLst>
              </p:cNvPr>
              <p:cNvSpPr/>
              <p:nvPr/>
            </p:nvSpPr>
            <p:spPr>
              <a:xfrm>
                <a:off x="12187158" y="5936917"/>
                <a:ext cx="125491" cy="165666"/>
              </a:xfrm>
              <a:custGeom>
                <a:avLst/>
                <a:gdLst>
                  <a:gd name="connsiteX0" fmla="*/ 125492 w 125491"/>
                  <a:gd name="connsiteY0" fmla="*/ 150433 h 165666"/>
                  <a:gd name="connsiteX1" fmla="*/ 19764 w 125491"/>
                  <a:gd name="connsiteY1" fmla="*/ 150433 h 165666"/>
                  <a:gd name="connsiteX2" fmla="*/ 94060 w 125491"/>
                  <a:gd name="connsiteY2" fmla="*/ 15234 h 165666"/>
                  <a:gd name="connsiteX3" fmla="*/ 125492 w 125491"/>
                  <a:gd name="connsiteY3" fmla="*/ 15234 h 165666"/>
                  <a:gd name="connsiteX4" fmla="*/ 125492 w 125491"/>
                  <a:gd name="connsiteY4" fmla="*/ 0 h 165666"/>
                  <a:gd name="connsiteX5" fmla="*/ 89297 w 125491"/>
                  <a:gd name="connsiteY5" fmla="*/ 0 h 165666"/>
                  <a:gd name="connsiteX6" fmla="*/ 82629 w 125491"/>
                  <a:gd name="connsiteY6" fmla="*/ 3809 h 165666"/>
                  <a:gd name="connsiteX7" fmla="*/ 714 w 125491"/>
                  <a:gd name="connsiteY7" fmla="*/ 154241 h 165666"/>
                  <a:gd name="connsiteX8" fmla="*/ 714 w 125491"/>
                  <a:gd name="connsiteY8" fmla="*/ 161858 h 165666"/>
                  <a:gd name="connsiteX9" fmla="*/ 3572 w 125491"/>
                  <a:gd name="connsiteY9" fmla="*/ 164714 h 165666"/>
                  <a:gd name="connsiteX10" fmla="*/ 7382 w 125491"/>
                  <a:gd name="connsiteY10" fmla="*/ 165666 h 165666"/>
                  <a:gd name="connsiteX11" fmla="*/ 125492 w 125491"/>
                  <a:gd name="connsiteY11" fmla="*/ 165666 h 165666"/>
                  <a:gd name="connsiteX12" fmla="*/ 125492 w 125491"/>
                  <a:gd name="connsiteY12" fmla="*/ 150433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91" h="165666">
                    <a:moveTo>
                      <a:pt x="125492" y="150433"/>
                    </a:moveTo>
                    <a:lnTo>
                      <a:pt x="19764" y="150433"/>
                    </a:lnTo>
                    <a:lnTo>
                      <a:pt x="94060" y="15234"/>
                    </a:lnTo>
                    <a:lnTo>
                      <a:pt x="125492" y="15234"/>
                    </a:lnTo>
                    <a:lnTo>
                      <a:pt x="125492" y="0"/>
                    </a:lnTo>
                    <a:lnTo>
                      <a:pt x="89297" y="0"/>
                    </a:lnTo>
                    <a:cubicBezTo>
                      <a:pt x="86439" y="0"/>
                      <a:pt x="83582" y="1904"/>
                      <a:pt x="82629" y="3809"/>
                    </a:cubicBezTo>
                    <a:lnTo>
                      <a:pt x="714" y="154241"/>
                    </a:lnTo>
                    <a:cubicBezTo>
                      <a:pt x="-238" y="156145"/>
                      <a:pt x="-238" y="159002"/>
                      <a:pt x="714" y="161858"/>
                    </a:cubicBezTo>
                    <a:cubicBezTo>
                      <a:pt x="1667" y="162810"/>
                      <a:pt x="2620" y="163762"/>
                      <a:pt x="3572" y="164714"/>
                    </a:cubicBezTo>
                    <a:cubicBezTo>
                      <a:pt x="4524" y="165666"/>
                      <a:pt x="5477" y="165666"/>
                      <a:pt x="7382" y="165666"/>
                    </a:cubicBezTo>
                    <a:lnTo>
                      <a:pt x="125492" y="165666"/>
                    </a:lnTo>
                    <a:lnTo>
                      <a:pt x="125492" y="150433"/>
                    </a:lnTo>
                    <a:close/>
                  </a:path>
                </a:pathLst>
              </a:custGeom>
              <a:solidFill>
                <a:srgbClr val="FFFFFF"/>
              </a:solidFill>
              <a:ln w="9525" cap="flat">
                <a:noFill/>
                <a:prstDash val="solid"/>
                <a:miter/>
              </a:ln>
            </p:spPr>
            <p:txBody>
              <a:bodyPr rtlCol="0" anchor="ctr"/>
              <a:lstStyle/>
              <a:p>
                <a:endParaRPr lang="en-US" sz="1397"/>
              </a:p>
            </p:txBody>
          </p:sp>
          <p:sp>
            <p:nvSpPr>
              <p:cNvPr id="191" name="Freeform 190">
                <a:extLst>
                  <a:ext uri="{FF2B5EF4-FFF2-40B4-BE49-F238E27FC236}">
                    <a16:creationId xmlns:a16="http://schemas.microsoft.com/office/drawing/2014/main" id="{97BEA615-C263-AF69-12D9-1977335E333E}"/>
                  </a:ext>
                </a:extLst>
              </p:cNvPr>
              <p:cNvSpPr/>
              <p:nvPr/>
            </p:nvSpPr>
            <p:spPr>
              <a:xfrm>
                <a:off x="12172870" y="5786484"/>
                <a:ext cx="139779" cy="165666"/>
              </a:xfrm>
              <a:custGeom>
                <a:avLst/>
                <a:gdLst>
                  <a:gd name="connsiteX0" fmla="*/ 139779 w 139779"/>
                  <a:gd name="connsiteY0" fmla="*/ 150432 h 165666"/>
                  <a:gd name="connsiteX1" fmla="*/ 107395 w 139779"/>
                  <a:gd name="connsiteY1" fmla="*/ 150432 h 165666"/>
                  <a:gd name="connsiteX2" fmla="*/ 20717 w 139779"/>
                  <a:gd name="connsiteY2" fmla="*/ 15234 h 165666"/>
                  <a:gd name="connsiteX3" fmla="*/ 139779 w 139779"/>
                  <a:gd name="connsiteY3" fmla="*/ 15234 h 165666"/>
                  <a:gd name="connsiteX4" fmla="*/ 139779 w 139779"/>
                  <a:gd name="connsiteY4" fmla="*/ 0 h 165666"/>
                  <a:gd name="connsiteX5" fmla="*/ 7382 w 139779"/>
                  <a:gd name="connsiteY5" fmla="*/ 0 h 165666"/>
                  <a:gd name="connsiteX6" fmla="*/ 714 w 139779"/>
                  <a:gd name="connsiteY6" fmla="*/ 3808 h 165666"/>
                  <a:gd name="connsiteX7" fmla="*/ 714 w 139779"/>
                  <a:gd name="connsiteY7" fmla="*/ 11425 h 165666"/>
                  <a:gd name="connsiteX8" fmla="*/ 96917 w 139779"/>
                  <a:gd name="connsiteY8" fmla="*/ 161858 h 165666"/>
                  <a:gd name="connsiteX9" fmla="*/ 99774 w 139779"/>
                  <a:gd name="connsiteY9" fmla="*/ 164714 h 165666"/>
                  <a:gd name="connsiteX10" fmla="*/ 103585 w 139779"/>
                  <a:gd name="connsiteY10" fmla="*/ 165666 h 165666"/>
                  <a:gd name="connsiteX11" fmla="*/ 139779 w 139779"/>
                  <a:gd name="connsiteY11" fmla="*/ 165666 h 165666"/>
                  <a:gd name="connsiteX12" fmla="*/ 139779 w 139779"/>
                  <a:gd name="connsiteY12" fmla="*/ 150432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779" h="165666">
                    <a:moveTo>
                      <a:pt x="139779" y="150432"/>
                    </a:moveTo>
                    <a:lnTo>
                      <a:pt x="107395" y="150432"/>
                    </a:lnTo>
                    <a:lnTo>
                      <a:pt x="20717" y="15234"/>
                    </a:lnTo>
                    <a:lnTo>
                      <a:pt x="139779" y="15234"/>
                    </a:lnTo>
                    <a:lnTo>
                      <a:pt x="139779" y="0"/>
                    </a:lnTo>
                    <a:lnTo>
                      <a:pt x="7382" y="0"/>
                    </a:lnTo>
                    <a:cubicBezTo>
                      <a:pt x="4524" y="0"/>
                      <a:pt x="1667" y="1904"/>
                      <a:pt x="714" y="3808"/>
                    </a:cubicBezTo>
                    <a:cubicBezTo>
                      <a:pt x="-238" y="6665"/>
                      <a:pt x="-238" y="9521"/>
                      <a:pt x="714" y="11425"/>
                    </a:cubicBezTo>
                    <a:lnTo>
                      <a:pt x="96917" y="161858"/>
                    </a:lnTo>
                    <a:cubicBezTo>
                      <a:pt x="97870" y="162810"/>
                      <a:pt x="98822" y="163762"/>
                      <a:pt x="99774" y="164714"/>
                    </a:cubicBezTo>
                    <a:cubicBezTo>
                      <a:pt x="100727" y="165666"/>
                      <a:pt x="101679" y="165666"/>
                      <a:pt x="103585" y="165666"/>
                    </a:cubicBezTo>
                    <a:lnTo>
                      <a:pt x="139779" y="165666"/>
                    </a:lnTo>
                    <a:lnTo>
                      <a:pt x="139779" y="150432"/>
                    </a:lnTo>
                    <a:close/>
                  </a:path>
                </a:pathLst>
              </a:custGeom>
              <a:solidFill>
                <a:srgbClr val="FFFFFF"/>
              </a:solidFill>
              <a:ln w="9525" cap="flat">
                <a:noFill/>
                <a:prstDash val="solid"/>
                <a:miter/>
              </a:ln>
            </p:spPr>
            <p:txBody>
              <a:bodyPr rtlCol="0" anchor="ctr"/>
              <a:lstStyle/>
              <a:p>
                <a:endParaRPr lang="en-US" sz="1397"/>
              </a:p>
            </p:txBody>
          </p:sp>
        </p:grpSp>
        <p:grpSp>
          <p:nvGrpSpPr>
            <p:cNvPr id="7" name="Graphic 47">
              <a:extLst>
                <a:ext uri="{FF2B5EF4-FFF2-40B4-BE49-F238E27FC236}">
                  <a16:creationId xmlns:a16="http://schemas.microsoft.com/office/drawing/2014/main" id="{92775C00-C3DB-8196-B34B-927D6ADB54AE}"/>
                </a:ext>
              </a:extLst>
            </p:cNvPr>
            <p:cNvGrpSpPr/>
            <p:nvPr/>
          </p:nvGrpSpPr>
          <p:grpSpPr>
            <a:xfrm>
              <a:off x="11846163" y="6237782"/>
              <a:ext cx="371713" cy="288487"/>
              <a:chOff x="11846163" y="6237782"/>
              <a:chExt cx="371713" cy="288487"/>
            </a:xfrm>
            <a:solidFill>
              <a:srgbClr val="FFFFFF"/>
            </a:solidFill>
          </p:grpSpPr>
          <p:sp>
            <p:nvSpPr>
              <p:cNvPr id="186" name="Freeform 185">
                <a:extLst>
                  <a:ext uri="{FF2B5EF4-FFF2-40B4-BE49-F238E27FC236}">
                    <a16:creationId xmlns:a16="http://schemas.microsoft.com/office/drawing/2014/main" id="{7CEF91C1-E03A-AE6C-01D6-9A0290E77F90}"/>
                  </a:ext>
                </a:extLst>
              </p:cNvPr>
              <p:cNvSpPr/>
              <p:nvPr/>
            </p:nvSpPr>
            <p:spPr>
              <a:xfrm>
                <a:off x="11846163" y="6238734"/>
                <a:ext cx="192881" cy="287535"/>
              </a:xfrm>
              <a:custGeom>
                <a:avLst/>
                <a:gdLst>
                  <a:gd name="connsiteX0" fmla="*/ 79772 w 192881"/>
                  <a:gd name="connsiteY0" fmla="*/ 286583 h 287535"/>
                  <a:gd name="connsiteX1" fmla="*/ 97869 w 192881"/>
                  <a:gd name="connsiteY1" fmla="*/ 286583 h 287535"/>
                  <a:gd name="connsiteX2" fmla="*/ 15002 w 192881"/>
                  <a:gd name="connsiteY2" fmla="*/ 157097 h 287535"/>
                  <a:gd name="connsiteX3" fmla="*/ 89297 w 192881"/>
                  <a:gd name="connsiteY3" fmla="*/ 21898 h 287535"/>
                  <a:gd name="connsiteX4" fmla="*/ 176927 w 192881"/>
                  <a:gd name="connsiteY4" fmla="*/ 158049 h 287535"/>
                  <a:gd name="connsiteX5" fmla="*/ 106442 w 192881"/>
                  <a:gd name="connsiteY5" fmla="*/ 287536 h 287535"/>
                  <a:gd name="connsiteX6" fmla="*/ 123587 w 192881"/>
                  <a:gd name="connsiteY6" fmla="*/ 287536 h 287535"/>
                  <a:gd name="connsiteX7" fmla="*/ 192167 w 192881"/>
                  <a:gd name="connsiteY7" fmla="*/ 161858 h 287535"/>
                  <a:gd name="connsiteX8" fmla="*/ 192167 w 192881"/>
                  <a:gd name="connsiteY8" fmla="*/ 154241 h 287535"/>
                  <a:gd name="connsiteX9" fmla="*/ 95964 w 192881"/>
                  <a:gd name="connsiteY9" fmla="*/ 3808 h 287535"/>
                  <a:gd name="connsiteX10" fmla="*/ 89297 w 192881"/>
                  <a:gd name="connsiteY10" fmla="*/ 0 h 287535"/>
                  <a:gd name="connsiteX11" fmla="*/ 82629 w 192881"/>
                  <a:gd name="connsiteY11" fmla="*/ 3808 h 287535"/>
                  <a:gd name="connsiteX12" fmla="*/ 714 w 192881"/>
                  <a:gd name="connsiteY12" fmla="*/ 154241 h 287535"/>
                  <a:gd name="connsiteX13" fmla="*/ 714 w 192881"/>
                  <a:gd name="connsiteY13" fmla="*/ 161858 h 287535"/>
                  <a:gd name="connsiteX14" fmla="*/ 79772 w 192881"/>
                  <a:gd name="connsiteY14" fmla="*/ 286583 h 28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881" h="287535">
                    <a:moveTo>
                      <a:pt x="79772" y="286583"/>
                    </a:moveTo>
                    <a:lnTo>
                      <a:pt x="97869" y="286583"/>
                    </a:lnTo>
                    <a:lnTo>
                      <a:pt x="15002" y="157097"/>
                    </a:lnTo>
                    <a:lnTo>
                      <a:pt x="89297" y="21898"/>
                    </a:lnTo>
                    <a:lnTo>
                      <a:pt x="176927" y="158049"/>
                    </a:lnTo>
                    <a:lnTo>
                      <a:pt x="106442" y="287536"/>
                    </a:lnTo>
                    <a:lnTo>
                      <a:pt x="123587" y="287536"/>
                    </a:lnTo>
                    <a:lnTo>
                      <a:pt x="192167" y="161858"/>
                    </a:lnTo>
                    <a:cubicBezTo>
                      <a:pt x="193119" y="159001"/>
                      <a:pt x="193119" y="156145"/>
                      <a:pt x="192167" y="154241"/>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79772" y="286583"/>
                    </a:lnTo>
                    <a:close/>
                  </a:path>
                </a:pathLst>
              </a:custGeom>
              <a:solidFill>
                <a:srgbClr val="FFFFFF"/>
              </a:solidFill>
              <a:ln w="9525" cap="flat">
                <a:noFill/>
                <a:prstDash val="solid"/>
                <a:miter/>
              </a:ln>
            </p:spPr>
            <p:txBody>
              <a:bodyPr rtlCol="0" anchor="ctr"/>
              <a:lstStyle/>
              <a:p>
                <a:endParaRPr lang="en-US" sz="1397"/>
              </a:p>
            </p:txBody>
          </p:sp>
          <p:sp>
            <p:nvSpPr>
              <p:cNvPr id="187" name="Freeform 186">
                <a:extLst>
                  <a:ext uri="{FF2B5EF4-FFF2-40B4-BE49-F238E27FC236}">
                    <a16:creationId xmlns:a16="http://schemas.microsoft.com/office/drawing/2014/main" id="{C1BC6C3B-3BE4-7118-1B07-AB845988B45B}"/>
                  </a:ext>
                </a:extLst>
              </p:cNvPr>
              <p:cNvSpPr/>
              <p:nvPr/>
            </p:nvSpPr>
            <p:spPr>
              <a:xfrm>
                <a:off x="11951652" y="6388214"/>
                <a:ext cx="265509" cy="137103"/>
              </a:xfrm>
              <a:custGeom>
                <a:avLst/>
                <a:gdLst>
                  <a:gd name="connsiteX0" fmla="*/ 17145 w 265509"/>
                  <a:gd name="connsiteY0" fmla="*/ 137103 h 137103"/>
                  <a:gd name="connsiteX1" fmla="*/ 83820 w 265509"/>
                  <a:gd name="connsiteY1" fmla="*/ 15234 h 137103"/>
                  <a:gd name="connsiteX2" fmla="*/ 245745 w 265509"/>
                  <a:gd name="connsiteY2" fmla="*/ 15234 h 137103"/>
                  <a:gd name="connsiteX3" fmla="*/ 179070 w 265509"/>
                  <a:gd name="connsiteY3" fmla="*/ 137103 h 137103"/>
                  <a:gd name="connsiteX4" fmla="*/ 196215 w 265509"/>
                  <a:gd name="connsiteY4" fmla="*/ 137103 h 137103"/>
                  <a:gd name="connsiteX5" fmla="*/ 264795 w 265509"/>
                  <a:gd name="connsiteY5" fmla="*/ 11425 h 137103"/>
                  <a:gd name="connsiteX6" fmla="*/ 264795 w 265509"/>
                  <a:gd name="connsiteY6" fmla="*/ 3808 h 137103"/>
                  <a:gd name="connsiteX7" fmla="*/ 258128 w 265509"/>
                  <a:gd name="connsiteY7" fmla="*/ 0 h 137103"/>
                  <a:gd name="connsiteX8" fmla="*/ 79057 w 265509"/>
                  <a:gd name="connsiteY8" fmla="*/ 0 h 137103"/>
                  <a:gd name="connsiteX9" fmla="*/ 72390 w 265509"/>
                  <a:gd name="connsiteY9" fmla="*/ 3808 h 137103"/>
                  <a:gd name="connsiteX10" fmla="*/ 0 w 265509"/>
                  <a:gd name="connsiteY10" fmla="*/ 137103 h 137103"/>
                  <a:gd name="connsiteX11" fmla="*/ 17145 w 265509"/>
                  <a:gd name="connsiteY11" fmla="*/ 137103 h 1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509" h="137103">
                    <a:moveTo>
                      <a:pt x="17145" y="137103"/>
                    </a:moveTo>
                    <a:lnTo>
                      <a:pt x="83820" y="15234"/>
                    </a:lnTo>
                    <a:lnTo>
                      <a:pt x="245745" y="15234"/>
                    </a:lnTo>
                    <a:lnTo>
                      <a:pt x="179070" y="137103"/>
                    </a:lnTo>
                    <a:lnTo>
                      <a:pt x="196215" y="137103"/>
                    </a:lnTo>
                    <a:lnTo>
                      <a:pt x="264795" y="11425"/>
                    </a:lnTo>
                    <a:cubicBezTo>
                      <a:pt x="265747" y="9521"/>
                      <a:pt x="265747" y="6665"/>
                      <a:pt x="264795" y="3808"/>
                    </a:cubicBezTo>
                    <a:cubicBezTo>
                      <a:pt x="263842" y="1904"/>
                      <a:pt x="260985" y="0"/>
                      <a:pt x="258128" y="0"/>
                    </a:cubicBezTo>
                    <a:lnTo>
                      <a:pt x="79057" y="0"/>
                    </a:lnTo>
                    <a:cubicBezTo>
                      <a:pt x="76200" y="0"/>
                      <a:pt x="73342" y="1904"/>
                      <a:pt x="72390" y="3808"/>
                    </a:cubicBezTo>
                    <a:lnTo>
                      <a:pt x="0" y="137103"/>
                    </a:lnTo>
                    <a:lnTo>
                      <a:pt x="17145" y="137103"/>
                    </a:lnTo>
                    <a:close/>
                  </a:path>
                </a:pathLst>
              </a:custGeom>
              <a:solidFill>
                <a:srgbClr val="FFFFFF"/>
              </a:solidFill>
              <a:ln w="9525" cap="flat">
                <a:noFill/>
                <a:prstDash val="solid"/>
                <a:miter/>
              </a:ln>
            </p:spPr>
            <p:txBody>
              <a:bodyPr rtlCol="0" anchor="ctr"/>
              <a:lstStyle/>
              <a:p>
                <a:endParaRPr lang="en-US" sz="1397"/>
              </a:p>
            </p:txBody>
          </p:sp>
          <p:sp>
            <p:nvSpPr>
              <p:cNvPr id="188" name="Freeform 187">
                <a:extLst>
                  <a:ext uri="{FF2B5EF4-FFF2-40B4-BE49-F238E27FC236}">
                    <a16:creationId xmlns:a16="http://schemas.microsoft.com/office/drawing/2014/main" id="{2DEA59D4-C5D5-E737-DA72-A9373C5B1510}"/>
                  </a:ext>
                </a:extLst>
              </p:cNvPr>
              <p:cNvSpPr/>
              <p:nvPr/>
            </p:nvSpPr>
            <p:spPr>
              <a:xfrm>
                <a:off x="11926411" y="6237782"/>
                <a:ext cx="291465" cy="165666"/>
              </a:xfrm>
              <a:custGeom>
                <a:avLst/>
                <a:gdLst>
                  <a:gd name="connsiteX0" fmla="*/ 100489 w 291465"/>
                  <a:gd name="connsiteY0" fmla="*/ 164714 h 165666"/>
                  <a:gd name="connsiteX1" fmla="*/ 97631 w 291465"/>
                  <a:gd name="connsiteY1" fmla="*/ 161858 h 165666"/>
                  <a:gd name="connsiteX2" fmla="*/ 1429 w 291465"/>
                  <a:gd name="connsiteY2" fmla="*/ 11425 h 165666"/>
                  <a:gd name="connsiteX3" fmla="*/ 1429 w 291465"/>
                  <a:gd name="connsiteY3" fmla="*/ 3808 h 165666"/>
                  <a:gd name="connsiteX4" fmla="*/ 8096 w 291465"/>
                  <a:gd name="connsiteY4" fmla="*/ 0 h 165666"/>
                  <a:gd name="connsiteX5" fmla="*/ 187166 w 291465"/>
                  <a:gd name="connsiteY5" fmla="*/ 0 h 165666"/>
                  <a:gd name="connsiteX6" fmla="*/ 193834 w 291465"/>
                  <a:gd name="connsiteY6" fmla="*/ 3808 h 165666"/>
                  <a:gd name="connsiteX7" fmla="*/ 290036 w 291465"/>
                  <a:gd name="connsiteY7" fmla="*/ 154241 h 165666"/>
                  <a:gd name="connsiteX8" fmla="*/ 290036 w 291465"/>
                  <a:gd name="connsiteY8" fmla="*/ 161858 h 165666"/>
                  <a:gd name="connsiteX9" fmla="*/ 283369 w 291465"/>
                  <a:gd name="connsiteY9" fmla="*/ 165666 h 165666"/>
                  <a:gd name="connsiteX10" fmla="*/ 104299 w 291465"/>
                  <a:gd name="connsiteY10" fmla="*/ 165666 h 165666"/>
                  <a:gd name="connsiteX11" fmla="*/ 100489 w 291465"/>
                  <a:gd name="connsiteY11" fmla="*/ 164714 h 165666"/>
                  <a:gd name="connsiteX12" fmla="*/ 21431 w 291465"/>
                  <a:gd name="connsiteY12" fmla="*/ 15234 h 165666"/>
                  <a:gd name="connsiteX13" fmla="*/ 108109 w 291465"/>
                  <a:gd name="connsiteY13" fmla="*/ 150433 h 165666"/>
                  <a:gd name="connsiteX14" fmla="*/ 269081 w 291465"/>
                  <a:gd name="connsiteY14" fmla="*/ 150433 h 165666"/>
                  <a:gd name="connsiteX15" fmla="*/ 182404 w 291465"/>
                  <a:gd name="connsiteY15" fmla="*/ 15234 h 165666"/>
                  <a:gd name="connsiteX16" fmla="*/ 21431 w 291465"/>
                  <a:gd name="connsiteY16" fmla="*/ 15234 h 16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465" h="165666">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w="9525" cap="flat">
                <a:noFill/>
                <a:prstDash val="solid"/>
                <a:miter/>
              </a:ln>
            </p:spPr>
            <p:txBody>
              <a:bodyPr rtlCol="0" anchor="ctr"/>
              <a:lstStyle/>
              <a:p>
                <a:endParaRPr lang="en-US" sz="1397"/>
              </a:p>
            </p:txBody>
          </p:sp>
        </p:grpSp>
        <p:sp>
          <p:nvSpPr>
            <p:cNvPr id="8" name="Freeform 7">
              <a:extLst>
                <a:ext uri="{FF2B5EF4-FFF2-40B4-BE49-F238E27FC236}">
                  <a16:creationId xmlns:a16="http://schemas.microsoft.com/office/drawing/2014/main" id="{0F062FE7-538B-E39B-DBBF-D9F159AE06BE}"/>
                </a:ext>
              </a:extLst>
            </p:cNvPr>
            <p:cNvSpPr/>
            <p:nvPr/>
          </p:nvSpPr>
          <p:spPr>
            <a:xfrm>
              <a:off x="12064047" y="6116118"/>
              <a:ext cx="122667" cy="209052"/>
            </a:xfrm>
            <a:custGeom>
              <a:avLst/>
              <a:gdLst>
                <a:gd name="connsiteX0" fmla="*/ 118110 w 122667"/>
                <a:gd name="connsiteY0" fmla="*/ 747 h 209052"/>
                <a:gd name="connsiteX1" fmla="*/ 121920 w 122667"/>
                <a:gd name="connsiteY1" fmla="*/ 12172 h 209052"/>
                <a:gd name="connsiteX2" fmla="*/ 16193 w 122667"/>
                <a:gd name="connsiteY2" fmla="*/ 204497 h 209052"/>
                <a:gd name="connsiteX3" fmla="*/ 4763 w 122667"/>
                <a:gd name="connsiteY3" fmla="*/ 208306 h 209052"/>
                <a:gd name="connsiteX4" fmla="*/ 4763 w 122667"/>
                <a:gd name="connsiteY4" fmla="*/ 208306 h 209052"/>
                <a:gd name="connsiteX5" fmla="*/ 0 w 122667"/>
                <a:gd name="connsiteY5" fmla="*/ 200689 h 209052"/>
                <a:gd name="connsiteX6" fmla="*/ 953 w 122667"/>
                <a:gd name="connsiteY6" fmla="*/ 196880 h 209052"/>
                <a:gd name="connsiteX7" fmla="*/ 106680 w 122667"/>
                <a:gd name="connsiteY7" fmla="*/ 4555 h 209052"/>
                <a:gd name="connsiteX8" fmla="*/ 118110 w 122667"/>
                <a:gd name="connsiteY8" fmla="*/ 747 h 209052"/>
                <a:gd name="connsiteX9" fmla="*/ 118110 w 122667"/>
                <a:gd name="connsiteY9" fmla="*/ 747 h 20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052">
                  <a:moveTo>
                    <a:pt x="118110" y="747"/>
                  </a:moveTo>
                  <a:cubicBezTo>
                    <a:pt x="121920" y="2651"/>
                    <a:pt x="123825" y="8364"/>
                    <a:pt x="121920" y="12172"/>
                  </a:cubicBezTo>
                  <a:lnTo>
                    <a:pt x="16193" y="204497"/>
                  </a:lnTo>
                  <a:cubicBezTo>
                    <a:pt x="14288" y="208306"/>
                    <a:pt x="8572" y="210210"/>
                    <a:pt x="4763" y="208306"/>
                  </a:cubicBezTo>
                  <a:cubicBezTo>
                    <a:pt x="4763" y="208306"/>
                    <a:pt x="4763" y="208306"/>
                    <a:pt x="4763" y="208306"/>
                  </a:cubicBezTo>
                  <a:cubicBezTo>
                    <a:pt x="1905" y="206402"/>
                    <a:pt x="0" y="204497"/>
                    <a:pt x="0" y="200689"/>
                  </a:cubicBezTo>
                  <a:cubicBezTo>
                    <a:pt x="0" y="199737"/>
                    <a:pt x="0" y="197833"/>
                    <a:pt x="953" y="196880"/>
                  </a:cubicBezTo>
                  <a:lnTo>
                    <a:pt x="106680" y="4555"/>
                  </a:lnTo>
                  <a:cubicBezTo>
                    <a:pt x="108585" y="747"/>
                    <a:pt x="113347" y="-1157"/>
                    <a:pt x="118110" y="747"/>
                  </a:cubicBezTo>
                  <a:cubicBezTo>
                    <a:pt x="118110" y="747"/>
                    <a:pt x="118110" y="747"/>
                    <a:pt x="118110" y="747"/>
                  </a:cubicBezTo>
                </a:path>
              </a:pathLst>
            </a:custGeom>
            <a:solidFill>
              <a:srgbClr val="FFFFFF"/>
            </a:solidFill>
            <a:ln w="9525" cap="flat">
              <a:noFill/>
              <a:prstDash val="solid"/>
              <a:miter/>
            </a:ln>
          </p:spPr>
          <p:txBody>
            <a:bodyPr rtlCol="0" anchor="ctr"/>
            <a:lstStyle/>
            <a:p>
              <a:endParaRPr lang="en-US" sz="1397"/>
            </a:p>
          </p:txBody>
        </p:sp>
        <p:sp>
          <p:nvSpPr>
            <p:cNvPr id="9" name="Freeform 8">
              <a:extLst>
                <a:ext uri="{FF2B5EF4-FFF2-40B4-BE49-F238E27FC236}">
                  <a16:creationId xmlns:a16="http://schemas.microsoft.com/office/drawing/2014/main" id="{9F7CE617-BED4-66B1-08C1-19DE148A32B7}"/>
                </a:ext>
              </a:extLst>
            </p:cNvPr>
            <p:cNvSpPr/>
            <p:nvPr/>
          </p:nvSpPr>
          <p:spPr>
            <a:xfrm>
              <a:off x="11770677" y="5674698"/>
              <a:ext cx="122667" cy="209647"/>
            </a:xfrm>
            <a:custGeom>
              <a:avLst/>
              <a:gdLst>
                <a:gd name="connsiteX0" fmla="*/ 118110 w 122667"/>
                <a:gd name="connsiteY0" fmla="*/ 1342 h 209647"/>
                <a:gd name="connsiteX1" fmla="*/ 121920 w 122667"/>
                <a:gd name="connsiteY1" fmla="*/ 12767 h 209647"/>
                <a:gd name="connsiteX2" fmla="*/ 16192 w 122667"/>
                <a:gd name="connsiteY2" fmla="*/ 205092 h 209647"/>
                <a:gd name="connsiteX3" fmla="*/ 4763 w 122667"/>
                <a:gd name="connsiteY3" fmla="*/ 208901 h 209647"/>
                <a:gd name="connsiteX4" fmla="*/ 4763 w 122667"/>
                <a:gd name="connsiteY4" fmla="*/ 208901 h 209647"/>
                <a:gd name="connsiteX5" fmla="*/ 0 w 122667"/>
                <a:gd name="connsiteY5" fmla="*/ 201284 h 209647"/>
                <a:gd name="connsiteX6" fmla="*/ 953 w 122667"/>
                <a:gd name="connsiteY6" fmla="*/ 197476 h 209647"/>
                <a:gd name="connsiteX7" fmla="*/ 106680 w 122667"/>
                <a:gd name="connsiteY7" fmla="*/ 5150 h 209647"/>
                <a:gd name="connsiteX8" fmla="*/ 118110 w 122667"/>
                <a:gd name="connsiteY8" fmla="*/ 1342 h 209647"/>
                <a:gd name="connsiteX9" fmla="*/ 118110 w 122667"/>
                <a:gd name="connsiteY9" fmla="*/ 1342 h 20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67" h="209647">
                  <a:moveTo>
                    <a:pt x="118110" y="1342"/>
                  </a:moveTo>
                  <a:cubicBezTo>
                    <a:pt x="121920" y="3246"/>
                    <a:pt x="123825" y="8959"/>
                    <a:pt x="121920" y="12767"/>
                  </a:cubicBezTo>
                  <a:lnTo>
                    <a:pt x="16192" y="205092"/>
                  </a:lnTo>
                  <a:cubicBezTo>
                    <a:pt x="14288" y="208901"/>
                    <a:pt x="8572"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8585" y="390"/>
                    <a:pt x="113347" y="-1514"/>
                    <a:pt x="118110" y="1342"/>
                  </a:cubicBezTo>
                  <a:cubicBezTo>
                    <a:pt x="118110" y="1342"/>
                    <a:pt x="118110" y="1342"/>
                    <a:pt x="118110" y="1342"/>
                  </a:cubicBezTo>
                </a:path>
              </a:pathLst>
            </a:custGeom>
            <a:solidFill>
              <a:srgbClr val="FFFFFF"/>
            </a:solidFill>
            <a:ln w="9525" cap="flat">
              <a:noFill/>
              <a:prstDash val="solid"/>
              <a:miter/>
            </a:ln>
          </p:spPr>
          <p:txBody>
            <a:bodyPr rtlCol="0" anchor="ctr"/>
            <a:lstStyle/>
            <a:p>
              <a:endParaRPr lang="en-US" sz="1397"/>
            </a:p>
          </p:txBody>
        </p:sp>
        <p:sp>
          <p:nvSpPr>
            <p:cNvPr id="10" name="Freeform 9">
              <a:extLst>
                <a:ext uri="{FF2B5EF4-FFF2-40B4-BE49-F238E27FC236}">
                  <a16:creationId xmlns:a16="http://schemas.microsoft.com/office/drawing/2014/main" id="{52140F6B-DFA3-EFD1-5423-90AEF3BBB03A}"/>
                </a:ext>
              </a:extLst>
            </p:cNvPr>
            <p:cNvSpPr/>
            <p:nvPr/>
          </p:nvSpPr>
          <p:spPr>
            <a:xfrm>
              <a:off x="12188825" y="5489428"/>
              <a:ext cx="124777" cy="19994"/>
            </a:xfrm>
            <a:custGeom>
              <a:avLst/>
              <a:gdLst>
                <a:gd name="connsiteX0" fmla="*/ 123825 w 124777"/>
                <a:gd name="connsiteY0" fmla="*/ 0 h 19994"/>
                <a:gd name="connsiteX1" fmla="*/ 8572 w 124777"/>
                <a:gd name="connsiteY1" fmla="*/ 2856 h 19994"/>
                <a:gd name="connsiteX2" fmla="*/ 0 w 124777"/>
                <a:gd name="connsiteY2" fmla="*/ 11425 h 19994"/>
                <a:gd name="connsiteX3" fmla="*/ 4763 w 124777"/>
                <a:gd name="connsiteY3" fmla="*/ 19042 h 19994"/>
                <a:gd name="connsiteX4" fmla="*/ 8572 w 124777"/>
                <a:gd name="connsiteY4" fmla="*/ 19994 h 19994"/>
                <a:gd name="connsiteX5" fmla="*/ 124778 w 124777"/>
                <a:gd name="connsiteY5" fmla="*/ 17138 h 19994"/>
                <a:gd name="connsiteX6" fmla="*/ 124778 w 124777"/>
                <a:gd name="connsiteY6" fmla="*/ 0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77" h="19994">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w="9525" cap="flat">
              <a:noFill/>
              <a:prstDash val="solid"/>
              <a:miter/>
            </a:ln>
          </p:spPr>
          <p:txBody>
            <a:bodyPr rtlCol="0" anchor="ctr"/>
            <a:lstStyle/>
            <a:p>
              <a:endParaRPr lang="en-US" sz="1397"/>
            </a:p>
          </p:txBody>
        </p:sp>
        <p:sp>
          <p:nvSpPr>
            <p:cNvPr id="11" name="Freeform 10">
              <a:extLst>
                <a:ext uri="{FF2B5EF4-FFF2-40B4-BE49-F238E27FC236}">
                  <a16:creationId xmlns:a16="http://schemas.microsoft.com/office/drawing/2014/main" id="{833B67B5-B8AD-5BEA-D6E7-4CAF61F350AA}"/>
                </a:ext>
              </a:extLst>
            </p:cNvPr>
            <p:cNvSpPr/>
            <p:nvPr/>
          </p:nvSpPr>
          <p:spPr>
            <a:xfrm>
              <a:off x="12258357" y="6392023"/>
              <a:ext cx="54292" cy="18090"/>
            </a:xfrm>
            <a:custGeom>
              <a:avLst/>
              <a:gdLst>
                <a:gd name="connsiteX0" fmla="*/ 54293 w 54292"/>
                <a:gd name="connsiteY0" fmla="*/ 0 h 18090"/>
                <a:gd name="connsiteX1" fmla="*/ 8573 w 54292"/>
                <a:gd name="connsiteY1" fmla="*/ 952 h 18090"/>
                <a:gd name="connsiteX2" fmla="*/ 0 w 54292"/>
                <a:gd name="connsiteY2" fmla="*/ 9521 h 18090"/>
                <a:gd name="connsiteX3" fmla="*/ 4763 w 54292"/>
                <a:gd name="connsiteY3" fmla="*/ 17138 h 18090"/>
                <a:gd name="connsiteX4" fmla="*/ 8573 w 54292"/>
                <a:gd name="connsiteY4" fmla="*/ 18090 h 18090"/>
                <a:gd name="connsiteX5" fmla="*/ 54293 w 54292"/>
                <a:gd name="connsiteY5" fmla="*/ 17138 h 18090"/>
                <a:gd name="connsiteX6" fmla="*/ 54293 w 54292"/>
                <a:gd name="connsiteY6" fmla="*/ 0 h 1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 h="18090">
                  <a:moveTo>
                    <a:pt x="54293" y="0"/>
                  </a:moveTo>
                  <a:lnTo>
                    <a:pt x="8573" y="952"/>
                  </a:lnTo>
                  <a:cubicBezTo>
                    <a:pt x="3810" y="952"/>
                    <a:pt x="0" y="4761"/>
                    <a:pt x="0" y="9521"/>
                  </a:cubicBezTo>
                  <a:cubicBezTo>
                    <a:pt x="0" y="12377"/>
                    <a:pt x="1905" y="15234"/>
                    <a:pt x="4763" y="17138"/>
                  </a:cubicBezTo>
                  <a:cubicBezTo>
                    <a:pt x="5715" y="18090"/>
                    <a:pt x="7620" y="18090"/>
                    <a:pt x="8573" y="18090"/>
                  </a:cubicBezTo>
                  <a:lnTo>
                    <a:pt x="54293" y="17138"/>
                  </a:lnTo>
                  <a:lnTo>
                    <a:pt x="54293" y="0"/>
                  </a:lnTo>
                  <a:close/>
                </a:path>
              </a:pathLst>
            </a:custGeom>
            <a:solidFill>
              <a:srgbClr val="FFFFFF"/>
            </a:solidFill>
            <a:ln w="9525" cap="flat">
              <a:noFill/>
              <a:prstDash val="solid"/>
              <a:miter/>
            </a:ln>
          </p:spPr>
          <p:txBody>
            <a:bodyPr rtlCol="0" anchor="ctr"/>
            <a:lstStyle/>
            <a:p>
              <a:endParaRPr lang="en-US" sz="1397"/>
            </a:p>
          </p:txBody>
        </p:sp>
        <p:sp>
          <p:nvSpPr>
            <p:cNvPr id="12" name="Freeform 11">
              <a:extLst>
                <a:ext uri="{FF2B5EF4-FFF2-40B4-BE49-F238E27FC236}">
                  <a16:creationId xmlns:a16="http://schemas.microsoft.com/office/drawing/2014/main" id="{041DA1CD-6186-7CD1-762C-2F94D885D1EE}"/>
                </a:ext>
              </a:extLst>
            </p:cNvPr>
            <p:cNvSpPr/>
            <p:nvPr/>
          </p:nvSpPr>
          <p:spPr>
            <a:xfrm>
              <a:off x="11787399" y="6011419"/>
              <a:ext cx="132291" cy="204940"/>
            </a:xfrm>
            <a:custGeom>
              <a:avLst/>
              <a:gdLst>
                <a:gd name="connsiteX0" fmla="*/ 12806 w 132291"/>
                <a:gd name="connsiteY0" fmla="*/ 714 h 204940"/>
                <a:gd name="connsiteX1" fmla="*/ 15663 w 132291"/>
                <a:gd name="connsiteY1" fmla="*/ 3570 h 204940"/>
                <a:gd name="connsiteX2" fmla="*/ 130916 w 132291"/>
                <a:gd name="connsiteY2" fmla="*/ 191135 h 204940"/>
                <a:gd name="connsiteX3" fmla="*/ 128058 w 132291"/>
                <a:gd name="connsiteY3" fmla="*/ 203512 h 204940"/>
                <a:gd name="connsiteX4" fmla="*/ 119486 w 132291"/>
                <a:gd name="connsiteY4" fmla="*/ 203512 h 204940"/>
                <a:gd name="connsiteX5" fmla="*/ 116628 w 132291"/>
                <a:gd name="connsiteY5" fmla="*/ 200656 h 204940"/>
                <a:gd name="connsiteX6" fmla="*/ 1376 w 132291"/>
                <a:gd name="connsiteY6" fmla="*/ 13092 h 204940"/>
                <a:gd name="connsiteX7" fmla="*/ 4233 w 132291"/>
                <a:gd name="connsiteY7" fmla="*/ 714 h 204940"/>
                <a:gd name="connsiteX8" fmla="*/ 12806 w 132291"/>
                <a:gd name="connsiteY8" fmla="*/ 714 h 2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4940">
                  <a:moveTo>
                    <a:pt x="12806" y="714"/>
                  </a:moveTo>
                  <a:cubicBezTo>
                    <a:pt x="13758" y="1666"/>
                    <a:pt x="14711" y="2618"/>
                    <a:pt x="15663" y="3570"/>
                  </a:cubicBezTo>
                  <a:lnTo>
                    <a:pt x="130916" y="191135"/>
                  </a:lnTo>
                  <a:cubicBezTo>
                    <a:pt x="133773" y="194943"/>
                    <a:pt x="131868" y="200656"/>
                    <a:pt x="128058" y="203512"/>
                  </a:cubicBezTo>
                  <a:cubicBezTo>
                    <a:pt x="125201" y="205417"/>
                    <a:pt x="122343" y="205417"/>
                    <a:pt x="119486" y="203512"/>
                  </a:cubicBezTo>
                  <a:cubicBezTo>
                    <a:pt x="118533" y="202560"/>
                    <a:pt x="117581" y="201608"/>
                    <a:pt x="116628" y="200656"/>
                  </a:cubicBezTo>
                  <a:lnTo>
                    <a:pt x="1376" y="13092"/>
                  </a:lnTo>
                  <a:cubicBezTo>
                    <a:pt x="-1482" y="9283"/>
                    <a:pt x="423" y="3570"/>
                    <a:pt x="4233" y="714"/>
                  </a:cubicBezTo>
                  <a:cubicBezTo>
                    <a:pt x="7091" y="-238"/>
                    <a:pt x="9948" y="-238"/>
                    <a:pt x="12806" y="714"/>
                  </a:cubicBezTo>
                </a:path>
              </a:pathLst>
            </a:custGeom>
            <a:solidFill>
              <a:srgbClr val="FFFFFF"/>
            </a:solidFill>
            <a:ln w="9525" cap="flat">
              <a:noFill/>
              <a:prstDash val="solid"/>
              <a:miter/>
            </a:ln>
          </p:spPr>
          <p:txBody>
            <a:bodyPr rtlCol="0" anchor="ctr"/>
            <a:lstStyle/>
            <a:p>
              <a:endParaRPr lang="en-US" sz="1397"/>
            </a:p>
          </p:txBody>
        </p:sp>
        <p:sp>
          <p:nvSpPr>
            <p:cNvPr id="13" name="Freeform 12">
              <a:extLst>
                <a:ext uri="{FF2B5EF4-FFF2-40B4-BE49-F238E27FC236}">
                  <a16:creationId xmlns:a16="http://schemas.microsoft.com/office/drawing/2014/main" id="{CBD56224-8185-F800-5D98-F79C36122A84}"/>
                </a:ext>
              </a:extLst>
            </p:cNvPr>
            <p:cNvSpPr/>
            <p:nvPr/>
          </p:nvSpPr>
          <p:spPr>
            <a:xfrm>
              <a:off x="12031239" y="5564168"/>
              <a:ext cx="132291" cy="205654"/>
            </a:xfrm>
            <a:custGeom>
              <a:avLst/>
              <a:gdLst>
                <a:gd name="connsiteX0" fmla="*/ 12806 w 132291"/>
                <a:gd name="connsiteY0" fmla="*/ 1428 h 205654"/>
                <a:gd name="connsiteX1" fmla="*/ 15663 w 132291"/>
                <a:gd name="connsiteY1" fmla="*/ 4284 h 205654"/>
                <a:gd name="connsiteX2" fmla="*/ 130916 w 132291"/>
                <a:gd name="connsiteY2" fmla="*/ 191849 h 205654"/>
                <a:gd name="connsiteX3" fmla="*/ 128058 w 132291"/>
                <a:gd name="connsiteY3" fmla="*/ 204226 h 205654"/>
                <a:gd name="connsiteX4" fmla="*/ 119486 w 132291"/>
                <a:gd name="connsiteY4" fmla="*/ 204226 h 205654"/>
                <a:gd name="connsiteX5" fmla="*/ 116628 w 132291"/>
                <a:gd name="connsiteY5" fmla="*/ 201370 h 205654"/>
                <a:gd name="connsiteX6" fmla="*/ 1376 w 132291"/>
                <a:gd name="connsiteY6" fmla="*/ 13806 h 205654"/>
                <a:gd name="connsiteX7" fmla="*/ 4233 w 132291"/>
                <a:gd name="connsiteY7" fmla="*/ 1428 h 205654"/>
                <a:gd name="connsiteX8" fmla="*/ 12806 w 132291"/>
                <a:gd name="connsiteY8" fmla="*/ 1428 h 20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291" h="205654">
                  <a:moveTo>
                    <a:pt x="12806" y="1428"/>
                  </a:moveTo>
                  <a:cubicBezTo>
                    <a:pt x="13758" y="2380"/>
                    <a:pt x="14711" y="3332"/>
                    <a:pt x="15663" y="4284"/>
                  </a:cubicBezTo>
                  <a:lnTo>
                    <a:pt x="130916" y="191849"/>
                  </a:lnTo>
                  <a:cubicBezTo>
                    <a:pt x="133773" y="195658"/>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9948" y="-476"/>
                    <a:pt x="12806" y="1428"/>
                  </a:cubicBezTo>
                </a:path>
              </a:pathLst>
            </a:custGeom>
            <a:solidFill>
              <a:srgbClr val="FFFFFF"/>
            </a:solidFill>
            <a:ln w="9525" cap="flat">
              <a:noFill/>
              <a:prstDash val="solid"/>
              <a:miter/>
            </a:ln>
          </p:spPr>
          <p:txBody>
            <a:bodyPr rtlCol="0" anchor="ctr"/>
            <a:lstStyle/>
            <a:p>
              <a:endParaRPr lang="en-US" sz="1397"/>
            </a:p>
          </p:txBody>
        </p:sp>
        <p:grpSp>
          <p:nvGrpSpPr>
            <p:cNvPr id="14" name="Graphic 47">
              <a:extLst>
                <a:ext uri="{FF2B5EF4-FFF2-40B4-BE49-F238E27FC236}">
                  <a16:creationId xmlns:a16="http://schemas.microsoft.com/office/drawing/2014/main" id="{8D6712AB-B559-B023-1F10-289E693D25FE}"/>
                </a:ext>
              </a:extLst>
            </p:cNvPr>
            <p:cNvGrpSpPr/>
            <p:nvPr/>
          </p:nvGrpSpPr>
          <p:grpSpPr>
            <a:xfrm>
              <a:off x="10968672" y="5214269"/>
              <a:ext cx="912495" cy="1194891"/>
              <a:chOff x="10968672" y="5214269"/>
              <a:chExt cx="912495" cy="1194891"/>
            </a:xfrm>
            <a:solidFill>
              <a:srgbClr val="FFFFFF"/>
            </a:solidFill>
          </p:grpSpPr>
          <p:grpSp>
            <p:nvGrpSpPr>
              <p:cNvPr id="15" name="Graphic 47">
                <a:extLst>
                  <a:ext uri="{FF2B5EF4-FFF2-40B4-BE49-F238E27FC236}">
                    <a16:creationId xmlns:a16="http://schemas.microsoft.com/office/drawing/2014/main" id="{FE070AB9-028B-FBEF-FBF7-D65B104FD198}"/>
                  </a:ext>
                </a:extLst>
              </p:cNvPr>
              <p:cNvGrpSpPr/>
              <p:nvPr/>
            </p:nvGrpSpPr>
            <p:grpSpPr>
              <a:xfrm>
                <a:off x="10968672" y="5789340"/>
                <a:ext cx="751522" cy="619820"/>
                <a:chOff x="10968672" y="5789340"/>
                <a:chExt cx="751522" cy="619820"/>
              </a:xfrm>
              <a:solidFill>
                <a:srgbClr val="FFFFFF"/>
              </a:solidFill>
            </p:grpSpPr>
            <p:sp>
              <p:nvSpPr>
                <p:cNvPr id="175" name="Freeform 174">
                  <a:extLst>
                    <a:ext uri="{FF2B5EF4-FFF2-40B4-BE49-F238E27FC236}">
                      <a16:creationId xmlns:a16="http://schemas.microsoft.com/office/drawing/2014/main" id="{A8DCB712-19CE-4D40-68D0-443F637DB353}"/>
                    </a:ext>
                  </a:extLst>
                </p:cNvPr>
                <p:cNvSpPr/>
                <p:nvPr/>
              </p:nvSpPr>
              <p:spPr>
                <a:xfrm>
                  <a:off x="10968672" y="5794101"/>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3 w 202882"/>
                    <a:gd name="connsiteY6" fmla="*/ 185660 h 185660"/>
                    <a:gd name="connsiteX7" fmla="*/ 140970 w 202882"/>
                    <a:gd name="connsiteY7" fmla="*/ 185660 h 185660"/>
                    <a:gd name="connsiteX8" fmla="*/ 132397 w 202882"/>
                    <a:gd name="connsiteY8" fmla="*/ 157097 h 185660"/>
                    <a:gd name="connsiteX9" fmla="*/ 118110 w 202882"/>
                    <a:gd name="connsiteY9" fmla="*/ 113301 h 185660"/>
                    <a:gd name="connsiteX10" fmla="*/ 100965 w 202882"/>
                    <a:gd name="connsiteY10" fmla="*/ 61887 h 185660"/>
                    <a:gd name="connsiteX11" fmla="*/ 83820 w 202882"/>
                    <a:gd name="connsiteY11" fmla="*/ 113301 h 185660"/>
                    <a:gd name="connsiteX12" fmla="*/ 118110 w 202882"/>
                    <a:gd name="connsiteY12" fmla="*/ 113301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3" y="185660"/>
                      </a:lnTo>
                      <a:lnTo>
                        <a:pt x="140970" y="185660"/>
                      </a:lnTo>
                      <a:lnTo>
                        <a:pt x="132397" y="157097"/>
                      </a:lnTo>
                      <a:close/>
                      <a:moveTo>
                        <a:pt x="118110" y="113301"/>
                      </a:moveTo>
                      <a:lnTo>
                        <a:pt x="100965" y="61887"/>
                      </a:lnTo>
                      <a:lnTo>
                        <a:pt x="83820" y="113301"/>
                      </a:lnTo>
                      <a:lnTo>
                        <a:pt x="118110" y="113301"/>
                      </a:lnTo>
                      <a:close/>
                    </a:path>
                  </a:pathLst>
                </a:custGeom>
                <a:solidFill>
                  <a:srgbClr val="FFFFFF"/>
                </a:solidFill>
                <a:ln w="9525" cap="flat">
                  <a:noFill/>
                  <a:prstDash val="solid"/>
                  <a:miter/>
                </a:ln>
              </p:spPr>
              <p:txBody>
                <a:bodyPr rtlCol="0" anchor="ctr"/>
                <a:lstStyle/>
                <a:p>
                  <a:endParaRPr lang="en-US" sz="1397"/>
                </a:p>
              </p:txBody>
            </p:sp>
            <p:sp>
              <p:nvSpPr>
                <p:cNvPr id="176" name="Freeform 175">
                  <a:extLst>
                    <a:ext uri="{FF2B5EF4-FFF2-40B4-BE49-F238E27FC236}">
                      <a16:creationId xmlns:a16="http://schemas.microsoft.com/office/drawing/2014/main" id="{871161D3-598E-260E-B7E2-5F605A39FC8C}"/>
                    </a:ext>
                  </a:extLst>
                </p:cNvPr>
                <p:cNvSpPr/>
                <p:nvPr/>
              </p:nvSpPr>
              <p:spPr>
                <a:xfrm>
                  <a:off x="11180127" y="5789340"/>
                  <a:ext cx="181927" cy="190420"/>
                </a:xfrm>
                <a:custGeom>
                  <a:avLst/>
                  <a:gdLst>
                    <a:gd name="connsiteX0" fmla="*/ 119063 w 181927"/>
                    <a:gd name="connsiteY0" fmla="*/ 67599 h 190420"/>
                    <a:gd name="connsiteX1" fmla="*/ 109538 w 181927"/>
                    <a:gd name="connsiteY1" fmla="*/ 59031 h 190420"/>
                    <a:gd name="connsiteX2" fmla="*/ 94297 w 181927"/>
                    <a:gd name="connsiteY2" fmla="*/ 56174 h 190420"/>
                    <a:gd name="connsiteX3" fmla="*/ 68580 w 181927"/>
                    <a:gd name="connsiteY3" fmla="*/ 66647 h 190420"/>
                    <a:gd name="connsiteX4" fmla="*/ 59055 w 181927"/>
                    <a:gd name="connsiteY4" fmla="*/ 96163 h 190420"/>
                    <a:gd name="connsiteX5" fmla="*/ 69532 w 181927"/>
                    <a:gd name="connsiteY5" fmla="*/ 128534 h 190420"/>
                    <a:gd name="connsiteX6" fmla="*/ 100965 w 181927"/>
                    <a:gd name="connsiteY6" fmla="*/ 139007 h 190420"/>
                    <a:gd name="connsiteX7" fmla="*/ 133350 w 181927"/>
                    <a:gd name="connsiteY7" fmla="*/ 122822 h 190420"/>
                    <a:gd name="connsiteX8" fmla="*/ 86678 w 181927"/>
                    <a:gd name="connsiteY8" fmla="*/ 122822 h 190420"/>
                    <a:gd name="connsiteX9" fmla="*/ 86678 w 181927"/>
                    <a:gd name="connsiteY9" fmla="*/ 81881 h 190420"/>
                    <a:gd name="connsiteX10" fmla="*/ 181928 w 181927"/>
                    <a:gd name="connsiteY10" fmla="*/ 81881 h 190420"/>
                    <a:gd name="connsiteX11" fmla="*/ 181928 w 181927"/>
                    <a:gd name="connsiteY11" fmla="*/ 139960 h 190420"/>
                    <a:gd name="connsiteX12" fmla="*/ 148590 w 181927"/>
                    <a:gd name="connsiteY12" fmla="*/ 175187 h 190420"/>
                    <a:gd name="connsiteX13" fmla="*/ 94297 w 181927"/>
                    <a:gd name="connsiteY13" fmla="*/ 190421 h 190420"/>
                    <a:gd name="connsiteX14" fmla="*/ 43815 w 181927"/>
                    <a:gd name="connsiteY14" fmla="*/ 178044 h 190420"/>
                    <a:gd name="connsiteX15" fmla="*/ 11430 w 181927"/>
                    <a:gd name="connsiteY15" fmla="*/ 144720 h 190420"/>
                    <a:gd name="connsiteX16" fmla="*/ 0 w 181927"/>
                    <a:gd name="connsiteY16" fmla="*/ 95210 h 190420"/>
                    <a:gd name="connsiteX17" fmla="*/ 11430 w 181927"/>
                    <a:gd name="connsiteY17" fmla="*/ 45701 h 190420"/>
                    <a:gd name="connsiteX18" fmla="*/ 43815 w 181927"/>
                    <a:gd name="connsiteY18" fmla="*/ 12377 h 190420"/>
                    <a:gd name="connsiteX19" fmla="*/ 93345 w 181927"/>
                    <a:gd name="connsiteY19" fmla="*/ 0 h 190420"/>
                    <a:gd name="connsiteX20" fmla="*/ 152400 w 181927"/>
                    <a:gd name="connsiteY20" fmla="*/ 17138 h 190420"/>
                    <a:gd name="connsiteX21" fmla="*/ 180022 w 181927"/>
                    <a:gd name="connsiteY21" fmla="*/ 64743 h 190420"/>
                    <a:gd name="connsiteX22" fmla="*/ 119063 w 181927"/>
                    <a:gd name="connsiteY22" fmla="*/ 64743 h 19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0420">
                      <a:moveTo>
                        <a:pt x="119063" y="67599"/>
                      </a:moveTo>
                      <a:cubicBezTo>
                        <a:pt x="117157" y="63791"/>
                        <a:pt x="113347" y="60935"/>
                        <a:pt x="109538" y="59031"/>
                      </a:cubicBezTo>
                      <a:cubicBezTo>
                        <a:pt x="105728" y="57126"/>
                        <a:pt x="100013" y="56174"/>
                        <a:pt x="94297" y="56174"/>
                      </a:cubicBezTo>
                      <a:cubicBezTo>
                        <a:pt x="82867" y="56174"/>
                        <a:pt x="74295" y="59983"/>
                        <a:pt x="68580" y="66647"/>
                      </a:cubicBezTo>
                      <a:cubicBezTo>
                        <a:pt x="62865" y="74264"/>
                        <a:pt x="59055" y="83785"/>
                        <a:pt x="59055" y="96163"/>
                      </a:cubicBezTo>
                      <a:cubicBezTo>
                        <a:pt x="59055" y="110444"/>
                        <a:pt x="62865" y="121869"/>
                        <a:pt x="69532" y="128534"/>
                      </a:cubicBezTo>
                      <a:cubicBezTo>
                        <a:pt x="76200" y="136151"/>
                        <a:pt x="86678" y="139007"/>
                        <a:pt x="100965" y="139007"/>
                      </a:cubicBezTo>
                      <a:cubicBezTo>
                        <a:pt x="114300" y="139007"/>
                        <a:pt x="125730" y="133295"/>
                        <a:pt x="133350" y="122822"/>
                      </a:cubicBezTo>
                      <a:lnTo>
                        <a:pt x="86678" y="122822"/>
                      </a:lnTo>
                      <a:lnTo>
                        <a:pt x="86678" y="81881"/>
                      </a:lnTo>
                      <a:lnTo>
                        <a:pt x="181928" y="81881"/>
                      </a:lnTo>
                      <a:lnTo>
                        <a:pt x="181928" y="139960"/>
                      </a:lnTo>
                      <a:cubicBezTo>
                        <a:pt x="174307" y="154241"/>
                        <a:pt x="162878" y="165666"/>
                        <a:pt x="148590" y="175187"/>
                      </a:cubicBezTo>
                      <a:cubicBezTo>
                        <a:pt x="134303" y="184708"/>
                        <a:pt x="116205" y="190421"/>
                        <a:pt x="94297" y="190421"/>
                      </a:cubicBezTo>
                      <a:cubicBezTo>
                        <a:pt x="75247" y="190421"/>
                        <a:pt x="58103" y="186613"/>
                        <a:pt x="43815" y="178044"/>
                      </a:cubicBezTo>
                      <a:cubicBezTo>
                        <a:pt x="29528" y="170427"/>
                        <a:pt x="19050" y="159002"/>
                        <a:pt x="11430" y="144720"/>
                      </a:cubicBezTo>
                      <a:cubicBezTo>
                        <a:pt x="3810" y="130438"/>
                        <a:pt x="0" y="114253"/>
                        <a:pt x="0" y="95210"/>
                      </a:cubicBezTo>
                      <a:cubicBezTo>
                        <a:pt x="0" y="77121"/>
                        <a:pt x="3810" y="60935"/>
                        <a:pt x="11430" y="45701"/>
                      </a:cubicBezTo>
                      <a:cubicBezTo>
                        <a:pt x="19050" y="31419"/>
                        <a:pt x="29528" y="19994"/>
                        <a:pt x="43815" y="12377"/>
                      </a:cubicBezTo>
                      <a:cubicBezTo>
                        <a:pt x="58103" y="4761"/>
                        <a:pt x="74295" y="0"/>
                        <a:pt x="93345" y="0"/>
                      </a:cubicBezTo>
                      <a:cubicBezTo>
                        <a:pt x="118110" y="0"/>
                        <a:pt x="137160" y="5713"/>
                        <a:pt x="152400" y="17138"/>
                      </a:cubicBezTo>
                      <a:cubicBezTo>
                        <a:pt x="167640" y="28563"/>
                        <a:pt x="177165" y="44749"/>
                        <a:pt x="180022" y="64743"/>
                      </a:cubicBezTo>
                      <a:lnTo>
                        <a:pt x="119063" y="64743"/>
                      </a:lnTo>
                      <a:close/>
                    </a:path>
                  </a:pathLst>
                </a:custGeom>
                <a:solidFill>
                  <a:srgbClr val="FFFFFF"/>
                </a:solidFill>
                <a:ln w="9525" cap="flat">
                  <a:noFill/>
                  <a:prstDash val="solid"/>
                  <a:miter/>
                </a:ln>
              </p:spPr>
              <p:txBody>
                <a:bodyPr rtlCol="0" anchor="ctr"/>
                <a:lstStyle/>
                <a:p>
                  <a:endParaRPr lang="en-US" sz="1397"/>
                </a:p>
              </p:txBody>
            </p:sp>
            <p:sp>
              <p:nvSpPr>
                <p:cNvPr id="177" name="Freeform 176">
                  <a:extLst>
                    <a:ext uri="{FF2B5EF4-FFF2-40B4-BE49-F238E27FC236}">
                      <a16:creationId xmlns:a16="http://schemas.microsoft.com/office/drawing/2014/main" id="{3001EE7E-08C5-4E54-8AC7-0FB5B82E0192}"/>
                    </a:ext>
                  </a:extLst>
                </p:cNvPr>
                <p:cNvSpPr/>
                <p:nvPr/>
              </p:nvSpPr>
              <p:spPr>
                <a:xfrm>
                  <a:off x="11383009" y="5793149"/>
                  <a:ext cx="157162" cy="186612"/>
                </a:xfrm>
                <a:custGeom>
                  <a:avLst/>
                  <a:gdLst>
                    <a:gd name="connsiteX0" fmla="*/ 93345 w 157162"/>
                    <a:gd name="connsiteY0" fmla="*/ 185660 h 186612"/>
                    <a:gd name="connsiteX1" fmla="*/ 58103 w 157162"/>
                    <a:gd name="connsiteY1" fmla="*/ 119013 h 186612"/>
                    <a:gd name="connsiteX2" fmla="*/ 58103 w 157162"/>
                    <a:gd name="connsiteY2" fmla="*/ 119013 h 186612"/>
                    <a:gd name="connsiteX3" fmla="*/ 58103 w 157162"/>
                    <a:gd name="connsiteY3" fmla="*/ 185660 h 186612"/>
                    <a:gd name="connsiteX4" fmla="*/ 0 w 157162"/>
                    <a:gd name="connsiteY4" fmla="*/ 185660 h 186612"/>
                    <a:gd name="connsiteX5" fmla="*/ 0 w 157162"/>
                    <a:gd name="connsiteY5" fmla="*/ 0 h 186612"/>
                    <a:gd name="connsiteX6" fmla="*/ 86678 w 157162"/>
                    <a:gd name="connsiteY6" fmla="*/ 0 h 186612"/>
                    <a:gd name="connsiteX7" fmla="*/ 125730 w 157162"/>
                    <a:gd name="connsiteY7" fmla="*/ 7617 h 186612"/>
                    <a:gd name="connsiteX8" fmla="*/ 149543 w 157162"/>
                    <a:gd name="connsiteY8" fmla="*/ 29515 h 186612"/>
                    <a:gd name="connsiteX9" fmla="*/ 157163 w 157162"/>
                    <a:gd name="connsiteY9" fmla="*/ 60935 h 186612"/>
                    <a:gd name="connsiteX10" fmla="*/ 146685 w 157162"/>
                    <a:gd name="connsiteY10" fmla="*/ 94258 h 186612"/>
                    <a:gd name="connsiteX11" fmla="*/ 117158 w 157162"/>
                    <a:gd name="connsiteY11" fmla="*/ 115205 h 186612"/>
                    <a:gd name="connsiteX12" fmla="*/ 157163 w 157162"/>
                    <a:gd name="connsiteY12" fmla="*/ 186612 h 186612"/>
                    <a:gd name="connsiteX13" fmla="*/ 93345 w 157162"/>
                    <a:gd name="connsiteY13" fmla="*/ 186612 h 186612"/>
                    <a:gd name="connsiteX14" fmla="*/ 58103 w 157162"/>
                    <a:gd name="connsiteY14" fmla="*/ 79977 h 186612"/>
                    <a:gd name="connsiteX15" fmla="*/ 80963 w 157162"/>
                    <a:gd name="connsiteY15" fmla="*/ 79977 h 186612"/>
                    <a:gd name="connsiteX16" fmla="*/ 93345 w 157162"/>
                    <a:gd name="connsiteY16" fmla="*/ 76168 h 186612"/>
                    <a:gd name="connsiteX17" fmla="*/ 97155 w 157162"/>
                    <a:gd name="connsiteY17" fmla="*/ 63791 h 186612"/>
                    <a:gd name="connsiteX18" fmla="*/ 92393 w 157162"/>
                    <a:gd name="connsiteY18" fmla="*/ 52366 h 186612"/>
                    <a:gd name="connsiteX19" fmla="*/ 80010 w 157162"/>
                    <a:gd name="connsiteY19" fmla="*/ 48557 h 186612"/>
                    <a:gd name="connsiteX20" fmla="*/ 57150 w 157162"/>
                    <a:gd name="connsiteY20" fmla="*/ 48557 h 186612"/>
                    <a:gd name="connsiteX21" fmla="*/ 57150 w 157162"/>
                    <a:gd name="connsiteY21" fmla="*/ 79977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162" h="186612">
                      <a:moveTo>
                        <a:pt x="93345" y="185660"/>
                      </a:moveTo>
                      <a:lnTo>
                        <a:pt x="58103" y="119013"/>
                      </a:lnTo>
                      <a:lnTo>
                        <a:pt x="58103" y="119013"/>
                      </a:lnTo>
                      <a:lnTo>
                        <a:pt x="58103" y="185660"/>
                      </a:lnTo>
                      <a:lnTo>
                        <a:pt x="0" y="185660"/>
                      </a:lnTo>
                      <a:lnTo>
                        <a:pt x="0" y="0"/>
                      </a:lnTo>
                      <a:lnTo>
                        <a:pt x="86678" y="0"/>
                      </a:lnTo>
                      <a:cubicBezTo>
                        <a:pt x="101918" y="0"/>
                        <a:pt x="114300" y="2856"/>
                        <a:pt x="125730" y="7617"/>
                      </a:cubicBezTo>
                      <a:cubicBezTo>
                        <a:pt x="136208" y="13329"/>
                        <a:pt x="144780" y="19994"/>
                        <a:pt x="149543" y="29515"/>
                      </a:cubicBezTo>
                      <a:cubicBezTo>
                        <a:pt x="154305" y="39036"/>
                        <a:pt x="157163" y="49509"/>
                        <a:pt x="157163" y="60935"/>
                      </a:cubicBezTo>
                      <a:cubicBezTo>
                        <a:pt x="157163" y="73312"/>
                        <a:pt x="153353" y="84737"/>
                        <a:pt x="146685" y="94258"/>
                      </a:cubicBezTo>
                      <a:cubicBezTo>
                        <a:pt x="140018" y="103779"/>
                        <a:pt x="129540" y="110444"/>
                        <a:pt x="117158" y="115205"/>
                      </a:cubicBezTo>
                      <a:lnTo>
                        <a:pt x="157163" y="186612"/>
                      </a:lnTo>
                      <a:lnTo>
                        <a:pt x="93345" y="186612"/>
                      </a:lnTo>
                      <a:close/>
                      <a:moveTo>
                        <a:pt x="58103" y="79977"/>
                      </a:moveTo>
                      <a:lnTo>
                        <a:pt x="80963" y="79977"/>
                      </a:lnTo>
                      <a:cubicBezTo>
                        <a:pt x="86678" y="79977"/>
                        <a:pt x="90488" y="79025"/>
                        <a:pt x="93345" y="76168"/>
                      </a:cubicBezTo>
                      <a:cubicBezTo>
                        <a:pt x="96203" y="73312"/>
                        <a:pt x="97155" y="69504"/>
                        <a:pt x="97155" y="63791"/>
                      </a:cubicBezTo>
                      <a:cubicBezTo>
                        <a:pt x="97155" y="59030"/>
                        <a:pt x="95250" y="55222"/>
                        <a:pt x="92393" y="52366"/>
                      </a:cubicBezTo>
                      <a:cubicBezTo>
                        <a:pt x="89535" y="49509"/>
                        <a:pt x="85725" y="48557"/>
                        <a:pt x="80010" y="48557"/>
                      </a:cubicBezTo>
                      <a:lnTo>
                        <a:pt x="57150" y="48557"/>
                      </a:lnTo>
                      <a:lnTo>
                        <a:pt x="57150" y="79977"/>
                      </a:lnTo>
                      <a:close/>
                    </a:path>
                  </a:pathLst>
                </a:custGeom>
                <a:solidFill>
                  <a:srgbClr val="FFFFFF"/>
                </a:solidFill>
                <a:ln w="9525" cap="flat">
                  <a:noFill/>
                  <a:prstDash val="solid"/>
                  <a:miter/>
                </a:ln>
              </p:spPr>
              <p:txBody>
                <a:bodyPr rtlCol="0" anchor="ctr"/>
                <a:lstStyle/>
                <a:p>
                  <a:endParaRPr lang="en-US" sz="1397"/>
                </a:p>
              </p:txBody>
            </p:sp>
            <p:sp>
              <p:nvSpPr>
                <p:cNvPr id="178" name="Freeform 177">
                  <a:extLst>
                    <a:ext uri="{FF2B5EF4-FFF2-40B4-BE49-F238E27FC236}">
                      <a16:creationId xmlns:a16="http://schemas.microsoft.com/office/drawing/2014/main" id="{DE5CFEA2-0DBA-7B32-B22A-71FE6EC0CFC3}"/>
                    </a:ext>
                  </a:extLst>
                </p:cNvPr>
                <p:cNvSpPr/>
                <p:nvPr/>
              </p:nvSpPr>
              <p:spPr>
                <a:xfrm>
                  <a:off x="11558269" y="5793149"/>
                  <a:ext cx="58102" cy="185660"/>
                </a:xfrm>
                <a:custGeom>
                  <a:avLst/>
                  <a:gdLst>
                    <a:gd name="connsiteX0" fmla="*/ 58103 w 58102"/>
                    <a:gd name="connsiteY0" fmla="*/ 0 h 185660"/>
                    <a:gd name="connsiteX1" fmla="*/ 58103 w 58102"/>
                    <a:gd name="connsiteY1" fmla="*/ 185660 h 185660"/>
                    <a:gd name="connsiteX2" fmla="*/ 0 w 58102"/>
                    <a:gd name="connsiteY2" fmla="*/ 185660 h 185660"/>
                    <a:gd name="connsiteX3" fmla="*/ 0 w 58102"/>
                    <a:gd name="connsiteY3" fmla="*/ 0 h 185660"/>
                    <a:gd name="connsiteX4" fmla="*/ 58103 w 58102"/>
                    <a:gd name="connsiteY4" fmla="*/ 0 h 18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5660">
                      <a:moveTo>
                        <a:pt x="58103" y="0"/>
                      </a:moveTo>
                      <a:lnTo>
                        <a:pt x="58103" y="185660"/>
                      </a:lnTo>
                      <a:lnTo>
                        <a:pt x="0" y="185660"/>
                      </a:lnTo>
                      <a:lnTo>
                        <a:pt x="0" y="0"/>
                      </a:lnTo>
                      <a:lnTo>
                        <a:pt x="58103" y="0"/>
                      </a:lnTo>
                      <a:close/>
                    </a:path>
                  </a:pathLst>
                </a:custGeom>
                <a:solidFill>
                  <a:srgbClr val="FFFFFF"/>
                </a:solidFill>
                <a:ln w="9525" cap="flat">
                  <a:noFill/>
                  <a:prstDash val="solid"/>
                  <a:miter/>
                </a:ln>
              </p:spPr>
              <p:txBody>
                <a:bodyPr rtlCol="0" anchor="ctr"/>
                <a:lstStyle/>
                <a:p>
                  <a:endParaRPr lang="en-US" sz="1397"/>
                </a:p>
              </p:txBody>
            </p:sp>
            <p:sp>
              <p:nvSpPr>
                <p:cNvPr id="179" name="Freeform 178">
                  <a:extLst>
                    <a:ext uri="{FF2B5EF4-FFF2-40B4-BE49-F238E27FC236}">
                      <a16:creationId xmlns:a16="http://schemas.microsoft.com/office/drawing/2014/main" id="{762E4429-085D-6291-9250-795C2F77E95C}"/>
                    </a:ext>
                  </a:extLst>
                </p:cNvPr>
                <p:cNvSpPr/>
                <p:nvPr/>
              </p:nvSpPr>
              <p:spPr>
                <a:xfrm>
                  <a:off x="10982007" y="6007373"/>
                  <a:ext cx="131445" cy="186612"/>
                </a:xfrm>
                <a:custGeom>
                  <a:avLst/>
                  <a:gdLst>
                    <a:gd name="connsiteX0" fmla="*/ 131445 w 131445"/>
                    <a:gd name="connsiteY0" fmla="*/ 0 h 186612"/>
                    <a:gd name="connsiteX1" fmla="*/ 131445 w 131445"/>
                    <a:gd name="connsiteY1" fmla="*/ 46653 h 186612"/>
                    <a:gd name="connsiteX2" fmla="*/ 58103 w 131445"/>
                    <a:gd name="connsiteY2" fmla="*/ 46653 h 186612"/>
                    <a:gd name="connsiteX3" fmla="*/ 58103 w 131445"/>
                    <a:gd name="connsiteY3" fmla="*/ 72360 h 186612"/>
                    <a:gd name="connsiteX4" fmla="*/ 110490 w 131445"/>
                    <a:gd name="connsiteY4" fmla="*/ 72360 h 186612"/>
                    <a:gd name="connsiteX5" fmla="*/ 110490 w 131445"/>
                    <a:gd name="connsiteY5" fmla="*/ 116157 h 186612"/>
                    <a:gd name="connsiteX6" fmla="*/ 58103 w 131445"/>
                    <a:gd name="connsiteY6" fmla="*/ 116157 h 186612"/>
                    <a:gd name="connsiteX7" fmla="*/ 58103 w 131445"/>
                    <a:gd name="connsiteY7" fmla="*/ 186612 h 186612"/>
                    <a:gd name="connsiteX8" fmla="*/ 0 w 131445"/>
                    <a:gd name="connsiteY8" fmla="*/ 186612 h 186612"/>
                    <a:gd name="connsiteX9" fmla="*/ 0 w 131445"/>
                    <a:gd name="connsiteY9" fmla="*/ 952 h 186612"/>
                    <a:gd name="connsiteX10" fmla="*/ 131445 w 131445"/>
                    <a:gd name="connsiteY10"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 h="186612">
                      <a:moveTo>
                        <a:pt x="131445" y="0"/>
                      </a:moveTo>
                      <a:lnTo>
                        <a:pt x="131445" y="46653"/>
                      </a:lnTo>
                      <a:lnTo>
                        <a:pt x="58103" y="46653"/>
                      </a:lnTo>
                      <a:lnTo>
                        <a:pt x="58103" y="72360"/>
                      </a:lnTo>
                      <a:lnTo>
                        <a:pt x="110490" y="72360"/>
                      </a:lnTo>
                      <a:lnTo>
                        <a:pt x="110490" y="116157"/>
                      </a:lnTo>
                      <a:lnTo>
                        <a:pt x="58103" y="116157"/>
                      </a:lnTo>
                      <a:lnTo>
                        <a:pt x="58103" y="186612"/>
                      </a:lnTo>
                      <a:lnTo>
                        <a:pt x="0" y="186612"/>
                      </a:lnTo>
                      <a:lnTo>
                        <a:pt x="0" y="952"/>
                      </a:lnTo>
                      <a:lnTo>
                        <a:pt x="131445" y="952"/>
                      </a:lnTo>
                      <a:close/>
                    </a:path>
                  </a:pathLst>
                </a:custGeom>
                <a:solidFill>
                  <a:srgbClr val="FFFFFF"/>
                </a:solidFill>
                <a:ln w="9525" cap="flat">
                  <a:noFill/>
                  <a:prstDash val="solid"/>
                  <a:miter/>
                </a:ln>
              </p:spPr>
              <p:txBody>
                <a:bodyPr rtlCol="0" anchor="ctr"/>
                <a:lstStyle/>
                <a:p>
                  <a:endParaRPr lang="en-US" sz="1397"/>
                </a:p>
              </p:txBody>
            </p:sp>
            <p:sp>
              <p:nvSpPr>
                <p:cNvPr id="180" name="Freeform 179">
                  <a:extLst>
                    <a:ext uri="{FF2B5EF4-FFF2-40B4-BE49-F238E27FC236}">
                      <a16:creationId xmlns:a16="http://schemas.microsoft.com/office/drawing/2014/main" id="{86208DB4-049F-300B-2910-F2EE7C7C1192}"/>
                    </a:ext>
                  </a:extLst>
                </p:cNvPr>
                <p:cNvSpPr/>
                <p:nvPr/>
              </p:nvSpPr>
              <p:spPr>
                <a:xfrm>
                  <a:off x="11126787" y="6002612"/>
                  <a:ext cx="191452" cy="192325"/>
                </a:xfrm>
                <a:custGeom>
                  <a:avLst/>
                  <a:gdLst>
                    <a:gd name="connsiteX0" fmla="*/ 48578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8" y="12377"/>
                      </a:cubicBezTo>
                      <a:cubicBezTo>
                        <a:pt x="62865" y="3808"/>
                        <a:pt x="79057" y="0"/>
                        <a:pt x="97155" y="0"/>
                      </a:cubicBezTo>
                      <a:cubicBezTo>
                        <a:pt x="115253" y="0"/>
                        <a:pt x="130493" y="3808"/>
                        <a:pt x="144780" y="12377"/>
                      </a:cubicBezTo>
                      <a:cubicBezTo>
                        <a:pt x="159068" y="20946"/>
                        <a:pt x="170497" y="31419"/>
                        <a:pt x="179070" y="46653"/>
                      </a:cubicBezTo>
                      <a:cubicBezTo>
                        <a:pt x="187643" y="60935"/>
                        <a:pt x="191453" y="77120"/>
                        <a:pt x="191453" y="96162"/>
                      </a:cubicBezTo>
                      <a:cubicBezTo>
                        <a:pt x="191453" y="114253"/>
                        <a:pt x="187643" y="130438"/>
                        <a:pt x="179070" y="145672"/>
                      </a:cubicBezTo>
                      <a:cubicBezTo>
                        <a:pt x="170497" y="159954"/>
                        <a:pt x="159068" y="171379"/>
                        <a:pt x="144780" y="179948"/>
                      </a:cubicBezTo>
                      <a:cubicBezTo>
                        <a:pt x="130493" y="188517"/>
                        <a:pt x="114300" y="192325"/>
                        <a:pt x="97155" y="192325"/>
                      </a:cubicBezTo>
                      <a:cubicBezTo>
                        <a:pt x="79057" y="192325"/>
                        <a:pt x="62865" y="188517"/>
                        <a:pt x="48578" y="179948"/>
                      </a:cubicBezTo>
                      <a:close/>
                      <a:moveTo>
                        <a:pt x="123825" y="126630"/>
                      </a:moveTo>
                      <a:cubicBezTo>
                        <a:pt x="130493" y="119013"/>
                        <a:pt x="133350" y="109492"/>
                        <a:pt x="133350" y="96162"/>
                      </a:cubicBezTo>
                      <a:cubicBezTo>
                        <a:pt x="133350" y="83785"/>
                        <a:pt x="130493" y="73312"/>
                        <a:pt x="123825" y="65695"/>
                      </a:cubicBezTo>
                      <a:cubicBezTo>
                        <a:pt x="117157" y="58078"/>
                        <a:pt x="108585" y="54270"/>
                        <a:pt x="97155" y="54270"/>
                      </a:cubicBezTo>
                      <a:cubicBezTo>
                        <a:pt x="85725" y="54270"/>
                        <a:pt x="76200" y="58078"/>
                        <a:pt x="70485" y="65695"/>
                      </a:cubicBezTo>
                      <a:cubicBezTo>
                        <a:pt x="63818" y="73312"/>
                        <a:pt x="60960" y="82833"/>
                        <a:pt x="60960" y="96162"/>
                      </a:cubicBezTo>
                      <a:cubicBezTo>
                        <a:pt x="60960" y="108540"/>
                        <a:pt x="63818" y="119013"/>
                        <a:pt x="70485" y="126630"/>
                      </a:cubicBezTo>
                      <a:cubicBezTo>
                        <a:pt x="77153"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sz="1397"/>
                </a:p>
              </p:txBody>
            </p:sp>
            <p:sp>
              <p:nvSpPr>
                <p:cNvPr id="181" name="Freeform 180">
                  <a:extLst>
                    <a:ext uri="{FF2B5EF4-FFF2-40B4-BE49-F238E27FC236}">
                      <a16:creationId xmlns:a16="http://schemas.microsoft.com/office/drawing/2014/main" id="{C8828254-0383-7640-30E6-26907B30F60C}"/>
                    </a:ext>
                  </a:extLst>
                </p:cNvPr>
                <p:cNvSpPr/>
                <p:nvPr/>
              </p:nvSpPr>
              <p:spPr>
                <a:xfrm>
                  <a:off x="11333480" y="6002612"/>
                  <a:ext cx="191452" cy="192325"/>
                </a:xfrm>
                <a:custGeom>
                  <a:avLst/>
                  <a:gdLst>
                    <a:gd name="connsiteX0" fmla="*/ 48577 w 191452"/>
                    <a:gd name="connsiteY0" fmla="*/ 179948 h 192325"/>
                    <a:gd name="connsiteX1" fmla="*/ 13335 w 191452"/>
                    <a:gd name="connsiteY1" fmla="*/ 145672 h 192325"/>
                    <a:gd name="connsiteX2" fmla="*/ 0 w 191452"/>
                    <a:gd name="connsiteY2" fmla="*/ 96162 h 192325"/>
                    <a:gd name="connsiteX3" fmla="*/ 13335 w 191452"/>
                    <a:gd name="connsiteY3" fmla="*/ 46653 h 192325"/>
                    <a:gd name="connsiteX4" fmla="*/ 48577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2 w 191452"/>
                    <a:gd name="connsiteY8" fmla="*/ 96162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7 w 191452"/>
                    <a:gd name="connsiteY12" fmla="*/ 179948 h 192325"/>
                    <a:gd name="connsiteX13" fmla="*/ 123825 w 191452"/>
                    <a:gd name="connsiteY13" fmla="*/ 126630 h 192325"/>
                    <a:gd name="connsiteX14" fmla="*/ 133350 w 191452"/>
                    <a:gd name="connsiteY14" fmla="*/ 96162 h 192325"/>
                    <a:gd name="connsiteX15" fmla="*/ 123825 w 191452"/>
                    <a:gd name="connsiteY15" fmla="*/ 65695 h 192325"/>
                    <a:gd name="connsiteX16" fmla="*/ 97155 w 191452"/>
                    <a:gd name="connsiteY16" fmla="*/ 54270 h 192325"/>
                    <a:gd name="connsiteX17" fmla="*/ 70485 w 191452"/>
                    <a:gd name="connsiteY17" fmla="*/ 65695 h 192325"/>
                    <a:gd name="connsiteX18" fmla="*/ 60960 w 191452"/>
                    <a:gd name="connsiteY18" fmla="*/ 96162 h 192325"/>
                    <a:gd name="connsiteX19" fmla="*/ 70485 w 191452"/>
                    <a:gd name="connsiteY19" fmla="*/ 126630 h 192325"/>
                    <a:gd name="connsiteX20" fmla="*/ 97155 w 191452"/>
                    <a:gd name="connsiteY20" fmla="*/ 138055 h 192325"/>
                    <a:gd name="connsiteX21" fmla="*/ 123825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7" y="179948"/>
                      </a:moveTo>
                      <a:cubicBezTo>
                        <a:pt x="34290" y="171379"/>
                        <a:pt x="21907" y="159954"/>
                        <a:pt x="13335" y="145672"/>
                      </a:cubicBezTo>
                      <a:cubicBezTo>
                        <a:pt x="4763" y="131390"/>
                        <a:pt x="0" y="115205"/>
                        <a:pt x="0" y="96162"/>
                      </a:cubicBezTo>
                      <a:cubicBezTo>
                        <a:pt x="0" y="78073"/>
                        <a:pt x="4763" y="61887"/>
                        <a:pt x="13335" y="46653"/>
                      </a:cubicBezTo>
                      <a:cubicBezTo>
                        <a:pt x="21907" y="32371"/>
                        <a:pt x="33338" y="20946"/>
                        <a:pt x="48577" y="12377"/>
                      </a:cubicBezTo>
                      <a:cubicBezTo>
                        <a:pt x="62865" y="3808"/>
                        <a:pt x="79057" y="0"/>
                        <a:pt x="97155" y="0"/>
                      </a:cubicBezTo>
                      <a:cubicBezTo>
                        <a:pt x="115252" y="0"/>
                        <a:pt x="130492" y="3808"/>
                        <a:pt x="144780" y="12377"/>
                      </a:cubicBezTo>
                      <a:cubicBezTo>
                        <a:pt x="159067" y="20946"/>
                        <a:pt x="170497" y="31419"/>
                        <a:pt x="179070" y="46653"/>
                      </a:cubicBezTo>
                      <a:cubicBezTo>
                        <a:pt x="187642" y="60935"/>
                        <a:pt x="191452" y="77120"/>
                        <a:pt x="191452" y="96162"/>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2"/>
                      </a:cubicBezTo>
                      <a:cubicBezTo>
                        <a:pt x="133350" y="83785"/>
                        <a:pt x="130492" y="73312"/>
                        <a:pt x="123825" y="65695"/>
                      </a:cubicBezTo>
                      <a:cubicBezTo>
                        <a:pt x="117157" y="58078"/>
                        <a:pt x="108585" y="54270"/>
                        <a:pt x="97155" y="54270"/>
                      </a:cubicBezTo>
                      <a:cubicBezTo>
                        <a:pt x="85725" y="54270"/>
                        <a:pt x="76200" y="58078"/>
                        <a:pt x="70485" y="65695"/>
                      </a:cubicBezTo>
                      <a:cubicBezTo>
                        <a:pt x="63817" y="73312"/>
                        <a:pt x="60960" y="82833"/>
                        <a:pt x="60960" y="96162"/>
                      </a:cubicBezTo>
                      <a:cubicBezTo>
                        <a:pt x="60960" y="108540"/>
                        <a:pt x="63817" y="119013"/>
                        <a:pt x="70485" y="126630"/>
                      </a:cubicBezTo>
                      <a:cubicBezTo>
                        <a:pt x="77152" y="134247"/>
                        <a:pt x="85725" y="138055"/>
                        <a:pt x="97155" y="138055"/>
                      </a:cubicBezTo>
                      <a:cubicBezTo>
                        <a:pt x="108585" y="138055"/>
                        <a:pt x="117157" y="134247"/>
                        <a:pt x="123825" y="126630"/>
                      </a:cubicBezTo>
                      <a:close/>
                    </a:path>
                  </a:pathLst>
                </a:custGeom>
                <a:solidFill>
                  <a:srgbClr val="FFFFFF"/>
                </a:solidFill>
                <a:ln w="9525" cap="flat">
                  <a:noFill/>
                  <a:prstDash val="solid"/>
                  <a:miter/>
                </a:ln>
              </p:spPr>
              <p:txBody>
                <a:bodyPr rtlCol="0" anchor="ctr"/>
                <a:lstStyle/>
                <a:p>
                  <a:endParaRPr lang="en-US" sz="1397"/>
                </a:p>
              </p:txBody>
            </p:sp>
            <p:sp>
              <p:nvSpPr>
                <p:cNvPr id="182" name="Freeform 181">
                  <a:extLst>
                    <a:ext uri="{FF2B5EF4-FFF2-40B4-BE49-F238E27FC236}">
                      <a16:creationId xmlns:a16="http://schemas.microsoft.com/office/drawing/2014/main" id="{8640FB5F-2D24-0E45-EBED-0CF82094BD34}"/>
                    </a:ext>
                  </a:extLst>
                </p:cNvPr>
                <p:cNvSpPr/>
                <p:nvPr/>
              </p:nvSpPr>
              <p:spPr>
                <a:xfrm>
                  <a:off x="11546840" y="6006420"/>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1390"/>
                        <a:pt x="103822" y="123774"/>
                      </a:cubicBezTo>
                      <a:close/>
                    </a:path>
                  </a:pathLst>
                </a:custGeom>
                <a:solidFill>
                  <a:srgbClr val="FFFFFF"/>
                </a:solidFill>
                <a:ln w="9525" cap="flat">
                  <a:noFill/>
                  <a:prstDash val="solid"/>
                  <a:miter/>
                </a:ln>
              </p:spPr>
              <p:txBody>
                <a:bodyPr rtlCol="0" anchor="ctr"/>
                <a:lstStyle/>
                <a:p>
                  <a:endParaRPr lang="en-US" sz="1397"/>
                </a:p>
              </p:txBody>
            </p:sp>
            <p:sp>
              <p:nvSpPr>
                <p:cNvPr id="183" name="Freeform 182">
                  <a:extLst>
                    <a:ext uri="{FF2B5EF4-FFF2-40B4-BE49-F238E27FC236}">
                      <a16:creationId xmlns:a16="http://schemas.microsoft.com/office/drawing/2014/main" id="{EBD0D415-7522-D9BD-257F-07DACE37F680}"/>
                    </a:ext>
                  </a:extLst>
                </p:cNvPr>
                <p:cNvSpPr/>
                <p:nvPr/>
              </p:nvSpPr>
              <p:spPr>
                <a:xfrm>
                  <a:off x="10982007" y="6221596"/>
                  <a:ext cx="123825" cy="185660"/>
                </a:xfrm>
                <a:custGeom>
                  <a:avLst/>
                  <a:gdLst>
                    <a:gd name="connsiteX0" fmla="*/ 58103 w 123825"/>
                    <a:gd name="connsiteY0" fmla="*/ 45701 h 185660"/>
                    <a:gd name="connsiteX1" fmla="*/ 58103 w 123825"/>
                    <a:gd name="connsiteY1" fmla="*/ 68552 h 185660"/>
                    <a:gd name="connsiteX2" fmla="*/ 116205 w 123825"/>
                    <a:gd name="connsiteY2" fmla="*/ 68552 h 185660"/>
                    <a:gd name="connsiteX3" fmla="*/ 116205 w 123825"/>
                    <a:gd name="connsiteY3" fmla="*/ 112348 h 185660"/>
                    <a:gd name="connsiteX4" fmla="*/ 58103 w 123825"/>
                    <a:gd name="connsiteY4" fmla="*/ 112348 h 185660"/>
                    <a:gd name="connsiteX5" fmla="*/ 58103 w 123825"/>
                    <a:gd name="connsiteY5" fmla="*/ 139007 h 185660"/>
                    <a:gd name="connsiteX6" fmla="*/ 123825 w 123825"/>
                    <a:gd name="connsiteY6" fmla="*/ 139007 h 185660"/>
                    <a:gd name="connsiteX7" fmla="*/ 123825 w 123825"/>
                    <a:gd name="connsiteY7" fmla="*/ 185660 h 185660"/>
                    <a:gd name="connsiteX8" fmla="*/ 0 w 123825"/>
                    <a:gd name="connsiteY8" fmla="*/ 185660 h 185660"/>
                    <a:gd name="connsiteX9" fmla="*/ 0 w 123825"/>
                    <a:gd name="connsiteY9" fmla="*/ 0 h 185660"/>
                    <a:gd name="connsiteX10" fmla="*/ 123825 w 123825"/>
                    <a:gd name="connsiteY10" fmla="*/ 0 h 185660"/>
                    <a:gd name="connsiteX11" fmla="*/ 123825 w 123825"/>
                    <a:gd name="connsiteY11" fmla="*/ 46653 h 185660"/>
                    <a:gd name="connsiteX12" fmla="*/ 58103 w 123825"/>
                    <a:gd name="connsiteY12" fmla="*/ 46653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185660">
                      <a:moveTo>
                        <a:pt x="58103" y="45701"/>
                      </a:moveTo>
                      <a:lnTo>
                        <a:pt x="58103" y="68552"/>
                      </a:lnTo>
                      <a:lnTo>
                        <a:pt x="116205" y="68552"/>
                      </a:lnTo>
                      <a:lnTo>
                        <a:pt x="116205" y="112348"/>
                      </a:lnTo>
                      <a:lnTo>
                        <a:pt x="58103" y="112348"/>
                      </a:lnTo>
                      <a:lnTo>
                        <a:pt x="58103" y="139007"/>
                      </a:lnTo>
                      <a:lnTo>
                        <a:pt x="123825" y="139007"/>
                      </a:lnTo>
                      <a:lnTo>
                        <a:pt x="123825" y="185660"/>
                      </a:lnTo>
                      <a:lnTo>
                        <a:pt x="0" y="185660"/>
                      </a:lnTo>
                      <a:lnTo>
                        <a:pt x="0" y="0"/>
                      </a:lnTo>
                      <a:lnTo>
                        <a:pt x="123825" y="0"/>
                      </a:lnTo>
                      <a:lnTo>
                        <a:pt x="123825" y="46653"/>
                      </a:lnTo>
                      <a:lnTo>
                        <a:pt x="58103" y="46653"/>
                      </a:lnTo>
                      <a:close/>
                    </a:path>
                  </a:pathLst>
                </a:custGeom>
                <a:solidFill>
                  <a:srgbClr val="FFFFFF"/>
                </a:solidFill>
                <a:ln w="9525" cap="flat">
                  <a:noFill/>
                  <a:prstDash val="solid"/>
                  <a:miter/>
                </a:ln>
              </p:spPr>
              <p:txBody>
                <a:bodyPr rtlCol="0" anchor="ctr"/>
                <a:lstStyle/>
                <a:p>
                  <a:endParaRPr lang="en-US" sz="1397"/>
                </a:p>
              </p:txBody>
            </p:sp>
            <p:sp>
              <p:nvSpPr>
                <p:cNvPr id="184" name="Freeform 183">
                  <a:extLst>
                    <a:ext uri="{FF2B5EF4-FFF2-40B4-BE49-F238E27FC236}">
                      <a16:creationId xmlns:a16="http://schemas.microsoft.com/office/drawing/2014/main" id="{239F06AA-3B86-0D88-2AF7-E6C79F973344}"/>
                    </a:ext>
                  </a:extLst>
                </p:cNvPr>
                <p:cNvSpPr/>
                <p:nvPr/>
              </p:nvSpPr>
              <p:spPr>
                <a:xfrm>
                  <a:off x="11127740" y="6220644"/>
                  <a:ext cx="173354" cy="185660"/>
                </a:xfrm>
                <a:custGeom>
                  <a:avLst/>
                  <a:gdLst>
                    <a:gd name="connsiteX0" fmla="*/ 128588 w 173354"/>
                    <a:gd name="connsiteY0" fmla="*/ 12377 h 185660"/>
                    <a:gd name="connsiteX1" fmla="*/ 161925 w 173354"/>
                    <a:gd name="connsiteY1" fmla="*/ 44749 h 185660"/>
                    <a:gd name="connsiteX2" fmla="*/ 173355 w 173354"/>
                    <a:gd name="connsiteY2" fmla="*/ 92354 h 185660"/>
                    <a:gd name="connsiteX3" fmla="*/ 161925 w 173354"/>
                    <a:gd name="connsiteY3" fmla="*/ 139959 h 185660"/>
                    <a:gd name="connsiteX4" fmla="*/ 128588 w 173354"/>
                    <a:gd name="connsiteY4" fmla="*/ 173283 h 185660"/>
                    <a:gd name="connsiteX5" fmla="*/ 77153 w 173354"/>
                    <a:gd name="connsiteY5" fmla="*/ 185660 h 185660"/>
                    <a:gd name="connsiteX6" fmla="*/ 0 w 173354"/>
                    <a:gd name="connsiteY6" fmla="*/ 185660 h 185660"/>
                    <a:gd name="connsiteX7" fmla="*/ 0 w 173354"/>
                    <a:gd name="connsiteY7" fmla="*/ 0 h 185660"/>
                    <a:gd name="connsiteX8" fmla="*/ 77153 w 173354"/>
                    <a:gd name="connsiteY8" fmla="*/ 0 h 185660"/>
                    <a:gd name="connsiteX9" fmla="*/ 128588 w 173354"/>
                    <a:gd name="connsiteY9" fmla="*/ 12377 h 185660"/>
                    <a:gd name="connsiteX10" fmla="*/ 103822 w 173354"/>
                    <a:gd name="connsiteY10" fmla="*/ 123774 h 185660"/>
                    <a:gd name="connsiteX11" fmla="*/ 115253 w 173354"/>
                    <a:gd name="connsiteY11" fmla="*/ 93306 h 185660"/>
                    <a:gd name="connsiteX12" fmla="*/ 103822 w 173354"/>
                    <a:gd name="connsiteY12" fmla="*/ 62839 h 185660"/>
                    <a:gd name="connsiteX13" fmla="*/ 72390 w 173354"/>
                    <a:gd name="connsiteY13" fmla="*/ 52366 h 185660"/>
                    <a:gd name="connsiteX14" fmla="*/ 58103 w 173354"/>
                    <a:gd name="connsiteY14" fmla="*/ 52366 h 185660"/>
                    <a:gd name="connsiteX15" fmla="*/ 58103 w 173354"/>
                    <a:gd name="connsiteY15" fmla="*/ 135199 h 185660"/>
                    <a:gd name="connsiteX16" fmla="*/ 72390 w 173354"/>
                    <a:gd name="connsiteY16" fmla="*/ 135199 h 185660"/>
                    <a:gd name="connsiteX17" fmla="*/ 103822 w 173354"/>
                    <a:gd name="connsiteY17" fmla="*/ 12377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354" h="185660">
                      <a:moveTo>
                        <a:pt x="128588" y="12377"/>
                      </a:moveTo>
                      <a:cubicBezTo>
                        <a:pt x="142875" y="19994"/>
                        <a:pt x="154305" y="31419"/>
                        <a:pt x="161925" y="44749"/>
                      </a:cubicBezTo>
                      <a:cubicBezTo>
                        <a:pt x="169545" y="58078"/>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0"/>
                        <a:pt x="114300" y="3809"/>
                        <a:pt x="128588" y="12377"/>
                      </a:cubicBezTo>
                      <a:close/>
                      <a:moveTo>
                        <a:pt x="103822" y="123774"/>
                      </a:moveTo>
                      <a:cubicBezTo>
                        <a:pt x="111442" y="116157"/>
                        <a:pt x="115253" y="106636"/>
                        <a:pt x="115253" y="93306"/>
                      </a:cubicBezTo>
                      <a:cubicBezTo>
                        <a:pt x="115253" y="79977"/>
                        <a:pt x="111442" y="69504"/>
                        <a:pt x="103822" y="62839"/>
                      </a:cubicBezTo>
                      <a:cubicBezTo>
                        <a:pt x="96203" y="55222"/>
                        <a:pt x="85725" y="52366"/>
                        <a:pt x="72390" y="52366"/>
                      </a:cubicBezTo>
                      <a:lnTo>
                        <a:pt x="58103" y="52366"/>
                      </a:lnTo>
                      <a:lnTo>
                        <a:pt x="58103" y="135199"/>
                      </a:lnTo>
                      <a:lnTo>
                        <a:pt x="72390" y="135199"/>
                      </a:lnTo>
                      <a:cubicBezTo>
                        <a:pt x="85725" y="134247"/>
                        <a:pt x="96203" y="130438"/>
                        <a:pt x="103822" y="123774"/>
                      </a:cubicBezTo>
                      <a:close/>
                    </a:path>
                  </a:pathLst>
                </a:custGeom>
                <a:solidFill>
                  <a:srgbClr val="FFFFFF"/>
                </a:solidFill>
                <a:ln w="9525" cap="flat">
                  <a:noFill/>
                  <a:prstDash val="solid"/>
                  <a:miter/>
                </a:ln>
              </p:spPr>
              <p:txBody>
                <a:bodyPr rtlCol="0" anchor="ctr"/>
                <a:lstStyle/>
                <a:p>
                  <a:endParaRPr lang="en-US" sz="1397"/>
                </a:p>
              </p:txBody>
            </p:sp>
            <p:sp>
              <p:nvSpPr>
                <p:cNvPr id="185" name="Freeform 184">
                  <a:extLst>
                    <a:ext uri="{FF2B5EF4-FFF2-40B4-BE49-F238E27FC236}">
                      <a16:creationId xmlns:a16="http://schemas.microsoft.com/office/drawing/2014/main" id="{9E69E5E4-04A2-8538-F4AD-EC7EABFA9B2B}"/>
                    </a:ext>
                  </a:extLst>
                </p:cNvPr>
                <p:cNvSpPr/>
                <p:nvPr/>
              </p:nvSpPr>
              <p:spPr>
                <a:xfrm>
                  <a:off x="11321097" y="6220644"/>
                  <a:ext cx="165734" cy="188516"/>
                </a:xfrm>
                <a:custGeom>
                  <a:avLst/>
                  <a:gdLst>
                    <a:gd name="connsiteX0" fmla="*/ 59055 w 165734"/>
                    <a:gd name="connsiteY0" fmla="*/ 0 h 188516"/>
                    <a:gd name="connsiteX1" fmla="*/ 59055 w 165734"/>
                    <a:gd name="connsiteY1" fmla="*/ 104732 h 188516"/>
                    <a:gd name="connsiteX2" fmla="*/ 64770 w 165734"/>
                    <a:gd name="connsiteY2" fmla="*/ 124726 h 188516"/>
                    <a:gd name="connsiteX3" fmla="*/ 82868 w 165734"/>
                    <a:gd name="connsiteY3" fmla="*/ 132343 h 188516"/>
                    <a:gd name="connsiteX4" fmla="*/ 101918 w 165734"/>
                    <a:gd name="connsiteY4" fmla="*/ 124726 h 188516"/>
                    <a:gd name="connsiteX5" fmla="*/ 107633 w 165734"/>
                    <a:gd name="connsiteY5" fmla="*/ 104732 h 188516"/>
                    <a:gd name="connsiteX6" fmla="*/ 107633 w 165734"/>
                    <a:gd name="connsiteY6" fmla="*/ 0 h 188516"/>
                    <a:gd name="connsiteX7" fmla="*/ 165735 w 165734"/>
                    <a:gd name="connsiteY7" fmla="*/ 0 h 188516"/>
                    <a:gd name="connsiteX8" fmla="*/ 165735 w 165734"/>
                    <a:gd name="connsiteY8" fmla="*/ 104732 h 188516"/>
                    <a:gd name="connsiteX9" fmla="*/ 154305 w 165734"/>
                    <a:gd name="connsiteY9" fmla="*/ 150433 h 188516"/>
                    <a:gd name="connsiteX10" fmla="*/ 123825 w 165734"/>
                    <a:gd name="connsiteY10" fmla="*/ 178996 h 188516"/>
                    <a:gd name="connsiteX11" fmla="*/ 80963 w 165734"/>
                    <a:gd name="connsiteY11" fmla="*/ 188517 h 188516"/>
                    <a:gd name="connsiteX12" fmla="*/ 39053 w 165734"/>
                    <a:gd name="connsiteY12" fmla="*/ 178996 h 188516"/>
                    <a:gd name="connsiteX13" fmla="*/ 10478 w 165734"/>
                    <a:gd name="connsiteY13" fmla="*/ 150433 h 188516"/>
                    <a:gd name="connsiteX14" fmla="*/ 0 w 165734"/>
                    <a:gd name="connsiteY14" fmla="*/ 104732 h 188516"/>
                    <a:gd name="connsiteX15" fmla="*/ 0 w 165734"/>
                    <a:gd name="connsiteY15" fmla="*/ 0 h 188516"/>
                    <a:gd name="connsiteX16" fmla="*/ 59055 w 165734"/>
                    <a:gd name="connsiteY16" fmla="*/ 0 h 18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34" h="188516">
                      <a:moveTo>
                        <a:pt x="59055" y="0"/>
                      </a:moveTo>
                      <a:lnTo>
                        <a:pt x="59055" y="104732"/>
                      </a:lnTo>
                      <a:cubicBezTo>
                        <a:pt x="59055" y="113301"/>
                        <a:pt x="60960" y="119965"/>
                        <a:pt x="64770" y="124726"/>
                      </a:cubicBezTo>
                      <a:cubicBezTo>
                        <a:pt x="68580" y="129486"/>
                        <a:pt x="74295" y="132343"/>
                        <a:pt x="82868" y="132343"/>
                      </a:cubicBezTo>
                      <a:cubicBezTo>
                        <a:pt x="91440" y="132343"/>
                        <a:pt x="97155" y="129486"/>
                        <a:pt x="101918" y="124726"/>
                      </a:cubicBezTo>
                      <a:cubicBezTo>
                        <a:pt x="105728" y="119965"/>
                        <a:pt x="107633" y="113301"/>
                        <a:pt x="107633" y="104732"/>
                      </a:cubicBezTo>
                      <a:lnTo>
                        <a:pt x="107633" y="0"/>
                      </a:lnTo>
                      <a:lnTo>
                        <a:pt x="165735" y="0"/>
                      </a:lnTo>
                      <a:lnTo>
                        <a:pt x="165735" y="104732"/>
                      </a:lnTo>
                      <a:cubicBezTo>
                        <a:pt x="165735" y="122822"/>
                        <a:pt x="161925" y="137103"/>
                        <a:pt x="154305" y="150433"/>
                      </a:cubicBezTo>
                      <a:cubicBezTo>
                        <a:pt x="146685" y="162810"/>
                        <a:pt x="137160" y="172331"/>
                        <a:pt x="123825" y="178996"/>
                      </a:cubicBezTo>
                      <a:cubicBezTo>
                        <a:pt x="111443" y="185660"/>
                        <a:pt x="97155" y="188517"/>
                        <a:pt x="80963" y="188517"/>
                      </a:cubicBezTo>
                      <a:cubicBezTo>
                        <a:pt x="64770" y="188517"/>
                        <a:pt x="51435" y="185660"/>
                        <a:pt x="39053" y="178996"/>
                      </a:cubicBezTo>
                      <a:cubicBezTo>
                        <a:pt x="26670" y="172331"/>
                        <a:pt x="17145" y="163762"/>
                        <a:pt x="10478" y="150433"/>
                      </a:cubicBezTo>
                      <a:cubicBezTo>
                        <a:pt x="3810" y="138055"/>
                        <a:pt x="0" y="122822"/>
                        <a:pt x="0" y="104732"/>
                      </a:cubicBezTo>
                      <a:lnTo>
                        <a:pt x="0" y="0"/>
                      </a:lnTo>
                      <a:lnTo>
                        <a:pt x="59055" y="0"/>
                      </a:lnTo>
                      <a:close/>
                    </a:path>
                  </a:pathLst>
                </a:custGeom>
                <a:solidFill>
                  <a:srgbClr val="FFFFFF"/>
                </a:solidFill>
                <a:ln w="9525" cap="flat">
                  <a:noFill/>
                  <a:prstDash val="solid"/>
                  <a:miter/>
                </a:ln>
              </p:spPr>
              <p:txBody>
                <a:bodyPr rtlCol="0" anchor="ctr"/>
                <a:lstStyle/>
                <a:p>
                  <a:endParaRPr lang="en-US" sz="1397"/>
                </a:p>
              </p:txBody>
            </p:sp>
          </p:grpSp>
          <p:grpSp>
            <p:nvGrpSpPr>
              <p:cNvPr id="17" name="Graphic 47">
                <a:extLst>
                  <a:ext uri="{FF2B5EF4-FFF2-40B4-BE49-F238E27FC236}">
                    <a16:creationId xmlns:a16="http://schemas.microsoft.com/office/drawing/2014/main" id="{6F0CE7EB-260B-AED0-7ECB-0D4111FDB8BE}"/>
                  </a:ext>
                </a:extLst>
              </p:cNvPr>
              <p:cNvGrpSpPr/>
              <p:nvPr/>
            </p:nvGrpSpPr>
            <p:grpSpPr>
              <a:xfrm>
                <a:off x="10976292" y="5214269"/>
                <a:ext cx="904875" cy="408452"/>
                <a:chOff x="10976292" y="5214269"/>
                <a:chExt cx="904875" cy="408452"/>
              </a:xfrm>
              <a:solidFill>
                <a:srgbClr val="FFFFFF"/>
              </a:solidFill>
            </p:grpSpPr>
            <p:sp>
              <p:nvSpPr>
                <p:cNvPr id="161" name="Freeform 160">
                  <a:extLst>
                    <a:ext uri="{FF2B5EF4-FFF2-40B4-BE49-F238E27FC236}">
                      <a16:creationId xmlns:a16="http://schemas.microsoft.com/office/drawing/2014/main" id="{0922034D-04F9-9E4E-66FA-10EF7CF0286B}"/>
                    </a:ext>
                  </a:extLst>
                </p:cNvPr>
                <p:cNvSpPr/>
                <p:nvPr/>
              </p:nvSpPr>
              <p:spPr>
                <a:xfrm>
                  <a:off x="10982007" y="5219030"/>
                  <a:ext cx="160020" cy="186612"/>
                </a:xfrm>
                <a:custGeom>
                  <a:avLst/>
                  <a:gdLst>
                    <a:gd name="connsiteX0" fmla="*/ 150495 w 160020"/>
                    <a:gd name="connsiteY0" fmla="*/ 106636 h 186612"/>
                    <a:gd name="connsiteX1" fmla="*/ 160020 w 160020"/>
                    <a:gd name="connsiteY1" fmla="*/ 135199 h 186612"/>
                    <a:gd name="connsiteX2" fmla="*/ 143828 w 160020"/>
                    <a:gd name="connsiteY2" fmla="*/ 173283 h 186612"/>
                    <a:gd name="connsiteX3" fmla="*/ 97155 w 160020"/>
                    <a:gd name="connsiteY3" fmla="*/ 186613 h 186612"/>
                    <a:gd name="connsiteX4" fmla="*/ 0 w 160020"/>
                    <a:gd name="connsiteY4" fmla="*/ 186613 h 186612"/>
                    <a:gd name="connsiteX5" fmla="*/ 0 w 160020"/>
                    <a:gd name="connsiteY5" fmla="*/ 0 h 186612"/>
                    <a:gd name="connsiteX6" fmla="*/ 95250 w 160020"/>
                    <a:gd name="connsiteY6" fmla="*/ 0 h 186612"/>
                    <a:gd name="connsiteX7" fmla="*/ 140018 w 160020"/>
                    <a:gd name="connsiteY7" fmla="*/ 12377 h 186612"/>
                    <a:gd name="connsiteX8" fmla="*/ 156210 w 160020"/>
                    <a:gd name="connsiteY8" fmla="*/ 48557 h 186612"/>
                    <a:gd name="connsiteX9" fmla="*/ 147638 w 160020"/>
                    <a:gd name="connsiteY9" fmla="*/ 76168 h 186612"/>
                    <a:gd name="connsiteX10" fmla="*/ 124778 w 160020"/>
                    <a:gd name="connsiteY10" fmla="*/ 91402 h 186612"/>
                    <a:gd name="connsiteX11" fmla="*/ 150495 w 160020"/>
                    <a:gd name="connsiteY11" fmla="*/ 106636 h 186612"/>
                    <a:gd name="connsiteX12" fmla="*/ 58103 w 160020"/>
                    <a:gd name="connsiteY12" fmla="*/ 72360 h 186612"/>
                    <a:gd name="connsiteX13" fmla="*/ 80963 w 160020"/>
                    <a:gd name="connsiteY13" fmla="*/ 72360 h 186612"/>
                    <a:gd name="connsiteX14" fmla="*/ 92393 w 160020"/>
                    <a:gd name="connsiteY14" fmla="*/ 69504 h 186612"/>
                    <a:gd name="connsiteX15" fmla="*/ 96203 w 160020"/>
                    <a:gd name="connsiteY15" fmla="*/ 59983 h 186612"/>
                    <a:gd name="connsiteX16" fmla="*/ 92393 w 160020"/>
                    <a:gd name="connsiteY16" fmla="*/ 49509 h 186612"/>
                    <a:gd name="connsiteX17" fmla="*/ 80963 w 160020"/>
                    <a:gd name="connsiteY17" fmla="*/ 46653 h 186612"/>
                    <a:gd name="connsiteX18" fmla="*/ 58103 w 160020"/>
                    <a:gd name="connsiteY18" fmla="*/ 46653 h 186612"/>
                    <a:gd name="connsiteX19" fmla="*/ 58103 w 160020"/>
                    <a:gd name="connsiteY19" fmla="*/ 72360 h 186612"/>
                    <a:gd name="connsiteX20" fmla="*/ 96203 w 160020"/>
                    <a:gd name="connsiteY20" fmla="*/ 136151 h 186612"/>
                    <a:gd name="connsiteX21" fmla="*/ 100013 w 160020"/>
                    <a:gd name="connsiteY21" fmla="*/ 126630 h 186612"/>
                    <a:gd name="connsiteX22" fmla="*/ 84773 w 160020"/>
                    <a:gd name="connsiteY22" fmla="*/ 113300 h 186612"/>
                    <a:gd name="connsiteX23" fmla="*/ 58103 w 160020"/>
                    <a:gd name="connsiteY23" fmla="*/ 113300 h 186612"/>
                    <a:gd name="connsiteX24" fmla="*/ 58103 w 160020"/>
                    <a:gd name="connsiteY24" fmla="*/ 139959 h 186612"/>
                    <a:gd name="connsiteX25" fmla="*/ 84773 w 160020"/>
                    <a:gd name="connsiteY25" fmla="*/ 139959 h 186612"/>
                    <a:gd name="connsiteX26" fmla="*/ 96203 w 160020"/>
                    <a:gd name="connsiteY26" fmla="*/ 136151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 h="186612">
                      <a:moveTo>
                        <a:pt x="150495" y="106636"/>
                      </a:moveTo>
                      <a:cubicBezTo>
                        <a:pt x="157163" y="115205"/>
                        <a:pt x="160020" y="123774"/>
                        <a:pt x="160020" y="135199"/>
                      </a:cubicBezTo>
                      <a:cubicBezTo>
                        <a:pt x="160020" y="151385"/>
                        <a:pt x="154305" y="163762"/>
                        <a:pt x="143828" y="173283"/>
                      </a:cubicBezTo>
                      <a:cubicBezTo>
                        <a:pt x="133350" y="181852"/>
                        <a:pt x="117158" y="186613"/>
                        <a:pt x="97155" y="186613"/>
                      </a:cubicBezTo>
                      <a:lnTo>
                        <a:pt x="0" y="186613"/>
                      </a:lnTo>
                      <a:lnTo>
                        <a:pt x="0" y="0"/>
                      </a:lnTo>
                      <a:lnTo>
                        <a:pt x="95250" y="0"/>
                      </a:lnTo>
                      <a:cubicBezTo>
                        <a:pt x="114300" y="0"/>
                        <a:pt x="128588" y="3808"/>
                        <a:pt x="140018" y="12377"/>
                      </a:cubicBezTo>
                      <a:cubicBezTo>
                        <a:pt x="150495" y="20946"/>
                        <a:pt x="156210" y="32372"/>
                        <a:pt x="156210" y="48557"/>
                      </a:cubicBezTo>
                      <a:cubicBezTo>
                        <a:pt x="156210" y="59030"/>
                        <a:pt x="153353" y="68552"/>
                        <a:pt x="147638" y="76168"/>
                      </a:cubicBezTo>
                      <a:cubicBezTo>
                        <a:pt x="141923" y="83785"/>
                        <a:pt x="134303" y="88546"/>
                        <a:pt x="124778" y="91402"/>
                      </a:cubicBezTo>
                      <a:cubicBezTo>
                        <a:pt x="135255" y="93306"/>
                        <a:pt x="143828" y="98067"/>
                        <a:pt x="150495" y="106636"/>
                      </a:cubicBezTo>
                      <a:close/>
                      <a:moveTo>
                        <a:pt x="58103" y="72360"/>
                      </a:moveTo>
                      <a:lnTo>
                        <a:pt x="80963" y="72360"/>
                      </a:lnTo>
                      <a:cubicBezTo>
                        <a:pt x="86678" y="72360"/>
                        <a:pt x="90488" y="71408"/>
                        <a:pt x="92393" y="69504"/>
                      </a:cubicBezTo>
                      <a:cubicBezTo>
                        <a:pt x="95250" y="67599"/>
                        <a:pt x="96203" y="63791"/>
                        <a:pt x="96203" y="59983"/>
                      </a:cubicBezTo>
                      <a:cubicBezTo>
                        <a:pt x="96203" y="55222"/>
                        <a:pt x="95250" y="52366"/>
                        <a:pt x="92393" y="49509"/>
                      </a:cubicBezTo>
                      <a:cubicBezTo>
                        <a:pt x="89535" y="47605"/>
                        <a:pt x="85725" y="46653"/>
                        <a:pt x="80963" y="46653"/>
                      </a:cubicBezTo>
                      <a:lnTo>
                        <a:pt x="58103" y="46653"/>
                      </a:lnTo>
                      <a:lnTo>
                        <a:pt x="58103" y="72360"/>
                      </a:lnTo>
                      <a:close/>
                      <a:moveTo>
                        <a:pt x="96203" y="136151"/>
                      </a:moveTo>
                      <a:cubicBezTo>
                        <a:pt x="99060" y="134247"/>
                        <a:pt x="100013" y="130438"/>
                        <a:pt x="100013" y="126630"/>
                      </a:cubicBezTo>
                      <a:cubicBezTo>
                        <a:pt x="100013" y="118061"/>
                        <a:pt x="95250" y="113300"/>
                        <a:pt x="84773" y="113300"/>
                      </a:cubicBezTo>
                      <a:lnTo>
                        <a:pt x="58103" y="113300"/>
                      </a:lnTo>
                      <a:lnTo>
                        <a:pt x="58103" y="139959"/>
                      </a:lnTo>
                      <a:lnTo>
                        <a:pt x="84773" y="139959"/>
                      </a:lnTo>
                      <a:cubicBezTo>
                        <a:pt x="89535" y="139007"/>
                        <a:pt x="93345" y="138055"/>
                        <a:pt x="96203" y="136151"/>
                      </a:cubicBezTo>
                      <a:close/>
                    </a:path>
                  </a:pathLst>
                </a:custGeom>
                <a:solidFill>
                  <a:srgbClr val="FFFFFF"/>
                </a:solidFill>
                <a:ln w="9525" cap="flat">
                  <a:noFill/>
                  <a:prstDash val="solid"/>
                  <a:miter/>
                </a:ln>
              </p:spPr>
              <p:txBody>
                <a:bodyPr rtlCol="0" anchor="ctr"/>
                <a:lstStyle/>
                <a:p>
                  <a:endParaRPr lang="en-US" sz="1397"/>
                </a:p>
              </p:txBody>
            </p:sp>
            <p:sp>
              <p:nvSpPr>
                <p:cNvPr id="163" name="Freeform 162">
                  <a:extLst>
                    <a:ext uri="{FF2B5EF4-FFF2-40B4-BE49-F238E27FC236}">
                      <a16:creationId xmlns:a16="http://schemas.microsoft.com/office/drawing/2014/main" id="{DAAF524A-5DDB-1879-C10D-5EDA6B9E76D2}"/>
                    </a:ext>
                  </a:extLst>
                </p:cNvPr>
                <p:cNvSpPr/>
                <p:nvPr/>
              </p:nvSpPr>
              <p:spPr>
                <a:xfrm>
                  <a:off x="11162030" y="5219030"/>
                  <a:ext cx="114300" cy="185660"/>
                </a:xfrm>
                <a:custGeom>
                  <a:avLst/>
                  <a:gdLst>
                    <a:gd name="connsiteX0" fmla="*/ 58102 w 114300"/>
                    <a:gd name="connsiteY0" fmla="*/ 141864 h 185660"/>
                    <a:gd name="connsiteX1" fmla="*/ 114300 w 114300"/>
                    <a:gd name="connsiteY1" fmla="*/ 141864 h 185660"/>
                    <a:gd name="connsiteX2" fmla="*/ 114300 w 114300"/>
                    <a:gd name="connsiteY2" fmla="*/ 185660 h 185660"/>
                    <a:gd name="connsiteX3" fmla="*/ 0 w 114300"/>
                    <a:gd name="connsiteY3" fmla="*/ 185660 h 185660"/>
                    <a:gd name="connsiteX4" fmla="*/ 0 w 114300"/>
                    <a:gd name="connsiteY4" fmla="*/ 0 h 185660"/>
                    <a:gd name="connsiteX5" fmla="*/ 58102 w 114300"/>
                    <a:gd name="connsiteY5" fmla="*/ 0 h 185660"/>
                    <a:gd name="connsiteX6" fmla="*/ 58102 w 114300"/>
                    <a:gd name="connsiteY6" fmla="*/ 141864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85660">
                      <a:moveTo>
                        <a:pt x="58102" y="141864"/>
                      </a:moveTo>
                      <a:lnTo>
                        <a:pt x="114300" y="141864"/>
                      </a:lnTo>
                      <a:lnTo>
                        <a:pt x="114300" y="185660"/>
                      </a:lnTo>
                      <a:lnTo>
                        <a:pt x="0" y="185660"/>
                      </a:lnTo>
                      <a:lnTo>
                        <a:pt x="0" y="0"/>
                      </a:lnTo>
                      <a:lnTo>
                        <a:pt x="58102" y="0"/>
                      </a:lnTo>
                      <a:lnTo>
                        <a:pt x="58102" y="141864"/>
                      </a:lnTo>
                      <a:close/>
                    </a:path>
                  </a:pathLst>
                </a:custGeom>
                <a:solidFill>
                  <a:srgbClr val="FFFFFF"/>
                </a:solidFill>
                <a:ln w="9525" cap="flat">
                  <a:noFill/>
                  <a:prstDash val="solid"/>
                  <a:miter/>
                </a:ln>
              </p:spPr>
              <p:txBody>
                <a:bodyPr rtlCol="0" anchor="ctr"/>
                <a:lstStyle/>
                <a:p>
                  <a:endParaRPr lang="en-US" sz="1397"/>
                </a:p>
              </p:txBody>
            </p:sp>
            <p:sp>
              <p:nvSpPr>
                <p:cNvPr id="164" name="Freeform 163">
                  <a:extLst>
                    <a:ext uri="{FF2B5EF4-FFF2-40B4-BE49-F238E27FC236}">
                      <a16:creationId xmlns:a16="http://schemas.microsoft.com/office/drawing/2014/main" id="{EF406C6D-8A8A-6BC2-EC3D-02505B9F9D55}"/>
                    </a:ext>
                  </a:extLst>
                </p:cNvPr>
                <p:cNvSpPr/>
                <p:nvPr/>
              </p:nvSpPr>
              <p:spPr>
                <a:xfrm>
                  <a:off x="11288712" y="5214269"/>
                  <a:ext cx="191452" cy="192325"/>
                </a:xfrm>
                <a:custGeom>
                  <a:avLst/>
                  <a:gdLst>
                    <a:gd name="connsiteX0" fmla="*/ 48578 w 191452"/>
                    <a:gd name="connsiteY0" fmla="*/ 179948 h 192325"/>
                    <a:gd name="connsiteX1" fmla="*/ 13335 w 191452"/>
                    <a:gd name="connsiteY1" fmla="*/ 145672 h 192325"/>
                    <a:gd name="connsiteX2" fmla="*/ 0 w 191452"/>
                    <a:gd name="connsiteY2" fmla="*/ 96163 h 192325"/>
                    <a:gd name="connsiteX3" fmla="*/ 13335 w 191452"/>
                    <a:gd name="connsiteY3" fmla="*/ 46653 h 192325"/>
                    <a:gd name="connsiteX4" fmla="*/ 48578 w 191452"/>
                    <a:gd name="connsiteY4" fmla="*/ 12377 h 192325"/>
                    <a:gd name="connsiteX5" fmla="*/ 97155 w 191452"/>
                    <a:gd name="connsiteY5" fmla="*/ 0 h 192325"/>
                    <a:gd name="connsiteX6" fmla="*/ 144780 w 191452"/>
                    <a:gd name="connsiteY6" fmla="*/ 12377 h 192325"/>
                    <a:gd name="connsiteX7" fmla="*/ 179070 w 191452"/>
                    <a:gd name="connsiteY7" fmla="*/ 46653 h 192325"/>
                    <a:gd name="connsiteX8" fmla="*/ 191453 w 191452"/>
                    <a:gd name="connsiteY8" fmla="*/ 96163 h 192325"/>
                    <a:gd name="connsiteX9" fmla="*/ 179070 w 191452"/>
                    <a:gd name="connsiteY9" fmla="*/ 145672 h 192325"/>
                    <a:gd name="connsiteX10" fmla="*/ 144780 w 191452"/>
                    <a:gd name="connsiteY10" fmla="*/ 179948 h 192325"/>
                    <a:gd name="connsiteX11" fmla="*/ 97155 w 191452"/>
                    <a:gd name="connsiteY11" fmla="*/ 192325 h 192325"/>
                    <a:gd name="connsiteX12" fmla="*/ 48578 w 191452"/>
                    <a:gd name="connsiteY12" fmla="*/ 179948 h 192325"/>
                    <a:gd name="connsiteX13" fmla="*/ 122872 w 191452"/>
                    <a:gd name="connsiteY13" fmla="*/ 126630 h 192325"/>
                    <a:gd name="connsiteX14" fmla="*/ 132397 w 191452"/>
                    <a:gd name="connsiteY14" fmla="*/ 96163 h 192325"/>
                    <a:gd name="connsiteX15" fmla="*/ 122872 w 191452"/>
                    <a:gd name="connsiteY15" fmla="*/ 65695 h 192325"/>
                    <a:gd name="connsiteX16" fmla="*/ 96203 w 191452"/>
                    <a:gd name="connsiteY16" fmla="*/ 54270 h 192325"/>
                    <a:gd name="connsiteX17" fmla="*/ 69532 w 191452"/>
                    <a:gd name="connsiteY17" fmla="*/ 65695 h 192325"/>
                    <a:gd name="connsiteX18" fmla="*/ 60007 w 191452"/>
                    <a:gd name="connsiteY18" fmla="*/ 96163 h 192325"/>
                    <a:gd name="connsiteX19" fmla="*/ 69532 w 191452"/>
                    <a:gd name="connsiteY19" fmla="*/ 126630 h 192325"/>
                    <a:gd name="connsiteX20" fmla="*/ 96203 w 191452"/>
                    <a:gd name="connsiteY20" fmla="*/ 138055 h 192325"/>
                    <a:gd name="connsiteX21" fmla="*/ 122872 w 191452"/>
                    <a:gd name="connsiteY21" fmla="*/ 126630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52" h="192325">
                      <a:moveTo>
                        <a:pt x="48578" y="179948"/>
                      </a:moveTo>
                      <a:cubicBezTo>
                        <a:pt x="34290" y="171379"/>
                        <a:pt x="21907" y="159954"/>
                        <a:pt x="13335" y="145672"/>
                      </a:cubicBezTo>
                      <a:cubicBezTo>
                        <a:pt x="4763" y="131390"/>
                        <a:pt x="0" y="115205"/>
                        <a:pt x="0" y="96163"/>
                      </a:cubicBezTo>
                      <a:cubicBezTo>
                        <a:pt x="0" y="78073"/>
                        <a:pt x="4763" y="61887"/>
                        <a:pt x="13335" y="46653"/>
                      </a:cubicBezTo>
                      <a:cubicBezTo>
                        <a:pt x="21907" y="31419"/>
                        <a:pt x="33338" y="20946"/>
                        <a:pt x="48578" y="12377"/>
                      </a:cubicBezTo>
                      <a:cubicBezTo>
                        <a:pt x="62865" y="3808"/>
                        <a:pt x="79057" y="0"/>
                        <a:pt x="97155" y="0"/>
                      </a:cubicBezTo>
                      <a:cubicBezTo>
                        <a:pt x="114300" y="0"/>
                        <a:pt x="130493" y="3808"/>
                        <a:pt x="144780" y="12377"/>
                      </a:cubicBezTo>
                      <a:cubicBezTo>
                        <a:pt x="159068" y="20946"/>
                        <a:pt x="170497" y="31419"/>
                        <a:pt x="179070" y="46653"/>
                      </a:cubicBezTo>
                      <a:cubicBezTo>
                        <a:pt x="187643" y="61887"/>
                        <a:pt x="191453" y="77120"/>
                        <a:pt x="191453" y="96163"/>
                      </a:cubicBezTo>
                      <a:cubicBezTo>
                        <a:pt x="191453" y="114253"/>
                        <a:pt x="187643" y="130438"/>
                        <a:pt x="179070" y="145672"/>
                      </a:cubicBezTo>
                      <a:cubicBezTo>
                        <a:pt x="170497" y="160906"/>
                        <a:pt x="159068" y="171379"/>
                        <a:pt x="144780" y="179948"/>
                      </a:cubicBezTo>
                      <a:cubicBezTo>
                        <a:pt x="130493" y="188517"/>
                        <a:pt x="114300" y="192325"/>
                        <a:pt x="97155" y="192325"/>
                      </a:cubicBezTo>
                      <a:cubicBezTo>
                        <a:pt x="79057" y="192325"/>
                        <a:pt x="62865" y="188517"/>
                        <a:pt x="48578"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3"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3" y="138055"/>
                      </a:cubicBezTo>
                      <a:cubicBezTo>
                        <a:pt x="107632" y="138055"/>
                        <a:pt x="117157" y="134247"/>
                        <a:pt x="122872" y="126630"/>
                      </a:cubicBezTo>
                      <a:close/>
                    </a:path>
                  </a:pathLst>
                </a:custGeom>
                <a:solidFill>
                  <a:srgbClr val="FFFFFF"/>
                </a:solidFill>
                <a:ln w="9525" cap="flat">
                  <a:noFill/>
                  <a:prstDash val="solid"/>
                  <a:miter/>
                </a:ln>
              </p:spPr>
              <p:txBody>
                <a:bodyPr rtlCol="0" anchor="ctr"/>
                <a:lstStyle/>
                <a:p>
                  <a:endParaRPr lang="en-US" sz="1397"/>
                </a:p>
              </p:txBody>
            </p:sp>
            <p:sp>
              <p:nvSpPr>
                <p:cNvPr id="165" name="Freeform 164">
                  <a:extLst>
                    <a:ext uri="{FF2B5EF4-FFF2-40B4-BE49-F238E27FC236}">
                      <a16:creationId xmlns:a16="http://schemas.microsoft.com/office/drawing/2014/main" id="{218AA75D-B1F0-C675-17CB-A05E88DC15FC}"/>
                    </a:ext>
                  </a:extLst>
                </p:cNvPr>
                <p:cNvSpPr/>
                <p:nvPr/>
              </p:nvSpPr>
              <p:spPr>
                <a:xfrm>
                  <a:off x="11496357" y="5216174"/>
                  <a:ext cx="182880" cy="192325"/>
                </a:xfrm>
                <a:custGeom>
                  <a:avLst/>
                  <a:gdLst>
                    <a:gd name="connsiteX0" fmla="*/ 11430 w 182880"/>
                    <a:gd name="connsiteY0" fmla="*/ 45701 h 192325"/>
                    <a:gd name="connsiteX1" fmla="*/ 43815 w 182880"/>
                    <a:gd name="connsiteY1" fmla="*/ 12377 h 192325"/>
                    <a:gd name="connsiteX2" fmla="*/ 92393 w 182880"/>
                    <a:gd name="connsiteY2" fmla="*/ 0 h 192325"/>
                    <a:gd name="connsiteX3" fmla="*/ 135255 w 182880"/>
                    <a:gd name="connsiteY3" fmla="*/ 9521 h 192325"/>
                    <a:gd name="connsiteX4" fmla="*/ 166688 w 182880"/>
                    <a:gd name="connsiteY4" fmla="*/ 35228 h 192325"/>
                    <a:gd name="connsiteX5" fmla="*/ 182880 w 182880"/>
                    <a:gd name="connsiteY5" fmla="*/ 74264 h 192325"/>
                    <a:gd name="connsiteX6" fmla="*/ 120968 w 182880"/>
                    <a:gd name="connsiteY6" fmla="*/ 74264 h 192325"/>
                    <a:gd name="connsiteX7" fmla="*/ 108585 w 182880"/>
                    <a:gd name="connsiteY7" fmla="*/ 59983 h 192325"/>
                    <a:gd name="connsiteX8" fmla="*/ 90488 w 182880"/>
                    <a:gd name="connsiteY8" fmla="*/ 55222 h 192325"/>
                    <a:gd name="connsiteX9" fmla="*/ 67628 w 182880"/>
                    <a:gd name="connsiteY9" fmla="*/ 66647 h 192325"/>
                    <a:gd name="connsiteX10" fmla="*/ 59055 w 182880"/>
                    <a:gd name="connsiteY10" fmla="*/ 96163 h 192325"/>
                    <a:gd name="connsiteX11" fmla="*/ 67628 w 182880"/>
                    <a:gd name="connsiteY11" fmla="*/ 125678 h 192325"/>
                    <a:gd name="connsiteX12" fmla="*/ 90488 w 182880"/>
                    <a:gd name="connsiteY12" fmla="*/ 137103 h 192325"/>
                    <a:gd name="connsiteX13" fmla="*/ 108585 w 182880"/>
                    <a:gd name="connsiteY13" fmla="*/ 132343 h 192325"/>
                    <a:gd name="connsiteX14" fmla="*/ 120968 w 182880"/>
                    <a:gd name="connsiteY14" fmla="*/ 118061 h 192325"/>
                    <a:gd name="connsiteX15" fmla="*/ 182880 w 182880"/>
                    <a:gd name="connsiteY15" fmla="*/ 118061 h 192325"/>
                    <a:gd name="connsiteX16" fmla="*/ 166688 w 182880"/>
                    <a:gd name="connsiteY16" fmla="*/ 157097 h 192325"/>
                    <a:gd name="connsiteX17" fmla="*/ 135255 w 182880"/>
                    <a:gd name="connsiteY17" fmla="*/ 182804 h 192325"/>
                    <a:gd name="connsiteX18" fmla="*/ 92393 w 182880"/>
                    <a:gd name="connsiteY18" fmla="*/ 192325 h 192325"/>
                    <a:gd name="connsiteX19" fmla="*/ 43815 w 182880"/>
                    <a:gd name="connsiteY19" fmla="*/ 179948 h 192325"/>
                    <a:gd name="connsiteX20" fmla="*/ 11430 w 182880"/>
                    <a:gd name="connsiteY20" fmla="*/ 146624 h 192325"/>
                    <a:gd name="connsiteX21" fmla="*/ 0 w 182880"/>
                    <a:gd name="connsiteY21" fmla="*/ 97115 h 192325"/>
                    <a:gd name="connsiteX22" fmla="*/ 11430 w 182880"/>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 h="192325">
                      <a:moveTo>
                        <a:pt x="11430" y="45701"/>
                      </a:moveTo>
                      <a:cubicBezTo>
                        <a:pt x="19050" y="31419"/>
                        <a:pt x="29528" y="19994"/>
                        <a:pt x="43815" y="12377"/>
                      </a:cubicBezTo>
                      <a:cubicBezTo>
                        <a:pt x="58103" y="4761"/>
                        <a:pt x="74295" y="0"/>
                        <a:pt x="92393" y="0"/>
                      </a:cubicBezTo>
                      <a:cubicBezTo>
                        <a:pt x="108585" y="0"/>
                        <a:pt x="122873" y="2856"/>
                        <a:pt x="135255" y="9521"/>
                      </a:cubicBezTo>
                      <a:cubicBezTo>
                        <a:pt x="147638" y="15234"/>
                        <a:pt x="158115" y="23803"/>
                        <a:pt x="166688" y="35228"/>
                      </a:cubicBezTo>
                      <a:cubicBezTo>
                        <a:pt x="174308" y="46653"/>
                        <a:pt x="180023" y="59031"/>
                        <a:pt x="182880" y="74264"/>
                      </a:cubicBezTo>
                      <a:lnTo>
                        <a:pt x="120968" y="74264"/>
                      </a:lnTo>
                      <a:cubicBezTo>
                        <a:pt x="118110" y="68552"/>
                        <a:pt x="114300" y="63791"/>
                        <a:pt x="108585" y="59983"/>
                      </a:cubicBezTo>
                      <a:cubicBezTo>
                        <a:pt x="103823" y="56174"/>
                        <a:pt x="97155" y="55222"/>
                        <a:pt x="90488" y="55222"/>
                      </a:cubicBezTo>
                      <a:cubicBezTo>
                        <a:pt x="80963" y="55222"/>
                        <a:pt x="73343" y="59031"/>
                        <a:pt x="67628" y="66647"/>
                      </a:cubicBezTo>
                      <a:cubicBezTo>
                        <a:pt x="61913" y="74264"/>
                        <a:pt x="59055" y="83785"/>
                        <a:pt x="59055" y="96163"/>
                      </a:cubicBezTo>
                      <a:cubicBezTo>
                        <a:pt x="59055" y="108540"/>
                        <a:pt x="61913" y="118061"/>
                        <a:pt x="67628" y="125678"/>
                      </a:cubicBezTo>
                      <a:cubicBezTo>
                        <a:pt x="73343" y="133295"/>
                        <a:pt x="80963" y="137103"/>
                        <a:pt x="90488" y="137103"/>
                      </a:cubicBezTo>
                      <a:cubicBezTo>
                        <a:pt x="97155" y="137103"/>
                        <a:pt x="102870" y="135199"/>
                        <a:pt x="108585" y="132343"/>
                      </a:cubicBezTo>
                      <a:cubicBezTo>
                        <a:pt x="113348" y="128534"/>
                        <a:pt x="118110" y="123774"/>
                        <a:pt x="120968" y="118061"/>
                      </a:cubicBezTo>
                      <a:lnTo>
                        <a:pt x="182880" y="118061"/>
                      </a:lnTo>
                      <a:cubicBezTo>
                        <a:pt x="180023" y="132343"/>
                        <a:pt x="175260" y="145672"/>
                        <a:pt x="166688" y="157097"/>
                      </a:cubicBezTo>
                      <a:cubicBezTo>
                        <a:pt x="159068" y="168522"/>
                        <a:pt x="148590" y="177092"/>
                        <a:pt x="135255" y="182804"/>
                      </a:cubicBezTo>
                      <a:cubicBezTo>
                        <a:pt x="122873" y="188517"/>
                        <a:pt x="108585" y="192325"/>
                        <a:pt x="92393" y="192325"/>
                      </a:cubicBezTo>
                      <a:cubicBezTo>
                        <a:pt x="73343" y="192325"/>
                        <a:pt x="57150" y="188517"/>
                        <a:pt x="43815" y="179948"/>
                      </a:cubicBezTo>
                      <a:cubicBezTo>
                        <a:pt x="29528" y="172331"/>
                        <a:pt x="19050" y="160906"/>
                        <a:pt x="11430" y="146624"/>
                      </a:cubicBezTo>
                      <a:cubicBezTo>
                        <a:pt x="3810" y="132343"/>
                        <a:pt x="0" y="116157"/>
                        <a:pt x="0" y="97115"/>
                      </a:cubicBezTo>
                      <a:cubicBezTo>
                        <a:pt x="0" y="77121"/>
                        <a:pt x="3810" y="60935"/>
                        <a:pt x="11430" y="45701"/>
                      </a:cubicBezTo>
                      <a:close/>
                    </a:path>
                  </a:pathLst>
                </a:custGeom>
                <a:solidFill>
                  <a:srgbClr val="FFFFFF"/>
                </a:solidFill>
                <a:ln w="9525" cap="flat">
                  <a:noFill/>
                  <a:prstDash val="solid"/>
                  <a:miter/>
                </a:ln>
              </p:spPr>
              <p:txBody>
                <a:bodyPr rtlCol="0" anchor="ctr"/>
                <a:lstStyle/>
                <a:p>
                  <a:endParaRPr lang="en-US" sz="1397"/>
                </a:p>
              </p:txBody>
            </p:sp>
            <p:sp>
              <p:nvSpPr>
                <p:cNvPr id="166" name="Freeform 165">
                  <a:extLst>
                    <a:ext uri="{FF2B5EF4-FFF2-40B4-BE49-F238E27FC236}">
                      <a16:creationId xmlns:a16="http://schemas.microsoft.com/office/drawing/2014/main" id="{CF90E105-AC27-D620-132B-7ECE86891876}"/>
                    </a:ext>
                  </a:extLst>
                </p:cNvPr>
                <p:cNvSpPr/>
                <p:nvPr/>
              </p:nvSpPr>
              <p:spPr>
                <a:xfrm>
                  <a:off x="11699240" y="5219030"/>
                  <a:ext cx="181927" cy="186612"/>
                </a:xfrm>
                <a:custGeom>
                  <a:avLst/>
                  <a:gdLst>
                    <a:gd name="connsiteX0" fmla="*/ 112395 w 181927"/>
                    <a:gd name="connsiteY0" fmla="*/ 185660 h 186612"/>
                    <a:gd name="connsiteX1" fmla="*/ 58103 w 181927"/>
                    <a:gd name="connsiteY1" fmla="*/ 104732 h 186612"/>
                    <a:gd name="connsiteX2" fmla="*/ 58103 w 181927"/>
                    <a:gd name="connsiteY2" fmla="*/ 185660 h 186612"/>
                    <a:gd name="connsiteX3" fmla="*/ 0 w 181927"/>
                    <a:gd name="connsiteY3" fmla="*/ 185660 h 186612"/>
                    <a:gd name="connsiteX4" fmla="*/ 0 w 181927"/>
                    <a:gd name="connsiteY4" fmla="*/ 0 h 186612"/>
                    <a:gd name="connsiteX5" fmla="*/ 58103 w 181927"/>
                    <a:gd name="connsiteY5" fmla="*/ 0 h 186612"/>
                    <a:gd name="connsiteX6" fmla="*/ 58103 w 181927"/>
                    <a:gd name="connsiteY6" fmla="*/ 78073 h 186612"/>
                    <a:gd name="connsiteX7" fmla="*/ 111442 w 181927"/>
                    <a:gd name="connsiteY7" fmla="*/ 0 h 186612"/>
                    <a:gd name="connsiteX8" fmla="*/ 177165 w 181927"/>
                    <a:gd name="connsiteY8" fmla="*/ 0 h 186612"/>
                    <a:gd name="connsiteX9" fmla="*/ 113347 w 181927"/>
                    <a:gd name="connsiteY9" fmla="*/ 89498 h 186612"/>
                    <a:gd name="connsiteX10" fmla="*/ 181928 w 181927"/>
                    <a:gd name="connsiteY10" fmla="*/ 186613 h 186612"/>
                    <a:gd name="connsiteX11" fmla="*/ 112395 w 181927"/>
                    <a:gd name="connsiteY11" fmla="*/ 186613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927" h="186612">
                      <a:moveTo>
                        <a:pt x="112395" y="185660"/>
                      </a:moveTo>
                      <a:lnTo>
                        <a:pt x="58103" y="104732"/>
                      </a:lnTo>
                      <a:lnTo>
                        <a:pt x="58103" y="185660"/>
                      </a:lnTo>
                      <a:lnTo>
                        <a:pt x="0" y="185660"/>
                      </a:lnTo>
                      <a:lnTo>
                        <a:pt x="0" y="0"/>
                      </a:lnTo>
                      <a:lnTo>
                        <a:pt x="58103" y="0"/>
                      </a:lnTo>
                      <a:lnTo>
                        <a:pt x="58103" y="78073"/>
                      </a:lnTo>
                      <a:lnTo>
                        <a:pt x="111442" y="0"/>
                      </a:lnTo>
                      <a:lnTo>
                        <a:pt x="177165" y="0"/>
                      </a:lnTo>
                      <a:lnTo>
                        <a:pt x="113347" y="89498"/>
                      </a:lnTo>
                      <a:lnTo>
                        <a:pt x="181928" y="186613"/>
                      </a:lnTo>
                      <a:lnTo>
                        <a:pt x="112395" y="186613"/>
                      </a:lnTo>
                      <a:close/>
                    </a:path>
                  </a:pathLst>
                </a:custGeom>
                <a:solidFill>
                  <a:srgbClr val="FFFFFF"/>
                </a:solidFill>
                <a:ln w="9525" cap="flat">
                  <a:noFill/>
                  <a:prstDash val="solid"/>
                  <a:miter/>
                </a:ln>
              </p:spPr>
              <p:txBody>
                <a:bodyPr rtlCol="0" anchor="ctr"/>
                <a:lstStyle/>
                <a:p>
                  <a:endParaRPr lang="en-US" sz="1397"/>
                </a:p>
              </p:txBody>
            </p:sp>
            <p:sp>
              <p:nvSpPr>
                <p:cNvPr id="170" name="Freeform 169">
                  <a:extLst>
                    <a:ext uri="{FF2B5EF4-FFF2-40B4-BE49-F238E27FC236}">
                      <a16:creationId xmlns:a16="http://schemas.microsoft.com/office/drawing/2014/main" id="{E0FB056C-A7B3-4416-E68A-B8BCC51A4BB7}"/>
                    </a:ext>
                  </a:extLst>
                </p:cNvPr>
                <p:cNvSpPr/>
                <p:nvPr/>
              </p:nvSpPr>
              <p:spPr>
                <a:xfrm>
                  <a:off x="10976292" y="5430397"/>
                  <a:ext cx="181927" cy="192325"/>
                </a:xfrm>
                <a:custGeom>
                  <a:avLst/>
                  <a:gdLst>
                    <a:gd name="connsiteX0" fmla="*/ 11430 w 181927"/>
                    <a:gd name="connsiteY0" fmla="*/ 45701 h 192325"/>
                    <a:gd name="connsiteX1" fmla="*/ 42863 w 181927"/>
                    <a:gd name="connsiteY1" fmla="*/ 12377 h 192325"/>
                    <a:gd name="connsiteX2" fmla="*/ 91440 w 181927"/>
                    <a:gd name="connsiteY2" fmla="*/ 0 h 192325"/>
                    <a:gd name="connsiteX3" fmla="*/ 134302 w 181927"/>
                    <a:gd name="connsiteY3" fmla="*/ 9521 h 192325"/>
                    <a:gd name="connsiteX4" fmla="*/ 165735 w 181927"/>
                    <a:gd name="connsiteY4" fmla="*/ 35228 h 192325"/>
                    <a:gd name="connsiteX5" fmla="*/ 181927 w 181927"/>
                    <a:gd name="connsiteY5" fmla="*/ 74264 h 192325"/>
                    <a:gd name="connsiteX6" fmla="*/ 120015 w 181927"/>
                    <a:gd name="connsiteY6" fmla="*/ 74264 h 192325"/>
                    <a:gd name="connsiteX7" fmla="*/ 107632 w 181927"/>
                    <a:gd name="connsiteY7" fmla="*/ 59983 h 192325"/>
                    <a:gd name="connsiteX8" fmla="*/ 89535 w 181927"/>
                    <a:gd name="connsiteY8" fmla="*/ 55222 h 192325"/>
                    <a:gd name="connsiteX9" fmla="*/ 66675 w 181927"/>
                    <a:gd name="connsiteY9" fmla="*/ 66647 h 192325"/>
                    <a:gd name="connsiteX10" fmla="*/ 58102 w 181927"/>
                    <a:gd name="connsiteY10" fmla="*/ 96163 h 192325"/>
                    <a:gd name="connsiteX11" fmla="*/ 66675 w 181927"/>
                    <a:gd name="connsiteY11" fmla="*/ 125678 h 192325"/>
                    <a:gd name="connsiteX12" fmla="*/ 89535 w 181927"/>
                    <a:gd name="connsiteY12" fmla="*/ 137103 h 192325"/>
                    <a:gd name="connsiteX13" fmla="*/ 107632 w 181927"/>
                    <a:gd name="connsiteY13" fmla="*/ 132343 h 192325"/>
                    <a:gd name="connsiteX14" fmla="*/ 120015 w 181927"/>
                    <a:gd name="connsiteY14" fmla="*/ 118061 h 192325"/>
                    <a:gd name="connsiteX15" fmla="*/ 181927 w 181927"/>
                    <a:gd name="connsiteY15" fmla="*/ 118061 h 192325"/>
                    <a:gd name="connsiteX16" fmla="*/ 165735 w 181927"/>
                    <a:gd name="connsiteY16" fmla="*/ 157097 h 192325"/>
                    <a:gd name="connsiteX17" fmla="*/ 134302 w 181927"/>
                    <a:gd name="connsiteY17" fmla="*/ 182804 h 192325"/>
                    <a:gd name="connsiteX18" fmla="*/ 91440 w 181927"/>
                    <a:gd name="connsiteY18" fmla="*/ 192325 h 192325"/>
                    <a:gd name="connsiteX19" fmla="*/ 42863 w 181927"/>
                    <a:gd name="connsiteY19" fmla="*/ 179948 h 192325"/>
                    <a:gd name="connsiteX20" fmla="*/ 11430 w 181927"/>
                    <a:gd name="connsiteY20" fmla="*/ 146624 h 192325"/>
                    <a:gd name="connsiteX21" fmla="*/ 0 w 181927"/>
                    <a:gd name="connsiteY21" fmla="*/ 97115 h 192325"/>
                    <a:gd name="connsiteX22" fmla="*/ 11430 w 181927"/>
                    <a:gd name="connsiteY22" fmla="*/ 45701 h 1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27" h="192325">
                      <a:moveTo>
                        <a:pt x="11430" y="45701"/>
                      </a:moveTo>
                      <a:cubicBezTo>
                        <a:pt x="19050" y="31419"/>
                        <a:pt x="29527" y="19994"/>
                        <a:pt x="42863" y="12377"/>
                      </a:cubicBezTo>
                      <a:cubicBezTo>
                        <a:pt x="57150" y="4761"/>
                        <a:pt x="73342" y="0"/>
                        <a:pt x="91440" y="0"/>
                      </a:cubicBezTo>
                      <a:cubicBezTo>
                        <a:pt x="107632" y="0"/>
                        <a:pt x="121920" y="2856"/>
                        <a:pt x="134302" y="9521"/>
                      </a:cubicBezTo>
                      <a:cubicBezTo>
                        <a:pt x="146685" y="15234"/>
                        <a:pt x="157163" y="23803"/>
                        <a:pt x="165735" y="35228"/>
                      </a:cubicBezTo>
                      <a:cubicBezTo>
                        <a:pt x="173355" y="46653"/>
                        <a:pt x="179070" y="59030"/>
                        <a:pt x="181927" y="74264"/>
                      </a:cubicBezTo>
                      <a:lnTo>
                        <a:pt x="120015" y="74264"/>
                      </a:lnTo>
                      <a:cubicBezTo>
                        <a:pt x="117157" y="68552"/>
                        <a:pt x="113347" y="63791"/>
                        <a:pt x="107632" y="59983"/>
                      </a:cubicBezTo>
                      <a:cubicBezTo>
                        <a:pt x="101917" y="56174"/>
                        <a:pt x="96202" y="55222"/>
                        <a:pt x="89535" y="55222"/>
                      </a:cubicBezTo>
                      <a:cubicBezTo>
                        <a:pt x="80010" y="55222"/>
                        <a:pt x="72390" y="59030"/>
                        <a:pt x="66675" y="66647"/>
                      </a:cubicBezTo>
                      <a:cubicBezTo>
                        <a:pt x="60960" y="74264"/>
                        <a:pt x="58102" y="83785"/>
                        <a:pt x="58102" y="96163"/>
                      </a:cubicBezTo>
                      <a:cubicBezTo>
                        <a:pt x="58102" y="108540"/>
                        <a:pt x="60960" y="118061"/>
                        <a:pt x="66675" y="125678"/>
                      </a:cubicBezTo>
                      <a:cubicBezTo>
                        <a:pt x="72390" y="133295"/>
                        <a:pt x="80010" y="137103"/>
                        <a:pt x="89535" y="137103"/>
                      </a:cubicBezTo>
                      <a:cubicBezTo>
                        <a:pt x="96202" y="137103"/>
                        <a:pt x="101917" y="135199"/>
                        <a:pt x="107632" y="132343"/>
                      </a:cubicBezTo>
                      <a:cubicBezTo>
                        <a:pt x="112395" y="128534"/>
                        <a:pt x="117157" y="123774"/>
                        <a:pt x="120015" y="118061"/>
                      </a:cubicBezTo>
                      <a:lnTo>
                        <a:pt x="181927" y="118061"/>
                      </a:lnTo>
                      <a:cubicBezTo>
                        <a:pt x="179070" y="132343"/>
                        <a:pt x="174307" y="145672"/>
                        <a:pt x="165735" y="157097"/>
                      </a:cubicBezTo>
                      <a:cubicBezTo>
                        <a:pt x="158115" y="168522"/>
                        <a:pt x="147638" y="177092"/>
                        <a:pt x="134302" y="182804"/>
                      </a:cubicBezTo>
                      <a:cubicBezTo>
                        <a:pt x="121920" y="188517"/>
                        <a:pt x="107632" y="192325"/>
                        <a:pt x="91440" y="192325"/>
                      </a:cubicBezTo>
                      <a:cubicBezTo>
                        <a:pt x="72390" y="192325"/>
                        <a:pt x="56197" y="188517"/>
                        <a:pt x="42863" y="179948"/>
                      </a:cubicBezTo>
                      <a:cubicBezTo>
                        <a:pt x="28575" y="172331"/>
                        <a:pt x="18097" y="160906"/>
                        <a:pt x="11430" y="146624"/>
                      </a:cubicBezTo>
                      <a:cubicBezTo>
                        <a:pt x="3810" y="132343"/>
                        <a:pt x="0" y="116157"/>
                        <a:pt x="0" y="97115"/>
                      </a:cubicBezTo>
                      <a:cubicBezTo>
                        <a:pt x="0" y="76168"/>
                        <a:pt x="3810" y="59983"/>
                        <a:pt x="11430" y="45701"/>
                      </a:cubicBezTo>
                      <a:close/>
                    </a:path>
                  </a:pathLst>
                </a:custGeom>
                <a:solidFill>
                  <a:srgbClr val="FFFFFF"/>
                </a:solidFill>
                <a:ln w="9525" cap="flat">
                  <a:noFill/>
                  <a:prstDash val="solid"/>
                  <a:miter/>
                </a:ln>
              </p:spPr>
              <p:txBody>
                <a:bodyPr rtlCol="0" anchor="ctr"/>
                <a:lstStyle/>
                <a:p>
                  <a:endParaRPr lang="en-US" sz="1397"/>
                </a:p>
              </p:txBody>
            </p:sp>
            <p:sp>
              <p:nvSpPr>
                <p:cNvPr id="171" name="Freeform 170">
                  <a:extLst>
                    <a:ext uri="{FF2B5EF4-FFF2-40B4-BE49-F238E27FC236}">
                      <a16:creationId xmlns:a16="http://schemas.microsoft.com/office/drawing/2014/main" id="{0734F01E-02F9-2649-01A4-47FDF6E16AE4}"/>
                    </a:ext>
                  </a:extLst>
                </p:cNvPr>
                <p:cNvSpPr/>
                <p:nvPr/>
              </p:nvSpPr>
              <p:spPr>
                <a:xfrm>
                  <a:off x="11179175" y="5432301"/>
                  <a:ext cx="172402" cy="186612"/>
                </a:xfrm>
                <a:custGeom>
                  <a:avLst/>
                  <a:gdLst>
                    <a:gd name="connsiteX0" fmla="*/ 172403 w 172402"/>
                    <a:gd name="connsiteY0" fmla="*/ 0 h 186612"/>
                    <a:gd name="connsiteX1" fmla="*/ 172403 w 172402"/>
                    <a:gd name="connsiteY1" fmla="*/ 186613 h 186612"/>
                    <a:gd name="connsiteX2" fmla="*/ 114300 w 172402"/>
                    <a:gd name="connsiteY2" fmla="*/ 186613 h 186612"/>
                    <a:gd name="connsiteX3" fmla="*/ 114300 w 172402"/>
                    <a:gd name="connsiteY3" fmla="*/ 114253 h 186612"/>
                    <a:gd name="connsiteX4" fmla="*/ 59055 w 172402"/>
                    <a:gd name="connsiteY4" fmla="*/ 114253 h 186612"/>
                    <a:gd name="connsiteX5" fmla="*/ 59055 w 172402"/>
                    <a:gd name="connsiteY5" fmla="*/ 186613 h 186612"/>
                    <a:gd name="connsiteX6" fmla="*/ 0 w 172402"/>
                    <a:gd name="connsiteY6" fmla="*/ 186613 h 186612"/>
                    <a:gd name="connsiteX7" fmla="*/ 0 w 172402"/>
                    <a:gd name="connsiteY7" fmla="*/ 952 h 186612"/>
                    <a:gd name="connsiteX8" fmla="*/ 58103 w 172402"/>
                    <a:gd name="connsiteY8" fmla="*/ 952 h 186612"/>
                    <a:gd name="connsiteX9" fmla="*/ 58103 w 172402"/>
                    <a:gd name="connsiteY9" fmla="*/ 67599 h 186612"/>
                    <a:gd name="connsiteX10" fmla="*/ 113347 w 172402"/>
                    <a:gd name="connsiteY10" fmla="*/ 67599 h 186612"/>
                    <a:gd name="connsiteX11" fmla="*/ 113347 w 172402"/>
                    <a:gd name="connsiteY11" fmla="*/ 952 h 186612"/>
                    <a:gd name="connsiteX12" fmla="*/ 172403 w 172402"/>
                    <a:gd name="connsiteY12" fmla="*/ 952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402" h="186612">
                      <a:moveTo>
                        <a:pt x="172403" y="0"/>
                      </a:moveTo>
                      <a:lnTo>
                        <a:pt x="172403" y="186613"/>
                      </a:lnTo>
                      <a:lnTo>
                        <a:pt x="114300" y="186613"/>
                      </a:lnTo>
                      <a:lnTo>
                        <a:pt x="114300" y="114253"/>
                      </a:lnTo>
                      <a:lnTo>
                        <a:pt x="59055" y="114253"/>
                      </a:lnTo>
                      <a:lnTo>
                        <a:pt x="59055" y="186613"/>
                      </a:lnTo>
                      <a:lnTo>
                        <a:pt x="0" y="186613"/>
                      </a:lnTo>
                      <a:lnTo>
                        <a:pt x="0" y="952"/>
                      </a:lnTo>
                      <a:lnTo>
                        <a:pt x="58103" y="952"/>
                      </a:lnTo>
                      <a:lnTo>
                        <a:pt x="58103" y="67599"/>
                      </a:lnTo>
                      <a:lnTo>
                        <a:pt x="113347" y="67599"/>
                      </a:lnTo>
                      <a:lnTo>
                        <a:pt x="113347" y="952"/>
                      </a:lnTo>
                      <a:lnTo>
                        <a:pt x="172403" y="952"/>
                      </a:lnTo>
                      <a:close/>
                    </a:path>
                  </a:pathLst>
                </a:custGeom>
                <a:solidFill>
                  <a:srgbClr val="FFFFFF"/>
                </a:solidFill>
                <a:ln w="9525" cap="flat">
                  <a:noFill/>
                  <a:prstDash val="solid"/>
                  <a:miter/>
                </a:ln>
              </p:spPr>
              <p:txBody>
                <a:bodyPr rtlCol="0" anchor="ctr"/>
                <a:lstStyle/>
                <a:p>
                  <a:endParaRPr lang="en-US" sz="1397"/>
                </a:p>
              </p:txBody>
            </p:sp>
            <p:sp>
              <p:nvSpPr>
                <p:cNvPr id="172" name="Freeform 171">
                  <a:extLst>
                    <a:ext uri="{FF2B5EF4-FFF2-40B4-BE49-F238E27FC236}">
                      <a16:creationId xmlns:a16="http://schemas.microsoft.com/office/drawing/2014/main" id="{C9C948E3-EA5F-0E19-4A8C-929C0F9C6727}"/>
                    </a:ext>
                  </a:extLst>
                </p:cNvPr>
                <p:cNvSpPr/>
                <p:nvPr/>
              </p:nvSpPr>
              <p:spPr>
                <a:xfrm>
                  <a:off x="11364912" y="5433253"/>
                  <a:ext cx="202882" cy="185660"/>
                </a:xfrm>
                <a:custGeom>
                  <a:avLst/>
                  <a:gdLst>
                    <a:gd name="connsiteX0" fmla="*/ 132397 w 202882"/>
                    <a:gd name="connsiteY0" fmla="*/ 157097 h 185660"/>
                    <a:gd name="connsiteX1" fmla="*/ 70485 w 202882"/>
                    <a:gd name="connsiteY1" fmla="*/ 157097 h 185660"/>
                    <a:gd name="connsiteX2" fmla="*/ 60960 w 202882"/>
                    <a:gd name="connsiteY2" fmla="*/ 185660 h 185660"/>
                    <a:gd name="connsiteX3" fmla="*/ 0 w 202882"/>
                    <a:gd name="connsiteY3" fmla="*/ 185660 h 185660"/>
                    <a:gd name="connsiteX4" fmla="*/ 67628 w 202882"/>
                    <a:gd name="connsiteY4" fmla="*/ 0 h 185660"/>
                    <a:gd name="connsiteX5" fmla="*/ 135255 w 202882"/>
                    <a:gd name="connsiteY5" fmla="*/ 0 h 185660"/>
                    <a:gd name="connsiteX6" fmla="*/ 202882 w 202882"/>
                    <a:gd name="connsiteY6" fmla="*/ 185660 h 185660"/>
                    <a:gd name="connsiteX7" fmla="*/ 140970 w 202882"/>
                    <a:gd name="connsiteY7" fmla="*/ 185660 h 185660"/>
                    <a:gd name="connsiteX8" fmla="*/ 132397 w 202882"/>
                    <a:gd name="connsiteY8" fmla="*/ 157097 h 185660"/>
                    <a:gd name="connsiteX9" fmla="*/ 118110 w 202882"/>
                    <a:gd name="connsiteY9" fmla="*/ 113300 h 185660"/>
                    <a:gd name="connsiteX10" fmla="*/ 100965 w 202882"/>
                    <a:gd name="connsiteY10" fmla="*/ 61887 h 185660"/>
                    <a:gd name="connsiteX11" fmla="*/ 83820 w 202882"/>
                    <a:gd name="connsiteY11" fmla="*/ 113300 h 185660"/>
                    <a:gd name="connsiteX12" fmla="*/ 118110 w 202882"/>
                    <a:gd name="connsiteY12" fmla="*/ 11330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82" h="185660">
                      <a:moveTo>
                        <a:pt x="132397" y="157097"/>
                      </a:moveTo>
                      <a:lnTo>
                        <a:pt x="70485" y="157097"/>
                      </a:lnTo>
                      <a:lnTo>
                        <a:pt x="60960" y="185660"/>
                      </a:lnTo>
                      <a:lnTo>
                        <a:pt x="0" y="185660"/>
                      </a:lnTo>
                      <a:lnTo>
                        <a:pt x="67628" y="0"/>
                      </a:lnTo>
                      <a:lnTo>
                        <a:pt x="135255" y="0"/>
                      </a:lnTo>
                      <a:lnTo>
                        <a:pt x="202882"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w="9525" cap="flat">
                  <a:noFill/>
                  <a:prstDash val="solid"/>
                  <a:miter/>
                </a:ln>
              </p:spPr>
              <p:txBody>
                <a:bodyPr rtlCol="0" anchor="ctr"/>
                <a:lstStyle/>
                <a:p>
                  <a:endParaRPr lang="en-US" sz="1397"/>
                </a:p>
              </p:txBody>
            </p:sp>
            <p:sp>
              <p:nvSpPr>
                <p:cNvPr id="173" name="Freeform 172">
                  <a:extLst>
                    <a:ext uri="{FF2B5EF4-FFF2-40B4-BE49-F238E27FC236}">
                      <a16:creationId xmlns:a16="http://schemas.microsoft.com/office/drawing/2014/main" id="{B11006F7-1969-34A2-21F5-42AA5E725902}"/>
                    </a:ext>
                  </a:extLst>
                </p:cNvPr>
                <p:cNvSpPr/>
                <p:nvPr/>
              </p:nvSpPr>
              <p:spPr>
                <a:xfrm>
                  <a:off x="11581130" y="5432301"/>
                  <a:ext cx="58102" cy="186612"/>
                </a:xfrm>
                <a:custGeom>
                  <a:avLst/>
                  <a:gdLst>
                    <a:gd name="connsiteX0" fmla="*/ 58102 w 58102"/>
                    <a:gd name="connsiteY0" fmla="*/ 0 h 186612"/>
                    <a:gd name="connsiteX1" fmla="*/ 58102 w 58102"/>
                    <a:gd name="connsiteY1" fmla="*/ 186613 h 186612"/>
                    <a:gd name="connsiteX2" fmla="*/ 0 w 58102"/>
                    <a:gd name="connsiteY2" fmla="*/ 186613 h 186612"/>
                    <a:gd name="connsiteX3" fmla="*/ 0 w 58102"/>
                    <a:gd name="connsiteY3" fmla="*/ 952 h 186612"/>
                    <a:gd name="connsiteX4" fmla="*/ 58102 w 58102"/>
                    <a:gd name="connsiteY4" fmla="*/ 952 h 18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 h="186612">
                      <a:moveTo>
                        <a:pt x="58102" y="0"/>
                      </a:moveTo>
                      <a:lnTo>
                        <a:pt x="58102" y="186613"/>
                      </a:lnTo>
                      <a:lnTo>
                        <a:pt x="0" y="186613"/>
                      </a:lnTo>
                      <a:lnTo>
                        <a:pt x="0" y="952"/>
                      </a:lnTo>
                      <a:lnTo>
                        <a:pt x="58102" y="952"/>
                      </a:lnTo>
                      <a:close/>
                    </a:path>
                  </a:pathLst>
                </a:custGeom>
                <a:solidFill>
                  <a:srgbClr val="FFFFFF"/>
                </a:solidFill>
                <a:ln w="9525" cap="flat">
                  <a:noFill/>
                  <a:prstDash val="solid"/>
                  <a:miter/>
                </a:ln>
              </p:spPr>
              <p:txBody>
                <a:bodyPr rtlCol="0" anchor="ctr"/>
                <a:lstStyle/>
                <a:p>
                  <a:endParaRPr lang="en-US" sz="1397"/>
                </a:p>
              </p:txBody>
            </p:sp>
            <p:sp>
              <p:nvSpPr>
                <p:cNvPr id="174" name="Freeform 173">
                  <a:extLst>
                    <a:ext uri="{FF2B5EF4-FFF2-40B4-BE49-F238E27FC236}">
                      <a16:creationId xmlns:a16="http://schemas.microsoft.com/office/drawing/2014/main" id="{2536366E-3B53-47B6-4D89-77D2A09A9E96}"/>
                    </a:ext>
                  </a:extLst>
                </p:cNvPr>
                <p:cNvSpPr/>
                <p:nvPr/>
              </p:nvSpPr>
              <p:spPr>
                <a:xfrm>
                  <a:off x="11665902" y="5433253"/>
                  <a:ext cx="178117" cy="185660"/>
                </a:xfrm>
                <a:custGeom>
                  <a:avLst/>
                  <a:gdLst>
                    <a:gd name="connsiteX0" fmla="*/ 178117 w 178117"/>
                    <a:gd name="connsiteY0" fmla="*/ 185660 h 185660"/>
                    <a:gd name="connsiteX1" fmla="*/ 120015 w 178117"/>
                    <a:gd name="connsiteY1" fmla="*/ 185660 h 185660"/>
                    <a:gd name="connsiteX2" fmla="*/ 58103 w 178117"/>
                    <a:gd name="connsiteY2" fmla="*/ 92354 h 185660"/>
                    <a:gd name="connsiteX3" fmla="*/ 58103 w 178117"/>
                    <a:gd name="connsiteY3" fmla="*/ 185660 h 185660"/>
                    <a:gd name="connsiteX4" fmla="*/ 0 w 178117"/>
                    <a:gd name="connsiteY4" fmla="*/ 185660 h 185660"/>
                    <a:gd name="connsiteX5" fmla="*/ 0 w 178117"/>
                    <a:gd name="connsiteY5" fmla="*/ 0 h 185660"/>
                    <a:gd name="connsiteX6" fmla="*/ 58103 w 178117"/>
                    <a:gd name="connsiteY6" fmla="*/ 0 h 185660"/>
                    <a:gd name="connsiteX7" fmla="*/ 120015 w 178117"/>
                    <a:gd name="connsiteY7" fmla="*/ 95210 h 185660"/>
                    <a:gd name="connsiteX8" fmla="*/ 120015 w 178117"/>
                    <a:gd name="connsiteY8" fmla="*/ 0 h 185660"/>
                    <a:gd name="connsiteX9" fmla="*/ 178117 w 178117"/>
                    <a:gd name="connsiteY9" fmla="*/ 0 h 185660"/>
                    <a:gd name="connsiteX10" fmla="*/ 178117 w 178117"/>
                    <a:gd name="connsiteY10" fmla="*/ 185660 h 1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117" h="185660">
                      <a:moveTo>
                        <a:pt x="178117" y="185660"/>
                      </a:moveTo>
                      <a:lnTo>
                        <a:pt x="120015" y="185660"/>
                      </a:lnTo>
                      <a:lnTo>
                        <a:pt x="58103" y="92354"/>
                      </a:lnTo>
                      <a:lnTo>
                        <a:pt x="58103" y="185660"/>
                      </a:lnTo>
                      <a:lnTo>
                        <a:pt x="0" y="185660"/>
                      </a:lnTo>
                      <a:lnTo>
                        <a:pt x="0" y="0"/>
                      </a:lnTo>
                      <a:lnTo>
                        <a:pt x="58103" y="0"/>
                      </a:lnTo>
                      <a:lnTo>
                        <a:pt x="120015" y="95210"/>
                      </a:lnTo>
                      <a:lnTo>
                        <a:pt x="120015" y="0"/>
                      </a:lnTo>
                      <a:lnTo>
                        <a:pt x="178117" y="0"/>
                      </a:lnTo>
                      <a:lnTo>
                        <a:pt x="178117" y="185660"/>
                      </a:lnTo>
                      <a:close/>
                    </a:path>
                  </a:pathLst>
                </a:custGeom>
                <a:solidFill>
                  <a:srgbClr val="FFFFFF"/>
                </a:solidFill>
                <a:ln w="9525" cap="flat">
                  <a:noFill/>
                  <a:prstDash val="solid"/>
                  <a:miter/>
                </a:ln>
              </p:spPr>
              <p:txBody>
                <a:bodyPr rtlCol="0" anchor="ctr"/>
                <a:lstStyle/>
                <a:p>
                  <a:endParaRPr lang="en-US" sz="1397"/>
                </a:p>
              </p:txBody>
            </p:sp>
          </p:grpSp>
          <p:grpSp>
            <p:nvGrpSpPr>
              <p:cNvPr id="18" name="Graphic 47">
                <a:extLst>
                  <a:ext uri="{FF2B5EF4-FFF2-40B4-BE49-F238E27FC236}">
                    <a16:creationId xmlns:a16="http://schemas.microsoft.com/office/drawing/2014/main" id="{F189C371-8945-6FED-A350-9BD7D700359A}"/>
                  </a:ext>
                </a:extLst>
              </p:cNvPr>
              <p:cNvGrpSpPr/>
              <p:nvPr/>
            </p:nvGrpSpPr>
            <p:grpSpPr>
              <a:xfrm>
                <a:off x="11013440" y="5670327"/>
                <a:ext cx="207644" cy="85689"/>
                <a:chOff x="11013440" y="5670327"/>
                <a:chExt cx="207644" cy="85689"/>
              </a:xfrm>
              <a:solidFill>
                <a:srgbClr val="FFFFFF"/>
              </a:solidFill>
            </p:grpSpPr>
            <p:sp>
              <p:nvSpPr>
                <p:cNvPr id="19" name="Freeform 18">
                  <a:extLst>
                    <a:ext uri="{FF2B5EF4-FFF2-40B4-BE49-F238E27FC236}">
                      <a16:creationId xmlns:a16="http://schemas.microsoft.com/office/drawing/2014/main" id="{B8C3DD5D-5DD1-1AE2-3277-133F32140457}"/>
                    </a:ext>
                  </a:extLst>
                </p:cNvPr>
                <p:cNvSpPr/>
                <p:nvPr/>
              </p:nvSpPr>
              <p:spPr>
                <a:xfrm>
                  <a:off x="11013440" y="5673184"/>
                  <a:ext cx="45719" cy="81881"/>
                </a:xfrm>
                <a:custGeom>
                  <a:avLst/>
                  <a:gdLst>
                    <a:gd name="connsiteX0" fmla="*/ 45720 w 45719"/>
                    <a:gd name="connsiteY0" fmla="*/ 0 h 81881"/>
                    <a:gd name="connsiteX1" fmla="*/ 45720 w 45719"/>
                    <a:gd name="connsiteY1" fmla="*/ 8569 h 81881"/>
                    <a:gd name="connsiteX2" fmla="*/ 10478 w 45719"/>
                    <a:gd name="connsiteY2" fmla="*/ 8569 h 81881"/>
                    <a:gd name="connsiteX3" fmla="*/ 10478 w 45719"/>
                    <a:gd name="connsiteY3" fmla="*/ 36180 h 81881"/>
                    <a:gd name="connsiteX4" fmla="*/ 39053 w 45719"/>
                    <a:gd name="connsiteY4" fmla="*/ 36180 h 81881"/>
                    <a:gd name="connsiteX5" fmla="*/ 39053 w 45719"/>
                    <a:gd name="connsiteY5" fmla="*/ 44749 h 81881"/>
                    <a:gd name="connsiteX6" fmla="*/ 10478 w 45719"/>
                    <a:gd name="connsiteY6" fmla="*/ 44749 h 81881"/>
                    <a:gd name="connsiteX7" fmla="*/ 10478 w 45719"/>
                    <a:gd name="connsiteY7" fmla="*/ 81881 h 81881"/>
                    <a:gd name="connsiteX8" fmla="*/ 0 w 45719"/>
                    <a:gd name="connsiteY8" fmla="*/ 81881 h 81881"/>
                    <a:gd name="connsiteX9" fmla="*/ 0 w 45719"/>
                    <a:gd name="connsiteY9" fmla="*/ 0 h 81881"/>
                    <a:gd name="connsiteX10" fmla="*/ 45720 w 45719"/>
                    <a:gd name="connsiteY10" fmla="*/ 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 h="81881">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w="9525" cap="flat">
                  <a:noFill/>
                  <a:prstDash val="solid"/>
                  <a:miter/>
                </a:ln>
              </p:spPr>
              <p:txBody>
                <a:bodyPr rtlCol="0" anchor="ctr"/>
                <a:lstStyle/>
                <a:p>
                  <a:endParaRPr lang="en-US" sz="1397"/>
                </a:p>
              </p:txBody>
            </p:sp>
            <p:sp>
              <p:nvSpPr>
                <p:cNvPr id="86" name="Freeform 85">
                  <a:extLst>
                    <a:ext uri="{FF2B5EF4-FFF2-40B4-BE49-F238E27FC236}">
                      <a16:creationId xmlns:a16="http://schemas.microsoft.com/office/drawing/2014/main" id="{E4CC3600-FB08-6DD3-EB8F-B241FB07DCA0}"/>
                    </a:ext>
                  </a:extLst>
                </p:cNvPr>
                <p:cNvSpPr/>
                <p:nvPr/>
              </p:nvSpPr>
              <p:spPr>
                <a:xfrm>
                  <a:off x="11066780" y="5670327"/>
                  <a:ext cx="83819" cy="85689"/>
                </a:xfrm>
                <a:custGeom>
                  <a:avLst/>
                  <a:gdLst>
                    <a:gd name="connsiteX0" fmla="*/ 20955 w 83819"/>
                    <a:gd name="connsiteY0" fmla="*/ 79977 h 85689"/>
                    <a:gd name="connsiteX1" fmla="*/ 5715 w 83819"/>
                    <a:gd name="connsiteY1" fmla="*/ 64743 h 85689"/>
                    <a:gd name="connsiteX2" fmla="*/ 0 w 83819"/>
                    <a:gd name="connsiteY2" fmla="*/ 42845 h 85689"/>
                    <a:gd name="connsiteX3" fmla="*/ 5715 w 83819"/>
                    <a:gd name="connsiteY3" fmla="*/ 20946 h 85689"/>
                    <a:gd name="connsiteX4" fmla="*/ 20955 w 83819"/>
                    <a:gd name="connsiteY4" fmla="*/ 5713 h 85689"/>
                    <a:gd name="connsiteX5" fmla="*/ 41910 w 83819"/>
                    <a:gd name="connsiteY5" fmla="*/ 0 h 85689"/>
                    <a:gd name="connsiteX6" fmla="*/ 62865 w 83819"/>
                    <a:gd name="connsiteY6" fmla="*/ 5713 h 85689"/>
                    <a:gd name="connsiteX7" fmla="*/ 78105 w 83819"/>
                    <a:gd name="connsiteY7" fmla="*/ 20946 h 85689"/>
                    <a:gd name="connsiteX8" fmla="*/ 83820 w 83819"/>
                    <a:gd name="connsiteY8" fmla="*/ 42845 h 85689"/>
                    <a:gd name="connsiteX9" fmla="*/ 78105 w 83819"/>
                    <a:gd name="connsiteY9" fmla="*/ 64743 h 85689"/>
                    <a:gd name="connsiteX10" fmla="*/ 62865 w 83819"/>
                    <a:gd name="connsiteY10" fmla="*/ 79977 h 85689"/>
                    <a:gd name="connsiteX11" fmla="*/ 41910 w 83819"/>
                    <a:gd name="connsiteY11" fmla="*/ 85689 h 85689"/>
                    <a:gd name="connsiteX12" fmla="*/ 20955 w 83819"/>
                    <a:gd name="connsiteY12" fmla="*/ 79977 h 85689"/>
                    <a:gd name="connsiteX13" fmla="*/ 58102 w 83819"/>
                    <a:gd name="connsiteY13" fmla="*/ 71408 h 85689"/>
                    <a:gd name="connsiteX14" fmla="*/ 68580 w 83819"/>
                    <a:gd name="connsiteY14" fmla="*/ 59983 h 85689"/>
                    <a:gd name="connsiteX15" fmla="*/ 72390 w 83819"/>
                    <a:gd name="connsiteY15" fmla="*/ 42845 h 85689"/>
                    <a:gd name="connsiteX16" fmla="*/ 68580 w 83819"/>
                    <a:gd name="connsiteY16" fmla="*/ 25707 h 85689"/>
                    <a:gd name="connsiteX17" fmla="*/ 58102 w 83819"/>
                    <a:gd name="connsiteY17" fmla="*/ 14282 h 85689"/>
                    <a:gd name="connsiteX18" fmla="*/ 42863 w 83819"/>
                    <a:gd name="connsiteY18" fmla="*/ 10473 h 85689"/>
                    <a:gd name="connsiteX19" fmla="*/ 27622 w 83819"/>
                    <a:gd name="connsiteY19" fmla="*/ 14282 h 85689"/>
                    <a:gd name="connsiteX20" fmla="*/ 17145 w 83819"/>
                    <a:gd name="connsiteY20" fmla="*/ 25707 h 85689"/>
                    <a:gd name="connsiteX21" fmla="*/ 13335 w 83819"/>
                    <a:gd name="connsiteY21" fmla="*/ 42845 h 85689"/>
                    <a:gd name="connsiteX22" fmla="*/ 17145 w 83819"/>
                    <a:gd name="connsiteY22" fmla="*/ 59983 h 85689"/>
                    <a:gd name="connsiteX23" fmla="*/ 27622 w 83819"/>
                    <a:gd name="connsiteY23" fmla="*/ 71408 h 85689"/>
                    <a:gd name="connsiteX24" fmla="*/ 42863 w 83819"/>
                    <a:gd name="connsiteY24" fmla="*/ 75216 h 85689"/>
                    <a:gd name="connsiteX25" fmla="*/ 58102 w 83819"/>
                    <a:gd name="connsiteY25" fmla="*/ 71408 h 8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819" h="85689">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4737"/>
                        <a:pt x="27622" y="82833"/>
                        <a:pt x="20955" y="79977"/>
                      </a:cubicBezTo>
                      <a:close/>
                      <a:moveTo>
                        <a:pt x="58102" y="71408"/>
                      </a:moveTo>
                      <a:cubicBezTo>
                        <a:pt x="62865" y="68552"/>
                        <a:pt x="66675" y="64743"/>
                        <a:pt x="68580" y="59983"/>
                      </a:cubicBezTo>
                      <a:cubicBezTo>
                        <a:pt x="71438" y="55222"/>
                        <a:pt x="72390" y="49510"/>
                        <a:pt x="72390" y="42845"/>
                      </a:cubicBezTo>
                      <a:cubicBezTo>
                        <a:pt x="72390" y="36180"/>
                        <a:pt x="71438" y="30467"/>
                        <a:pt x="68580" y="25707"/>
                      </a:cubicBezTo>
                      <a:cubicBezTo>
                        <a:pt x="65722" y="20946"/>
                        <a:pt x="61913" y="17138"/>
                        <a:pt x="58102" y="14282"/>
                      </a:cubicBezTo>
                      <a:cubicBezTo>
                        <a:pt x="53340" y="11425"/>
                        <a:pt x="48577" y="10473"/>
                        <a:pt x="42863" y="10473"/>
                      </a:cubicBezTo>
                      <a:cubicBezTo>
                        <a:pt x="37147" y="10473"/>
                        <a:pt x="31432" y="11425"/>
                        <a:pt x="27622" y="14282"/>
                      </a:cubicBezTo>
                      <a:cubicBezTo>
                        <a:pt x="22860" y="17138"/>
                        <a:pt x="19050" y="20946"/>
                        <a:pt x="17145" y="25707"/>
                      </a:cubicBezTo>
                      <a:cubicBezTo>
                        <a:pt x="14288" y="30467"/>
                        <a:pt x="13335" y="36180"/>
                        <a:pt x="13335" y="42845"/>
                      </a:cubicBezTo>
                      <a:cubicBezTo>
                        <a:pt x="13335" y="49510"/>
                        <a:pt x="14288" y="55222"/>
                        <a:pt x="17145" y="59983"/>
                      </a:cubicBezTo>
                      <a:cubicBezTo>
                        <a:pt x="20002" y="64743"/>
                        <a:pt x="23813" y="68552"/>
                        <a:pt x="27622" y="71408"/>
                      </a:cubicBezTo>
                      <a:cubicBezTo>
                        <a:pt x="32385" y="74264"/>
                        <a:pt x="37147" y="75216"/>
                        <a:pt x="42863" y="75216"/>
                      </a:cubicBezTo>
                      <a:cubicBezTo>
                        <a:pt x="48577" y="75216"/>
                        <a:pt x="53340" y="74264"/>
                        <a:pt x="58102" y="71408"/>
                      </a:cubicBezTo>
                      <a:close/>
                    </a:path>
                  </a:pathLst>
                </a:custGeom>
                <a:solidFill>
                  <a:srgbClr val="FFFFFF"/>
                </a:solidFill>
                <a:ln w="9525" cap="flat">
                  <a:noFill/>
                  <a:prstDash val="solid"/>
                  <a:miter/>
                </a:ln>
              </p:spPr>
              <p:txBody>
                <a:bodyPr rtlCol="0" anchor="ctr"/>
                <a:lstStyle/>
                <a:p>
                  <a:endParaRPr lang="en-US" sz="1397"/>
                </a:p>
              </p:txBody>
            </p:sp>
            <p:sp>
              <p:nvSpPr>
                <p:cNvPr id="87" name="Freeform 86">
                  <a:extLst>
                    <a:ext uri="{FF2B5EF4-FFF2-40B4-BE49-F238E27FC236}">
                      <a16:creationId xmlns:a16="http://schemas.microsoft.com/office/drawing/2014/main" id="{1CD92339-1DB4-A4E5-751B-5D49EA44F48D}"/>
                    </a:ext>
                  </a:extLst>
                </p:cNvPr>
                <p:cNvSpPr/>
                <p:nvPr/>
              </p:nvSpPr>
              <p:spPr>
                <a:xfrm>
                  <a:off x="11164887" y="5672232"/>
                  <a:ext cx="56197" cy="81880"/>
                </a:xfrm>
                <a:custGeom>
                  <a:avLst/>
                  <a:gdLst>
                    <a:gd name="connsiteX0" fmla="*/ 42863 w 56197"/>
                    <a:gd name="connsiteY0" fmla="*/ 81881 h 81880"/>
                    <a:gd name="connsiteX1" fmla="*/ 23813 w 56197"/>
                    <a:gd name="connsiteY1" fmla="*/ 48557 h 81880"/>
                    <a:gd name="connsiteX2" fmla="*/ 10478 w 56197"/>
                    <a:gd name="connsiteY2" fmla="*/ 48557 h 81880"/>
                    <a:gd name="connsiteX3" fmla="*/ 10478 w 56197"/>
                    <a:gd name="connsiteY3" fmla="*/ 81881 h 81880"/>
                    <a:gd name="connsiteX4" fmla="*/ 0 w 56197"/>
                    <a:gd name="connsiteY4" fmla="*/ 81881 h 81880"/>
                    <a:gd name="connsiteX5" fmla="*/ 0 w 56197"/>
                    <a:gd name="connsiteY5" fmla="*/ 0 h 81880"/>
                    <a:gd name="connsiteX6" fmla="*/ 26670 w 56197"/>
                    <a:gd name="connsiteY6" fmla="*/ 0 h 81880"/>
                    <a:gd name="connsiteX7" fmla="*/ 41910 w 56197"/>
                    <a:gd name="connsiteY7" fmla="*/ 2856 h 81880"/>
                    <a:gd name="connsiteX8" fmla="*/ 51435 w 56197"/>
                    <a:gd name="connsiteY8" fmla="*/ 11425 h 81880"/>
                    <a:gd name="connsiteX9" fmla="*/ 54293 w 56197"/>
                    <a:gd name="connsiteY9" fmla="*/ 23803 h 81880"/>
                    <a:gd name="connsiteX10" fmla="*/ 49530 w 56197"/>
                    <a:gd name="connsiteY10" fmla="*/ 39036 h 81880"/>
                    <a:gd name="connsiteX11" fmla="*/ 35243 w 56197"/>
                    <a:gd name="connsiteY11" fmla="*/ 47605 h 81880"/>
                    <a:gd name="connsiteX12" fmla="*/ 56197 w 56197"/>
                    <a:gd name="connsiteY12" fmla="*/ 81881 h 81880"/>
                    <a:gd name="connsiteX13" fmla="*/ 42863 w 56197"/>
                    <a:gd name="connsiteY13" fmla="*/ 81881 h 81880"/>
                    <a:gd name="connsiteX14" fmla="*/ 10478 w 56197"/>
                    <a:gd name="connsiteY14" fmla="*/ 39988 h 81880"/>
                    <a:gd name="connsiteX15" fmla="*/ 26670 w 56197"/>
                    <a:gd name="connsiteY15" fmla="*/ 39988 h 81880"/>
                    <a:gd name="connsiteX16" fmla="*/ 40005 w 56197"/>
                    <a:gd name="connsiteY16" fmla="*/ 36180 h 81880"/>
                    <a:gd name="connsiteX17" fmla="*/ 44768 w 56197"/>
                    <a:gd name="connsiteY17" fmla="*/ 24755 h 81880"/>
                    <a:gd name="connsiteX18" fmla="*/ 40957 w 56197"/>
                    <a:gd name="connsiteY18" fmla="*/ 13329 h 81880"/>
                    <a:gd name="connsiteX19" fmla="*/ 27622 w 56197"/>
                    <a:gd name="connsiteY19" fmla="*/ 9521 h 81880"/>
                    <a:gd name="connsiteX20" fmla="*/ 11430 w 56197"/>
                    <a:gd name="connsiteY20" fmla="*/ 9521 h 81880"/>
                    <a:gd name="connsiteX21" fmla="*/ 11430 w 56197"/>
                    <a:gd name="connsiteY21" fmla="*/ 39988 h 8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197" h="81880">
                      <a:moveTo>
                        <a:pt x="42863" y="81881"/>
                      </a:moveTo>
                      <a:lnTo>
                        <a:pt x="23813" y="48557"/>
                      </a:lnTo>
                      <a:lnTo>
                        <a:pt x="10478" y="48557"/>
                      </a:lnTo>
                      <a:lnTo>
                        <a:pt x="10478" y="81881"/>
                      </a:lnTo>
                      <a:lnTo>
                        <a:pt x="0" y="81881"/>
                      </a:lnTo>
                      <a:lnTo>
                        <a:pt x="0" y="0"/>
                      </a:lnTo>
                      <a:lnTo>
                        <a:pt x="26670" y="0"/>
                      </a:lnTo>
                      <a:cubicBezTo>
                        <a:pt x="32385" y="0"/>
                        <a:pt x="38100" y="952"/>
                        <a:pt x="41910" y="2856"/>
                      </a:cubicBezTo>
                      <a:cubicBezTo>
                        <a:pt x="45720" y="4761"/>
                        <a:pt x="49530" y="7617"/>
                        <a:pt x="51435" y="11425"/>
                      </a:cubicBezTo>
                      <a:cubicBezTo>
                        <a:pt x="53340" y="15234"/>
                        <a:pt x="54293" y="19042"/>
                        <a:pt x="54293" y="23803"/>
                      </a:cubicBezTo>
                      <a:cubicBezTo>
                        <a:pt x="54293" y="29515"/>
                        <a:pt x="52388" y="34276"/>
                        <a:pt x="49530" y="39036"/>
                      </a:cubicBezTo>
                      <a:cubicBezTo>
                        <a:pt x="46672" y="43797"/>
                        <a:pt x="40957" y="46653"/>
                        <a:pt x="35243" y="47605"/>
                      </a:cubicBezTo>
                      <a:lnTo>
                        <a:pt x="56197" y="81881"/>
                      </a:lnTo>
                      <a:lnTo>
                        <a:pt x="42863" y="81881"/>
                      </a:lnTo>
                      <a:close/>
                      <a:moveTo>
                        <a:pt x="10478" y="39988"/>
                      </a:moveTo>
                      <a:lnTo>
                        <a:pt x="26670" y="39988"/>
                      </a:lnTo>
                      <a:cubicBezTo>
                        <a:pt x="32385" y="39988"/>
                        <a:pt x="37147" y="39036"/>
                        <a:pt x="40005" y="36180"/>
                      </a:cubicBezTo>
                      <a:cubicBezTo>
                        <a:pt x="42863" y="33324"/>
                        <a:pt x="44768" y="29515"/>
                        <a:pt x="44768" y="24755"/>
                      </a:cubicBezTo>
                      <a:cubicBezTo>
                        <a:pt x="44768" y="19994"/>
                        <a:pt x="42863" y="16186"/>
                        <a:pt x="40957" y="13329"/>
                      </a:cubicBezTo>
                      <a:cubicBezTo>
                        <a:pt x="38100" y="10473"/>
                        <a:pt x="33338" y="9521"/>
                        <a:pt x="27622" y="9521"/>
                      </a:cubicBezTo>
                      <a:lnTo>
                        <a:pt x="11430" y="9521"/>
                      </a:lnTo>
                      <a:lnTo>
                        <a:pt x="11430" y="39988"/>
                      </a:lnTo>
                      <a:close/>
                    </a:path>
                  </a:pathLst>
                </a:custGeom>
                <a:solidFill>
                  <a:srgbClr val="FFFFFF"/>
                </a:solidFill>
                <a:ln w="9525" cap="flat">
                  <a:noFill/>
                  <a:prstDash val="solid"/>
                  <a:miter/>
                </a:ln>
              </p:spPr>
              <p:txBody>
                <a:bodyPr rtlCol="0" anchor="ctr"/>
                <a:lstStyle/>
                <a:p>
                  <a:endParaRPr lang="en-US" sz="1397"/>
                </a:p>
              </p:txBody>
            </p:sp>
          </p:grpSp>
        </p:grpSp>
      </p:grpSp>
      <p:sp>
        <p:nvSpPr>
          <p:cNvPr id="200" name="Text Placeholder 32">
            <a:extLst>
              <a:ext uri="{FF2B5EF4-FFF2-40B4-BE49-F238E27FC236}">
                <a16:creationId xmlns:a16="http://schemas.microsoft.com/office/drawing/2014/main" id="{F051E687-1A34-CAAD-989D-122ABB88D2EE}"/>
              </a:ext>
            </a:extLst>
          </p:cNvPr>
          <p:cNvSpPr>
            <a:spLocks noGrp="1"/>
          </p:cNvSpPr>
          <p:nvPr>
            <p:ph type="body" sz="quarter" idx="19" hasCustomPrompt="1"/>
          </p:nvPr>
        </p:nvSpPr>
        <p:spPr>
          <a:xfrm>
            <a:off x="924716" y="4221517"/>
            <a:ext cx="3328714" cy="758558"/>
          </a:xfrm>
          <a:prstGeom prst="rect">
            <a:avLst/>
          </a:prstGeom>
          <a:gradFill>
            <a:gsLst>
              <a:gs pos="0">
                <a:srgbClr val="6A9D56"/>
              </a:gs>
              <a:gs pos="56000">
                <a:srgbClr val="2D8784"/>
              </a:gs>
              <a:gs pos="100000">
                <a:srgbClr val="263D94"/>
              </a:gs>
            </a:gsLst>
            <a:lin ang="0" scaled="0"/>
          </a:gradFill>
        </p:spPr>
        <p:txBody>
          <a:bodyPr anchor="ctr">
            <a:noAutofit/>
          </a:bodyPr>
          <a:lstStyle>
            <a:lvl1pPr marL="0" indent="0" algn="l">
              <a:lnSpc>
                <a:spcPct val="100000"/>
              </a:lnSpc>
              <a:spcBef>
                <a:spcPts val="0"/>
              </a:spcBef>
              <a:buNone/>
              <a:defRPr sz="3893"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8435" indent="0">
              <a:buNone/>
              <a:defRPr sz="5152">
                <a:solidFill>
                  <a:srgbClr val="011E3B"/>
                </a:solidFill>
                <a:latin typeface="Montserrat" pitchFamily="2" charset="77"/>
              </a:defRPr>
            </a:lvl2pPr>
            <a:lvl3pPr marL="1216868" indent="0">
              <a:buNone/>
              <a:defRPr sz="5152">
                <a:solidFill>
                  <a:srgbClr val="011E3B"/>
                </a:solidFill>
                <a:latin typeface="Montserrat" pitchFamily="2" charset="77"/>
              </a:defRPr>
            </a:lvl3pPr>
            <a:lvl4pPr marL="1825302" indent="0">
              <a:buNone/>
              <a:defRPr sz="5152">
                <a:solidFill>
                  <a:srgbClr val="011E3B"/>
                </a:solidFill>
                <a:latin typeface="Montserrat" pitchFamily="2" charset="77"/>
              </a:defRPr>
            </a:lvl4pPr>
            <a:lvl5pPr marL="2433740" indent="0">
              <a:buNone/>
              <a:defRPr sz="5152">
                <a:solidFill>
                  <a:srgbClr val="011E3B"/>
                </a:solidFill>
                <a:latin typeface="Montserrat" pitchFamily="2" charset="77"/>
              </a:defRPr>
            </a:lvl5pPr>
          </a:lstStyle>
          <a:p>
            <a:pPr lvl="0"/>
            <a:r>
              <a:rPr lang="en-GB"/>
              <a:t>Your Guide to </a:t>
            </a:r>
          </a:p>
        </p:txBody>
      </p:sp>
      <p:sp>
        <p:nvSpPr>
          <p:cNvPr id="202" name="Text Placeholder 32">
            <a:extLst>
              <a:ext uri="{FF2B5EF4-FFF2-40B4-BE49-F238E27FC236}">
                <a16:creationId xmlns:a16="http://schemas.microsoft.com/office/drawing/2014/main" id="{F961FD57-F4AF-47CF-D2F7-BF7FB3131E95}"/>
              </a:ext>
            </a:extLst>
          </p:cNvPr>
          <p:cNvSpPr>
            <a:spLocks noGrp="1"/>
          </p:cNvSpPr>
          <p:nvPr>
            <p:ph type="body" sz="quarter" idx="21" hasCustomPrompt="1"/>
          </p:nvPr>
        </p:nvSpPr>
        <p:spPr>
          <a:xfrm>
            <a:off x="882258" y="5349331"/>
            <a:ext cx="3622644" cy="1040868"/>
          </a:xfrm>
          <a:prstGeom prst="rect">
            <a:avLst/>
          </a:prstGeom>
        </p:spPr>
        <p:txBody>
          <a:bodyPr>
            <a:noAutofit/>
          </a:bodyPr>
          <a:lstStyle>
            <a:lvl1pPr marL="0" indent="0">
              <a:lnSpc>
                <a:spcPts val="3114"/>
              </a:lnSpc>
              <a:spcBef>
                <a:spcPts val="0"/>
              </a:spcBef>
              <a:buNone/>
              <a:defRPr sz="3893" b="1" i="0">
                <a:solidFill>
                  <a:srgbClr val="262626"/>
                </a:solidFill>
                <a:latin typeface="Calibri" panose="020F0502020204030204" pitchFamily="34" charset="0"/>
                <a:cs typeface="Calibri" panose="020F0502020204030204" pitchFamily="34" charset="0"/>
              </a:defRPr>
            </a:lvl1pPr>
            <a:lvl2pPr marL="377249" indent="0">
              <a:buNone/>
              <a:defRPr sz="3194">
                <a:solidFill>
                  <a:srgbClr val="011E3B"/>
                </a:solidFill>
                <a:latin typeface="Montserrat" pitchFamily="2" charset="77"/>
              </a:defRPr>
            </a:lvl2pPr>
            <a:lvl3pPr marL="754498" indent="0">
              <a:buNone/>
              <a:defRPr sz="3194">
                <a:solidFill>
                  <a:srgbClr val="011E3B"/>
                </a:solidFill>
                <a:latin typeface="Montserrat" pitchFamily="2" charset="77"/>
              </a:defRPr>
            </a:lvl3pPr>
            <a:lvl4pPr marL="1131746" indent="0">
              <a:buNone/>
              <a:defRPr sz="3194">
                <a:solidFill>
                  <a:srgbClr val="011E3B"/>
                </a:solidFill>
                <a:latin typeface="Montserrat" pitchFamily="2" charset="77"/>
              </a:defRPr>
            </a:lvl4pPr>
            <a:lvl5pPr marL="1508994" indent="0">
              <a:buNone/>
              <a:defRPr sz="3194">
                <a:solidFill>
                  <a:srgbClr val="011E3B"/>
                </a:solidFill>
                <a:latin typeface="Montserrat" pitchFamily="2" charset="77"/>
              </a:defRPr>
            </a:lvl5pPr>
          </a:lstStyle>
          <a:p>
            <a:pPr lvl="0"/>
            <a:r>
              <a:rPr lang="en-GB"/>
              <a:t>Blockchain for Agri Food Edu</a:t>
            </a:r>
            <a:endParaRPr lang="en-US"/>
          </a:p>
        </p:txBody>
      </p:sp>
    </p:spTree>
    <p:extLst>
      <p:ext uri="{BB962C8B-B14F-4D97-AF65-F5344CB8AC3E}">
        <p14:creationId xmlns:p14="http://schemas.microsoft.com/office/powerpoint/2010/main" val="3186365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ster Page">
  <p:cSld name="Master Page">
    <p:spTree>
      <p:nvGrpSpPr>
        <p:cNvPr id="1" name="Shape 33"/>
        <p:cNvGrpSpPr/>
        <p:nvPr/>
      </p:nvGrpSpPr>
      <p:grpSpPr>
        <a:xfrm>
          <a:off x="0" y="0"/>
          <a:ext cx="0" cy="0"/>
          <a:chOff x="0" y="0"/>
          <a:chExt cx="0" cy="0"/>
        </a:xfrm>
      </p:grpSpPr>
      <p:sp>
        <p:nvSpPr>
          <p:cNvPr id="34" name="Google Shape;34;p66"/>
          <p:cNvSpPr/>
          <p:nvPr/>
        </p:nvSpPr>
        <p:spPr>
          <a:xfrm>
            <a:off x="0" y="0"/>
            <a:ext cx="12168188" cy="1013135"/>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2048">
              <a:solidFill>
                <a:schemeClr val="dk1"/>
              </a:solidFill>
              <a:latin typeface="Calibri"/>
              <a:ea typeface="Calibri"/>
              <a:cs typeface="Calibri"/>
              <a:sym typeface="Calibri"/>
            </a:endParaRPr>
          </a:p>
        </p:txBody>
      </p:sp>
      <p:sp>
        <p:nvSpPr>
          <p:cNvPr id="35" name="Google Shape;35;p66"/>
          <p:cNvSpPr txBox="1">
            <a:spLocks noGrp="1"/>
          </p:cNvSpPr>
          <p:nvPr>
            <p:ph type="body" idx="1"/>
          </p:nvPr>
        </p:nvSpPr>
        <p:spPr>
          <a:xfrm>
            <a:off x="496833" y="1610629"/>
            <a:ext cx="5215195" cy="251823"/>
          </a:xfrm>
          <a:prstGeom prst="rect">
            <a:avLst/>
          </a:prstGeom>
          <a:noFill/>
          <a:ln>
            <a:noFill/>
          </a:ln>
        </p:spPr>
        <p:txBody>
          <a:bodyPr spcFirstLastPara="1" wrap="square" lIns="91425" tIns="45700" rIns="91425" bIns="45700" anchor="t" anchorCtr="0">
            <a:normAutofit/>
          </a:bodyPr>
          <a:lstStyle>
            <a:lvl1pPr marL="520273" lvl="0" indent="-260136" algn="l">
              <a:lnSpc>
                <a:spcPct val="90000"/>
              </a:lnSpc>
              <a:spcBef>
                <a:spcPts val="1138"/>
              </a:spcBef>
              <a:spcAft>
                <a:spcPts val="0"/>
              </a:spcAft>
              <a:buClr>
                <a:schemeClr val="dk1"/>
              </a:buClr>
              <a:buSzPts val="1800"/>
              <a:buNone/>
              <a:defRPr sz="2048" b="1">
                <a:solidFill>
                  <a:schemeClr val="dk1"/>
                </a:solidFill>
                <a:latin typeface="Open Sans"/>
                <a:ea typeface="Open Sans"/>
                <a:cs typeface="Open Sans"/>
                <a:sym typeface="Open Sans"/>
              </a:defRPr>
            </a:lvl1pPr>
            <a:lvl2pPr marL="1040545" lvl="1" indent="-390204" algn="l">
              <a:lnSpc>
                <a:spcPct val="90000"/>
              </a:lnSpc>
              <a:spcBef>
                <a:spcPts val="569"/>
              </a:spcBef>
              <a:spcAft>
                <a:spcPts val="0"/>
              </a:spcAft>
              <a:buClr>
                <a:schemeClr val="dk1"/>
              </a:buClr>
              <a:buSzPts val="1800"/>
              <a:buChar char="•"/>
              <a:defRPr/>
            </a:lvl2pPr>
            <a:lvl3pPr marL="1560818" lvl="2" indent="-390204" algn="l">
              <a:lnSpc>
                <a:spcPct val="90000"/>
              </a:lnSpc>
              <a:spcBef>
                <a:spcPts val="569"/>
              </a:spcBef>
              <a:spcAft>
                <a:spcPts val="0"/>
              </a:spcAft>
              <a:buClr>
                <a:schemeClr val="dk1"/>
              </a:buClr>
              <a:buSzPts val="1800"/>
              <a:buChar char="•"/>
              <a:defRPr/>
            </a:lvl3pPr>
            <a:lvl4pPr marL="2081090" lvl="3" indent="-390204" algn="l">
              <a:lnSpc>
                <a:spcPct val="90000"/>
              </a:lnSpc>
              <a:spcBef>
                <a:spcPts val="569"/>
              </a:spcBef>
              <a:spcAft>
                <a:spcPts val="0"/>
              </a:spcAft>
              <a:buClr>
                <a:schemeClr val="dk1"/>
              </a:buClr>
              <a:buSzPts val="1800"/>
              <a:buChar char="•"/>
              <a:defRPr/>
            </a:lvl4pPr>
            <a:lvl5pPr marL="2601362" lvl="4" indent="-390204" algn="l">
              <a:lnSpc>
                <a:spcPct val="90000"/>
              </a:lnSpc>
              <a:spcBef>
                <a:spcPts val="569"/>
              </a:spcBef>
              <a:spcAft>
                <a:spcPts val="0"/>
              </a:spcAft>
              <a:buClr>
                <a:schemeClr val="dk1"/>
              </a:buClr>
              <a:buSzPts val="1800"/>
              <a:buChar char="•"/>
              <a:defRPr/>
            </a:lvl5pPr>
            <a:lvl6pPr marL="3121635" lvl="5" indent="-390204" algn="l">
              <a:lnSpc>
                <a:spcPct val="90000"/>
              </a:lnSpc>
              <a:spcBef>
                <a:spcPts val="569"/>
              </a:spcBef>
              <a:spcAft>
                <a:spcPts val="0"/>
              </a:spcAft>
              <a:buClr>
                <a:schemeClr val="dk1"/>
              </a:buClr>
              <a:buSzPts val="1800"/>
              <a:buChar char="•"/>
              <a:defRPr/>
            </a:lvl6pPr>
            <a:lvl7pPr marL="3641907" lvl="6" indent="-390204" algn="l">
              <a:lnSpc>
                <a:spcPct val="90000"/>
              </a:lnSpc>
              <a:spcBef>
                <a:spcPts val="569"/>
              </a:spcBef>
              <a:spcAft>
                <a:spcPts val="0"/>
              </a:spcAft>
              <a:buClr>
                <a:schemeClr val="dk1"/>
              </a:buClr>
              <a:buSzPts val="1800"/>
              <a:buChar char="•"/>
              <a:defRPr/>
            </a:lvl7pPr>
            <a:lvl8pPr marL="4162179" lvl="7" indent="-390204" algn="l">
              <a:lnSpc>
                <a:spcPct val="90000"/>
              </a:lnSpc>
              <a:spcBef>
                <a:spcPts val="569"/>
              </a:spcBef>
              <a:spcAft>
                <a:spcPts val="0"/>
              </a:spcAft>
              <a:buClr>
                <a:schemeClr val="dk1"/>
              </a:buClr>
              <a:buSzPts val="1800"/>
              <a:buChar char="•"/>
              <a:defRPr/>
            </a:lvl8pPr>
            <a:lvl9pPr marL="4682452" lvl="8" indent="-390204" algn="l">
              <a:lnSpc>
                <a:spcPct val="90000"/>
              </a:lnSpc>
              <a:spcBef>
                <a:spcPts val="569"/>
              </a:spcBef>
              <a:spcAft>
                <a:spcPts val="0"/>
              </a:spcAft>
              <a:buClr>
                <a:schemeClr val="dk1"/>
              </a:buClr>
              <a:buSzPts val="1800"/>
              <a:buChar char="•"/>
              <a:defRPr/>
            </a:lvl9pPr>
          </a:lstStyle>
          <a:p>
            <a:endParaRPr/>
          </a:p>
        </p:txBody>
      </p:sp>
      <p:sp>
        <p:nvSpPr>
          <p:cNvPr id="37" name="Google Shape;37;p66"/>
          <p:cNvSpPr txBox="1">
            <a:spLocks noGrp="1"/>
          </p:cNvSpPr>
          <p:nvPr>
            <p:ph type="body" idx="2"/>
          </p:nvPr>
        </p:nvSpPr>
        <p:spPr>
          <a:xfrm>
            <a:off x="9276075" y="524878"/>
            <a:ext cx="2183988" cy="211164"/>
          </a:xfrm>
          <a:prstGeom prst="rect">
            <a:avLst/>
          </a:prstGeom>
          <a:noFill/>
          <a:ln>
            <a:noFill/>
          </a:ln>
        </p:spPr>
        <p:txBody>
          <a:bodyPr spcFirstLastPara="1" wrap="square" lIns="91425" tIns="45700" rIns="91425" bIns="45700" anchor="t" anchorCtr="0">
            <a:noAutofit/>
          </a:bodyPr>
          <a:lstStyle>
            <a:lvl1pPr marL="520273" lvl="0" indent="-260136" algn="r">
              <a:lnSpc>
                <a:spcPct val="90000"/>
              </a:lnSpc>
              <a:spcBef>
                <a:spcPts val="1138"/>
              </a:spcBef>
              <a:spcAft>
                <a:spcPts val="0"/>
              </a:spcAft>
              <a:buClr>
                <a:schemeClr val="lt1"/>
              </a:buClr>
              <a:buSzPts val="1000"/>
              <a:buNone/>
              <a:defRPr sz="1138" b="0">
                <a:solidFill>
                  <a:schemeClr val="lt1"/>
                </a:solidFill>
                <a:latin typeface="Open Sans"/>
                <a:ea typeface="Open Sans"/>
                <a:cs typeface="Open Sans"/>
                <a:sym typeface="Open Sans"/>
              </a:defRPr>
            </a:lvl1pPr>
            <a:lvl2pPr marL="1040545" lvl="1" indent="-260136" algn="r">
              <a:lnSpc>
                <a:spcPct val="90000"/>
              </a:lnSpc>
              <a:spcBef>
                <a:spcPts val="569"/>
              </a:spcBef>
              <a:spcAft>
                <a:spcPts val="0"/>
              </a:spcAft>
              <a:buClr>
                <a:schemeClr val="dk1"/>
              </a:buClr>
              <a:buSzPts val="800"/>
              <a:buNone/>
              <a:defRPr sz="911"/>
            </a:lvl2pPr>
            <a:lvl3pPr marL="1560818" lvl="2" indent="-260136" algn="r">
              <a:lnSpc>
                <a:spcPct val="90000"/>
              </a:lnSpc>
              <a:spcBef>
                <a:spcPts val="569"/>
              </a:spcBef>
              <a:spcAft>
                <a:spcPts val="0"/>
              </a:spcAft>
              <a:buClr>
                <a:schemeClr val="dk1"/>
              </a:buClr>
              <a:buSzPts val="800"/>
              <a:buNone/>
              <a:defRPr sz="911"/>
            </a:lvl3pPr>
            <a:lvl4pPr marL="2081090" lvl="3" indent="-260136" algn="r">
              <a:lnSpc>
                <a:spcPct val="90000"/>
              </a:lnSpc>
              <a:spcBef>
                <a:spcPts val="569"/>
              </a:spcBef>
              <a:spcAft>
                <a:spcPts val="0"/>
              </a:spcAft>
              <a:buClr>
                <a:schemeClr val="dk1"/>
              </a:buClr>
              <a:buSzPts val="800"/>
              <a:buNone/>
              <a:defRPr sz="911"/>
            </a:lvl4pPr>
            <a:lvl5pPr marL="2601362" lvl="4" indent="-260136" algn="r">
              <a:lnSpc>
                <a:spcPct val="90000"/>
              </a:lnSpc>
              <a:spcBef>
                <a:spcPts val="569"/>
              </a:spcBef>
              <a:spcAft>
                <a:spcPts val="0"/>
              </a:spcAft>
              <a:buClr>
                <a:schemeClr val="dk1"/>
              </a:buClr>
              <a:buSzPts val="800"/>
              <a:buNone/>
              <a:defRPr sz="911"/>
            </a:lvl5pPr>
            <a:lvl6pPr marL="3121635" lvl="5" indent="-390204" algn="l">
              <a:lnSpc>
                <a:spcPct val="90000"/>
              </a:lnSpc>
              <a:spcBef>
                <a:spcPts val="569"/>
              </a:spcBef>
              <a:spcAft>
                <a:spcPts val="0"/>
              </a:spcAft>
              <a:buClr>
                <a:schemeClr val="dk1"/>
              </a:buClr>
              <a:buSzPts val="1800"/>
              <a:buChar char="•"/>
              <a:defRPr/>
            </a:lvl6pPr>
            <a:lvl7pPr marL="3641907" lvl="6" indent="-390204" algn="l">
              <a:lnSpc>
                <a:spcPct val="90000"/>
              </a:lnSpc>
              <a:spcBef>
                <a:spcPts val="569"/>
              </a:spcBef>
              <a:spcAft>
                <a:spcPts val="0"/>
              </a:spcAft>
              <a:buClr>
                <a:schemeClr val="dk1"/>
              </a:buClr>
              <a:buSzPts val="1800"/>
              <a:buChar char="•"/>
              <a:defRPr/>
            </a:lvl7pPr>
            <a:lvl8pPr marL="4162179" lvl="7" indent="-390204" algn="l">
              <a:lnSpc>
                <a:spcPct val="90000"/>
              </a:lnSpc>
              <a:spcBef>
                <a:spcPts val="569"/>
              </a:spcBef>
              <a:spcAft>
                <a:spcPts val="0"/>
              </a:spcAft>
              <a:buClr>
                <a:schemeClr val="dk1"/>
              </a:buClr>
              <a:buSzPts val="1800"/>
              <a:buChar char="•"/>
              <a:defRPr/>
            </a:lvl8pPr>
            <a:lvl9pPr marL="4682452" lvl="8" indent="-390204" algn="l">
              <a:lnSpc>
                <a:spcPct val="90000"/>
              </a:lnSpc>
              <a:spcBef>
                <a:spcPts val="569"/>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67"/>
          <p:cNvSpPr txBox="1">
            <a:spLocks noGrp="1"/>
          </p:cNvSpPr>
          <p:nvPr>
            <p:ph type="title"/>
          </p:nvPr>
        </p:nvSpPr>
        <p:spPr>
          <a:xfrm>
            <a:off x="838190" y="458945"/>
            <a:ext cx="3925397" cy="160340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64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7"/>
          <p:cNvSpPr txBox="1">
            <a:spLocks noGrp="1"/>
          </p:cNvSpPr>
          <p:nvPr>
            <p:ph type="body" idx="1"/>
          </p:nvPr>
        </p:nvSpPr>
        <p:spPr>
          <a:xfrm>
            <a:off x="5173648" y="990043"/>
            <a:ext cx="6159965" cy="4885274"/>
          </a:xfrm>
          <a:prstGeom prst="rect">
            <a:avLst/>
          </a:prstGeom>
          <a:noFill/>
          <a:ln>
            <a:noFill/>
          </a:ln>
        </p:spPr>
        <p:txBody>
          <a:bodyPr spcFirstLastPara="1" wrap="square" lIns="91425" tIns="45700" rIns="91425" bIns="45700" anchor="t" anchorCtr="0">
            <a:normAutofit/>
          </a:bodyPr>
          <a:lstStyle>
            <a:lvl1pPr marL="520273" lvl="0" indent="-491369" algn="l">
              <a:lnSpc>
                <a:spcPct val="90000"/>
              </a:lnSpc>
              <a:spcBef>
                <a:spcPts val="1138"/>
              </a:spcBef>
              <a:spcAft>
                <a:spcPts val="0"/>
              </a:spcAft>
              <a:buClr>
                <a:schemeClr val="dk1"/>
              </a:buClr>
              <a:buSzPts val="3200"/>
              <a:buChar char="•"/>
              <a:defRPr sz="3641"/>
            </a:lvl1pPr>
            <a:lvl2pPr marL="1040545" lvl="1" indent="-462464" algn="l">
              <a:lnSpc>
                <a:spcPct val="90000"/>
              </a:lnSpc>
              <a:spcBef>
                <a:spcPts val="569"/>
              </a:spcBef>
              <a:spcAft>
                <a:spcPts val="0"/>
              </a:spcAft>
              <a:buClr>
                <a:schemeClr val="dk1"/>
              </a:buClr>
              <a:buSzPts val="2800"/>
              <a:buChar char="•"/>
              <a:defRPr sz="3186"/>
            </a:lvl2pPr>
            <a:lvl3pPr marL="1560818" lvl="2" indent="-433560" algn="l">
              <a:lnSpc>
                <a:spcPct val="90000"/>
              </a:lnSpc>
              <a:spcBef>
                <a:spcPts val="569"/>
              </a:spcBef>
              <a:spcAft>
                <a:spcPts val="0"/>
              </a:spcAft>
              <a:buClr>
                <a:schemeClr val="dk1"/>
              </a:buClr>
              <a:buSzPts val="2400"/>
              <a:buChar char="•"/>
              <a:defRPr sz="2732"/>
            </a:lvl3pPr>
            <a:lvl4pPr marL="2081090" lvl="3" indent="-404657" algn="l">
              <a:lnSpc>
                <a:spcPct val="90000"/>
              </a:lnSpc>
              <a:spcBef>
                <a:spcPts val="569"/>
              </a:spcBef>
              <a:spcAft>
                <a:spcPts val="0"/>
              </a:spcAft>
              <a:buClr>
                <a:schemeClr val="dk1"/>
              </a:buClr>
              <a:buSzPts val="2000"/>
              <a:buChar char="•"/>
              <a:defRPr sz="2276"/>
            </a:lvl4pPr>
            <a:lvl5pPr marL="2601362" lvl="4" indent="-404657" algn="l">
              <a:lnSpc>
                <a:spcPct val="90000"/>
              </a:lnSpc>
              <a:spcBef>
                <a:spcPts val="569"/>
              </a:spcBef>
              <a:spcAft>
                <a:spcPts val="0"/>
              </a:spcAft>
              <a:buClr>
                <a:schemeClr val="dk1"/>
              </a:buClr>
              <a:buSzPts val="2000"/>
              <a:buChar char="•"/>
              <a:defRPr sz="2276"/>
            </a:lvl5pPr>
            <a:lvl6pPr marL="3121635" lvl="5" indent="-404657" algn="l">
              <a:lnSpc>
                <a:spcPct val="90000"/>
              </a:lnSpc>
              <a:spcBef>
                <a:spcPts val="569"/>
              </a:spcBef>
              <a:spcAft>
                <a:spcPts val="0"/>
              </a:spcAft>
              <a:buClr>
                <a:schemeClr val="dk1"/>
              </a:buClr>
              <a:buSzPts val="2000"/>
              <a:buChar char="•"/>
              <a:defRPr sz="2276"/>
            </a:lvl6pPr>
            <a:lvl7pPr marL="3641907" lvl="6" indent="-404657" algn="l">
              <a:lnSpc>
                <a:spcPct val="90000"/>
              </a:lnSpc>
              <a:spcBef>
                <a:spcPts val="569"/>
              </a:spcBef>
              <a:spcAft>
                <a:spcPts val="0"/>
              </a:spcAft>
              <a:buClr>
                <a:schemeClr val="dk1"/>
              </a:buClr>
              <a:buSzPts val="2000"/>
              <a:buChar char="•"/>
              <a:defRPr sz="2276"/>
            </a:lvl7pPr>
            <a:lvl8pPr marL="4162179" lvl="7" indent="-404657" algn="l">
              <a:lnSpc>
                <a:spcPct val="90000"/>
              </a:lnSpc>
              <a:spcBef>
                <a:spcPts val="569"/>
              </a:spcBef>
              <a:spcAft>
                <a:spcPts val="0"/>
              </a:spcAft>
              <a:buClr>
                <a:schemeClr val="dk1"/>
              </a:buClr>
              <a:buSzPts val="2000"/>
              <a:buChar char="•"/>
              <a:defRPr sz="2276"/>
            </a:lvl8pPr>
            <a:lvl9pPr marL="4682452" lvl="8" indent="-404657" algn="l">
              <a:lnSpc>
                <a:spcPct val="90000"/>
              </a:lnSpc>
              <a:spcBef>
                <a:spcPts val="569"/>
              </a:spcBef>
              <a:spcAft>
                <a:spcPts val="0"/>
              </a:spcAft>
              <a:buClr>
                <a:schemeClr val="dk1"/>
              </a:buClr>
              <a:buSzPts val="2000"/>
              <a:buChar char="•"/>
              <a:defRPr sz="2276"/>
            </a:lvl9pPr>
          </a:lstStyle>
          <a:p>
            <a:endParaRPr/>
          </a:p>
        </p:txBody>
      </p:sp>
      <p:sp>
        <p:nvSpPr>
          <p:cNvPr id="41" name="Google Shape;41;p67"/>
          <p:cNvSpPr txBox="1">
            <a:spLocks noGrp="1"/>
          </p:cNvSpPr>
          <p:nvPr>
            <p:ph type="body" idx="2"/>
          </p:nvPr>
        </p:nvSpPr>
        <p:spPr>
          <a:xfrm>
            <a:off x="838190" y="2062351"/>
            <a:ext cx="3925397" cy="3821626"/>
          </a:xfrm>
          <a:prstGeom prst="rect">
            <a:avLst/>
          </a:prstGeom>
          <a:noFill/>
          <a:ln>
            <a:noFill/>
          </a:ln>
        </p:spPr>
        <p:txBody>
          <a:bodyPr spcFirstLastPara="1" wrap="square" lIns="91425" tIns="45700" rIns="91425" bIns="45700" anchor="t" anchorCtr="0">
            <a:normAutofit/>
          </a:bodyPr>
          <a:lstStyle>
            <a:lvl1pPr marL="520273" lvl="0" indent="-260136" algn="l">
              <a:lnSpc>
                <a:spcPct val="90000"/>
              </a:lnSpc>
              <a:spcBef>
                <a:spcPts val="1138"/>
              </a:spcBef>
              <a:spcAft>
                <a:spcPts val="0"/>
              </a:spcAft>
              <a:buClr>
                <a:schemeClr val="dk1"/>
              </a:buClr>
              <a:buSzPts val="1600"/>
              <a:buNone/>
              <a:defRPr sz="1821"/>
            </a:lvl1pPr>
            <a:lvl2pPr marL="1040545" lvl="1" indent="-260136" algn="l">
              <a:lnSpc>
                <a:spcPct val="90000"/>
              </a:lnSpc>
              <a:spcBef>
                <a:spcPts val="569"/>
              </a:spcBef>
              <a:spcAft>
                <a:spcPts val="0"/>
              </a:spcAft>
              <a:buClr>
                <a:schemeClr val="dk1"/>
              </a:buClr>
              <a:buSzPts val="1400"/>
              <a:buNone/>
              <a:defRPr sz="1593"/>
            </a:lvl2pPr>
            <a:lvl3pPr marL="1560818" lvl="2" indent="-260136" algn="l">
              <a:lnSpc>
                <a:spcPct val="90000"/>
              </a:lnSpc>
              <a:spcBef>
                <a:spcPts val="569"/>
              </a:spcBef>
              <a:spcAft>
                <a:spcPts val="0"/>
              </a:spcAft>
              <a:buClr>
                <a:schemeClr val="dk1"/>
              </a:buClr>
              <a:buSzPts val="1200"/>
              <a:buNone/>
              <a:defRPr sz="1366"/>
            </a:lvl3pPr>
            <a:lvl4pPr marL="2081090" lvl="3" indent="-260136" algn="l">
              <a:lnSpc>
                <a:spcPct val="90000"/>
              </a:lnSpc>
              <a:spcBef>
                <a:spcPts val="569"/>
              </a:spcBef>
              <a:spcAft>
                <a:spcPts val="0"/>
              </a:spcAft>
              <a:buClr>
                <a:schemeClr val="dk1"/>
              </a:buClr>
              <a:buSzPts val="1000"/>
              <a:buNone/>
              <a:defRPr sz="1138"/>
            </a:lvl4pPr>
            <a:lvl5pPr marL="2601362" lvl="4" indent="-260136" algn="l">
              <a:lnSpc>
                <a:spcPct val="90000"/>
              </a:lnSpc>
              <a:spcBef>
                <a:spcPts val="569"/>
              </a:spcBef>
              <a:spcAft>
                <a:spcPts val="0"/>
              </a:spcAft>
              <a:buClr>
                <a:schemeClr val="dk1"/>
              </a:buClr>
              <a:buSzPts val="1000"/>
              <a:buNone/>
              <a:defRPr sz="1138"/>
            </a:lvl5pPr>
            <a:lvl6pPr marL="3121635" lvl="5" indent="-260136" algn="l">
              <a:lnSpc>
                <a:spcPct val="90000"/>
              </a:lnSpc>
              <a:spcBef>
                <a:spcPts val="569"/>
              </a:spcBef>
              <a:spcAft>
                <a:spcPts val="0"/>
              </a:spcAft>
              <a:buClr>
                <a:schemeClr val="dk1"/>
              </a:buClr>
              <a:buSzPts val="1000"/>
              <a:buNone/>
              <a:defRPr sz="1138"/>
            </a:lvl6pPr>
            <a:lvl7pPr marL="3641907" lvl="6" indent="-260136" algn="l">
              <a:lnSpc>
                <a:spcPct val="90000"/>
              </a:lnSpc>
              <a:spcBef>
                <a:spcPts val="569"/>
              </a:spcBef>
              <a:spcAft>
                <a:spcPts val="0"/>
              </a:spcAft>
              <a:buClr>
                <a:schemeClr val="dk1"/>
              </a:buClr>
              <a:buSzPts val="1000"/>
              <a:buNone/>
              <a:defRPr sz="1138"/>
            </a:lvl7pPr>
            <a:lvl8pPr marL="4162179" lvl="7" indent="-260136" algn="l">
              <a:lnSpc>
                <a:spcPct val="90000"/>
              </a:lnSpc>
              <a:spcBef>
                <a:spcPts val="569"/>
              </a:spcBef>
              <a:spcAft>
                <a:spcPts val="0"/>
              </a:spcAft>
              <a:buClr>
                <a:schemeClr val="dk1"/>
              </a:buClr>
              <a:buSzPts val="1000"/>
              <a:buNone/>
              <a:defRPr sz="1138"/>
            </a:lvl8pPr>
            <a:lvl9pPr marL="4682452" lvl="8" indent="-260136" algn="l">
              <a:lnSpc>
                <a:spcPct val="90000"/>
              </a:lnSpc>
              <a:spcBef>
                <a:spcPts val="569"/>
              </a:spcBef>
              <a:spcAft>
                <a:spcPts val="0"/>
              </a:spcAft>
              <a:buClr>
                <a:schemeClr val="dk1"/>
              </a:buClr>
              <a:buSzPts val="1000"/>
              <a:buNone/>
              <a:defRPr sz="1138"/>
            </a:lvl9pPr>
          </a:lstStyle>
          <a:p>
            <a:endParaRPr/>
          </a:p>
        </p:txBody>
      </p:sp>
      <p:sp>
        <p:nvSpPr>
          <p:cNvPr id="42" name="Google Shape;42;p67"/>
          <p:cNvSpPr txBox="1">
            <a:spLocks noGrp="1"/>
          </p:cNvSpPr>
          <p:nvPr>
            <p:ph type="dt" idx="10"/>
          </p:nvPr>
        </p:nvSpPr>
        <p:spPr>
          <a:xfrm>
            <a:off x="836384" y="6373225"/>
            <a:ext cx="2738564" cy="3651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7"/>
          <p:cNvSpPr txBox="1">
            <a:spLocks noGrp="1"/>
          </p:cNvSpPr>
          <p:nvPr>
            <p:ph type="ftr" idx="11"/>
          </p:nvPr>
        </p:nvSpPr>
        <p:spPr>
          <a:xfrm>
            <a:off x="4030173" y="6373225"/>
            <a:ext cx="4107848" cy="3651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7"/>
          <p:cNvSpPr txBox="1">
            <a:spLocks noGrp="1"/>
          </p:cNvSpPr>
          <p:nvPr>
            <p:ph type="sldNum" idx="12"/>
          </p:nvPr>
        </p:nvSpPr>
        <p:spPr>
          <a:xfrm>
            <a:off x="8593243" y="6373225"/>
            <a:ext cx="2738564" cy="3651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
        <p:cNvGrpSpPr/>
        <p:nvPr/>
      </p:nvGrpSpPr>
      <p:grpSpPr>
        <a:xfrm>
          <a:off x="0" y="0"/>
          <a:ext cx="0" cy="0"/>
          <a:chOff x="0" y="0"/>
          <a:chExt cx="0" cy="0"/>
        </a:xfrm>
      </p:grpSpPr>
      <p:sp>
        <p:nvSpPr>
          <p:cNvPr id="46" name="Google Shape;46;p68"/>
          <p:cNvSpPr txBox="1">
            <a:spLocks noGrp="1"/>
          </p:cNvSpPr>
          <p:nvPr>
            <p:ph type="title"/>
          </p:nvPr>
        </p:nvSpPr>
        <p:spPr>
          <a:xfrm>
            <a:off x="838190" y="458945"/>
            <a:ext cx="3925397" cy="160340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64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8"/>
          <p:cNvSpPr>
            <a:spLocks noGrp="1"/>
          </p:cNvSpPr>
          <p:nvPr>
            <p:ph type="pic" idx="2"/>
          </p:nvPr>
        </p:nvSpPr>
        <p:spPr>
          <a:xfrm>
            <a:off x="5173648" y="990043"/>
            <a:ext cx="6159965" cy="4885274"/>
          </a:xfrm>
          <a:prstGeom prst="rect">
            <a:avLst/>
          </a:prstGeom>
          <a:noFill/>
          <a:ln>
            <a:noFill/>
          </a:ln>
        </p:spPr>
      </p:sp>
      <p:sp>
        <p:nvSpPr>
          <p:cNvPr id="48" name="Google Shape;48;p68"/>
          <p:cNvSpPr txBox="1">
            <a:spLocks noGrp="1"/>
          </p:cNvSpPr>
          <p:nvPr>
            <p:ph type="body" idx="1"/>
          </p:nvPr>
        </p:nvSpPr>
        <p:spPr>
          <a:xfrm>
            <a:off x="838190" y="2062351"/>
            <a:ext cx="3925397" cy="3821626"/>
          </a:xfrm>
          <a:prstGeom prst="rect">
            <a:avLst/>
          </a:prstGeom>
          <a:noFill/>
          <a:ln>
            <a:noFill/>
          </a:ln>
        </p:spPr>
        <p:txBody>
          <a:bodyPr spcFirstLastPara="1" wrap="square" lIns="91425" tIns="45700" rIns="91425" bIns="45700" anchor="t" anchorCtr="0">
            <a:normAutofit/>
          </a:bodyPr>
          <a:lstStyle>
            <a:lvl1pPr marL="520273" lvl="0" indent="-260136" algn="l">
              <a:lnSpc>
                <a:spcPct val="90000"/>
              </a:lnSpc>
              <a:spcBef>
                <a:spcPts val="1138"/>
              </a:spcBef>
              <a:spcAft>
                <a:spcPts val="0"/>
              </a:spcAft>
              <a:buClr>
                <a:schemeClr val="dk1"/>
              </a:buClr>
              <a:buSzPts val="1600"/>
              <a:buNone/>
              <a:defRPr sz="1821"/>
            </a:lvl1pPr>
            <a:lvl2pPr marL="1040545" lvl="1" indent="-260136" algn="l">
              <a:lnSpc>
                <a:spcPct val="90000"/>
              </a:lnSpc>
              <a:spcBef>
                <a:spcPts val="569"/>
              </a:spcBef>
              <a:spcAft>
                <a:spcPts val="0"/>
              </a:spcAft>
              <a:buClr>
                <a:schemeClr val="dk1"/>
              </a:buClr>
              <a:buSzPts val="1400"/>
              <a:buNone/>
              <a:defRPr sz="1593"/>
            </a:lvl2pPr>
            <a:lvl3pPr marL="1560818" lvl="2" indent="-260136" algn="l">
              <a:lnSpc>
                <a:spcPct val="90000"/>
              </a:lnSpc>
              <a:spcBef>
                <a:spcPts val="569"/>
              </a:spcBef>
              <a:spcAft>
                <a:spcPts val="0"/>
              </a:spcAft>
              <a:buClr>
                <a:schemeClr val="dk1"/>
              </a:buClr>
              <a:buSzPts val="1200"/>
              <a:buNone/>
              <a:defRPr sz="1366"/>
            </a:lvl3pPr>
            <a:lvl4pPr marL="2081090" lvl="3" indent="-260136" algn="l">
              <a:lnSpc>
                <a:spcPct val="90000"/>
              </a:lnSpc>
              <a:spcBef>
                <a:spcPts val="569"/>
              </a:spcBef>
              <a:spcAft>
                <a:spcPts val="0"/>
              </a:spcAft>
              <a:buClr>
                <a:schemeClr val="dk1"/>
              </a:buClr>
              <a:buSzPts val="1000"/>
              <a:buNone/>
              <a:defRPr sz="1138"/>
            </a:lvl4pPr>
            <a:lvl5pPr marL="2601362" lvl="4" indent="-260136" algn="l">
              <a:lnSpc>
                <a:spcPct val="90000"/>
              </a:lnSpc>
              <a:spcBef>
                <a:spcPts val="569"/>
              </a:spcBef>
              <a:spcAft>
                <a:spcPts val="0"/>
              </a:spcAft>
              <a:buClr>
                <a:schemeClr val="dk1"/>
              </a:buClr>
              <a:buSzPts val="1000"/>
              <a:buNone/>
              <a:defRPr sz="1138"/>
            </a:lvl5pPr>
            <a:lvl6pPr marL="3121635" lvl="5" indent="-260136" algn="l">
              <a:lnSpc>
                <a:spcPct val="90000"/>
              </a:lnSpc>
              <a:spcBef>
                <a:spcPts val="569"/>
              </a:spcBef>
              <a:spcAft>
                <a:spcPts val="0"/>
              </a:spcAft>
              <a:buClr>
                <a:schemeClr val="dk1"/>
              </a:buClr>
              <a:buSzPts val="1000"/>
              <a:buNone/>
              <a:defRPr sz="1138"/>
            </a:lvl6pPr>
            <a:lvl7pPr marL="3641907" lvl="6" indent="-260136" algn="l">
              <a:lnSpc>
                <a:spcPct val="90000"/>
              </a:lnSpc>
              <a:spcBef>
                <a:spcPts val="569"/>
              </a:spcBef>
              <a:spcAft>
                <a:spcPts val="0"/>
              </a:spcAft>
              <a:buClr>
                <a:schemeClr val="dk1"/>
              </a:buClr>
              <a:buSzPts val="1000"/>
              <a:buNone/>
              <a:defRPr sz="1138"/>
            </a:lvl7pPr>
            <a:lvl8pPr marL="4162179" lvl="7" indent="-260136" algn="l">
              <a:lnSpc>
                <a:spcPct val="90000"/>
              </a:lnSpc>
              <a:spcBef>
                <a:spcPts val="569"/>
              </a:spcBef>
              <a:spcAft>
                <a:spcPts val="0"/>
              </a:spcAft>
              <a:buClr>
                <a:schemeClr val="dk1"/>
              </a:buClr>
              <a:buSzPts val="1000"/>
              <a:buNone/>
              <a:defRPr sz="1138"/>
            </a:lvl8pPr>
            <a:lvl9pPr marL="4682452" lvl="8" indent="-260136" algn="l">
              <a:lnSpc>
                <a:spcPct val="90000"/>
              </a:lnSpc>
              <a:spcBef>
                <a:spcPts val="569"/>
              </a:spcBef>
              <a:spcAft>
                <a:spcPts val="0"/>
              </a:spcAft>
              <a:buClr>
                <a:schemeClr val="dk1"/>
              </a:buClr>
              <a:buSzPts val="1000"/>
              <a:buNone/>
              <a:defRPr sz="1138"/>
            </a:lvl9pPr>
          </a:lstStyle>
          <a:p>
            <a:endParaRPr/>
          </a:p>
        </p:txBody>
      </p:sp>
      <p:sp>
        <p:nvSpPr>
          <p:cNvPr id="49" name="Google Shape;49;p68"/>
          <p:cNvSpPr txBox="1">
            <a:spLocks noGrp="1"/>
          </p:cNvSpPr>
          <p:nvPr>
            <p:ph type="dt" idx="10"/>
          </p:nvPr>
        </p:nvSpPr>
        <p:spPr>
          <a:xfrm>
            <a:off x="836384" y="6373225"/>
            <a:ext cx="2738564" cy="3651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8"/>
          <p:cNvSpPr txBox="1">
            <a:spLocks noGrp="1"/>
          </p:cNvSpPr>
          <p:nvPr>
            <p:ph type="ftr" idx="11"/>
          </p:nvPr>
        </p:nvSpPr>
        <p:spPr>
          <a:xfrm>
            <a:off x="4030173" y="6373225"/>
            <a:ext cx="4107848" cy="3651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8"/>
          <p:cNvSpPr txBox="1">
            <a:spLocks noGrp="1"/>
          </p:cNvSpPr>
          <p:nvPr>
            <p:ph type="sldNum" idx="12"/>
          </p:nvPr>
        </p:nvSpPr>
        <p:spPr>
          <a:xfrm>
            <a:off x="8593243" y="6373225"/>
            <a:ext cx="2738564" cy="3651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Master Page">
  <p:cSld name="1_Master Page">
    <p:spTree>
      <p:nvGrpSpPr>
        <p:cNvPr id="1" name="Shape 52"/>
        <p:cNvGrpSpPr/>
        <p:nvPr/>
      </p:nvGrpSpPr>
      <p:grpSpPr>
        <a:xfrm>
          <a:off x="0" y="0"/>
          <a:ext cx="0" cy="0"/>
          <a:chOff x="0" y="0"/>
          <a:chExt cx="0" cy="0"/>
        </a:xfrm>
      </p:grpSpPr>
      <p:sp>
        <p:nvSpPr>
          <p:cNvPr id="53" name="Google Shape;53;p71"/>
          <p:cNvSpPr/>
          <p:nvPr/>
        </p:nvSpPr>
        <p:spPr>
          <a:xfrm>
            <a:off x="0" y="0"/>
            <a:ext cx="12168188" cy="1013135"/>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pPr marL="0" marR="0" lvl="0" indent="0" algn="l" rtl="0">
              <a:spcBef>
                <a:spcPts val="0"/>
              </a:spcBef>
              <a:spcAft>
                <a:spcPts val="0"/>
              </a:spcAft>
              <a:buNone/>
            </a:pPr>
            <a:endParaRPr sz="2048">
              <a:solidFill>
                <a:schemeClr val="dk1"/>
              </a:solidFill>
              <a:latin typeface="Calibri"/>
              <a:ea typeface="Calibri"/>
              <a:cs typeface="Calibri"/>
              <a:sym typeface="Calibri"/>
            </a:endParaRPr>
          </a:p>
        </p:txBody>
      </p:sp>
      <p:sp>
        <p:nvSpPr>
          <p:cNvPr id="54" name="Google Shape;54;p71"/>
          <p:cNvSpPr txBox="1"/>
          <p:nvPr/>
        </p:nvSpPr>
        <p:spPr>
          <a:xfrm>
            <a:off x="619609" y="524877"/>
            <a:ext cx="3556883" cy="189705"/>
          </a:xfrm>
          <a:prstGeom prst="rect">
            <a:avLst/>
          </a:prstGeom>
          <a:noFill/>
          <a:ln>
            <a:noFill/>
          </a:ln>
        </p:spPr>
        <p:txBody>
          <a:bodyPr spcFirstLastPara="1" wrap="square" lIns="0" tIns="14451" rIns="0" bIns="0" anchor="t" anchorCtr="0">
            <a:spAutoFit/>
          </a:bodyPr>
          <a:lstStyle/>
          <a:p>
            <a:pPr marL="14453" marR="0" lvl="0" indent="0" algn="l" rtl="0">
              <a:lnSpc>
                <a:spcPct val="100000"/>
              </a:lnSpc>
              <a:spcBef>
                <a:spcPts val="0"/>
              </a:spcBef>
              <a:spcAft>
                <a:spcPts val="0"/>
              </a:spcAft>
              <a:buNone/>
            </a:pPr>
            <a:r>
              <a:rPr lang="en-GB" sz="1138" b="0">
                <a:solidFill>
                  <a:schemeClr val="lt1"/>
                </a:solidFill>
                <a:latin typeface="Open Sans"/>
                <a:ea typeface="Open Sans"/>
                <a:cs typeface="Open Sans"/>
                <a:sym typeface="Open Sans"/>
              </a:rPr>
              <a:t>Brand manual for </a:t>
            </a:r>
            <a:r>
              <a:rPr lang="en-GB" sz="1138" b="1">
                <a:solidFill>
                  <a:schemeClr val="lt1"/>
                </a:solidFill>
                <a:latin typeface="Open Sans"/>
                <a:ea typeface="Open Sans"/>
                <a:cs typeface="Open Sans"/>
                <a:sym typeface="Open Sans"/>
              </a:rPr>
              <a:t>Blockchain for Agri Food Edu</a:t>
            </a:r>
            <a:endParaRPr sz="1138" b="1">
              <a:solidFill>
                <a:schemeClr val="lt1"/>
              </a:solidFill>
              <a:latin typeface="Open Sans"/>
              <a:ea typeface="Open Sans"/>
              <a:cs typeface="Open Sans"/>
              <a:sym typeface="Open Sans"/>
            </a:endParaRPr>
          </a:p>
        </p:txBody>
      </p:sp>
      <p:sp>
        <p:nvSpPr>
          <p:cNvPr id="55" name="Google Shape;55;p71"/>
          <p:cNvSpPr txBox="1">
            <a:spLocks noGrp="1"/>
          </p:cNvSpPr>
          <p:nvPr>
            <p:ph type="body" idx="1"/>
          </p:nvPr>
        </p:nvSpPr>
        <p:spPr>
          <a:xfrm>
            <a:off x="9276075" y="524878"/>
            <a:ext cx="2183988" cy="211164"/>
          </a:xfrm>
          <a:prstGeom prst="rect">
            <a:avLst/>
          </a:prstGeom>
          <a:noFill/>
          <a:ln>
            <a:noFill/>
          </a:ln>
        </p:spPr>
        <p:txBody>
          <a:bodyPr spcFirstLastPara="1" wrap="square" lIns="91425" tIns="45700" rIns="91425" bIns="45700" anchor="t" anchorCtr="0">
            <a:noAutofit/>
          </a:bodyPr>
          <a:lstStyle>
            <a:lvl1pPr marL="520273" lvl="0" indent="-260136" algn="r">
              <a:lnSpc>
                <a:spcPct val="90000"/>
              </a:lnSpc>
              <a:spcBef>
                <a:spcPts val="1138"/>
              </a:spcBef>
              <a:spcAft>
                <a:spcPts val="0"/>
              </a:spcAft>
              <a:buClr>
                <a:schemeClr val="lt1"/>
              </a:buClr>
              <a:buSzPts val="1000"/>
              <a:buNone/>
              <a:defRPr sz="1138" b="0">
                <a:solidFill>
                  <a:schemeClr val="lt1"/>
                </a:solidFill>
                <a:latin typeface="Open Sans"/>
                <a:ea typeface="Open Sans"/>
                <a:cs typeface="Open Sans"/>
                <a:sym typeface="Open Sans"/>
              </a:defRPr>
            </a:lvl1pPr>
            <a:lvl2pPr marL="1040545" lvl="1" indent="-260136" algn="r">
              <a:lnSpc>
                <a:spcPct val="90000"/>
              </a:lnSpc>
              <a:spcBef>
                <a:spcPts val="569"/>
              </a:spcBef>
              <a:spcAft>
                <a:spcPts val="0"/>
              </a:spcAft>
              <a:buClr>
                <a:schemeClr val="dk1"/>
              </a:buClr>
              <a:buSzPts val="800"/>
              <a:buNone/>
              <a:defRPr sz="911"/>
            </a:lvl2pPr>
            <a:lvl3pPr marL="1560818" lvl="2" indent="-260136" algn="r">
              <a:lnSpc>
                <a:spcPct val="90000"/>
              </a:lnSpc>
              <a:spcBef>
                <a:spcPts val="569"/>
              </a:spcBef>
              <a:spcAft>
                <a:spcPts val="0"/>
              </a:spcAft>
              <a:buClr>
                <a:schemeClr val="dk1"/>
              </a:buClr>
              <a:buSzPts val="800"/>
              <a:buNone/>
              <a:defRPr sz="911"/>
            </a:lvl3pPr>
            <a:lvl4pPr marL="2081090" lvl="3" indent="-260136" algn="r">
              <a:lnSpc>
                <a:spcPct val="90000"/>
              </a:lnSpc>
              <a:spcBef>
                <a:spcPts val="569"/>
              </a:spcBef>
              <a:spcAft>
                <a:spcPts val="0"/>
              </a:spcAft>
              <a:buClr>
                <a:schemeClr val="dk1"/>
              </a:buClr>
              <a:buSzPts val="800"/>
              <a:buNone/>
              <a:defRPr sz="911"/>
            </a:lvl4pPr>
            <a:lvl5pPr marL="2601362" lvl="4" indent="-260136" algn="r">
              <a:lnSpc>
                <a:spcPct val="90000"/>
              </a:lnSpc>
              <a:spcBef>
                <a:spcPts val="569"/>
              </a:spcBef>
              <a:spcAft>
                <a:spcPts val="0"/>
              </a:spcAft>
              <a:buClr>
                <a:schemeClr val="dk1"/>
              </a:buClr>
              <a:buSzPts val="800"/>
              <a:buNone/>
              <a:defRPr sz="911"/>
            </a:lvl5pPr>
            <a:lvl6pPr marL="3121635" lvl="5" indent="-390204" algn="l">
              <a:lnSpc>
                <a:spcPct val="90000"/>
              </a:lnSpc>
              <a:spcBef>
                <a:spcPts val="569"/>
              </a:spcBef>
              <a:spcAft>
                <a:spcPts val="0"/>
              </a:spcAft>
              <a:buClr>
                <a:schemeClr val="dk1"/>
              </a:buClr>
              <a:buSzPts val="1800"/>
              <a:buChar char="•"/>
              <a:defRPr/>
            </a:lvl6pPr>
            <a:lvl7pPr marL="3641907" lvl="6" indent="-390204" algn="l">
              <a:lnSpc>
                <a:spcPct val="90000"/>
              </a:lnSpc>
              <a:spcBef>
                <a:spcPts val="569"/>
              </a:spcBef>
              <a:spcAft>
                <a:spcPts val="0"/>
              </a:spcAft>
              <a:buClr>
                <a:schemeClr val="dk1"/>
              </a:buClr>
              <a:buSzPts val="1800"/>
              <a:buChar char="•"/>
              <a:defRPr/>
            </a:lvl7pPr>
            <a:lvl8pPr marL="4162179" lvl="7" indent="-390204" algn="l">
              <a:lnSpc>
                <a:spcPct val="90000"/>
              </a:lnSpc>
              <a:spcBef>
                <a:spcPts val="569"/>
              </a:spcBef>
              <a:spcAft>
                <a:spcPts val="0"/>
              </a:spcAft>
              <a:buClr>
                <a:schemeClr val="dk1"/>
              </a:buClr>
              <a:buSzPts val="1800"/>
              <a:buChar char="•"/>
              <a:defRPr/>
            </a:lvl8pPr>
            <a:lvl9pPr marL="4682452" lvl="8" indent="-390204" algn="l">
              <a:lnSpc>
                <a:spcPct val="90000"/>
              </a:lnSpc>
              <a:spcBef>
                <a:spcPts val="569"/>
              </a:spcBef>
              <a:spcAft>
                <a:spcPts val="0"/>
              </a:spcAft>
              <a:buClr>
                <a:schemeClr val="dk1"/>
              </a:buClr>
              <a:buSzPts val="1800"/>
              <a:buChar char="•"/>
              <a:defRPr/>
            </a:lvl9pPr>
          </a:lstStyle>
          <a:p>
            <a:endParaRPr/>
          </a:p>
        </p:txBody>
      </p:sp>
      <p:grpSp>
        <p:nvGrpSpPr>
          <p:cNvPr id="56" name="Google Shape;56;p71"/>
          <p:cNvGrpSpPr/>
          <p:nvPr/>
        </p:nvGrpSpPr>
        <p:grpSpPr>
          <a:xfrm flipH="1">
            <a:off x="4432" y="4321146"/>
            <a:ext cx="2052061" cy="2554320"/>
            <a:chOff x="12708052" y="5708395"/>
            <a:chExt cx="760808" cy="1185370"/>
          </a:xfrm>
        </p:grpSpPr>
        <p:sp>
          <p:nvSpPr>
            <p:cNvPr id="57" name="Google Shape;57;p71"/>
            <p:cNvSpPr/>
            <p:nvPr/>
          </p:nvSpPr>
          <p:spPr>
            <a:xfrm>
              <a:off x="12953796" y="5708395"/>
              <a:ext cx="372189" cy="429161"/>
            </a:xfrm>
            <a:custGeom>
              <a:avLst/>
              <a:gdLst/>
              <a:ahLst/>
              <a:cxnLst/>
              <a:rect l="l" t="t" r="r" b="b"/>
              <a:pathLst>
                <a:path w="372189" h="429161" extrusionOk="0">
                  <a:moveTo>
                    <a:pt x="97870" y="311338"/>
                  </a:moveTo>
                  <a:cubicBezTo>
                    <a:pt x="98822" y="312291"/>
                    <a:pt x="99774" y="313242"/>
                    <a:pt x="100727" y="314195"/>
                  </a:cubicBezTo>
                  <a:cubicBezTo>
                    <a:pt x="101679" y="315147"/>
                    <a:pt x="102632" y="315147"/>
                    <a:pt x="104537" y="315147"/>
                  </a:cubicBezTo>
                  <a:cubicBezTo>
                    <a:pt x="104537" y="315147"/>
                    <a:pt x="104537" y="315147"/>
                    <a:pt x="104537" y="315147"/>
                  </a:cubicBezTo>
                  <a:lnTo>
                    <a:pt x="280749" y="315147"/>
                  </a:lnTo>
                  <a:lnTo>
                    <a:pt x="348377" y="425591"/>
                  </a:lnTo>
                  <a:cubicBezTo>
                    <a:pt x="349329" y="426543"/>
                    <a:pt x="350282" y="427495"/>
                    <a:pt x="351235" y="428447"/>
                  </a:cubicBezTo>
                  <a:cubicBezTo>
                    <a:pt x="354092" y="429399"/>
                    <a:pt x="356949" y="429399"/>
                    <a:pt x="359807" y="428447"/>
                  </a:cubicBezTo>
                  <a:cubicBezTo>
                    <a:pt x="363617" y="425591"/>
                    <a:pt x="364570" y="420830"/>
                    <a:pt x="362665" y="416070"/>
                  </a:cubicBezTo>
                  <a:lnTo>
                    <a:pt x="293132" y="303721"/>
                  </a:lnTo>
                  <a:lnTo>
                    <a:pt x="371237" y="160906"/>
                  </a:lnTo>
                  <a:cubicBezTo>
                    <a:pt x="372190" y="159954"/>
                    <a:pt x="372190" y="158049"/>
                    <a:pt x="372190" y="157097"/>
                  </a:cubicBezTo>
                  <a:cubicBezTo>
                    <a:pt x="372190" y="157097"/>
                    <a:pt x="372190" y="156145"/>
                    <a:pt x="372190" y="156145"/>
                  </a:cubicBezTo>
                  <a:cubicBezTo>
                    <a:pt x="372190" y="155193"/>
                    <a:pt x="372190" y="154241"/>
                    <a:pt x="371237" y="154241"/>
                  </a:cubicBezTo>
                  <a:cubicBezTo>
                    <a:pt x="371237" y="154241"/>
                    <a:pt x="371237" y="154241"/>
                    <a:pt x="371237" y="154241"/>
                  </a:cubicBezTo>
                  <a:cubicBezTo>
                    <a:pt x="371237" y="154241"/>
                    <a:pt x="371237" y="154241"/>
                    <a:pt x="371237" y="154241"/>
                  </a:cubicBezTo>
                  <a:lnTo>
                    <a:pt x="275035" y="3808"/>
                  </a:lnTo>
                  <a:cubicBezTo>
                    <a:pt x="274082" y="1904"/>
                    <a:pt x="271224" y="0"/>
                    <a:pt x="268367" y="0"/>
                  </a:cubicBezTo>
                  <a:lnTo>
                    <a:pt x="89297" y="0"/>
                  </a:lnTo>
                  <a:cubicBezTo>
                    <a:pt x="89297" y="0"/>
                    <a:pt x="89297" y="0"/>
                    <a:pt x="89297" y="0"/>
                  </a:cubicBezTo>
                  <a:cubicBezTo>
                    <a:pt x="89297" y="0"/>
                    <a:pt x="89297" y="0"/>
                    <a:pt x="89297" y="0"/>
                  </a:cubicBezTo>
                  <a:cubicBezTo>
                    <a:pt x="89297" y="0"/>
                    <a:pt x="89297" y="0"/>
                    <a:pt x="89297" y="0"/>
                  </a:cubicBezTo>
                  <a:cubicBezTo>
                    <a:pt x="88345" y="0"/>
                    <a:pt x="86440" y="0"/>
                    <a:pt x="85487" y="952"/>
                  </a:cubicBezTo>
                  <a:cubicBezTo>
                    <a:pt x="85487" y="952"/>
                    <a:pt x="85487" y="952"/>
                    <a:pt x="85487" y="952"/>
                  </a:cubicBezTo>
                  <a:cubicBezTo>
                    <a:pt x="84535" y="1904"/>
                    <a:pt x="83582" y="2856"/>
                    <a:pt x="82629" y="3808"/>
                  </a:cubicBezTo>
                  <a:lnTo>
                    <a:pt x="715" y="154241"/>
                  </a:lnTo>
                  <a:cubicBezTo>
                    <a:pt x="-238" y="157097"/>
                    <a:pt x="-238" y="159954"/>
                    <a:pt x="715" y="161858"/>
                  </a:cubicBezTo>
                  <a:lnTo>
                    <a:pt x="97870" y="311338"/>
                  </a:lnTo>
                  <a:close/>
                  <a:moveTo>
                    <a:pt x="284560" y="287536"/>
                  </a:moveTo>
                  <a:lnTo>
                    <a:pt x="247412" y="227553"/>
                  </a:lnTo>
                  <a:cubicBezTo>
                    <a:pt x="246460" y="226601"/>
                    <a:pt x="245507" y="225649"/>
                    <a:pt x="244554" y="224697"/>
                  </a:cubicBezTo>
                  <a:cubicBezTo>
                    <a:pt x="241697" y="223745"/>
                    <a:pt x="238840" y="223745"/>
                    <a:pt x="235982" y="224697"/>
                  </a:cubicBezTo>
                  <a:cubicBezTo>
                    <a:pt x="232172" y="227553"/>
                    <a:pt x="231220" y="232313"/>
                    <a:pt x="233124" y="237074"/>
                  </a:cubicBezTo>
                  <a:lnTo>
                    <a:pt x="271224" y="298961"/>
                  </a:lnTo>
                  <a:lnTo>
                    <a:pt x="116920" y="298961"/>
                  </a:lnTo>
                  <a:lnTo>
                    <a:pt x="191215" y="163762"/>
                  </a:lnTo>
                  <a:lnTo>
                    <a:pt x="327422" y="163762"/>
                  </a:lnTo>
                  <a:lnTo>
                    <a:pt x="352187" y="163762"/>
                  </a:lnTo>
                  <a:lnTo>
                    <a:pt x="284560" y="287536"/>
                  </a:lnTo>
                  <a:close/>
                  <a:moveTo>
                    <a:pt x="351235" y="148528"/>
                  </a:moveTo>
                  <a:lnTo>
                    <a:pt x="190262" y="148528"/>
                  </a:lnTo>
                  <a:lnTo>
                    <a:pt x="152162" y="88546"/>
                  </a:lnTo>
                  <a:lnTo>
                    <a:pt x="103585" y="13329"/>
                  </a:lnTo>
                  <a:lnTo>
                    <a:pt x="264557" y="13329"/>
                  </a:lnTo>
                  <a:lnTo>
                    <a:pt x="351235" y="148528"/>
                  </a:lnTo>
                  <a:close/>
                  <a:moveTo>
                    <a:pt x="90249" y="20946"/>
                  </a:moveTo>
                  <a:lnTo>
                    <a:pt x="163592" y="134247"/>
                  </a:lnTo>
                  <a:lnTo>
                    <a:pt x="177879" y="157097"/>
                  </a:lnTo>
                  <a:lnTo>
                    <a:pt x="103585" y="292296"/>
                  </a:lnTo>
                  <a:lnTo>
                    <a:pt x="15954" y="156145"/>
                  </a:lnTo>
                  <a:lnTo>
                    <a:pt x="90249" y="20946"/>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48">
                <a:solidFill>
                  <a:schemeClr val="dk1"/>
                </a:solidFill>
                <a:latin typeface="Calibri"/>
                <a:ea typeface="Calibri"/>
                <a:cs typeface="Calibri"/>
                <a:sym typeface="Calibri"/>
              </a:endParaRPr>
            </a:p>
          </p:txBody>
        </p:sp>
        <p:sp>
          <p:nvSpPr>
            <p:cNvPr id="58" name="Google Shape;58;p71"/>
            <p:cNvSpPr/>
            <p:nvPr/>
          </p:nvSpPr>
          <p:spPr>
            <a:xfrm>
              <a:off x="13245262" y="6153980"/>
              <a:ext cx="221694" cy="317050"/>
            </a:xfrm>
            <a:custGeom>
              <a:avLst/>
              <a:gdLst/>
              <a:ahLst/>
              <a:cxnLst/>
              <a:rect l="l" t="t" r="r" b="b"/>
              <a:pathLst>
                <a:path w="221694" h="317050" extrusionOk="0">
                  <a:moveTo>
                    <a:pt x="89297" y="952"/>
                  </a:moveTo>
                  <a:cubicBezTo>
                    <a:pt x="89297" y="952"/>
                    <a:pt x="89297" y="952"/>
                    <a:pt x="89297" y="952"/>
                  </a:cubicBezTo>
                  <a:cubicBezTo>
                    <a:pt x="89297" y="952"/>
                    <a:pt x="89297" y="952"/>
                    <a:pt x="89297" y="952"/>
                  </a:cubicBezTo>
                  <a:cubicBezTo>
                    <a:pt x="87392" y="952"/>
                    <a:pt x="86439" y="952"/>
                    <a:pt x="85487" y="1904"/>
                  </a:cubicBezTo>
                  <a:cubicBezTo>
                    <a:pt x="85487" y="1904"/>
                    <a:pt x="85487" y="1904"/>
                    <a:pt x="85487" y="1904"/>
                  </a:cubicBezTo>
                  <a:cubicBezTo>
                    <a:pt x="84534" y="2856"/>
                    <a:pt x="83582" y="3808"/>
                    <a:pt x="82630" y="4761"/>
                  </a:cubicBezTo>
                  <a:cubicBezTo>
                    <a:pt x="82630" y="4761"/>
                    <a:pt x="82630" y="4761"/>
                    <a:pt x="82630" y="4761"/>
                  </a:cubicBezTo>
                  <a:lnTo>
                    <a:pt x="714" y="155193"/>
                  </a:lnTo>
                  <a:cubicBezTo>
                    <a:pt x="-238" y="158049"/>
                    <a:pt x="-238" y="160906"/>
                    <a:pt x="714" y="162810"/>
                  </a:cubicBezTo>
                  <a:lnTo>
                    <a:pt x="96917" y="313242"/>
                  </a:lnTo>
                  <a:cubicBezTo>
                    <a:pt x="97869" y="314195"/>
                    <a:pt x="98822" y="315146"/>
                    <a:pt x="99774" y="316099"/>
                  </a:cubicBezTo>
                  <a:cubicBezTo>
                    <a:pt x="100727" y="317051"/>
                    <a:pt x="101680" y="317051"/>
                    <a:pt x="103584" y="317051"/>
                  </a:cubicBezTo>
                  <a:cubicBezTo>
                    <a:pt x="103584" y="317051"/>
                    <a:pt x="103584" y="317051"/>
                    <a:pt x="103584" y="317051"/>
                  </a:cubicBezTo>
                  <a:lnTo>
                    <a:pt x="221694" y="317051"/>
                  </a:lnTo>
                  <a:lnTo>
                    <a:pt x="221694" y="301817"/>
                  </a:lnTo>
                  <a:lnTo>
                    <a:pt x="115967" y="301817"/>
                  </a:lnTo>
                  <a:lnTo>
                    <a:pt x="190262" y="166618"/>
                  </a:lnTo>
                  <a:lnTo>
                    <a:pt x="221694" y="166618"/>
                  </a:lnTo>
                  <a:lnTo>
                    <a:pt x="221694" y="150432"/>
                  </a:lnTo>
                  <a:lnTo>
                    <a:pt x="221694" y="150432"/>
                  </a:lnTo>
                  <a:lnTo>
                    <a:pt x="189309" y="150432"/>
                  </a:lnTo>
                  <a:lnTo>
                    <a:pt x="102632" y="15233"/>
                  </a:lnTo>
                  <a:lnTo>
                    <a:pt x="221694" y="15233"/>
                  </a:lnTo>
                  <a:lnTo>
                    <a:pt x="221694" y="0"/>
                  </a:lnTo>
                  <a:lnTo>
                    <a:pt x="89297" y="952"/>
                  </a:lnTo>
                  <a:cubicBezTo>
                    <a:pt x="90249" y="952"/>
                    <a:pt x="89297" y="952"/>
                    <a:pt x="89297" y="952"/>
                  </a:cubicBezTo>
                  <a:close/>
                  <a:moveTo>
                    <a:pt x="90249" y="22850"/>
                  </a:moveTo>
                  <a:lnTo>
                    <a:pt x="175974" y="156145"/>
                  </a:lnTo>
                  <a:lnTo>
                    <a:pt x="177880" y="159001"/>
                  </a:lnTo>
                  <a:lnTo>
                    <a:pt x="123587" y="258972"/>
                  </a:lnTo>
                  <a:lnTo>
                    <a:pt x="104537" y="294200"/>
                  </a:lnTo>
                  <a:lnTo>
                    <a:pt x="16907" y="158049"/>
                  </a:lnTo>
                  <a:lnTo>
                    <a:pt x="90249" y="22850"/>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48">
                <a:solidFill>
                  <a:schemeClr val="dk1"/>
                </a:solidFill>
                <a:latin typeface="Calibri"/>
                <a:ea typeface="Calibri"/>
                <a:cs typeface="Calibri"/>
                <a:sym typeface="Calibri"/>
              </a:endParaRPr>
            </a:p>
          </p:txBody>
        </p:sp>
        <p:sp>
          <p:nvSpPr>
            <p:cNvPr id="59" name="Google Shape;59;p71"/>
            <p:cNvSpPr/>
            <p:nvPr/>
          </p:nvSpPr>
          <p:spPr>
            <a:xfrm>
              <a:off x="12999517" y="6484393"/>
              <a:ext cx="372189" cy="409372"/>
            </a:xfrm>
            <a:custGeom>
              <a:avLst/>
              <a:gdLst/>
              <a:ahLst/>
              <a:cxnLst/>
              <a:rect l="l" t="t" r="r" b="b"/>
              <a:pathLst>
                <a:path w="372189" h="409372" extrusionOk="0">
                  <a:moveTo>
                    <a:pt x="372189" y="278934"/>
                  </a:moveTo>
                  <a:cubicBezTo>
                    <a:pt x="372189" y="278934"/>
                    <a:pt x="372189" y="277982"/>
                    <a:pt x="372189" y="277982"/>
                  </a:cubicBezTo>
                  <a:cubicBezTo>
                    <a:pt x="372189" y="277030"/>
                    <a:pt x="372189" y="276078"/>
                    <a:pt x="371237" y="275126"/>
                  </a:cubicBezTo>
                  <a:cubicBezTo>
                    <a:pt x="371237" y="275126"/>
                    <a:pt x="371237" y="275126"/>
                    <a:pt x="371237" y="275126"/>
                  </a:cubicBezTo>
                  <a:cubicBezTo>
                    <a:pt x="371237" y="275126"/>
                    <a:pt x="371237" y="275126"/>
                    <a:pt x="371237" y="275126"/>
                  </a:cubicBezTo>
                  <a:lnTo>
                    <a:pt x="276939" y="128502"/>
                  </a:lnTo>
                  <a:lnTo>
                    <a:pt x="340757" y="12345"/>
                  </a:lnTo>
                  <a:cubicBezTo>
                    <a:pt x="342662" y="8536"/>
                    <a:pt x="341709" y="3776"/>
                    <a:pt x="336947" y="920"/>
                  </a:cubicBezTo>
                  <a:cubicBezTo>
                    <a:pt x="336947" y="920"/>
                    <a:pt x="336947" y="920"/>
                    <a:pt x="336947" y="920"/>
                  </a:cubicBezTo>
                  <a:cubicBezTo>
                    <a:pt x="333137" y="-985"/>
                    <a:pt x="327422" y="-33"/>
                    <a:pt x="325516" y="4728"/>
                  </a:cubicBezTo>
                  <a:lnTo>
                    <a:pt x="260747" y="121837"/>
                  </a:lnTo>
                  <a:lnTo>
                    <a:pt x="89297" y="121837"/>
                  </a:lnTo>
                  <a:cubicBezTo>
                    <a:pt x="89297" y="121837"/>
                    <a:pt x="89297" y="121837"/>
                    <a:pt x="89297" y="121837"/>
                  </a:cubicBezTo>
                  <a:cubicBezTo>
                    <a:pt x="89297" y="121837"/>
                    <a:pt x="89297" y="121837"/>
                    <a:pt x="89297" y="121837"/>
                  </a:cubicBezTo>
                  <a:cubicBezTo>
                    <a:pt x="89297" y="121837"/>
                    <a:pt x="89297" y="121837"/>
                    <a:pt x="89297" y="121837"/>
                  </a:cubicBezTo>
                  <a:cubicBezTo>
                    <a:pt x="88344" y="121837"/>
                    <a:pt x="86439" y="121837"/>
                    <a:pt x="85487" y="122789"/>
                  </a:cubicBezTo>
                  <a:cubicBezTo>
                    <a:pt x="85487" y="122789"/>
                    <a:pt x="85487" y="122789"/>
                    <a:pt x="85487" y="122789"/>
                  </a:cubicBezTo>
                  <a:cubicBezTo>
                    <a:pt x="84534" y="123741"/>
                    <a:pt x="83582" y="124693"/>
                    <a:pt x="82629" y="125645"/>
                  </a:cubicBezTo>
                  <a:cubicBezTo>
                    <a:pt x="82629" y="125645"/>
                    <a:pt x="82629" y="125645"/>
                    <a:pt x="82629" y="125645"/>
                  </a:cubicBezTo>
                  <a:lnTo>
                    <a:pt x="714" y="276078"/>
                  </a:lnTo>
                  <a:cubicBezTo>
                    <a:pt x="-238" y="278934"/>
                    <a:pt x="-238" y="281790"/>
                    <a:pt x="714" y="283695"/>
                  </a:cubicBezTo>
                  <a:lnTo>
                    <a:pt x="80724" y="408420"/>
                  </a:lnTo>
                  <a:lnTo>
                    <a:pt x="98822" y="408420"/>
                  </a:lnTo>
                  <a:lnTo>
                    <a:pt x="15954" y="278934"/>
                  </a:lnTo>
                  <a:lnTo>
                    <a:pt x="90249" y="143735"/>
                  </a:lnTo>
                  <a:lnTo>
                    <a:pt x="177879" y="279886"/>
                  </a:lnTo>
                  <a:lnTo>
                    <a:pt x="107394" y="409372"/>
                  </a:lnTo>
                  <a:lnTo>
                    <a:pt x="124539" y="409372"/>
                  </a:lnTo>
                  <a:lnTo>
                    <a:pt x="191214" y="287503"/>
                  </a:lnTo>
                  <a:lnTo>
                    <a:pt x="346472" y="287503"/>
                  </a:lnTo>
                  <a:lnTo>
                    <a:pt x="353139" y="287503"/>
                  </a:lnTo>
                  <a:lnTo>
                    <a:pt x="286464" y="409372"/>
                  </a:lnTo>
                  <a:lnTo>
                    <a:pt x="303609" y="409372"/>
                  </a:lnTo>
                  <a:lnTo>
                    <a:pt x="372189" y="283695"/>
                  </a:lnTo>
                  <a:cubicBezTo>
                    <a:pt x="372189" y="283695"/>
                    <a:pt x="372189" y="283695"/>
                    <a:pt x="372189" y="283695"/>
                  </a:cubicBezTo>
                  <a:cubicBezTo>
                    <a:pt x="372189" y="283695"/>
                    <a:pt x="372189" y="283695"/>
                    <a:pt x="372189" y="283695"/>
                  </a:cubicBezTo>
                  <a:cubicBezTo>
                    <a:pt x="372189" y="281790"/>
                    <a:pt x="372189" y="279886"/>
                    <a:pt x="372189" y="278934"/>
                  </a:cubicBezTo>
                  <a:close/>
                  <a:moveTo>
                    <a:pt x="222647" y="207526"/>
                  </a:moveTo>
                  <a:cubicBezTo>
                    <a:pt x="222647" y="207526"/>
                    <a:pt x="222647" y="207526"/>
                    <a:pt x="222647" y="207526"/>
                  </a:cubicBezTo>
                  <a:cubicBezTo>
                    <a:pt x="227409" y="209430"/>
                    <a:pt x="232172" y="208478"/>
                    <a:pt x="235029" y="203718"/>
                  </a:cubicBezTo>
                  <a:lnTo>
                    <a:pt x="268366" y="142783"/>
                  </a:lnTo>
                  <a:lnTo>
                    <a:pt x="351234" y="271317"/>
                  </a:lnTo>
                  <a:lnTo>
                    <a:pt x="190262" y="271317"/>
                  </a:lnTo>
                  <a:lnTo>
                    <a:pt x="103584" y="136119"/>
                  </a:lnTo>
                  <a:lnTo>
                    <a:pt x="253127" y="136119"/>
                  </a:lnTo>
                  <a:lnTo>
                    <a:pt x="219789" y="196101"/>
                  </a:lnTo>
                  <a:cubicBezTo>
                    <a:pt x="218837" y="197053"/>
                    <a:pt x="218837" y="198957"/>
                    <a:pt x="218837" y="199909"/>
                  </a:cubicBezTo>
                  <a:cubicBezTo>
                    <a:pt x="218837" y="203718"/>
                    <a:pt x="219789" y="206574"/>
                    <a:pt x="222647" y="207526"/>
                  </a:cubicBez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48">
                <a:solidFill>
                  <a:schemeClr val="dk1"/>
                </a:solidFill>
                <a:latin typeface="Calibri"/>
                <a:ea typeface="Calibri"/>
                <a:cs typeface="Calibri"/>
                <a:sym typeface="Calibri"/>
              </a:endParaRPr>
            </a:p>
          </p:txBody>
        </p:sp>
        <p:sp>
          <p:nvSpPr>
            <p:cNvPr id="60" name="Google Shape;60;p71"/>
            <p:cNvSpPr/>
            <p:nvPr/>
          </p:nvSpPr>
          <p:spPr>
            <a:xfrm>
              <a:off x="13344083" y="5857876"/>
              <a:ext cx="124777" cy="19994"/>
            </a:xfrm>
            <a:custGeom>
              <a:avLst/>
              <a:gdLst/>
              <a:ahLst/>
              <a:cxnLst/>
              <a:rect l="l" t="t" r="r" b="b"/>
              <a:pathLst>
                <a:path w="124777" h="19994" extrusionOk="0">
                  <a:moveTo>
                    <a:pt x="8573" y="2856"/>
                  </a:moveTo>
                  <a:cubicBezTo>
                    <a:pt x="3810" y="2856"/>
                    <a:pt x="0" y="6665"/>
                    <a:pt x="0" y="11425"/>
                  </a:cubicBezTo>
                  <a:cubicBezTo>
                    <a:pt x="0" y="14282"/>
                    <a:pt x="1905" y="17138"/>
                    <a:pt x="4763" y="19042"/>
                  </a:cubicBezTo>
                  <a:cubicBezTo>
                    <a:pt x="5715" y="19994"/>
                    <a:pt x="7620" y="19994"/>
                    <a:pt x="8573" y="19994"/>
                  </a:cubicBezTo>
                  <a:lnTo>
                    <a:pt x="124778" y="17138"/>
                  </a:lnTo>
                  <a:lnTo>
                    <a:pt x="124778" y="0"/>
                  </a:lnTo>
                  <a:lnTo>
                    <a:pt x="8573" y="2856"/>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48">
                <a:solidFill>
                  <a:schemeClr val="dk1"/>
                </a:solidFill>
                <a:latin typeface="Calibri"/>
                <a:ea typeface="Calibri"/>
                <a:cs typeface="Calibri"/>
                <a:sym typeface="Calibri"/>
              </a:endParaRPr>
            </a:p>
          </p:txBody>
        </p:sp>
        <p:sp>
          <p:nvSpPr>
            <p:cNvPr id="61" name="Google Shape;61;p71"/>
            <p:cNvSpPr/>
            <p:nvPr/>
          </p:nvSpPr>
          <p:spPr>
            <a:xfrm>
              <a:off x="13413616" y="6760471"/>
              <a:ext cx="54292" cy="18089"/>
            </a:xfrm>
            <a:custGeom>
              <a:avLst/>
              <a:gdLst/>
              <a:ahLst/>
              <a:cxnLst/>
              <a:rect l="l" t="t" r="r" b="b"/>
              <a:pathLst>
                <a:path w="54292" h="18089" extrusionOk="0">
                  <a:moveTo>
                    <a:pt x="0" y="9521"/>
                  </a:moveTo>
                  <a:cubicBezTo>
                    <a:pt x="0" y="12378"/>
                    <a:pt x="1905" y="15234"/>
                    <a:pt x="4763" y="17138"/>
                  </a:cubicBezTo>
                  <a:cubicBezTo>
                    <a:pt x="5715" y="18090"/>
                    <a:pt x="7620" y="18090"/>
                    <a:pt x="8572" y="18090"/>
                  </a:cubicBezTo>
                  <a:lnTo>
                    <a:pt x="54292" y="17138"/>
                  </a:lnTo>
                  <a:lnTo>
                    <a:pt x="54292" y="0"/>
                  </a:lnTo>
                  <a:lnTo>
                    <a:pt x="8572" y="952"/>
                  </a:lnTo>
                  <a:cubicBezTo>
                    <a:pt x="3810" y="952"/>
                    <a:pt x="0" y="4761"/>
                    <a:pt x="0" y="9521"/>
                  </a:cubicBez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48">
                <a:solidFill>
                  <a:schemeClr val="dk1"/>
                </a:solidFill>
                <a:latin typeface="Calibri"/>
                <a:ea typeface="Calibri"/>
                <a:cs typeface="Calibri"/>
                <a:sym typeface="Calibri"/>
              </a:endParaRPr>
            </a:p>
          </p:txBody>
        </p:sp>
        <p:sp>
          <p:nvSpPr>
            <p:cNvPr id="62" name="Google Shape;62;p71"/>
            <p:cNvSpPr/>
            <p:nvPr/>
          </p:nvSpPr>
          <p:spPr>
            <a:xfrm>
              <a:off x="12708052" y="6043569"/>
              <a:ext cx="371236" cy="540524"/>
            </a:xfrm>
            <a:custGeom>
              <a:avLst/>
              <a:gdLst/>
              <a:ahLst/>
              <a:cxnLst/>
              <a:rect l="l" t="t" r="r" b="b"/>
              <a:pathLst>
                <a:path w="371236" h="540524" extrusionOk="0">
                  <a:moveTo>
                    <a:pt x="350282" y="536954"/>
                  </a:moveTo>
                  <a:cubicBezTo>
                    <a:pt x="351235" y="537907"/>
                    <a:pt x="352187" y="538859"/>
                    <a:pt x="353140" y="539811"/>
                  </a:cubicBezTo>
                  <a:cubicBezTo>
                    <a:pt x="355997" y="540763"/>
                    <a:pt x="358854" y="540763"/>
                    <a:pt x="361712" y="539811"/>
                  </a:cubicBezTo>
                  <a:cubicBezTo>
                    <a:pt x="365522" y="536954"/>
                    <a:pt x="366474" y="532194"/>
                    <a:pt x="364569" y="527433"/>
                  </a:cubicBezTo>
                  <a:lnTo>
                    <a:pt x="295037" y="415085"/>
                  </a:lnTo>
                  <a:lnTo>
                    <a:pt x="370285" y="277030"/>
                  </a:lnTo>
                  <a:cubicBezTo>
                    <a:pt x="371237" y="276078"/>
                    <a:pt x="371237" y="274173"/>
                    <a:pt x="371237" y="273221"/>
                  </a:cubicBezTo>
                  <a:cubicBezTo>
                    <a:pt x="371237" y="273221"/>
                    <a:pt x="371237" y="272269"/>
                    <a:pt x="371237" y="272269"/>
                  </a:cubicBezTo>
                  <a:cubicBezTo>
                    <a:pt x="371237" y="271317"/>
                    <a:pt x="371237" y="270365"/>
                    <a:pt x="370285" y="269413"/>
                  </a:cubicBezTo>
                  <a:cubicBezTo>
                    <a:pt x="370285" y="269413"/>
                    <a:pt x="370285" y="269413"/>
                    <a:pt x="370285" y="269413"/>
                  </a:cubicBezTo>
                  <a:cubicBezTo>
                    <a:pt x="370285" y="269413"/>
                    <a:pt x="370285" y="269413"/>
                    <a:pt x="370285" y="269413"/>
                  </a:cubicBezTo>
                  <a:lnTo>
                    <a:pt x="276940" y="123741"/>
                  </a:lnTo>
                  <a:lnTo>
                    <a:pt x="337899" y="12345"/>
                  </a:lnTo>
                  <a:cubicBezTo>
                    <a:pt x="339804" y="8536"/>
                    <a:pt x="338852" y="3776"/>
                    <a:pt x="334090" y="920"/>
                  </a:cubicBezTo>
                  <a:cubicBezTo>
                    <a:pt x="334090" y="920"/>
                    <a:pt x="334090" y="920"/>
                    <a:pt x="334090" y="920"/>
                  </a:cubicBezTo>
                  <a:cubicBezTo>
                    <a:pt x="330279" y="-985"/>
                    <a:pt x="324565" y="-33"/>
                    <a:pt x="322660" y="4728"/>
                  </a:cubicBezTo>
                  <a:lnTo>
                    <a:pt x="261699" y="115172"/>
                  </a:lnTo>
                  <a:lnTo>
                    <a:pt x="89297" y="115172"/>
                  </a:lnTo>
                  <a:cubicBezTo>
                    <a:pt x="89297" y="115172"/>
                    <a:pt x="89297" y="115172"/>
                    <a:pt x="89297" y="115172"/>
                  </a:cubicBezTo>
                  <a:cubicBezTo>
                    <a:pt x="89297" y="115172"/>
                    <a:pt x="89297" y="115172"/>
                    <a:pt x="89297" y="115172"/>
                  </a:cubicBezTo>
                  <a:cubicBezTo>
                    <a:pt x="89297" y="115172"/>
                    <a:pt x="89297" y="115172"/>
                    <a:pt x="89297" y="115172"/>
                  </a:cubicBezTo>
                  <a:cubicBezTo>
                    <a:pt x="88344" y="115172"/>
                    <a:pt x="86440" y="115172"/>
                    <a:pt x="85487" y="116124"/>
                  </a:cubicBezTo>
                  <a:cubicBezTo>
                    <a:pt x="85487" y="116124"/>
                    <a:pt x="85487" y="116124"/>
                    <a:pt x="85487" y="116124"/>
                  </a:cubicBezTo>
                  <a:cubicBezTo>
                    <a:pt x="84535" y="117076"/>
                    <a:pt x="83582" y="118028"/>
                    <a:pt x="82629" y="118980"/>
                  </a:cubicBezTo>
                  <a:lnTo>
                    <a:pt x="715" y="269413"/>
                  </a:lnTo>
                  <a:cubicBezTo>
                    <a:pt x="-238" y="272269"/>
                    <a:pt x="-238" y="275126"/>
                    <a:pt x="715" y="277030"/>
                  </a:cubicBezTo>
                  <a:lnTo>
                    <a:pt x="96917" y="427462"/>
                  </a:lnTo>
                  <a:cubicBezTo>
                    <a:pt x="97869" y="428414"/>
                    <a:pt x="98822" y="429367"/>
                    <a:pt x="99774" y="430319"/>
                  </a:cubicBezTo>
                  <a:cubicBezTo>
                    <a:pt x="100727" y="431271"/>
                    <a:pt x="101679" y="431271"/>
                    <a:pt x="103585" y="431271"/>
                  </a:cubicBezTo>
                  <a:cubicBezTo>
                    <a:pt x="103585" y="431271"/>
                    <a:pt x="103585" y="431271"/>
                    <a:pt x="103585" y="431271"/>
                  </a:cubicBezTo>
                  <a:lnTo>
                    <a:pt x="282654" y="431271"/>
                  </a:lnTo>
                  <a:cubicBezTo>
                    <a:pt x="283607" y="431271"/>
                    <a:pt x="284560" y="431271"/>
                    <a:pt x="284560" y="431271"/>
                  </a:cubicBezTo>
                  <a:lnTo>
                    <a:pt x="350282" y="536954"/>
                  </a:lnTo>
                  <a:close/>
                  <a:moveTo>
                    <a:pt x="220742" y="207526"/>
                  </a:moveTo>
                  <a:cubicBezTo>
                    <a:pt x="220742" y="207526"/>
                    <a:pt x="220742" y="207526"/>
                    <a:pt x="220742" y="207526"/>
                  </a:cubicBezTo>
                  <a:cubicBezTo>
                    <a:pt x="225504" y="209430"/>
                    <a:pt x="230267" y="208478"/>
                    <a:pt x="233124" y="203718"/>
                  </a:cubicBezTo>
                  <a:lnTo>
                    <a:pt x="269319" y="138023"/>
                  </a:lnTo>
                  <a:lnTo>
                    <a:pt x="351235" y="264652"/>
                  </a:lnTo>
                  <a:lnTo>
                    <a:pt x="190262" y="264652"/>
                  </a:lnTo>
                  <a:lnTo>
                    <a:pt x="152162" y="204670"/>
                  </a:lnTo>
                  <a:lnTo>
                    <a:pt x="103585" y="129454"/>
                  </a:lnTo>
                  <a:lnTo>
                    <a:pt x="254079" y="129454"/>
                  </a:lnTo>
                  <a:lnTo>
                    <a:pt x="216932" y="196101"/>
                  </a:lnTo>
                  <a:cubicBezTo>
                    <a:pt x="215979" y="197053"/>
                    <a:pt x="215979" y="198957"/>
                    <a:pt x="215979" y="199909"/>
                  </a:cubicBezTo>
                  <a:cubicBezTo>
                    <a:pt x="215979" y="202766"/>
                    <a:pt x="217885" y="205622"/>
                    <a:pt x="220742" y="207526"/>
                  </a:cubicBezTo>
                  <a:close/>
                  <a:moveTo>
                    <a:pt x="90249" y="137070"/>
                  </a:moveTo>
                  <a:lnTo>
                    <a:pt x="166449" y="256083"/>
                  </a:lnTo>
                  <a:lnTo>
                    <a:pt x="176927" y="273221"/>
                  </a:lnTo>
                  <a:lnTo>
                    <a:pt x="122635" y="373192"/>
                  </a:lnTo>
                  <a:lnTo>
                    <a:pt x="103585" y="408420"/>
                  </a:lnTo>
                  <a:lnTo>
                    <a:pt x="15954" y="272269"/>
                  </a:lnTo>
                  <a:lnTo>
                    <a:pt x="90249" y="137070"/>
                  </a:lnTo>
                  <a:close/>
                  <a:moveTo>
                    <a:pt x="116919" y="416037"/>
                  </a:moveTo>
                  <a:lnTo>
                    <a:pt x="191215" y="280838"/>
                  </a:lnTo>
                  <a:lnTo>
                    <a:pt x="327422" y="280838"/>
                  </a:lnTo>
                  <a:lnTo>
                    <a:pt x="352187" y="280838"/>
                  </a:lnTo>
                  <a:lnTo>
                    <a:pt x="286465" y="400804"/>
                  </a:lnTo>
                  <a:lnTo>
                    <a:pt x="249317" y="340821"/>
                  </a:lnTo>
                  <a:cubicBezTo>
                    <a:pt x="248365" y="339869"/>
                    <a:pt x="247412" y="338917"/>
                    <a:pt x="246460" y="337965"/>
                  </a:cubicBezTo>
                  <a:cubicBezTo>
                    <a:pt x="243602" y="337012"/>
                    <a:pt x="240744" y="337012"/>
                    <a:pt x="237887" y="337965"/>
                  </a:cubicBezTo>
                  <a:cubicBezTo>
                    <a:pt x="234077" y="340821"/>
                    <a:pt x="233124" y="345581"/>
                    <a:pt x="235029" y="350342"/>
                  </a:cubicBezTo>
                  <a:lnTo>
                    <a:pt x="275035" y="416037"/>
                  </a:lnTo>
                  <a:lnTo>
                    <a:pt x="116919" y="416037"/>
                  </a:lnTo>
                  <a:close/>
                </a:path>
              </a:pathLst>
            </a:custGeom>
            <a:gradFill>
              <a:gsLst>
                <a:gs pos="0">
                  <a:srgbClr val="6A9D56"/>
                </a:gs>
                <a:gs pos="60540">
                  <a:srgbClr val="2D8784"/>
                </a:gs>
                <a:gs pos="100000">
                  <a:srgbClr val="263D94"/>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48">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1931647" y="1442165"/>
            <a:ext cx="8304897" cy="70788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600" b="1" i="0" u="none" strike="noStrike" cap="none">
                <a:solidFill>
                  <a:srgbClr val="7CACD2"/>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1931647" y="1442165"/>
            <a:ext cx="8304897" cy="707886"/>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4600" b="1" i="0" u="none" strike="noStrike" cap="none">
                <a:solidFill>
                  <a:srgbClr val="7CACD2"/>
                </a:solidFill>
                <a:latin typeface="Open Sans"/>
                <a:ea typeface="Open Sans"/>
                <a:cs typeface="Open Sans"/>
                <a:sym typeface="Open Sans"/>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 name="Google Shape;12;p63"/>
          <p:cNvSpPr txBox="1">
            <a:spLocks noGrp="1"/>
          </p:cNvSpPr>
          <p:nvPr>
            <p:ph type="ftr" idx="11"/>
          </p:nvPr>
        </p:nvSpPr>
        <p:spPr>
          <a:xfrm>
            <a:off x="4137184" y="6394181"/>
            <a:ext cx="3893820" cy="316586"/>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2048"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9pPr>
          </a:lstStyle>
          <a:p>
            <a:endParaRPr/>
          </a:p>
        </p:txBody>
      </p:sp>
      <p:sp>
        <p:nvSpPr>
          <p:cNvPr id="13" name="Google Shape;13;p63"/>
          <p:cNvSpPr txBox="1">
            <a:spLocks noGrp="1"/>
          </p:cNvSpPr>
          <p:nvPr>
            <p:ph type="dt" idx="10"/>
          </p:nvPr>
        </p:nvSpPr>
        <p:spPr>
          <a:xfrm>
            <a:off x="608410" y="6394181"/>
            <a:ext cx="2798683" cy="31658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2048"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9pPr>
          </a:lstStyle>
          <a:p>
            <a:endParaRPr/>
          </a:p>
        </p:txBody>
      </p:sp>
      <p:sp>
        <p:nvSpPr>
          <p:cNvPr id="14" name="Google Shape;14;p63"/>
          <p:cNvSpPr txBox="1">
            <a:spLocks noGrp="1"/>
          </p:cNvSpPr>
          <p:nvPr>
            <p:ph type="sldNum" idx="12"/>
          </p:nvPr>
        </p:nvSpPr>
        <p:spPr>
          <a:xfrm>
            <a:off x="8761095" y="6394182"/>
            <a:ext cx="2798683" cy="31658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2048" b="0" i="0" u="none" strike="noStrike" cap="none">
                <a:solidFill>
                  <a:srgbClr val="888888"/>
                </a:solidFill>
                <a:latin typeface="Calibri"/>
                <a:ea typeface="Calibri"/>
                <a:cs typeface="Calibri"/>
                <a:sym typeface="Calibri"/>
              </a:defRPr>
            </a:lvl1pPr>
            <a:lvl2pPr marL="0" marR="0" lvl="1" indent="0" algn="r" rtl="0">
              <a:spcBef>
                <a:spcPts val="0"/>
              </a:spcBef>
              <a:buNone/>
              <a:defRPr sz="2048" b="0" i="0" u="none" strike="noStrike" cap="none">
                <a:solidFill>
                  <a:srgbClr val="888888"/>
                </a:solidFill>
                <a:latin typeface="Calibri"/>
                <a:ea typeface="Calibri"/>
                <a:cs typeface="Calibri"/>
                <a:sym typeface="Calibri"/>
              </a:defRPr>
            </a:lvl2pPr>
            <a:lvl3pPr marL="0" marR="0" lvl="2" indent="0" algn="r" rtl="0">
              <a:spcBef>
                <a:spcPts val="0"/>
              </a:spcBef>
              <a:buNone/>
              <a:defRPr sz="2048" b="0" i="0" u="none" strike="noStrike" cap="none">
                <a:solidFill>
                  <a:srgbClr val="888888"/>
                </a:solidFill>
                <a:latin typeface="Calibri"/>
                <a:ea typeface="Calibri"/>
                <a:cs typeface="Calibri"/>
                <a:sym typeface="Calibri"/>
              </a:defRPr>
            </a:lvl3pPr>
            <a:lvl4pPr marL="0" marR="0" lvl="3" indent="0" algn="r" rtl="0">
              <a:spcBef>
                <a:spcPts val="0"/>
              </a:spcBef>
              <a:buNone/>
              <a:defRPr sz="2048" b="0" i="0" u="none" strike="noStrike" cap="none">
                <a:solidFill>
                  <a:srgbClr val="888888"/>
                </a:solidFill>
                <a:latin typeface="Calibri"/>
                <a:ea typeface="Calibri"/>
                <a:cs typeface="Calibri"/>
                <a:sym typeface="Calibri"/>
              </a:defRPr>
            </a:lvl4pPr>
            <a:lvl5pPr marL="0" marR="0" lvl="4" indent="0" algn="r" rtl="0">
              <a:spcBef>
                <a:spcPts val="0"/>
              </a:spcBef>
              <a:buNone/>
              <a:defRPr sz="2048" b="0" i="0" u="none" strike="noStrike" cap="none">
                <a:solidFill>
                  <a:srgbClr val="888888"/>
                </a:solidFill>
                <a:latin typeface="Calibri"/>
                <a:ea typeface="Calibri"/>
                <a:cs typeface="Calibri"/>
                <a:sym typeface="Calibri"/>
              </a:defRPr>
            </a:lvl5pPr>
            <a:lvl6pPr marL="0" marR="0" lvl="5" indent="0" algn="r" rtl="0">
              <a:spcBef>
                <a:spcPts val="0"/>
              </a:spcBef>
              <a:buNone/>
              <a:defRPr sz="2048" b="0" i="0" u="none" strike="noStrike" cap="none">
                <a:solidFill>
                  <a:srgbClr val="888888"/>
                </a:solidFill>
                <a:latin typeface="Calibri"/>
                <a:ea typeface="Calibri"/>
                <a:cs typeface="Calibri"/>
                <a:sym typeface="Calibri"/>
              </a:defRPr>
            </a:lvl6pPr>
            <a:lvl7pPr marL="0" marR="0" lvl="6" indent="0" algn="r" rtl="0">
              <a:spcBef>
                <a:spcPts val="0"/>
              </a:spcBef>
              <a:buNone/>
              <a:defRPr sz="2048" b="0" i="0" u="none" strike="noStrike" cap="none">
                <a:solidFill>
                  <a:srgbClr val="888888"/>
                </a:solidFill>
                <a:latin typeface="Calibri"/>
                <a:ea typeface="Calibri"/>
                <a:cs typeface="Calibri"/>
                <a:sym typeface="Calibri"/>
              </a:defRPr>
            </a:lvl7pPr>
            <a:lvl8pPr marL="0" marR="0" lvl="7" indent="0" algn="r" rtl="0">
              <a:spcBef>
                <a:spcPts val="0"/>
              </a:spcBef>
              <a:buNone/>
              <a:defRPr sz="2048" b="0" i="0" u="none" strike="noStrike" cap="none">
                <a:solidFill>
                  <a:srgbClr val="888888"/>
                </a:solidFill>
                <a:latin typeface="Calibri"/>
                <a:ea typeface="Calibri"/>
                <a:cs typeface="Calibri"/>
                <a:sym typeface="Calibri"/>
              </a:defRPr>
            </a:lvl8pPr>
            <a:lvl9pPr marL="0" marR="0" lvl="8" indent="0" algn="r" rtl="0">
              <a:spcBef>
                <a:spcPts val="0"/>
              </a:spcBef>
              <a:buNone/>
              <a:defRPr sz="2048"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Google Shape;28;p65"/>
          <p:cNvSpPr txBox="1">
            <a:spLocks noGrp="1"/>
          </p:cNvSpPr>
          <p:nvPr>
            <p:ph type="title"/>
          </p:nvPr>
        </p:nvSpPr>
        <p:spPr>
          <a:xfrm>
            <a:off x="836385" y="366576"/>
            <a:ext cx="10495423" cy="132775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65"/>
          <p:cNvSpPr txBox="1">
            <a:spLocks noGrp="1"/>
          </p:cNvSpPr>
          <p:nvPr>
            <p:ph type="body" idx="1"/>
          </p:nvPr>
        </p:nvSpPr>
        <p:spPr>
          <a:xfrm>
            <a:off x="836385" y="1829996"/>
            <a:ext cx="10495423" cy="436283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65"/>
          <p:cNvSpPr txBox="1">
            <a:spLocks noGrp="1"/>
          </p:cNvSpPr>
          <p:nvPr>
            <p:ph type="dt" idx="10"/>
          </p:nvPr>
        </p:nvSpPr>
        <p:spPr>
          <a:xfrm>
            <a:off x="836384" y="6373225"/>
            <a:ext cx="2738564" cy="3651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366">
                <a:solidFill>
                  <a:srgbClr val="888888"/>
                </a:solidFill>
                <a:latin typeface="Calibri"/>
                <a:ea typeface="Calibri"/>
                <a:cs typeface="Calibri"/>
                <a:sym typeface="Calibri"/>
              </a:defRPr>
            </a:lvl1pPr>
            <a:lvl2pPr marR="0" lvl="1"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9pPr>
          </a:lstStyle>
          <a:p>
            <a:endParaRPr/>
          </a:p>
        </p:txBody>
      </p:sp>
      <p:sp>
        <p:nvSpPr>
          <p:cNvPr id="31" name="Google Shape;31;p65"/>
          <p:cNvSpPr txBox="1">
            <a:spLocks noGrp="1"/>
          </p:cNvSpPr>
          <p:nvPr>
            <p:ph type="ftr" idx="11"/>
          </p:nvPr>
        </p:nvSpPr>
        <p:spPr>
          <a:xfrm>
            <a:off x="4030173" y="6373225"/>
            <a:ext cx="4107848" cy="3651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66">
                <a:solidFill>
                  <a:srgbClr val="888888"/>
                </a:solidFill>
                <a:latin typeface="Calibri"/>
                <a:ea typeface="Calibri"/>
                <a:cs typeface="Calibri"/>
                <a:sym typeface="Calibri"/>
              </a:defRPr>
            </a:lvl1pPr>
            <a:lvl2pPr marR="0" lvl="1"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48" b="0" i="0" u="none" strike="noStrike" cap="none">
                <a:solidFill>
                  <a:schemeClr val="dk1"/>
                </a:solidFill>
                <a:latin typeface="Calibri"/>
                <a:ea typeface="Calibri"/>
                <a:cs typeface="Calibri"/>
                <a:sym typeface="Calibri"/>
              </a:defRPr>
            </a:lvl9pPr>
          </a:lstStyle>
          <a:p>
            <a:endParaRPr/>
          </a:p>
        </p:txBody>
      </p:sp>
      <p:sp>
        <p:nvSpPr>
          <p:cNvPr id="32" name="Google Shape;32;p65"/>
          <p:cNvSpPr txBox="1">
            <a:spLocks noGrp="1"/>
          </p:cNvSpPr>
          <p:nvPr>
            <p:ph type="sldNum" idx="12"/>
          </p:nvPr>
        </p:nvSpPr>
        <p:spPr>
          <a:xfrm>
            <a:off x="8593243" y="6373225"/>
            <a:ext cx="2738564" cy="3651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66">
                <a:solidFill>
                  <a:srgbClr val="888888"/>
                </a:solidFill>
                <a:latin typeface="Calibri"/>
                <a:ea typeface="Calibri"/>
                <a:cs typeface="Calibri"/>
                <a:sym typeface="Calibri"/>
              </a:defRPr>
            </a:lvl1pPr>
            <a:lvl2pPr marL="0" marR="0" lvl="1" indent="0" algn="r" rtl="0">
              <a:spcBef>
                <a:spcPts val="0"/>
              </a:spcBef>
              <a:buNone/>
              <a:defRPr sz="1366">
                <a:solidFill>
                  <a:srgbClr val="888888"/>
                </a:solidFill>
                <a:latin typeface="Calibri"/>
                <a:ea typeface="Calibri"/>
                <a:cs typeface="Calibri"/>
                <a:sym typeface="Calibri"/>
              </a:defRPr>
            </a:lvl2pPr>
            <a:lvl3pPr marL="0" marR="0" lvl="2" indent="0" algn="r" rtl="0">
              <a:spcBef>
                <a:spcPts val="0"/>
              </a:spcBef>
              <a:buNone/>
              <a:defRPr sz="1366">
                <a:solidFill>
                  <a:srgbClr val="888888"/>
                </a:solidFill>
                <a:latin typeface="Calibri"/>
                <a:ea typeface="Calibri"/>
                <a:cs typeface="Calibri"/>
                <a:sym typeface="Calibri"/>
              </a:defRPr>
            </a:lvl3pPr>
            <a:lvl4pPr marL="0" marR="0" lvl="3" indent="0" algn="r" rtl="0">
              <a:spcBef>
                <a:spcPts val="0"/>
              </a:spcBef>
              <a:buNone/>
              <a:defRPr sz="1366">
                <a:solidFill>
                  <a:srgbClr val="888888"/>
                </a:solidFill>
                <a:latin typeface="Calibri"/>
                <a:ea typeface="Calibri"/>
                <a:cs typeface="Calibri"/>
                <a:sym typeface="Calibri"/>
              </a:defRPr>
            </a:lvl4pPr>
            <a:lvl5pPr marL="0" marR="0" lvl="4" indent="0" algn="r" rtl="0">
              <a:spcBef>
                <a:spcPts val="0"/>
              </a:spcBef>
              <a:buNone/>
              <a:defRPr sz="1366">
                <a:solidFill>
                  <a:srgbClr val="888888"/>
                </a:solidFill>
                <a:latin typeface="Calibri"/>
                <a:ea typeface="Calibri"/>
                <a:cs typeface="Calibri"/>
                <a:sym typeface="Calibri"/>
              </a:defRPr>
            </a:lvl5pPr>
            <a:lvl6pPr marL="0" marR="0" lvl="5" indent="0" algn="r" rtl="0">
              <a:spcBef>
                <a:spcPts val="0"/>
              </a:spcBef>
              <a:buNone/>
              <a:defRPr sz="1366">
                <a:solidFill>
                  <a:srgbClr val="888888"/>
                </a:solidFill>
                <a:latin typeface="Calibri"/>
                <a:ea typeface="Calibri"/>
                <a:cs typeface="Calibri"/>
                <a:sym typeface="Calibri"/>
              </a:defRPr>
            </a:lvl6pPr>
            <a:lvl7pPr marL="0" marR="0" lvl="6" indent="0" algn="r" rtl="0">
              <a:spcBef>
                <a:spcPts val="0"/>
              </a:spcBef>
              <a:buNone/>
              <a:defRPr sz="1366">
                <a:solidFill>
                  <a:srgbClr val="888888"/>
                </a:solidFill>
                <a:latin typeface="Calibri"/>
                <a:ea typeface="Calibri"/>
                <a:cs typeface="Calibri"/>
                <a:sym typeface="Calibri"/>
              </a:defRPr>
            </a:lvl7pPr>
            <a:lvl8pPr marL="0" marR="0" lvl="7" indent="0" algn="r" rtl="0">
              <a:spcBef>
                <a:spcPts val="0"/>
              </a:spcBef>
              <a:buNone/>
              <a:defRPr sz="1366">
                <a:solidFill>
                  <a:srgbClr val="888888"/>
                </a:solidFill>
                <a:latin typeface="Calibri"/>
                <a:ea typeface="Calibri"/>
                <a:cs typeface="Calibri"/>
                <a:sym typeface="Calibri"/>
              </a:defRPr>
            </a:lvl8pPr>
            <a:lvl9pPr marL="0" marR="0" lvl="8" indent="0" algn="r" rtl="0">
              <a:spcBef>
                <a:spcPts val="0"/>
              </a:spcBef>
              <a:buNone/>
              <a:defRPr sz="1366">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creativecommons.org/licenses/by-sa/4.0/?ref=chooser-v1"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6ImFBrRuGG0?feature=oembed" TargetMode="Externa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mediacenter.ibm.com/media/Atea%20+%20IBM:%20Setting%C3%A2%C2%80%C2%8B%20the%20industry%20standard%20for%20seafood%C3%A2%C2%80%C2%8B%20%C3%A2%C2%80%C2%8Bproducts%20with%20blockchain/1_6xdqoo4x" TargetMode="Externa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upload.wikimedia.org/wikipedia/en/2/24/WWF_logo.svg"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s://www.google.com/url?sa=i&amp;url=https%3A%2F%2Ffishcoin.co%2F&amp;psig=AOvVaw1sFFk2H9DjN8Wx3mVbhzX6&amp;ust=1692447824358000&amp;source=images&amp;cd=vfe&amp;opi=89978449&amp;ved=0CBIQjhxqFwoTCIDG_MyZ5oADFQAAAAAdAAAAABAJ" TargetMode="Externa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carrefour.com/en"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hyperlink" Target="https://www.carrefour.com/en/news/2022/carrefourbioblockchai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placidovolpone.it/en/" TargetMode="External"/><Relationship Id="rId5" Type="http://schemas.openxmlformats.org/officeDocument/2006/relationships/image" Target="../media/image34.jpe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s://www.theguardian.com/uk-news/2013/oct/22/horsemeat-scandal-guardian-investigation-public-secrecy" TargetMode="Externa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hyperlink" Target="https://www.google.com/url?sa=i&amp;url=https%3A%2F%2Fmoyeecoffee.ie%2F&amp;psig=AOvVaw37FdnD0mxwZhqhgNAbc2Di&amp;ust=1692701868267000&amp;source=images&amp;cd=vfe&amp;opi=89978449&amp;ved=0CBIQjhxqFwoTCLimkf_L7YADFQAAAAAdAAAAABAl" TargetMode="Externa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hyperlink" Target="https://wemakegood.ie/cdn/shop/products/Semira_Burjajo-_sorting_woman_1200x_92228584-0c42-4bd6-9e08-39b56ad7b004.webp?v=1672851193&amp;width=1445" TargetMode="Externa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s://www.linkedin.com/pulse/why-i-started-moyee-coffee-ireland-killian-stokes/" TargetMode="Externa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hyperlink" Target="https://www.weforum.org/press/2018/04/busting-the-blockchain-hype-how-to-tell-if-distributed-ledger-technology-is-right-for-you/"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8" Type="http://schemas.openxmlformats.org/officeDocument/2006/relationships/hyperlink" Target="https://papers.ssrn.com/sol3/papers.cfm?abstract_id=3028164" TargetMode="External"/><Relationship Id="rId13" Type="http://schemas.openxmlformats.org/officeDocument/2006/relationships/hyperlink" Target="https://www.frontiersin.org/articles/10.3389/fbloc.2020.00007/full" TargetMode="External"/><Relationship Id="rId3" Type="http://schemas.openxmlformats.org/officeDocument/2006/relationships/hyperlink" Target="https://www.undp.org/sites/g/files/zskgke326/files/2021-11/UNDP-Blockchain-for-Agri-Food-Traceability.pdf" TargetMode="External"/><Relationship Id="rId7" Type="http://schemas.openxmlformats.org/officeDocument/2006/relationships/hyperlink" Target="https://www.researchgate.net/publication/343090613_Improving_Farmers'_Participation_in_Agri_Supply_Chains_with_Blockchain_and_Smart_Contracts" TargetMode="External"/><Relationship Id="rId12" Type="http://schemas.openxmlformats.org/officeDocument/2006/relationships/hyperlink" Target="https://www.mdpi.com/2077-0472/12/1/40" TargetMode="External"/><Relationship Id="rId17" Type="http://schemas.openxmlformats.org/officeDocument/2006/relationships/image" Target="../media/image4.png"/><Relationship Id="rId2" Type="http://schemas.openxmlformats.org/officeDocument/2006/relationships/notesSlide" Target="../notesSlides/notesSlide58.xml"/><Relationship Id="rId16" Type="http://schemas.openxmlformats.org/officeDocument/2006/relationships/hyperlink" Target="https://www.researchgate.net/publication/335290647_The_Rise_of_Blockchain_Technology_in_Agriculture_and_Food_Supply_Chains/fulltext/5d5cb986299bf1b97cfa281c/The-Rise-of-Blockchain-Technology-in-Agriculture-and-Food-Supply-Chains.pdf" TargetMode="External"/><Relationship Id="rId1" Type="http://schemas.openxmlformats.org/officeDocument/2006/relationships/slideLayout" Target="../slideLayouts/slideLayout1.xml"/><Relationship Id="rId6" Type="http://schemas.openxmlformats.org/officeDocument/2006/relationships/hyperlink" Target="https://www.nature.com/articles/s41599-023-01658-2.pdf" TargetMode="External"/><Relationship Id="rId11" Type="http://schemas.openxmlformats.org/officeDocument/2006/relationships/hyperlink" Target="https://www.mdpi.com/2077-0472/13/6/1173" TargetMode="External"/><Relationship Id="rId5" Type="http://schemas.openxmlformats.org/officeDocument/2006/relationships/hyperlink" Target="https://www.sciencedirect.com/science/article/pii/S2772390922000609" TargetMode="External"/><Relationship Id="rId15" Type="http://schemas.openxmlformats.org/officeDocument/2006/relationships/hyperlink" Target="https://www.mdpi.com/2071-1050/14/6/3321" TargetMode="External"/><Relationship Id="rId10" Type="http://schemas.openxmlformats.org/officeDocument/2006/relationships/hyperlink" Target="https://www.researchpublish.com/upload/book/The%20Role%20of%20Blockchain-04122021-1.pdf" TargetMode="External"/><Relationship Id="rId4" Type="http://schemas.openxmlformats.org/officeDocument/2006/relationships/hyperlink" Target="https://www.sciencedirect.com/science/article/abs/pii/S0959652620347752" TargetMode="External"/><Relationship Id="rId9" Type="http://schemas.openxmlformats.org/officeDocument/2006/relationships/hyperlink" Target="http://ieomsociety.org/pilsen2019/papers/256.pdf" TargetMode="External"/><Relationship Id="rId14" Type="http://schemas.openxmlformats.org/officeDocument/2006/relationships/hyperlink" Target="https://www.pwc.com/gx/en/services/sustainability/building-blockchains-for-the-earth.html"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arxiv.org/pdf/2212.03302" TargetMode="External"/><Relationship Id="rId3" Type="http://schemas.openxmlformats.org/officeDocument/2006/relationships/image" Target="../media/image4.png"/><Relationship Id="rId7" Type="http://schemas.openxmlformats.org/officeDocument/2006/relationships/hyperlink" Target="https://www.sciencedirect.com/science/article/abs/pii/S026483772100260X"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hyperlink" Target="https://www.mdpi.com/1424-8220/23/11/5342" TargetMode="External"/><Relationship Id="rId5" Type="http://schemas.openxmlformats.org/officeDocument/2006/relationships/hyperlink" Target="https://www.frontiersin.org/articles/10.3389/fbloc.2021.653128/full" TargetMode="External"/><Relationship Id="rId10" Type="http://schemas.openxmlformats.org/officeDocument/2006/relationships/hyperlink" Target="https://www.knowledgehut.com/blog/blockchain/blockchain-technology-in-agriculture#what-are-the%C2%A0challenges-of-blockchain-technology%C2%A0in%C2%A0agriculture?%C2%A0" TargetMode="External"/><Relationship Id="rId4" Type="http://schemas.openxmlformats.org/officeDocument/2006/relationships/hyperlink" Target="https://onlinelibrary.wiley.com/doi/abs/10.1002/bse.2882" TargetMode="External"/><Relationship Id="rId9" Type="http://schemas.openxmlformats.org/officeDocument/2006/relationships/hyperlink" Target="https://www.fao.org/fao-stories/article/en/c/159931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generationblockchain.eu/bachelors-curriculum-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AE138943-35EB-F8A4-9BDB-2FC7DEA15CE7}"/>
              </a:ext>
            </a:extLst>
          </p:cNvPr>
          <p:cNvPicPr>
            <a:picLocks noGrp="1" noChangeAspect="1"/>
          </p:cNvPicPr>
          <p:nvPr>
            <p:ph type="pic" sz="quarter" idx="44"/>
          </p:nvPr>
        </p:nvPicPr>
        <p:blipFill>
          <a:blip r:embed="rId3"/>
          <a:srcRect t="19078" b="19078"/>
          <a:stretch>
            <a:fillRect/>
          </a:stretch>
        </p:blipFill>
        <p:spPr/>
      </p:pic>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9"/>
          </p:nvPr>
        </p:nvSpPr>
        <p:spPr>
          <a:xfrm>
            <a:off x="856634" y="4059664"/>
            <a:ext cx="3328714" cy="758558"/>
          </a:xfrm>
          <a:prstGeom prst="rect">
            <a:avLst/>
          </a:prstGeom>
        </p:spPr>
        <p:txBody>
          <a:bodyPr spcFirstLastPara="1" wrap="square" lIns="91262" tIns="45631" rIns="91262" bIns="45631" anchor="ctr" anchorCtr="0">
            <a:noAutofit/>
          </a:bodyPr>
          <a:lstStyle/>
          <a:p>
            <a:r>
              <a:rPr lang="en-IE" b="0" dirty="0">
                <a:latin typeface="Calibri"/>
                <a:ea typeface="Open Sans"/>
                <a:cs typeface="Calibri"/>
              </a:rPr>
              <a:t>Module </a:t>
            </a:r>
            <a:r>
              <a:rPr lang="en-GB" b="0" dirty="0">
                <a:latin typeface="Calibri"/>
                <a:ea typeface="Open Sans"/>
                <a:cs typeface="Calibri"/>
              </a:rPr>
              <a:t>3</a:t>
            </a:r>
            <a:endParaRPr lang="en-IE" b="0" dirty="0">
              <a:latin typeface="Calibri"/>
              <a:ea typeface="Open Sans"/>
              <a:cs typeface="Calibri"/>
            </a:endParaRP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21"/>
          </p:nvPr>
        </p:nvSpPr>
        <p:spPr>
          <a:xfrm>
            <a:off x="755798" y="4945404"/>
            <a:ext cx="7521428" cy="1036198"/>
          </a:xfrm>
          <a:prstGeom prst="rect">
            <a:avLst/>
          </a:prstGeom>
        </p:spPr>
        <p:txBody>
          <a:bodyPr spcFirstLastPara="1" wrap="square" lIns="91262" tIns="45631" rIns="91262" bIns="45631" anchor="t" anchorCtr="0">
            <a:noAutofit/>
          </a:bodyPr>
          <a:lstStyle/>
          <a:p>
            <a:r>
              <a:rPr lang="en-GB" sz="3200" dirty="0">
                <a:solidFill>
                  <a:schemeClr val="tx1"/>
                </a:solidFill>
                <a:latin typeface="Calibri"/>
                <a:ea typeface="Calibri"/>
                <a:cs typeface="Calibri"/>
                <a:sym typeface="Calibri"/>
              </a:rPr>
              <a:t>How To Use Blockchain Technology Within The Agrifood Sector</a:t>
            </a:r>
            <a:endParaRPr lang="en-US" sz="3200" dirty="0">
              <a:latin typeface="Calibri"/>
              <a:cs typeface="Calibri"/>
            </a:endParaRPr>
          </a:p>
        </p:txBody>
      </p:sp>
      <p:pic>
        <p:nvPicPr>
          <p:cNvPr id="3" name="Picture 2">
            <a:extLst>
              <a:ext uri="{FF2B5EF4-FFF2-40B4-BE49-F238E27FC236}">
                <a16:creationId xmlns:a16="http://schemas.microsoft.com/office/drawing/2014/main" id="{C6CF9F77-6E02-64A3-912C-00E50FED23D0}"/>
              </a:ext>
            </a:extLst>
          </p:cNvPr>
          <p:cNvPicPr>
            <a:picLocks noChangeAspect="1"/>
          </p:cNvPicPr>
          <p:nvPr/>
        </p:nvPicPr>
        <p:blipFill>
          <a:blip r:embed="rId4"/>
          <a:stretch>
            <a:fillRect/>
          </a:stretch>
        </p:blipFill>
        <p:spPr>
          <a:xfrm>
            <a:off x="10232426" y="5463503"/>
            <a:ext cx="1634896" cy="342187"/>
          </a:xfrm>
          <a:prstGeom prst="rect">
            <a:avLst/>
          </a:prstGeom>
        </p:spPr>
      </p:pic>
      <p:sp>
        <p:nvSpPr>
          <p:cNvPr id="2" name="Rectangle 1">
            <a:extLst>
              <a:ext uri="{FF2B5EF4-FFF2-40B4-BE49-F238E27FC236}">
                <a16:creationId xmlns:a16="http://schemas.microsoft.com/office/drawing/2014/main" id="{88E442B3-A872-5CDC-8AAA-23E2E617B8DC}"/>
              </a:ext>
            </a:extLst>
          </p:cNvPr>
          <p:cNvSpPr>
            <a:spLocks noChangeArrowheads="1"/>
          </p:cNvSpPr>
          <p:nvPr/>
        </p:nvSpPr>
        <p:spPr bwMode="auto">
          <a:xfrm>
            <a:off x="755797" y="6060368"/>
            <a:ext cx="3174073" cy="5990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2" tIns="45631" rIns="91262" bIns="456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2662" fontAlgn="ctr">
              <a:buClrTx/>
            </a:pPr>
            <a:r>
              <a:rPr lang="en-US" altLang="en-US" sz="1098" dirty="0">
                <a:solidFill>
                  <a:srgbClr val="333333"/>
                </a:solidFill>
                <a:latin typeface="Source Sans Pro" panose="020B0503030403020204" pitchFamily="34" charset="0"/>
              </a:rPr>
              <a:t>Blockchain for </a:t>
            </a:r>
            <a:r>
              <a:rPr lang="en-US" altLang="en-US" sz="1098" dirty="0" err="1">
                <a:solidFill>
                  <a:srgbClr val="333333"/>
                </a:solidFill>
                <a:latin typeface="Source Sans Pro" panose="020B0503030403020204" pitchFamily="34" charset="0"/>
              </a:rPr>
              <a:t>AgriFood</a:t>
            </a:r>
            <a:r>
              <a:rPr lang="en-US" altLang="en-US" sz="1098" dirty="0">
                <a:solidFill>
                  <a:srgbClr val="333333"/>
                </a:solidFill>
                <a:latin typeface="Source Sans Pro" panose="020B0503030403020204" pitchFamily="34" charset="0"/>
              </a:rPr>
              <a:t> Open Educational Resources © 2023/2024 by Blockchain for </a:t>
            </a:r>
            <a:r>
              <a:rPr lang="en-US" altLang="en-US" sz="1098" dirty="0" err="1">
                <a:solidFill>
                  <a:srgbClr val="333333"/>
                </a:solidFill>
                <a:latin typeface="Source Sans Pro" panose="020B0503030403020204" pitchFamily="34" charset="0"/>
              </a:rPr>
              <a:t>AgriFood</a:t>
            </a:r>
            <a:r>
              <a:rPr lang="en-US" altLang="en-US" sz="1098" dirty="0">
                <a:solidFill>
                  <a:srgbClr val="333333"/>
                </a:solidFill>
                <a:latin typeface="Source Sans Pro" panose="020B0503030403020204" pitchFamily="34" charset="0"/>
              </a:rPr>
              <a:t> Consortium is licensed under </a:t>
            </a:r>
            <a:r>
              <a:rPr lang="en-US" altLang="en-US" sz="1098" dirty="0">
                <a:solidFill>
                  <a:srgbClr val="D14500"/>
                </a:solidFill>
                <a:latin typeface="Source Sans Pro" panose="020B0503030403020204" pitchFamily="34" charset="0"/>
                <a:hlinkClick r:id="rId5"/>
              </a:rPr>
              <a:t>CC BY-SA 4.0  </a:t>
            </a:r>
            <a:r>
              <a:rPr lang="en-US" altLang="en-US" sz="1098" dirty="0">
                <a:solidFill>
                  <a:srgbClr val="D14500"/>
                </a:solidFill>
                <a:latin typeface="Source Sans Pro" panose="020B0503030403020204" pitchFamily="34" charset="0"/>
              </a:rPr>
              <a:t>  </a:t>
            </a:r>
            <a:r>
              <a:rPr lang="en-US" altLang="en-US" sz="699" dirty="0"/>
              <a:t> </a:t>
            </a:r>
            <a:endParaRPr lang="en-US" altLang="en-US" sz="1597" dirty="0"/>
          </a:p>
        </p:txBody>
      </p:sp>
      <p:sp>
        <p:nvSpPr>
          <p:cNvPr id="4" name="AutoShape 2">
            <a:hlinkClick r:id="rId5"/>
            <a:extLst>
              <a:ext uri="{FF2B5EF4-FFF2-40B4-BE49-F238E27FC236}">
                <a16:creationId xmlns:a16="http://schemas.microsoft.com/office/drawing/2014/main" id="{339E1A54-683E-B4D9-E751-8B128B16E4F2}"/>
              </a:ext>
            </a:extLst>
          </p:cNvPr>
          <p:cNvSpPr>
            <a:spLocks noChangeAspect="1" noChangeArrowheads="1"/>
          </p:cNvSpPr>
          <p:nvPr/>
        </p:nvSpPr>
        <p:spPr bwMode="auto">
          <a:xfrm flipV="1">
            <a:off x="6221198" y="3116798"/>
            <a:ext cx="49595" cy="456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62" tIns="45631" rIns="91262" bIns="45631" numCol="1" anchor="t" anchorCtr="0" compatLnSpc="1">
            <a:prstTxWarp prst="textNoShape">
              <a:avLst/>
            </a:prstTxWarp>
          </a:bodyPr>
          <a:lstStyle/>
          <a:p>
            <a:endParaRPr lang="en-GB" sz="1397"/>
          </a:p>
        </p:txBody>
      </p:sp>
      <p:sp>
        <p:nvSpPr>
          <p:cNvPr id="5" name="AutoShape 3">
            <a:extLst>
              <a:ext uri="{FF2B5EF4-FFF2-40B4-BE49-F238E27FC236}">
                <a16:creationId xmlns:a16="http://schemas.microsoft.com/office/drawing/2014/main" id="{D0D958A8-DADF-EAC1-6B69-A0F5E4A121B1}"/>
              </a:ext>
            </a:extLst>
          </p:cNvPr>
          <p:cNvSpPr>
            <a:spLocks noChangeAspect="1" noChangeArrowheads="1"/>
          </p:cNvSpPr>
          <p:nvPr/>
        </p:nvSpPr>
        <p:spPr bwMode="auto">
          <a:xfrm flipV="1">
            <a:off x="6492131" y="3116798"/>
            <a:ext cx="49595" cy="456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62" tIns="45631" rIns="91262" bIns="45631" numCol="1" anchor="t" anchorCtr="0" compatLnSpc="1">
            <a:prstTxWarp prst="textNoShape">
              <a:avLst/>
            </a:prstTxWarp>
          </a:bodyPr>
          <a:lstStyle/>
          <a:p>
            <a:endParaRPr lang="en-GB" sz="1397"/>
          </a:p>
        </p:txBody>
      </p:sp>
      <p:sp>
        <p:nvSpPr>
          <p:cNvPr id="6" name="AutoShape 4">
            <a:extLst>
              <a:ext uri="{FF2B5EF4-FFF2-40B4-BE49-F238E27FC236}">
                <a16:creationId xmlns:a16="http://schemas.microsoft.com/office/drawing/2014/main" id="{2CC850E7-F168-E277-0CC5-68ECD50CB8B8}"/>
              </a:ext>
            </a:extLst>
          </p:cNvPr>
          <p:cNvSpPr>
            <a:spLocks noChangeAspect="1" noChangeArrowheads="1"/>
          </p:cNvSpPr>
          <p:nvPr/>
        </p:nvSpPr>
        <p:spPr bwMode="auto">
          <a:xfrm flipV="1">
            <a:off x="6763062" y="3116798"/>
            <a:ext cx="49595" cy="456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62" tIns="45631" rIns="91262" bIns="45631" numCol="1" anchor="t" anchorCtr="0" compatLnSpc="1">
            <a:prstTxWarp prst="textNoShape">
              <a:avLst/>
            </a:prstTxWarp>
          </a:bodyPr>
          <a:lstStyle/>
          <a:p>
            <a:endParaRPr lang="en-GB" sz="1397"/>
          </a:p>
        </p:txBody>
      </p:sp>
      <p:pic>
        <p:nvPicPr>
          <p:cNvPr id="1030" name="Picture 6">
            <a:extLst>
              <a:ext uri="{FF2B5EF4-FFF2-40B4-BE49-F238E27FC236}">
                <a16:creationId xmlns:a16="http://schemas.microsoft.com/office/drawing/2014/main" id="{E73F898D-265E-578E-6EE5-37B6FF0515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5348" y="6249207"/>
            <a:ext cx="902116" cy="3156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0572C73-263F-0FE2-A4C0-5A22D34BB29D}"/>
              </a:ext>
            </a:extLst>
          </p:cNvPr>
          <p:cNvSpPr/>
          <p:nvPr/>
        </p:nvSpPr>
        <p:spPr>
          <a:xfrm>
            <a:off x="8553106" y="5805691"/>
            <a:ext cx="3314216" cy="899605"/>
          </a:xfrm>
          <a:prstGeom prst="rect">
            <a:avLst/>
          </a:prstGeom>
        </p:spPr>
        <p:txBody>
          <a:bodyPr wrap="square">
            <a:spAutoFit/>
          </a:bodyPr>
          <a:lstStyle/>
          <a:p>
            <a:pPr algn="just" defTabSz="181559" hangingPunct="0">
              <a:buClrTx/>
              <a:defRPr/>
            </a:pPr>
            <a:r>
              <a:rPr lang="en-US" sz="1049"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1049"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1049"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Tree>
    <p:extLst>
      <p:ext uri="{BB962C8B-B14F-4D97-AF65-F5344CB8AC3E}">
        <p14:creationId xmlns:p14="http://schemas.microsoft.com/office/powerpoint/2010/main" val="389429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11"/>
          <p:cNvSpPr txBox="1"/>
          <p:nvPr/>
        </p:nvSpPr>
        <p:spPr>
          <a:xfrm>
            <a:off x="224056" y="-1868274"/>
            <a:ext cx="11720077" cy="1260719"/>
          </a:xfrm>
          <a:prstGeom prst="rect">
            <a:avLst/>
          </a:prstGeom>
          <a:noFill/>
          <a:ln>
            <a:noFill/>
          </a:ln>
        </p:spPr>
        <p:txBody>
          <a:bodyPr spcFirstLastPara="1" wrap="square" lIns="104034" tIns="52001" rIns="104034" bIns="52001" anchor="t" anchorCtr="0">
            <a:spAutoFit/>
          </a:bodyPr>
          <a:lstStyle/>
          <a:p>
            <a:pPr>
              <a:buClr>
                <a:schemeClr val="dk1"/>
              </a:buClr>
            </a:pPr>
            <a:r>
              <a:rPr lang="en-GB" sz="3755">
                <a:solidFill>
                  <a:schemeClr val="lt1"/>
                </a:solidFill>
                <a:latin typeface="Calibri"/>
                <a:ea typeface="Calibri"/>
                <a:cs typeface="Calibri"/>
                <a:sym typeface="Calibri"/>
              </a:rPr>
              <a:t>DIGITALISATION OF THE SUPPLY CHAIN USING BLOCKCHAIN</a:t>
            </a:r>
            <a:endParaRPr sz="3755">
              <a:solidFill>
                <a:schemeClr val="lt1"/>
              </a:solidFill>
              <a:latin typeface="Calibri"/>
              <a:ea typeface="Calibri"/>
              <a:cs typeface="Calibri"/>
              <a:sym typeface="Calibri"/>
            </a:endParaRPr>
          </a:p>
        </p:txBody>
      </p:sp>
      <p:sp>
        <p:nvSpPr>
          <p:cNvPr id="267" name="Google Shape;267;p11"/>
          <p:cNvSpPr txBox="1"/>
          <p:nvPr/>
        </p:nvSpPr>
        <p:spPr>
          <a:xfrm>
            <a:off x="960913" y="7282624"/>
            <a:ext cx="8573626" cy="247497"/>
          </a:xfrm>
          <a:prstGeom prst="rect">
            <a:avLst/>
          </a:prstGeom>
          <a:noFill/>
          <a:ln>
            <a:noFill/>
          </a:ln>
        </p:spPr>
        <p:txBody>
          <a:bodyPr spcFirstLastPara="1" wrap="square" lIns="104034" tIns="104034" rIns="104034" bIns="104034" anchor="t" anchorCtr="0">
            <a:noAutofit/>
          </a:bodyPr>
          <a:lstStyle/>
          <a:p>
            <a:r>
              <a:rPr lang="sl-SI" sz="1366" dirty="0">
                <a:solidFill>
                  <a:srgbClr val="6AA84F"/>
                </a:solidFill>
                <a:latin typeface="Open Sans"/>
                <a:ea typeface="Open Sans"/>
                <a:cs typeface="Open Sans"/>
                <a:sym typeface="Open Sans"/>
              </a:rPr>
              <a:t> </a:t>
            </a:r>
            <a:endParaRPr sz="1366" dirty="0">
              <a:solidFill>
                <a:srgbClr val="6AA84F"/>
              </a:solidFill>
              <a:latin typeface="Open Sans"/>
              <a:ea typeface="Open Sans"/>
              <a:cs typeface="Open Sans"/>
              <a:sym typeface="Open Sans"/>
            </a:endParaRPr>
          </a:p>
        </p:txBody>
      </p:sp>
      <p:pic>
        <p:nvPicPr>
          <p:cNvPr id="268" name="Google Shape;268;p11"/>
          <p:cNvPicPr preferRelativeResize="0"/>
          <p:nvPr/>
        </p:nvPicPr>
        <p:blipFill>
          <a:blip r:embed="rId3">
            <a:alphaModFix/>
          </a:blip>
          <a:stretch>
            <a:fillRect/>
          </a:stretch>
        </p:blipFill>
        <p:spPr>
          <a:xfrm>
            <a:off x="173421" y="803729"/>
            <a:ext cx="11821350" cy="6015288"/>
          </a:xfrm>
          <a:prstGeom prst="rect">
            <a:avLst/>
          </a:prstGeom>
          <a:noFill/>
          <a:ln>
            <a:noFill/>
          </a:ln>
        </p:spPr>
      </p:pic>
      <p:pic>
        <p:nvPicPr>
          <p:cNvPr id="2" name="Google Shape;265;p11">
            <a:extLst>
              <a:ext uri="{FF2B5EF4-FFF2-40B4-BE49-F238E27FC236}">
                <a16:creationId xmlns:a16="http://schemas.microsoft.com/office/drawing/2014/main" id="{98B8B4B7-175A-FD16-F537-99A9BFB71E25}"/>
              </a:ext>
            </a:extLst>
          </p:cNvPr>
          <p:cNvPicPr preferRelativeResize="0"/>
          <p:nvPr/>
        </p:nvPicPr>
        <p:blipFill rotWithShape="1">
          <a:blip r:embed="rId4">
            <a:alphaModFix/>
          </a:blip>
          <a:srcRect/>
          <a:stretch/>
        </p:blipFill>
        <p:spPr>
          <a:xfrm>
            <a:off x="0" y="-18276"/>
            <a:ext cx="12168188" cy="1113651"/>
          </a:xfrm>
          <a:prstGeom prst="rect">
            <a:avLst/>
          </a:prstGeom>
          <a:noFill/>
          <a:ln>
            <a:noFill/>
          </a:ln>
        </p:spPr>
      </p:pic>
      <p:sp>
        <p:nvSpPr>
          <p:cNvPr id="3" name="Google Shape;247;p10">
            <a:extLst>
              <a:ext uri="{FF2B5EF4-FFF2-40B4-BE49-F238E27FC236}">
                <a16:creationId xmlns:a16="http://schemas.microsoft.com/office/drawing/2014/main" id="{D2B068C4-50BE-5B9D-3FB2-145EB6C4F7E5}"/>
              </a:ext>
            </a:extLst>
          </p:cNvPr>
          <p:cNvSpPr txBox="1"/>
          <p:nvPr/>
        </p:nvSpPr>
        <p:spPr>
          <a:xfrm>
            <a:off x="447997" y="224675"/>
            <a:ext cx="10029589"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BLOCKCHAIN AND SUPPLY CHAIN MANAGEMENT </a:t>
            </a:r>
            <a:endParaRPr sz="3755" dirty="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a:extLst>
            <a:ext uri="{FF2B5EF4-FFF2-40B4-BE49-F238E27FC236}">
              <a16:creationId xmlns:a16="http://schemas.microsoft.com/office/drawing/2014/main" id="{0569C581-272E-A682-712A-E3249F94B7C7}"/>
            </a:ext>
          </a:extLst>
        </p:cNvPr>
        <p:cNvGrpSpPr/>
        <p:nvPr/>
      </p:nvGrpSpPr>
      <p:grpSpPr>
        <a:xfrm>
          <a:off x="0" y="0"/>
          <a:ext cx="0" cy="0"/>
          <a:chOff x="0" y="0"/>
          <a:chExt cx="0" cy="0"/>
        </a:xfrm>
      </p:grpSpPr>
      <p:sp>
        <p:nvSpPr>
          <p:cNvPr id="266" name="Google Shape;266;p11">
            <a:extLst>
              <a:ext uri="{FF2B5EF4-FFF2-40B4-BE49-F238E27FC236}">
                <a16:creationId xmlns:a16="http://schemas.microsoft.com/office/drawing/2014/main" id="{329BB4F2-A0F5-DB17-2C30-8B7B5A01FFAE}"/>
              </a:ext>
            </a:extLst>
          </p:cNvPr>
          <p:cNvSpPr txBox="1"/>
          <p:nvPr/>
        </p:nvSpPr>
        <p:spPr>
          <a:xfrm>
            <a:off x="224056" y="-1868274"/>
            <a:ext cx="11720077" cy="1260719"/>
          </a:xfrm>
          <a:prstGeom prst="rect">
            <a:avLst/>
          </a:prstGeom>
          <a:noFill/>
          <a:ln>
            <a:noFill/>
          </a:ln>
        </p:spPr>
        <p:txBody>
          <a:bodyPr spcFirstLastPara="1" wrap="square" lIns="104034" tIns="52001" rIns="104034" bIns="52001" anchor="t" anchorCtr="0">
            <a:spAutoFit/>
          </a:bodyPr>
          <a:lstStyle/>
          <a:p>
            <a:pPr>
              <a:buClr>
                <a:schemeClr val="dk1"/>
              </a:buClr>
            </a:pPr>
            <a:r>
              <a:rPr lang="en-GB" sz="3755">
                <a:solidFill>
                  <a:schemeClr val="lt1"/>
                </a:solidFill>
                <a:latin typeface="Calibri"/>
                <a:ea typeface="Calibri"/>
                <a:cs typeface="Calibri"/>
                <a:sym typeface="Calibri"/>
              </a:rPr>
              <a:t>DIGITALISATION OF THE SUPPLY CHAIN USING BLOCKCHAIN</a:t>
            </a:r>
            <a:endParaRPr sz="3755">
              <a:solidFill>
                <a:schemeClr val="lt1"/>
              </a:solidFill>
              <a:latin typeface="Calibri"/>
              <a:ea typeface="Calibri"/>
              <a:cs typeface="Calibri"/>
              <a:sym typeface="Calibri"/>
            </a:endParaRPr>
          </a:p>
        </p:txBody>
      </p:sp>
      <p:sp>
        <p:nvSpPr>
          <p:cNvPr id="267" name="Google Shape;267;p11">
            <a:extLst>
              <a:ext uri="{FF2B5EF4-FFF2-40B4-BE49-F238E27FC236}">
                <a16:creationId xmlns:a16="http://schemas.microsoft.com/office/drawing/2014/main" id="{6133CC1E-3CCD-A7AD-72BD-ECAAC001DCC8}"/>
              </a:ext>
            </a:extLst>
          </p:cNvPr>
          <p:cNvSpPr txBox="1"/>
          <p:nvPr/>
        </p:nvSpPr>
        <p:spPr>
          <a:xfrm>
            <a:off x="721209" y="418792"/>
            <a:ext cx="10889766" cy="352733"/>
          </a:xfrm>
          <a:prstGeom prst="rect">
            <a:avLst/>
          </a:prstGeom>
          <a:noFill/>
          <a:ln>
            <a:noFill/>
          </a:ln>
        </p:spPr>
        <p:txBody>
          <a:bodyPr spcFirstLastPara="1" wrap="square" lIns="104034" tIns="104034" rIns="104034" bIns="104034" anchor="t" anchorCtr="0">
            <a:noAutofit/>
          </a:bodyPr>
          <a:lstStyle/>
          <a:p>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Click</a:t>
            </a:r>
            <a:r>
              <a:rPr lang="sl-SI"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 </a:t>
            </a:r>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the</a:t>
            </a:r>
            <a:r>
              <a:rPr lang="sl-SI"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 video to </a:t>
            </a:r>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watch</a:t>
            </a:r>
            <a:r>
              <a:rPr lang="sl-SI"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 how </a:t>
            </a:r>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blockchain</a:t>
            </a:r>
            <a:r>
              <a:rPr lang="sl-SI"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 </a:t>
            </a:r>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can</a:t>
            </a:r>
            <a:r>
              <a:rPr lang="sl-SI"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 be </a:t>
            </a:r>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implemented</a:t>
            </a:r>
            <a:r>
              <a:rPr lang="sl-SI"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 </a:t>
            </a:r>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into</a:t>
            </a:r>
            <a:r>
              <a:rPr lang="sl-SI"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 </a:t>
            </a:r>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the</a:t>
            </a:r>
            <a:r>
              <a:rPr lang="sl-SI"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 </a:t>
            </a:r>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agricultural</a:t>
            </a:r>
            <a:r>
              <a:rPr lang="sl-SI"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 </a:t>
            </a:r>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supply</a:t>
            </a:r>
            <a:r>
              <a:rPr lang="sl-SI"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 </a:t>
            </a:r>
            <a:r>
              <a:rPr lang="sl-SI" sz="2732" dirty="0" err="1">
                <a:solidFill>
                  <a:schemeClr val="tx1"/>
                </a:solidFill>
                <a:latin typeface="Calibri" panose="020F0502020204030204" pitchFamily="34" charset="0"/>
                <a:ea typeface="Calibri" panose="020F0502020204030204" pitchFamily="34" charset="0"/>
                <a:cs typeface="Calibri" panose="020F0502020204030204" pitchFamily="34" charset="0"/>
                <a:sym typeface="Open Sans"/>
              </a:rPr>
              <a:t>chain</a:t>
            </a:r>
            <a:endParaRPr sz="2732" dirty="0">
              <a:solidFill>
                <a:schemeClr val="tx1"/>
              </a:solidFill>
              <a:latin typeface="Calibri" panose="020F0502020204030204" pitchFamily="34" charset="0"/>
              <a:ea typeface="Calibri" panose="020F0502020204030204" pitchFamily="34" charset="0"/>
              <a:cs typeface="Calibri" panose="020F0502020204030204" pitchFamily="34" charset="0"/>
              <a:sym typeface="Open Sans"/>
            </a:endParaRPr>
          </a:p>
        </p:txBody>
      </p:sp>
      <p:pic>
        <p:nvPicPr>
          <p:cNvPr id="2" name="Predstavnost v spletu 1" title="Blockchain for agricultural supply chain">
            <a:hlinkClick r:id="" action="ppaction://media"/>
            <a:extLst>
              <a:ext uri="{FF2B5EF4-FFF2-40B4-BE49-F238E27FC236}">
                <a16:creationId xmlns:a16="http://schemas.microsoft.com/office/drawing/2014/main" id="{F6BE7454-E29E-DDDB-AE05-D9585C1A8B69}"/>
              </a:ext>
            </a:extLst>
          </p:cNvPr>
          <p:cNvPicPr>
            <a:picLocks noRot="1" noChangeAspect="1"/>
          </p:cNvPicPr>
          <p:nvPr>
            <a:videoFile r:link="rId1"/>
          </p:nvPr>
        </p:nvPicPr>
        <p:blipFill>
          <a:blip r:embed="rId4"/>
          <a:stretch>
            <a:fillRect/>
          </a:stretch>
        </p:blipFill>
        <p:spPr>
          <a:xfrm>
            <a:off x="2061615" y="1775356"/>
            <a:ext cx="8044958" cy="4542010"/>
          </a:xfrm>
          <a:prstGeom prst="rect">
            <a:avLst/>
          </a:prstGeom>
        </p:spPr>
      </p:pic>
    </p:spTree>
    <p:extLst>
      <p:ext uri="{BB962C8B-B14F-4D97-AF65-F5344CB8AC3E}">
        <p14:creationId xmlns:p14="http://schemas.microsoft.com/office/powerpoint/2010/main" val="409314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0"/>
          <p:cNvPicPr preferRelativeResize="0"/>
          <p:nvPr/>
        </p:nvPicPr>
        <p:blipFill rotWithShape="1">
          <a:blip r:embed="rId3">
            <a:alphaModFix/>
          </a:blip>
          <a:srcRect/>
          <a:stretch/>
        </p:blipFill>
        <p:spPr>
          <a:xfrm>
            <a:off x="0" y="-57467"/>
            <a:ext cx="12168188" cy="1332418"/>
          </a:xfrm>
          <a:prstGeom prst="rect">
            <a:avLst/>
          </a:prstGeom>
          <a:noFill/>
          <a:ln>
            <a:noFill/>
          </a:ln>
        </p:spPr>
      </p:pic>
      <p:sp>
        <p:nvSpPr>
          <p:cNvPr id="247" name="Google Shape;247;p10"/>
          <p:cNvSpPr txBox="1"/>
          <p:nvPr/>
        </p:nvSpPr>
        <p:spPr>
          <a:xfrm>
            <a:off x="447997" y="224675"/>
            <a:ext cx="10029589"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BLOCKCHAIN AND SUPPLY CHAIN MANAGEMENT </a:t>
            </a:r>
            <a:endParaRPr sz="3755" dirty="0">
              <a:latin typeface="Calibri"/>
              <a:ea typeface="Calibri"/>
              <a:cs typeface="Calibri"/>
              <a:sym typeface="Calibri"/>
            </a:endParaRPr>
          </a:p>
        </p:txBody>
      </p:sp>
      <p:sp>
        <p:nvSpPr>
          <p:cNvPr id="248" name="Google Shape;248;p10"/>
          <p:cNvSpPr txBox="1">
            <a:spLocks noGrp="1"/>
          </p:cNvSpPr>
          <p:nvPr>
            <p:ph type="body" idx="1"/>
          </p:nvPr>
        </p:nvSpPr>
        <p:spPr>
          <a:xfrm>
            <a:off x="447997" y="1386971"/>
            <a:ext cx="7036353" cy="5640006"/>
          </a:xfrm>
          <a:prstGeom prst="rect">
            <a:avLst/>
          </a:prstGeom>
          <a:noFill/>
          <a:ln>
            <a:noFill/>
          </a:ln>
        </p:spPr>
        <p:txBody>
          <a:bodyPr spcFirstLastPara="1" wrap="square" lIns="0" tIns="0" rIns="0" bIns="0" anchor="t" anchorCtr="0">
            <a:spAutoFit/>
          </a:bodyPr>
          <a:lstStyle/>
          <a:p>
            <a:pPr marL="101165" indent="0">
              <a:buClr>
                <a:schemeClr val="dk1"/>
              </a:buClr>
              <a:buSzPts val="2200"/>
            </a:pPr>
            <a:r>
              <a:rPr lang="en-GB" sz="2504" dirty="0">
                <a:solidFill>
                  <a:schemeClr val="dk1"/>
                </a:solidFill>
                <a:latin typeface="Calibri"/>
                <a:ea typeface="Calibri"/>
                <a:cs typeface="Calibri"/>
                <a:sym typeface="Calibri"/>
              </a:rPr>
              <a:t>Problems in existing supply chains</a:t>
            </a:r>
            <a:r>
              <a:rPr lang="en-GB" sz="2504" b="0" dirty="0">
                <a:solidFill>
                  <a:schemeClr val="dk1"/>
                </a:solidFill>
                <a:latin typeface="Calibri"/>
                <a:ea typeface="Calibri"/>
                <a:cs typeface="Calibri"/>
                <a:sym typeface="Calibri"/>
              </a:rPr>
              <a:t>:</a:t>
            </a:r>
            <a:endParaRPr sz="2504" b="0" dirty="0">
              <a:solidFill>
                <a:schemeClr val="dk1"/>
              </a:solidFill>
              <a:latin typeface="Calibri"/>
              <a:ea typeface="Calibri"/>
              <a:cs typeface="Calibri"/>
              <a:sym typeface="Calibri"/>
            </a:endParaRPr>
          </a:p>
          <a:p>
            <a:pPr indent="0"/>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Large number of globally distributed stakeholders</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Lack of shared information</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Low levels of trust - need for third-party intermediaries, resulting in additional costs and delays</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Low levels of digitalisation - most compliance data and information stored on paper or in a centralised database</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Human error</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Data manipulation </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Inefficient, costly</a:t>
            </a:r>
            <a:endParaRPr sz="2504" b="0" dirty="0">
              <a:solidFill>
                <a:schemeClr val="dk1"/>
              </a:solidFill>
              <a:latin typeface="Calibri"/>
              <a:ea typeface="Calibri"/>
              <a:cs typeface="Calibri"/>
              <a:sym typeface="Calibri"/>
            </a:endParaRPr>
          </a:p>
          <a:p>
            <a:pPr indent="0"/>
            <a:endParaRPr sz="2048" b="0" dirty="0">
              <a:solidFill>
                <a:schemeClr val="dk1"/>
              </a:solidFill>
            </a:endParaRPr>
          </a:p>
          <a:p>
            <a:pPr marL="0" indent="0"/>
            <a:endParaRPr sz="2048" b="0" dirty="0">
              <a:solidFill>
                <a:schemeClr val="dk1"/>
              </a:solidFill>
            </a:endParaRPr>
          </a:p>
        </p:txBody>
      </p:sp>
      <p:pic>
        <p:nvPicPr>
          <p:cNvPr id="249" name="Google Shape;249;p10"/>
          <p:cNvPicPr preferRelativeResize="0"/>
          <p:nvPr/>
        </p:nvPicPr>
        <p:blipFill>
          <a:blip r:embed="rId4">
            <a:alphaModFix/>
          </a:blip>
          <a:stretch>
            <a:fillRect/>
          </a:stretch>
        </p:blipFill>
        <p:spPr>
          <a:xfrm>
            <a:off x="7820025" y="2867025"/>
            <a:ext cx="4013899" cy="30841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6e12bcc226_0_1"/>
          <p:cNvSpPr txBox="1">
            <a:spLocks noGrp="1"/>
          </p:cNvSpPr>
          <p:nvPr>
            <p:ph type="title"/>
          </p:nvPr>
        </p:nvSpPr>
        <p:spPr>
          <a:xfrm>
            <a:off x="75689" y="1405800"/>
            <a:ext cx="8280371" cy="5116465"/>
          </a:xfrm>
          <a:prstGeom prst="rect">
            <a:avLst/>
          </a:prstGeom>
        </p:spPr>
        <p:txBody>
          <a:bodyPr spcFirstLastPara="1" wrap="square" lIns="0" tIns="0" rIns="0" bIns="0" anchor="t" anchorCtr="0">
            <a:spAutoFit/>
          </a:bodyPr>
          <a:lstStyle/>
          <a:p>
            <a:pPr marL="520273" indent="-419108">
              <a:buClr>
                <a:schemeClr val="dk1"/>
              </a:buClr>
              <a:buSzPts val="2200"/>
              <a:buChar char="●"/>
            </a:pPr>
            <a:r>
              <a:rPr lang="en-GB" sz="2400" b="0" dirty="0">
                <a:solidFill>
                  <a:schemeClr val="dk1"/>
                </a:solidFill>
                <a:latin typeface="Calibri"/>
                <a:ea typeface="Calibri"/>
                <a:cs typeface="Calibri"/>
                <a:sym typeface="Calibri"/>
              </a:rPr>
              <a:t>Blockchain as a </a:t>
            </a:r>
            <a:r>
              <a:rPr lang="en-GB" sz="2400" dirty="0">
                <a:solidFill>
                  <a:schemeClr val="dk1"/>
                </a:solidFill>
                <a:latin typeface="Calibri"/>
                <a:ea typeface="Calibri"/>
                <a:cs typeface="Calibri"/>
                <a:sym typeface="Calibri"/>
              </a:rPr>
              <a:t>potential solution</a:t>
            </a:r>
            <a:r>
              <a:rPr lang="en-GB" sz="2400" b="0" dirty="0">
                <a:solidFill>
                  <a:schemeClr val="dk1"/>
                </a:solidFill>
                <a:latin typeface="Calibri"/>
                <a:ea typeface="Calibri"/>
                <a:cs typeface="Calibri"/>
                <a:sym typeface="Calibri"/>
              </a:rPr>
              <a:t> to many of these problems within the agrifood supply chain</a:t>
            </a:r>
            <a:endParaRPr sz="2400" b="0" dirty="0">
              <a:solidFill>
                <a:schemeClr val="dk1"/>
              </a:solidFill>
              <a:latin typeface="Calibri"/>
              <a:ea typeface="Calibri"/>
              <a:cs typeface="Calibri"/>
              <a:sym typeface="Calibri"/>
            </a:endParaRPr>
          </a:p>
          <a:p>
            <a:pPr marL="520273"/>
            <a:endParaRPr sz="2400" b="0" dirty="0">
              <a:solidFill>
                <a:schemeClr val="dk1"/>
              </a:solidFill>
              <a:latin typeface="Calibri"/>
              <a:ea typeface="Calibri"/>
              <a:cs typeface="Calibri"/>
              <a:sym typeface="Calibri"/>
            </a:endParaRPr>
          </a:p>
          <a:p>
            <a:pPr marL="520273" indent="-419108">
              <a:buClr>
                <a:schemeClr val="dk1"/>
              </a:buClr>
              <a:buSzPts val="2200"/>
              <a:buChar char="●"/>
            </a:pPr>
            <a:r>
              <a:rPr lang="en-GB" sz="2400" b="0" dirty="0">
                <a:solidFill>
                  <a:schemeClr val="dk1"/>
                </a:solidFill>
                <a:latin typeface="Calibri"/>
                <a:ea typeface="Calibri"/>
                <a:cs typeface="Calibri"/>
                <a:sym typeface="Calibri"/>
              </a:rPr>
              <a:t>Key: Blockchain as a </a:t>
            </a:r>
            <a:r>
              <a:rPr lang="en-GB" sz="2400" dirty="0">
                <a:solidFill>
                  <a:schemeClr val="dk1"/>
                </a:solidFill>
                <a:latin typeface="Calibri"/>
                <a:ea typeface="Calibri"/>
                <a:cs typeface="Calibri"/>
                <a:sym typeface="Calibri"/>
              </a:rPr>
              <a:t>distributed, decentralised ledger</a:t>
            </a:r>
            <a:r>
              <a:rPr lang="en-GB" sz="2400" b="0" dirty="0">
                <a:solidFill>
                  <a:schemeClr val="dk1"/>
                </a:solidFill>
                <a:latin typeface="Calibri"/>
                <a:ea typeface="Calibri"/>
                <a:cs typeface="Calibri"/>
                <a:sym typeface="Calibri"/>
              </a:rPr>
              <a:t> </a:t>
            </a:r>
            <a:endParaRPr sz="2400" b="0" dirty="0">
              <a:solidFill>
                <a:schemeClr val="dk1"/>
              </a:solidFill>
              <a:latin typeface="Calibri"/>
              <a:ea typeface="Calibri"/>
              <a:cs typeface="Calibri"/>
              <a:sym typeface="Calibri"/>
            </a:endParaRPr>
          </a:p>
          <a:p>
            <a:pPr marL="520273" indent="-419108">
              <a:buClr>
                <a:schemeClr val="dk1"/>
              </a:buClr>
              <a:buSzPts val="2200"/>
              <a:buFont typeface="Calibri"/>
              <a:buChar char="-"/>
            </a:pPr>
            <a:r>
              <a:rPr lang="en-GB" sz="2400" b="0" dirty="0">
                <a:solidFill>
                  <a:schemeClr val="dk1"/>
                </a:solidFill>
                <a:latin typeface="Calibri"/>
                <a:ea typeface="Calibri"/>
                <a:cs typeface="Calibri"/>
                <a:sym typeface="Calibri"/>
              </a:rPr>
              <a:t>Everyone on the Blockchain (nodes) receives an identical, synchronised copy of the information on the Blockchain</a:t>
            </a:r>
            <a:endParaRPr sz="2400" b="0" dirty="0">
              <a:solidFill>
                <a:schemeClr val="dk1"/>
              </a:solidFill>
              <a:latin typeface="Calibri"/>
              <a:ea typeface="Calibri"/>
              <a:cs typeface="Calibri"/>
              <a:sym typeface="Calibri"/>
            </a:endParaRPr>
          </a:p>
          <a:p>
            <a:pPr marL="520273" indent="-419108">
              <a:buClr>
                <a:schemeClr val="dk1"/>
              </a:buClr>
              <a:buSzPts val="2200"/>
              <a:buFont typeface="Calibri"/>
              <a:buChar char="-"/>
            </a:pPr>
            <a:r>
              <a:rPr lang="en-GB" sz="2400" b="0" dirty="0">
                <a:solidFill>
                  <a:schemeClr val="dk1"/>
                </a:solidFill>
                <a:latin typeface="Calibri"/>
                <a:ea typeface="Calibri"/>
                <a:cs typeface="Calibri"/>
                <a:sym typeface="Calibri"/>
              </a:rPr>
              <a:t>Data entered into the Blockchain must be verified and validated by all participants (consensus)</a:t>
            </a:r>
            <a:endParaRPr sz="2400" b="0" dirty="0">
              <a:solidFill>
                <a:schemeClr val="dk1"/>
              </a:solidFill>
              <a:latin typeface="Calibri"/>
              <a:ea typeface="Calibri"/>
              <a:cs typeface="Calibri"/>
              <a:sym typeface="Calibri"/>
            </a:endParaRPr>
          </a:p>
          <a:p>
            <a:pPr marL="520273" indent="-419108">
              <a:buClr>
                <a:schemeClr val="dk1"/>
              </a:buClr>
              <a:buSzPts val="2200"/>
              <a:buFont typeface="Calibri"/>
              <a:buChar char="-"/>
            </a:pPr>
            <a:r>
              <a:rPr lang="en-GB" sz="2400" b="0" dirty="0">
                <a:solidFill>
                  <a:schemeClr val="dk1"/>
                </a:solidFill>
                <a:latin typeface="Calibri"/>
                <a:ea typeface="Calibri"/>
                <a:cs typeface="Calibri"/>
                <a:sym typeface="Calibri"/>
              </a:rPr>
              <a:t>Data entered into the Blockchain is immutable</a:t>
            </a:r>
            <a:endParaRPr sz="2400" b="0" dirty="0">
              <a:solidFill>
                <a:schemeClr val="dk1"/>
              </a:solidFill>
              <a:latin typeface="Calibri"/>
              <a:ea typeface="Calibri"/>
              <a:cs typeface="Calibri"/>
              <a:sym typeface="Calibri"/>
            </a:endParaRPr>
          </a:p>
          <a:p>
            <a:endParaRPr sz="2400" b="0" dirty="0">
              <a:solidFill>
                <a:schemeClr val="dk1"/>
              </a:solidFill>
              <a:latin typeface="Calibri"/>
              <a:ea typeface="Calibri"/>
              <a:cs typeface="Calibri"/>
              <a:sym typeface="Calibri"/>
            </a:endParaRPr>
          </a:p>
          <a:p>
            <a:pPr marL="520273" indent="-419108">
              <a:buClr>
                <a:schemeClr val="dk1"/>
              </a:buClr>
              <a:buSzPts val="2200"/>
              <a:buFont typeface="Calibri"/>
              <a:buChar char="●"/>
            </a:pPr>
            <a:r>
              <a:rPr lang="en-GB" sz="2400" b="0" dirty="0">
                <a:solidFill>
                  <a:schemeClr val="dk1"/>
                </a:solidFill>
                <a:latin typeface="Calibri"/>
                <a:ea typeface="Calibri"/>
                <a:cs typeface="Calibri"/>
                <a:sym typeface="Calibri"/>
              </a:rPr>
              <a:t>Let’s take a look at the kind of stakeholders and information that should be included in a Blockchain-supported agri-food supply chain</a:t>
            </a:r>
            <a:endParaRPr sz="2400" b="0" dirty="0">
              <a:solidFill>
                <a:schemeClr val="dk1"/>
              </a:solidFill>
              <a:latin typeface="Calibri"/>
              <a:ea typeface="Calibri"/>
              <a:cs typeface="Calibri"/>
              <a:sym typeface="Calibri"/>
            </a:endParaRPr>
          </a:p>
          <a:p>
            <a:r>
              <a:rPr lang="en-GB" sz="2048" b="0" dirty="0">
                <a:solidFill>
                  <a:schemeClr val="dk1"/>
                </a:solidFill>
              </a:rPr>
              <a:t> </a:t>
            </a:r>
            <a:endParaRPr sz="2048" b="0" dirty="0">
              <a:solidFill>
                <a:schemeClr val="dk1"/>
              </a:solidFill>
            </a:endParaRPr>
          </a:p>
        </p:txBody>
      </p:sp>
      <p:pic>
        <p:nvPicPr>
          <p:cNvPr id="256" name="Google Shape;256;g26e12bcc226_0_1"/>
          <p:cNvPicPr preferRelativeResize="0"/>
          <p:nvPr/>
        </p:nvPicPr>
        <p:blipFill rotWithShape="1">
          <a:blip r:embed="rId3">
            <a:alphaModFix/>
          </a:blip>
          <a:srcRect/>
          <a:stretch/>
        </p:blipFill>
        <p:spPr>
          <a:xfrm>
            <a:off x="0" y="-79950"/>
            <a:ext cx="12168188" cy="1332418"/>
          </a:xfrm>
          <a:prstGeom prst="rect">
            <a:avLst/>
          </a:prstGeom>
          <a:noFill/>
          <a:ln>
            <a:noFill/>
          </a:ln>
        </p:spPr>
      </p:pic>
      <p:sp>
        <p:nvSpPr>
          <p:cNvPr id="257" name="Google Shape;257;g26e12bcc226_0_1"/>
          <p:cNvSpPr txBox="1"/>
          <p:nvPr/>
        </p:nvSpPr>
        <p:spPr>
          <a:xfrm>
            <a:off x="293756" y="192284"/>
            <a:ext cx="10621874"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BLOCKCHAIN AND SUPPLY CHAIN MANAGEMENT</a:t>
            </a:r>
            <a:endParaRPr sz="3755" dirty="0">
              <a:latin typeface="Calibri"/>
              <a:ea typeface="Calibri"/>
              <a:cs typeface="Calibri"/>
              <a:sym typeface="Calibri"/>
            </a:endParaRPr>
          </a:p>
        </p:txBody>
      </p:sp>
      <p:sp>
        <p:nvSpPr>
          <p:cNvPr id="258" name="Google Shape;258;g26e12bcc226_0_1"/>
          <p:cNvSpPr/>
          <p:nvPr/>
        </p:nvSpPr>
        <p:spPr>
          <a:xfrm>
            <a:off x="8492247" y="4494684"/>
            <a:ext cx="3627303" cy="2027581"/>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104034" tIns="104034" rIns="104034" bIns="104034" anchor="ctr" anchorCtr="0">
            <a:noAutofit/>
          </a:bodyPr>
          <a:lstStyle/>
          <a:p>
            <a:endParaRPr sz="1593"/>
          </a:p>
        </p:txBody>
      </p:sp>
      <p:sp>
        <p:nvSpPr>
          <p:cNvPr id="259" name="Google Shape;259;g26e12bcc226_0_1"/>
          <p:cNvSpPr txBox="1"/>
          <p:nvPr/>
        </p:nvSpPr>
        <p:spPr>
          <a:xfrm>
            <a:off x="8579795" y="4424163"/>
            <a:ext cx="3775351" cy="387460"/>
          </a:xfrm>
          <a:prstGeom prst="rect">
            <a:avLst/>
          </a:prstGeom>
          <a:noFill/>
          <a:ln>
            <a:noFill/>
          </a:ln>
        </p:spPr>
        <p:txBody>
          <a:bodyPr spcFirstLastPara="1" wrap="square" lIns="104034" tIns="104034" rIns="104034" bIns="104034" anchor="t" anchorCtr="0">
            <a:noAutofit/>
          </a:bodyPr>
          <a:lstStyle/>
          <a:p>
            <a:r>
              <a:rPr lang="en-GB" sz="2504" dirty="0">
                <a:latin typeface="Calibri"/>
                <a:ea typeface="Calibri"/>
                <a:cs typeface="Calibri"/>
                <a:sym typeface="Calibri"/>
              </a:rPr>
              <a:t>See Module 2 for more information on nodes, consensus, and the other building blocks of blockchain</a:t>
            </a:r>
            <a:endParaRPr sz="2504" dirty="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2"/>
          <p:cNvPicPr preferRelativeResize="0"/>
          <p:nvPr/>
        </p:nvPicPr>
        <p:blipFill rotWithShape="1">
          <a:blip r:embed="rId3">
            <a:alphaModFix/>
          </a:blip>
          <a:srcRect/>
          <a:stretch/>
        </p:blipFill>
        <p:spPr>
          <a:xfrm>
            <a:off x="0" y="-46851"/>
            <a:ext cx="12168188" cy="1332418"/>
          </a:xfrm>
          <a:prstGeom prst="rect">
            <a:avLst/>
          </a:prstGeom>
          <a:noFill/>
          <a:ln>
            <a:noFill/>
          </a:ln>
        </p:spPr>
      </p:pic>
      <p:sp>
        <p:nvSpPr>
          <p:cNvPr id="275" name="Google Shape;275;p12"/>
          <p:cNvSpPr txBox="1"/>
          <p:nvPr/>
        </p:nvSpPr>
        <p:spPr>
          <a:xfrm>
            <a:off x="415483" y="-1705708"/>
            <a:ext cx="10473717"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BLOCKCHAIN AND SUPPLY CHAIN MANAGEMENT </a:t>
            </a:r>
            <a:endParaRPr sz="3755">
              <a:latin typeface="Calibri"/>
              <a:ea typeface="Calibri"/>
              <a:cs typeface="Calibri"/>
              <a:sym typeface="Calibri"/>
            </a:endParaRPr>
          </a:p>
        </p:txBody>
      </p:sp>
      <p:sp>
        <p:nvSpPr>
          <p:cNvPr id="276" name="Google Shape;276;p12"/>
          <p:cNvSpPr txBox="1">
            <a:spLocks noGrp="1"/>
          </p:cNvSpPr>
          <p:nvPr>
            <p:ph type="body" idx="1"/>
          </p:nvPr>
        </p:nvSpPr>
        <p:spPr>
          <a:xfrm>
            <a:off x="621417" y="1074907"/>
            <a:ext cx="6152596" cy="5186676"/>
          </a:xfrm>
          <a:prstGeom prst="rect">
            <a:avLst/>
          </a:prstGeom>
          <a:noFill/>
          <a:ln>
            <a:noFill/>
          </a:ln>
        </p:spPr>
        <p:txBody>
          <a:bodyPr spcFirstLastPara="1" wrap="square" lIns="0" tIns="0" rIns="0" bIns="0" anchor="t" anchorCtr="0">
            <a:spAutoFit/>
          </a:bodyPr>
          <a:lstStyle/>
          <a:p>
            <a:pPr indent="0"/>
            <a:endParaRPr sz="2504"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Quicker, more accurate </a:t>
            </a:r>
            <a:r>
              <a:rPr lang="en-GB" sz="2400" dirty="0">
                <a:solidFill>
                  <a:schemeClr val="dk1"/>
                </a:solidFill>
                <a:latin typeface="Calibri"/>
                <a:ea typeface="Calibri"/>
                <a:cs typeface="Calibri"/>
                <a:sym typeface="Calibri"/>
              </a:rPr>
              <a:t>flow of information</a:t>
            </a:r>
            <a:r>
              <a:rPr lang="en-GB" sz="2400" b="0" dirty="0">
                <a:solidFill>
                  <a:schemeClr val="dk1"/>
                </a:solidFill>
                <a:latin typeface="Calibri"/>
                <a:ea typeface="Calibri"/>
                <a:cs typeface="Calibri"/>
                <a:sym typeface="Calibri"/>
              </a:rPr>
              <a:t> between supply chain stakeholders</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dirty="0">
                <a:solidFill>
                  <a:schemeClr val="dk1"/>
                </a:solidFill>
                <a:latin typeface="Calibri"/>
                <a:ea typeface="Calibri"/>
                <a:cs typeface="Calibri"/>
                <a:sym typeface="Calibri"/>
              </a:rPr>
              <a:t>Disintermediation</a:t>
            </a:r>
            <a:r>
              <a:rPr lang="en-GB" sz="2400" b="0" dirty="0">
                <a:solidFill>
                  <a:schemeClr val="dk1"/>
                </a:solidFill>
                <a:latin typeface="Calibri"/>
                <a:ea typeface="Calibri"/>
                <a:cs typeface="Calibri"/>
                <a:sym typeface="Calibri"/>
              </a:rPr>
              <a:t> - a distributed, decentralised ledger where information is verified by all stakeholders removes the need for third-party intermediaries to perform this task, thus cutting out the ‘middleman’</a:t>
            </a:r>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b="0" dirty="0">
                <a:solidFill>
                  <a:schemeClr val="dk1"/>
                </a:solidFill>
                <a:latin typeface="Calibri"/>
                <a:ea typeface="Calibri"/>
                <a:cs typeface="Calibri"/>
                <a:sym typeface="Calibri"/>
              </a:rPr>
              <a:t>Less room for human error, data manipulation or miscommunication</a:t>
            </a:r>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dirty="0">
                <a:solidFill>
                  <a:schemeClr val="dk1"/>
                </a:solidFill>
                <a:latin typeface="Calibri"/>
                <a:ea typeface="Calibri"/>
                <a:cs typeface="Calibri"/>
                <a:sym typeface="Calibri"/>
              </a:rPr>
              <a:t>Increased transparency</a:t>
            </a:r>
            <a:endParaRPr sz="240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dirty="0">
                <a:solidFill>
                  <a:schemeClr val="dk1"/>
                </a:solidFill>
                <a:latin typeface="Calibri"/>
                <a:ea typeface="Calibri"/>
                <a:cs typeface="Calibri"/>
                <a:sym typeface="Calibri"/>
              </a:rPr>
              <a:t>Increased efficiency</a:t>
            </a:r>
            <a:endParaRPr sz="240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dirty="0">
                <a:solidFill>
                  <a:schemeClr val="dk1"/>
                </a:solidFill>
                <a:latin typeface="Calibri"/>
                <a:ea typeface="Calibri"/>
                <a:cs typeface="Calibri"/>
                <a:sym typeface="Calibri"/>
              </a:rPr>
              <a:t>Reduced costs</a:t>
            </a:r>
            <a:endParaRPr sz="2400" dirty="0">
              <a:solidFill>
                <a:schemeClr val="dk1"/>
              </a:solidFill>
              <a:latin typeface="Calibri"/>
              <a:ea typeface="Calibri"/>
              <a:cs typeface="Calibri"/>
              <a:sym typeface="Calibri"/>
            </a:endParaRPr>
          </a:p>
        </p:txBody>
      </p:sp>
      <p:pic>
        <p:nvPicPr>
          <p:cNvPr id="277" name="Google Shape;277;p12"/>
          <p:cNvPicPr preferRelativeResize="0"/>
          <p:nvPr/>
        </p:nvPicPr>
        <p:blipFill rotWithShape="1">
          <a:blip r:embed="rId4">
            <a:alphaModFix/>
          </a:blip>
          <a:srcRect l="13534" r="11771"/>
          <a:stretch/>
        </p:blipFill>
        <p:spPr>
          <a:xfrm>
            <a:off x="7658100" y="1708942"/>
            <a:ext cx="4209565" cy="5146394"/>
          </a:xfrm>
          <a:prstGeom prst="rect">
            <a:avLst/>
          </a:prstGeom>
          <a:noFill/>
          <a:ln>
            <a:noFill/>
          </a:ln>
        </p:spPr>
      </p:pic>
      <p:sp>
        <p:nvSpPr>
          <p:cNvPr id="3" name="TextBox 2">
            <a:extLst>
              <a:ext uri="{FF2B5EF4-FFF2-40B4-BE49-F238E27FC236}">
                <a16:creationId xmlns:a16="http://schemas.microsoft.com/office/drawing/2014/main" id="{F418DF10-DB31-4485-E23C-45F683A0ACAB}"/>
              </a:ext>
            </a:extLst>
          </p:cNvPr>
          <p:cNvSpPr txBox="1"/>
          <p:nvPr/>
        </p:nvSpPr>
        <p:spPr>
          <a:xfrm>
            <a:off x="696872" y="283196"/>
            <a:ext cx="10333078" cy="492443"/>
          </a:xfrm>
          <a:prstGeom prst="rect">
            <a:avLst/>
          </a:prstGeom>
          <a:noFill/>
        </p:spPr>
        <p:txBody>
          <a:bodyPr wrap="square">
            <a:spAutoFit/>
          </a:bodyPr>
          <a:lstStyle/>
          <a:p>
            <a:pPr>
              <a:buClr>
                <a:schemeClr val="dk1"/>
              </a:buClr>
              <a:buSzPts val="2200"/>
            </a:pPr>
            <a:r>
              <a:rPr lang="en-GB" sz="2600" dirty="0">
                <a:solidFill>
                  <a:schemeClr val="bg1"/>
                </a:solidFill>
                <a:latin typeface="Calibri"/>
                <a:ea typeface="Calibri"/>
                <a:cs typeface="Calibri"/>
                <a:sym typeface="Calibri"/>
              </a:rPr>
              <a:t>ADVANTAGES OF A BLOCKCHAIN-SUPPORTED AGRIFOOD SUPPLY CHAIN</a:t>
            </a:r>
            <a:endParaRPr lang="en-GB" sz="2600" b="0" dirty="0">
              <a:solidFill>
                <a:schemeClr val="bg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3"/>
          <p:cNvPicPr preferRelativeResize="0"/>
          <p:nvPr/>
        </p:nvPicPr>
        <p:blipFill rotWithShape="1">
          <a:blip r:embed="rId3">
            <a:alphaModFix/>
          </a:blip>
          <a:srcRect/>
          <a:stretch/>
        </p:blipFill>
        <p:spPr>
          <a:xfrm>
            <a:off x="0" y="0"/>
            <a:ext cx="12168188" cy="1332418"/>
          </a:xfrm>
          <a:prstGeom prst="rect">
            <a:avLst/>
          </a:prstGeom>
          <a:noFill/>
          <a:ln>
            <a:noFill/>
          </a:ln>
        </p:spPr>
      </p:pic>
      <p:sp>
        <p:nvSpPr>
          <p:cNvPr id="284" name="Google Shape;284;p13"/>
          <p:cNvSpPr txBox="1"/>
          <p:nvPr/>
        </p:nvSpPr>
        <p:spPr>
          <a:xfrm>
            <a:off x="263742" y="-1705708"/>
            <a:ext cx="10161358"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BLOCKCHAIN AND SUPPLY CHAIN MANAGEMENT </a:t>
            </a:r>
            <a:r>
              <a:rPr lang="en-GB" sz="3186">
                <a:solidFill>
                  <a:schemeClr val="lt1"/>
                </a:solidFill>
                <a:latin typeface="Open Sans"/>
                <a:ea typeface="Open Sans"/>
                <a:cs typeface="Open Sans"/>
                <a:sym typeface="Open Sans"/>
              </a:rPr>
              <a:t> </a:t>
            </a:r>
            <a:endParaRPr sz="1593"/>
          </a:p>
        </p:txBody>
      </p:sp>
      <p:sp>
        <p:nvSpPr>
          <p:cNvPr id="285" name="Google Shape;285;p13"/>
          <p:cNvSpPr txBox="1">
            <a:spLocks noGrp="1"/>
          </p:cNvSpPr>
          <p:nvPr>
            <p:ph type="body" idx="1"/>
          </p:nvPr>
        </p:nvSpPr>
        <p:spPr>
          <a:xfrm>
            <a:off x="507117" y="1497618"/>
            <a:ext cx="10925356" cy="5170646"/>
          </a:xfrm>
          <a:prstGeom prst="rect">
            <a:avLst/>
          </a:prstGeom>
          <a:noFill/>
          <a:ln>
            <a:noFill/>
          </a:ln>
        </p:spPr>
        <p:txBody>
          <a:bodyPr spcFirstLastPara="1" wrap="square" lIns="0" tIns="0" rIns="0" bIns="0" anchor="t" anchorCtr="0">
            <a:spAutoFit/>
          </a:bodyPr>
          <a:lstStyle/>
          <a:p>
            <a:pPr indent="-419108">
              <a:buClr>
                <a:schemeClr val="dk1"/>
              </a:buClr>
              <a:buSzPts val="2200"/>
              <a:buFont typeface="Calibri"/>
              <a:buChar char="●"/>
            </a:pPr>
            <a:r>
              <a:rPr lang="en-GB" sz="2400" b="0" dirty="0">
                <a:solidFill>
                  <a:schemeClr val="dk1"/>
                </a:solidFill>
                <a:latin typeface="Calibri"/>
                <a:ea typeface="Calibri"/>
                <a:cs typeface="Calibri"/>
                <a:sym typeface="Calibri"/>
              </a:rPr>
              <a:t>Increased transparency and traceability thanks to Blockchain can help to reduce the chances of human error and related food waste, but it cannot eliminate all risk of contamination</a:t>
            </a:r>
            <a:endParaRPr sz="2400" b="0" dirty="0">
              <a:solidFill>
                <a:schemeClr val="dk1"/>
              </a:solidFill>
              <a:latin typeface="Calibri"/>
              <a:ea typeface="Calibri"/>
              <a:cs typeface="Calibri"/>
              <a:sym typeface="Calibri"/>
            </a:endParaRPr>
          </a:p>
          <a:p>
            <a:pPr indent="0"/>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However, even in instances where Blockchain cannot prevent contamination in the supply chain, it can still help </a:t>
            </a:r>
            <a:r>
              <a:rPr lang="en-GB" sz="2400" dirty="0">
                <a:solidFill>
                  <a:schemeClr val="dk1"/>
                </a:solidFill>
                <a:latin typeface="Calibri"/>
                <a:ea typeface="Calibri"/>
                <a:cs typeface="Calibri"/>
                <a:sym typeface="Calibri"/>
              </a:rPr>
              <a:t>minimize </a:t>
            </a:r>
            <a:r>
              <a:rPr lang="en-GB" sz="2400" b="0" dirty="0">
                <a:solidFill>
                  <a:schemeClr val="dk1"/>
                </a:solidFill>
                <a:latin typeface="Calibri"/>
                <a:ea typeface="Calibri"/>
                <a:cs typeface="Calibri"/>
                <a:sym typeface="Calibri"/>
              </a:rPr>
              <a:t>the negative impact</a:t>
            </a:r>
            <a:endParaRPr sz="2400" b="0" dirty="0">
              <a:solidFill>
                <a:schemeClr val="dk1"/>
              </a:solidFill>
              <a:latin typeface="Calibri"/>
              <a:ea typeface="Calibri"/>
              <a:cs typeface="Calibri"/>
              <a:sym typeface="Calibri"/>
            </a:endParaRPr>
          </a:p>
          <a:p>
            <a:pPr marL="0" indent="0"/>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Detailed information about a product’s provenance and journey through the supply-chain can help retailers to identify exactly which products were contaminated, when, and where, in order to conduct a </a:t>
            </a:r>
            <a:r>
              <a:rPr lang="en-GB" sz="2400" dirty="0">
                <a:solidFill>
                  <a:schemeClr val="dk1"/>
                </a:solidFill>
                <a:latin typeface="Calibri"/>
                <a:ea typeface="Calibri"/>
                <a:cs typeface="Calibri"/>
                <a:sym typeface="Calibri"/>
              </a:rPr>
              <a:t>swift</a:t>
            </a:r>
            <a:r>
              <a:rPr lang="en-GB" sz="2400" b="0" dirty="0">
                <a:solidFill>
                  <a:schemeClr val="dk1"/>
                </a:solidFill>
                <a:latin typeface="Calibri"/>
                <a:ea typeface="Calibri"/>
                <a:cs typeface="Calibri"/>
                <a:sym typeface="Calibri"/>
              </a:rPr>
              <a:t> and </a:t>
            </a:r>
            <a:r>
              <a:rPr lang="en-GB" sz="2400" dirty="0">
                <a:solidFill>
                  <a:schemeClr val="dk1"/>
                </a:solidFill>
                <a:latin typeface="Calibri"/>
                <a:ea typeface="Calibri"/>
                <a:cs typeface="Calibri"/>
                <a:sym typeface="Calibri"/>
              </a:rPr>
              <a:t>targeted product recall</a:t>
            </a:r>
            <a:endParaRPr sz="2400" dirty="0">
              <a:solidFill>
                <a:schemeClr val="dk1"/>
              </a:solidFill>
              <a:latin typeface="Calibri"/>
              <a:ea typeface="Calibri"/>
              <a:cs typeface="Calibri"/>
              <a:sym typeface="Calibri"/>
            </a:endParaRPr>
          </a:p>
          <a:p>
            <a:pPr marL="0" indent="0"/>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By increasing supply-chain traceability, Blockchain can help </a:t>
            </a:r>
            <a:r>
              <a:rPr lang="en-GB" sz="2400" dirty="0">
                <a:solidFill>
                  <a:schemeClr val="dk1"/>
                </a:solidFill>
                <a:latin typeface="Calibri"/>
                <a:ea typeface="Calibri"/>
                <a:cs typeface="Calibri"/>
                <a:sym typeface="Calibri"/>
              </a:rPr>
              <a:t>improve food safety</a:t>
            </a:r>
            <a:r>
              <a:rPr lang="en-GB" sz="2400" b="0" dirty="0">
                <a:solidFill>
                  <a:schemeClr val="dk1"/>
                </a:solidFill>
                <a:latin typeface="Calibri"/>
                <a:ea typeface="Calibri"/>
                <a:cs typeface="Calibri"/>
                <a:sym typeface="Calibri"/>
              </a:rPr>
              <a:t> and </a:t>
            </a:r>
            <a:r>
              <a:rPr lang="en-GB" sz="2400" dirty="0">
                <a:solidFill>
                  <a:schemeClr val="dk1"/>
                </a:solidFill>
                <a:latin typeface="Calibri"/>
                <a:ea typeface="Calibri"/>
                <a:cs typeface="Calibri"/>
                <a:sym typeface="Calibri"/>
              </a:rPr>
              <a:t>reduce food waste</a:t>
            </a:r>
            <a:endParaRPr sz="24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E9E14F0-46A7-BA52-9CB8-4D4F90255200}"/>
              </a:ext>
            </a:extLst>
          </p:cNvPr>
          <p:cNvSpPr txBox="1"/>
          <p:nvPr/>
        </p:nvSpPr>
        <p:spPr>
          <a:xfrm>
            <a:off x="696872" y="283196"/>
            <a:ext cx="10333078" cy="492443"/>
          </a:xfrm>
          <a:prstGeom prst="rect">
            <a:avLst/>
          </a:prstGeom>
          <a:noFill/>
        </p:spPr>
        <p:txBody>
          <a:bodyPr wrap="square">
            <a:spAutoFit/>
          </a:bodyPr>
          <a:lstStyle/>
          <a:p>
            <a:pPr>
              <a:buClr>
                <a:schemeClr val="dk1"/>
              </a:buClr>
              <a:buSzPts val="2200"/>
            </a:pPr>
            <a:r>
              <a:rPr lang="en-GB" sz="2600" dirty="0">
                <a:solidFill>
                  <a:schemeClr val="bg1"/>
                </a:solidFill>
                <a:latin typeface="Calibri"/>
                <a:ea typeface="Calibri"/>
                <a:cs typeface="Calibri"/>
                <a:sym typeface="Calibri"/>
              </a:rPr>
              <a:t>ADVANTAGES OF A BLOCKCHAIN-SUPPORTED AGRIFOOD SUPPLY CHAIN</a:t>
            </a:r>
            <a:endParaRPr lang="en-GB" sz="2600" b="0" dirty="0">
              <a:solidFill>
                <a:schemeClr val="bg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g275c4de7356_0_47"/>
          <p:cNvSpPr txBox="1"/>
          <p:nvPr/>
        </p:nvSpPr>
        <p:spPr>
          <a:xfrm>
            <a:off x="382967" y="-1705704"/>
            <a:ext cx="8324080"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SHORT IN-CLASS EXERCISE: QUIZ</a:t>
            </a:r>
            <a:endParaRPr sz="3755">
              <a:latin typeface="Calibri"/>
              <a:ea typeface="Calibri"/>
              <a:cs typeface="Calibri"/>
              <a:sym typeface="Calibri"/>
            </a:endParaRPr>
          </a:p>
        </p:txBody>
      </p:sp>
      <p:sp>
        <p:nvSpPr>
          <p:cNvPr id="303" name="Google Shape;303;g275c4de7356_0_47"/>
          <p:cNvSpPr txBox="1">
            <a:spLocks noGrp="1"/>
          </p:cNvSpPr>
          <p:nvPr>
            <p:ph type="body" idx="1"/>
          </p:nvPr>
        </p:nvSpPr>
        <p:spPr>
          <a:xfrm>
            <a:off x="621416" y="146453"/>
            <a:ext cx="10925356" cy="5324856"/>
          </a:xfrm>
          <a:prstGeom prst="rect">
            <a:avLst/>
          </a:prstGeom>
          <a:noFill/>
          <a:ln>
            <a:noFill/>
          </a:ln>
        </p:spPr>
        <p:txBody>
          <a:bodyPr spcFirstLastPara="1" wrap="square" lIns="0" tIns="0" rIns="0" bIns="0" anchor="t" anchorCtr="0">
            <a:spAutoFit/>
          </a:bodyPr>
          <a:lstStyle/>
          <a:p>
            <a:pPr marL="0" indent="0"/>
            <a:r>
              <a:rPr lang="en-GB" sz="2504" b="0" dirty="0">
                <a:solidFill>
                  <a:schemeClr val="dk1"/>
                </a:solidFill>
                <a:latin typeface="Calibri"/>
                <a:ea typeface="Calibri"/>
                <a:cs typeface="Calibri"/>
                <a:sym typeface="Calibri"/>
              </a:rPr>
              <a:t>In 2016, Walmart and IBM conducted a case study tracing the provenance of a package of sliced mangoes on sale in one of Walmart’s US stores. </a:t>
            </a:r>
            <a:endParaRPr sz="2504" b="0" dirty="0">
              <a:solidFill>
                <a:schemeClr val="dk1"/>
              </a:solidFill>
              <a:latin typeface="Calibri"/>
              <a:ea typeface="Calibri"/>
              <a:cs typeface="Calibri"/>
              <a:sym typeface="Calibri"/>
            </a:endParaRPr>
          </a:p>
          <a:p>
            <a:pPr marL="0" indent="0"/>
            <a:endParaRPr sz="2504" b="0" dirty="0">
              <a:solidFill>
                <a:schemeClr val="dk1"/>
              </a:solidFill>
              <a:latin typeface="Calibri"/>
              <a:ea typeface="Calibri"/>
              <a:cs typeface="Calibri"/>
              <a:sym typeface="Calibri"/>
            </a:endParaRPr>
          </a:p>
          <a:p>
            <a:pPr marL="0" indent="0"/>
            <a:r>
              <a:rPr lang="en-GB" sz="2504" b="0" dirty="0">
                <a:solidFill>
                  <a:schemeClr val="dk1"/>
                </a:solidFill>
                <a:latin typeface="Calibri"/>
                <a:ea typeface="Calibri"/>
                <a:cs typeface="Calibri"/>
                <a:sym typeface="Calibri"/>
              </a:rPr>
              <a:t>Prior to implementing Blockchain in their supply chain, it took Walmart’s Food Safety team </a:t>
            </a:r>
            <a:r>
              <a:rPr lang="en-GB" sz="2504" dirty="0">
                <a:solidFill>
                  <a:schemeClr val="dk1"/>
                </a:solidFill>
                <a:latin typeface="Calibri"/>
                <a:ea typeface="Calibri"/>
                <a:cs typeface="Calibri"/>
                <a:sym typeface="Calibri"/>
              </a:rPr>
              <a:t>6 days, 18 hours and 26 minutes </a:t>
            </a:r>
            <a:r>
              <a:rPr lang="en-GB" sz="2504" b="0" dirty="0">
                <a:solidFill>
                  <a:schemeClr val="dk1"/>
                </a:solidFill>
                <a:latin typeface="Calibri"/>
                <a:ea typeface="Calibri"/>
                <a:cs typeface="Calibri"/>
                <a:sym typeface="Calibri"/>
              </a:rPr>
              <a:t>to trace the mango’s provenance.</a:t>
            </a:r>
            <a:endParaRPr sz="2504" b="0" dirty="0">
              <a:solidFill>
                <a:schemeClr val="dk1"/>
              </a:solidFill>
              <a:latin typeface="Calibri"/>
              <a:ea typeface="Calibri"/>
              <a:cs typeface="Calibri"/>
              <a:sym typeface="Calibri"/>
            </a:endParaRPr>
          </a:p>
          <a:p>
            <a:pPr marL="0" indent="0"/>
            <a:endParaRPr sz="2504" b="0" dirty="0">
              <a:solidFill>
                <a:schemeClr val="dk1"/>
              </a:solidFill>
              <a:latin typeface="Calibri"/>
              <a:ea typeface="Calibri"/>
              <a:cs typeface="Calibri"/>
              <a:sym typeface="Calibri"/>
            </a:endParaRPr>
          </a:p>
          <a:p>
            <a:pPr marL="0" indent="0"/>
            <a:r>
              <a:rPr lang="en-GB" sz="2504" b="0" dirty="0">
                <a:solidFill>
                  <a:schemeClr val="dk1"/>
                </a:solidFill>
                <a:latin typeface="Calibri"/>
                <a:ea typeface="Calibri"/>
                <a:cs typeface="Calibri"/>
                <a:sym typeface="Calibri"/>
              </a:rPr>
              <a:t>After partnering with IBM to create a Blockchain-based food traceability system (Hyperledger), </a:t>
            </a:r>
            <a:r>
              <a:rPr lang="en-GB" sz="2504" dirty="0">
                <a:solidFill>
                  <a:schemeClr val="dk1"/>
                </a:solidFill>
                <a:latin typeface="Calibri"/>
                <a:ea typeface="Calibri"/>
                <a:cs typeface="Calibri"/>
                <a:sym typeface="Calibri"/>
              </a:rPr>
              <a:t>how long did it take to trace the same mangos?  </a:t>
            </a:r>
            <a:endParaRPr sz="2504" dirty="0">
              <a:solidFill>
                <a:schemeClr val="dk1"/>
              </a:solidFill>
              <a:latin typeface="Calibri"/>
              <a:ea typeface="Calibri"/>
              <a:cs typeface="Calibri"/>
              <a:sym typeface="Calibri"/>
            </a:endParaRPr>
          </a:p>
          <a:p>
            <a:pPr marL="0" indent="0"/>
            <a:endParaRPr sz="2504" dirty="0">
              <a:solidFill>
                <a:schemeClr val="dk1"/>
              </a:solidFill>
              <a:latin typeface="Calibri"/>
              <a:ea typeface="Calibri"/>
              <a:cs typeface="Calibri"/>
              <a:sym typeface="Calibri"/>
            </a:endParaRPr>
          </a:p>
          <a:p>
            <a:pPr indent="-419108">
              <a:buClr>
                <a:schemeClr val="dk1"/>
              </a:buClr>
              <a:buSzPts val="2200"/>
              <a:buFont typeface="Calibri"/>
              <a:buAutoNum type="alphaLcPeriod"/>
            </a:pPr>
            <a:r>
              <a:rPr lang="en-GB" sz="2504" b="0" dirty="0">
                <a:solidFill>
                  <a:schemeClr val="dk1"/>
                </a:solidFill>
                <a:latin typeface="Calibri"/>
                <a:ea typeface="Calibri"/>
                <a:cs typeface="Calibri"/>
                <a:sym typeface="Calibri"/>
              </a:rPr>
              <a:t>24-48 hours</a:t>
            </a:r>
            <a:endParaRPr sz="2504" b="0" dirty="0">
              <a:solidFill>
                <a:schemeClr val="dk1"/>
              </a:solidFill>
              <a:latin typeface="Calibri"/>
              <a:ea typeface="Calibri"/>
              <a:cs typeface="Calibri"/>
              <a:sym typeface="Calibri"/>
            </a:endParaRPr>
          </a:p>
          <a:p>
            <a:pPr indent="-419108">
              <a:buClr>
                <a:schemeClr val="dk1"/>
              </a:buClr>
              <a:buSzPts val="2200"/>
              <a:buFont typeface="Calibri"/>
              <a:buAutoNum type="alphaLcPeriod"/>
            </a:pPr>
            <a:r>
              <a:rPr lang="en-GB" sz="2504" b="0" dirty="0">
                <a:solidFill>
                  <a:schemeClr val="dk1"/>
                </a:solidFill>
                <a:latin typeface="Calibri"/>
                <a:ea typeface="Calibri"/>
                <a:cs typeface="Calibri"/>
                <a:sym typeface="Calibri"/>
              </a:rPr>
              <a:t>12-24 hours</a:t>
            </a:r>
            <a:endParaRPr sz="2504" b="0" dirty="0">
              <a:solidFill>
                <a:schemeClr val="dk1"/>
              </a:solidFill>
              <a:latin typeface="Calibri"/>
              <a:ea typeface="Calibri"/>
              <a:cs typeface="Calibri"/>
              <a:sym typeface="Calibri"/>
            </a:endParaRPr>
          </a:p>
          <a:p>
            <a:pPr indent="-419108">
              <a:buClr>
                <a:schemeClr val="dk1"/>
              </a:buClr>
              <a:buSzPts val="2200"/>
              <a:buFont typeface="Calibri"/>
              <a:buAutoNum type="alphaLcPeriod"/>
            </a:pPr>
            <a:r>
              <a:rPr lang="en-GB" sz="2504" b="0" dirty="0">
                <a:solidFill>
                  <a:schemeClr val="dk1"/>
                </a:solidFill>
                <a:latin typeface="Calibri"/>
                <a:ea typeface="Calibri"/>
                <a:cs typeface="Calibri"/>
                <a:sym typeface="Calibri"/>
              </a:rPr>
              <a:t>0-12 hours</a:t>
            </a:r>
            <a:endParaRPr sz="2504" b="0" dirty="0">
              <a:solidFill>
                <a:schemeClr val="dk1"/>
              </a:solidFill>
              <a:latin typeface="Calibri"/>
              <a:ea typeface="Calibri"/>
              <a:cs typeface="Calibri"/>
              <a:sym typeface="Calibri"/>
            </a:endParaRPr>
          </a:p>
          <a:p>
            <a:pPr indent="-419108">
              <a:buClr>
                <a:schemeClr val="dk1"/>
              </a:buClr>
              <a:buSzPts val="2200"/>
              <a:buFont typeface="Calibri"/>
              <a:buAutoNum type="alphaLcPeriod"/>
            </a:pPr>
            <a:r>
              <a:rPr lang="en-GB" sz="2504" dirty="0">
                <a:solidFill>
                  <a:schemeClr val="dk1"/>
                </a:solidFill>
                <a:latin typeface="Calibri"/>
                <a:ea typeface="Calibri"/>
                <a:cs typeface="Calibri"/>
                <a:sym typeface="Calibri"/>
              </a:rPr>
              <a:t>Under an hour</a:t>
            </a:r>
            <a:endParaRPr sz="2504" dirty="0">
              <a:solidFill>
                <a:schemeClr val="dk1"/>
              </a:solidFill>
              <a:latin typeface="Calibri"/>
              <a:ea typeface="Calibri"/>
              <a:cs typeface="Calibri"/>
              <a:sym typeface="Calibri"/>
            </a:endParaRPr>
          </a:p>
          <a:p>
            <a:pPr marL="0" indent="0"/>
            <a:endParaRPr sz="2048" b="0" dirty="0">
              <a:solidFill>
                <a:schemeClr val="dk1"/>
              </a:solidFill>
            </a:endParaRPr>
          </a:p>
        </p:txBody>
      </p:sp>
      <p:pic>
        <p:nvPicPr>
          <p:cNvPr id="304" name="Google Shape;304;g275c4de7356_0_47"/>
          <p:cNvPicPr preferRelativeResize="0"/>
          <p:nvPr/>
        </p:nvPicPr>
        <p:blipFill rotWithShape="1">
          <a:blip r:embed="rId3">
            <a:alphaModFix/>
          </a:blip>
          <a:srcRect t="11386"/>
          <a:stretch/>
        </p:blipFill>
        <p:spPr>
          <a:xfrm>
            <a:off x="5430163" y="4101565"/>
            <a:ext cx="6299700" cy="3865302"/>
          </a:xfrm>
          <a:prstGeom prst="rect">
            <a:avLst/>
          </a:prstGeom>
          <a:noFill/>
          <a:ln>
            <a:noFill/>
          </a:ln>
        </p:spPr>
      </p:pic>
      <p:sp>
        <p:nvSpPr>
          <p:cNvPr id="305" name="Google Shape;305;g275c4de7356_0_47"/>
          <p:cNvSpPr txBox="1"/>
          <p:nvPr/>
        </p:nvSpPr>
        <p:spPr>
          <a:xfrm>
            <a:off x="511632" y="5094260"/>
            <a:ext cx="4469961" cy="754098"/>
          </a:xfrm>
          <a:prstGeom prst="rect">
            <a:avLst/>
          </a:prstGeom>
          <a:noFill/>
          <a:ln>
            <a:noFill/>
          </a:ln>
        </p:spPr>
        <p:txBody>
          <a:bodyPr spcFirstLastPara="1" wrap="square" lIns="104034" tIns="104034" rIns="104034" bIns="104034" anchor="t" anchorCtr="0">
            <a:noAutofit/>
          </a:bodyPr>
          <a:lstStyle/>
          <a:p>
            <a:pPr>
              <a:buClr>
                <a:schemeClr val="dk1"/>
              </a:buClr>
              <a:buSzPts val="1100"/>
            </a:pPr>
            <a:r>
              <a:rPr lang="en-GB" sz="2504" dirty="0">
                <a:solidFill>
                  <a:schemeClr val="dk1"/>
                </a:solidFill>
                <a:latin typeface="Calibri"/>
                <a:ea typeface="Calibri"/>
                <a:cs typeface="Calibri"/>
                <a:sym typeface="Calibri"/>
              </a:rPr>
              <a:t>Using Blockchain, the mangos provenance was traced in just </a:t>
            </a:r>
            <a:r>
              <a:rPr lang="en-GB" sz="2504" b="1" dirty="0">
                <a:solidFill>
                  <a:schemeClr val="dk1"/>
                </a:solidFill>
                <a:latin typeface="Calibri"/>
                <a:ea typeface="Calibri"/>
                <a:cs typeface="Calibri"/>
                <a:sym typeface="Calibri"/>
              </a:rPr>
              <a:t>2.2 seconds!</a:t>
            </a:r>
            <a:endParaRPr sz="2504" b="1" dirty="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9"/>
          <p:cNvPicPr preferRelativeResize="0"/>
          <p:nvPr/>
        </p:nvPicPr>
        <p:blipFill rotWithShape="1">
          <a:blip r:embed="rId3">
            <a:alphaModFix/>
          </a:blip>
          <a:srcRect/>
          <a:stretch/>
        </p:blipFill>
        <p:spPr>
          <a:xfrm>
            <a:off x="0" y="-112444"/>
            <a:ext cx="12168188" cy="1332418"/>
          </a:xfrm>
          <a:prstGeom prst="rect">
            <a:avLst/>
          </a:prstGeom>
          <a:noFill/>
          <a:ln>
            <a:noFill/>
          </a:ln>
        </p:spPr>
      </p:pic>
      <p:sp>
        <p:nvSpPr>
          <p:cNvPr id="312" name="Google Shape;312;p19"/>
          <p:cNvSpPr txBox="1"/>
          <p:nvPr/>
        </p:nvSpPr>
        <p:spPr>
          <a:xfrm>
            <a:off x="372128" y="-1705708"/>
            <a:ext cx="9943562"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BLOCKCHAIN AND FARMER-CENTRIC SOLUTIONS </a:t>
            </a:r>
            <a:endParaRPr sz="3755">
              <a:latin typeface="Calibri"/>
              <a:ea typeface="Calibri"/>
              <a:cs typeface="Calibri"/>
              <a:sym typeface="Calibri"/>
            </a:endParaRPr>
          </a:p>
        </p:txBody>
      </p:sp>
      <p:sp>
        <p:nvSpPr>
          <p:cNvPr id="313" name="Google Shape;313;p19"/>
          <p:cNvSpPr txBox="1">
            <a:spLocks noGrp="1"/>
          </p:cNvSpPr>
          <p:nvPr>
            <p:ph type="body" idx="1"/>
          </p:nvPr>
        </p:nvSpPr>
        <p:spPr>
          <a:xfrm>
            <a:off x="7499223" y="1478320"/>
            <a:ext cx="4477812" cy="5431615"/>
          </a:xfrm>
          <a:prstGeom prst="rect">
            <a:avLst/>
          </a:prstGeom>
          <a:noFill/>
          <a:ln>
            <a:noFill/>
          </a:ln>
        </p:spPr>
        <p:txBody>
          <a:bodyPr spcFirstLastPara="1" wrap="square" lIns="0" tIns="0" rIns="0" bIns="0" anchor="t" anchorCtr="0">
            <a:spAutoFit/>
          </a:bodyPr>
          <a:lstStyle/>
          <a:p>
            <a:pPr marL="101165" indent="0">
              <a:buClr>
                <a:schemeClr val="dk1"/>
              </a:buClr>
              <a:buSzPts val="2200"/>
            </a:pPr>
            <a:r>
              <a:rPr lang="en-GB" sz="2400" b="0" dirty="0">
                <a:solidFill>
                  <a:schemeClr val="dk1"/>
                </a:solidFill>
                <a:latin typeface="Calibri"/>
                <a:ea typeface="Calibri"/>
                <a:cs typeface="Calibri"/>
                <a:sym typeface="Calibri"/>
              </a:rPr>
              <a:t>Blockchain implementation has clear advantages in terms of overall supply-chain management, but it can also have more direct </a:t>
            </a:r>
            <a:r>
              <a:rPr lang="en-GB" sz="2400" dirty="0">
                <a:solidFill>
                  <a:schemeClr val="dk1"/>
                </a:solidFill>
                <a:latin typeface="Calibri"/>
                <a:ea typeface="Calibri"/>
                <a:cs typeface="Calibri"/>
                <a:sym typeface="Calibri"/>
              </a:rPr>
              <a:t>benefits for farmers</a:t>
            </a:r>
            <a:r>
              <a:rPr lang="en-GB" sz="2400" b="0" dirty="0">
                <a:solidFill>
                  <a:schemeClr val="dk1"/>
                </a:solidFill>
                <a:latin typeface="Calibri"/>
                <a:ea typeface="Calibri"/>
                <a:cs typeface="Calibri"/>
                <a:sym typeface="Calibri"/>
              </a:rPr>
              <a:t> specifically:</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dirty="0">
                <a:solidFill>
                  <a:schemeClr val="dk1"/>
                </a:solidFill>
                <a:latin typeface="Calibri"/>
                <a:ea typeface="Calibri"/>
                <a:cs typeface="Calibri"/>
                <a:sym typeface="Calibri"/>
              </a:rPr>
              <a:t>Better participation </a:t>
            </a:r>
            <a:r>
              <a:rPr lang="en-GB" sz="2400" b="0" dirty="0">
                <a:solidFill>
                  <a:schemeClr val="dk1"/>
                </a:solidFill>
                <a:latin typeface="Calibri"/>
                <a:ea typeface="Calibri"/>
                <a:cs typeface="Calibri"/>
                <a:sym typeface="Calibri"/>
              </a:rPr>
              <a:t>in supply chains</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dirty="0">
                <a:solidFill>
                  <a:schemeClr val="dk1"/>
                </a:solidFill>
                <a:latin typeface="Calibri"/>
                <a:ea typeface="Calibri"/>
                <a:cs typeface="Calibri"/>
                <a:sym typeface="Calibri"/>
              </a:rPr>
              <a:t>Reduced </a:t>
            </a:r>
            <a:r>
              <a:rPr lang="en-GB" sz="2400" b="0" dirty="0">
                <a:solidFill>
                  <a:schemeClr val="dk1"/>
                </a:solidFill>
                <a:latin typeface="Calibri"/>
                <a:ea typeface="Calibri"/>
                <a:cs typeface="Calibri"/>
                <a:sym typeface="Calibri"/>
              </a:rPr>
              <a:t>transaction costs</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Support for </a:t>
            </a:r>
            <a:r>
              <a:rPr lang="en-GB" sz="2400" dirty="0">
                <a:solidFill>
                  <a:schemeClr val="dk1"/>
                </a:solidFill>
                <a:latin typeface="Calibri"/>
                <a:ea typeface="Calibri"/>
                <a:cs typeface="Calibri"/>
                <a:sym typeface="Calibri"/>
              </a:rPr>
              <a:t>farmer co-operatives</a:t>
            </a:r>
            <a:endParaRPr sz="240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Support </a:t>
            </a:r>
            <a:r>
              <a:rPr lang="en-GB" sz="2400" dirty="0">
                <a:solidFill>
                  <a:schemeClr val="dk1"/>
                </a:solidFill>
                <a:latin typeface="Calibri"/>
                <a:ea typeface="Calibri"/>
                <a:cs typeface="Calibri"/>
                <a:sym typeface="Calibri"/>
              </a:rPr>
              <a:t>fair labo</a:t>
            </a:r>
            <a:r>
              <a:rPr lang="en-GB" sz="2400" b="0" dirty="0">
                <a:solidFill>
                  <a:schemeClr val="dk1"/>
                </a:solidFill>
                <a:latin typeface="Calibri"/>
                <a:ea typeface="Calibri"/>
                <a:cs typeface="Calibri"/>
                <a:sym typeface="Calibri"/>
              </a:rPr>
              <a:t>ur practices</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dirty="0">
                <a:solidFill>
                  <a:schemeClr val="dk1"/>
                </a:solidFill>
                <a:latin typeface="Calibri"/>
                <a:ea typeface="Calibri"/>
                <a:cs typeface="Calibri"/>
                <a:sym typeface="Calibri"/>
              </a:rPr>
              <a:t>Prompt payment</a:t>
            </a:r>
            <a:r>
              <a:rPr lang="en-GB" sz="2400" b="0" dirty="0">
                <a:solidFill>
                  <a:schemeClr val="dk1"/>
                </a:solidFill>
                <a:latin typeface="Calibri"/>
                <a:ea typeface="Calibri"/>
                <a:cs typeface="Calibri"/>
                <a:sym typeface="Calibri"/>
              </a:rPr>
              <a:t> for services and insurance claims</a:t>
            </a:r>
            <a:endParaRPr sz="2400" b="0" dirty="0">
              <a:solidFill>
                <a:schemeClr val="dk1"/>
              </a:solidFill>
              <a:latin typeface="Calibri"/>
              <a:ea typeface="Calibri"/>
              <a:cs typeface="Calibri"/>
              <a:sym typeface="Calibri"/>
            </a:endParaRPr>
          </a:p>
          <a:p>
            <a:pPr marL="0" indent="0"/>
            <a:endParaRPr sz="2048" b="0" dirty="0">
              <a:solidFill>
                <a:schemeClr val="dk1"/>
              </a:solidFill>
            </a:endParaRPr>
          </a:p>
          <a:p>
            <a:pPr indent="0"/>
            <a:endParaRPr sz="2048" b="0" dirty="0">
              <a:solidFill>
                <a:schemeClr val="dk1"/>
              </a:solidFill>
            </a:endParaRPr>
          </a:p>
        </p:txBody>
      </p:sp>
      <p:pic>
        <p:nvPicPr>
          <p:cNvPr id="314" name="Google Shape;314;p19"/>
          <p:cNvPicPr preferRelativeResize="0"/>
          <p:nvPr/>
        </p:nvPicPr>
        <p:blipFill rotWithShape="1">
          <a:blip r:embed="rId4">
            <a:alphaModFix/>
          </a:blip>
          <a:srcRect l="-3423"/>
          <a:stretch/>
        </p:blipFill>
        <p:spPr>
          <a:xfrm>
            <a:off x="-249287" y="1380446"/>
            <a:ext cx="7531405" cy="5019707"/>
          </a:xfrm>
          <a:prstGeom prst="rect">
            <a:avLst/>
          </a:prstGeom>
          <a:noFill/>
          <a:ln>
            <a:noFill/>
          </a:ln>
        </p:spPr>
      </p:pic>
      <p:sp>
        <p:nvSpPr>
          <p:cNvPr id="3" name="TextBox 2">
            <a:extLst>
              <a:ext uri="{FF2B5EF4-FFF2-40B4-BE49-F238E27FC236}">
                <a16:creationId xmlns:a16="http://schemas.microsoft.com/office/drawing/2014/main" id="{5DDED9D5-9343-E7C2-DA15-9AD3B601B95A}"/>
              </a:ext>
            </a:extLst>
          </p:cNvPr>
          <p:cNvSpPr txBox="1"/>
          <p:nvPr/>
        </p:nvSpPr>
        <p:spPr>
          <a:xfrm>
            <a:off x="188259" y="213700"/>
            <a:ext cx="11196917" cy="523220"/>
          </a:xfrm>
          <a:prstGeom prst="rect">
            <a:avLst/>
          </a:prstGeom>
          <a:noFill/>
        </p:spPr>
        <p:txBody>
          <a:bodyPr wrap="square">
            <a:spAutoFit/>
          </a:bodyPr>
          <a:lstStyle/>
          <a:p>
            <a:pPr>
              <a:buClr>
                <a:schemeClr val="dk1"/>
              </a:buClr>
              <a:buSzPts val="2200"/>
            </a:pPr>
            <a:r>
              <a:rPr lang="en-GB" sz="2800" dirty="0">
                <a:solidFill>
                  <a:schemeClr val="bg1"/>
                </a:solidFill>
                <a:latin typeface="Calibri"/>
                <a:ea typeface="Calibri"/>
                <a:cs typeface="Calibri"/>
                <a:sym typeface="Calibri"/>
              </a:rPr>
              <a:t>ADVANTAGES OF A BLOCKCHAIN-SUPPORTED AGRIFOOD SUPPLY CHAIN</a:t>
            </a:r>
            <a:endParaRPr lang="en-GB" sz="2800" b="0" dirty="0">
              <a:solidFill>
                <a:schemeClr val="bg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6e12bcc226_0_14"/>
          <p:cNvSpPr txBox="1">
            <a:spLocks noGrp="1"/>
          </p:cNvSpPr>
          <p:nvPr>
            <p:ph type="body" idx="1"/>
          </p:nvPr>
        </p:nvSpPr>
        <p:spPr>
          <a:xfrm>
            <a:off x="544291" y="1476691"/>
            <a:ext cx="10381205" cy="4528163"/>
          </a:xfrm>
          <a:prstGeom prst="rect">
            <a:avLst/>
          </a:prstGeom>
        </p:spPr>
        <p:txBody>
          <a:bodyPr spcFirstLastPara="1" wrap="square" lIns="0" tIns="0" rIns="0" bIns="0" anchor="t" anchorCtr="0">
            <a:spAutoFit/>
          </a:bodyPr>
          <a:lstStyle/>
          <a:p>
            <a:pPr marL="0" indent="0"/>
            <a:endParaRPr sz="2504"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Typically, farmers - particularly small-scale farmers - can be inhibited from participating in supply chains due to </a:t>
            </a:r>
            <a:r>
              <a:rPr lang="en-GB" sz="2504" dirty="0">
                <a:solidFill>
                  <a:schemeClr val="dk1"/>
                </a:solidFill>
                <a:latin typeface="Calibri"/>
                <a:ea typeface="Calibri"/>
                <a:cs typeface="Calibri"/>
                <a:sym typeface="Calibri"/>
              </a:rPr>
              <a:t>costs</a:t>
            </a:r>
            <a:r>
              <a:rPr lang="en-GB" sz="2504" b="0" dirty="0">
                <a:solidFill>
                  <a:schemeClr val="dk1"/>
                </a:solidFill>
                <a:latin typeface="Calibri"/>
                <a:ea typeface="Calibri"/>
                <a:cs typeface="Calibri"/>
                <a:sym typeface="Calibri"/>
              </a:rPr>
              <a:t> (e.g. marketing costs, transaction costs, negotiation costs etc) caused by a </a:t>
            </a:r>
            <a:r>
              <a:rPr lang="en-GB" sz="2504" dirty="0">
                <a:solidFill>
                  <a:schemeClr val="dk1"/>
                </a:solidFill>
                <a:latin typeface="Calibri"/>
                <a:ea typeface="Calibri"/>
                <a:cs typeface="Calibri"/>
                <a:sym typeface="Calibri"/>
              </a:rPr>
              <a:t>lack of information transparency</a:t>
            </a:r>
            <a:endParaRPr sz="2504"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Implementation of Blockchain in the agri-food supply chain can be beneficial to farmers by:</a:t>
            </a:r>
            <a:endParaRPr sz="2504" b="0" dirty="0">
              <a:solidFill>
                <a:schemeClr val="dk1"/>
              </a:solidFill>
              <a:latin typeface="Calibri"/>
              <a:ea typeface="Calibri"/>
              <a:cs typeface="Calibri"/>
              <a:sym typeface="Calibri"/>
            </a:endParaRPr>
          </a:p>
          <a:p>
            <a:pPr marL="1076325" indent="-449263">
              <a:buClr>
                <a:schemeClr val="dk1"/>
              </a:buClr>
              <a:buSzPts val="2200"/>
              <a:buChar char="-"/>
            </a:pPr>
            <a:r>
              <a:rPr lang="en-GB" sz="2400" b="0" dirty="0">
                <a:solidFill>
                  <a:schemeClr val="dk1"/>
                </a:solidFill>
                <a:latin typeface="Calibri"/>
                <a:ea typeface="Calibri"/>
                <a:cs typeface="Calibri"/>
                <a:sym typeface="Calibri"/>
              </a:rPr>
              <a:t>Enabling </a:t>
            </a:r>
            <a:r>
              <a:rPr lang="en-GB" sz="2400" dirty="0">
                <a:solidFill>
                  <a:schemeClr val="dk1"/>
                </a:solidFill>
                <a:latin typeface="Calibri"/>
                <a:ea typeface="Calibri"/>
                <a:cs typeface="Calibri"/>
                <a:sym typeface="Calibri"/>
              </a:rPr>
              <a:t>collaboration </a:t>
            </a:r>
            <a:r>
              <a:rPr lang="en-GB" sz="2400" b="0" dirty="0">
                <a:solidFill>
                  <a:schemeClr val="dk1"/>
                </a:solidFill>
                <a:latin typeface="Calibri"/>
                <a:ea typeface="Calibri"/>
                <a:cs typeface="Calibri"/>
                <a:sym typeface="Calibri"/>
              </a:rPr>
              <a:t>between supply chain partners by enhancing trust</a:t>
            </a:r>
            <a:endParaRPr sz="2400" b="0" dirty="0">
              <a:solidFill>
                <a:schemeClr val="dk1"/>
              </a:solidFill>
              <a:latin typeface="Calibri"/>
              <a:ea typeface="Calibri"/>
              <a:cs typeface="Calibri"/>
              <a:sym typeface="Calibri"/>
            </a:endParaRPr>
          </a:p>
          <a:p>
            <a:pPr marL="1076325" indent="-449263">
              <a:buClr>
                <a:schemeClr val="dk1"/>
              </a:buClr>
              <a:buSzPts val="2200"/>
              <a:buChar char="-"/>
            </a:pPr>
            <a:r>
              <a:rPr lang="en-GB" sz="2400" b="0" dirty="0">
                <a:solidFill>
                  <a:schemeClr val="dk1"/>
                </a:solidFill>
                <a:latin typeface="Calibri"/>
                <a:ea typeface="Calibri"/>
                <a:cs typeface="Calibri"/>
                <a:sym typeface="Calibri"/>
              </a:rPr>
              <a:t>Improved </a:t>
            </a:r>
            <a:r>
              <a:rPr lang="en-GB" sz="2400" dirty="0">
                <a:solidFill>
                  <a:schemeClr val="dk1"/>
                </a:solidFill>
                <a:latin typeface="Calibri"/>
                <a:ea typeface="Calibri"/>
                <a:cs typeface="Calibri"/>
                <a:sym typeface="Calibri"/>
              </a:rPr>
              <a:t>market knowledge</a:t>
            </a:r>
            <a:r>
              <a:rPr lang="en-GB" sz="2400" b="0" dirty="0">
                <a:solidFill>
                  <a:schemeClr val="dk1"/>
                </a:solidFill>
                <a:latin typeface="Calibri"/>
                <a:ea typeface="Calibri"/>
                <a:cs typeface="Calibri"/>
                <a:sym typeface="Calibri"/>
              </a:rPr>
              <a:t> and understanding of buyers’ requirements </a:t>
            </a:r>
            <a:endParaRPr sz="2400" b="0" dirty="0">
              <a:solidFill>
                <a:schemeClr val="dk1"/>
              </a:solidFill>
              <a:latin typeface="Calibri"/>
              <a:ea typeface="Calibri"/>
              <a:cs typeface="Calibri"/>
              <a:sym typeface="Calibri"/>
            </a:endParaRPr>
          </a:p>
          <a:p>
            <a:pPr marL="1076325" indent="-449263">
              <a:buClr>
                <a:schemeClr val="dk1"/>
              </a:buClr>
              <a:buSzPts val="2200"/>
              <a:buChar char="-"/>
            </a:pPr>
            <a:r>
              <a:rPr lang="en-GB" sz="2400" b="0" dirty="0">
                <a:solidFill>
                  <a:schemeClr val="dk1"/>
                </a:solidFill>
                <a:latin typeface="Calibri"/>
                <a:ea typeface="Calibri"/>
                <a:cs typeface="Calibri"/>
                <a:sym typeface="Calibri"/>
              </a:rPr>
              <a:t>Reduced transaction costs (e.g. due to disintermediation) can enable farmers to access </a:t>
            </a:r>
            <a:r>
              <a:rPr lang="en-GB" sz="2400" dirty="0">
                <a:solidFill>
                  <a:schemeClr val="dk1"/>
                </a:solidFill>
                <a:latin typeface="Calibri"/>
                <a:ea typeface="Calibri"/>
                <a:cs typeface="Calibri"/>
                <a:sym typeface="Calibri"/>
              </a:rPr>
              <a:t>new markets</a:t>
            </a:r>
            <a:endParaRPr sz="2400" dirty="0">
              <a:solidFill>
                <a:schemeClr val="dk1"/>
              </a:solidFill>
              <a:latin typeface="Calibri"/>
              <a:ea typeface="Calibri"/>
              <a:cs typeface="Calibri"/>
              <a:sym typeface="Calibri"/>
            </a:endParaRPr>
          </a:p>
          <a:p>
            <a:pPr marL="1076325" indent="-449263">
              <a:buClr>
                <a:schemeClr val="dk1"/>
              </a:buClr>
              <a:buSzPts val="2200"/>
              <a:buChar char="-"/>
            </a:pPr>
            <a:r>
              <a:rPr lang="en-GB" sz="2400" b="0" dirty="0">
                <a:solidFill>
                  <a:schemeClr val="dk1"/>
                </a:solidFill>
                <a:latin typeface="Calibri"/>
                <a:ea typeface="Calibri"/>
                <a:cs typeface="Calibri"/>
                <a:sym typeface="Calibri"/>
              </a:rPr>
              <a:t>Increased transparency and more direct contact with consumers can empower farmers in disadvantaged communities to demand </a:t>
            </a:r>
            <a:r>
              <a:rPr lang="en-GB" sz="2400" dirty="0">
                <a:solidFill>
                  <a:schemeClr val="dk1"/>
                </a:solidFill>
                <a:latin typeface="Calibri"/>
                <a:ea typeface="Calibri"/>
                <a:cs typeface="Calibri"/>
                <a:sym typeface="Calibri"/>
              </a:rPr>
              <a:t>fairer wages</a:t>
            </a:r>
            <a:endParaRPr sz="2400" dirty="0">
              <a:solidFill>
                <a:schemeClr val="dk1"/>
              </a:solidFill>
              <a:latin typeface="Calibri"/>
              <a:ea typeface="Calibri"/>
              <a:cs typeface="Calibri"/>
              <a:sym typeface="Calibri"/>
            </a:endParaRPr>
          </a:p>
        </p:txBody>
      </p:sp>
      <p:sp>
        <p:nvSpPr>
          <p:cNvPr id="321" name="Google Shape;321;g26e12bcc226_0_14"/>
          <p:cNvSpPr txBox="1">
            <a:spLocks noGrp="1"/>
          </p:cNvSpPr>
          <p:nvPr>
            <p:ph type="sldNum" idx="12"/>
          </p:nvPr>
        </p:nvSpPr>
        <p:spPr>
          <a:xfrm>
            <a:off x="8761097" y="7153556"/>
            <a:ext cx="2798590" cy="315177"/>
          </a:xfrm>
          <a:prstGeom prst="rect">
            <a:avLst/>
          </a:prstGeom>
        </p:spPr>
        <p:txBody>
          <a:bodyPr spcFirstLastPara="1" wrap="square" lIns="0" tIns="0" rIns="0" bIns="0" anchor="t" anchorCtr="0">
            <a:spAutoFit/>
          </a:bodyPr>
          <a:lstStyle/>
          <a:p>
            <a:fld id="{00000000-1234-1234-1234-123412341234}" type="slidenum">
              <a:rPr lang="en-GB"/>
              <a:pPr/>
              <a:t>18</a:t>
            </a:fld>
            <a:endParaRPr/>
          </a:p>
        </p:txBody>
      </p:sp>
      <p:pic>
        <p:nvPicPr>
          <p:cNvPr id="322" name="Google Shape;322;g26e12bcc226_0_14"/>
          <p:cNvPicPr preferRelativeResize="0"/>
          <p:nvPr/>
        </p:nvPicPr>
        <p:blipFill rotWithShape="1">
          <a:blip r:embed="rId3">
            <a:alphaModFix/>
          </a:blip>
          <a:srcRect/>
          <a:stretch/>
        </p:blipFill>
        <p:spPr>
          <a:xfrm>
            <a:off x="0" y="0"/>
            <a:ext cx="12168188" cy="1332418"/>
          </a:xfrm>
          <a:prstGeom prst="rect">
            <a:avLst/>
          </a:prstGeom>
          <a:noFill/>
          <a:ln>
            <a:noFill/>
          </a:ln>
        </p:spPr>
      </p:pic>
      <p:sp>
        <p:nvSpPr>
          <p:cNvPr id="323" name="Google Shape;323;g26e12bcc226_0_14"/>
          <p:cNvSpPr txBox="1"/>
          <p:nvPr/>
        </p:nvSpPr>
        <p:spPr>
          <a:xfrm>
            <a:off x="304647" y="272234"/>
            <a:ext cx="10860495"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BLOCKCHAIN AND FARMER-CENTRIC SOLUTIONS </a:t>
            </a:r>
            <a:endParaRPr sz="3755"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8"/>
          <p:cNvPicPr preferRelativeResize="0"/>
          <p:nvPr/>
        </p:nvPicPr>
        <p:blipFill rotWithShape="1">
          <a:blip r:embed="rId3">
            <a:alphaModFix/>
          </a:blip>
          <a:srcRect/>
          <a:stretch/>
        </p:blipFill>
        <p:spPr>
          <a:xfrm>
            <a:off x="0" y="36632"/>
            <a:ext cx="12168188" cy="1332418"/>
          </a:xfrm>
          <a:prstGeom prst="rect">
            <a:avLst/>
          </a:prstGeom>
          <a:noFill/>
          <a:ln>
            <a:noFill/>
          </a:ln>
        </p:spPr>
      </p:pic>
      <p:sp>
        <p:nvSpPr>
          <p:cNvPr id="330" name="Google Shape;330;p18"/>
          <p:cNvSpPr txBox="1"/>
          <p:nvPr/>
        </p:nvSpPr>
        <p:spPr>
          <a:xfrm>
            <a:off x="277965" y="214100"/>
            <a:ext cx="8324080"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BLOCKCHAIN AND SMART CONTRACTS </a:t>
            </a:r>
            <a:endParaRPr sz="3755" dirty="0">
              <a:latin typeface="Calibri"/>
              <a:ea typeface="Calibri"/>
              <a:cs typeface="Calibri"/>
              <a:sym typeface="Calibri"/>
            </a:endParaRPr>
          </a:p>
        </p:txBody>
      </p:sp>
      <p:sp>
        <p:nvSpPr>
          <p:cNvPr id="331" name="Google Shape;331;p18"/>
          <p:cNvSpPr txBox="1">
            <a:spLocks noGrp="1"/>
          </p:cNvSpPr>
          <p:nvPr>
            <p:ph type="body" idx="1"/>
          </p:nvPr>
        </p:nvSpPr>
        <p:spPr>
          <a:xfrm>
            <a:off x="6795240" y="1614187"/>
            <a:ext cx="5170120" cy="5009705"/>
          </a:xfrm>
          <a:prstGeom prst="rect">
            <a:avLst/>
          </a:prstGeom>
          <a:noFill/>
          <a:ln>
            <a:noFill/>
          </a:ln>
        </p:spPr>
        <p:txBody>
          <a:bodyPr spcFirstLastPara="1" wrap="square" lIns="0" tIns="0" rIns="0" bIns="0" anchor="t" anchorCtr="0">
            <a:spAutoFit/>
          </a:bodyPr>
          <a:lstStyle/>
          <a:p>
            <a:pPr indent="-419108">
              <a:buClr>
                <a:schemeClr val="dk1"/>
              </a:buClr>
              <a:buSzPts val="2200"/>
              <a:buChar char="●"/>
            </a:pPr>
            <a:r>
              <a:rPr lang="en-GB" sz="2504" b="0" dirty="0">
                <a:solidFill>
                  <a:schemeClr val="dk1"/>
                </a:solidFill>
                <a:latin typeface="Calibri"/>
                <a:ea typeface="Calibri"/>
                <a:cs typeface="Calibri"/>
                <a:sym typeface="Calibri"/>
              </a:rPr>
              <a:t>One way in which Blockchain based solutions can benefit farmers is through the use of </a:t>
            </a:r>
            <a:r>
              <a:rPr lang="en-GB" sz="2504" dirty="0">
                <a:solidFill>
                  <a:schemeClr val="dk1"/>
                </a:solidFill>
                <a:latin typeface="Calibri"/>
                <a:ea typeface="Calibri"/>
                <a:cs typeface="Calibri"/>
                <a:sym typeface="Calibri"/>
              </a:rPr>
              <a:t>smart contracts</a:t>
            </a:r>
            <a:endParaRPr sz="2504"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Blockchain-based, can be integrated with IoT devices</a:t>
            </a:r>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Advantages: </a:t>
            </a:r>
            <a:r>
              <a:rPr lang="en-GB" sz="2504" dirty="0">
                <a:solidFill>
                  <a:schemeClr val="dk1"/>
                </a:solidFill>
                <a:latin typeface="Calibri"/>
                <a:ea typeface="Calibri"/>
                <a:cs typeface="Calibri"/>
                <a:sym typeface="Calibri"/>
              </a:rPr>
              <a:t>reduced time-delay</a:t>
            </a:r>
            <a:r>
              <a:rPr lang="en-GB" sz="2504" b="0" dirty="0">
                <a:solidFill>
                  <a:schemeClr val="dk1"/>
                </a:solidFill>
                <a:latin typeface="Calibri"/>
                <a:ea typeface="Calibri"/>
                <a:cs typeface="Calibri"/>
                <a:sym typeface="Calibri"/>
              </a:rPr>
              <a:t>, foster </a:t>
            </a:r>
            <a:r>
              <a:rPr lang="en-GB" sz="2504" dirty="0">
                <a:solidFill>
                  <a:schemeClr val="dk1"/>
                </a:solidFill>
                <a:latin typeface="Calibri"/>
                <a:ea typeface="Calibri"/>
                <a:cs typeface="Calibri"/>
                <a:sym typeface="Calibri"/>
              </a:rPr>
              <a:t>trust</a:t>
            </a:r>
            <a:r>
              <a:rPr lang="en-GB" sz="2504" b="0" dirty="0">
                <a:solidFill>
                  <a:schemeClr val="dk1"/>
                </a:solidFill>
                <a:latin typeface="Calibri"/>
                <a:ea typeface="Calibri"/>
                <a:cs typeface="Calibri"/>
                <a:sym typeface="Calibri"/>
              </a:rPr>
              <a:t>, </a:t>
            </a:r>
            <a:r>
              <a:rPr lang="en-GB" sz="2504" dirty="0">
                <a:solidFill>
                  <a:schemeClr val="dk1"/>
                </a:solidFill>
                <a:latin typeface="Calibri"/>
                <a:ea typeface="Calibri"/>
                <a:cs typeface="Calibri"/>
                <a:sym typeface="Calibri"/>
              </a:rPr>
              <a:t>immutable</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Reduce need for intermediaries e.g. lawyers, banks who typically enforce the terms of the contract</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Discourage buyers from reneging on payment</a:t>
            </a:r>
            <a:endParaRPr sz="2504" b="0" dirty="0">
              <a:solidFill>
                <a:schemeClr val="dk1"/>
              </a:solidFill>
              <a:latin typeface="Calibri"/>
              <a:ea typeface="Calibri"/>
              <a:cs typeface="Calibri"/>
              <a:sym typeface="Calibri"/>
            </a:endParaRPr>
          </a:p>
          <a:p>
            <a:pPr marL="0" indent="0"/>
            <a:endParaRPr sz="2504" b="0" dirty="0">
              <a:solidFill>
                <a:schemeClr val="dk1"/>
              </a:solidFill>
              <a:latin typeface="Calibri"/>
              <a:ea typeface="Calibri"/>
              <a:cs typeface="Calibri"/>
              <a:sym typeface="Calibri"/>
            </a:endParaRPr>
          </a:p>
        </p:txBody>
      </p:sp>
      <p:pic>
        <p:nvPicPr>
          <p:cNvPr id="332" name="Google Shape;332;p18"/>
          <p:cNvPicPr preferRelativeResize="0"/>
          <p:nvPr/>
        </p:nvPicPr>
        <p:blipFill rotWithShape="1">
          <a:blip r:embed="rId4">
            <a:alphaModFix/>
          </a:blip>
          <a:srcRect l="1161" r="1249" b="1224"/>
          <a:stretch/>
        </p:blipFill>
        <p:spPr>
          <a:xfrm>
            <a:off x="237841" y="1183294"/>
            <a:ext cx="6319558" cy="4163804"/>
          </a:xfrm>
          <a:prstGeom prst="rect">
            <a:avLst/>
          </a:prstGeom>
          <a:noFill/>
          <a:ln>
            <a:noFill/>
          </a:ln>
        </p:spPr>
      </p:pic>
      <p:sp>
        <p:nvSpPr>
          <p:cNvPr id="333" name="Google Shape;333;p18"/>
          <p:cNvSpPr txBox="1"/>
          <p:nvPr/>
        </p:nvSpPr>
        <p:spPr>
          <a:xfrm>
            <a:off x="277967" y="5430999"/>
            <a:ext cx="6239305" cy="1358272"/>
          </a:xfrm>
          <a:prstGeom prst="rect">
            <a:avLst/>
          </a:prstGeom>
          <a:solidFill>
            <a:srgbClr val="93C47D"/>
          </a:solidFill>
          <a:ln>
            <a:noFill/>
          </a:ln>
        </p:spPr>
        <p:txBody>
          <a:bodyPr spcFirstLastPara="1" wrap="square" lIns="104034" tIns="104034" rIns="104034" bIns="104034" anchor="t" anchorCtr="0">
            <a:noAutofit/>
          </a:bodyPr>
          <a:lstStyle/>
          <a:p>
            <a:r>
              <a:rPr lang="en-GB" sz="2000" b="1" dirty="0">
                <a:solidFill>
                  <a:schemeClr val="dk1"/>
                </a:solidFill>
                <a:latin typeface="Calibri"/>
                <a:ea typeface="Calibri"/>
                <a:cs typeface="Calibri"/>
                <a:sym typeface="Calibri"/>
              </a:rPr>
              <a:t>Note</a:t>
            </a:r>
            <a:r>
              <a:rPr lang="en-GB" sz="2000" dirty="0">
                <a:solidFill>
                  <a:schemeClr val="dk1"/>
                </a:solidFill>
                <a:latin typeface="Calibri"/>
                <a:ea typeface="Calibri"/>
                <a:cs typeface="Calibri"/>
                <a:sym typeface="Calibri"/>
              </a:rPr>
              <a:t>: stand-alone code-only smart contracts are </a:t>
            </a:r>
            <a:r>
              <a:rPr lang="en-GB" sz="2000" b="1" dirty="0">
                <a:solidFill>
                  <a:schemeClr val="dk1"/>
                </a:solidFill>
                <a:latin typeface="Calibri"/>
                <a:ea typeface="Calibri"/>
                <a:cs typeface="Calibri"/>
                <a:sym typeface="Calibri"/>
              </a:rPr>
              <a:t>not </a:t>
            </a:r>
            <a:r>
              <a:rPr lang="en-GB" sz="2000" dirty="0">
                <a:solidFill>
                  <a:schemeClr val="dk1"/>
                </a:solidFill>
                <a:latin typeface="Calibri"/>
                <a:ea typeface="Calibri"/>
                <a:cs typeface="Calibri"/>
                <a:sym typeface="Calibri"/>
              </a:rPr>
              <a:t>legally enforceable; smart contracts are most effective as </a:t>
            </a:r>
            <a:r>
              <a:rPr lang="en-GB" sz="2000" b="1" dirty="0">
                <a:solidFill>
                  <a:schemeClr val="dk1"/>
                </a:solidFill>
                <a:latin typeface="Calibri"/>
                <a:ea typeface="Calibri"/>
                <a:cs typeface="Calibri"/>
                <a:sym typeface="Calibri"/>
              </a:rPr>
              <a:t>ancillaries</a:t>
            </a:r>
            <a:r>
              <a:rPr lang="en-GB" sz="2000" dirty="0">
                <a:solidFill>
                  <a:schemeClr val="dk1"/>
                </a:solidFill>
                <a:latin typeface="Calibri"/>
                <a:ea typeface="Calibri"/>
                <a:cs typeface="Calibri"/>
                <a:sym typeface="Calibri"/>
              </a:rPr>
              <a:t> to implement the provisions of a traditional text-based, legally-binding contract </a:t>
            </a:r>
            <a:endParaRPr sz="2000" dirty="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p:nvPr/>
        </p:nvSpPr>
        <p:spPr>
          <a:xfrm flipH="1">
            <a:off x="11233" y="-865210"/>
            <a:ext cx="3038043" cy="8603002"/>
          </a:xfrm>
          <a:custGeom>
            <a:avLst/>
            <a:gdLst/>
            <a:ahLst/>
            <a:cxnLst/>
            <a:rect l="l" t="t" r="r" b="b"/>
            <a:pathLst>
              <a:path w="10368280" h="5749290" extrusionOk="0">
                <a:moveTo>
                  <a:pt x="10368000" y="0"/>
                </a:moveTo>
                <a:lnTo>
                  <a:pt x="0" y="0"/>
                </a:lnTo>
                <a:lnTo>
                  <a:pt x="0" y="5749201"/>
                </a:lnTo>
                <a:lnTo>
                  <a:pt x="10368000" y="5749201"/>
                </a:lnTo>
                <a:lnTo>
                  <a:pt x="10368000" y="0"/>
                </a:lnTo>
                <a:close/>
              </a:path>
            </a:pathLst>
          </a:custGeom>
          <a:gradFill>
            <a:gsLst>
              <a:gs pos="0">
                <a:srgbClr val="6A9D56"/>
              </a:gs>
              <a:gs pos="60540">
                <a:srgbClr val="2D8784"/>
              </a:gs>
              <a:gs pos="100000">
                <a:srgbClr val="263D94"/>
              </a:gs>
            </a:gsLst>
            <a:lin ang="5400000" scaled="0"/>
          </a:gradFill>
          <a:ln>
            <a:noFill/>
          </a:ln>
        </p:spPr>
        <p:txBody>
          <a:bodyPr spcFirstLastPara="1" wrap="square" lIns="0" tIns="0" rIns="0" bIns="0" anchor="t" anchorCtr="0">
            <a:noAutofit/>
          </a:bodyPr>
          <a:lstStyle/>
          <a:p>
            <a:endParaRPr sz="2048">
              <a:solidFill>
                <a:schemeClr val="dk1"/>
              </a:solidFill>
              <a:latin typeface="Calibri"/>
              <a:ea typeface="Calibri"/>
              <a:cs typeface="Calibri"/>
              <a:sym typeface="Calibri"/>
            </a:endParaRPr>
          </a:p>
        </p:txBody>
      </p:sp>
      <p:sp>
        <p:nvSpPr>
          <p:cNvPr id="174" name="Google Shape;174;p2"/>
          <p:cNvSpPr txBox="1"/>
          <p:nvPr/>
        </p:nvSpPr>
        <p:spPr>
          <a:xfrm rot="-5400000">
            <a:off x="-1149807" y="2565199"/>
            <a:ext cx="3634958" cy="1044577"/>
          </a:xfrm>
          <a:prstGeom prst="rect">
            <a:avLst/>
          </a:prstGeom>
          <a:noFill/>
          <a:ln>
            <a:noFill/>
          </a:ln>
        </p:spPr>
        <p:txBody>
          <a:bodyPr spcFirstLastPara="1" wrap="square" lIns="0" tIns="13712" rIns="0" bIns="0" anchor="t" anchorCtr="0">
            <a:spAutoFit/>
          </a:bodyPr>
          <a:lstStyle/>
          <a:p>
            <a:pPr marL="14453" marR="5781">
              <a:lnSpc>
                <a:spcPct val="108700"/>
              </a:lnSpc>
            </a:pPr>
            <a:r>
              <a:rPr lang="en-GB" sz="6145" b="1">
                <a:solidFill>
                  <a:schemeClr val="lt1"/>
                </a:solidFill>
                <a:latin typeface="Calibri"/>
                <a:ea typeface="Calibri"/>
                <a:cs typeface="Calibri"/>
                <a:sym typeface="Calibri"/>
              </a:rPr>
              <a:t>CONTENTS</a:t>
            </a:r>
            <a:endParaRPr sz="6145">
              <a:solidFill>
                <a:schemeClr val="lt1"/>
              </a:solidFill>
              <a:latin typeface="Calibri"/>
              <a:ea typeface="Calibri"/>
              <a:cs typeface="Calibri"/>
              <a:sym typeface="Calibri"/>
            </a:endParaRPr>
          </a:p>
        </p:txBody>
      </p:sp>
      <p:sp>
        <p:nvSpPr>
          <p:cNvPr id="175" name="Google Shape;175;p2"/>
          <p:cNvSpPr txBox="1"/>
          <p:nvPr/>
        </p:nvSpPr>
        <p:spPr>
          <a:xfrm>
            <a:off x="1542701" y="1052371"/>
            <a:ext cx="10753985" cy="1116631"/>
          </a:xfrm>
          <a:prstGeom prst="rect">
            <a:avLst/>
          </a:prstGeom>
          <a:noFill/>
          <a:ln>
            <a:noFill/>
          </a:ln>
        </p:spPr>
        <p:txBody>
          <a:bodyPr spcFirstLastPara="1" wrap="square" lIns="0" tIns="123550" rIns="0" bIns="0" anchor="t" anchorCtr="0">
            <a:spAutoFit/>
          </a:bodyPr>
          <a:lstStyle/>
          <a:p>
            <a:pPr marL="14453"/>
            <a:r>
              <a:rPr lang="en-GB" sz="1593" b="1">
                <a:solidFill>
                  <a:schemeClr val="dk1"/>
                </a:solidFill>
                <a:latin typeface="Open Sans"/>
                <a:ea typeface="Open Sans"/>
                <a:cs typeface="Open Sans"/>
                <a:sym typeface="Open Sans"/>
              </a:rPr>
              <a:t>		</a:t>
            </a:r>
            <a:endParaRPr sz="1593" b="1">
              <a:solidFill>
                <a:srgbClr val="2C8784"/>
              </a:solidFill>
              <a:latin typeface="Open Sans"/>
              <a:ea typeface="Open Sans"/>
              <a:cs typeface="Open Sans"/>
              <a:sym typeface="Open Sans"/>
            </a:endParaRPr>
          </a:p>
          <a:p>
            <a:pPr marL="14453">
              <a:spcBef>
                <a:spcPts val="973"/>
              </a:spcBef>
            </a:pPr>
            <a:endParaRPr sz="1593" b="1">
              <a:solidFill>
                <a:schemeClr val="dk1"/>
              </a:solidFill>
              <a:latin typeface="Open Sans"/>
              <a:ea typeface="Open Sans"/>
              <a:cs typeface="Open Sans"/>
              <a:sym typeface="Open Sans"/>
            </a:endParaRPr>
          </a:p>
          <a:p>
            <a:pPr marL="14453">
              <a:spcBef>
                <a:spcPts val="973"/>
              </a:spcBef>
            </a:pPr>
            <a:r>
              <a:rPr lang="en-GB" sz="1593" b="1">
                <a:solidFill>
                  <a:schemeClr val="dk1"/>
                </a:solidFill>
                <a:latin typeface="Open Sans"/>
                <a:ea typeface="Open Sans"/>
                <a:cs typeface="Open Sans"/>
                <a:sym typeface="Open Sans"/>
              </a:rPr>
              <a:t>		</a:t>
            </a:r>
            <a:endParaRPr sz="1593" b="1">
              <a:solidFill>
                <a:srgbClr val="2C8784"/>
              </a:solidFill>
              <a:latin typeface="Open Sans"/>
              <a:ea typeface="Open Sans"/>
              <a:cs typeface="Open Sans"/>
              <a:sym typeface="Open Sans"/>
            </a:endParaRPr>
          </a:p>
        </p:txBody>
      </p:sp>
      <p:sp>
        <p:nvSpPr>
          <p:cNvPr id="176" name="Google Shape;176;p2"/>
          <p:cNvSpPr txBox="1"/>
          <p:nvPr/>
        </p:nvSpPr>
        <p:spPr>
          <a:xfrm>
            <a:off x="1366722" y="679169"/>
            <a:ext cx="11105943" cy="3234184"/>
          </a:xfrm>
          <a:prstGeom prst="rect">
            <a:avLst/>
          </a:prstGeom>
          <a:noFill/>
          <a:ln>
            <a:noFill/>
          </a:ln>
        </p:spPr>
        <p:txBody>
          <a:bodyPr spcFirstLastPara="1" wrap="square" lIns="104034" tIns="104034" rIns="104034" bIns="104034" anchor="t" anchorCtr="0">
            <a:noAutofit/>
          </a:bodyPr>
          <a:lstStyle/>
          <a:p>
            <a:r>
              <a:rPr lang="en-GB" sz="2504" b="1">
                <a:solidFill>
                  <a:schemeClr val="lt1"/>
                </a:solidFill>
                <a:latin typeface="Calibri"/>
                <a:ea typeface="Calibri"/>
                <a:cs typeface="Calibri"/>
                <a:sym typeface="Calibri"/>
              </a:rPr>
              <a:t>SECTION 01</a:t>
            </a:r>
            <a:r>
              <a:rPr lang="en-GB" sz="2504" b="1">
                <a:latin typeface="Calibri"/>
                <a:ea typeface="Calibri"/>
                <a:cs typeface="Calibri"/>
                <a:sym typeface="Calibri"/>
              </a:rPr>
              <a:t>      INTRODUCTION</a:t>
            </a:r>
            <a:endParaRPr sz="2504" b="1">
              <a:latin typeface="Calibri"/>
              <a:ea typeface="Calibri"/>
              <a:cs typeface="Calibri"/>
              <a:sym typeface="Calibri"/>
            </a:endParaRPr>
          </a:p>
          <a:p>
            <a:endParaRPr sz="2504" b="1">
              <a:latin typeface="Calibri"/>
              <a:ea typeface="Calibri"/>
              <a:cs typeface="Calibri"/>
              <a:sym typeface="Calibri"/>
            </a:endParaRPr>
          </a:p>
          <a:p>
            <a:r>
              <a:rPr lang="en-GB" sz="2504" b="1">
                <a:solidFill>
                  <a:schemeClr val="lt1"/>
                </a:solidFill>
                <a:latin typeface="Calibri"/>
                <a:ea typeface="Calibri"/>
                <a:cs typeface="Calibri"/>
                <a:sym typeface="Calibri"/>
              </a:rPr>
              <a:t>SECTION 02 </a:t>
            </a:r>
            <a:r>
              <a:rPr lang="en-GB" sz="2504" b="1">
                <a:latin typeface="Calibri"/>
                <a:ea typeface="Calibri"/>
                <a:cs typeface="Calibri"/>
                <a:sym typeface="Calibri"/>
              </a:rPr>
              <a:t>     BLOCKCHAIN AND SUPPLY CHAIN MANAGEMENT</a:t>
            </a:r>
            <a:endParaRPr sz="2504" b="1">
              <a:latin typeface="Calibri"/>
              <a:ea typeface="Calibri"/>
              <a:cs typeface="Calibri"/>
              <a:sym typeface="Calibri"/>
            </a:endParaRPr>
          </a:p>
          <a:p>
            <a:endParaRPr sz="2504" b="1">
              <a:latin typeface="Calibri"/>
              <a:ea typeface="Calibri"/>
              <a:cs typeface="Calibri"/>
              <a:sym typeface="Calibri"/>
            </a:endParaRPr>
          </a:p>
          <a:p>
            <a:r>
              <a:rPr lang="en-GB" sz="2504" b="1">
                <a:solidFill>
                  <a:schemeClr val="lt1"/>
                </a:solidFill>
                <a:latin typeface="Calibri"/>
                <a:ea typeface="Calibri"/>
                <a:cs typeface="Calibri"/>
                <a:sym typeface="Calibri"/>
              </a:rPr>
              <a:t>SECTION 03      </a:t>
            </a:r>
            <a:r>
              <a:rPr lang="en-GB" sz="2504" b="1">
                <a:latin typeface="Calibri"/>
                <a:ea typeface="Calibri"/>
                <a:cs typeface="Calibri"/>
                <a:sym typeface="Calibri"/>
              </a:rPr>
              <a:t>BLOCKCHAIN AND FARMER-CENTRIC SOLUTIONS</a:t>
            </a:r>
            <a:endParaRPr sz="2504" b="1">
              <a:latin typeface="Calibri"/>
              <a:ea typeface="Calibri"/>
              <a:cs typeface="Calibri"/>
              <a:sym typeface="Calibri"/>
            </a:endParaRPr>
          </a:p>
          <a:p>
            <a:endParaRPr sz="2504" b="1">
              <a:latin typeface="Calibri"/>
              <a:ea typeface="Calibri"/>
              <a:cs typeface="Calibri"/>
              <a:sym typeface="Calibri"/>
            </a:endParaRPr>
          </a:p>
          <a:p>
            <a:r>
              <a:rPr lang="en-GB" sz="2504" b="1">
                <a:solidFill>
                  <a:schemeClr val="lt1"/>
                </a:solidFill>
                <a:latin typeface="Calibri"/>
                <a:ea typeface="Calibri"/>
                <a:cs typeface="Calibri"/>
                <a:sym typeface="Calibri"/>
              </a:rPr>
              <a:t>SECTION 04 </a:t>
            </a:r>
            <a:r>
              <a:rPr lang="en-GB" sz="2504" b="1">
                <a:latin typeface="Calibri"/>
                <a:ea typeface="Calibri"/>
                <a:cs typeface="Calibri"/>
                <a:sym typeface="Calibri"/>
              </a:rPr>
              <a:t>     BLOCKCHAIN AND ENVIRONMENT-CENTRIC SOLUTIONS</a:t>
            </a:r>
            <a:endParaRPr sz="2504" b="1">
              <a:latin typeface="Calibri"/>
              <a:ea typeface="Calibri"/>
              <a:cs typeface="Calibri"/>
              <a:sym typeface="Calibri"/>
            </a:endParaRPr>
          </a:p>
          <a:p>
            <a:endParaRPr sz="2504" b="1">
              <a:latin typeface="Calibri"/>
              <a:ea typeface="Calibri"/>
              <a:cs typeface="Calibri"/>
              <a:sym typeface="Calibri"/>
            </a:endParaRPr>
          </a:p>
          <a:p>
            <a:r>
              <a:rPr lang="en-GB" sz="2504" b="1">
                <a:solidFill>
                  <a:schemeClr val="lt1"/>
                </a:solidFill>
                <a:latin typeface="Calibri"/>
                <a:ea typeface="Calibri"/>
                <a:cs typeface="Calibri"/>
                <a:sym typeface="Calibri"/>
              </a:rPr>
              <a:t>SECTION 05      </a:t>
            </a:r>
            <a:r>
              <a:rPr lang="en-GB" sz="2504" b="1">
                <a:latin typeface="Calibri"/>
                <a:ea typeface="Calibri"/>
                <a:cs typeface="Calibri"/>
                <a:sym typeface="Calibri"/>
              </a:rPr>
              <a:t>BLOCKCHAIN AND CONSUMER RELATIONS</a:t>
            </a:r>
            <a:endParaRPr sz="2504" b="1">
              <a:latin typeface="Calibri"/>
              <a:ea typeface="Calibri"/>
              <a:cs typeface="Calibri"/>
              <a:sym typeface="Calibri"/>
            </a:endParaRPr>
          </a:p>
          <a:p>
            <a:endParaRPr sz="2504" b="1">
              <a:latin typeface="Calibri"/>
              <a:ea typeface="Calibri"/>
              <a:cs typeface="Calibri"/>
              <a:sym typeface="Calibri"/>
            </a:endParaRPr>
          </a:p>
          <a:p>
            <a:r>
              <a:rPr lang="en-GB" sz="2504" b="1">
                <a:solidFill>
                  <a:schemeClr val="lt1"/>
                </a:solidFill>
                <a:latin typeface="Calibri"/>
                <a:ea typeface="Calibri"/>
                <a:cs typeface="Calibri"/>
                <a:sym typeface="Calibri"/>
              </a:rPr>
              <a:t>SECTION 06</a:t>
            </a:r>
            <a:r>
              <a:rPr lang="en-GB" sz="2504" b="1">
                <a:latin typeface="Calibri"/>
                <a:ea typeface="Calibri"/>
                <a:cs typeface="Calibri"/>
                <a:sym typeface="Calibri"/>
              </a:rPr>
              <a:t>      LIMITATIONS OF BLOCKCHAIN’S USES IN AGRIFOOD</a:t>
            </a:r>
            <a:endParaRPr sz="2504" b="1">
              <a:latin typeface="Calibri"/>
              <a:ea typeface="Calibri"/>
              <a:cs typeface="Calibri"/>
              <a:sym typeface="Calibri"/>
            </a:endParaRPr>
          </a:p>
          <a:p>
            <a:endParaRPr sz="2504" b="1">
              <a:latin typeface="Calibri"/>
              <a:ea typeface="Calibri"/>
              <a:cs typeface="Calibri"/>
              <a:sym typeface="Calibri"/>
            </a:endParaRPr>
          </a:p>
          <a:p>
            <a:r>
              <a:rPr lang="en-GB" sz="2504" b="1">
                <a:solidFill>
                  <a:schemeClr val="lt1"/>
                </a:solidFill>
                <a:latin typeface="Calibri"/>
                <a:ea typeface="Calibri"/>
                <a:cs typeface="Calibri"/>
                <a:sym typeface="Calibri"/>
              </a:rPr>
              <a:t>SECTION 07</a:t>
            </a:r>
            <a:r>
              <a:rPr lang="en-GB" sz="2504" b="1">
                <a:latin typeface="Calibri"/>
                <a:ea typeface="Calibri"/>
                <a:cs typeface="Calibri"/>
                <a:sym typeface="Calibri"/>
              </a:rPr>
              <a:t>      CONCLUSIONS</a:t>
            </a:r>
            <a:endParaRPr sz="2504" b="1">
              <a:latin typeface="Calibri"/>
              <a:ea typeface="Calibri"/>
              <a:cs typeface="Calibri"/>
              <a:sym typeface="Calibri"/>
            </a:endParaRPr>
          </a:p>
        </p:txBody>
      </p:sp>
      <p:pic>
        <p:nvPicPr>
          <p:cNvPr id="2" name="Picture 1">
            <a:extLst>
              <a:ext uri="{FF2B5EF4-FFF2-40B4-BE49-F238E27FC236}">
                <a16:creationId xmlns:a16="http://schemas.microsoft.com/office/drawing/2014/main" id="{616D23E2-A487-B978-407C-D8F9584BF892}"/>
              </a:ext>
            </a:extLst>
          </p:cNvPr>
          <p:cNvPicPr>
            <a:picLocks noChangeAspect="1"/>
          </p:cNvPicPr>
          <p:nvPr/>
        </p:nvPicPr>
        <p:blipFill>
          <a:blip r:embed="rId3"/>
          <a:stretch>
            <a:fillRect/>
          </a:stretch>
        </p:blipFill>
        <p:spPr>
          <a:xfrm>
            <a:off x="3430846" y="6510811"/>
            <a:ext cx="1864014" cy="390141"/>
          </a:xfrm>
          <a:prstGeom prst="rect">
            <a:avLst/>
          </a:prstGeom>
        </p:spPr>
      </p:pic>
      <p:sp>
        <p:nvSpPr>
          <p:cNvPr id="3" name="Rectangle 2">
            <a:extLst>
              <a:ext uri="{FF2B5EF4-FFF2-40B4-BE49-F238E27FC236}">
                <a16:creationId xmlns:a16="http://schemas.microsoft.com/office/drawing/2014/main" id="{1FE8E327-85DE-6274-F3F0-A5772F09D691}"/>
              </a:ext>
            </a:extLst>
          </p:cNvPr>
          <p:cNvSpPr/>
          <p:nvPr/>
        </p:nvSpPr>
        <p:spPr>
          <a:xfrm>
            <a:off x="5294860" y="6377546"/>
            <a:ext cx="6210514" cy="644022"/>
          </a:xfrm>
          <a:prstGeom prst="rect">
            <a:avLst/>
          </a:prstGeom>
        </p:spPr>
        <p:txBody>
          <a:bodyPr wrap="square">
            <a:spAutoFit/>
          </a:bodyPr>
          <a:lstStyle/>
          <a:p>
            <a:pPr algn="just" defTabSz="206998" hangingPunct="0">
              <a:buClrTx/>
              <a:defRPr/>
            </a:pPr>
            <a:r>
              <a:rPr lang="en-US" sz="1195"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1195"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1195"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21"/>
          <p:cNvPicPr preferRelativeResize="0"/>
          <p:nvPr/>
        </p:nvPicPr>
        <p:blipFill rotWithShape="1">
          <a:blip r:embed="rId3">
            <a:alphaModFix/>
          </a:blip>
          <a:srcRect/>
          <a:stretch/>
        </p:blipFill>
        <p:spPr>
          <a:xfrm>
            <a:off x="0" y="38364"/>
            <a:ext cx="12168188" cy="1332418"/>
          </a:xfrm>
          <a:prstGeom prst="rect">
            <a:avLst/>
          </a:prstGeom>
          <a:noFill/>
          <a:ln>
            <a:noFill/>
          </a:ln>
        </p:spPr>
      </p:pic>
      <p:sp>
        <p:nvSpPr>
          <p:cNvPr id="340" name="Google Shape;340;p21"/>
          <p:cNvSpPr txBox="1"/>
          <p:nvPr/>
        </p:nvSpPr>
        <p:spPr>
          <a:xfrm>
            <a:off x="268705" y="314162"/>
            <a:ext cx="10793742"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SMART CONTRACTS FOR AGRI-FOOD, an example</a:t>
            </a:r>
            <a:endParaRPr sz="1593" dirty="0"/>
          </a:p>
        </p:txBody>
      </p:sp>
      <p:pic>
        <p:nvPicPr>
          <p:cNvPr id="341" name="Google Shape;341;p21"/>
          <p:cNvPicPr preferRelativeResize="0"/>
          <p:nvPr/>
        </p:nvPicPr>
        <p:blipFill rotWithShape="1">
          <a:blip r:embed="rId4">
            <a:alphaModFix/>
          </a:blip>
          <a:srcRect l="3277" t="4011" r="2817" b="6254"/>
          <a:stretch/>
        </p:blipFill>
        <p:spPr>
          <a:xfrm>
            <a:off x="6418729" y="2217271"/>
            <a:ext cx="5557980" cy="3768936"/>
          </a:xfrm>
          <a:prstGeom prst="rect">
            <a:avLst/>
          </a:prstGeom>
          <a:noFill/>
          <a:ln w="28575" cap="flat" cmpd="sng">
            <a:solidFill>
              <a:schemeClr val="dk1"/>
            </a:solidFill>
            <a:prstDash val="solid"/>
            <a:round/>
            <a:headEnd type="none" w="sm" len="sm"/>
            <a:tailEnd type="none" w="sm" len="sm"/>
          </a:ln>
        </p:spPr>
      </p:pic>
      <p:sp>
        <p:nvSpPr>
          <p:cNvPr id="342" name="Google Shape;342;p21"/>
          <p:cNvSpPr txBox="1">
            <a:spLocks noGrp="1"/>
          </p:cNvSpPr>
          <p:nvPr>
            <p:ph type="body" idx="1"/>
          </p:nvPr>
        </p:nvSpPr>
        <p:spPr>
          <a:xfrm>
            <a:off x="66279" y="1888715"/>
            <a:ext cx="6017815" cy="4062651"/>
          </a:xfrm>
          <a:prstGeom prst="rect">
            <a:avLst/>
          </a:prstGeom>
          <a:noFill/>
          <a:ln>
            <a:noFill/>
          </a:ln>
        </p:spPr>
        <p:txBody>
          <a:bodyPr spcFirstLastPara="1" wrap="square" lIns="0" tIns="0" rIns="0" bIns="0" anchor="t" anchorCtr="0">
            <a:spAutoFit/>
          </a:bodyPr>
          <a:lstStyle/>
          <a:p>
            <a:pPr indent="-419108">
              <a:buClr>
                <a:schemeClr val="dk1"/>
              </a:buClr>
              <a:buSzPts val="2200"/>
              <a:buChar char="●"/>
            </a:pPr>
            <a:r>
              <a:rPr lang="en-GB" sz="2400" b="0" dirty="0">
                <a:solidFill>
                  <a:schemeClr val="dk1"/>
                </a:solidFill>
                <a:latin typeface="Calibri"/>
                <a:ea typeface="Calibri"/>
                <a:cs typeface="Calibri"/>
                <a:sym typeface="Calibri"/>
              </a:rPr>
              <a:t>A </a:t>
            </a:r>
            <a:r>
              <a:rPr lang="en-GB" sz="2400" dirty="0">
                <a:solidFill>
                  <a:schemeClr val="dk1"/>
                </a:solidFill>
                <a:latin typeface="Calibri"/>
                <a:ea typeface="Calibri"/>
                <a:cs typeface="Calibri"/>
                <a:sym typeface="Calibri"/>
              </a:rPr>
              <a:t>farmer</a:t>
            </a:r>
            <a:r>
              <a:rPr lang="en-GB" sz="2400" b="0" dirty="0">
                <a:solidFill>
                  <a:schemeClr val="dk1"/>
                </a:solidFill>
                <a:latin typeface="Calibri"/>
                <a:ea typeface="Calibri"/>
                <a:cs typeface="Calibri"/>
                <a:sym typeface="Calibri"/>
              </a:rPr>
              <a:t> growing wheat wants to sell next year’s harvest to a </a:t>
            </a:r>
            <a:r>
              <a:rPr lang="en-GB" sz="2400" dirty="0">
                <a:solidFill>
                  <a:schemeClr val="dk1"/>
                </a:solidFill>
                <a:latin typeface="Calibri"/>
                <a:ea typeface="Calibri"/>
                <a:cs typeface="Calibri"/>
                <a:sym typeface="Calibri"/>
              </a:rPr>
              <a:t>producer </a:t>
            </a:r>
            <a:r>
              <a:rPr lang="en-GB" sz="2400" b="0" dirty="0">
                <a:solidFill>
                  <a:schemeClr val="dk1"/>
                </a:solidFill>
                <a:latin typeface="Calibri"/>
                <a:ea typeface="Calibri"/>
                <a:cs typeface="Calibri"/>
                <a:sym typeface="Calibri"/>
              </a:rPr>
              <a:t>who wants to turn it into flour. </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The farmer and the producer create a </a:t>
            </a:r>
            <a:r>
              <a:rPr lang="en-GB" sz="2400" dirty="0">
                <a:solidFill>
                  <a:schemeClr val="dk1"/>
                </a:solidFill>
                <a:latin typeface="Calibri"/>
                <a:ea typeface="Calibri"/>
                <a:cs typeface="Calibri"/>
                <a:sym typeface="Calibri"/>
              </a:rPr>
              <a:t>smart contract </a:t>
            </a:r>
            <a:r>
              <a:rPr lang="en-GB" sz="2400" b="0" dirty="0">
                <a:solidFill>
                  <a:schemeClr val="dk1"/>
                </a:solidFill>
                <a:latin typeface="Calibri"/>
                <a:ea typeface="Calibri"/>
                <a:cs typeface="Calibri"/>
                <a:sym typeface="Calibri"/>
              </a:rPr>
              <a:t>according to which the farmer will be paid upon receipt of the wheat.</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The following year, the wheat is harvested and delivered to the industrial mill, and the farmer receives his payment </a:t>
            </a:r>
            <a:r>
              <a:rPr lang="en-GB" sz="2400" dirty="0">
                <a:solidFill>
                  <a:schemeClr val="dk1"/>
                </a:solidFill>
                <a:latin typeface="Calibri"/>
                <a:ea typeface="Calibri"/>
                <a:cs typeface="Calibri"/>
                <a:sym typeface="Calibri"/>
              </a:rPr>
              <a:t>automatically</a:t>
            </a:r>
            <a:r>
              <a:rPr lang="en-GB" sz="2400" b="0" dirty="0">
                <a:solidFill>
                  <a:schemeClr val="dk1"/>
                </a:solidFill>
                <a:latin typeface="Calibri"/>
                <a:ea typeface="Calibri"/>
                <a:cs typeface="Calibri"/>
                <a:sym typeface="Calibri"/>
              </a:rPr>
              <a:t> via the smart contract upon transfer of asset ownership. </a:t>
            </a:r>
            <a:endParaRPr sz="2400" b="0" dirty="0">
              <a:solidFill>
                <a:schemeClr val="dk1"/>
              </a:solidFill>
              <a:latin typeface="Calibri"/>
              <a:ea typeface="Calibri"/>
              <a:cs typeface="Calibri"/>
              <a:sym typeface="Calibri"/>
            </a:endParaRPr>
          </a:p>
        </p:txBody>
      </p:sp>
      <p:sp>
        <p:nvSpPr>
          <p:cNvPr id="343" name="Google Shape;343;p21"/>
          <p:cNvSpPr txBox="1"/>
          <p:nvPr/>
        </p:nvSpPr>
        <p:spPr>
          <a:xfrm>
            <a:off x="8772079" y="5986206"/>
            <a:ext cx="3395996" cy="184684"/>
          </a:xfrm>
          <a:prstGeom prst="rect">
            <a:avLst/>
          </a:prstGeom>
          <a:noFill/>
          <a:ln>
            <a:noFill/>
          </a:ln>
        </p:spPr>
        <p:txBody>
          <a:bodyPr spcFirstLastPara="1" wrap="square" lIns="104034" tIns="104034" rIns="104034" bIns="104034" anchor="t" anchorCtr="0">
            <a:noAutofit/>
          </a:bodyPr>
          <a:lstStyle/>
          <a:p>
            <a:pPr algn="r"/>
            <a:r>
              <a:rPr lang="en-GB" sz="1252" b="1">
                <a:latin typeface="Open Sans"/>
                <a:ea typeface="Open Sans"/>
                <a:cs typeface="Open Sans"/>
                <a:sym typeface="Open Sans"/>
              </a:rPr>
              <a:t>Agri-food smart contract example</a:t>
            </a:r>
            <a:endParaRPr sz="1252" b="1">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2"/>
          <p:cNvPicPr preferRelativeResize="0"/>
          <p:nvPr/>
        </p:nvPicPr>
        <p:blipFill rotWithShape="1">
          <a:blip r:embed="rId3">
            <a:alphaModFix/>
          </a:blip>
          <a:srcRect/>
          <a:stretch/>
        </p:blipFill>
        <p:spPr>
          <a:xfrm>
            <a:off x="0" y="0"/>
            <a:ext cx="12168188" cy="1332418"/>
          </a:xfrm>
          <a:prstGeom prst="rect">
            <a:avLst/>
          </a:prstGeom>
          <a:noFill/>
          <a:ln>
            <a:noFill/>
          </a:ln>
        </p:spPr>
      </p:pic>
      <p:sp>
        <p:nvSpPr>
          <p:cNvPr id="350" name="Google Shape;350;p22"/>
          <p:cNvSpPr txBox="1"/>
          <p:nvPr/>
        </p:nvSpPr>
        <p:spPr>
          <a:xfrm>
            <a:off x="359768" y="455879"/>
            <a:ext cx="11532321"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SMART CONTRACTS FOR AGRICULTURAL INSURANCE</a:t>
            </a:r>
            <a:endParaRPr sz="3755" dirty="0">
              <a:latin typeface="Calibri"/>
              <a:ea typeface="Calibri"/>
              <a:cs typeface="Calibri"/>
              <a:sym typeface="Calibri"/>
            </a:endParaRPr>
          </a:p>
        </p:txBody>
      </p:sp>
      <p:sp>
        <p:nvSpPr>
          <p:cNvPr id="351" name="Google Shape;351;p22"/>
          <p:cNvSpPr txBox="1">
            <a:spLocks noGrp="1"/>
          </p:cNvSpPr>
          <p:nvPr>
            <p:ph type="body" idx="1"/>
          </p:nvPr>
        </p:nvSpPr>
        <p:spPr>
          <a:xfrm>
            <a:off x="219095" y="1464381"/>
            <a:ext cx="8608151" cy="4955203"/>
          </a:xfrm>
          <a:prstGeom prst="rect">
            <a:avLst/>
          </a:prstGeom>
          <a:noFill/>
          <a:ln>
            <a:noFill/>
          </a:ln>
        </p:spPr>
        <p:txBody>
          <a:bodyPr spcFirstLastPara="1" wrap="square" lIns="0" tIns="0" rIns="0" bIns="0" anchor="t" anchorCtr="0">
            <a:spAutoFit/>
          </a:bodyPr>
          <a:lstStyle/>
          <a:p>
            <a:pPr indent="-419108">
              <a:buClr>
                <a:schemeClr val="dk1"/>
              </a:buClr>
              <a:buSzPts val="2200"/>
              <a:buFont typeface="Calibri"/>
              <a:buChar char="●"/>
            </a:pPr>
            <a:r>
              <a:rPr lang="en-GB" sz="2300" b="0" dirty="0">
                <a:solidFill>
                  <a:schemeClr val="dk1"/>
                </a:solidFill>
                <a:latin typeface="Calibri"/>
                <a:ea typeface="Calibri"/>
                <a:cs typeface="Calibri"/>
                <a:sym typeface="Calibri"/>
              </a:rPr>
              <a:t>Crop insurance is under-utilized globally, in part because the claims process can be complex and/or, in certain countries, corrupt</a:t>
            </a:r>
            <a:endParaRPr sz="2300" b="0" dirty="0">
              <a:solidFill>
                <a:schemeClr val="dk1"/>
              </a:solidFill>
              <a:latin typeface="Calibri"/>
              <a:ea typeface="Calibri"/>
              <a:cs typeface="Calibri"/>
              <a:sym typeface="Calibri"/>
            </a:endParaRPr>
          </a:p>
          <a:p>
            <a:pPr indent="0"/>
            <a:endParaRPr sz="2300" b="0" dirty="0">
              <a:solidFill>
                <a:schemeClr val="dk1"/>
              </a:solidFill>
              <a:latin typeface="Calibri"/>
              <a:ea typeface="Calibri"/>
              <a:cs typeface="Calibri"/>
              <a:sym typeface="Calibri"/>
            </a:endParaRPr>
          </a:p>
          <a:p>
            <a:pPr indent="-419108">
              <a:buClr>
                <a:schemeClr val="dk1"/>
              </a:buClr>
              <a:buSzPts val="2200"/>
              <a:buChar char="●"/>
            </a:pPr>
            <a:r>
              <a:rPr lang="en-GB" sz="2300" dirty="0">
                <a:solidFill>
                  <a:schemeClr val="dk1"/>
                </a:solidFill>
                <a:latin typeface="Calibri"/>
                <a:ea typeface="Calibri"/>
                <a:cs typeface="Calibri"/>
                <a:sym typeface="Calibri"/>
              </a:rPr>
              <a:t>Smart index-based insurance contracts</a:t>
            </a:r>
            <a:r>
              <a:rPr lang="en-GB" sz="2300" b="0" dirty="0">
                <a:solidFill>
                  <a:schemeClr val="dk1"/>
                </a:solidFill>
                <a:latin typeface="Calibri"/>
                <a:ea typeface="Calibri"/>
                <a:cs typeface="Calibri"/>
                <a:sym typeface="Calibri"/>
              </a:rPr>
              <a:t>: payout is triggered by a </a:t>
            </a:r>
            <a:r>
              <a:rPr lang="en-GB" sz="2300" dirty="0">
                <a:solidFill>
                  <a:schemeClr val="dk1"/>
                </a:solidFill>
                <a:latin typeface="Calibri"/>
                <a:ea typeface="Calibri"/>
                <a:cs typeface="Calibri"/>
                <a:sym typeface="Calibri"/>
              </a:rPr>
              <a:t>measurable index</a:t>
            </a:r>
            <a:r>
              <a:rPr lang="en-GB" sz="2300" b="0" dirty="0">
                <a:solidFill>
                  <a:schemeClr val="dk1"/>
                </a:solidFill>
                <a:latin typeface="Calibri"/>
                <a:ea typeface="Calibri"/>
                <a:cs typeface="Calibri"/>
                <a:sym typeface="Calibri"/>
              </a:rPr>
              <a:t> rather than the loss itself </a:t>
            </a:r>
            <a:endParaRPr sz="2300" b="0" dirty="0">
              <a:solidFill>
                <a:schemeClr val="dk1"/>
              </a:solidFill>
              <a:latin typeface="Calibri"/>
              <a:ea typeface="Calibri"/>
              <a:cs typeface="Calibri"/>
              <a:sym typeface="Calibri"/>
            </a:endParaRPr>
          </a:p>
          <a:p>
            <a:pPr indent="0"/>
            <a:endParaRPr sz="2300" b="0" dirty="0">
              <a:solidFill>
                <a:schemeClr val="dk1"/>
              </a:solidFill>
              <a:latin typeface="Calibri"/>
              <a:ea typeface="Calibri"/>
              <a:cs typeface="Calibri"/>
              <a:sym typeface="Calibri"/>
            </a:endParaRPr>
          </a:p>
          <a:p>
            <a:pPr indent="-419108">
              <a:buClr>
                <a:schemeClr val="dk1"/>
              </a:buClr>
              <a:buSzPts val="2200"/>
              <a:buChar char="●"/>
            </a:pPr>
            <a:r>
              <a:rPr lang="en-GB" sz="2300" b="0" dirty="0">
                <a:solidFill>
                  <a:schemeClr val="dk1"/>
                </a:solidFill>
                <a:latin typeface="Calibri"/>
                <a:ea typeface="Calibri"/>
                <a:cs typeface="Calibri"/>
                <a:sym typeface="Calibri"/>
              </a:rPr>
              <a:t>Example: an agricultural smart contract might be triggered by </a:t>
            </a:r>
            <a:r>
              <a:rPr lang="en-GB" sz="2300" dirty="0">
                <a:solidFill>
                  <a:schemeClr val="dk1"/>
                </a:solidFill>
                <a:latin typeface="Calibri"/>
                <a:ea typeface="Calibri"/>
                <a:cs typeface="Calibri"/>
                <a:sym typeface="Calibri"/>
              </a:rPr>
              <a:t>weather</a:t>
            </a:r>
            <a:r>
              <a:rPr lang="en-GB" sz="2300" b="0" dirty="0">
                <a:solidFill>
                  <a:schemeClr val="dk1"/>
                </a:solidFill>
                <a:latin typeface="Calibri"/>
                <a:ea typeface="Calibri"/>
                <a:cs typeface="Calibri"/>
                <a:sym typeface="Calibri"/>
              </a:rPr>
              <a:t> </a:t>
            </a:r>
            <a:r>
              <a:rPr lang="en-GB" sz="2300" dirty="0">
                <a:solidFill>
                  <a:schemeClr val="dk1"/>
                </a:solidFill>
                <a:latin typeface="Calibri"/>
                <a:ea typeface="Calibri"/>
                <a:cs typeface="Calibri"/>
                <a:sym typeface="Calibri"/>
              </a:rPr>
              <a:t>data</a:t>
            </a:r>
            <a:r>
              <a:rPr lang="en-GB" sz="2300" b="0" dirty="0">
                <a:solidFill>
                  <a:schemeClr val="dk1"/>
                </a:solidFill>
                <a:latin typeface="Calibri"/>
                <a:ea typeface="Calibri"/>
                <a:cs typeface="Calibri"/>
                <a:sym typeface="Calibri"/>
              </a:rPr>
              <a:t>, e.g. if it is hotter than 40 degrees for over a week, farmers with this insurance package will automatically receive a payout</a:t>
            </a:r>
            <a:endParaRPr sz="2300" b="0" dirty="0">
              <a:solidFill>
                <a:schemeClr val="dk1"/>
              </a:solidFill>
              <a:latin typeface="Calibri"/>
              <a:ea typeface="Calibri"/>
              <a:cs typeface="Calibri"/>
              <a:sym typeface="Calibri"/>
            </a:endParaRPr>
          </a:p>
          <a:p>
            <a:pPr indent="0"/>
            <a:endParaRPr sz="2300" b="0" dirty="0">
              <a:solidFill>
                <a:schemeClr val="dk1"/>
              </a:solidFill>
              <a:latin typeface="Calibri"/>
              <a:ea typeface="Calibri"/>
              <a:cs typeface="Calibri"/>
              <a:sym typeface="Calibri"/>
            </a:endParaRPr>
          </a:p>
          <a:p>
            <a:pPr indent="-419108">
              <a:buClr>
                <a:schemeClr val="dk1"/>
              </a:buClr>
              <a:buSzPts val="2200"/>
              <a:buChar char="●"/>
            </a:pPr>
            <a:r>
              <a:rPr lang="en-GB" sz="2300" b="0" dirty="0">
                <a:solidFill>
                  <a:schemeClr val="dk1"/>
                </a:solidFill>
                <a:latin typeface="Calibri"/>
                <a:ea typeface="Calibri"/>
                <a:cs typeface="Calibri"/>
                <a:sym typeface="Calibri"/>
              </a:rPr>
              <a:t>Advantages: </a:t>
            </a:r>
            <a:r>
              <a:rPr lang="en-GB" sz="2300" dirty="0">
                <a:solidFill>
                  <a:schemeClr val="dk1"/>
                </a:solidFill>
                <a:latin typeface="Calibri"/>
                <a:ea typeface="Calibri"/>
                <a:cs typeface="Calibri"/>
                <a:sym typeface="Calibri"/>
              </a:rPr>
              <a:t>timely payout</a:t>
            </a:r>
            <a:r>
              <a:rPr lang="en-GB" sz="2300" b="0" dirty="0">
                <a:solidFill>
                  <a:schemeClr val="dk1"/>
                </a:solidFill>
                <a:latin typeface="Calibri"/>
                <a:ea typeface="Calibri"/>
                <a:cs typeface="Calibri"/>
                <a:sym typeface="Calibri"/>
              </a:rPr>
              <a:t>, minimal human interaction, </a:t>
            </a:r>
            <a:r>
              <a:rPr lang="en-GB" sz="2300" dirty="0">
                <a:solidFill>
                  <a:schemeClr val="dk1"/>
                </a:solidFill>
                <a:latin typeface="Calibri"/>
                <a:ea typeface="Calibri"/>
                <a:cs typeface="Calibri"/>
                <a:sym typeface="Calibri"/>
              </a:rPr>
              <a:t>symmetrical information</a:t>
            </a:r>
            <a:r>
              <a:rPr lang="en-GB" sz="2300" b="0" dirty="0">
                <a:solidFill>
                  <a:schemeClr val="dk1"/>
                </a:solidFill>
                <a:latin typeface="Calibri"/>
                <a:ea typeface="Calibri"/>
                <a:cs typeface="Calibri"/>
                <a:sym typeface="Calibri"/>
              </a:rPr>
              <a:t> between farmer and insurance provider, avoid costly damage assessment</a:t>
            </a:r>
            <a:endParaRPr sz="2300" b="0" dirty="0">
              <a:solidFill>
                <a:schemeClr val="dk1"/>
              </a:solidFill>
              <a:latin typeface="Calibri"/>
              <a:ea typeface="Calibri"/>
              <a:cs typeface="Calibri"/>
              <a:sym typeface="Calibri"/>
            </a:endParaRPr>
          </a:p>
        </p:txBody>
      </p:sp>
      <p:pic>
        <p:nvPicPr>
          <p:cNvPr id="352" name="Google Shape;352;p22"/>
          <p:cNvPicPr preferRelativeResize="0"/>
          <p:nvPr/>
        </p:nvPicPr>
        <p:blipFill>
          <a:blip r:embed="rId4">
            <a:alphaModFix/>
          </a:blip>
          <a:stretch>
            <a:fillRect/>
          </a:stretch>
        </p:blipFill>
        <p:spPr>
          <a:xfrm>
            <a:off x="8934823" y="1573485"/>
            <a:ext cx="3143043" cy="37156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24"/>
          <p:cNvSpPr txBox="1"/>
          <p:nvPr/>
        </p:nvSpPr>
        <p:spPr>
          <a:xfrm>
            <a:off x="242066" y="-1705704"/>
            <a:ext cx="8324080"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SMART CONTRACTS: PROS AND CONS</a:t>
            </a:r>
            <a:r>
              <a:rPr lang="en-GB" sz="3186">
                <a:solidFill>
                  <a:schemeClr val="lt1"/>
                </a:solidFill>
                <a:latin typeface="Open Sans"/>
                <a:ea typeface="Open Sans"/>
                <a:cs typeface="Open Sans"/>
                <a:sym typeface="Open Sans"/>
              </a:rPr>
              <a:t> </a:t>
            </a:r>
            <a:endParaRPr sz="1593"/>
          </a:p>
        </p:txBody>
      </p:sp>
      <p:sp>
        <p:nvSpPr>
          <p:cNvPr id="369" name="Google Shape;369;p24"/>
          <p:cNvSpPr txBox="1">
            <a:spLocks noGrp="1"/>
          </p:cNvSpPr>
          <p:nvPr>
            <p:ph type="body" idx="1"/>
          </p:nvPr>
        </p:nvSpPr>
        <p:spPr>
          <a:xfrm>
            <a:off x="675611" y="1367550"/>
            <a:ext cx="5058148" cy="4624343"/>
          </a:xfrm>
          <a:prstGeom prst="rect">
            <a:avLst/>
          </a:prstGeom>
          <a:noFill/>
          <a:ln>
            <a:noFill/>
          </a:ln>
        </p:spPr>
        <p:txBody>
          <a:bodyPr spcFirstLastPara="1" wrap="square" lIns="0" tIns="0" rIns="0" bIns="0" anchor="t" anchorCtr="0">
            <a:spAutoFit/>
          </a:bodyPr>
          <a:lstStyle/>
          <a:p>
            <a:pPr marL="0" indent="0" algn="ctr"/>
            <a:r>
              <a:rPr lang="en-GB" sz="2504" u="sng">
                <a:solidFill>
                  <a:srgbClr val="38761D"/>
                </a:solidFill>
                <a:latin typeface="Calibri"/>
                <a:ea typeface="Calibri"/>
                <a:cs typeface="Calibri"/>
                <a:sym typeface="Calibri"/>
              </a:rPr>
              <a:t>PROS</a:t>
            </a:r>
            <a:endParaRPr sz="2504" u="sng">
              <a:solidFill>
                <a:srgbClr val="38761D"/>
              </a:solidFill>
              <a:latin typeface="Calibri"/>
              <a:ea typeface="Calibri"/>
              <a:cs typeface="Calibri"/>
              <a:sym typeface="Calibri"/>
            </a:endParaRPr>
          </a:p>
          <a:p>
            <a:pPr marL="0" indent="0"/>
            <a:endParaRPr sz="2504">
              <a:solidFill>
                <a:srgbClr val="38761D"/>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Prompt payment, reduced time-delay</a:t>
            </a:r>
            <a:endParaRPr sz="2504" b="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Reduced costs due to disintermediation</a:t>
            </a:r>
            <a:endParaRPr sz="2504" b="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Transparency and immutability promotes trust between actors</a:t>
            </a:r>
            <a:endParaRPr sz="2504" b="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Reduced likelihood of breach of contract</a:t>
            </a:r>
            <a:endParaRPr sz="2504" b="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Promising use in crop insurance</a:t>
            </a:r>
            <a:endParaRPr sz="2504" b="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Efficient</a:t>
            </a:r>
            <a:endParaRPr sz="2504" b="0">
              <a:solidFill>
                <a:schemeClr val="dk1"/>
              </a:solidFill>
              <a:latin typeface="Calibri"/>
              <a:ea typeface="Calibri"/>
              <a:cs typeface="Calibri"/>
              <a:sym typeface="Calibri"/>
            </a:endParaRPr>
          </a:p>
        </p:txBody>
      </p:sp>
      <p:cxnSp>
        <p:nvCxnSpPr>
          <p:cNvPr id="370" name="Google Shape;370;p24"/>
          <p:cNvCxnSpPr/>
          <p:nvPr/>
        </p:nvCxnSpPr>
        <p:spPr>
          <a:xfrm flipH="1">
            <a:off x="5993601" y="1172453"/>
            <a:ext cx="21848" cy="6210630"/>
          </a:xfrm>
          <a:prstGeom prst="straightConnector1">
            <a:avLst/>
          </a:prstGeom>
          <a:noFill/>
          <a:ln w="28575" cap="flat" cmpd="sng">
            <a:solidFill>
              <a:srgbClr val="38761D"/>
            </a:solidFill>
            <a:prstDash val="solid"/>
            <a:round/>
            <a:headEnd type="none" w="med" len="med"/>
            <a:tailEnd type="none" w="med" len="med"/>
          </a:ln>
        </p:spPr>
      </p:cxnSp>
      <p:sp>
        <p:nvSpPr>
          <p:cNvPr id="371" name="Google Shape;371;p24"/>
          <p:cNvSpPr txBox="1">
            <a:spLocks noGrp="1"/>
          </p:cNvSpPr>
          <p:nvPr>
            <p:ph type="body" idx="1"/>
          </p:nvPr>
        </p:nvSpPr>
        <p:spPr>
          <a:xfrm>
            <a:off x="6463448" y="1367550"/>
            <a:ext cx="5455508" cy="4939494"/>
          </a:xfrm>
          <a:prstGeom prst="rect">
            <a:avLst/>
          </a:prstGeom>
          <a:noFill/>
          <a:ln>
            <a:noFill/>
          </a:ln>
        </p:spPr>
        <p:txBody>
          <a:bodyPr spcFirstLastPara="1" wrap="square" lIns="0" tIns="0" rIns="0" bIns="0" anchor="t" anchorCtr="0">
            <a:spAutoFit/>
          </a:bodyPr>
          <a:lstStyle/>
          <a:p>
            <a:pPr marL="0" indent="0" algn="ctr"/>
            <a:r>
              <a:rPr lang="en-GB" sz="2504" u="sng">
                <a:solidFill>
                  <a:srgbClr val="1155CC"/>
                </a:solidFill>
                <a:latin typeface="Calibri"/>
                <a:ea typeface="Calibri"/>
                <a:cs typeface="Calibri"/>
                <a:sym typeface="Calibri"/>
              </a:rPr>
              <a:t>CONS</a:t>
            </a:r>
            <a:endParaRPr sz="2504" u="sng">
              <a:solidFill>
                <a:srgbClr val="1155CC"/>
              </a:solidFill>
              <a:latin typeface="Calibri"/>
              <a:ea typeface="Calibri"/>
              <a:cs typeface="Calibri"/>
              <a:sym typeface="Calibri"/>
            </a:endParaRPr>
          </a:p>
          <a:p>
            <a:pPr marL="0" indent="0"/>
            <a:endParaRPr sz="2504">
              <a:solidFill>
                <a:srgbClr val="1155CC"/>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Smart contracts (in and of themselves) are not legally enforceable</a:t>
            </a:r>
            <a:endParaRPr sz="2504" b="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Technical expert needed to write smart contract code - a new middleman?</a:t>
            </a:r>
            <a:endParaRPr sz="2504" b="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Infrastructure and a high level of digital maturity is necessary for implementation</a:t>
            </a:r>
            <a:endParaRPr sz="2504" b="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Inflexible </a:t>
            </a:r>
            <a:endParaRPr sz="2504" b="0">
              <a:solidFill>
                <a:schemeClr val="dk1"/>
              </a:solidFill>
              <a:latin typeface="Calibri"/>
              <a:ea typeface="Calibri"/>
              <a:cs typeface="Calibri"/>
              <a:sym typeface="Calibri"/>
            </a:endParaRPr>
          </a:p>
          <a:p>
            <a:pPr marL="0" indent="0"/>
            <a:endParaRPr sz="2048" b="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23"/>
          <p:cNvPicPr preferRelativeResize="0"/>
          <p:nvPr/>
        </p:nvPicPr>
        <p:blipFill rotWithShape="1">
          <a:blip r:embed="rId3">
            <a:alphaModFix/>
          </a:blip>
          <a:srcRect/>
          <a:stretch/>
        </p:blipFill>
        <p:spPr>
          <a:xfrm>
            <a:off x="0" y="-360237"/>
            <a:ext cx="12168188" cy="1332418"/>
          </a:xfrm>
          <a:prstGeom prst="rect">
            <a:avLst/>
          </a:prstGeom>
          <a:noFill/>
          <a:ln>
            <a:noFill/>
          </a:ln>
        </p:spPr>
      </p:pic>
      <p:sp>
        <p:nvSpPr>
          <p:cNvPr id="359" name="Google Shape;359;p23"/>
          <p:cNvSpPr txBox="1"/>
          <p:nvPr/>
        </p:nvSpPr>
        <p:spPr>
          <a:xfrm>
            <a:off x="350451" y="-1705704"/>
            <a:ext cx="8324080"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SHORT IN-CLASS EXERCISE</a:t>
            </a:r>
            <a:endParaRPr sz="3755">
              <a:latin typeface="Calibri"/>
              <a:ea typeface="Calibri"/>
              <a:cs typeface="Calibri"/>
              <a:sym typeface="Calibri"/>
            </a:endParaRPr>
          </a:p>
        </p:txBody>
      </p:sp>
      <p:sp>
        <p:nvSpPr>
          <p:cNvPr id="360" name="Google Shape;360;p23"/>
          <p:cNvSpPr txBox="1">
            <a:spLocks noGrp="1"/>
          </p:cNvSpPr>
          <p:nvPr>
            <p:ph type="body" idx="1"/>
          </p:nvPr>
        </p:nvSpPr>
        <p:spPr>
          <a:xfrm>
            <a:off x="621417" y="1161616"/>
            <a:ext cx="10925356" cy="1541448"/>
          </a:xfrm>
          <a:prstGeom prst="rect">
            <a:avLst/>
          </a:prstGeom>
          <a:noFill/>
          <a:ln>
            <a:noFill/>
          </a:ln>
        </p:spPr>
        <p:txBody>
          <a:bodyPr spcFirstLastPara="1" wrap="square" lIns="0" tIns="0" rIns="0" bIns="0" anchor="t" anchorCtr="0">
            <a:spAutoFit/>
          </a:bodyPr>
          <a:lstStyle/>
          <a:p>
            <a:pPr indent="-419108">
              <a:buClr>
                <a:schemeClr val="dk1"/>
              </a:buClr>
              <a:buSzPts val="2200"/>
              <a:buChar char="●"/>
            </a:pPr>
            <a:r>
              <a:rPr lang="en-GB" sz="2504" b="0" dirty="0">
                <a:solidFill>
                  <a:schemeClr val="dk1"/>
                </a:solidFill>
                <a:latin typeface="Calibri"/>
                <a:ea typeface="Calibri"/>
                <a:cs typeface="Calibri"/>
                <a:sym typeface="Calibri"/>
              </a:rPr>
              <a:t>So far, we have outlined a number of advantages of smart contracts, but what are the potential </a:t>
            </a:r>
            <a:r>
              <a:rPr lang="en-GB" sz="2504" dirty="0">
                <a:solidFill>
                  <a:schemeClr val="dk1"/>
                </a:solidFill>
                <a:latin typeface="Calibri"/>
                <a:ea typeface="Calibri"/>
                <a:cs typeface="Calibri"/>
                <a:sym typeface="Calibri"/>
              </a:rPr>
              <a:t>disadvantages of smart contracts</a:t>
            </a:r>
            <a:r>
              <a:rPr lang="en-GB" sz="2504" b="0" dirty="0">
                <a:solidFill>
                  <a:schemeClr val="dk1"/>
                </a:solidFill>
                <a:latin typeface="Calibri"/>
                <a:ea typeface="Calibri"/>
                <a:cs typeface="Calibri"/>
                <a:sym typeface="Calibri"/>
              </a:rPr>
              <a:t>? </a:t>
            </a:r>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Break out into groups of </a:t>
            </a:r>
            <a:r>
              <a:rPr lang="en-GB" sz="2504" dirty="0">
                <a:solidFill>
                  <a:schemeClr val="dk1"/>
                </a:solidFill>
                <a:latin typeface="Calibri"/>
                <a:ea typeface="Calibri"/>
                <a:cs typeface="Calibri"/>
                <a:sym typeface="Calibri"/>
              </a:rPr>
              <a:t>4</a:t>
            </a:r>
            <a:r>
              <a:rPr lang="en-GB" sz="2504" b="0" dirty="0">
                <a:solidFill>
                  <a:schemeClr val="dk1"/>
                </a:solidFill>
                <a:latin typeface="Calibri"/>
                <a:ea typeface="Calibri"/>
                <a:cs typeface="Calibri"/>
                <a:sym typeface="Calibri"/>
              </a:rPr>
              <a:t> and discuss for </a:t>
            </a:r>
            <a:r>
              <a:rPr lang="en-GB" sz="2504" dirty="0">
                <a:solidFill>
                  <a:schemeClr val="dk1"/>
                </a:solidFill>
                <a:latin typeface="Calibri"/>
                <a:ea typeface="Calibri"/>
                <a:cs typeface="Calibri"/>
                <a:sym typeface="Calibri"/>
              </a:rPr>
              <a:t>10 minutes</a:t>
            </a:r>
            <a:r>
              <a:rPr lang="en-GB" sz="2504" b="0" dirty="0">
                <a:solidFill>
                  <a:schemeClr val="dk1"/>
                </a:solidFill>
                <a:latin typeface="Calibri"/>
                <a:ea typeface="Calibri"/>
                <a:cs typeface="Calibri"/>
                <a:sym typeface="Calibri"/>
              </a:rPr>
              <a:t>. As part of this exercise, please create a list of pros and cons which you will share with the class. </a:t>
            </a:r>
            <a:endParaRPr sz="2504" b="0" dirty="0">
              <a:solidFill>
                <a:schemeClr val="dk1"/>
              </a:solidFill>
              <a:latin typeface="Calibri"/>
              <a:ea typeface="Calibri"/>
              <a:cs typeface="Calibri"/>
              <a:sym typeface="Calibri"/>
            </a:endParaRPr>
          </a:p>
        </p:txBody>
      </p:sp>
      <p:pic>
        <p:nvPicPr>
          <p:cNvPr id="361" name="Google Shape;361;p23"/>
          <p:cNvPicPr preferRelativeResize="0"/>
          <p:nvPr/>
        </p:nvPicPr>
        <p:blipFill>
          <a:blip r:embed="rId4">
            <a:alphaModFix/>
          </a:blip>
          <a:stretch>
            <a:fillRect/>
          </a:stretch>
        </p:blipFill>
        <p:spPr>
          <a:xfrm>
            <a:off x="3223207" y="3018117"/>
            <a:ext cx="4884738" cy="3216971"/>
          </a:xfrm>
          <a:prstGeom prst="rect">
            <a:avLst/>
          </a:prstGeom>
          <a:noFill/>
          <a:ln>
            <a:noFill/>
          </a:ln>
        </p:spPr>
      </p:pic>
      <p:sp>
        <p:nvSpPr>
          <p:cNvPr id="2" name="Google Shape;340;p21">
            <a:extLst>
              <a:ext uri="{FF2B5EF4-FFF2-40B4-BE49-F238E27FC236}">
                <a16:creationId xmlns:a16="http://schemas.microsoft.com/office/drawing/2014/main" id="{7B3DCAEB-4A3F-80FF-0BD6-18A54CD35E60}"/>
              </a:ext>
            </a:extLst>
          </p:cNvPr>
          <p:cNvSpPr txBox="1"/>
          <p:nvPr/>
        </p:nvSpPr>
        <p:spPr>
          <a:xfrm>
            <a:off x="268705" y="314162"/>
            <a:ext cx="10793742"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CLASSROOM EXERCISE </a:t>
            </a:r>
            <a:endParaRPr sz="1593" dirty="0"/>
          </a:p>
        </p:txBody>
      </p:sp>
    </p:spTree>
    <p:extLst>
      <p:ext uri="{BB962C8B-B14F-4D97-AF65-F5344CB8AC3E}">
        <p14:creationId xmlns:p14="http://schemas.microsoft.com/office/powerpoint/2010/main" val="2769795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25"/>
          <p:cNvPicPr preferRelativeResize="0"/>
          <p:nvPr/>
        </p:nvPicPr>
        <p:blipFill rotWithShape="1">
          <a:blip r:embed="rId3">
            <a:alphaModFix/>
          </a:blip>
          <a:srcRect/>
          <a:stretch/>
        </p:blipFill>
        <p:spPr>
          <a:xfrm>
            <a:off x="0" y="0"/>
            <a:ext cx="12168188" cy="1091925"/>
          </a:xfrm>
          <a:prstGeom prst="rect">
            <a:avLst/>
          </a:prstGeom>
          <a:noFill/>
          <a:ln>
            <a:noFill/>
          </a:ln>
        </p:spPr>
      </p:pic>
      <p:sp>
        <p:nvSpPr>
          <p:cNvPr id="378" name="Google Shape;378;p25"/>
          <p:cNvSpPr txBox="1"/>
          <p:nvPr/>
        </p:nvSpPr>
        <p:spPr>
          <a:xfrm>
            <a:off x="90237" y="327005"/>
            <a:ext cx="11987713"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LIMITATIONS OF FARMER-CENTRIC SOLUTIONS</a:t>
            </a:r>
            <a:endParaRPr sz="3755" dirty="0">
              <a:latin typeface="Calibri"/>
              <a:ea typeface="Calibri"/>
              <a:cs typeface="Calibri"/>
              <a:sym typeface="Calibri"/>
            </a:endParaRPr>
          </a:p>
        </p:txBody>
      </p:sp>
      <p:sp>
        <p:nvSpPr>
          <p:cNvPr id="379" name="Google Shape;379;p25"/>
          <p:cNvSpPr txBox="1">
            <a:spLocks noGrp="1"/>
          </p:cNvSpPr>
          <p:nvPr>
            <p:ph type="body" idx="1"/>
          </p:nvPr>
        </p:nvSpPr>
        <p:spPr>
          <a:xfrm>
            <a:off x="6501367" y="1323622"/>
            <a:ext cx="5321690" cy="5170646"/>
          </a:xfrm>
          <a:prstGeom prst="rect">
            <a:avLst/>
          </a:prstGeom>
          <a:noFill/>
          <a:ln>
            <a:noFill/>
          </a:ln>
        </p:spPr>
        <p:txBody>
          <a:bodyPr spcFirstLastPara="1" wrap="square" lIns="0" tIns="0" rIns="0" bIns="0" anchor="t" anchorCtr="0">
            <a:spAutoFit/>
          </a:bodyPr>
          <a:lstStyle/>
          <a:p>
            <a:pPr indent="-419108">
              <a:buClr>
                <a:schemeClr val="dk1"/>
              </a:buClr>
              <a:buSzPts val="2200"/>
              <a:buChar char="●"/>
            </a:pPr>
            <a:r>
              <a:rPr lang="en-GB" sz="2400" b="0" dirty="0">
                <a:solidFill>
                  <a:schemeClr val="dk1"/>
                </a:solidFill>
                <a:latin typeface="Calibri"/>
                <a:ea typeface="Calibri"/>
                <a:cs typeface="Calibri"/>
                <a:sym typeface="Calibri"/>
              </a:rPr>
              <a:t>Although the literature has identified many potential advantages of Blockchain implementation for farmers, </a:t>
            </a:r>
            <a:r>
              <a:rPr lang="en-GB" sz="2400" dirty="0">
                <a:solidFill>
                  <a:schemeClr val="dk1"/>
                </a:solidFill>
                <a:latin typeface="Calibri"/>
                <a:ea typeface="Calibri"/>
                <a:cs typeface="Calibri"/>
                <a:sym typeface="Calibri"/>
              </a:rPr>
              <a:t>lack of digital capacity </a:t>
            </a:r>
            <a:r>
              <a:rPr lang="en-GB" sz="2400" b="0" dirty="0">
                <a:solidFill>
                  <a:schemeClr val="dk1"/>
                </a:solidFill>
                <a:latin typeface="Calibri"/>
                <a:ea typeface="Calibri"/>
                <a:cs typeface="Calibri"/>
                <a:sym typeface="Calibri"/>
              </a:rPr>
              <a:t>and </a:t>
            </a:r>
            <a:r>
              <a:rPr lang="en-GB" sz="2400" dirty="0">
                <a:solidFill>
                  <a:schemeClr val="dk1"/>
                </a:solidFill>
                <a:latin typeface="Calibri"/>
                <a:ea typeface="Calibri"/>
                <a:cs typeface="Calibri"/>
                <a:sym typeface="Calibri"/>
              </a:rPr>
              <a:t>initial adoption costs </a:t>
            </a:r>
            <a:r>
              <a:rPr lang="en-GB" sz="2400" b="0" dirty="0">
                <a:solidFill>
                  <a:schemeClr val="dk1"/>
                </a:solidFill>
                <a:latin typeface="Calibri"/>
                <a:ea typeface="Calibri"/>
                <a:cs typeface="Calibri"/>
                <a:sym typeface="Calibri"/>
              </a:rPr>
              <a:t>remain persistent problems</a:t>
            </a:r>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b="0" dirty="0">
                <a:solidFill>
                  <a:schemeClr val="dk1"/>
                </a:solidFill>
                <a:latin typeface="Calibri"/>
                <a:ea typeface="Calibri"/>
                <a:cs typeface="Calibri"/>
                <a:sym typeface="Calibri"/>
              </a:rPr>
              <a:t>Low levels of digitalisation, especially in developing countries</a:t>
            </a:r>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b="0" dirty="0">
                <a:solidFill>
                  <a:schemeClr val="dk1"/>
                </a:solidFill>
                <a:latin typeface="Calibri"/>
                <a:ea typeface="Calibri"/>
                <a:cs typeface="Calibri"/>
                <a:sym typeface="Calibri"/>
              </a:rPr>
              <a:t>Could potentially widen the financial and digital divide between large and small stakeholders, farmers in developed and developing countries</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Importance of farmer </a:t>
            </a:r>
            <a:r>
              <a:rPr lang="en-GB" sz="2400" dirty="0">
                <a:solidFill>
                  <a:schemeClr val="dk1"/>
                </a:solidFill>
                <a:latin typeface="Calibri"/>
                <a:ea typeface="Calibri"/>
                <a:cs typeface="Calibri"/>
                <a:sym typeface="Calibri"/>
              </a:rPr>
              <a:t>training</a:t>
            </a:r>
            <a:r>
              <a:rPr lang="en-GB" sz="2400" b="0" dirty="0">
                <a:solidFill>
                  <a:schemeClr val="dk1"/>
                </a:solidFill>
                <a:latin typeface="Calibri"/>
                <a:ea typeface="Calibri"/>
                <a:cs typeface="Calibri"/>
                <a:sym typeface="Calibri"/>
              </a:rPr>
              <a:t> and </a:t>
            </a:r>
            <a:r>
              <a:rPr lang="en-GB" sz="2400" dirty="0">
                <a:solidFill>
                  <a:schemeClr val="dk1"/>
                </a:solidFill>
                <a:latin typeface="Calibri"/>
                <a:ea typeface="Calibri"/>
                <a:cs typeface="Calibri"/>
                <a:sym typeface="Calibri"/>
              </a:rPr>
              <a:t>skill development</a:t>
            </a:r>
            <a:endParaRPr sz="2400" dirty="0">
              <a:solidFill>
                <a:schemeClr val="dk1"/>
              </a:solidFill>
              <a:latin typeface="Calibri"/>
              <a:ea typeface="Calibri"/>
              <a:cs typeface="Calibri"/>
              <a:sym typeface="Calibri"/>
            </a:endParaRPr>
          </a:p>
        </p:txBody>
      </p:sp>
      <p:pic>
        <p:nvPicPr>
          <p:cNvPr id="380" name="Google Shape;380;p25"/>
          <p:cNvPicPr preferRelativeResize="0"/>
          <p:nvPr/>
        </p:nvPicPr>
        <p:blipFill>
          <a:blip r:embed="rId4">
            <a:alphaModFix/>
          </a:blip>
          <a:stretch>
            <a:fillRect/>
          </a:stretch>
        </p:blipFill>
        <p:spPr>
          <a:xfrm>
            <a:off x="2" y="1638516"/>
            <a:ext cx="6332873" cy="42270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26"/>
          <p:cNvPicPr preferRelativeResize="0"/>
          <p:nvPr/>
        </p:nvPicPr>
        <p:blipFill rotWithShape="1">
          <a:blip r:embed="rId3">
            <a:alphaModFix/>
          </a:blip>
          <a:srcRect/>
          <a:stretch/>
        </p:blipFill>
        <p:spPr>
          <a:xfrm>
            <a:off x="0" y="0"/>
            <a:ext cx="12168188" cy="1332418"/>
          </a:xfrm>
          <a:prstGeom prst="rect">
            <a:avLst/>
          </a:prstGeom>
          <a:noFill/>
          <a:ln>
            <a:noFill/>
          </a:ln>
        </p:spPr>
      </p:pic>
      <p:sp>
        <p:nvSpPr>
          <p:cNvPr id="387" name="Google Shape;387;p26"/>
          <p:cNvSpPr txBox="1"/>
          <p:nvPr/>
        </p:nvSpPr>
        <p:spPr>
          <a:xfrm>
            <a:off x="311254" y="329778"/>
            <a:ext cx="11940605"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BLOCKCHAIN AND ENVIRONMENT-CENTRIC SOLUTIONS </a:t>
            </a:r>
            <a:endParaRPr sz="3755" dirty="0">
              <a:latin typeface="Calibri"/>
              <a:ea typeface="Calibri"/>
              <a:cs typeface="Calibri"/>
              <a:sym typeface="Calibri"/>
            </a:endParaRPr>
          </a:p>
        </p:txBody>
      </p:sp>
      <p:sp>
        <p:nvSpPr>
          <p:cNvPr id="388" name="Google Shape;388;p26"/>
          <p:cNvSpPr txBox="1">
            <a:spLocks noGrp="1"/>
          </p:cNvSpPr>
          <p:nvPr>
            <p:ph type="body" idx="1"/>
          </p:nvPr>
        </p:nvSpPr>
        <p:spPr>
          <a:xfrm>
            <a:off x="136513" y="1558902"/>
            <a:ext cx="11690922" cy="1926810"/>
          </a:xfrm>
          <a:prstGeom prst="rect">
            <a:avLst/>
          </a:prstGeom>
          <a:noFill/>
          <a:ln>
            <a:noFill/>
          </a:ln>
        </p:spPr>
        <p:txBody>
          <a:bodyPr spcFirstLastPara="1" wrap="square" lIns="0" tIns="0" rIns="0" bIns="0" anchor="t" anchorCtr="0">
            <a:spAutoFit/>
          </a:bodyPr>
          <a:lstStyle/>
          <a:p>
            <a:pPr indent="-419108">
              <a:buClr>
                <a:schemeClr val="dk1"/>
              </a:buClr>
              <a:buSzPts val="2200"/>
              <a:buChar char="●"/>
            </a:pPr>
            <a:r>
              <a:rPr lang="en-GB" sz="2504" b="0" dirty="0">
                <a:solidFill>
                  <a:schemeClr val="dk1"/>
                </a:solidFill>
                <a:latin typeface="Calibri"/>
                <a:ea typeface="Calibri"/>
                <a:cs typeface="Calibri"/>
                <a:sym typeface="Calibri"/>
              </a:rPr>
              <a:t>The negative environmental impact of current agricultural practices necessitates a new </a:t>
            </a:r>
            <a:r>
              <a:rPr lang="en-GB" sz="2504" dirty="0">
                <a:solidFill>
                  <a:schemeClr val="dk1"/>
                </a:solidFill>
                <a:latin typeface="Calibri"/>
                <a:ea typeface="Calibri"/>
                <a:cs typeface="Calibri"/>
                <a:sym typeface="Calibri"/>
              </a:rPr>
              <a:t>sustainability driven approach</a:t>
            </a:r>
            <a:r>
              <a:rPr lang="en-GB" sz="2504" b="0" dirty="0">
                <a:solidFill>
                  <a:schemeClr val="dk1"/>
                </a:solidFill>
                <a:latin typeface="Calibri"/>
                <a:ea typeface="Calibri"/>
                <a:cs typeface="Calibri"/>
                <a:sym typeface="Calibri"/>
              </a:rPr>
              <a:t> to agrifood production</a:t>
            </a:r>
            <a:endParaRPr sz="2504" b="0" dirty="0">
              <a:solidFill>
                <a:schemeClr val="dk1"/>
              </a:solidFill>
              <a:latin typeface="Calibri"/>
              <a:ea typeface="Calibri"/>
              <a:cs typeface="Calibri"/>
              <a:sym typeface="Calibri"/>
            </a:endParaRPr>
          </a:p>
          <a:p>
            <a:pPr indent="0"/>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New technologies - including Blockchain based solutions - can help to make more </a:t>
            </a:r>
            <a:r>
              <a:rPr lang="en-GB" sz="2504" dirty="0">
                <a:solidFill>
                  <a:schemeClr val="dk1"/>
                </a:solidFill>
                <a:latin typeface="Calibri"/>
                <a:ea typeface="Calibri"/>
                <a:cs typeface="Calibri"/>
                <a:sym typeface="Calibri"/>
              </a:rPr>
              <a:t>effective use of limited resources </a:t>
            </a:r>
            <a:r>
              <a:rPr lang="en-GB" sz="2504" b="0" dirty="0">
                <a:solidFill>
                  <a:schemeClr val="dk1"/>
                </a:solidFill>
                <a:latin typeface="Calibri"/>
                <a:ea typeface="Calibri"/>
                <a:cs typeface="Calibri"/>
                <a:sym typeface="Calibri"/>
              </a:rPr>
              <a:t>and </a:t>
            </a:r>
            <a:r>
              <a:rPr lang="en-GB" sz="2504" dirty="0">
                <a:solidFill>
                  <a:schemeClr val="dk1"/>
                </a:solidFill>
                <a:latin typeface="Calibri"/>
                <a:ea typeface="Calibri"/>
                <a:cs typeface="Calibri"/>
                <a:sym typeface="Calibri"/>
              </a:rPr>
              <a:t>reduce food waste</a:t>
            </a:r>
            <a:endParaRPr sz="2504" dirty="0">
              <a:solidFill>
                <a:schemeClr val="dk1"/>
              </a:solidFill>
              <a:latin typeface="Calibri"/>
              <a:ea typeface="Calibri"/>
              <a:cs typeface="Calibri"/>
              <a:sym typeface="Calibri"/>
            </a:endParaRPr>
          </a:p>
        </p:txBody>
      </p:sp>
      <p:pic>
        <p:nvPicPr>
          <p:cNvPr id="389" name="Google Shape;389;p26"/>
          <p:cNvPicPr preferRelativeResize="0"/>
          <p:nvPr/>
        </p:nvPicPr>
        <p:blipFill>
          <a:blip r:embed="rId4">
            <a:alphaModFix/>
          </a:blip>
          <a:stretch>
            <a:fillRect/>
          </a:stretch>
        </p:blipFill>
        <p:spPr>
          <a:xfrm>
            <a:off x="3293035" y="3633694"/>
            <a:ext cx="5304935" cy="291199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27"/>
          <p:cNvPicPr preferRelativeResize="0"/>
          <p:nvPr/>
        </p:nvPicPr>
        <p:blipFill rotWithShape="1">
          <a:blip r:embed="rId3">
            <a:alphaModFix/>
          </a:blip>
          <a:srcRect/>
          <a:stretch/>
        </p:blipFill>
        <p:spPr>
          <a:xfrm>
            <a:off x="0" y="0"/>
            <a:ext cx="12168188" cy="1332418"/>
          </a:xfrm>
          <a:prstGeom prst="rect">
            <a:avLst/>
          </a:prstGeom>
          <a:noFill/>
          <a:ln>
            <a:noFill/>
          </a:ln>
        </p:spPr>
      </p:pic>
      <p:sp>
        <p:nvSpPr>
          <p:cNvPr id="396" name="Google Shape;396;p27"/>
          <p:cNvSpPr txBox="1"/>
          <p:nvPr/>
        </p:nvSpPr>
        <p:spPr>
          <a:xfrm>
            <a:off x="183542" y="384581"/>
            <a:ext cx="11420349" cy="659015"/>
          </a:xfrm>
          <a:prstGeom prst="rect">
            <a:avLst/>
          </a:prstGeom>
          <a:noFill/>
          <a:ln>
            <a:noFill/>
          </a:ln>
        </p:spPr>
        <p:txBody>
          <a:bodyPr spcFirstLastPara="1" wrap="square" lIns="104034" tIns="52001" rIns="104034" bIns="52001" anchor="t" anchorCtr="0">
            <a:spAutoFit/>
          </a:bodyPr>
          <a:lstStyle/>
          <a:p>
            <a:r>
              <a:rPr lang="en-GB" sz="3600" dirty="0">
                <a:solidFill>
                  <a:schemeClr val="lt1"/>
                </a:solidFill>
                <a:latin typeface="Calibri"/>
                <a:ea typeface="Calibri"/>
                <a:cs typeface="Calibri"/>
                <a:sym typeface="Calibri"/>
              </a:rPr>
              <a:t>BLOCKCHAIN AND ENVIRONMENTAL-CENTRIC SOLUTIONS</a:t>
            </a:r>
            <a:r>
              <a:rPr lang="en-GB" sz="2800" dirty="0">
                <a:solidFill>
                  <a:schemeClr val="lt1"/>
                </a:solidFill>
                <a:latin typeface="Open Sans"/>
                <a:ea typeface="Open Sans"/>
                <a:cs typeface="Open Sans"/>
                <a:sym typeface="Open Sans"/>
              </a:rPr>
              <a:t> </a:t>
            </a:r>
            <a:endParaRPr sz="1400" dirty="0"/>
          </a:p>
        </p:txBody>
      </p:sp>
      <p:sp>
        <p:nvSpPr>
          <p:cNvPr id="397" name="Google Shape;397;p27"/>
          <p:cNvSpPr txBox="1">
            <a:spLocks noGrp="1"/>
          </p:cNvSpPr>
          <p:nvPr>
            <p:ph type="body" idx="1"/>
          </p:nvPr>
        </p:nvSpPr>
        <p:spPr>
          <a:xfrm>
            <a:off x="486722" y="2114507"/>
            <a:ext cx="10925356" cy="4624343"/>
          </a:xfrm>
          <a:prstGeom prst="rect">
            <a:avLst/>
          </a:prstGeom>
          <a:noFill/>
          <a:ln>
            <a:noFill/>
          </a:ln>
        </p:spPr>
        <p:txBody>
          <a:bodyPr spcFirstLastPara="1" wrap="square" lIns="0" tIns="0" rIns="0" bIns="0" anchor="t" anchorCtr="0">
            <a:spAutoFit/>
          </a:bodyPr>
          <a:lstStyle/>
          <a:p>
            <a:pPr indent="-419108">
              <a:buClr>
                <a:schemeClr val="dk1"/>
              </a:buClr>
              <a:buSzPts val="2200"/>
              <a:buFont typeface="Calibri"/>
              <a:buChar char="●"/>
            </a:pPr>
            <a:r>
              <a:rPr lang="en-GB" sz="2504" b="0" dirty="0">
                <a:solidFill>
                  <a:schemeClr val="dk1"/>
                </a:solidFill>
                <a:latin typeface="Calibri"/>
                <a:ea typeface="Calibri"/>
                <a:cs typeface="Calibri"/>
                <a:sym typeface="Calibri"/>
              </a:rPr>
              <a:t>Blockchain’s potential to </a:t>
            </a:r>
            <a:r>
              <a:rPr lang="en-GB" sz="2504" dirty="0">
                <a:solidFill>
                  <a:schemeClr val="dk1"/>
                </a:solidFill>
                <a:latin typeface="Calibri"/>
                <a:ea typeface="Calibri"/>
                <a:cs typeface="Calibri"/>
                <a:sym typeface="Calibri"/>
              </a:rPr>
              <a:t>reduce food waste</a:t>
            </a:r>
            <a:r>
              <a:rPr lang="en-GB" sz="2504" b="0" dirty="0">
                <a:solidFill>
                  <a:schemeClr val="dk1"/>
                </a:solidFill>
                <a:latin typeface="Calibri"/>
                <a:ea typeface="Calibri"/>
                <a:cs typeface="Calibri"/>
                <a:sym typeface="Calibri"/>
              </a:rPr>
              <a:t> is also important from an environmental perspective </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Approximately  ⅓ of food produced globally goes to waste each year due to inefficiencies in the supply chain - this represents a massive </a:t>
            </a:r>
            <a:r>
              <a:rPr lang="en-GB" sz="2504" dirty="0">
                <a:solidFill>
                  <a:schemeClr val="dk1"/>
                </a:solidFill>
                <a:latin typeface="Calibri"/>
                <a:ea typeface="Calibri"/>
                <a:cs typeface="Calibri"/>
                <a:sym typeface="Calibri"/>
              </a:rPr>
              <a:t>waste of resources</a:t>
            </a:r>
            <a:r>
              <a:rPr lang="en-GB" sz="2504" b="0" dirty="0">
                <a:solidFill>
                  <a:schemeClr val="dk1"/>
                </a:solidFill>
                <a:latin typeface="Calibri"/>
                <a:ea typeface="Calibri"/>
                <a:cs typeface="Calibri"/>
                <a:sym typeface="Calibri"/>
              </a:rPr>
              <a:t> (e.g. water, energy in greenhouses, fuel for transport) as well as food</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By reducing the number of intermediaries and increasing traceability (e.g. track conditions with IoT/RFID with data stored on Blockchain), the introduction of Blockchain in agri-food supply chains can reduce food waste and the associated environmental impact by enabling producers and retailers to more </a:t>
            </a:r>
            <a:r>
              <a:rPr lang="en-GB" sz="2504" dirty="0">
                <a:solidFill>
                  <a:schemeClr val="dk1"/>
                </a:solidFill>
                <a:latin typeface="Calibri"/>
                <a:ea typeface="Calibri"/>
                <a:cs typeface="Calibri"/>
                <a:sym typeface="Calibri"/>
              </a:rPr>
              <a:t>quickly  identify</a:t>
            </a:r>
            <a:r>
              <a:rPr lang="en-GB" sz="2504" b="0" dirty="0">
                <a:solidFill>
                  <a:schemeClr val="dk1"/>
                </a:solidFill>
                <a:latin typeface="Calibri"/>
                <a:ea typeface="Calibri"/>
                <a:cs typeface="Calibri"/>
                <a:sym typeface="Calibri"/>
              </a:rPr>
              <a:t> and </a:t>
            </a:r>
            <a:r>
              <a:rPr lang="en-GB" sz="2504" dirty="0">
                <a:solidFill>
                  <a:schemeClr val="dk1"/>
                </a:solidFill>
                <a:latin typeface="Calibri"/>
                <a:ea typeface="Calibri"/>
                <a:cs typeface="Calibri"/>
                <a:sym typeface="Calibri"/>
              </a:rPr>
              <a:t>respond to incidences of contamination</a:t>
            </a:r>
            <a:endParaRPr sz="2504"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dirty="0">
                <a:solidFill>
                  <a:schemeClr val="dk1"/>
                </a:solidFill>
                <a:latin typeface="Calibri"/>
                <a:ea typeface="Calibri"/>
                <a:cs typeface="Calibri"/>
                <a:sym typeface="Calibri"/>
              </a:rPr>
              <a:t>Smart food loss management systems</a:t>
            </a:r>
            <a:r>
              <a:rPr lang="en-GB" sz="2504" b="0" dirty="0">
                <a:solidFill>
                  <a:schemeClr val="dk1"/>
                </a:solidFill>
                <a:latin typeface="Calibri"/>
                <a:ea typeface="Calibri"/>
                <a:cs typeface="Calibri"/>
                <a:sym typeface="Calibri"/>
              </a:rPr>
              <a:t> and sale of surplus food (e.g. charities, hospitality, compost, biogas etc)</a:t>
            </a:r>
            <a:endParaRPr sz="2504" b="0" dirty="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28"/>
          <p:cNvPicPr preferRelativeResize="0"/>
          <p:nvPr/>
        </p:nvPicPr>
        <p:blipFill rotWithShape="1">
          <a:blip r:embed="rId3">
            <a:alphaModFix/>
          </a:blip>
          <a:srcRect/>
          <a:stretch/>
        </p:blipFill>
        <p:spPr>
          <a:xfrm>
            <a:off x="0" y="-83373"/>
            <a:ext cx="12168188" cy="1332418"/>
          </a:xfrm>
          <a:prstGeom prst="rect">
            <a:avLst/>
          </a:prstGeom>
          <a:noFill/>
          <a:ln>
            <a:noFill/>
          </a:ln>
        </p:spPr>
      </p:pic>
      <p:sp>
        <p:nvSpPr>
          <p:cNvPr id="404" name="Google Shape;404;p28"/>
          <p:cNvSpPr txBox="1"/>
          <p:nvPr/>
        </p:nvSpPr>
        <p:spPr>
          <a:xfrm>
            <a:off x="479804" y="415939"/>
            <a:ext cx="11246931"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BLOCKCHAIN AND ENVIRONMENT-CENTRIC SOLUTIONS </a:t>
            </a:r>
            <a:endParaRPr sz="3755" dirty="0">
              <a:latin typeface="Calibri"/>
              <a:ea typeface="Calibri"/>
              <a:cs typeface="Calibri"/>
              <a:sym typeface="Calibri"/>
            </a:endParaRPr>
          </a:p>
        </p:txBody>
      </p:sp>
      <p:sp>
        <p:nvSpPr>
          <p:cNvPr id="405" name="Google Shape;405;p28"/>
          <p:cNvSpPr txBox="1">
            <a:spLocks noGrp="1"/>
          </p:cNvSpPr>
          <p:nvPr>
            <p:ph type="body" idx="1"/>
          </p:nvPr>
        </p:nvSpPr>
        <p:spPr>
          <a:xfrm>
            <a:off x="479804" y="1249045"/>
            <a:ext cx="10925356" cy="4747133"/>
          </a:xfrm>
          <a:prstGeom prst="rect">
            <a:avLst/>
          </a:prstGeom>
          <a:noFill/>
          <a:ln>
            <a:noFill/>
          </a:ln>
        </p:spPr>
        <p:txBody>
          <a:bodyPr spcFirstLastPara="1" wrap="square" lIns="0" tIns="0" rIns="0" bIns="0" anchor="t" anchorCtr="0">
            <a:spAutoFit/>
          </a:bodyPr>
          <a:lstStyle/>
          <a:p>
            <a:pPr indent="-419108">
              <a:buClr>
                <a:schemeClr val="dk1"/>
              </a:buClr>
              <a:buSzPts val="2200"/>
              <a:buChar char="●"/>
            </a:pPr>
            <a:r>
              <a:rPr lang="en-GB" sz="2400" b="0" dirty="0">
                <a:solidFill>
                  <a:schemeClr val="dk1"/>
                </a:solidFill>
                <a:latin typeface="Calibri"/>
                <a:ea typeface="Calibri"/>
                <a:cs typeface="Calibri"/>
                <a:sym typeface="Calibri"/>
              </a:rPr>
              <a:t>Pressure from consumers and investors have prompted many agrifood companies to make ambitious </a:t>
            </a:r>
            <a:r>
              <a:rPr lang="en-GB" sz="2400" dirty="0">
                <a:solidFill>
                  <a:schemeClr val="dk1"/>
                </a:solidFill>
                <a:latin typeface="Calibri"/>
                <a:ea typeface="Calibri"/>
                <a:cs typeface="Calibri"/>
                <a:sym typeface="Calibri"/>
              </a:rPr>
              <a:t>public commitments and pledges</a:t>
            </a:r>
            <a:r>
              <a:rPr lang="en-GB" sz="2400" b="0" dirty="0">
                <a:solidFill>
                  <a:schemeClr val="dk1"/>
                </a:solidFill>
                <a:latin typeface="Calibri"/>
                <a:ea typeface="Calibri"/>
                <a:cs typeface="Calibri"/>
                <a:sym typeface="Calibri"/>
              </a:rPr>
              <a:t>(e.g. zero deforestation, 100% renewable energy, 100% recycled materials)</a:t>
            </a:r>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b="0" dirty="0">
                <a:solidFill>
                  <a:schemeClr val="dk1"/>
                </a:solidFill>
                <a:latin typeface="Calibri"/>
                <a:ea typeface="Calibri"/>
                <a:cs typeface="Calibri"/>
                <a:sym typeface="Calibri"/>
              </a:rPr>
              <a:t>However, complex and opaque global supply chains can make it difficult even for companies with good intentions to implement their commitments and demonstrate measurable results </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Inability to meet environmental commitments </a:t>
            </a:r>
            <a:r>
              <a:rPr lang="en-GB" sz="2400" dirty="0">
                <a:solidFill>
                  <a:schemeClr val="dk1"/>
                </a:solidFill>
                <a:latin typeface="Calibri"/>
                <a:ea typeface="Calibri"/>
                <a:cs typeface="Calibri"/>
                <a:sym typeface="Calibri"/>
              </a:rPr>
              <a:t>damages a company’s credibility</a:t>
            </a:r>
            <a:r>
              <a:rPr lang="en-GB" sz="2400" b="0" dirty="0">
                <a:solidFill>
                  <a:schemeClr val="dk1"/>
                </a:solidFill>
                <a:latin typeface="Calibri"/>
                <a:ea typeface="Calibri"/>
                <a:cs typeface="Calibri"/>
                <a:sym typeface="Calibri"/>
              </a:rPr>
              <a:t> and reputation </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dirty="0">
                <a:solidFill>
                  <a:schemeClr val="dk1"/>
                </a:solidFill>
                <a:latin typeface="Calibri"/>
                <a:ea typeface="Calibri"/>
                <a:cs typeface="Calibri"/>
                <a:sym typeface="Calibri"/>
              </a:rPr>
              <a:t>Third-party certifications</a:t>
            </a:r>
            <a:r>
              <a:rPr lang="en-GB" sz="2400" b="0" dirty="0">
                <a:solidFill>
                  <a:schemeClr val="dk1"/>
                </a:solidFill>
                <a:latin typeface="Calibri"/>
                <a:ea typeface="Calibri"/>
                <a:cs typeface="Calibri"/>
                <a:sym typeface="Calibri"/>
              </a:rPr>
              <a:t> as a solution? 1) Confusing proliferation, 2) Greenwashing, 3) Audit fraud, 4) Expensive </a:t>
            </a:r>
            <a:endParaRPr sz="2400" b="0" dirty="0">
              <a:solidFill>
                <a:schemeClr val="dk1"/>
              </a:solidFill>
              <a:latin typeface="Calibri"/>
              <a:ea typeface="Calibri"/>
              <a:cs typeface="Calibri"/>
              <a:sym typeface="Calibri"/>
            </a:endParaRPr>
          </a:p>
          <a:p>
            <a:pPr indent="-390204">
              <a:buClr>
                <a:schemeClr val="dk1"/>
              </a:buClr>
              <a:buSzPts val="1800"/>
              <a:buChar char="●"/>
            </a:pPr>
            <a:r>
              <a:rPr lang="en-GB" sz="2400" b="0" dirty="0">
                <a:solidFill>
                  <a:schemeClr val="dk1"/>
                </a:solidFill>
                <a:latin typeface="Calibri"/>
                <a:ea typeface="Calibri"/>
                <a:cs typeface="Calibri"/>
                <a:sym typeface="Calibri"/>
              </a:rPr>
              <a:t>Blockchain as a way to demonstrate fulfilled commitments/an alternative to third-party certification: </a:t>
            </a:r>
            <a:r>
              <a:rPr lang="en-GB" sz="2400" dirty="0">
                <a:solidFill>
                  <a:schemeClr val="dk1"/>
                </a:solidFill>
                <a:latin typeface="Calibri"/>
                <a:ea typeface="Calibri"/>
                <a:cs typeface="Calibri"/>
                <a:sym typeface="Calibri"/>
              </a:rPr>
              <a:t>transparency, verifiable supply chains, and trust</a:t>
            </a:r>
            <a:r>
              <a:rPr lang="en-GB" sz="2400" dirty="0">
                <a:solidFill>
                  <a:schemeClr val="dk1"/>
                </a:solidFill>
              </a:rPr>
              <a:t> </a:t>
            </a:r>
            <a:endParaRPr sz="2400" dirty="0">
              <a:solidFill>
                <a:schemeClr val="dk1"/>
              </a:solidFill>
            </a:endParaRPr>
          </a:p>
          <a:p>
            <a:pPr indent="0"/>
            <a:endParaRPr sz="2048" b="0" dirty="0">
              <a:solidFill>
                <a:schemeClr val="dk1"/>
              </a:solidFill>
            </a:endParaRPr>
          </a:p>
        </p:txBody>
      </p:sp>
      <p:sp>
        <p:nvSpPr>
          <p:cNvPr id="406" name="Google Shape;406;p28"/>
          <p:cNvSpPr txBox="1"/>
          <p:nvPr/>
        </p:nvSpPr>
        <p:spPr>
          <a:xfrm>
            <a:off x="336946" y="5849904"/>
            <a:ext cx="11783430" cy="873626"/>
          </a:xfrm>
          <a:prstGeom prst="rect">
            <a:avLst/>
          </a:prstGeom>
          <a:solidFill>
            <a:srgbClr val="93C47D"/>
          </a:solidFill>
          <a:ln w="19050" cap="flat" cmpd="sng">
            <a:solidFill>
              <a:srgbClr val="000000"/>
            </a:solidFill>
            <a:prstDash val="solid"/>
            <a:round/>
            <a:headEnd type="none" w="sm" len="sm"/>
            <a:tailEnd type="none" w="sm" len="sm"/>
          </a:ln>
        </p:spPr>
        <p:txBody>
          <a:bodyPr spcFirstLastPara="1" wrap="square" lIns="104034" tIns="104034" rIns="104034" bIns="104034" anchor="t" anchorCtr="0">
            <a:noAutofit/>
          </a:bodyPr>
          <a:lstStyle/>
          <a:p>
            <a:pPr algn="ctr"/>
            <a:r>
              <a:rPr lang="en-GB" sz="2276" dirty="0">
                <a:latin typeface="Calibri"/>
                <a:ea typeface="Calibri"/>
                <a:cs typeface="Calibri"/>
                <a:sym typeface="Calibri"/>
              </a:rPr>
              <a:t>Note: role of governments and regulatory bodies key to holding companies accountable - consumer demand may be an insufficient motivator on its own</a:t>
            </a:r>
            <a:endParaRPr sz="2276" dirty="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29"/>
          <p:cNvPicPr preferRelativeResize="0"/>
          <p:nvPr/>
        </p:nvPicPr>
        <p:blipFill>
          <a:blip r:embed="rId3">
            <a:alphaModFix/>
          </a:blip>
          <a:stretch>
            <a:fillRect/>
          </a:stretch>
        </p:blipFill>
        <p:spPr>
          <a:xfrm>
            <a:off x="1" y="-51054"/>
            <a:ext cx="6658430" cy="7726481"/>
          </a:xfrm>
          <a:prstGeom prst="rect">
            <a:avLst/>
          </a:prstGeom>
          <a:noFill/>
          <a:ln>
            <a:noFill/>
          </a:ln>
        </p:spPr>
      </p:pic>
      <p:sp>
        <p:nvSpPr>
          <p:cNvPr id="413" name="Google Shape;413;p29"/>
          <p:cNvSpPr txBox="1"/>
          <p:nvPr/>
        </p:nvSpPr>
        <p:spPr>
          <a:xfrm>
            <a:off x="268706" y="230534"/>
            <a:ext cx="6263576" cy="1260719"/>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CASE STUDY: FISHING INDUSTRY</a:t>
            </a:r>
            <a:endParaRPr sz="3755" dirty="0">
              <a:latin typeface="Calibri"/>
              <a:ea typeface="Calibri"/>
              <a:cs typeface="Calibri"/>
              <a:sym typeface="Calibri"/>
            </a:endParaRPr>
          </a:p>
        </p:txBody>
      </p:sp>
      <p:sp>
        <p:nvSpPr>
          <p:cNvPr id="414" name="Google Shape;414;p29"/>
          <p:cNvSpPr txBox="1">
            <a:spLocks noGrp="1"/>
          </p:cNvSpPr>
          <p:nvPr>
            <p:ph type="body" idx="1"/>
          </p:nvPr>
        </p:nvSpPr>
        <p:spPr>
          <a:xfrm>
            <a:off x="7073684" y="712140"/>
            <a:ext cx="4870052" cy="6200095"/>
          </a:xfrm>
          <a:prstGeom prst="rect">
            <a:avLst/>
          </a:prstGeom>
          <a:noFill/>
          <a:ln>
            <a:noFill/>
          </a:ln>
        </p:spPr>
        <p:txBody>
          <a:bodyPr spcFirstLastPara="1" wrap="square" lIns="0" tIns="0" rIns="0" bIns="0" anchor="t" anchorCtr="0">
            <a:spAutoFit/>
          </a:bodyPr>
          <a:lstStyle/>
          <a:p>
            <a:pPr indent="-419108">
              <a:buClr>
                <a:schemeClr val="dk1"/>
              </a:buClr>
              <a:buSzPts val="2200"/>
              <a:buFont typeface="Calibri"/>
              <a:buChar char="●"/>
            </a:pPr>
            <a:r>
              <a:rPr lang="en-GB" sz="2504" b="0">
                <a:solidFill>
                  <a:schemeClr val="dk1"/>
                </a:solidFill>
                <a:latin typeface="Calibri"/>
                <a:ea typeface="Calibri"/>
                <a:cs typeface="Calibri"/>
                <a:sym typeface="Calibri"/>
              </a:rPr>
              <a:t>The fishing industry is often associated with unsustainable practices such as overfishing which pose a serious threat to marine conservation</a:t>
            </a:r>
            <a:endParaRPr sz="2504" b="0">
              <a:solidFill>
                <a:schemeClr val="dk1"/>
              </a:solidFill>
              <a:latin typeface="Calibri"/>
              <a:ea typeface="Calibri"/>
              <a:cs typeface="Calibri"/>
              <a:sym typeface="Calibri"/>
            </a:endParaRPr>
          </a:p>
          <a:p>
            <a:pPr indent="0"/>
            <a:endParaRPr sz="2504" b="0">
              <a:solidFill>
                <a:schemeClr val="dk1"/>
              </a:solidFill>
              <a:latin typeface="Calibri"/>
              <a:ea typeface="Calibri"/>
              <a:cs typeface="Calibri"/>
              <a:sym typeface="Calibri"/>
            </a:endParaRPr>
          </a:p>
          <a:p>
            <a:pPr indent="-419108">
              <a:buClr>
                <a:schemeClr val="dk1"/>
              </a:buClr>
              <a:buSzPts val="2200"/>
              <a:buChar char="●"/>
            </a:pPr>
            <a:r>
              <a:rPr lang="en-GB" sz="2504" b="0">
                <a:solidFill>
                  <a:schemeClr val="dk1"/>
                </a:solidFill>
                <a:latin typeface="Calibri"/>
                <a:ea typeface="Calibri"/>
                <a:cs typeface="Calibri"/>
                <a:sym typeface="Calibri"/>
              </a:rPr>
              <a:t>Use of Blockchain technology to support </a:t>
            </a:r>
            <a:r>
              <a:rPr lang="en-GB" sz="2504">
                <a:solidFill>
                  <a:schemeClr val="dk1"/>
                </a:solidFill>
                <a:latin typeface="Calibri"/>
                <a:ea typeface="Calibri"/>
                <a:cs typeface="Calibri"/>
                <a:sym typeface="Calibri"/>
              </a:rPr>
              <a:t>more sustainable fishing practices</a:t>
            </a:r>
            <a:endParaRPr sz="2504">
              <a:solidFill>
                <a:schemeClr val="dk1"/>
              </a:solidFill>
              <a:latin typeface="Calibri"/>
              <a:ea typeface="Calibri"/>
              <a:cs typeface="Calibri"/>
              <a:sym typeface="Calibri"/>
            </a:endParaRPr>
          </a:p>
          <a:p>
            <a:pPr indent="0"/>
            <a:endParaRPr sz="2504" b="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a:solidFill>
                  <a:schemeClr val="dk1"/>
                </a:solidFill>
                <a:latin typeface="Calibri"/>
                <a:ea typeface="Calibri"/>
                <a:cs typeface="Calibri"/>
                <a:sym typeface="Calibri"/>
              </a:rPr>
              <a:t>Example: Atea and IBM Food Trust</a:t>
            </a:r>
            <a:endParaRPr sz="2504" b="0">
              <a:solidFill>
                <a:schemeClr val="dk1"/>
              </a:solidFill>
              <a:latin typeface="Calibri"/>
              <a:ea typeface="Calibri"/>
              <a:cs typeface="Calibri"/>
              <a:sym typeface="Calibri"/>
            </a:endParaRPr>
          </a:p>
          <a:p>
            <a:pPr marL="0" indent="0"/>
            <a:endParaRPr sz="2048" b="0">
              <a:solidFill>
                <a:schemeClr val="dk1"/>
              </a:solidFill>
            </a:endParaRPr>
          </a:p>
          <a:p>
            <a:pPr marL="0" indent="0"/>
            <a:endParaRPr sz="2048" b="0">
              <a:solidFill>
                <a:schemeClr val="dk1"/>
              </a:solidFill>
            </a:endParaRPr>
          </a:p>
          <a:p>
            <a:pPr marL="0" indent="0"/>
            <a:endParaRPr sz="2048" b="0">
              <a:solidFill>
                <a:schemeClr val="dk1"/>
              </a:solidFill>
            </a:endParaRPr>
          </a:p>
          <a:p>
            <a:pPr marL="0" indent="0"/>
            <a:endParaRPr sz="2048" b="0">
              <a:solidFill>
                <a:srgbClr val="0000FF"/>
              </a:solidFill>
            </a:endParaRPr>
          </a:p>
          <a:p>
            <a:pPr indent="0"/>
            <a:endParaRPr sz="2048" b="0">
              <a:solidFill>
                <a:schemeClr val="dk1"/>
              </a:solidFill>
            </a:endParaRPr>
          </a:p>
        </p:txBody>
      </p:sp>
      <p:pic>
        <p:nvPicPr>
          <p:cNvPr id="415" name="Google Shape;415;p29"/>
          <p:cNvPicPr preferRelativeResize="0"/>
          <p:nvPr/>
        </p:nvPicPr>
        <p:blipFill>
          <a:blip r:embed="rId4">
            <a:alphaModFix/>
          </a:blip>
          <a:stretch>
            <a:fillRect/>
          </a:stretch>
        </p:blipFill>
        <p:spPr>
          <a:xfrm>
            <a:off x="1" y="1528117"/>
            <a:ext cx="6658430" cy="3682806"/>
          </a:xfrm>
          <a:prstGeom prst="rect">
            <a:avLst/>
          </a:prstGeom>
          <a:noFill/>
          <a:ln>
            <a:noFill/>
          </a:ln>
        </p:spPr>
      </p:pic>
      <p:sp>
        <p:nvSpPr>
          <p:cNvPr id="416" name="Google Shape;416;p29"/>
          <p:cNvSpPr txBox="1"/>
          <p:nvPr/>
        </p:nvSpPr>
        <p:spPr>
          <a:xfrm>
            <a:off x="1135131" y="5713952"/>
            <a:ext cx="4530725" cy="583410"/>
          </a:xfrm>
          <a:prstGeom prst="rect">
            <a:avLst/>
          </a:prstGeom>
          <a:noFill/>
          <a:ln>
            <a:noFill/>
          </a:ln>
        </p:spPr>
        <p:txBody>
          <a:bodyPr spcFirstLastPara="1" wrap="square" lIns="104034" tIns="104034" rIns="104034" bIns="104034" anchor="t" anchorCtr="0">
            <a:noAutofit/>
          </a:bodyPr>
          <a:lstStyle/>
          <a:p>
            <a:r>
              <a:rPr lang="en-GB" sz="2504"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Video: Atea + IBM Food Trust</a:t>
            </a:r>
            <a:endParaRPr sz="2504" dirty="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7542cab73c_0_7"/>
          <p:cNvSpPr txBox="1"/>
          <p:nvPr/>
        </p:nvSpPr>
        <p:spPr>
          <a:xfrm>
            <a:off x="207097" y="1456896"/>
            <a:ext cx="8064338" cy="5113365"/>
          </a:xfrm>
          <a:prstGeom prst="rect">
            <a:avLst/>
          </a:prstGeom>
          <a:noFill/>
          <a:ln>
            <a:noFill/>
          </a:ln>
        </p:spPr>
        <p:txBody>
          <a:bodyPr spcFirstLastPara="1" wrap="square" lIns="104034" tIns="104034" rIns="104034" bIns="104034" anchor="t" anchorCtr="0">
            <a:spAutoFit/>
          </a:bodyPr>
          <a:lstStyle/>
          <a:p>
            <a:r>
              <a:rPr lang="en-GB" sz="2400" dirty="0">
                <a:solidFill>
                  <a:schemeClr val="dk1"/>
                </a:solidFill>
                <a:latin typeface="Calibri"/>
                <a:ea typeface="Calibri"/>
                <a:cs typeface="Calibri"/>
                <a:sym typeface="Calibri"/>
              </a:rPr>
              <a:t>Other examples of Blockchain uses for sustainable fishing:</a:t>
            </a:r>
            <a:endParaRPr sz="2400" dirty="0">
              <a:solidFill>
                <a:schemeClr val="dk1"/>
              </a:solidFill>
              <a:latin typeface="Calibri"/>
              <a:ea typeface="Calibri"/>
              <a:cs typeface="Calibri"/>
              <a:sym typeface="Calibri"/>
            </a:endParaRPr>
          </a:p>
          <a:p>
            <a:endParaRPr sz="2400" dirty="0">
              <a:solidFill>
                <a:schemeClr val="dk1"/>
              </a:solidFill>
              <a:latin typeface="Calibri"/>
              <a:ea typeface="Calibri"/>
              <a:cs typeface="Calibri"/>
              <a:sym typeface="Calibri"/>
            </a:endParaRPr>
          </a:p>
          <a:p>
            <a:pPr marL="101165">
              <a:buClr>
                <a:schemeClr val="dk1"/>
              </a:buClr>
              <a:buSzPts val="2200"/>
            </a:pPr>
            <a:r>
              <a:rPr lang="en-GB" sz="2400" b="1" dirty="0">
                <a:solidFill>
                  <a:schemeClr val="dk1"/>
                </a:solidFill>
                <a:latin typeface="Calibri"/>
                <a:ea typeface="Calibri"/>
                <a:cs typeface="Calibri"/>
                <a:sym typeface="Calibri"/>
              </a:rPr>
              <a:t>World Wildlife Fund (WWF)</a:t>
            </a:r>
            <a:endParaRPr sz="2400" b="1" dirty="0">
              <a:solidFill>
                <a:schemeClr val="dk1"/>
              </a:solidFill>
              <a:latin typeface="Calibri"/>
              <a:ea typeface="Calibri"/>
              <a:cs typeface="Calibri"/>
              <a:sym typeface="Calibri"/>
            </a:endParaRPr>
          </a:p>
          <a:p>
            <a:pPr marL="520273" indent="-419108">
              <a:buClr>
                <a:schemeClr val="dk1"/>
              </a:buClr>
              <a:buSzPts val="2200"/>
              <a:buFont typeface="Open Sans"/>
              <a:buChar char="-"/>
            </a:pPr>
            <a:r>
              <a:rPr lang="en-GB" sz="2400" dirty="0">
                <a:solidFill>
                  <a:schemeClr val="dk1"/>
                </a:solidFill>
                <a:latin typeface="Calibri"/>
                <a:ea typeface="Calibri"/>
                <a:cs typeface="Calibri"/>
                <a:sym typeface="Calibri"/>
              </a:rPr>
              <a:t>2018 pilot programme, blockchain in the Pacific Islands’</a:t>
            </a:r>
            <a:r>
              <a:rPr lang="en-GB" sz="2400" b="1" dirty="0">
                <a:solidFill>
                  <a:schemeClr val="dk1"/>
                </a:solidFill>
                <a:latin typeface="Calibri"/>
                <a:ea typeface="Calibri"/>
                <a:cs typeface="Calibri"/>
                <a:sym typeface="Calibri"/>
              </a:rPr>
              <a:t> tuna industry</a:t>
            </a:r>
            <a:endParaRPr sz="2400" b="1" dirty="0">
              <a:solidFill>
                <a:schemeClr val="dk1"/>
              </a:solidFill>
              <a:latin typeface="Calibri"/>
              <a:ea typeface="Calibri"/>
              <a:cs typeface="Calibri"/>
              <a:sym typeface="Calibri"/>
            </a:endParaRPr>
          </a:p>
          <a:p>
            <a:pPr marL="520273" indent="-419108">
              <a:buClr>
                <a:schemeClr val="dk1"/>
              </a:buClr>
              <a:buSzPts val="2200"/>
              <a:buFont typeface="Open Sans"/>
              <a:buChar char="-"/>
            </a:pPr>
            <a:r>
              <a:rPr lang="en-GB" sz="2400" dirty="0">
                <a:solidFill>
                  <a:schemeClr val="dk1"/>
                </a:solidFill>
                <a:latin typeface="Calibri"/>
                <a:ea typeface="Calibri"/>
                <a:cs typeface="Calibri"/>
                <a:sym typeface="Calibri"/>
              </a:rPr>
              <a:t>Aim to stamp out </a:t>
            </a:r>
            <a:r>
              <a:rPr lang="en-GB" sz="2400" b="1" dirty="0">
                <a:solidFill>
                  <a:schemeClr val="dk1"/>
                </a:solidFill>
                <a:latin typeface="Calibri"/>
                <a:ea typeface="Calibri"/>
                <a:cs typeface="Calibri"/>
                <a:sym typeface="Calibri"/>
              </a:rPr>
              <a:t>illegal, unregulated and unreported tuna fishing</a:t>
            </a:r>
            <a:r>
              <a:rPr lang="en-GB" sz="2400" dirty="0">
                <a:solidFill>
                  <a:schemeClr val="dk1"/>
                </a:solidFill>
                <a:latin typeface="Calibri"/>
                <a:ea typeface="Calibri"/>
                <a:cs typeface="Calibri"/>
                <a:sym typeface="Calibri"/>
              </a:rPr>
              <a:t>, as well as unfair labour practices</a:t>
            </a:r>
            <a:endParaRPr sz="2400" dirty="0">
              <a:solidFill>
                <a:schemeClr val="dk1"/>
              </a:solidFill>
              <a:latin typeface="Calibri"/>
              <a:ea typeface="Calibri"/>
              <a:cs typeface="Calibri"/>
              <a:sym typeface="Calibri"/>
            </a:endParaRPr>
          </a:p>
          <a:p>
            <a:pPr marL="520273" indent="-419108">
              <a:buClr>
                <a:schemeClr val="dk1"/>
              </a:buClr>
              <a:buSzPts val="2200"/>
              <a:buFont typeface="Open Sans"/>
              <a:buChar char="-"/>
            </a:pPr>
            <a:r>
              <a:rPr lang="en-GB" sz="2400" dirty="0">
                <a:solidFill>
                  <a:schemeClr val="dk1"/>
                </a:solidFill>
                <a:latin typeface="Calibri"/>
                <a:ea typeface="Calibri"/>
                <a:cs typeface="Calibri"/>
                <a:sym typeface="Calibri"/>
              </a:rPr>
              <a:t>Result: launch of online platform, </a:t>
            </a:r>
            <a:r>
              <a:rPr lang="en-GB" sz="2400" b="1" dirty="0" err="1">
                <a:solidFill>
                  <a:schemeClr val="dk1"/>
                </a:solidFill>
                <a:latin typeface="Calibri"/>
                <a:ea typeface="Calibri"/>
                <a:cs typeface="Calibri"/>
                <a:sym typeface="Calibri"/>
              </a:rPr>
              <a:t>OpenSC</a:t>
            </a:r>
            <a:r>
              <a:rPr lang="en-GB" sz="2400" dirty="0">
                <a:solidFill>
                  <a:schemeClr val="dk1"/>
                </a:solidFill>
                <a:latin typeface="Calibri"/>
                <a:ea typeface="Calibri"/>
                <a:cs typeface="Calibri"/>
                <a:sym typeface="Calibri"/>
              </a:rPr>
              <a:t>, which uses </a:t>
            </a:r>
            <a:r>
              <a:rPr lang="en-GB" sz="2400" dirty="0">
                <a:solidFill>
                  <a:srgbClr val="12110F"/>
                </a:solidFill>
                <a:highlight>
                  <a:srgbClr val="FFFFFF"/>
                </a:highlight>
                <a:latin typeface="Calibri"/>
                <a:ea typeface="Calibri"/>
                <a:cs typeface="Calibri"/>
                <a:sym typeface="Calibri"/>
              </a:rPr>
              <a:t>blockchain to </a:t>
            </a:r>
            <a:r>
              <a:rPr lang="en-GB" sz="2400" b="1" dirty="0">
                <a:solidFill>
                  <a:srgbClr val="12110F"/>
                </a:solidFill>
                <a:highlight>
                  <a:srgbClr val="FFFFFF"/>
                </a:highlight>
                <a:latin typeface="Calibri"/>
                <a:ea typeface="Calibri"/>
                <a:cs typeface="Calibri"/>
                <a:sym typeface="Calibri"/>
              </a:rPr>
              <a:t>verify</a:t>
            </a:r>
            <a:r>
              <a:rPr lang="en-GB" sz="2400" dirty="0">
                <a:solidFill>
                  <a:srgbClr val="12110F"/>
                </a:solidFill>
                <a:highlight>
                  <a:srgbClr val="FFFFFF"/>
                </a:highlight>
                <a:latin typeface="Calibri"/>
                <a:ea typeface="Calibri"/>
                <a:cs typeface="Calibri"/>
                <a:sym typeface="Calibri"/>
              </a:rPr>
              <a:t> sustainable production, </a:t>
            </a:r>
            <a:r>
              <a:rPr lang="en-GB" sz="2400" b="1" dirty="0">
                <a:solidFill>
                  <a:srgbClr val="12110F"/>
                </a:solidFill>
                <a:highlight>
                  <a:srgbClr val="FFFFFF"/>
                </a:highlight>
                <a:latin typeface="Calibri"/>
                <a:ea typeface="Calibri"/>
                <a:cs typeface="Calibri"/>
                <a:sym typeface="Calibri"/>
              </a:rPr>
              <a:t>track</a:t>
            </a:r>
            <a:r>
              <a:rPr lang="en-GB" sz="2400" dirty="0">
                <a:solidFill>
                  <a:srgbClr val="12110F"/>
                </a:solidFill>
                <a:highlight>
                  <a:srgbClr val="FFFFFF"/>
                </a:highlight>
                <a:latin typeface="Calibri"/>
                <a:ea typeface="Calibri"/>
                <a:cs typeface="Calibri"/>
                <a:sym typeface="Calibri"/>
              </a:rPr>
              <a:t> food along the supply chain and help people to </a:t>
            </a:r>
            <a:r>
              <a:rPr lang="en-GB" sz="2400" b="1" dirty="0">
                <a:solidFill>
                  <a:srgbClr val="12110F"/>
                </a:solidFill>
                <a:highlight>
                  <a:srgbClr val="FFFFFF"/>
                </a:highlight>
                <a:latin typeface="Calibri"/>
                <a:ea typeface="Calibri"/>
                <a:cs typeface="Calibri"/>
                <a:sym typeface="Calibri"/>
              </a:rPr>
              <a:t>avoid</a:t>
            </a:r>
            <a:r>
              <a:rPr lang="en-GB" sz="2400" dirty="0">
                <a:solidFill>
                  <a:srgbClr val="12110F"/>
                </a:solidFill>
                <a:highlight>
                  <a:srgbClr val="FFFFFF"/>
                </a:highlight>
                <a:latin typeface="Calibri"/>
                <a:ea typeface="Calibri"/>
                <a:cs typeface="Calibri"/>
                <a:sym typeface="Calibri"/>
              </a:rPr>
              <a:t> illegal, environmentally-damaging or unethical products</a:t>
            </a:r>
            <a:endParaRPr sz="2400" dirty="0">
              <a:solidFill>
                <a:schemeClr val="dk1"/>
              </a:solidFill>
              <a:latin typeface="Calibri"/>
              <a:ea typeface="Calibri"/>
              <a:cs typeface="Calibri"/>
              <a:sym typeface="Calibri"/>
            </a:endParaRPr>
          </a:p>
          <a:p>
            <a:pPr marL="1040545"/>
            <a:endParaRPr sz="1821" dirty="0">
              <a:solidFill>
                <a:schemeClr val="dk1"/>
              </a:solidFill>
              <a:latin typeface="Open Sans"/>
              <a:ea typeface="Open Sans"/>
              <a:cs typeface="Open Sans"/>
              <a:sym typeface="Open Sans"/>
            </a:endParaRPr>
          </a:p>
          <a:p>
            <a:endParaRPr sz="1821" dirty="0">
              <a:solidFill>
                <a:srgbClr val="252525"/>
              </a:solidFill>
              <a:highlight>
                <a:srgbClr val="FFFFFF"/>
              </a:highlight>
              <a:latin typeface="Open Sans"/>
              <a:ea typeface="Open Sans"/>
              <a:cs typeface="Open Sans"/>
              <a:sym typeface="Open Sans"/>
            </a:endParaRPr>
          </a:p>
          <a:p>
            <a:pPr marL="1040545"/>
            <a:endParaRPr sz="1821" dirty="0">
              <a:solidFill>
                <a:schemeClr val="dk1"/>
              </a:solidFill>
              <a:latin typeface="Times New Roman"/>
              <a:ea typeface="Times New Roman"/>
              <a:cs typeface="Times New Roman"/>
              <a:sym typeface="Times New Roman"/>
            </a:endParaRPr>
          </a:p>
        </p:txBody>
      </p:sp>
      <p:pic>
        <p:nvPicPr>
          <p:cNvPr id="423" name="Google Shape;423;g27542cab73c_0_7"/>
          <p:cNvPicPr preferRelativeResize="0"/>
          <p:nvPr/>
        </p:nvPicPr>
        <p:blipFill rotWithShape="1">
          <a:blip r:embed="rId3">
            <a:alphaModFix/>
          </a:blip>
          <a:srcRect/>
          <a:stretch/>
        </p:blipFill>
        <p:spPr>
          <a:xfrm>
            <a:off x="0" y="-124889"/>
            <a:ext cx="12168188" cy="1332418"/>
          </a:xfrm>
          <a:prstGeom prst="rect">
            <a:avLst/>
          </a:prstGeom>
          <a:noFill/>
          <a:ln>
            <a:noFill/>
          </a:ln>
        </p:spPr>
      </p:pic>
      <p:sp>
        <p:nvSpPr>
          <p:cNvPr id="424" name="Google Shape;424;g27542cab73c_0_7"/>
          <p:cNvSpPr txBox="1"/>
          <p:nvPr/>
        </p:nvSpPr>
        <p:spPr>
          <a:xfrm>
            <a:off x="207097" y="97269"/>
            <a:ext cx="8822830"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CASE STUDY: FISHING INDUSTRY</a:t>
            </a:r>
            <a:endParaRPr sz="3755" dirty="0">
              <a:latin typeface="Calibri"/>
              <a:ea typeface="Calibri"/>
              <a:cs typeface="Calibri"/>
              <a:sym typeface="Calibri"/>
            </a:endParaRPr>
          </a:p>
        </p:txBody>
      </p:sp>
      <p:pic>
        <p:nvPicPr>
          <p:cNvPr id="425" name="Google Shape;425;g27542cab73c_0_7"/>
          <p:cNvPicPr preferRelativeResize="0"/>
          <p:nvPr/>
        </p:nvPicPr>
        <p:blipFill>
          <a:blip r:embed="rId4">
            <a:alphaModFix/>
          </a:blip>
          <a:stretch>
            <a:fillRect/>
          </a:stretch>
        </p:blipFill>
        <p:spPr>
          <a:xfrm>
            <a:off x="8618070" y="1410447"/>
            <a:ext cx="3051729" cy="4579797"/>
          </a:xfrm>
          <a:prstGeom prst="rect">
            <a:avLst/>
          </a:prstGeom>
          <a:noFill/>
          <a:ln>
            <a:noFill/>
          </a:ln>
        </p:spPr>
      </p:pic>
      <p:sp>
        <p:nvSpPr>
          <p:cNvPr id="426" name="Google Shape;426;g27542cab73c_0_7"/>
          <p:cNvSpPr txBox="1"/>
          <p:nvPr/>
        </p:nvSpPr>
        <p:spPr>
          <a:xfrm>
            <a:off x="10947035" y="7224874"/>
            <a:ext cx="1008079" cy="292558"/>
          </a:xfrm>
          <a:prstGeom prst="rect">
            <a:avLst/>
          </a:prstGeom>
          <a:noFill/>
          <a:ln>
            <a:noFill/>
          </a:ln>
        </p:spPr>
        <p:txBody>
          <a:bodyPr spcFirstLastPara="1" wrap="square" lIns="104034" tIns="104034" rIns="104034" bIns="104034" anchor="t" anchorCtr="0">
            <a:noAutofit/>
          </a:bodyPr>
          <a:lstStyle/>
          <a:p>
            <a:r>
              <a:rPr lang="en-GB" sz="683">
                <a:latin typeface="Open Sans"/>
                <a:ea typeface="Open Sans"/>
                <a:cs typeface="Open Sans"/>
                <a:sym typeface="Open Sans"/>
              </a:rPr>
              <a:t>Source: </a:t>
            </a:r>
            <a:r>
              <a:rPr lang="en-GB" sz="683" u="sng">
                <a:solidFill>
                  <a:schemeClr val="hlink"/>
                </a:solidFill>
                <a:latin typeface="Open Sans"/>
                <a:ea typeface="Open Sans"/>
                <a:cs typeface="Open Sans"/>
                <a:sym typeface="Open Sans"/>
                <a:hlinkClick r:id="rId5"/>
              </a:rPr>
              <a:t>Wikimedia</a:t>
            </a:r>
            <a:endParaRPr sz="683">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
          <p:cNvPicPr preferRelativeResize="0"/>
          <p:nvPr/>
        </p:nvPicPr>
        <p:blipFill rotWithShape="1">
          <a:blip r:embed="rId3">
            <a:alphaModFix/>
          </a:blip>
          <a:srcRect/>
          <a:stretch/>
        </p:blipFill>
        <p:spPr>
          <a:xfrm>
            <a:off x="0" y="-874444"/>
            <a:ext cx="12168188" cy="1332418"/>
          </a:xfrm>
          <a:prstGeom prst="rect">
            <a:avLst/>
          </a:prstGeom>
          <a:noFill/>
          <a:ln>
            <a:noFill/>
          </a:ln>
        </p:spPr>
      </p:pic>
      <p:sp>
        <p:nvSpPr>
          <p:cNvPr id="183" name="Google Shape;183;p3"/>
          <p:cNvSpPr txBox="1"/>
          <p:nvPr/>
        </p:nvSpPr>
        <p:spPr>
          <a:xfrm>
            <a:off x="447997" y="160333"/>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MODULE DESCRIPTION</a:t>
            </a:r>
            <a:endParaRPr sz="1593" dirty="0"/>
          </a:p>
        </p:txBody>
      </p:sp>
      <p:sp>
        <p:nvSpPr>
          <p:cNvPr id="184" name="Google Shape;184;p3"/>
          <p:cNvSpPr txBox="1"/>
          <p:nvPr/>
        </p:nvSpPr>
        <p:spPr>
          <a:xfrm>
            <a:off x="628956" y="1448628"/>
            <a:ext cx="9796088" cy="3573275"/>
          </a:xfrm>
          <a:prstGeom prst="rect">
            <a:avLst/>
          </a:prstGeom>
          <a:noFill/>
          <a:ln>
            <a:noFill/>
          </a:ln>
        </p:spPr>
        <p:txBody>
          <a:bodyPr spcFirstLastPara="1" wrap="square" lIns="104034" tIns="52001" rIns="104034" bIns="52001" anchor="t" anchorCtr="0">
            <a:spAutoFit/>
          </a:bodyPr>
          <a:lstStyle/>
          <a:p>
            <a:pPr marL="325170" indent="-354075">
              <a:lnSpc>
                <a:spcPct val="150000"/>
              </a:lnSpc>
              <a:buClr>
                <a:schemeClr val="dk1"/>
              </a:buClr>
              <a:buSzPts val="2200"/>
              <a:buFont typeface="Calibri"/>
              <a:buChar char="•"/>
            </a:pPr>
            <a:r>
              <a:rPr lang="en-GB" sz="2504" dirty="0">
                <a:solidFill>
                  <a:schemeClr val="dk1"/>
                </a:solidFill>
                <a:latin typeface="Calibri"/>
                <a:ea typeface="Calibri"/>
                <a:cs typeface="Calibri"/>
                <a:sym typeface="Calibri"/>
              </a:rPr>
              <a:t>Topic: </a:t>
            </a:r>
            <a:r>
              <a:rPr lang="en-GB" sz="2504" b="1" dirty="0">
                <a:solidFill>
                  <a:schemeClr val="dk1"/>
                </a:solidFill>
                <a:latin typeface="Calibri"/>
                <a:ea typeface="Calibri"/>
                <a:cs typeface="Calibri"/>
                <a:sym typeface="Calibri"/>
              </a:rPr>
              <a:t>‘How to use Blockchain technology within the agrifood sector’</a:t>
            </a:r>
            <a:endParaRPr sz="2504" b="1" dirty="0">
              <a:solidFill>
                <a:schemeClr val="dk1"/>
              </a:solidFill>
              <a:latin typeface="Calibri"/>
              <a:ea typeface="Calibri"/>
              <a:cs typeface="Calibri"/>
              <a:sym typeface="Calibri"/>
            </a:endParaRPr>
          </a:p>
          <a:p>
            <a:pPr marL="325170" indent="-354075">
              <a:lnSpc>
                <a:spcPct val="150000"/>
              </a:lnSpc>
              <a:buClr>
                <a:schemeClr val="dk1"/>
              </a:buClr>
              <a:buSzPts val="2200"/>
              <a:buFont typeface="Calibri"/>
              <a:buChar char="•"/>
            </a:pPr>
            <a:r>
              <a:rPr lang="en-GB" sz="2504" dirty="0">
                <a:solidFill>
                  <a:schemeClr val="dk1"/>
                </a:solidFill>
                <a:latin typeface="Calibri"/>
                <a:ea typeface="Calibri"/>
                <a:cs typeface="Calibri"/>
                <a:sym typeface="Calibri"/>
              </a:rPr>
              <a:t>Significance: potential to improve the </a:t>
            </a:r>
            <a:r>
              <a:rPr lang="en-GB" sz="2504" b="1" dirty="0">
                <a:solidFill>
                  <a:schemeClr val="dk1"/>
                </a:solidFill>
                <a:latin typeface="Calibri"/>
                <a:ea typeface="Calibri"/>
                <a:cs typeface="Calibri"/>
                <a:sym typeface="Calibri"/>
              </a:rPr>
              <a:t>efficiency, profitability, and sustainability</a:t>
            </a:r>
            <a:r>
              <a:rPr lang="en-GB" sz="2504" dirty="0">
                <a:solidFill>
                  <a:schemeClr val="dk1"/>
                </a:solidFill>
                <a:latin typeface="Calibri"/>
                <a:ea typeface="Calibri"/>
                <a:cs typeface="Calibri"/>
                <a:sym typeface="Calibri"/>
              </a:rPr>
              <a:t> of the agrifood sector</a:t>
            </a:r>
            <a:endParaRPr sz="2504" dirty="0">
              <a:solidFill>
                <a:schemeClr val="dk1"/>
              </a:solidFill>
              <a:latin typeface="Calibri"/>
              <a:ea typeface="Calibri"/>
              <a:cs typeface="Calibri"/>
              <a:sym typeface="Calibri"/>
            </a:endParaRPr>
          </a:p>
          <a:p>
            <a:pPr marL="325170" indent="-354075">
              <a:lnSpc>
                <a:spcPct val="150000"/>
              </a:lnSpc>
              <a:buClr>
                <a:schemeClr val="dk1"/>
              </a:buClr>
              <a:buSzPts val="2200"/>
              <a:buFont typeface="Calibri"/>
              <a:buChar char="•"/>
            </a:pPr>
            <a:r>
              <a:rPr lang="en-GB" sz="2504" dirty="0">
                <a:solidFill>
                  <a:schemeClr val="dk1"/>
                </a:solidFill>
                <a:latin typeface="Calibri"/>
                <a:ea typeface="Calibri"/>
                <a:cs typeface="Calibri"/>
                <a:sym typeface="Calibri"/>
              </a:rPr>
              <a:t>Prominent in the academic literature </a:t>
            </a:r>
            <a:endParaRPr sz="2504" dirty="0">
              <a:solidFill>
                <a:schemeClr val="dk1"/>
              </a:solidFill>
              <a:latin typeface="Calibri"/>
              <a:ea typeface="Calibri"/>
              <a:cs typeface="Calibri"/>
              <a:sym typeface="Calibri"/>
            </a:endParaRPr>
          </a:p>
          <a:p>
            <a:pPr marL="325170" indent="-354075">
              <a:lnSpc>
                <a:spcPct val="150000"/>
              </a:lnSpc>
              <a:buClr>
                <a:schemeClr val="dk1"/>
              </a:buClr>
              <a:buSzPts val="2200"/>
              <a:buFont typeface="Calibri"/>
              <a:buChar char="•"/>
            </a:pPr>
            <a:r>
              <a:rPr lang="en-GB" sz="2504" dirty="0">
                <a:solidFill>
                  <a:schemeClr val="dk1"/>
                </a:solidFill>
                <a:latin typeface="Calibri"/>
                <a:ea typeface="Calibri"/>
                <a:cs typeface="Calibri"/>
                <a:sym typeface="Calibri"/>
              </a:rPr>
              <a:t>Address questions about </a:t>
            </a:r>
            <a:r>
              <a:rPr lang="en-GB" sz="2504" b="1" dirty="0">
                <a:solidFill>
                  <a:schemeClr val="dk1"/>
                </a:solidFill>
                <a:latin typeface="Calibri"/>
                <a:ea typeface="Calibri"/>
                <a:cs typeface="Calibri"/>
                <a:sym typeface="Calibri"/>
              </a:rPr>
              <a:t>why</a:t>
            </a:r>
            <a:r>
              <a:rPr lang="en-GB" sz="2504" dirty="0">
                <a:solidFill>
                  <a:schemeClr val="dk1"/>
                </a:solidFill>
                <a:latin typeface="Calibri"/>
                <a:ea typeface="Calibri"/>
                <a:cs typeface="Calibri"/>
                <a:sym typeface="Calibri"/>
              </a:rPr>
              <a:t> and</a:t>
            </a:r>
            <a:r>
              <a:rPr lang="en-GB" sz="2504" b="1" dirty="0">
                <a:solidFill>
                  <a:schemeClr val="dk1"/>
                </a:solidFill>
                <a:latin typeface="Calibri"/>
                <a:ea typeface="Calibri"/>
                <a:cs typeface="Calibri"/>
                <a:sym typeface="Calibri"/>
              </a:rPr>
              <a:t> how </a:t>
            </a:r>
            <a:r>
              <a:rPr lang="en-GB" sz="2504" dirty="0">
                <a:solidFill>
                  <a:schemeClr val="dk1"/>
                </a:solidFill>
                <a:latin typeface="Calibri"/>
                <a:ea typeface="Calibri"/>
                <a:cs typeface="Calibri"/>
                <a:sym typeface="Calibri"/>
              </a:rPr>
              <a:t>to implement from Blockchain’s use in the agrifood sector, </a:t>
            </a:r>
            <a:r>
              <a:rPr lang="en-GB" sz="2504" b="1" dirty="0">
                <a:solidFill>
                  <a:schemeClr val="dk1"/>
                </a:solidFill>
                <a:latin typeface="Calibri"/>
                <a:ea typeface="Calibri"/>
                <a:cs typeface="Calibri"/>
                <a:sym typeface="Calibri"/>
              </a:rPr>
              <a:t>who</a:t>
            </a:r>
            <a:r>
              <a:rPr lang="en-GB" sz="2504" dirty="0">
                <a:solidFill>
                  <a:schemeClr val="dk1"/>
                </a:solidFill>
                <a:latin typeface="Calibri"/>
                <a:ea typeface="Calibri"/>
                <a:cs typeface="Calibri"/>
                <a:sym typeface="Calibri"/>
              </a:rPr>
              <a:t> stands to benefit or lose</a:t>
            </a:r>
            <a:endParaRPr sz="2504"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g27542cab73c_0_28"/>
          <p:cNvPicPr preferRelativeResize="0"/>
          <p:nvPr/>
        </p:nvPicPr>
        <p:blipFill rotWithShape="1">
          <a:blip r:embed="rId3">
            <a:alphaModFix/>
          </a:blip>
          <a:srcRect/>
          <a:stretch/>
        </p:blipFill>
        <p:spPr>
          <a:xfrm>
            <a:off x="0" y="-42352"/>
            <a:ext cx="12168188" cy="1332418"/>
          </a:xfrm>
          <a:prstGeom prst="rect">
            <a:avLst/>
          </a:prstGeom>
          <a:noFill/>
          <a:ln>
            <a:noFill/>
          </a:ln>
        </p:spPr>
      </p:pic>
      <p:sp>
        <p:nvSpPr>
          <p:cNvPr id="433" name="Google Shape;433;g27542cab73c_0_28"/>
          <p:cNvSpPr txBox="1"/>
          <p:nvPr/>
        </p:nvSpPr>
        <p:spPr>
          <a:xfrm>
            <a:off x="258710" y="1394581"/>
            <a:ext cx="11909477" cy="3292995"/>
          </a:xfrm>
          <a:prstGeom prst="rect">
            <a:avLst/>
          </a:prstGeom>
          <a:noFill/>
          <a:ln>
            <a:noFill/>
          </a:ln>
        </p:spPr>
        <p:txBody>
          <a:bodyPr spcFirstLastPara="1" wrap="square" lIns="104034" tIns="104034" rIns="104034" bIns="104034" anchor="t" anchorCtr="0">
            <a:spAutoFit/>
          </a:bodyPr>
          <a:lstStyle/>
          <a:p>
            <a:endParaRPr sz="2504" dirty="0">
              <a:solidFill>
                <a:schemeClr val="dk1"/>
              </a:solidFill>
              <a:latin typeface="Calibri"/>
              <a:ea typeface="Calibri"/>
              <a:cs typeface="Calibri"/>
              <a:sym typeface="Calibri"/>
            </a:endParaRPr>
          </a:p>
          <a:p>
            <a:pPr marL="101165">
              <a:buClr>
                <a:schemeClr val="dk1"/>
              </a:buClr>
              <a:buSzPts val="2200"/>
            </a:pPr>
            <a:r>
              <a:rPr lang="en-GB" sz="2504" b="1" dirty="0" err="1">
                <a:solidFill>
                  <a:schemeClr val="dk1"/>
                </a:solidFill>
                <a:latin typeface="Calibri"/>
                <a:ea typeface="Calibri"/>
                <a:cs typeface="Calibri"/>
                <a:sym typeface="Calibri"/>
              </a:rPr>
              <a:t>FishCoin</a:t>
            </a:r>
            <a:endParaRPr sz="2504" b="1" dirty="0">
              <a:solidFill>
                <a:schemeClr val="dk1"/>
              </a:solidFill>
              <a:latin typeface="Calibri"/>
              <a:ea typeface="Calibri"/>
              <a:cs typeface="Calibri"/>
              <a:sym typeface="Calibri"/>
            </a:endParaRPr>
          </a:p>
          <a:p>
            <a:pPr marL="520273" indent="-419108">
              <a:buClr>
                <a:schemeClr val="dk1"/>
              </a:buClr>
              <a:buSzPts val="2200"/>
              <a:buFont typeface="Open Sans"/>
              <a:buChar char="-"/>
            </a:pPr>
            <a:r>
              <a:rPr lang="en-GB" sz="2504" dirty="0">
                <a:solidFill>
                  <a:schemeClr val="dk1"/>
                </a:solidFill>
                <a:latin typeface="Calibri"/>
                <a:ea typeface="Calibri"/>
                <a:cs typeface="Calibri"/>
                <a:sym typeface="Calibri"/>
              </a:rPr>
              <a:t>Open-source, decentralised Blockchain platform designed to </a:t>
            </a:r>
            <a:r>
              <a:rPr lang="en-GB" sz="2504" b="1" dirty="0">
                <a:solidFill>
                  <a:schemeClr val="dk1"/>
                </a:solidFill>
                <a:latin typeface="Calibri"/>
                <a:ea typeface="Calibri"/>
                <a:cs typeface="Calibri"/>
                <a:sym typeface="Calibri"/>
              </a:rPr>
              <a:t>incentivize data sharing</a:t>
            </a:r>
            <a:endParaRPr sz="2504" b="1" dirty="0">
              <a:solidFill>
                <a:schemeClr val="dk1"/>
              </a:solidFill>
              <a:latin typeface="Calibri"/>
              <a:ea typeface="Calibri"/>
              <a:cs typeface="Calibri"/>
              <a:sym typeface="Calibri"/>
            </a:endParaRPr>
          </a:p>
          <a:p>
            <a:pPr marL="520273" indent="-419108">
              <a:buClr>
                <a:schemeClr val="dk1"/>
              </a:buClr>
              <a:buSzPts val="2200"/>
              <a:buFont typeface="Open Sans"/>
              <a:buChar char="-"/>
            </a:pPr>
            <a:r>
              <a:rPr lang="en-GB" sz="2504" dirty="0" err="1">
                <a:solidFill>
                  <a:schemeClr val="dk1"/>
                </a:solidFill>
                <a:latin typeface="Calibri"/>
                <a:ea typeface="Calibri"/>
                <a:cs typeface="Calibri"/>
                <a:sym typeface="Calibri"/>
              </a:rPr>
              <a:t>Fishcoin</a:t>
            </a:r>
            <a:r>
              <a:rPr lang="en-GB" sz="2504" dirty="0">
                <a:solidFill>
                  <a:schemeClr val="dk1"/>
                </a:solidFill>
                <a:latin typeface="Calibri"/>
                <a:ea typeface="Calibri"/>
                <a:cs typeface="Calibri"/>
                <a:sym typeface="Calibri"/>
              </a:rPr>
              <a:t> app: enables fishers to </a:t>
            </a:r>
            <a:r>
              <a:rPr lang="en-GB" sz="2504" b="1" dirty="0">
                <a:solidFill>
                  <a:schemeClr val="dk1"/>
                </a:solidFill>
                <a:latin typeface="Calibri"/>
                <a:ea typeface="Calibri"/>
                <a:cs typeface="Calibri"/>
                <a:sym typeface="Calibri"/>
              </a:rPr>
              <a:t>sell information</a:t>
            </a:r>
            <a:r>
              <a:rPr lang="en-GB" sz="2504" dirty="0">
                <a:solidFill>
                  <a:schemeClr val="dk1"/>
                </a:solidFill>
                <a:latin typeface="Calibri"/>
                <a:ea typeface="Calibri"/>
                <a:cs typeface="Calibri"/>
                <a:sym typeface="Calibri"/>
              </a:rPr>
              <a:t> about their catch to potential buyers. When a buyer decides to purchase the data, the fisher is immediately </a:t>
            </a:r>
            <a:r>
              <a:rPr lang="en-GB" sz="2504" b="1" dirty="0">
                <a:solidFill>
                  <a:schemeClr val="dk1"/>
                </a:solidFill>
                <a:latin typeface="Calibri"/>
                <a:ea typeface="Calibri"/>
                <a:cs typeface="Calibri"/>
                <a:sym typeface="Calibri"/>
              </a:rPr>
              <a:t>rewarded with cryptocurrency tokens </a:t>
            </a:r>
            <a:r>
              <a:rPr lang="en-GB" sz="2504" dirty="0">
                <a:solidFill>
                  <a:schemeClr val="dk1"/>
                </a:solidFill>
                <a:latin typeface="Calibri"/>
                <a:ea typeface="Calibri"/>
                <a:cs typeface="Calibri"/>
                <a:sym typeface="Calibri"/>
              </a:rPr>
              <a:t>(</a:t>
            </a:r>
            <a:r>
              <a:rPr lang="en-GB" sz="2504" dirty="0" err="1">
                <a:solidFill>
                  <a:schemeClr val="dk1"/>
                </a:solidFill>
                <a:latin typeface="Calibri"/>
                <a:ea typeface="Calibri"/>
                <a:cs typeface="Calibri"/>
                <a:sym typeface="Calibri"/>
              </a:rPr>
              <a:t>FishCoins</a:t>
            </a:r>
            <a:r>
              <a:rPr lang="en-GB" sz="2504" dirty="0">
                <a:solidFill>
                  <a:schemeClr val="dk1"/>
                </a:solidFill>
                <a:latin typeface="Calibri"/>
                <a:ea typeface="Calibri"/>
                <a:cs typeface="Calibri"/>
                <a:sym typeface="Calibri"/>
              </a:rPr>
              <a:t>), which can be redeemed for e-vouchers, mobile plan minutes, credit towards utility bills, or </a:t>
            </a:r>
            <a:r>
              <a:rPr lang="en-GB" sz="2504" dirty="0">
                <a:solidFill>
                  <a:srgbClr val="252525"/>
                </a:solidFill>
                <a:highlight>
                  <a:srgbClr val="FFFFFF"/>
                </a:highlight>
                <a:latin typeface="Calibri"/>
                <a:ea typeface="Calibri"/>
                <a:cs typeface="Calibri"/>
                <a:sym typeface="Calibri"/>
              </a:rPr>
              <a:t>direct remuneration where applicable on a country by country basis</a:t>
            </a:r>
            <a:endParaRPr sz="2504" dirty="0">
              <a:solidFill>
                <a:srgbClr val="252525"/>
              </a:solidFill>
              <a:highlight>
                <a:srgbClr val="FFFFFF"/>
              </a:highlight>
              <a:latin typeface="Calibri"/>
              <a:ea typeface="Calibri"/>
              <a:cs typeface="Calibri"/>
              <a:sym typeface="Calibri"/>
            </a:endParaRPr>
          </a:p>
        </p:txBody>
      </p:sp>
      <p:sp>
        <p:nvSpPr>
          <p:cNvPr id="434" name="Google Shape;434;g27542cab73c_0_28"/>
          <p:cNvSpPr txBox="1"/>
          <p:nvPr/>
        </p:nvSpPr>
        <p:spPr>
          <a:xfrm>
            <a:off x="258710" y="229882"/>
            <a:ext cx="8822830"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CASE STUDY: FISHING INDUSTRY</a:t>
            </a:r>
            <a:endParaRPr sz="3755" dirty="0">
              <a:latin typeface="Calibri"/>
              <a:ea typeface="Calibri"/>
              <a:cs typeface="Calibri"/>
              <a:sym typeface="Calibri"/>
            </a:endParaRPr>
          </a:p>
        </p:txBody>
      </p:sp>
      <p:pic>
        <p:nvPicPr>
          <p:cNvPr id="435" name="Google Shape;435;g27542cab73c_0_28"/>
          <p:cNvPicPr preferRelativeResize="0"/>
          <p:nvPr/>
        </p:nvPicPr>
        <p:blipFill>
          <a:blip r:embed="rId4">
            <a:alphaModFix/>
          </a:blip>
          <a:stretch>
            <a:fillRect/>
          </a:stretch>
        </p:blipFill>
        <p:spPr>
          <a:xfrm>
            <a:off x="2970402" y="4603664"/>
            <a:ext cx="5817651" cy="1894800"/>
          </a:xfrm>
          <a:prstGeom prst="rect">
            <a:avLst/>
          </a:prstGeom>
          <a:noFill/>
          <a:ln>
            <a:noFill/>
          </a:ln>
        </p:spPr>
      </p:pic>
      <p:sp>
        <p:nvSpPr>
          <p:cNvPr id="436" name="Google Shape;436;g27542cab73c_0_28"/>
          <p:cNvSpPr txBox="1"/>
          <p:nvPr/>
        </p:nvSpPr>
        <p:spPr>
          <a:xfrm>
            <a:off x="10719424" y="7222997"/>
            <a:ext cx="1062358" cy="370392"/>
          </a:xfrm>
          <a:prstGeom prst="rect">
            <a:avLst/>
          </a:prstGeom>
          <a:noFill/>
          <a:ln>
            <a:noFill/>
          </a:ln>
        </p:spPr>
        <p:txBody>
          <a:bodyPr spcFirstLastPara="1" wrap="square" lIns="104034" tIns="104034" rIns="104034" bIns="104034" anchor="t" anchorCtr="0">
            <a:noAutofit/>
          </a:bodyPr>
          <a:lstStyle/>
          <a:p>
            <a:r>
              <a:rPr lang="en-GB" sz="683">
                <a:latin typeface="Open Sans"/>
                <a:ea typeface="Open Sans"/>
                <a:cs typeface="Open Sans"/>
                <a:sym typeface="Open Sans"/>
              </a:rPr>
              <a:t>Source: </a:t>
            </a:r>
            <a:r>
              <a:rPr lang="en-GB" sz="683" u="sng">
                <a:solidFill>
                  <a:schemeClr val="hlink"/>
                </a:solidFill>
                <a:latin typeface="Open Sans"/>
                <a:ea typeface="Open Sans"/>
                <a:cs typeface="Open Sans"/>
                <a:sym typeface="Open Sans"/>
                <a:hlinkClick r:id="rId5"/>
              </a:rPr>
              <a:t>fishcoin.co</a:t>
            </a:r>
            <a:endParaRPr sz="683">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30"/>
          <p:cNvPicPr preferRelativeResize="0"/>
          <p:nvPr/>
        </p:nvPicPr>
        <p:blipFill rotWithShape="1">
          <a:blip r:embed="rId3">
            <a:alphaModFix/>
          </a:blip>
          <a:srcRect/>
          <a:stretch/>
        </p:blipFill>
        <p:spPr>
          <a:xfrm>
            <a:off x="0" y="-32097"/>
            <a:ext cx="12168188" cy="1332418"/>
          </a:xfrm>
          <a:prstGeom prst="rect">
            <a:avLst/>
          </a:prstGeom>
          <a:noFill/>
          <a:ln>
            <a:noFill/>
          </a:ln>
        </p:spPr>
      </p:pic>
      <p:sp>
        <p:nvSpPr>
          <p:cNvPr id="443" name="Google Shape;443;p30"/>
          <p:cNvSpPr txBox="1"/>
          <p:nvPr/>
        </p:nvSpPr>
        <p:spPr>
          <a:xfrm>
            <a:off x="131582" y="292678"/>
            <a:ext cx="12616185"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LIMITATIONS OF ENVIRONMENT-CENTRIC SOLUTIONS</a:t>
            </a:r>
            <a:endParaRPr sz="3755" dirty="0">
              <a:latin typeface="Calibri"/>
              <a:ea typeface="Calibri"/>
              <a:cs typeface="Calibri"/>
              <a:sym typeface="Calibri"/>
            </a:endParaRPr>
          </a:p>
        </p:txBody>
      </p:sp>
      <p:sp>
        <p:nvSpPr>
          <p:cNvPr id="444" name="Google Shape;444;p30"/>
          <p:cNvSpPr txBox="1">
            <a:spLocks noGrp="1"/>
          </p:cNvSpPr>
          <p:nvPr>
            <p:ph type="body" idx="1"/>
          </p:nvPr>
        </p:nvSpPr>
        <p:spPr>
          <a:xfrm>
            <a:off x="382357" y="1570365"/>
            <a:ext cx="10925356" cy="3082895"/>
          </a:xfrm>
          <a:prstGeom prst="rect">
            <a:avLst/>
          </a:prstGeom>
          <a:noFill/>
          <a:ln>
            <a:noFill/>
          </a:ln>
        </p:spPr>
        <p:txBody>
          <a:bodyPr spcFirstLastPara="1" wrap="square" lIns="0" tIns="0" rIns="0" bIns="0" anchor="t" anchorCtr="0">
            <a:spAutoFit/>
          </a:bodyPr>
          <a:lstStyle/>
          <a:p>
            <a:pPr indent="-419108">
              <a:buClr>
                <a:schemeClr val="dk1"/>
              </a:buClr>
              <a:buSzPts val="2200"/>
              <a:buFont typeface="Calibri"/>
              <a:buChar char="●"/>
            </a:pPr>
            <a:r>
              <a:rPr lang="en-GB" sz="2504" b="0" dirty="0">
                <a:solidFill>
                  <a:schemeClr val="dk1"/>
                </a:solidFill>
                <a:latin typeface="Calibri"/>
                <a:ea typeface="Calibri"/>
                <a:cs typeface="Calibri"/>
                <a:sym typeface="Calibri"/>
              </a:rPr>
              <a:t>Blockchain can offer radical environmental transparency - but not all agrifood actors may want this</a:t>
            </a:r>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Producers also have </a:t>
            </a:r>
            <a:r>
              <a:rPr lang="en-GB" sz="2504" dirty="0">
                <a:solidFill>
                  <a:schemeClr val="dk1"/>
                </a:solidFill>
                <a:latin typeface="Calibri"/>
                <a:ea typeface="Calibri"/>
                <a:cs typeface="Calibri"/>
                <a:sym typeface="Calibri"/>
              </a:rPr>
              <a:t>incentives not to disclose information</a:t>
            </a:r>
            <a:r>
              <a:rPr lang="en-GB" sz="2504" b="0" dirty="0">
                <a:solidFill>
                  <a:schemeClr val="dk1"/>
                </a:solidFill>
                <a:latin typeface="Calibri"/>
                <a:ea typeface="Calibri"/>
                <a:cs typeface="Calibri"/>
                <a:sym typeface="Calibri"/>
              </a:rPr>
              <a:t> - current lack of regulation, high expenditure, competition, reputational damage</a:t>
            </a:r>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dirty="0">
                <a:solidFill>
                  <a:schemeClr val="dk1"/>
                </a:solidFill>
                <a:latin typeface="Calibri"/>
                <a:ea typeface="Calibri"/>
                <a:cs typeface="Calibri"/>
                <a:sym typeface="Calibri"/>
              </a:rPr>
              <a:t>Selective information sharing</a:t>
            </a:r>
            <a:r>
              <a:rPr lang="en-GB" sz="2504" b="0" dirty="0">
                <a:solidFill>
                  <a:schemeClr val="dk1"/>
                </a:solidFill>
                <a:latin typeface="Calibri"/>
                <a:ea typeface="Calibri"/>
                <a:cs typeface="Calibri"/>
                <a:sym typeface="Calibri"/>
              </a:rPr>
              <a:t> - disclose only positive aspects while ignoring the negatives</a:t>
            </a:r>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To encourage greater transparency (using Blockchain or otherwise), </a:t>
            </a:r>
            <a:r>
              <a:rPr lang="en-GB" sz="2504" dirty="0">
                <a:solidFill>
                  <a:schemeClr val="dk1"/>
                </a:solidFill>
                <a:latin typeface="Calibri"/>
                <a:ea typeface="Calibri"/>
                <a:cs typeface="Calibri"/>
                <a:sym typeface="Calibri"/>
              </a:rPr>
              <a:t>governmental </a:t>
            </a:r>
            <a:r>
              <a:rPr lang="en-GB" sz="2504" b="0" dirty="0">
                <a:solidFill>
                  <a:schemeClr val="dk1"/>
                </a:solidFill>
                <a:latin typeface="Calibri"/>
                <a:ea typeface="Calibri"/>
                <a:cs typeface="Calibri"/>
                <a:sym typeface="Calibri"/>
              </a:rPr>
              <a:t>and </a:t>
            </a:r>
            <a:r>
              <a:rPr lang="en-GB" sz="2504" dirty="0">
                <a:solidFill>
                  <a:schemeClr val="dk1"/>
                </a:solidFill>
                <a:latin typeface="Calibri"/>
                <a:ea typeface="Calibri"/>
                <a:cs typeface="Calibri"/>
                <a:sym typeface="Calibri"/>
              </a:rPr>
              <a:t>societal pressure</a:t>
            </a:r>
            <a:r>
              <a:rPr lang="en-GB" sz="2504" b="0" dirty="0">
                <a:solidFill>
                  <a:schemeClr val="dk1"/>
                </a:solidFill>
                <a:latin typeface="Calibri"/>
                <a:ea typeface="Calibri"/>
                <a:cs typeface="Calibri"/>
                <a:sym typeface="Calibri"/>
              </a:rPr>
              <a:t> is crucial</a:t>
            </a:r>
            <a:endParaRPr sz="2504" b="0" dirty="0">
              <a:solidFill>
                <a:schemeClr val="dk1"/>
              </a:solidFill>
              <a:latin typeface="Calibri"/>
              <a:ea typeface="Calibri"/>
              <a:cs typeface="Calibri"/>
              <a:sym typeface="Calibri"/>
            </a:endParaRPr>
          </a:p>
        </p:txBody>
      </p:sp>
      <p:pic>
        <p:nvPicPr>
          <p:cNvPr id="445" name="Google Shape;445;p30"/>
          <p:cNvPicPr preferRelativeResize="0"/>
          <p:nvPr/>
        </p:nvPicPr>
        <p:blipFill>
          <a:blip r:embed="rId4">
            <a:alphaModFix/>
          </a:blip>
          <a:stretch>
            <a:fillRect/>
          </a:stretch>
        </p:blipFill>
        <p:spPr>
          <a:xfrm>
            <a:off x="3442446" y="4621657"/>
            <a:ext cx="2004229" cy="2141024"/>
          </a:xfrm>
          <a:prstGeom prst="rect">
            <a:avLst/>
          </a:prstGeom>
          <a:noFill/>
          <a:ln>
            <a:noFill/>
          </a:ln>
        </p:spPr>
      </p:pic>
      <p:pic>
        <p:nvPicPr>
          <p:cNvPr id="446" name="Google Shape;446;p30"/>
          <p:cNvPicPr preferRelativeResize="0"/>
          <p:nvPr/>
        </p:nvPicPr>
        <p:blipFill>
          <a:blip r:embed="rId5">
            <a:alphaModFix/>
          </a:blip>
          <a:stretch>
            <a:fillRect/>
          </a:stretch>
        </p:blipFill>
        <p:spPr>
          <a:xfrm>
            <a:off x="7111999" y="4503898"/>
            <a:ext cx="2907441" cy="225878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31"/>
          <p:cNvPicPr preferRelativeResize="0"/>
          <p:nvPr/>
        </p:nvPicPr>
        <p:blipFill rotWithShape="1">
          <a:blip r:embed="rId3">
            <a:alphaModFix/>
          </a:blip>
          <a:srcRect/>
          <a:stretch/>
        </p:blipFill>
        <p:spPr>
          <a:xfrm>
            <a:off x="0" y="-43210"/>
            <a:ext cx="12168188" cy="1332418"/>
          </a:xfrm>
          <a:prstGeom prst="rect">
            <a:avLst/>
          </a:prstGeom>
          <a:noFill/>
          <a:ln>
            <a:noFill/>
          </a:ln>
        </p:spPr>
      </p:pic>
      <p:sp>
        <p:nvSpPr>
          <p:cNvPr id="453" name="Google Shape;453;p31"/>
          <p:cNvSpPr txBox="1"/>
          <p:nvPr/>
        </p:nvSpPr>
        <p:spPr>
          <a:xfrm>
            <a:off x="214464" y="281565"/>
            <a:ext cx="11571920"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LIMITATIONS OF ENVIRONMENT-CENTRIC SOLUTIONS</a:t>
            </a:r>
            <a:endParaRPr sz="3755" dirty="0">
              <a:latin typeface="Calibri"/>
              <a:ea typeface="Calibri"/>
              <a:cs typeface="Calibri"/>
              <a:sym typeface="Calibri"/>
            </a:endParaRPr>
          </a:p>
        </p:txBody>
      </p:sp>
      <p:sp>
        <p:nvSpPr>
          <p:cNvPr id="454" name="Google Shape;454;p31"/>
          <p:cNvSpPr txBox="1">
            <a:spLocks noGrp="1"/>
          </p:cNvSpPr>
          <p:nvPr>
            <p:ph type="body" idx="1"/>
          </p:nvPr>
        </p:nvSpPr>
        <p:spPr>
          <a:xfrm>
            <a:off x="579581" y="1480397"/>
            <a:ext cx="10925356" cy="3082895"/>
          </a:xfrm>
          <a:prstGeom prst="rect">
            <a:avLst/>
          </a:prstGeom>
          <a:noFill/>
          <a:ln>
            <a:noFill/>
          </a:ln>
        </p:spPr>
        <p:txBody>
          <a:bodyPr spcFirstLastPara="1" wrap="square" lIns="0" tIns="0" rIns="0" bIns="0" anchor="t" anchorCtr="0">
            <a:spAutoFit/>
          </a:bodyPr>
          <a:lstStyle/>
          <a:p>
            <a:pPr indent="-419108">
              <a:buClr>
                <a:schemeClr val="dk1"/>
              </a:buClr>
              <a:buSzPts val="2200"/>
              <a:buFont typeface="Calibri"/>
              <a:buChar char="●"/>
            </a:pPr>
            <a:r>
              <a:rPr lang="en-GB" sz="2504" b="0" dirty="0">
                <a:solidFill>
                  <a:schemeClr val="dk1"/>
                </a:solidFill>
                <a:latin typeface="Calibri"/>
                <a:ea typeface="Calibri"/>
                <a:cs typeface="Calibri"/>
                <a:sym typeface="Calibri"/>
              </a:rPr>
              <a:t>Question surrounding the sustainability of Blockchain technology itself? </a:t>
            </a:r>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Most well-known Blockchain consensus mechanism: </a:t>
            </a:r>
            <a:r>
              <a:rPr lang="en-GB" sz="2504" dirty="0">
                <a:solidFill>
                  <a:schemeClr val="dk1"/>
                </a:solidFill>
                <a:latin typeface="Calibri"/>
                <a:ea typeface="Calibri"/>
                <a:cs typeface="Calibri"/>
                <a:sym typeface="Calibri"/>
              </a:rPr>
              <a:t>Proof of Work (</a:t>
            </a:r>
            <a:r>
              <a:rPr lang="en-GB" sz="2504" dirty="0" err="1">
                <a:solidFill>
                  <a:schemeClr val="dk1"/>
                </a:solidFill>
                <a:latin typeface="Calibri"/>
                <a:ea typeface="Calibri"/>
                <a:cs typeface="Calibri"/>
                <a:sym typeface="Calibri"/>
              </a:rPr>
              <a:t>PoW</a:t>
            </a:r>
            <a:r>
              <a:rPr lang="en-GB" sz="2504" dirty="0">
                <a:solidFill>
                  <a:schemeClr val="dk1"/>
                </a:solidFill>
                <a:latin typeface="Calibri"/>
                <a:ea typeface="Calibri"/>
                <a:cs typeface="Calibri"/>
                <a:sym typeface="Calibri"/>
              </a:rPr>
              <a:t>)</a:t>
            </a:r>
            <a:endParaRPr sz="2504" dirty="0">
              <a:solidFill>
                <a:schemeClr val="dk1"/>
              </a:solidFill>
              <a:latin typeface="Calibri"/>
              <a:ea typeface="Calibri"/>
              <a:cs typeface="Calibri"/>
              <a:sym typeface="Calibri"/>
            </a:endParaRPr>
          </a:p>
          <a:p>
            <a:pPr indent="-419108">
              <a:buClr>
                <a:schemeClr val="dk1"/>
              </a:buClr>
              <a:buSzPts val="2200"/>
              <a:buChar char="●"/>
            </a:pPr>
            <a:r>
              <a:rPr lang="en-GB" sz="2504" b="0" dirty="0" err="1">
                <a:solidFill>
                  <a:schemeClr val="dk1"/>
                </a:solidFill>
                <a:latin typeface="Calibri"/>
                <a:ea typeface="Calibri"/>
                <a:cs typeface="Calibri"/>
                <a:sym typeface="Calibri"/>
              </a:rPr>
              <a:t>PoW</a:t>
            </a:r>
            <a:r>
              <a:rPr lang="en-GB" sz="2504" b="0" dirty="0">
                <a:solidFill>
                  <a:schemeClr val="dk1"/>
                </a:solidFill>
                <a:latin typeface="Calibri"/>
                <a:ea typeface="Calibri"/>
                <a:cs typeface="Calibri"/>
                <a:sym typeface="Calibri"/>
              </a:rPr>
              <a:t> often requires high levels of computational power and, consequently, high levels of </a:t>
            </a:r>
            <a:r>
              <a:rPr lang="en-GB" sz="2504" dirty="0">
                <a:solidFill>
                  <a:schemeClr val="dk1"/>
                </a:solidFill>
                <a:latin typeface="Calibri"/>
                <a:ea typeface="Calibri"/>
                <a:cs typeface="Calibri"/>
                <a:sym typeface="Calibri"/>
              </a:rPr>
              <a:t>energy consumption</a:t>
            </a:r>
            <a:endParaRPr sz="2504" dirty="0">
              <a:solidFill>
                <a:schemeClr val="dk1"/>
              </a:solidFill>
              <a:latin typeface="Calibri"/>
              <a:ea typeface="Calibri"/>
              <a:cs typeface="Calibri"/>
              <a:sym typeface="Calibri"/>
            </a:endParaRPr>
          </a:p>
          <a:p>
            <a:pPr marL="101165" indent="0">
              <a:buClr>
                <a:schemeClr val="dk1"/>
              </a:buClr>
              <a:buSzPts val="2200"/>
            </a:pPr>
            <a:endParaRPr lang="en-GB" sz="2504" b="0" dirty="0">
              <a:solidFill>
                <a:schemeClr val="dk1"/>
              </a:solidFill>
              <a:latin typeface="Calibri"/>
              <a:ea typeface="Calibri"/>
              <a:cs typeface="Calibri"/>
              <a:sym typeface="Calibri"/>
            </a:endParaRPr>
          </a:p>
          <a:p>
            <a:pPr marL="101165" indent="0">
              <a:buClr>
                <a:schemeClr val="dk1"/>
              </a:buClr>
              <a:buSzPts val="2200"/>
            </a:pPr>
            <a:r>
              <a:rPr lang="en-GB" sz="2504" b="0" dirty="0">
                <a:solidFill>
                  <a:schemeClr val="dk1"/>
                </a:solidFill>
                <a:latin typeface="Calibri"/>
                <a:ea typeface="Calibri"/>
                <a:cs typeface="Calibri"/>
                <a:sym typeface="Calibri"/>
              </a:rPr>
              <a:t>In 2022, Bitcoin’s estimated carbon footprint was comparable to country-level emissions of Greece</a:t>
            </a:r>
            <a:endParaRPr sz="2504" b="0" dirty="0">
              <a:solidFill>
                <a:schemeClr val="dk1"/>
              </a:solidFill>
              <a:latin typeface="Calibri"/>
              <a:ea typeface="Calibri"/>
              <a:cs typeface="Calibri"/>
              <a:sym typeface="Calibri"/>
            </a:endParaRPr>
          </a:p>
          <a:p>
            <a:pPr marL="0" indent="0"/>
            <a:endParaRPr sz="2504" b="0" dirty="0">
              <a:solidFill>
                <a:schemeClr val="dk1"/>
              </a:solidFill>
              <a:latin typeface="Calibri"/>
              <a:ea typeface="Calibri"/>
              <a:cs typeface="Calibri"/>
              <a:sym typeface="Calibri"/>
            </a:endParaRPr>
          </a:p>
        </p:txBody>
      </p:sp>
      <p:pic>
        <p:nvPicPr>
          <p:cNvPr id="455" name="Google Shape;455;p31"/>
          <p:cNvPicPr preferRelativeResize="0"/>
          <p:nvPr/>
        </p:nvPicPr>
        <p:blipFill rotWithShape="1">
          <a:blip r:embed="rId4">
            <a:alphaModFix/>
          </a:blip>
          <a:srcRect l="14846" t="11372" r="14621" b="23897"/>
          <a:stretch/>
        </p:blipFill>
        <p:spPr>
          <a:xfrm>
            <a:off x="6765364" y="3844743"/>
            <a:ext cx="2870596" cy="3030720"/>
          </a:xfrm>
          <a:prstGeom prst="rect">
            <a:avLst/>
          </a:prstGeom>
          <a:noFill/>
          <a:ln>
            <a:noFill/>
          </a:ln>
        </p:spPr>
      </p:pic>
      <p:pic>
        <p:nvPicPr>
          <p:cNvPr id="456" name="Google Shape;456;p31"/>
          <p:cNvPicPr preferRelativeResize="0"/>
          <p:nvPr/>
        </p:nvPicPr>
        <p:blipFill rotWithShape="1">
          <a:blip r:embed="rId5">
            <a:alphaModFix/>
          </a:blip>
          <a:srcRect l="13255" t="9384" r="14069" b="14320"/>
          <a:stretch/>
        </p:blipFill>
        <p:spPr>
          <a:xfrm>
            <a:off x="2767106" y="4177930"/>
            <a:ext cx="2823104" cy="26975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542cab73c_0_44"/>
          <p:cNvSpPr txBox="1">
            <a:spLocks noGrp="1"/>
          </p:cNvSpPr>
          <p:nvPr>
            <p:ph type="sldNum" idx="12"/>
          </p:nvPr>
        </p:nvSpPr>
        <p:spPr>
          <a:xfrm>
            <a:off x="8761097" y="7153556"/>
            <a:ext cx="2798590" cy="315177"/>
          </a:xfrm>
          <a:prstGeom prst="rect">
            <a:avLst/>
          </a:prstGeom>
        </p:spPr>
        <p:txBody>
          <a:bodyPr spcFirstLastPara="1" wrap="square" lIns="0" tIns="0" rIns="0" bIns="0" anchor="t" anchorCtr="0">
            <a:spAutoFit/>
          </a:bodyPr>
          <a:lstStyle/>
          <a:p>
            <a:fld id="{00000000-1234-1234-1234-123412341234}" type="slidenum">
              <a:rPr lang="en-GB"/>
              <a:pPr/>
              <a:t>33</a:t>
            </a:fld>
            <a:endParaRPr/>
          </a:p>
        </p:txBody>
      </p:sp>
      <p:pic>
        <p:nvPicPr>
          <p:cNvPr id="463" name="Google Shape;463;g27542cab73c_0_44"/>
          <p:cNvPicPr preferRelativeResize="0"/>
          <p:nvPr/>
        </p:nvPicPr>
        <p:blipFill rotWithShape="1">
          <a:blip r:embed="rId3">
            <a:alphaModFix/>
          </a:blip>
          <a:srcRect/>
          <a:stretch/>
        </p:blipFill>
        <p:spPr>
          <a:xfrm>
            <a:off x="0" y="1240"/>
            <a:ext cx="12168188" cy="1332418"/>
          </a:xfrm>
          <a:prstGeom prst="rect">
            <a:avLst/>
          </a:prstGeom>
          <a:noFill/>
          <a:ln>
            <a:noFill/>
          </a:ln>
        </p:spPr>
      </p:pic>
      <p:sp>
        <p:nvSpPr>
          <p:cNvPr id="464" name="Google Shape;464;g27542cab73c_0_44"/>
          <p:cNvSpPr txBox="1"/>
          <p:nvPr/>
        </p:nvSpPr>
        <p:spPr>
          <a:xfrm>
            <a:off x="255064" y="355914"/>
            <a:ext cx="11304623"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LIMITATIONS OF ENVIRONMENT-CENTRIC SOLUTIONS</a:t>
            </a:r>
            <a:endParaRPr sz="2162" dirty="0">
              <a:solidFill>
                <a:schemeClr val="dk1"/>
              </a:solidFill>
              <a:latin typeface="Calibri"/>
              <a:ea typeface="Calibri"/>
              <a:cs typeface="Calibri"/>
              <a:sym typeface="Calibri"/>
            </a:endParaRPr>
          </a:p>
        </p:txBody>
      </p:sp>
      <p:sp>
        <p:nvSpPr>
          <p:cNvPr id="465" name="Google Shape;465;g27542cab73c_0_44"/>
          <p:cNvSpPr txBox="1"/>
          <p:nvPr/>
        </p:nvSpPr>
        <p:spPr>
          <a:xfrm>
            <a:off x="304250" y="1425804"/>
            <a:ext cx="11559687" cy="4693220"/>
          </a:xfrm>
          <a:prstGeom prst="rect">
            <a:avLst/>
          </a:prstGeom>
          <a:noFill/>
          <a:ln>
            <a:noFill/>
          </a:ln>
        </p:spPr>
        <p:txBody>
          <a:bodyPr spcFirstLastPara="1" wrap="square" lIns="104034" tIns="104034" rIns="104034" bIns="104034" anchor="t" anchorCtr="0">
            <a:noAutofit/>
          </a:bodyPr>
          <a:lstStyle/>
          <a:p>
            <a:pPr marL="101165">
              <a:buSzPts val="2200"/>
            </a:pPr>
            <a:r>
              <a:rPr lang="en-GB" sz="2504" dirty="0">
                <a:latin typeface="Calibri"/>
                <a:ea typeface="Calibri"/>
                <a:cs typeface="Calibri"/>
                <a:sym typeface="Calibri"/>
              </a:rPr>
              <a:t>Possible solution: alternatives to </a:t>
            </a:r>
            <a:r>
              <a:rPr lang="en-GB" sz="2504" dirty="0" err="1">
                <a:latin typeface="Calibri"/>
                <a:ea typeface="Calibri"/>
                <a:cs typeface="Calibri"/>
                <a:sym typeface="Calibri"/>
              </a:rPr>
              <a:t>PoW</a:t>
            </a:r>
            <a:r>
              <a:rPr lang="en-GB" sz="2504" dirty="0">
                <a:latin typeface="Calibri"/>
                <a:ea typeface="Calibri"/>
                <a:cs typeface="Calibri"/>
                <a:sym typeface="Calibri"/>
              </a:rPr>
              <a:t>? Many alternatives have been developed, here are two of the most commonly used:</a:t>
            </a:r>
            <a:endParaRPr sz="2504" dirty="0">
              <a:latin typeface="Calibri"/>
              <a:ea typeface="Calibri"/>
              <a:cs typeface="Calibri"/>
              <a:sym typeface="Calibri"/>
            </a:endParaRPr>
          </a:p>
          <a:p>
            <a:pPr marL="520273"/>
            <a:endParaRPr sz="2504" dirty="0">
              <a:latin typeface="Calibri"/>
              <a:ea typeface="Calibri"/>
              <a:cs typeface="Calibri"/>
              <a:sym typeface="Calibri"/>
            </a:endParaRPr>
          </a:p>
          <a:p>
            <a:pPr marL="520273" indent="-419108">
              <a:buSzPts val="2200"/>
              <a:buFont typeface="Open Sans"/>
              <a:buChar char="●"/>
            </a:pPr>
            <a:r>
              <a:rPr lang="en-GB" sz="2504" b="1" dirty="0">
                <a:latin typeface="Calibri"/>
                <a:ea typeface="Calibri"/>
                <a:cs typeface="Calibri"/>
                <a:sym typeface="Calibri"/>
              </a:rPr>
              <a:t>Proof of Stake (</a:t>
            </a:r>
            <a:r>
              <a:rPr lang="en-GB" sz="2504" b="1" dirty="0" err="1">
                <a:latin typeface="Calibri"/>
                <a:ea typeface="Calibri"/>
                <a:cs typeface="Calibri"/>
                <a:sym typeface="Calibri"/>
              </a:rPr>
              <a:t>PoS</a:t>
            </a:r>
            <a:r>
              <a:rPr lang="en-GB" sz="2504" b="1" dirty="0">
                <a:latin typeface="Calibri"/>
                <a:ea typeface="Calibri"/>
                <a:cs typeface="Calibri"/>
                <a:sym typeface="Calibri"/>
              </a:rPr>
              <a:t>)</a:t>
            </a:r>
            <a:r>
              <a:rPr lang="en-GB" sz="2504" dirty="0">
                <a:latin typeface="Calibri"/>
                <a:ea typeface="Calibri"/>
                <a:cs typeface="Calibri"/>
                <a:sym typeface="Calibri"/>
              </a:rPr>
              <a:t> - rather than solving computational problems to verify transactions, validators are selected to verify transactions = lower energy consumption than </a:t>
            </a:r>
            <a:r>
              <a:rPr lang="en-GB" sz="2504" dirty="0" err="1">
                <a:latin typeface="Calibri"/>
                <a:ea typeface="Calibri"/>
                <a:cs typeface="Calibri"/>
                <a:sym typeface="Calibri"/>
              </a:rPr>
              <a:t>PoW</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Validators chosen based on the amount of stake they have in the network </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Disadvantage: potential problem of monopolisation</a:t>
            </a:r>
            <a:endParaRPr sz="2504" dirty="0">
              <a:latin typeface="Calibri"/>
              <a:ea typeface="Calibri"/>
              <a:cs typeface="Calibri"/>
              <a:sym typeface="Calibri"/>
            </a:endParaRPr>
          </a:p>
          <a:p>
            <a:pPr marL="1040545"/>
            <a:endParaRPr sz="2504" dirty="0">
              <a:latin typeface="Calibri"/>
              <a:ea typeface="Calibri"/>
              <a:cs typeface="Calibri"/>
              <a:sym typeface="Calibri"/>
            </a:endParaRPr>
          </a:p>
          <a:p>
            <a:pPr marL="520273" indent="-419108">
              <a:buSzPts val="2200"/>
              <a:buFont typeface="Open Sans"/>
              <a:buChar char="●"/>
            </a:pPr>
            <a:r>
              <a:rPr lang="en-GB" sz="2504" b="1" dirty="0">
                <a:latin typeface="Calibri"/>
                <a:ea typeface="Calibri"/>
                <a:cs typeface="Calibri"/>
                <a:sym typeface="Calibri"/>
              </a:rPr>
              <a:t>Proof of Authority (</a:t>
            </a:r>
            <a:r>
              <a:rPr lang="en-GB" sz="2504" b="1" dirty="0" err="1">
                <a:latin typeface="Calibri"/>
                <a:ea typeface="Calibri"/>
                <a:cs typeface="Calibri"/>
                <a:sym typeface="Calibri"/>
              </a:rPr>
              <a:t>PoA</a:t>
            </a:r>
            <a:r>
              <a:rPr lang="en-GB" sz="2504" b="1" dirty="0">
                <a:latin typeface="Calibri"/>
                <a:ea typeface="Calibri"/>
                <a:cs typeface="Calibri"/>
                <a:sym typeface="Calibri"/>
              </a:rPr>
              <a:t>)</a:t>
            </a:r>
            <a:r>
              <a:rPr lang="en-GB" sz="2504" dirty="0">
                <a:latin typeface="Calibri"/>
                <a:ea typeface="Calibri"/>
                <a:cs typeface="Calibri"/>
                <a:sym typeface="Calibri"/>
              </a:rPr>
              <a:t> - like </a:t>
            </a:r>
            <a:r>
              <a:rPr lang="en-GB" sz="2504" dirty="0" err="1">
                <a:latin typeface="Calibri"/>
                <a:ea typeface="Calibri"/>
                <a:cs typeface="Calibri"/>
                <a:sym typeface="Calibri"/>
              </a:rPr>
              <a:t>PoS</a:t>
            </a:r>
            <a:r>
              <a:rPr lang="en-GB" sz="2504" dirty="0">
                <a:latin typeface="Calibri"/>
                <a:ea typeface="Calibri"/>
                <a:cs typeface="Calibri"/>
                <a:sym typeface="Calibri"/>
              </a:rPr>
              <a:t>, transactions are verified by validators who are chosen based on their trustworthiness = lower energy consumption than either </a:t>
            </a:r>
            <a:r>
              <a:rPr lang="en-GB" sz="2504" dirty="0" err="1">
                <a:latin typeface="Calibri"/>
                <a:ea typeface="Calibri"/>
                <a:cs typeface="Calibri"/>
                <a:sym typeface="Calibri"/>
              </a:rPr>
              <a:t>PoW</a:t>
            </a:r>
            <a:r>
              <a:rPr lang="en-GB" sz="2504" dirty="0">
                <a:latin typeface="Calibri"/>
                <a:ea typeface="Calibri"/>
                <a:cs typeface="Calibri"/>
                <a:sym typeface="Calibri"/>
              </a:rPr>
              <a:t> or </a:t>
            </a:r>
            <a:r>
              <a:rPr lang="en-GB" sz="2504" dirty="0" err="1">
                <a:latin typeface="Calibri"/>
                <a:ea typeface="Calibri"/>
                <a:cs typeface="Calibri"/>
                <a:sym typeface="Calibri"/>
              </a:rPr>
              <a:t>PoS</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Disadvantage: centralised consensus mechanism</a:t>
            </a:r>
            <a:endParaRPr sz="2504" dirty="0">
              <a:latin typeface="Calibri"/>
              <a:ea typeface="Calibri"/>
              <a:cs typeface="Calibri"/>
              <a:sym typeface="Calibri"/>
            </a:endParaRPr>
          </a:p>
        </p:txBody>
      </p:sp>
      <p:sp>
        <p:nvSpPr>
          <p:cNvPr id="466" name="Google Shape;466;g27542cab73c_0_44"/>
          <p:cNvSpPr txBox="1"/>
          <p:nvPr/>
        </p:nvSpPr>
        <p:spPr>
          <a:xfrm>
            <a:off x="851106" y="5461913"/>
            <a:ext cx="10112542" cy="492262"/>
          </a:xfrm>
          <a:prstGeom prst="rect">
            <a:avLst/>
          </a:prstGeom>
          <a:noFill/>
          <a:ln>
            <a:noFill/>
          </a:ln>
        </p:spPr>
        <p:txBody>
          <a:bodyPr spcFirstLastPara="1" wrap="square" lIns="104034" tIns="104034" rIns="104034" bIns="104034" anchor="t" anchorCtr="0">
            <a:noAutofit/>
          </a:bodyPr>
          <a:lstStyle/>
          <a:p>
            <a:pPr marL="520273"/>
            <a:endParaRPr sz="2048">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7542cab73c_0_56"/>
          <p:cNvSpPr txBox="1">
            <a:spLocks noGrp="1"/>
          </p:cNvSpPr>
          <p:nvPr>
            <p:ph type="sldNum" idx="12"/>
          </p:nvPr>
        </p:nvSpPr>
        <p:spPr>
          <a:xfrm>
            <a:off x="8761097" y="7153556"/>
            <a:ext cx="2798590" cy="315177"/>
          </a:xfrm>
          <a:prstGeom prst="rect">
            <a:avLst/>
          </a:prstGeom>
        </p:spPr>
        <p:txBody>
          <a:bodyPr spcFirstLastPara="1" wrap="square" lIns="0" tIns="0" rIns="0" bIns="0" anchor="t" anchorCtr="0">
            <a:spAutoFit/>
          </a:bodyPr>
          <a:lstStyle/>
          <a:p>
            <a:fld id="{00000000-1234-1234-1234-123412341234}" type="slidenum">
              <a:rPr lang="en-GB"/>
              <a:pPr/>
              <a:t>34</a:t>
            </a:fld>
            <a:endParaRPr/>
          </a:p>
        </p:txBody>
      </p:sp>
      <p:sp>
        <p:nvSpPr>
          <p:cNvPr id="473" name="Google Shape;473;g27542cab73c_0_56"/>
          <p:cNvSpPr txBox="1"/>
          <p:nvPr/>
        </p:nvSpPr>
        <p:spPr>
          <a:xfrm>
            <a:off x="81458" y="1473180"/>
            <a:ext cx="11985036" cy="5011414"/>
          </a:xfrm>
          <a:prstGeom prst="rect">
            <a:avLst/>
          </a:prstGeom>
          <a:noFill/>
          <a:ln>
            <a:noFill/>
          </a:ln>
        </p:spPr>
        <p:txBody>
          <a:bodyPr spcFirstLastPara="1" wrap="square" lIns="104034" tIns="104034" rIns="104034" bIns="104034" anchor="t" anchorCtr="0">
            <a:spAutoFit/>
          </a:bodyPr>
          <a:lstStyle/>
          <a:p>
            <a:pPr marL="101165">
              <a:buClr>
                <a:schemeClr val="dk1"/>
              </a:buClr>
              <a:buSzPts val="2200"/>
            </a:pPr>
            <a:r>
              <a:rPr lang="en-GB" sz="2400" dirty="0">
                <a:solidFill>
                  <a:schemeClr val="dk1"/>
                </a:solidFill>
                <a:latin typeface="Calibri"/>
                <a:ea typeface="Calibri"/>
                <a:cs typeface="Calibri"/>
                <a:sym typeface="Calibri"/>
              </a:rPr>
              <a:t>The sustainability of Blockchain technology is a </a:t>
            </a:r>
            <a:r>
              <a:rPr lang="en-GB" sz="2400" b="1" dirty="0">
                <a:solidFill>
                  <a:schemeClr val="dk1"/>
                </a:solidFill>
                <a:latin typeface="Calibri"/>
                <a:ea typeface="Calibri"/>
                <a:cs typeface="Calibri"/>
                <a:sym typeface="Calibri"/>
              </a:rPr>
              <a:t>complex</a:t>
            </a:r>
            <a:r>
              <a:rPr lang="en-GB" sz="2400" dirty="0">
                <a:solidFill>
                  <a:schemeClr val="dk1"/>
                </a:solidFill>
                <a:latin typeface="Calibri"/>
                <a:ea typeface="Calibri"/>
                <a:cs typeface="Calibri"/>
                <a:sym typeface="Calibri"/>
              </a:rPr>
              <a:t> issue, and no version of Blockchain so far is without its drawbacks, though the technology is continuously evolving</a:t>
            </a:r>
            <a:endParaRPr sz="2400" dirty="0">
              <a:solidFill>
                <a:schemeClr val="dk1"/>
              </a:solidFill>
              <a:latin typeface="Calibri"/>
              <a:ea typeface="Calibri"/>
              <a:cs typeface="Calibri"/>
              <a:sym typeface="Calibri"/>
            </a:endParaRPr>
          </a:p>
          <a:p>
            <a:pPr marL="520273"/>
            <a:endParaRPr sz="2400" dirty="0">
              <a:solidFill>
                <a:schemeClr val="dk1"/>
              </a:solidFill>
              <a:latin typeface="Calibri"/>
              <a:ea typeface="Calibri"/>
              <a:cs typeface="Calibri"/>
              <a:sym typeface="Calibri"/>
            </a:endParaRPr>
          </a:p>
          <a:p>
            <a:pPr marL="101165">
              <a:buClr>
                <a:schemeClr val="dk1"/>
              </a:buClr>
              <a:buSzPts val="2200"/>
            </a:pPr>
            <a:r>
              <a:rPr lang="en-GB" sz="2400" b="1" dirty="0">
                <a:solidFill>
                  <a:schemeClr val="dk1"/>
                </a:solidFill>
                <a:latin typeface="Calibri"/>
                <a:ea typeface="Calibri"/>
                <a:cs typeface="Calibri"/>
                <a:sym typeface="Calibri"/>
              </a:rPr>
              <a:t>What do you think? (30 mins)</a:t>
            </a:r>
            <a:endParaRPr sz="2400" b="1" dirty="0">
              <a:solidFill>
                <a:schemeClr val="dk1"/>
              </a:solidFill>
              <a:latin typeface="Calibri"/>
              <a:ea typeface="Calibri"/>
              <a:cs typeface="Calibri"/>
              <a:sym typeface="Calibri"/>
            </a:endParaRPr>
          </a:p>
          <a:p>
            <a:pPr marL="520273" indent="-419108">
              <a:buClr>
                <a:schemeClr val="dk1"/>
              </a:buClr>
              <a:buSzPts val="2200"/>
              <a:buFont typeface="Calibri"/>
              <a:buChar char="-"/>
            </a:pPr>
            <a:r>
              <a:rPr lang="en-GB" sz="2400" dirty="0">
                <a:solidFill>
                  <a:schemeClr val="dk1"/>
                </a:solidFill>
                <a:latin typeface="Calibri"/>
                <a:ea typeface="Calibri"/>
                <a:cs typeface="Calibri"/>
                <a:sym typeface="Calibri"/>
              </a:rPr>
              <a:t>Divide the class into three groups, those who consider Blockchain a sustainable technology (YES), those who don’t (NO), and those who are unsure (DON’T KNOW).  </a:t>
            </a:r>
            <a:endParaRPr sz="2400" dirty="0">
              <a:solidFill>
                <a:schemeClr val="dk1"/>
              </a:solidFill>
              <a:latin typeface="Calibri"/>
              <a:ea typeface="Calibri"/>
              <a:cs typeface="Calibri"/>
              <a:sym typeface="Calibri"/>
            </a:endParaRPr>
          </a:p>
          <a:p>
            <a:pPr marL="520273" indent="-419108">
              <a:buClr>
                <a:schemeClr val="dk1"/>
              </a:buClr>
              <a:buSzPts val="2200"/>
              <a:buFont typeface="Calibri"/>
              <a:buChar char="-"/>
            </a:pPr>
            <a:r>
              <a:rPr lang="en-GB" sz="2400" dirty="0">
                <a:solidFill>
                  <a:schemeClr val="dk1"/>
                </a:solidFill>
                <a:latin typeface="Calibri"/>
                <a:ea typeface="Calibri"/>
                <a:cs typeface="Calibri"/>
                <a:sym typeface="Calibri"/>
              </a:rPr>
              <a:t>The YES and NO groups should stand on opposite sides of the room with the DON’T KNOWs in the middle. </a:t>
            </a:r>
            <a:endParaRPr sz="2400" dirty="0">
              <a:solidFill>
                <a:schemeClr val="dk1"/>
              </a:solidFill>
              <a:latin typeface="Calibri"/>
              <a:ea typeface="Calibri"/>
              <a:cs typeface="Calibri"/>
              <a:sym typeface="Calibri"/>
            </a:endParaRPr>
          </a:p>
          <a:p>
            <a:pPr marL="520273" indent="-419108">
              <a:buClr>
                <a:schemeClr val="dk1"/>
              </a:buClr>
              <a:buSzPts val="2200"/>
              <a:buFont typeface="Calibri"/>
              <a:buChar char="-"/>
            </a:pPr>
            <a:r>
              <a:rPr lang="en-GB" sz="2400" dirty="0">
                <a:solidFill>
                  <a:schemeClr val="dk1"/>
                </a:solidFill>
                <a:latin typeface="Calibri"/>
                <a:ea typeface="Calibri"/>
                <a:cs typeface="Calibri"/>
                <a:sym typeface="Calibri"/>
              </a:rPr>
              <a:t>The teacher will alternately ask random members of each group to explain their stance. </a:t>
            </a:r>
            <a:endParaRPr sz="2400" dirty="0">
              <a:solidFill>
                <a:schemeClr val="dk1"/>
              </a:solidFill>
              <a:latin typeface="Calibri"/>
              <a:ea typeface="Calibri"/>
              <a:cs typeface="Calibri"/>
              <a:sym typeface="Calibri"/>
            </a:endParaRPr>
          </a:p>
          <a:p>
            <a:pPr marL="520273" indent="-419108">
              <a:buClr>
                <a:schemeClr val="dk1"/>
              </a:buClr>
              <a:buSzPts val="2200"/>
              <a:buFont typeface="Calibri"/>
              <a:buChar char="-"/>
            </a:pPr>
            <a:r>
              <a:rPr lang="en-GB" sz="2400" dirty="0">
                <a:solidFill>
                  <a:schemeClr val="dk1"/>
                </a:solidFill>
                <a:latin typeface="Calibri"/>
                <a:ea typeface="Calibri"/>
                <a:cs typeface="Calibri"/>
                <a:sym typeface="Calibri"/>
              </a:rPr>
              <a:t>Throughout the debate, students who are persuaded by the arguments of others have the chance to leave their group and join another (‘voting with your feet’). Students who switch groups will be asked to explain what argument most convinced them to change their stance.</a:t>
            </a:r>
            <a:endParaRPr sz="2400" dirty="0">
              <a:solidFill>
                <a:schemeClr val="dk1"/>
              </a:solidFill>
              <a:latin typeface="Calibri"/>
              <a:ea typeface="Calibri"/>
              <a:cs typeface="Calibri"/>
              <a:sym typeface="Calibri"/>
            </a:endParaRPr>
          </a:p>
        </p:txBody>
      </p:sp>
      <p:pic>
        <p:nvPicPr>
          <p:cNvPr id="474" name="Google Shape;474;g27542cab73c_0_56"/>
          <p:cNvPicPr preferRelativeResize="0"/>
          <p:nvPr/>
        </p:nvPicPr>
        <p:blipFill rotWithShape="1">
          <a:blip r:embed="rId3">
            <a:alphaModFix/>
          </a:blip>
          <a:srcRect/>
          <a:stretch/>
        </p:blipFill>
        <p:spPr>
          <a:xfrm>
            <a:off x="0" y="-8650"/>
            <a:ext cx="12168188" cy="1332418"/>
          </a:xfrm>
          <a:prstGeom prst="rect">
            <a:avLst/>
          </a:prstGeom>
          <a:noFill/>
          <a:ln>
            <a:noFill/>
          </a:ln>
        </p:spPr>
      </p:pic>
      <p:sp>
        <p:nvSpPr>
          <p:cNvPr id="475" name="Google Shape;475;g27542cab73c_0_56"/>
          <p:cNvSpPr txBox="1"/>
          <p:nvPr/>
        </p:nvSpPr>
        <p:spPr>
          <a:xfrm>
            <a:off x="222447" y="140762"/>
            <a:ext cx="10567595"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SHORT IN-CLASS SUSTAINABILITY EXERCISE</a:t>
            </a:r>
            <a:endParaRPr sz="3755" dirty="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35"/>
          <p:cNvPicPr preferRelativeResize="0"/>
          <p:nvPr/>
        </p:nvPicPr>
        <p:blipFill rotWithShape="1">
          <a:blip r:embed="rId3">
            <a:alphaModFix/>
          </a:blip>
          <a:srcRect/>
          <a:stretch/>
        </p:blipFill>
        <p:spPr>
          <a:xfrm>
            <a:off x="0" y="-55667"/>
            <a:ext cx="12168188" cy="1332418"/>
          </a:xfrm>
          <a:prstGeom prst="rect">
            <a:avLst/>
          </a:prstGeom>
          <a:noFill/>
          <a:ln>
            <a:noFill/>
          </a:ln>
        </p:spPr>
      </p:pic>
      <p:sp>
        <p:nvSpPr>
          <p:cNvPr id="482" name="Google Shape;482;p35"/>
          <p:cNvSpPr txBox="1"/>
          <p:nvPr/>
        </p:nvSpPr>
        <p:spPr>
          <a:xfrm>
            <a:off x="154038" y="401393"/>
            <a:ext cx="9165911"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BLOCKCHAIN AND CONSUMER RELATIONS</a:t>
            </a:r>
            <a:endParaRPr sz="3755" dirty="0">
              <a:latin typeface="Calibri"/>
              <a:ea typeface="Calibri"/>
              <a:cs typeface="Calibri"/>
              <a:sym typeface="Calibri"/>
            </a:endParaRPr>
          </a:p>
        </p:txBody>
      </p:sp>
      <p:sp>
        <p:nvSpPr>
          <p:cNvPr id="483" name="Google Shape;483;p35"/>
          <p:cNvSpPr txBox="1">
            <a:spLocks noGrp="1"/>
          </p:cNvSpPr>
          <p:nvPr>
            <p:ph type="body" idx="1"/>
          </p:nvPr>
        </p:nvSpPr>
        <p:spPr>
          <a:xfrm>
            <a:off x="223424" y="1469180"/>
            <a:ext cx="4559401" cy="5009705"/>
          </a:xfrm>
          <a:prstGeom prst="rect">
            <a:avLst/>
          </a:prstGeom>
          <a:noFill/>
          <a:ln>
            <a:noFill/>
          </a:ln>
        </p:spPr>
        <p:txBody>
          <a:bodyPr spcFirstLastPara="1" wrap="square" lIns="0" tIns="0" rIns="0" bIns="0" anchor="t" anchorCtr="0">
            <a:spAutoFit/>
          </a:bodyPr>
          <a:lstStyle/>
          <a:p>
            <a:pPr marL="0" indent="0"/>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Shifting </a:t>
            </a:r>
            <a:r>
              <a:rPr lang="en-GB" sz="2504" dirty="0">
                <a:solidFill>
                  <a:schemeClr val="dk1"/>
                </a:solidFill>
                <a:latin typeface="Calibri"/>
                <a:ea typeface="Calibri"/>
                <a:cs typeface="Calibri"/>
                <a:sym typeface="Calibri"/>
              </a:rPr>
              <a:t>consumer preferences </a:t>
            </a:r>
            <a:r>
              <a:rPr lang="en-GB" sz="2504" b="0" dirty="0">
                <a:solidFill>
                  <a:schemeClr val="dk1"/>
                </a:solidFill>
                <a:latin typeface="Calibri"/>
                <a:ea typeface="Calibri"/>
                <a:cs typeface="Calibri"/>
                <a:sym typeface="Calibri"/>
              </a:rPr>
              <a:t>- quality, safety, sustainability, responsibility</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Over 70% willing to pay higher price for transparency</a:t>
            </a:r>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Blockchain as an opportunity to </a:t>
            </a:r>
            <a:r>
              <a:rPr lang="en-GB" sz="2504" dirty="0">
                <a:solidFill>
                  <a:schemeClr val="dk1"/>
                </a:solidFill>
                <a:latin typeface="Calibri"/>
                <a:ea typeface="Calibri"/>
                <a:cs typeface="Calibri"/>
                <a:sym typeface="Calibri"/>
              </a:rPr>
              <a:t>increase consumer confidence</a:t>
            </a:r>
            <a:r>
              <a:rPr lang="en-GB" sz="2504" b="0" dirty="0">
                <a:solidFill>
                  <a:schemeClr val="dk1"/>
                </a:solidFill>
                <a:latin typeface="Calibri"/>
                <a:ea typeface="Calibri"/>
                <a:cs typeface="Calibri"/>
                <a:sym typeface="Calibri"/>
              </a:rPr>
              <a:t> and attract new customers</a:t>
            </a:r>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Transparency as a </a:t>
            </a:r>
            <a:r>
              <a:rPr lang="en-GB" sz="2504" dirty="0">
                <a:solidFill>
                  <a:schemeClr val="dk1"/>
                </a:solidFill>
                <a:latin typeface="Calibri"/>
                <a:ea typeface="Calibri"/>
                <a:cs typeface="Calibri"/>
                <a:sym typeface="Calibri"/>
              </a:rPr>
              <a:t>unique selling point</a:t>
            </a:r>
            <a:r>
              <a:rPr lang="en-GB" sz="2504" b="0" dirty="0">
                <a:solidFill>
                  <a:schemeClr val="dk1"/>
                </a:solidFill>
                <a:latin typeface="Calibri"/>
                <a:ea typeface="Calibri"/>
                <a:cs typeface="Calibri"/>
                <a:sym typeface="Calibri"/>
              </a:rPr>
              <a:t>: a new competitive advantage</a:t>
            </a:r>
            <a:endParaRPr sz="2504" b="0" dirty="0">
              <a:solidFill>
                <a:schemeClr val="dk1"/>
              </a:solidFill>
              <a:latin typeface="Calibri"/>
              <a:ea typeface="Calibri"/>
              <a:cs typeface="Calibri"/>
              <a:sym typeface="Calibri"/>
            </a:endParaRPr>
          </a:p>
        </p:txBody>
      </p:sp>
      <p:pic>
        <p:nvPicPr>
          <p:cNvPr id="484" name="Google Shape;484;p35"/>
          <p:cNvPicPr preferRelativeResize="0"/>
          <p:nvPr/>
        </p:nvPicPr>
        <p:blipFill>
          <a:blip r:embed="rId4">
            <a:alphaModFix/>
          </a:blip>
          <a:stretch>
            <a:fillRect/>
          </a:stretch>
        </p:blipFill>
        <p:spPr>
          <a:xfrm>
            <a:off x="5094250" y="1469180"/>
            <a:ext cx="7073940" cy="471481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36"/>
          <p:cNvPicPr preferRelativeResize="0"/>
          <p:nvPr/>
        </p:nvPicPr>
        <p:blipFill rotWithShape="1">
          <a:blip r:embed="rId3">
            <a:alphaModFix/>
          </a:blip>
          <a:srcRect/>
          <a:stretch/>
        </p:blipFill>
        <p:spPr>
          <a:xfrm>
            <a:off x="0" y="-32340"/>
            <a:ext cx="12168188" cy="1332418"/>
          </a:xfrm>
          <a:prstGeom prst="rect">
            <a:avLst/>
          </a:prstGeom>
          <a:noFill/>
          <a:ln>
            <a:noFill/>
          </a:ln>
        </p:spPr>
      </p:pic>
      <p:sp>
        <p:nvSpPr>
          <p:cNvPr id="491" name="Google Shape;491;p36"/>
          <p:cNvSpPr txBox="1"/>
          <p:nvPr/>
        </p:nvSpPr>
        <p:spPr>
          <a:xfrm>
            <a:off x="220892" y="367308"/>
            <a:ext cx="10087281"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BLOCKCHAIN AND CONSUMER RELATIONS</a:t>
            </a:r>
            <a:endParaRPr sz="2162" dirty="0">
              <a:latin typeface="Calibri"/>
              <a:ea typeface="Calibri"/>
              <a:cs typeface="Calibri"/>
              <a:sym typeface="Calibri"/>
            </a:endParaRPr>
          </a:p>
        </p:txBody>
      </p:sp>
      <p:sp>
        <p:nvSpPr>
          <p:cNvPr id="492" name="Google Shape;492;p36"/>
          <p:cNvSpPr txBox="1">
            <a:spLocks noGrp="1"/>
          </p:cNvSpPr>
          <p:nvPr>
            <p:ph type="body" idx="1"/>
          </p:nvPr>
        </p:nvSpPr>
        <p:spPr>
          <a:xfrm>
            <a:off x="534707" y="1321059"/>
            <a:ext cx="10925356" cy="385362"/>
          </a:xfrm>
          <a:prstGeom prst="rect">
            <a:avLst/>
          </a:prstGeom>
          <a:noFill/>
          <a:ln>
            <a:noFill/>
          </a:ln>
        </p:spPr>
        <p:txBody>
          <a:bodyPr spcFirstLastPara="1" wrap="square" lIns="0" tIns="0" rIns="0" bIns="0" anchor="t" anchorCtr="0">
            <a:spAutoFit/>
          </a:bodyPr>
          <a:lstStyle/>
          <a:p>
            <a:pPr marL="101165" indent="0">
              <a:buClr>
                <a:schemeClr val="dk1"/>
              </a:buClr>
              <a:buSzPts val="2200"/>
            </a:pPr>
            <a:r>
              <a:rPr lang="en-GB" sz="2504" b="0" dirty="0">
                <a:solidFill>
                  <a:schemeClr val="dk1"/>
                </a:solidFill>
                <a:latin typeface="Calibri"/>
                <a:ea typeface="Calibri"/>
                <a:cs typeface="Calibri"/>
                <a:sym typeface="Calibri"/>
              </a:rPr>
              <a:t>Mechanism: QR codes on products</a:t>
            </a:r>
            <a:endParaRPr sz="2504" b="0" dirty="0">
              <a:solidFill>
                <a:schemeClr val="dk1"/>
              </a:solidFill>
              <a:latin typeface="Calibri"/>
              <a:ea typeface="Calibri"/>
              <a:cs typeface="Calibri"/>
              <a:sym typeface="Calibri"/>
            </a:endParaRPr>
          </a:p>
        </p:txBody>
      </p:sp>
      <p:pic>
        <p:nvPicPr>
          <p:cNvPr id="493" name="Google Shape;493;p36"/>
          <p:cNvPicPr preferRelativeResize="0"/>
          <p:nvPr/>
        </p:nvPicPr>
        <p:blipFill>
          <a:blip r:embed="rId4">
            <a:alphaModFix/>
          </a:blip>
          <a:stretch>
            <a:fillRect/>
          </a:stretch>
        </p:blipFill>
        <p:spPr>
          <a:xfrm>
            <a:off x="534707" y="1706421"/>
            <a:ext cx="11290256" cy="487400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37"/>
          <p:cNvPicPr preferRelativeResize="0"/>
          <p:nvPr/>
        </p:nvPicPr>
        <p:blipFill rotWithShape="1">
          <a:blip r:embed="rId3">
            <a:alphaModFix/>
          </a:blip>
          <a:srcRect/>
          <a:stretch/>
        </p:blipFill>
        <p:spPr>
          <a:xfrm>
            <a:off x="-41836" y="0"/>
            <a:ext cx="12168188" cy="1332418"/>
          </a:xfrm>
          <a:prstGeom prst="rect">
            <a:avLst/>
          </a:prstGeom>
          <a:noFill/>
          <a:ln>
            <a:noFill/>
          </a:ln>
        </p:spPr>
      </p:pic>
      <p:sp>
        <p:nvSpPr>
          <p:cNvPr id="500" name="Google Shape;500;p37"/>
          <p:cNvSpPr txBox="1"/>
          <p:nvPr/>
        </p:nvSpPr>
        <p:spPr>
          <a:xfrm>
            <a:off x="309326" y="398013"/>
            <a:ext cx="8324080"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BLOCKCHAIN AND QUALITY ASSURANCE</a:t>
            </a:r>
            <a:endParaRPr sz="3755" dirty="0">
              <a:latin typeface="Calibri"/>
              <a:ea typeface="Calibri"/>
              <a:cs typeface="Calibri"/>
              <a:sym typeface="Calibri"/>
            </a:endParaRPr>
          </a:p>
        </p:txBody>
      </p:sp>
      <p:sp>
        <p:nvSpPr>
          <p:cNvPr id="501" name="Google Shape;501;p37"/>
          <p:cNvSpPr txBox="1">
            <a:spLocks noGrp="1"/>
          </p:cNvSpPr>
          <p:nvPr>
            <p:ph type="body" idx="1"/>
          </p:nvPr>
        </p:nvSpPr>
        <p:spPr>
          <a:xfrm>
            <a:off x="430170" y="2002376"/>
            <a:ext cx="7016512" cy="3468257"/>
          </a:xfrm>
          <a:prstGeom prst="rect">
            <a:avLst/>
          </a:prstGeom>
          <a:noFill/>
          <a:ln>
            <a:noFill/>
          </a:ln>
        </p:spPr>
        <p:txBody>
          <a:bodyPr spcFirstLastPara="1" wrap="square" lIns="0" tIns="0" rIns="0" bIns="0" anchor="t" anchorCtr="0">
            <a:spAutoFit/>
          </a:bodyPr>
          <a:lstStyle/>
          <a:p>
            <a:pPr indent="-419108">
              <a:buClr>
                <a:schemeClr val="dk1"/>
              </a:buClr>
              <a:buSzPts val="2200"/>
              <a:buChar char="●"/>
            </a:pPr>
            <a:r>
              <a:rPr lang="en-GB" sz="2504" b="0" dirty="0">
                <a:solidFill>
                  <a:schemeClr val="dk1"/>
                </a:solidFill>
                <a:latin typeface="Calibri"/>
                <a:ea typeface="Calibri"/>
                <a:cs typeface="Calibri"/>
                <a:sym typeface="Calibri"/>
              </a:rPr>
              <a:t>Certain products where </a:t>
            </a:r>
            <a:r>
              <a:rPr lang="en-GB" sz="2504" dirty="0">
                <a:solidFill>
                  <a:schemeClr val="dk1"/>
                </a:solidFill>
                <a:latin typeface="Calibri"/>
                <a:ea typeface="Calibri"/>
                <a:cs typeface="Calibri"/>
                <a:sym typeface="Calibri"/>
              </a:rPr>
              <a:t>price and provenance </a:t>
            </a:r>
            <a:r>
              <a:rPr lang="en-GB" sz="2504" b="0" dirty="0">
                <a:solidFill>
                  <a:schemeClr val="dk1"/>
                </a:solidFill>
                <a:latin typeface="Calibri"/>
                <a:ea typeface="Calibri"/>
                <a:cs typeface="Calibri"/>
                <a:sym typeface="Calibri"/>
              </a:rPr>
              <a:t>are closely linked e.g. PDO products, wine, organic foods</a:t>
            </a:r>
            <a:endParaRPr sz="2504" b="0"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Consumers are willing to pay a </a:t>
            </a:r>
            <a:r>
              <a:rPr lang="en-GB" sz="2504" dirty="0">
                <a:solidFill>
                  <a:schemeClr val="dk1"/>
                </a:solidFill>
                <a:latin typeface="Calibri"/>
                <a:ea typeface="Calibri"/>
                <a:cs typeface="Calibri"/>
                <a:sym typeface="Calibri"/>
              </a:rPr>
              <a:t>premium</a:t>
            </a:r>
            <a:r>
              <a:rPr lang="en-GB" sz="2504" b="0" dirty="0">
                <a:solidFill>
                  <a:schemeClr val="dk1"/>
                </a:solidFill>
                <a:latin typeface="Calibri"/>
                <a:ea typeface="Calibri"/>
                <a:cs typeface="Calibri"/>
                <a:sym typeface="Calibri"/>
              </a:rPr>
              <a:t> but need assurance the product is </a:t>
            </a:r>
            <a:r>
              <a:rPr lang="en-GB" sz="2504" dirty="0">
                <a:solidFill>
                  <a:schemeClr val="dk1"/>
                </a:solidFill>
                <a:latin typeface="Calibri"/>
                <a:ea typeface="Calibri"/>
                <a:cs typeface="Calibri"/>
                <a:sym typeface="Calibri"/>
              </a:rPr>
              <a:t>genuine</a:t>
            </a:r>
            <a:endParaRPr sz="2504"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Incidences of </a:t>
            </a:r>
            <a:r>
              <a:rPr lang="en-GB" sz="2504" dirty="0">
                <a:solidFill>
                  <a:schemeClr val="dk1"/>
                </a:solidFill>
                <a:latin typeface="Calibri"/>
                <a:ea typeface="Calibri"/>
                <a:cs typeface="Calibri"/>
                <a:sym typeface="Calibri"/>
              </a:rPr>
              <a:t>food fraud</a:t>
            </a:r>
            <a:endParaRPr sz="2504"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Blockchain solution: track product on Blockchain from source and make this information available to the consumer</a:t>
            </a:r>
            <a:endParaRPr sz="2504" b="0" dirty="0">
              <a:solidFill>
                <a:schemeClr val="dk1"/>
              </a:solidFill>
              <a:latin typeface="Calibri"/>
              <a:ea typeface="Calibri"/>
              <a:cs typeface="Calibri"/>
              <a:sym typeface="Calibri"/>
            </a:endParaRPr>
          </a:p>
        </p:txBody>
      </p:sp>
      <p:pic>
        <p:nvPicPr>
          <p:cNvPr id="502" name="Google Shape;502;p37"/>
          <p:cNvPicPr preferRelativeResize="0"/>
          <p:nvPr/>
        </p:nvPicPr>
        <p:blipFill rotWithShape="1">
          <a:blip r:embed="rId4">
            <a:alphaModFix/>
          </a:blip>
          <a:srcRect l="20858" t="22206" r="15742" b="17906"/>
          <a:stretch/>
        </p:blipFill>
        <p:spPr>
          <a:xfrm>
            <a:off x="7860430" y="1885852"/>
            <a:ext cx="4042104" cy="38181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38"/>
          <p:cNvPicPr preferRelativeResize="0"/>
          <p:nvPr/>
        </p:nvPicPr>
        <p:blipFill>
          <a:blip r:embed="rId3">
            <a:alphaModFix/>
          </a:blip>
          <a:stretch>
            <a:fillRect/>
          </a:stretch>
        </p:blipFill>
        <p:spPr>
          <a:xfrm>
            <a:off x="0" y="0"/>
            <a:ext cx="6367149" cy="6875463"/>
          </a:xfrm>
          <a:prstGeom prst="rect">
            <a:avLst/>
          </a:prstGeom>
          <a:noFill/>
          <a:ln>
            <a:noFill/>
          </a:ln>
        </p:spPr>
      </p:pic>
      <p:sp>
        <p:nvSpPr>
          <p:cNvPr id="509" name="Google Shape;509;p38"/>
          <p:cNvSpPr txBox="1"/>
          <p:nvPr/>
        </p:nvSpPr>
        <p:spPr>
          <a:xfrm>
            <a:off x="286103" y="157323"/>
            <a:ext cx="8324080"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EXAMPLE: CARREFOUR BIO </a:t>
            </a:r>
            <a:endParaRPr sz="3755">
              <a:latin typeface="Calibri"/>
              <a:ea typeface="Calibri"/>
              <a:cs typeface="Calibri"/>
              <a:sym typeface="Calibri"/>
            </a:endParaRPr>
          </a:p>
        </p:txBody>
      </p:sp>
      <p:sp>
        <p:nvSpPr>
          <p:cNvPr id="510" name="Google Shape;510;p38"/>
          <p:cNvSpPr txBox="1">
            <a:spLocks noGrp="1"/>
          </p:cNvSpPr>
          <p:nvPr>
            <p:ph type="body" idx="1"/>
          </p:nvPr>
        </p:nvSpPr>
        <p:spPr>
          <a:xfrm>
            <a:off x="6367149" y="99550"/>
            <a:ext cx="5636439" cy="6647974"/>
          </a:xfrm>
          <a:prstGeom prst="rect">
            <a:avLst/>
          </a:prstGeom>
          <a:noFill/>
          <a:ln>
            <a:noFill/>
          </a:ln>
        </p:spPr>
        <p:txBody>
          <a:bodyPr spcFirstLastPara="1" wrap="square" lIns="0" tIns="0" rIns="0" bIns="0" anchor="t" anchorCtr="0">
            <a:spAutoFit/>
          </a:bodyPr>
          <a:lstStyle/>
          <a:p>
            <a:pPr marL="101165" indent="0">
              <a:buClr>
                <a:schemeClr val="dk1"/>
              </a:buClr>
              <a:buSzPts val="2200"/>
            </a:pPr>
            <a:r>
              <a:rPr lang="en-GB" sz="2400" b="0" u="sng" dirty="0">
                <a:solidFill>
                  <a:schemeClr val="hlink"/>
                </a:solidFill>
                <a:latin typeface="Calibri"/>
                <a:ea typeface="Calibri"/>
                <a:cs typeface="Calibri"/>
                <a:sym typeface="Calibri"/>
                <a:hlinkClick r:id="rId4"/>
              </a:rPr>
              <a:t>2022 press release</a:t>
            </a:r>
            <a:r>
              <a:rPr lang="en-GB" sz="2400" b="0" dirty="0">
                <a:solidFill>
                  <a:schemeClr val="dk1"/>
                </a:solidFill>
                <a:latin typeface="Calibri"/>
                <a:ea typeface="Calibri"/>
                <a:cs typeface="Calibri"/>
                <a:sym typeface="Calibri"/>
              </a:rPr>
              <a:t>: ‘Carrefour is the first retailer to use </a:t>
            </a:r>
            <a:r>
              <a:rPr lang="en-GB" sz="2400" dirty="0">
                <a:solidFill>
                  <a:schemeClr val="dk1"/>
                </a:solidFill>
                <a:latin typeface="Calibri"/>
                <a:ea typeface="Calibri"/>
                <a:cs typeface="Calibri"/>
                <a:sym typeface="Calibri"/>
              </a:rPr>
              <a:t>blockchain technology</a:t>
            </a:r>
            <a:r>
              <a:rPr lang="en-GB" sz="2400" b="0" dirty="0">
                <a:solidFill>
                  <a:schemeClr val="dk1"/>
                </a:solidFill>
                <a:latin typeface="Calibri"/>
                <a:ea typeface="Calibri"/>
                <a:cs typeface="Calibri"/>
                <a:sym typeface="Calibri"/>
              </a:rPr>
              <a:t> with its own-brand </a:t>
            </a:r>
            <a:r>
              <a:rPr lang="en-GB" sz="2400" dirty="0">
                <a:solidFill>
                  <a:schemeClr val="dk1"/>
                </a:solidFill>
                <a:latin typeface="Calibri"/>
                <a:ea typeface="Calibri"/>
                <a:cs typeface="Calibri"/>
                <a:sym typeface="Calibri"/>
              </a:rPr>
              <a:t>organic</a:t>
            </a:r>
            <a:r>
              <a:rPr lang="en-GB" sz="2400" b="0" dirty="0">
                <a:solidFill>
                  <a:schemeClr val="dk1"/>
                </a:solidFill>
                <a:latin typeface="Calibri"/>
                <a:ea typeface="Calibri"/>
                <a:cs typeface="Calibri"/>
                <a:sym typeface="Calibri"/>
              </a:rPr>
              <a:t> products, providing consumers with more transparency’</a:t>
            </a:r>
          </a:p>
          <a:p>
            <a:pPr marL="101165" indent="0">
              <a:buClr>
                <a:schemeClr val="dk1"/>
              </a:buClr>
              <a:buSzPts val="2200"/>
            </a:pPr>
            <a:endParaRPr sz="2400" b="0" dirty="0">
              <a:solidFill>
                <a:schemeClr val="dk1"/>
              </a:solidFill>
              <a:latin typeface="Calibri"/>
              <a:ea typeface="Calibri"/>
              <a:cs typeface="Calibri"/>
              <a:sym typeface="Calibri"/>
            </a:endParaRPr>
          </a:p>
          <a:p>
            <a:pPr marL="101165" indent="0">
              <a:buClr>
                <a:schemeClr val="dk1"/>
              </a:buClr>
              <a:buSzPts val="2200"/>
            </a:pPr>
            <a:r>
              <a:rPr lang="en-GB" sz="2400" b="0" dirty="0">
                <a:solidFill>
                  <a:schemeClr val="dk1"/>
                </a:solidFill>
                <a:latin typeface="Calibri"/>
                <a:ea typeface="Calibri"/>
                <a:cs typeface="Calibri"/>
                <a:sym typeface="Calibri"/>
              </a:rPr>
              <a:t>Pilot product: organic dessert oranges</a:t>
            </a:r>
            <a:endParaRPr sz="2400" b="0" dirty="0">
              <a:solidFill>
                <a:schemeClr val="dk1"/>
              </a:solidFill>
              <a:latin typeface="Calibri"/>
              <a:ea typeface="Calibri"/>
              <a:cs typeface="Calibri"/>
              <a:sym typeface="Calibri"/>
            </a:endParaRPr>
          </a:p>
          <a:p>
            <a:pPr indent="0"/>
            <a:endParaRPr sz="2400" b="0" dirty="0">
              <a:solidFill>
                <a:schemeClr val="dk1"/>
              </a:solidFill>
              <a:latin typeface="Calibri"/>
              <a:ea typeface="Calibri"/>
              <a:cs typeface="Calibri"/>
              <a:sym typeface="Calibri"/>
            </a:endParaRPr>
          </a:p>
          <a:p>
            <a:pPr marL="101165" indent="0">
              <a:buClr>
                <a:schemeClr val="dk1"/>
              </a:buClr>
              <a:buSzPts val="2200"/>
            </a:pPr>
            <a:r>
              <a:rPr lang="en-GB" sz="2400" b="0" dirty="0">
                <a:solidFill>
                  <a:schemeClr val="dk1"/>
                </a:solidFill>
                <a:latin typeface="Calibri"/>
                <a:ea typeface="Calibri"/>
                <a:cs typeface="Calibri"/>
                <a:sym typeface="Calibri"/>
              </a:rPr>
              <a:t>‘A QR code for retracing the itinerary of each batch’:</a:t>
            </a:r>
            <a:endParaRPr sz="2400" b="0" dirty="0">
              <a:solidFill>
                <a:schemeClr val="dk1"/>
              </a:solidFill>
              <a:latin typeface="Calibri"/>
              <a:ea typeface="Calibri"/>
              <a:cs typeface="Calibri"/>
              <a:sym typeface="Calibri"/>
            </a:endParaRPr>
          </a:p>
          <a:p>
            <a:pPr indent="0"/>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b="0" dirty="0">
                <a:solidFill>
                  <a:schemeClr val="dk1"/>
                </a:solidFill>
                <a:latin typeface="Calibri"/>
                <a:ea typeface="Calibri"/>
                <a:cs typeface="Calibri"/>
                <a:sym typeface="Calibri"/>
              </a:rPr>
              <a:t>Its origin and the pathway it has taken: producer name, field location, packaging location, transport means</a:t>
            </a:r>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b="0" dirty="0">
                <a:solidFill>
                  <a:schemeClr val="dk1"/>
                </a:solidFill>
                <a:latin typeface="Calibri"/>
                <a:ea typeface="Calibri"/>
                <a:cs typeface="Calibri"/>
                <a:sym typeface="Calibri"/>
              </a:rPr>
              <a:t>Its quality: harvest date, analysis results, variety and seasonality </a:t>
            </a:r>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b="0" dirty="0">
                <a:solidFill>
                  <a:schemeClr val="dk1"/>
                </a:solidFill>
                <a:latin typeface="Calibri"/>
                <a:ea typeface="Calibri"/>
                <a:cs typeface="Calibri"/>
                <a:sym typeface="Calibri"/>
              </a:rPr>
              <a:t>Its organic certification: conversion date, official certificate, additional initiatives implemented by the producer. </a:t>
            </a:r>
            <a:endParaRPr sz="2400" b="0" dirty="0">
              <a:solidFill>
                <a:schemeClr val="dk1"/>
              </a:solidFill>
              <a:latin typeface="Calibri"/>
              <a:ea typeface="Calibri"/>
              <a:cs typeface="Calibri"/>
              <a:sym typeface="Calibri"/>
            </a:endParaRPr>
          </a:p>
        </p:txBody>
      </p:sp>
      <p:pic>
        <p:nvPicPr>
          <p:cNvPr id="511" name="Google Shape;511;p38"/>
          <p:cNvPicPr preferRelativeResize="0"/>
          <p:nvPr/>
        </p:nvPicPr>
        <p:blipFill rotWithShape="1">
          <a:blip r:embed="rId5">
            <a:alphaModFix/>
          </a:blip>
          <a:srcRect l="13666"/>
          <a:stretch/>
        </p:blipFill>
        <p:spPr>
          <a:xfrm>
            <a:off x="1" y="1371733"/>
            <a:ext cx="6206931" cy="4131971"/>
          </a:xfrm>
          <a:prstGeom prst="rect">
            <a:avLst/>
          </a:prstGeom>
          <a:noFill/>
          <a:ln>
            <a:noFill/>
          </a:ln>
        </p:spPr>
      </p:pic>
      <p:pic>
        <p:nvPicPr>
          <p:cNvPr id="512" name="Google Shape;512;p38"/>
          <p:cNvPicPr preferRelativeResize="0"/>
          <p:nvPr/>
        </p:nvPicPr>
        <p:blipFill>
          <a:blip r:embed="rId6">
            <a:alphaModFix/>
          </a:blip>
          <a:stretch>
            <a:fillRect/>
          </a:stretch>
        </p:blipFill>
        <p:spPr>
          <a:xfrm>
            <a:off x="164600" y="5637483"/>
            <a:ext cx="1255892" cy="1002501"/>
          </a:xfrm>
          <a:prstGeom prst="rect">
            <a:avLst/>
          </a:prstGeom>
          <a:noFill/>
          <a:ln>
            <a:noFill/>
          </a:ln>
        </p:spPr>
      </p:pic>
      <p:sp>
        <p:nvSpPr>
          <p:cNvPr id="513" name="Google Shape;513;p38"/>
          <p:cNvSpPr txBox="1"/>
          <p:nvPr/>
        </p:nvSpPr>
        <p:spPr>
          <a:xfrm>
            <a:off x="10556843" y="7430810"/>
            <a:ext cx="1517752" cy="204824"/>
          </a:xfrm>
          <a:prstGeom prst="rect">
            <a:avLst/>
          </a:prstGeom>
          <a:noFill/>
          <a:ln>
            <a:noFill/>
          </a:ln>
        </p:spPr>
        <p:txBody>
          <a:bodyPr spcFirstLastPara="1" wrap="square" lIns="104034" tIns="104034" rIns="104034" bIns="104034" anchor="t" anchorCtr="0">
            <a:noAutofit/>
          </a:bodyPr>
          <a:lstStyle/>
          <a:p>
            <a:r>
              <a:rPr lang="en-GB" sz="683">
                <a:latin typeface="Open Sans"/>
                <a:ea typeface="Open Sans"/>
                <a:cs typeface="Open Sans"/>
                <a:sym typeface="Open Sans"/>
              </a:rPr>
              <a:t>Source credits: </a:t>
            </a:r>
            <a:r>
              <a:rPr lang="en-GB" sz="683" u="sng">
                <a:solidFill>
                  <a:schemeClr val="hlink"/>
                </a:solidFill>
                <a:latin typeface="Open Sans"/>
                <a:ea typeface="Open Sans"/>
                <a:cs typeface="Open Sans"/>
                <a:sym typeface="Open Sans"/>
                <a:hlinkClick r:id="rId7"/>
              </a:rPr>
              <a:t>Carrefour Group</a:t>
            </a:r>
            <a:r>
              <a:rPr lang="en-GB" sz="683">
                <a:latin typeface="Open Sans"/>
                <a:ea typeface="Open Sans"/>
                <a:cs typeface="Open Sans"/>
                <a:sym typeface="Open Sans"/>
              </a:rPr>
              <a:t> </a:t>
            </a:r>
            <a:endParaRPr sz="683">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EDDF"/>
        </a:solidFill>
        <a:effectLst/>
      </p:bgPr>
    </p:bg>
    <p:spTree>
      <p:nvGrpSpPr>
        <p:cNvPr id="1" name="Shape 518"/>
        <p:cNvGrpSpPr/>
        <p:nvPr/>
      </p:nvGrpSpPr>
      <p:grpSpPr>
        <a:xfrm>
          <a:off x="0" y="0"/>
          <a:ext cx="0" cy="0"/>
          <a:chOff x="0" y="0"/>
          <a:chExt cx="0" cy="0"/>
        </a:xfrm>
      </p:grpSpPr>
      <p:sp>
        <p:nvSpPr>
          <p:cNvPr id="519" name="Google Shape;519;g26111f4c0a8_0_1"/>
          <p:cNvSpPr txBox="1">
            <a:spLocks noGrp="1"/>
          </p:cNvSpPr>
          <p:nvPr>
            <p:ph type="title"/>
          </p:nvPr>
        </p:nvSpPr>
        <p:spPr>
          <a:xfrm>
            <a:off x="1931646" y="939918"/>
            <a:ext cx="8304964" cy="805613"/>
          </a:xfrm>
          <a:prstGeom prst="rect">
            <a:avLst/>
          </a:prstGeom>
        </p:spPr>
        <p:txBody>
          <a:bodyPr spcFirstLastPara="1" wrap="square" lIns="0" tIns="0" rIns="0" bIns="0" anchor="t" anchorCtr="0">
            <a:spAutoFit/>
          </a:bodyPr>
          <a:lstStyle/>
          <a:p>
            <a:endParaRPr/>
          </a:p>
        </p:txBody>
      </p:sp>
      <p:sp>
        <p:nvSpPr>
          <p:cNvPr id="520" name="Google Shape;520;g26111f4c0a8_0_1"/>
          <p:cNvSpPr txBox="1">
            <a:spLocks noGrp="1"/>
          </p:cNvSpPr>
          <p:nvPr>
            <p:ph type="body" idx="1"/>
          </p:nvPr>
        </p:nvSpPr>
        <p:spPr>
          <a:xfrm>
            <a:off x="1931646" y="939918"/>
            <a:ext cx="8304964" cy="805613"/>
          </a:xfrm>
          <a:prstGeom prst="rect">
            <a:avLst/>
          </a:prstGeom>
        </p:spPr>
        <p:txBody>
          <a:bodyPr spcFirstLastPara="1" wrap="square" lIns="0" tIns="0" rIns="0" bIns="0" anchor="t" anchorCtr="0">
            <a:spAutoFit/>
          </a:bodyPr>
          <a:lstStyle/>
          <a:p>
            <a:pPr marL="0" indent="0"/>
            <a:endParaRPr/>
          </a:p>
        </p:txBody>
      </p:sp>
      <p:sp>
        <p:nvSpPr>
          <p:cNvPr id="521" name="Google Shape;521;g26111f4c0a8_0_1"/>
          <p:cNvSpPr txBox="1">
            <a:spLocks noGrp="1"/>
          </p:cNvSpPr>
          <p:nvPr>
            <p:ph type="sldNum" idx="12"/>
          </p:nvPr>
        </p:nvSpPr>
        <p:spPr>
          <a:xfrm>
            <a:off x="8761097" y="7153556"/>
            <a:ext cx="2798590" cy="315177"/>
          </a:xfrm>
          <a:prstGeom prst="rect">
            <a:avLst/>
          </a:prstGeom>
        </p:spPr>
        <p:txBody>
          <a:bodyPr spcFirstLastPara="1" wrap="square" lIns="0" tIns="0" rIns="0" bIns="0" anchor="t" anchorCtr="0">
            <a:spAutoFit/>
          </a:bodyPr>
          <a:lstStyle/>
          <a:p>
            <a:endParaRPr/>
          </a:p>
        </p:txBody>
      </p:sp>
      <p:pic>
        <p:nvPicPr>
          <p:cNvPr id="522" name="Google Shape;522;g26111f4c0a8_0_1"/>
          <p:cNvPicPr preferRelativeResize="0"/>
          <p:nvPr/>
        </p:nvPicPr>
        <p:blipFill rotWithShape="1">
          <a:blip r:embed="rId3">
            <a:alphaModFix/>
          </a:blip>
          <a:srcRect/>
          <a:stretch/>
        </p:blipFill>
        <p:spPr>
          <a:xfrm>
            <a:off x="0" y="14906"/>
            <a:ext cx="12168188" cy="1332418"/>
          </a:xfrm>
          <a:prstGeom prst="rect">
            <a:avLst/>
          </a:prstGeom>
          <a:noFill/>
          <a:ln>
            <a:noFill/>
          </a:ln>
        </p:spPr>
      </p:pic>
      <p:sp>
        <p:nvSpPr>
          <p:cNvPr id="523" name="Google Shape;523;g26111f4c0a8_0_1"/>
          <p:cNvSpPr txBox="1"/>
          <p:nvPr/>
        </p:nvSpPr>
        <p:spPr>
          <a:xfrm>
            <a:off x="230246" y="188592"/>
            <a:ext cx="8410790"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EXAMPLE: PLACIDO VOLPONE</a:t>
            </a:r>
            <a:endParaRPr sz="3755" dirty="0">
              <a:latin typeface="Calibri"/>
              <a:ea typeface="Calibri"/>
              <a:cs typeface="Calibri"/>
              <a:sym typeface="Calibri"/>
            </a:endParaRPr>
          </a:p>
        </p:txBody>
      </p:sp>
      <p:pic>
        <p:nvPicPr>
          <p:cNvPr id="524" name="Google Shape;524;g26111f4c0a8_0_1"/>
          <p:cNvPicPr preferRelativeResize="0"/>
          <p:nvPr/>
        </p:nvPicPr>
        <p:blipFill>
          <a:blip r:embed="rId4">
            <a:alphaModFix/>
          </a:blip>
          <a:stretch>
            <a:fillRect/>
          </a:stretch>
        </p:blipFill>
        <p:spPr>
          <a:xfrm>
            <a:off x="-59765" y="1200241"/>
            <a:ext cx="11619452" cy="5675222"/>
          </a:xfrm>
          <a:prstGeom prst="rect">
            <a:avLst/>
          </a:prstGeom>
          <a:noFill/>
          <a:ln>
            <a:noFill/>
          </a:ln>
        </p:spPr>
      </p:pic>
      <p:pic>
        <p:nvPicPr>
          <p:cNvPr id="525" name="Google Shape;525;g26111f4c0a8_0_1"/>
          <p:cNvPicPr preferRelativeResize="0"/>
          <p:nvPr/>
        </p:nvPicPr>
        <p:blipFill>
          <a:blip r:embed="rId5">
            <a:alphaModFix/>
          </a:blip>
          <a:stretch>
            <a:fillRect/>
          </a:stretch>
        </p:blipFill>
        <p:spPr>
          <a:xfrm>
            <a:off x="9582810" y="1172735"/>
            <a:ext cx="2585378" cy="1666238"/>
          </a:xfrm>
          <a:prstGeom prst="rect">
            <a:avLst/>
          </a:prstGeom>
          <a:noFill/>
          <a:ln>
            <a:noFill/>
          </a:ln>
        </p:spPr>
      </p:pic>
      <p:sp>
        <p:nvSpPr>
          <p:cNvPr id="526" name="Google Shape;526;g26111f4c0a8_0_1"/>
          <p:cNvSpPr txBox="1"/>
          <p:nvPr/>
        </p:nvSpPr>
        <p:spPr>
          <a:xfrm>
            <a:off x="119225" y="7376616"/>
            <a:ext cx="1528335" cy="151911"/>
          </a:xfrm>
          <a:prstGeom prst="rect">
            <a:avLst/>
          </a:prstGeom>
          <a:noFill/>
          <a:ln>
            <a:noFill/>
          </a:ln>
        </p:spPr>
        <p:txBody>
          <a:bodyPr spcFirstLastPara="1" wrap="square" lIns="104034" tIns="104034" rIns="104034" bIns="104034" anchor="t" anchorCtr="0">
            <a:noAutofit/>
          </a:bodyPr>
          <a:lstStyle/>
          <a:p>
            <a:r>
              <a:rPr lang="en-GB" sz="683">
                <a:latin typeface="Open Sans"/>
                <a:ea typeface="Open Sans"/>
                <a:cs typeface="Open Sans"/>
                <a:sym typeface="Open Sans"/>
              </a:rPr>
              <a:t>Source credits: </a:t>
            </a:r>
            <a:r>
              <a:rPr lang="en-GB" sz="683" u="sng">
                <a:solidFill>
                  <a:schemeClr val="hlink"/>
                </a:solidFill>
                <a:latin typeface="Open Sans"/>
                <a:ea typeface="Open Sans"/>
                <a:cs typeface="Open Sans"/>
                <a:sym typeface="Open Sans"/>
                <a:hlinkClick r:id="rId6"/>
              </a:rPr>
              <a:t>Placido Volpone</a:t>
            </a:r>
            <a:endParaRPr sz="683">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4"/>
          <p:cNvPicPr preferRelativeResize="0"/>
          <p:nvPr/>
        </p:nvPicPr>
        <p:blipFill rotWithShape="1">
          <a:blip r:embed="rId3">
            <a:alphaModFix/>
          </a:blip>
          <a:srcRect/>
          <a:stretch/>
        </p:blipFill>
        <p:spPr>
          <a:xfrm>
            <a:off x="0" y="-537495"/>
            <a:ext cx="12168188" cy="1332418"/>
          </a:xfrm>
          <a:prstGeom prst="rect">
            <a:avLst/>
          </a:prstGeom>
          <a:noFill/>
          <a:ln>
            <a:noFill/>
          </a:ln>
        </p:spPr>
      </p:pic>
      <p:sp>
        <p:nvSpPr>
          <p:cNvPr id="191" name="Google Shape;191;p4"/>
          <p:cNvSpPr txBox="1"/>
          <p:nvPr/>
        </p:nvSpPr>
        <p:spPr>
          <a:xfrm>
            <a:off x="534707" y="220409"/>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LEARNING OUTCOMES</a:t>
            </a:r>
            <a:endParaRPr sz="1593" dirty="0"/>
          </a:p>
        </p:txBody>
      </p:sp>
      <p:sp>
        <p:nvSpPr>
          <p:cNvPr id="192" name="Google Shape;192;p4"/>
          <p:cNvSpPr txBox="1"/>
          <p:nvPr/>
        </p:nvSpPr>
        <p:spPr>
          <a:xfrm>
            <a:off x="534708" y="836457"/>
            <a:ext cx="10491810" cy="5412240"/>
          </a:xfrm>
          <a:prstGeom prst="rect">
            <a:avLst/>
          </a:prstGeom>
          <a:noFill/>
          <a:ln>
            <a:noFill/>
          </a:ln>
        </p:spPr>
        <p:txBody>
          <a:bodyPr spcFirstLastPara="1" wrap="square" lIns="104034" tIns="52001" rIns="104034" bIns="52001" anchor="t" anchorCtr="0">
            <a:spAutoFit/>
          </a:bodyPr>
          <a:lstStyle/>
          <a:p>
            <a:pPr>
              <a:lnSpc>
                <a:spcPct val="150000"/>
              </a:lnSpc>
            </a:pPr>
            <a:endParaRPr sz="2504">
              <a:solidFill>
                <a:schemeClr val="dk1"/>
              </a:solidFill>
              <a:latin typeface="Calibri"/>
              <a:ea typeface="Calibri"/>
              <a:cs typeface="Calibri"/>
              <a:sym typeface="Calibri"/>
            </a:endParaRPr>
          </a:p>
          <a:p>
            <a:pPr marL="325170" indent="-354075">
              <a:lnSpc>
                <a:spcPct val="150000"/>
              </a:lnSpc>
              <a:buClr>
                <a:schemeClr val="dk1"/>
              </a:buClr>
              <a:buSzPts val="2200"/>
              <a:buFont typeface="Arial"/>
              <a:buChar char="•"/>
            </a:pPr>
            <a:r>
              <a:rPr lang="en-GB" sz="2504" b="1">
                <a:solidFill>
                  <a:schemeClr val="dk1"/>
                </a:solidFill>
                <a:latin typeface="Calibri"/>
                <a:ea typeface="Calibri"/>
                <a:cs typeface="Calibri"/>
                <a:sym typeface="Calibri"/>
              </a:rPr>
              <a:t>Demonstrate </a:t>
            </a:r>
            <a:r>
              <a:rPr lang="en-GB" sz="2504">
                <a:solidFill>
                  <a:schemeClr val="dk1"/>
                </a:solidFill>
                <a:latin typeface="Calibri"/>
                <a:ea typeface="Calibri"/>
                <a:cs typeface="Calibri"/>
                <a:sym typeface="Calibri"/>
              </a:rPr>
              <a:t>a clear understanding of the major problems facing the agrifood sector today and Blockchain’s relevance as a potential solution to many of these problems</a:t>
            </a:r>
            <a:endParaRPr sz="2504">
              <a:solidFill>
                <a:schemeClr val="dk1"/>
              </a:solidFill>
              <a:latin typeface="Calibri"/>
              <a:ea typeface="Calibri"/>
              <a:cs typeface="Calibri"/>
              <a:sym typeface="Calibri"/>
            </a:endParaRPr>
          </a:p>
          <a:p>
            <a:pPr marL="325170" indent="-354075">
              <a:lnSpc>
                <a:spcPct val="150000"/>
              </a:lnSpc>
              <a:buClr>
                <a:schemeClr val="dk1"/>
              </a:buClr>
              <a:buSzPts val="2200"/>
              <a:buFont typeface="Arial"/>
              <a:buChar char="•"/>
            </a:pPr>
            <a:r>
              <a:rPr lang="en-GB" sz="2504" b="1">
                <a:solidFill>
                  <a:schemeClr val="dk1"/>
                </a:solidFill>
                <a:latin typeface="Calibri"/>
                <a:ea typeface="Calibri"/>
                <a:cs typeface="Calibri"/>
                <a:sym typeface="Calibri"/>
              </a:rPr>
              <a:t>Analyse </a:t>
            </a:r>
            <a:r>
              <a:rPr lang="en-GB" sz="2504">
                <a:solidFill>
                  <a:schemeClr val="dk1"/>
                </a:solidFill>
                <a:latin typeface="Calibri"/>
                <a:ea typeface="Calibri"/>
                <a:cs typeface="Calibri"/>
                <a:sym typeface="Calibri"/>
              </a:rPr>
              <a:t>the role of Blockchain technology in supply chain management and farmer-, environment-, and consumer-centric solutions</a:t>
            </a:r>
            <a:endParaRPr sz="2504">
              <a:solidFill>
                <a:schemeClr val="dk1"/>
              </a:solidFill>
              <a:latin typeface="Calibri"/>
              <a:ea typeface="Calibri"/>
              <a:cs typeface="Calibri"/>
              <a:sym typeface="Calibri"/>
            </a:endParaRPr>
          </a:p>
          <a:p>
            <a:pPr marL="325170" indent="-354075">
              <a:lnSpc>
                <a:spcPct val="150000"/>
              </a:lnSpc>
              <a:buClr>
                <a:schemeClr val="dk1"/>
              </a:buClr>
              <a:buSzPts val="2200"/>
              <a:buFont typeface="Arial"/>
              <a:buChar char="•"/>
            </a:pPr>
            <a:r>
              <a:rPr lang="en-GB" sz="2504" b="1">
                <a:solidFill>
                  <a:schemeClr val="dk1"/>
                </a:solidFill>
                <a:latin typeface="Calibri"/>
                <a:ea typeface="Calibri"/>
                <a:cs typeface="Calibri"/>
                <a:sym typeface="Calibri"/>
              </a:rPr>
              <a:t>Assess</a:t>
            </a:r>
            <a:r>
              <a:rPr lang="en-GB" sz="2504">
                <a:solidFill>
                  <a:schemeClr val="dk1"/>
                </a:solidFill>
                <a:latin typeface="Calibri"/>
                <a:ea typeface="Calibri"/>
                <a:cs typeface="Calibri"/>
                <a:sym typeface="Calibri"/>
              </a:rPr>
              <a:t> the relative advantages and disadvantages of implementing Blockchain technologies in the agrifood supply chain</a:t>
            </a:r>
            <a:endParaRPr sz="2504">
              <a:solidFill>
                <a:schemeClr val="dk1"/>
              </a:solidFill>
              <a:latin typeface="Calibri"/>
              <a:ea typeface="Calibri"/>
              <a:cs typeface="Calibri"/>
              <a:sym typeface="Calibri"/>
            </a:endParaRPr>
          </a:p>
          <a:p>
            <a:pPr marL="520273">
              <a:lnSpc>
                <a:spcPct val="150000"/>
              </a:lnSpc>
            </a:pPr>
            <a:endParaRPr sz="1593">
              <a:solidFill>
                <a:srgbClr val="FF0000"/>
              </a:solidFill>
            </a:endParaRPr>
          </a:p>
          <a:p>
            <a:pPr marL="325170" indent="-195102">
              <a:buClr>
                <a:schemeClr val="dk1"/>
              </a:buClr>
              <a:buSzPts val="1800"/>
            </a:pPr>
            <a:endParaRPr sz="2048">
              <a:solidFill>
                <a:schemeClr val="dk1"/>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g26111f4c0a8_0_8"/>
          <p:cNvPicPr preferRelativeResize="0"/>
          <p:nvPr/>
        </p:nvPicPr>
        <p:blipFill>
          <a:blip r:embed="rId3">
            <a:alphaModFix/>
          </a:blip>
          <a:stretch>
            <a:fillRect/>
          </a:stretch>
        </p:blipFill>
        <p:spPr>
          <a:xfrm>
            <a:off x="5961257" y="0"/>
            <a:ext cx="6206932" cy="7740677"/>
          </a:xfrm>
          <a:prstGeom prst="rect">
            <a:avLst/>
          </a:prstGeom>
          <a:noFill/>
          <a:ln>
            <a:noFill/>
          </a:ln>
        </p:spPr>
      </p:pic>
      <p:sp>
        <p:nvSpPr>
          <p:cNvPr id="533" name="Google Shape;533;g26111f4c0a8_0_8"/>
          <p:cNvSpPr txBox="1"/>
          <p:nvPr/>
        </p:nvSpPr>
        <p:spPr>
          <a:xfrm>
            <a:off x="6163607" y="338896"/>
            <a:ext cx="5589328"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EXAMPLE: NAVIDUL </a:t>
            </a:r>
            <a:endParaRPr sz="3755" dirty="0">
              <a:latin typeface="Calibri"/>
              <a:ea typeface="Calibri"/>
              <a:cs typeface="Calibri"/>
              <a:sym typeface="Calibri"/>
            </a:endParaRPr>
          </a:p>
        </p:txBody>
      </p:sp>
      <p:pic>
        <p:nvPicPr>
          <p:cNvPr id="534" name="Google Shape;534;g26111f4c0a8_0_8"/>
          <p:cNvPicPr preferRelativeResize="0"/>
          <p:nvPr/>
        </p:nvPicPr>
        <p:blipFill rotWithShape="1">
          <a:blip r:embed="rId4">
            <a:alphaModFix/>
          </a:blip>
          <a:srcRect l="19955" r="22865"/>
          <a:stretch/>
        </p:blipFill>
        <p:spPr>
          <a:xfrm>
            <a:off x="-143747" y="946436"/>
            <a:ext cx="6105003" cy="4982564"/>
          </a:xfrm>
          <a:prstGeom prst="rect">
            <a:avLst/>
          </a:prstGeom>
          <a:noFill/>
          <a:ln>
            <a:noFill/>
          </a:ln>
        </p:spPr>
      </p:pic>
      <p:pic>
        <p:nvPicPr>
          <p:cNvPr id="535" name="Google Shape;535;g26111f4c0a8_0_8"/>
          <p:cNvPicPr preferRelativeResize="0"/>
          <p:nvPr/>
        </p:nvPicPr>
        <p:blipFill rotWithShape="1">
          <a:blip r:embed="rId5">
            <a:alphaModFix/>
          </a:blip>
          <a:srcRect l="17599" t="12357" r="17599" b="13243"/>
          <a:stretch/>
        </p:blipFill>
        <p:spPr>
          <a:xfrm>
            <a:off x="2384504" y="5091494"/>
            <a:ext cx="1309456" cy="1511124"/>
          </a:xfrm>
          <a:prstGeom prst="rect">
            <a:avLst/>
          </a:prstGeom>
          <a:noFill/>
          <a:ln>
            <a:noFill/>
          </a:ln>
        </p:spPr>
      </p:pic>
      <p:sp>
        <p:nvSpPr>
          <p:cNvPr id="536" name="Google Shape;536;g26111f4c0a8_0_8"/>
          <p:cNvSpPr txBox="1"/>
          <p:nvPr/>
        </p:nvSpPr>
        <p:spPr>
          <a:xfrm>
            <a:off x="6297255" y="1172455"/>
            <a:ext cx="5322032" cy="5907148"/>
          </a:xfrm>
          <a:prstGeom prst="rect">
            <a:avLst/>
          </a:prstGeom>
          <a:noFill/>
          <a:ln>
            <a:noFill/>
          </a:ln>
        </p:spPr>
        <p:txBody>
          <a:bodyPr spcFirstLastPara="1" wrap="square" lIns="104034" tIns="104034" rIns="104034" bIns="104034" anchor="t" anchorCtr="0">
            <a:noAutofit/>
          </a:bodyPr>
          <a:lstStyle/>
          <a:p>
            <a:pPr marL="520273" indent="-419108">
              <a:buClr>
                <a:schemeClr val="lt1"/>
              </a:buClr>
              <a:buSzPts val="2200"/>
              <a:buFont typeface="Calibri"/>
              <a:buChar char="●"/>
            </a:pPr>
            <a:r>
              <a:rPr lang="en-GB" sz="2504">
                <a:solidFill>
                  <a:schemeClr val="lt1"/>
                </a:solidFill>
                <a:latin typeface="Calibri"/>
                <a:ea typeface="Calibri"/>
                <a:cs typeface="Calibri"/>
                <a:sym typeface="Calibri"/>
              </a:rPr>
              <a:t>Iberian ham shoulders (DO)</a:t>
            </a:r>
            <a:endParaRPr sz="2504">
              <a:solidFill>
                <a:schemeClr val="lt1"/>
              </a:solidFill>
              <a:latin typeface="Calibri"/>
              <a:ea typeface="Calibri"/>
              <a:cs typeface="Calibri"/>
              <a:sym typeface="Calibri"/>
            </a:endParaRPr>
          </a:p>
          <a:p>
            <a:pPr marL="520273" indent="-419108">
              <a:buClr>
                <a:schemeClr val="lt1"/>
              </a:buClr>
              <a:buSzPts val="2200"/>
              <a:buFont typeface="Calibri"/>
              <a:buChar char="●"/>
            </a:pPr>
            <a:r>
              <a:rPr lang="en-GB" sz="2504">
                <a:solidFill>
                  <a:schemeClr val="lt1"/>
                </a:solidFill>
                <a:latin typeface="Calibri"/>
                <a:ea typeface="Calibri"/>
                <a:cs typeface="Calibri"/>
                <a:sym typeface="Calibri"/>
              </a:rPr>
              <a:t>Coloured-coded labels and Blockchain</a:t>
            </a:r>
            <a:endParaRPr sz="2504">
              <a:solidFill>
                <a:schemeClr val="lt1"/>
              </a:solidFill>
              <a:latin typeface="Calibri"/>
              <a:ea typeface="Calibri"/>
              <a:cs typeface="Calibri"/>
              <a:sym typeface="Calibri"/>
            </a:endParaRPr>
          </a:p>
          <a:p>
            <a:pPr marL="520273" indent="-419108">
              <a:buClr>
                <a:schemeClr val="lt1"/>
              </a:buClr>
              <a:buSzPts val="2200"/>
              <a:buFont typeface="Calibri"/>
              <a:buChar char="●"/>
            </a:pPr>
            <a:r>
              <a:rPr lang="en-GB" sz="2504">
                <a:solidFill>
                  <a:schemeClr val="lt1"/>
                </a:solidFill>
                <a:latin typeface="Calibri"/>
                <a:ea typeface="Calibri"/>
                <a:cs typeface="Calibri"/>
                <a:sym typeface="Calibri"/>
              </a:rPr>
              <a:t>Information about the animal’s diet weight, curing process etc.</a:t>
            </a:r>
            <a:endParaRPr sz="2504">
              <a:solidFill>
                <a:schemeClr val="lt1"/>
              </a:solidFill>
              <a:latin typeface="Calibri"/>
              <a:ea typeface="Calibri"/>
              <a:cs typeface="Calibri"/>
              <a:sym typeface="Calibri"/>
            </a:endParaRPr>
          </a:p>
          <a:p>
            <a:pPr marL="520273" indent="-419108">
              <a:buClr>
                <a:schemeClr val="lt1"/>
              </a:buClr>
              <a:buSzPts val="2200"/>
              <a:buFont typeface="Calibri"/>
              <a:buChar char="●"/>
            </a:pPr>
            <a:r>
              <a:rPr lang="en-GB" sz="2504">
                <a:solidFill>
                  <a:schemeClr val="lt1"/>
                </a:solidFill>
                <a:latin typeface="Calibri"/>
                <a:ea typeface="Calibri"/>
                <a:cs typeface="Calibri"/>
                <a:sym typeface="Calibri"/>
              </a:rPr>
              <a:t>“True, complete, and immutable” information</a:t>
            </a:r>
            <a:endParaRPr sz="2504">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39"/>
          <p:cNvPicPr preferRelativeResize="0"/>
          <p:nvPr/>
        </p:nvPicPr>
        <p:blipFill rotWithShape="1">
          <a:blip r:embed="rId3">
            <a:alphaModFix/>
          </a:blip>
          <a:srcRect/>
          <a:stretch/>
        </p:blipFill>
        <p:spPr>
          <a:xfrm>
            <a:off x="0" y="-25785"/>
            <a:ext cx="12168188" cy="1332418"/>
          </a:xfrm>
          <a:prstGeom prst="rect">
            <a:avLst/>
          </a:prstGeom>
          <a:noFill/>
          <a:ln>
            <a:noFill/>
          </a:ln>
        </p:spPr>
      </p:pic>
      <p:sp>
        <p:nvSpPr>
          <p:cNvPr id="543" name="Google Shape;543;p39"/>
          <p:cNvSpPr txBox="1"/>
          <p:nvPr/>
        </p:nvSpPr>
        <p:spPr>
          <a:xfrm>
            <a:off x="246217" y="298990"/>
            <a:ext cx="11532321"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BLOCKCHAIN AND QUALITY ASSURANCE</a:t>
            </a:r>
            <a:endParaRPr sz="3755">
              <a:latin typeface="Calibri"/>
              <a:ea typeface="Calibri"/>
              <a:cs typeface="Calibri"/>
              <a:sym typeface="Calibri"/>
            </a:endParaRPr>
          </a:p>
        </p:txBody>
      </p:sp>
      <p:sp>
        <p:nvSpPr>
          <p:cNvPr id="544" name="Google Shape;544;p39"/>
          <p:cNvSpPr txBox="1">
            <a:spLocks noGrp="1"/>
          </p:cNvSpPr>
          <p:nvPr>
            <p:ph type="body" idx="1"/>
          </p:nvPr>
        </p:nvSpPr>
        <p:spPr>
          <a:xfrm>
            <a:off x="317934" y="1577740"/>
            <a:ext cx="11718677" cy="5009705"/>
          </a:xfrm>
          <a:prstGeom prst="rect">
            <a:avLst/>
          </a:prstGeom>
          <a:noFill/>
          <a:ln>
            <a:noFill/>
          </a:ln>
        </p:spPr>
        <p:txBody>
          <a:bodyPr spcFirstLastPara="1" wrap="square" lIns="0" tIns="0" rIns="0" bIns="0" anchor="t" anchorCtr="0">
            <a:spAutoFit/>
          </a:bodyPr>
          <a:lstStyle/>
          <a:p>
            <a:pPr indent="-419108">
              <a:buClr>
                <a:schemeClr val="dk1"/>
              </a:buClr>
              <a:buSzPts val="2200"/>
              <a:buChar char="●"/>
            </a:pPr>
            <a:r>
              <a:rPr lang="en-GB" sz="2504" b="0" dirty="0">
                <a:solidFill>
                  <a:schemeClr val="dk1"/>
                </a:solidFill>
                <a:latin typeface="Calibri"/>
                <a:ea typeface="Calibri"/>
                <a:cs typeface="Calibri"/>
                <a:sym typeface="Calibri"/>
              </a:rPr>
              <a:t>Another way Blockchain solutions could be useful in terms of consumer relations is in the event of a </a:t>
            </a:r>
            <a:r>
              <a:rPr lang="en-GB" sz="2504" dirty="0">
                <a:solidFill>
                  <a:schemeClr val="dk1"/>
                </a:solidFill>
                <a:latin typeface="Calibri"/>
                <a:ea typeface="Calibri"/>
                <a:cs typeface="Calibri"/>
                <a:sym typeface="Calibri"/>
              </a:rPr>
              <a:t>product recall</a:t>
            </a:r>
            <a:endParaRPr sz="2504"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Product recalls represent a loss for the company in terms of unsold products, but an even greater loss can be </a:t>
            </a:r>
            <a:r>
              <a:rPr lang="en-GB" sz="2504" dirty="0">
                <a:solidFill>
                  <a:schemeClr val="dk1"/>
                </a:solidFill>
                <a:latin typeface="Calibri"/>
                <a:ea typeface="Calibri"/>
                <a:cs typeface="Calibri"/>
                <a:sym typeface="Calibri"/>
              </a:rPr>
              <a:t>damage to the company’s reputation</a:t>
            </a:r>
            <a:r>
              <a:rPr lang="en-GB" sz="2504" b="0" dirty="0">
                <a:solidFill>
                  <a:schemeClr val="dk1"/>
                </a:solidFill>
                <a:latin typeface="Calibri"/>
                <a:ea typeface="Calibri"/>
                <a:cs typeface="Calibri"/>
                <a:sym typeface="Calibri"/>
              </a:rPr>
              <a:t> and </a:t>
            </a:r>
            <a:r>
              <a:rPr lang="en-GB" sz="2504" dirty="0">
                <a:solidFill>
                  <a:schemeClr val="dk1"/>
                </a:solidFill>
                <a:latin typeface="Calibri"/>
                <a:ea typeface="Calibri"/>
                <a:cs typeface="Calibri"/>
                <a:sym typeface="Calibri"/>
              </a:rPr>
              <a:t>losing consumers’ trust</a:t>
            </a:r>
            <a:endParaRPr sz="2504"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Integrated Blockchain and IoT/RFID technologies can help reduce the likelihood of product recall by closely monitoring product quality throughout the supply chain - but even in instances where contamination is not successfully avoided, Blockchain- enabled traceability can help companies </a:t>
            </a:r>
            <a:r>
              <a:rPr lang="en-GB" sz="2504" dirty="0">
                <a:solidFill>
                  <a:schemeClr val="dk1"/>
                </a:solidFill>
                <a:latin typeface="Calibri"/>
                <a:ea typeface="Calibri"/>
                <a:cs typeface="Calibri"/>
                <a:sym typeface="Calibri"/>
              </a:rPr>
              <a:t>mitigate the reputational damage of a product recall</a:t>
            </a:r>
            <a:endParaRPr sz="2504" dirty="0">
              <a:solidFill>
                <a:schemeClr val="dk1"/>
              </a:solidFill>
              <a:latin typeface="Calibri"/>
              <a:ea typeface="Calibri"/>
              <a:cs typeface="Calibri"/>
              <a:sym typeface="Calibri"/>
            </a:endParaRPr>
          </a:p>
          <a:p>
            <a:pPr indent="-419108">
              <a:buClr>
                <a:schemeClr val="dk1"/>
              </a:buClr>
              <a:buSzPts val="2200"/>
              <a:buChar char="●"/>
            </a:pPr>
            <a:r>
              <a:rPr lang="en-GB" sz="2504" b="0" dirty="0">
                <a:solidFill>
                  <a:schemeClr val="dk1"/>
                </a:solidFill>
                <a:latin typeface="Calibri"/>
                <a:ea typeface="Calibri"/>
                <a:cs typeface="Calibri"/>
                <a:sym typeface="Calibri"/>
              </a:rPr>
              <a:t>Knowing exactly which products were contaminated, how, when and where can help companies to conduct a </a:t>
            </a:r>
            <a:r>
              <a:rPr lang="en-GB" sz="2504" dirty="0">
                <a:solidFill>
                  <a:schemeClr val="dk1"/>
                </a:solidFill>
                <a:latin typeface="Calibri"/>
                <a:ea typeface="Calibri"/>
                <a:cs typeface="Calibri"/>
                <a:sym typeface="Calibri"/>
              </a:rPr>
              <a:t>swift </a:t>
            </a:r>
            <a:r>
              <a:rPr lang="en-GB" sz="2504" b="0" dirty="0">
                <a:solidFill>
                  <a:schemeClr val="dk1"/>
                </a:solidFill>
                <a:latin typeface="Calibri"/>
                <a:ea typeface="Calibri"/>
                <a:cs typeface="Calibri"/>
                <a:sym typeface="Calibri"/>
              </a:rPr>
              <a:t>and </a:t>
            </a:r>
            <a:r>
              <a:rPr lang="en-GB" sz="2504" dirty="0">
                <a:solidFill>
                  <a:schemeClr val="dk1"/>
                </a:solidFill>
                <a:latin typeface="Calibri"/>
                <a:ea typeface="Calibri"/>
                <a:cs typeface="Calibri"/>
                <a:sym typeface="Calibri"/>
              </a:rPr>
              <a:t>targeted product recall</a:t>
            </a:r>
            <a:r>
              <a:rPr lang="en-GB" sz="2504" b="0" dirty="0">
                <a:solidFill>
                  <a:schemeClr val="dk1"/>
                </a:solidFill>
                <a:latin typeface="Calibri"/>
                <a:ea typeface="Calibri"/>
                <a:cs typeface="Calibri"/>
                <a:sym typeface="Calibri"/>
              </a:rPr>
              <a:t> that can help to avoid a potential scandal</a:t>
            </a:r>
            <a:endParaRPr sz="2504" b="0" dirty="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g1e57d31ba4a_0_9"/>
          <p:cNvPicPr preferRelativeResize="0"/>
          <p:nvPr/>
        </p:nvPicPr>
        <p:blipFill>
          <a:blip r:embed="rId3">
            <a:alphaModFix/>
          </a:blip>
          <a:stretch>
            <a:fillRect/>
          </a:stretch>
        </p:blipFill>
        <p:spPr>
          <a:xfrm>
            <a:off x="1" y="0"/>
            <a:ext cx="6206932" cy="6920753"/>
          </a:xfrm>
          <a:prstGeom prst="rect">
            <a:avLst/>
          </a:prstGeom>
          <a:noFill/>
          <a:ln>
            <a:noFill/>
          </a:ln>
        </p:spPr>
      </p:pic>
      <p:sp>
        <p:nvSpPr>
          <p:cNvPr id="551" name="Google Shape;551;g1e57d31ba4a_0_9"/>
          <p:cNvSpPr txBox="1"/>
          <p:nvPr/>
        </p:nvSpPr>
        <p:spPr>
          <a:xfrm>
            <a:off x="276372" y="540402"/>
            <a:ext cx="5654190" cy="1838569"/>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SHORT IN-CLASS EXERCISE: TESCO BURGER HORSE MEAT SCANDAL, 2013</a:t>
            </a:r>
            <a:endParaRPr sz="3755" dirty="0">
              <a:latin typeface="Calibri"/>
              <a:ea typeface="Calibri"/>
              <a:cs typeface="Calibri"/>
              <a:sym typeface="Calibri"/>
            </a:endParaRPr>
          </a:p>
        </p:txBody>
      </p:sp>
      <p:pic>
        <p:nvPicPr>
          <p:cNvPr id="552" name="Google Shape;552;g1e57d31ba4a_0_9"/>
          <p:cNvPicPr preferRelativeResize="0"/>
          <p:nvPr/>
        </p:nvPicPr>
        <p:blipFill>
          <a:blip r:embed="rId4">
            <a:alphaModFix/>
          </a:blip>
          <a:stretch>
            <a:fillRect/>
          </a:stretch>
        </p:blipFill>
        <p:spPr>
          <a:xfrm>
            <a:off x="364564" y="2533026"/>
            <a:ext cx="5035544" cy="3224144"/>
          </a:xfrm>
          <a:prstGeom prst="rect">
            <a:avLst/>
          </a:prstGeom>
          <a:noFill/>
          <a:ln>
            <a:noFill/>
          </a:ln>
        </p:spPr>
      </p:pic>
      <p:sp>
        <p:nvSpPr>
          <p:cNvPr id="553" name="Google Shape;553;g1e57d31ba4a_0_9"/>
          <p:cNvSpPr txBox="1"/>
          <p:nvPr/>
        </p:nvSpPr>
        <p:spPr>
          <a:xfrm>
            <a:off x="6763316" y="1441758"/>
            <a:ext cx="4660790" cy="4834208"/>
          </a:xfrm>
          <a:prstGeom prst="rect">
            <a:avLst/>
          </a:prstGeom>
          <a:noFill/>
          <a:ln>
            <a:noFill/>
          </a:ln>
        </p:spPr>
        <p:txBody>
          <a:bodyPr spcFirstLastPara="1" wrap="square" lIns="104034" tIns="104034" rIns="104034" bIns="104034" anchor="t" anchorCtr="0">
            <a:noAutofit/>
          </a:bodyPr>
          <a:lstStyle/>
          <a:p>
            <a:pPr marL="520273" indent="-419108">
              <a:buSzPts val="2200"/>
              <a:buFont typeface="Calibri"/>
              <a:buChar char="●"/>
            </a:pPr>
            <a:r>
              <a:rPr lang="en-GB" sz="2504" dirty="0">
                <a:latin typeface="Calibri"/>
                <a:ea typeface="Calibri"/>
                <a:cs typeface="Calibri"/>
                <a:sym typeface="Calibri"/>
              </a:rPr>
              <a:t>Read the 2013 </a:t>
            </a:r>
            <a:r>
              <a:rPr lang="en-GB" sz="2504" i="1" dirty="0">
                <a:latin typeface="Calibri"/>
                <a:ea typeface="Calibri"/>
                <a:cs typeface="Calibri"/>
                <a:sym typeface="Calibri"/>
              </a:rPr>
              <a:t>Guardian </a:t>
            </a:r>
            <a:r>
              <a:rPr lang="en-GB" sz="2504" dirty="0">
                <a:latin typeface="Calibri"/>
                <a:ea typeface="Calibri"/>
                <a:cs typeface="Calibri"/>
                <a:sym typeface="Calibri"/>
              </a:rPr>
              <a:t>article on the Tesco burger horse meat scandal</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Break into groups of 4 and discuss </a:t>
            </a:r>
            <a:r>
              <a:rPr lang="en-GB" sz="2504" dirty="0">
                <a:solidFill>
                  <a:schemeClr val="dk1"/>
                </a:solidFill>
                <a:latin typeface="Calibri"/>
                <a:ea typeface="Calibri"/>
                <a:cs typeface="Calibri"/>
                <a:sym typeface="Calibri"/>
              </a:rPr>
              <a:t>how the use of modern Blockchain technology could have helped to prevent and/or mitigate the scandal</a:t>
            </a:r>
            <a:endParaRPr sz="2504" dirty="0">
              <a:latin typeface="Calibri"/>
              <a:ea typeface="Calibri"/>
              <a:cs typeface="Calibri"/>
              <a:sym typeface="Calibri"/>
            </a:endParaRPr>
          </a:p>
        </p:txBody>
      </p:sp>
      <p:sp>
        <p:nvSpPr>
          <p:cNvPr id="554" name="Google Shape;554;g1e57d31ba4a_0_9"/>
          <p:cNvSpPr txBox="1"/>
          <p:nvPr/>
        </p:nvSpPr>
        <p:spPr>
          <a:xfrm>
            <a:off x="151742" y="6050017"/>
            <a:ext cx="5654190" cy="825653"/>
          </a:xfrm>
          <a:prstGeom prst="rect">
            <a:avLst/>
          </a:prstGeom>
          <a:noFill/>
          <a:ln>
            <a:noFill/>
          </a:ln>
        </p:spPr>
        <p:txBody>
          <a:bodyPr spcFirstLastPara="1" wrap="square" lIns="104034" tIns="104034" rIns="104034" bIns="104034" anchor="t" anchorCtr="0">
            <a:spAutoFit/>
          </a:bodyPr>
          <a:lstStyle/>
          <a:p>
            <a:r>
              <a:rPr lang="en-GB" sz="2000" dirty="0">
                <a:solidFill>
                  <a:schemeClr val="lt1"/>
                </a:solidFill>
                <a:latin typeface="Calibri"/>
                <a:ea typeface="Calibri"/>
                <a:cs typeface="Calibri"/>
                <a:sym typeface="Calibri"/>
              </a:rPr>
              <a:t>‘</a:t>
            </a:r>
            <a:r>
              <a:rPr lang="en-GB" sz="2000"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Horsemeat scandal: where did the 29% horse in your Tesco burger come from?’, </a:t>
            </a:r>
            <a:r>
              <a:rPr lang="en-GB" sz="2000" i="1"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The Guardian, </a:t>
            </a:r>
            <a:r>
              <a:rPr lang="en-GB" sz="2000"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2013</a:t>
            </a:r>
            <a:endParaRPr sz="2000" dirty="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41"/>
          <p:cNvPicPr preferRelativeResize="0"/>
          <p:nvPr/>
        </p:nvPicPr>
        <p:blipFill rotWithShape="1">
          <a:blip r:embed="rId3">
            <a:alphaModFix/>
          </a:blip>
          <a:srcRect/>
          <a:stretch/>
        </p:blipFill>
        <p:spPr>
          <a:xfrm>
            <a:off x="0" y="-26120"/>
            <a:ext cx="12168188" cy="1332418"/>
          </a:xfrm>
          <a:prstGeom prst="rect">
            <a:avLst/>
          </a:prstGeom>
          <a:noFill/>
          <a:ln>
            <a:noFill/>
          </a:ln>
        </p:spPr>
      </p:pic>
      <p:sp>
        <p:nvSpPr>
          <p:cNvPr id="561" name="Google Shape;561;p41"/>
          <p:cNvSpPr txBox="1"/>
          <p:nvPr/>
        </p:nvSpPr>
        <p:spPr>
          <a:xfrm>
            <a:off x="389249" y="298655"/>
            <a:ext cx="8324080"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BLOCKCHAIN AND SUSTAINABILITY</a:t>
            </a:r>
            <a:endParaRPr sz="3755" dirty="0">
              <a:latin typeface="Calibri"/>
              <a:ea typeface="Calibri"/>
              <a:cs typeface="Calibri"/>
              <a:sym typeface="Calibri"/>
            </a:endParaRPr>
          </a:p>
        </p:txBody>
      </p:sp>
      <p:sp>
        <p:nvSpPr>
          <p:cNvPr id="562" name="Google Shape;562;p41"/>
          <p:cNvSpPr txBox="1">
            <a:spLocks noGrp="1"/>
          </p:cNvSpPr>
          <p:nvPr>
            <p:ph type="body" idx="1"/>
          </p:nvPr>
        </p:nvSpPr>
        <p:spPr>
          <a:xfrm>
            <a:off x="202559" y="1591492"/>
            <a:ext cx="4754667" cy="5170646"/>
          </a:xfrm>
          <a:prstGeom prst="rect">
            <a:avLst/>
          </a:prstGeom>
          <a:noFill/>
          <a:ln>
            <a:noFill/>
          </a:ln>
        </p:spPr>
        <p:txBody>
          <a:bodyPr spcFirstLastPara="1" wrap="square" lIns="0" tIns="0" rIns="0" bIns="0" anchor="t" anchorCtr="0">
            <a:spAutoFit/>
          </a:bodyPr>
          <a:lstStyle/>
          <a:p>
            <a:pPr indent="-419108">
              <a:buClr>
                <a:schemeClr val="dk1"/>
              </a:buClr>
              <a:buSzPts val="2200"/>
              <a:buChar char="●"/>
            </a:pPr>
            <a:r>
              <a:rPr lang="en-GB" sz="2400" b="0" dirty="0">
                <a:solidFill>
                  <a:schemeClr val="dk1"/>
                </a:solidFill>
                <a:latin typeface="Calibri"/>
                <a:ea typeface="Calibri"/>
                <a:cs typeface="Calibri"/>
                <a:sym typeface="Calibri"/>
              </a:rPr>
              <a:t>Consumers are concerned about </a:t>
            </a:r>
            <a:r>
              <a:rPr lang="en-GB" sz="2400" dirty="0">
                <a:solidFill>
                  <a:schemeClr val="dk1"/>
                </a:solidFill>
                <a:latin typeface="Calibri"/>
                <a:ea typeface="Calibri"/>
                <a:cs typeface="Calibri"/>
                <a:sym typeface="Calibri"/>
              </a:rPr>
              <a:t>environmental sustainability</a:t>
            </a:r>
            <a:r>
              <a:rPr lang="en-GB" sz="2400" b="0" dirty="0">
                <a:solidFill>
                  <a:schemeClr val="dk1"/>
                </a:solidFill>
                <a:latin typeface="Calibri"/>
                <a:ea typeface="Calibri"/>
                <a:cs typeface="Calibri"/>
                <a:sym typeface="Calibri"/>
              </a:rPr>
              <a:t> - carbon footprint, deforestation, depletion of natural resources</a:t>
            </a:r>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b="0" dirty="0">
                <a:solidFill>
                  <a:schemeClr val="dk1"/>
                </a:solidFill>
                <a:latin typeface="Calibri"/>
                <a:ea typeface="Calibri"/>
                <a:cs typeface="Calibri"/>
                <a:sym typeface="Calibri"/>
              </a:rPr>
              <a:t>Proliferation of certificates - a source of clarity or confusion?</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Consumer wariness of </a:t>
            </a:r>
            <a:r>
              <a:rPr lang="en-GB" sz="2400" dirty="0">
                <a:solidFill>
                  <a:schemeClr val="dk1"/>
                </a:solidFill>
                <a:latin typeface="Calibri"/>
                <a:ea typeface="Calibri"/>
                <a:cs typeface="Calibri"/>
                <a:sym typeface="Calibri"/>
              </a:rPr>
              <a:t>‘greenwashing’</a:t>
            </a:r>
            <a:endParaRPr sz="240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b="0" dirty="0">
                <a:solidFill>
                  <a:schemeClr val="dk1"/>
                </a:solidFill>
                <a:latin typeface="Calibri"/>
                <a:ea typeface="Calibri"/>
                <a:cs typeface="Calibri"/>
                <a:sym typeface="Calibri"/>
              </a:rPr>
              <a:t>Potential solution: include information on the blockchain about water usage, pesticide, travel miles, energy sources etc. </a:t>
            </a:r>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dirty="0">
                <a:solidFill>
                  <a:schemeClr val="dk1"/>
                </a:solidFill>
                <a:latin typeface="Calibri"/>
                <a:ea typeface="Calibri"/>
                <a:cs typeface="Calibri"/>
                <a:sym typeface="Calibri"/>
              </a:rPr>
              <a:t>Informed consumer decision-making</a:t>
            </a:r>
            <a:endParaRPr sz="2400" dirty="0">
              <a:solidFill>
                <a:schemeClr val="dk1"/>
              </a:solidFill>
              <a:latin typeface="Calibri"/>
              <a:ea typeface="Calibri"/>
              <a:cs typeface="Calibri"/>
              <a:sym typeface="Calibri"/>
            </a:endParaRPr>
          </a:p>
        </p:txBody>
      </p:sp>
      <p:pic>
        <p:nvPicPr>
          <p:cNvPr id="563" name="Google Shape;563;p41"/>
          <p:cNvPicPr preferRelativeResize="0"/>
          <p:nvPr/>
        </p:nvPicPr>
        <p:blipFill>
          <a:blip r:embed="rId4">
            <a:alphaModFix/>
          </a:blip>
          <a:stretch>
            <a:fillRect/>
          </a:stretch>
        </p:blipFill>
        <p:spPr>
          <a:xfrm>
            <a:off x="5397590" y="1591492"/>
            <a:ext cx="6478482" cy="431898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2"/>
          <p:cNvPicPr preferRelativeResize="0"/>
          <p:nvPr/>
        </p:nvPicPr>
        <p:blipFill rotWithShape="1">
          <a:blip r:embed="rId3">
            <a:alphaModFix/>
          </a:blip>
          <a:srcRect/>
          <a:stretch/>
        </p:blipFill>
        <p:spPr>
          <a:xfrm>
            <a:off x="0" y="-103480"/>
            <a:ext cx="12168188" cy="1332418"/>
          </a:xfrm>
          <a:prstGeom prst="rect">
            <a:avLst/>
          </a:prstGeom>
          <a:noFill/>
          <a:ln>
            <a:noFill/>
          </a:ln>
        </p:spPr>
      </p:pic>
      <p:sp>
        <p:nvSpPr>
          <p:cNvPr id="570" name="Google Shape;570;p42"/>
          <p:cNvSpPr txBox="1"/>
          <p:nvPr/>
        </p:nvSpPr>
        <p:spPr>
          <a:xfrm>
            <a:off x="303754" y="269827"/>
            <a:ext cx="8324080"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BLOCKCHAIN AND SUSTAINABILITY </a:t>
            </a:r>
            <a:endParaRPr sz="3755" dirty="0">
              <a:latin typeface="Calibri"/>
              <a:ea typeface="Calibri"/>
              <a:cs typeface="Calibri"/>
              <a:sym typeface="Calibri"/>
            </a:endParaRPr>
          </a:p>
        </p:txBody>
      </p:sp>
      <p:sp>
        <p:nvSpPr>
          <p:cNvPr id="571" name="Google Shape;571;p42"/>
          <p:cNvSpPr txBox="1">
            <a:spLocks noGrp="1"/>
          </p:cNvSpPr>
          <p:nvPr>
            <p:ph type="body" idx="1"/>
          </p:nvPr>
        </p:nvSpPr>
        <p:spPr>
          <a:xfrm>
            <a:off x="562764" y="1647783"/>
            <a:ext cx="7899918" cy="3693319"/>
          </a:xfrm>
          <a:prstGeom prst="rect">
            <a:avLst/>
          </a:prstGeom>
          <a:noFill/>
          <a:ln>
            <a:noFill/>
          </a:ln>
        </p:spPr>
        <p:txBody>
          <a:bodyPr spcFirstLastPara="1" wrap="square" lIns="0" tIns="0" rIns="0" bIns="0" anchor="t" anchorCtr="0">
            <a:spAutoFit/>
          </a:bodyPr>
          <a:lstStyle/>
          <a:p>
            <a:pPr indent="-419108">
              <a:buClr>
                <a:schemeClr val="dk1"/>
              </a:buClr>
              <a:buSzPts val="2200"/>
              <a:buChar char="●"/>
            </a:pPr>
            <a:r>
              <a:rPr lang="en-GB" sz="2400" b="0" dirty="0">
                <a:solidFill>
                  <a:schemeClr val="dk1"/>
                </a:solidFill>
                <a:latin typeface="Calibri"/>
                <a:ea typeface="Calibri"/>
                <a:cs typeface="Calibri"/>
                <a:sym typeface="Calibri"/>
              </a:rPr>
              <a:t>Consumers are also concerned about the </a:t>
            </a:r>
            <a:r>
              <a:rPr lang="en-GB" sz="2400" dirty="0">
                <a:solidFill>
                  <a:schemeClr val="dk1"/>
                </a:solidFill>
                <a:latin typeface="Calibri"/>
                <a:ea typeface="Calibri"/>
                <a:cs typeface="Calibri"/>
                <a:sym typeface="Calibri"/>
              </a:rPr>
              <a:t>social</a:t>
            </a:r>
            <a:r>
              <a:rPr lang="en-GB" sz="2400" b="0" dirty="0">
                <a:solidFill>
                  <a:schemeClr val="dk1"/>
                </a:solidFill>
                <a:latin typeface="Calibri"/>
                <a:ea typeface="Calibri"/>
                <a:cs typeface="Calibri"/>
                <a:sym typeface="Calibri"/>
              </a:rPr>
              <a:t> side of sustainability - modern slavery, poor working conditions, exploitative business models, gender inequality</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Demand for </a:t>
            </a:r>
            <a:r>
              <a:rPr lang="en-GB" sz="2400" dirty="0">
                <a:solidFill>
                  <a:schemeClr val="dk1"/>
                </a:solidFill>
                <a:latin typeface="Calibri"/>
                <a:ea typeface="Calibri"/>
                <a:cs typeface="Calibri"/>
                <a:sym typeface="Calibri"/>
              </a:rPr>
              <a:t>fairtrade</a:t>
            </a:r>
            <a:r>
              <a:rPr lang="en-GB" sz="2400" b="0" dirty="0">
                <a:solidFill>
                  <a:schemeClr val="dk1"/>
                </a:solidFill>
                <a:latin typeface="Calibri"/>
                <a:ea typeface="Calibri"/>
                <a:cs typeface="Calibri"/>
                <a:sym typeface="Calibri"/>
              </a:rPr>
              <a:t> products </a:t>
            </a:r>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b="0" dirty="0">
                <a:solidFill>
                  <a:schemeClr val="dk1"/>
                </a:solidFill>
                <a:latin typeface="Calibri"/>
                <a:ea typeface="Calibri"/>
                <a:cs typeface="Calibri"/>
                <a:sym typeface="Calibri"/>
              </a:rPr>
              <a:t>Potential solution: include information on the individual farmers/producers on the Blockchain, including wages, percentage of profit, working conditions</a:t>
            </a:r>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b="0" dirty="0">
                <a:solidFill>
                  <a:schemeClr val="dk1"/>
                </a:solidFill>
                <a:latin typeface="Calibri"/>
                <a:ea typeface="Calibri"/>
                <a:cs typeface="Calibri"/>
                <a:sym typeface="Calibri"/>
              </a:rPr>
              <a:t>Providing this information on the Blockchain is not only</a:t>
            </a:r>
            <a:r>
              <a:rPr lang="en-GB" sz="2400" dirty="0">
                <a:solidFill>
                  <a:schemeClr val="dk1"/>
                </a:solidFill>
                <a:latin typeface="Calibri"/>
                <a:ea typeface="Calibri"/>
                <a:cs typeface="Calibri"/>
                <a:sym typeface="Calibri"/>
              </a:rPr>
              <a:t> beneficial to the consumer</a:t>
            </a:r>
            <a:r>
              <a:rPr lang="en-GB" sz="2400" b="0" dirty="0">
                <a:solidFill>
                  <a:schemeClr val="dk1"/>
                </a:solidFill>
                <a:latin typeface="Calibri"/>
                <a:ea typeface="Calibri"/>
                <a:cs typeface="Calibri"/>
                <a:sym typeface="Calibri"/>
              </a:rPr>
              <a:t>, the </a:t>
            </a:r>
            <a:r>
              <a:rPr lang="en-GB" sz="2400" dirty="0">
                <a:solidFill>
                  <a:schemeClr val="dk1"/>
                </a:solidFill>
                <a:latin typeface="Calibri"/>
                <a:ea typeface="Calibri"/>
                <a:cs typeface="Calibri"/>
                <a:sym typeface="Calibri"/>
              </a:rPr>
              <a:t>transparenc</a:t>
            </a:r>
            <a:r>
              <a:rPr lang="en-GB" sz="2400" b="0" dirty="0">
                <a:solidFill>
                  <a:schemeClr val="dk1"/>
                </a:solidFill>
                <a:latin typeface="Calibri"/>
                <a:ea typeface="Calibri"/>
                <a:cs typeface="Calibri"/>
                <a:sym typeface="Calibri"/>
              </a:rPr>
              <a:t>y can allow local farmers to </a:t>
            </a:r>
            <a:r>
              <a:rPr lang="en-GB" sz="2400" dirty="0">
                <a:solidFill>
                  <a:schemeClr val="dk1"/>
                </a:solidFill>
                <a:latin typeface="Calibri"/>
                <a:ea typeface="Calibri"/>
                <a:cs typeface="Calibri"/>
                <a:sym typeface="Calibri"/>
              </a:rPr>
              <a:t>better negotiate a fair deal</a:t>
            </a:r>
            <a:r>
              <a:rPr lang="en-GB" sz="2400" b="0" dirty="0">
                <a:solidFill>
                  <a:schemeClr val="dk1"/>
                </a:solidFill>
                <a:latin typeface="Calibri"/>
                <a:ea typeface="Calibri"/>
                <a:cs typeface="Calibri"/>
                <a:sym typeface="Calibri"/>
              </a:rPr>
              <a:t> for themselves</a:t>
            </a:r>
            <a:endParaRPr sz="2400" b="0" dirty="0">
              <a:solidFill>
                <a:schemeClr val="dk1"/>
              </a:solidFill>
              <a:latin typeface="Calibri"/>
              <a:ea typeface="Calibri"/>
              <a:cs typeface="Calibri"/>
              <a:sym typeface="Calibri"/>
            </a:endParaRPr>
          </a:p>
        </p:txBody>
      </p:sp>
      <p:pic>
        <p:nvPicPr>
          <p:cNvPr id="572" name="Google Shape;572;p42"/>
          <p:cNvPicPr preferRelativeResize="0"/>
          <p:nvPr/>
        </p:nvPicPr>
        <p:blipFill rotWithShape="1">
          <a:blip r:embed="rId4">
            <a:alphaModFix/>
          </a:blip>
          <a:srcRect r="26583"/>
          <a:stretch/>
        </p:blipFill>
        <p:spPr>
          <a:xfrm>
            <a:off x="8747363" y="1647783"/>
            <a:ext cx="3062141" cy="438856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45"/>
          <p:cNvPicPr preferRelativeResize="0"/>
          <p:nvPr/>
        </p:nvPicPr>
        <p:blipFill>
          <a:blip r:embed="rId3">
            <a:alphaModFix/>
          </a:blip>
          <a:stretch>
            <a:fillRect/>
          </a:stretch>
        </p:blipFill>
        <p:spPr>
          <a:xfrm>
            <a:off x="6675718" y="-1"/>
            <a:ext cx="5492470" cy="6831107"/>
          </a:xfrm>
          <a:prstGeom prst="rect">
            <a:avLst/>
          </a:prstGeom>
          <a:noFill/>
          <a:ln>
            <a:noFill/>
          </a:ln>
        </p:spPr>
      </p:pic>
      <p:sp>
        <p:nvSpPr>
          <p:cNvPr id="579" name="Google Shape;579;p45"/>
          <p:cNvSpPr txBox="1"/>
          <p:nvPr/>
        </p:nvSpPr>
        <p:spPr>
          <a:xfrm>
            <a:off x="6988324" y="323583"/>
            <a:ext cx="5845359" cy="535905"/>
          </a:xfrm>
          <a:prstGeom prst="rect">
            <a:avLst/>
          </a:prstGeom>
          <a:noFill/>
          <a:ln>
            <a:noFill/>
          </a:ln>
        </p:spPr>
        <p:txBody>
          <a:bodyPr spcFirstLastPara="1" wrap="square" lIns="104034" tIns="52001" rIns="104034" bIns="52001" anchor="t" anchorCtr="0">
            <a:spAutoFit/>
          </a:bodyPr>
          <a:lstStyle/>
          <a:p>
            <a:r>
              <a:rPr lang="en-GB" sz="2800" dirty="0">
                <a:solidFill>
                  <a:schemeClr val="lt1"/>
                </a:solidFill>
                <a:latin typeface="Calibri"/>
                <a:ea typeface="Calibri"/>
                <a:cs typeface="Calibri"/>
                <a:sym typeface="Calibri"/>
              </a:rPr>
              <a:t>CASE STUDY: MOYEE COFFEE</a:t>
            </a:r>
            <a:endParaRPr sz="2800" dirty="0">
              <a:latin typeface="Calibri"/>
              <a:ea typeface="Calibri"/>
              <a:cs typeface="Calibri"/>
              <a:sym typeface="Calibri"/>
            </a:endParaRPr>
          </a:p>
        </p:txBody>
      </p:sp>
      <p:sp>
        <p:nvSpPr>
          <p:cNvPr id="580" name="Google Shape;580;p45"/>
          <p:cNvSpPr txBox="1">
            <a:spLocks noGrp="1"/>
          </p:cNvSpPr>
          <p:nvPr>
            <p:ph type="body" idx="1"/>
          </p:nvPr>
        </p:nvSpPr>
        <p:spPr>
          <a:xfrm>
            <a:off x="213045" y="371562"/>
            <a:ext cx="6230593" cy="7626652"/>
          </a:xfrm>
          <a:prstGeom prst="rect">
            <a:avLst/>
          </a:prstGeom>
          <a:noFill/>
          <a:ln>
            <a:noFill/>
          </a:ln>
        </p:spPr>
        <p:txBody>
          <a:bodyPr spcFirstLastPara="1" wrap="square" lIns="104034" tIns="52001" rIns="104034" bIns="52001" anchor="t" anchorCtr="0">
            <a:noAutofit/>
          </a:bodyPr>
          <a:lstStyle/>
          <a:p>
            <a:pPr indent="-419108">
              <a:spcBef>
                <a:spcPts val="0"/>
              </a:spcBef>
              <a:buSzPct val="100000"/>
              <a:buFont typeface="Calibri"/>
              <a:buChar char="●"/>
            </a:pPr>
            <a:r>
              <a:rPr lang="en-GB" sz="2200" dirty="0"/>
              <a:t>Challenges in the coffee industry:</a:t>
            </a:r>
            <a:endParaRPr sz="2200" dirty="0"/>
          </a:p>
          <a:p>
            <a:pPr indent="-419108">
              <a:spcBef>
                <a:spcPts val="0"/>
              </a:spcBef>
              <a:buSzPct val="100000"/>
              <a:buFont typeface="Open Sans"/>
              <a:buChar char="-"/>
            </a:pPr>
            <a:r>
              <a:rPr lang="en-GB" sz="2200" dirty="0"/>
              <a:t>‘Big Coffee’, </a:t>
            </a:r>
            <a:r>
              <a:rPr lang="en-GB" sz="2200" b="1" dirty="0"/>
              <a:t>uneven distribution of profits</a:t>
            </a:r>
            <a:r>
              <a:rPr lang="en-GB" sz="2200" dirty="0"/>
              <a:t> - only 10% of coffee value remains in country of origin</a:t>
            </a:r>
            <a:endParaRPr sz="2200" dirty="0"/>
          </a:p>
          <a:p>
            <a:pPr indent="-419108">
              <a:spcBef>
                <a:spcPts val="0"/>
              </a:spcBef>
              <a:buSzPct val="100000"/>
              <a:buFont typeface="Open Sans"/>
              <a:buChar char="-"/>
            </a:pPr>
            <a:r>
              <a:rPr lang="en-GB" sz="2200" b="1" dirty="0"/>
              <a:t>Poverty</a:t>
            </a:r>
            <a:r>
              <a:rPr lang="en-GB" sz="2200" dirty="0"/>
              <a:t> - 90% of coffee farmers earn less than €2 a day</a:t>
            </a:r>
            <a:endParaRPr sz="2200" dirty="0"/>
          </a:p>
          <a:p>
            <a:pPr indent="-419108">
              <a:spcBef>
                <a:spcPts val="0"/>
              </a:spcBef>
              <a:buSzPct val="100000"/>
              <a:buFont typeface="Open Sans"/>
              <a:buChar char="-"/>
            </a:pPr>
            <a:r>
              <a:rPr lang="en-GB" sz="2200" b="1" dirty="0"/>
              <a:t>Environmental impact</a:t>
            </a:r>
            <a:r>
              <a:rPr lang="en-GB" sz="2200" dirty="0"/>
              <a:t> - habitat destruction and deforestation</a:t>
            </a:r>
            <a:endParaRPr sz="2200" dirty="0"/>
          </a:p>
          <a:p>
            <a:pPr indent="-419108">
              <a:spcBef>
                <a:spcPts val="0"/>
              </a:spcBef>
              <a:buSzPct val="100000"/>
              <a:buFont typeface="Open Sans"/>
              <a:buChar char="●"/>
            </a:pPr>
            <a:r>
              <a:rPr lang="en-GB" sz="2200" b="1" dirty="0" err="1"/>
              <a:t>Moyee’s</a:t>
            </a:r>
            <a:r>
              <a:rPr lang="en-GB" sz="2200" b="1" dirty="0"/>
              <a:t> approach</a:t>
            </a:r>
            <a:r>
              <a:rPr lang="en-GB" sz="2200" dirty="0"/>
              <a:t>: “Radically good coffee with a radical impact”</a:t>
            </a:r>
            <a:endParaRPr sz="2200" dirty="0"/>
          </a:p>
          <a:p>
            <a:pPr indent="-419108">
              <a:spcBef>
                <a:spcPts val="0"/>
              </a:spcBef>
              <a:buSzPct val="100000"/>
              <a:buFont typeface="Open Sans"/>
              <a:buChar char="●"/>
            </a:pPr>
            <a:r>
              <a:rPr lang="en-GB" sz="2200" b="1" dirty="0"/>
              <a:t>‘</a:t>
            </a:r>
            <a:r>
              <a:rPr lang="en-GB" sz="2200" b="1" dirty="0" err="1"/>
              <a:t>FairChain</a:t>
            </a:r>
            <a:r>
              <a:rPr lang="en-GB" sz="2200" b="1" dirty="0"/>
              <a:t>’ </a:t>
            </a:r>
            <a:r>
              <a:rPr lang="en-GB" sz="2200" dirty="0"/>
              <a:t>business model: share more of the value from coffee with coffee growing countries</a:t>
            </a:r>
            <a:endParaRPr sz="2200" dirty="0"/>
          </a:p>
          <a:p>
            <a:pPr indent="-419108">
              <a:spcBef>
                <a:spcPts val="0"/>
              </a:spcBef>
              <a:buSzPct val="100000"/>
              <a:buFont typeface="Calibri"/>
              <a:buChar char="-"/>
            </a:pPr>
            <a:r>
              <a:rPr lang="en-GB" sz="2200" dirty="0"/>
              <a:t>Key: roasting, packaging and branding coffee in country of origin</a:t>
            </a:r>
            <a:endParaRPr sz="2200" dirty="0"/>
          </a:p>
          <a:p>
            <a:pPr indent="-419108">
              <a:spcBef>
                <a:spcPts val="0"/>
              </a:spcBef>
              <a:buSzPct val="100000"/>
              <a:buFont typeface="Open Sans"/>
              <a:buChar char="●"/>
            </a:pPr>
            <a:r>
              <a:rPr lang="en-GB" sz="2200" dirty="0"/>
              <a:t>Focus on </a:t>
            </a:r>
            <a:r>
              <a:rPr lang="en-GB" sz="2200" b="1" dirty="0"/>
              <a:t>social and environmental sustainability</a:t>
            </a:r>
            <a:r>
              <a:rPr lang="en-GB" sz="2200" dirty="0"/>
              <a:t> - helping coffee farmers earn a liveable wage and contribute to reforestation in coffee producing countries</a:t>
            </a:r>
            <a:endParaRPr sz="2200" dirty="0"/>
          </a:p>
          <a:p>
            <a:pPr indent="-419108">
              <a:spcBef>
                <a:spcPts val="0"/>
              </a:spcBef>
              <a:buSzPct val="100000"/>
              <a:buFont typeface="Calibri"/>
              <a:buChar char="●"/>
            </a:pPr>
            <a:r>
              <a:rPr lang="en-GB" sz="2200" b="1" dirty="0"/>
              <a:t>Blockchain technology is central to Moyer’s business model and brand identity</a:t>
            </a:r>
            <a:endParaRPr sz="2200" b="1" dirty="0"/>
          </a:p>
          <a:p>
            <a:pPr marL="231232" indent="0">
              <a:spcBef>
                <a:spcPts val="0"/>
              </a:spcBef>
              <a:buSzPct val="100000"/>
            </a:pPr>
            <a:r>
              <a:rPr lang="en-GB" sz="2200" dirty="0">
                <a:latin typeface="Open Sans"/>
                <a:ea typeface="Open Sans"/>
                <a:cs typeface="Open Sans"/>
                <a:sym typeface="Open Sans"/>
              </a:rPr>
              <a:t> </a:t>
            </a:r>
            <a:endParaRPr sz="2200" dirty="0">
              <a:latin typeface="Open Sans"/>
              <a:ea typeface="Open Sans"/>
              <a:cs typeface="Open Sans"/>
              <a:sym typeface="Open Sans"/>
            </a:endParaRPr>
          </a:p>
        </p:txBody>
      </p:sp>
      <p:pic>
        <p:nvPicPr>
          <p:cNvPr id="581" name="Google Shape;581;p45"/>
          <p:cNvPicPr preferRelativeResize="0"/>
          <p:nvPr/>
        </p:nvPicPr>
        <p:blipFill rotWithShape="1">
          <a:blip r:embed="rId4">
            <a:alphaModFix/>
          </a:blip>
          <a:srcRect l="2940" t="5419"/>
          <a:stretch/>
        </p:blipFill>
        <p:spPr>
          <a:xfrm>
            <a:off x="6675719" y="1346016"/>
            <a:ext cx="5492470" cy="3943160"/>
          </a:xfrm>
          <a:prstGeom prst="rect">
            <a:avLst/>
          </a:prstGeom>
          <a:noFill/>
          <a:ln>
            <a:noFill/>
          </a:ln>
        </p:spPr>
      </p:pic>
      <p:sp>
        <p:nvSpPr>
          <p:cNvPr id="582" name="Google Shape;582;p45"/>
          <p:cNvSpPr txBox="1"/>
          <p:nvPr/>
        </p:nvSpPr>
        <p:spPr>
          <a:xfrm>
            <a:off x="10665429" y="7268258"/>
            <a:ext cx="1289714" cy="249203"/>
          </a:xfrm>
          <a:prstGeom prst="rect">
            <a:avLst/>
          </a:prstGeom>
          <a:noFill/>
          <a:ln>
            <a:noFill/>
          </a:ln>
        </p:spPr>
        <p:txBody>
          <a:bodyPr spcFirstLastPara="1" wrap="square" lIns="104034" tIns="104034" rIns="104034" bIns="104034" anchor="t" anchorCtr="0">
            <a:noAutofit/>
          </a:bodyPr>
          <a:lstStyle/>
          <a:p>
            <a:r>
              <a:rPr lang="en-GB" sz="683">
                <a:latin typeface="Calibri"/>
                <a:ea typeface="Calibri"/>
                <a:cs typeface="Calibri"/>
                <a:sym typeface="Calibri"/>
              </a:rPr>
              <a:t>Source: </a:t>
            </a:r>
            <a:r>
              <a:rPr lang="en-GB" sz="683" u="sng">
                <a:solidFill>
                  <a:schemeClr val="hlink"/>
                </a:solidFill>
                <a:latin typeface="Calibri"/>
                <a:ea typeface="Calibri"/>
                <a:cs typeface="Calibri"/>
                <a:sym typeface="Calibri"/>
                <a:hlinkClick r:id="rId5"/>
              </a:rPr>
              <a:t>Moyee Coffee</a:t>
            </a:r>
            <a:endParaRPr sz="683">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g1e57d31ba4a_0_24"/>
          <p:cNvPicPr preferRelativeResize="0"/>
          <p:nvPr/>
        </p:nvPicPr>
        <p:blipFill>
          <a:blip r:embed="rId3">
            <a:alphaModFix/>
          </a:blip>
          <a:stretch>
            <a:fillRect/>
          </a:stretch>
        </p:blipFill>
        <p:spPr>
          <a:xfrm>
            <a:off x="1" y="-865210"/>
            <a:ext cx="6206931" cy="8605887"/>
          </a:xfrm>
          <a:prstGeom prst="rect">
            <a:avLst/>
          </a:prstGeom>
          <a:noFill/>
          <a:ln>
            <a:noFill/>
          </a:ln>
        </p:spPr>
      </p:pic>
      <p:sp>
        <p:nvSpPr>
          <p:cNvPr id="589" name="Google Shape;589;g1e57d31ba4a_0_24"/>
          <p:cNvSpPr txBox="1"/>
          <p:nvPr/>
        </p:nvSpPr>
        <p:spPr>
          <a:xfrm>
            <a:off x="6109783" y="-124484"/>
            <a:ext cx="5845359" cy="595280"/>
          </a:xfrm>
          <a:prstGeom prst="rect">
            <a:avLst/>
          </a:prstGeom>
          <a:noFill/>
          <a:ln>
            <a:noFill/>
          </a:ln>
        </p:spPr>
        <p:txBody>
          <a:bodyPr spcFirstLastPara="1" wrap="square" lIns="104034" tIns="52001" rIns="104034" bIns="52001" anchor="t" anchorCtr="0">
            <a:spAutoFit/>
          </a:bodyPr>
          <a:lstStyle/>
          <a:p>
            <a:r>
              <a:rPr lang="en-GB" sz="3186">
                <a:solidFill>
                  <a:schemeClr val="lt1"/>
                </a:solidFill>
                <a:latin typeface="Open Sans"/>
                <a:ea typeface="Open Sans"/>
                <a:cs typeface="Open Sans"/>
                <a:sym typeface="Open Sans"/>
              </a:rPr>
              <a:t>CASE STUDY: MOYEE COFFEE</a:t>
            </a:r>
            <a:endParaRPr sz="1593"/>
          </a:p>
        </p:txBody>
      </p:sp>
      <p:sp>
        <p:nvSpPr>
          <p:cNvPr id="590" name="Google Shape;590;g1e57d31ba4a_0_24"/>
          <p:cNvSpPr txBox="1">
            <a:spLocks noGrp="1"/>
          </p:cNvSpPr>
          <p:nvPr>
            <p:ph type="body" idx="1"/>
          </p:nvPr>
        </p:nvSpPr>
        <p:spPr>
          <a:xfrm>
            <a:off x="6679536" y="167391"/>
            <a:ext cx="5301295" cy="6879724"/>
          </a:xfrm>
          <a:prstGeom prst="rect">
            <a:avLst/>
          </a:prstGeom>
          <a:noFill/>
          <a:ln>
            <a:noFill/>
          </a:ln>
        </p:spPr>
        <p:txBody>
          <a:bodyPr spcFirstLastPara="1" wrap="square" lIns="104034" tIns="52001" rIns="104034" bIns="52001" anchor="t" anchorCtr="0">
            <a:normAutofit/>
          </a:bodyPr>
          <a:lstStyle/>
          <a:p>
            <a:pPr marL="0" indent="0">
              <a:spcBef>
                <a:spcPts val="0"/>
              </a:spcBef>
            </a:pPr>
            <a:r>
              <a:rPr lang="en-GB" sz="2504" b="1" dirty="0"/>
              <a:t>Uses of Blockchain within </a:t>
            </a:r>
            <a:r>
              <a:rPr lang="en-GB" sz="2504" b="1" dirty="0" err="1"/>
              <a:t>Moyee</a:t>
            </a:r>
            <a:r>
              <a:rPr lang="en-GB" sz="2504" b="1" dirty="0"/>
              <a:t> Coffee:</a:t>
            </a:r>
            <a:endParaRPr sz="2504" b="1" dirty="0"/>
          </a:p>
          <a:p>
            <a:pPr marL="0" indent="0">
              <a:spcBef>
                <a:spcPts val="0"/>
              </a:spcBef>
            </a:pPr>
            <a:endParaRPr dirty="0">
              <a:latin typeface="Open Sans"/>
              <a:ea typeface="Open Sans"/>
              <a:cs typeface="Open Sans"/>
              <a:sym typeface="Open Sans"/>
            </a:endParaRPr>
          </a:p>
          <a:p>
            <a:pPr indent="-419108">
              <a:spcBef>
                <a:spcPts val="0"/>
              </a:spcBef>
              <a:buSzPts val="2200"/>
              <a:buFont typeface="Calibri"/>
              <a:buChar char="●"/>
            </a:pPr>
            <a:r>
              <a:rPr lang="en-GB" sz="2504" dirty="0"/>
              <a:t>End to end digitalised coffee value chain - </a:t>
            </a:r>
            <a:r>
              <a:rPr lang="en-GB" sz="2504" b="1" dirty="0"/>
              <a:t>100% transparency</a:t>
            </a:r>
            <a:endParaRPr sz="2504" b="1" dirty="0"/>
          </a:p>
          <a:p>
            <a:pPr indent="-419108">
              <a:spcBef>
                <a:spcPts val="0"/>
              </a:spcBef>
              <a:buSzPts val="2200"/>
              <a:buFont typeface="Calibri"/>
              <a:buChar char="●"/>
            </a:pPr>
            <a:r>
              <a:rPr lang="en-GB" sz="2504" dirty="0" err="1"/>
              <a:t>Moyee’s</a:t>
            </a:r>
            <a:r>
              <a:rPr lang="en-GB" sz="2504" dirty="0"/>
              <a:t> farmers are given mobile wallets, tap cards, unique ID numbers and barcodes - paid digitally</a:t>
            </a:r>
            <a:endParaRPr sz="2504" dirty="0"/>
          </a:p>
          <a:p>
            <a:pPr indent="-419108">
              <a:spcBef>
                <a:spcPts val="0"/>
              </a:spcBef>
              <a:buSzPts val="2200"/>
              <a:buFont typeface="Calibri"/>
              <a:buChar char="●"/>
            </a:pPr>
            <a:r>
              <a:rPr lang="en-GB" sz="2504" dirty="0"/>
              <a:t>Geo-tagging farms and washing station to prove location</a:t>
            </a:r>
            <a:endParaRPr sz="2504" dirty="0"/>
          </a:p>
          <a:p>
            <a:pPr indent="-419108">
              <a:spcBef>
                <a:spcPts val="0"/>
              </a:spcBef>
              <a:buSzPts val="2200"/>
              <a:buFont typeface="Calibri"/>
              <a:buChar char="●"/>
            </a:pPr>
            <a:r>
              <a:rPr lang="en-GB" sz="2504" b="1" dirty="0"/>
              <a:t>QR codes </a:t>
            </a:r>
            <a:r>
              <a:rPr lang="en-GB" sz="2504" dirty="0"/>
              <a:t>on the side coffee bags - consumers can scan with mobile phones and access information about the farmers and other supply chain actors, including who gets paid what </a:t>
            </a:r>
            <a:endParaRPr sz="2504" dirty="0"/>
          </a:p>
        </p:txBody>
      </p:sp>
      <p:pic>
        <p:nvPicPr>
          <p:cNvPr id="591" name="Google Shape;591;g1e57d31ba4a_0_24"/>
          <p:cNvPicPr preferRelativeResize="0"/>
          <p:nvPr/>
        </p:nvPicPr>
        <p:blipFill>
          <a:blip r:embed="rId4">
            <a:alphaModFix/>
          </a:blip>
          <a:stretch>
            <a:fillRect/>
          </a:stretch>
        </p:blipFill>
        <p:spPr>
          <a:xfrm>
            <a:off x="2" y="1454261"/>
            <a:ext cx="6206933" cy="4137973"/>
          </a:xfrm>
          <a:prstGeom prst="rect">
            <a:avLst/>
          </a:prstGeom>
          <a:noFill/>
          <a:ln>
            <a:noFill/>
          </a:ln>
        </p:spPr>
      </p:pic>
      <p:sp>
        <p:nvSpPr>
          <p:cNvPr id="592" name="Google Shape;592;g1e57d31ba4a_0_24"/>
          <p:cNvSpPr txBox="1"/>
          <p:nvPr/>
        </p:nvSpPr>
        <p:spPr>
          <a:xfrm>
            <a:off x="126422" y="228188"/>
            <a:ext cx="5957672"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CASE STUDY: MOYEE COFFEE</a:t>
            </a:r>
            <a:endParaRPr sz="3755" dirty="0">
              <a:latin typeface="Calibri"/>
              <a:ea typeface="Calibri"/>
              <a:cs typeface="Calibri"/>
              <a:sym typeface="Calibri"/>
            </a:endParaRPr>
          </a:p>
        </p:txBody>
      </p:sp>
      <p:sp>
        <p:nvSpPr>
          <p:cNvPr id="593" name="Google Shape;593;g1e57d31ba4a_0_24"/>
          <p:cNvSpPr txBox="1"/>
          <p:nvPr/>
        </p:nvSpPr>
        <p:spPr>
          <a:xfrm>
            <a:off x="10936138" y="7300745"/>
            <a:ext cx="1019003" cy="271052"/>
          </a:xfrm>
          <a:prstGeom prst="rect">
            <a:avLst/>
          </a:prstGeom>
          <a:noFill/>
          <a:ln>
            <a:noFill/>
          </a:ln>
        </p:spPr>
        <p:txBody>
          <a:bodyPr spcFirstLastPara="1" wrap="square" lIns="104034" tIns="104034" rIns="104034" bIns="104034" anchor="t" anchorCtr="0">
            <a:noAutofit/>
          </a:bodyPr>
          <a:lstStyle/>
          <a:p>
            <a:r>
              <a:rPr lang="en-GB" sz="683">
                <a:latin typeface="Calibri"/>
                <a:ea typeface="Calibri"/>
                <a:cs typeface="Calibri"/>
                <a:sym typeface="Calibri"/>
              </a:rPr>
              <a:t>Source: </a:t>
            </a:r>
            <a:r>
              <a:rPr lang="en-GB" sz="683" u="sng">
                <a:solidFill>
                  <a:schemeClr val="hlink"/>
                </a:solidFill>
                <a:latin typeface="Calibri"/>
                <a:ea typeface="Calibri"/>
                <a:cs typeface="Calibri"/>
                <a:sym typeface="Calibri"/>
                <a:hlinkClick r:id="rId5"/>
              </a:rPr>
              <a:t>Moyee Coffee</a:t>
            </a:r>
            <a:endParaRPr sz="683">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275c4de7356_0_9"/>
          <p:cNvSpPr txBox="1">
            <a:spLocks noGrp="1"/>
          </p:cNvSpPr>
          <p:nvPr>
            <p:ph type="body" idx="1"/>
          </p:nvPr>
        </p:nvSpPr>
        <p:spPr>
          <a:xfrm>
            <a:off x="395729" y="164717"/>
            <a:ext cx="5383518" cy="4783343"/>
          </a:xfrm>
          <a:prstGeom prst="rect">
            <a:avLst/>
          </a:prstGeom>
        </p:spPr>
        <p:txBody>
          <a:bodyPr spcFirstLastPara="1" wrap="square" lIns="104034" tIns="52001" rIns="104034" bIns="52001" anchor="t" anchorCtr="0">
            <a:noAutofit/>
          </a:bodyPr>
          <a:lstStyle/>
          <a:p>
            <a:pPr indent="-419108">
              <a:lnSpc>
                <a:spcPct val="120000"/>
              </a:lnSpc>
              <a:buSzPts val="2200"/>
              <a:buChar char="●"/>
            </a:pPr>
            <a:r>
              <a:rPr lang="en-GB" sz="2500" dirty="0"/>
              <a:t>Additionally, consumers receive a digital token worth 50c upon purchasing </a:t>
            </a:r>
            <a:r>
              <a:rPr lang="en-GB" sz="2500" dirty="0" err="1"/>
              <a:t>Moyee</a:t>
            </a:r>
            <a:r>
              <a:rPr lang="en-GB" sz="2500" dirty="0"/>
              <a:t> Coffee</a:t>
            </a:r>
          </a:p>
          <a:p>
            <a:pPr indent="-419108">
              <a:lnSpc>
                <a:spcPct val="120000"/>
              </a:lnSpc>
              <a:spcBef>
                <a:spcPts val="0"/>
              </a:spcBef>
              <a:buSzPts val="2200"/>
              <a:buChar char="●"/>
            </a:pPr>
            <a:r>
              <a:rPr lang="en-GB" sz="2500" dirty="0"/>
              <a:t>Consumers can either:</a:t>
            </a:r>
            <a:endParaRPr sz="2500" dirty="0"/>
          </a:p>
          <a:p>
            <a:pPr indent="-419108">
              <a:lnSpc>
                <a:spcPct val="120000"/>
              </a:lnSpc>
              <a:spcBef>
                <a:spcPts val="0"/>
              </a:spcBef>
              <a:buSzPts val="2200"/>
              <a:buChar char="-"/>
            </a:pPr>
            <a:r>
              <a:rPr lang="en-GB" sz="2500" dirty="0"/>
              <a:t>Keep the token and get money back off their next purchase</a:t>
            </a:r>
            <a:endParaRPr sz="2500" dirty="0"/>
          </a:p>
          <a:p>
            <a:pPr indent="-419108">
              <a:lnSpc>
                <a:spcPct val="120000"/>
              </a:lnSpc>
              <a:spcBef>
                <a:spcPts val="0"/>
              </a:spcBef>
              <a:buSzPts val="2200"/>
              <a:buChar char="-"/>
            </a:pPr>
            <a:r>
              <a:rPr lang="en-GB" sz="2500" dirty="0"/>
              <a:t>Use the token to tip the farmer </a:t>
            </a:r>
            <a:endParaRPr sz="2500" dirty="0"/>
          </a:p>
          <a:p>
            <a:pPr indent="-419108">
              <a:lnSpc>
                <a:spcPct val="120000"/>
              </a:lnSpc>
              <a:spcBef>
                <a:spcPts val="0"/>
              </a:spcBef>
              <a:buSzPts val="2200"/>
              <a:buChar char="-"/>
            </a:pPr>
            <a:r>
              <a:rPr lang="en-GB" sz="2500" dirty="0"/>
              <a:t>Help fund social projects in coffee-growing communities</a:t>
            </a:r>
            <a:endParaRPr sz="2500" dirty="0"/>
          </a:p>
          <a:p>
            <a:pPr indent="-419108">
              <a:lnSpc>
                <a:spcPct val="120000"/>
              </a:lnSpc>
              <a:buSzPts val="2200"/>
              <a:buChar char="●"/>
            </a:pPr>
            <a:r>
              <a:rPr lang="en-GB" sz="2500" dirty="0"/>
              <a:t>Digital payments are traceable - Blockchain helps to make farmers bankable, access Blockchain-powered microloans  </a:t>
            </a:r>
            <a:endParaRPr sz="2500" dirty="0"/>
          </a:p>
        </p:txBody>
      </p:sp>
      <p:sp>
        <p:nvSpPr>
          <p:cNvPr id="600" name="Google Shape;600;g275c4de7356_0_9"/>
          <p:cNvSpPr txBox="1">
            <a:spLocks noGrp="1"/>
          </p:cNvSpPr>
          <p:nvPr>
            <p:ph type="sldNum" idx="12"/>
          </p:nvPr>
        </p:nvSpPr>
        <p:spPr>
          <a:xfrm>
            <a:off x="8593241" y="7127326"/>
            <a:ext cx="2738507" cy="457101"/>
          </a:xfrm>
          <a:prstGeom prst="rect">
            <a:avLst/>
          </a:prstGeom>
        </p:spPr>
        <p:txBody>
          <a:bodyPr spcFirstLastPara="1" wrap="square" lIns="104034" tIns="52001" rIns="104034" bIns="52001" anchor="ctr" anchorCtr="0">
            <a:noAutofit/>
          </a:bodyPr>
          <a:lstStyle/>
          <a:p>
            <a:fld id="{00000000-1234-1234-1234-123412341234}" type="slidenum">
              <a:rPr lang="en-GB"/>
              <a:pPr/>
              <a:t>47</a:t>
            </a:fld>
            <a:endParaRPr/>
          </a:p>
        </p:txBody>
      </p:sp>
      <p:pic>
        <p:nvPicPr>
          <p:cNvPr id="601" name="Google Shape;601;g275c4de7356_0_9"/>
          <p:cNvPicPr preferRelativeResize="0"/>
          <p:nvPr/>
        </p:nvPicPr>
        <p:blipFill>
          <a:blip r:embed="rId3">
            <a:alphaModFix/>
          </a:blip>
          <a:stretch>
            <a:fillRect/>
          </a:stretch>
        </p:blipFill>
        <p:spPr>
          <a:xfrm>
            <a:off x="5961257" y="-865210"/>
            <a:ext cx="6206931" cy="8605887"/>
          </a:xfrm>
          <a:prstGeom prst="rect">
            <a:avLst/>
          </a:prstGeom>
          <a:noFill/>
          <a:ln>
            <a:noFill/>
          </a:ln>
        </p:spPr>
      </p:pic>
      <p:sp>
        <p:nvSpPr>
          <p:cNvPr id="602" name="Google Shape;602;g275c4de7356_0_9"/>
          <p:cNvSpPr txBox="1"/>
          <p:nvPr/>
        </p:nvSpPr>
        <p:spPr>
          <a:xfrm>
            <a:off x="6166457" y="164717"/>
            <a:ext cx="5926948"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CASE STUDY: MOYEE COFFEE</a:t>
            </a:r>
            <a:endParaRPr sz="3755" dirty="0">
              <a:latin typeface="Calibri"/>
              <a:ea typeface="Calibri"/>
              <a:cs typeface="Calibri"/>
              <a:sym typeface="Calibri"/>
            </a:endParaRPr>
          </a:p>
        </p:txBody>
      </p:sp>
      <p:pic>
        <p:nvPicPr>
          <p:cNvPr id="603" name="Google Shape;603;g275c4de7356_0_9"/>
          <p:cNvPicPr preferRelativeResize="0"/>
          <p:nvPr/>
        </p:nvPicPr>
        <p:blipFill>
          <a:blip r:embed="rId4">
            <a:alphaModFix/>
          </a:blip>
          <a:stretch>
            <a:fillRect/>
          </a:stretch>
        </p:blipFill>
        <p:spPr>
          <a:xfrm>
            <a:off x="5961256" y="1369244"/>
            <a:ext cx="6206929" cy="4136978"/>
          </a:xfrm>
          <a:prstGeom prst="rect">
            <a:avLst/>
          </a:prstGeom>
          <a:noFill/>
          <a:ln>
            <a:noFill/>
          </a:ln>
        </p:spPr>
      </p:pic>
      <p:sp>
        <p:nvSpPr>
          <p:cNvPr id="604" name="Google Shape;604;g275c4de7356_0_9"/>
          <p:cNvSpPr txBox="1"/>
          <p:nvPr/>
        </p:nvSpPr>
        <p:spPr>
          <a:xfrm>
            <a:off x="10741102" y="7127326"/>
            <a:ext cx="1224851" cy="315255"/>
          </a:xfrm>
          <a:prstGeom prst="rect">
            <a:avLst/>
          </a:prstGeom>
          <a:noFill/>
          <a:ln>
            <a:noFill/>
          </a:ln>
        </p:spPr>
        <p:txBody>
          <a:bodyPr spcFirstLastPara="1" wrap="square" lIns="104034" tIns="104034" rIns="104034" bIns="104034" anchor="t" anchorCtr="0">
            <a:spAutoFit/>
          </a:bodyPr>
          <a:lstStyle/>
          <a:p>
            <a:r>
              <a:rPr lang="en-GB" sz="683">
                <a:solidFill>
                  <a:schemeClr val="dk1"/>
                </a:solidFill>
                <a:latin typeface="Calibri"/>
                <a:ea typeface="Calibri"/>
                <a:cs typeface="Calibri"/>
                <a:sym typeface="Calibri"/>
              </a:rPr>
              <a:t>Source: </a:t>
            </a:r>
            <a:r>
              <a:rPr lang="en-GB" sz="683" u="sng">
                <a:solidFill>
                  <a:schemeClr val="hlink"/>
                </a:solidFill>
                <a:latin typeface="Calibri"/>
                <a:ea typeface="Calibri"/>
                <a:cs typeface="Calibri"/>
                <a:sym typeface="Calibri"/>
                <a:hlinkClick r:id="rId5"/>
              </a:rPr>
              <a:t>Moyee Coffee</a:t>
            </a:r>
            <a:endParaRPr sz="1593"/>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g275c4de7356_0_61"/>
          <p:cNvSpPr txBox="1">
            <a:spLocks noGrp="1"/>
          </p:cNvSpPr>
          <p:nvPr>
            <p:ph type="title"/>
          </p:nvPr>
        </p:nvSpPr>
        <p:spPr>
          <a:xfrm>
            <a:off x="65740" y="1461395"/>
            <a:ext cx="11929036" cy="2312171"/>
          </a:xfrm>
          <a:prstGeom prst="rect">
            <a:avLst/>
          </a:prstGeom>
        </p:spPr>
        <p:txBody>
          <a:bodyPr spcFirstLastPara="1" wrap="square" lIns="0" tIns="0" rIns="0" bIns="0" anchor="t" anchorCtr="0">
            <a:spAutoFit/>
          </a:bodyPr>
          <a:lstStyle/>
          <a:p>
            <a:pPr marL="520273" indent="-419108">
              <a:buClr>
                <a:schemeClr val="dk1"/>
              </a:buClr>
              <a:buSzPts val="2200"/>
              <a:buFont typeface="Calibri"/>
              <a:buChar char="●"/>
            </a:pPr>
            <a:r>
              <a:rPr lang="en-GB" sz="2504" b="0" dirty="0">
                <a:solidFill>
                  <a:schemeClr val="dk1"/>
                </a:solidFill>
                <a:latin typeface="Calibri"/>
                <a:ea typeface="Calibri"/>
                <a:cs typeface="Calibri"/>
                <a:sym typeface="Calibri"/>
              </a:rPr>
              <a:t>So far, this module has focused primarily on how to use Blockchain technology within the agrifood sector and the potential advantages associated with this technology</a:t>
            </a:r>
            <a:endParaRPr sz="2504" b="0" dirty="0">
              <a:solidFill>
                <a:schemeClr val="dk1"/>
              </a:solidFill>
              <a:latin typeface="Calibri"/>
              <a:ea typeface="Calibri"/>
              <a:cs typeface="Calibri"/>
              <a:sym typeface="Calibri"/>
            </a:endParaRPr>
          </a:p>
          <a:p>
            <a:pPr marL="520273"/>
            <a:endParaRPr sz="2504" b="0" dirty="0">
              <a:solidFill>
                <a:schemeClr val="dk1"/>
              </a:solidFill>
              <a:latin typeface="Calibri"/>
              <a:ea typeface="Calibri"/>
              <a:cs typeface="Calibri"/>
              <a:sym typeface="Calibri"/>
            </a:endParaRPr>
          </a:p>
          <a:p>
            <a:pPr marL="520273" indent="-419108">
              <a:buClr>
                <a:schemeClr val="dk1"/>
              </a:buClr>
              <a:buSzPts val="2200"/>
              <a:buFont typeface="Calibri"/>
              <a:buChar char="●"/>
            </a:pPr>
            <a:r>
              <a:rPr lang="en-GB" sz="2504" b="0" dirty="0">
                <a:solidFill>
                  <a:schemeClr val="dk1"/>
                </a:solidFill>
                <a:latin typeface="Calibri"/>
                <a:ea typeface="Calibri"/>
                <a:cs typeface="Calibri"/>
                <a:sym typeface="Calibri"/>
              </a:rPr>
              <a:t>However, it is also important to bear in mind that Blockchain technology also has certain limitations and disadvantages - crucially, </a:t>
            </a:r>
            <a:r>
              <a:rPr lang="en-GB" sz="2504" dirty="0">
                <a:solidFill>
                  <a:schemeClr val="dk1"/>
                </a:solidFill>
                <a:latin typeface="Calibri"/>
                <a:ea typeface="Calibri"/>
                <a:cs typeface="Calibri"/>
                <a:sym typeface="Calibri"/>
              </a:rPr>
              <a:t>Blockchain is not a universally applicable solution</a:t>
            </a:r>
            <a:endParaRPr sz="2504" dirty="0">
              <a:solidFill>
                <a:schemeClr val="dk1"/>
              </a:solidFill>
              <a:latin typeface="Calibri"/>
              <a:ea typeface="Calibri"/>
              <a:cs typeface="Calibri"/>
              <a:sym typeface="Calibri"/>
            </a:endParaRPr>
          </a:p>
        </p:txBody>
      </p:sp>
      <p:pic>
        <p:nvPicPr>
          <p:cNvPr id="611" name="Google Shape;611;g275c4de7356_0_61"/>
          <p:cNvPicPr preferRelativeResize="0"/>
          <p:nvPr/>
        </p:nvPicPr>
        <p:blipFill rotWithShape="1">
          <a:blip r:embed="rId3">
            <a:alphaModFix/>
          </a:blip>
          <a:srcRect/>
          <a:stretch/>
        </p:blipFill>
        <p:spPr>
          <a:xfrm>
            <a:off x="0" y="-76133"/>
            <a:ext cx="12168188" cy="1332418"/>
          </a:xfrm>
          <a:prstGeom prst="rect">
            <a:avLst/>
          </a:prstGeom>
          <a:noFill/>
          <a:ln>
            <a:noFill/>
          </a:ln>
        </p:spPr>
      </p:pic>
      <p:sp>
        <p:nvSpPr>
          <p:cNvPr id="612" name="Google Shape;612;g275c4de7356_0_61"/>
          <p:cNvSpPr txBox="1"/>
          <p:nvPr/>
        </p:nvSpPr>
        <p:spPr>
          <a:xfrm>
            <a:off x="724100" y="384987"/>
            <a:ext cx="10612315"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LIMITATIONS OF BLOCKCHAIN’S USES IN AGRI-FOOD</a:t>
            </a:r>
            <a:endParaRPr sz="1593" dirty="0"/>
          </a:p>
        </p:txBody>
      </p:sp>
      <p:pic>
        <p:nvPicPr>
          <p:cNvPr id="613" name="Google Shape;613;g275c4de7356_0_61"/>
          <p:cNvPicPr preferRelativeResize="0"/>
          <p:nvPr/>
        </p:nvPicPr>
        <p:blipFill>
          <a:blip r:embed="rId4">
            <a:alphaModFix/>
          </a:blip>
          <a:stretch>
            <a:fillRect/>
          </a:stretch>
        </p:blipFill>
        <p:spPr>
          <a:xfrm>
            <a:off x="3639670" y="3816810"/>
            <a:ext cx="4936565" cy="269753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75c4de7356_0_70"/>
          <p:cNvSpPr txBox="1">
            <a:spLocks noGrp="1"/>
          </p:cNvSpPr>
          <p:nvPr>
            <p:ph type="body" idx="1"/>
          </p:nvPr>
        </p:nvSpPr>
        <p:spPr>
          <a:xfrm>
            <a:off x="358346" y="1751304"/>
            <a:ext cx="11260249" cy="3853619"/>
          </a:xfrm>
          <a:prstGeom prst="rect">
            <a:avLst/>
          </a:prstGeom>
        </p:spPr>
        <p:txBody>
          <a:bodyPr spcFirstLastPara="1" wrap="square" lIns="0" tIns="0" rIns="0" bIns="0" anchor="t" anchorCtr="0">
            <a:spAutoFit/>
          </a:bodyPr>
          <a:lstStyle/>
          <a:p>
            <a:pPr indent="-419108">
              <a:buClr>
                <a:schemeClr val="dk1"/>
              </a:buClr>
              <a:buSzPts val="2200"/>
              <a:buFont typeface="Calibri"/>
              <a:buChar char="●"/>
            </a:pPr>
            <a:r>
              <a:rPr lang="en-GB" sz="2504" b="0" dirty="0">
                <a:solidFill>
                  <a:schemeClr val="dk1"/>
                </a:solidFill>
                <a:latin typeface="Calibri"/>
                <a:ea typeface="Calibri"/>
                <a:cs typeface="Calibri"/>
                <a:sym typeface="Calibri"/>
              </a:rPr>
              <a:t>Each student should select a random agrifood </a:t>
            </a:r>
            <a:r>
              <a:rPr lang="en-GB" sz="2504" dirty="0">
                <a:solidFill>
                  <a:schemeClr val="dk1"/>
                </a:solidFill>
                <a:latin typeface="Calibri"/>
                <a:ea typeface="Calibri"/>
                <a:cs typeface="Calibri"/>
                <a:sym typeface="Calibri"/>
              </a:rPr>
              <a:t>product</a:t>
            </a:r>
            <a:r>
              <a:rPr lang="en-GB" sz="2504" b="0" dirty="0">
                <a:solidFill>
                  <a:schemeClr val="dk1"/>
                </a:solidFill>
                <a:latin typeface="Calibri"/>
                <a:ea typeface="Calibri"/>
                <a:cs typeface="Calibri"/>
                <a:sym typeface="Calibri"/>
              </a:rPr>
              <a:t>, a supply chain actor </a:t>
            </a:r>
            <a:r>
              <a:rPr lang="en-GB" sz="2504" dirty="0">
                <a:solidFill>
                  <a:schemeClr val="dk1"/>
                </a:solidFill>
                <a:latin typeface="Calibri"/>
                <a:ea typeface="Calibri"/>
                <a:cs typeface="Calibri"/>
                <a:sym typeface="Calibri"/>
              </a:rPr>
              <a:t>persona</a:t>
            </a:r>
            <a:r>
              <a:rPr lang="en-GB" sz="2504" b="0" dirty="0">
                <a:solidFill>
                  <a:schemeClr val="dk1"/>
                </a:solidFill>
                <a:latin typeface="Calibri"/>
                <a:ea typeface="Calibri"/>
                <a:cs typeface="Calibri"/>
                <a:sym typeface="Calibri"/>
              </a:rPr>
              <a:t> (provider, producer, processor, distributor or retailer) and a </a:t>
            </a:r>
            <a:r>
              <a:rPr lang="en-GB" sz="2504" dirty="0">
                <a:solidFill>
                  <a:schemeClr val="dk1"/>
                </a:solidFill>
                <a:latin typeface="Calibri"/>
                <a:ea typeface="Calibri"/>
                <a:cs typeface="Calibri"/>
                <a:sym typeface="Calibri"/>
              </a:rPr>
              <a:t>problem </a:t>
            </a:r>
            <a:r>
              <a:rPr lang="en-GB" sz="2504" b="0" dirty="0">
                <a:solidFill>
                  <a:schemeClr val="dk1"/>
                </a:solidFill>
                <a:latin typeface="Calibri"/>
                <a:ea typeface="Calibri"/>
                <a:cs typeface="Calibri"/>
                <a:sym typeface="Calibri"/>
              </a:rPr>
              <a:t>this persona might have.</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Example: Imagine you are the manager of a meat processing plant trying to reduce instances of contamination. </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Using the </a:t>
            </a:r>
            <a:r>
              <a:rPr lang="en-GB" sz="2504" u="sng" dirty="0">
                <a:solidFill>
                  <a:schemeClr val="hlink"/>
                </a:solidFill>
                <a:latin typeface="Calibri"/>
                <a:ea typeface="Calibri"/>
                <a:cs typeface="Calibri"/>
                <a:sym typeface="Calibri"/>
                <a:hlinkClick r:id="rId3"/>
              </a:rPr>
              <a:t>World Economic Forum’s decision tree</a:t>
            </a:r>
            <a:r>
              <a:rPr lang="en-GB" sz="2504" dirty="0">
                <a:solidFill>
                  <a:schemeClr val="dk1"/>
                </a:solidFill>
                <a:latin typeface="Calibri"/>
                <a:ea typeface="Calibri"/>
                <a:cs typeface="Calibri"/>
                <a:sym typeface="Calibri"/>
              </a:rPr>
              <a:t>,</a:t>
            </a:r>
            <a:r>
              <a:rPr lang="en-GB" sz="2504" b="0" dirty="0">
                <a:solidFill>
                  <a:schemeClr val="dk1"/>
                </a:solidFill>
                <a:latin typeface="Calibri"/>
                <a:ea typeface="Calibri"/>
                <a:cs typeface="Calibri"/>
                <a:sym typeface="Calibri"/>
              </a:rPr>
              <a:t> answer these 11 questions to determine whether blockchain is the right solution to the problem you are facing.</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Once all the students have finished answering the questions, do a show of hands for how many problems could/could not be solved by Blockchain. Randomly select a few students to explain their product/persona/problem and their results. </a:t>
            </a:r>
            <a:endParaRPr sz="2504" b="0" dirty="0">
              <a:solidFill>
                <a:schemeClr val="dk1"/>
              </a:solidFill>
              <a:latin typeface="Calibri"/>
              <a:ea typeface="Calibri"/>
              <a:cs typeface="Calibri"/>
              <a:sym typeface="Calibri"/>
            </a:endParaRPr>
          </a:p>
        </p:txBody>
      </p:sp>
      <p:pic>
        <p:nvPicPr>
          <p:cNvPr id="620" name="Google Shape;620;g275c4de7356_0_70"/>
          <p:cNvPicPr preferRelativeResize="0"/>
          <p:nvPr/>
        </p:nvPicPr>
        <p:blipFill rotWithShape="1">
          <a:blip r:embed="rId4">
            <a:alphaModFix/>
          </a:blip>
          <a:srcRect/>
          <a:stretch/>
        </p:blipFill>
        <p:spPr>
          <a:xfrm>
            <a:off x="0" y="33081"/>
            <a:ext cx="12168188" cy="1332418"/>
          </a:xfrm>
          <a:prstGeom prst="rect">
            <a:avLst/>
          </a:prstGeom>
          <a:noFill/>
          <a:ln>
            <a:noFill/>
          </a:ln>
        </p:spPr>
      </p:pic>
      <p:sp>
        <p:nvSpPr>
          <p:cNvPr id="621" name="Google Shape;621;g275c4de7356_0_70"/>
          <p:cNvSpPr txBox="1"/>
          <p:nvPr/>
        </p:nvSpPr>
        <p:spPr>
          <a:xfrm>
            <a:off x="246290" y="486839"/>
            <a:ext cx="10612315"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SHORT IN-CLASS EXERCISE </a:t>
            </a:r>
            <a:endParaRPr sz="1593"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6"/>
          <p:cNvPicPr preferRelativeResize="0"/>
          <p:nvPr/>
        </p:nvPicPr>
        <p:blipFill rotWithShape="1">
          <a:blip r:embed="rId3">
            <a:alphaModFix/>
          </a:blip>
          <a:srcRect/>
          <a:stretch/>
        </p:blipFill>
        <p:spPr>
          <a:xfrm>
            <a:off x="14756" y="0"/>
            <a:ext cx="12168188" cy="1332418"/>
          </a:xfrm>
          <a:prstGeom prst="rect">
            <a:avLst/>
          </a:prstGeom>
          <a:noFill/>
          <a:ln>
            <a:noFill/>
          </a:ln>
        </p:spPr>
      </p:pic>
      <p:sp>
        <p:nvSpPr>
          <p:cNvPr id="199" name="Google Shape;199;p6"/>
          <p:cNvSpPr txBox="1"/>
          <p:nvPr/>
        </p:nvSpPr>
        <p:spPr>
          <a:xfrm>
            <a:off x="361289" y="-1705706"/>
            <a:ext cx="11234642"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DIGITALISATION IN THE AGRI-FOOD SECTOR</a:t>
            </a:r>
            <a:endParaRPr sz="2162">
              <a:latin typeface="Calibri"/>
              <a:ea typeface="Calibri"/>
              <a:cs typeface="Calibri"/>
              <a:sym typeface="Calibri"/>
            </a:endParaRPr>
          </a:p>
        </p:txBody>
      </p:sp>
      <p:sp>
        <p:nvSpPr>
          <p:cNvPr id="200" name="Google Shape;200;p6"/>
          <p:cNvSpPr txBox="1">
            <a:spLocks noGrp="1"/>
          </p:cNvSpPr>
          <p:nvPr>
            <p:ph type="body" idx="2"/>
          </p:nvPr>
        </p:nvSpPr>
        <p:spPr>
          <a:xfrm>
            <a:off x="228036" y="1583498"/>
            <a:ext cx="5508423" cy="4964271"/>
          </a:xfrm>
          <a:prstGeom prst="rect">
            <a:avLst/>
          </a:prstGeom>
          <a:noFill/>
          <a:ln>
            <a:noFill/>
          </a:ln>
        </p:spPr>
        <p:txBody>
          <a:bodyPr spcFirstLastPara="1" wrap="square" lIns="104034" tIns="52001" rIns="104034" bIns="52001" anchor="t" anchorCtr="0">
            <a:noAutofit/>
          </a:bodyPr>
          <a:lstStyle/>
          <a:p>
            <a:pPr marL="101165" indent="0">
              <a:spcBef>
                <a:spcPts val="0"/>
              </a:spcBef>
              <a:buSzPts val="2200"/>
            </a:pPr>
            <a:r>
              <a:rPr lang="en-GB" sz="2504" dirty="0"/>
              <a:t>Current challenges in the agri-food sector:</a:t>
            </a:r>
            <a:endParaRPr sz="2504" dirty="0"/>
          </a:p>
          <a:p>
            <a:pPr indent="-419108">
              <a:spcBef>
                <a:spcPts val="0"/>
              </a:spcBef>
              <a:buSzPts val="2200"/>
              <a:buFont typeface="Open Sans"/>
              <a:buChar char="-"/>
            </a:pPr>
            <a:r>
              <a:rPr lang="en-GB" sz="2504" dirty="0"/>
              <a:t>Supporting a </a:t>
            </a:r>
            <a:r>
              <a:rPr lang="en-GB" sz="2504" b="1" dirty="0"/>
              <a:t>rapidly growing population</a:t>
            </a:r>
            <a:r>
              <a:rPr lang="en-GB" sz="2504" dirty="0"/>
              <a:t>: 9.7 billion by 2050</a:t>
            </a:r>
            <a:endParaRPr sz="2504" dirty="0"/>
          </a:p>
          <a:p>
            <a:pPr indent="-419108">
              <a:spcBef>
                <a:spcPts val="0"/>
              </a:spcBef>
              <a:buSzPts val="2200"/>
              <a:buFont typeface="Open Sans"/>
              <a:buChar char="-"/>
            </a:pPr>
            <a:r>
              <a:rPr lang="en-GB" sz="2504" dirty="0"/>
              <a:t>Over a third of all food produced is </a:t>
            </a:r>
            <a:r>
              <a:rPr lang="en-GB" sz="2504" b="1" dirty="0"/>
              <a:t>lost or wasted</a:t>
            </a:r>
            <a:r>
              <a:rPr lang="en-GB" sz="2504" dirty="0"/>
              <a:t> each year</a:t>
            </a:r>
            <a:endParaRPr sz="2504" dirty="0"/>
          </a:p>
          <a:p>
            <a:pPr indent="-419108">
              <a:spcBef>
                <a:spcPts val="0"/>
              </a:spcBef>
              <a:buSzPts val="2200"/>
              <a:buFont typeface="Open Sans"/>
              <a:buChar char="-"/>
            </a:pPr>
            <a:r>
              <a:rPr lang="en-GB" sz="2504" dirty="0"/>
              <a:t>26% of </a:t>
            </a:r>
            <a:r>
              <a:rPr lang="en-GB" sz="2504" b="1" dirty="0"/>
              <a:t>greenhouse gas emissions</a:t>
            </a:r>
            <a:r>
              <a:rPr lang="en-GB" sz="2504" dirty="0"/>
              <a:t> globally come from food production</a:t>
            </a:r>
            <a:endParaRPr sz="2504" dirty="0"/>
          </a:p>
          <a:p>
            <a:pPr indent="-419108">
              <a:spcBef>
                <a:spcPts val="0"/>
              </a:spcBef>
              <a:buSzPts val="2200"/>
              <a:buFont typeface="Open Sans"/>
              <a:buChar char="-"/>
            </a:pPr>
            <a:r>
              <a:rPr lang="en-GB" sz="2504" b="1" dirty="0"/>
              <a:t>Financial losses </a:t>
            </a:r>
            <a:r>
              <a:rPr lang="en-GB" sz="2504" dirty="0"/>
              <a:t>associated with food waste (over $230 billion) and food fraud (up to $40 billion)</a:t>
            </a:r>
            <a:endParaRPr sz="2504" dirty="0"/>
          </a:p>
          <a:p>
            <a:pPr marL="1040545" indent="0">
              <a:spcBef>
                <a:spcPts val="0"/>
              </a:spcBef>
            </a:pPr>
            <a:r>
              <a:rPr lang="en-GB" sz="2504" dirty="0"/>
              <a:t> </a:t>
            </a:r>
            <a:endParaRPr sz="2504" dirty="0"/>
          </a:p>
          <a:p>
            <a:pPr marL="0" indent="0">
              <a:spcBef>
                <a:spcPts val="0"/>
              </a:spcBef>
            </a:pPr>
            <a:endParaRPr sz="2504" dirty="0"/>
          </a:p>
        </p:txBody>
      </p:sp>
      <p:pic>
        <p:nvPicPr>
          <p:cNvPr id="201" name="Google Shape;201;p6"/>
          <p:cNvPicPr preferRelativeResize="0"/>
          <p:nvPr/>
        </p:nvPicPr>
        <p:blipFill>
          <a:blip r:embed="rId4">
            <a:alphaModFix/>
          </a:blip>
          <a:stretch>
            <a:fillRect/>
          </a:stretch>
        </p:blipFill>
        <p:spPr>
          <a:xfrm>
            <a:off x="6120281" y="1583498"/>
            <a:ext cx="6047909" cy="4772760"/>
          </a:xfrm>
          <a:prstGeom prst="rect">
            <a:avLst/>
          </a:prstGeom>
          <a:noFill/>
          <a:ln>
            <a:noFill/>
          </a:ln>
        </p:spPr>
      </p:pic>
      <p:sp>
        <p:nvSpPr>
          <p:cNvPr id="202" name="Google Shape;202;p6"/>
          <p:cNvSpPr txBox="1"/>
          <p:nvPr/>
        </p:nvSpPr>
        <p:spPr>
          <a:xfrm>
            <a:off x="361289" y="185025"/>
            <a:ext cx="5021622" cy="401798"/>
          </a:xfrm>
          <a:prstGeom prst="rect">
            <a:avLst/>
          </a:prstGeom>
          <a:noFill/>
          <a:ln>
            <a:noFill/>
          </a:ln>
        </p:spPr>
        <p:txBody>
          <a:bodyPr spcFirstLastPara="1" wrap="square" lIns="104034" tIns="104034" rIns="104034" bIns="104034" anchor="t" anchorCtr="0">
            <a:noAutofit/>
          </a:bodyPr>
          <a:lstStyle/>
          <a:p>
            <a:r>
              <a:rPr lang="en-GB" sz="4000" dirty="0">
                <a:solidFill>
                  <a:schemeClr val="bg1"/>
                </a:solidFill>
                <a:latin typeface="Calibri"/>
                <a:ea typeface="Calibri"/>
                <a:cs typeface="Calibri"/>
                <a:sym typeface="Calibri"/>
              </a:rPr>
              <a:t>Why digitalise?</a:t>
            </a:r>
            <a:endParaRPr sz="4000" dirty="0">
              <a:solidFill>
                <a:schemeClr val="bg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55"/>
          <p:cNvPicPr preferRelativeResize="0"/>
          <p:nvPr/>
        </p:nvPicPr>
        <p:blipFill rotWithShape="1">
          <a:blip r:embed="rId3">
            <a:alphaModFix/>
          </a:blip>
          <a:srcRect/>
          <a:stretch/>
        </p:blipFill>
        <p:spPr>
          <a:xfrm>
            <a:off x="0" y="-20144"/>
            <a:ext cx="12168188" cy="1332418"/>
          </a:xfrm>
          <a:prstGeom prst="rect">
            <a:avLst/>
          </a:prstGeom>
          <a:noFill/>
          <a:ln>
            <a:noFill/>
          </a:ln>
        </p:spPr>
      </p:pic>
      <p:sp>
        <p:nvSpPr>
          <p:cNvPr id="627" name="Google Shape;627;p55"/>
          <p:cNvSpPr txBox="1"/>
          <p:nvPr/>
        </p:nvSpPr>
        <p:spPr>
          <a:xfrm>
            <a:off x="327732" y="241145"/>
            <a:ext cx="10612315"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SHORT IN-CLASS EXERCISE</a:t>
            </a:r>
            <a:r>
              <a:rPr lang="en-GB" sz="3186" dirty="0">
                <a:solidFill>
                  <a:schemeClr val="lt1"/>
                </a:solidFill>
                <a:latin typeface="Open Sans"/>
                <a:ea typeface="Open Sans"/>
                <a:cs typeface="Open Sans"/>
                <a:sym typeface="Open Sans"/>
              </a:rPr>
              <a:t> </a:t>
            </a:r>
            <a:endParaRPr sz="1593" dirty="0"/>
          </a:p>
        </p:txBody>
      </p:sp>
      <p:pic>
        <p:nvPicPr>
          <p:cNvPr id="628" name="Google Shape;628;p55"/>
          <p:cNvPicPr preferRelativeResize="0"/>
          <p:nvPr/>
        </p:nvPicPr>
        <p:blipFill>
          <a:blip r:embed="rId4">
            <a:alphaModFix/>
          </a:blip>
          <a:stretch>
            <a:fillRect/>
          </a:stretch>
        </p:blipFill>
        <p:spPr>
          <a:xfrm>
            <a:off x="2414494" y="1494118"/>
            <a:ext cx="6882934" cy="494174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g25c52fc29ab_0_1594"/>
          <p:cNvPicPr preferRelativeResize="0"/>
          <p:nvPr/>
        </p:nvPicPr>
        <p:blipFill rotWithShape="1">
          <a:blip r:embed="rId3">
            <a:alphaModFix/>
          </a:blip>
          <a:srcRect/>
          <a:stretch/>
        </p:blipFill>
        <p:spPr>
          <a:xfrm>
            <a:off x="47812" y="0"/>
            <a:ext cx="12168188" cy="1332418"/>
          </a:xfrm>
          <a:prstGeom prst="rect">
            <a:avLst/>
          </a:prstGeom>
          <a:noFill/>
          <a:ln>
            <a:noFill/>
          </a:ln>
        </p:spPr>
      </p:pic>
      <p:sp>
        <p:nvSpPr>
          <p:cNvPr id="634" name="Google Shape;634;g25c52fc29ab_0_1594"/>
          <p:cNvSpPr txBox="1"/>
          <p:nvPr/>
        </p:nvSpPr>
        <p:spPr>
          <a:xfrm>
            <a:off x="406162" y="211920"/>
            <a:ext cx="10689124"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LIMITATIONS OF BLOCKCHAIN’S USES IN AGRI-FOOD</a:t>
            </a:r>
            <a:endParaRPr sz="3755" dirty="0">
              <a:latin typeface="Calibri"/>
              <a:ea typeface="Calibri"/>
              <a:cs typeface="Calibri"/>
              <a:sym typeface="Calibri"/>
            </a:endParaRPr>
          </a:p>
        </p:txBody>
      </p:sp>
      <p:sp>
        <p:nvSpPr>
          <p:cNvPr id="635" name="Google Shape;635;g25c52fc29ab_0_1594"/>
          <p:cNvSpPr txBox="1"/>
          <p:nvPr/>
        </p:nvSpPr>
        <p:spPr>
          <a:xfrm>
            <a:off x="597445" y="1678133"/>
            <a:ext cx="10795292" cy="5462677"/>
          </a:xfrm>
          <a:prstGeom prst="rect">
            <a:avLst/>
          </a:prstGeom>
          <a:noFill/>
          <a:ln>
            <a:noFill/>
          </a:ln>
        </p:spPr>
        <p:txBody>
          <a:bodyPr spcFirstLastPara="1" wrap="square" lIns="104034" tIns="104034" rIns="104034" bIns="104034" anchor="t" anchorCtr="0">
            <a:noAutofit/>
          </a:bodyPr>
          <a:lstStyle/>
          <a:p>
            <a:pPr marL="101165">
              <a:buSzPts val="2200"/>
            </a:pPr>
            <a:r>
              <a:rPr lang="en-GB" sz="2504" b="1" dirty="0">
                <a:latin typeface="Calibri"/>
                <a:ea typeface="Calibri"/>
                <a:cs typeface="Calibri"/>
                <a:sym typeface="Calibri"/>
              </a:rPr>
              <a:t>Adoption challenges</a:t>
            </a:r>
            <a:endParaRPr sz="2504" b="1"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Complex blockchain ledger interfaces - </a:t>
            </a:r>
            <a:r>
              <a:rPr lang="en-GB" sz="2504" b="1" dirty="0">
                <a:latin typeface="Calibri"/>
                <a:ea typeface="Calibri"/>
                <a:cs typeface="Calibri"/>
                <a:sym typeface="Calibri"/>
              </a:rPr>
              <a:t>not user friendly</a:t>
            </a:r>
            <a:r>
              <a:rPr lang="en-GB" sz="2504" dirty="0">
                <a:latin typeface="Calibri"/>
                <a:ea typeface="Calibri"/>
                <a:cs typeface="Calibri"/>
                <a:sym typeface="Calibri"/>
              </a:rPr>
              <a:t> for mainstream adoption</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Relatively </a:t>
            </a:r>
            <a:r>
              <a:rPr lang="en-GB" sz="2504" b="1" dirty="0">
                <a:latin typeface="Calibri"/>
                <a:ea typeface="Calibri"/>
                <a:cs typeface="Calibri"/>
                <a:sym typeface="Calibri"/>
              </a:rPr>
              <a:t>high levels of digitalization and digital infrastructure</a:t>
            </a:r>
            <a:r>
              <a:rPr lang="en-GB" sz="2504" dirty="0">
                <a:latin typeface="Calibri"/>
                <a:ea typeface="Calibri"/>
                <a:cs typeface="Calibri"/>
                <a:sym typeface="Calibri"/>
              </a:rPr>
              <a:t> (e.g. reliable internet connection, mobile network coverage) as a </a:t>
            </a:r>
            <a:r>
              <a:rPr lang="en-GB" sz="2504" b="1" dirty="0">
                <a:latin typeface="Calibri"/>
                <a:ea typeface="Calibri"/>
                <a:cs typeface="Calibri"/>
                <a:sym typeface="Calibri"/>
              </a:rPr>
              <a:t>prerequisite</a:t>
            </a:r>
            <a:r>
              <a:rPr lang="en-GB" sz="2504" dirty="0">
                <a:latin typeface="Calibri"/>
                <a:ea typeface="Calibri"/>
                <a:cs typeface="Calibri"/>
                <a:sym typeface="Calibri"/>
              </a:rPr>
              <a:t> for successful blockchain adoption; particularly problematic for farmers in the developing world</a:t>
            </a:r>
            <a:endParaRPr sz="2504" dirty="0">
              <a:latin typeface="Calibri"/>
              <a:ea typeface="Calibri"/>
              <a:cs typeface="Calibri"/>
              <a:sym typeface="Calibri"/>
            </a:endParaRPr>
          </a:p>
          <a:p>
            <a:pPr marL="520273" indent="-419108">
              <a:buSzPts val="2200"/>
              <a:buFont typeface="Calibri"/>
              <a:buChar char="-"/>
            </a:pPr>
            <a:r>
              <a:rPr lang="en-GB" sz="2504" b="1" dirty="0">
                <a:latin typeface="Calibri"/>
                <a:ea typeface="Calibri"/>
                <a:cs typeface="Calibri"/>
                <a:sym typeface="Calibri"/>
              </a:rPr>
              <a:t>Lack of technical expertise/digital literacy among farmers</a:t>
            </a:r>
            <a:r>
              <a:rPr lang="en-GB" sz="2504" dirty="0">
                <a:latin typeface="Calibri"/>
                <a:ea typeface="Calibri"/>
                <a:cs typeface="Calibri"/>
                <a:sym typeface="Calibri"/>
              </a:rPr>
              <a:t>; potential distrust, reluctance or resistance</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Infrastructure and upskilling requirements = </a:t>
            </a:r>
            <a:r>
              <a:rPr lang="en-GB" sz="2504" b="1" dirty="0">
                <a:latin typeface="Calibri"/>
                <a:ea typeface="Calibri"/>
                <a:cs typeface="Calibri"/>
                <a:sym typeface="Calibri"/>
              </a:rPr>
              <a:t>high upfront costs</a:t>
            </a:r>
            <a:endParaRPr sz="2504" b="1"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Current examples of Blockchain in agrifood are still in the early stages of implementation, making it</a:t>
            </a:r>
            <a:r>
              <a:rPr lang="en-GB" sz="2504" b="1" dirty="0">
                <a:latin typeface="Calibri"/>
                <a:ea typeface="Calibri"/>
                <a:cs typeface="Calibri"/>
                <a:sym typeface="Calibri"/>
              </a:rPr>
              <a:t> difficult to assess the long-term profitability</a:t>
            </a:r>
            <a:r>
              <a:rPr lang="en-GB" sz="2504" dirty="0">
                <a:latin typeface="Calibri"/>
                <a:ea typeface="Calibri"/>
                <a:cs typeface="Calibri"/>
                <a:sym typeface="Calibri"/>
              </a:rPr>
              <a:t> </a:t>
            </a:r>
            <a:endParaRPr sz="2504" dirty="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56"/>
          <p:cNvPicPr preferRelativeResize="0"/>
          <p:nvPr/>
        </p:nvPicPr>
        <p:blipFill rotWithShape="1">
          <a:blip r:embed="rId3">
            <a:alphaModFix/>
          </a:blip>
          <a:srcRect/>
          <a:stretch/>
        </p:blipFill>
        <p:spPr>
          <a:xfrm>
            <a:off x="0" y="-8191"/>
            <a:ext cx="12168188" cy="1332418"/>
          </a:xfrm>
          <a:prstGeom prst="rect">
            <a:avLst/>
          </a:prstGeom>
          <a:noFill/>
          <a:ln>
            <a:noFill/>
          </a:ln>
        </p:spPr>
      </p:pic>
      <p:sp>
        <p:nvSpPr>
          <p:cNvPr id="641" name="Google Shape;641;p56"/>
          <p:cNvSpPr txBox="1"/>
          <p:nvPr/>
        </p:nvSpPr>
        <p:spPr>
          <a:xfrm>
            <a:off x="267693" y="316584"/>
            <a:ext cx="10838647"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LIMITATIONS OF BLOCKCHAIN’S USES IN AGRI-FOOD</a:t>
            </a:r>
            <a:endParaRPr sz="3755" dirty="0">
              <a:latin typeface="Calibri"/>
              <a:ea typeface="Calibri"/>
              <a:cs typeface="Calibri"/>
              <a:sym typeface="Calibri"/>
            </a:endParaRPr>
          </a:p>
        </p:txBody>
      </p:sp>
      <p:sp>
        <p:nvSpPr>
          <p:cNvPr id="642" name="Google Shape;642;p56"/>
          <p:cNvSpPr txBox="1">
            <a:spLocks noGrp="1"/>
          </p:cNvSpPr>
          <p:nvPr>
            <p:ph type="body" idx="1"/>
          </p:nvPr>
        </p:nvSpPr>
        <p:spPr>
          <a:xfrm>
            <a:off x="482846" y="1717443"/>
            <a:ext cx="10838647" cy="4624343"/>
          </a:xfrm>
          <a:prstGeom prst="rect">
            <a:avLst/>
          </a:prstGeom>
          <a:noFill/>
          <a:ln>
            <a:noFill/>
          </a:ln>
        </p:spPr>
        <p:txBody>
          <a:bodyPr spcFirstLastPara="1" wrap="square" lIns="0" tIns="0" rIns="0" bIns="0" anchor="t" anchorCtr="0">
            <a:spAutoFit/>
          </a:bodyPr>
          <a:lstStyle/>
          <a:p>
            <a:pPr marL="101165" indent="0">
              <a:buClr>
                <a:schemeClr val="dk1"/>
              </a:buClr>
              <a:buSzPts val="2200"/>
            </a:pPr>
            <a:r>
              <a:rPr lang="en-GB" sz="2504" dirty="0">
                <a:solidFill>
                  <a:schemeClr val="dk1"/>
                </a:solidFill>
                <a:latin typeface="Calibri"/>
                <a:ea typeface="Calibri"/>
                <a:cs typeface="Calibri"/>
                <a:sym typeface="Calibri"/>
              </a:rPr>
              <a:t>Potential for error and manipulation</a:t>
            </a:r>
            <a:endParaRPr sz="2504"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Information on the Blockchain is immutable but not infallible: Blockchain does </a:t>
            </a:r>
            <a:r>
              <a:rPr lang="en-GB" sz="2504" dirty="0">
                <a:solidFill>
                  <a:schemeClr val="dk1"/>
                </a:solidFill>
                <a:latin typeface="Calibri"/>
                <a:ea typeface="Calibri"/>
                <a:cs typeface="Calibri"/>
                <a:sym typeface="Calibri"/>
              </a:rPr>
              <a:t>not</a:t>
            </a:r>
            <a:r>
              <a:rPr lang="en-GB" sz="2504" b="0" dirty="0">
                <a:solidFill>
                  <a:schemeClr val="dk1"/>
                </a:solidFill>
                <a:latin typeface="Calibri"/>
                <a:ea typeface="Calibri"/>
                <a:cs typeface="Calibri"/>
                <a:sym typeface="Calibri"/>
              </a:rPr>
              <a:t> have a way of verifying whether the information initially inputted is accurate - room for </a:t>
            </a:r>
            <a:r>
              <a:rPr lang="en-GB" sz="2504" dirty="0">
                <a:solidFill>
                  <a:schemeClr val="dk1"/>
                </a:solidFill>
                <a:latin typeface="Calibri"/>
                <a:ea typeface="Calibri"/>
                <a:cs typeface="Calibri"/>
                <a:sym typeface="Calibri"/>
              </a:rPr>
              <a:t>fraud </a:t>
            </a:r>
            <a:r>
              <a:rPr lang="en-GB" sz="2504" b="0" dirty="0">
                <a:solidFill>
                  <a:schemeClr val="dk1"/>
                </a:solidFill>
                <a:latin typeface="Calibri"/>
                <a:ea typeface="Calibri"/>
                <a:cs typeface="Calibri"/>
                <a:sym typeface="Calibri"/>
              </a:rPr>
              <a:t>and </a:t>
            </a:r>
            <a:r>
              <a:rPr lang="en-GB" sz="2504" dirty="0">
                <a:solidFill>
                  <a:schemeClr val="dk1"/>
                </a:solidFill>
                <a:latin typeface="Calibri"/>
                <a:ea typeface="Calibri"/>
                <a:cs typeface="Calibri"/>
                <a:sym typeface="Calibri"/>
              </a:rPr>
              <a:t>error</a:t>
            </a:r>
            <a:endParaRPr sz="2504"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Past errors entered into the Blockchain </a:t>
            </a:r>
            <a:r>
              <a:rPr lang="en-GB" sz="2504" dirty="0">
                <a:solidFill>
                  <a:schemeClr val="dk1"/>
                </a:solidFill>
                <a:latin typeface="Calibri"/>
                <a:ea typeface="Calibri"/>
                <a:cs typeface="Calibri"/>
                <a:sym typeface="Calibri"/>
              </a:rPr>
              <a:t>cannot be corrected</a:t>
            </a:r>
            <a:r>
              <a:rPr lang="en-GB" sz="2504" b="0" dirty="0">
                <a:solidFill>
                  <a:schemeClr val="dk1"/>
                </a:solidFill>
                <a:latin typeface="Calibri"/>
                <a:ea typeface="Calibri"/>
                <a:cs typeface="Calibri"/>
                <a:sym typeface="Calibri"/>
              </a:rPr>
              <a:t> due to Blockchain’s immutability </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Blockchain itself is not capable of ensuring the security of products during transit - e.g. genuine products being swapped out during transit for inferior products - solution: use Blockchain in conjunction with IoT/sensor monitoring</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Disadvantage: Blockchain data may be encrypted, but </a:t>
            </a:r>
            <a:r>
              <a:rPr lang="en-GB" sz="2504" dirty="0">
                <a:solidFill>
                  <a:schemeClr val="dk1"/>
                </a:solidFill>
                <a:latin typeface="Calibri"/>
                <a:ea typeface="Calibri"/>
                <a:cs typeface="Calibri"/>
                <a:sym typeface="Calibri"/>
              </a:rPr>
              <a:t>IoT devices are more vulnerable to tampering, hacking or malfunction</a:t>
            </a:r>
            <a:r>
              <a:rPr lang="en-GB" sz="2504" b="0" dirty="0">
                <a:solidFill>
                  <a:schemeClr val="dk1"/>
                </a:solidFill>
                <a:latin typeface="Calibri"/>
                <a:ea typeface="Calibri"/>
                <a:cs typeface="Calibri"/>
                <a:sym typeface="Calibri"/>
              </a:rPr>
              <a:t> - this can undermine the integrity and accuracy of the Blockchain data</a:t>
            </a:r>
            <a:endParaRPr sz="2504" b="0" dirty="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g26103101649_0_0"/>
          <p:cNvPicPr preferRelativeResize="0"/>
          <p:nvPr/>
        </p:nvPicPr>
        <p:blipFill rotWithShape="1">
          <a:blip r:embed="rId3">
            <a:alphaModFix/>
          </a:blip>
          <a:srcRect/>
          <a:stretch/>
        </p:blipFill>
        <p:spPr>
          <a:xfrm>
            <a:off x="0" y="-2214"/>
            <a:ext cx="12168188" cy="1332418"/>
          </a:xfrm>
          <a:prstGeom prst="rect">
            <a:avLst/>
          </a:prstGeom>
          <a:noFill/>
          <a:ln>
            <a:noFill/>
          </a:ln>
        </p:spPr>
      </p:pic>
      <p:sp>
        <p:nvSpPr>
          <p:cNvPr id="648" name="Google Shape;648;g26103101649_0_0"/>
          <p:cNvSpPr txBox="1"/>
          <p:nvPr/>
        </p:nvSpPr>
        <p:spPr>
          <a:xfrm>
            <a:off x="247383" y="412715"/>
            <a:ext cx="11920805"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LIMITATIONS OF BLOCKCHAIN’S USES IN AGRI-FOOD</a:t>
            </a:r>
            <a:endParaRPr sz="3755" dirty="0">
              <a:latin typeface="Calibri"/>
              <a:ea typeface="Calibri"/>
              <a:cs typeface="Calibri"/>
              <a:sym typeface="Calibri"/>
            </a:endParaRPr>
          </a:p>
        </p:txBody>
      </p:sp>
      <p:sp>
        <p:nvSpPr>
          <p:cNvPr id="649" name="Google Shape;649;g26103101649_0_0"/>
          <p:cNvSpPr txBox="1">
            <a:spLocks noGrp="1"/>
          </p:cNvSpPr>
          <p:nvPr>
            <p:ph type="body" idx="1"/>
          </p:nvPr>
        </p:nvSpPr>
        <p:spPr>
          <a:xfrm>
            <a:off x="664771" y="873496"/>
            <a:ext cx="10838647" cy="630301"/>
          </a:xfrm>
          <a:prstGeom prst="rect">
            <a:avLst/>
          </a:prstGeom>
          <a:noFill/>
          <a:ln>
            <a:noFill/>
          </a:ln>
        </p:spPr>
        <p:txBody>
          <a:bodyPr spcFirstLastPara="1" wrap="square" lIns="0" tIns="0" rIns="0" bIns="0" anchor="t" anchorCtr="0">
            <a:spAutoFit/>
          </a:bodyPr>
          <a:lstStyle/>
          <a:p>
            <a:pPr marL="0" indent="0"/>
            <a:endParaRPr sz="2048" b="0">
              <a:solidFill>
                <a:schemeClr val="dk1"/>
              </a:solidFill>
            </a:endParaRPr>
          </a:p>
          <a:p>
            <a:pPr indent="0"/>
            <a:endParaRPr sz="2048" b="0">
              <a:solidFill>
                <a:schemeClr val="dk1"/>
              </a:solidFill>
            </a:endParaRPr>
          </a:p>
        </p:txBody>
      </p:sp>
      <p:sp>
        <p:nvSpPr>
          <p:cNvPr id="650" name="Google Shape;650;g26103101649_0_0"/>
          <p:cNvSpPr txBox="1"/>
          <p:nvPr/>
        </p:nvSpPr>
        <p:spPr>
          <a:xfrm>
            <a:off x="664771" y="1617821"/>
            <a:ext cx="10435142" cy="5017184"/>
          </a:xfrm>
          <a:prstGeom prst="rect">
            <a:avLst/>
          </a:prstGeom>
          <a:noFill/>
          <a:ln>
            <a:noFill/>
          </a:ln>
        </p:spPr>
        <p:txBody>
          <a:bodyPr spcFirstLastPara="1" wrap="square" lIns="104034" tIns="104034" rIns="104034" bIns="104034" anchor="t" anchorCtr="0">
            <a:noAutofit/>
          </a:bodyPr>
          <a:lstStyle/>
          <a:p>
            <a:pPr marL="101165">
              <a:buSzPts val="2200"/>
            </a:pPr>
            <a:r>
              <a:rPr lang="en-GB" sz="2504" b="1" dirty="0">
                <a:latin typeface="Calibri"/>
                <a:ea typeface="Calibri"/>
                <a:cs typeface="Calibri"/>
                <a:sym typeface="Calibri"/>
              </a:rPr>
              <a:t>Lack of regulation</a:t>
            </a:r>
            <a:endParaRPr sz="2504" b="1"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Blockchain as a new technology - </a:t>
            </a:r>
            <a:r>
              <a:rPr lang="en-GB" sz="2504" b="1" dirty="0">
                <a:latin typeface="Calibri"/>
                <a:ea typeface="Calibri"/>
                <a:cs typeface="Calibri"/>
                <a:sym typeface="Calibri"/>
              </a:rPr>
              <a:t>legislation has yet to catch up with technological developments</a:t>
            </a:r>
            <a:endParaRPr sz="2504" b="1"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E.g. code-only smart contracts are not legally enforceable</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Cross-border blockchain transactions and question surrounding jurisdiction</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Blockchain and data privacy?</a:t>
            </a:r>
            <a:endParaRPr sz="2504" dirty="0">
              <a:latin typeface="Calibri"/>
              <a:ea typeface="Calibri"/>
              <a:cs typeface="Calibri"/>
              <a:sym typeface="Calibri"/>
            </a:endParaRPr>
          </a:p>
        </p:txBody>
      </p:sp>
      <p:pic>
        <p:nvPicPr>
          <p:cNvPr id="651" name="Google Shape;651;g26103101649_0_0"/>
          <p:cNvPicPr preferRelativeResize="0"/>
          <p:nvPr/>
        </p:nvPicPr>
        <p:blipFill>
          <a:blip r:embed="rId4">
            <a:alphaModFix/>
          </a:blip>
          <a:stretch>
            <a:fillRect/>
          </a:stretch>
        </p:blipFill>
        <p:spPr>
          <a:xfrm>
            <a:off x="2175840" y="4392705"/>
            <a:ext cx="8345589" cy="218764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g26103101649_0_12"/>
          <p:cNvPicPr preferRelativeResize="0"/>
          <p:nvPr/>
        </p:nvPicPr>
        <p:blipFill rotWithShape="1">
          <a:blip r:embed="rId3">
            <a:alphaModFix/>
          </a:blip>
          <a:srcRect/>
          <a:stretch/>
        </p:blipFill>
        <p:spPr>
          <a:xfrm>
            <a:off x="0" y="28759"/>
            <a:ext cx="12168188" cy="1332418"/>
          </a:xfrm>
          <a:prstGeom prst="rect">
            <a:avLst/>
          </a:prstGeom>
          <a:noFill/>
          <a:ln>
            <a:noFill/>
          </a:ln>
        </p:spPr>
      </p:pic>
      <p:sp>
        <p:nvSpPr>
          <p:cNvPr id="657" name="Google Shape;657;g26103101649_0_12"/>
          <p:cNvSpPr txBox="1"/>
          <p:nvPr/>
        </p:nvSpPr>
        <p:spPr>
          <a:xfrm>
            <a:off x="388234" y="348805"/>
            <a:ext cx="11938214"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LIMITATIONS OF BLOCKCHAIN’S USES IN AGRI-FOOD</a:t>
            </a:r>
            <a:endParaRPr sz="3755">
              <a:latin typeface="Calibri"/>
              <a:ea typeface="Calibri"/>
              <a:cs typeface="Calibri"/>
              <a:sym typeface="Calibri"/>
            </a:endParaRPr>
          </a:p>
        </p:txBody>
      </p:sp>
      <p:sp>
        <p:nvSpPr>
          <p:cNvPr id="658" name="Google Shape;658;g26103101649_0_12"/>
          <p:cNvSpPr txBox="1">
            <a:spLocks noGrp="1"/>
          </p:cNvSpPr>
          <p:nvPr>
            <p:ph type="body" idx="1"/>
          </p:nvPr>
        </p:nvSpPr>
        <p:spPr>
          <a:xfrm>
            <a:off x="664771" y="1183294"/>
            <a:ext cx="10838647" cy="630301"/>
          </a:xfrm>
          <a:prstGeom prst="rect">
            <a:avLst/>
          </a:prstGeom>
          <a:noFill/>
          <a:ln>
            <a:noFill/>
          </a:ln>
        </p:spPr>
        <p:txBody>
          <a:bodyPr spcFirstLastPara="1" wrap="square" lIns="0" tIns="0" rIns="0" bIns="0" anchor="t" anchorCtr="0">
            <a:spAutoFit/>
          </a:bodyPr>
          <a:lstStyle/>
          <a:p>
            <a:pPr marL="0" indent="0"/>
            <a:endParaRPr sz="2048" b="0">
              <a:solidFill>
                <a:schemeClr val="dk1"/>
              </a:solidFill>
            </a:endParaRPr>
          </a:p>
          <a:p>
            <a:pPr indent="0"/>
            <a:endParaRPr sz="2048" b="0">
              <a:solidFill>
                <a:schemeClr val="dk1"/>
              </a:solidFill>
            </a:endParaRPr>
          </a:p>
        </p:txBody>
      </p:sp>
      <p:pic>
        <p:nvPicPr>
          <p:cNvPr id="659" name="Google Shape;659;g26103101649_0_12"/>
          <p:cNvPicPr preferRelativeResize="0"/>
          <p:nvPr/>
        </p:nvPicPr>
        <p:blipFill>
          <a:blip r:embed="rId4">
            <a:alphaModFix/>
          </a:blip>
          <a:stretch>
            <a:fillRect/>
          </a:stretch>
        </p:blipFill>
        <p:spPr>
          <a:xfrm>
            <a:off x="7876987" y="2241176"/>
            <a:ext cx="3997691" cy="3450838"/>
          </a:xfrm>
          <a:prstGeom prst="rect">
            <a:avLst/>
          </a:prstGeom>
          <a:noFill/>
          <a:ln>
            <a:noFill/>
          </a:ln>
        </p:spPr>
      </p:pic>
      <p:sp>
        <p:nvSpPr>
          <p:cNvPr id="660" name="Google Shape;660;g26103101649_0_12"/>
          <p:cNvSpPr txBox="1"/>
          <p:nvPr/>
        </p:nvSpPr>
        <p:spPr>
          <a:xfrm>
            <a:off x="232987" y="1837454"/>
            <a:ext cx="7321271" cy="4773442"/>
          </a:xfrm>
          <a:prstGeom prst="rect">
            <a:avLst/>
          </a:prstGeom>
          <a:noFill/>
          <a:ln>
            <a:noFill/>
          </a:ln>
        </p:spPr>
        <p:txBody>
          <a:bodyPr spcFirstLastPara="1" wrap="square" lIns="104034" tIns="104034" rIns="104034" bIns="104034" anchor="t" anchorCtr="0">
            <a:noAutofit/>
          </a:bodyPr>
          <a:lstStyle/>
          <a:p>
            <a:pPr marL="101165">
              <a:buSzPts val="2200"/>
            </a:pPr>
            <a:r>
              <a:rPr lang="en-GB" sz="2504" b="1" dirty="0">
                <a:latin typeface="Calibri"/>
                <a:ea typeface="Calibri"/>
                <a:cs typeface="Calibri"/>
                <a:sym typeface="Calibri"/>
              </a:rPr>
              <a:t>Limited interoperability </a:t>
            </a:r>
            <a:endParaRPr sz="2504" b="1"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Different Blockchain systems created by different companies may not be interoperable</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Blockchains and other IT systems may also not be interoperable</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Particularly problematic in the context of the agrifood sector - many different actors in global supply chain all using potentially different management systems</a:t>
            </a:r>
            <a:endParaRPr sz="2504"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Integration may be </a:t>
            </a:r>
            <a:r>
              <a:rPr lang="en-GB" sz="2504" b="1" dirty="0">
                <a:latin typeface="Calibri"/>
                <a:ea typeface="Calibri"/>
                <a:cs typeface="Calibri"/>
                <a:sym typeface="Calibri"/>
              </a:rPr>
              <a:t>costly</a:t>
            </a:r>
            <a:r>
              <a:rPr lang="en-GB" sz="2504" dirty="0">
                <a:latin typeface="Calibri"/>
                <a:ea typeface="Calibri"/>
                <a:cs typeface="Calibri"/>
                <a:sym typeface="Calibri"/>
              </a:rPr>
              <a:t> and </a:t>
            </a:r>
            <a:r>
              <a:rPr lang="en-GB" sz="2504" b="1" dirty="0">
                <a:latin typeface="Calibri"/>
                <a:ea typeface="Calibri"/>
                <a:cs typeface="Calibri"/>
                <a:sym typeface="Calibri"/>
              </a:rPr>
              <a:t>complex</a:t>
            </a:r>
            <a:endParaRPr sz="2504" b="1" dirty="0">
              <a:latin typeface="Calibri"/>
              <a:ea typeface="Calibri"/>
              <a:cs typeface="Calibri"/>
              <a:sym typeface="Calibri"/>
            </a:endParaRPr>
          </a:p>
          <a:p>
            <a:pPr marL="520273" indent="-419108">
              <a:buSzPts val="2200"/>
              <a:buFont typeface="Calibri"/>
              <a:buChar char="-"/>
            </a:pPr>
            <a:r>
              <a:rPr lang="en-GB" sz="2504" dirty="0">
                <a:latin typeface="Calibri"/>
                <a:ea typeface="Calibri"/>
                <a:cs typeface="Calibri"/>
                <a:sym typeface="Calibri"/>
              </a:rPr>
              <a:t>Need for a </a:t>
            </a:r>
            <a:r>
              <a:rPr lang="en-GB" sz="2504" b="1" dirty="0">
                <a:latin typeface="Calibri"/>
                <a:ea typeface="Calibri"/>
                <a:cs typeface="Calibri"/>
                <a:sym typeface="Calibri"/>
              </a:rPr>
              <a:t>unified technology standard</a:t>
            </a:r>
            <a:endParaRPr sz="2504" b="1" dirty="0">
              <a:latin typeface="Calibri"/>
              <a:ea typeface="Calibri"/>
              <a:cs typeface="Calibri"/>
              <a:sym typeface="Calibri"/>
            </a:endParaRPr>
          </a:p>
        </p:txBody>
      </p:sp>
      <p:cxnSp>
        <p:nvCxnSpPr>
          <p:cNvPr id="661" name="Google Shape;661;g26103101649_0_12"/>
          <p:cNvCxnSpPr/>
          <p:nvPr/>
        </p:nvCxnSpPr>
        <p:spPr>
          <a:xfrm>
            <a:off x="9082154" y="3022852"/>
            <a:ext cx="1776855" cy="1724625"/>
          </a:xfrm>
          <a:prstGeom prst="straightConnector1">
            <a:avLst/>
          </a:prstGeom>
          <a:noFill/>
          <a:ln w="76200" cap="flat" cmpd="sng">
            <a:solidFill>
              <a:schemeClr val="dk1"/>
            </a:solidFill>
            <a:prstDash val="solid"/>
            <a:round/>
            <a:headEnd type="none" w="med" len="med"/>
            <a:tailEnd type="none" w="med" len="med"/>
          </a:ln>
        </p:spPr>
      </p:cxnSp>
      <p:cxnSp>
        <p:nvCxnSpPr>
          <p:cNvPr id="662" name="Google Shape;662;g26103101649_0_12"/>
          <p:cNvCxnSpPr/>
          <p:nvPr/>
        </p:nvCxnSpPr>
        <p:spPr>
          <a:xfrm flipH="1">
            <a:off x="9082154" y="3002166"/>
            <a:ext cx="1759446" cy="1672395"/>
          </a:xfrm>
          <a:prstGeom prst="straightConnector1">
            <a:avLst/>
          </a:prstGeom>
          <a:noFill/>
          <a:ln w="76200" cap="flat" cmpd="sng">
            <a:solidFill>
              <a:schemeClr val="dk1"/>
            </a:solidFill>
            <a:prstDash val="solid"/>
            <a:round/>
            <a:headEnd type="none" w="med" len="med"/>
            <a:tailEnd type="none" w="med" len="med"/>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g26103101649_0_6"/>
          <p:cNvPicPr preferRelativeResize="0"/>
          <p:nvPr/>
        </p:nvPicPr>
        <p:blipFill rotWithShape="1">
          <a:blip r:embed="rId3">
            <a:alphaModFix/>
          </a:blip>
          <a:srcRect/>
          <a:stretch/>
        </p:blipFill>
        <p:spPr>
          <a:xfrm>
            <a:off x="0" y="0"/>
            <a:ext cx="12168188" cy="1332418"/>
          </a:xfrm>
          <a:prstGeom prst="rect">
            <a:avLst/>
          </a:prstGeom>
          <a:noFill/>
          <a:ln>
            <a:noFill/>
          </a:ln>
        </p:spPr>
      </p:pic>
      <p:sp>
        <p:nvSpPr>
          <p:cNvPr id="668" name="Google Shape;668;g26103101649_0_6"/>
          <p:cNvSpPr txBox="1"/>
          <p:nvPr/>
        </p:nvSpPr>
        <p:spPr>
          <a:xfrm>
            <a:off x="297708" y="260551"/>
            <a:ext cx="11154419"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LIMITATIONS OF BLOCKCHAIN’S USES IN AGRI-FOOD</a:t>
            </a:r>
            <a:endParaRPr sz="3755" dirty="0">
              <a:latin typeface="Calibri"/>
              <a:ea typeface="Calibri"/>
              <a:cs typeface="Calibri"/>
              <a:sym typeface="Calibri"/>
            </a:endParaRPr>
          </a:p>
        </p:txBody>
      </p:sp>
      <p:sp>
        <p:nvSpPr>
          <p:cNvPr id="669" name="Google Shape;669;g26103101649_0_6"/>
          <p:cNvSpPr txBox="1">
            <a:spLocks noGrp="1"/>
          </p:cNvSpPr>
          <p:nvPr>
            <p:ph type="body" idx="1"/>
          </p:nvPr>
        </p:nvSpPr>
        <p:spPr>
          <a:xfrm>
            <a:off x="506885" y="1839659"/>
            <a:ext cx="10838647" cy="4554132"/>
          </a:xfrm>
          <a:prstGeom prst="rect">
            <a:avLst/>
          </a:prstGeom>
          <a:noFill/>
          <a:ln>
            <a:noFill/>
          </a:ln>
        </p:spPr>
        <p:txBody>
          <a:bodyPr spcFirstLastPara="1" wrap="square" lIns="0" tIns="0" rIns="0" bIns="0" anchor="t" anchorCtr="0">
            <a:spAutoFit/>
          </a:bodyPr>
          <a:lstStyle/>
          <a:p>
            <a:pPr marL="0" indent="0"/>
            <a:endParaRPr sz="2048" b="0" dirty="0">
              <a:solidFill>
                <a:schemeClr val="dk1"/>
              </a:solidFill>
              <a:latin typeface="Calibri"/>
              <a:ea typeface="Calibri"/>
              <a:cs typeface="Calibri"/>
              <a:sym typeface="Calibri"/>
            </a:endParaRPr>
          </a:p>
          <a:p>
            <a:pPr marL="101165" indent="0">
              <a:buClr>
                <a:schemeClr val="dk1"/>
              </a:buClr>
              <a:buSzPts val="2200"/>
            </a:pPr>
            <a:r>
              <a:rPr lang="en-GB" sz="2504" dirty="0">
                <a:solidFill>
                  <a:schemeClr val="dk1"/>
                </a:solidFill>
                <a:latin typeface="Calibri"/>
                <a:ea typeface="Calibri"/>
                <a:cs typeface="Calibri"/>
                <a:sym typeface="Calibri"/>
              </a:rPr>
              <a:t>Environmental concerns</a:t>
            </a:r>
            <a:endParaRPr sz="2504"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High computational power required = high levels of energy usage </a:t>
            </a:r>
            <a:endParaRPr sz="2504" b="0" dirty="0">
              <a:solidFill>
                <a:schemeClr val="dk1"/>
              </a:solidFill>
              <a:latin typeface="Calibri"/>
              <a:ea typeface="Calibri"/>
              <a:cs typeface="Calibri"/>
              <a:sym typeface="Calibri"/>
            </a:endParaRPr>
          </a:p>
          <a:p>
            <a:pPr marL="0" indent="0"/>
            <a:endParaRPr sz="2504" b="0" dirty="0">
              <a:solidFill>
                <a:schemeClr val="dk1"/>
              </a:solidFill>
              <a:latin typeface="Calibri"/>
              <a:ea typeface="Calibri"/>
              <a:cs typeface="Calibri"/>
              <a:sym typeface="Calibri"/>
            </a:endParaRPr>
          </a:p>
          <a:p>
            <a:pPr marL="101165" indent="0">
              <a:buClr>
                <a:schemeClr val="dk1"/>
              </a:buClr>
              <a:buSzPts val="2200"/>
            </a:pPr>
            <a:r>
              <a:rPr lang="en-GB" sz="2504" dirty="0">
                <a:solidFill>
                  <a:schemeClr val="dk1"/>
                </a:solidFill>
                <a:latin typeface="Calibri"/>
                <a:ea typeface="Calibri"/>
                <a:cs typeface="Calibri"/>
                <a:sym typeface="Calibri"/>
              </a:rPr>
              <a:t>Lack of motivation?</a:t>
            </a:r>
            <a:endParaRPr sz="2504"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Producers may not want full transparency - loss of competitive edge, reputational damage</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Consumer demand alone may be insufficient as a driver for change </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Lack of policy-based motivations e.g. taxation</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Benefits for farmers may vary depending on farm size - disincentivize smallholder farmers</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Blockchain associated with cryptocurrency, volatile reputation</a:t>
            </a:r>
            <a:endParaRPr sz="2504" b="0" dirty="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g25c52fc29ab_0_1606"/>
          <p:cNvPicPr preferRelativeResize="0"/>
          <p:nvPr/>
        </p:nvPicPr>
        <p:blipFill rotWithShape="1">
          <a:blip r:embed="rId3">
            <a:alphaModFix/>
          </a:blip>
          <a:srcRect/>
          <a:stretch/>
        </p:blipFill>
        <p:spPr>
          <a:xfrm>
            <a:off x="0" y="0"/>
            <a:ext cx="12168188" cy="1332418"/>
          </a:xfrm>
          <a:prstGeom prst="rect">
            <a:avLst/>
          </a:prstGeom>
          <a:noFill/>
          <a:ln>
            <a:noFill/>
          </a:ln>
        </p:spPr>
      </p:pic>
      <p:sp>
        <p:nvSpPr>
          <p:cNvPr id="675" name="Google Shape;675;g25c52fc29ab_0_1606"/>
          <p:cNvSpPr txBox="1"/>
          <p:nvPr/>
        </p:nvSpPr>
        <p:spPr>
          <a:xfrm>
            <a:off x="370302" y="504771"/>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CONCLUSIONS</a:t>
            </a:r>
            <a:endParaRPr sz="1593" dirty="0"/>
          </a:p>
        </p:txBody>
      </p:sp>
      <p:sp>
        <p:nvSpPr>
          <p:cNvPr id="676" name="Google Shape;676;g25c52fc29ab_0_1606"/>
          <p:cNvSpPr txBox="1">
            <a:spLocks noGrp="1"/>
          </p:cNvSpPr>
          <p:nvPr>
            <p:ph type="body" idx="1"/>
          </p:nvPr>
        </p:nvSpPr>
        <p:spPr>
          <a:xfrm>
            <a:off x="447997" y="2199813"/>
            <a:ext cx="10838647" cy="4238981"/>
          </a:xfrm>
          <a:prstGeom prst="rect">
            <a:avLst/>
          </a:prstGeom>
          <a:noFill/>
          <a:ln>
            <a:noFill/>
          </a:ln>
        </p:spPr>
        <p:txBody>
          <a:bodyPr spcFirstLastPara="1" wrap="square" lIns="0" tIns="0" rIns="0" bIns="0" anchor="t" anchorCtr="0">
            <a:spAutoFit/>
          </a:bodyPr>
          <a:lstStyle/>
          <a:p>
            <a:pPr indent="-419108">
              <a:buClr>
                <a:schemeClr val="dk1"/>
              </a:buClr>
              <a:buSzPts val="2200"/>
              <a:buFont typeface="Calibri"/>
              <a:buChar char="●"/>
            </a:pPr>
            <a:r>
              <a:rPr lang="en-GB" sz="2504" b="0" dirty="0">
                <a:solidFill>
                  <a:schemeClr val="dk1"/>
                </a:solidFill>
                <a:latin typeface="Calibri"/>
                <a:ea typeface="Calibri"/>
                <a:cs typeface="Calibri"/>
                <a:sym typeface="Calibri"/>
              </a:rPr>
              <a:t>Blockchain technology has many potential applications within the agrifood sector</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Most notably, advantages of blockchain include </a:t>
            </a:r>
            <a:r>
              <a:rPr lang="en-GB" sz="2504" dirty="0">
                <a:solidFill>
                  <a:schemeClr val="dk1"/>
                </a:solidFill>
                <a:latin typeface="Calibri"/>
                <a:ea typeface="Calibri"/>
                <a:cs typeface="Calibri"/>
                <a:sym typeface="Calibri"/>
              </a:rPr>
              <a:t>transparency, traceability and trust</a:t>
            </a:r>
            <a:endParaRPr sz="2504"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Blockchain offers potential advantages to many actors in the supply chain, from farmers to producers to consumers, but these advantages may not be evenly distributed</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However, Blockchain is also surrounded by ‘hype’ and has distinct limitations and disadvantages too. Any decision to implement Blockchain in a given supply chain should be based on </a:t>
            </a:r>
            <a:r>
              <a:rPr lang="en-GB" sz="2504" dirty="0">
                <a:solidFill>
                  <a:schemeClr val="dk1"/>
                </a:solidFill>
                <a:latin typeface="Calibri"/>
                <a:ea typeface="Calibri"/>
                <a:cs typeface="Calibri"/>
                <a:sym typeface="Calibri"/>
              </a:rPr>
              <a:t>research</a:t>
            </a:r>
            <a:r>
              <a:rPr lang="en-GB" sz="2504" b="0" dirty="0">
                <a:solidFill>
                  <a:schemeClr val="dk1"/>
                </a:solidFill>
                <a:latin typeface="Calibri"/>
                <a:ea typeface="Calibri"/>
                <a:cs typeface="Calibri"/>
                <a:sym typeface="Calibri"/>
              </a:rPr>
              <a:t> and </a:t>
            </a:r>
            <a:r>
              <a:rPr lang="en-GB" sz="2504" dirty="0">
                <a:solidFill>
                  <a:schemeClr val="dk1"/>
                </a:solidFill>
                <a:latin typeface="Calibri"/>
                <a:ea typeface="Calibri"/>
                <a:cs typeface="Calibri"/>
                <a:sym typeface="Calibri"/>
              </a:rPr>
              <a:t>careful consideration</a:t>
            </a:r>
            <a:r>
              <a:rPr lang="en-GB" sz="2504" b="0" dirty="0">
                <a:solidFill>
                  <a:schemeClr val="dk1"/>
                </a:solidFill>
                <a:latin typeface="Calibri"/>
                <a:ea typeface="Calibri"/>
                <a:cs typeface="Calibri"/>
                <a:sym typeface="Calibri"/>
              </a:rPr>
              <a:t>.</a:t>
            </a:r>
            <a:endParaRPr sz="2504" b="0" dirty="0">
              <a:solidFill>
                <a:schemeClr val="dk1"/>
              </a:solidFill>
              <a:latin typeface="Calibri"/>
              <a:ea typeface="Calibri"/>
              <a:cs typeface="Calibri"/>
              <a:sym typeface="Calibri"/>
            </a:endParaRPr>
          </a:p>
          <a:p>
            <a:pPr marL="0" indent="0"/>
            <a:endParaRPr sz="2504" b="0" dirty="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g25c52fc29ab_0_1612"/>
          <p:cNvPicPr preferRelativeResize="0"/>
          <p:nvPr/>
        </p:nvPicPr>
        <p:blipFill rotWithShape="1">
          <a:blip r:embed="rId3">
            <a:alphaModFix/>
          </a:blip>
          <a:srcRect/>
          <a:stretch/>
        </p:blipFill>
        <p:spPr>
          <a:xfrm>
            <a:off x="0" y="-48464"/>
            <a:ext cx="12168188" cy="1332418"/>
          </a:xfrm>
          <a:prstGeom prst="rect">
            <a:avLst/>
          </a:prstGeom>
          <a:noFill/>
          <a:ln>
            <a:noFill/>
          </a:ln>
        </p:spPr>
      </p:pic>
      <p:sp>
        <p:nvSpPr>
          <p:cNvPr id="682" name="Google Shape;682;g25c52fc29ab_0_1612"/>
          <p:cNvSpPr txBox="1"/>
          <p:nvPr/>
        </p:nvSpPr>
        <p:spPr>
          <a:xfrm>
            <a:off x="465926" y="374767"/>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CONCLUSIONS</a:t>
            </a:r>
            <a:endParaRPr sz="1593" dirty="0"/>
          </a:p>
        </p:txBody>
      </p:sp>
      <p:sp>
        <p:nvSpPr>
          <p:cNvPr id="683" name="Google Shape;683;g25c52fc29ab_0_1612"/>
          <p:cNvSpPr txBox="1">
            <a:spLocks noGrp="1"/>
          </p:cNvSpPr>
          <p:nvPr>
            <p:ph type="body" idx="1"/>
          </p:nvPr>
        </p:nvSpPr>
        <p:spPr>
          <a:xfrm>
            <a:off x="533289" y="1490991"/>
            <a:ext cx="7505063" cy="5009705"/>
          </a:xfrm>
          <a:prstGeom prst="rect">
            <a:avLst/>
          </a:prstGeom>
          <a:noFill/>
          <a:ln>
            <a:noFill/>
          </a:ln>
        </p:spPr>
        <p:txBody>
          <a:bodyPr spcFirstLastPara="1" wrap="square" lIns="0" tIns="0" rIns="0" bIns="0" anchor="t" anchorCtr="0">
            <a:spAutoFit/>
          </a:bodyPr>
          <a:lstStyle/>
          <a:p>
            <a:pPr indent="-419108">
              <a:buClr>
                <a:schemeClr val="dk1"/>
              </a:buClr>
              <a:buSzPts val="2200"/>
              <a:buFont typeface="Calibri"/>
              <a:buChar char="●"/>
            </a:pPr>
            <a:r>
              <a:rPr lang="en-GB" sz="2504" b="0" dirty="0">
                <a:solidFill>
                  <a:schemeClr val="dk1"/>
                </a:solidFill>
                <a:latin typeface="Calibri"/>
                <a:ea typeface="Calibri"/>
                <a:cs typeface="Calibri"/>
                <a:sym typeface="Calibri"/>
              </a:rPr>
              <a:t>Blockchain as a relatively new technology only recently introduced in the agrifood sector - difficult to assess the full extent of its strengths and limitations, but initial results suggest </a:t>
            </a:r>
            <a:r>
              <a:rPr lang="en-GB" sz="2504" dirty="0">
                <a:solidFill>
                  <a:schemeClr val="dk1"/>
                </a:solidFill>
                <a:latin typeface="Calibri"/>
                <a:ea typeface="Calibri"/>
                <a:cs typeface="Calibri"/>
                <a:sym typeface="Calibri"/>
              </a:rPr>
              <a:t>great potential</a:t>
            </a:r>
            <a:endParaRPr sz="2504"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Realising this potential will require </a:t>
            </a:r>
            <a:r>
              <a:rPr lang="en-GB" sz="2504" dirty="0">
                <a:solidFill>
                  <a:schemeClr val="dk1"/>
                </a:solidFill>
                <a:latin typeface="Calibri"/>
                <a:ea typeface="Calibri"/>
                <a:cs typeface="Calibri"/>
                <a:sym typeface="Calibri"/>
              </a:rPr>
              <a:t>increased overall levels of digitalisation</a:t>
            </a:r>
            <a:r>
              <a:rPr lang="en-GB" sz="2504" b="0" dirty="0">
                <a:solidFill>
                  <a:schemeClr val="dk1"/>
                </a:solidFill>
                <a:latin typeface="Calibri"/>
                <a:ea typeface="Calibri"/>
                <a:cs typeface="Calibri"/>
                <a:sym typeface="Calibri"/>
              </a:rPr>
              <a:t> and technical </a:t>
            </a:r>
            <a:r>
              <a:rPr lang="en-GB" sz="2504" dirty="0">
                <a:solidFill>
                  <a:schemeClr val="dk1"/>
                </a:solidFill>
                <a:latin typeface="Calibri"/>
                <a:ea typeface="Calibri"/>
                <a:cs typeface="Calibri"/>
                <a:sym typeface="Calibri"/>
              </a:rPr>
              <a:t>upskilling</a:t>
            </a:r>
            <a:r>
              <a:rPr lang="en-GB" sz="2504" b="0" dirty="0">
                <a:solidFill>
                  <a:schemeClr val="dk1"/>
                </a:solidFill>
                <a:latin typeface="Calibri"/>
                <a:ea typeface="Calibri"/>
                <a:cs typeface="Calibri"/>
                <a:sym typeface="Calibri"/>
              </a:rPr>
              <a:t> within the agrifood sector</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Blockchain technology as a </a:t>
            </a:r>
            <a:r>
              <a:rPr lang="en-GB" sz="2504" dirty="0">
                <a:solidFill>
                  <a:schemeClr val="dk1"/>
                </a:solidFill>
                <a:latin typeface="Calibri"/>
                <a:ea typeface="Calibri"/>
                <a:cs typeface="Calibri"/>
                <a:sym typeface="Calibri"/>
              </a:rPr>
              <a:t>tool </a:t>
            </a:r>
            <a:r>
              <a:rPr lang="en-GB" sz="2504" b="0" dirty="0">
                <a:solidFill>
                  <a:schemeClr val="dk1"/>
                </a:solidFill>
                <a:latin typeface="Calibri"/>
                <a:ea typeface="Calibri"/>
                <a:cs typeface="Calibri"/>
                <a:sym typeface="Calibri"/>
              </a:rPr>
              <a:t>rather than a goal - achieving social and environmental sustainability requires a </a:t>
            </a:r>
            <a:r>
              <a:rPr lang="en-GB" sz="2504" dirty="0">
                <a:solidFill>
                  <a:schemeClr val="dk1"/>
                </a:solidFill>
                <a:latin typeface="Calibri"/>
                <a:ea typeface="Calibri"/>
                <a:cs typeface="Calibri"/>
                <a:sym typeface="Calibri"/>
              </a:rPr>
              <a:t>shift in attitude</a:t>
            </a:r>
            <a:r>
              <a:rPr lang="en-GB" sz="2504" b="0" dirty="0">
                <a:solidFill>
                  <a:schemeClr val="dk1"/>
                </a:solidFill>
                <a:latin typeface="Calibri"/>
                <a:ea typeface="Calibri"/>
                <a:cs typeface="Calibri"/>
                <a:sym typeface="Calibri"/>
              </a:rPr>
              <a:t> and outlook as well as the adoption of new technologies </a:t>
            </a:r>
            <a:endParaRPr sz="2504"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504" b="0" dirty="0">
                <a:solidFill>
                  <a:schemeClr val="dk1"/>
                </a:solidFill>
                <a:latin typeface="Calibri"/>
                <a:ea typeface="Calibri"/>
                <a:cs typeface="Calibri"/>
                <a:sym typeface="Calibri"/>
              </a:rPr>
              <a:t>A quickly developing technology - keep up to date with ongoing developments</a:t>
            </a:r>
            <a:endParaRPr sz="2504" b="0" dirty="0">
              <a:solidFill>
                <a:schemeClr val="dk1"/>
              </a:solidFill>
              <a:latin typeface="Calibri"/>
              <a:ea typeface="Calibri"/>
              <a:cs typeface="Calibri"/>
              <a:sym typeface="Calibri"/>
            </a:endParaRPr>
          </a:p>
        </p:txBody>
      </p:sp>
      <p:pic>
        <p:nvPicPr>
          <p:cNvPr id="684" name="Google Shape;684;g25c52fc29ab_0_1612"/>
          <p:cNvPicPr preferRelativeResize="0"/>
          <p:nvPr/>
        </p:nvPicPr>
        <p:blipFill>
          <a:blip r:embed="rId4">
            <a:alphaModFix/>
          </a:blip>
          <a:stretch>
            <a:fillRect/>
          </a:stretch>
        </p:blipFill>
        <p:spPr>
          <a:xfrm>
            <a:off x="8217646" y="1283953"/>
            <a:ext cx="3950541" cy="550531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58"/>
          <p:cNvSpPr txBox="1">
            <a:spLocks noGrp="1"/>
          </p:cNvSpPr>
          <p:nvPr>
            <p:ph type="body" idx="1"/>
          </p:nvPr>
        </p:nvSpPr>
        <p:spPr>
          <a:xfrm>
            <a:off x="309996" y="1666110"/>
            <a:ext cx="11548196" cy="4902624"/>
          </a:xfrm>
          <a:prstGeom prst="rect">
            <a:avLst/>
          </a:prstGeom>
          <a:noFill/>
          <a:ln>
            <a:noFill/>
          </a:ln>
        </p:spPr>
        <p:txBody>
          <a:bodyPr spcFirstLastPara="1" wrap="square" lIns="0" tIns="0" rIns="0" bIns="0" anchor="t" anchorCtr="0">
            <a:spAutoFit/>
          </a:bodyPr>
          <a:lstStyle/>
          <a:p>
            <a:pPr indent="-361301">
              <a:buClr>
                <a:schemeClr val="dk1"/>
              </a:buClr>
              <a:buFont typeface="Open Sans"/>
              <a:buChar char="●"/>
            </a:pPr>
            <a:r>
              <a:rPr lang="en-GB" sz="1593" b="0" u="sng" dirty="0">
                <a:solidFill>
                  <a:schemeClr val="hlink"/>
                </a:solidFill>
                <a:hlinkClick r:id="rId3"/>
              </a:rPr>
              <a:t>UNDP, ‘Blockchain for Agri-food Traceability’, 2021</a:t>
            </a:r>
            <a:endParaRPr sz="1593" b="0" u="sng" dirty="0">
              <a:solidFill>
                <a:schemeClr val="dk1"/>
              </a:solidFill>
            </a:endParaRPr>
          </a:p>
          <a:p>
            <a:pPr indent="-361301">
              <a:buClr>
                <a:schemeClr val="dk1"/>
              </a:buClr>
              <a:buChar char="●"/>
            </a:pPr>
            <a:r>
              <a:rPr lang="en-GB" sz="1593" b="0" u="sng" dirty="0">
                <a:solidFill>
                  <a:schemeClr val="hlink"/>
                </a:solidFill>
                <a:hlinkClick r:id="rId4"/>
              </a:rPr>
              <a:t>Saurabh and Dey, ‘Blockchain technology adoption, architecture, and sustainable agrifood supply chains’, 2020</a:t>
            </a:r>
            <a:endParaRPr sz="1593" b="0" u="sng" dirty="0">
              <a:solidFill>
                <a:schemeClr val="dk1"/>
              </a:solidFill>
            </a:endParaRPr>
          </a:p>
          <a:p>
            <a:pPr indent="-361301">
              <a:buClr>
                <a:schemeClr val="dk1"/>
              </a:buClr>
              <a:buChar char="●"/>
            </a:pPr>
            <a:r>
              <a:rPr lang="en-GB" sz="1593" b="0" u="sng" dirty="0">
                <a:solidFill>
                  <a:schemeClr val="hlink"/>
                </a:solidFill>
                <a:hlinkClick r:id="rId5"/>
              </a:rPr>
              <a:t>Okorie et al, ‘Removing barriers to Blockchain use in circular food supply chains: Practitioner views on achieving operational effectiveness’, 2022</a:t>
            </a:r>
            <a:endParaRPr sz="1593" b="0" u="sng" dirty="0">
              <a:solidFill>
                <a:schemeClr val="dk1"/>
              </a:solidFill>
            </a:endParaRPr>
          </a:p>
          <a:p>
            <a:pPr indent="-361301">
              <a:buClr>
                <a:schemeClr val="dk1"/>
              </a:buClr>
              <a:buChar char="●"/>
            </a:pPr>
            <a:r>
              <a:rPr lang="en-GB" sz="1593" b="0" u="sng" dirty="0">
                <a:solidFill>
                  <a:schemeClr val="hlink"/>
                </a:solidFill>
                <a:hlinkClick r:id="rId6"/>
              </a:rPr>
              <a:t>Tyagi, ‘A global blockchain-based </a:t>
            </a:r>
            <a:r>
              <a:rPr lang="en-GB" sz="1593" b="0" u="sng" dirty="0" err="1">
                <a:solidFill>
                  <a:schemeClr val="hlink"/>
                </a:solidFill>
                <a:hlinkClick r:id="rId6"/>
              </a:rPr>
              <a:t>agro</a:t>
            </a:r>
            <a:r>
              <a:rPr lang="en-GB" sz="1593" b="0" u="sng" dirty="0">
                <a:solidFill>
                  <a:schemeClr val="hlink"/>
                </a:solidFill>
                <a:hlinkClick r:id="rId6"/>
              </a:rPr>
              <a:t>-food value chain to facilitate trade and sustainable blocks of healthy lives and food for all’, 2023</a:t>
            </a:r>
            <a:endParaRPr sz="1593" b="0" u="sng" dirty="0">
              <a:solidFill>
                <a:schemeClr val="dk1"/>
              </a:solidFill>
            </a:endParaRPr>
          </a:p>
          <a:p>
            <a:pPr indent="-361301">
              <a:buClr>
                <a:schemeClr val="dk1"/>
              </a:buClr>
              <a:buChar char="●"/>
            </a:pPr>
            <a:r>
              <a:rPr lang="en-GB" sz="1593" b="0" u="sng" dirty="0" err="1">
                <a:solidFill>
                  <a:schemeClr val="hlink"/>
                </a:solidFill>
                <a:hlinkClick r:id="rId7"/>
              </a:rPr>
              <a:t>Kumarathunga</a:t>
            </a:r>
            <a:r>
              <a:rPr lang="en-GB" sz="1593" b="0" u="sng" dirty="0">
                <a:solidFill>
                  <a:schemeClr val="hlink"/>
                </a:solidFill>
                <a:hlinkClick r:id="rId7"/>
              </a:rPr>
              <a:t>, ‘Improving Farmers’ Participation in Agri Supply Chains with Blockchain and Smart Contracts’, 2020</a:t>
            </a:r>
            <a:endParaRPr sz="1593" b="0" u="sng" dirty="0">
              <a:solidFill>
                <a:schemeClr val="dk1"/>
              </a:solidFill>
            </a:endParaRPr>
          </a:p>
          <a:p>
            <a:pPr indent="-361301">
              <a:buClr>
                <a:schemeClr val="dk1"/>
              </a:buClr>
              <a:buChar char="●"/>
            </a:pPr>
            <a:r>
              <a:rPr lang="en-GB" sz="1593" b="0" u="sng" dirty="0">
                <a:solidFill>
                  <a:schemeClr val="hlink"/>
                </a:solidFill>
                <a:hlinkClick r:id="rId8"/>
              </a:rPr>
              <a:t>Kim and Laskowski, ‘Agriculture on the Blockchain: Sustainable Solutions for Food, Farmers, and Financing’, 2017</a:t>
            </a:r>
            <a:endParaRPr sz="1593" b="0" u="sng" dirty="0">
              <a:solidFill>
                <a:schemeClr val="dk1"/>
              </a:solidFill>
            </a:endParaRPr>
          </a:p>
          <a:p>
            <a:pPr indent="-361301">
              <a:buClr>
                <a:schemeClr val="dk1"/>
              </a:buClr>
              <a:buChar char="●"/>
            </a:pPr>
            <a:r>
              <a:rPr lang="en-GB" sz="1593" b="0" u="sng" dirty="0">
                <a:solidFill>
                  <a:schemeClr val="hlink"/>
                </a:solidFill>
                <a:hlinkClick r:id="rId9"/>
              </a:rPr>
              <a:t>Yadav and Singh, ‘A Systematic Literature Review of Blockchain Technology in Agriculture’, 2019</a:t>
            </a:r>
            <a:endParaRPr sz="1593" b="0" u="sng" dirty="0">
              <a:solidFill>
                <a:schemeClr val="dk1"/>
              </a:solidFill>
            </a:endParaRPr>
          </a:p>
          <a:p>
            <a:pPr indent="-361301">
              <a:buClr>
                <a:schemeClr val="dk1"/>
              </a:buClr>
              <a:buChar char="●"/>
            </a:pPr>
            <a:r>
              <a:rPr lang="en-GB" sz="1593" b="0" u="sng" dirty="0">
                <a:solidFill>
                  <a:schemeClr val="hlink"/>
                </a:solidFill>
                <a:hlinkClick r:id="rId10"/>
              </a:rPr>
              <a:t>Mattila, Dwivedi, Gauri, and </a:t>
            </a:r>
            <a:r>
              <a:rPr lang="en-GB" sz="1593" b="0" u="sng" dirty="0" err="1">
                <a:solidFill>
                  <a:schemeClr val="hlink"/>
                </a:solidFill>
                <a:hlinkClick r:id="rId10"/>
              </a:rPr>
              <a:t>Ahbab</a:t>
            </a:r>
            <a:r>
              <a:rPr lang="en-GB" sz="1593" b="0" u="sng" dirty="0">
                <a:solidFill>
                  <a:schemeClr val="hlink"/>
                </a:solidFill>
                <a:hlinkClick r:id="rId10"/>
              </a:rPr>
              <a:t>, ‘The Role of Blockchain in Sustainable Development Goals (SDGs) ‘, 2022</a:t>
            </a:r>
            <a:endParaRPr sz="1593" b="0" u="sng" dirty="0">
              <a:solidFill>
                <a:schemeClr val="dk1"/>
              </a:solidFill>
            </a:endParaRPr>
          </a:p>
          <a:p>
            <a:pPr indent="-361301">
              <a:buClr>
                <a:schemeClr val="dk1"/>
              </a:buClr>
              <a:buChar char="●"/>
            </a:pPr>
            <a:r>
              <a:rPr lang="en-GB" sz="1593" b="0" u="sng" dirty="0" err="1">
                <a:solidFill>
                  <a:schemeClr val="hlink"/>
                </a:solidFill>
                <a:hlinkClick r:id="rId11"/>
              </a:rPr>
              <a:t>Yogarajan</a:t>
            </a:r>
            <a:r>
              <a:rPr lang="en-GB" sz="1593" b="0" u="sng" dirty="0">
                <a:solidFill>
                  <a:schemeClr val="hlink"/>
                </a:solidFill>
                <a:hlinkClick r:id="rId11"/>
              </a:rPr>
              <a:t> et al, ‘Exploring the Hype of Blockchain Adoption in Agri-Food Supply Chain: A Systematic Literature Review’, 2023</a:t>
            </a:r>
            <a:endParaRPr sz="1593" b="0" u="sng" dirty="0">
              <a:solidFill>
                <a:schemeClr val="dk1"/>
              </a:solidFill>
            </a:endParaRPr>
          </a:p>
          <a:p>
            <a:pPr indent="-361301">
              <a:buClr>
                <a:schemeClr val="dk1"/>
              </a:buClr>
              <a:buChar char="●"/>
            </a:pPr>
            <a:r>
              <a:rPr lang="en-GB" sz="1593" b="0" u="sng" dirty="0">
                <a:solidFill>
                  <a:schemeClr val="hlink"/>
                </a:solidFill>
                <a:hlinkClick r:id="rId12"/>
              </a:rPr>
              <a:t>Bhat, Huang, Sofi, and Sultan, ‘Agriculture-Food Supply Chain Management Based on Blockchain and IoT: A Narrative on Enterprise Blockchain Interoperability’, 2022</a:t>
            </a:r>
            <a:endParaRPr sz="1593" b="0" u="sng" dirty="0">
              <a:solidFill>
                <a:schemeClr val="dk1"/>
              </a:solidFill>
            </a:endParaRPr>
          </a:p>
          <a:p>
            <a:pPr indent="-361301">
              <a:buClr>
                <a:schemeClr val="dk1"/>
              </a:buClr>
              <a:buChar char="●"/>
            </a:pPr>
            <a:r>
              <a:rPr lang="en-GB" sz="1593" b="0" u="sng" dirty="0">
                <a:solidFill>
                  <a:schemeClr val="hlink"/>
                </a:solidFill>
                <a:hlinkClick r:id="rId13"/>
              </a:rPr>
              <a:t>Xiong, </a:t>
            </a:r>
            <a:r>
              <a:rPr lang="en-GB" sz="1593" b="0" u="sng" dirty="0" err="1">
                <a:solidFill>
                  <a:schemeClr val="hlink"/>
                </a:solidFill>
                <a:hlinkClick r:id="rId13"/>
              </a:rPr>
              <a:t>Dalhous</a:t>
            </a:r>
            <a:r>
              <a:rPr lang="en-GB" sz="1593" b="0" u="sng" dirty="0">
                <a:solidFill>
                  <a:schemeClr val="hlink"/>
                </a:solidFill>
                <a:hlinkClick r:id="rId13"/>
              </a:rPr>
              <a:t>, Wang, and Huang, ‘Blockchain Technology for Agriculture: Applications and Rationale’, 2020</a:t>
            </a:r>
            <a:endParaRPr sz="1593" b="0" dirty="0">
              <a:solidFill>
                <a:schemeClr val="dk1"/>
              </a:solidFill>
            </a:endParaRPr>
          </a:p>
          <a:p>
            <a:pPr indent="-361301">
              <a:buClr>
                <a:schemeClr val="dk1"/>
              </a:buClr>
              <a:buChar char="●"/>
            </a:pPr>
            <a:r>
              <a:rPr lang="en-GB" sz="1593" b="0" u="sng" dirty="0">
                <a:solidFill>
                  <a:schemeClr val="hlink"/>
                </a:solidFill>
                <a:hlinkClick r:id="rId14"/>
              </a:rPr>
              <a:t>PwC, ‘Building block(chain)s for a better planet’, 2018</a:t>
            </a:r>
            <a:endParaRPr sz="1593" b="0" dirty="0">
              <a:solidFill>
                <a:schemeClr val="dk1"/>
              </a:solidFill>
            </a:endParaRPr>
          </a:p>
          <a:p>
            <a:pPr indent="-361301">
              <a:buClr>
                <a:schemeClr val="dk1"/>
              </a:buClr>
              <a:buChar char="●"/>
            </a:pPr>
            <a:r>
              <a:rPr lang="en-GB" sz="1593" b="0" u="sng" dirty="0" err="1">
                <a:solidFill>
                  <a:schemeClr val="hlink"/>
                </a:solidFill>
                <a:hlinkClick r:id="rId15"/>
              </a:rPr>
              <a:t>Varavallo</a:t>
            </a:r>
            <a:r>
              <a:rPr lang="en-GB" sz="1593" b="0" u="sng" dirty="0">
                <a:solidFill>
                  <a:schemeClr val="hlink"/>
                </a:solidFill>
                <a:hlinkClick r:id="rId15"/>
              </a:rPr>
              <a:t> et al, ‘Traceability Platform Based on Green Blockchain: An Application Case Study in Dairy Supply Chain, 2022</a:t>
            </a:r>
            <a:endParaRPr sz="1593" b="0" dirty="0">
              <a:solidFill>
                <a:schemeClr val="dk1"/>
              </a:solidFill>
            </a:endParaRPr>
          </a:p>
          <a:p>
            <a:pPr indent="-361301">
              <a:buClr>
                <a:schemeClr val="dk1"/>
              </a:buClr>
              <a:buChar char="●"/>
            </a:pPr>
            <a:r>
              <a:rPr lang="en-GB" sz="1593" b="0" u="sng" dirty="0" err="1">
                <a:solidFill>
                  <a:schemeClr val="hlink"/>
                </a:solidFill>
                <a:hlinkClick r:id="rId16"/>
              </a:rPr>
              <a:t>Kamilaris</a:t>
            </a:r>
            <a:r>
              <a:rPr lang="en-GB" sz="1593" b="0" u="sng" dirty="0">
                <a:solidFill>
                  <a:schemeClr val="hlink"/>
                </a:solidFill>
                <a:hlinkClick r:id="rId16"/>
              </a:rPr>
              <a:t>, Fonts, and </a:t>
            </a:r>
            <a:r>
              <a:rPr lang="en-GB" sz="1593" b="0" u="sng" dirty="0" err="1">
                <a:solidFill>
                  <a:schemeClr val="hlink"/>
                </a:solidFill>
                <a:hlinkClick r:id="rId16"/>
              </a:rPr>
              <a:t>Prenafeta-Boldu</a:t>
            </a:r>
            <a:r>
              <a:rPr lang="en-GB" sz="1593" b="0" u="sng" dirty="0">
                <a:solidFill>
                  <a:schemeClr val="hlink"/>
                </a:solidFill>
                <a:hlinkClick r:id="rId16"/>
              </a:rPr>
              <a:t>, ‘The Rise of Blockchain Technology in Agriculture and Food Supply Chains’, 2019</a:t>
            </a:r>
            <a:endParaRPr sz="1593" b="0" dirty="0">
              <a:solidFill>
                <a:schemeClr val="dk1"/>
              </a:solidFill>
            </a:endParaRPr>
          </a:p>
        </p:txBody>
      </p:sp>
      <p:pic>
        <p:nvPicPr>
          <p:cNvPr id="690" name="Google Shape;690;p58"/>
          <p:cNvPicPr preferRelativeResize="0"/>
          <p:nvPr/>
        </p:nvPicPr>
        <p:blipFill rotWithShape="1">
          <a:blip r:embed="rId17">
            <a:alphaModFix/>
          </a:blip>
          <a:srcRect/>
          <a:stretch/>
        </p:blipFill>
        <p:spPr>
          <a:xfrm>
            <a:off x="0" y="-7981"/>
            <a:ext cx="12168188" cy="1332418"/>
          </a:xfrm>
          <a:prstGeom prst="rect">
            <a:avLst/>
          </a:prstGeom>
          <a:noFill/>
          <a:ln>
            <a:noFill/>
          </a:ln>
        </p:spPr>
      </p:pic>
      <p:sp>
        <p:nvSpPr>
          <p:cNvPr id="691" name="Google Shape;691;p58"/>
          <p:cNvSpPr txBox="1"/>
          <p:nvPr/>
        </p:nvSpPr>
        <p:spPr>
          <a:xfrm>
            <a:off x="442021" y="292437"/>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LINKS TO FURTHER MATERIALS</a:t>
            </a:r>
            <a:endParaRPr sz="3186" dirty="0">
              <a:solidFill>
                <a:schemeClr val="lt1"/>
              </a:solidFill>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57"/>
          <p:cNvSpPr txBox="1">
            <a:spLocks noGrp="1"/>
          </p:cNvSpPr>
          <p:nvPr>
            <p:ph type="body" idx="1"/>
          </p:nvPr>
        </p:nvSpPr>
        <p:spPr>
          <a:xfrm>
            <a:off x="448000" y="5836036"/>
            <a:ext cx="11012064" cy="560282"/>
          </a:xfrm>
          <a:prstGeom prst="rect">
            <a:avLst/>
          </a:prstGeom>
          <a:noFill/>
          <a:ln>
            <a:noFill/>
          </a:ln>
        </p:spPr>
        <p:txBody>
          <a:bodyPr spcFirstLastPara="1" wrap="square" lIns="0" tIns="0" rIns="0" bIns="0" anchor="t" anchorCtr="0">
            <a:spAutoFit/>
          </a:bodyPr>
          <a:lstStyle/>
          <a:p>
            <a:pPr indent="0"/>
            <a:endParaRPr sz="1593" b="0">
              <a:solidFill>
                <a:schemeClr val="dk1"/>
              </a:solidFill>
            </a:endParaRPr>
          </a:p>
          <a:p>
            <a:pPr marL="0" indent="0"/>
            <a:endParaRPr sz="2048" b="0">
              <a:solidFill>
                <a:schemeClr val="dk1"/>
              </a:solidFill>
            </a:endParaRPr>
          </a:p>
        </p:txBody>
      </p:sp>
      <p:pic>
        <p:nvPicPr>
          <p:cNvPr id="697" name="Google Shape;697;p57"/>
          <p:cNvPicPr preferRelativeResize="0"/>
          <p:nvPr/>
        </p:nvPicPr>
        <p:blipFill rotWithShape="1">
          <a:blip r:embed="rId3">
            <a:alphaModFix/>
          </a:blip>
          <a:srcRect/>
          <a:stretch/>
        </p:blipFill>
        <p:spPr>
          <a:xfrm>
            <a:off x="0" y="-76131"/>
            <a:ext cx="12168188" cy="1332418"/>
          </a:xfrm>
          <a:prstGeom prst="rect">
            <a:avLst/>
          </a:prstGeom>
          <a:noFill/>
          <a:ln>
            <a:noFill/>
          </a:ln>
        </p:spPr>
      </p:pic>
      <p:sp>
        <p:nvSpPr>
          <p:cNvPr id="698" name="Google Shape;698;p57"/>
          <p:cNvSpPr txBox="1"/>
          <p:nvPr/>
        </p:nvSpPr>
        <p:spPr>
          <a:xfrm>
            <a:off x="448000" y="367311"/>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LINKS TO FURTHER MATERIALS</a:t>
            </a:r>
            <a:endParaRPr sz="3186" dirty="0">
              <a:solidFill>
                <a:schemeClr val="lt1"/>
              </a:solidFill>
              <a:latin typeface="Open Sans"/>
              <a:ea typeface="Open Sans"/>
              <a:cs typeface="Open Sans"/>
              <a:sym typeface="Open Sans"/>
            </a:endParaRPr>
          </a:p>
        </p:txBody>
      </p:sp>
      <p:sp>
        <p:nvSpPr>
          <p:cNvPr id="699" name="Google Shape;699;p57"/>
          <p:cNvSpPr txBox="1"/>
          <p:nvPr/>
        </p:nvSpPr>
        <p:spPr>
          <a:xfrm>
            <a:off x="518493" y="1879807"/>
            <a:ext cx="10871077" cy="4823283"/>
          </a:xfrm>
          <a:prstGeom prst="rect">
            <a:avLst/>
          </a:prstGeom>
          <a:noFill/>
          <a:ln>
            <a:noFill/>
          </a:ln>
        </p:spPr>
        <p:txBody>
          <a:bodyPr spcFirstLastPara="1" wrap="square" lIns="104034" tIns="104034" rIns="104034" bIns="104034" anchor="t" anchorCtr="0">
            <a:noAutofit/>
          </a:bodyPr>
          <a:lstStyle/>
          <a:p>
            <a:pPr marL="520273" indent="-361301">
              <a:buSzPts val="1400"/>
              <a:buFont typeface="Open Sans"/>
              <a:buChar char="●"/>
            </a:pPr>
            <a:r>
              <a:rPr lang="en-GB" sz="1593" b="0" u="sng" dirty="0" err="1">
                <a:solidFill>
                  <a:schemeClr val="hlink"/>
                </a:solidFill>
                <a:hlinkClick r:id="rId4"/>
              </a:rPr>
              <a:t>Parmentola</a:t>
            </a:r>
            <a:r>
              <a:rPr lang="en-GB" sz="1593" b="0" u="sng" dirty="0">
                <a:solidFill>
                  <a:schemeClr val="hlink"/>
                </a:solidFill>
                <a:hlinkClick r:id="rId4"/>
              </a:rPr>
              <a:t>, Petrillo, </a:t>
            </a:r>
            <a:r>
              <a:rPr lang="en-GB" sz="1593" b="0" u="sng" dirty="0" err="1">
                <a:solidFill>
                  <a:schemeClr val="hlink"/>
                </a:solidFill>
                <a:hlinkClick r:id="rId4"/>
              </a:rPr>
              <a:t>Tutore</a:t>
            </a:r>
            <a:r>
              <a:rPr lang="en-GB" sz="1593" b="0" u="sng" dirty="0">
                <a:solidFill>
                  <a:schemeClr val="hlink"/>
                </a:solidFill>
                <a:hlinkClick r:id="rId4"/>
              </a:rPr>
              <a:t>, and De Felice, ‘Is blockchain able to enhance environmental sustainability? A systematic review and research agenda from the perspective of Sustainable Development Goals (SDGs)’, 2021</a:t>
            </a:r>
            <a:endParaRPr lang="en-GB" sz="1593" b="0" dirty="0">
              <a:solidFill>
                <a:schemeClr val="dk1"/>
              </a:solidFill>
            </a:endParaRPr>
          </a:p>
          <a:p>
            <a:pPr marL="520273" indent="-361301">
              <a:buSzPts val="1400"/>
              <a:buFont typeface="Open Sans"/>
              <a:buChar char="●"/>
            </a:pPr>
            <a:r>
              <a:rPr lang="en-GB" sz="1593" u="sng" dirty="0">
                <a:solidFill>
                  <a:schemeClr val="hlink"/>
                </a:solidFill>
                <a:latin typeface="Open Sans"/>
                <a:ea typeface="Open Sans"/>
                <a:cs typeface="Open Sans"/>
                <a:sym typeface="Open Sans"/>
                <a:hlinkClick r:id="rId5"/>
              </a:rPr>
              <a:t>Van </a:t>
            </a:r>
            <a:r>
              <a:rPr lang="en-GB" sz="1593" u="sng" dirty="0" err="1">
                <a:solidFill>
                  <a:schemeClr val="hlink"/>
                </a:solidFill>
                <a:latin typeface="Open Sans"/>
                <a:ea typeface="Open Sans"/>
                <a:cs typeface="Open Sans"/>
                <a:sym typeface="Open Sans"/>
                <a:hlinkClick r:id="rId5"/>
              </a:rPr>
              <a:t>Wassenaer</a:t>
            </a:r>
            <a:r>
              <a:rPr lang="en-GB" sz="1593" u="sng" dirty="0">
                <a:solidFill>
                  <a:schemeClr val="hlink"/>
                </a:solidFill>
                <a:latin typeface="Open Sans"/>
                <a:ea typeface="Open Sans"/>
                <a:cs typeface="Open Sans"/>
                <a:sym typeface="Open Sans"/>
                <a:hlinkClick r:id="rId5"/>
              </a:rPr>
              <a:t>, </a:t>
            </a:r>
            <a:r>
              <a:rPr lang="en-GB" sz="1593" u="sng" dirty="0" err="1">
                <a:solidFill>
                  <a:schemeClr val="hlink"/>
                </a:solidFill>
                <a:latin typeface="Open Sans"/>
                <a:ea typeface="Open Sans"/>
                <a:cs typeface="Open Sans"/>
                <a:sym typeface="Open Sans"/>
                <a:hlinkClick r:id="rId5"/>
              </a:rPr>
              <a:t>Verdouw</a:t>
            </a:r>
            <a:r>
              <a:rPr lang="en-GB" sz="1593" u="sng" dirty="0">
                <a:solidFill>
                  <a:schemeClr val="hlink"/>
                </a:solidFill>
                <a:latin typeface="Open Sans"/>
                <a:ea typeface="Open Sans"/>
                <a:cs typeface="Open Sans"/>
                <a:sym typeface="Open Sans"/>
                <a:hlinkClick r:id="rId5"/>
              </a:rPr>
              <a:t>, and </a:t>
            </a:r>
            <a:r>
              <a:rPr lang="en-GB" sz="1593" u="sng" dirty="0" err="1">
                <a:solidFill>
                  <a:schemeClr val="hlink"/>
                </a:solidFill>
                <a:latin typeface="Open Sans"/>
                <a:ea typeface="Open Sans"/>
                <a:cs typeface="Open Sans"/>
                <a:sym typeface="Open Sans"/>
                <a:hlinkClick r:id="rId5"/>
              </a:rPr>
              <a:t>Wolfert</a:t>
            </a:r>
            <a:r>
              <a:rPr lang="en-GB" sz="1593" u="sng" dirty="0">
                <a:solidFill>
                  <a:schemeClr val="hlink"/>
                </a:solidFill>
                <a:latin typeface="Open Sans"/>
                <a:ea typeface="Open Sans"/>
                <a:cs typeface="Open Sans"/>
                <a:sym typeface="Open Sans"/>
                <a:hlinkClick r:id="rId5"/>
              </a:rPr>
              <a:t>, ‘What Blockchain Are We Talking About? An Analytical Framework for Understanding Blockchain Applications in Agriculture and Food’, 2021</a:t>
            </a:r>
            <a:endParaRPr sz="1593" dirty="0">
              <a:latin typeface="Open Sans"/>
              <a:ea typeface="Open Sans"/>
              <a:cs typeface="Open Sans"/>
              <a:sym typeface="Open Sans"/>
            </a:endParaRPr>
          </a:p>
          <a:p>
            <a:pPr marL="520273" indent="-361301">
              <a:buSzPts val="1400"/>
              <a:buFont typeface="Open Sans"/>
              <a:buChar char="●"/>
            </a:pPr>
            <a:r>
              <a:rPr lang="en-GB" sz="1593" u="sng" dirty="0" err="1">
                <a:solidFill>
                  <a:schemeClr val="hlink"/>
                </a:solidFill>
                <a:latin typeface="Open Sans"/>
                <a:ea typeface="Open Sans"/>
                <a:cs typeface="Open Sans"/>
                <a:sym typeface="Open Sans"/>
                <a:hlinkClick r:id="rId6"/>
              </a:rPr>
              <a:t>Bosona</a:t>
            </a:r>
            <a:r>
              <a:rPr lang="en-GB" sz="1593" u="sng" dirty="0">
                <a:solidFill>
                  <a:schemeClr val="hlink"/>
                </a:solidFill>
                <a:latin typeface="Open Sans"/>
                <a:ea typeface="Open Sans"/>
                <a:cs typeface="Open Sans"/>
                <a:sym typeface="Open Sans"/>
                <a:hlinkClick r:id="rId6"/>
              </a:rPr>
              <a:t> and </a:t>
            </a:r>
            <a:r>
              <a:rPr lang="en-GB" sz="1593" u="sng" dirty="0" err="1">
                <a:solidFill>
                  <a:schemeClr val="hlink"/>
                </a:solidFill>
                <a:latin typeface="Open Sans"/>
                <a:ea typeface="Open Sans"/>
                <a:cs typeface="Open Sans"/>
                <a:sym typeface="Open Sans"/>
                <a:hlinkClick r:id="rId6"/>
              </a:rPr>
              <a:t>Gebresenbet</a:t>
            </a:r>
            <a:r>
              <a:rPr lang="en-GB" sz="1593" u="sng" dirty="0">
                <a:solidFill>
                  <a:schemeClr val="hlink"/>
                </a:solidFill>
                <a:latin typeface="Open Sans"/>
                <a:ea typeface="Open Sans"/>
                <a:cs typeface="Open Sans"/>
                <a:sym typeface="Open Sans"/>
                <a:hlinkClick r:id="rId6"/>
              </a:rPr>
              <a:t>, ‘The Role of Blockchain Technology in Promoting Traceability Systems in Agri-Food Production and Supply Chains’, 2023</a:t>
            </a:r>
            <a:endParaRPr sz="1593" dirty="0">
              <a:latin typeface="Open Sans"/>
              <a:ea typeface="Open Sans"/>
              <a:cs typeface="Open Sans"/>
              <a:sym typeface="Open Sans"/>
            </a:endParaRPr>
          </a:p>
          <a:p>
            <a:pPr marL="520273" indent="-361301">
              <a:buSzPts val="1400"/>
              <a:buFont typeface="Open Sans"/>
              <a:buChar char="●"/>
            </a:pPr>
            <a:r>
              <a:rPr lang="en-GB" sz="1593" u="sng" dirty="0">
                <a:solidFill>
                  <a:schemeClr val="hlink"/>
                </a:solidFill>
                <a:latin typeface="Open Sans"/>
                <a:ea typeface="Open Sans"/>
                <a:cs typeface="Open Sans"/>
                <a:sym typeface="Open Sans"/>
                <a:hlinkClick r:id="rId7"/>
              </a:rPr>
              <a:t>Parra-Lopez et al, ‘Digital transformation of the agrifood system: Quantifying the conditioning factors to inform policy planning in the olive sector’, 2021</a:t>
            </a:r>
            <a:endParaRPr sz="1593" dirty="0">
              <a:latin typeface="Open Sans"/>
              <a:ea typeface="Open Sans"/>
              <a:cs typeface="Open Sans"/>
              <a:sym typeface="Open Sans"/>
            </a:endParaRPr>
          </a:p>
          <a:p>
            <a:pPr marL="520273" indent="-361301">
              <a:buSzPts val="1400"/>
              <a:buFont typeface="Open Sans"/>
              <a:buChar char="●"/>
            </a:pPr>
            <a:r>
              <a:rPr lang="en-GB" sz="1593" u="sng" dirty="0">
                <a:solidFill>
                  <a:schemeClr val="hlink"/>
                </a:solidFill>
                <a:latin typeface="Open Sans"/>
                <a:ea typeface="Open Sans"/>
                <a:cs typeface="Open Sans"/>
                <a:sym typeface="Open Sans"/>
                <a:hlinkClick r:id="rId8"/>
              </a:rPr>
              <a:t>Cuellar and Johnson, ‘Barriers to implementation of blockchain technology in agricultural supply chain’, 2022</a:t>
            </a:r>
            <a:endParaRPr sz="1593" dirty="0">
              <a:latin typeface="Open Sans"/>
              <a:ea typeface="Open Sans"/>
              <a:cs typeface="Open Sans"/>
              <a:sym typeface="Open Sans"/>
            </a:endParaRPr>
          </a:p>
          <a:p>
            <a:pPr marL="520273" indent="-361301">
              <a:buSzPts val="1400"/>
              <a:buFont typeface="Open Sans"/>
              <a:buChar char="●"/>
            </a:pPr>
            <a:r>
              <a:rPr lang="en-GB" sz="1593" u="sng" dirty="0">
                <a:solidFill>
                  <a:schemeClr val="hlink"/>
                </a:solidFill>
                <a:latin typeface="Open Sans"/>
                <a:ea typeface="Open Sans"/>
                <a:cs typeface="Open Sans"/>
                <a:sym typeface="Open Sans"/>
                <a:hlinkClick r:id="rId9"/>
              </a:rPr>
              <a:t>Food and Agriculture Association of the United Nations, ‘Exploring blockchain technology to transform agrifood systems’, 2022</a:t>
            </a:r>
            <a:endParaRPr sz="1593" dirty="0">
              <a:latin typeface="Open Sans"/>
              <a:ea typeface="Open Sans"/>
              <a:cs typeface="Open Sans"/>
              <a:sym typeface="Open Sans"/>
            </a:endParaRPr>
          </a:p>
          <a:p>
            <a:pPr marL="520273" indent="-361301">
              <a:buSzPts val="1400"/>
              <a:buFont typeface="Open Sans"/>
              <a:buChar char="●"/>
            </a:pPr>
            <a:r>
              <a:rPr lang="en-GB" sz="1593" u="sng" dirty="0" err="1">
                <a:solidFill>
                  <a:schemeClr val="hlink"/>
                </a:solidFill>
                <a:latin typeface="Open Sans"/>
                <a:ea typeface="Open Sans"/>
                <a:cs typeface="Open Sans"/>
                <a:sym typeface="Open Sans"/>
                <a:hlinkClick r:id="rId10"/>
              </a:rPr>
              <a:t>Knowledgehut</a:t>
            </a:r>
            <a:r>
              <a:rPr lang="en-GB" sz="1593" u="sng" dirty="0">
                <a:solidFill>
                  <a:schemeClr val="hlink"/>
                </a:solidFill>
                <a:latin typeface="Open Sans"/>
                <a:ea typeface="Open Sans"/>
                <a:cs typeface="Open Sans"/>
                <a:sym typeface="Open Sans"/>
                <a:hlinkClick r:id="rId10"/>
              </a:rPr>
              <a:t>, ‘Blockchain Technology in Agriculture: Application Techniques’, 2023</a:t>
            </a:r>
            <a:endParaRPr sz="1593" dirty="0">
              <a:latin typeface="Open Sans"/>
              <a:ea typeface="Open Sans"/>
              <a:cs typeface="Open Sans"/>
              <a:sym typeface="Open Sans"/>
            </a:endParaRPr>
          </a:p>
          <a:p>
            <a:pPr marL="520273" indent="-361301">
              <a:buSzPts val="1400"/>
              <a:buFont typeface="Open Sans"/>
              <a:buChar char="●"/>
            </a:pPr>
            <a:endParaRPr sz="1593" dirty="0">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75c4de7356_0_22"/>
          <p:cNvSpPr txBox="1">
            <a:spLocks noGrp="1"/>
          </p:cNvSpPr>
          <p:nvPr>
            <p:ph type="body" idx="1"/>
          </p:nvPr>
        </p:nvSpPr>
        <p:spPr>
          <a:xfrm>
            <a:off x="361291" y="1449738"/>
            <a:ext cx="5234981" cy="4205395"/>
          </a:xfrm>
          <a:prstGeom prst="rect">
            <a:avLst/>
          </a:prstGeom>
        </p:spPr>
        <p:txBody>
          <a:bodyPr spcFirstLastPara="1" wrap="square" lIns="104034" tIns="52001" rIns="104034" bIns="52001" anchor="t" anchorCtr="0">
            <a:normAutofit/>
          </a:bodyPr>
          <a:lstStyle/>
          <a:p>
            <a:pPr marL="101165" indent="0">
              <a:spcBef>
                <a:spcPts val="0"/>
              </a:spcBef>
              <a:buSzPts val="2200"/>
              <a:buNone/>
            </a:pPr>
            <a:r>
              <a:rPr lang="en-GB" sz="2504" dirty="0"/>
              <a:t>Digitalisation and potential solutions</a:t>
            </a:r>
            <a:endParaRPr sz="2504" dirty="0"/>
          </a:p>
          <a:p>
            <a:pPr indent="-419108">
              <a:spcBef>
                <a:spcPts val="0"/>
              </a:spcBef>
              <a:buSzPts val="2200"/>
              <a:buFont typeface="Open Sans"/>
              <a:buChar char="-"/>
            </a:pPr>
            <a:r>
              <a:rPr lang="en-GB" sz="2504" dirty="0"/>
              <a:t>Increased </a:t>
            </a:r>
            <a:r>
              <a:rPr lang="en-GB" sz="2504" b="1" dirty="0"/>
              <a:t>productivity</a:t>
            </a:r>
            <a:endParaRPr sz="2504" b="1" dirty="0"/>
          </a:p>
          <a:p>
            <a:pPr indent="-419108">
              <a:spcBef>
                <a:spcPts val="0"/>
              </a:spcBef>
              <a:buSzPts val="2200"/>
              <a:buFont typeface="Calibri"/>
              <a:buChar char="-"/>
            </a:pPr>
            <a:r>
              <a:rPr lang="en-GB" sz="2504" dirty="0"/>
              <a:t>Data-driven decision making</a:t>
            </a:r>
            <a:endParaRPr sz="2504" dirty="0"/>
          </a:p>
          <a:p>
            <a:pPr indent="-419108">
              <a:spcBef>
                <a:spcPts val="0"/>
              </a:spcBef>
              <a:buSzPts val="2200"/>
              <a:buFont typeface="Open Sans"/>
              <a:buChar char="-"/>
            </a:pPr>
            <a:r>
              <a:rPr lang="en-GB" sz="2504" dirty="0"/>
              <a:t>More </a:t>
            </a:r>
            <a:r>
              <a:rPr lang="en-GB" sz="2504" b="1" dirty="0"/>
              <a:t>efficient, transparent </a:t>
            </a:r>
            <a:r>
              <a:rPr lang="en-GB" sz="2504" dirty="0"/>
              <a:t>supply chains</a:t>
            </a:r>
            <a:endParaRPr sz="2504" dirty="0"/>
          </a:p>
          <a:p>
            <a:pPr indent="-419108">
              <a:spcBef>
                <a:spcPts val="0"/>
              </a:spcBef>
              <a:buSzPts val="2200"/>
              <a:buFont typeface="Calibri"/>
              <a:buChar char="-"/>
            </a:pPr>
            <a:r>
              <a:rPr lang="en-GB" sz="2504" dirty="0"/>
              <a:t>Waste management and reduction</a:t>
            </a:r>
            <a:endParaRPr sz="2504" dirty="0"/>
          </a:p>
          <a:p>
            <a:pPr indent="-419108">
              <a:spcBef>
                <a:spcPts val="0"/>
              </a:spcBef>
              <a:buSzPts val="2200"/>
              <a:buFont typeface="Open Sans"/>
              <a:buChar char="-"/>
            </a:pPr>
            <a:r>
              <a:rPr lang="en-GB" sz="2504" dirty="0"/>
              <a:t>More </a:t>
            </a:r>
            <a:r>
              <a:rPr lang="en-GB" sz="2504" b="1" dirty="0"/>
              <a:t>sustainable, equitable </a:t>
            </a:r>
            <a:r>
              <a:rPr lang="en-GB" sz="2504" dirty="0"/>
              <a:t>agricultural practices</a:t>
            </a:r>
            <a:endParaRPr sz="2504" dirty="0"/>
          </a:p>
          <a:p>
            <a:pPr marL="0" indent="0">
              <a:buNone/>
            </a:pPr>
            <a:endParaRPr dirty="0"/>
          </a:p>
        </p:txBody>
      </p:sp>
      <p:sp>
        <p:nvSpPr>
          <p:cNvPr id="209" name="Google Shape;209;g275c4de7356_0_22"/>
          <p:cNvSpPr txBox="1">
            <a:spLocks noGrp="1"/>
          </p:cNvSpPr>
          <p:nvPr>
            <p:ph type="sldNum" idx="12"/>
          </p:nvPr>
        </p:nvSpPr>
        <p:spPr>
          <a:xfrm>
            <a:off x="8593241" y="7127326"/>
            <a:ext cx="2738507" cy="457101"/>
          </a:xfrm>
          <a:prstGeom prst="rect">
            <a:avLst/>
          </a:prstGeom>
        </p:spPr>
        <p:txBody>
          <a:bodyPr spcFirstLastPara="1" wrap="square" lIns="104034" tIns="52001" rIns="104034" bIns="52001" anchor="ctr" anchorCtr="0">
            <a:noAutofit/>
          </a:bodyPr>
          <a:lstStyle/>
          <a:p>
            <a:fld id="{00000000-1234-1234-1234-123412341234}" type="slidenum">
              <a:rPr lang="en-GB"/>
              <a:pPr/>
              <a:t>6</a:t>
            </a:fld>
            <a:endParaRPr/>
          </a:p>
        </p:txBody>
      </p:sp>
      <p:pic>
        <p:nvPicPr>
          <p:cNvPr id="210" name="Google Shape;210;g275c4de7356_0_22"/>
          <p:cNvPicPr preferRelativeResize="0"/>
          <p:nvPr/>
        </p:nvPicPr>
        <p:blipFill rotWithShape="1">
          <a:blip r:embed="rId3">
            <a:alphaModFix/>
          </a:blip>
          <a:srcRect/>
          <a:stretch/>
        </p:blipFill>
        <p:spPr>
          <a:xfrm>
            <a:off x="0" y="-8751"/>
            <a:ext cx="12168188" cy="1332418"/>
          </a:xfrm>
          <a:prstGeom prst="rect">
            <a:avLst/>
          </a:prstGeom>
          <a:noFill/>
          <a:ln>
            <a:noFill/>
          </a:ln>
        </p:spPr>
      </p:pic>
      <p:sp>
        <p:nvSpPr>
          <p:cNvPr id="211" name="Google Shape;211;g275c4de7356_0_22"/>
          <p:cNvSpPr txBox="1"/>
          <p:nvPr/>
        </p:nvSpPr>
        <p:spPr>
          <a:xfrm>
            <a:off x="361289" y="-1705706"/>
            <a:ext cx="11234642" cy="682868"/>
          </a:xfrm>
          <a:prstGeom prst="rect">
            <a:avLst/>
          </a:prstGeom>
          <a:noFill/>
          <a:ln>
            <a:noFill/>
          </a:ln>
        </p:spPr>
        <p:txBody>
          <a:bodyPr spcFirstLastPara="1" wrap="square" lIns="104034" tIns="52001" rIns="104034" bIns="52001" anchor="t" anchorCtr="0">
            <a:spAutoFit/>
          </a:bodyPr>
          <a:lstStyle/>
          <a:p>
            <a:r>
              <a:rPr lang="en-GB" sz="3755">
                <a:solidFill>
                  <a:schemeClr val="lt1"/>
                </a:solidFill>
                <a:latin typeface="Calibri"/>
                <a:ea typeface="Calibri"/>
                <a:cs typeface="Calibri"/>
                <a:sym typeface="Calibri"/>
              </a:rPr>
              <a:t>DIGITALISATION IN THE AGRI-FOOD SECTOR</a:t>
            </a:r>
            <a:endParaRPr sz="2162">
              <a:latin typeface="Calibri"/>
              <a:ea typeface="Calibri"/>
              <a:cs typeface="Calibri"/>
              <a:sym typeface="Calibri"/>
            </a:endParaRPr>
          </a:p>
        </p:txBody>
      </p:sp>
      <p:pic>
        <p:nvPicPr>
          <p:cNvPr id="212" name="Google Shape;212;g275c4de7356_0_22"/>
          <p:cNvPicPr preferRelativeResize="0"/>
          <p:nvPr/>
        </p:nvPicPr>
        <p:blipFill>
          <a:blip r:embed="rId4">
            <a:alphaModFix/>
          </a:blip>
          <a:stretch>
            <a:fillRect/>
          </a:stretch>
        </p:blipFill>
        <p:spPr>
          <a:xfrm>
            <a:off x="6373125" y="1449737"/>
            <a:ext cx="5795065" cy="4581931"/>
          </a:xfrm>
          <a:prstGeom prst="rect">
            <a:avLst/>
          </a:prstGeom>
          <a:noFill/>
          <a:ln>
            <a:noFill/>
          </a:ln>
        </p:spPr>
      </p:pic>
      <p:sp>
        <p:nvSpPr>
          <p:cNvPr id="2" name="Google Shape;202;p6">
            <a:extLst>
              <a:ext uri="{FF2B5EF4-FFF2-40B4-BE49-F238E27FC236}">
                <a16:creationId xmlns:a16="http://schemas.microsoft.com/office/drawing/2014/main" id="{9ABA3BDD-90F6-980E-9CF4-AA9F66397F27}"/>
              </a:ext>
            </a:extLst>
          </p:cNvPr>
          <p:cNvSpPr txBox="1"/>
          <p:nvPr/>
        </p:nvSpPr>
        <p:spPr>
          <a:xfrm>
            <a:off x="467970" y="185025"/>
            <a:ext cx="5021622" cy="401798"/>
          </a:xfrm>
          <a:prstGeom prst="rect">
            <a:avLst/>
          </a:prstGeom>
          <a:noFill/>
          <a:ln>
            <a:noFill/>
          </a:ln>
        </p:spPr>
        <p:txBody>
          <a:bodyPr spcFirstLastPara="1" wrap="square" lIns="104034" tIns="104034" rIns="104034" bIns="104034" anchor="t" anchorCtr="0">
            <a:noAutofit/>
          </a:bodyPr>
          <a:lstStyle/>
          <a:p>
            <a:r>
              <a:rPr lang="en-GB" sz="4000" dirty="0">
                <a:solidFill>
                  <a:schemeClr val="bg1"/>
                </a:solidFill>
                <a:latin typeface="Calibri"/>
                <a:ea typeface="Calibri"/>
                <a:cs typeface="Calibri"/>
                <a:sym typeface="Calibri"/>
              </a:rPr>
              <a:t>Why digitalise?</a:t>
            </a:r>
            <a:endParaRPr sz="4000" dirty="0">
              <a:solidFill>
                <a:schemeClr val="bg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59"/>
          <p:cNvPicPr preferRelativeResize="0"/>
          <p:nvPr/>
        </p:nvPicPr>
        <p:blipFill rotWithShape="1">
          <a:blip r:embed="rId3">
            <a:alphaModFix/>
          </a:blip>
          <a:srcRect/>
          <a:stretch/>
        </p:blipFill>
        <p:spPr>
          <a:xfrm>
            <a:off x="0" y="0"/>
            <a:ext cx="12168188" cy="1332418"/>
          </a:xfrm>
          <a:prstGeom prst="rect">
            <a:avLst/>
          </a:prstGeom>
          <a:noFill/>
          <a:ln>
            <a:noFill/>
          </a:ln>
        </p:spPr>
      </p:pic>
      <p:sp>
        <p:nvSpPr>
          <p:cNvPr id="705" name="Google Shape;705;p59"/>
          <p:cNvSpPr txBox="1"/>
          <p:nvPr/>
        </p:nvSpPr>
        <p:spPr>
          <a:xfrm>
            <a:off x="412138" y="368569"/>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SELF-TEST QUIZ</a:t>
            </a:r>
            <a:endParaRPr sz="1593" dirty="0"/>
          </a:p>
        </p:txBody>
      </p:sp>
      <p:sp>
        <p:nvSpPr>
          <p:cNvPr id="2" name="TextBox 1">
            <a:extLst>
              <a:ext uri="{FF2B5EF4-FFF2-40B4-BE49-F238E27FC236}">
                <a16:creationId xmlns:a16="http://schemas.microsoft.com/office/drawing/2014/main" id="{FE602BF1-E177-1E74-750B-C4BE57AFE12C}"/>
              </a:ext>
            </a:extLst>
          </p:cNvPr>
          <p:cNvSpPr txBox="1"/>
          <p:nvPr/>
        </p:nvSpPr>
        <p:spPr>
          <a:xfrm>
            <a:off x="700342" y="2117550"/>
            <a:ext cx="10767504" cy="3651937"/>
          </a:xfrm>
          <a:prstGeom prst="rect">
            <a:avLst/>
          </a:prstGeom>
          <a:noFill/>
        </p:spPr>
        <p:txBody>
          <a:bodyPr rot="0" spcFirstLastPara="0" vertOverflow="overflow" horzOverflow="overflow" vert="horz" wrap="square" lIns="104051" tIns="52026" rIns="104051" bIns="52026" numCol="1" spcCol="0" rtlCol="0" fromWordArt="0" anchor="t" anchorCtr="0" forceAA="0" compatLnSpc="1">
            <a:prstTxWarp prst="textNoShape">
              <a:avLst/>
            </a:prstTxWarp>
            <a:spAutoFit/>
          </a:bodyPr>
          <a:lstStyle/>
          <a:p>
            <a:r>
              <a:rPr lang="en-GB" sz="2504" dirty="0"/>
              <a:t>Q1. What percentage of food produced is currently lost or wasted each year?</a:t>
            </a:r>
          </a:p>
          <a:p>
            <a:pPr>
              <a:spcBef>
                <a:spcPts val="227"/>
              </a:spcBef>
              <a:spcAft>
                <a:spcPts val="227"/>
              </a:spcAft>
            </a:pPr>
            <a:endParaRPr lang="en-GB" sz="2504" dirty="0"/>
          </a:p>
          <a:p>
            <a:pPr marL="520273">
              <a:spcBef>
                <a:spcPts val="341"/>
              </a:spcBef>
              <a:spcAft>
                <a:spcPts val="341"/>
              </a:spcAft>
              <a:buAutoNum type="alphaUcPeriod"/>
            </a:pPr>
            <a:r>
              <a:rPr lang="en-GB" sz="2504" dirty="0"/>
              <a:t> Over 15%</a:t>
            </a:r>
          </a:p>
          <a:p>
            <a:pPr marL="520273">
              <a:spcBef>
                <a:spcPts val="341"/>
              </a:spcBef>
              <a:spcAft>
                <a:spcPts val="341"/>
              </a:spcAft>
              <a:buAutoNum type="alphaUcPeriod"/>
            </a:pPr>
            <a:r>
              <a:rPr lang="en-GB" sz="2504" dirty="0"/>
              <a:t> Over 25%</a:t>
            </a:r>
          </a:p>
          <a:p>
            <a:pPr marL="520273">
              <a:spcBef>
                <a:spcPts val="341"/>
              </a:spcBef>
              <a:spcAft>
                <a:spcPts val="341"/>
              </a:spcAft>
              <a:buAutoNum type="alphaUcPeriod"/>
            </a:pPr>
            <a:r>
              <a:rPr lang="en-GB" sz="2504" dirty="0"/>
              <a:t> Over 30%</a:t>
            </a:r>
          </a:p>
          <a:p>
            <a:pPr marL="520273">
              <a:spcBef>
                <a:spcPts val="341"/>
              </a:spcBef>
              <a:spcAft>
                <a:spcPts val="341"/>
              </a:spcAft>
              <a:buAutoNum type="alphaUcPeriod"/>
            </a:pPr>
            <a:r>
              <a:rPr lang="en-GB" sz="2504" dirty="0"/>
              <a:t> Over 45%</a:t>
            </a:r>
          </a:p>
          <a:p>
            <a:endParaRPr lang="en-GB" sz="1593" dirty="0"/>
          </a:p>
          <a:p>
            <a:endParaRPr lang="en-GB" sz="1593"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60"/>
          <p:cNvPicPr preferRelativeResize="0"/>
          <p:nvPr/>
        </p:nvPicPr>
        <p:blipFill rotWithShape="1">
          <a:blip r:embed="rId3">
            <a:alphaModFix/>
          </a:blip>
          <a:srcRect/>
          <a:stretch/>
        </p:blipFill>
        <p:spPr>
          <a:xfrm>
            <a:off x="0" y="63862"/>
            <a:ext cx="12168188" cy="1332418"/>
          </a:xfrm>
          <a:prstGeom prst="rect">
            <a:avLst/>
          </a:prstGeom>
          <a:noFill/>
          <a:ln>
            <a:noFill/>
          </a:ln>
        </p:spPr>
      </p:pic>
      <p:sp>
        <p:nvSpPr>
          <p:cNvPr id="711" name="Google Shape;711;p60"/>
          <p:cNvSpPr txBox="1"/>
          <p:nvPr/>
        </p:nvSpPr>
        <p:spPr>
          <a:xfrm>
            <a:off x="292609" y="325476"/>
            <a:ext cx="6936734" cy="595280"/>
          </a:xfrm>
          <a:prstGeom prst="rect">
            <a:avLst/>
          </a:prstGeom>
          <a:noFill/>
          <a:ln>
            <a:noFill/>
          </a:ln>
        </p:spPr>
        <p:txBody>
          <a:bodyPr spcFirstLastPara="1" wrap="square" lIns="104034" tIns="52001" rIns="104034" bIns="52001" anchor="t" anchorCtr="0">
            <a:spAutoFit/>
          </a:bodyPr>
          <a:lstStyle/>
          <a:p>
            <a:r>
              <a:rPr lang="en-GB" sz="3186">
                <a:solidFill>
                  <a:schemeClr val="lt1"/>
                </a:solidFill>
                <a:latin typeface="Open Sans"/>
                <a:ea typeface="Open Sans"/>
                <a:cs typeface="Open Sans"/>
                <a:sym typeface="Open Sans"/>
              </a:rPr>
              <a:t>SELF-TEST QUIZ</a:t>
            </a:r>
            <a:endParaRPr sz="1593"/>
          </a:p>
        </p:txBody>
      </p:sp>
      <p:sp>
        <p:nvSpPr>
          <p:cNvPr id="3" name="TextBox 2">
            <a:extLst>
              <a:ext uri="{FF2B5EF4-FFF2-40B4-BE49-F238E27FC236}">
                <a16:creationId xmlns:a16="http://schemas.microsoft.com/office/drawing/2014/main" id="{0394DA71-9D81-AA50-909F-1E770E4FFC0B}"/>
              </a:ext>
            </a:extLst>
          </p:cNvPr>
          <p:cNvSpPr txBox="1"/>
          <p:nvPr/>
        </p:nvSpPr>
        <p:spPr>
          <a:xfrm>
            <a:off x="623792" y="2129505"/>
            <a:ext cx="10767504" cy="4266464"/>
          </a:xfrm>
          <a:prstGeom prst="rect">
            <a:avLst/>
          </a:prstGeom>
          <a:noFill/>
        </p:spPr>
        <p:txBody>
          <a:bodyPr rot="0" spcFirstLastPara="0" vertOverflow="overflow" horzOverflow="overflow" vert="horz" wrap="square" lIns="104051" tIns="52026" rIns="104051" bIns="52026" numCol="1" spcCol="0" rtlCol="0" fromWordArt="0" anchor="t" anchorCtr="0" forceAA="0" compatLnSpc="1">
            <a:prstTxWarp prst="textNoShape">
              <a:avLst/>
            </a:prstTxWarp>
            <a:spAutoFit/>
          </a:bodyPr>
          <a:lstStyle/>
          <a:p>
            <a:r>
              <a:rPr lang="en-GB" sz="2504" dirty="0"/>
              <a:t>Q2. Supply chain information stored on the blockchain is simultaneously shared between members, subject to consensus, and immutable. For these reasons, blockchain technology is sometimes described as a:</a:t>
            </a:r>
            <a:endParaRPr lang="en-US" sz="1593" dirty="0"/>
          </a:p>
          <a:p>
            <a:endParaRPr lang="en-GB" sz="2504" dirty="0"/>
          </a:p>
          <a:p>
            <a:pPr marL="520273" indent="-520273">
              <a:spcBef>
                <a:spcPts val="341"/>
              </a:spcBef>
              <a:spcAft>
                <a:spcPts val="341"/>
              </a:spcAft>
              <a:buAutoNum type="alphaUcPeriod"/>
            </a:pPr>
            <a:r>
              <a:rPr lang="en-GB" sz="2504" dirty="0"/>
              <a:t>Distributed centralised ledger</a:t>
            </a:r>
          </a:p>
          <a:p>
            <a:pPr marL="520273" indent="-520273">
              <a:spcBef>
                <a:spcPts val="341"/>
              </a:spcBef>
              <a:spcAft>
                <a:spcPts val="341"/>
              </a:spcAft>
              <a:buAutoNum type="alphaUcPeriod"/>
            </a:pPr>
            <a:r>
              <a:rPr lang="en-GB" sz="2504" dirty="0"/>
              <a:t>Distributed decentralised ledger</a:t>
            </a:r>
          </a:p>
          <a:p>
            <a:pPr marL="520273" indent="-520273">
              <a:spcBef>
                <a:spcPts val="341"/>
              </a:spcBef>
              <a:spcAft>
                <a:spcPts val="341"/>
              </a:spcAft>
              <a:buAutoNum type="alphaUcPeriod"/>
            </a:pPr>
            <a:r>
              <a:rPr lang="en-GB" sz="2504" dirty="0"/>
              <a:t>Distinct deregulated ledger</a:t>
            </a:r>
          </a:p>
          <a:p>
            <a:pPr marL="520273" indent="-520273">
              <a:spcBef>
                <a:spcPts val="341"/>
              </a:spcBef>
              <a:spcAft>
                <a:spcPts val="341"/>
              </a:spcAft>
              <a:buAutoNum type="alphaUcPeriod"/>
            </a:pPr>
            <a:r>
              <a:rPr lang="en-GB" sz="2504" dirty="0"/>
              <a:t>Disruptive decommissioned ledger</a:t>
            </a:r>
          </a:p>
          <a:p>
            <a:endParaRPr lang="en-GB" sz="2504" dirty="0"/>
          </a:p>
          <a:p>
            <a:endParaRPr lang="en-GB" sz="2504"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1"/>
          <p:cNvPicPr preferRelativeResize="0"/>
          <p:nvPr/>
        </p:nvPicPr>
        <p:blipFill rotWithShape="1">
          <a:blip r:embed="rId3">
            <a:alphaModFix/>
          </a:blip>
          <a:srcRect/>
          <a:stretch/>
        </p:blipFill>
        <p:spPr>
          <a:xfrm>
            <a:off x="0" y="61280"/>
            <a:ext cx="12168188" cy="1332418"/>
          </a:xfrm>
          <a:prstGeom prst="rect">
            <a:avLst/>
          </a:prstGeom>
          <a:noFill/>
          <a:ln>
            <a:noFill/>
          </a:ln>
        </p:spPr>
      </p:pic>
      <p:sp>
        <p:nvSpPr>
          <p:cNvPr id="717" name="Google Shape;717;p61"/>
          <p:cNvSpPr txBox="1"/>
          <p:nvPr/>
        </p:nvSpPr>
        <p:spPr>
          <a:xfrm>
            <a:off x="376280" y="429849"/>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SELF-TEST QUIZ</a:t>
            </a:r>
            <a:endParaRPr sz="1593" dirty="0"/>
          </a:p>
        </p:txBody>
      </p:sp>
      <p:sp>
        <p:nvSpPr>
          <p:cNvPr id="2" name="TextBox 1">
            <a:extLst>
              <a:ext uri="{FF2B5EF4-FFF2-40B4-BE49-F238E27FC236}">
                <a16:creationId xmlns:a16="http://schemas.microsoft.com/office/drawing/2014/main" id="{6254C781-F786-FF06-F216-88EC30D93DFA}"/>
              </a:ext>
            </a:extLst>
          </p:cNvPr>
          <p:cNvSpPr txBox="1"/>
          <p:nvPr/>
        </p:nvSpPr>
        <p:spPr>
          <a:xfrm>
            <a:off x="652530" y="1956288"/>
            <a:ext cx="10767504" cy="3495740"/>
          </a:xfrm>
          <a:prstGeom prst="rect">
            <a:avLst/>
          </a:prstGeom>
          <a:noFill/>
        </p:spPr>
        <p:txBody>
          <a:bodyPr rot="0" spcFirstLastPara="0" vert="horz" wrap="square" lIns="104051" tIns="52026" rIns="104051" bIns="5202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504" dirty="0"/>
              <a:t>Q3. Which of these is a common problem in global food supply chains? </a:t>
            </a:r>
          </a:p>
          <a:p>
            <a:endParaRPr lang="en-GB" sz="2504" dirty="0"/>
          </a:p>
          <a:p>
            <a:pPr marL="520273" indent="-520273">
              <a:spcBef>
                <a:spcPts val="341"/>
              </a:spcBef>
              <a:spcAft>
                <a:spcPts val="341"/>
              </a:spcAft>
              <a:buAutoNum type="alphaUcPeriod"/>
            </a:pPr>
            <a:r>
              <a:rPr lang="en-GB" sz="2504" dirty="0"/>
              <a:t>Low levels of trust </a:t>
            </a:r>
          </a:p>
          <a:p>
            <a:pPr marL="520273" indent="-520273">
              <a:spcBef>
                <a:spcPts val="341"/>
              </a:spcBef>
              <a:spcAft>
                <a:spcPts val="341"/>
              </a:spcAft>
              <a:buAutoNum type="alphaUcPeriod"/>
            </a:pPr>
            <a:r>
              <a:rPr lang="en-GB" sz="2504" dirty="0"/>
              <a:t>Lack of shared information</a:t>
            </a:r>
          </a:p>
          <a:p>
            <a:pPr marL="520273" indent="-520273">
              <a:spcBef>
                <a:spcPts val="341"/>
              </a:spcBef>
              <a:spcAft>
                <a:spcPts val="341"/>
              </a:spcAft>
              <a:buAutoNum type="alphaUcPeriod"/>
            </a:pPr>
            <a:r>
              <a:rPr lang="en-GB" sz="2504" dirty="0"/>
              <a:t>Low levels of digitalisation</a:t>
            </a:r>
          </a:p>
          <a:p>
            <a:pPr marL="520273" indent="-520273">
              <a:spcBef>
                <a:spcPts val="341"/>
              </a:spcBef>
              <a:spcAft>
                <a:spcPts val="341"/>
              </a:spcAft>
              <a:buAutoNum type="alphaUcPeriod"/>
            </a:pPr>
            <a:r>
              <a:rPr lang="en-GB" sz="2504" dirty="0"/>
              <a:t>All of the above </a:t>
            </a:r>
          </a:p>
          <a:p>
            <a:endParaRPr lang="en-GB" sz="2504" dirty="0"/>
          </a:p>
          <a:p>
            <a:pPr marL="520273" indent="-520273">
              <a:buAutoNum type="alphaUcPeriod"/>
            </a:pPr>
            <a:endParaRPr lang="en-GB" sz="2504" dirty="0"/>
          </a:p>
        </p:txBody>
      </p:sp>
    </p:spTree>
    <p:extLst>
      <p:ext uri="{BB962C8B-B14F-4D97-AF65-F5344CB8AC3E}">
        <p14:creationId xmlns:p14="http://schemas.microsoft.com/office/powerpoint/2010/main" val="22141858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1"/>
          <p:cNvPicPr preferRelativeResize="0"/>
          <p:nvPr/>
        </p:nvPicPr>
        <p:blipFill rotWithShape="1">
          <a:blip r:embed="rId3">
            <a:alphaModFix/>
          </a:blip>
          <a:srcRect/>
          <a:stretch/>
        </p:blipFill>
        <p:spPr>
          <a:xfrm>
            <a:off x="0" y="-76131"/>
            <a:ext cx="12168188" cy="1332418"/>
          </a:xfrm>
          <a:prstGeom prst="rect">
            <a:avLst/>
          </a:prstGeom>
          <a:noFill/>
          <a:ln>
            <a:noFill/>
          </a:ln>
        </p:spPr>
      </p:pic>
      <p:sp>
        <p:nvSpPr>
          <p:cNvPr id="717" name="Google Shape;717;p61"/>
          <p:cNvSpPr txBox="1"/>
          <p:nvPr/>
        </p:nvSpPr>
        <p:spPr>
          <a:xfrm>
            <a:off x="352373" y="292438"/>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SELF-TEST QUIZ</a:t>
            </a:r>
            <a:endParaRPr sz="1593" dirty="0"/>
          </a:p>
        </p:txBody>
      </p:sp>
      <p:sp>
        <p:nvSpPr>
          <p:cNvPr id="3" name="TextBox 2">
            <a:extLst>
              <a:ext uri="{FF2B5EF4-FFF2-40B4-BE49-F238E27FC236}">
                <a16:creationId xmlns:a16="http://schemas.microsoft.com/office/drawing/2014/main" id="{D40A9953-8CE2-A985-93D6-94C42DA55B01}"/>
              </a:ext>
            </a:extLst>
          </p:cNvPr>
          <p:cNvSpPr txBox="1"/>
          <p:nvPr/>
        </p:nvSpPr>
        <p:spPr>
          <a:xfrm>
            <a:off x="465927" y="1624856"/>
            <a:ext cx="10767504" cy="5884855"/>
          </a:xfrm>
          <a:prstGeom prst="rect">
            <a:avLst/>
          </a:prstGeom>
          <a:noFill/>
        </p:spPr>
        <p:txBody>
          <a:bodyPr rot="0" spcFirstLastPara="0" vertOverflow="overflow" horzOverflow="overflow" vert="horz" wrap="square" lIns="104051" tIns="52026" rIns="104051" bIns="52026" numCol="1" spcCol="0" rtlCol="0" fromWordArt="0" anchor="t" anchorCtr="0" forceAA="0" compatLnSpc="1">
            <a:prstTxWarp prst="textNoShape">
              <a:avLst/>
            </a:prstTxWarp>
            <a:spAutoFit/>
          </a:bodyPr>
          <a:lstStyle/>
          <a:p>
            <a:r>
              <a:rPr lang="en-GB" sz="2504" dirty="0"/>
              <a:t>Q4. What is a smart contract?</a:t>
            </a:r>
          </a:p>
          <a:p>
            <a:pPr>
              <a:spcBef>
                <a:spcPts val="341"/>
              </a:spcBef>
              <a:spcAft>
                <a:spcPts val="341"/>
              </a:spcAft>
            </a:pPr>
            <a:endParaRPr lang="en-GB" sz="2504" dirty="0"/>
          </a:p>
          <a:p>
            <a:pPr marL="1040545" lvl="1" indent="-520273">
              <a:spcBef>
                <a:spcPts val="341"/>
              </a:spcBef>
              <a:spcAft>
                <a:spcPts val="341"/>
              </a:spcAft>
              <a:buAutoNum type="alphaUcPeriod"/>
            </a:pPr>
            <a:r>
              <a:rPr lang="en-GB" sz="2504" dirty="0"/>
              <a:t>A self-executing contract with the terms of the agreement between buyer and seller written directly into lines of code</a:t>
            </a:r>
          </a:p>
          <a:p>
            <a:pPr marL="1040545" lvl="1" indent="-520273">
              <a:spcBef>
                <a:spcPts val="341"/>
              </a:spcBef>
              <a:spcAft>
                <a:spcPts val="341"/>
              </a:spcAft>
              <a:buAutoNum type="alphaUcPeriod"/>
            </a:pPr>
            <a:r>
              <a:rPr lang="en-GB" sz="2504" dirty="0"/>
              <a:t>A legally binding contract between two intelligent individuals</a:t>
            </a:r>
            <a:endParaRPr lang="en-GB" sz="1593" dirty="0"/>
          </a:p>
          <a:p>
            <a:pPr marL="1040545" lvl="1" indent="-520273">
              <a:spcBef>
                <a:spcPts val="341"/>
              </a:spcBef>
              <a:spcAft>
                <a:spcPts val="341"/>
              </a:spcAft>
              <a:buAutoNum type="alphaUcPeriod"/>
            </a:pPr>
            <a:r>
              <a:rPr lang="en-GB" sz="2504" dirty="0"/>
              <a:t>A self-correcting contract that automatically updates to reflect changing circumstances between buyer and seller in real-time</a:t>
            </a:r>
            <a:endParaRPr lang="en-GB" sz="1593" dirty="0"/>
          </a:p>
          <a:p>
            <a:pPr marL="1040545" lvl="1" indent="-520273">
              <a:spcBef>
                <a:spcPts val="341"/>
              </a:spcBef>
              <a:spcAft>
                <a:spcPts val="341"/>
              </a:spcAft>
              <a:buAutoNum type="alphaUcPeriod"/>
            </a:pPr>
            <a:r>
              <a:rPr lang="en-GB" sz="2504" dirty="0"/>
              <a:t>A digital contract incorporating data collected by smart devices such as RFID sensors and Internet of Things (IoT)</a:t>
            </a:r>
            <a:endParaRPr lang="en-GB" sz="1593" dirty="0"/>
          </a:p>
          <a:p>
            <a:pPr marL="520273" indent="-520273">
              <a:buAutoNum type="alphaUcPeriod"/>
            </a:pPr>
            <a:endParaRPr lang="en-GB" sz="2504" dirty="0"/>
          </a:p>
          <a:p>
            <a:pPr marL="520273" indent="-520273">
              <a:buAutoNum type="alphaUcPeriod"/>
            </a:pPr>
            <a:endParaRPr lang="en-GB" sz="2504" dirty="0"/>
          </a:p>
          <a:p>
            <a:pPr marL="520273" indent="-520273">
              <a:buAutoNum type="alphaUcPeriod"/>
            </a:pPr>
            <a:endParaRPr lang="en-GB" sz="2504" dirty="0"/>
          </a:p>
          <a:p>
            <a:endParaRPr lang="en-GB" sz="2504" dirty="0"/>
          </a:p>
          <a:p>
            <a:endParaRPr lang="en-GB" sz="2504"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1"/>
          <p:cNvPicPr preferRelativeResize="0"/>
          <p:nvPr/>
        </p:nvPicPr>
        <p:blipFill rotWithShape="1">
          <a:blip r:embed="rId3">
            <a:alphaModFix/>
          </a:blip>
          <a:srcRect/>
          <a:stretch/>
        </p:blipFill>
        <p:spPr>
          <a:xfrm>
            <a:off x="0" y="-874444"/>
            <a:ext cx="12168188" cy="1332418"/>
          </a:xfrm>
          <a:prstGeom prst="rect">
            <a:avLst/>
          </a:prstGeom>
          <a:noFill/>
          <a:ln>
            <a:noFill/>
          </a:ln>
        </p:spPr>
      </p:pic>
      <p:sp>
        <p:nvSpPr>
          <p:cNvPr id="717" name="Google Shape;717;p61"/>
          <p:cNvSpPr txBox="1"/>
          <p:nvPr/>
        </p:nvSpPr>
        <p:spPr>
          <a:xfrm>
            <a:off x="430068" y="160334"/>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SELF-TEST QUIZ</a:t>
            </a:r>
            <a:endParaRPr sz="1593" dirty="0"/>
          </a:p>
        </p:txBody>
      </p:sp>
      <p:sp>
        <p:nvSpPr>
          <p:cNvPr id="2" name="TextBox 1">
            <a:extLst>
              <a:ext uri="{FF2B5EF4-FFF2-40B4-BE49-F238E27FC236}">
                <a16:creationId xmlns:a16="http://schemas.microsoft.com/office/drawing/2014/main" id="{6254C781-F786-FF06-F216-88EC30D93DFA}"/>
              </a:ext>
            </a:extLst>
          </p:cNvPr>
          <p:cNvSpPr txBox="1"/>
          <p:nvPr/>
        </p:nvSpPr>
        <p:spPr>
          <a:xfrm>
            <a:off x="791236" y="1932382"/>
            <a:ext cx="10767504" cy="4343408"/>
          </a:xfrm>
          <a:prstGeom prst="rect">
            <a:avLst/>
          </a:prstGeom>
          <a:noFill/>
        </p:spPr>
        <p:txBody>
          <a:bodyPr rot="0" spcFirstLastPara="0" vert="horz" wrap="square" lIns="104051" tIns="52026" rIns="104051" bIns="5202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504" dirty="0"/>
              <a:t>Q5. In the context of agri-food supply chains, what is "disintermediation"?</a:t>
            </a:r>
            <a:endParaRPr lang="en-US" sz="1593" dirty="0"/>
          </a:p>
          <a:p>
            <a:pPr>
              <a:spcBef>
                <a:spcPts val="341"/>
              </a:spcBef>
              <a:spcAft>
                <a:spcPts val="341"/>
              </a:spcAft>
            </a:pPr>
            <a:endParaRPr lang="en-GB" sz="2504" dirty="0"/>
          </a:p>
          <a:p>
            <a:pPr marL="975510" lvl="1" indent="-455238">
              <a:spcBef>
                <a:spcPts val="341"/>
              </a:spcBef>
              <a:spcAft>
                <a:spcPts val="341"/>
              </a:spcAft>
              <a:buAutoNum type="alphaUcPeriod"/>
            </a:pPr>
            <a:r>
              <a:rPr lang="en-GB" sz="2504" dirty="0"/>
              <a:t>The involvement of more intermediaries in the agri-food supply chain</a:t>
            </a:r>
          </a:p>
          <a:p>
            <a:pPr marL="975510" lvl="1" indent="-455238">
              <a:spcBef>
                <a:spcPts val="341"/>
              </a:spcBef>
              <a:spcAft>
                <a:spcPts val="341"/>
              </a:spcAft>
              <a:buAutoNum type="alphaUcPeriod"/>
            </a:pPr>
            <a:r>
              <a:rPr lang="en-GB" sz="2504" dirty="0"/>
              <a:t>The encryption of sensitive supply chain data by third parties</a:t>
            </a:r>
            <a:endParaRPr lang="en-GB" sz="1593" dirty="0"/>
          </a:p>
          <a:p>
            <a:pPr marL="975510" lvl="1" indent="-455238">
              <a:spcBef>
                <a:spcPts val="341"/>
              </a:spcBef>
              <a:spcAft>
                <a:spcPts val="341"/>
              </a:spcAft>
              <a:buAutoNum type="alphaUcPeriod"/>
            </a:pPr>
            <a:r>
              <a:rPr lang="en-GB" sz="2504" dirty="0"/>
              <a:t>The removal of non-essential 'middle-men' from the agri-food supply chain</a:t>
            </a:r>
            <a:endParaRPr lang="en-GB" sz="1593" dirty="0"/>
          </a:p>
          <a:p>
            <a:pPr marL="975510" lvl="1" indent="-455238">
              <a:spcBef>
                <a:spcPts val="341"/>
              </a:spcBef>
              <a:spcAft>
                <a:spcPts val="341"/>
              </a:spcAft>
              <a:buAutoNum type="alphaUcPeriod"/>
            </a:pPr>
            <a:r>
              <a:rPr lang="en-GB" sz="2504" dirty="0"/>
              <a:t>The need to hire third-party mediators to resolve disputes between farmers and producers</a:t>
            </a:r>
            <a:endParaRPr lang="en-GB" sz="1593" dirty="0"/>
          </a:p>
          <a:p>
            <a:pPr marL="520273" indent="-520273">
              <a:buAutoNum type="alphaUcPeriod"/>
            </a:pPr>
            <a:endParaRPr lang="en-GB" sz="2504" dirty="0"/>
          </a:p>
        </p:txBody>
      </p:sp>
    </p:spTree>
    <p:extLst>
      <p:ext uri="{BB962C8B-B14F-4D97-AF65-F5344CB8AC3E}">
        <p14:creationId xmlns:p14="http://schemas.microsoft.com/office/powerpoint/2010/main" val="493411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1"/>
          <p:cNvPicPr preferRelativeResize="0"/>
          <p:nvPr/>
        </p:nvPicPr>
        <p:blipFill rotWithShape="1">
          <a:blip r:embed="rId3">
            <a:alphaModFix/>
          </a:blip>
          <a:srcRect/>
          <a:stretch/>
        </p:blipFill>
        <p:spPr>
          <a:xfrm>
            <a:off x="0" y="-874444"/>
            <a:ext cx="12168188" cy="1332418"/>
          </a:xfrm>
          <a:prstGeom prst="rect">
            <a:avLst/>
          </a:prstGeom>
          <a:noFill/>
          <a:ln>
            <a:noFill/>
          </a:ln>
        </p:spPr>
      </p:pic>
      <p:sp>
        <p:nvSpPr>
          <p:cNvPr id="717" name="Google Shape;717;p61"/>
          <p:cNvSpPr txBox="1"/>
          <p:nvPr/>
        </p:nvSpPr>
        <p:spPr>
          <a:xfrm>
            <a:off x="394209" y="247782"/>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SELF-TEST QUIZ</a:t>
            </a:r>
            <a:endParaRPr sz="1593" dirty="0"/>
          </a:p>
        </p:txBody>
      </p:sp>
      <p:sp>
        <p:nvSpPr>
          <p:cNvPr id="2" name="TextBox 1">
            <a:extLst>
              <a:ext uri="{FF2B5EF4-FFF2-40B4-BE49-F238E27FC236}">
                <a16:creationId xmlns:a16="http://schemas.microsoft.com/office/drawing/2014/main" id="{6254C781-F786-FF06-F216-88EC30D93DFA}"/>
              </a:ext>
            </a:extLst>
          </p:cNvPr>
          <p:cNvSpPr txBox="1"/>
          <p:nvPr/>
        </p:nvSpPr>
        <p:spPr>
          <a:xfrm>
            <a:off x="316752" y="1490124"/>
            <a:ext cx="11719859" cy="4973901"/>
          </a:xfrm>
          <a:prstGeom prst="rect">
            <a:avLst/>
          </a:prstGeom>
          <a:noFill/>
        </p:spPr>
        <p:txBody>
          <a:bodyPr rot="0" spcFirstLastPara="0" vert="horz" wrap="square" lIns="104051" tIns="52026" rIns="104051" bIns="5202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504" dirty="0"/>
              <a:t>Q6. How might the implementation of a product recall differ between a regular food supply chain and a blockchain-enabled food supply chain?</a:t>
            </a:r>
          </a:p>
          <a:p>
            <a:pPr>
              <a:spcBef>
                <a:spcPts val="341"/>
              </a:spcBef>
              <a:spcAft>
                <a:spcPts val="341"/>
              </a:spcAft>
            </a:pPr>
            <a:endParaRPr lang="en-GB" sz="2504" dirty="0"/>
          </a:p>
          <a:p>
            <a:pPr marL="1040545" indent="-520273">
              <a:spcBef>
                <a:spcPts val="341"/>
              </a:spcBef>
              <a:spcAft>
                <a:spcPts val="341"/>
              </a:spcAft>
              <a:buAutoNum type="alphaUcPeriod"/>
            </a:pPr>
            <a:r>
              <a:rPr lang="en-GB" sz="2504" dirty="0"/>
              <a:t>Product recall is likely to be more expensive for the supplier if the affected products are recorded on the blockchain</a:t>
            </a:r>
          </a:p>
          <a:p>
            <a:pPr marL="1040545" indent="-520273">
              <a:spcBef>
                <a:spcPts val="341"/>
              </a:spcBef>
              <a:spcAft>
                <a:spcPts val="341"/>
              </a:spcAft>
              <a:buAutoNum type="alphaUcPeriod"/>
            </a:pPr>
            <a:r>
              <a:rPr lang="en-GB" sz="2504" dirty="0"/>
              <a:t>Product recall is likely to be swifter and more targeted if the affected products are recorded on the blockchain</a:t>
            </a:r>
            <a:endParaRPr lang="en-GB" sz="1593" dirty="0"/>
          </a:p>
          <a:p>
            <a:pPr marL="1040545" indent="-520273">
              <a:spcBef>
                <a:spcPts val="341"/>
              </a:spcBef>
              <a:spcAft>
                <a:spcPts val="341"/>
              </a:spcAft>
              <a:buAutoNum type="alphaUcPeriod"/>
            </a:pPr>
            <a:r>
              <a:rPr lang="en-GB" sz="2504" dirty="0"/>
              <a:t>A regular food supply chain is better able to limit contamination in the event of a product recall than a blockchain-enabled supply chain</a:t>
            </a:r>
            <a:endParaRPr lang="en-GB" sz="1593" dirty="0"/>
          </a:p>
          <a:p>
            <a:pPr marL="1040545" indent="-520273">
              <a:spcBef>
                <a:spcPts val="341"/>
              </a:spcBef>
              <a:spcAft>
                <a:spcPts val="341"/>
              </a:spcAft>
              <a:buAutoNum type="alphaUcPeriod"/>
            </a:pPr>
            <a:r>
              <a:rPr lang="en-GB" sz="2504" dirty="0"/>
              <a:t>Blockchain completely eliminates the possibility of contamination along the food supply chain, meaning product recall is never necessary</a:t>
            </a:r>
            <a:endParaRPr lang="en-GB" sz="1593" dirty="0"/>
          </a:p>
          <a:p>
            <a:pPr marL="520273" indent="-520273">
              <a:buAutoNum type="alphaUcPeriod"/>
            </a:pPr>
            <a:endParaRPr lang="en-GB" sz="1593" dirty="0"/>
          </a:p>
        </p:txBody>
      </p:sp>
    </p:spTree>
    <p:extLst>
      <p:ext uri="{BB962C8B-B14F-4D97-AF65-F5344CB8AC3E}">
        <p14:creationId xmlns:p14="http://schemas.microsoft.com/office/powerpoint/2010/main" val="2118988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1"/>
          <p:cNvPicPr preferRelativeResize="0"/>
          <p:nvPr/>
        </p:nvPicPr>
        <p:blipFill rotWithShape="1">
          <a:blip r:embed="rId3">
            <a:alphaModFix/>
          </a:blip>
          <a:srcRect/>
          <a:stretch/>
        </p:blipFill>
        <p:spPr>
          <a:xfrm>
            <a:off x="0" y="-874444"/>
            <a:ext cx="12168188" cy="1332418"/>
          </a:xfrm>
          <a:prstGeom prst="rect">
            <a:avLst/>
          </a:prstGeom>
          <a:noFill/>
          <a:ln>
            <a:noFill/>
          </a:ln>
        </p:spPr>
      </p:pic>
      <p:sp>
        <p:nvSpPr>
          <p:cNvPr id="717" name="Google Shape;717;p61"/>
          <p:cNvSpPr txBox="1"/>
          <p:nvPr/>
        </p:nvSpPr>
        <p:spPr>
          <a:xfrm>
            <a:off x="418115" y="331453"/>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SELF-TEST QUIZ</a:t>
            </a:r>
            <a:endParaRPr sz="1593" dirty="0"/>
          </a:p>
        </p:txBody>
      </p:sp>
      <p:sp>
        <p:nvSpPr>
          <p:cNvPr id="2" name="TextBox 1">
            <a:extLst>
              <a:ext uri="{FF2B5EF4-FFF2-40B4-BE49-F238E27FC236}">
                <a16:creationId xmlns:a16="http://schemas.microsoft.com/office/drawing/2014/main" id="{6254C781-F786-FF06-F216-88EC30D93DFA}"/>
              </a:ext>
            </a:extLst>
          </p:cNvPr>
          <p:cNvSpPr txBox="1"/>
          <p:nvPr/>
        </p:nvSpPr>
        <p:spPr>
          <a:xfrm>
            <a:off x="833071" y="1490124"/>
            <a:ext cx="10767504" cy="4690298"/>
          </a:xfrm>
          <a:prstGeom prst="rect">
            <a:avLst/>
          </a:prstGeom>
          <a:noFill/>
        </p:spPr>
        <p:txBody>
          <a:bodyPr rot="0" spcFirstLastPara="0" vert="horz" wrap="square" lIns="104051" tIns="52026" rIns="104051" bIns="5202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504" dirty="0"/>
              <a:t>Q7. What is "greenwashing"?</a:t>
            </a:r>
          </a:p>
          <a:p>
            <a:pPr>
              <a:spcBef>
                <a:spcPts val="341"/>
              </a:spcBef>
              <a:spcAft>
                <a:spcPts val="341"/>
              </a:spcAft>
            </a:pPr>
            <a:endParaRPr lang="en-GB" sz="2504"/>
          </a:p>
          <a:p>
            <a:pPr marL="975510" indent="-455238">
              <a:spcBef>
                <a:spcPts val="341"/>
              </a:spcBef>
              <a:spcAft>
                <a:spcPts val="341"/>
              </a:spcAft>
              <a:buAutoNum type="alphaUcPeriod"/>
            </a:pPr>
            <a:r>
              <a:rPr lang="en-GB" sz="2504" dirty="0"/>
              <a:t>Greenwashing is when companies commit to reducing their water use for environmental reasons</a:t>
            </a:r>
          </a:p>
          <a:p>
            <a:pPr marL="975510" indent="-455238">
              <a:spcBef>
                <a:spcPts val="341"/>
              </a:spcBef>
              <a:spcAft>
                <a:spcPts val="341"/>
              </a:spcAft>
              <a:buAutoNum type="alphaUcPeriod"/>
            </a:pPr>
            <a:r>
              <a:rPr lang="en-GB" sz="2504" dirty="0"/>
              <a:t>Greenwashing is when companies take meaningful steps to improve their sustainability in response to consumer pressure</a:t>
            </a:r>
            <a:endParaRPr lang="en-GB" sz="1593" dirty="0"/>
          </a:p>
          <a:p>
            <a:pPr marL="975510" indent="-455238">
              <a:spcBef>
                <a:spcPts val="341"/>
              </a:spcBef>
              <a:spcAft>
                <a:spcPts val="341"/>
              </a:spcAft>
              <a:buAutoNum type="alphaUcPeriod"/>
            </a:pPr>
            <a:r>
              <a:rPr lang="en-GB" sz="2504" dirty="0"/>
              <a:t>Greenwashing is when companies lie to their shareholders to create the appearance of financial success</a:t>
            </a:r>
            <a:endParaRPr lang="en-GB" sz="1593" dirty="0"/>
          </a:p>
          <a:p>
            <a:pPr marL="975510" indent="-455238">
              <a:spcBef>
                <a:spcPts val="341"/>
              </a:spcBef>
              <a:spcAft>
                <a:spcPts val="341"/>
              </a:spcAft>
              <a:buAutoNum type="alphaUcPeriod"/>
            </a:pPr>
            <a:r>
              <a:rPr lang="en-GB" sz="2504" dirty="0"/>
              <a:t>Greenwashing is when companies provide false or misleading information to the public or investors about the environmental impact of their products and operations</a:t>
            </a:r>
            <a:endParaRPr lang="en-GB" sz="1593" dirty="0"/>
          </a:p>
        </p:txBody>
      </p:sp>
    </p:spTree>
    <p:extLst>
      <p:ext uri="{BB962C8B-B14F-4D97-AF65-F5344CB8AC3E}">
        <p14:creationId xmlns:p14="http://schemas.microsoft.com/office/powerpoint/2010/main" val="4083339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1"/>
          <p:cNvPicPr preferRelativeResize="0"/>
          <p:nvPr/>
        </p:nvPicPr>
        <p:blipFill rotWithShape="1">
          <a:blip r:embed="rId3">
            <a:alphaModFix/>
          </a:blip>
          <a:srcRect/>
          <a:stretch/>
        </p:blipFill>
        <p:spPr>
          <a:xfrm>
            <a:off x="0" y="-874444"/>
            <a:ext cx="12168188" cy="1332418"/>
          </a:xfrm>
          <a:prstGeom prst="rect">
            <a:avLst/>
          </a:prstGeom>
          <a:noFill/>
          <a:ln>
            <a:noFill/>
          </a:ln>
        </p:spPr>
      </p:pic>
      <p:sp>
        <p:nvSpPr>
          <p:cNvPr id="717" name="Google Shape;717;p61"/>
          <p:cNvSpPr txBox="1"/>
          <p:nvPr/>
        </p:nvSpPr>
        <p:spPr>
          <a:xfrm>
            <a:off x="406162" y="160334"/>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SELF-TEST QUIZ</a:t>
            </a:r>
            <a:endParaRPr sz="1593" dirty="0"/>
          </a:p>
        </p:txBody>
      </p:sp>
      <p:sp>
        <p:nvSpPr>
          <p:cNvPr id="2" name="TextBox 1">
            <a:extLst>
              <a:ext uri="{FF2B5EF4-FFF2-40B4-BE49-F238E27FC236}">
                <a16:creationId xmlns:a16="http://schemas.microsoft.com/office/drawing/2014/main" id="{6254C781-F786-FF06-F216-88EC30D93DFA}"/>
              </a:ext>
            </a:extLst>
          </p:cNvPr>
          <p:cNvSpPr txBox="1"/>
          <p:nvPr/>
        </p:nvSpPr>
        <p:spPr>
          <a:xfrm>
            <a:off x="833071" y="1490124"/>
            <a:ext cx="10767504" cy="3572684"/>
          </a:xfrm>
          <a:prstGeom prst="rect">
            <a:avLst/>
          </a:prstGeom>
          <a:noFill/>
        </p:spPr>
        <p:txBody>
          <a:bodyPr rot="0" spcFirstLastPara="0" vert="horz" wrap="square" lIns="104051" tIns="52026" rIns="104051" bIns="5202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504" dirty="0"/>
              <a:t>Q8. Adding QR codes to product packaging can help improve customer relations by: </a:t>
            </a:r>
          </a:p>
          <a:p>
            <a:pPr marL="975510" indent="-975510">
              <a:spcBef>
                <a:spcPts val="341"/>
              </a:spcBef>
              <a:spcAft>
                <a:spcPts val="341"/>
              </a:spcAft>
            </a:pPr>
            <a:endParaRPr lang="en-GB" sz="2504" dirty="0"/>
          </a:p>
          <a:p>
            <a:pPr marL="975510" indent="-455238">
              <a:spcBef>
                <a:spcPts val="341"/>
              </a:spcBef>
              <a:spcAft>
                <a:spcPts val="341"/>
              </a:spcAft>
              <a:buAutoNum type="alphaUcPeriod"/>
            </a:pPr>
            <a:r>
              <a:rPr lang="en-GB" sz="2504" dirty="0"/>
              <a:t>Increasing transparency</a:t>
            </a:r>
          </a:p>
          <a:p>
            <a:pPr marL="975510" indent="-455238">
              <a:spcBef>
                <a:spcPts val="341"/>
              </a:spcBef>
              <a:spcAft>
                <a:spcPts val="341"/>
              </a:spcAft>
              <a:buAutoNum type="alphaUcPeriod"/>
            </a:pPr>
            <a:r>
              <a:rPr lang="en-GB" sz="2504" dirty="0"/>
              <a:t>Reducing incidences of food fraud</a:t>
            </a:r>
          </a:p>
          <a:p>
            <a:pPr marL="975510" indent="-455238">
              <a:spcBef>
                <a:spcPts val="341"/>
              </a:spcBef>
              <a:spcAft>
                <a:spcPts val="341"/>
              </a:spcAft>
              <a:buAutoNum type="alphaUcPeriod"/>
            </a:pPr>
            <a:r>
              <a:rPr lang="en-GB" sz="2504" dirty="0"/>
              <a:t>Building brand loyalty</a:t>
            </a:r>
          </a:p>
          <a:p>
            <a:pPr marL="975510" indent="-455238">
              <a:spcBef>
                <a:spcPts val="341"/>
              </a:spcBef>
              <a:spcAft>
                <a:spcPts val="341"/>
              </a:spcAft>
              <a:buAutoNum type="alphaUcPeriod"/>
            </a:pPr>
            <a:r>
              <a:rPr lang="en-GB" sz="2504" dirty="0"/>
              <a:t>All of the above</a:t>
            </a:r>
          </a:p>
          <a:p>
            <a:pPr marL="520273" indent="-520273">
              <a:buAutoNum type="alphaUcPeriod"/>
            </a:pPr>
            <a:endParaRPr lang="en-GB" sz="2504" dirty="0"/>
          </a:p>
        </p:txBody>
      </p:sp>
    </p:spTree>
    <p:extLst>
      <p:ext uri="{BB962C8B-B14F-4D97-AF65-F5344CB8AC3E}">
        <p14:creationId xmlns:p14="http://schemas.microsoft.com/office/powerpoint/2010/main" val="2873155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1"/>
          <p:cNvPicPr preferRelativeResize="0"/>
          <p:nvPr/>
        </p:nvPicPr>
        <p:blipFill rotWithShape="1">
          <a:blip r:embed="rId3">
            <a:alphaModFix/>
          </a:blip>
          <a:srcRect/>
          <a:stretch/>
        </p:blipFill>
        <p:spPr>
          <a:xfrm>
            <a:off x="0" y="-874444"/>
            <a:ext cx="12168188" cy="1332418"/>
          </a:xfrm>
          <a:prstGeom prst="rect">
            <a:avLst/>
          </a:prstGeom>
          <a:noFill/>
          <a:ln>
            <a:noFill/>
          </a:ln>
        </p:spPr>
      </p:pic>
      <p:sp>
        <p:nvSpPr>
          <p:cNvPr id="717" name="Google Shape;717;p61"/>
          <p:cNvSpPr txBox="1"/>
          <p:nvPr/>
        </p:nvSpPr>
        <p:spPr>
          <a:xfrm>
            <a:off x="412138" y="283641"/>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SELF-TEST QUIZ</a:t>
            </a:r>
            <a:endParaRPr sz="1593" dirty="0"/>
          </a:p>
        </p:txBody>
      </p:sp>
      <p:sp>
        <p:nvSpPr>
          <p:cNvPr id="2" name="TextBox 1">
            <a:extLst>
              <a:ext uri="{FF2B5EF4-FFF2-40B4-BE49-F238E27FC236}">
                <a16:creationId xmlns:a16="http://schemas.microsoft.com/office/drawing/2014/main" id="{6254C781-F786-FF06-F216-88EC30D93DFA}"/>
              </a:ext>
            </a:extLst>
          </p:cNvPr>
          <p:cNvSpPr txBox="1"/>
          <p:nvPr/>
        </p:nvSpPr>
        <p:spPr>
          <a:xfrm>
            <a:off x="833071" y="1490123"/>
            <a:ext cx="10767504" cy="3881102"/>
          </a:xfrm>
          <a:prstGeom prst="rect">
            <a:avLst/>
          </a:prstGeom>
          <a:noFill/>
        </p:spPr>
        <p:txBody>
          <a:bodyPr rot="0" spcFirstLastPara="0" vert="horz" wrap="square" lIns="104051" tIns="52026" rIns="104051" bIns="5202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504" dirty="0"/>
              <a:t>Q9. Which of the following blockchain consensus mechanisms is most often criticised for requiring unsustainable levels of energy consumption?</a:t>
            </a:r>
          </a:p>
          <a:p>
            <a:endParaRPr lang="en-GB" sz="2504" dirty="0"/>
          </a:p>
          <a:p>
            <a:pPr marL="520273" indent="-520273">
              <a:spcBef>
                <a:spcPts val="341"/>
              </a:spcBef>
              <a:spcAft>
                <a:spcPts val="341"/>
              </a:spcAft>
              <a:buAutoNum type="alphaUcPeriod"/>
            </a:pPr>
            <a:r>
              <a:rPr lang="en-GB" sz="2504" dirty="0"/>
              <a:t>Proof of Authority (</a:t>
            </a:r>
            <a:r>
              <a:rPr lang="en-GB" sz="2504" dirty="0" err="1"/>
              <a:t>PoA</a:t>
            </a:r>
            <a:r>
              <a:rPr lang="en-GB" sz="2504" dirty="0"/>
              <a:t>)</a:t>
            </a:r>
          </a:p>
          <a:p>
            <a:pPr marL="520273" indent="-520273">
              <a:spcBef>
                <a:spcPts val="341"/>
              </a:spcBef>
              <a:spcAft>
                <a:spcPts val="341"/>
              </a:spcAft>
              <a:buAutoNum type="alphaUcPeriod"/>
            </a:pPr>
            <a:r>
              <a:rPr lang="en-GB" sz="2504" dirty="0"/>
              <a:t>Proof of Stake (</a:t>
            </a:r>
            <a:r>
              <a:rPr lang="en-GB" sz="2504" dirty="0" err="1"/>
              <a:t>PoS</a:t>
            </a:r>
            <a:r>
              <a:rPr lang="en-GB" sz="2504" dirty="0"/>
              <a:t>)</a:t>
            </a:r>
          </a:p>
          <a:p>
            <a:pPr marL="520273" indent="-520273">
              <a:spcBef>
                <a:spcPts val="341"/>
              </a:spcBef>
              <a:spcAft>
                <a:spcPts val="341"/>
              </a:spcAft>
              <a:buAutoNum type="alphaUcPeriod"/>
            </a:pPr>
            <a:r>
              <a:rPr lang="en-GB" sz="2504" dirty="0"/>
              <a:t>Proof of Burn (</a:t>
            </a:r>
            <a:r>
              <a:rPr lang="en-GB" sz="2504" err="1"/>
              <a:t>PoB</a:t>
            </a:r>
            <a:r>
              <a:rPr lang="en-GB" sz="2504" dirty="0"/>
              <a:t>)</a:t>
            </a:r>
          </a:p>
          <a:p>
            <a:pPr marL="520273" indent="-520273">
              <a:spcBef>
                <a:spcPts val="341"/>
              </a:spcBef>
              <a:spcAft>
                <a:spcPts val="341"/>
              </a:spcAft>
              <a:buAutoNum type="alphaUcPeriod"/>
            </a:pPr>
            <a:r>
              <a:rPr lang="en-GB" sz="2504" dirty="0"/>
              <a:t>Proof of Work (</a:t>
            </a:r>
            <a:r>
              <a:rPr lang="en-GB" sz="2504" err="1"/>
              <a:t>PoW</a:t>
            </a:r>
            <a:r>
              <a:rPr lang="en-GB" sz="2504" dirty="0"/>
              <a:t>)</a:t>
            </a:r>
          </a:p>
          <a:p>
            <a:endParaRPr lang="en-GB" sz="2504" dirty="0"/>
          </a:p>
          <a:p>
            <a:endParaRPr lang="en-GB" sz="2504" dirty="0"/>
          </a:p>
        </p:txBody>
      </p:sp>
    </p:spTree>
    <p:extLst>
      <p:ext uri="{BB962C8B-B14F-4D97-AF65-F5344CB8AC3E}">
        <p14:creationId xmlns:p14="http://schemas.microsoft.com/office/powerpoint/2010/main" val="9277859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1"/>
          <p:cNvPicPr preferRelativeResize="0"/>
          <p:nvPr/>
        </p:nvPicPr>
        <p:blipFill rotWithShape="1">
          <a:blip r:embed="rId3">
            <a:alphaModFix/>
          </a:blip>
          <a:srcRect/>
          <a:stretch/>
        </p:blipFill>
        <p:spPr>
          <a:xfrm>
            <a:off x="0" y="-240939"/>
            <a:ext cx="12168188" cy="1332418"/>
          </a:xfrm>
          <a:prstGeom prst="rect">
            <a:avLst/>
          </a:prstGeom>
          <a:noFill/>
          <a:ln>
            <a:noFill/>
          </a:ln>
        </p:spPr>
      </p:pic>
      <p:sp>
        <p:nvSpPr>
          <p:cNvPr id="717" name="Google Shape;717;p61"/>
          <p:cNvSpPr txBox="1"/>
          <p:nvPr/>
        </p:nvSpPr>
        <p:spPr>
          <a:xfrm>
            <a:off x="430068" y="397881"/>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SELF-TEST QUIZ</a:t>
            </a:r>
            <a:endParaRPr sz="1593" dirty="0"/>
          </a:p>
        </p:txBody>
      </p:sp>
      <p:sp>
        <p:nvSpPr>
          <p:cNvPr id="2" name="TextBox 1">
            <a:extLst>
              <a:ext uri="{FF2B5EF4-FFF2-40B4-BE49-F238E27FC236}">
                <a16:creationId xmlns:a16="http://schemas.microsoft.com/office/drawing/2014/main" id="{6254C781-F786-FF06-F216-88EC30D93DFA}"/>
              </a:ext>
            </a:extLst>
          </p:cNvPr>
          <p:cNvSpPr txBox="1"/>
          <p:nvPr/>
        </p:nvSpPr>
        <p:spPr>
          <a:xfrm>
            <a:off x="833071" y="1490122"/>
            <a:ext cx="10767504" cy="6270217"/>
          </a:xfrm>
          <a:prstGeom prst="rect">
            <a:avLst/>
          </a:prstGeom>
          <a:noFill/>
        </p:spPr>
        <p:txBody>
          <a:bodyPr rot="0" spcFirstLastPara="0" vert="horz" wrap="square" lIns="104051" tIns="52026" rIns="104051" bIns="52026"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504" dirty="0"/>
              <a:t>Q10. Which of the following statements is false?</a:t>
            </a:r>
            <a:endParaRPr lang="en-US" sz="1593"/>
          </a:p>
          <a:p>
            <a:pPr marL="975510" indent="-975510">
              <a:spcBef>
                <a:spcPts val="341"/>
              </a:spcBef>
              <a:spcAft>
                <a:spcPts val="341"/>
              </a:spcAft>
            </a:pPr>
            <a:endParaRPr lang="en-GB" sz="2504" dirty="0"/>
          </a:p>
          <a:p>
            <a:pPr marL="975510" indent="-455238">
              <a:spcBef>
                <a:spcPts val="341"/>
              </a:spcBef>
              <a:spcAft>
                <a:spcPts val="341"/>
              </a:spcAft>
              <a:buAutoNum type="alphaUcPeriod"/>
            </a:pPr>
            <a:r>
              <a:rPr lang="en-GB" sz="2504" dirty="0"/>
              <a:t>"Information stored on the blockchain is immutable and encrypted"</a:t>
            </a:r>
          </a:p>
          <a:p>
            <a:pPr marL="975510" indent="-455238">
              <a:spcBef>
                <a:spcPts val="341"/>
              </a:spcBef>
              <a:spcAft>
                <a:spcPts val="341"/>
              </a:spcAft>
              <a:buAutoNum type="alphaUcPeriod"/>
            </a:pPr>
            <a:r>
              <a:rPr lang="en-GB" sz="2504" dirty="0"/>
              <a:t>"Blockchain has a built-in mechanism to automatically verify the accuracy of information inputted"</a:t>
            </a:r>
          </a:p>
          <a:p>
            <a:pPr marL="975510" indent="-455238">
              <a:spcBef>
                <a:spcPts val="341"/>
              </a:spcBef>
              <a:spcAft>
                <a:spcPts val="341"/>
              </a:spcAft>
              <a:buAutoNum type="alphaUcPeriod"/>
            </a:pPr>
            <a:r>
              <a:rPr lang="en-GB" sz="2504" dirty="0"/>
              <a:t>"Successful adoption of blockchain technology is significantly more likely in agri-food systems where there are relatively high levels of digitalisation and good digital infrastructure already in place"</a:t>
            </a:r>
          </a:p>
          <a:p>
            <a:pPr marL="975510" indent="-455238">
              <a:spcBef>
                <a:spcPts val="341"/>
              </a:spcBef>
              <a:spcAft>
                <a:spcPts val="341"/>
              </a:spcAft>
              <a:buAutoNum type="alphaUcPeriod"/>
            </a:pPr>
            <a:r>
              <a:rPr lang="en-GB" sz="2504" dirty="0"/>
              <a:t>"To date, there is a lack of regulation regarding blockchain, as legislation has yet to catch up with recent technological developments"</a:t>
            </a:r>
          </a:p>
          <a:p>
            <a:pPr marL="520273" indent="-520273">
              <a:buAutoNum type="alphaUcPeriod"/>
            </a:pPr>
            <a:endParaRPr lang="en-GB" sz="2504" dirty="0"/>
          </a:p>
          <a:p>
            <a:pPr marL="520273" indent="-520273">
              <a:buAutoNum type="alphaUcPeriod"/>
            </a:pPr>
            <a:endParaRPr lang="en-GB" sz="2504" dirty="0"/>
          </a:p>
          <a:p>
            <a:pPr marL="520273" indent="-520273">
              <a:buAutoNum type="alphaUcPeriod"/>
            </a:pPr>
            <a:endParaRPr lang="en-GB" sz="2504" dirty="0"/>
          </a:p>
          <a:p>
            <a:pPr marL="520273" indent="-520273">
              <a:buAutoNum type="alphaUcPeriod"/>
            </a:pPr>
            <a:endParaRPr lang="en-GB" sz="2504" dirty="0"/>
          </a:p>
        </p:txBody>
      </p:sp>
    </p:spTree>
    <p:extLst>
      <p:ext uri="{BB962C8B-B14F-4D97-AF65-F5344CB8AC3E}">
        <p14:creationId xmlns:p14="http://schemas.microsoft.com/office/powerpoint/2010/main" val="206924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5"/>
          <p:cNvPicPr preferRelativeResize="0"/>
          <p:nvPr/>
        </p:nvPicPr>
        <p:blipFill rotWithShape="1">
          <a:blip r:embed="rId3">
            <a:alphaModFix/>
          </a:blip>
          <a:srcRect/>
          <a:stretch/>
        </p:blipFill>
        <p:spPr>
          <a:xfrm>
            <a:off x="0" y="-76133"/>
            <a:ext cx="12168188" cy="1332418"/>
          </a:xfrm>
          <a:prstGeom prst="rect">
            <a:avLst/>
          </a:prstGeom>
          <a:noFill/>
          <a:ln>
            <a:noFill/>
          </a:ln>
        </p:spPr>
      </p:pic>
      <p:sp>
        <p:nvSpPr>
          <p:cNvPr id="219" name="Google Shape;219;p5"/>
          <p:cNvSpPr txBox="1"/>
          <p:nvPr/>
        </p:nvSpPr>
        <p:spPr>
          <a:xfrm>
            <a:off x="371798" y="397752"/>
            <a:ext cx="942740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BLOCKCHAIN AND AGRI-FOOD DIGITALISATION</a:t>
            </a:r>
            <a:endParaRPr sz="1593" dirty="0"/>
          </a:p>
        </p:txBody>
      </p:sp>
      <p:sp>
        <p:nvSpPr>
          <p:cNvPr id="221" name="Google Shape;221;p5"/>
          <p:cNvSpPr txBox="1"/>
          <p:nvPr/>
        </p:nvSpPr>
        <p:spPr>
          <a:xfrm>
            <a:off x="499374" y="1613389"/>
            <a:ext cx="11169439" cy="2043810"/>
          </a:xfrm>
          <a:prstGeom prst="rect">
            <a:avLst/>
          </a:prstGeom>
          <a:noFill/>
          <a:ln>
            <a:noFill/>
          </a:ln>
        </p:spPr>
        <p:txBody>
          <a:bodyPr spcFirstLastPara="1" wrap="square" lIns="104034" tIns="104034" rIns="104034" bIns="104034" anchor="t" anchorCtr="0">
            <a:noAutofit/>
          </a:bodyPr>
          <a:lstStyle/>
          <a:p>
            <a:pPr marL="520273" indent="-419108">
              <a:buSzPts val="2200"/>
              <a:buFont typeface="Open Sans"/>
              <a:buChar char="●"/>
            </a:pPr>
            <a:r>
              <a:rPr lang="en-GB" sz="2504" dirty="0">
                <a:latin typeface="Calibri"/>
                <a:ea typeface="Calibri"/>
                <a:cs typeface="Calibri"/>
                <a:sym typeface="Calibri"/>
              </a:rPr>
              <a:t>This module focuses on Blockchain technology, but it is important to remember that Blockchain represents </a:t>
            </a:r>
            <a:r>
              <a:rPr lang="en-GB" sz="2504" b="1" dirty="0">
                <a:latin typeface="Calibri"/>
                <a:ea typeface="Calibri"/>
                <a:cs typeface="Calibri"/>
                <a:sym typeface="Calibri"/>
              </a:rPr>
              <a:t>just one useful tool within the wider digitalisation</a:t>
            </a:r>
            <a:r>
              <a:rPr lang="en-GB" sz="2504" dirty="0">
                <a:latin typeface="Calibri"/>
                <a:ea typeface="Calibri"/>
                <a:cs typeface="Calibri"/>
                <a:sym typeface="Calibri"/>
              </a:rPr>
              <a:t> of the agrifood sector </a:t>
            </a:r>
            <a:endParaRPr sz="2504" dirty="0">
              <a:latin typeface="Calibri"/>
              <a:ea typeface="Calibri"/>
              <a:cs typeface="Calibri"/>
              <a:sym typeface="Calibri"/>
            </a:endParaRPr>
          </a:p>
          <a:p>
            <a:pPr marL="520273"/>
            <a:endParaRPr sz="2504" dirty="0">
              <a:latin typeface="Calibri"/>
              <a:ea typeface="Calibri"/>
              <a:cs typeface="Calibri"/>
              <a:sym typeface="Calibri"/>
            </a:endParaRPr>
          </a:p>
          <a:p>
            <a:pPr marL="520273" indent="-419108">
              <a:buSzPts val="2200"/>
              <a:buFont typeface="Open Sans"/>
              <a:buChar char="●"/>
            </a:pPr>
            <a:r>
              <a:rPr lang="en-GB" sz="2504" dirty="0">
                <a:latin typeface="Calibri"/>
                <a:ea typeface="Calibri"/>
                <a:cs typeface="Calibri"/>
                <a:sym typeface="Calibri"/>
              </a:rPr>
              <a:t>Indeed, a certain level of digitalisation (e.g. level of technical literacy, reliable internet connection) is a </a:t>
            </a:r>
            <a:r>
              <a:rPr lang="en-GB" sz="2504" b="1" dirty="0">
                <a:latin typeface="Calibri"/>
                <a:ea typeface="Calibri"/>
                <a:cs typeface="Calibri"/>
                <a:sym typeface="Calibri"/>
              </a:rPr>
              <a:t>prerequisite</a:t>
            </a:r>
            <a:r>
              <a:rPr lang="en-GB" sz="2504" dirty="0">
                <a:latin typeface="Calibri"/>
                <a:ea typeface="Calibri"/>
                <a:cs typeface="Calibri"/>
                <a:sym typeface="Calibri"/>
              </a:rPr>
              <a:t> for the adoption of Blockchain technology</a:t>
            </a:r>
            <a:endParaRPr sz="2504" dirty="0">
              <a:latin typeface="Calibri"/>
              <a:ea typeface="Calibri"/>
              <a:cs typeface="Calibri"/>
              <a:sym typeface="Calibri"/>
            </a:endParaRPr>
          </a:p>
          <a:p>
            <a:pPr marL="520273"/>
            <a:endParaRPr sz="2504" dirty="0">
              <a:latin typeface="Calibri"/>
              <a:ea typeface="Calibri"/>
              <a:cs typeface="Calibri"/>
              <a:sym typeface="Calibri"/>
            </a:endParaRPr>
          </a:p>
          <a:p>
            <a:pPr marL="520273" indent="-419108">
              <a:buSzPts val="2200"/>
              <a:buFont typeface="Open Sans"/>
              <a:buChar char="●"/>
            </a:pPr>
            <a:r>
              <a:rPr lang="en-GB" sz="2504" dirty="0">
                <a:latin typeface="Calibri"/>
                <a:ea typeface="Calibri"/>
                <a:cs typeface="Calibri"/>
                <a:sym typeface="Calibri"/>
              </a:rPr>
              <a:t>Blockchain is often </a:t>
            </a:r>
            <a:r>
              <a:rPr lang="en-GB" sz="2504" b="1" dirty="0">
                <a:latin typeface="Calibri"/>
                <a:ea typeface="Calibri"/>
                <a:cs typeface="Calibri"/>
                <a:sym typeface="Calibri"/>
              </a:rPr>
              <a:t>most effective</a:t>
            </a:r>
            <a:r>
              <a:rPr lang="en-GB" sz="2504" dirty="0">
                <a:latin typeface="Calibri"/>
                <a:ea typeface="Calibri"/>
                <a:cs typeface="Calibri"/>
                <a:sym typeface="Calibri"/>
              </a:rPr>
              <a:t> when used </a:t>
            </a:r>
            <a:r>
              <a:rPr lang="en-GB" sz="2504" b="1" dirty="0">
                <a:latin typeface="Calibri"/>
                <a:ea typeface="Calibri"/>
                <a:cs typeface="Calibri"/>
                <a:sym typeface="Calibri"/>
              </a:rPr>
              <a:t>in conjunction with other advanced technologies</a:t>
            </a:r>
            <a:r>
              <a:rPr lang="en-GB" sz="2504" dirty="0">
                <a:latin typeface="Calibri"/>
                <a:ea typeface="Calibri"/>
                <a:cs typeface="Calibri"/>
                <a:sym typeface="Calibri"/>
              </a:rPr>
              <a:t> (e.g. IoT, sensors, cloud computing, machine learning)</a:t>
            </a:r>
            <a:endParaRPr sz="2504" dirty="0">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1"/>
          <p:cNvPicPr preferRelativeResize="0"/>
          <p:nvPr/>
        </p:nvPicPr>
        <p:blipFill rotWithShape="1">
          <a:blip r:embed="rId3">
            <a:alphaModFix/>
          </a:blip>
          <a:srcRect/>
          <a:stretch/>
        </p:blipFill>
        <p:spPr>
          <a:xfrm>
            <a:off x="0" y="-324609"/>
            <a:ext cx="12168188" cy="1332418"/>
          </a:xfrm>
          <a:prstGeom prst="rect">
            <a:avLst/>
          </a:prstGeom>
          <a:noFill/>
          <a:ln>
            <a:noFill/>
          </a:ln>
        </p:spPr>
      </p:pic>
      <p:sp>
        <p:nvSpPr>
          <p:cNvPr id="717" name="Google Shape;717;p61"/>
          <p:cNvSpPr txBox="1"/>
          <p:nvPr/>
        </p:nvSpPr>
        <p:spPr>
          <a:xfrm>
            <a:off x="459950" y="283641"/>
            <a:ext cx="6936734" cy="595280"/>
          </a:xfrm>
          <a:prstGeom prst="rect">
            <a:avLst/>
          </a:prstGeom>
          <a:noFill/>
          <a:ln>
            <a:noFill/>
          </a:ln>
        </p:spPr>
        <p:txBody>
          <a:bodyPr spcFirstLastPara="1" wrap="square" lIns="104034" tIns="52001" rIns="104034" bIns="52001" anchor="t" anchorCtr="0">
            <a:spAutoFit/>
          </a:bodyPr>
          <a:lstStyle/>
          <a:p>
            <a:r>
              <a:rPr lang="en-GB" sz="3186" dirty="0">
                <a:solidFill>
                  <a:schemeClr val="lt1"/>
                </a:solidFill>
                <a:latin typeface="Open Sans"/>
                <a:ea typeface="Open Sans"/>
                <a:cs typeface="Open Sans"/>
                <a:sym typeface="Open Sans"/>
              </a:rPr>
              <a:t>SELF-TEST QUIZ</a:t>
            </a:r>
            <a:endParaRPr sz="1593" dirty="0"/>
          </a:p>
        </p:txBody>
      </p:sp>
      <p:sp>
        <p:nvSpPr>
          <p:cNvPr id="2" name="TextBox 1">
            <a:extLst>
              <a:ext uri="{FF2B5EF4-FFF2-40B4-BE49-F238E27FC236}">
                <a16:creationId xmlns:a16="http://schemas.microsoft.com/office/drawing/2014/main" id="{9B263A5C-9B07-74DB-10A8-9A372B9D7365}"/>
              </a:ext>
            </a:extLst>
          </p:cNvPr>
          <p:cNvSpPr txBox="1"/>
          <p:nvPr/>
        </p:nvSpPr>
        <p:spPr>
          <a:xfrm>
            <a:off x="801728" y="1164478"/>
            <a:ext cx="10523943" cy="4974543"/>
          </a:xfrm>
          <a:prstGeom prst="rect">
            <a:avLst/>
          </a:prstGeom>
          <a:noFill/>
        </p:spPr>
        <p:txBody>
          <a:bodyPr rot="0" spcFirstLastPara="0" vertOverflow="overflow" horzOverflow="overflow" vert="horz" wrap="square" lIns="104051" tIns="52026" rIns="104051" bIns="52026" numCol="1" spcCol="0" rtlCol="0" fromWordArt="0" anchor="t" anchorCtr="0" forceAA="0" compatLnSpc="1">
            <a:prstTxWarp prst="textNoShape">
              <a:avLst/>
            </a:prstTxWarp>
            <a:spAutoFit/>
          </a:bodyPr>
          <a:lstStyle/>
          <a:p>
            <a:r>
              <a:rPr lang="en-GB" sz="2504" dirty="0"/>
              <a:t>Answers:</a:t>
            </a:r>
            <a:endParaRPr lang="en-US" sz="2504" dirty="0"/>
          </a:p>
          <a:p>
            <a:endParaRPr lang="en-GB" sz="2504"/>
          </a:p>
          <a:p>
            <a:r>
              <a:rPr lang="en-GB" sz="2504" dirty="0"/>
              <a:t>Q1.   C</a:t>
            </a:r>
          </a:p>
          <a:p>
            <a:r>
              <a:rPr lang="en-GB" sz="2504" dirty="0"/>
              <a:t>Q2.   B</a:t>
            </a:r>
          </a:p>
          <a:p>
            <a:r>
              <a:rPr lang="en-GB" sz="2504"/>
              <a:t>Q3.   D</a:t>
            </a:r>
          </a:p>
          <a:p>
            <a:r>
              <a:rPr lang="en-GB" sz="2504"/>
              <a:t>Q4.   A</a:t>
            </a:r>
          </a:p>
          <a:p>
            <a:r>
              <a:rPr lang="en-GB" sz="2504" dirty="0"/>
              <a:t>Q5.   C</a:t>
            </a:r>
          </a:p>
          <a:p>
            <a:r>
              <a:rPr lang="en-GB" sz="2504" dirty="0"/>
              <a:t>Q6.   B</a:t>
            </a:r>
          </a:p>
          <a:p>
            <a:r>
              <a:rPr lang="en-GB" sz="2504" dirty="0"/>
              <a:t>Q7.   D</a:t>
            </a:r>
          </a:p>
          <a:p>
            <a:r>
              <a:rPr lang="en-GB" sz="2504" dirty="0"/>
              <a:t>Q8.   D</a:t>
            </a:r>
          </a:p>
          <a:p>
            <a:r>
              <a:rPr lang="en-GB" sz="2504" dirty="0"/>
              <a:t>Q9.   D</a:t>
            </a:r>
          </a:p>
          <a:p>
            <a:r>
              <a:rPr lang="en-GB" sz="2504"/>
              <a:t>Q10. C</a:t>
            </a:r>
          </a:p>
          <a:p>
            <a:endParaRPr lang="en-GB" sz="1593"/>
          </a:p>
        </p:txBody>
      </p:sp>
    </p:spTree>
    <p:extLst>
      <p:ext uri="{BB962C8B-B14F-4D97-AF65-F5344CB8AC3E}">
        <p14:creationId xmlns:p14="http://schemas.microsoft.com/office/powerpoint/2010/main" val="37328870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721"/>
        <p:cNvGrpSpPr/>
        <p:nvPr/>
      </p:nvGrpSpPr>
      <p:grpSpPr>
        <a:xfrm>
          <a:off x="0" y="0"/>
          <a:ext cx="0" cy="0"/>
          <a:chOff x="0" y="0"/>
          <a:chExt cx="0" cy="0"/>
        </a:xfrm>
      </p:grpSpPr>
      <p:sp>
        <p:nvSpPr>
          <p:cNvPr id="722" name="Google Shape;722;p62"/>
          <p:cNvSpPr/>
          <p:nvPr/>
        </p:nvSpPr>
        <p:spPr>
          <a:xfrm>
            <a:off x="3347" y="-41835"/>
            <a:ext cx="12189653" cy="5664915"/>
          </a:xfrm>
          <a:custGeom>
            <a:avLst/>
            <a:gdLst/>
            <a:ahLst/>
            <a:cxnLst/>
            <a:rect l="l" t="t" r="r" b="b"/>
            <a:pathLst>
              <a:path w="10692130" h="5749290" extrusionOk="0">
                <a:moveTo>
                  <a:pt x="10692003" y="0"/>
                </a:moveTo>
                <a:lnTo>
                  <a:pt x="0" y="0"/>
                </a:lnTo>
                <a:lnTo>
                  <a:pt x="0" y="5749201"/>
                </a:lnTo>
                <a:lnTo>
                  <a:pt x="10692003" y="5749201"/>
                </a:lnTo>
                <a:lnTo>
                  <a:pt x="10692003" y="0"/>
                </a:lnTo>
                <a:close/>
              </a:path>
            </a:pathLst>
          </a:custGeom>
          <a:gradFill>
            <a:gsLst>
              <a:gs pos="0">
                <a:srgbClr val="6A9D56"/>
              </a:gs>
              <a:gs pos="60540">
                <a:srgbClr val="2D8784"/>
              </a:gs>
              <a:gs pos="100000">
                <a:srgbClr val="263D94"/>
              </a:gs>
            </a:gsLst>
            <a:lin ang="0" scaled="0"/>
          </a:gradFill>
          <a:ln>
            <a:noFill/>
          </a:ln>
        </p:spPr>
        <p:txBody>
          <a:bodyPr spcFirstLastPara="1" wrap="square" lIns="0" tIns="0" rIns="0" bIns="0" anchor="t" anchorCtr="0">
            <a:noAutofit/>
          </a:bodyPr>
          <a:lstStyle/>
          <a:p>
            <a:endParaRPr sz="2048">
              <a:solidFill>
                <a:schemeClr val="dk1"/>
              </a:solidFill>
              <a:latin typeface="Calibri"/>
              <a:ea typeface="Calibri"/>
              <a:cs typeface="Calibri"/>
              <a:sym typeface="Calibri"/>
            </a:endParaRPr>
          </a:p>
        </p:txBody>
      </p:sp>
      <p:grpSp>
        <p:nvGrpSpPr>
          <p:cNvPr id="724" name="Google Shape;724;p62"/>
          <p:cNvGrpSpPr/>
          <p:nvPr/>
        </p:nvGrpSpPr>
        <p:grpSpPr>
          <a:xfrm>
            <a:off x="4940699" y="799518"/>
            <a:ext cx="3284385" cy="3201700"/>
            <a:chOff x="2262504" y="2609557"/>
            <a:chExt cx="1345882" cy="1311999"/>
          </a:xfrm>
        </p:grpSpPr>
        <p:grpSp>
          <p:nvGrpSpPr>
            <p:cNvPr id="725" name="Google Shape;725;p62"/>
            <p:cNvGrpSpPr/>
            <p:nvPr/>
          </p:nvGrpSpPr>
          <p:grpSpPr>
            <a:xfrm>
              <a:off x="2847815" y="2734283"/>
              <a:ext cx="760571" cy="1187273"/>
              <a:chOff x="2847815" y="2734283"/>
              <a:chExt cx="760571" cy="1187273"/>
            </a:xfrm>
          </p:grpSpPr>
          <p:grpSp>
            <p:nvGrpSpPr>
              <p:cNvPr id="726" name="Google Shape;726;p62"/>
              <p:cNvGrpSpPr/>
              <p:nvPr/>
            </p:nvGrpSpPr>
            <p:grpSpPr>
              <a:xfrm>
                <a:off x="3093560" y="2734283"/>
                <a:ext cx="373380" cy="316098"/>
                <a:chOff x="3093560" y="2734283"/>
                <a:chExt cx="373380" cy="316098"/>
              </a:xfrm>
            </p:grpSpPr>
            <p:sp>
              <p:nvSpPr>
                <p:cNvPr id="727" name="Google Shape;727;p62"/>
                <p:cNvSpPr/>
                <p:nvPr/>
              </p:nvSpPr>
              <p:spPr>
                <a:xfrm>
                  <a:off x="3190477" y="2884715"/>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8"/>
                      </a:lnTo>
                      <a:cubicBezTo>
                        <a:pt x="83582" y="952"/>
                        <a:pt x="86439" y="0"/>
                        <a:pt x="89297" y="0"/>
                      </a:cubicBezTo>
                      <a:lnTo>
                        <a:pt x="268367" y="0"/>
                      </a:lnTo>
                      <a:cubicBezTo>
                        <a:pt x="271224" y="0"/>
                        <a:pt x="273129" y="952"/>
                        <a:pt x="275034" y="3808"/>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4714"/>
                        <a:pt x="3572" y="164714"/>
                      </a:cubicBezTo>
                      <a:close/>
                      <a:moveTo>
                        <a:pt x="94059" y="15234"/>
                      </a:moveTo>
                      <a:lnTo>
                        <a:pt x="19764" y="150433"/>
                      </a:lnTo>
                      <a:lnTo>
                        <a:pt x="181689" y="150433"/>
                      </a:lnTo>
                      <a:lnTo>
                        <a:pt x="255984" y="15234"/>
                      </a:lnTo>
                      <a:lnTo>
                        <a:pt x="94059" y="15234"/>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28" name="Google Shape;728;p62"/>
                <p:cNvSpPr/>
                <p:nvPr/>
              </p:nvSpPr>
              <p:spPr>
                <a:xfrm>
                  <a:off x="3093560" y="2734283"/>
                  <a:ext cx="194310" cy="316098"/>
                </a:xfrm>
                <a:custGeom>
                  <a:avLst/>
                  <a:gdLst/>
                  <a:ahLst/>
                  <a:cxnLst/>
                  <a:rect l="l" t="t" r="r" b="b"/>
                  <a:pathLst>
                    <a:path w="194310" h="316098" extrusionOk="0">
                      <a:moveTo>
                        <a:pt x="100489" y="315147"/>
                      </a:moveTo>
                      <a:cubicBezTo>
                        <a:pt x="99536" y="314195"/>
                        <a:pt x="98584" y="313243"/>
                        <a:pt x="97631" y="312290"/>
                      </a:cubicBezTo>
                      <a:lnTo>
                        <a:pt x="1429" y="161858"/>
                      </a:lnTo>
                      <a:cubicBezTo>
                        <a:pt x="-476" y="159954"/>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5147"/>
                        <a:pt x="100489" y="315147"/>
                      </a:cubicBezTo>
                      <a:close/>
                      <a:moveTo>
                        <a:pt x="16669" y="158049"/>
                      </a:moveTo>
                      <a:lnTo>
                        <a:pt x="104299" y="294200"/>
                      </a:lnTo>
                      <a:lnTo>
                        <a:pt x="178594" y="159001"/>
                      </a:lnTo>
                      <a:lnTo>
                        <a:pt x="90964" y="22851"/>
                      </a:lnTo>
                      <a:lnTo>
                        <a:pt x="16669" y="158049"/>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29" name="Google Shape;729;p62"/>
                <p:cNvSpPr/>
                <p:nvPr/>
              </p:nvSpPr>
              <p:spPr>
                <a:xfrm>
                  <a:off x="3175475" y="2734283"/>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4"/>
                        <a:pt x="290036" y="161858"/>
                      </a:cubicBezTo>
                      <a:cubicBezTo>
                        <a:pt x="289084" y="164714"/>
                        <a:pt x="286226" y="165666"/>
                        <a:pt x="283369" y="165666"/>
                      </a:cubicBezTo>
                      <a:lnTo>
                        <a:pt x="104299" y="165666"/>
                      </a:lnTo>
                      <a:cubicBezTo>
                        <a:pt x="103346" y="165666"/>
                        <a:pt x="101441" y="164714"/>
                        <a:pt x="100489" y="164714"/>
                      </a:cubicBezTo>
                      <a:close/>
                      <a:moveTo>
                        <a:pt x="21431" y="15234"/>
                      </a:moveTo>
                      <a:lnTo>
                        <a:pt x="108109" y="150433"/>
                      </a:lnTo>
                      <a:lnTo>
                        <a:pt x="269081" y="150433"/>
                      </a:lnTo>
                      <a:lnTo>
                        <a:pt x="182404" y="15234"/>
                      </a:lnTo>
                      <a:lnTo>
                        <a:pt x="21431" y="15234"/>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grpSp>
          <p:grpSp>
            <p:nvGrpSpPr>
              <p:cNvPr id="730" name="Google Shape;730;p62"/>
              <p:cNvGrpSpPr/>
              <p:nvPr/>
            </p:nvGrpSpPr>
            <p:grpSpPr>
              <a:xfrm>
                <a:off x="2847815" y="3185580"/>
                <a:ext cx="373380" cy="316099"/>
                <a:chOff x="2847815" y="3185580"/>
                <a:chExt cx="373380" cy="316099"/>
              </a:xfrm>
            </p:grpSpPr>
            <p:sp>
              <p:nvSpPr>
                <p:cNvPr id="731" name="Google Shape;731;p62"/>
                <p:cNvSpPr/>
                <p:nvPr/>
              </p:nvSpPr>
              <p:spPr>
                <a:xfrm>
                  <a:off x="2944732" y="3336013"/>
                  <a:ext cx="275748" cy="165666"/>
                </a:xfrm>
                <a:custGeom>
                  <a:avLst/>
                  <a:gdLst/>
                  <a:ahLst/>
                  <a:cxnLst/>
                  <a:rect l="l" t="t" r="r" b="b"/>
                  <a:pathLst>
                    <a:path w="275748" h="165666" extrusionOk="0">
                      <a:moveTo>
                        <a:pt x="3572" y="164714"/>
                      </a:moveTo>
                      <a:cubicBezTo>
                        <a:pt x="2619" y="163762"/>
                        <a:pt x="1667" y="162810"/>
                        <a:pt x="714" y="161858"/>
                      </a:cubicBezTo>
                      <a:cubicBezTo>
                        <a:pt x="-238" y="159954"/>
                        <a:pt x="-238" y="157097"/>
                        <a:pt x="714" y="154241"/>
                      </a:cubicBezTo>
                      <a:lnTo>
                        <a:pt x="82629" y="3809"/>
                      </a:lnTo>
                      <a:cubicBezTo>
                        <a:pt x="83582" y="952"/>
                        <a:pt x="86439" y="0"/>
                        <a:pt x="89297" y="0"/>
                      </a:cubicBezTo>
                      <a:lnTo>
                        <a:pt x="268367" y="0"/>
                      </a:lnTo>
                      <a:cubicBezTo>
                        <a:pt x="271224" y="0"/>
                        <a:pt x="273129" y="952"/>
                        <a:pt x="275034" y="3809"/>
                      </a:cubicBezTo>
                      <a:cubicBezTo>
                        <a:pt x="275987" y="5713"/>
                        <a:pt x="275987" y="8569"/>
                        <a:pt x="275034" y="11425"/>
                      </a:cubicBezTo>
                      <a:lnTo>
                        <a:pt x="193119" y="161858"/>
                      </a:lnTo>
                      <a:cubicBezTo>
                        <a:pt x="192167" y="164714"/>
                        <a:pt x="189309" y="165666"/>
                        <a:pt x="186452" y="165666"/>
                      </a:cubicBezTo>
                      <a:lnTo>
                        <a:pt x="7382" y="165666"/>
                      </a:lnTo>
                      <a:cubicBezTo>
                        <a:pt x="5477" y="165666"/>
                        <a:pt x="4524" y="165666"/>
                        <a:pt x="3572" y="164714"/>
                      </a:cubicBezTo>
                      <a:close/>
                      <a:moveTo>
                        <a:pt x="93107" y="15234"/>
                      </a:moveTo>
                      <a:lnTo>
                        <a:pt x="18812" y="150433"/>
                      </a:lnTo>
                      <a:lnTo>
                        <a:pt x="180737" y="150433"/>
                      </a:lnTo>
                      <a:lnTo>
                        <a:pt x="255032" y="15234"/>
                      </a:lnTo>
                      <a:lnTo>
                        <a:pt x="93107" y="15234"/>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32" name="Google Shape;732;p62"/>
                <p:cNvSpPr/>
                <p:nvPr/>
              </p:nvSpPr>
              <p:spPr>
                <a:xfrm>
                  <a:off x="2847815" y="3185580"/>
                  <a:ext cx="194309" cy="316098"/>
                </a:xfrm>
                <a:custGeom>
                  <a:avLst/>
                  <a:gdLst/>
                  <a:ahLst/>
                  <a:cxnLst/>
                  <a:rect l="l" t="t" r="r" b="b"/>
                  <a:pathLst>
                    <a:path w="194309" h="316098" extrusionOk="0">
                      <a:moveTo>
                        <a:pt x="100489" y="315147"/>
                      </a:moveTo>
                      <a:cubicBezTo>
                        <a:pt x="99536" y="314195"/>
                        <a:pt x="98584" y="313242"/>
                        <a:pt x="97631" y="312290"/>
                      </a:cubicBezTo>
                      <a:lnTo>
                        <a:pt x="1429" y="161858"/>
                      </a:lnTo>
                      <a:cubicBezTo>
                        <a:pt x="-476" y="159953"/>
                        <a:pt x="-476" y="156145"/>
                        <a:pt x="1429" y="154241"/>
                      </a:cubicBezTo>
                      <a:lnTo>
                        <a:pt x="83344" y="3808"/>
                      </a:lnTo>
                      <a:cubicBezTo>
                        <a:pt x="84296" y="1904"/>
                        <a:pt x="87154" y="0"/>
                        <a:pt x="90011" y="0"/>
                      </a:cubicBezTo>
                      <a:cubicBezTo>
                        <a:pt x="92869" y="0"/>
                        <a:pt x="94774" y="952"/>
                        <a:pt x="96679" y="3808"/>
                      </a:cubicBezTo>
                      <a:lnTo>
                        <a:pt x="192881" y="154241"/>
                      </a:lnTo>
                      <a:cubicBezTo>
                        <a:pt x="194786" y="156145"/>
                        <a:pt x="194786" y="159953"/>
                        <a:pt x="192881" y="161858"/>
                      </a:cubicBezTo>
                      <a:lnTo>
                        <a:pt x="110966" y="312290"/>
                      </a:lnTo>
                      <a:cubicBezTo>
                        <a:pt x="110014" y="314195"/>
                        <a:pt x="107156" y="316099"/>
                        <a:pt x="104299" y="316099"/>
                      </a:cubicBezTo>
                      <a:cubicBezTo>
                        <a:pt x="102394" y="316099"/>
                        <a:pt x="101441" y="316099"/>
                        <a:pt x="100489" y="315147"/>
                      </a:cubicBezTo>
                      <a:close/>
                      <a:moveTo>
                        <a:pt x="15716" y="158049"/>
                      </a:moveTo>
                      <a:lnTo>
                        <a:pt x="103346" y="294200"/>
                      </a:lnTo>
                      <a:lnTo>
                        <a:pt x="177641" y="159001"/>
                      </a:lnTo>
                      <a:lnTo>
                        <a:pt x="90011" y="22850"/>
                      </a:lnTo>
                      <a:lnTo>
                        <a:pt x="15716" y="158049"/>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33" name="Google Shape;733;p62"/>
                <p:cNvSpPr/>
                <p:nvPr/>
              </p:nvSpPr>
              <p:spPr>
                <a:xfrm>
                  <a:off x="2929730" y="3185580"/>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4714"/>
                        <a:pt x="100489" y="164714"/>
                      </a:cubicBezTo>
                      <a:close/>
                      <a:moveTo>
                        <a:pt x="21431" y="15234"/>
                      </a:moveTo>
                      <a:lnTo>
                        <a:pt x="108109" y="150432"/>
                      </a:lnTo>
                      <a:lnTo>
                        <a:pt x="269081" y="150432"/>
                      </a:lnTo>
                      <a:lnTo>
                        <a:pt x="182404" y="15234"/>
                      </a:lnTo>
                      <a:lnTo>
                        <a:pt x="21431" y="15234"/>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grpSp>
          <p:grpSp>
            <p:nvGrpSpPr>
              <p:cNvPr id="734" name="Google Shape;734;p62"/>
              <p:cNvGrpSpPr/>
              <p:nvPr/>
            </p:nvGrpSpPr>
            <p:grpSpPr>
              <a:xfrm>
                <a:off x="3385025" y="3181772"/>
                <a:ext cx="222409" cy="316098"/>
                <a:chOff x="3385025" y="3181772"/>
                <a:chExt cx="222409" cy="316098"/>
              </a:xfrm>
            </p:grpSpPr>
            <p:sp>
              <p:nvSpPr>
                <p:cNvPr id="735" name="Google Shape;735;p62"/>
                <p:cNvSpPr/>
                <p:nvPr/>
              </p:nvSpPr>
              <p:spPr>
                <a:xfrm>
                  <a:off x="3385025" y="3181772"/>
                  <a:ext cx="194309" cy="316098"/>
                </a:xfrm>
                <a:custGeom>
                  <a:avLst/>
                  <a:gdLst/>
                  <a:ahLst/>
                  <a:cxnLst/>
                  <a:rect l="l" t="t" r="r" b="b"/>
                  <a:pathLst>
                    <a:path w="194309" h="316098" extrusionOk="0">
                      <a:moveTo>
                        <a:pt x="100489" y="315147"/>
                      </a:moveTo>
                      <a:cubicBezTo>
                        <a:pt x="99536" y="314195"/>
                        <a:pt x="98584" y="313243"/>
                        <a:pt x="97631" y="312290"/>
                      </a:cubicBezTo>
                      <a:lnTo>
                        <a:pt x="1429" y="161858"/>
                      </a:lnTo>
                      <a:cubicBezTo>
                        <a:pt x="-476" y="159954"/>
                        <a:pt x="-476" y="156145"/>
                        <a:pt x="1429" y="154241"/>
                      </a:cubicBezTo>
                      <a:lnTo>
                        <a:pt x="83344" y="3809"/>
                      </a:lnTo>
                      <a:cubicBezTo>
                        <a:pt x="84296" y="1904"/>
                        <a:pt x="87154" y="0"/>
                        <a:pt x="90011" y="0"/>
                      </a:cubicBezTo>
                      <a:cubicBezTo>
                        <a:pt x="92869" y="0"/>
                        <a:pt x="94774" y="952"/>
                        <a:pt x="96679" y="3809"/>
                      </a:cubicBezTo>
                      <a:lnTo>
                        <a:pt x="192881" y="154241"/>
                      </a:lnTo>
                      <a:cubicBezTo>
                        <a:pt x="194786" y="156145"/>
                        <a:pt x="194786" y="159954"/>
                        <a:pt x="192881" y="161858"/>
                      </a:cubicBezTo>
                      <a:lnTo>
                        <a:pt x="110966" y="312290"/>
                      </a:lnTo>
                      <a:cubicBezTo>
                        <a:pt x="110014" y="314195"/>
                        <a:pt x="107156" y="316099"/>
                        <a:pt x="104299" y="316099"/>
                      </a:cubicBezTo>
                      <a:cubicBezTo>
                        <a:pt x="103346" y="316099"/>
                        <a:pt x="101441" y="316099"/>
                        <a:pt x="100489" y="315147"/>
                      </a:cubicBezTo>
                      <a:close/>
                      <a:moveTo>
                        <a:pt x="15716" y="158049"/>
                      </a:moveTo>
                      <a:lnTo>
                        <a:pt x="103346" y="294200"/>
                      </a:lnTo>
                      <a:lnTo>
                        <a:pt x="177641" y="159001"/>
                      </a:lnTo>
                      <a:lnTo>
                        <a:pt x="90011" y="22851"/>
                      </a:lnTo>
                      <a:lnTo>
                        <a:pt x="15716" y="158049"/>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36" name="Google Shape;736;p62"/>
                <p:cNvSpPr/>
                <p:nvPr/>
              </p:nvSpPr>
              <p:spPr>
                <a:xfrm>
                  <a:off x="3481942" y="3332204"/>
                  <a:ext cx="125491" cy="165666"/>
                </a:xfrm>
                <a:custGeom>
                  <a:avLst/>
                  <a:gdLst/>
                  <a:ahLst/>
                  <a:cxnLst/>
                  <a:rect l="l" t="t" r="r" b="b"/>
                  <a:pathLst>
                    <a:path w="125491" h="165666" extrusionOk="0">
                      <a:moveTo>
                        <a:pt x="125492" y="150433"/>
                      </a:moveTo>
                      <a:lnTo>
                        <a:pt x="19764" y="150433"/>
                      </a:lnTo>
                      <a:lnTo>
                        <a:pt x="94059" y="15234"/>
                      </a:lnTo>
                      <a:lnTo>
                        <a:pt x="125492" y="15234"/>
                      </a:lnTo>
                      <a:lnTo>
                        <a:pt x="125492" y="0"/>
                      </a:lnTo>
                      <a:lnTo>
                        <a:pt x="89297" y="0"/>
                      </a:lnTo>
                      <a:cubicBezTo>
                        <a:pt x="86439" y="0"/>
                        <a:pt x="83582" y="1904"/>
                        <a:pt x="82629" y="3808"/>
                      </a:cubicBezTo>
                      <a:lnTo>
                        <a:pt x="714" y="154241"/>
                      </a:lnTo>
                      <a:cubicBezTo>
                        <a:pt x="-238" y="156145"/>
                        <a:pt x="-238" y="159001"/>
                        <a:pt x="714" y="161858"/>
                      </a:cubicBezTo>
                      <a:cubicBezTo>
                        <a:pt x="1667" y="162810"/>
                        <a:pt x="2619" y="163762"/>
                        <a:pt x="3572" y="164714"/>
                      </a:cubicBezTo>
                      <a:cubicBezTo>
                        <a:pt x="4524" y="165666"/>
                        <a:pt x="5477" y="165666"/>
                        <a:pt x="7382" y="165666"/>
                      </a:cubicBezTo>
                      <a:lnTo>
                        <a:pt x="125492" y="165666"/>
                      </a:lnTo>
                      <a:lnTo>
                        <a:pt x="125492" y="150433"/>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37" name="Google Shape;737;p62"/>
                <p:cNvSpPr/>
                <p:nvPr/>
              </p:nvSpPr>
              <p:spPr>
                <a:xfrm>
                  <a:off x="3467655" y="3181772"/>
                  <a:ext cx="139779" cy="165666"/>
                </a:xfrm>
                <a:custGeom>
                  <a:avLst/>
                  <a:gdLst/>
                  <a:ahLst/>
                  <a:cxnLst/>
                  <a:rect l="l" t="t" r="r" b="b"/>
                  <a:pathLst>
                    <a:path w="139779" h="165666" extrusionOk="0">
                      <a:moveTo>
                        <a:pt x="139779" y="150433"/>
                      </a:moveTo>
                      <a:lnTo>
                        <a:pt x="107394" y="150433"/>
                      </a:lnTo>
                      <a:lnTo>
                        <a:pt x="20717" y="15234"/>
                      </a:lnTo>
                      <a:lnTo>
                        <a:pt x="139779" y="15234"/>
                      </a:lnTo>
                      <a:lnTo>
                        <a:pt x="139779" y="0"/>
                      </a:lnTo>
                      <a:lnTo>
                        <a:pt x="7382" y="0"/>
                      </a:lnTo>
                      <a:cubicBezTo>
                        <a:pt x="4524" y="0"/>
                        <a:pt x="1667" y="1904"/>
                        <a:pt x="714" y="3809"/>
                      </a:cubicBezTo>
                      <a:cubicBezTo>
                        <a:pt x="-238" y="6665"/>
                        <a:pt x="-238" y="9521"/>
                        <a:pt x="714" y="11425"/>
                      </a:cubicBezTo>
                      <a:lnTo>
                        <a:pt x="96917" y="161858"/>
                      </a:lnTo>
                      <a:cubicBezTo>
                        <a:pt x="97869" y="162810"/>
                        <a:pt x="98822" y="163762"/>
                        <a:pt x="99774" y="164714"/>
                      </a:cubicBezTo>
                      <a:cubicBezTo>
                        <a:pt x="100727" y="165666"/>
                        <a:pt x="101679" y="165666"/>
                        <a:pt x="103584" y="165666"/>
                      </a:cubicBezTo>
                      <a:lnTo>
                        <a:pt x="139779" y="165666"/>
                      </a:lnTo>
                      <a:lnTo>
                        <a:pt x="139779" y="150433"/>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grpSp>
          <p:grpSp>
            <p:nvGrpSpPr>
              <p:cNvPr id="738" name="Google Shape;738;p62"/>
              <p:cNvGrpSpPr/>
              <p:nvPr/>
            </p:nvGrpSpPr>
            <p:grpSpPr>
              <a:xfrm>
                <a:off x="3139042" y="3633069"/>
                <a:ext cx="373618" cy="288487"/>
                <a:chOff x="3139042" y="3633069"/>
                <a:chExt cx="373618" cy="288487"/>
              </a:xfrm>
            </p:grpSpPr>
            <p:sp>
              <p:nvSpPr>
                <p:cNvPr id="739" name="Google Shape;739;p62"/>
                <p:cNvSpPr/>
                <p:nvPr/>
              </p:nvSpPr>
              <p:spPr>
                <a:xfrm>
                  <a:off x="3139042" y="3633069"/>
                  <a:ext cx="194786" cy="288487"/>
                </a:xfrm>
                <a:custGeom>
                  <a:avLst/>
                  <a:gdLst/>
                  <a:ahLst/>
                  <a:cxnLst/>
                  <a:rect l="l" t="t" r="r" b="b"/>
                  <a:pathLst>
                    <a:path w="194786" h="288487" extrusionOk="0">
                      <a:moveTo>
                        <a:pt x="81677" y="287536"/>
                      </a:moveTo>
                      <a:lnTo>
                        <a:pt x="99774" y="287536"/>
                      </a:lnTo>
                      <a:lnTo>
                        <a:pt x="16907" y="158049"/>
                      </a:lnTo>
                      <a:lnTo>
                        <a:pt x="91202" y="22850"/>
                      </a:lnTo>
                      <a:lnTo>
                        <a:pt x="178832" y="159001"/>
                      </a:lnTo>
                      <a:lnTo>
                        <a:pt x="108347" y="288488"/>
                      </a:lnTo>
                      <a:lnTo>
                        <a:pt x="125492" y="288488"/>
                      </a:lnTo>
                      <a:lnTo>
                        <a:pt x="194072" y="162810"/>
                      </a:lnTo>
                      <a:cubicBezTo>
                        <a:pt x="195024" y="159953"/>
                        <a:pt x="195024" y="157097"/>
                        <a:pt x="194072" y="155193"/>
                      </a:cubicBezTo>
                      <a:lnTo>
                        <a:pt x="95964" y="3808"/>
                      </a:lnTo>
                      <a:cubicBezTo>
                        <a:pt x="94059" y="1904"/>
                        <a:pt x="92154" y="0"/>
                        <a:pt x="89297" y="0"/>
                      </a:cubicBezTo>
                      <a:cubicBezTo>
                        <a:pt x="86439" y="0"/>
                        <a:pt x="84534" y="1904"/>
                        <a:pt x="82629" y="3808"/>
                      </a:cubicBezTo>
                      <a:lnTo>
                        <a:pt x="714" y="154241"/>
                      </a:lnTo>
                      <a:cubicBezTo>
                        <a:pt x="-238" y="157097"/>
                        <a:pt x="-238" y="159953"/>
                        <a:pt x="714" y="161858"/>
                      </a:cubicBezTo>
                      <a:lnTo>
                        <a:pt x="81677" y="287536"/>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40" name="Google Shape;740;p62"/>
                <p:cNvSpPr/>
                <p:nvPr/>
              </p:nvSpPr>
              <p:spPr>
                <a:xfrm>
                  <a:off x="3245484" y="3783502"/>
                  <a:ext cx="265509" cy="137103"/>
                </a:xfrm>
                <a:custGeom>
                  <a:avLst/>
                  <a:gdLst/>
                  <a:ahLst/>
                  <a:cxnLst/>
                  <a:rect l="l" t="t" r="r" b="b"/>
                  <a:pathLst>
                    <a:path w="265509" h="137103" extrusionOk="0">
                      <a:moveTo>
                        <a:pt x="17145" y="137103"/>
                      </a:moveTo>
                      <a:lnTo>
                        <a:pt x="83820" y="15234"/>
                      </a:lnTo>
                      <a:lnTo>
                        <a:pt x="245745" y="15234"/>
                      </a:lnTo>
                      <a:lnTo>
                        <a:pt x="179070" y="137103"/>
                      </a:lnTo>
                      <a:lnTo>
                        <a:pt x="196215" y="137103"/>
                      </a:lnTo>
                      <a:lnTo>
                        <a:pt x="264795" y="11425"/>
                      </a:lnTo>
                      <a:cubicBezTo>
                        <a:pt x="265747" y="9521"/>
                        <a:pt x="265747" y="6665"/>
                        <a:pt x="264795" y="3809"/>
                      </a:cubicBezTo>
                      <a:cubicBezTo>
                        <a:pt x="263843" y="1904"/>
                        <a:pt x="260985" y="0"/>
                        <a:pt x="258128" y="0"/>
                      </a:cubicBezTo>
                      <a:lnTo>
                        <a:pt x="79058" y="0"/>
                      </a:lnTo>
                      <a:cubicBezTo>
                        <a:pt x="76200" y="0"/>
                        <a:pt x="73343" y="1904"/>
                        <a:pt x="72390" y="3809"/>
                      </a:cubicBezTo>
                      <a:lnTo>
                        <a:pt x="0" y="137103"/>
                      </a:lnTo>
                      <a:lnTo>
                        <a:pt x="17145" y="137103"/>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41" name="Google Shape;741;p62"/>
                <p:cNvSpPr/>
                <p:nvPr/>
              </p:nvSpPr>
              <p:spPr>
                <a:xfrm>
                  <a:off x="3221195" y="3633069"/>
                  <a:ext cx="291465" cy="165666"/>
                </a:xfrm>
                <a:custGeom>
                  <a:avLst/>
                  <a:gdLst/>
                  <a:ahLst/>
                  <a:cxnLst/>
                  <a:rect l="l" t="t" r="r" b="b"/>
                  <a:pathLst>
                    <a:path w="291465" h="165666" extrusionOk="0">
                      <a:moveTo>
                        <a:pt x="100489" y="164714"/>
                      </a:moveTo>
                      <a:cubicBezTo>
                        <a:pt x="99536" y="163762"/>
                        <a:pt x="98584" y="162810"/>
                        <a:pt x="97631" y="161858"/>
                      </a:cubicBezTo>
                      <a:lnTo>
                        <a:pt x="1429" y="11425"/>
                      </a:lnTo>
                      <a:cubicBezTo>
                        <a:pt x="-476" y="9521"/>
                        <a:pt x="-476" y="5713"/>
                        <a:pt x="1429" y="3808"/>
                      </a:cubicBezTo>
                      <a:cubicBezTo>
                        <a:pt x="2381" y="952"/>
                        <a:pt x="5239" y="0"/>
                        <a:pt x="8096" y="0"/>
                      </a:cubicBezTo>
                      <a:lnTo>
                        <a:pt x="187166" y="0"/>
                      </a:lnTo>
                      <a:cubicBezTo>
                        <a:pt x="190024" y="0"/>
                        <a:pt x="191929" y="952"/>
                        <a:pt x="193834" y="3808"/>
                      </a:cubicBezTo>
                      <a:lnTo>
                        <a:pt x="290036" y="154241"/>
                      </a:lnTo>
                      <a:cubicBezTo>
                        <a:pt x="291941" y="156145"/>
                        <a:pt x="291941" y="159953"/>
                        <a:pt x="290036" y="161858"/>
                      </a:cubicBezTo>
                      <a:cubicBezTo>
                        <a:pt x="289084" y="164714"/>
                        <a:pt x="286226" y="165666"/>
                        <a:pt x="283369" y="165666"/>
                      </a:cubicBezTo>
                      <a:lnTo>
                        <a:pt x="104299" y="165666"/>
                      </a:lnTo>
                      <a:cubicBezTo>
                        <a:pt x="102394" y="165666"/>
                        <a:pt x="101441" y="165666"/>
                        <a:pt x="100489" y="164714"/>
                      </a:cubicBezTo>
                      <a:close/>
                      <a:moveTo>
                        <a:pt x="20479" y="15234"/>
                      </a:moveTo>
                      <a:lnTo>
                        <a:pt x="107156" y="150432"/>
                      </a:lnTo>
                      <a:lnTo>
                        <a:pt x="268129" y="150432"/>
                      </a:lnTo>
                      <a:lnTo>
                        <a:pt x="181451" y="15234"/>
                      </a:lnTo>
                      <a:lnTo>
                        <a:pt x="20479" y="15234"/>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grpSp>
          <p:sp>
            <p:nvSpPr>
              <p:cNvPr id="742" name="Google Shape;742;p62"/>
              <p:cNvSpPr/>
              <p:nvPr/>
            </p:nvSpPr>
            <p:spPr>
              <a:xfrm>
                <a:off x="3358831" y="3511762"/>
                <a:ext cx="122667" cy="209647"/>
              </a:xfrm>
              <a:custGeom>
                <a:avLst/>
                <a:gdLst/>
                <a:ahLst/>
                <a:cxnLst/>
                <a:rect l="l" t="t" r="r" b="b"/>
                <a:pathLst>
                  <a:path w="122667" h="209647" extrusionOk="0">
                    <a:moveTo>
                      <a:pt x="118110" y="1342"/>
                    </a:moveTo>
                    <a:cubicBezTo>
                      <a:pt x="121920" y="3246"/>
                      <a:pt x="123825" y="8959"/>
                      <a:pt x="121920" y="12767"/>
                    </a:cubicBezTo>
                    <a:lnTo>
                      <a:pt x="16193" y="205092"/>
                    </a:lnTo>
                    <a:cubicBezTo>
                      <a:pt x="14288" y="208901"/>
                      <a:pt x="8573" y="210805"/>
                      <a:pt x="4763" y="208901"/>
                    </a:cubicBezTo>
                    <a:cubicBezTo>
                      <a:pt x="4763" y="208901"/>
                      <a:pt x="4763" y="208901"/>
                      <a:pt x="4763" y="208901"/>
                    </a:cubicBezTo>
                    <a:cubicBezTo>
                      <a:pt x="1905" y="206997"/>
                      <a:pt x="0" y="205092"/>
                      <a:pt x="0" y="201284"/>
                    </a:cubicBezTo>
                    <a:cubicBezTo>
                      <a:pt x="0" y="200332"/>
                      <a:pt x="0" y="198428"/>
                      <a:pt x="953" y="197476"/>
                    </a:cubicBezTo>
                    <a:lnTo>
                      <a:pt x="106680" y="5150"/>
                    </a:lnTo>
                    <a:cubicBezTo>
                      <a:pt x="107633" y="390"/>
                      <a:pt x="113348" y="-1514"/>
                      <a:pt x="118110" y="1342"/>
                    </a:cubicBezTo>
                    <a:cubicBezTo>
                      <a:pt x="117158" y="390"/>
                      <a:pt x="117158" y="1342"/>
                      <a:pt x="118110" y="1342"/>
                    </a:cubicBezTo>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43" name="Google Shape;743;p62"/>
              <p:cNvSpPr/>
              <p:nvPr/>
            </p:nvSpPr>
            <p:spPr>
              <a:xfrm>
                <a:off x="3063557" y="3070408"/>
                <a:ext cx="123619" cy="209225"/>
              </a:xfrm>
              <a:custGeom>
                <a:avLst/>
                <a:gdLst/>
                <a:ahLst/>
                <a:cxnLst/>
                <a:rect l="l" t="t" r="r" b="b"/>
                <a:pathLst>
                  <a:path w="123619" h="209225" extrusionOk="0">
                    <a:moveTo>
                      <a:pt x="119062" y="920"/>
                    </a:moveTo>
                    <a:cubicBezTo>
                      <a:pt x="122873" y="2824"/>
                      <a:pt x="124777" y="8536"/>
                      <a:pt x="122873" y="12345"/>
                    </a:cubicBezTo>
                    <a:lnTo>
                      <a:pt x="16192" y="204670"/>
                    </a:lnTo>
                    <a:cubicBezTo>
                      <a:pt x="14288" y="208478"/>
                      <a:pt x="8572" y="210383"/>
                      <a:pt x="4763" y="208478"/>
                    </a:cubicBezTo>
                    <a:cubicBezTo>
                      <a:pt x="4763" y="208478"/>
                      <a:pt x="4763" y="208478"/>
                      <a:pt x="4763" y="208478"/>
                    </a:cubicBezTo>
                    <a:cubicBezTo>
                      <a:pt x="1905" y="206574"/>
                      <a:pt x="0" y="204670"/>
                      <a:pt x="0" y="200862"/>
                    </a:cubicBezTo>
                    <a:cubicBezTo>
                      <a:pt x="0" y="199909"/>
                      <a:pt x="0" y="198005"/>
                      <a:pt x="952" y="197053"/>
                    </a:cubicBezTo>
                    <a:lnTo>
                      <a:pt x="106680" y="4728"/>
                    </a:lnTo>
                    <a:cubicBezTo>
                      <a:pt x="109537" y="-33"/>
                      <a:pt x="115252" y="-985"/>
                      <a:pt x="119062" y="920"/>
                    </a:cubicBezTo>
                    <a:cubicBezTo>
                      <a:pt x="119062" y="920"/>
                      <a:pt x="119062" y="920"/>
                      <a:pt x="119062" y="920"/>
                    </a:cubicBezTo>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44" name="Google Shape;744;p62"/>
              <p:cNvSpPr/>
              <p:nvPr/>
            </p:nvSpPr>
            <p:spPr>
              <a:xfrm>
                <a:off x="3483609" y="2884715"/>
                <a:ext cx="124777" cy="19994"/>
              </a:xfrm>
              <a:custGeom>
                <a:avLst/>
                <a:gdLst/>
                <a:ahLst/>
                <a:cxnLst/>
                <a:rect l="l" t="t" r="r" b="b"/>
                <a:pathLst>
                  <a:path w="124777" h="19994" extrusionOk="0">
                    <a:moveTo>
                      <a:pt x="123825" y="0"/>
                    </a:moveTo>
                    <a:lnTo>
                      <a:pt x="8572" y="2856"/>
                    </a:lnTo>
                    <a:cubicBezTo>
                      <a:pt x="3810" y="2856"/>
                      <a:pt x="0" y="6665"/>
                      <a:pt x="0" y="11425"/>
                    </a:cubicBezTo>
                    <a:cubicBezTo>
                      <a:pt x="0" y="14282"/>
                      <a:pt x="1905" y="17138"/>
                      <a:pt x="4763" y="19042"/>
                    </a:cubicBezTo>
                    <a:cubicBezTo>
                      <a:pt x="5715" y="19994"/>
                      <a:pt x="7620" y="19994"/>
                      <a:pt x="8572" y="19994"/>
                    </a:cubicBezTo>
                    <a:lnTo>
                      <a:pt x="124778" y="17138"/>
                    </a:lnTo>
                    <a:lnTo>
                      <a:pt x="124778" y="0"/>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45" name="Google Shape;745;p62"/>
              <p:cNvSpPr/>
              <p:nvPr/>
            </p:nvSpPr>
            <p:spPr>
              <a:xfrm>
                <a:off x="3553142" y="3787310"/>
                <a:ext cx="54292" cy="18089"/>
              </a:xfrm>
              <a:custGeom>
                <a:avLst/>
                <a:gdLst/>
                <a:ahLst/>
                <a:cxnLst/>
                <a:rect l="l" t="t" r="r" b="b"/>
                <a:pathLst>
                  <a:path w="54292" h="18089" extrusionOk="0">
                    <a:moveTo>
                      <a:pt x="54292" y="0"/>
                    </a:moveTo>
                    <a:lnTo>
                      <a:pt x="8572" y="952"/>
                    </a:lnTo>
                    <a:cubicBezTo>
                      <a:pt x="3810" y="952"/>
                      <a:pt x="0" y="4761"/>
                      <a:pt x="0" y="9521"/>
                    </a:cubicBezTo>
                    <a:cubicBezTo>
                      <a:pt x="0" y="12377"/>
                      <a:pt x="1905" y="15234"/>
                      <a:pt x="4763" y="17138"/>
                    </a:cubicBezTo>
                    <a:cubicBezTo>
                      <a:pt x="5715" y="18090"/>
                      <a:pt x="7620" y="18090"/>
                      <a:pt x="8572" y="18090"/>
                    </a:cubicBezTo>
                    <a:lnTo>
                      <a:pt x="54292" y="17138"/>
                    </a:lnTo>
                    <a:lnTo>
                      <a:pt x="54292" y="0"/>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46" name="Google Shape;746;p62"/>
              <p:cNvSpPr/>
              <p:nvPr/>
            </p:nvSpPr>
            <p:spPr>
              <a:xfrm>
                <a:off x="3081231" y="3406944"/>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47" name="Google Shape;747;p62"/>
              <p:cNvSpPr/>
              <p:nvPr/>
            </p:nvSpPr>
            <p:spPr>
              <a:xfrm>
                <a:off x="3325071" y="2959455"/>
                <a:ext cx="132291" cy="205654"/>
              </a:xfrm>
              <a:custGeom>
                <a:avLst/>
                <a:gdLst/>
                <a:ahLst/>
                <a:cxnLst/>
                <a:rect l="l" t="t" r="r" b="b"/>
                <a:pathLst>
                  <a:path w="132291" h="205654" extrusionOk="0">
                    <a:moveTo>
                      <a:pt x="12806" y="1428"/>
                    </a:moveTo>
                    <a:cubicBezTo>
                      <a:pt x="13758" y="2380"/>
                      <a:pt x="14711" y="3332"/>
                      <a:pt x="15663" y="4284"/>
                    </a:cubicBezTo>
                    <a:lnTo>
                      <a:pt x="130916" y="191849"/>
                    </a:lnTo>
                    <a:cubicBezTo>
                      <a:pt x="133773" y="195657"/>
                      <a:pt x="131868" y="201370"/>
                      <a:pt x="128058" y="204226"/>
                    </a:cubicBezTo>
                    <a:cubicBezTo>
                      <a:pt x="125201" y="206131"/>
                      <a:pt x="122343" y="206131"/>
                      <a:pt x="119486" y="204226"/>
                    </a:cubicBezTo>
                    <a:cubicBezTo>
                      <a:pt x="118533" y="203274"/>
                      <a:pt x="117581" y="202322"/>
                      <a:pt x="116628" y="201370"/>
                    </a:cubicBezTo>
                    <a:lnTo>
                      <a:pt x="1376" y="13806"/>
                    </a:lnTo>
                    <a:cubicBezTo>
                      <a:pt x="-1482" y="9997"/>
                      <a:pt x="423" y="4284"/>
                      <a:pt x="4233" y="1428"/>
                    </a:cubicBezTo>
                    <a:cubicBezTo>
                      <a:pt x="7091" y="-476"/>
                      <a:pt x="10901" y="-476"/>
                      <a:pt x="12806" y="1428"/>
                    </a:cubicBezTo>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grpSp>
        <p:grpSp>
          <p:nvGrpSpPr>
            <p:cNvPr id="748" name="Google Shape;748;p62"/>
            <p:cNvGrpSpPr/>
            <p:nvPr/>
          </p:nvGrpSpPr>
          <p:grpSpPr>
            <a:xfrm>
              <a:off x="2262504" y="2609557"/>
              <a:ext cx="912494" cy="1194890"/>
              <a:chOff x="2262504" y="2609557"/>
              <a:chExt cx="912494" cy="1194890"/>
            </a:xfrm>
          </p:grpSpPr>
          <p:grpSp>
            <p:nvGrpSpPr>
              <p:cNvPr id="749" name="Google Shape;749;p62"/>
              <p:cNvGrpSpPr/>
              <p:nvPr/>
            </p:nvGrpSpPr>
            <p:grpSpPr>
              <a:xfrm>
                <a:off x="2262504" y="3184628"/>
                <a:ext cx="751522" cy="619819"/>
                <a:chOff x="2262504" y="3184628"/>
                <a:chExt cx="751522" cy="619819"/>
              </a:xfrm>
            </p:grpSpPr>
            <p:sp>
              <p:nvSpPr>
                <p:cNvPr id="750" name="Google Shape;750;p62"/>
                <p:cNvSpPr/>
                <p:nvPr/>
              </p:nvSpPr>
              <p:spPr>
                <a:xfrm>
                  <a:off x="2262504" y="3189389"/>
                  <a:ext cx="202882" cy="185660"/>
                </a:xfrm>
                <a:custGeom>
                  <a:avLst/>
                  <a:gdLst/>
                  <a:ahLst/>
                  <a:cxnLst/>
                  <a:rect l="l" t="t" r="r" b="b"/>
                  <a:pathLst>
                    <a:path w="202882" h="185660" extrusionOk="0">
                      <a:moveTo>
                        <a:pt x="132398" y="157097"/>
                      </a:moveTo>
                      <a:lnTo>
                        <a:pt x="70485" y="157097"/>
                      </a:lnTo>
                      <a:lnTo>
                        <a:pt x="60960" y="185660"/>
                      </a:lnTo>
                      <a:lnTo>
                        <a:pt x="0" y="185660"/>
                      </a:lnTo>
                      <a:lnTo>
                        <a:pt x="67628" y="0"/>
                      </a:lnTo>
                      <a:lnTo>
                        <a:pt x="135255" y="0"/>
                      </a:lnTo>
                      <a:lnTo>
                        <a:pt x="202883" y="185660"/>
                      </a:lnTo>
                      <a:lnTo>
                        <a:pt x="140970" y="185660"/>
                      </a:lnTo>
                      <a:lnTo>
                        <a:pt x="132398"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51" name="Google Shape;751;p62"/>
                <p:cNvSpPr/>
                <p:nvPr/>
              </p:nvSpPr>
              <p:spPr>
                <a:xfrm>
                  <a:off x="2473959" y="3184628"/>
                  <a:ext cx="181927" cy="190420"/>
                </a:xfrm>
                <a:custGeom>
                  <a:avLst/>
                  <a:gdLst/>
                  <a:ahLst/>
                  <a:cxnLst/>
                  <a:rect l="l" t="t" r="r" b="b"/>
                  <a:pathLst>
                    <a:path w="181927" h="190420" extrusionOk="0">
                      <a:moveTo>
                        <a:pt x="119063" y="67599"/>
                      </a:moveTo>
                      <a:cubicBezTo>
                        <a:pt x="117158" y="63791"/>
                        <a:pt x="113348" y="60935"/>
                        <a:pt x="109538" y="59030"/>
                      </a:cubicBezTo>
                      <a:cubicBezTo>
                        <a:pt x="105728" y="57126"/>
                        <a:pt x="100013" y="56174"/>
                        <a:pt x="94298" y="56174"/>
                      </a:cubicBezTo>
                      <a:cubicBezTo>
                        <a:pt x="82868" y="56174"/>
                        <a:pt x="74295" y="59983"/>
                        <a:pt x="68580" y="66647"/>
                      </a:cubicBezTo>
                      <a:cubicBezTo>
                        <a:pt x="62865" y="73312"/>
                        <a:pt x="59055" y="83785"/>
                        <a:pt x="59055" y="96163"/>
                      </a:cubicBezTo>
                      <a:cubicBezTo>
                        <a:pt x="59055" y="110444"/>
                        <a:pt x="62865" y="121869"/>
                        <a:pt x="69533" y="128534"/>
                      </a:cubicBezTo>
                      <a:cubicBezTo>
                        <a:pt x="76200" y="136151"/>
                        <a:pt x="86678" y="139007"/>
                        <a:pt x="100965" y="139007"/>
                      </a:cubicBezTo>
                      <a:cubicBezTo>
                        <a:pt x="114300" y="139007"/>
                        <a:pt x="125730" y="133295"/>
                        <a:pt x="133350" y="122821"/>
                      </a:cubicBezTo>
                      <a:lnTo>
                        <a:pt x="86678" y="122821"/>
                      </a:lnTo>
                      <a:lnTo>
                        <a:pt x="86678" y="81881"/>
                      </a:lnTo>
                      <a:lnTo>
                        <a:pt x="181928" y="81881"/>
                      </a:lnTo>
                      <a:lnTo>
                        <a:pt x="181928" y="139959"/>
                      </a:lnTo>
                      <a:cubicBezTo>
                        <a:pt x="174308" y="154241"/>
                        <a:pt x="162878" y="165666"/>
                        <a:pt x="148590" y="175187"/>
                      </a:cubicBezTo>
                      <a:cubicBezTo>
                        <a:pt x="134303" y="184708"/>
                        <a:pt x="116205" y="190421"/>
                        <a:pt x="94298" y="190421"/>
                      </a:cubicBezTo>
                      <a:cubicBezTo>
                        <a:pt x="75248" y="190421"/>
                        <a:pt x="58103" y="186613"/>
                        <a:pt x="43815" y="178044"/>
                      </a:cubicBezTo>
                      <a:cubicBezTo>
                        <a:pt x="29528" y="170427"/>
                        <a:pt x="19050" y="159001"/>
                        <a:pt x="11430" y="144720"/>
                      </a:cubicBezTo>
                      <a:cubicBezTo>
                        <a:pt x="3810" y="130438"/>
                        <a:pt x="0" y="114253"/>
                        <a:pt x="0" y="95210"/>
                      </a:cubicBezTo>
                      <a:cubicBezTo>
                        <a:pt x="0" y="77121"/>
                        <a:pt x="3810" y="60935"/>
                        <a:pt x="11430" y="45701"/>
                      </a:cubicBezTo>
                      <a:cubicBezTo>
                        <a:pt x="19050" y="30467"/>
                        <a:pt x="29528" y="19994"/>
                        <a:pt x="43815" y="12377"/>
                      </a:cubicBezTo>
                      <a:cubicBezTo>
                        <a:pt x="58103" y="4761"/>
                        <a:pt x="74295" y="0"/>
                        <a:pt x="93345" y="0"/>
                      </a:cubicBezTo>
                      <a:cubicBezTo>
                        <a:pt x="118110" y="0"/>
                        <a:pt x="137160" y="5713"/>
                        <a:pt x="152400" y="17138"/>
                      </a:cubicBezTo>
                      <a:cubicBezTo>
                        <a:pt x="167640" y="28563"/>
                        <a:pt x="177165" y="44749"/>
                        <a:pt x="180023" y="64743"/>
                      </a:cubicBezTo>
                      <a:lnTo>
                        <a:pt x="119063" y="64743"/>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52" name="Google Shape;752;p62"/>
                <p:cNvSpPr/>
                <p:nvPr/>
              </p:nvSpPr>
              <p:spPr>
                <a:xfrm>
                  <a:off x="2676841" y="3188436"/>
                  <a:ext cx="157162" cy="186612"/>
                </a:xfrm>
                <a:custGeom>
                  <a:avLst/>
                  <a:gdLst/>
                  <a:ahLst/>
                  <a:cxnLst/>
                  <a:rect l="l" t="t" r="r" b="b"/>
                  <a:pathLst>
                    <a:path w="157162" h="186612" extrusionOk="0">
                      <a:moveTo>
                        <a:pt x="93345" y="185660"/>
                      </a:moveTo>
                      <a:lnTo>
                        <a:pt x="58103" y="119013"/>
                      </a:lnTo>
                      <a:lnTo>
                        <a:pt x="58103" y="119013"/>
                      </a:lnTo>
                      <a:lnTo>
                        <a:pt x="58103" y="185660"/>
                      </a:lnTo>
                      <a:lnTo>
                        <a:pt x="0" y="185660"/>
                      </a:lnTo>
                      <a:lnTo>
                        <a:pt x="0" y="0"/>
                      </a:lnTo>
                      <a:lnTo>
                        <a:pt x="86678" y="0"/>
                      </a:lnTo>
                      <a:cubicBezTo>
                        <a:pt x="101917" y="0"/>
                        <a:pt x="114300" y="2856"/>
                        <a:pt x="125730" y="7617"/>
                      </a:cubicBezTo>
                      <a:cubicBezTo>
                        <a:pt x="136208" y="13330"/>
                        <a:pt x="144780" y="19994"/>
                        <a:pt x="149542" y="29515"/>
                      </a:cubicBezTo>
                      <a:cubicBezTo>
                        <a:pt x="154305" y="39036"/>
                        <a:pt x="157163" y="49510"/>
                        <a:pt x="157163" y="60935"/>
                      </a:cubicBezTo>
                      <a:cubicBezTo>
                        <a:pt x="157163" y="73312"/>
                        <a:pt x="153353" y="84737"/>
                        <a:pt x="146685" y="94258"/>
                      </a:cubicBezTo>
                      <a:cubicBezTo>
                        <a:pt x="140017" y="103779"/>
                        <a:pt x="129540" y="110444"/>
                        <a:pt x="117158" y="115205"/>
                      </a:cubicBezTo>
                      <a:lnTo>
                        <a:pt x="157163" y="186613"/>
                      </a:lnTo>
                      <a:lnTo>
                        <a:pt x="93345" y="186613"/>
                      </a:lnTo>
                      <a:close/>
                      <a:moveTo>
                        <a:pt x="58103" y="80929"/>
                      </a:moveTo>
                      <a:lnTo>
                        <a:pt x="80963" y="80929"/>
                      </a:lnTo>
                      <a:cubicBezTo>
                        <a:pt x="86678" y="80929"/>
                        <a:pt x="90488" y="79977"/>
                        <a:pt x="93345" y="77121"/>
                      </a:cubicBezTo>
                      <a:cubicBezTo>
                        <a:pt x="96203" y="74264"/>
                        <a:pt x="97155" y="70456"/>
                        <a:pt x="97155" y="64743"/>
                      </a:cubicBezTo>
                      <a:cubicBezTo>
                        <a:pt x="97155" y="59983"/>
                        <a:pt x="95250" y="56174"/>
                        <a:pt x="92392" y="53318"/>
                      </a:cubicBezTo>
                      <a:cubicBezTo>
                        <a:pt x="89535" y="50462"/>
                        <a:pt x="85725" y="49510"/>
                        <a:pt x="80010" y="49510"/>
                      </a:cubicBezTo>
                      <a:lnTo>
                        <a:pt x="57150" y="49510"/>
                      </a:lnTo>
                      <a:lnTo>
                        <a:pt x="57150" y="80929"/>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53" name="Google Shape;753;p62"/>
                <p:cNvSpPr/>
                <p:nvPr/>
              </p:nvSpPr>
              <p:spPr>
                <a:xfrm>
                  <a:off x="2853054" y="3188436"/>
                  <a:ext cx="58102" cy="185660"/>
                </a:xfrm>
                <a:custGeom>
                  <a:avLst/>
                  <a:gdLst/>
                  <a:ahLst/>
                  <a:cxnLst/>
                  <a:rect l="l" t="t" r="r" b="b"/>
                  <a:pathLst>
                    <a:path w="58102" h="185660" extrusionOk="0">
                      <a:moveTo>
                        <a:pt x="58103" y="0"/>
                      </a:moveTo>
                      <a:lnTo>
                        <a:pt x="58103" y="185660"/>
                      </a:lnTo>
                      <a:lnTo>
                        <a:pt x="0" y="185660"/>
                      </a:lnTo>
                      <a:lnTo>
                        <a:pt x="0" y="0"/>
                      </a:lnTo>
                      <a:lnTo>
                        <a:pt x="58103" y="0"/>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54" name="Google Shape;754;p62"/>
                <p:cNvSpPr/>
                <p:nvPr/>
              </p:nvSpPr>
              <p:spPr>
                <a:xfrm>
                  <a:off x="2275839" y="3402660"/>
                  <a:ext cx="131444" cy="186612"/>
                </a:xfrm>
                <a:custGeom>
                  <a:avLst/>
                  <a:gdLst/>
                  <a:ahLst/>
                  <a:cxnLst/>
                  <a:rect l="l" t="t" r="r" b="b"/>
                  <a:pathLst>
                    <a:path w="131444" h="186612" extrusionOk="0">
                      <a:moveTo>
                        <a:pt x="131445" y="0"/>
                      </a:moveTo>
                      <a:lnTo>
                        <a:pt x="131445" y="46653"/>
                      </a:lnTo>
                      <a:lnTo>
                        <a:pt x="58102" y="46653"/>
                      </a:lnTo>
                      <a:lnTo>
                        <a:pt x="58102" y="72360"/>
                      </a:lnTo>
                      <a:lnTo>
                        <a:pt x="110490" y="72360"/>
                      </a:lnTo>
                      <a:lnTo>
                        <a:pt x="110490" y="116157"/>
                      </a:lnTo>
                      <a:lnTo>
                        <a:pt x="58102" y="116157"/>
                      </a:lnTo>
                      <a:lnTo>
                        <a:pt x="58102" y="186613"/>
                      </a:lnTo>
                      <a:lnTo>
                        <a:pt x="0" y="186613"/>
                      </a:lnTo>
                      <a:lnTo>
                        <a:pt x="0" y="952"/>
                      </a:lnTo>
                      <a:lnTo>
                        <a:pt x="131445" y="952"/>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55" name="Google Shape;755;p62"/>
                <p:cNvSpPr/>
                <p:nvPr/>
              </p:nvSpPr>
              <p:spPr>
                <a:xfrm>
                  <a:off x="2420619" y="3397899"/>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9"/>
                        <a:pt x="79058"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80010" y="192325"/>
                        <a:pt x="63817"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56" name="Google Shape;756;p62"/>
                <p:cNvSpPr/>
                <p:nvPr/>
              </p:nvSpPr>
              <p:spPr>
                <a:xfrm>
                  <a:off x="2628264" y="3397899"/>
                  <a:ext cx="191452" cy="192325"/>
                </a:xfrm>
                <a:custGeom>
                  <a:avLst/>
                  <a:gdLst/>
                  <a:ahLst/>
                  <a:cxnLst/>
                  <a:rect l="l" t="t" r="r" b="b"/>
                  <a:pathLst>
                    <a:path w="191452" h="192325" extrusionOk="0">
                      <a:moveTo>
                        <a:pt x="48577" y="179948"/>
                      </a:moveTo>
                      <a:cubicBezTo>
                        <a:pt x="34290" y="171379"/>
                        <a:pt x="21907" y="159954"/>
                        <a:pt x="13335" y="145672"/>
                      </a:cubicBezTo>
                      <a:cubicBezTo>
                        <a:pt x="4763" y="131390"/>
                        <a:pt x="0" y="115205"/>
                        <a:pt x="0" y="96163"/>
                      </a:cubicBezTo>
                      <a:cubicBezTo>
                        <a:pt x="0" y="78073"/>
                        <a:pt x="4763" y="61887"/>
                        <a:pt x="13335" y="46653"/>
                      </a:cubicBezTo>
                      <a:cubicBezTo>
                        <a:pt x="21907" y="32372"/>
                        <a:pt x="33338" y="20946"/>
                        <a:pt x="48577" y="12377"/>
                      </a:cubicBezTo>
                      <a:cubicBezTo>
                        <a:pt x="62865" y="3809"/>
                        <a:pt x="79057" y="0"/>
                        <a:pt x="97155" y="0"/>
                      </a:cubicBezTo>
                      <a:cubicBezTo>
                        <a:pt x="114300" y="0"/>
                        <a:pt x="130492" y="3809"/>
                        <a:pt x="144780" y="12377"/>
                      </a:cubicBezTo>
                      <a:cubicBezTo>
                        <a:pt x="159067" y="20946"/>
                        <a:pt x="170497" y="31419"/>
                        <a:pt x="179070" y="46653"/>
                      </a:cubicBezTo>
                      <a:cubicBezTo>
                        <a:pt x="187642" y="60935"/>
                        <a:pt x="191452" y="77121"/>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7" y="192325"/>
                        <a:pt x="62865" y="188517"/>
                        <a:pt x="48577" y="179948"/>
                      </a:cubicBezTo>
                      <a:close/>
                      <a:moveTo>
                        <a:pt x="122872" y="126630"/>
                      </a:moveTo>
                      <a:cubicBezTo>
                        <a:pt x="129540" y="119013"/>
                        <a:pt x="132397" y="109492"/>
                        <a:pt x="132397" y="96163"/>
                      </a:cubicBezTo>
                      <a:cubicBezTo>
                        <a:pt x="132397" y="83785"/>
                        <a:pt x="129540" y="73312"/>
                        <a:pt x="122872" y="65695"/>
                      </a:cubicBezTo>
                      <a:cubicBezTo>
                        <a:pt x="116205" y="58078"/>
                        <a:pt x="107632" y="54270"/>
                        <a:pt x="96202" y="54270"/>
                      </a:cubicBezTo>
                      <a:cubicBezTo>
                        <a:pt x="84772" y="54270"/>
                        <a:pt x="75247" y="58078"/>
                        <a:pt x="69532" y="65695"/>
                      </a:cubicBezTo>
                      <a:cubicBezTo>
                        <a:pt x="62865" y="73312"/>
                        <a:pt x="60007" y="82833"/>
                        <a:pt x="60007" y="96163"/>
                      </a:cubicBezTo>
                      <a:cubicBezTo>
                        <a:pt x="60007" y="108540"/>
                        <a:pt x="62865" y="119013"/>
                        <a:pt x="69532" y="126630"/>
                      </a:cubicBezTo>
                      <a:cubicBezTo>
                        <a:pt x="76200" y="134247"/>
                        <a:pt x="84772" y="138055"/>
                        <a:pt x="96202" y="138055"/>
                      </a:cubicBezTo>
                      <a:cubicBezTo>
                        <a:pt x="107632" y="138055"/>
                        <a:pt x="117157" y="134247"/>
                        <a:pt x="122872" y="126630"/>
                      </a:cubicBez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57" name="Google Shape;757;p62"/>
                <p:cNvSpPr/>
                <p:nvPr/>
              </p:nvSpPr>
              <p:spPr>
                <a:xfrm>
                  <a:off x="2840671" y="3401708"/>
                  <a:ext cx="173355" cy="185660"/>
                </a:xfrm>
                <a:custGeom>
                  <a:avLst/>
                  <a:gdLst/>
                  <a:ahLst/>
                  <a:cxnLst/>
                  <a:rect l="l" t="t" r="r" b="b"/>
                  <a:pathLst>
                    <a:path w="173355"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7155" y="952"/>
                        <a:pt x="114300" y="4761"/>
                        <a:pt x="128588" y="12377"/>
                      </a:cubicBezTo>
                      <a:close/>
                      <a:moveTo>
                        <a:pt x="103823" y="123774"/>
                      </a:moveTo>
                      <a:cubicBezTo>
                        <a:pt x="111443" y="116157"/>
                        <a:pt x="115253" y="106636"/>
                        <a:pt x="115253" y="93306"/>
                      </a:cubicBezTo>
                      <a:cubicBezTo>
                        <a:pt x="115253" y="79977"/>
                        <a:pt x="111443" y="69504"/>
                        <a:pt x="103823" y="62839"/>
                      </a:cubicBezTo>
                      <a:cubicBezTo>
                        <a:pt x="96203" y="55222"/>
                        <a:pt x="85725" y="52366"/>
                        <a:pt x="72390" y="52366"/>
                      </a:cubicBezTo>
                      <a:lnTo>
                        <a:pt x="58103" y="52366"/>
                      </a:lnTo>
                      <a:lnTo>
                        <a:pt x="58103" y="135199"/>
                      </a:lnTo>
                      <a:lnTo>
                        <a:pt x="72390" y="135199"/>
                      </a:lnTo>
                      <a:cubicBezTo>
                        <a:pt x="85725" y="134247"/>
                        <a:pt x="96203" y="131390"/>
                        <a:pt x="103823" y="123774"/>
                      </a:cubicBez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58" name="Google Shape;758;p62"/>
                <p:cNvSpPr/>
                <p:nvPr/>
              </p:nvSpPr>
              <p:spPr>
                <a:xfrm>
                  <a:off x="2275839" y="3616883"/>
                  <a:ext cx="123825" cy="185660"/>
                </a:xfrm>
                <a:custGeom>
                  <a:avLst/>
                  <a:gdLst/>
                  <a:ahLst/>
                  <a:cxnLst/>
                  <a:rect l="l" t="t" r="r" b="b"/>
                  <a:pathLst>
                    <a:path w="123825" h="185660" extrusionOk="0">
                      <a:moveTo>
                        <a:pt x="58102" y="45701"/>
                      </a:moveTo>
                      <a:lnTo>
                        <a:pt x="58102" y="68552"/>
                      </a:lnTo>
                      <a:lnTo>
                        <a:pt x="116205" y="68552"/>
                      </a:lnTo>
                      <a:lnTo>
                        <a:pt x="116205" y="112348"/>
                      </a:lnTo>
                      <a:lnTo>
                        <a:pt x="58102" y="112348"/>
                      </a:lnTo>
                      <a:lnTo>
                        <a:pt x="58102" y="139007"/>
                      </a:lnTo>
                      <a:lnTo>
                        <a:pt x="123825" y="139007"/>
                      </a:lnTo>
                      <a:lnTo>
                        <a:pt x="123825" y="185660"/>
                      </a:lnTo>
                      <a:lnTo>
                        <a:pt x="0" y="185660"/>
                      </a:lnTo>
                      <a:lnTo>
                        <a:pt x="0" y="0"/>
                      </a:lnTo>
                      <a:lnTo>
                        <a:pt x="123825" y="0"/>
                      </a:lnTo>
                      <a:lnTo>
                        <a:pt x="123825" y="46653"/>
                      </a:lnTo>
                      <a:lnTo>
                        <a:pt x="58102" y="46653"/>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59" name="Google Shape;759;p62"/>
                <p:cNvSpPr/>
                <p:nvPr/>
              </p:nvSpPr>
              <p:spPr>
                <a:xfrm>
                  <a:off x="2422524" y="3615931"/>
                  <a:ext cx="173354" cy="185660"/>
                </a:xfrm>
                <a:custGeom>
                  <a:avLst/>
                  <a:gdLst/>
                  <a:ahLst/>
                  <a:cxnLst/>
                  <a:rect l="l" t="t" r="r" b="b"/>
                  <a:pathLst>
                    <a:path w="173354" h="185660" extrusionOk="0">
                      <a:moveTo>
                        <a:pt x="128588" y="12377"/>
                      </a:moveTo>
                      <a:cubicBezTo>
                        <a:pt x="142875" y="19994"/>
                        <a:pt x="154305" y="31419"/>
                        <a:pt x="161925" y="44749"/>
                      </a:cubicBezTo>
                      <a:cubicBezTo>
                        <a:pt x="169545" y="59030"/>
                        <a:pt x="173355" y="74264"/>
                        <a:pt x="173355" y="92354"/>
                      </a:cubicBezTo>
                      <a:cubicBezTo>
                        <a:pt x="173355" y="110444"/>
                        <a:pt x="169545" y="125678"/>
                        <a:pt x="161925" y="139959"/>
                      </a:cubicBezTo>
                      <a:cubicBezTo>
                        <a:pt x="154305" y="154241"/>
                        <a:pt x="142875" y="165666"/>
                        <a:pt x="128588" y="173283"/>
                      </a:cubicBezTo>
                      <a:cubicBezTo>
                        <a:pt x="114300" y="180900"/>
                        <a:pt x="97155" y="185660"/>
                        <a:pt x="77153" y="185660"/>
                      </a:cubicBezTo>
                      <a:lnTo>
                        <a:pt x="0" y="185660"/>
                      </a:lnTo>
                      <a:lnTo>
                        <a:pt x="0" y="0"/>
                      </a:lnTo>
                      <a:lnTo>
                        <a:pt x="77153" y="0"/>
                      </a:lnTo>
                      <a:cubicBezTo>
                        <a:pt x="96203" y="0"/>
                        <a:pt x="113347" y="4761"/>
                        <a:pt x="128588" y="12377"/>
                      </a:cubicBezTo>
                      <a:close/>
                      <a:moveTo>
                        <a:pt x="102870" y="123774"/>
                      </a:moveTo>
                      <a:cubicBezTo>
                        <a:pt x="110490" y="116157"/>
                        <a:pt x="114300" y="106636"/>
                        <a:pt x="114300" y="93306"/>
                      </a:cubicBezTo>
                      <a:cubicBezTo>
                        <a:pt x="114300" y="79977"/>
                        <a:pt x="110490" y="69504"/>
                        <a:pt x="102870" y="62839"/>
                      </a:cubicBezTo>
                      <a:cubicBezTo>
                        <a:pt x="95250" y="55222"/>
                        <a:pt x="84772" y="52366"/>
                        <a:pt x="71438" y="52366"/>
                      </a:cubicBezTo>
                      <a:lnTo>
                        <a:pt x="57150" y="52366"/>
                      </a:lnTo>
                      <a:lnTo>
                        <a:pt x="57150" y="135199"/>
                      </a:lnTo>
                      <a:lnTo>
                        <a:pt x="71438" y="135199"/>
                      </a:lnTo>
                      <a:cubicBezTo>
                        <a:pt x="84772" y="134247"/>
                        <a:pt x="95250" y="130438"/>
                        <a:pt x="102870" y="123774"/>
                      </a:cubicBez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60" name="Google Shape;760;p62"/>
                <p:cNvSpPr/>
                <p:nvPr/>
              </p:nvSpPr>
              <p:spPr>
                <a:xfrm>
                  <a:off x="2614929" y="3615931"/>
                  <a:ext cx="165735" cy="188516"/>
                </a:xfrm>
                <a:custGeom>
                  <a:avLst/>
                  <a:gdLst/>
                  <a:ahLst/>
                  <a:cxnLst/>
                  <a:rect l="l" t="t" r="r" b="b"/>
                  <a:pathLst>
                    <a:path w="165735" h="188516" extrusionOk="0">
                      <a:moveTo>
                        <a:pt x="59055" y="0"/>
                      </a:moveTo>
                      <a:lnTo>
                        <a:pt x="59055" y="104732"/>
                      </a:lnTo>
                      <a:cubicBezTo>
                        <a:pt x="59055" y="113300"/>
                        <a:pt x="60960" y="119965"/>
                        <a:pt x="64770" y="124726"/>
                      </a:cubicBezTo>
                      <a:cubicBezTo>
                        <a:pt x="68580" y="129486"/>
                        <a:pt x="74295" y="132342"/>
                        <a:pt x="82867" y="132342"/>
                      </a:cubicBezTo>
                      <a:cubicBezTo>
                        <a:pt x="91440" y="132342"/>
                        <a:pt x="97155" y="129486"/>
                        <a:pt x="101917" y="124726"/>
                      </a:cubicBezTo>
                      <a:cubicBezTo>
                        <a:pt x="105728" y="119965"/>
                        <a:pt x="107633" y="113300"/>
                        <a:pt x="107633" y="104732"/>
                      </a:cubicBezTo>
                      <a:lnTo>
                        <a:pt x="107633" y="0"/>
                      </a:lnTo>
                      <a:lnTo>
                        <a:pt x="165735" y="0"/>
                      </a:lnTo>
                      <a:lnTo>
                        <a:pt x="165735" y="104732"/>
                      </a:lnTo>
                      <a:cubicBezTo>
                        <a:pt x="165735" y="122821"/>
                        <a:pt x="161925" y="137103"/>
                        <a:pt x="154305" y="150433"/>
                      </a:cubicBezTo>
                      <a:cubicBezTo>
                        <a:pt x="146685" y="162810"/>
                        <a:pt x="137160" y="172331"/>
                        <a:pt x="123825" y="178996"/>
                      </a:cubicBezTo>
                      <a:cubicBezTo>
                        <a:pt x="111442" y="185660"/>
                        <a:pt x="97155" y="188517"/>
                        <a:pt x="80963" y="188517"/>
                      </a:cubicBezTo>
                      <a:cubicBezTo>
                        <a:pt x="64770" y="188517"/>
                        <a:pt x="51435" y="185660"/>
                        <a:pt x="39053" y="178996"/>
                      </a:cubicBezTo>
                      <a:cubicBezTo>
                        <a:pt x="26670" y="172331"/>
                        <a:pt x="17145" y="163762"/>
                        <a:pt x="10478" y="150433"/>
                      </a:cubicBezTo>
                      <a:cubicBezTo>
                        <a:pt x="3810" y="138055"/>
                        <a:pt x="0" y="122821"/>
                        <a:pt x="0" y="104732"/>
                      </a:cubicBezTo>
                      <a:lnTo>
                        <a:pt x="0" y="0"/>
                      </a:lnTo>
                      <a:lnTo>
                        <a:pt x="59055" y="0"/>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grpSp>
          <p:grpSp>
            <p:nvGrpSpPr>
              <p:cNvPr id="761" name="Google Shape;761;p62"/>
              <p:cNvGrpSpPr/>
              <p:nvPr/>
            </p:nvGrpSpPr>
            <p:grpSpPr>
              <a:xfrm>
                <a:off x="2270124" y="2609557"/>
                <a:ext cx="904874" cy="408453"/>
                <a:chOff x="2270124" y="2609557"/>
                <a:chExt cx="904874" cy="408453"/>
              </a:xfrm>
            </p:grpSpPr>
            <p:sp>
              <p:nvSpPr>
                <p:cNvPr id="762" name="Google Shape;762;p62"/>
                <p:cNvSpPr/>
                <p:nvPr/>
              </p:nvSpPr>
              <p:spPr>
                <a:xfrm>
                  <a:off x="2275839" y="2615269"/>
                  <a:ext cx="160019" cy="185660"/>
                </a:xfrm>
                <a:custGeom>
                  <a:avLst/>
                  <a:gdLst/>
                  <a:ahLst/>
                  <a:cxnLst/>
                  <a:rect l="l" t="t" r="r" b="b"/>
                  <a:pathLst>
                    <a:path w="160019" h="185660" extrusionOk="0">
                      <a:moveTo>
                        <a:pt x="150495" y="105684"/>
                      </a:moveTo>
                      <a:cubicBezTo>
                        <a:pt x="157163" y="114253"/>
                        <a:pt x="160020" y="122822"/>
                        <a:pt x="160020" y="134247"/>
                      </a:cubicBezTo>
                      <a:cubicBezTo>
                        <a:pt x="160020" y="150433"/>
                        <a:pt x="154305" y="162810"/>
                        <a:pt x="143827" y="172331"/>
                      </a:cubicBezTo>
                      <a:cubicBezTo>
                        <a:pt x="133350" y="180900"/>
                        <a:pt x="117157" y="185660"/>
                        <a:pt x="97155" y="185660"/>
                      </a:cubicBezTo>
                      <a:lnTo>
                        <a:pt x="0" y="185660"/>
                      </a:lnTo>
                      <a:lnTo>
                        <a:pt x="0" y="0"/>
                      </a:lnTo>
                      <a:lnTo>
                        <a:pt x="95250" y="0"/>
                      </a:lnTo>
                      <a:cubicBezTo>
                        <a:pt x="114300" y="0"/>
                        <a:pt x="128588" y="3808"/>
                        <a:pt x="140017" y="12377"/>
                      </a:cubicBezTo>
                      <a:cubicBezTo>
                        <a:pt x="150495" y="20946"/>
                        <a:pt x="156210" y="32372"/>
                        <a:pt x="156210" y="48557"/>
                      </a:cubicBezTo>
                      <a:cubicBezTo>
                        <a:pt x="156210" y="59031"/>
                        <a:pt x="153352" y="68552"/>
                        <a:pt x="147638" y="76168"/>
                      </a:cubicBezTo>
                      <a:cubicBezTo>
                        <a:pt x="141922" y="83785"/>
                        <a:pt x="134302" y="88546"/>
                        <a:pt x="124777" y="91402"/>
                      </a:cubicBezTo>
                      <a:cubicBezTo>
                        <a:pt x="136207" y="92354"/>
                        <a:pt x="144780" y="97115"/>
                        <a:pt x="150495" y="105684"/>
                      </a:cubicBezTo>
                      <a:close/>
                      <a:moveTo>
                        <a:pt x="58102" y="71408"/>
                      </a:moveTo>
                      <a:lnTo>
                        <a:pt x="80963" y="71408"/>
                      </a:lnTo>
                      <a:cubicBezTo>
                        <a:pt x="86677" y="71408"/>
                        <a:pt x="90488" y="70456"/>
                        <a:pt x="92392" y="68552"/>
                      </a:cubicBezTo>
                      <a:cubicBezTo>
                        <a:pt x="94297" y="66647"/>
                        <a:pt x="96202" y="62839"/>
                        <a:pt x="96202" y="59031"/>
                      </a:cubicBezTo>
                      <a:cubicBezTo>
                        <a:pt x="96202" y="54270"/>
                        <a:pt x="95250" y="51414"/>
                        <a:pt x="92392" y="48557"/>
                      </a:cubicBezTo>
                      <a:cubicBezTo>
                        <a:pt x="89535" y="45701"/>
                        <a:pt x="85725" y="45701"/>
                        <a:pt x="80963" y="45701"/>
                      </a:cubicBezTo>
                      <a:lnTo>
                        <a:pt x="58102" y="45701"/>
                      </a:lnTo>
                      <a:lnTo>
                        <a:pt x="58102" y="71408"/>
                      </a:lnTo>
                      <a:close/>
                      <a:moveTo>
                        <a:pt x="96202" y="135199"/>
                      </a:moveTo>
                      <a:cubicBezTo>
                        <a:pt x="99060" y="133295"/>
                        <a:pt x="100013" y="129486"/>
                        <a:pt x="100013" y="125678"/>
                      </a:cubicBezTo>
                      <a:cubicBezTo>
                        <a:pt x="100013" y="117109"/>
                        <a:pt x="95250" y="112348"/>
                        <a:pt x="84772" y="112348"/>
                      </a:cubicBezTo>
                      <a:lnTo>
                        <a:pt x="58102" y="112348"/>
                      </a:lnTo>
                      <a:lnTo>
                        <a:pt x="58102" y="139007"/>
                      </a:lnTo>
                      <a:lnTo>
                        <a:pt x="84772" y="139007"/>
                      </a:lnTo>
                      <a:cubicBezTo>
                        <a:pt x="90488" y="138055"/>
                        <a:pt x="94297" y="137103"/>
                        <a:pt x="96202" y="135199"/>
                      </a:cubicBez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63" name="Google Shape;763;p62"/>
                <p:cNvSpPr/>
                <p:nvPr/>
              </p:nvSpPr>
              <p:spPr>
                <a:xfrm>
                  <a:off x="2455862" y="2614317"/>
                  <a:ext cx="114300" cy="185660"/>
                </a:xfrm>
                <a:custGeom>
                  <a:avLst/>
                  <a:gdLst/>
                  <a:ahLst/>
                  <a:cxnLst/>
                  <a:rect l="l" t="t" r="r" b="b"/>
                  <a:pathLst>
                    <a:path w="114300" h="185660" extrusionOk="0">
                      <a:moveTo>
                        <a:pt x="58103" y="141864"/>
                      </a:moveTo>
                      <a:lnTo>
                        <a:pt x="114300" y="141864"/>
                      </a:lnTo>
                      <a:lnTo>
                        <a:pt x="114300" y="185660"/>
                      </a:lnTo>
                      <a:lnTo>
                        <a:pt x="0" y="185660"/>
                      </a:lnTo>
                      <a:lnTo>
                        <a:pt x="0" y="0"/>
                      </a:lnTo>
                      <a:lnTo>
                        <a:pt x="58103" y="0"/>
                      </a:lnTo>
                      <a:lnTo>
                        <a:pt x="58103" y="141864"/>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64" name="Google Shape;764;p62"/>
                <p:cNvSpPr/>
                <p:nvPr/>
              </p:nvSpPr>
              <p:spPr>
                <a:xfrm>
                  <a:off x="2582544" y="2609557"/>
                  <a:ext cx="191452" cy="192325"/>
                </a:xfrm>
                <a:custGeom>
                  <a:avLst/>
                  <a:gdLst/>
                  <a:ahLst/>
                  <a:cxnLst/>
                  <a:rect l="l" t="t" r="r" b="b"/>
                  <a:pathLst>
                    <a:path w="191452" h="192325" extrusionOk="0">
                      <a:moveTo>
                        <a:pt x="48577" y="179948"/>
                      </a:moveTo>
                      <a:cubicBezTo>
                        <a:pt x="34290" y="171379"/>
                        <a:pt x="21908" y="159954"/>
                        <a:pt x="13335" y="145672"/>
                      </a:cubicBezTo>
                      <a:cubicBezTo>
                        <a:pt x="4763" y="131390"/>
                        <a:pt x="0" y="115205"/>
                        <a:pt x="0" y="96163"/>
                      </a:cubicBezTo>
                      <a:cubicBezTo>
                        <a:pt x="0" y="78073"/>
                        <a:pt x="4763" y="61887"/>
                        <a:pt x="13335" y="46653"/>
                      </a:cubicBezTo>
                      <a:cubicBezTo>
                        <a:pt x="21908" y="32372"/>
                        <a:pt x="33338" y="20946"/>
                        <a:pt x="48577" y="12377"/>
                      </a:cubicBezTo>
                      <a:cubicBezTo>
                        <a:pt x="62865" y="3808"/>
                        <a:pt x="79058" y="0"/>
                        <a:pt x="97155" y="0"/>
                      </a:cubicBezTo>
                      <a:cubicBezTo>
                        <a:pt x="114300" y="0"/>
                        <a:pt x="130492" y="3808"/>
                        <a:pt x="144780" y="12377"/>
                      </a:cubicBezTo>
                      <a:cubicBezTo>
                        <a:pt x="159067" y="20946"/>
                        <a:pt x="170497" y="31419"/>
                        <a:pt x="179070" y="46653"/>
                      </a:cubicBezTo>
                      <a:cubicBezTo>
                        <a:pt x="187642" y="60935"/>
                        <a:pt x="191452" y="77120"/>
                        <a:pt x="191452" y="96163"/>
                      </a:cubicBezTo>
                      <a:cubicBezTo>
                        <a:pt x="191452" y="114253"/>
                        <a:pt x="187642" y="130438"/>
                        <a:pt x="179070" y="145672"/>
                      </a:cubicBezTo>
                      <a:cubicBezTo>
                        <a:pt x="170497" y="159954"/>
                        <a:pt x="159067" y="171379"/>
                        <a:pt x="144780" y="179948"/>
                      </a:cubicBezTo>
                      <a:cubicBezTo>
                        <a:pt x="130492" y="188517"/>
                        <a:pt x="114300" y="192325"/>
                        <a:pt x="97155" y="192325"/>
                      </a:cubicBezTo>
                      <a:cubicBezTo>
                        <a:pt x="79058" y="192325"/>
                        <a:pt x="62865" y="188517"/>
                        <a:pt x="48577" y="179948"/>
                      </a:cubicBezTo>
                      <a:close/>
                      <a:moveTo>
                        <a:pt x="123825" y="126630"/>
                      </a:moveTo>
                      <a:cubicBezTo>
                        <a:pt x="130492" y="119013"/>
                        <a:pt x="133350" y="109492"/>
                        <a:pt x="133350" y="96163"/>
                      </a:cubicBezTo>
                      <a:cubicBezTo>
                        <a:pt x="133350" y="83785"/>
                        <a:pt x="130492" y="73312"/>
                        <a:pt x="123825" y="65695"/>
                      </a:cubicBezTo>
                      <a:cubicBezTo>
                        <a:pt x="117158" y="58078"/>
                        <a:pt x="108585" y="54270"/>
                        <a:pt x="97155" y="54270"/>
                      </a:cubicBezTo>
                      <a:cubicBezTo>
                        <a:pt x="85725" y="54270"/>
                        <a:pt x="76200" y="58078"/>
                        <a:pt x="70485" y="65695"/>
                      </a:cubicBezTo>
                      <a:cubicBezTo>
                        <a:pt x="63817" y="73312"/>
                        <a:pt x="60960" y="82833"/>
                        <a:pt x="60960" y="96163"/>
                      </a:cubicBezTo>
                      <a:cubicBezTo>
                        <a:pt x="60960" y="108540"/>
                        <a:pt x="63817" y="119013"/>
                        <a:pt x="70485" y="126630"/>
                      </a:cubicBezTo>
                      <a:cubicBezTo>
                        <a:pt x="77152" y="134247"/>
                        <a:pt x="85725" y="138055"/>
                        <a:pt x="97155" y="138055"/>
                      </a:cubicBezTo>
                      <a:cubicBezTo>
                        <a:pt x="108585" y="138055"/>
                        <a:pt x="117158" y="134247"/>
                        <a:pt x="123825" y="126630"/>
                      </a:cubicBez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65" name="Google Shape;765;p62"/>
                <p:cNvSpPr/>
                <p:nvPr/>
              </p:nvSpPr>
              <p:spPr>
                <a:xfrm>
                  <a:off x="2790189" y="2612413"/>
                  <a:ext cx="182879" cy="192325"/>
                </a:xfrm>
                <a:custGeom>
                  <a:avLst/>
                  <a:gdLst/>
                  <a:ahLst/>
                  <a:cxnLst/>
                  <a:rect l="l" t="t" r="r" b="b"/>
                  <a:pathLst>
                    <a:path w="182879" h="192325" extrusionOk="0">
                      <a:moveTo>
                        <a:pt x="11430" y="45701"/>
                      </a:moveTo>
                      <a:cubicBezTo>
                        <a:pt x="19050" y="31419"/>
                        <a:pt x="29527" y="19994"/>
                        <a:pt x="43815" y="12377"/>
                      </a:cubicBezTo>
                      <a:cubicBezTo>
                        <a:pt x="58102" y="4761"/>
                        <a:pt x="74295" y="0"/>
                        <a:pt x="92392" y="0"/>
                      </a:cubicBezTo>
                      <a:cubicBezTo>
                        <a:pt x="108585" y="0"/>
                        <a:pt x="122872" y="2856"/>
                        <a:pt x="135255" y="9521"/>
                      </a:cubicBezTo>
                      <a:cubicBezTo>
                        <a:pt x="147638" y="16186"/>
                        <a:pt x="158115" y="23803"/>
                        <a:pt x="166688" y="35228"/>
                      </a:cubicBezTo>
                      <a:cubicBezTo>
                        <a:pt x="174307"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7" y="66647"/>
                      </a:cubicBezTo>
                      <a:cubicBezTo>
                        <a:pt x="61913" y="74264"/>
                        <a:pt x="59055" y="83785"/>
                        <a:pt x="59055" y="96163"/>
                      </a:cubicBezTo>
                      <a:cubicBezTo>
                        <a:pt x="59055" y="108540"/>
                        <a:pt x="61913" y="118061"/>
                        <a:pt x="67627" y="125678"/>
                      </a:cubicBezTo>
                      <a:cubicBezTo>
                        <a:pt x="73342" y="133295"/>
                        <a:pt x="80963" y="137103"/>
                        <a:pt x="90488" y="137103"/>
                      </a:cubicBezTo>
                      <a:cubicBezTo>
                        <a:pt x="97155" y="137103"/>
                        <a:pt x="102870" y="135199"/>
                        <a:pt x="108585" y="132343"/>
                      </a:cubicBezTo>
                      <a:cubicBezTo>
                        <a:pt x="113347" y="128534"/>
                        <a:pt x="118110" y="123774"/>
                        <a:pt x="120967" y="118061"/>
                      </a:cubicBezTo>
                      <a:lnTo>
                        <a:pt x="182880" y="118061"/>
                      </a:lnTo>
                      <a:cubicBezTo>
                        <a:pt x="180022" y="132343"/>
                        <a:pt x="175260" y="145672"/>
                        <a:pt x="166688" y="157097"/>
                      </a:cubicBezTo>
                      <a:cubicBezTo>
                        <a:pt x="159067" y="168523"/>
                        <a:pt x="148590" y="177091"/>
                        <a:pt x="135255" y="182804"/>
                      </a:cubicBezTo>
                      <a:cubicBezTo>
                        <a:pt x="122872" y="188517"/>
                        <a:pt x="108585" y="192325"/>
                        <a:pt x="92392" y="192325"/>
                      </a:cubicBezTo>
                      <a:cubicBezTo>
                        <a:pt x="73342" y="192325"/>
                        <a:pt x="57150" y="188517"/>
                        <a:pt x="43815" y="179948"/>
                      </a:cubicBezTo>
                      <a:cubicBezTo>
                        <a:pt x="29527" y="172331"/>
                        <a:pt x="19050" y="160906"/>
                        <a:pt x="11430" y="146624"/>
                      </a:cubicBezTo>
                      <a:cubicBezTo>
                        <a:pt x="3810" y="132343"/>
                        <a:pt x="0" y="116157"/>
                        <a:pt x="0" y="97115"/>
                      </a:cubicBezTo>
                      <a:cubicBezTo>
                        <a:pt x="0" y="76168"/>
                        <a:pt x="3810" y="59983"/>
                        <a:pt x="11430" y="45701"/>
                      </a:cubicBez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66" name="Google Shape;766;p62"/>
                <p:cNvSpPr/>
                <p:nvPr/>
              </p:nvSpPr>
              <p:spPr>
                <a:xfrm>
                  <a:off x="2993071" y="2614317"/>
                  <a:ext cx="181927" cy="186612"/>
                </a:xfrm>
                <a:custGeom>
                  <a:avLst/>
                  <a:gdLst/>
                  <a:ahLst/>
                  <a:cxnLst/>
                  <a:rect l="l" t="t" r="r" b="b"/>
                  <a:pathLst>
                    <a:path w="181927" h="186612" extrusionOk="0">
                      <a:moveTo>
                        <a:pt x="112395" y="185660"/>
                      </a:moveTo>
                      <a:lnTo>
                        <a:pt x="58103" y="104732"/>
                      </a:lnTo>
                      <a:lnTo>
                        <a:pt x="58103" y="185660"/>
                      </a:lnTo>
                      <a:lnTo>
                        <a:pt x="0" y="185660"/>
                      </a:lnTo>
                      <a:lnTo>
                        <a:pt x="0" y="0"/>
                      </a:lnTo>
                      <a:lnTo>
                        <a:pt x="58103" y="0"/>
                      </a:lnTo>
                      <a:lnTo>
                        <a:pt x="58103" y="78073"/>
                      </a:lnTo>
                      <a:lnTo>
                        <a:pt x="111443" y="0"/>
                      </a:lnTo>
                      <a:lnTo>
                        <a:pt x="177165" y="0"/>
                      </a:lnTo>
                      <a:lnTo>
                        <a:pt x="113347" y="89498"/>
                      </a:lnTo>
                      <a:lnTo>
                        <a:pt x="181928" y="186612"/>
                      </a:lnTo>
                      <a:lnTo>
                        <a:pt x="112395" y="186612"/>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67" name="Google Shape;767;p62"/>
                <p:cNvSpPr/>
                <p:nvPr/>
              </p:nvSpPr>
              <p:spPr>
                <a:xfrm>
                  <a:off x="2270124" y="2825685"/>
                  <a:ext cx="182879" cy="192325"/>
                </a:xfrm>
                <a:custGeom>
                  <a:avLst/>
                  <a:gdLst/>
                  <a:ahLst/>
                  <a:cxnLst/>
                  <a:rect l="l" t="t" r="r" b="b"/>
                  <a:pathLst>
                    <a:path w="182879" h="192325" extrusionOk="0">
                      <a:moveTo>
                        <a:pt x="11430" y="45701"/>
                      </a:moveTo>
                      <a:cubicBezTo>
                        <a:pt x="19050" y="31419"/>
                        <a:pt x="29528" y="19994"/>
                        <a:pt x="43815" y="12377"/>
                      </a:cubicBezTo>
                      <a:cubicBezTo>
                        <a:pt x="58103" y="4761"/>
                        <a:pt x="74295" y="0"/>
                        <a:pt x="92392" y="0"/>
                      </a:cubicBezTo>
                      <a:cubicBezTo>
                        <a:pt x="108585" y="0"/>
                        <a:pt x="122872" y="2856"/>
                        <a:pt x="135255" y="9521"/>
                      </a:cubicBezTo>
                      <a:cubicBezTo>
                        <a:pt x="147638" y="16186"/>
                        <a:pt x="158115" y="23803"/>
                        <a:pt x="166688" y="35228"/>
                      </a:cubicBezTo>
                      <a:cubicBezTo>
                        <a:pt x="174308" y="46653"/>
                        <a:pt x="180022" y="59030"/>
                        <a:pt x="182880" y="74264"/>
                      </a:cubicBezTo>
                      <a:lnTo>
                        <a:pt x="120967" y="74264"/>
                      </a:lnTo>
                      <a:cubicBezTo>
                        <a:pt x="118110" y="68552"/>
                        <a:pt x="114300" y="63791"/>
                        <a:pt x="108585" y="59983"/>
                      </a:cubicBezTo>
                      <a:cubicBezTo>
                        <a:pt x="103822" y="56174"/>
                        <a:pt x="97155" y="55222"/>
                        <a:pt x="90488" y="55222"/>
                      </a:cubicBezTo>
                      <a:cubicBezTo>
                        <a:pt x="80963" y="55222"/>
                        <a:pt x="73342" y="59030"/>
                        <a:pt x="67628" y="66647"/>
                      </a:cubicBezTo>
                      <a:cubicBezTo>
                        <a:pt x="61913" y="74264"/>
                        <a:pt x="59055" y="83785"/>
                        <a:pt x="59055" y="96162"/>
                      </a:cubicBezTo>
                      <a:cubicBezTo>
                        <a:pt x="59055" y="108540"/>
                        <a:pt x="61913" y="118061"/>
                        <a:pt x="67628" y="125678"/>
                      </a:cubicBezTo>
                      <a:cubicBezTo>
                        <a:pt x="73342" y="133295"/>
                        <a:pt x="80963" y="137103"/>
                        <a:pt x="90488" y="137103"/>
                      </a:cubicBezTo>
                      <a:cubicBezTo>
                        <a:pt x="97155" y="137103"/>
                        <a:pt x="102870" y="135199"/>
                        <a:pt x="108585" y="132342"/>
                      </a:cubicBezTo>
                      <a:cubicBezTo>
                        <a:pt x="113347" y="128534"/>
                        <a:pt x="118110" y="123774"/>
                        <a:pt x="120967" y="118061"/>
                      </a:cubicBezTo>
                      <a:lnTo>
                        <a:pt x="182880" y="118061"/>
                      </a:lnTo>
                      <a:cubicBezTo>
                        <a:pt x="180022" y="132342"/>
                        <a:pt x="175260" y="145672"/>
                        <a:pt x="166688" y="157097"/>
                      </a:cubicBezTo>
                      <a:cubicBezTo>
                        <a:pt x="159067" y="168522"/>
                        <a:pt x="148590" y="177091"/>
                        <a:pt x="135255" y="182804"/>
                      </a:cubicBezTo>
                      <a:cubicBezTo>
                        <a:pt x="122872" y="188517"/>
                        <a:pt x="108585" y="192325"/>
                        <a:pt x="92392" y="192325"/>
                      </a:cubicBezTo>
                      <a:cubicBezTo>
                        <a:pt x="73342" y="192325"/>
                        <a:pt x="57150" y="188517"/>
                        <a:pt x="43815" y="179948"/>
                      </a:cubicBezTo>
                      <a:cubicBezTo>
                        <a:pt x="29528" y="172331"/>
                        <a:pt x="19050" y="160906"/>
                        <a:pt x="11430" y="146624"/>
                      </a:cubicBezTo>
                      <a:cubicBezTo>
                        <a:pt x="3810" y="132342"/>
                        <a:pt x="0" y="116157"/>
                        <a:pt x="0" y="97115"/>
                      </a:cubicBezTo>
                      <a:cubicBezTo>
                        <a:pt x="953" y="77120"/>
                        <a:pt x="4763" y="59983"/>
                        <a:pt x="11430" y="45701"/>
                      </a:cubicBez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68" name="Google Shape;768;p62"/>
                <p:cNvSpPr/>
                <p:nvPr/>
              </p:nvSpPr>
              <p:spPr>
                <a:xfrm>
                  <a:off x="2473959" y="2827589"/>
                  <a:ext cx="171450" cy="186612"/>
                </a:xfrm>
                <a:custGeom>
                  <a:avLst/>
                  <a:gdLst/>
                  <a:ahLst/>
                  <a:cxnLst/>
                  <a:rect l="l" t="t" r="r" b="b"/>
                  <a:pathLst>
                    <a:path w="171450" h="186612" extrusionOk="0">
                      <a:moveTo>
                        <a:pt x="171450" y="0"/>
                      </a:moveTo>
                      <a:lnTo>
                        <a:pt x="171450" y="185660"/>
                      </a:lnTo>
                      <a:lnTo>
                        <a:pt x="113348" y="185660"/>
                      </a:lnTo>
                      <a:lnTo>
                        <a:pt x="113348" y="114253"/>
                      </a:lnTo>
                      <a:lnTo>
                        <a:pt x="58103" y="114253"/>
                      </a:lnTo>
                      <a:lnTo>
                        <a:pt x="58103" y="186613"/>
                      </a:lnTo>
                      <a:lnTo>
                        <a:pt x="0" y="186613"/>
                      </a:lnTo>
                      <a:lnTo>
                        <a:pt x="0" y="0"/>
                      </a:lnTo>
                      <a:lnTo>
                        <a:pt x="58103" y="0"/>
                      </a:lnTo>
                      <a:lnTo>
                        <a:pt x="58103" y="66647"/>
                      </a:lnTo>
                      <a:lnTo>
                        <a:pt x="113348" y="66647"/>
                      </a:lnTo>
                      <a:lnTo>
                        <a:pt x="113348" y="0"/>
                      </a:lnTo>
                      <a:lnTo>
                        <a:pt x="171450" y="0"/>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69" name="Google Shape;769;p62"/>
                <p:cNvSpPr/>
                <p:nvPr/>
              </p:nvSpPr>
              <p:spPr>
                <a:xfrm>
                  <a:off x="2658744" y="2828541"/>
                  <a:ext cx="202882" cy="185660"/>
                </a:xfrm>
                <a:custGeom>
                  <a:avLst/>
                  <a:gdLst/>
                  <a:ahLst/>
                  <a:cxnLst/>
                  <a:rect l="l" t="t" r="r" b="b"/>
                  <a:pathLst>
                    <a:path w="202882" h="185660" extrusionOk="0">
                      <a:moveTo>
                        <a:pt x="132397" y="157097"/>
                      </a:moveTo>
                      <a:lnTo>
                        <a:pt x="70485" y="157097"/>
                      </a:lnTo>
                      <a:lnTo>
                        <a:pt x="60960" y="185660"/>
                      </a:lnTo>
                      <a:lnTo>
                        <a:pt x="0" y="185660"/>
                      </a:lnTo>
                      <a:lnTo>
                        <a:pt x="67627" y="0"/>
                      </a:lnTo>
                      <a:lnTo>
                        <a:pt x="135255" y="0"/>
                      </a:lnTo>
                      <a:lnTo>
                        <a:pt x="202883" y="185660"/>
                      </a:lnTo>
                      <a:lnTo>
                        <a:pt x="140970" y="185660"/>
                      </a:lnTo>
                      <a:lnTo>
                        <a:pt x="132397" y="157097"/>
                      </a:lnTo>
                      <a:close/>
                      <a:moveTo>
                        <a:pt x="118110" y="113300"/>
                      </a:moveTo>
                      <a:lnTo>
                        <a:pt x="100965" y="61887"/>
                      </a:lnTo>
                      <a:lnTo>
                        <a:pt x="83820" y="113300"/>
                      </a:lnTo>
                      <a:lnTo>
                        <a:pt x="118110" y="113300"/>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70" name="Google Shape;770;p62"/>
                <p:cNvSpPr/>
                <p:nvPr/>
              </p:nvSpPr>
              <p:spPr>
                <a:xfrm>
                  <a:off x="2874962" y="2827589"/>
                  <a:ext cx="59054" cy="185660"/>
                </a:xfrm>
                <a:custGeom>
                  <a:avLst/>
                  <a:gdLst/>
                  <a:ahLst/>
                  <a:cxnLst/>
                  <a:rect l="l" t="t" r="r" b="b"/>
                  <a:pathLst>
                    <a:path w="59054" h="185660" extrusionOk="0">
                      <a:moveTo>
                        <a:pt x="59055" y="0"/>
                      </a:moveTo>
                      <a:lnTo>
                        <a:pt x="59055" y="185660"/>
                      </a:lnTo>
                      <a:lnTo>
                        <a:pt x="0" y="185660"/>
                      </a:lnTo>
                      <a:lnTo>
                        <a:pt x="0" y="0"/>
                      </a:lnTo>
                      <a:lnTo>
                        <a:pt x="59055" y="0"/>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71" name="Google Shape;771;p62"/>
                <p:cNvSpPr/>
                <p:nvPr/>
              </p:nvSpPr>
              <p:spPr>
                <a:xfrm>
                  <a:off x="2959734" y="2827589"/>
                  <a:ext cx="178117" cy="186612"/>
                </a:xfrm>
                <a:custGeom>
                  <a:avLst/>
                  <a:gdLst/>
                  <a:ahLst/>
                  <a:cxnLst/>
                  <a:rect l="l" t="t" r="r" b="b"/>
                  <a:pathLst>
                    <a:path w="178117" h="186612" extrusionOk="0">
                      <a:moveTo>
                        <a:pt x="178118" y="186613"/>
                      </a:moveTo>
                      <a:lnTo>
                        <a:pt x="120015" y="186613"/>
                      </a:lnTo>
                      <a:lnTo>
                        <a:pt x="58103" y="93306"/>
                      </a:lnTo>
                      <a:lnTo>
                        <a:pt x="58103" y="186613"/>
                      </a:lnTo>
                      <a:lnTo>
                        <a:pt x="0" y="186613"/>
                      </a:lnTo>
                      <a:lnTo>
                        <a:pt x="0" y="0"/>
                      </a:lnTo>
                      <a:lnTo>
                        <a:pt x="58103" y="0"/>
                      </a:lnTo>
                      <a:lnTo>
                        <a:pt x="120015" y="95210"/>
                      </a:lnTo>
                      <a:lnTo>
                        <a:pt x="120015" y="0"/>
                      </a:lnTo>
                      <a:lnTo>
                        <a:pt x="178118" y="0"/>
                      </a:lnTo>
                      <a:lnTo>
                        <a:pt x="178118" y="186613"/>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grpSp>
          <p:grpSp>
            <p:nvGrpSpPr>
              <p:cNvPr id="772" name="Google Shape;772;p62"/>
              <p:cNvGrpSpPr/>
              <p:nvPr/>
            </p:nvGrpSpPr>
            <p:grpSpPr>
              <a:xfrm>
                <a:off x="2307271" y="3065615"/>
                <a:ext cx="207645" cy="85689"/>
                <a:chOff x="2307271" y="3065615"/>
                <a:chExt cx="207645" cy="85689"/>
              </a:xfrm>
            </p:grpSpPr>
            <p:sp>
              <p:nvSpPr>
                <p:cNvPr id="773" name="Google Shape;773;p62"/>
                <p:cNvSpPr/>
                <p:nvPr/>
              </p:nvSpPr>
              <p:spPr>
                <a:xfrm>
                  <a:off x="2307271" y="3068471"/>
                  <a:ext cx="45720" cy="81880"/>
                </a:xfrm>
                <a:custGeom>
                  <a:avLst/>
                  <a:gdLst/>
                  <a:ahLst/>
                  <a:cxnLst/>
                  <a:rect l="l" t="t" r="r" b="b"/>
                  <a:pathLst>
                    <a:path w="45720" h="81880" extrusionOk="0">
                      <a:moveTo>
                        <a:pt x="45720" y="0"/>
                      </a:moveTo>
                      <a:lnTo>
                        <a:pt x="45720" y="8569"/>
                      </a:lnTo>
                      <a:lnTo>
                        <a:pt x="10478" y="8569"/>
                      </a:lnTo>
                      <a:lnTo>
                        <a:pt x="10478" y="36180"/>
                      </a:lnTo>
                      <a:lnTo>
                        <a:pt x="39053" y="36180"/>
                      </a:lnTo>
                      <a:lnTo>
                        <a:pt x="39053" y="44749"/>
                      </a:lnTo>
                      <a:lnTo>
                        <a:pt x="10478" y="44749"/>
                      </a:lnTo>
                      <a:lnTo>
                        <a:pt x="10478" y="81881"/>
                      </a:lnTo>
                      <a:lnTo>
                        <a:pt x="0" y="81881"/>
                      </a:lnTo>
                      <a:lnTo>
                        <a:pt x="0" y="0"/>
                      </a:lnTo>
                      <a:lnTo>
                        <a:pt x="45720" y="0"/>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74" name="Google Shape;774;p62"/>
                <p:cNvSpPr/>
                <p:nvPr/>
              </p:nvSpPr>
              <p:spPr>
                <a:xfrm>
                  <a:off x="2361564" y="3065615"/>
                  <a:ext cx="83819" cy="85689"/>
                </a:xfrm>
                <a:custGeom>
                  <a:avLst/>
                  <a:gdLst/>
                  <a:ahLst/>
                  <a:cxnLst/>
                  <a:rect l="l" t="t" r="r" b="b"/>
                  <a:pathLst>
                    <a:path w="83819" h="85689" extrusionOk="0">
                      <a:moveTo>
                        <a:pt x="20955" y="79977"/>
                      </a:moveTo>
                      <a:cubicBezTo>
                        <a:pt x="14288" y="76168"/>
                        <a:pt x="9525" y="71408"/>
                        <a:pt x="5715" y="64743"/>
                      </a:cubicBezTo>
                      <a:cubicBezTo>
                        <a:pt x="1905" y="58078"/>
                        <a:pt x="0" y="51414"/>
                        <a:pt x="0" y="42845"/>
                      </a:cubicBezTo>
                      <a:cubicBezTo>
                        <a:pt x="0" y="35228"/>
                        <a:pt x="1905" y="27611"/>
                        <a:pt x="5715" y="20946"/>
                      </a:cubicBezTo>
                      <a:cubicBezTo>
                        <a:pt x="9525" y="14282"/>
                        <a:pt x="14288" y="9521"/>
                        <a:pt x="20955" y="5713"/>
                      </a:cubicBezTo>
                      <a:cubicBezTo>
                        <a:pt x="27622" y="1904"/>
                        <a:pt x="34290" y="0"/>
                        <a:pt x="41910" y="0"/>
                      </a:cubicBezTo>
                      <a:cubicBezTo>
                        <a:pt x="49530" y="0"/>
                        <a:pt x="56197" y="1904"/>
                        <a:pt x="62865" y="5713"/>
                      </a:cubicBezTo>
                      <a:cubicBezTo>
                        <a:pt x="69532" y="9521"/>
                        <a:pt x="74295" y="14282"/>
                        <a:pt x="78105" y="20946"/>
                      </a:cubicBezTo>
                      <a:cubicBezTo>
                        <a:pt x="81915" y="27611"/>
                        <a:pt x="83820" y="34276"/>
                        <a:pt x="83820" y="42845"/>
                      </a:cubicBezTo>
                      <a:cubicBezTo>
                        <a:pt x="83820" y="51414"/>
                        <a:pt x="81915" y="58078"/>
                        <a:pt x="78105" y="64743"/>
                      </a:cubicBezTo>
                      <a:cubicBezTo>
                        <a:pt x="74295" y="71408"/>
                        <a:pt x="69532" y="76168"/>
                        <a:pt x="62865" y="79977"/>
                      </a:cubicBezTo>
                      <a:cubicBezTo>
                        <a:pt x="56197" y="83785"/>
                        <a:pt x="49530" y="85689"/>
                        <a:pt x="41910" y="85689"/>
                      </a:cubicBezTo>
                      <a:cubicBezTo>
                        <a:pt x="34290" y="85689"/>
                        <a:pt x="26670" y="83785"/>
                        <a:pt x="20955" y="79977"/>
                      </a:cubicBezTo>
                      <a:close/>
                      <a:moveTo>
                        <a:pt x="57150" y="72360"/>
                      </a:moveTo>
                      <a:cubicBezTo>
                        <a:pt x="61913" y="69504"/>
                        <a:pt x="65722" y="65695"/>
                        <a:pt x="67627" y="60935"/>
                      </a:cubicBezTo>
                      <a:cubicBezTo>
                        <a:pt x="70485" y="56174"/>
                        <a:pt x="71438" y="50462"/>
                        <a:pt x="71438" y="43797"/>
                      </a:cubicBezTo>
                      <a:cubicBezTo>
                        <a:pt x="71438" y="37132"/>
                        <a:pt x="70485" y="31419"/>
                        <a:pt x="67627" y="26659"/>
                      </a:cubicBezTo>
                      <a:cubicBezTo>
                        <a:pt x="64770" y="21898"/>
                        <a:pt x="60960" y="18090"/>
                        <a:pt x="57150" y="15234"/>
                      </a:cubicBezTo>
                      <a:cubicBezTo>
                        <a:pt x="52388" y="12377"/>
                        <a:pt x="47625" y="11425"/>
                        <a:pt x="41910" y="11425"/>
                      </a:cubicBezTo>
                      <a:cubicBezTo>
                        <a:pt x="36195" y="11425"/>
                        <a:pt x="30480" y="12377"/>
                        <a:pt x="26670" y="15234"/>
                      </a:cubicBezTo>
                      <a:cubicBezTo>
                        <a:pt x="21907" y="18090"/>
                        <a:pt x="18097" y="21898"/>
                        <a:pt x="16192" y="26659"/>
                      </a:cubicBezTo>
                      <a:cubicBezTo>
                        <a:pt x="13335" y="31419"/>
                        <a:pt x="12382" y="37132"/>
                        <a:pt x="12382" y="43797"/>
                      </a:cubicBezTo>
                      <a:cubicBezTo>
                        <a:pt x="12382" y="50462"/>
                        <a:pt x="13335" y="56174"/>
                        <a:pt x="16192" y="60935"/>
                      </a:cubicBezTo>
                      <a:cubicBezTo>
                        <a:pt x="19050" y="65695"/>
                        <a:pt x="22860" y="69504"/>
                        <a:pt x="26670" y="72360"/>
                      </a:cubicBezTo>
                      <a:cubicBezTo>
                        <a:pt x="31432" y="75216"/>
                        <a:pt x="36195" y="76168"/>
                        <a:pt x="41910" y="76168"/>
                      </a:cubicBezTo>
                      <a:cubicBezTo>
                        <a:pt x="47625" y="76168"/>
                        <a:pt x="52388" y="74264"/>
                        <a:pt x="57150" y="72360"/>
                      </a:cubicBez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sp>
              <p:nvSpPr>
                <p:cNvPr id="775" name="Google Shape;775;p62"/>
                <p:cNvSpPr/>
                <p:nvPr/>
              </p:nvSpPr>
              <p:spPr>
                <a:xfrm>
                  <a:off x="2458719" y="3068471"/>
                  <a:ext cx="56197" cy="81880"/>
                </a:xfrm>
                <a:custGeom>
                  <a:avLst/>
                  <a:gdLst/>
                  <a:ahLst/>
                  <a:cxnLst/>
                  <a:rect l="l" t="t" r="r" b="b"/>
                  <a:pathLst>
                    <a:path w="56197" h="81880" extrusionOk="0">
                      <a:moveTo>
                        <a:pt x="42863" y="81881"/>
                      </a:moveTo>
                      <a:lnTo>
                        <a:pt x="23813" y="48557"/>
                      </a:lnTo>
                      <a:lnTo>
                        <a:pt x="10477" y="48557"/>
                      </a:lnTo>
                      <a:lnTo>
                        <a:pt x="10477" y="81881"/>
                      </a:lnTo>
                      <a:lnTo>
                        <a:pt x="0" y="81881"/>
                      </a:lnTo>
                      <a:lnTo>
                        <a:pt x="0" y="0"/>
                      </a:lnTo>
                      <a:lnTo>
                        <a:pt x="26670" y="0"/>
                      </a:lnTo>
                      <a:cubicBezTo>
                        <a:pt x="32385" y="0"/>
                        <a:pt x="38100" y="952"/>
                        <a:pt x="41910" y="2856"/>
                      </a:cubicBezTo>
                      <a:cubicBezTo>
                        <a:pt x="45720" y="4761"/>
                        <a:pt x="49530" y="7617"/>
                        <a:pt x="51435" y="11425"/>
                      </a:cubicBezTo>
                      <a:cubicBezTo>
                        <a:pt x="53340" y="15234"/>
                        <a:pt x="54292" y="19042"/>
                        <a:pt x="54292" y="23803"/>
                      </a:cubicBezTo>
                      <a:cubicBezTo>
                        <a:pt x="54292" y="29515"/>
                        <a:pt x="52388" y="34276"/>
                        <a:pt x="49530" y="39036"/>
                      </a:cubicBezTo>
                      <a:cubicBezTo>
                        <a:pt x="46672" y="43797"/>
                        <a:pt x="40958" y="46653"/>
                        <a:pt x="35242" y="47605"/>
                      </a:cubicBezTo>
                      <a:lnTo>
                        <a:pt x="56197" y="81881"/>
                      </a:lnTo>
                      <a:lnTo>
                        <a:pt x="42863" y="81881"/>
                      </a:lnTo>
                      <a:close/>
                      <a:moveTo>
                        <a:pt x="10477" y="39988"/>
                      </a:moveTo>
                      <a:lnTo>
                        <a:pt x="26670" y="39988"/>
                      </a:lnTo>
                      <a:cubicBezTo>
                        <a:pt x="32385" y="39988"/>
                        <a:pt x="37147" y="39036"/>
                        <a:pt x="40005" y="36180"/>
                      </a:cubicBezTo>
                      <a:cubicBezTo>
                        <a:pt x="42863" y="33324"/>
                        <a:pt x="44767" y="29515"/>
                        <a:pt x="44767" y="24755"/>
                      </a:cubicBezTo>
                      <a:cubicBezTo>
                        <a:pt x="44767" y="19994"/>
                        <a:pt x="42863" y="16186"/>
                        <a:pt x="40005" y="13329"/>
                      </a:cubicBezTo>
                      <a:cubicBezTo>
                        <a:pt x="37147" y="10473"/>
                        <a:pt x="32385" y="9521"/>
                        <a:pt x="26670" y="9521"/>
                      </a:cubicBezTo>
                      <a:lnTo>
                        <a:pt x="10477" y="9521"/>
                      </a:lnTo>
                      <a:lnTo>
                        <a:pt x="10477" y="39988"/>
                      </a:lnTo>
                      <a:close/>
                    </a:path>
                  </a:pathLst>
                </a:custGeom>
                <a:solidFill>
                  <a:srgbClr val="FFFFFF"/>
                </a:solidFill>
                <a:ln>
                  <a:noFill/>
                </a:ln>
              </p:spPr>
              <p:txBody>
                <a:bodyPr spcFirstLastPara="1" wrap="square" lIns="104034" tIns="52001" rIns="104034" bIns="52001" anchor="ctr" anchorCtr="0">
                  <a:noAutofit/>
                </a:bodyPr>
                <a:lstStyle/>
                <a:p>
                  <a:endParaRPr sz="2048">
                    <a:solidFill>
                      <a:schemeClr val="dk1"/>
                    </a:solidFill>
                    <a:latin typeface="Calibri"/>
                    <a:ea typeface="Calibri"/>
                    <a:cs typeface="Calibri"/>
                    <a:sym typeface="Calibri"/>
                  </a:endParaRPr>
                </a:p>
              </p:txBody>
            </p:sp>
          </p:grpSp>
        </p:grpSp>
      </p:grpSp>
      <p:pic>
        <p:nvPicPr>
          <p:cNvPr id="2" name="Picture 1">
            <a:extLst>
              <a:ext uri="{FF2B5EF4-FFF2-40B4-BE49-F238E27FC236}">
                <a16:creationId xmlns:a16="http://schemas.microsoft.com/office/drawing/2014/main" id="{02E6CD1F-9600-7CB5-674E-0AF5190C55A0}"/>
              </a:ext>
            </a:extLst>
          </p:cNvPr>
          <p:cNvPicPr>
            <a:picLocks noChangeAspect="1"/>
          </p:cNvPicPr>
          <p:nvPr/>
        </p:nvPicPr>
        <p:blipFill>
          <a:blip r:embed="rId3"/>
          <a:stretch>
            <a:fillRect/>
          </a:stretch>
        </p:blipFill>
        <p:spPr>
          <a:xfrm>
            <a:off x="921718" y="5997405"/>
            <a:ext cx="2297553" cy="480883"/>
          </a:xfrm>
          <a:prstGeom prst="rect">
            <a:avLst/>
          </a:prstGeom>
        </p:spPr>
      </p:pic>
      <p:sp>
        <p:nvSpPr>
          <p:cNvPr id="3" name="Rectangle 2">
            <a:extLst>
              <a:ext uri="{FF2B5EF4-FFF2-40B4-BE49-F238E27FC236}">
                <a16:creationId xmlns:a16="http://schemas.microsoft.com/office/drawing/2014/main" id="{929C581F-4A33-7F88-D169-B0FEBA0F0A83}"/>
              </a:ext>
            </a:extLst>
          </p:cNvPr>
          <p:cNvSpPr/>
          <p:nvPr/>
        </p:nvSpPr>
        <p:spPr>
          <a:xfrm>
            <a:off x="4062221" y="5915836"/>
            <a:ext cx="6210514" cy="644022"/>
          </a:xfrm>
          <a:prstGeom prst="rect">
            <a:avLst/>
          </a:prstGeom>
        </p:spPr>
        <p:txBody>
          <a:bodyPr wrap="square">
            <a:spAutoFit/>
          </a:bodyPr>
          <a:lstStyle/>
          <a:p>
            <a:pPr algn="just" defTabSz="206998" hangingPunct="0">
              <a:buClrTx/>
              <a:defRPr/>
            </a:pPr>
            <a:r>
              <a:rPr lang="en-US" sz="1195"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1195"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1195"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9" name="Google Shape;229;g275c4de7356_0_33"/>
          <p:cNvPicPr preferRelativeResize="0"/>
          <p:nvPr/>
        </p:nvPicPr>
        <p:blipFill>
          <a:blip r:embed="rId3">
            <a:alphaModFix/>
          </a:blip>
          <a:stretch>
            <a:fillRect/>
          </a:stretch>
        </p:blipFill>
        <p:spPr>
          <a:xfrm>
            <a:off x="2287976" y="1465474"/>
            <a:ext cx="8304964" cy="5090493"/>
          </a:xfrm>
          <a:prstGeom prst="rect">
            <a:avLst/>
          </a:prstGeom>
          <a:noFill/>
          <a:ln>
            <a:noFill/>
          </a:ln>
        </p:spPr>
      </p:pic>
      <p:sp>
        <p:nvSpPr>
          <p:cNvPr id="230" name="Google Shape;230;g275c4de7356_0_33"/>
          <p:cNvSpPr txBox="1"/>
          <p:nvPr/>
        </p:nvSpPr>
        <p:spPr>
          <a:xfrm>
            <a:off x="8519177" y="7333261"/>
            <a:ext cx="3413748" cy="297729"/>
          </a:xfrm>
          <a:prstGeom prst="rect">
            <a:avLst/>
          </a:prstGeom>
          <a:noFill/>
          <a:ln>
            <a:noFill/>
          </a:ln>
        </p:spPr>
        <p:txBody>
          <a:bodyPr spcFirstLastPara="1" wrap="square" lIns="104034" tIns="104034" rIns="104034" bIns="104034" anchor="t" anchorCtr="0">
            <a:spAutoFit/>
          </a:bodyPr>
          <a:lstStyle/>
          <a:p>
            <a:pPr marL="325170" indent="-195102" algn="r"/>
            <a:r>
              <a:rPr lang="en-GB" sz="569">
                <a:solidFill>
                  <a:schemeClr val="dk1"/>
                </a:solidFill>
                <a:latin typeface="Open Sans"/>
                <a:ea typeface="Open Sans"/>
                <a:cs typeface="Open Sans"/>
                <a:sym typeface="Open Sans"/>
              </a:rPr>
              <a:t>Source: </a:t>
            </a:r>
            <a:r>
              <a:rPr lang="en-GB" sz="569"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Generation Blockchain</a:t>
            </a:r>
            <a:endParaRPr sz="569">
              <a:solidFill>
                <a:schemeClr val="dk1"/>
              </a:solidFill>
              <a:latin typeface="Open Sans"/>
              <a:ea typeface="Open Sans"/>
              <a:cs typeface="Open Sans"/>
              <a:sym typeface="Open Sans"/>
            </a:endParaRPr>
          </a:p>
        </p:txBody>
      </p:sp>
      <p:pic>
        <p:nvPicPr>
          <p:cNvPr id="231" name="Google Shape;231;g275c4de7356_0_33"/>
          <p:cNvPicPr preferRelativeResize="0"/>
          <p:nvPr/>
        </p:nvPicPr>
        <p:blipFill rotWithShape="1">
          <a:blip r:embed="rId5">
            <a:alphaModFix/>
          </a:blip>
          <a:srcRect/>
          <a:stretch/>
        </p:blipFill>
        <p:spPr>
          <a:xfrm>
            <a:off x="0" y="-18749"/>
            <a:ext cx="12168188" cy="1332418"/>
          </a:xfrm>
          <a:prstGeom prst="rect">
            <a:avLst/>
          </a:prstGeom>
          <a:noFill/>
          <a:ln>
            <a:noFill/>
          </a:ln>
        </p:spPr>
      </p:pic>
      <p:sp>
        <p:nvSpPr>
          <p:cNvPr id="232" name="Google Shape;232;g275c4de7356_0_33"/>
          <p:cNvSpPr txBox="1"/>
          <p:nvPr/>
        </p:nvSpPr>
        <p:spPr>
          <a:xfrm>
            <a:off x="212173" y="319496"/>
            <a:ext cx="10871077" cy="787950"/>
          </a:xfrm>
          <a:prstGeom prst="rect">
            <a:avLst/>
          </a:prstGeom>
          <a:noFill/>
          <a:ln>
            <a:noFill/>
          </a:ln>
        </p:spPr>
        <p:txBody>
          <a:bodyPr spcFirstLastPara="1" wrap="square" lIns="104034" tIns="104034" rIns="104034" bIns="104034" anchor="t" anchorCtr="0">
            <a:spAutoFit/>
          </a:bodyPr>
          <a:lstStyle/>
          <a:p>
            <a:r>
              <a:rPr lang="en-GB" sz="3755" dirty="0">
                <a:solidFill>
                  <a:schemeClr val="lt1"/>
                </a:solidFill>
                <a:latin typeface="Calibri"/>
                <a:ea typeface="Calibri"/>
                <a:cs typeface="Calibri"/>
                <a:sym typeface="Calibri"/>
              </a:rPr>
              <a:t>BLOCKCHAIN AND AGRI-FOOD DIGITALISATION</a:t>
            </a:r>
            <a:endParaRPr sz="3755" dirty="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8"/>
          <p:cNvPicPr preferRelativeResize="0"/>
          <p:nvPr/>
        </p:nvPicPr>
        <p:blipFill rotWithShape="1">
          <a:blip r:embed="rId3">
            <a:alphaModFix/>
          </a:blip>
          <a:srcRect/>
          <a:stretch/>
        </p:blipFill>
        <p:spPr>
          <a:xfrm>
            <a:off x="0" y="-32337"/>
            <a:ext cx="12168188" cy="1332418"/>
          </a:xfrm>
          <a:prstGeom prst="rect">
            <a:avLst/>
          </a:prstGeom>
          <a:noFill/>
          <a:ln>
            <a:noFill/>
          </a:ln>
        </p:spPr>
      </p:pic>
      <p:sp>
        <p:nvSpPr>
          <p:cNvPr id="239" name="Google Shape;239;p8"/>
          <p:cNvSpPr txBox="1"/>
          <p:nvPr/>
        </p:nvSpPr>
        <p:spPr>
          <a:xfrm>
            <a:off x="362272" y="292438"/>
            <a:ext cx="6936734" cy="682868"/>
          </a:xfrm>
          <a:prstGeom prst="rect">
            <a:avLst/>
          </a:prstGeom>
          <a:noFill/>
          <a:ln>
            <a:noFill/>
          </a:ln>
        </p:spPr>
        <p:txBody>
          <a:bodyPr spcFirstLastPara="1" wrap="square" lIns="104034" tIns="52001" rIns="104034" bIns="52001" anchor="t" anchorCtr="0">
            <a:spAutoFit/>
          </a:bodyPr>
          <a:lstStyle/>
          <a:p>
            <a:r>
              <a:rPr lang="en-GB" sz="3755" dirty="0">
                <a:solidFill>
                  <a:schemeClr val="lt1"/>
                </a:solidFill>
                <a:latin typeface="Calibri"/>
                <a:ea typeface="Calibri"/>
                <a:cs typeface="Calibri"/>
                <a:sym typeface="Calibri"/>
              </a:rPr>
              <a:t>KEY TERMS</a:t>
            </a:r>
            <a:endParaRPr sz="3755" dirty="0">
              <a:latin typeface="Calibri"/>
              <a:ea typeface="Calibri"/>
              <a:cs typeface="Calibri"/>
              <a:sym typeface="Calibri"/>
            </a:endParaRPr>
          </a:p>
        </p:txBody>
      </p:sp>
      <p:sp>
        <p:nvSpPr>
          <p:cNvPr id="240" name="Google Shape;240;p8"/>
          <p:cNvSpPr txBox="1">
            <a:spLocks noGrp="1"/>
          </p:cNvSpPr>
          <p:nvPr>
            <p:ph type="body" idx="1"/>
          </p:nvPr>
        </p:nvSpPr>
        <p:spPr>
          <a:xfrm>
            <a:off x="507117" y="1300081"/>
            <a:ext cx="11370558" cy="6445804"/>
          </a:xfrm>
          <a:prstGeom prst="rect">
            <a:avLst/>
          </a:prstGeom>
          <a:noFill/>
          <a:ln>
            <a:noFill/>
          </a:ln>
        </p:spPr>
        <p:txBody>
          <a:bodyPr spcFirstLastPara="1" wrap="square" lIns="0" tIns="0" rIns="0" bIns="0" anchor="t" anchorCtr="0">
            <a:spAutoFit/>
          </a:bodyPr>
          <a:lstStyle/>
          <a:p>
            <a:pPr indent="-404657">
              <a:buClr>
                <a:schemeClr val="dk1"/>
              </a:buClr>
              <a:buSzPts val="2000"/>
              <a:buChar char="●"/>
            </a:pPr>
            <a:r>
              <a:rPr lang="en-GB" sz="2400" dirty="0">
                <a:solidFill>
                  <a:schemeClr val="dk1"/>
                </a:solidFill>
                <a:latin typeface="Calibri"/>
                <a:ea typeface="Calibri"/>
                <a:cs typeface="Calibri"/>
                <a:sym typeface="Calibri"/>
              </a:rPr>
              <a:t>Digitalisation: </a:t>
            </a:r>
            <a:r>
              <a:rPr lang="en-GB" sz="2400" b="0" dirty="0">
                <a:solidFill>
                  <a:schemeClr val="dk1"/>
                </a:solidFill>
                <a:latin typeface="Calibri"/>
                <a:ea typeface="Calibri"/>
                <a:cs typeface="Calibri"/>
                <a:sym typeface="Calibri"/>
              </a:rPr>
              <a:t>the use of digital technologies to change a business model and provide new revenue and value-producing opportunities. </a:t>
            </a:r>
            <a:endParaRPr sz="2400" b="0" dirty="0">
              <a:solidFill>
                <a:schemeClr val="dk1"/>
              </a:solidFill>
              <a:latin typeface="Calibri"/>
              <a:ea typeface="Calibri"/>
              <a:cs typeface="Calibri"/>
              <a:sym typeface="Calibri"/>
            </a:endParaRPr>
          </a:p>
          <a:p>
            <a:pPr indent="0"/>
            <a:endParaRPr sz="2400" b="0" dirty="0">
              <a:solidFill>
                <a:schemeClr val="dk1"/>
              </a:solidFill>
              <a:latin typeface="Calibri"/>
              <a:ea typeface="Calibri"/>
              <a:cs typeface="Calibri"/>
              <a:sym typeface="Calibri"/>
            </a:endParaRPr>
          </a:p>
          <a:p>
            <a:pPr indent="-419108">
              <a:buClr>
                <a:schemeClr val="dk1"/>
              </a:buClr>
              <a:buSzPts val="2200"/>
              <a:buFont typeface="Calibri"/>
              <a:buChar char="●"/>
            </a:pPr>
            <a:r>
              <a:rPr lang="en-GB" sz="2400" dirty="0">
                <a:solidFill>
                  <a:schemeClr val="dk1"/>
                </a:solidFill>
                <a:latin typeface="Calibri"/>
                <a:ea typeface="Calibri"/>
                <a:cs typeface="Calibri"/>
                <a:sym typeface="Calibri"/>
              </a:rPr>
              <a:t>Internet of Things</a:t>
            </a:r>
            <a:r>
              <a:rPr lang="en-GB" sz="2400" b="0" dirty="0">
                <a:solidFill>
                  <a:schemeClr val="dk1"/>
                </a:solidFill>
                <a:latin typeface="Calibri"/>
                <a:ea typeface="Calibri"/>
                <a:cs typeface="Calibri"/>
                <a:sym typeface="Calibri"/>
              </a:rPr>
              <a:t> (IoT): a network of physical devices, vehicles, appliances and other physical objects that are embedded with sensors, software and network connectivity that allows them to collect and share data</a:t>
            </a:r>
            <a:endParaRPr sz="2400" b="0" dirty="0">
              <a:solidFill>
                <a:schemeClr val="dk1"/>
              </a:solidFill>
              <a:latin typeface="Calibri"/>
              <a:ea typeface="Calibri"/>
              <a:cs typeface="Calibri"/>
              <a:sym typeface="Calibri"/>
            </a:endParaRPr>
          </a:p>
          <a:p>
            <a:pPr marL="0" indent="0"/>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dirty="0">
                <a:solidFill>
                  <a:schemeClr val="dk1"/>
                </a:solidFill>
                <a:latin typeface="Calibri"/>
                <a:ea typeface="Calibri"/>
                <a:cs typeface="Calibri"/>
                <a:sym typeface="Calibri"/>
              </a:rPr>
              <a:t>Disintermediation: </a:t>
            </a:r>
            <a:r>
              <a:rPr lang="en-GB" sz="2400" b="0" dirty="0">
                <a:solidFill>
                  <a:schemeClr val="dk1"/>
                </a:solidFill>
                <a:latin typeface="Calibri"/>
                <a:ea typeface="Calibri"/>
                <a:cs typeface="Calibri"/>
                <a:sym typeface="Calibri"/>
              </a:rPr>
              <a:t>the removal of intermediaries from a supply chain.</a:t>
            </a:r>
            <a:endParaRPr sz="2400" b="0" dirty="0">
              <a:solidFill>
                <a:schemeClr val="dk1"/>
              </a:solidFill>
              <a:latin typeface="Calibri"/>
              <a:ea typeface="Calibri"/>
              <a:cs typeface="Calibri"/>
              <a:sym typeface="Calibri"/>
            </a:endParaRPr>
          </a:p>
          <a:p>
            <a:pPr indent="0"/>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dirty="0">
                <a:solidFill>
                  <a:schemeClr val="dk1"/>
                </a:solidFill>
                <a:latin typeface="Calibri"/>
                <a:ea typeface="Calibri"/>
                <a:cs typeface="Calibri"/>
                <a:sym typeface="Calibri"/>
              </a:rPr>
              <a:t>Smart contract: </a:t>
            </a:r>
            <a:r>
              <a:rPr lang="en-GB" sz="2400" b="0" dirty="0">
                <a:solidFill>
                  <a:schemeClr val="dk1"/>
                </a:solidFill>
                <a:latin typeface="Calibri"/>
                <a:ea typeface="Calibri"/>
                <a:cs typeface="Calibri"/>
                <a:sym typeface="Calibri"/>
              </a:rPr>
              <a:t>a self-executing contract with the terms of the agreement between the two parties being directly written into lines of code. </a:t>
            </a:r>
            <a:endParaRPr sz="2400" b="0" dirty="0">
              <a:solidFill>
                <a:schemeClr val="dk1"/>
              </a:solidFill>
              <a:latin typeface="Calibri"/>
              <a:ea typeface="Calibri"/>
              <a:cs typeface="Calibri"/>
              <a:sym typeface="Calibri"/>
            </a:endParaRPr>
          </a:p>
          <a:p>
            <a:pPr indent="0"/>
            <a:endParaRPr sz="2400" b="0" dirty="0">
              <a:solidFill>
                <a:schemeClr val="dk1"/>
              </a:solidFill>
              <a:latin typeface="Calibri"/>
              <a:ea typeface="Calibri"/>
              <a:cs typeface="Calibri"/>
              <a:sym typeface="Calibri"/>
            </a:endParaRPr>
          </a:p>
          <a:p>
            <a:pPr indent="-419108">
              <a:buClr>
                <a:schemeClr val="dk1"/>
              </a:buClr>
              <a:buSzPts val="2200"/>
              <a:buChar char="●"/>
            </a:pPr>
            <a:r>
              <a:rPr lang="en-GB" sz="2400" dirty="0">
                <a:solidFill>
                  <a:schemeClr val="dk1"/>
                </a:solidFill>
                <a:latin typeface="Calibri"/>
                <a:ea typeface="Calibri"/>
                <a:cs typeface="Calibri"/>
                <a:sym typeface="Calibri"/>
              </a:rPr>
              <a:t>Greenwashing: </a:t>
            </a:r>
            <a:r>
              <a:rPr lang="en-GB" sz="2400" b="0" dirty="0">
                <a:solidFill>
                  <a:schemeClr val="dk1"/>
                </a:solidFill>
                <a:latin typeface="Calibri"/>
                <a:ea typeface="Calibri"/>
                <a:cs typeface="Calibri"/>
                <a:sym typeface="Calibri"/>
              </a:rPr>
              <a:t>the act of providing the public or investors with misleading or outright false information about the environmental impact of a company’s products or operations</a:t>
            </a:r>
            <a:r>
              <a:rPr lang="en-GB" sz="2504" b="0" dirty="0">
                <a:solidFill>
                  <a:schemeClr val="dk1"/>
                </a:solidFill>
                <a:latin typeface="Calibri"/>
                <a:ea typeface="Calibri"/>
                <a:cs typeface="Calibri"/>
                <a:sym typeface="Calibri"/>
              </a:rPr>
              <a:t>. </a:t>
            </a:r>
            <a:endParaRPr sz="2504" b="0" dirty="0">
              <a:solidFill>
                <a:schemeClr val="dk1"/>
              </a:solidFill>
              <a:latin typeface="Calibri"/>
              <a:ea typeface="Calibri"/>
              <a:cs typeface="Calibri"/>
              <a:sym typeface="Calibri"/>
            </a:endParaRPr>
          </a:p>
          <a:p>
            <a:pPr indent="0"/>
            <a:endParaRPr sz="2276" b="0" dirty="0">
              <a:solidFill>
                <a:schemeClr val="dk1"/>
              </a:solidFill>
            </a:endParaRPr>
          </a:p>
          <a:p>
            <a:pPr marL="0" indent="0"/>
            <a:endParaRPr sz="2048" b="0" dirty="0">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1404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499425-232d-46a9-a4b2-ccd4a8f006e6" xsi:nil="true"/>
    <lcf76f155ced4ddcb4097134ff3c332f xmlns="70c7cfa0-a170-42e4-a713-239d21ceefc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CD9FFBF167504091ADB0A958B57D7A" ma:contentTypeVersion="12" ma:contentTypeDescription="Create a new document." ma:contentTypeScope="" ma:versionID="038b2339ec1e182a3872d8bd088646e6">
  <xsd:schema xmlns:xsd="http://www.w3.org/2001/XMLSchema" xmlns:xs="http://www.w3.org/2001/XMLSchema" xmlns:p="http://schemas.microsoft.com/office/2006/metadata/properties" xmlns:ns2="70c7cfa0-a170-42e4-a713-239d21ceefc5" xmlns:ns3="5f499425-232d-46a9-a4b2-ccd4a8f006e6" targetNamespace="http://schemas.microsoft.com/office/2006/metadata/properties" ma:root="true" ma:fieldsID="34c7ae28dddc2e9987b29bfb0aa33bdf" ns2:_="" ns3:_="">
    <xsd:import namespace="70c7cfa0-a170-42e4-a713-239d21ceefc5"/>
    <xsd:import namespace="5f499425-232d-46a9-a4b2-ccd4a8f006e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c7cfa0-a170-42e4-a713-239d21ceef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499425-232d-46a9-a4b2-ccd4a8f006e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a5635f8-627e-48fc-93dc-0e5eac168b7e}" ma:internalName="TaxCatchAll" ma:showField="CatchAllData" ma:web="5f499425-232d-46a9-a4b2-ccd4a8f006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B99D0F-877F-4F13-A72C-A45085713A0F}">
  <ds:schemaRefs>
    <ds:schemaRef ds:uri="5f499425-232d-46a9-a4b2-ccd4a8f006e6"/>
    <ds:schemaRef ds:uri="70c7cfa0-a170-42e4-a713-239d21ceefc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C80B6D5-5FBF-40A8-B0FA-1588EF9123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c7cfa0-a170-42e4-a713-239d21ceefc5"/>
    <ds:schemaRef ds:uri="5f499425-232d-46a9-a4b2-ccd4a8f006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CFA02E-342A-4BF8-865F-93B86B4802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5567</Words>
  <Application>Microsoft Office PowerPoint</Application>
  <PresentationFormat>Custom</PresentationFormat>
  <Paragraphs>554</Paragraphs>
  <Slides>71</Slides>
  <Notes>71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Times New Roman</vt:lpstr>
      <vt:lpstr>Source Sans Pro</vt:lpstr>
      <vt:lpstr>Montserrat</vt:lpstr>
      <vt:lpstr>Calibri</vt:lpstr>
      <vt:lpstr>Arial</vt:lpstr>
      <vt:lpstr>Open Sans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Blockchain as a potential solution to many of these problems within the agrifood supply chain  Key: Blockchain as a distributed, decentralised ledger  Everyone on the Blockchain (nodes) receives an identical, synchronised copy of the information on the Blockchain Data entered into the Blockchain must be verified and validated by all participants (consensus) Data entered into the Blockchain is immutable  Let’s take a look at the kind of stakeholders and information that should be included in a Blockchain-supported agri-food supply chain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far, this module has focused primarily on how to use Blockchain technology within the agrifood sector and the potential advantages associated with this technology  However, it is also important to bear in mind that Blockchain technology also has certain limitations and disadvantages - crucially, Blockchain is not a universally applicable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Orla Casey</dc:creator>
  <cp:lastModifiedBy>Orla Casey</cp:lastModifiedBy>
  <cp:revision>419</cp:revision>
  <dcterms:created xsi:type="dcterms:W3CDTF">2021-04-30T15:12:21Z</dcterms:created>
  <dcterms:modified xsi:type="dcterms:W3CDTF">2024-05-21T12:14:11Z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2021-04-30T00:00:00Z</vt:filetime>
  </property>
  <property fmtid="{D5CDD505-2E9C-101B-9397-08002B2CF9AE}" pid="3" name="Creator">
    <vt:lpwstr>Adobe InDesign 16.1 (Macintosh)</vt:lpwstr>
  </property>
  <property fmtid="{D5CDD505-2E9C-101B-9397-08002B2CF9AE}" pid="4" name="LastSaved">
    <vt:filetime>2021-04-30T00:00:00Z</vt:filetime>
  </property>
  <property fmtid="{D5CDD505-2E9C-101B-9397-08002B2CF9AE}" pid="5" name="ContentTypeId">
    <vt:lpwstr>0x010100C8CD9FFBF167504091ADB0A958B57D7A</vt:lpwstr>
  </property>
  <property fmtid="{D5CDD505-2E9C-101B-9397-08002B2CF9AE}" pid="6" name="MediaServiceImageTags">
    <vt:lpwstr/>
  </property>
</Properties>
</file>