
<file path=[Content_Types].xml><?xml version="1.0" encoding="utf-8"?>
<Types xmlns="http://schemas.openxmlformats.org/package/2006/content-types">
  <Default Extension="docx" ContentType="application/vnd.openxmlformats-officedocument.wordprocessingml.documen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6"/>
  </p:notesMasterIdLst>
  <p:handoutMasterIdLst>
    <p:handoutMasterId r:id="rId67"/>
  </p:handoutMasterIdLst>
  <p:sldIdLst>
    <p:sldId id="4347" r:id="rId5"/>
    <p:sldId id="4306" r:id="rId6"/>
    <p:sldId id="4398" r:id="rId7"/>
    <p:sldId id="4399" r:id="rId8"/>
    <p:sldId id="4323" r:id="rId9"/>
    <p:sldId id="4371" r:id="rId10"/>
    <p:sldId id="4394" r:id="rId11"/>
    <p:sldId id="4376" r:id="rId12"/>
    <p:sldId id="4400" r:id="rId13"/>
    <p:sldId id="4363" r:id="rId14"/>
    <p:sldId id="4393" r:id="rId15"/>
    <p:sldId id="4349" r:id="rId16"/>
    <p:sldId id="4378" r:id="rId17"/>
    <p:sldId id="4383" r:id="rId18"/>
    <p:sldId id="4381" r:id="rId19"/>
    <p:sldId id="4386" r:id="rId20"/>
    <p:sldId id="4384" r:id="rId21"/>
    <p:sldId id="4385" r:id="rId22"/>
    <p:sldId id="4380" r:id="rId23"/>
    <p:sldId id="4382" r:id="rId24"/>
    <p:sldId id="4387" r:id="rId25"/>
    <p:sldId id="4377" r:id="rId26"/>
    <p:sldId id="4358" r:id="rId27"/>
    <p:sldId id="4359" r:id="rId28"/>
    <p:sldId id="4351" r:id="rId29"/>
    <p:sldId id="4338" r:id="rId30"/>
    <p:sldId id="4354" r:id="rId31"/>
    <p:sldId id="4356" r:id="rId32"/>
    <p:sldId id="4357" r:id="rId33"/>
    <p:sldId id="4355" r:id="rId34"/>
    <p:sldId id="4352" r:id="rId35"/>
    <p:sldId id="4391" r:id="rId36"/>
    <p:sldId id="4389" r:id="rId37"/>
    <p:sldId id="4390" r:id="rId38"/>
    <p:sldId id="4392" r:id="rId39"/>
    <p:sldId id="4300" r:id="rId40"/>
    <p:sldId id="4366" r:id="rId41"/>
    <p:sldId id="4367" r:id="rId42"/>
    <p:sldId id="4368" r:id="rId43"/>
    <p:sldId id="4369" r:id="rId44"/>
    <p:sldId id="4395" r:id="rId45"/>
    <p:sldId id="4374" r:id="rId46"/>
    <p:sldId id="4372" r:id="rId47"/>
    <p:sldId id="4396" r:id="rId48"/>
    <p:sldId id="4388" r:id="rId49"/>
    <p:sldId id="4379" r:id="rId50"/>
    <p:sldId id="4345" r:id="rId51"/>
    <p:sldId id="4350" r:id="rId52"/>
    <p:sldId id="4361" r:id="rId53"/>
    <p:sldId id="4362" r:id="rId54"/>
    <p:sldId id="4373" r:id="rId55"/>
    <p:sldId id="4397" r:id="rId56"/>
    <p:sldId id="4364" r:id="rId57"/>
    <p:sldId id="4365" r:id="rId58"/>
    <p:sldId id="4375" r:id="rId59"/>
    <p:sldId id="4401" r:id="rId60"/>
    <p:sldId id="4402" r:id="rId61"/>
    <p:sldId id="4403" r:id="rId62"/>
    <p:sldId id="4404" r:id="rId63"/>
    <p:sldId id="4319" r:id="rId64"/>
    <p:sldId id="426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608D"/>
    <a:srgbClr val="6A9D56"/>
    <a:srgbClr val="262626"/>
    <a:srgbClr val="ECECEC"/>
    <a:srgbClr val="F8A36A"/>
    <a:srgbClr val="8D5B98"/>
    <a:srgbClr val="00B6E6"/>
    <a:srgbClr val="009AC1"/>
    <a:srgbClr val="74659A"/>
    <a:srgbClr val="24BA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900"/>
    <p:restoredTop sz="95082"/>
  </p:normalViewPr>
  <p:slideViewPr>
    <p:cSldViewPr snapToGrid="0" snapToObjects="1">
      <p:cViewPr varScale="1">
        <p:scale>
          <a:sx n="64" d="100"/>
          <a:sy n="64" d="100"/>
        </p:scale>
        <p:origin x="14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16"/>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ka Wesbuer" userId="S::aw707065_fh-muenster.de#ext#@uniag1.onmicrosoft.com::f40c8c56-55b1-46e4-bc11-bb6580614ada" providerId="AD" clId="Web-{FD5DA27C-F4D3-4C4B-A9DF-203A1E218B41}"/>
    <pc:docChg chg="modSld">
      <pc:chgData name="Annika Wesbuer" userId="S::aw707065_fh-muenster.de#ext#@uniag1.onmicrosoft.com::f40c8c56-55b1-46e4-bc11-bb6580614ada" providerId="AD" clId="Web-{FD5DA27C-F4D3-4C4B-A9DF-203A1E218B41}" dt="2024-02-12T07:11:38.046" v="0" actId="20577"/>
      <pc:docMkLst>
        <pc:docMk/>
      </pc:docMkLst>
      <pc:sldChg chg="modSp">
        <pc:chgData name="Annika Wesbuer" userId="S::aw707065_fh-muenster.de#ext#@uniag1.onmicrosoft.com::f40c8c56-55b1-46e4-bc11-bb6580614ada" providerId="AD" clId="Web-{FD5DA27C-F4D3-4C4B-A9DF-203A1E218B41}" dt="2024-02-12T07:11:38.046" v="0" actId="20577"/>
        <pc:sldMkLst>
          <pc:docMk/>
          <pc:sldMk cId="30286005" sldId="4306"/>
        </pc:sldMkLst>
        <pc:spChg chg="mod">
          <ac:chgData name="Annika Wesbuer" userId="S::aw707065_fh-muenster.de#ext#@uniag1.onmicrosoft.com::f40c8c56-55b1-46e4-bc11-bb6580614ada" providerId="AD" clId="Web-{FD5DA27C-F4D3-4C4B-A9DF-203A1E218B41}" dt="2024-02-12T07:11:38.046" v="0" actId="20577"/>
          <ac:spMkLst>
            <pc:docMk/>
            <pc:sldMk cId="30286005" sldId="4306"/>
            <ac:spMk id="24" creationId="{5691577C-B257-3147-BB4B-29D2F40873A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5/8/2024</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1821101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56</a:t>
            </a:fld>
            <a:endParaRPr lang="en-US"/>
          </a:p>
        </p:txBody>
      </p:sp>
    </p:spTree>
    <p:extLst>
      <p:ext uri="{BB962C8B-B14F-4D97-AF65-F5344CB8AC3E}">
        <p14:creationId xmlns:p14="http://schemas.microsoft.com/office/powerpoint/2010/main" val="3276872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57</a:t>
            </a:fld>
            <a:endParaRPr lang="en-US"/>
          </a:p>
        </p:txBody>
      </p:sp>
    </p:spTree>
    <p:extLst>
      <p:ext uri="{BB962C8B-B14F-4D97-AF65-F5344CB8AC3E}">
        <p14:creationId xmlns:p14="http://schemas.microsoft.com/office/powerpoint/2010/main" val="2987526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58</a:t>
            </a:fld>
            <a:endParaRPr lang="en-US"/>
          </a:p>
        </p:txBody>
      </p:sp>
    </p:spTree>
    <p:extLst>
      <p:ext uri="{BB962C8B-B14F-4D97-AF65-F5344CB8AC3E}">
        <p14:creationId xmlns:p14="http://schemas.microsoft.com/office/powerpoint/2010/main" val="89273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59</a:t>
            </a:fld>
            <a:endParaRPr lang="en-US"/>
          </a:p>
        </p:txBody>
      </p:sp>
    </p:spTree>
    <p:extLst>
      <p:ext uri="{BB962C8B-B14F-4D97-AF65-F5344CB8AC3E}">
        <p14:creationId xmlns:p14="http://schemas.microsoft.com/office/powerpoint/2010/main" val="460464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275576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63901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27136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35593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4435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350606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0">
                <a:srgbClr val="6A9D56"/>
              </a:gs>
              <a:gs pos="60540">
                <a:srgbClr val="2D8784"/>
              </a:gs>
              <a:gs pos="100000">
                <a:srgbClr val="263D9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Blockchain for Agri Edu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1000">
                <a:srgbClr val="2D8784"/>
              </a:gs>
              <a:gs pos="100000">
                <a:srgbClr val="263D94"/>
              </a:gs>
            </a:gsLst>
            <a:lin ang="5400000" scaled="0"/>
          </a:gradFill>
          <a:ln w="3060" cap="flat">
            <a:noFill/>
            <a:prstDash val="solid"/>
            <a:miter/>
          </a:ln>
        </p:spPr>
        <p:txBody>
          <a:bodyPr rtlCol="0" anchor="ctr"/>
          <a:lstStyle/>
          <a:p>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5150436" cy="2757828"/>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262626"/>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62626"/>
          </a:solidFill>
          <a:ln w="3060" cap="flat">
            <a:noFill/>
            <a:prstDash val="solid"/>
            <a:miter/>
          </a:ln>
        </p:spPr>
        <p:txBody>
          <a:bodyPr rtlCol="0" anchor="ctr"/>
          <a:lstStyle/>
          <a:p>
            <a:endParaRPr lang="en-US"/>
          </a:p>
        </p:txBody>
      </p:sp>
      <p:grpSp>
        <p:nvGrpSpPr>
          <p:cNvPr id="2" name="Graphic 231">
            <a:extLst>
              <a:ext uri="{FF2B5EF4-FFF2-40B4-BE49-F238E27FC236}">
                <a16:creationId xmlns:a16="http://schemas.microsoft.com/office/drawing/2014/main" id="{F9A61FCD-7ABF-A2C5-8D0F-105F383B6658}"/>
              </a:ext>
            </a:extLst>
          </p:cNvPr>
          <p:cNvGrpSpPr/>
          <p:nvPr userDrawn="1"/>
        </p:nvGrpSpPr>
        <p:grpSpPr>
          <a:xfrm rot="10800000" flipH="1">
            <a:off x="10358238" y="644626"/>
            <a:ext cx="1803352" cy="2809693"/>
            <a:chOff x="12708052" y="5708395"/>
            <a:chExt cx="760809" cy="1185370"/>
          </a:xfrm>
          <a:solidFill>
            <a:schemeClr val="bg1">
              <a:alpha val="77011"/>
            </a:schemeClr>
          </a:solidFill>
        </p:grpSpPr>
        <p:sp>
          <p:nvSpPr>
            <p:cNvPr id="3" name="Freeform 2">
              <a:extLst>
                <a:ext uri="{FF2B5EF4-FFF2-40B4-BE49-F238E27FC236}">
                  <a16:creationId xmlns:a16="http://schemas.microsoft.com/office/drawing/2014/main" id="{F072C53B-E3D9-3C4A-3015-FE14997F707F}"/>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D2072F-F676-C615-D2A9-666CC081F022}"/>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E8782BC-4075-FF38-6109-0E7D712B070A}"/>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1EB0DDA-0995-5E15-2606-0B0F8AFB05DD}"/>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BFDA31-5844-B12A-3FA6-2BC31A95794D}"/>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843EB1-735D-C0A6-4C00-BF0F57932588}"/>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8411E35E-B846-40B2-9114-5685ACD56F6D}"/>
              </a:ext>
            </a:extLst>
          </p:cNvPr>
          <p:cNvSpPr txBox="1"/>
          <p:nvPr userDrawn="1"/>
        </p:nvSpPr>
        <p:spPr>
          <a:xfrm rot="16200000">
            <a:off x="10556168" y="4502514"/>
            <a:ext cx="2687307" cy="153888"/>
          </a:xfrm>
          <a:prstGeom prst="rect">
            <a:avLst/>
          </a:prstGeom>
          <a:noFill/>
        </p:spPr>
        <p:txBody>
          <a:bodyPr wrap="square" rtlCol="0">
            <a:spAutoFit/>
          </a:bodyPr>
          <a:lstStyle/>
          <a:p>
            <a:r>
              <a:rPr lang="en-US" sz="400" b="0" spc="300" dirty="0">
                <a:solidFill>
                  <a:schemeClr val="bg1"/>
                </a:solidFill>
              </a:rPr>
              <a:t>BLOCKCHAIN FOR AGRI FOOD EDU</a:t>
            </a:r>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1" y="2095553"/>
            <a:ext cx="4867011" cy="391318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rgbClr val="262626"/>
                </a:solidFill>
                <a:latin typeface="+mn-lt"/>
              </a:defRPr>
            </a:lvl1pPr>
          </a:lstStyle>
          <a:p>
            <a:pPr lvl="0"/>
            <a:r>
              <a:rPr lang="en-US" dirty="0"/>
              <a:t>Heading</a:t>
            </a:r>
          </a:p>
        </p:txBody>
      </p:sp>
      <p:grpSp>
        <p:nvGrpSpPr>
          <p:cNvPr id="3" name="Graphic 231">
            <a:extLst>
              <a:ext uri="{FF2B5EF4-FFF2-40B4-BE49-F238E27FC236}">
                <a16:creationId xmlns:a16="http://schemas.microsoft.com/office/drawing/2014/main" id="{97BCD7A9-92C6-4B4E-F88C-BD15F1BE4682}"/>
              </a:ext>
            </a:extLst>
          </p:cNvPr>
          <p:cNvGrpSpPr/>
          <p:nvPr userDrawn="1"/>
        </p:nvGrpSpPr>
        <p:grpSpPr>
          <a:xfrm flipH="1">
            <a:off x="0" y="148421"/>
            <a:ext cx="2360749" cy="3678139"/>
            <a:chOff x="12708052" y="5708395"/>
            <a:chExt cx="760809" cy="1185370"/>
          </a:xfrm>
          <a:gradFill>
            <a:gsLst>
              <a:gs pos="0">
                <a:srgbClr val="6A9D56"/>
              </a:gs>
              <a:gs pos="60540">
                <a:srgbClr val="2D8784"/>
              </a:gs>
              <a:gs pos="100000">
                <a:srgbClr val="263D94"/>
              </a:gs>
            </a:gsLst>
            <a:lin ang="5400000" scaled="0"/>
          </a:gradFill>
        </p:grpSpPr>
        <p:sp>
          <p:nvSpPr>
            <p:cNvPr id="4" name="Freeform 3">
              <a:extLst>
                <a:ext uri="{FF2B5EF4-FFF2-40B4-BE49-F238E27FC236}">
                  <a16:creationId xmlns:a16="http://schemas.microsoft.com/office/drawing/2014/main" id="{F36CF261-59A0-8031-A636-E1F55FC602CC}"/>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CA36DAD-DB7D-A1B4-87EF-E6427A0066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D5AE791-F8A3-CF91-A3C1-0C7B3B8D61CC}"/>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9803317-209A-DCB8-B45C-74ACFE60053D}"/>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77BE907-2925-E56E-6479-9F0591FF4B89}"/>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4701704-F437-4FDA-E111-3F1EF39D9E66}"/>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pic>
        <p:nvPicPr>
          <p:cNvPr id="41" name="Picture 40">
            <a:extLst>
              <a:ext uri="{FF2B5EF4-FFF2-40B4-BE49-F238E27FC236}">
                <a16:creationId xmlns:a16="http://schemas.microsoft.com/office/drawing/2014/main" id="{49EE9C43-9867-A3B5-A453-577DEFA9E5B0}"/>
              </a:ext>
            </a:extLst>
          </p:cNvPr>
          <p:cNvPicPr>
            <a:picLocks noChangeAspect="1"/>
          </p:cNvPicPr>
          <p:nvPr userDrawn="1"/>
        </p:nvPicPr>
        <p:blipFill rotWithShape="1">
          <a:blip r:embed="rId2"/>
          <a:srcRect l="-18315" t="15976" r="29196" b="11083"/>
          <a:stretch/>
        </p:blipFill>
        <p:spPr>
          <a:xfrm flipH="1">
            <a:off x="0" y="1769732"/>
            <a:ext cx="8439100" cy="5375657"/>
          </a:xfrm>
          <a:prstGeom prst="rect">
            <a:avLst/>
          </a:prstGeom>
        </p:spPr>
      </p:pic>
      <p:sp>
        <p:nvSpPr>
          <p:cNvPr id="42" name="Picture Placeholder 17">
            <a:extLst>
              <a:ext uri="{FF2B5EF4-FFF2-40B4-BE49-F238E27FC236}">
                <a16:creationId xmlns:a16="http://schemas.microsoft.com/office/drawing/2014/main" id="{21DCC8D1-31AE-882B-4FDC-BE665FDFA4C4}"/>
              </a:ext>
            </a:extLst>
          </p:cNvPr>
          <p:cNvSpPr>
            <a:spLocks noGrp="1"/>
          </p:cNvSpPr>
          <p:nvPr>
            <p:ph type="pic" sz="quarter" idx="10"/>
          </p:nvPr>
        </p:nvSpPr>
        <p:spPr>
          <a:xfrm>
            <a:off x="0" y="199682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grpSp>
        <p:nvGrpSpPr>
          <p:cNvPr id="2" name="Graphic 231">
            <a:extLst>
              <a:ext uri="{FF2B5EF4-FFF2-40B4-BE49-F238E27FC236}">
                <a16:creationId xmlns:a16="http://schemas.microsoft.com/office/drawing/2014/main" id="{07DA9E81-3F73-477C-9886-D22091BCA19A}"/>
              </a:ext>
            </a:extLst>
          </p:cNvPr>
          <p:cNvGrpSpPr/>
          <p:nvPr userDrawn="1"/>
        </p:nvGrpSpPr>
        <p:grpSpPr>
          <a:xfrm rot="10800000" flipH="1">
            <a:off x="9804365" y="0"/>
            <a:ext cx="2360749" cy="3678139"/>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4ACA2033-E239-3954-BE41-5FBF56B71F34}"/>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A1582B-C1EA-FF1F-4514-B8BC10586116}"/>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7428CD5-DEB8-A4F0-C6D3-0BE3AC2D7DF3}"/>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253FC09-D26D-EC65-AA4E-562AC753DA4C}"/>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9A9EF7C-142A-D873-3EA3-1881763B16F4}"/>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14FA1D4-BB00-D715-95F5-6FDD353D2B9D}"/>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777306"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777306" y="1104337"/>
            <a:ext cx="7178174" cy="1031625"/>
          </a:xfrm>
          <a:prstGeom prst="rect">
            <a:avLst/>
          </a:prstGeom>
        </p:spPr>
        <p:txBody>
          <a:bodyPr>
            <a:noAutofit/>
          </a:bodyPr>
          <a:lstStyle>
            <a:lvl1pPr marL="0" indent="0" algn="l">
              <a:buNone/>
              <a:defRPr sz="3600" b="1" i="0">
                <a:solidFill>
                  <a:srgbClr val="262626"/>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4" name="Freeform 133">
            <a:extLst>
              <a:ext uri="{FF2B5EF4-FFF2-40B4-BE49-F238E27FC236}">
                <a16:creationId xmlns:a16="http://schemas.microsoft.com/office/drawing/2014/main" id="{235E0D95-4783-9F46-82FE-2993AB58F1EA}"/>
              </a:ext>
            </a:extLst>
          </p:cNvPr>
          <p:cNvSpPr/>
          <p:nvPr userDrawn="1"/>
        </p:nvSpPr>
        <p:spPr>
          <a:xfrm>
            <a:off x="-31340" y="2978523"/>
            <a:ext cx="12339763" cy="280904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6000">
                <a:srgbClr val="2D8784"/>
              </a:gs>
              <a:gs pos="100000">
                <a:srgbClr val="263D94"/>
              </a:gs>
            </a:gsLst>
            <a:lin ang="0" scaled="0"/>
          </a:gradFill>
          <a:ln w="3060" cap="flat">
            <a:no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605556" y="423857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605556" y="3429000"/>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215" name="Freeform 214">
            <a:extLst>
              <a:ext uri="{FF2B5EF4-FFF2-40B4-BE49-F238E27FC236}">
                <a16:creationId xmlns:a16="http://schemas.microsoft.com/office/drawing/2014/main" id="{2E9DC95E-90D5-1FEE-3EC9-C55B9D9EA105}"/>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02C4C43-E2F3-4195-2846-B5853A3AC1B3}"/>
              </a:ext>
            </a:extLst>
          </p:cNvPr>
          <p:cNvGrpSpPr/>
          <p:nvPr userDrawn="1"/>
        </p:nvGrpSpPr>
        <p:grpSpPr>
          <a:xfrm>
            <a:off x="9842233" y="3266018"/>
            <a:ext cx="2050690" cy="2000480"/>
            <a:chOff x="10968672" y="5214269"/>
            <a:chExt cx="1344930" cy="1312000"/>
          </a:xfrm>
        </p:grpSpPr>
        <p:grpSp>
          <p:nvGrpSpPr>
            <p:cNvPr id="3" name="Graphic 47">
              <a:extLst>
                <a:ext uri="{FF2B5EF4-FFF2-40B4-BE49-F238E27FC236}">
                  <a16:creationId xmlns:a16="http://schemas.microsoft.com/office/drawing/2014/main" id="{09BEE6B4-C4B9-4C2E-0A1C-2B997F062484}"/>
                </a:ext>
              </a:extLst>
            </p:cNvPr>
            <p:cNvGrpSpPr/>
            <p:nvPr/>
          </p:nvGrpSpPr>
          <p:grpSpPr>
            <a:xfrm>
              <a:off x="11799728" y="5338043"/>
              <a:ext cx="373379" cy="317050"/>
              <a:chOff x="11799728" y="5338043"/>
              <a:chExt cx="373379" cy="317050"/>
            </a:xfrm>
            <a:solidFill>
              <a:srgbClr val="FFFFFF"/>
            </a:solidFill>
          </p:grpSpPr>
          <p:sp>
            <p:nvSpPr>
              <p:cNvPr id="228" name="Freeform 227">
                <a:extLst>
                  <a:ext uri="{FF2B5EF4-FFF2-40B4-BE49-F238E27FC236}">
                    <a16:creationId xmlns:a16="http://schemas.microsoft.com/office/drawing/2014/main" id="{0BD3CCB5-0AC7-493D-B120-66F832609189}"/>
                  </a:ext>
                </a:extLst>
              </p:cNvPr>
              <p:cNvSpPr/>
              <p:nvPr/>
            </p:nvSpPr>
            <p:spPr>
              <a:xfrm>
                <a:off x="11896645" y="5489428"/>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9 h 165666"/>
                  <a:gd name="connsiteX4" fmla="*/ 89297 w 275748"/>
                  <a:gd name="connsiteY4" fmla="*/ 0 h 165666"/>
                  <a:gd name="connsiteX5" fmla="*/ 268367 w 275748"/>
                  <a:gd name="connsiteY5" fmla="*/ 0 h 165666"/>
                  <a:gd name="connsiteX6" fmla="*/ 275035 w 275748"/>
                  <a:gd name="connsiteY6" fmla="*/ 3809 h 165666"/>
                  <a:gd name="connsiteX7" fmla="*/ 275035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3107 w 275748"/>
                  <a:gd name="connsiteY12" fmla="*/ 14282 h 165666"/>
                  <a:gd name="connsiteX13" fmla="*/ 18812 w 275748"/>
                  <a:gd name="connsiteY13" fmla="*/ 149481 h 165666"/>
                  <a:gd name="connsiteX14" fmla="*/ 180737 w 275748"/>
                  <a:gd name="connsiteY14" fmla="*/ 149481 h 165666"/>
                  <a:gd name="connsiteX15" fmla="*/ 255032 w 275748"/>
                  <a:gd name="connsiteY15" fmla="*/ 14282 h 165666"/>
                  <a:gd name="connsiteX16" fmla="*/ 93107 w 275748"/>
                  <a:gd name="connsiteY16" fmla="*/ 1428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5" y="3809"/>
                    </a:cubicBezTo>
                    <a:cubicBezTo>
                      <a:pt x="275987" y="5713"/>
                      <a:pt x="275987" y="8569"/>
                      <a:pt x="275035" y="11425"/>
                    </a:cubicBezTo>
                    <a:lnTo>
                      <a:pt x="193120" y="161858"/>
                    </a:lnTo>
                    <a:cubicBezTo>
                      <a:pt x="192167" y="164714"/>
                      <a:pt x="189310" y="165666"/>
                      <a:pt x="186452" y="165666"/>
                    </a:cubicBezTo>
                    <a:lnTo>
                      <a:pt x="7382" y="165666"/>
                    </a:lnTo>
                    <a:cubicBezTo>
                      <a:pt x="5477" y="164714"/>
                      <a:pt x="4524" y="164714"/>
                      <a:pt x="3572" y="164714"/>
                    </a:cubicBezTo>
                    <a:close/>
                    <a:moveTo>
                      <a:pt x="93107" y="14282"/>
                    </a:moveTo>
                    <a:lnTo>
                      <a:pt x="18812" y="149481"/>
                    </a:lnTo>
                    <a:lnTo>
                      <a:pt x="180737" y="149481"/>
                    </a:lnTo>
                    <a:lnTo>
                      <a:pt x="255032" y="14282"/>
                    </a:lnTo>
                    <a:lnTo>
                      <a:pt x="93107" y="14282"/>
                    </a:lnTo>
                    <a:close/>
                  </a:path>
                </a:pathLst>
              </a:custGeom>
              <a:solidFill>
                <a:srgbClr val="FFFFFF"/>
              </a:solidFill>
              <a:ln w="952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B199E997-4030-90C2-0355-13889510D123}"/>
                  </a:ext>
                </a:extLst>
              </p:cNvPr>
              <p:cNvSpPr/>
              <p:nvPr/>
            </p:nvSpPr>
            <p:spPr>
              <a:xfrm>
                <a:off x="11799728" y="5338995"/>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7097 h 316098"/>
                  <a:gd name="connsiteX13" fmla="*/ 103346 w 194310"/>
                  <a:gd name="connsiteY13" fmla="*/ 293248 h 316098"/>
                  <a:gd name="connsiteX14" fmla="*/ 177641 w 194310"/>
                  <a:gd name="connsiteY14" fmla="*/ 158049 h 316098"/>
                  <a:gd name="connsiteX15" fmla="*/ 90011 w 194310"/>
                  <a:gd name="connsiteY15" fmla="*/ 21898 h 316098"/>
                  <a:gd name="connsiteX16" fmla="*/ 15716 w 194310"/>
                  <a:gd name="connsiteY16" fmla="*/ 157097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7097"/>
                    </a:moveTo>
                    <a:lnTo>
                      <a:pt x="103346" y="293248"/>
                    </a:lnTo>
                    <a:lnTo>
                      <a:pt x="177641" y="158049"/>
                    </a:lnTo>
                    <a:lnTo>
                      <a:pt x="90011" y="21898"/>
                    </a:lnTo>
                    <a:lnTo>
                      <a:pt x="15716" y="157097"/>
                    </a:lnTo>
                    <a:close/>
                  </a:path>
                </a:pathLst>
              </a:custGeom>
              <a:solidFill>
                <a:srgbClr val="FFFFFF"/>
              </a:solidFill>
              <a:ln w="952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3AC3CAA1-5763-50B0-EBEC-C7059CB8207F}"/>
                  </a:ext>
                </a:extLst>
              </p:cNvPr>
              <p:cNvSpPr/>
              <p:nvPr/>
            </p:nvSpPr>
            <p:spPr>
              <a:xfrm>
                <a:off x="11881643" y="5338043"/>
                <a:ext cx="291464" cy="165666"/>
              </a:xfrm>
              <a:custGeom>
                <a:avLst/>
                <a:gdLst>
                  <a:gd name="connsiteX0" fmla="*/ 100489 w 291464"/>
                  <a:gd name="connsiteY0" fmla="*/ 164714 h 165666"/>
                  <a:gd name="connsiteX1" fmla="*/ 97631 w 291464"/>
                  <a:gd name="connsiteY1" fmla="*/ 161858 h 165666"/>
                  <a:gd name="connsiteX2" fmla="*/ 1429 w 291464"/>
                  <a:gd name="connsiteY2" fmla="*/ 11425 h 165666"/>
                  <a:gd name="connsiteX3" fmla="*/ 1429 w 291464"/>
                  <a:gd name="connsiteY3" fmla="*/ 3808 h 165666"/>
                  <a:gd name="connsiteX4" fmla="*/ 8096 w 291464"/>
                  <a:gd name="connsiteY4" fmla="*/ 0 h 165666"/>
                  <a:gd name="connsiteX5" fmla="*/ 187166 w 291464"/>
                  <a:gd name="connsiteY5" fmla="*/ 0 h 165666"/>
                  <a:gd name="connsiteX6" fmla="*/ 193834 w 291464"/>
                  <a:gd name="connsiteY6" fmla="*/ 3808 h 165666"/>
                  <a:gd name="connsiteX7" fmla="*/ 290036 w 291464"/>
                  <a:gd name="connsiteY7" fmla="*/ 154241 h 165666"/>
                  <a:gd name="connsiteX8" fmla="*/ 290036 w 291464"/>
                  <a:gd name="connsiteY8" fmla="*/ 161858 h 165666"/>
                  <a:gd name="connsiteX9" fmla="*/ 283369 w 291464"/>
                  <a:gd name="connsiteY9" fmla="*/ 165666 h 165666"/>
                  <a:gd name="connsiteX10" fmla="*/ 104299 w 291464"/>
                  <a:gd name="connsiteY10" fmla="*/ 165666 h 165666"/>
                  <a:gd name="connsiteX11" fmla="*/ 100489 w 291464"/>
                  <a:gd name="connsiteY11" fmla="*/ 164714 h 165666"/>
                  <a:gd name="connsiteX12" fmla="*/ 21431 w 291464"/>
                  <a:gd name="connsiteY12" fmla="*/ 16186 h 165666"/>
                  <a:gd name="connsiteX13" fmla="*/ 108109 w 291464"/>
                  <a:gd name="connsiteY13" fmla="*/ 151385 h 165666"/>
                  <a:gd name="connsiteX14" fmla="*/ 269081 w 291464"/>
                  <a:gd name="connsiteY14" fmla="*/ 151385 h 165666"/>
                  <a:gd name="connsiteX15" fmla="*/ 182404 w 291464"/>
                  <a:gd name="connsiteY15" fmla="*/ 16186 h 165666"/>
                  <a:gd name="connsiteX16" fmla="*/ 21431 w 291464"/>
                  <a:gd name="connsiteY16" fmla="*/ 16186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4"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2394" y="165666"/>
                      <a:pt x="101441" y="165666"/>
                      <a:pt x="100489" y="164714"/>
                    </a:cubicBezTo>
                    <a:close/>
                    <a:moveTo>
                      <a:pt x="21431" y="16186"/>
                    </a:moveTo>
                    <a:lnTo>
                      <a:pt x="108109" y="151385"/>
                    </a:lnTo>
                    <a:lnTo>
                      <a:pt x="269081" y="151385"/>
                    </a:lnTo>
                    <a:lnTo>
                      <a:pt x="182404" y="16186"/>
                    </a:lnTo>
                    <a:lnTo>
                      <a:pt x="21431" y="16186"/>
                    </a:lnTo>
                    <a:close/>
                  </a:path>
                </a:pathLst>
              </a:custGeom>
              <a:solidFill>
                <a:srgbClr val="FFFFFF"/>
              </a:solidFill>
              <a:ln w="9525" cap="flat">
                <a:noFill/>
                <a:prstDash val="solid"/>
                <a:miter/>
              </a:ln>
            </p:spPr>
            <p:txBody>
              <a:bodyPr rtlCol="0" anchor="ctr"/>
              <a:lstStyle/>
              <a:p>
                <a:endParaRPr lang="en-US"/>
              </a:p>
            </p:txBody>
          </p:sp>
        </p:grpSp>
        <p:grpSp>
          <p:nvGrpSpPr>
            <p:cNvPr id="4" name="Graphic 47">
              <a:extLst>
                <a:ext uri="{FF2B5EF4-FFF2-40B4-BE49-F238E27FC236}">
                  <a16:creationId xmlns:a16="http://schemas.microsoft.com/office/drawing/2014/main" id="{516AF814-7743-E57C-8BDE-4E7053F163E4}"/>
                </a:ext>
              </a:extLst>
            </p:cNvPr>
            <p:cNvGrpSpPr/>
            <p:nvPr/>
          </p:nvGrpSpPr>
          <p:grpSpPr>
            <a:xfrm>
              <a:off x="11553031" y="5790293"/>
              <a:ext cx="373379" cy="316098"/>
              <a:chOff x="11553031" y="5790293"/>
              <a:chExt cx="373379" cy="316098"/>
            </a:xfrm>
            <a:solidFill>
              <a:srgbClr val="FFFFFF"/>
            </a:solidFill>
          </p:grpSpPr>
          <p:sp>
            <p:nvSpPr>
              <p:cNvPr id="225" name="Freeform 224">
                <a:extLst>
                  <a:ext uri="{FF2B5EF4-FFF2-40B4-BE49-F238E27FC236}">
                    <a16:creationId xmlns:a16="http://schemas.microsoft.com/office/drawing/2014/main" id="{04A8BF0D-C753-7EBB-4B83-FC1E06A7882D}"/>
                  </a:ext>
                </a:extLst>
              </p:cNvPr>
              <p:cNvSpPr/>
              <p:nvPr/>
            </p:nvSpPr>
            <p:spPr>
              <a:xfrm>
                <a:off x="11649948" y="5940725"/>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8 h 165666"/>
                  <a:gd name="connsiteX4" fmla="*/ 89297 w 275748"/>
                  <a:gd name="connsiteY4" fmla="*/ 0 h 165666"/>
                  <a:gd name="connsiteX5" fmla="*/ 268367 w 275748"/>
                  <a:gd name="connsiteY5" fmla="*/ 0 h 165666"/>
                  <a:gd name="connsiteX6" fmla="*/ 275034 w 275748"/>
                  <a:gd name="connsiteY6" fmla="*/ 3808 h 165666"/>
                  <a:gd name="connsiteX7" fmla="*/ 275034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4059 w 275748"/>
                  <a:gd name="connsiteY12" fmla="*/ 15234 h 165666"/>
                  <a:gd name="connsiteX13" fmla="*/ 19764 w 275748"/>
                  <a:gd name="connsiteY13" fmla="*/ 150433 h 165666"/>
                  <a:gd name="connsiteX14" fmla="*/ 181689 w 275748"/>
                  <a:gd name="connsiteY14" fmla="*/ 150433 h 165666"/>
                  <a:gd name="connsiteX15" fmla="*/ 255984 w 275748"/>
                  <a:gd name="connsiteY15" fmla="*/ 15234 h 165666"/>
                  <a:gd name="connsiteX16" fmla="*/ 94059 w 275748"/>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20" y="161858"/>
                    </a:lnTo>
                    <a:cubicBezTo>
                      <a:pt x="192167" y="164714"/>
                      <a:pt x="189309" y="165666"/>
                      <a:pt x="186452" y="165666"/>
                    </a:cubicBezTo>
                    <a:lnTo>
                      <a:pt x="7382" y="165666"/>
                    </a:lnTo>
                    <a:cubicBezTo>
                      <a:pt x="6429"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w="9525"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17495326-8C12-78A6-81F2-2905A731EA34}"/>
                  </a:ext>
                </a:extLst>
              </p:cNvPr>
              <p:cNvSpPr/>
              <p:nvPr/>
            </p:nvSpPr>
            <p:spPr>
              <a:xfrm>
                <a:off x="11553031" y="5790293"/>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6669 w 194310"/>
                  <a:gd name="connsiteY12" fmla="*/ 158049 h 316098"/>
                  <a:gd name="connsiteX13" fmla="*/ 104299 w 194310"/>
                  <a:gd name="connsiteY13" fmla="*/ 294200 h 316098"/>
                  <a:gd name="connsiteX14" fmla="*/ 178594 w 194310"/>
                  <a:gd name="connsiteY14" fmla="*/ 159001 h 316098"/>
                  <a:gd name="connsiteX15" fmla="*/ 90964 w 194310"/>
                  <a:gd name="connsiteY15" fmla="*/ 22850 h 316098"/>
                  <a:gd name="connsiteX16" fmla="*/ 16669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0"/>
                    </a:lnTo>
                    <a:lnTo>
                      <a:pt x="16669" y="158049"/>
                    </a:lnTo>
                    <a:close/>
                  </a:path>
                </a:pathLst>
              </a:custGeom>
              <a:solidFill>
                <a:srgbClr val="FFFFFF"/>
              </a:solidFill>
              <a:ln w="952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828DF4CA-4590-89B5-03E9-86C8A3BBA0C1}"/>
                  </a:ext>
                </a:extLst>
              </p:cNvPr>
              <p:cNvSpPr/>
              <p:nvPr/>
            </p:nvSpPr>
            <p:spPr>
              <a:xfrm>
                <a:off x="11634946" y="5790293"/>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2394"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grpSp>
          <p:nvGrpSpPr>
            <p:cNvPr id="5" name="Graphic 47">
              <a:extLst>
                <a:ext uri="{FF2B5EF4-FFF2-40B4-BE49-F238E27FC236}">
                  <a16:creationId xmlns:a16="http://schemas.microsoft.com/office/drawing/2014/main" id="{96783D1D-1D50-AA3E-320C-9F38D365D4A3}"/>
                </a:ext>
              </a:extLst>
            </p:cNvPr>
            <p:cNvGrpSpPr/>
            <p:nvPr/>
          </p:nvGrpSpPr>
          <p:grpSpPr>
            <a:xfrm>
              <a:off x="12091193" y="5786484"/>
              <a:ext cx="221456" cy="316098"/>
              <a:chOff x="12091193" y="5786484"/>
              <a:chExt cx="221456" cy="316098"/>
            </a:xfrm>
            <a:solidFill>
              <a:srgbClr val="FFFFFF"/>
            </a:solidFill>
          </p:grpSpPr>
          <p:sp>
            <p:nvSpPr>
              <p:cNvPr id="222" name="Freeform 221">
                <a:extLst>
                  <a:ext uri="{FF2B5EF4-FFF2-40B4-BE49-F238E27FC236}">
                    <a16:creationId xmlns:a16="http://schemas.microsoft.com/office/drawing/2014/main" id="{8BE78026-46FD-6C9E-C392-A0F1386D0184}"/>
                  </a:ext>
                </a:extLst>
              </p:cNvPr>
              <p:cNvSpPr/>
              <p:nvPr/>
            </p:nvSpPr>
            <p:spPr>
              <a:xfrm>
                <a:off x="12091193" y="5786484"/>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8049 h 316098"/>
                  <a:gd name="connsiteX13" fmla="*/ 103346 w 194310"/>
                  <a:gd name="connsiteY13" fmla="*/ 294200 h 316098"/>
                  <a:gd name="connsiteX14" fmla="*/ 177641 w 194310"/>
                  <a:gd name="connsiteY14" fmla="*/ 159001 h 316098"/>
                  <a:gd name="connsiteX15" fmla="*/ 90011 w 194310"/>
                  <a:gd name="connsiteY15" fmla="*/ 22850 h 316098"/>
                  <a:gd name="connsiteX16" fmla="*/ 15716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8049"/>
                    </a:moveTo>
                    <a:lnTo>
                      <a:pt x="103346" y="294200"/>
                    </a:lnTo>
                    <a:lnTo>
                      <a:pt x="177641" y="159001"/>
                    </a:lnTo>
                    <a:lnTo>
                      <a:pt x="90011" y="22850"/>
                    </a:lnTo>
                    <a:lnTo>
                      <a:pt x="15716" y="158049"/>
                    </a:lnTo>
                    <a:close/>
                  </a:path>
                </a:pathLst>
              </a:custGeom>
              <a:solidFill>
                <a:srgbClr val="FFFFFF"/>
              </a:solidFill>
              <a:ln w="952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1666D474-909F-3D85-4A06-CE3764D1122F}"/>
                  </a:ext>
                </a:extLst>
              </p:cNvPr>
              <p:cNvSpPr/>
              <p:nvPr/>
            </p:nvSpPr>
            <p:spPr>
              <a:xfrm>
                <a:off x="12187158" y="5936917"/>
                <a:ext cx="125491" cy="165666"/>
              </a:xfrm>
              <a:custGeom>
                <a:avLst/>
                <a:gdLst>
                  <a:gd name="connsiteX0" fmla="*/ 125492 w 125491"/>
                  <a:gd name="connsiteY0" fmla="*/ 150433 h 165666"/>
                  <a:gd name="connsiteX1" fmla="*/ 19764 w 125491"/>
                  <a:gd name="connsiteY1" fmla="*/ 150433 h 165666"/>
                  <a:gd name="connsiteX2" fmla="*/ 94060 w 125491"/>
                  <a:gd name="connsiteY2" fmla="*/ 15234 h 165666"/>
                  <a:gd name="connsiteX3" fmla="*/ 125492 w 125491"/>
                  <a:gd name="connsiteY3" fmla="*/ 15234 h 165666"/>
                  <a:gd name="connsiteX4" fmla="*/ 125492 w 125491"/>
                  <a:gd name="connsiteY4" fmla="*/ 0 h 165666"/>
                  <a:gd name="connsiteX5" fmla="*/ 89297 w 125491"/>
                  <a:gd name="connsiteY5" fmla="*/ 0 h 165666"/>
                  <a:gd name="connsiteX6" fmla="*/ 82629 w 125491"/>
                  <a:gd name="connsiteY6" fmla="*/ 3809 h 165666"/>
                  <a:gd name="connsiteX7" fmla="*/ 714 w 125491"/>
                  <a:gd name="connsiteY7" fmla="*/ 154241 h 165666"/>
                  <a:gd name="connsiteX8" fmla="*/ 714 w 125491"/>
                  <a:gd name="connsiteY8" fmla="*/ 161858 h 165666"/>
                  <a:gd name="connsiteX9" fmla="*/ 3572 w 125491"/>
                  <a:gd name="connsiteY9" fmla="*/ 164714 h 165666"/>
                  <a:gd name="connsiteX10" fmla="*/ 7382 w 125491"/>
                  <a:gd name="connsiteY10" fmla="*/ 165666 h 165666"/>
                  <a:gd name="connsiteX11" fmla="*/ 125492 w 125491"/>
                  <a:gd name="connsiteY11" fmla="*/ 165666 h 165666"/>
                  <a:gd name="connsiteX12" fmla="*/ 125492 w 125491"/>
                  <a:gd name="connsiteY12" fmla="*/ 150433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91" h="165666">
                    <a:moveTo>
                      <a:pt x="125492" y="150433"/>
                    </a:moveTo>
                    <a:lnTo>
                      <a:pt x="19764" y="150433"/>
                    </a:lnTo>
                    <a:lnTo>
                      <a:pt x="94060" y="15234"/>
                    </a:lnTo>
                    <a:lnTo>
                      <a:pt x="125492" y="15234"/>
                    </a:lnTo>
                    <a:lnTo>
                      <a:pt x="125492" y="0"/>
                    </a:lnTo>
                    <a:lnTo>
                      <a:pt x="89297" y="0"/>
                    </a:lnTo>
                    <a:cubicBezTo>
                      <a:pt x="86439" y="0"/>
                      <a:pt x="83582" y="1904"/>
                      <a:pt x="82629" y="3809"/>
                    </a:cubicBezTo>
                    <a:lnTo>
                      <a:pt x="714" y="154241"/>
                    </a:lnTo>
                    <a:cubicBezTo>
                      <a:pt x="-238" y="156145"/>
                      <a:pt x="-238" y="159002"/>
                      <a:pt x="714" y="161858"/>
                    </a:cubicBezTo>
                    <a:cubicBezTo>
                      <a:pt x="1667" y="162810"/>
                      <a:pt x="2620" y="163762"/>
                      <a:pt x="3572" y="164714"/>
                    </a:cubicBezTo>
                    <a:cubicBezTo>
                      <a:pt x="4524" y="165666"/>
                      <a:pt x="5477" y="165666"/>
                      <a:pt x="7382" y="165666"/>
                    </a:cubicBezTo>
                    <a:lnTo>
                      <a:pt x="125492" y="165666"/>
                    </a:lnTo>
                    <a:lnTo>
                      <a:pt x="125492" y="150433"/>
                    </a:lnTo>
                    <a:close/>
                  </a:path>
                </a:pathLst>
              </a:custGeom>
              <a:solidFill>
                <a:srgbClr val="FFFFFF"/>
              </a:solidFill>
              <a:ln w="952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4E5B8810-B3FD-928D-E60C-6E4C2F7C98F5}"/>
                  </a:ext>
                </a:extLst>
              </p:cNvPr>
              <p:cNvSpPr/>
              <p:nvPr/>
            </p:nvSpPr>
            <p:spPr>
              <a:xfrm>
                <a:off x="12172870" y="5786484"/>
                <a:ext cx="139779" cy="165666"/>
              </a:xfrm>
              <a:custGeom>
                <a:avLst/>
                <a:gdLst>
                  <a:gd name="connsiteX0" fmla="*/ 139779 w 139779"/>
                  <a:gd name="connsiteY0" fmla="*/ 150432 h 165666"/>
                  <a:gd name="connsiteX1" fmla="*/ 107395 w 139779"/>
                  <a:gd name="connsiteY1" fmla="*/ 150432 h 165666"/>
                  <a:gd name="connsiteX2" fmla="*/ 20717 w 139779"/>
                  <a:gd name="connsiteY2" fmla="*/ 15234 h 165666"/>
                  <a:gd name="connsiteX3" fmla="*/ 139779 w 139779"/>
                  <a:gd name="connsiteY3" fmla="*/ 15234 h 165666"/>
                  <a:gd name="connsiteX4" fmla="*/ 139779 w 139779"/>
                  <a:gd name="connsiteY4" fmla="*/ 0 h 165666"/>
                  <a:gd name="connsiteX5" fmla="*/ 7382 w 139779"/>
                  <a:gd name="connsiteY5" fmla="*/ 0 h 165666"/>
                  <a:gd name="connsiteX6" fmla="*/ 714 w 139779"/>
                  <a:gd name="connsiteY6" fmla="*/ 3808 h 165666"/>
                  <a:gd name="connsiteX7" fmla="*/ 714 w 139779"/>
                  <a:gd name="connsiteY7" fmla="*/ 11425 h 165666"/>
                  <a:gd name="connsiteX8" fmla="*/ 96917 w 139779"/>
                  <a:gd name="connsiteY8" fmla="*/ 161858 h 165666"/>
                  <a:gd name="connsiteX9" fmla="*/ 99774 w 139779"/>
                  <a:gd name="connsiteY9" fmla="*/ 164714 h 165666"/>
                  <a:gd name="connsiteX10" fmla="*/ 103585 w 139779"/>
                  <a:gd name="connsiteY10" fmla="*/ 165666 h 165666"/>
                  <a:gd name="connsiteX11" fmla="*/ 139779 w 139779"/>
                  <a:gd name="connsiteY11" fmla="*/ 165666 h 165666"/>
                  <a:gd name="connsiteX12" fmla="*/ 139779 w 139779"/>
                  <a:gd name="connsiteY12" fmla="*/ 15043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79" h="165666">
                    <a:moveTo>
                      <a:pt x="139779" y="150432"/>
                    </a:moveTo>
                    <a:lnTo>
                      <a:pt x="107395" y="150432"/>
                    </a:lnTo>
                    <a:lnTo>
                      <a:pt x="20717" y="15234"/>
                    </a:lnTo>
                    <a:lnTo>
                      <a:pt x="139779" y="15234"/>
                    </a:lnTo>
                    <a:lnTo>
                      <a:pt x="139779" y="0"/>
                    </a:lnTo>
                    <a:lnTo>
                      <a:pt x="7382" y="0"/>
                    </a:lnTo>
                    <a:cubicBezTo>
                      <a:pt x="4524" y="0"/>
                      <a:pt x="1667" y="1904"/>
                      <a:pt x="714" y="3808"/>
                    </a:cubicBezTo>
                    <a:cubicBezTo>
                      <a:pt x="-238" y="6665"/>
                      <a:pt x="-238" y="9521"/>
                      <a:pt x="714" y="11425"/>
                    </a:cubicBezTo>
                    <a:lnTo>
                      <a:pt x="96917" y="161858"/>
                    </a:lnTo>
                    <a:cubicBezTo>
                      <a:pt x="97870" y="162810"/>
                      <a:pt x="98822" y="163762"/>
                      <a:pt x="99774" y="164714"/>
                    </a:cubicBezTo>
                    <a:cubicBezTo>
                      <a:pt x="100727" y="165666"/>
                      <a:pt x="101679" y="165666"/>
                      <a:pt x="103585" y="165666"/>
                    </a:cubicBezTo>
                    <a:lnTo>
                      <a:pt x="139779" y="165666"/>
                    </a:lnTo>
                    <a:lnTo>
                      <a:pt x="139779" y="150432"/>
                    </a:lnTo>
                    <a:close/>
                  </a:path>
                </a:pathLst>
              </a:custGeom>
              <a:solidFill>
                <a:srgbClr val="FFFFFF"/>
              </a:solidFill>
              <a:ln w="9525" cap="flat">
                <a:noFill/>
                <a:prstDash val="solid"/>
                <a:miter/>
              </a:ln>
            </p:spPr>
            <p:txBody>
              <a:bodyPr rtlCol="0" anchor="ctr"/>
              <a:lstStyle/>
              <a:p>
                <a:endParaRPr lang="en-US"/>
              </a:p>
            </p:txBody>
          </p:sp>
        </p:grpSp>
        <p:grpSp>
          <p:nvGrpSpPr>
            <p:cNvPr id="6" name="Graphic 47">
              <a:extLst>
                <a:ext uri="{FF2B5EF4-FFF2-40B4-BE49-F238E27FC236}">
                  <a16:creationId xmlns:a16="http://schemas.microsoft.com/office/drawing/2014/main" id="{977CC410-B062-B3FB-6AA3-9F100AD5BE6B}"/>
                </a:ext>
              </a:extLst>
            </p:cNvPr>
            <p:cNvGrpSpPr/>
            <p:nvPr/>
          </p:nvGrpSpPr>
          <p:grpSpPr>
            <a:xfrm>
              <a:off x="11846163" y="6237782"/>
              <a:ext cx="371713" cy="288487"/>
              <a:chOff x="11846163" y="6237782"/>
              <a:chExt cx="371713" cy="288487"/>
            </a:xfrm>
            <a:solidFill>
              <a:srgbClr val="FFFFFF"/>
            </a:solidFill>
          </p:grpSpPr>
          <p:sp>
            <p:nvSpPr>
              <p:cNvPr id="219" name="Freeform 218">
                <a:extLst>
                  <a:ext uri="{FF2B5EF4-FFF2-40B4-BE49-F238E27FC236}">
                    <a16:creationId xmlns:a16="http://schemas.microsoft.com/office/drawing/2014/main" id="{044B5138-AA96-8852-5C07-781AAD3BA65E}"/>
                  </a:ext>
                </a:extLst>
              </p:cNvPr>
              <p:cNvSpPr/>
              <p:nvPr/>
            </p:nvSpPr>
            <p:spPr>
              <a:xfrm>
                <a:off x="11846163" y="6238734"/>
                <a:ext cx="192881" cy="287535"/>
              </a:xfrm>
              <a:custGeom>
                <a:avLst/>
                <a:gdLst>
                  <a:gd name="connsiteX0" fmla="*/ 79772 w 192881"/>
                  <a:gd name="connsiteY0" fmla="*/ 286583 h 287535"/>
                  <a:gd name="connsiteX1" fmla="*/ 97869 w 192881"/>
                  <a:gd name="connsiteY1" fmla="*/ 286583 h 287535"/>
                  <a:gd name="connsiteX2" fmla="*/ 15002 w 192881"/>
                  <a:gd name="connsiteY2" fmla="*/ 157097 h 287535"/>
                  <a:gd name="connsiteX3" fmla="*/ 89297 w 192881"/>
                  <a:gd name="connsiteY3" fmla="*/ 21898 h 287535"/>
                  <a:gd name="connsiteX4" fmla="*/ 176927 w 192881"/>
                  <a:gd name="connsiteY4" fmla="*/ 158049 h 287535"/>
                  <a:gd name="connsiteX5" fmla="*/ 106442 w 192881"/>
                  <a:gd name="connsiteY5" fmla="*/ 287536 h 287535"/>
                  <a:gd name="connsiteX6" fmla="*/ 123587 w 192881"/>
                  <a:gd name="connsiteY6" fmla="*/ 287536 h 287535"/>
                  <a:gd name="connsiteX7" fmla="*/ 192167 w 192881"/>
                  <a:gd name="connsiteY7" fmla="*/ 161858 h 287535"/>
                  <a:gd name="connsiteX8" fmla="*/ 192167 w 192881"/>
                  <a:gd name="connsiteY8" fmla="*/ 154241 h 287535"/>
                  <a:gd name="connsiteX9" fmla="*/ 95964 w 192881"/>
                  <a:gd name="connsiteY9" fmla="*/ 3808 h 287535"/>
                  <a:gd name="connsiteX10" fmla="*/ 89297 w 192881"/>
                  <a:gd name="connsiteY10" fmla="*/ 0 h 287535"/>
                  <a:gd name="connsiteX11" fmla="*/ 82629 w 192881"/>
                  <a:gd name="connsiteY11" fmla="*/ 3808 h 287535"/>
                  <a:gd name="connsiteX12" fmla="*/ 714 w 192881"/>
                  <a:gd name="connsiteY12" fmla="*/ 154241 h 287535"/>
                  <a:gd name="connsiteX13" fmla="*/ 714 w 192881"/>
                  <a:gd name="connsiteY13" fmla="*/ 161858 h 287535"/>
                  <a:gd name="connsiteX14" fmla="*/ 79772 w 192881"/>
                  <a:gd name="connsiteY14" fmla="*/ 286583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287535">
                    <a:moveTo>
                      <a:pt x="79772" y="286583"/>
                    </a:moveTo>
                    <a:lnTo>
                      <a:pt x="97869" y="286583"/>
                    </a:lnTo>
                    <a:lnTo>
                      <a:pt x="15002" y="157097"/>
                    </a:lnTo>
                    <a:lnTo>
                      <a:pt x="89297" y="21898"/>
                    </a:lnTo>
                    <a:lnTo>
                      <a:pt x="176927" y="158049"/>
                    </a:lnTo>
                    <a:lnTo>
                      <a:pt x="106442" y="287536"/>
                    </a:lnTo>
                    <a:lnTo>
                      <a:pt x="123587" y="287536"/>
                    </a:lnTo>
                    <a:lnTo>
                      <a:pt x="192167" y="161858"/>
                    </a:lnTo>
                    <a:cubicBezTo>
                      <a:pt x="193119" y="159001"/>
                      <a:pt x="193119" y="156145"/>
                      <a:pt x="192167" y="154241"/>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79772" y="286583"/>
                    </a:lnTo>
                    <a:close/>
                  </a:path>
                </a:pathLst>
              </a:custGeom>
              <a:solidFill>
                <a:srgbClr val="FFFFFF"/>
              </a:solidFill>
              <a:ln w="952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EC5E0CCA-E530-27C9-108F-B407E697697A}"/>
                  </a:ext>
                </a:extLst>
              </p:cNvPr>
              <p:cNvSpPr/>
              <p:nvPr/>
            </p:nvSpPr>
            <p:spPr>
              <a:xfrm>
                <a:off x="11951652" y="6388214"/>
                <a:ext cx="265509" cy="137103"/>
              </a:xfrm>
              <a:custGeom>
                <a:avLst/>
                <a:gdLst>
                  <a:gd name="connsiteX0" fmla="*/ 17145 w 265509"/>
                  <a:gd name="connsiteY0" fmla="*/ 137103 h 137103"/>
                  <a:gd name="connsiteX1" fmla="*/ 83820 w 265509"/>
                  <a:gd name="connsiteY1" fmla="*/ 15234 h 137103"/>
                  <a:gd name="connsiteX2" fmla="*/ 245745 w 265509"/>
                  <a:gd name="connsiteY2" fmla="*/ 15234 h 137103"/>
                  <a:gd name="connsiteX3" fmla="*/ 179070 w 265509"/>
                  <a:gd name="connsiteY3" fmla="*/ 137103 h 137103"/>
                  <a:gd name="connsiteX4" fmla="*/ 196215 w 265509"/>
                  <a:gd name="connsiteY4" fmla="*/ 137103 h 137103"/>
                  <a:gd name="connsiteX5" fmla="*/ 264795 w 265509"/>
                  <a:gd name="connsiteY5" fmla="*/ 11425 h 137103"/>
                  <a:gd name="connsiteX6" fmla="*/ 264795 w 265509"/>
                  <a:gd name="connsiteY6" fmla="*/ 3808 h 137103"/>
                  <a:gd name="connsiteX7" fmla="*/ 258128 w 265509"/>
                  <a:gd name="connsiteY7" fmla="*/ 0 h 137103"/>
                  <a:gd name="connsiteX8" fmla="*/ 79057 w 265509"/>
                  <a:gd name="connsiteY8" fmla="*/ 0 h 137103"/>
                  <a:gd name="connsiteX9" fmla="*/ 72390 w 265509"/>
                  <a:gd name="connsiteY9" fmla="*/ 3808 h 137103"/>
                  <a:gd name="connsiteX10" fmla="*/ 0 w 265509"/>
                  <a:gd name="connsiteY10" fmla="*/ 137103 h 137103"/>
                  <a:gd name="connsiteX11" fmla="*/ 17145 w 265509"/>
                  <a:gd name="connsiteY11" fmla="*/ 137103 h 1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509" h="137103">
                    <a:moveTo>
                      <a:pt x="17145" y="137103"/>
                    </a:moveTo>
                    <a:lnTo>
                      <a:pt x="83820" y="15234"/>
                    </a:lnTo>
                    <a:lnTo>
                      <a:pt x="245745" y="15234"/>
                    </a:lnTo>
                    <a:lnTo>
                      <a:pt x="179070" y="137103"/>
                    </a:lnTo>
                    <a:lnTo>
                      <a:pt x="196215" y="137103"/>
                    </a:lnTo>
                    <a:lnTo>
                      <a:pt x="264795" y="11425"/>
                    </a:lnTo>
                    <a:cubicBezTo>
                      <a:pt x="265747" y="9521"/>
                      <a:pt x="265747" y="6665"/>
                      <a:pt x="264795" y="3808"/>
                    </a:cubicBezTo>
                    <a:cubicBezTo>
                      <a:pt x="263842" y="1904"/>
                      <a:pt x="260985" y="0"/>
                      <a:pt x="258128" y="0"/>
                    </a:cubicBezTo>
                    <a:lnTo>
                      <a:pt x="79057" y="0"/>
                    </a:lnTo>
                    <a:cubicBezTo>
                      <a:pt x="76200" y="0"/>
                      <a:pt x="73342" y="1904"/>
                      <a:pt x="72390" y="3808"/>
                    </a:cubicBezTo>
                    <a:lnTo>
                      <a:pt x="0" y="137103"/>
                    </a:lnTo>
                    <a:lnTo>
                      <a:pt x="17145" y="137103"/>
                    </a:lnTo>
                    <a:close/>
                  </a:path>
                </a:pathLst>
              </a:custGeom>
              <a:solidFill>
                <a:srgbClr val="FFFFFF"/>
              </a:solidFill>
              <a:ln w="952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72BBB498-4F7F-E97B-F767-7A691D44B6C5}"/>
                  </a:ext>
                </a:extLst>
              </p:cNvPr>
              <p:cNvSpPr/>
              <p:nvPr/>
            </p:nvSpPr>
            <p:spPr>
              <a:xfrm>
                <a:off x="11926411" y="6237782"/>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3382BA1D-430B-954F-EA86-27E19C6803D0}"/>
                </a:ext>
              </a:extLst>
            </p:cNvPr>
            <p:cNvSpPr/>
            <p:nvPr/>
          </p:nvSpPr>
          <p:spPr>
            <a:xfrm>
              <a:off x="12064047" y="6116118"/>
              <a:ext cx="122667" cy="209052"/>
            </a:xfrm>
            <a:custGeom>
              <a:avLst/>
              <a:gdLst>
                <a:gd name="connsiteX0" fmla="*/ 118110 w 122667"/>
                <a:gd name="connsiteY0" fmla="*/ 747 h 209052"/>
                <a:gd name="connsiteX1" fmla="*/ 121920 w 122667"/>
                <a:gd name="connsiteY1" fmla="*/ 12172 h 209052"/>
                <a:gd name="connsiteX2" fmla="*/ 16193 w 122667"/>
                <a:gd name="connsiteY2" fmla="*/ 204497 h 209052"/>
                <a:gd name="connsiteX3" fmla="*/ 4763 w 122667"/>
                <a:gd name="connsiteY3" fmla="*/ 208306 h 209052"/>
                <a:gd name="connsiteX4" fmla="*/ 4763 w 122667"/>
                <a:gd name="connsiteY4" fmla="*/ 208306 h 209052"/>
                <a:gd name="connsiteX5" fmla="*/ 0 w 122667"/>
                <a:gd name="connsiteY5" fmla="*/ 200689 h 209052"/>
                <a:gd name="connsiteX6" fmla="*/ 953 w 122667"/>
                <a:gd name="connsiteY6" fmla="*/ 196880 h 209052"/>
                <a:gd name="connsiteX7" fmla="*/ 106680 w 122667"/>
                <a:gd name="connsiteY7" fmla="*/ 4555 h 209052"/>
                <a:gd name="connsiteX8" fmla="*/ 118110 w 122667"/>
                <a:gd name="connsiteY8" fmla="*/ 747 h 209052"/>
                <a:gd name="connsiteX9" fmla="*/ 118110 w 122667"/>
                <a:gd name="connsiteY9" fmla="*/ 747 h 20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052">
                  <a:moveTo>
                    <a:pt x="118110" y="747"/>
                  </a:moveTo>
                  <a:cubicBezTo>
                    <a:pt x="121920" y="2651"/>
                    <a:pt x="123825" y="8364"/>
                    <a:pt x="121920" y="12172"/>
                  </a:cubicBezTo>
                  <a:lnTo>
                    <a:pt x="16193" y="204497"/>
                  </a:lnTo>
                  <a:cubicBezTo>
                    <a:pt x="14288" y="208306"/>
                    <a:pt x="8572" y="210210"/>
                    <a:pt x="4763" y="208306"/>
                  </a:cubicBezTo>
                  <a:cubicBezTo>
                    <a:pt x="4763" y="208306"/>
                    <a:pt x="4763" y="208306"/>
                    <a:pt x="4763" y="208306"/>
                  </a:cubicBezTo>
                  <a:cubicBezTo>
                    <a:pt x="1905" y="206402"/>
                    <a:pt x="0" y="204497"/>
                    <a:pt x="0" y="200689"/>
                  </a:cubicBezTo>
                  <a:cubicBezTo>
                    <a:pt x="0" y="199737"/>
                    <a:pt x="0" y="197833"/>
                    <a:pt x="953" y="196880"/>
                  </a:cubicBezTo>
                  <a:lnTo>
                    <a:pt x="106680" y="4555"/>
                  </a:lnTo>
                  <a:cubicBezTo>
                    <a:pt x="108585" y="747"/>
                    <a:pt x="113347" y="-1157"/>
                    <a:pt x="118110" y="747"/>
                  </a:cubicBezTo>
                  <a:cubicBezTo>
                    <a:pt x="118110" y="747"/>
                    <a:pt x="118110" y="747"/>
                    <a:pt x="118110" y="747"/>
                  </a:cubicBezTo>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FF23C03-9072-1745-EE83-966ABBAEDAAC}"/>
                </a:ext>
              </a:extLst>
            </p:cNvPr>
            <p:cNvSpPr/>
            <p:nvPr/>
          </p:nvSpPr>
          <p:spPr>
            <a:xfrm>
              <a:off x="11770677" y="5674698"/>
              <a:ext cx="122667" cy="209647"/>
            </a:xfrm>
            <a:custGeom>
              <a:avLst/>
              <a:gdLst>
                <a:gd name="connsiteX0" fmla="*/ 118110 w 122667"/>
                <a:gd name="connsiteY0" fmla="*/ 1342 h 209647"/>
                <a:gd name="connsiteX1" fmla="*/ 121920 w 122667"/>
                <a:gd name="connsiteY1" fmla="*/ 12767 h 209647"/>
                <a:gd name="connsiteX2" fmla="*/ 16192 w 122667"/>
                <a:gd name="connsiteY2" fmla="*/ 205092 h 209647"/>
                <a:gd name="connsiteX3" fmla="*/ 4763 w 122667"/>
                <a:gd name="connsiteY3" fmla="*/ 208901 h 209647"/>
                <a:gd name="connsiteX4" fmla="*/ 4763 w 122667"/>
                <a:gd name="connsiteY4" fmla="*/ 208901 h 209647"/>
                <a:gd name="connsiteX5" fmla="*/ 0 w 122667"/>
                <a:gd name="connsiteY5" fmla="*/ 201284 h 209647"/>
                <a:gd name="connsiteX6" fmla="*/ 953 w 122667"/>
                <a:gd name="connsiteY6" fmla="*/ 197476 h 209647"/>
                <a:gd name="connsiteX7" fmla="*/ 106680 w 122667"/>
                <a:gd name="connsiteY7" fmla="*/ 5150 h 209647"/>
                <a:gd name="connsiteX8" fmla="*/ 118110 w 122667"/>
                <a:gd name="connsiteY8" fmla="*/ 1342 h 209647"/>
                <a:gd name="connsiteX9" fmla="*/ 118110 w 122667"/>
                <a:gd name="connsiteY9" fmla="*/ 1342 h 20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647">
                  <a:moveTo>
                    <a:pt x="118110" y="1342"/>
                  </a:moveTo>
                  <a:cubicBezTo>
                    <a:pt x="121920" y="3246"/>
                    <a:pt x="123825" y="8959"/>
                    <a:pt x="121920" y="12767"/>
                  </a:cubicBezTo>
                  <a:lnTo>
                    <a:pt x="16192" y="205092"/>
                  </a:lnTo>
                  <a:cubicBezTo>
                    <a:pt x="14288" y="208901"/>
                    <a:pt x="8572"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8585" y="390"/>
                    <a:pt x="113347" y="-1514"/>
                    <a:pt x="118110" y="1342"/>
                  </a:cubicBezTo>
                  <a:cubicBezTo>
                    <a:pt x="118110" y="1342"/>
                    <a:pt x="118110" y="1342"/>
                    <a:pt x="118110" y="1342"/>
                  </a:cubicBezTo>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8859C-94E8-62B1-FD3A-402369741DDF}"/>
                </a:ext>
              </a:extLst>
            </p:cNvPr>
            <p:cNvSpPr/>
            <p:nvPr/>
          </p:nvSpPr>
          <p:spPr>
            <a:xfrm>
              <a:off x="12188825" y="5489428"/>
              <a:ext cx="124777" cy="19994"/>
            </a:xfrm>
            <a:custGeom>
              <a:avLst/>
              <a:gdLst>
                <a:gd name="connsiteX0" fmla="*/ 123825 w 124777"/>
                <a:gd name="connsiteY0" fmla="*/ 0 h 19994"/>
                <a:gd name="connsiteX1" fmla="*/ 8572 w 124777"/>
                <a:gd name="connsiteY1" fmla="*/ 2856 h 19994"/>
                <a:gd name="connsiteX2" fmla="*/ 0 w 124777"/>
                <a:gd name="connsiteY2" fmla="*/ 11425 h 19994"/>
                <a:gd name="connsiteX3" fmla="*/ 4763 w 124777"/>
                <a:gd name="connsiteY3" fmla="*/ 19042 h 19994"/>
                <a:gd name="connsiteX4" fmla="*/ 8572 w 124777"/>
                <a:gd name="connsiteY4" fmla="*/ 19994 h 19994"/>
                <a:gd name="connsiteX5" fmla="*/ 124778 w 124777"/>
                <a:gd name="connsiteY5" fmla="*/ 17138 h 19994"/>
                <a:gd name="connsiteX6" fmla="*/ 124778 w 124777"/>
                <a:gd name="connsiteY6" fmla="*/ 0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B93857E-2BA2-83DD-22D4-A4DBD7594828}"/>
                </a:ext>
              </a:extLst>
            </p:cNvPr>
            <p:cNvSpPr/>
            <p:nvPr/>
          </p:nvSpPr>
          <p:spPr>
            <a:xfrm>
              <a:off x="12258357" y="6392023"/>
              <a:ext cx="54292" cy="18090"/>
            </a:xfrm>
            <a:custGeom>
              <a:avLst/>
              <a:gdLst>
                <a:gd name="connsiteX0" fmla="*/ 54293 w 54292"/>
                <a:gd name="connsiteY0" fmla="*/ 0 h 18090"/>
                <a:gd name="connsiteX1" fmla="*/ 8573 w 54292"/>
                <a:gd name="connsiteY1" fmla="*/ 952 h 18090"/>
                <a:gd name="connsiteX2" fmla="*/ 0 w 54292"/>
                <a:gd name="connsiteY2" fmla="*/ 9521 h 18090"/>
                <a:gd name="connsiteX3" fmla="*/ 4763 w 54292"/>
                <a:gd name="connsiteY3" fmla="*/ 17138 h 18090"/>
                <a:gd name="connsiteX4" fmla="*/ 8573 w 54292"/>
                <a:gd name="connsiteY4" fmla="*/ 18090 h 18090"/>
                <a:gd name="connsiteX5" fmla="*/ 54293 w 54292"/>
                <a:gd name="connsiteY5" fmla="*/ 17138 h 18090"/>
                <a:gd name="connsiteX6" fmla="*/ 54293 w 54292"/>
                <a:gd name="connsiteY6" fmla="*/ 0 h 1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90">
                  <a:moveTo>
                    <a:pt x="54293" y="0"/>
                  </a:moveTo>
                  <a:lnTo>
                    <a:pt x="8573" y="952"/>
                  </a:lnTo>
                  <a:cubicBezTo>
                    <a:pt x="3810" y="952"/>
                    <a:pt x="0" y="4761"/>
                    <a:pt x="0" y="9521"/>
                  </a:cubicBezTo>
                  <a:cubicBezTo>
                    <a:pt x="0" y="12377"/>
                    <a:pt x="1905" y="15234"/>
                    <a:pt x="4763" y="17138"/>
                  </a:cubicBezTo>
                  <a:cubicBezTo>
                    <a:pt x="5715" y="18090"/>
                    <a:pt x="7620" y="18090"/>
                    <a:pt x="8573" y="18090"/>
                  </a:cubicBezTo>
                  <a:lnTo>
                    <a:pt x="54293" y="17138"/>
                  </a:lnTo>
                  <a:lnTo>
                    <a:pt x="54293" y="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76A669A-6A92-520F-6E9B-351840DFA141}"/>
                </a:ext>
              </a:extLst>
            </p:cNvPr>
            <p:cNvSpPr/>
            <p:nvPr/>
          </p:nvSpPr>
          <p:spPr>
            <a:xfrm>
              <a:off x="11787399" y="6011419"/>
              <a:ext cx="132291" cy="204940"/>
            </a:xfrm>
            <a:custGeom>
              <a:avLst/>
              <a:gdLst>
                <a:gd name="connsiteX0" fmla="*/ 12806 w 132291"/>
                <a:gd name="connsiteY0" fmla="*/ 714 h 204940"/>
                <a:gd name="connsiteX1" fmla="*/ 15663 w 132291"/>
                <a:gd name="connsiteY1" fmla="*/ 3570 h 204940"/>
                <a:gd name="connsiteX2" fmla="*/ 130916 w 132291"/>
                <a:gd name="connsiteY2" fmla="*/ 191135 h 204940"/>
                <a:gd name="connsiteX3" fmla="*/ 128058 w 132291"/>
                <a:gd name="connsiteY3" fmla="*/ 203512 h 204940"/>
                <a:gd name="connsiteX4" fmla="*/ 119486 w 132291"/>
                <a:gd name="connsiteY4" fmla="*/ 203512 h 204940"/>
                <a:gd name="connsiteX5" fmla="*/ 116628 w 132291"/>
                <a:gd name="connsiteY5" fmla="*/ 200656 h 204940"/>
                <a:gd name="connsiteX6" fmla="*/ 1376 w 132291"/>
                <a:gd name="connsiteY6" fmla="*/ 13092 h 204940"/>
                <a:gd name="connsiteX7" fmla="*/ 4233 w 132291"/>
                <a:gd name="connsiteY7" fmla="*/ 714 h 204940"/>
                <a:gd name="connsiteX8" fmla="*/ 12806 w 132291"/>
                <a:gd name="connsiteY8" fmla="*/ 714 h 2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4940">
                  <a:moveTo>
                    <a:pt x="12806" y="714"/>
                  </a:moveTo>
                  <a:cubicBezTo>
                    <a:pt x="13758" y="1666"/>
                    <a:pt x="14711" y="2618"/>
                    <a:pt x="15663" y="3570"/>
                  </a:cubicBezTo>
                  <a:lnTo>
                    <a:pt x="130916" y="191135"/>
                  </a:lnTo>
                  <a:cubicBezTo>
                    <a:pt x="133773" y="194943"/>
                    <a:pt x="131868" y="200656"/>
                    <a:pt x="128058" y="203512"/>
                  </a:cubicBezTo>
                  <a:cubicBezTo>
                    <a:pt x="125201" y="205417"/>
                    <a:pt x="122343" y="205417"/>
                    <a:pt x="119486" y="203512"/>
                  </a:cubicBezTo>
                  <a:cubicBezTo>
                    <a:pt x="118533" y="202560"/>
                    <a:pt x="117581" y="201608"/>
                    <a:pt x="116628" y="200656"/>
                  </a:cubicBezTo>
                  <a:lnTo>
                    <a:pt x="1376" y="13092"/>
                  </a:lnTo>
                  <a:cubicBezTo>
                    <a:pt x="-1482" y="9283"/>
                    <a:pt x="423" y="3570"/>
                    <a:pt x="4233" y="714"/>
                  </a:cubicBezTo>
                  <a:cubicBezTo>
                    <a:pt x="7091" y="-238"/>
                    <a:pt x="9948" y="-238"/>
                    <a:pt x="12806" y="714"/>
                  </a:cubicBezTo>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8BA89E2-879F-2AC8-B8DB-A0E94E3BCC17}"/>
                </a:ext>
              </a:extLst>
            </p:cNvPr>
            <p:cNvSpPr/>
            <p:nvPr/>
          </p:nvSpPr>
          <p:spPr>
            <a:xfrm>
              <a:off x="12031239" y="5564168"/>
              <a:ext cx="132291" cy="205654"/>
            </a:xfrm>
            <a:custGeom>
              <a:avLst/>
              <a:gdLst>
                <a:gd name="connsiteX0" fmla="*/ 12806 w 132291"/>
                <a:gd name="connsiteY0" fmla="*/ 1428 h 205654"/>
                <a:gd name="connsiteX1" fmla="*/ 15663 w 132291"/>
                <a:gd name="connsiteY1" fmla="*/ 4284 h 205654"/>
                <a:gd name="connsiteX2" fmla="*/ 130916 w 132291"/>
                <a:gd name="connsiteY2" fmla="*/ 191849 h 205654"/>
                <a:gd name="connsiteX3" fmla="*/ 128058 w 132291"/>
                <a:gd name="connsiteY3" fmla="*/ 204226 h 205654"/>
                <a:gd name="connsiteX4" fmla="*/ 119486 w 132291"/>
                <a:gd name="connsiteY4" fmla="*/ 204226 h 205654"/>
                <a:gd name="connsiteX5" fmla="*/ 116628 w 132291"/>
                <a:gd name="connsiteY5" fmla="*/ 201370 h 205654"/>
                <a:gd name="connsiteX6" fmla="*/ 1376 w 132291"/>
                <a:gd name="connsiteY6" fmla="*/ 13806 h 205654"/>
                <a:gd name="connsiteX7" fmla="*/ 4233 w 132291"/>
                <a:gd name="connsiteY7" fmla="*/ 1428 h 205654"/>
                <a:gd name="connsiteX8" fmla="*/ 12806 w 132291"/>
                <a:gd name="connsiteY8" fmla="*/ 1428 h 20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5654">
                  <a:moveTo>
                    <a:pt x="12806" y="1428"/>
                  </a:moveTo>
                  <a:cubicBezTo>
                    <a:pt x="13758" y="2380"/>
                    <a:pt x="14711" y="3332"/>
                    <a:pt x="15663" y="4284"/>
                  </a:cubicBezTo>
                  <a:lnTo>
                    <a:pt x="130916" y="191849"/>
                  </a:lnTo>
                  <a:cubicBezTo>
                    <a:pt x="133773" y="195658"/>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9948" y="-476"/>
                    <a:pt x="12806" y="1428"/>
                  </a:cubicBezTo>
                </a:path>
              </a:pathLst>
            </a:custGeom>
            <a:solidFill>
              <a:srgbClr val="FFFFFF"/>
            </a:solidFill>
            <a:ln w="9525" cap="flat">
              <a:noFill/>
              <a:prstDash val="solid"/>
              <a:miter/>
            </a:ln>
          </p:spPr>
          <p:txBody>
            <a:bodyPr rtlCol="0" anchor="ctr"/>
            <a:lstStyle/>
            <a:p>
              <a:endParaRPr lang="en-US"/>
            </a:p>
          </p:txBody>
        </p:sp>
        <p:grpSp>
          <p:nvGrpSpPr>
            <p:cNvPr id="13" name="Graphic 47">
              <a:extLst>
                <a:ext uri="{FF2B5EF4-FFF2-40B4-BE49-F238E27FC236}">
                  <a16:creationId xmlns:a16="http://schemas.microsoft.com/office/drawing/2014/main" id="{F572D2FC-9CFD-8F75-A32D-E41EFEF11F76}"/>
                </a:ext>
              </a:extLst>
            </p:cNvPr>
            <p:cNvGrpSpPr/>
            <p:nvPr/>
          </p:nvGrpSpPr>
          <p:grpSpPr>
            <a:xfrm>
              <a:off x="10968672" y="5214269"/>
              <a:ext cx="912495" cy="1194891"/>
              <a:chOff x="10968672" y="5214269"/>
              <a:chExt cx="912495" cy="1194891"/>
            </a:xfrm>
            <a:solidFill>
              <a:srgbClr val="FFFFFF"/>
            </a:solidFill>
          </p:grpSpPr>
          <p:grpSp>
            <p:nvGrpSpPr>
              <p:cNvPr id="14" name="Graphic 47">
                <a:extLst>
                  <a:ext uri="{FF2B5EF4-FFF2-40B4-BE49-F238E27FC236}">
                    <a16:creationId xmlns:a16="http://schemas.microsoft.com/office/drawing/2014/main" id="{969FE252-5CE2-7A90-CC4B-2CC3D5F1D53A}"/>
                  </a:ext>
                </a:extLst>
              </p:cNvPr>
              <p:cNvGrpSpPr/>
              <p:nvPr/>
            </p:nvGrpSpPr>
            <p:grpSpPr>
              <a:xfrm>
                <a:off x="10968672" y="5789340"/>
                <a:ext cx="751522" cy="619820"/>
                <a:chOff x="10968672" y="5789340"/>
                <a:chExt cx="751522" cy="619820"/>
              </a:xfrm>
              <a:solidFill>
                <a:srgbClr val="FFFFFF"/>
              </a:solidFill>
            </p:grpSpPr>
            <p:sp>
              <p:nvSpPr>
                <p:cNvPr id="30" name="Freeform 29">
                  <a:extLst>
                    <a:ext uri="{FF2B5EF4-FFF2-40B4-BE49-F238E27FC236}">
                      <a16:creationId xmlns:a16="http://schemas.microsoft.com/office/drawing/2014/main" id="{E4E6D9B1-BF6F-38C5-4111-C074BADD5518}"/>
                    </a:ext>
                  </a:extLst>
                </p:cNvPr>
                <p:cNvSpPr/>
                <p:nvPr/>
              </p:nvSpPr>
              <p:spPr>
                <a:xfrm>
                  <a:off x="10968672" y="5794101"/>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3 w 202882"/>
                    <a:gd name="connsiteY6" fmla="*/ 185660 h 185660"/>
                    <a:gd name="connsiteX7" fmla="*/ 140970 w 202882"/>
                    <a:gd name="connsiteY7" fmla="*/ 185660 h 185660"/>
                    <a:gd name="connsiteX8" fmla="*/ 132397 w 202882"/>
                    <a:gd name="connsiteY8" fmla="*/ 157097 h 185660"/>
                    <a:gd name="connsiteX9" fmla="*/ 118110 w 202882"/>
                    <a:gd name="connsiteY9" fmla="*/ 113301 h 185660"/>
                    <a:gd name="connsiteX10" fmla="*/ 100965 w 202882"/>
                    <a:gd name="connsiteY10" fmla="*/ 61887 h 185660"/>
                    <a:gd name="connsiteX11" fmla="*/ 83820 w 202882"/>
                    <a:gd name="connsiteY11" fmla="*/ 113301 h 185660"/>
                    <a:gd name="connsiteX12" fmla="*/ 118110 w 202882"/>
                    <a:gd name="connsiteY12" fmla="*/ 113301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3" y="185660"/>
                      </a:lnTo>
                      <a:lnTo>
                        <a:pt x="140970" y="185660"/>
                      </a:lnTo>
                      <a:lnTo>
                        <a:pt x="132397" y="157097"/>
                      </a:lnTo>
                      <a:close/>
                      <a:moveTo>
                        <a:pt x="118110" y="113301"/>
                      </a:moveTo>
                      <a:lnTo>
                        <a:pt x="100965" y="61887"/>
                      </a:lnTo>
                      <a:lnTo>
                        <a:pt x="83820" y="113301"/>
                      </a:lnTo>
                      <a:lnTo>
                        <a:pt x="118110" y="113301"/>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8518B8-B83E-B47E-AF1C-017EB72D4813}"/>
                    </a:ext>
                  </a:extLst>
                </p:cNvPr>
                <p:cNvSpPr/>
                <p:nvPr/>
              </p:nvSpPr>
              <p:spPr>
                <a:xfrm>
                  <a:off x="11180127" y="5789340"/>
                  <a:ext cx="181927" cy="190420"/>
                </a:xfrm>
                <a:custGeom>
                  <a:avLst/>
                  <a:gdLst>
                    <a:gd name="connsiteX0" fmla="*/ 119063 w 181927"/>
                    <a:gd name="connsiteY0" fmla="*/ 67599 h 190420"/>
                    <a:gd name="connsiteX1" fmla="*/ 109538 w 181927"/>
                    <a:gd name="connsiteY1" fmla="*/ 59031 h 190420"/>
                    <a:gd name="connsiteX2" fmla="*/ 94297 w 181927"/>
                    <a:gd name="connsiteY2" fmla="*/ 56174 h 190420"/>
                    <a:gd name="connsiteX3" fmla="*/ 68580 w 181927"/>
                    <a:gd name="connsiteY3" fmla="*/ 66647 h 190420"/>
                    <a:gd name="connsiteX4" fmla="*/ 59055 w 181927"/>
                    <a:gd name="connsiteY4" fmla="*/ 96163 h 190420"/>
                    <a:gd name="connsiteX5" fmla="*/ 69532 w 181927"/>
                    <a:gd name="connsiteY5" fmla="*/ 128534 h 190420"/>
                    <a:gd name="connsiteX6" fmla="*/ 100965 w 181927"/>
                    <a:gd name="connsiteY6" fmla="*/ 139007 h 190420"/>
                    <a:gd name="connsiteX7" fmla="*/ 133350 w 181927"/>
                    <a:gd name="connsiteY7" fmla="*/ 122822 h 190420"/>
                    <a:gd name="connsiteX8" fmla="*/ 86678 w 181927"/>
                    <a:gd name="connsiteY8" fmla="*/ 122822 h 190420"/>
                    <a:gd name="connsiteX9" fmla="*/ 86678 w 181927"/>
                    <a:gd name="connsiteY9" fmla="*/ 81881 h 190420"/>
                    <a:gd name="connsiteX10" fmla="*/ 181928 w 181927"/>
                    <a:gd name="connsiteY10" fmla="*/ 81881 h 190420"/>
                    <a:gd name="connsiteX11" fmla="*/ 181928 w 181927"/>
                    <a:gd name="connsiteY11" fmla="*/ 139960 h 190420"/>
                    <a:gd name="connsiteX12" fmla="*/ 148590 w 181927"/>
                    <a:gd name="connsiteY12" fmla="*/ 175187 h 190420"/>
                    <a:gd name="connsiteX13" fmla="*/ 94297 w 181927"/>
                    <a:gd name="connsiteY13" fmla="*/ 190421 h 190420"/>
                    <a:gd name="connsiteX14" fmla="*/ 43815 w 181927"/>
                    <a:gd name="connsiteY14" fmla="*/ 178044 h 190420"/>
                    <a:gd name="connsiteX15" fmla="*/ 11430 w 181927"/>
                    <a:gd name="connsiteY15" fmla="*/ 144720 h 190420"/>
                    <a:gd name="connsiteX16" fmla="*/ 0 w 181927"/>
                    <a:gd name="connsiteY16" fmla="*/ 95210 h 190420"/>
                    <a:gd name="connsiteX17" fmla="*/ 11430 w 181927"/>
                    <a:gd name="connsiteY17" fmla="*/ 45701 h 190420"/>
                    <a:gd name="connsiteX18" fmla="*/ 43815 w 181927"/>
                    <a:gd name="connsiteY18" fmla="*/ 12377 h 190420"/>
                    <a:gd name="connsiteX19" fmla="*/ 93345 w 181927"/>
                    <a:gd name="connsiteY19" fmla="*/ 0 h 190420"/>
                    <a:gd name="connsiteX20" fmla="*/ 152400 w 181927"/>
                    <a:gd name="connsiteY20" fmla="*/ 17138 h 190420"/>
                    <a:gd name="connsiteX21" fmla="*/ 180022 w 181927"/>
                    <a:gd name="connsiteY21" fmla="*/ 64743 h 190420"/>
                    <a:gd name="connsiteX22" fmla="*/ 119063 w 181927"/>
                    <a:gd name="connsiteY22" fmla="*/ 64743 h 19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0420">
                      <a:moveTo>
                        <a:pt x="119063" y="67599"/>
                      </a:moveTo>
                      <a:cubicBezTo>
                        <a:pt x="117157" y="63791"/>
                        <a:pt x="113347" y="60935"/>
                        <a:pt x="109538" y="59031"/>
                      </a:cubicBezTo>
                      <a:cubicBezTo>
                        <a:pt x="105728" y="57126"/>
                        <a:pt x="100013" y="56174"/>
                        <a:pt x="94297" y="56174"/>
                      </a:cubicBezTo>
                      <a:cubicBezTo>
                        <a:pt x="82867" y="56174"/>
                        <a:pt x="74295" y="59983"/>
                        <a:pt x="68580" y="66647"/>
                      </a:cubicBezTo>
                      <a:cubicBezTo>
                        <a:pt x="62865" y="74264"/>
                        <a:pt x="59055" y="83785"/>
                        <a:pt x="59055" y="96163"/>
                      </a:cubicBezTo>
                      <a:cubicBezTo>
                        <a:pt x="59055" y="110444"/>
                        <a:pt x="62865" y="121869"/>
                        <a:pt x="69532" y="128534"/>
                      </a:cubicBezTo>
                      <a:cubicBezTo>
                        <a:pt x="76200" y="136151"/>
                        <a:pt x="86678" y="139007"/>
                        <a:pt x="100965" y="139007"/>
                      </a:cubicBezTo>
                      <a:cubicBezTo>
                        <a:pt x="114300" y="139007"/>
                        <a:pt x="125730" y="133295"/>
                        <a:pt x="133350" y="122822"/>
                      </a:cubicBezTo>
                      <a:lnTo>
                        <a:pt x="86678" y="122822"/>
                      </a:lnTo>
                      <a:lnTo>
                        <a:pt x="86678" y="81881"/>
                      </a:lnTo>
                      <a:lnTo>
                        <a:pt x="181928" y="81881"/>
                      </a:lnTo>
                      <a:lnTo>
                        <a:pt x="181928" y="139960"/>
                      </a:lnTo>
                      <a:cubicBezTo>
                        <a:pt x="174307" y="154241"/>
                        <a:pt x="162878" y="165666"/>
                        <a:pt x="148590" y="175187"/>
                      </a:cubicBezTo>
                      <a:cubicBezTo>
                        <a:pt x="134303" y="184708"/>
                        <a:pt x="116205" y="190421"/>
                        <a:pt x="94297" y="190421"/>
                      </a:cubicBezTo>
                      <a:cubicBezTo>
                        <a:pt x="75247" y="190421"/>
                        <a:pt x="58103" y="186613"/>
                        <a:pt x="43815" y="178044"/>
                      </a:cubicBezTo>
                      <a:cubicBezTo>
                        <a:pt x="29528" y="170427"/>
                        <a:pt x="19050" y="159002"/>
                        <a:pt x="11430" y="144720"/>
                      </a:cubicBezTo>
                      <a:cubicBezTo>
                        <a:pt x="3810" y="130438"/>
                        <a:pt x="0" y="114253"/>
                        <a:pt x="0" y="95210"/>
                      </a:cubicBezTo>
                      <a:cubicBezTo>
                        <a:pt x="0" y="77121"/>
                        <a:pt x="3810" y="60935"/>
                        <a:pt x="11430" y="45701"/>
                      </a:cubicBezTo>
                      <a:cubicBezTo>
                        <a:pt x="19050" y="31419"/>
                        <a:pt x="29528" y="19994"/>
                        <a:pt x="43815" y="12377"/>
                      </a:cubicBezTo>
                      <a:cubicBezTo>
                        <a:pt x="58103" y="4761"/>
                        <a:pt x="74295" y="0"/>
                        <a:pt x="93345" y="0"/>
                      </a:cubicBezTo>
                      <a:cubicBezTo>
                        <a:pt x="118110" y="0"/>
                        <a:pt x="137160" y="5713"/>
                        <a:pt x="152400" y="17138"/>
                      </a:cubicBezTo>
                      <a:cubicBezTo>
                        <a:pt x="167640" y="28563"/>
                        <a:pt x="177165" y="44749"/>
                        <a:pt x="180022" y="64743"/>
                      </a:cubicBezTo>
                      <a:lnTo>
                        <a:pt x="119063" y="64743"/>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E2349AC-2AE8-5171-A94C-55B492FFEB91}"/>
                    </a:ext>
                  </a:extLst>
                </p:cNvPr>
                <p:cNvSpPr/>
                <p:nvPr/>
              </p:nvSpPr>
              <p:spPr>
                <a:xfrm>
                  <a:off x="11383009" y="5793149"/>
                  <a:ext cx="157162" cy="186612"/>
                </a:xfrm>
                <a:custGeom>
                  <a:avLst/>
                  <a:gdLst>
                    <a:gd name="connsiteX0" fmla="*/ 93345 w 157162"/>
                    <a:gd name="connsiteY0" fmla="*/ 185660 h 186612"/>
                    <a:gd name="connsiteX1" fmla="*/ 58103 w 157162"/>
                    <a:gd name="connsiteY1" fmla="*/ 119013 h 186612"/>
                    <a:gd name="connsiteX2" fmla="*/ 58103 w 157162"/>
                    <a:gd name="connsiteY2" fmla="*/ 119013 h 186612"/>
                    <a:gd name="connsiteX3" fmla="*/ 58103 w 157162"/>
                    <a:gd name="connsiteY3" fmla="*/ 185660 h 186612"/>
                    <a:gd name="connsiteX4" fmla="*/ 0 w 157162"/>
                    <a:gd name="connsiteY4" fmla="*/ 185660 h 186612"/>
                    <a:gd name="connsiteX5" fmla="*/ 0 w 157162"/>
                    <a:gd name="connsiteY5" fmla="*/ 0 h 186612"/>
                    <a:gd name="connsiteX6" fmla="*/ 86678 w 157162"/>
                    <a:gd name="connsiteY6" fmla="*/ 0 h 186612"/>
                    <a:gd name="connsiteX7" fmla="*/ 125730 w 157162"/>
                    <a:gd name="connsiteY7" fmla="*/ 7617 h 186612"/>
                    <a:gd name="connsiteX8" fmla="*/ 149543 w 157162"/>
                    <a:gd name="connsiteY8" fmla="*/ 29515 h 186612"/>
                    <a:gd name="connsiteX9" fmla="*/ 157163 w 157162"/>
                    <a:gd name="connsiteY9" fmla="*/ 60935 h 186612"/>
                    <a:gd name="connsiteX10" fmla="*/ 146685 w 157162"/>
                    <a:gd name="connsiteY10" fmla="*/ 94258 h 186612"/>
                    <a:gd name="connsiteX11" fmla="*/ 117158 w 157162"/>
                    <a:gd name="connsiteY11" fmla="*/ 115205 h 186612"/>
                    <a:gd name="connsiteX12" fmla="*/ 157163 w 157162"/>
                    <a:gd name="connsiteY12" fmla="*/ 186612 h 186612"/>
                    <a:gd name="connsiteX13" fmla="*/ 93345 w 157162"/>
                    <a:gd name="connsiteY13" fmla="*/ 186612 h 186612"/>
                    <a:gd name="connsiteX14" fmla="*/ 58103 w 157162"/>
                    <a:gd name="connsiteY14" fmla="*/ 79977 h 186612"/>
                    <a:gd name="connsiteX15" fmla="*/ 80963 w 157162"/>
                    <a:gd name="connsiteY15" fmla="*/ 79977 h 186612"/>
                    <a:gd name="connsiteX16" fmla="*/ 93345 w 157162"/>
                    <a:gd name="connsiteY16" fmla="*/ 76168 h 186612"/>
                    <a:gd name="connsiteX17" fmla="*/ 97155 w 157162"/>
                    <a:gd name="connsiteY17" fmla="*/ 63791 h 186612"/>
                    <a:gd name="connsiteX18" fmla="*/ 92393 w 157162"/>
                    <a:gd name="connsiteY18" fmla="*/ 52366 h 186612"/>
                    <a:gd name="connsiteX19" fmla="*/ 80010 w 157162"/>
                    <a:gd name="connsiteY19" fmla="*/ 48557 h 186612"/>
                    <a:gd name="connsiteX20" fmla="*/ 57150 w 157162"/>
                    <a:gd name="connsiteY20" fmla="*/ 48557 h 186612"/>
                    <a:gd name="connsiteX21" fmla="*/ 57150 w 157162"/>
                    <a:gd name="connsiteY21" fmla="*/ 79977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62" h="186612">
                      <a:moveTo>
                        <a:pt x="93345" y="185660"/>
                      </a:moveTo>
                      <a:lnTo>
                        <a:pt x="58103" y="119013"/>
                      </a:lnTo>
                      <a:lnTo>
                        <a:pt x="58103" y="119013"/>
                      </a:lnTo>
                      <a:lnTo>
                        <a:pt x="58103" y="185660"/>
                      </a:lnTo>
                      <a:lnTo>
                        <a:pt x="0" y="185660"/>
                      </a:lnTo>
                      <a:lnTo>
                        <a:pt x="0" y="0"/>
                      </a:lnTo>
                      <a:lnTo>
                        <a:pt x="86678" y="0"/>
                      </a:lnTo>
                      <a:cubicBezTo>
                        <a:pt x="101918" y="0"/>
                        <a:pt x="114300" y="2856"/>
                        <a:pt x="125730" y="7617"/>
                      </a:cubicBezTo>
                      <a:cubicBezTo>
                        <a:pt x="136208" y="13329"/>
                        <a:pt x="144780" y="19994"/>
                        <a:pt x="149543" y="29515"/>
                      </a:cubicBezTo>
                      <a:cubicBezTo>
                        <a:pt x="154305" y="39036"/>
                        <a:pt x="157163" y="49509"/>
                        <a:pt x="157163" y="60935"/>
                      </a:cubicBezTo>
                      <a:cubicBezTo>
                        <a:pt x="157163" y="73312"/>
                        <a:pt x="153353" y="84737"/>
                        <a:pt x="146685" y="94258"/>
                      </a:cubicBezTo>
                      <a:cubicBezTo>
                        <a:pt x="140018" y="103779"/>
                        <a:pt x="129540" y="110444"/>
                        <a:pt x="117158" y="115205"/>
                      </a:cubicBezTo>
                      <a:lnTo>
                        <a:pt x="157163" y="186612"/>
                      </a:lnTo>
                      <a:lnTo>
                        <a:pt x="93345" y="186612"/>
                      </a:lnTo>
                      <a:close/>
                      <a:moveTo>
                        <a:pt x="58103" y="79977"/>
                      </a:moveTo>
                      <a:lnTo>
                        <a:pt x="80963" y="79977"/>
                      </a:lnTo>
                      <a:cubicBezTo>
                        <a:pt x="86678" y="79977"/>
                        <a:pt x="90488" y="79025"/>
                        <a:pt x="93345" y="76168"/>
                      </a:cubicBezTo>
                      <a:cubicBezTo>
                        <a:pt x="96203" y="73312"/>
                        <a:pt x="97155" y="69504"/>
                        <a:pt x="97155" y="63791"/>
                      </a:cubicBezTo>
                      <a:cubicBezTo>
                        <a:pt x="97155" y="59030"/>
                        <a:pt x="95250" y="55222"/>
                        <a:pt x="92393" y="52366"/>
                      </a:cubicBezTo>
                      <a:cubicBezTo>
                        <a:pt x="89535" y="49509"/>
                        <a:pt x="85725" y="48557"/>
                        <a:pt x="80010" y="48557"/>
                      </a:cubicBezTo>
                      <a:lnTo>
                        <a:pt x="57150" y="48557"/>
                      </a:lnTo>
                      <a:lnTo>
                        <a:pt x="57150" y="79977"/>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54A35F4-93FC-302E-111E-29422DCEEEAD}"/>
                    </a:ext>
                  </a:extLst>
                </p:cNvPr>
                <p:cNvSpPr/>
                <p:nvPr/>
              </p:nvSpPr>
              <p:spPr>
                <a:xfrm>
                  <a:off x="11558269" y="5793149"/>
                  <a:ext cx="58102" cy="185660"/>
                </a:xfrm>
                <a:custGeom>
                  <a:avLst/>
                  <a:gdLst>
                    <a:gd name="connsiteX0" fmla="*/ 58103 w 58102"/>
                    <a:gd name="connsiteY0" fmla="*/ 0 h 185660"/>
                    <a:gd name="connsiteX1" fmla="*/ 58103 w 58102"/>
                    <a:gd name="connsiteY1" fmla="*/ 185660 h 185660"/>
                    <a:gd name="connsiteX2" fmla="*/ 0 w 58102"/>
                    <a:gd name="connsiteY2" fmla="*/ 185660 h 185660"/>
                    <a:gd name="connsiteX3" fmla="*/ 0 w 58102"/>
                    <a:gd name="connsiteY3" fmla="*/ 0 h 185660"/>
                    <a:gd name="connsiteX4" fmla="*/ 58103 w 58102"/>
                    <a:gd name="connsiteY4" fmla="*/ 0 h 18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5660">
                      <a:moveTo>
                        <a:pt x="58103" y="0"/>
                      </a:moveTo>
                      <a:lnTo>
                        <a:pt x="58103" y="185660"/>
                      </a:lnTo>
                      <a:lnTo>
                        <a:pt x="0" y="185660"/>
                      </a:lnTo>
                      <a:lnTo>
                        <a:pt x="0" y="0"/>
                      </a:lnTo>
                      <a:lnTo>
                        <a:pt x="58103" y="0"/>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CF371A2-427A-47F3-3E2B-5363F6CA2E5F}"/>
                    </a:ext>
                  </a:extLst>
                </p:cNvPr>
                <p:cNvSpPr/>
                <p:nvPr/>
              </p:nvSpPr>
              <p:spPr>
                <a:xfrm>
                  <a:off x="10982007" y="6007373"/>
                  <a:ext cx="131445" cy="186612"/>
                </a:xfrm>
                <a:custGeom>
                  <a:avLst/>
                  <a:gdLst>
                    <a:gd name="connsiteX0" fmla="*/ 131445 w 131445"/>
                    <a:gd name="connsiteY0" fmla="*/ 0 h 186612"/>
                    <a:gd name="connsiteX1" fmla="*/ 131445 w 131445"/>
                    <a:gd name="connsiteY1" fmla="*/ 46653 h 186612"/>
                    <a:gd name="connsiteX2" fmla="*/ 58103 w 131445"/>
                    <a:gd name="connsiteY2" fmla="*/ 46653 h 186612"/>
                    <a:gd name="connsiteX3" fmla="*/ 58103 w 131445"/>
                    <a:gd name="connsiteY3" fmla="*/ 72360 h 186612"/>
                    <a:gd name="connsiteX4" fmla="*/ 110490 w 131445"/>
                    <a:gd name="connsiteY4" fmla="*/ 72360 h 186612"/>
                    <a:gd name="connsiteX5" fmla="*/ 110490 w 131445"/>
                    <a:gd name="connsiteY5" fmla="*/ 116157 h 186612"/>
                    <a:gd name="connsiteX6" fmla="*/ 58103 w 131445"/>
                    <a:gd name="connsiteY6" fmla="*/ 116157 h 186612"/>
                    <a:gd name="connsiteX7" fmla="*/ 58103 w 131445"/>
                    <a:gd name="connsiteY7" fmla="*/ 186612 h 186612"/>
                    <a:gd name="connsiteX8" fmla="*/ 0 w 131445"/>
                    <a:gd name="connsiteY8" fmla="*/ 186612 h 186612"/>
                    <a:gd name="connsiteX9" fmla="*/ 0 w 131445"/>
                    <a:gd name="connsiteY9" fmla="*/ 952 h 186612"/>
                    <a:gd name="connsiteX10" fmla="*/ 131445 w 131445"/>
                    <a:gd name="connsiteY10"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 h="186612">
                      <a:moveTo>
                        <a:pt x="131445" y="0"/>
                      </a:moveTo>
                      <a:lnTo>
                        <a:pt x="131445" y="46653"/>
                      </a:lnTo>
                      <a:lnTo>
                        <a:pt x="58103" y="46653"/>
                      </a:lnTo>
                      <a:lnTo>
                        <a:pt x="58103" y="72360"/>
                      </a:lnTo>
                      <a:lnTo>
                        <a:pt x="110490" y="72360"/>
                      </a:lnTo>
                      <a:lnTo>
                        <a:pt x="110490" y="116157"/>
                      </a:lnTo>
                      <a:lnTo>
                        <a:pt x="58103" y="116157"/>
                      </a:lnTo>
                      <a:lnTo>
                        <a:pt x="58103" y="186612"/>
                      </a:lnTo>
                      <a:lnTo>
                        <a:pt x="0" y="186612"/>
                      </a:lnTo>
                      <a:lnTo>
                        <a:pt x="0" y="952"/>
                      </a:lnTo>
                      <a:lnTo>
                        <a:pt x="131445" y="952"/>
                      </a:lnTo>
                      <a:close/>
                    </a:path>
                  </a:pathLst>
                </a:custGeom>
                <a:solidFill>
                  <a:srgbClr val="FFFFFF"/>
                </a:solidFill>
                <a:ln w="952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1046708-3FEA-DF77-8CB7-D33E4A2A234B}"/>
                    </a:ext>
                  </a:extLst>
                </p:cNvPr>
                <p:cNvSpPr/>
                <p:nvPr/>
              </p:nvSpPr>
              <p:spPr>
                <a:xfrm>
                  <a:off x="11126787" y="6002612"/>
                  <a:ext cx="191452" cy="192325"/>
                </a:xfrm>
                <a:custGeom>
                  <a:avLst/>
                  <a:gdLst>
                    <a:gd name="connsiteX0" fmla="*/ 48578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8" y="12377"/>
                      </a:cubicBezTo>
                      <a:cubicBezTo>
                        <a:pt x="62865" y="3808"/>
                        <a:pt x="79057" y="0"/>
                        <a:pt x="97155" y="0"/>
                      </a:cubicBezTo>
                      <a:cubicBezTo>
                        <a:pt x="115253" y="0"/>
                        <a:pt x="130493" y="3808"/>
                        <a:pt x="144780" y="12377"/>
                      </a:cubicBezTo>
                      <a:cubicBezTo>
                        <a:pt x="159068" y="20946"/>
                        <a:pt x="170497" y="31419"/>
                        <a:pt x="179070" y="46653"/>
                      </a:cubicBezTo>
                      <a:cubicBezTo>
                        <a:pt x="187643" y="60935"/>
                        <a:pt x="191453" y="77120"/>
                        <a:pt x="191453" y="96162"/>
                      </a:cubicBezTo>
                      <a:cubicBezTo>
                        <a:pt x="191453" y="114253"/>
                        <a:pt x="187643" y="130438"/>
                        <a:pt x="179070" y="145672"/>
                      </a:cubicBezTo>
                      <a:cubicBezTo>
                        <a:pt x="170497" y="159954"/>
                        <a:pt x="159068" y="171379"/>
                        <a:pt x="144780" y="179948"/>
                      </a:cubicBezTo>
                      <a:cubicBezTo>
                        <a:pt x="130493" y="188517"/>
                        <a:pt x="114300" y="192325"/>
                        <a:pt x="97155" y="192325"/>
                      </a:cubicBezTo>
                      <a:cubicBezTo>
                        <a:pt x="79057" y="192325"/>
                        <a:pt x="62865" y="188517"/>
                        <a:pt x="48578" y="179948"/>
                      </a:cubicBezTo>
                      <a:close/>
                      <a:moveTo>
                        <a:pt x="123825" y="126630"/>
                      </a:moveTo>
                      <a:cubicBezTo>
                        <a:pt x="130493" y="119013"/>
                        <a:pt x="133350" y="109492"/>
                        <a:pt x="133350" y="96162"/>
                      </a:cubicBezTo>
                      <a:cubicBezTo>
                        <a:pt x="133350" y="83785"/>
                        <a:pt x="130493" y="73312"/>
                        <a:pt x="123825" y="65695"/>
                      </a:cubicBezTo>
                      <a:cubicBezTo>
                        <a:pt x="117157" y="58078"/>
                        <a:pt x="108585" y="54270"/>
                        <a:pt x="97155" y="54270"/>
                      </a:cubicBezTo>
                      <a:cubicBezTo>
                        <a:pt x="85725" y="54270"/>
                        <a:pt x="76200" y="58078"/>
                        <a:pt x="70485" y="65695"/>
                      </a:cubicBezTo>
                      <a:cubicBezTo>
                        <a:pt x="63818" y="73312"/>
                        <a:pt x="60960" y="82833"/>
                        <a:pt x="60960" y="96162"/>
                      </a:cubicBezTo>
                      <a:cubicBezTo>
                        <a:pt x="60960" y="108540"/>
                        <a:pt x="63818" y="119013"/>
                        <a:pt x="70485" y="126630"/>
                      </a:cubicBezTo>
                      <a:cubicBezTo>
                        <a:pt x="77153"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52F48D3-FFF6-DECC-0E35-E324096A1A07}"/>
                    </a:ext>
                  </a:extLst>
                </p:cNvPr>
                <p:cNvSpPr/>
                <p:nvPr/>
              </p:nvSpPr>
              <p:spPr>
                <a:xfrm>
                  <a:off x="11333480" y="6002612"/>
                  <a:ext cx="191452" cy="192325"/>
                </a:xfrm>
                <a:custGeom>
                  <a:avLst/>
                  <a:gdLst>
                    <a:gd name="connsiteX0" fmla="*/ 48577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7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2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7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7"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7" y="12377"/>
                      </a:cubicBezTo>
                      <a:cubicBezTo>
                        <a:pt x="62865" y="3808"/>
                        <a:pt x="79057" y="0"/>
                        <a:pt x="97155" y="0"/>
                      </a:cubicBezTo>
                      <a:cubicBezTo>
                        <a:pt x="115252" y="0"/>
                        <a:pt x="130492" y="3808"/>
                        <a:pt x="144780" y="12377"/>
                      </a:cubicBezTo>
                      <a:cubicBezTo>
                        <a:pt x="159067" y="20946"/>
                        <a:pt x="170497" y="31419"/>
                        <a:pt x="179070" y="46653"/>
                      </a:cubicBezTo>
                      <a:cubicBezTo>
                        <a:pt x="187642" y="60935"/>
                        <a:pt x="191452" y="77120"/>
                        <a:pt x="191452" y="96162"/>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2"/>
                      </a:cubicBezTo>
                      <a:cubicBezTo>
                        <a:pt x="133350" y="83785"/>
                        <a:pt x="130492" y="73312"/>
                        <a:pt x="123825" y="65695"/>
                      </a:cubicBezTo>
                      <a:cubicBezTo>
                        <a:pt x="117157" y="58078"/>
                        <a:pt x="108585" y="54270"/>
                        <a:pt x="97155" y="54270"/>
                      </a:cubicBezTo>
                      <a:cubicBezTo>
                        <a:pt x="85725" y="54270"/>
                        <a:pt x="76200" y="58078"/>
                        <a:pt x="70485" y="65695"/>
                      </a:cubicBezTo>
                      <a:cubicBezTo>
                        <a:pt x="63817" y="73312"/>
                        <a:pt x="60960" y="82833"/>
                        <a:pt x="60960" y="96162"/>
                      </a:cubicBezTo>
                      <a:cubicBezTo>
                        <a:pt x="60960" y="108540"/>
                        <a:pt x="63817" y="119013"/>
                        <a:pt x="70485" y="126630"/>
                      </a:cubicBezTo>
                      <a:cubicBezTo>
                        <a:pt x="77152"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61023ED4-2737-EBDA-405E-9C5D042F9340}"/>
                    </a:ext>
                  </a:extLst>
                </p:cNvPr>
                <p:cNvSpPr/>
                <p:nvPr/>
              </p:nvSpPr>
              <p:spPr>
                <a:xfrm>
                  <a:off x="11546840" y="6006420"/>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1390"/>
                        <a:pt x="103822" y="123774"/>
                      </a:cubicBezTo>
                      <a:close/>
                    </a:path>
                  </a:pathLst>
                </a:custGeom>
                <a:solidFill>
                  <a:srgbClr val="FFFFFF"/>
                </a:solidFill>
                <a:ln w="952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6EC6D811-DBB1-800F-5373-822A95C8331C}"/>
                    </a:ext>
                  </a:extLst>
                </p:cNvPr>
                <p:cNvSpPr/>
                <p:nvPr/>
              </p:nvSpPr>
              <p:spPr>
                <a:xfrm>
                  <a:off x="10982007" y="6221596"/>
                  <a:ext cx="123825" cy="185660"/>
                </a:xfrm>
                <a:custGeom>
                  <a:avLst/>
                  <a:gdLst>
                    <a:gd name="connsiteX0" fmla="*/ 58103 w 123825"/>
                    <a:gd name="connsiteY0" fmla="*/ 45701 h 185660"/>
                    <a:gd name="connsiteX1" fmla="*/ 58103 w 123825"/>
                    <a:gd name="connsiteY1" fmla="*/ 68552 h 185660"/>
                    <a:gd name="connsiteX2" fmla="*/ 116205 w 123825"/>
                    <a:gd name="connsiteY2" fmla="*/ 68552 h 185660"/>
                    <a:gd name="connsiteX3" fmla="*/ 116205 w 123825"/>
                    <a:gd name="connsiteY3" fmla="*/ 112348 h 185660"/>
                    <a:gd name="connsiteX4" fmla="*/ 58103 w 123825"/>
                    <a:gd name="connsiteY4" fmla="*/ 112348 h 185660"/>
                    <a:gd name="connsiteX5" fmla="*/ 58103 w 123825"/>
                    <a:gd name="connsiteY5" fmla="*/ 139007 h 185660"/>
                    <a:gd name="connsiteX6" fmla="*/ 123825 w 123825"/>
                    <a:gd name="connsiteY6" fmla="*/ 139007 h 185660"/>
                    <a:gd name="connsiteX7" fmla="*/ 123825 w 123825"/>
                    <a:gd name="connsiteY7" fmla="*/ 185660 h 185660"/>
                    <a:gd name="connsiteX8" fmla="*/ 0 w 123825"/>
                    <a:gd name="connsiteY8" fmla="*/ 185660 h 185660"/>
                    <a:gd name="connsiteX9" fmla="*/ 0 w 123825"/>
                    <a:gd name="connsiteY9" fmla="*/ 0 h 185660"/>
                    <a:gd name="connsiteX10" fmla="*/ 123825 w 123825"/>
                    <a:gd name="connsiteY10" fmla="*/ 0 h 185660"/>
                    <a:gd name="connsiteX11" fmla="*/ 123825 w 123825"/>
                    <a:gd name="connsiteY11" fmla="*/ 46653 h 185660"/>
                    <a:gd name="connsiteX12" fmla="*/ 58103 w 123825"/>
                    <a:gd name="connsiteY12" fmla="*/ 46653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185660">
                      <a:moveTo>
                        <a:pt x="58103" y="45701"/>
                      </a:moveTo>
                      <a:lnTo>
                        <a:pt x="58103" y="68552"/>
                      </a:lnTo>
                      <a:lnTo>
                        <a:pt x="116205" y="68552"/>
                      </a:lnTo>
                      <a:lnTo>
                        <a:pt x="116205" y="112348"/>
                      </a:lnTo>
                      <a:lnTo>
                        <a:pt x="58103" y="112348"/>
                      </a:lnTo>
                      <a:lnTo>
                        <a:pt x="58103" y="139007"/>
                      </a:lnTo>
                      <a:lnTo>
                        <a:pt x="123825" y="139007"/>
                      </a:lnTo>
                      <a:lnTo>
                        <a:pt x="123825" y="185660"/>
                      </a:lnTo>
                      <a:lnTo>
                        <a:pt x="0" y="185660"/>
                      </a:lnTo>
                      <a:lnTo>
                        <a:pt x="0" y="0"/>
                      </a:lnTo>
                      <a:lnTo>
                        <a:pt x="123825" y="0"/>
                      </a:lnTo>
                      <a:lnTo>
                        <a:pt x="123825" y="46653"/>
                      </a:lnTo>
                      <a:lnTo>
                        <a:pt x="58103" y="46653"/>
                      </a:lnTo>
                      <a:close/>
                    </a:path>
                  </a:pathLst>
                </a:custGeom>
                <a:solidFill>
                  <a:srgbClr val="FFFFFF"/>
                </a:solidFill>
                <a:ln w="952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7BE622B3-1BDC-7861-D000-9A72B686E532}"/>
                    </a:ext>
                  </a:extLst>
                </p:cNvPr>
                <p:cNvSpPr/>
                <p:nvPr/>
              </p:nvSpPr>
              <p:spPr>
                <a:xfrm>
                  <a:off x="11127740" y="6220644"/>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0"/>
                        <a:pt x="114300" y="3809"/>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0438"/>
                        <a:pt x="103822" y="123774"/>
                      </a:cubicBezTo>
                      <a:close/>
                    </a:path>
                  </a:pathLst>
                </a:custGeom>
                <a:solidFill>
                  <a:srgbClr val="FFFFFF"/>
                </a:solidFill>
                <a:ln w="952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2EA64179-F65F-6E00-C5C4-864E1306018F}"/>
                    </a:ext>
                  </a:extLst>
                </p:cNvPr>
                <p:cNvSpPr/>
                <p:nvPr/>
              </p:nvSpPr>
              <p:spPr>
                <a:xfrm>
                  <a:off x="11321097" y="6220644"/>
                  <a:ext cx="165734" cy="188516"/>
                </a:xfrm>
                <a:custGeom>
                  <a:avLst/>
                  <a:gdLst>
                    <a:gd name="connsiteX0" fmla="*/ 59055 w 165734"/>
                    <a:gd name="connsiteY0" fmla="*/ 0 h 188516"/>
                    <a:gd name="connsiteX1" fmla="*/ 59055 w 165734"/>
                    <a:gd name="connsiteY1" fmla="*/ 104732 h 188516"/>
                    <a:gd name="connsiteX2" fmla="*/ 64770 w 165734"/>
                    <a:gd name="connsiteY2" fmla="*/ 124726 h 188516"/>
                    <a:gd name="connsiteX3" fmla="*/ 82868 w 165734"/>
                    <a:gd name="connsiteY3" fmla="*/ 132343 h 188516"/>
                    <a:gd name="connsiteX4" fmla="*/ 101918 w 165734"/>
                    <a:gd name="connsiteY4" fmla="*/ 124726 h 188516"/>
                    <a:gd name="connsiteX5" fmla="*/ 107633 w 165734"/>
                    <a:gd name="connsiteY5" fmla="*/ 104732 h 188516"/>
                    <a:gd name="connsiteX6" fmla="*/ 107633 w 165734"/>
                    <a:gd name="connsiteY6" fmla="*/ 0 h 188516"/>
                    <a:gd name="connsiteX7" fmla="*/ 165735 w 165734"/>
                    <a:gd name="connsiteY7" fmla="*/ 0 h 188516"/>
                    <a:gd name="connsiteX8" fmla="*/ 165735 w 165734"/>
                    <a:gd name="connsiteY8" fmla="*/ 104732 h 188516"/>
                    <a:gd name="connsiteX9" fmla="*/ 154305 w 165734"/>
                    <a:gd name="connsiteY9" fmla="*/ 150433 h 188516"/>
                    <a:gd name="connsiteX10" fmla="*/ 123825 w 165734"/>
                    <a:gd name="connsiteY10" fmla="*/ 178996 h 188516"/>
                    <a:gd name="connsiteX11" fmla="*/ 80963 w 165734"/>
                    <a:gd name="connsiteY11" fmla="*/ 188517 h 188516"/>
                    <a:gd name="connsiteX12" fmla="*/ 39053 w 165734"/>
                    <a:gd name="connsiteY12" fmla="*/ 178996 h 188516"/>
                    <a:gd name="connsiteX13" fmla="*/ 10478 w 165734"/>
                    <a:gd name="connsiteY13" fmla="*/ 150433 h 188516"/>
                    <a:gd name="connsiteX14" fmla="*/ 0 w 165734"/>
                    <a:gd name="connsiteY14" fmla="*/ 104732 h 188516"/>
                    <a:gd name="connsiteX15" fmla="*/ 0 w 165734"/>
                    <a:gd name="connsiteY15" fmla="*/ 0 h 188516"/>
                    <a:gd name="connsiteX16" fmla="*/ 59055 w 165734"/>
                    <a:gd name="connsiteY16" fmla="*/ 0 h 1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34" h="188516">
                      <a:moveTo>
                        <a:pt x="59055" y="0"/>
                      </a:moveTo>
                      <a:lnTo>
                        <a:pt x="59055" y="104732"/>
                      </a:lnTo>
                      <a:cubicBezTo>
                        <a:pt x="59055" y="113301"/>
                        <a:pt x="60960" y="119965"/>
                        <a:pt x="64770" y="124726"/>
                      </a:cubicBezTo>
                      <a:cubicBezTo>
                        <a:pt x="68580" y="129486"/>
                        <a:pt x="74295" y="132343"/>
                        <a:pt x="82868" y="132343"/>
                      </a:cubicBezTo>
                      <a:cubicBezTo>
                        <a:pt x="91440" y="132343"/>
                        <a:pt x="97155" y="129486"/>
                        <a:pt x="101918" y="124726"/>
                      </a:cubicBezTo>
                      <a:cubicBezTo>
                        <a:pt x="105728" y="119965"/>
                        <a:pt x="107633" y="113301"/>
                        <a:pt x="107633" y="104732"/>
                      </a:cubicBezTo>
                      <a:lnTo>
                        <a:pt x="107633" y="0"/>
                      </a:lnTo>
                      <a:lnTo>
                        <a:pt x="165735" y="0"/>
                      </a:lnTo>
                      <a:lnTo>
                        <a:pt x="165735" y="104732"/>
                      </a:lnTo>
                      <a:cubicBezTo>
                        <a:pt x="165735" y="122822"/>
                        <a:pt x="161925" y="137103"/>
                        <a:pt x="154305" y="150433"/>
                      </a:cubicBezTo>
                      <a:cubicBezTo>
                        <a:pt x="146685" y="162810"/>
                        <a:pt x="137160" y="172331"/>
                        <a:pt x="123825" y="178996"/>
                      </a:cubicBezTo>
                      <a:cubicBezTo>
                        <a:pt x="111443" y="185660"/>
                        <a:pt x="97155" y="188517"/>
                        <a:pt x="80963" y="188517"/>
                      </a:cubicBezTo>
                      <a:cubicBezTo>
                        <a:pt x="64770" y="188517"/>
                        <a:pt x="51435" y="185660"/>
                        <a:pt x="39053" y="178996"/>
                      </a:cubicBezTo>
                      <a:cubicBezTo>
                        <a:pt x="26670" y="172331"/>
                        <a:pt x="17145" y="163762"/>
                        <a:pt x="10478" y="150433"/>
                      </a:cubicBezTo>
                      <a:cubicBezTo>
                        <a:pt x="3810" y="138055"/>
                        <a:pt x="0" y="122822"/>
                        <a:pt x="0" y="104732"/>
                      </a:cubicBezTo>
                      <a:lnTo>
                        <a:pt x="0" y="0"/>
                      </a:lnTo>
                      <a:lnTo>
                        <a:pt x="59055" y="0"/>
                      </a:lnTo>
                      <a:close/>
                    </a:path>
                  </a:pathLst>
                </a:custGeom>
                <a:solidFill>
                  <a:srgbClr val="FFFFFF"/>
                </a:solidFill>
                <a:ln w="9525" cap="flat">
                  <a:noFill/>
                  <a:prstDash val="solid"/>
                  <a:miter/>
                </a:ln>
              </p:spPr>
              <p:txBody>
                <a:bodyPr rtlCol="0" anchor="ctr"/>
                <a:lstStyle/>
                <a:p>
                  <a:endParaRPr lang="en-US"/>
                </a:p>
              </p:txBody>
            </p:sp>
          </p:grpSp>
          <p:grpSp>
            <p:nvGrpSpPr>
              <p:cNvPr id="15" name="Graphic 47">
                <a:extLst>
                  <a:ext uri="{FF2B5EF4-FFF2-40B4-BE49-F238E27FC236}">
                    <a16:creationId xmlns:a16="http://schemas.microsoft.com/office/drawing/2014/main" id="{B0F71D52-6376-575C-0948-FF802DC50D00}"/>
                  </a:ext>
                </a:extLst>
              </p:cNvPr>
              <p:cNvGrpSpPr/>
              <p:nvPr/>
            </p:nvGrpSpPr>
            <p:grpSpPr>
              <a:xfrm>
                <a:off x="10976292" y="5214269"/>
                <a:ext cx="904875" cy="408452"/>
                <a:chOff x="10976292" y="5214269"/>
                <a:chExt cx="904875" cy="408452"/>
              </a:xfrm>
              <a:solidFill>
                <a:srgbClr val="FFFFFF"/>
              </a:solidFill>
            </p:grpSpPr>
            <p:sp>
              <p:nvSpPr>
                <p:cNvPr id="20" name="Freeform 19">
                  <a:extLst>
                    <a:ext uri="{FF2B5EF4-FFF2-40B4-BE49-F238E27FC236}">
                      <a16:creationId xmlns:a16="http://schemas.microsoft.com/office/drawing/2014/main" id="{D7E30446-4FEE-A671-DE15-0DB2D7AD4E5C}"/>
                    </a:ext>
                  </a:extLst>
                </p:cNvPr>
                <p:cNvSpPr/>
                <p:nvPr/>
              </p:nvSpPr>
              <p:spPr>
                <a:xfrm>
                  <a:off x="10982007" y="5219030"/>
                  <a:ext cx="160020" cy="186612"/>
                </a:xfrm>
                <a:custGeom>
                  <a:avLst/>
                  <a:gdLst>
                    <a:gd name="connsiteX0" fmla="*/ 150495 w 160020"/>
                    <a:gd name="connsiteY0" fmla="*/ 106636 h 186612"/>
                    <a:gd name="connsiteX1" fmla="*/ 160020 w 160020"/>
                    <a:gd name="connsiteY1" fmla="*/ 135199 h 186612"/>
                    <a:gd name="connsiteX2" fmla="*/ 143828 w 160020"/>
                    <a:gd name="connsiteY2" fmla="*/ 173283 h 186612"/>
                    <a:gd name="connsiteX3" fmla="*/ 97155 w 160020"/>
                    <a:gd name="connsiteY3" fmla="*/ 186613 h 186612"/>
                    <a:gd name="connsiteX4" fmla="*/ 0 w 160020"/>
                    <a:gd name="connsiteY4" fmla="*/ 186613 h 186612"/>
                    <a:gd name="connsiteX5" fmla="*/ 0 w 160020"/>
                    <a:gd name="connsiteY5" fmla="*/ 0 h 186612"/>
                    <a:gd name="connsiteX6" fmla="*/ 95250 w 160020"/>
                    <a:gd name="connsiteY6" fmla="*/ 0 h 186612"/>
                    <a:gd name="connsiteX7" fmla="*/ 140018 w 160020"/>
                    <a:gd name="connsiteY7" fmla="*/ 12377 h 186612"/>
                    <a:gd name="connsiteX8" fmla="*/ 156210 w 160020"/>
                    <a:gd name="connsiteY8" fmla="*/ 48557 h 186612"/>
                    <a:gd name="connsiteX9" fmla="*/ 147638 w 160020"/>
                    <a:gd name="connsiteY9" fmla="*/ 76168 h 186612"/>
                    <a:gd name="connsiteX10" fmla="*/ 124778 w 160020"/>
                    <a:gd name="connsiteY10" fmla="*/ 91402 h 186612"/>
                    <a:gd name="connsiteX11" fmla="*/ 150495 w 160020"/>
                    <a:gd name="connsiteY11" fmla="*/ 106636 h 186612"/>
                    <a:gd name="connsiteX12" fmla="*/ 58103 w 160020"/>
                    <a:gd name="connsiteY12" fmla="*/ 72360 h 186612"/>
                    <a:gd name="connsiteX13" fmla="*/ 80963 w 160020"/>
                    <a:gd name="connsiteY13" fmla="*/ 72360 h 186612"/>
                    <a:gd name="connsiteX14" fmla="*/ 92393 w 160020"/>
                    <a:gd name="connsiteY14" fmla="*/ 69504 h 186612"/>
                    <a:gd name="connsiteX15" fmla="*/ 96203 w 160020"/>
                    <a:gd name="connsiteY15" fmla="*/ 59983 h 186612"/>
                    <a:gd name="connsiteX16" fmla="*/ 92393 w 160020"/>
                    <a:gd name="connsiteY16" fmla="*/ 49509 h 186612"/>
                    <a:gd name="connsiteX17" fmla="*/ 80963 w 160020"/>
                    <a:gd name="connsiteY17" fmla="*/ 46653 h 186612"/>
                    <a:gd name="connsiteX18" fmla="*/ 58103 w 160020"/>
                    <a:gd name="connsiteY18" fmla="*/ 46653 h 186612"/>
                    <a:gd name="connsiteX19" fmla="*/ 58103 w 160020"/>
                    <a:gd name="connsiteY19" fmla="*/ 72360 h 186612"/>
                    <a:gd name="connsiteX20" fmla="*/ 96203 w 160020"/>
                    <a:gd name="connsiteY20" fmla="*/ 136151 h 186612"/>
                    <a:gd name="connsiteX21" fmla="*/ 100013 w 160020"/>
                    <a:gd name="connsiteY21" fmla="*/ 126630 h 186612"/>
                    <a:gd name="connsiteX22" fmla="*/ 84773 w 160020"/>
                    <a:gd name="connsiteY22" fmla="*/ 113300 h 186612"/>
                    <a:gd name="connsiteX23" fmla="*/ 58103 w 160020"/>
                    <a:gd name="connsiteY23" fmla="*/ 113300 h 186612"/>
                    <a:gd name="connsiteX24" fmla="*/ 58103 w 160020"/>
                    <a:gd name="connsiteY24" fmla="*/ 139959 h 186612"/>
                    <a:gd name="connsiteX25" fmla="*/ 84773 w 160020"/>
                    <a:gd name="connsiteY25" fmla="*/ 139959 h 186612"/>
                    <a:gd name="connsiteX26" fmla="*/ 96203 w 160020"/>
                    <a:gd name="connsiteY26" fmla="*/ 1361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 h="186612">
                      <a:moveTo>
                        <a:pt x="150495" y="106636"/>
                      </a:moveTo>
                      <a:cubicBezTo>
                        <a:pt x="157163" y="115205"/>
                        <a:pt x="160020" y="123774"/>
                        <a:pt x="160020" y="135199"/>
                      </a:cubicBezTo>
                      <a:cubicBezTo>
                        <a:pt x="160020" y="151385"/>
                        <a:pt x="154305" y="163762"/>
                        <a:pt x="143828" y="173283"/>
                      </a:cubicBezTo>
                      <a:cubicBezTo>
                        <a:pt x="133350" y="181852"/>
                        <a:pt x="117158" y="186613"/>
                        <a:pt x="97155" y="186613"/>
                      </a:cubicBezTo>
                      <a:lnTo>
                        <a:pt x="0" y="186613"/>
                      </a:lnTo>
                      <a:lnTo>
                        <a:pt x="0" y="0"/>
                      </a:lnTo>
                      <a:lnTo>
                        <a:pt x="95250" y="0"/>
                      </a:lnTo>
                      <a:cubicBezTo>
                        <a:pt x="114300" y="0"/>
                        <a:pt x="128588" y="3808"/>
                        <a:pt x="140018" y="12377"/>
                      </a:cubicBezTo>
                      <a:cubicBezTo>
                        <a:pt x="150495" y="20946"/>
                        <a:pt x="156210" y="32372"/>
                        <a:pt x="156210" y="48557"/>
                      </a:cubicBezTo>
                      <a:cubicBezTo>
                        <a:pt x="156210" y="59030"/>
                        <a:pt x="153353" y="68552"/>
                        <a:pt x="147638" y="76168"/>
                      </a:cubicBezTo>
                      <a:cubicBezTo>
                        <a:pt x="141923" y="83785"/>
                        <a:pt x="134303" y="88546"/>
                        <a:pt x="124778" y="91402"/>
                      </a:cubicBezTo>
                      <a:cubicBezTo>
                        <a:pt x="135255" y="93306"/>
                        <a:pt x="143828" y="98067"/>
                        <a:pt x="150495" y="106636"/>
                      </a:cubicBezTo>
                      <a:close/>
                      <a:moveTo>
                        <a:pt x="58103" y="72360"/>
                      </a:moveTo>
                      <a:lnTo>
                        <a:pt x="80963" y="72360"/>
                      </a:lnTo>
                      <a:cubicBezTo>
                        <a:pt x="86678" y="72360"/>
                        <a:pt x="90488" y="71408"/>
                        <a:pt x="92393" y="69504"/>
                      </a:cubicBezTo>
                      <a:cubicBezTo>
                        <a:pt x="95250" y="67599"/>
                        <a:pt x="96203" y="63791"/>
                        <a:pt x="96203" y="59983"/>
                      </a:cubicBezTo>
                      <a:cubicBezTo>
                        <a:pt x="96203" y="55222"/>
                        <a:pt x="95250" y="52366"/>
                        <a:pt x="92393" y="49509"/>
                      </a:cubicBezTo>
                      <a:cubicBezTo>
                        <a:pt x="89535" y="47605"/>
                        <a:pt x="85725" y="46653"/>
                        <a:pt x="80963" y="46653"/>
                      </a:cubicBezTo>
                      <a:lnTo>
                        <a:pt x="58103" y="46653"/>
                      </a:lnTo>
                      <a:lnTo>
                        <a:pt x="58103" y="72360"/>
                      </a:lnTo>
                      <a:close/>
                      <a:moveTo>
                        <a:pt x="96203" y="136151"/>
                      </a:moveTo>
                      <a:cubicBezTo>
                        <a:pt x="99060" y="134247"/>
                        <a:pt x="100013" y="130438"/>
                        <a:pt x="100013" y="126630"/>
                      </a:cubicBezTo>
                      <a:cubicBezTo>
                        <a:pt x="100013" y="118061"/>
                        <a:pt x="95250" y="113300"/>
                        <a:pt x="84773" y="113300"/>
                      </a:cubicBezTo>
                      <a:lnTo>
                        <a:pt x="58103" y="113300"/>
                      </a:lnTo>
                      <a:lnTo>
                        <a:pt x="58103" y="139959"/>
                      </a:lnTo>
                      <a:lnTo>
                        <a:pt x="84773" y="139959"/>
                      </a:lnTo>
                      <a:cubicBezTo>
                        <a:pt x="89535" y="139007"/>
                        <a:pt x="93345" y="138055"/>
                        <a:pt x="96203" y="136151"/>
                      </a:cubicBez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DDB1232-DF6E-F524-233D-6AAAE3FEB36D}"/>
                    </a:ext>
                  </a:extLst>
                </p:cNvPr>
                <p:cNvSpPr/>
                <p:nvPr/>
              </p:nvSpPr>
              <p:spPr>
                <a:xfrm>
                  <a:off x="11162030" y="5219030"/>
                  <a:ext cx="114300" cy="185660"/>
                </a:xfrm>
                <a:custGeom>
                  <a:avLst/>
                  <a:gdLst>
                    <a:gd name="connsiteX0" fmla="*/ 58102 w 114300"/>
                    <a:gd name="connsiteY0" fmla="*/ 141864 h 185660"/>
                    <a:gd name="connsiteX1" fmla="*/ 114300 w 114300"/>
                    <a:gd name="connsiteY1" fmla="*/ 141864 h 185660"/>
                    <a:gd name="connsiteX2" fmla="*/ 114300 w 114300"/>
                    <a:gd name="connsiteY2" fmla="*/ 185660 h 185660"/>
                    <a:gd name="connsiteX3" fmla="*/ 0 w 114300"/>
                    <a:gd name="connsiteY3" fmla="*/ 185660 h 185660"/>
                    <a:gd name="connsiteX4" fmla="*/ 0 w 114300"/>
                    <a:gd name="connsiteY4" fmla="*/ 0 h 185660"/>
                    <a:gd name="connsiteX5" fmla="*/ 58102 w 114300"/>
                    <a:gd name="connsiteY5" fmla="*/ 0 h 185660"/>
                    <a:gd name="connsiteX6" fmla="*/ 58102 w 114300"/>
                    <a:gd name="connsiteY6" fmla="*/ 14186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85660">
                      <a:moveTo>
                        <a:pt x="58102" y="141864"/>
                      </a:moveTo>
                      <a:lnTo>
                        <a:pt x="114300" y="141864"/>
                      </a:lnTo>
                      <a:lnTo>
                        <a:pt x="114300" y="185660"/>
                      </a:lnTo>
                      <a:lnTo>
                        <a:pt x="0" y="185660"/>
                      </a:lnTo>
                      <a:lnTo>
                        <a:pt x="0" y="0"/>
                      </a:lnTo>
                      <a:lnTo>
                        <a:pt x="58102" y="0"/>
                      </a:lnTo>
                      <a:lnTo>
                        <a:pt x="58102" y="141864"/>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1CD762-A1B8-93A9-3928-1E125CC9A369}"/>
                    </a:ext>
                  </a:extLst>
                </p:cNvPr>
                <p:cNvSpPr/>
                <p:nvPr/>
              </p:nvSpPr>
              <p:spPr>
                <a:xfrm>
                  <a:off x="11288712" y="5214269"/>
                  <a:ext cx="191452" cy="192325"/>
                </a:xfrm>
                <a:custGeom>
                  <a:avLst/>
                  <a:gdLst>
                    <a:gd name="connsiteX0" fmla="*/ 48578 w 191452"/>
                    <a:gd name="connsiteY0" fmla="*/ 179948 h 192325"/>
                    <a:gd name="connsiteX1" fmla="*/ 13335 w 191452"/>
                    <a:gd name="connsiteY1" fmla="*/ 145672 h 192325"/>
                    <a:gd name="connsiteX2" fmla="*/ 0 w 191452"/>
                    <a:gd name="connsiteY2" fmla="*/ 96163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3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2872 w 191452"/>
                    <a:gd name="connsiteY13" fmla="*/ 126630 h 192325"/>
                    <a:gd name="connsiteX14" fmla="*/ 132397 w 191452"/>
                    <a:gd name="connsiteY14" fmla="*/ 96163 h 192325"/>
                    <a:gd name="connsiteX15" fmla="*/ 122872 w 191452"/>
                    <a:gd name="connsiteY15" fmla="*/ 65695 h 192325"/>
                    <a:gd name="connsiteX16" fmla="*/ 96203 w 191452"/>
                    <a:gd name="connsiteY16" fmla="*/ 54270 h 192325"/>
                    <a:gd name="connsiteX17" fmla="*/ 69532 w 191452"/>
                    <a:gd name="connsiteY17" fmla="*/ 65695 h 192325"/>
                    <a:gd name="connsiteX18" fmla="*/ 60007 w 191452"/>
                    <a:gd name="connsiteY18" fmla="*/ 96163 h 192325"/>
                    <a:gd name="connsiteX19" fmla="*/ 69532 w 191452"/>
                    <a:gd name="connsiteY19" fmla="*/ 126630 h 192325"/>
                    <a:gd name="connsiteX20" fmla="*/ 96203 w 191452"/>
                    <a:gd name="connsiteY20" fmla="*/ 138055 h 192325"/>
                    <a:gd name="connsiteX21" fmla="*/ 122872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3"/>
                      </a:cubicBezTo>
                      <a:cubicBezTo>
                        <a:pt x="0" y="78073"/>
                        <a:pt x="4763" y="61887"/>
                        <a:pt x="13335" y="46653"/>
                      </a:cubicBezTo>
                      <a:cubicBezTo>
                        <a:pt x="21907" y="31419"/>
                        <a:pt x="33338" y="20946"/>
                        <a:pt x="48578" y="12377"/>
                      </a:cubicBezTo>
                      <a:cubicBezTo>
                        <a:pt x="62865" y="3808"/>
                        <a:pt x="79057" y="0"/>
                        <a:pt x="97155" y="0"/>
                      </a:cubicBezTo>
                      <a:cubicBezTo>
                        <a:pt x="114300" y="0"/>
                        <a:pt x="130493" y="3808"/>
                        <a:pt x="144780" y="12377"/>
                      </a:cubicBezTo>
                      <a:cubicBezTo>
                        <a:pt x="159068" y="20946"/>
                        <a:pt x="170497" y="31419"/>
                        <a:pt x="179070" y="46653"/>
                      </a:cubicBezTo>
                      <a:cubicBezTo>
                        <a:pt x="187643" y="61887"/>
                        <a:pt x="191453" y="77120"/>
                        <a:pt x="191453" y="96163"/>
                      </a:cubicBezTo>
                      <a:cubicBezTo>
                        <a:pt x="191453" y="114253"/>
                        <a:pt x="187643" y="130438"/>
                        <a:pt x="179070" y="145672"/>
                      </a:cubicBezTo>
                      <a:cubicBezTo>
                        <a:pt x="170497" y="160906"/>
                        <a:pt x="159068" y="171379"/>
                        <a:pt x="144780" y="179948"/>
                      </a:cubicBezTo>
                      <a:cubicBezTo>
                        <a:pt x="130493" y="188517"/>
                        <a:pt x="114300" y="192325"/>
                        <a:pt x="97155" y="192325"/>
                      </a:cubicBezTo>
                      <a:cubicBezTo>
                        <a:pt x="79057" y="192325"/>
                        <a:pt x="62865" y="188517"/>
                        <a:pt x="48578"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3"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3" y="138055"/>
                      </a:cubicBezTo>
                      <a:cubicBezTo>
                        <a:pt x="107632" y="138055"/>
                        <a:pt x="117157" y="134247"/>
                        <a:pt x="122872" y="126630"/>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C479004-5867-5619-A82D-1C05BAC5925B}"/>
                    </a:ext>
                  </a:extLst>
                </p:cNvPr>
                <p:cNvSpPr/>
                <p:nvPr/>
              </p:nvSpPr>
              <p:spPr>
                <a:xfrm>
                  <a:off x="11496357" y="5216174"/>
                  <a:ext cx="182880" cy="192325"/>
                </a:xfrm>
                <a:custGeom>
                  <a:avLst/>
                  <a:gdLst>
                    <a:gd name="connsiteX0" fmla="*/ 11430 w 182880"/>
                    <a:gd name="connsiteY0" fmla="*/ 45701 h 192325"/>
                    <a:gd name="connsiteX1" fmla="*/ 43815 w 182880"/>
                    <a:gd name="connsiteY1" fmla="*/ 12377 h 192325"/>
                    <a:gd name="connsiteX2" fmla="*/ 92393 w 182880"/>
                    <a:gd name="connsiteY2" fmla="*/ 0 h 192325"/>
                    <a:gd name="connsiteX3" fmla="*/ 135255 w 182880"/>
                    <a:gd name="connsiteY3" fmla="*/ 9521 h 192325"/>
                    <a:gd name="connsiteX4" fmla="*/ 166688 w 182880"/>
                    <a:gd name="connsiteY4" fmla="*/ 35228 h 192325"/>
                    <a:gd name="connsiteX5" fmla="*/ 182880 w 182880"/>
                    <a:gd name="connsiteY5" fmla="*/ 74264 h 192325"/>
                    <a:gd name="connsiteX6" fmla="*/ 120968 w 182880"/>
                    <a:gd name="connsiteY6" fmla="*/ 74264 h 192325"/>
                    <a:gd name="connsiteX7" fmla="*/ 108585 w 182880"/>
                    <a:gd name="connsiteY7" fmla="*/ 59983 h 192325"/>
                    <a:gd name="connsiteX8" fmla="*/ 90488 w 182880"/>
                    <a:gd name="connsiteY8" fmla="*/ 55222 h 192325"/>
                    <a:gd name="connsiteX9" fmla="*/ 67628 w 182880"/>
                    <a:gd name="connsiteY9" fmla="*/ 66647 h 192325"/>
                    <a:gd name="connsiteX10" fmla="*/ 59055 w 182880"/>
                    <a:gd name="connsiteY10" fmla="*/ 96163 h 192325"/>
                    <a:gd name="connsiteX11" fmla="*/ 67628 w 182880"/>
                    <a:gd name="connsiteY11" fmla="*/ 125678 h 192325"/>
                    <a:gd name="connsiteX12" fmla="*/ 90488 w 182880"/>
                    <a:gd name="connsiteY12" fmla="*/ 137103 h 192325"/>
                    <a:gd name="connsiteX13" fmla="*/ 108585 w 182880"/>
                    <a:gd name="connsiteY13" fmla="*/ 132343 h 192325"/>
                    <a:gd name="connsiteX14" fmla="*/ 120968 w 182880"/>
                    <a:gd name="connsiteY14" fmla="*/ 118061 h 192325"/>
                    <a:gd name="connsiteX15" fmla="*/ 182880 w 182880"/>
                    <a:gd name="connsiteY15" fmla="*/ 118061 h 192325"/>
                    <a:gd name="connsiteX16" fmla="*/ 166688 w 182880"/>
                    <a:gd name="connsiteY16" fmla="*/ 157097 h 192325"/>
                    <a:gd name="connsiteX17" fmla="*/ 135255 w 182880"/>
                    <a:gd name="connsiteY17" fmla="*/ 182804 h 192325"/>
                    <a:gd name="connsiteX18" fmla="*/ 92393 w 182880"/>
                    <a:gd name="connsiteY18" fmla="*/ 192325 h 192325"/>
                    <a:gd name="connsiteX19" fmla="*/ 43815 w 182880"/>
                    <a:gd name="connsiteY19" fmla="*/ 179948 h 192325"/>
                    <a:gd name="connsiteX20" fmla="*/ 11430 w 182880"/>
                    <a:gd name="connsiteY20" fmla="*/ 146624 h 192325"/>
                    <a:gd name="connsiteX21" fmla="*/ 0 w 182880"/>
                    <a:gd name="connsiteY21" fmla="*/ 97115 h 192325"/>
                    <a:gd name="connsiteX22" fmla="*/ 11430 w 182880"/>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 h="192325">
                      <a:moveTo>
                        <a:pt x="11430" y="45701"/>
                      </a:moveTo>
                      <a:cubicBezTo>
                        <a:pt x="19050" y="31419"/>
                        <a:pt x="29528" y="19994"/>
                        <a:pt x="43815" y="12377"/>
                      </a:cubicBezTo>
                      <a:cubicBezTo>
                        <a:pt x="58103" y="4761"/>
                        <a:pt x="74295" y="0"/>
                        <a:pt x="92393" y="0"/>
                      </a:cubicBezTo>
                      <a:cubicBezTo>
                        <a:pt x="108585" y="0"/>
                        <a:pt x="122873" y="2856"/>
                        <a:pt x="135255" y="9521"/>
                      </a:cubicBezTo>
                      <a:cubicBezTo>
                        <a:pt x="147638" y="15234"/>
                        <a:pt x="158115" y="23803"/>
                        <a:pt x="166688" y="35228"/>
                      </a:cubicBezTo>
                      <a:cubicBezTo>
                        <a:pt x="174308" y="46653"/>
                        <a:pt x="180023" y="59031"/>
                        <a:pt x="182880" y="74264"/>
                      </a:cubicBezTo>
                      <a:lnTo>
                        <a:pt x="120968" y="74264"/>
                      </a:lnTo>
                      <a:cubicBezTo>
                        <a:pt x="118110" y="68552"/>
                        <a:pt x="114300" y="63791"/>
                        <a:pt x="108585" y="59983"/>
                      </a:cubicBezTo>
                      <a:cubicBezTo>
                        <a:pt x="103823" y="56174"/>
                        <a:pt x="97155" y="55222"/>
                        <a:pt x="90488" y="55222"/>
                      </a:cubicBezTo>
                      <a:cubicBezTo>
                        <a:pt x="80963" y="55222"/>
                        <a:pt x="73343" y="59031"/>
                        <a:pt x="67628" y="66647"/>
                      </a:cubicBezTo>
                      <a:cubicBezTo>
                        <a:pt x="61913" y="74264"/>
                        <a:pt x="59055" y="83785"/>
                        <a:pt x="59055" y="96163"/>
                      </a:cubicBezTo>
                      <a:cubicBezTo>
                        <a:pt x="59055" y="108540"/>
                        <a:pt x="61913" y="118061"/>
                        <a:pt x="67628" y="125678"/>
                      </a:cubicBezTo>
                      <a:cubicBezTo>
                        <a:pt x="73343" y="133295"/>
                        <a:pt x="80963" y="137103"/>
                        <a:pt x="90488" y="137103"/>
                      </a:cubicBezTo>
                      <a:cubicBezTo>
                        <a:pt x="97155" y="137103"/>
                        <a:pt x="102870" y="135199"/>
                        <a:pt x="108585" y="132343"/>
                      </a:cubicBezTo>
                      <a:cubicBezTo>
                        <a:pt x="113348" y="128534"/>
                        <a:pt x="118110" y="123774"/>
                        <a:pt x="120968" y="118061"/>
                      </a:cubicBezTo>
                      <a:lnTo>
                        <a:pt x="182880" y="118061"/>
                      </a:lnTo>
                      <a:cubicBezTo>
                        <a:pt x="180023" y="132343"/>
                        <a:pt x="175260" y="145672"/>
                        <a:pt x="166688" y="157097"/>
                      </a:cubicBezTo>
                      <a:cubicBezTo>
                        <a:pt x="159068" y="168522"/>
                        <a:pt x="148590" y="177092"/>
                        <a:pt x="135255" y="182804"/>
                      </a:cubicBezTo>
                      <a:cubicBezTo>
                        <a:pt x="122873" y="188517"/>
                        <a:pt x="108585" y="192325"/>
                        <a:pt x="92393" y="192325"/>
                      </a:cubicBezTo>
                      <a:cubicBezTo>
                        <a:pt x="73343" y="192325"/>
                        <a:pt x="57150" y="188517"/>
                        <a:pt x="43815" y="179948"/>
                      </a:cubicBezTo>
                      <a:cubicBezTo>
                        <a:pt x="29528" y="172331"/>
                        <a:pt x="19050" y="160906"/>
                        <a:pt x="11430" y="146624"/>
                      </a:cubicBezTo>
                      <a:cubicBezTo>
                        <a:pt x="3810" y="132343"/>
                        <a:pt x="0" y="116157"/>
                        <a:pt x="0" y="97115"/>
                      </a:cubicBezTo>
                      <a:cubicBezTo>
                        <a:pt x="0" y="77121"/>
                        <a:pt x="3810" y="60935"/>
                        <a:pt x="11430" y="45701"/>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09EFF40-56B2-02A2-CDB9-C9B5C42025F6}"/>
                    </a:ext>
                  </a:extLst>
                </p:cNvPr>
                <p:cNvSpPr/>
                <p:nvPr/>
              </p:nvSpPr>
              <p:spPr>
                <a:xfrm>
                  <a:off x="11699240" y="5219030"/>
                  <a:ext cx="181927" cy="186612"/>
                </a:xfrm>
                <a:custGeom>
                  <a:avLst/>
                  <a:gdLst>
                    <a:gd name="connsiteX0" fmla="*/ 112395 w 181927"/>
                    <a:gd name="connsiteY0" fmla="*/ 185660 h 186612"/>
                    <a:gd name="connsiteX1" fmla="*/ 58103 w 181927"/>
                    <a:gd name="connsiteY1" fmla="*/ 104732 h 186612"/>
                    <a:gd name="connsiteX2" fmla="*/ 58103 w 181927"/>
                    <a:gd name="connsiteY2" fmla="*/ 185660 h 186612"/>
                    <a:gd name="connsiteX3" fmla="*/ 0 w 181927"/>
                    <a:gd name="connsiteY3" fmla="*/ 185660 h 186612"/>
                    <a:gd name="connsiteX4" fmla="*/ 0 w 181927"/>
                    <a:gd name="connsiteY4" fmla="*/ 0 h 186612"/>
                    <a:gd name="connsiteX5" fmla="*/ 58103 w 181927"/>
                    <a:gd name="connsiteY5" fmla="*/ 0 h 186612"/>
                    <a:gd name="connsiteX6" fmla="*/ 58103 w 181927"/>
                    <a:gd name="connsiteY6" fmla="*/ 78073 h 186612"/>
                    <a:gd name="connsiteX7" fmla="*/ 111442 w 181927"/>
                    <a:gd name="connsiteY7" fmla="*/ 0 h 186612"/>
                    <a:gd name="connsiteX8" fmla="*/ 177165 w 181927"/>
                    <a:gd name="connsiteY8" fmla="*/ 0 h 186612"/>
                    <a:gd name="connsiteX9" fmla="*/ 113347 w 181927"/>
                    <a:gd name="connsiteY9" fmla="*/ 89498 h 186612"/>
                    <a:gd name="connsiteX10" fmla="*/ 181928 w 181927"/>
                    <a:gd name="connsiteY10" fmla="*/ 186613 h 186612"/>
                    <a:gd name="connsiteX11" fmla="*/ 112395 w 181927"/>
                    <a:gd name="connsiteY11" fmla="*/ 186613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 h="186612">
                      <a:moveTo>
                        <a:pt x="112395" y="185660"/>
                      </a:moveTo>
                      <a:lnTo>
                        <a:pt x="58103" y="104732"/>
                      </a:lnTo>
                      <a:lnTo>
                        <a:pt x="58103" y="185660"/>
                      </a:lnTo>
                      <a:lnTo>
                        <a:pt x="0" y="185660"/>
                      </a:lnTo>
                      <a:lnTo>
                        <a:pt x="0" y="0"/>
                      </a:lnTo>
                      <a:lnTo>
                        <a:pt x="58103" y="0"/>
                      </a:lnTo>
                      <a:lnTo>
                        <a:pt x="58103" y="78073"/>
                      </a:lnTo>
                      <a:lnTo>
                        <a:pt x="111442" y="0"/>
                      </a:lnTo>
                      <a:lnTo>
                        <a:pt x="177165" y="0"/>
                      </a:lnTo>
                      <a:lnTo>
                        <a:pt x="113347" y="89498"/>
                      </a:lnTo>
                      <a:lnTo>
                        <a:pt x="181928" y="186613"/>
                      </a:lnTo>
                      <a:lnTo>
                        <a:pt x="112395" y="186613"/>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3940171-5BDA-1285-EDE8-8152F75252E0}"/>
                    </a:ext>
                  </a:extLst>
                </p:cNvPr>
                <p:cNvSpPr/>
                <p:nvPr/>
              </p:nvSpPr>
              <p:spPr>
                <a:xfrm>
                  <a:off x="10976292" y="5430397"/>
                  <a:ext cx="181927" cy="192325"/>
                </a:xfrm>
                <a:custGeom>
                  <a:avLst/>
                  <a:gdLst>
                    <a:gd name="connsiteX0" fmla="*/ 11430 w 181927"/>
                    <a:gd name="connsiteY0" fmla="*/ 45701 h 192325"/>
                    <a:gd name="connsiteX1" fmla="*/ 42863 w 181927"/>
                    <a:gd name="connsiteY1" fmla="*/ 12377 h 192325"/>
                    <a:gd name="connsiteX2" fmla="*/ 91440 w 181927"/>
                    <a:gd name="connsiteY2" fmla="*/ 0 h 192325"/>
                    <a:gd name="connsiteX3" fmla="*/ 134302 w 181927"/>
                    <a:gd name="connsiteY3" fmla="*/ 9521 h 192325"/>
                    <a:gd name="connsiteX4" fmla="*/ 165735 w 181927"/>
                    <a:gd name="connsiteY4" fmla="*/ 35228 h 192325"/>
                    <a:gd name="connsiteX5" fmla="*/ 181927 w 181927"/>
                    <a:gd name="connsiteY5" fmla="*/ 74264 h 192325"/>
                    <a:gd name="connsiteX6" fmla="*/ 120015 w 181927"/>
                    <a:gd name="connsiteY6" fmla="*/ 74264 h 192325"/>
                    <a:gd name="connsiteX7" fmla="*/ 107632 w 181927"/>
                    <a:gd name="connsiteY7" fmla="*/ 59983 h 192325"/>
                    <a:gd name="connsiteX8" fmla="*/ 89535 w 181927"/>
                    <a:gd name="connsiteY8" fmla="*/ 55222 h 192325"/>
                    <a:gd name="connsiteX9" fmla="*/ 66675 w 181927"/>
                    <a:gd name="connsiteY9" fmla="*/ 66647 h 192325"/>
                    <a:gd name="connsiteX10" fmla="*/ 58102 w 181927"/>
                    <a:gd name="connsiteY10" fmla="*/ 96163 h 192325"/>
                    <a:gd name="connsiteX11" fmla="*/ 66675 w 181927"/>
                    <a:gd name="connsiteY11" fmla="*/ 125678 h 192325"/>
                    <a:gd name="connsiteX12" fmla="*/ 89535 w 181927"/>
                    <a:gd name="connsiteY12" fmla="*/ 137103 h 192325"/>
                    <a:gd name="connsiteX13" fmla="*/ 107632 w 181927"/>
                    <a:gd name="connsiteY13" fmla="*/ 132343 h 192325"/>
                    <a:gd name="connsiteX14" fmla="*/ 120015 w 181927"/>
                    <a:gd name="connsiteY14" fmla="*/ 118061 h 192325"/>
                    <a:gd name="connsiteX15" fmla="*/ 181927 w 181927"/>
                    <a:gd name="connsiteY15" fmla="*/ 118061 h 192325"/>
                    <a:gd name="connsiteX16" fmla="*/ 165735 w 181927"/>
                    <a:gd name="connsiteY16" fmla="*/ 157097 h 192325"/>
                    <a:gd name="connsiteX17" fmla="*/ 134302 w 181927"/>
                    <a:gd name="connsiteY17" fmla="*/ 182804 h 192325"/>
                    <a:gd name="connsiteX18" fmla="*/ 91440 w 181927"/>
                    <a:gd name="connsiteY18" fmla="*/ 192325 h 192325"/>
                    <a:gd name="connsiteX19" fmla="*/ 42863 w 181927"/>
                    <a:gd name="connsiteY19" fmla="*/ 179948 h 192325"/>
                    <a:gd name="connsiteX20" fmla="*/ 11430 w 181927"/>
                    <a:gd name="connsiteY20" fmla="*/ 146624 h 192325"/>
                    <a:gd name="connsiteX21" fmla="*/ 0 w 181927"/>
                    <a:gd name="connsiteY21" fmla="*/ 97115 h 192325"/>
                    <a:gd name="connsiteX22" fmla="*/ 11430 w 181927"/>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2325">
                      <a:moveTo>
                        <a:pt x="11430" y="45701"/>
                      </a:moveTo>
                      <a:cubicBezTo>
                        <a:pt x="19050" y="31419"/>
                        <a:pt x="29527" y="19994"/>
                        <a:pt x="42863" y="12377"/>
                      </a:cubicBezTo>
                      <a:cubicBezTo>
                        <a:pt x="57150" y="4761"/>
                        <a:pt x="73342" y="0"/>
                        <a:pt x="91440" y="0"/>
                      </a:cubicBezTo>
                      <a:cubicBezTo>
                        <a:pt x="107632" y="0"/>
                        <a:pt x="121920" y="2856"/>
                        <a:pt x="134302" y="9521"/>
                      </a:cubicBezTo>
                      <a:cubicBezTo>
                        <a:pt x="146685" y="15234"/>
                        <a:pt x="157163" y="23803"/>
                        <a:pt x="165735" y="35228"/>
                      </a:cubicBezTo>
                      <a:cubicBezTo>
                        <a:pt x="173355" y="46653"/>
                        <a:pt x="179070" y="59030"/>
                        <a:pt x="181927" y="74264"/>
                      </a:cubicBezTo>
                      <a:lnTo>
                        <a:pt x="120015" y="74264"/>
                      </a:lnTo>
                      <a:cubicBezTo>
                        <a:pt x="117157" y="68552"/>
                        <a:pt x="113347" y="63791"/>
                        <a:pt x="107632" y="59983"/>
                      </a:cubicBezTo>
                      <a:cubicBezTo>
                        <a:pt x="101917" y="56174"/>
                        <a:pt x="96202" y="55222"/>
                        <a:pt x="89535" y="55222"/>
                      </a:cubicBezTo>
                      <a:cubicBezTo>
                        <a:pt x="80010" y="55222"/>
                        <a:pt x="72390" y="59030"/>
                        <a:pt x="66675" y="66647"/>
                      </a:cubicBezTo>
                      <a:cubicBezTo>
                        <a:pt x="60960" y="74264"/>
                        <a:pt x="58102" y="83785"/>
                        <a:pt x="58102" y="96163"/>
                      </a:cubicBezTo>
                      <a:cubicBezTo>
                        <a:pt x="58102" y="108540"/>
                        <a:pt x="60960" y="118061"/>
                        <a:pt x="66675" y="125678"/>
                      </a:cubicBezTo>
                      <a:cubicBezTo>
                        <a:pt x="72390" y="133295"/>
                        <a:pt x="80010" y="137103"/>
                        <a:pt x="89535" y="137103"/>
                      </a:cubicBezTo>
                      <a:cubicBezTo>
                        <a:pt x="96202" y="137103"/>
                        <a:pt x="101917" y="135199"/>
                        <a:pt x="107632" y="132343"/>
                      </a:cubicBezTo>
                      <a:cubicBezTo>
                        <a:pt x="112395" y="128534"/>
                        <a:pt x="117157" y="123774"/>
                        <a:pt x="120015" y="118061"/>
                      </a:cubicBezTo>
                      <a:lnTo>
                        <a:pt x="181927" y="118061"/>
                      </a:lnTo>
                      <a:cubicBezTo>
                        <a:pt x="179070" y="132343"/>
                        <a:pt x="174307" y="145672"/>
                        <a:pt x="165735" y="157097"/>
                      </a:cubicBezTo>
                      <a:cubicBezTo>
                        <a:pt x="158115" y="168522"/>
                        <a:pt x="147638" y="177092"/>
                        <a:pt x="134302" y="182804"/>
                      </a:cubicBezTo>
                      <a:cubicBezTo>
                        <a:pt x="121920" y="188517"/>
                        <a:pt x="107632" y="192325"/>
                        <a:pt x="91440" y="192325"/>
                      </a:cubicBezTo>
                      <a:cubicBezTo>
                        <a:pt x="72390" y="192325"/>
                        <a:pt x="56197" y="188517"/>
                        <a:pt x="42863" y="179948"/>
                      </a:cubicBezTo>
                      <a:cubicBezTo>
                        <a:pt x="28575" y="172331"/>
                        <a:pt x="18097" y="160906"/>
                        <a:pt x="11430" y="146624"/>
                      </a:cubicBezTo>
                      <a:cubicBezTo>
                        <a:pt x="3810" y="132343"/>
                        <a:pt x="0" y="116157"/>
                        <a:pt x="0" y="97115"/>
                      </a:cubicBezTo>
                      <a:cubicBezTo>
                        <a:pt x="0" y="76168"/>
                        <a:pt x="3810" y="59983"/>
                        <a:pt x="11430" y="45701"/>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F064738-5B7F-E5DD-9DCE-481F5B0AC97A}"/>
                    </a:ext>
                  </a:extLst>
                </p:cNvPr>
                <p:cNvSpPr/>
                <p:nvPr/>
              </p:nvSpPr>
              <p:spPr>
                <a:xfrm>
                  <a:off x="11179175" y="5432301"/>
                  <a:ext cx="172402" cy="186612"/>
                </a:xfrm>
                <a:custGeom>
                  <a:avLst/>
                  <a:gdLst>
                    <a:gd name="connsiteX0" fmla="*/ 172403 w 172402"/>
                    <a:gd name="connsiteY0" fmla="*/ 0 h 186612"/>
                    <a:gd name="connsiteX1" fmla="*/ 172403 w 172402"/>
                    <a:gd name="connsiteY1" fmla="*/ 186613 h 186612"/>
                    <a:gd name="connsiteX2" fmla="*/ 114300 w 172402"/>
                    <a:gd name="connsiteY2" fmla="*/ 186613 h 186612"/>
                    <a:gd name="connsiteX3" fmla="*/ 114300 w 172402"/>
                    <a:gd name="connsiteY3" fmla="*/ 114253 h 186612"/>
                    <a:gd name="connsiteX4" fmla="*/ 59055 w 172402"/>
                    <a:gd name="connsiteY4" fmla="*/ 114253 h 186612"/>
                    <a:gd name="connsiteX5" fmla="*/ 59055 w 172402"/>
                    <a:gd name="connsiteY5" fmla="*/ 186613 h 186612"/>
                    <a:gd name="connsiteX6" fmla="*/ 0 w 172402"/>
                    <a:gd name="connsiteY6" fmla="*/ 186613 h 186612"/>
                    <a:gd name="connsiteX7" fmla="*/ 0 w 172402"/>
                    <a:gd name="connsiteY7" fmla="*/ 952 h 186612"/>
                    <a:gd name="connsiteX8" fmla="*/ 58103 w 172402"/>
                    <a:gd name="connsiteY8" fmla="*/ 952 h 186612"/>
                    <a:gd name="connsiteX9" fmla="*/ 58103 w 172402"/>
                    <a:gd name="connsiteY9" fmla="*/ 67599 h 186612"/>
                    <a:gd name="connsiteX10" fmla="*/ 113347 w 172402"/>
                    <a:gd name="connsiteY10" fmla="*/ 67599 h 186612"/>
                    <a:gd name="connsiteX11" fmla="*/ 113347 w 172402"/>
                    <a:gd name="connsiteY11" fmla="*/ 952 h 186612"/>
                    <a:gd name="connsiteX12" fmla="*/ 172403 w 172402"/>
                    <a:gd name="connsiteY12"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402" h="186612">
                      <a:moveTo>
                        <a:pt x="172403" y="0"/>
                      </a:moveTo>
                      <a:lnTo>
                        <a:pt x="172403" y="186613"/>
                      </a:lnTo>
                      <a:lnTo>
                        <a:pt x="114300" y="186613"/>
                      </a:lnTo>
                      <a:lnTo>
                        <a:pt x="114300" y="114253"/>
                      </a:lnTo>
                      <a:lnTo>
                        <a:pt x="59055" y="114253"/>
                      </a:lnTo>
                      <a:lnTo>
                        <a:pt x="59055" y="186613"/>
                      </a:lnTo>
                      <a:lnTo>
                        <a:pt x="0" y="186613"/>
                      </a:lnTo>
                      <a:lnTo>
                        <a:pt x="0" y="952"/>
                      </a:lnTo>
                      <a:lnTo>
                        <a:pt x="58103" y="952"/>
                      </a:lnTo>
                      <a:lnTo>
                        <a:pt x="58103" y="67599"/>
                      </a:lnTo>
                      <a:lnTo>
                        <a:pt x="113347" y="67599"/>
                      </a:lnTo>
                      <a:lnTo>
                        <a:pt x="113347" y="952"/>
                      </a:lnTo>
                      <a:lnTo>
                        <a:pt x="172403" y="952"/>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ABBCC1C-2EC7-F7D0-AADC-9E9E7E6020FD}"/>
                    </a:ext>
                  </a:extLst>
                </p:cNvPr>
                <p:cNvSpPr/>
                <p:nvPr/>
              </p:nvSpPr>
              <p:spPr>
                <a:xfrm>
                  <a:off x="11364912" y="5433253"/>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2 w 202882"/>
                    <a:gd name="connsiteY6" fmla="*/ 185660 h 185660"/>
                    <a:gd name="connsiteX7" fmla="*/ 140970 w 202882"/>
                    <a:gd name="connsiteY7" fmla="*/ 185660 h 185660"/>
                    <a:gd name="connsiteX8" fmla="*/ 132397 w 202882"/>
                    <a:gd name="connsiteY8" fmla="*/ 157097 h 185660"/>
                    <a:gd name="connsiteX9" fmla="*/ 118110 w 202882"/>
                    <a:gd name="connsiteY9" fmla="*/ 113300 h 185660"/>
                    <a:gd name="connsiteX10" fmla="*/ 100965 w 202882"/>
                    <a:gd name="connsiteY10" fmla="*/ 61887 h 185660"/>
                    <a:gd name="connsiteX11" fmla="*/ 83820 w 202882"/>
                    <a:gd name="connsiteY11" fmla="*/ 113300 h 185660"/>
                    <a:gd name="connsiteX12" fmla="*/ 118110 w 202882"/>
                    <a:gd name="connsiteY12" fmla="*/ 11330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2"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E6748CA-7A6A-7FC9-AC21-7CBAA35DFD83}"/>
                    </a:ext>
                  </a:extLst>
                </p:cNvPr>
                <p:cNvSpPr/>
                <p:nvPr/>
              </p:nvSpPr>
              <p:spPr>
                <a:xfrm>
                  <a:off x="11581130" y="5432301"/>
                  <a:ext cx="58102" cy="186612"/>
                </a:xfrm>
                <a:custGeom>
                  <a:avLst/>
                  <a:gdLst>
                    <a:gd name="connsiteX0" fmla="*/ 58102 w 58102"/>
                    <a:gd name="connsiteY0" fmla="*/ 0 h 186612"/>
                    <a:gd name="connsiteX1" fmla="*/ 58102 w 58102"/>
                    <a:gd name="connsiteY1" fmla="*/ 186613 h 186612"/>
                    <a:gd name="connsiteX2" fmla="*/ 0 w 58102"/>
                    <a:gd name="connsiteY2" fmla="*/ 186613 h 186612"/>
                    <a:gd name="connsiteX3" fmla="*/ 0 w 58102"/>
                    <a:gd name="connsiteY3" fmla="*/ 952 h 186612"/>
                    <a:gd name="connsiteX4" fmla="*/ 58102 w 58102"/>
                    <a:gd name="connsiteY4" fmla="*/ 952 h 18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6612">
                      <a:moveTo>
                        <a:pt x="58102" y="0"/>
                      </a:moveTo>
                      <a:lnTo>
                        <a:pt x="58102" y="186613"/>
                      </a:lnTo>
                      <a:lnTo>
                        <a:pt x="0" y="186613"/>
                      </a:lnTo>
                      <a:lnTo>
                        <a:pt x="0" y="952"/>
                      </a:lnTo>
                      <a:lnTo>
                        <a:pt x="58102" y="952"/>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C3881C-1EAB-CABA-203B-467E2EEE7F03}"/>
                    </a:ext>
                  </a:extLst>
                </p:cNvPr>
                <p:cNvSpPr/>
                <p:nvPr/>
              </p:nvSpPr>
              <p:spPr>
                <a:xfrm>
                  <a:off x="11665902" y="5433253"/>
                  <a:ext cx="178117" cy="185660"/>
                </a:xfrm>
                <a:custGeom>
                  <a:avLst/>
                  <a:gdLst>
                    <a:gd name="connsiteX0" fmla="*/ 178117 w 178117"/>
                    <a:gd name="connsiteY0" fmla="*/ 185660 h 185660"/>
                    <a:gd name="connsiteX1" fmla="*/ 120015 w 178117"/>
                    <a:gd name="connsiteY1" fmla="*/ 185660 h 185660"/>
                    <a:gd name="connsiteX2" fmla="*/ 58103 w 178117"/>
                    <a:gd name="connsiteY2" fmla="*/ 92354 h 185660"/>
                    <a:gd name="connsiteX3" fmla="*/ 58103 w 178117"/>
                    <a:gd name="connsiteY3" fmla="*/ 185660 h 185660"/>
                    <a:gd name="connsiteX4" fmla="*/ 0 w 178117"/>
                    <a:gd name="connsiteY4" fmla="*/ 185660 h 185660"/>
                    <a:gd name="connsiteX5" fmla="*/ 0 w 178117"/>
                    <a:gd name="connsiteY5" fmla="*/ 0 h 185660"/>
                    <a:gd name="connsiteX6" fmla="*/ 58103 w 178117"/>
                    <a:gd name="connsiteY6" fmla="*/ 0 h 185660"/>
                    <a:gd name="connsiteX7" fmla="*/ 120015 w 178117"/>
                    <a:gd name="connsiteY7" fmla="*/ 95210 h 185660"/>
                    <a:gd name="connsiteX8" fmla="*/ 120015 w 178117"/>
                    <a:gd name="connsiteY8" fmla="*/ 0 h 185660"/>
                    <a:gd name="connsiteX9" fmla="*/ 178117 w 178117"/>
                    <a:gd name="connsiteY9" fmla="*/ 0 h 185660"/>
                    <a:gd name="connsiteX10" fmla="*/ 178117 w 178117"/>
                    <a:gd name="connsiteY10" fmla="*/ 18566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17" h="185660">
                      <a:moveTo>
                        <a:pt x="178117" y="185660"/>
                      </a:moveTo>
                      <a:lnTo>
                        <a:pt x="120015" y="185660"/>
                      </a:lnTo>
                      <a:lnTo>
                        <a:pt x="58103" y="92354"/>
                      </a:lnTo>
                      <a:lnTo>
                        <a:pt x="58103" y="185660"/>
                      </a:lnTo>
                      <a:lnTo>
                        <a:pt x="0" y="185660"/>
                      </a:lnTo>
                      <a:lnTo>
                        <a:pt x="0" y="0"/>
                      </a:lnTo>
                      <a:lnTo>
                        <a:pt x="58103" y="0"/>
                      </a:lnTo>
                      <a:lnTo>
                        <a:pt x="120015" y="95210"/>
                      </a:lnTo>
                      <a:lnTo>
                        <a:pt x="120015" y="0"/>
                      </a:lnTo>
                      <a:lnTo>
                        <a:pt x="178117" y="0"/>
                      </a:lnTo>
                      <a:lnTo>
                        <a:pt x="178117" y="185660"/>
                      </a:lnTo>
                      <a:close/>
                    </a:path>
                  </a:pathLst>
                </a:custGeom>
                <a:solidFill>
                  <a:srgbClr val="FFFFFF"/>
                </a:solidFill>
                <a:ln w="9525" cap="flat">
                  <a:noFill/>
                  <a:prstDash val="solid"/>
                  <a:miter/>
                </a:ln>
              </p:spPr>
              <p:txBody>
                <a:bodyPr rtlCol="0" anchor="ctr"/>
                <a:lstStyle/>
                <a:p>
                  <a:endParaRPr lang="en-US"/>
                </a:p>
              </p:txBody>
            </p:sp>
          </p:grpSp>
          <p:grpSp>
            <p:nvGrpSpPr>
              <p:cNvPr id="16" name="Graphic 47">
                <a:extLst>
                  <a:ext uri="{FF2B5EF4-FFF2-40B4-BE49-F238E27FC236}">
                    <a16:creationId xmlns:a16="http://schemas.microsoft.com/office/drawing/2014/main" id="{045814BA-B3CE-2582-93E6-8055C007C6CB}"/>
                  </a:ext>
                </a:extLst>
              </p:cNvPr>
              <p:cNvGrpSpPr/>
              <p:nvPr/>
            </p:nvGrpSpPr>
            <p:grpSpPr>
              <a:xfrm>
                <a:off x="11013440" y="5670327"/>
                <a:ext cx="207644" cy="85689"/>
                <a:chOff x="11013440" y="5670327"/>
                <a:chExt cx="207644" cy="85689"/>
              </a:xfrm>
              <a:solidFill>
                <a:srgbClr val="FFFFFF"/>
              </a:solidFill>
            </p:grpSpPr>
            <p:sp>
              <p:nvSpPr>
                <p:cNvPr id="17" name="Freeform 16">
                  <a:extLst>
                    <a:ext uri="{FF2B5EF4-FFF2-40B4-BE49-F238E27FC236}">
                      <a16:creationId xmlns:a16="http://schemas.microsoft.com/office/drawing/2014/main" id="{CDC99A9A-CFDA-01E8-0CD4-1C1C2B40DF73}"/>
                    </a:ext>
                  </a:extLst>
                </p:cNvPr>
                <p:cNvSpPr/>
                <p:nvPr/>
              </p:nvSpPr>
              <p:spPr>
                <a:xfrm>
                  <a:off x="11013440" y="5673184"/>
                  <a:ext cx="45719" cy="81881"/>
                </a:xfrm>
                <a:custGeom>
                  <a:avLst/>
                  <a:gdLst>
                    <a:gd name="connsiteX0" fmla="*/ 45720 w 45719"/>
                    <a:gd name="connsiteY0" fmla="*/ 0 h 81881"/>
                    <a:gd name="connsiteX1" fmla="*/ 45720 w 45719"/>
                    <a:gd name="connsiteY1" fmla="*/ 8569 h 81881"/>
                    <a:gd name="connsiteX2" fmla="*/ 10478 w 45719"/>
                    <a:gd name="connsiteY2" fmla="*/ 8569 h 81881"/>
                    <a:gd name="connsiteX3" fmla="*/ 10478 w 45719"/>
                    <a:gd name="connsiteY3" fmla="*/ 36180 h 81881"/>
                    <a:gd name="connsiteX4" fmla="*/ 39053 w 45719"/>
                    <a:gd name="connsiteY4" fmla="*/ 36180 h 81881"/>
                    <a:gd name="connsiteX5" fmla="*/ 39053 w 45719"/>
                    <a:gd name="connsiteY5" fmla="*/ 44749 h 81881"/>
                    <a:gd name="connsiteX6" fmla="*/ 10478 w 45719"/>
                    <a:gd name="connsiteY6" fmla="*/ 44749 h 81881"/>
                    <a:gd name="connsiteX7" fmla="*/ 10478 w 45719"/>
                    <a:gd name="connsiteY7" fmla="*/ 81881 h 81881"/>
                    <a:gd name="connsiteX8" fmla="*/ 0 w 45719"/>
                    <a:gd name="connsiteY8" fmla="*/ 81881 h 81881"/>
                    <a:gd name="connsiteX9" fmla="*/ 0 w 45719"/>
                    <a:gd name="connsiteY9" fmla="*/ 0 h 81881"/>
                    <a:gd name="connsiteX10" fmla="*/ 45720 w 45719"/>
                    <a:gd name="connsiteY10" fmla="*/ 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81881">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B6E8D18-C36F-7602-32B3-F98A79CC5AB2}"/>
                    </a:ext>
                  </a:extLst>
                </p:cNvPr>
                <p:cNvSpPr/>
                <p:nvPr/>
              </p:nvSpPr>
              <p:spPr>
                <a:xfrm>
                  <a:off x="11066780" y="5670327"/>
                  <a:ext cx="83819" cy="85689"/>
                </a:xfrm>
                <a:custGeom>
                  <a:avLst/>
                  <a:gdLst>
                    <a:gd name="connsiteX0" fmla="*/ 20955 w 83819"/>
                    <a:gd name="connsiteY0" fmla="*/ 79977 h 85689"/>
                    <a:gd name="connsiteX1" fmla="*/ 5715 w 83819"/>
                    <a:gd name="connsiteY1" fmla="*/ 64743 h 85689"/>
                    <a:gd name="connsiteX2" fmla="*/ 0 w 83819"/>
                    <a:gd name="connsiteY2" fmla="*/ 42845 h 85689"/>
                    <a:gd name="connsiteX3" fmla="*/ 5715 w 83819"/>
                    <a:gd name="connsiteY3" fmla="*/ 20946 h 85689"/>
                    <a:gd name="connsiteX4" fmla="*/ 20955 w 83819"/>
                    <a:gd name="connsiteY4" fmla="*/ 5713 h 85689"/>
                    <a:gd name="connsiteX5" fmla="*/ 41910 w 83819"/>
                    <a:gd name="connsiteY5" fmla="*/ 0 h 85689"/>
                    <a:gd name="connsiteX6" fmla="*/ 62865 w 83819"/>
                    <a:gd name="connsiteY6" fmla="*/ 5713 h 85689"/>
                    <a:gd name="connsiteX7" fmla="*/ 78105 w 83819"/>
                    <a:gd name="connsiteY7" fmla="*/ 20946 h 85689"/>
                    <a:gd name="connsiteX8" fmla="*/ 83820 w 83819"/>
                    <a:gd name="connsiteY8" fmla="*/ 42845 h 85689"/>
                    <a:gd name="connsiteX9" fmla="*/ 78105 w 83819"/>
                    <a:gd name="connsiteY9" fmla="*/ 64743 h 85689"/>
                    <a:gd name="connsiteX10" fmla="*/ 62865 w 83819"/>
                    <a:gd name="connsiteY10" fmla="*/ 79977 h 85689"/>
                    <a:gd name="connsiteX11" fmla="*/ 41910 w 83819"/>
                    <a:gd name="connsiteY11" fmla="*/ 85689 h 85689"/>
                    <a:gd name="connsiteX12" fmla="*/ 20955 w 83819"/>
                    <a:gd name="connsiteY12" fmla="*/ 79977 h 85689"/>
                    <a:gd name="connsiteX13" fmla="*/ 58102 w 83819"/>
                    <a:gd name="connsiteY13" fmla="*/ 71408 h 85689"/>
                    <a:gd name="connsiteX14" fmla="*/ 68580 w 83819"/>
                    <a:gd name="connsiteY14" fmla="*/ 59983 h 85689"/>
                    <a:gd name="connsiteX15" fmla="*/ 72390 w 83819"/>
                    <a:gd name="connsiteY15" fmla="*/ 42845 h 85689"/>
                    <a:gd name="connsiteX16" fmla="*/ 68580 w 83819"/>
                    <a:gd name="connsiteY16" fmla="*/ 25707 h 85689"/>
                    <a:gd name="connsiteX17" fmla="*/ 58102 w 83819"/>
                    <a:gd name="connsiteY17" fmla="*/ 14282 h 85689"/>
                    <a:gd name="connsiteX18" fmla="*/ 42863 w 83819"/>
                    <a:gd name="connsiteY18" fmla="*/ 10473 h 85689"/>
                    <a:gd name="connsiteX19" fmla="*/ 27622 w 83819"/>
                    <a:gd name="connsiteY19" fmla="*/ 14282 h 85689"/>
                    <a:gd name="connsiteX20" fmla="*/ 17145 w 83819"/>
                    <a:gd name="connsiteY20" fmla="*/ 25707 h 85689"/>
                    <a:gd name="connsiteX21" fmla="*/ 13335 w 83819"/>
                    <a:gd name="connsiteY21" fmla="*/ 42845 h 85689"/>
                    <a:gd name="connsiteX22" fmla="*/ 17145 w 83819"/>
                    <a:gd name="connsiteY22" fmla="*/ 59983 h 85689"/>
                    <a:gd name="connsiteX23" fmla="*/ 27622 w 83819"/>
                    <a:gd name="connsiteY23" fmla="*/ 71408 h 85689"/>
                    <a:gd name="connsiteX24" fmla="*/ 42863 w 83819"/>
                    <a:gd name="connsiteY24" fmla="*/ 75216 h 85689"/>
                    <a:gd name="connsiteX25" fmla="*/ 58102 w 83819"/>
                    <a:gd name="connsiteY25" fmla="*/ 71408 h 8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819" h="85689">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4737"/>
                        <a:pt x="27622" y="82833"/>
                        <a:pt x="20955" y="79977"/>
                      </a:cubicBezTo>
                      <a:close/>
                      <a:moveTo>
                        <a:pt x="58102" y="71408"/>
                      </a:moveTo>
                      <a:cubicBezTo>
                        <a:pt x="62865" y="68552"/>
                        <a:pt x="66675" y="64743"/>
                        <a:pt x="68580" y="59983"/>
                      </a:cubicBezTo>
                      <a:cubicBezTo>
                        <a:pt x="71438" y="55222"/>
                        <a:pt x="72390" y="49510"/>
                        <a:pt x="72390" y="42845"/>
                      </a:cubicBezTo>
                      <a:cubicBezTo>
                        <a:pt x="72390" y="36180"/>
                        <a:pt x="71438" y="30467"/>
                        <a:pt x="68580" y="25707"/>
                      </a:cubicBezTo>
                      <a:cubicBezTo>
                        <a:pt x="65722" y="20946"/>
                        <a:pt x="61913" y="17138"/>
                        <a:pt x="58102" y="14282"/>
                      </a:cubicBezTo>
                      <a:cubicBezTo>
                        <a:pt x="53340" y="11425"/>
                        <a:pt x="48577" y="10473"/>
                        <a:pt x="42863" y="10473"/>
                      </a:cubicBezTo>
                      <a:cubicBezTo>
                        <a:pt x="37147" y="10473"/>
                        <a:pt x="31432" y="11425"/>
                        <a:pt x="27622" y="14282"/>
                      </a:cubicBezTo>
                      <a:cubicBezTo>
                        <a:pt x="22860" y="17138"/>
                        <a:pt x="19050" y="20946"/>
                        <a:pt x="17145" y="25707"/>
                      </a:cubicBezTo>
                      <a:cubicBezTo>
                        <a:pt x="14288" y="30467"/>
                        <a:pt x="13335" y="36180"/>
                        <a:pt x="13335" y="42845"/>
                      </a:cubicBezTo>
                      <a:cubicBezTo>
                        <a:pt x="13335" y="49510"/>
                        <a:pt x="14288" y="55222"/>
                        <a:pt x="17145" y="59983"/>
                      </a:cubicBezTo>
                      <a:cubicBezTo>
                        <a:pt x="20002" y="64743"/>
                        <a:pt x="23813" y="68552"/>
                        <a:pt x="27622" y="71408"/>
                      </a:cubicBezTo>
                      <a:cubicBezTo>
                        <a:pt x="32385" y="74264"/>
                        <a:pt x="37147" y="75216"/>
                        <a:pt x="42863" y="75216"/>
                      </a:cubicBezTo>
                      <a:cubicBezTo>
                        <a:pt x="48577" y="75216"/>
                        <a:pt x="53340" y="74264"/>
                        <a:pt x="58102" y="71408"/>
                      </a:cubicBez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41B06D7-F6D8-69B5-2D0C-4123036C0868}"/>
                    </a:ext>
                  </a:extLst>
                </p:cNvPr>
                <p:cNvSpPr/>
                <p:nvPr/>
              </p:nvSpPr>
              <p:spPr>
                <a:xfrm>
                  <a:off x="11164887" y="5672232"/>
                  <a:ext cx="56197" cy="81880"/>
                </a:xfrm>
                <a:custGeom>
                  <a:avLst/>
                  <a:gdLst>
                    <a:gd name="connsiteX0" fmla="*/ 42863 w 56197"/>
                    <a:gd name="connsiteY0" fmla="*/ 81881 h 81880"/>
                    <a:gd name="connsiteX1" fmla="*/ 23813 w 56197"/>
                    <a:gd name="connsiteY1" fmla="*/ 48557 h 81880"/>
                    <a:gd name="connsiteX2" fmla="*/ 10478 w 56197"/>
                    <a:gd name="connsiteY2" fmla="*/ 48557 h 81880"/>
                    <a:gd name="connsiteX3" fmla="*/ 10478 w 56197"/>
                    <a:gd name="connsiteY3" fmla="*/ 81881 h 81880"/>
                    <a:gd name="connsiteX4" fmla="*/ 0 w 56197"/>
                    <a:gd name="connsiteY4" fmla="*/ 81881 h 81880"/>
                    <a:gd name="connsiteX5" fmla="*/ 0 w 56197"/>
                    <a:gd name="connsiteY5" fmla="*/ 0 h 81880"/>
                    <a:gd name="connsiteX6" fmla="*/ 26670 w 56197"/>
                    <a:gd name="connsiteY6" fmla="*/ 0 h 81880"/>
                    <a:gd name="connsiteX7" fmla="*/ 41910 w 56197"/>
                    <a:gd name="connsiteY7" fmla="*/ 2856 h 81880"/>
                    <a:gd name="connsiteX8" fmla="*/ 51435 w 56197"/>
                    <a:gd name="connsiteY8" fmla="*/ 11425 h 81880"/>
                    <a:gd name="connsiteX9" fmla="*/ 54293 w 56197"/>
                    <a:gd name="connsiteY9" fmla="*/ 23803 h 81880"/>
                    <a:gd name="connsiteX10" fmla="*/ 49530 w 56197"/>
                    <a:gd name="connsiteY10" fmla="*/ 39036 h 81880"/>
                    <a:gd name="connsiteX11" fmla="*/ 35243 w 56197"/>
                    <a:gd name="connsiteY11" fmla="*/ 47605 h 81880"/>
                    <a:gd name="connsiteX12" fmla="*/ 56197 w 56197"/>
                    <a:gd name="connsiteY12" fmla="*/ 81881 h 81880"/>
                    <a:gd name="connsiteX13" fmla="*/ 42863 w 56197"/>
                    <a:gd name="connsiteY13" fmla="*/ 81881 h 81880"/>
                    <a:gd name="connsiteX14" fmla="*/ 10478 w 56197"/>
                    <a:gd name="connsiteY14" fmla="*/ 39988 h 81880"/>
                    <a:gd name="connsiteX15" fmla="*/ 26670 w 56197"/>
                    <a:gd name="connsiteY15" fmla="*/ 39988 h 81880"/>
                    <a:gd name="connsiteX16" fmla="*/ 40005 w 56197"/>
                    <a:gd name="connsiteY16" fmla="*/ 36180 h 81880"/>
                    <a:gd name="connsiteX17" fmla="*/ 44768 w 56197"/>
                    <a:gd name="connsiteY17" fmla="*/ 24755 h 81880"/>
                    <a:gd name="connsiteX18" fmla="*/ 40957 w 56197"/>
                    <a:gd name="connsiteY18" fmla="*/ 13329 h 81880"/>
                    <a:gd name="connsiteX19" fmla="*/ 27622 w 56197"/>
                    <a:gd name="connsiteY19" fmla="*/ 9521 h 81880"/>
                    <a:gd name="connsiteX20" fmla="*/ 11430 w 56197"/>
                    <a:gd name="connsiteY20" fmla="*/ 9521 h 81880"/>
                    <a:gd name="connsiteX21" fmla="*/ 11430 w 56197"/>
                    <a:gd name="connsiteY21" fmla="*/ 39988 h 8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197" h="81880">
                      <a:moveTo>
                        <a:pt x="42863" y="81881"/>
                      </a:moveTo>
                      <a:lnTo>
                        <a:pt x="23813" y="48557"/>
                      </a:lnTo>
                      <a:lnTo>
                        <a:pt x="10478" y="48557"/>
                      </a:lnTo>
                      <a:lnTo>
                        <a:pt x="10478" y="81881"/>
                      </a:lnTo>
                      <a:lnTo>
                        <a:pt x="0" y="81881"/>
                      </a:lnTo>
                      <a:lnTo>
                        <a:pt x="0" y="0"/>
                      </a:lnTo>
                      <a:lnTo>
                        <a:pt x="26670" y="0"/>
                      </a:lnTo>
                      <a:cubicBezTo>
                        <a:pt x="32385" y="0"/>
                        <a:pt x="38100" y="952"/>
                        <a:pt x="41910" y="2856"/>
                      </a:cubicBezTo>
                      <a:cubicBezTo>
                        <a:pt x="45720" y="4761"/>
                        <a:pt x="49530" y="7617"/>
                        <a:pt x="51435" y="11425"/>
                      </a:cubicBezTo>
                      <a:cubicBezTo>
                        <a:pt x="53340" y="15234"/>
                        <a:pt x="54293" y="19042"/>
                        <a:pt x="54293" y="23803"/>
                      </a:cubicBezTo>
                      <a:cubicBezTo>
                        <a:pt x="54293" y="29515"/>
                        <a:pt x="52388" y="34276"/>
                        <a:pt x="49530" y="39036"/>
                      </a:cubicBezTo>
                      <a:cubicBezTo>
                        <a:pt x="46672" y="43797"/>
                        <a:pt x="40957" y="46653"/>
                        <a:pt x="35243" y="47605"/>
                      </a:cubicBezTo>
                      <a:lnTo>
                        <a:pt x="56197" y="81881"/>
                      </a:lnTo>
                      <a:lnTo>
                        <a:pt x="42863" y="81881"/>
                      </a:lnTo>
                      <a:close/>
                      <a:moveTo>
                        <a:pt x="10478" y="39988"/>
                      </a:moveTo>
                      <a:lnTo>
                        <a:pt x="26670" y="39988"/>
                      </a:lnTo>
                      <a:cubicBezTo>
                        <a:pt x="32385" y="39988"/>
                        <a:pt x="37147" y="39036"/>
                        <a:pt x="40005" y="36180"/>
                      </a:cubicBezTo>
                      <a:cubicBezTo>
                        <a:pt x="42863" y="33324"/>
                        <a:pt x="44768" y="29515"/>
                        <a:pt x="44768" y="24755"/>
                      </a:cubicBezTo>
                      <a:cubicBezTo>
                        <a:pt x="44768" y="19994"/>
                        <a:pt x="42863" y="16186"/>
                        <a:pt x="40957" y="13329"/>
                      </a:cubicBezTo>
                      <a:cubicBezTo>
                        <a:pt x="38100" y="10473"/>
                        <a:pt x="33338" y="9521"/>
                        <a:pt x="27622" y="9521"/>
                      </a:cubicBezTo>
                      <a:lnTo>
                        <a:pt x="11430" y="9521"/>
                      </a:lnTo>
                      <a:lnTo>
                        <a:pt x="11430" y="39988"/>
                      </a:lnTo>
                      <a:close/>
                    </a:path>
                  </a:pathLst>
                </a:custGeom>
                <a:solidFill>
                  <a:srgbClr val="FFFFFF"/>
                </a:solidFill>
                <a:ln w="9525" cap="flat">
                  <a:noFill/>
                  <a:prstDash val="solid"/>
                  <a:miter/>
                </a:ln>
              </p:spPr>
              <p:txBody>
                <a:bodyPr rtlCol="0" anchor="ctr"/>
                <a:lstStyle/>
                <a:p>
                  <a:endParaRPr lang="en-US"/>
                </a:p>
              </p:txBody>
            </p:sp>
          </p:grpSp>
        </p:grpSp>
      </p:grpSp>
      <p:grpSp>
        <p:nvGrpSpPr>
          <p:cNvPr id="231" name="Graphic 231">
            <a:extLst>
              <a:ext uri="{FF2B5EF4-FFF2-40B4-BE49-F238E27FC236}">
                <a16:creationId xmlns:a16="http://schemas.microsoft.com/office/drawing/2014/main" id="{004EDCC2-EBAA-2EED-9D23-7B2F131E6CBD}"/>
              </a:ext>
            </a:extLst>
          </p:cNvPr>
          <p:cNvGrpSpPr/>
          <p:nvPr userDrawn="1"/>
        </p:nvGrpSpPr>
        <p:grpSpPr>
          <a:xfrm rot="5400000" flipH="1">
            <a:off x="627355" y="-645895"/>
            <a:ext cx="2360749" cy="3678139"/>
            <a:chOff x="12708052" y="5708395"/>
            <a:chExt cx="760809" cy="1185370"/>
          </a:xfrm>
          <a:gradFill>
            <a:gsLst>
              <a:gs pos="0">
                <a:srgbClr val="6A9D56"/>
              </a:gs>
              <a:gs pos="60540">
                <a:srgbClr val="2D8784"/>
              </a:gs>
              <a:gs pos="100000">
                <a:srgbClr val="263D94"/>
              </a:gs>
            </a:gsLst>
            <a:lin ang="5400000" scaled="0"/>
          </a:gradFill>
        </p:grpSpPr>
        <p:sp>
          <p:nvSpPr>
            <p:cNvPr id="232" name="Freeform 231">
              <a:extLst>
                <a:ext uri="{FF2B5EF4-FFF2-40B4-BE49-F238E27FC236}">
                  <a16:creationId xmlns:a16="http://schemas.microsoft.com/office/drawing/2014/main" id="{D73D051A-23DF-8AA5-6B75-EC49B09EC002}"/>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643F9367-528C-2394-FA34-AA9CD89DBA58}"/>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5DA19A0F-6C29-D602-553C-13BED9DEDBE7}"/>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E85098B9-5B33-EB13-0B1E-87AECA466F43}"/>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2D106A07-8D07-7300-31FA-DD06AF358CE7}"/>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5D772FA-6934-556F-63D5-30066DE1542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238" name="Text Placeholder 23">
            <a:extLst>
              <a:ext uri="{FF2B5EF4-FFF2-40B4-BE49-F238E27FC236}">
                <a16:creationId xmlns:a16="http://schemas.microsoft.com/office/drawing/2014/main" id="{07D2543B-9BDF-519F-6012-5E34384541F6}"/>
              </a:ext>
            </a:extLst>
          </p:cNvPr>
          <p:cNvSpPr>
            <a:spLocks noGrp="1"/>
          </p:cNvSpPr>
          <p:nvPr>
            <p:ph type="body" sz="quarter" idx="21" hasCustomPrompt="1"/>
          </p:nvPr>
        </p:nvSpPr>
        <p:spPr>
          <a:xfrm>
            <a:off x="8482130" y="1267137"/>
            <a:ext cx="3195485" cy="837258"/>
          </a:xfrm>
          <a:prstGeom prst="rect">
            <a:avLst/>
          </a:prstGeom>
        </p:spPr>
        <p:txBody>
          <a:bodyPr anchor="ctr">
            <a:normAutofit/>
          </a:bodyPr>
          <a:lstStyle>
            <a:lvl1pPr marL="0" indent="0" algn="r">
              <a:buNone/>
              <a:defRPr sz="3000" b="0" baseline="0">
                <a:solidFill>
                  <a:srgbClr val="262626"/>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04" name="Freeform 203">
            <a:extLst>
              <a:ext uri="{FF2B5EF4-FFF2-40B4-BE49-F238E27FC236}">
                <a16:creationId xmlns:a16="http://schemas.microsoft.com/office/drawing/2014/main" id="{92008537-0EC7-43D0-263F-F065A14D8E63}"/>
              </a:ext>
            </a:extLst>
          </p:cNvPr>
          <p:cNvSpPr>
            <a:spLocks noGrp="1"/>
          </p:cNvSpPr>
          <p:nvPr>
            <p:ph type="pic" sz="quarter" idx="44" hasCustomPrompt="1"/>
          </p:nvPr>
        </p:nvSpPr>
        <p:spPr>
          <a:xfrm>
            <a:off x="487463" y="656405"/>
            <a:ext cx="11318019" cy="3936378"/>
          </a:xfrm>
          <a:custGeom>
            <a:avLst/>
            <a:gdLst>
              <a:gd name="connsiteX0" fmla="*/ 0 w 11318019"/>
              <a:gd name="connsiteY0" fmla="*/ 0 h 3936378"/>
              <a:gd name="connsiteX1" fmla="*/ 8099283 w 11318019"/>
              <a:gd name="connsiteY1" fmla="*/ 0 h 3936378"/>
              <a:gd name="connsiteX2" fmla="*/ 8099283 w 11318019"/>
              <a:gd name="connsiteY2" fmla="*/ 2006118 h 3936378"/>
              <a:gd name="connsiteX3" fmla="*/ 10752692 w 11318019"/>
              <a:gd name="connsiteY3" fmla="*/ 2006118 h 3936378"/>
              <a:gd name="connsiteX4" fmla="*/ 10752692 w 11318019"/>
              <a:gd name="connsiteY4" fmla="*/ 0 h 3936378"/>
              <a:gd name="connsiteX5" fmla="*/ 11318019 w 11318019"/>
              <a:gd name="connsiteY5" fmla="*/ 0 h 3936378"/>
              <a:gd name="connsiteX6" fmla="*/ 11318019 w 11318019"/>
              <a:gd name="connsiteY6" fmla="*/ 3936378 h 3936378"/>
              <a:gd name="connsiteX7" fmla="*/ 0 w 11318019"/>
              <a:gd name="connsiteY7" fmla="*/ 3936378 h 393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8019" h="3936378">
                <a:moveTo>
                  <a:pt x="0" y="0"/>
                </a:moveTo>
                <a:lnTo>
                  <a:pt x="8099283" y="0"/>
                </a:lnTo>
                <a:lnTo>
                  <a:pt x="8099283" y="2006118"/>
                </a:lnTo>
                <a:lnTo>
                  <a:pt x="10752692" y="2006118"/>
                </a:lnTo>
                <a:lnTo>
                  <a:pt x="10752692" y="0"/>
                </a:lnTo>
                <a:lnTo>
                  <a:pt x="11318019" y="0"/>
                </a:lnTo>
                <a:lnTo>
                  <a:pt x="11318019" y="3936378"/>
                </a:lnTo>
                <a:lnTo>
                  <a:pt x="0" y="3936378"/>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05" name="Freeform 204">
            <a:extLst>
              <a:ext uri="{FF2B5EF4-FFF2-40B4-BE49-F238E27FC236}">
                <a16:creationId xmlns:a16="http://schemas.microsoft.com/office/drawing/2014/main" id="{669BBDA4-4032-5623-1217-02BB7DEE19B7}"/>
              </a:ext>
            </a:extLst>
          </p:cNvPr>
          <p:cNvSpPr/>
          <p:nvPr userDrawn="1"/>
        </p:nvSpPr>
        <p:spPr>
          <a:xfrm>
            <a:off x="8586746" y="0"/>
            <a:ext cx="2653409" cy="2662521"/>
          </a:xfrm>
          <a:custGeom>
            <a:avLst/>
            <a:gdLst>
              <a:gd name="connsiteX0" fmla="*/ 0 w 1483995"/>
              <a:gd name="connsiteY0" fmla="*/ 0 h 1489091"/>
              <a:gd name="connsiteX1" fmla="*/ 1483995 w 1483995"/>
              <a:gd name="connsiteY1" fmla="*/ 0 h 1489091"/>
              <a:gd name="connsiteX2" fmla="*/ 1483995 w 1483995"/>
              <a:gd name="connsiteY2" fmla="*/ 1489092 h 1489091"/>
              <a:gd name="connsiteX3" fmla="*/ 0 w 1483995"/>
              <a:gd name="connsiteY3" fmla="*/ 1489092 h 1489091"/>
            </a:gdLst>
            <a:ahLst/>
            <a:cxnLst>
              <a:cxn ang="0">
                <a:pos x="connsiteX0" y="connsiteY0"/>
              </a:cxn>
              <a:cxn ang="0">
                <a:pos x="connsiteX1" y="connsiteY1"/>
              </a:cxn>
              <a:cxn ang="0">
                <a:pos x="connsiteX2" y="connsiteY2"/>
              </a:cxn>
              <a:cxn ang="0">
                <a:pos x="connsiteX3" y="connsiteY3"/>
              </a:cxn>
            </a:cxnLst>
            <a:rect l="l" t="t" r="r" b="b"/>
            <a:pathLst>
              <a:path w="1483995" h="1489091">
                <a:moveTo>
                  <a:pt x="0" y="0"/>
                </a:moveTo>
                <a:lnTo>
                  <a:pt x="1483995" y="0"/>
                </a:lnTo>
                <a:lnTo>
                  <a:pt x="1483995" y="1489092"/>
                </a:lnTo>
                <a:lnTo>
                  <a:pt x="0" y="1489092"/>
                </a:lnTo>
                <a:close/>
              </a:path>
            </a:pathLst>
          </a:custGeom>
          <a:gradFill>
            <a:gsLst>
              <a:gs pos="0">
                <a:srgbClr val="6A9D56"/>
              </a:gs>
              <a:gs pos="60540">
                <a:srgbClr val="2D8784"/>
              </a:gs>
              <a:gs pos="100000">
                <a:srgbClr val="263D94"/>
              </a:gs>
            </a:gsLst>
            <a:lin ang="0" scaled="1"/>
          </a:gradFill>
          <a:ln w="9525" cap="flat">
            <a:noFill/>
            <a:prstDash val="solid"/>
            <a:miter/>
          </a:ln>
        </p:spPr>
        <p:txBody>
          <a:bodyPr rtlCol="0" anchor="ctr"/>
          <a:lstStyle/>
          <a:p>
            <a:endParaRPr lang="en-US"/>
          </a:p>
        </p:txBody>
      </p:sp>
      <p:grpSp>
        <p:nvGrpSpPr>
          <p:cNvPr id="3" name="Group 2">
            <a:extLst>
              <a:ext uri="{FF2B5EF4-FFF2-40B4-BE49-F238E27FC236}">
                <a16:creationId xmlns:a16="http://schemas.microsoft.com/office/drawing/2014/main" id="{005AC5DC-E49F-D276-6C25-005747533247}"/>
              </a:ext>
            </a:extLst>
          </p:cNvPr>
          <p:cNvGrpSpPr/>
          <p:nvPr userDrawn="1"/>
        </p:nvGrpSpPr>
        <p:grpSpPr>
          <a:xfrm>
            <a:off x="9180753" y="412591"/>
            <a:ext cx="2050690" cy="2000480"/>
            <a:chOff x="10968672" y="5214269"/>
            <a:chExt cx="1344930" cy="1312000"/>
          </a:xfrm>
        </p:grpSpPr>
        <p:grpSp>
          <p:nvGrpSpPr>
            <p:cNvPr id="4" name="Graphic 47">
              <a:extLst>
                <a:ext uri="{FF2B5EF4-FFF2-40B4-BE49-F238E27FC236}">
                  <a16:creationId xmlns:a16="http://schemas.microsoft.com/office/drawing/2014/main" id="{893FBB07-50DE-8ECB-9F70-20313B72EAC4}"/>
                </a:ext>
              </a:extLst>
            </p:cNvPr>
            <p:cNvGrpSpPr/>
            <p:nvPr/>
          </p:nvGrpSpPr>
          <p:grpSpPr>
            <a:xfrm>
              <a:off x="11799728" y="5338043"/>
              <a:ext cx="373379" cy="317050"/>
              <a:chOff x="11799728" y="5338043"/>
              <a:chExt cx="373379" cy="317050"/>
            </a:xfrm>
            <a:solidFill>
              <a:srgbClr val="FFFFFF"/>
            </a:solidFill>
          </p:grpSpPr>
          <p:sp>
            <p:nvSpPr>
              <p:cNvPr id="195" name="Freeform 194">
                <a:extLst>
                  <a:ext uri="{FF2B5EF4-FFF2-40B4-BE49-F238E27FC236}">
                    <a16:creationId xmlns:a16="http://schemas.microsoft.com/office/drawing/2014/main" id="{4FB9DB29-A308-CBDC-66A0-AF5767467B60}"/>
                  </a:ext>
                </a:extLst>
              </p:cNvPr>
              <p:cNvSpPr/>
              <p:nvPr/>
            </p:nvSpPr>
            <p:spPr>
              <a:xfrm>
                <a:off x="11896645" y="5489428"/>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9 h 165666"/>
                  <a:gd name="connsiteX4" fmla="*/ 89297 w 275748"/>
                  <a:gd name="connsiteY4" fmla="*/ 0 h 165666"/>
                  <a:gd name="connsiteX5" fmla="*/ 268367 w 275748"/>
                  <a:gd name="connsiteY5" fmla="*/ 0 h 165666"/>
                  <a:gd name="connsiteX6" fmla="*/ 275035 w 275748"/>
                  <a:gd name="connsiteY6" fmla="*/ 3809 h 165666"/>
                  <a:gd name="connsiteX7" fmla="*/ 275035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3107 w 275748"/>
                  <a:gd name="connsiteY12" fmla="*/ 14282 h 165666"/>
                  <a:gd name="connsiteX13" fmla="*/ 18812 w 275748"/>
                  <a:gd name="connsiteY13" fmla="*/ 149481 h 165666"/>
                  <a:gd name="connsiteX14" fmla="*/ 180737 w 275748"/>
                  <a:gd name="connsiteY14" fmla="*/ 149481 h 165666"/>
                  <a:gd name="connsiteX15" fmla="*/ 255032 w 275748"/>
                  <a:gd name="connsiteY15" fmla="*/ 14282 h 165666"/>
                  <a:gd name="connsiteX16" fmla="*/ 93107 w 275748"/>
                  <a:gd name="connsiteY16" fmla="*/ 1428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5" y="3809"/>
                    </a:cubicBezTo>
                    <a:cubicBezTo>
                      <a:pt x="275987" y="5713"/>
                      <a:pt x="275987" y="8569"/>
                      <a:pt x="275035" y="11425"/>
                    </a:cubicBezTo>
                    <a:lnTo>
                      <a:pt x="193120" y="161858"/>
                    </a:lnTo>
                    <a:cubicBezTo>
                      <a:pt x="192167" y="164714"/>
                      <a:pt x="189310" y="165666"/>
                      <a:pt x="186452" y="165666"/>
                    </a:cubicBezTo>
                    <a:lnTo>
                      <a:pt x="7382" y="165666"/>
                    </a:lnTo>
                    <a:cubicBezTo>
                      <a:pt x="5477" y="164714"/>
                      <a:pt x="4524" y="164714"/>
                      <a:pt x="3572" y="164714"/>
                    </a:cubicBezTo>
                    <a:close/>
                    <a:moveTo>
                      <a:pt x="93107" y="14282"/>
                    </a:moveTo>
                    <a:lnTo>
                      <a:pt x="18812" y="149481"/>
                    </a:lnTo>
                    <a:lnTo>
                      <a:pt x="180737" y="149481"/>
                    </a:lnTo>
                    <a:lnTo>
                      <a:pt x="255032" y="14282"/>
                    </a:lnTo>
                    <a:lnTo>
                      <a:pt x="93107" y="14282"/>
                    </a:lnTo>
                    <a:close/>
                  </a:path>
                </a:pathLst>
              </a:custGeom>
              <a:solidFill>
                <a:srgbClr val="FFFFFF"/>
              </a:solidFill>
              <a:ln w="952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4BC7A048-D4B5-3723-0DD3-4F4C82326B40}"/>
                  </a:ext>
                </a:extLst>
              </p:cNvPr>
              <p:cNvSpPr/>
              <p:nvPr/>
            </p:nvSpPr>
            <p:spPr>
              <a:xfrm>
                <a:off x="11799728" y="5338995"/>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7097 h 316098"/>
                  <a:gd name="connsiteX13" fmla="*/ 103346 w 194310"/>
                  <a:gd name="connsiteY13" fmla="*/ 293248 h 316098"/>
                  <a:gd name="connsiteX14" fmla="*/ 177641 w 194310"/>
                  <a:gd name="connsiteY14" fmla="*/ 158049 h 316098"/>
                  <a:gd name="connsiteX15" fmla="*/ 90011 w 194310"/>
                  <a:gd name="connsiteY15" fmla="*/ 21898 h 316098"/>
                  <a:gd name="connsiteX16" fmla="*/ 15716 w 194310"/>
                  <a:gd name="connsiteY16" fmla="*/ 157097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7097"/>
                    </a:moveTo>
                    <a:lnTo>
                      <a:pt x="103346" y="293248"/>
                    </a:lnTo>
                    <a:lnTo>
                      <a:pt x="177641" y="158049"/>
                    </a:lnTo>
                    <a:lnTo>
                      <a:pt x="90011" y="21898"/>
                    </a:lnTo>
                    <a:lnTo>
                      <a:pt x="15716" y="157097"/>
                    </a:lnTo>
                    <a:close/>
                  </a:path>
                </a:pathLst>
              </a:custGeom>
              <a:solidFill>
                <a:srgbClr val="FFFFFF"/>
              </a:solidFill>
              <a:ln w="952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0A0D4D68-BC9B-CB30-1C64-18D448E98D7F}"/>
                  </a:ext>
                </a:extLst>
              </p:cNvPr>
              <p:cNvSpPr/>
              <p:nvPr/>
            </p:nvSpPr>
            <p:spPr>
              <a:xfrm>
                <a:off x="11881643" y="5338043"/>
                <a:ext cx="291464" cy="165666"/>
              </a:xfrm>
              <a:custGeom>
                <a:avLst/>
                <a:gdLst>
                  <a:gd name="connsiteX0" fmla="*/ 100489 w 291464"/>
                  <a:gd name="connsiteY0" fmla="*/ 164714 h 165666"/>
                  <a:gd name="connsiteX1" fmla="*/ 97631 w 291464"/>
                  <a:gd name="connsiteY1" fmla="*/ 161858 h 165666"/>
                  <a:gd name="connsiteX2" fmla="*/ 1429 w 291464"/>
                  <a:gd name="connsiteY2" fmla="*/ 11425 h 165666"/>
                  <a:gd name="connsiteX3" fmla="*/ 1429 w 291464"/>
                  <a:gd name="connsiteY3" fmla="*/ 3808 h 165666"/>
                  <a:gd name="connsiteX4" fmla="*/ 8096 w 291464"/>
                  <a:gd name="connsiteY4" fmla="*/ 0 h 165666"/>
                  <a:gd name="connsiteX5" fmla="*/ 187166 w 291464"/>
                  <a:gd name="connsiteY5" fmla="*/ 0 h 165666"/>
                  <a:gd name="connsiteX6" fmla="*/ 193834 w 291464"/>
                  <a:gd name="connsiteY6" fmla="*/ 3808 h 165666"/>
                  <a:gd name="connsiteX7" fmla="*/ 290036 w 291464"/>
                  <a:gd name="connsiteY7" fmla="*/ 154241 h 165666"/>
                  <a:gd name="connsiteX8" fmla="*/ 290036 w 291464"/>
                  <a:gd name="connsiteY8" fmla="*/ 161858 h 165666"/>
                  <a:gd name="connsiteX9" fmla="*/ 283369 w 291464"/>
                  <a:gd name="connsiteY9" fmla="*/ 165666 h 165666"/>
                  <a:gd name="connsiteX10" fmla="*/ 104299 w 291464"/>
                  <a:gd name="connsiteY10" fmla="*/ 165666 h 165666"/>
                  <a:gd name="connsiteX11" fmla="*/ 100489 w 291464"/>
                  <a:gd name="connsiteY11" fmla="*/ 164714 h 165666"/>
                  <a:gd name="connsiteX12" fmla="*/ 21431 w 291464"/>
                  <a:gd name="connsiteY12" fmla="*/ 16186 h 165666"/>
                  <a:gd name="connsiteX13" fmla="*/ 108109 w 291464"/>
                  <a:gd name="connsiteY13" fmla="*/ 151385 h 165666"/>
                  <a:gd name="connsiteX14" fmla="*/ 269081 w 291464"/>
                  <a:gd name="connsiteY14" fmla="*/ 151385 h 165666"/>
                  <a:gd name="connsiteX15" fmla="*/ 182404 w 291464"/>
                  <a:gd name="connsiteY15" fmla="*/ 16186 h 165666"/>
                  <a:gd name="connsiteX16" fmla="*/ 21431 w 291464"/>
                  <a:gd name="connsiteY16" fmla="*/ 16186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4"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2394" y="165666"/>
                      <a:pt x="101441" y="165666"/>
                      <a:pt x="100489" y="164714"/>
                    </a:cubicBezTo>
                    <a:close/>
                    <a:moveTo>
                      <a:pt x="21431" y="16186"/>
                    </a:moveTo>
                    <a:lnTo>
                      <a:pt x="108109" y="151385"/>
                    </a:lnTo>
                    <a:lnTo>
                      <a:pt x="269081" y="151385"/>
                    </a:lnTo>
                    <a:lnTo>
                      <a:pt x="182404" y="16186"/>
                    </a:lnTo>
                    <a:lnTo>
                      <a:pt x="21431" y="16186"/>
                    </a:lnTo>
                    <a:close/>
                  </a:path>
                </a:pathLst>
              </a:custGeom>
              <a:solidFill>
                <a:srgbClr val="FFFFFF"/>
              </a:solidFill>
              <a:ln w="9525" cap="flat">
                <a:noFill/>
                <a:prstDash val="solid"/>
                <a:miter/>
              </a:ln>
            </p:spPr>
            <p:txBody>
              <a:bodyPr rtlCol="0" anchor="ctr"/>
              <a:lstStyle/>
              <a:p>
                <a:endParaRPr lang="en-US"/>
              </a:p>
            </p:txBody>
          </p:sp>
        </p:grpSp>
        <p:grpSp>
          <p:nvGrpSpPr>
            <p:cNvPr id="5" name="Graphic 47">
              <a:extLst>
                <a:ext uri="{FF2B5EF4-FFF2-40B4-BE49-F238E27FC236}">
                  <a16:creationId xmlns:a16="http://schemas.microsoft.com/office/drawing/2014/main" id="{574E034F-FD59-539B-1FC1-D98FD380ABB6}"/>
                </a:ext>
              </a:extLst>
            </p:cNvPr>
            <p:cNvGrpSpPr/>
            <p:nvPr/>
          </p:nvGrpSpPr>
          <p:grpSpPr>
            <a:xfrm>
              <a:off x="11553031" y="5790293"/>
              <a:ext cx="373379" cy="316098"/>
              <a:chOff x="11553031" y="5790293"/>
              <a:chExt cx="373379" cy="316098"/>
            </a:xfrm>
            <a:solidFill>
              <a:srgbClr val="FFFFFF"/>
            </a:solidFill>
          </p:grpSpPr>
          <p:sp>
            <p:nvSpPr>
              <p:cNvPr id="192" name="Freeform 191">
                <a:extLst>
                  <a:ext uri="{FF2B5EF4-FFF2-40B4-BE49-F238E27FC236}">
                    <a16:creationId xmlns:a16="http://schemas.microsoft.com/office/drawing/2014/main" id="{7CB13D77-5883-4886-F571-A32E173A367E}"/>
                  </a:ext>
                </a:extLst>
              </p:cNvPr>
              <p:cNvSpPr/>
              <p:nvPr/>
            </p:nvSpPr>
            <p:spPr>
              <a:xfrm>
                <a:off x="11649948" y="5940725"/>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8 h 165666"/>
                  <a:gd name="connsiteX4" fmla="*/ 89297 w 275748"/>
                  <a:gd name="connsiteY4" fmla="*/ 0 h 165666"/>
                  <a:gd name="connsiteX5" fmla="*/ 268367 w 275748"/>
                  <a:gd name="connsiteY5" fmla="*/ 0 h 165666"/>
                  <a:gd name="connsiteX6" fmla="*/ 275034 w 275748"/>
                  <a:gd name="connsiteY6" fmla="*/ 3808 h 165666"/>
                  <a:gd name="connsiteX7" fmla="*/ 275034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4059 w 275748"/>
                  <a:gd name="connsiteY12" fmla="*/ 15234 h 165666"/>
                  <a:gd name="connsiteX13" fmla="*/ 19764 w 275748"/>
                  <a:gd name="connsiteY13" fmla="*/ 150433 h 165666"/>
                  <a:gd name="connsiteX14" fmla="*/ 181689 w 275748"/>
                  <a:gd name="connsiteY14" fmla="*/ 150433 h 165666"/>
                  <a:gd name="connsiteX15" fmla="*/ 255984 w 275748"/>
                  <a:gd name="connsiteY15" fmla="*/ 15234 h 165666"/>
                  <a:gd name="connsiteX16" fmla="*/ 94059 w 275748"/>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20" y="161858"/>
                    </a:lnTo>
                    <a:cubicBezTo>
                      <a:pt x="192167" y="164714"/>
                      <a:pt x="189309" y="165666"/>
                      <a:pt x="186452" y="165666"/>
                    </a:cubicBezTo>
                    <a:lnTo>
                      <a:pt x="7382" y="165666"/>
                    </a:lnTo>
                    <a:cubicBezTo>
                      <a:pt x="6429"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w="952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AA104BB0-9A6D-F521-C235-5930B1562988}"/>
                  </a:ext>
                </a:extLst>
              </p:cNvPr>
              <p:cNvSpPr/>
              <p:nvPr/>
            </p:nvSpPr>
            <p:spPr>
              <a:xfrm>
                <a:off x="11553031" y="5790293"/>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6669 w 194310"/>
                  <a:gd name="connsiteY12" fmla="*/ 158049 h 316098"/>
                  <a:gd name="connsiteX13" fmla="*/ 104299 w 194310"/>
                  <a:gd name="connsiteY13" fmla="*/ 294200 h 316098"/>
                  <a:gd name="connsiteX14" fmla="*/ 178594 w 194310"/>
                  <a:gd name="connsiteY14" fmla="*/ 159001 h 316098"/>
                  <a:gd name="connsiteX15" fmla="*/ 90964 w 194310"/>
                  <a:gd name="connsiteY15" fmla="*/ 22850 h 316098"/>
                  <a:gd name="connsiteX16" fmla="*/ 16669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0"/>
                    </a:lnTo>
                    <a:lnTo>
                      <a:pt x="16669" y="158049"/>
                    </a:lnTo>
                    <a:close/>
                  </a:path>
                </a:pathLst>
              </a:custGeom>
              <a:solidFill>
                <a:srgbClr val="FFFFFF"/>
              </a:solidFill>
              <a:ln w="952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0B86A6A6-F009-9E27-2777-8005B6C77C93}"/>
                  </a:ext>
                </a:extLst>
              </p:cNvPr>
              <p:cNvSpPr/>
              <p:nvPr/>
            </p:nvSpPr>
            <p:spPr>
              <a:xfrm>
                <a:off x="11634946" y="5790293"/>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2394"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grpSp>
          <p:nvGrpSpPr>
            <p:cNvPr id="6" name="Graphic 47">
              <a:extLst>
                <a:ext uri="{FF2B5EF4-FFF2-40B4-BE49-F238E27FC236}">
                  <a16:creationId xmlns:a16="http://schemas.microsoft.com/office/drawing/2014/main" id="{23D4083F-4E5D-732F-36B5-8AD92B05B845}"/>
                </a:ext>
              </a:extLst>
            </p:cNvPr>
            <p:cNvGrpSpPr/>
            <p:nvPr/>
          </p:nvGrpSpPr>
          <p:grpSpPr>
            <a:xfrm>
              <a:off x="12091193" y="5786484"/>
              <a:ext cx="221456" cy="316098"/>
              <a:chOff x="12091193" y="5786484"/>
              <a:chExt cx="221456" cy="316098"/>
            </a:xfrm>
            <a:solidFill>
              <a:srgbClr val="FFFFFF"/>
            </a:solidFill>
          </p:grpSpPr>
          <p:sp>
            <p:nvSpPr>
              <p:cNvPr id="189" name="Freeform 188">
                <a:extLst>
                  <a:ext uri="{FF2B5EF4-FFF2-40B4-BE49-F238E27FC236}">
                    <a16:creationId xmlns:a16="http://schemas.microsoft.com/office/drawing/2014/main" id="{FA9DE0F0-4A2E-51AB-0894-9EE79698DD0F}"/>
                  </a:ext>
                </a:extLst>
              </p:cNvPr>
              <p:cNvSpPr/>
              <p:nvPr/>
            </p:nvSpPr>
            <p:spPr>
              <a:xfrm>
                <a:off x="12091193" y="5786484"/>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8049 h 316098"/>
                  <a:gd name="connsiteX13" fmla="*/ 103346 w 194310"/>
                  <a:gd name="connsiteY13" fmla="*/ 294200 h 316098"/>
                  <a:gd name="connsiteX14" fmla="*/ 177641 w 194310"/>
                  <a:gd name="connsiteY14" fmla="*/ 159001 h 316098"/>
                  <a:gd name="connsiteX15" fmla="*/ 90011 w 194310"/>
                  <a:gd name="connsiteY15" fmla="*/ 22850 h 316098"/>
                  <a:gd name="connsiteX16" fmla="*/ 15716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8049"/>
                    </a:moveTo>
                    <a:lnTo>
                      <a:pt x="103346" y="294200"/>
                    </a:lnTo>
                    <a:lnTo>
                      <a:pt x="177641" y="159001"/>
                    </a:lnTo>
                    <a:lnTo>
                      <a:pt x="90011" y="22850"/>
                    </a:lnTo>
                    <a:lnTo>
                      <a:pt x="15716" y="158049"/>
                    </a:lnTo>
                    <a:close/>
                  </a:path>
                </a:pathLst>
              </a:custGeom>
              <a:solidFill>
                <a:srgbClr val="FFFFFF"/>
              </a:solidFill>
              <a:ln w="952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F807E8D8-E55B-685D-5066-4FE28A5199DA}"/>
                  </a:ext>
                </a:extLst>
              </p:cNvPr>
              <p:cNvSpPr/>
              <p:nvPr/>
            </p:nvSpPr>
            <p:spPr>
              <a:xfrm>
                <a:off x="12187158" y="5936917"/>
                <a:ext cx="125491" cy="165666"/>
              </a:xfrm>
              <a:custGeom>
                <a:avLst/>
                <a:gdLst>
                  <a:gd name="connsiteX0" fmla="*/ 125492 w 125491"/>
                  <a:gd name="connsiteY0" fmla="*/ 150433 h 165666"/>
                  <a:gd name="connsiteX1" fmla="*/ 19764 w 125491"/>
                  <a:gd name="connsiteY1" fmla="*/ 150433 h 165666"/>
                  <a:gd name="connsiteX2" fmla="*/ 94060 w 125491"/>
                  <a:gd name="connsiteY2" fmla="*/ 15234 h 165666"/>
                  <a:gd name="connsiteX3" fmla="*/ 125492 w 125491"/>
                  <a:gd name="connsiteY3" fmla="*/ 15234 h 165666"/>
                  <a:gd name="connsiteX4" fmla="*/ 125492 w 125491"/>
                  <a:gd name="connsiteY4" fmla="*/ 0 h 165666"/>
                  <a:gd name="connsiteX5" fmla="*/ 89297 w 125491"/>
                  <a:gd name="connsiteY5" fmla="*/ 0 h 165666"/>
                  <a:gd name="connsiteX6" fmla="*/ 82629 w 125491"/>
                  <a:gd name="connsiteY6" fmla="*/ 3809 h 165666"/>
                  <a:gd name="connsiteX7" fmla="*/ 714 w 125491"/>
                  <a:gd name="connsiteY7" fmla="*/ 154241 h 165666"/>
                  <a:gd name="connsiteX8" fmla="*/ 714 w 125491"/>
                  <a:gd name="connsiteY8" fmla="*/ 161858 h 165666"/>
                  <a:gd name="connsiteX9" fmla="*/ 3572 w 125491"/>
                  <a:gd name="connsiteY9" fmla="*/ 164714 h 165666"/>
                  <a:gd name="connsiteX10" fmla="*/ 7382 w 125491"/>
                  <a:gd name="connsiteY10" fmla="*/ 165666 h 165666"/>
                  <a:gd name="connsiteX11" fmla="*/ 125492 w 125491"/>
                  <a:gd name="connsiteY11" fmla="*/ 165666 h 165666"/>
                  <a:gd name="connsiteX12" fmla="*/ 125492 w 125491"/>
                  <a:gd name="connsiteY12" fmla="*/ 150433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91" h="165666">
                    <a:moveTo>
                      <a:pt x="125492" y="150433"/>
                    </a:moveTo>
                    <a:lnTo>
                      <a:pt x="19764" y="150433"/>
                    </a:lnTo>
                    <a:lnTo>
                      <a:pt x="94060" y="15234"/>
                    </a:lnTo>
                    <a:lnTo>
                      <a:pt x="125492" y="15234"/>
                    </a:lnTo>
                    <a:lnTo>
                      <a:pt x="125492" y="0"/>
                    </a:lnTo>
                    <a:lnTo>
                      <a:pt x="89297" y="0"/>
                    </a:lnTo>
                    <a:cubicBezTo>
                      <a:pt x="86439" y="0"/>
                      <a:pt x="83582" y="1904"/>
                      <a:pt x="82629" y="3809"/>
                    </a:cubicBezTo>
                    <a:lnTo>
                      <a:pt x="714" y="154241"/>
                    </a:lnTo>
                    <a:cubicBezTo>
                      <a:pt x="-238" y="156145"/>
                      <a:pt x="-238" y="159002"/>
                      <a:pt x="714" y="161858"/>
                    </a:cubicBezTo>
                    <a:cubicBezTo>
                      <a:pt x="1667" y="162810"/>
                      <a:pt x="2620" y="163762"/>
                      <a:pt x="3572" y="164714"/>
                    </a:cubicBezTo>
                    <a:cubicBezTo>
                      <a:pt x="4524" y="165666"/>
                      <a:pt x="5477" y="165666"/>
                      <a:pt x="7382" y="165666"/>
                    </a:cubicBezTo>
                    <a:lnTo>
                      <a:pt x="125492" y="165666"/>
                    </a:lnTo>
                    <a:lnTo>
                      <a:pt x="125492" y="150433"/>
                    </a:lnTo>
                    <a:close/>
                  </a:path>
                </a:pathLst>
              </a:custGeom>
              <a:solidFill>
                <a:srgbClr val="FFFFFF"/>
              </a:solidFill>
              <a:ln w="952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7BEA615-C263-AF69-12D9-1977335E333E}"/>
                  </a:ext>
                </a:extLst>
              </p:cNvPr>
              <p:cNvSpPr/>
              <p:nvPr/>
            </p:nvSpPr>
            <p:spPr>
              <a:xfrm>
                <a:off x="12172870" y="5786484"/>
                <a:ext cx="139779" cy="165666"/>
              </a:xfrm>
              <a:custGeom>
                <a:avLst/>
                <a:gdLst>
                  <a:gd name="connsiteX0" fmla="*/ 139779 w 139779"/>
                  <a:gd name="connsiteY0" fmla="*/ 150432 h 165666"/>
                  <a:gd name="connsiteX1" fmla="*/ 107395 w 139779"/>
                  <a:gd name="connsiteY1" fmla="*/ 150432 h 165666"/>
                  <a:gd name="connsiteX2" fmla="*/ 20717 w 139779"/>
                  <a:gd name="connsiteY2" fmla="*/ 15234 h 165666"/>
                  <a:gd name="connsiteX3" fmla="*/ 139779 w 139779"/>
                  <a:gd name="connsiteY3" fmla="*/ 15234 h 165666"/>
                  <a:gd name="connsiteX4" fmla="*/ 139779 w 139779"/>
                  <a:gd name="connsiteY4" fmla="*/ 0 h 165666"/>
                  <a:gd name="connsiteX5" fmla="*/ 7382 w 139779"/>
                  <a:gd name="connsiteY5" fmla="*/ 0 h 165666"/>
                  <a:gd name="connsiteX6" fmla="*/ 714 w 139779"/>
                  <a:gd name="connsiteY6" fmla="*/ 3808 h 165666"/>
                  <a:gd name="connsiteX7" fmla="*/ 714 w 139779"/>
                  <a:gd name="connsiteY7" fmla="*/ 11425 h 165666"/>
                  <a:gd name="connsiteX8" fmla="*/ 96917 w 139779"/>
                  <a:gd name="connsiteY8" fmla="*/ 161858 h 165666"/>
                  <a:gd name="connsiteX9" fmla="*/ 99774 w 139779"/>
                  <a:gd name="connsiteY9" fmla="*/ 164714 h 165666"/>
                  <a:gd name="connsiteX10" fmla="*/ 103585 w 139779"/>
                  <a:gd name="connsiteY10" fmla="*/ 165666 h 165666"/>
                  <a:gd name="connsiteX11" fmla="*/ 139779 w 139779"/>
                  <a:gd name="connsiteY11" fmla="*/ 165666 h 165666"/>
                  <a:gd name="connsiteX12" fmla="*/ 139779 w 139779"/>
                  <a:gd name="connsiteY12" fmla="*/ 15043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79" h="165666">
                    <a:moveTo>
                      <a:pt x="139779" y="150432"/>
                    </a:moveTo>
                    <a:lnTo>
                      <a:pt x="107395" y="150432"/>
                    </a:lnTo>
                    <a:lnTo>
                      <a:pt x="20717" y="15234"/>
                    </a:lnTo>
                    <a:lnTo>
                      <a:pt x="139779" y="15234"/>
                    </a:lnTo>
                    <a:lnTo>
                      <a:pt x="139779" y="0"/>
                    </a:lnTo>
                    <a:lnTo>
                      <a:pt x="7382" y="0"/>
                    </a:lnTo>
                    <a:cubicBezTo>
                      <a:pt x="4524" y="0"/>
                      <a:pt x="1667" y="1904"/>
                      <a:pt x="714" y="3808"/>
                    </a:cubicBezTo>
                    <a:cubicBezTo>
                      <a:pt x="-238" y="6665"/>
                      <a:pt x="-238" y="9521"/>
                      <a:pt x="714" y="11425"/>
                    </a:cubicBezTo>
                    <a:lnTo>
                      <a:pt x="96917" y="161858"/>
                    </a:lnTo>
                    <a:cubicBezTo>
                      <a:pt x="97870" y="162810"/>
                      <a:pt x="98822" y="163762"/>
                      <a:pt x="99774" y="164714"/>
                    </a:cubicBezTo>
                    <a:cubicBezTo>
                      <a:pt x="100727" y="165666"/>
                      <a:pt x="101679" y="165666"/>
                      <a:pt x="103585" y="165666"/>
                    </a:cubicBezTo>
                    <a:lnTo>
                      <a:pt x="139779" y="165666"/>
                    </a:lnTo>
                    <a:lnTo>
                      <a:pt x="139779" y="150432"/>
                    </a:lnTo>
                    <a:close/>
                  </a:path>
                </a:pathLst>
              </a:custGeom>
              <a:solidFill>
                <a:srgbClr val="FFFFFF"/>
              </a:solidFill>
              <a:ln w="9525" cap="flat">
                <a:noFill/>
                <a:prstDash val="solid"/>
                <a:miter/>
              </a:ln>
            </p:spPr>
            <p:txBody>
              <a:bodyPr rtlCol="0" anchor="ctr"/>
              <a:lstStyle/>
              <a:p>
                <a:endParaRPr lang="en-US"/>
              </a:p>
            </p:txBody>
          </p:sp>
        </p:grpSp>
        <p:grpSp>
          <p:nvGrpSpPr>
            <p:cNvPr id="7" name="Graphic 47">
              <a:extLst>
                <a:ext uri="{FF2B5EF4-FFF2-40B4-BE49-F238E27FC236}">
                  <a16:creationId xmlns:a16="http://schemas.microsoft.com/office/drawing/2014/main" id="{92775C00-C3DB-8196-B34B-927D6ADB54AE}"/>
                </a:ext>
              </a:extLst>
            </p:cNvPr>
            <p:cNvGrpSpPr/>
            <p:nvPr/>
          </p:nvGrpSpPr>
          <p:grpSpPr>
            <a:xfrm>
              <a:off x="11846163" y="6237782"/>
              <a:ext cx="371713" cy="288487"/>
              <a:chOff x="11846163" y="6237782"/>
              <a:chExt cx="371713" cy="288487"/>
            </a:xfrm>
            <a:solidFill>
              <a:srgbClr val="FFFFFF"/>
            </a:solidFill>
          </p:grpSpPr>
          <p:sp>
            <p:nvSpPr>
              <p:cNvPr id="186" name="Freeform 185">
                <a:extLst>
                  <a:ext uri="{FF2B5EF4-FFF2-40B4-BE49-F238E27FC236}">
                    <a16:creationId xmlns:a16="http://schemas.microsoft.com/office/drawing/2014/main" id="{7CEF91C1-E03A-AE6C-01D6-9A0290E77F90}"/>
                  </a:ext>
                </a:extLst>
              </p:cNvPr>
              <p:cNvSpPr/>
              <p:nvPr/>
            </p:nvSpPr>
            <p:spPr>
              <a:xfrm>
                <a:off x="11846163" y="6238734"/>
                <a:ext cx="192881" cy="287535"/>
              </a:xfrm>
              <a:custGeom>
                <a:avLst/>
                <a:gdLst>
                  <a:gd name="connsiteX0" fmla="*/ 79772 w 192881"/>
                  <a:gd name="connsiteY0" fmla="*/ 286583 h 287535"/>
                  <a:gd name="connsiteX1" fmla="*/ 97869 w 192881"/>
                  <a:gd name="connsiteY1" fmla="*/ 286583 h 287535"/>
                  <a:gd name="connsiteX2" fmla="*/ 15002 w 192881"/>
                  <a:gd name="connsiteY2" fmla="*/ 157097 h 287535"/>
                  <a:gd name="connsiteX3" fmla="*/ 89297 w 192881"/>
                  <a:gd name="connsiteY3" fmla="*/ 21898 h 287535"/>
                  <a:gd name="connsiteX4" fmla="*/ 176927 w 192881"/>
                  <a:gd name="connsiteY4" fmla="*/ 158049 h 287535"/>
                  <a:gd name="connsiteX5" fmla="*/ 106442 w 192881"/>
                  <a:gd name="connsiteY5" fmla="*/ 287536 h 287535"/>
                  <a:gd name="connsiteX6" fmla="*/ 123587 w 192881"/>
                  <a:gd name="connsiteY6" fmla="*/ 287536 h 287535"/>
                  <a:gd name="connsiteX7" fmla="*/ 192167 w 192881"/>
                  <a:gd name="connsiteY7" fmla="*/ 161858 h 287535"/>
                  <a:gd name="connsiteX8" fmla="*/ 192167 w 192881"/>
                  <a:gd name="connsiteY8" fmla="*/ 154241 h 287535"/>
                  <a:gd name="connsiteX9" fmla="*/ 95964 w 192881"/>
                  <a:gd name="connsiteY9" fmla="*/ 3808 h 287535"/>
                  <a:gd name="connsiteX10" fmla="*/ 89297 w 192881"/>
                  <a:gd name="connsiteY10" fmla="*/ 0 h 287535"/>
                  <a:gd name="connsiteX11" fmla="*/ 82629 w 192881"/>
                  <a:gd name="connsiteY11" fmla="*/ 3808 h 287535"/>
                  <a:gd name="connsiteX12" fmla="*/ 714 w 192881"/>
                  <a:gd name="connsiteY12" fmla="*/ 154241 h 287535"/>
                  <a:gd name="connsiteX13" fmla="*/ 714 w 192881"/>
                  <a:gd name="connsiteY13" fmla="*/ 161858 h 287535"/>
                  <a:gd name="connsiteX14" fmla="*/ 79772 w 192881"/>
                  <a:gd name="connsiteY14" fmla="*/ 286583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287535">
                    <a:moveTo>
                      <a:pt x="79772" y="286583"/>
                    </a:moveTo>
                    <a:lnTo>
                      <a:pt x="97869" y="286583"/>
                    </a:lnTo>
                    <a:lnTo>
                      <a:pt x="15002" y="157097"/>
                    </a:lnTo>
                    <a:lnTo>
                      <a:pt x="89297" y="21898"/>
                    </a:lnTo>
                    <a:lnTo>
                      <a:pt x="176927" y="158049"/>
                    </a:lnTo>
                    <a:lnTo>
                      <a:pt x="106442" y="287536"/>
                    </a:lnTo>
                    <a:lnTo>
                      <a:pt x="123587" y="287536"/>
                    </a:lnTo>
                    <a:lnTo>
                      <a:pt x="192167" y="161858"/>
                    </a:lnTo>
                    <a:cubicBezTo>
                      <a:pt x="193119" y="159001"/>
                      <a:pt x="193119" y="156145"/>
                      <a:pt x="192167" y="154241"/>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79772" y="286583"/>
                    </a:lnTo>
                    <a:close/>
                  </a:path>
                </a:pathLst>
              </a:custGeom>
              <a:solidFill>
                <a:srgbClr val="FFFFFF"/>
              </a:solidFill>
              <a:ln w="952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C1BC6C3B-3BE4-7118-1B07-AB845988B45B}"/>
                  </a:ext>
                </a:extLst>
              </p:cNvPr>
              <p:cNvSpPr/>
              <p:nvPr/>
            </p:nvSpPr>
            <p:spPr>
              <a:xfrm>
                <a:off x="11951652" y="6388214"/>
                <a:ext cx="265509" cy="137103"/>
              </a:xfrm>
              <a:custGeom>
                <a:avLst/>
                <a:gdLst>
                  <a:gd name="connsiteX0" fmla="*/ 17145 w 265509"/>
                  <a:gd name="connsiteY0" fmla="*/ 137103 h 137103"/>
                  <a:gd name="connsiteX1" fmla="*/ 83820 w 265509"/>
                  <a:gd name="connsiteY1" fmla="*/ 15234 h 137103"/>
                  <a:gd name="connsiteX2" fmla="*/ 245745 w 265509"/>
                  <a:gd name="connsiteY2" fmla="*/ 15234 h 137103"/>
                  <a:gd name="connsiteX3" fmla="*/ 179070 w 265509"/>
                  <a:gd name="connsiteY3" fmla="*/ 137103 h 137103"/>
                  <a:gd name="connsiteX4" fmla="*/ 196215 w 265509"/>
                  <a:gd name="connsiteY4" fmla="*/ 137103 h 137103"/>
                  <a:gd name="connsiteX5" fmla="*/ 264795 w 265509"/>
                  <a:gd name="connsiteY5" fmla="*/ 11425 h 137103"/>
                  <a:gd name="connsiteX6" fmla="*/ 264795 w 265509"/>
                  <a:gd name="connsiteY6" fmla="*/ 3808 h 137103"/>
                  <a:gd name="connsiteX7" fmla="*/ 258128 w 265509"/>
                  <a:gd name="connsiteY7" fmla="*/ 0 h 137103"/>
                  <a:gd name="connsiteX8" fmla="*/ 79057 w 265509"/>
                  <a:gd name="connsiteY8" fmla="*/ 0 h 137103"/>
                  <a:gd name="connsiteX9" fmla="*/ 72390 w 265509"/>
                  <a:gd name="connsiteY9" fmla="*/ 3808 h 137103"/>
                  <a:gd name="connsiteX10" fmla="*/ 0 w 265509"/>
                  <a:gd name="connsiteY10" fmla="*/ 137103 h 137103"/>
                  <a:gd name="connsiteX11" fmla="*/ 17145 w 265509"/>
                  <a:gd name="connsiteY11" fmla="*/ 137103 h 1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509" h="137103">
                    <a:moveTo>
                      <a:pt x="17145" y="137103"/>
                    </a:moveTo>
                    <a:lnTo>
                      <a:pt x="83820" y="15234"/>
                    </a:lnTo>
                    <a:lnTo>
                      <a:pt x="245745" y="15234"/>
                    </a:lnTo>
                    <a:lnTo>
                      <a:pt x="179070" y="137103"/>
                    </a:lnTo>
                    <a:lnTo>
                      <a:pt x="196215" y="137103"/>
                    </a:lnTo>
                    <a:lnTo>
                      <a:pt x="264795" y="11425"/>
                    </a:lnTo>
                    <a:cubicBezTo>
                      <a:pt x="265747" y="9521"/>
                      <a:pt x="265747" y="6665"/>
                      <a:pt x="264795" y="3808"/>
                    </a:cubicBezTo>
                    <a:cubicBezTo>
                      <a:pt x="263842" y="1904"/>
                      <a:pt x="260985" y="0"/>
                      <a:pt x="258128" y="0"/>
                    </a:cubicBezTo>
                    <a:lnTo>
                      <a:pt x="79057" y="0"/>
                    </a:lnTo>
                    <a:cubicBezTo>
                      <a:pt x="76200" y="0"/>
                      <a:pt x="73342" y="1904"/>
                      <a:pt x="72390" y="3808"/>
                    </a:cubicBezTo>
                    <a:lnTo>
                      <a:pt x="0" y="137103"/>
                    </a:lnTo>
                    <a:lnTo>
                      <a:pt x="17145" y="137103"/>
                    </a:lnTo>
                    <a:close/>
                  </a:path>
                </a:pathLst>
              </a:custGeom>
              <a:solidFill>
                <a:srgbClr val="FFFFFF"/>
              </a:solidFill>
              <a:ln w="952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DEA59D4-C5D5-E737-DA72-A9373C5B1510}"/>
                  </a:ext>
                </a:extLst>
              </p:cNvPr>
              <p:cNvSpPr/>
              <p:nvPr/>
            </p:nvSpPr>
            <p:spPr>
              <a:xfrm>
                <a:off x="11926411" y="6237782"/>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0F062FE7-538B-E39B-DBBF-D9F159AE06BE}"/>
                </a:ext>
              </a:extLst>
            </p:cNvPr>
            <p:cNvSpPr/>
            <p:nvPr/>
          </p:nvSpPr>
          <p:spPr>
            <a:xfrm>
              <a:off x="12064047" y="6116118"/>
              <a:ext cx="122667" cy="209052"/>
            </a:xfrm>
            <a:custGeom>
              <a:avLst/>
              <a:gdLst>
                <a:gd name="connsiteX0" fmla="*/ 118110 w 122667"/>
                <a:gd name="connsiteY0" fmla="*/ 747 h 209052"/>
                <a:gd name="connsiteX1" fmla="*/ 121920 w 122667"/>
                <a:gd name="connsiteY1" fmla="*/ 12172 h 209052"/>
                <a:gd name="connsiteX2" fmla="*/ 16193 w 122667"/>
                <a:gd name="connsiteY2" fmla="*/ 204497 h 209052"/>
                <a:gd name="connsiteX3" fmla="*/ 4763 w 122667"/>
                <a:gd name="connsiteY3" fmla="*/ 208306 h 209052"/>
                <a:gd name="connsiteX4" fmla="*/ 4763 w 122667"/>
                <a:gd name="connsiteY4" fmla="*/ 208306 h 209052"/>
                <a:gd name="connsiteX5" fmla="*/ 0 w 122667"/>
                <a:gd name="connsiteY5" fmla="*/ 200689 h 209052"/>
                <a:gd name="connsiteX6" fmla="*/ 953 w 122667"/>
                <a:gd name="connsiteY6" fmla="*/ 196880 h 209052"/>
                <a:gd name="connsiteX7" fmla="*/ 106680 w 122667"/>
                <a:gd name="connsiteY7" fmla="*/ 4555 h 209052"/>
                <a:gd name="connsiteX8" fmla="*/ 118110 w 122667"/>
                <a:gd name="connsiteY8" fmla="*/ 747 h 209052"/>
                <a:gd name="connsiteX9" fmla="*/ 118110 w 122667"/>
                <a:gd name="connsiteY9" fmla="*/ 747 h 20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052">
                  <a:moveTo>
                    <a:pt x="118110" y="747"/>
                  </a:moveTo>
                  <a:cubicBezTo>
                    <a:pt x="121920" y="2651"/>
                    <a:pt x="123825" y="8364"/>
                    <a:pt x="121920" y="12172"/>
                  </a:cubicBezTo>
                  <a:lnTo>
                    <a:pt x="16193" y="204497"/>
                  </a:lnTo>
                  <a:cubicBezTo>
                    <a:pt x="14288" y="208306"/>
                    <a:pt x="8572" y="210210"/>
                    <a:pt x="4763" y="208306"/>
                  </a:cubicBezTo>
                  <a:cubicBezTo>
                    <a:pt x="4763" y="208306"/>
                    <a:pt x="4763" y="208306"/>
                    <a:pt x="4763" y="208306"/>
                  </a:cubicBezTo>
                  <a:cubicBezTo>
                    <a:pt x="1905" y="206402"/>
                    <a:pt x="0" y="204497"/>
                    <a:pt x="0" y="200689"/>
                  </a:cubicBezTo>
                  <a:cubicBezTo>
                    <a:pt x="0" y="199737"/>
                    <a:pt x="0" y="197833"/>
                    <a:pt x="953" y="196880"/>
                  </a:cubicBezTo>
                  <a:lnTo>
                    <a:pt x="106680" y="4555"/>
                  </a:lnTo>
                  <a:cubicBezTo>
                    <a:pt x="108585" y="747"/>
                    <a:pt x="113347" y="-1157"/>
                    <a:pt x="118110" y="747"/>
                  </a:cubicBezTo>
                  <a:cubicBezTo>
                    <a:pt x="118110" y="747"/>
                    <a:pt x="118110" y="747"/>
                    <a:pt x="118110" y="747"/>
                  </a:cubicBezTo>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F7CE617-BED4-66B1-08C1-19DE148A32B7}"/>
                </a:ext>
              </a:extLst>
            </p:cNvPr>
            <p:cNvSpPr/>
            <p:nvPr/>
          </p:nvSpPr>
          <p:spPr>
            <a:xfrm>
              <a:off x="11770677" y="5674698"/>
              <a:ext cx="122667" cy="209647"/>
            </a:xfrm>
            <a:custGeom>
              <a:avLst/>
              <a:gdLst>
                <a:gd name="connsiteX0" fmla="*/ 118110 w 122667"/>
                <a:gd name="connsiteY0" fmla="*/ 1342 h 209647"/>
                <a:gd name="connsiteX1" fmla="*/ 121920 w 122667"/>
                <a:gd name="connsiteY1" fmla="*/ 12767 h 209647"/>
                <a:gd name="connsiteX2" fmla="*/ 16192 w 122667"/>
                <a:gd name="connsiteY2" fmla="*/ 205092 h 209647"/>
                <a:gd name="connsiteX3" fmla="*/ 4763 w 122667"/>
                <a:gd name="connsiteY3" fmla="*/ 208901 h 209647"/>
                <a:gd name="connsiteX4" fmla="*/ 4763 w 122667"/>
                <a:gd name="connsiteY4" fmla="*/ 208901 h 209647"/>
                <a:gd name="connsiteX5" fmla="*/ 0 w 122667"/>
                <a:gd name="connsiteY5" fmla="*/ 201284 h 209647"/>
                <a:gd name="connsiteX6" fmla="*/ 953 w 122667"/>
                <a:gd name="connsiteY6" fmla="*/ 197476 h 209647"/>
                <a:gd name="connsiteX7" fmla="*/ 106680 w 122667"/>
                <a:gd name="connsiteY7" fmla="*/ 5150 h 209647"/>
                <a:gd name="connsiteX8" fmla="*/ 118110 w 122667"/>
                <a:gd name="connsiteY8" fmla="*/ 1342 h 209647"/>
                <a:gd name="connsiteX9" fmla="*/ 118110 w 122667"/>
                <a:gd name="connsiteY9" fmla="*/ 1342 h 20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647">
                  <a:moveTo>
                    <a:pt x="118110" y="1342"/>
                  </a:moveTo>
                  <a:cubicBezTo>
                    <a:pt x="121920" y="3246"/>
                    <a:pt x="123825" y="8959"/>
                    <a:pt x="121920" y="12767"/>
                  </a:cubicBezTo>
                  <a:lnTo>
                    <a:pt x="16192" y="205092"/>
                  </a:lnTo>
                  <a:cubicBezTo>
                    <a:pt x="14288" y="208901"/>
                    <a:pt x="8572"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8585" y="390"/>
                    <a:pt x="113347" y="-1514"/>
                    <a:pt x="118110" y="1342"/>
                  </a:cubicBezTo>
                  <a:cubicBezTo>
                    <a:pt x="118110" y="1342"/>
                    <a:pt x="118110" y="1342"/>
                    <a:pt x="118110" y="1342"/>
                  </a:cubicBezTo>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2140F6B-DFA3-EFD1-5423-90AEF3BBB03A}"/>
                </a:ext>
              </a:extLst>
            </p:cNvPr>
            <p:cNvSpPr/>
            <p:nvPr/>
          </p:nvSpPr>
          <p:spPr>
            <a:xfrm>
              <a:off x="12188825" y="5489428"/>
              <a:ext cx="124777" cy="19994"/>
            </a:xfrm>
            <a:custGeom>
              <a:avLst/>
              <a:gdLst>
                <a:gd name="connsiteX0" fmla="*/ 123825 w 124777"/>
                <a:gd name="connsiteY0" fmla="*/ 0 h 19994"/>
                <a:gd name="connsiteX1" fmla="*/ 8572 w 124777"/>
                <a:gd name="connsiteY1" fmla="*/ 2856 h 19994"/>
                <a:gd name="connsiteX2" fmla="*/ 0 w 124777"/>
                <a:gd name="connsiteY2" fmla="*/ 11425 h 19994"/>
                <a:gd name="connsiteX3" fmla="*/ 4763 w 124777"/>
                <a:gd name="connsiteY3" fmla="*/ 19042 h 19994"/>
                <a:gd name="connsiteX4" fmla="*/ 8572 w 124777"/>
                <a:gd name="connsiteY4" fmla="*/ 19994 h 19994"/>
                <a:gd name="connsiteX5" fmla="*/ 124778 w 124777"/>
                <a:gd name="connsiteY5" fmla="*/ 17138 h 19994"/>
                <a:gd name="connsiteX6" fmla="*/ 124778 w 124777"/>
                <a:gd name="connsiteY6" fmla="*/ 0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3B67B5-B8AD-5BEA-D6E7-4CAF61F350AA}"/>
                </a:ext>
              </a:extLst>
            </p:cNvPr>
            <p:cNvSpPr/>
            <p:nvPr/>
          </p:nvSpPr>
          <p:spPr>
            <a:xfrm>
              <a:off x="12258357" y="6392023"/>
              <a:ext cx="54292" cy="18090"/>
            </a:xfrm>
            <a:custGeom>
              <a:avLst/>
              <a:gdLst>
                <a:gd name="connsiteX0" fmla="*/ 54293 w 54292"/>
                <a:gd name="connsiteY0" fmla="*/ 0 h 18090"/>
                <a:gd name="connsiteX1" fmla="*/ 8573 w 54292"/>
                <a:gd name="connsiteY1" fmla="*/ 952 h 18090"/>
                <a:gd name="connsiteX2" fmla="*/ 0 w 54292"/>
                <a:gd name="connsiteY2" fmla="*/ 9521 h 18090"/>
                <a:gd name="connsiteX3" fmla="*/ 4763 w 54292"/>
                <a:gd name="connsiteY3" fmla="*/ 17138 h 18090"/>
                <a:gd name="connsiteX4" fmla="*/ 8573 w 54292"/>
                <a:gd name="connsiteY4" fmla="*/ 18090 h 18090"/>
                <a:gd name="connsiteX5" fmla="*/ 54293 w 54292"/>
                <a:gd name="connsiteY5" fmla="*/ 17138 h 18090"/>
                <a:gd name="connsiteX6" fmla="*/ 54293 w 54292"/>
                <a:gd name="connsiteY6" fmla="*/ 0 h 1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90">
                  <a:moveTo>
                    <a:pt x="54293" y="0"/>
                  </a:moveTo>
                  <a:lnTo>
                    <a:pt x="8573" y="952"/>
                  </a:lnTo>
                  <a:cubicBezTo>
                    <a:pt x="3810" y="952"/>
                    <a:pt x="0" y="4761"/>
                    <a:pt x="0" y="9521"/>
                  </a:cubicBezTo>
                  <a:cubicBezTo>
                    <a:pt x="0" y="12377"/>
                    <a:pt x="1905" y="15234"/>
                    <a:pt x="4763" y="17138"/>
                  </a:cubicBezTo>
                  <a:cubicBezTo>
                    <a:pt x="5715" y="18090"/>
                    <a:pt x="7620" y="18090"/>
                    <a:pt x="8573" y="18090"/>
                  </a:cubicBezTo>
                  <a:lnTo>
                    <a:pt x="54293" y="17138"/>
                  </a:lnTo>
                  <a:lnTo>
                    <a:pt x="54293" y="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1DA1CD-6186-7CD1-762C-2F94D885D1EE}"/>
                </a:ext>
              </a:extLst>
            </p:cNvPr>
            <p:cNvSpPr/>
            <p:nvPr/>
          </p:nvSpPr>
          <p:spPr>
            <a:xfrm>
              <a:off x="11787399" y="6011419"/>
              <a:ext cx="132291" cy="204940"/>
            </a:xfrm>
            <a:custGeom>
              <a:avLst/>
              <a:gdLst>
                <a:gd name="connsiteX0" fmla="*/ 12806 w 132291"/>
                <a:gd name="connsiteY0" fmla="*/ 714 h 204940"/>
                <a:gd name="connsiteX1" fmla="*/ 15663 w 132291"/>
                <a:gd name="connsiteY1" fmla="*/ 3570 h 204940"/>
                <a:gd name="connsiteX2" fmla="*/ 130916 w 132291"/>
                <a:gd name="connsiteY2" fmla="*/ 191135 h 204940"/>
                <a:gd name="connsiteX3" fmla="*/ 128058 w 132291"/>
                <a:gd name="connsiteY3" fmla="*/ 203512 h 204940"/>
                <a:gd name="connsiteX4" fmla="*/ 119486 w 132291"/>
                <a:gd name="connsiteY4" fmla="*/ 203512 h 204940"/>
                <a:gd name="connsiteX5" fmla="*/ 116628 w 132291"/>
                <a:gd name="connsiteY5" fmla="*/ 200656 h 204940"/>
                <a:gd name="connsiteX6" fmla="*/ 1376 w 132291"/>
                <a:gd name="connsiteY6" fmla="*/ 13092 h 204940"/>
                <a:gd name="connsiteX7" fmla="*/ 4233 w 132291"/>
                <a:gd name="connsiteY7" fmla="*/ 714 h 204940"/>
                <a:gd name="connsiteX8" fmla="*/ 12806 w 132291"/>
                <a:gd name="connsiteY8" fmla="*/ 714 h 2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4940">
                  <a:moveTo>
                    <a:pt x="12806" y="714"/>
                  </a:moveTo>
                  <a:cubicBezTo>
                    <a:pt x="13758" y="1666"/>
                    <a:pt x="14711" y="2618"/>
                    <a:pt x="15663" y="3570"/>
                  </a:cubicBezTo>
                  <a:lnTo>
                    <a:pt x="130916" y="191135"/>
                  </a:lnTo>
                  <a:cubicBezTo>
                    <a:pt x="133773" y="194943"/>
                    <a:pt x="131868" y="200656"/>
                    <a:pt x="128058" y="203512"/>
                  </a:cubicBezTo>
                  <a:cubicBezTo>
                    <a:pt x="125201" y="205417"/>
                    <a:pt x="122343" y="205417"/>
                    <a:pt x="119486" y="203512"/>
                  </a:cubicBezTo>
                  <a:cubicBezTo>
                    <a:pt x="118533" y="202560"/>
                    <a:pt x="117581" y="201608"/>
                    <a:pt x="116628" y="200656"/>
                  </a:cubicBezTo>
                  <a:lnTo>
                    <a:pt x="1376" y="13092"/>
                  </a:lnTo>
                  <a:cubicBezTo>
                    <a:pt x="-1482" y="9283"/>
                    <a:pt x="423" y="3570"/>
                    <a:pt x="4233" y="714"/>
                  </a:cubicBezTo>
                  <a:cubicBezTo>
                    <a:pt x="7091" y="-238"/>
                    <a:pt x="9948" y="-238"/>
                    <a:pt x="12806" y="714"/>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56224-8185-F800-5D98-F79C36122A84}"/>
                </a:ext>
              </a:extLst>
            </p:cNvPr>
            <p:cNvSpPr/>
            <p:nvPr/>
          </p:nvSpPr>
          <p:spPr>
            <a:xfrm>
              <a:off x="12031239" y="5564168"/>
              <a:ext cx="132291" cy="205654"/>
            </a:xfrm>
            <a:custGeom>
              <a:avLst/>
              <a:gdLst>
                <a:gd name="connsiteX0" fmla="*/ 12806 w 132291"/>
                <a:gd name="connsiteY0" fmla="*/ 1428 h 205654"/>
                <a:gd name="connsiteX1" fmla="*/ 15663 w 132291"/>
                <a:gd name="connsiteY1" fmla="*/ 4284 h 205654"/>
                <a:gd name="connsiteX2" fmla="*/ 130916 w 132291"/>
                <a:gd name="connsiteY2" fmla="*/ 191849 h 205654"/>
                <a:gd name="connsiteX3" fmla="*/ 128058 w 132291"/>
                <a:gd name="connsiteY3" fmla="*/ 204226 h 205654"/>
                <a:gd name="connsiteX4" fmla="*/ 119486 w 132291"/>
                <a:gd name="connsiteY4" fmla="*/ 204226 h 205654"/>
                <a:gd name="connsiteX5" fmla="*/ 116628 w 132291"/>
                <a:gd name="connsiteY5" fmla="*/ 201370 h 205654"/>
                <a:gd name="connsiteX6" fmla="*/ 1376 w 132291"/>
                <a:gd name="connsiteY6" fmla="*/ 13806 h 205654"/>
                <a:gd name="connsiteX7" fmla="*/ 4233 w 132291"/>
                <a:gd name="connsiteY7" fmla="*/ 1428 h 205654"/>
                <a:gd name="connsiteX8" fmla="*/ 12806 w 132291"/>
                <a:gd name="connsiteY8" fmla="*/ 1428 h 20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5654">
                  <a:moveTo>
                    <a:pt x="12806" y="1428"/>
                  </a:moveTo>
                  <a:cubicBezTo>
                    <a:pt x="13758" y="2380"/>
                    <a:pt x="14711" y="3332"/>
                    <a:pt x="15663" y="4284"/>
                  </a:cubicBezTo>
                  <a:lnTo>
                    <a:pt x="130916" y="191849"/>
                  </a:lnTo>
                  <a:cubicBezTo>
                    <a:pt x="133773" y="195658"/>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9948" y="-476"/>
                    <a:pt x="12806" y="1428"/>
                  </a:cubicBezTo>
                </a:path>
              </a:pathLst>
            </a:custGeom>
            <a:solidFill>
              <a:srgbClr val="FFFFFF"/>
            </a:solidFill>
            <a:ln w="9525" cap="flat">
              <a:noFill/>
              <a:prstDash val="solid"/>
              <a:miter/>
            </a:ln>
          </p:spPr>
          <p:txBody>
            <a:bodyPr rtlCol="0" anchor="ctr"/>
            <a:lstStyle/>
            <a:p>
              <a:endParaRPr lang="en-US"/>
            </a:p>
          </p:txBody>
        </p:sp>
        <p:grpSp>
          <p:nvGrpSpPr>
            <p:cNvPr id="14" name="Graphic 47">
              <a:extLst>
                <a:ext uri="{FF2B5EF4-FFF2-40B4-BE49-F238E27FC236}">
                  <a16:creationId xmlns:a16="http://schemas.microsoft.com/office/drawing/2014/main" id="{8D6712AB-B559-B023-1F10-289E693D25FE}"/>
                </a:ext>
              </a:extLst>
            </p:cNvPr>
            <p:cNvGrpSpPr/>
            <p:nvPr/>
          </p:nvGrpSpPr>
          <p:grpSpPr>
            <a:xfrm>
              <a:off x="10968672" y="5214269"/>
              <a:ext cx="912495" cy="1194891"/>
              <a:chOff x="10968672" y="5214269"/>
              <a:chExt cx="912495" cy="1194891"/>
            </a:xfrm>
            <a:solidFill>
              <a:srgbClr val="FFFFFF"/>
            </a:solidFill>
          </p:grpSpPr>
          <p:grpSp>
            <p:nvGrpSpPr>
              <p:cNvPr id="15" name="Graphic 47">
                <a:extLst>
                  <a:ext uri="{FF2B5EF4-FFF2-40B4-BE49-F238E27FC236}">
                    <a16:creationId xmlns:a16="http://schemas.microsoft.com/office/drawing/2014/main" id="{FE070AB9-028B-FBEF-FBF7-D65B104FD198}"/>
                  </a:ext>
                </a:extLst>
              </p:cNvPr>
              <p:cNvGrpSpPr/>
              <p:nvPr/>
            </p:nvGrpSpPr>
            <p:grpSpPr>
              <a:xfrm>
                <a:off x="10968672" y="5789340"/>
                <a:ext cx="751522" cy="619820"/>
                <a:chOff x="10968672" y="5789340"/>
                <a:chExt cx="751522" cy="619820"/>
              </a:xfrm>
              <a:solidFill>
                <a:srgbClr val="FFFFFF"/>
              </a:solidFill>
            </p:grpSpPr>
            <p:sp>
              <p:nvSpPr>
                <p:cNvPr id="175" name="Freeform 174">
                  <a:extLst>
                    <a:ext uri="{FF2B5EF4-FFF2-40B4-BE49-F238E27FC236}">
                      <a16:creationId xmlns:a16="http://schemas.microsoft.com/office/drawing/2014/main" id="{A8DCB712-19CE-4D40-68D0-443F637DB353}"/>
                    </a:ext>
                  </a:extLst>
                </p:cNvPr>
                <p:cNvSpPr/>
                <p:nvPr/>
              </p:nvSpPr>
              <p:spPr>
                <a:xfrm>
                  <a:off x="10968672" y="5794101"/>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3 w 202882"/>
                    <a:gd name="connsiteY6" fmla="*/ 185660 h 185660"/>
                    <a:gd name="connsiteX7" fmla="*/ 140970 w 202882"/>
                    <a:gd name="connsiteY7" fmla="*/ 185660 h 185660"/>
                    <a:gd name="connsiteX8" fmla="*/ 132397 w 202882"/>
                    <a:gd name="connsiteY8" fmla="*/ 157097 h 185660"/>
                    <a:gd name="connsiteX9" fmla="*/ 118110 w 202882"/>
                    <a:gd name="connsiteY9" fmla="*/ 113301 h 185660"/>
                    <a:gd name="connsiteX10" fmla="*/ 100965 w 202882"/>
                    <a:gd name="connsiteY10" fmla="*/ 61887 h 185660"/>
                    <a:gd name="connsiteX11" fmla="*/ 83820 w 202882"/>
                    <a:gd name="connsiteY11" fmla="*/ 113301 h 185660"/>
                    <a:gd name="connsiteX12" fmla="*/ 118110 w 202882"/>
                    <a:gd name="connsiteY12" fmla="*/ 113301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3" y="185660"/>
                      </a:lnTo>
                      <a:lnTo>
                        <a:pt x="140970" y="185660"/>
                      </a:lnTo>
                      <a:lnTo>
                        <a:pt x="132397" y="157097"/>
                      </a:lnTo>
                      <a:close/>
                      <a:moveTo>
                        <a:pt x="118110" y="113301"/>
                      </a:moveTo>
                      <a:lnTo>
                        <a:pt x="100965" y="61887"/>
                      </a:lnTo>
                      <a:lnTo>
                        <a:pt x="83820" y="113301"/>
                      </a:lnTo>
                      <a:lnTo>
                        <a:pt x="118110" y="113301"/>
                      </a:lnTo>
                      <a:close/>
                    </a:path>
                  </a:pathLst>
                </a:custGeom>
                <a:solidFill>
                  <a:srgbClr val="FFFFFF"/>
                </a:solidFill>
                <a:ln w="952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871161D3-598E-260E-B7E2-5F605A39FC8C}"/>
                    </a:ext>
                  </a:extLst>
                </p:cNvPr>
                <p:cNvSpPr/>
                <p:nvPr/>
              </p:nvSpPr>
              <p:spPr>
                <a:xfrm>
                  <a:off x="11180127" y="5789340"/>
                  <a:ext cx="181927" cy="190420"/>
                </a:xfrm>
                <a:custGeom>
                  <a:avLst/>
                  <a:gdLst>
                    <a:gd name="connsiteX0" fmla="*/ 119063 w 181927"/>
                    <a:gd name="connsiteY0" fmla="*/ 67599 h 190420"/>
                    <a:gd name="connsiteX1" fmla="*/ 109538 w 181927"/>
                    <a:gd name="connsiteY1" fmla="*/ 59031 h 190420"/>
                    <a:gd name="connsiteX2" fmla="*/ 94297 w 181927"/>
                    <a:gd name="connsiteY2" fmla="*/ 56174 h 190420"/>
                    <a:gd name="connsiteX3" fmla="*/ 68580 w 181927"/>
                    <a:gd name="connsiteY3" fmla="*/ 66647 h 190420"/>
                    <a:gd name="connsiteX4" fmla="*/ 59055 w 181927"/>
                    <a:gd name="connsiteY4" fmla="*/ 96163 h 190420"/>
                    <a:gd name="connsiteX5" fmla="*/ 69532 w 181927"/>
                    <a:gd name="connsiteY5" fmla="*/ 128534 h 190420"/>
                    <a:gd name="connsiteX6" fmla="*/ 100965 w 181927"/>
                    <a:gd name="connsiteY6" fmla="*/ 139007 h 190420"/>
                    <a:gd name="connsiteX7" fmla="*/ 133350 w 181927"/>
                    <a:gd name="connsiteY7" fmla="*/ 122822 h 190420"/>
                    <a:gd name="connsiteX8" fmla="*/ 86678 w 181927"/>
                    <a:gd name="connsiteY8" fmla="*/ 122822 h 190420"/>
                    <a:gd name="connsiteX9" fmla="*/ 86678 w 181927"/>
                    <a:gd name="connsiteY9" fmla="*/ 81881 h 190420"/>
                    <a:gd name="connsiteX10" fmla="*/ 181928 w 181927"/>
                    <a:gd name="connsiteY10" fmla="*/ 81881 h 190420"/>
                    <a:gd name="connsiteX11" fmla="*/ 181928 w 181927"/>
                    <a:gd name="connsiteY11" fmla="*/ 139960 h 190420"/>
                    <a:gd name="connsiteX12" fmla="*/ 148590 w 181927"/>
                    <a:gd name="connsiteY12" fmla="*/ 175187 h 190420"/>
                    <a:gd name="connsiteX13" fmla="*/ 94297 w 181927"/>
                    <a:gd name="connsiteY13" fmla="*/ 190421 h 190420"/>
                    <a:gd name="connsiteX14" fmla="*/ 43815 w 181927"/>
                    <a:gd name="connsiteY14" fmla="*/ 178044 h 190420"/>
                    <a:gd name="connsiteX15" fmla="*/ 11430 w 181927"/>
                    <a:gd name="connsiteY15" fmla="*/ 144720 h 190420"/>
                    <a:gd name="connsiteX16" fmla="*/ 0 w 181927"/>
                    <a:gd name="connsiteY16" fmla="*/ 95210 h 190420"/>
                    <a:gd name="connsiteX17" fmla="*/ 11430 w 181927"/>
                    <a:gd name="connsiteY17" fmla="*/ 45701 h 190420"/>
                    <a:gd name="connsiteX18" fmla="*/ 43815 w 181927"/>
                    <a:gd name="connsiteY18" fmla="*/ 12377 h 190420"/>
                    <a:gd name="connsiteX19" fmla="*/ 93345 w 181927"/>
                    <a:gd name="connsiteY19" fmla="*/ 0 h 190420"/>
                    <a:gd name="connsiteX20" fmla="*/ 152400 w 181927"/>
                    <a:gd name="connsiteY20" fmla="*/ 17138 h 190420"/>
                    <a:gd name="connsiteX21" fmla="*/ 180022 w 181927"/>
                    <a:gd name="connsiteY21" fmla="*/ 64743 h 190420"/>
                    <a:gd name="connsiteX22" fmla="*/ 119063 w 181927"/>
                    <a:gd name="connsiteY22" fmla="*/ 64743 h 19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0420">
                      <a:moveTo>
                        <a:pt x="119063" y="67599"/>
                      </a:moveTo>
                      <a:cubicBezTo>
                        <a:pt x="117157" y="63791"/>
                        <a:pt x="113347" y="60935"/>
                        <a:pt x="109538" y="59031"/>
                      </a:cubicBezTo>
                      <a:cubicBezTo>
                        <a:pt x="105728" y="57126"/>
                        <a:pt x="100013" y="56174"/>
                        <a:pt x="94297" y="56174"/>
                      </a:cubicBezTo>
                      <a:cubicBezTo>
                        <a:pt x="82867" y="56174"/>
                        <a:pt x="74295" y="59983"/>
                        <a:pt x="68580" y="66647"/>
                      </a:cubicBezTo>
                      <a:cubicBezTo>
                        <a:pt x="62865" y="74264"/>
                        <a:pt x="59055" y="83785"/>
                        <a:pt x="59055" y="96163"/>
                      </a:cubicBezTo>
                      <a:cubicBezTo>
                        <a:pt x="59055" y="110444"/>
                        <a:pt x="62865" y="121869"/>
                        <a:pt x="69532" y="128534"/>
                      </a:cubicBezTo>
                      <a:cubicBezTo>
                        <a:pt x="76200" y="136151"/>
                        <a:pt x="86678" y="139007"/>
                        <a:pt x="100965" y="139007"/>
                      </a:cubicBezTo>
                      <a:cubicBezTo>
                        <a:pt x="114300" y="139007"/>
                        <a:pt x="125730" y="133295"/>
                        <a:pt x="133350" y="122822"/>
                      </a:cubicBezTo>
                      <a:lnTo>
                        <a:pt x="86678" y="122822"/>
                      </a:lnTo>
                      <a:lnTo>
                        <a:pt x="86678" y="81881"/>
                      </a:lnTo>
                      <a:lnTo>
                        <a:pt x="181928" y="81881"/>
                      </a:lnTo>
                      <a:lnTo>
                        <a:pt x="181928" y="139960"/>
                      </a:lnTo>
                      <a:cubicBezTo>
                        <a:pt x="174307" y="154241"/>
                        <a:pt x="162878" y="165666"/>
                        <a:pt x="148590" y="175187"/>
                      </a:cubicBezTo>
                      <a:cubicBezTo>
                        <a:pt x="134303" y="184708"/>
                        <a:pt x="116205" y="190421"/>
                        <a:pt x="94297" y="190421"/>
                      </a:cubicBezTo>
                      <a:cubicBezTo>
                        <a:pt x="75247" y="190421"/>
                        <a:pt x="58103" y="186613"/>
                        <a:pt x="43815" y="178044"/>
                      </a:cubicBezTo>
                      <a:cubicBezTo>
                        <a:pt x="29528" y="170427"/>
                        <a:pt x="19050" y="159002"/>
                        <a:pt x="11430" y="144720"/>
                      </a:cubicBezTo>
                      <a:cubicBezTo>
                        <a:pt x="3810" y="130438"/>
                        <a:pt x="0" y="114253"/>
                        <a:pt x="0" y="95210"/>
                      </a:cubicBezTo>
                      <a:cubicBezTo>
                        <a:pt x="0" y="77121"/>
                        <a:pt x="3810" y="60935"/>
                        <a:pt x="11430" y="45701"/>
                      </a:cubicBezTo>
                      <a:cubicBezTo>
                        <a:pt x="19050" y="31419"/>
                        <a:pt x="29528" y="19994"/>
                        <a:pt x="43815" y="12377"/>
                      </a:cubicBezTo>
                      <a:cubicBezTo>
                        <a:pt x="58103" y="4761"/>
                        <a:pt x="74295" y="0"/>
                        <a:pt x="93345" y="0"/>
                      </a:cubicBezTo>
                      <a:cubicBezTo>
                        <a:pt x="118110" y="0"/>
                        <a:pt x="137160" y="5713"/>
                        <a:pt x="152400" y="17138"/>
                      </a:cubicBezTo>
                      <a:cubicBezTo>
                        <a:pt x="167640" y="28563"/>
                        <a:pt x="177165" y="44749"/>
                        <a:pt x="180022" y="64743"/>
                      </a:cubicBezTo>
                      <a:lnTo>
                        <a:pt x="119063" y="64743"/>
                      </a:lnTo>
                      <a:close/>
                    </a:path>
                  </a:pathLst>
                </a:custGeom>
                <a:solidFill>
                  <a:srgbClr val="FFFFFF"/>
                </a:solidFill>
                <a:ln w="952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3001EE7E-08C5-4E54-8AC7-0FB5B82E0192}"/>
                    </a:ext>
                  </a:extLst>
                </p:cNvPr>
                <p:cNvSpPr/>
                <p:nvPr/>
              </p:nvSpPr>
              <p:spPr>
                <a:xfrm>
                  <a:off x="11383009" y="5793149"/>
                  <a:ext cx="157162" cy="186612"/>
                </a:xfrm>
                <a:custGeom>
                  <a:avLst/>
                  <a:gdLst>
                    <a:gd name="connsiteX0" fmla="*/ 93345 w 157162"/>
                    <a:gd name="connsiteY0" fmla="*/ 185660 h 186612"/>
                    <a:gd name="connsiteX1" fmla="*/ 58103 w 157162"/>
                    <a:gd name="connsiteY1" fmla="*/ 119013 h 186612"/>
                    <a:gd name="connsiteX2" fmla="*/ 58103 w 157162"/>
                    <a:gd name="connsiteY2" fmla="*/ 119013 h 186612"/>
                    <a:gd name="connsiteX3" fmla="*/ 58103 w 157162"/>
                    <a:gd name="connsiteY3" fmla="*/ 185660 h 186612"/>
                    <a:gd name="connsiteX4" fmla="*/ 0 w 157162"/>
                    <a:gd name="connsiteY4" fmla="*/ 185660 h 186612"/>
                    <a:gd name="connsiteX5" fmla="*/ 0 w 157162"/>
                    <a:gd name="connsiteY5" fmla="*/ 0 h 186612"/>
                    <a:gd name="connsiteX6" fmla="*/ 86678 w 157162"/>
                    <a:gd name="connsiteY6" fmla="*/ 0 h 186612"/>
                    <a:gd name="connsiteX7" fmla="*/ 125730 w 157162"/>
                    <a:gd name="connsiteY7" fmla="*/ 7617 h 186612"/>
                    <a:gd name="connsiteX8" fmla="*/ 149543 w 157162"/>
                    <a:gd name="connsiteY8" fmla="*/ 29515 h 186612"/>
                    <a:gd name="connsiteX9" fmla="*/ 157163 w 157162"/>
                    <a:gd name="connsiteY9" fmla="*/ 60935 h 186612"/>
                    <a:gd name="connsiteX10" fmla="*/ 146685 w 157162"/>
                    <a:gd name="connsiteY10" fmla="*/ 94258 h 186612"/>
                    <a:gd name="connsiteX11" fmla="*/ 117158 w 157162"/>
                    <a:gd name="connsiteY11" fmla="*/ 115205 h 186612"/>
                    <a:gd name="connsiteX12" fmla="*/ 157163 w 157162"/>
                    <a:gd name="connsiteY12" fmla="*/ 186612 h 186612"/>
                    <a:gd name="connsiteX13" fmla="*/ 93345 w 157162"/>
                    <a:gd name="connsiteY13" fmla="*/ 186612 h 186612"/>
                    <a:gd name="connsiteX14" fmla="*/ 58103 w 157162"/>
                    <a:gd name="connsiteY14" fmla="*/ 79977 h 186612"/>
                    <a:gd name="connsiteX15" fmla="*/ 80963 w 157162"/>
                    <a:gd name="connsiteY15" fmla="*/ 79977 h 186612"/>
                    <a:gd name="connsiteX16" fmla="*/ 93345 w 157162"/>
                    <a:gd name="connsiteY16" fmla="*/ 76168 h 186612"/>
                    <a:gd name="connsiteX17" fmla="*/ 97155 w 157162"/>
                    <a:gd name="connsiteY17" fmla="*/ 63791 h 186612"/>
                    <a:gd name="connsiteX18" fmla="*/ 92393 w 157162"/>
                    <a:gd name="connsiteY18" fmla="*/ 52366 h 186612"/>
                    <a:gd name="connsiteX19" fmla="*/ 80010 w 157162"/>
                    <a:gd name="connsiteY19" fmla="*/ 48557 h 186612"/>
                    <a:gd name="connsiteX20" fmla="*/ 57150 w 157162"/>
                    <a:gd name="connsiteY20" fmla="*/ 48557 h 186612"/>
                    <a:gd name="connsiteX21" fmla="*/ 57150 w 157162"/>
                    <a:gd name="connsiteY21" fmla="*/ 79977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62" h="186612">
                      <a:moveTo>
                        <a:pt x="93345" y="185660"/>
                      </a:moveTo>
                      <a:lnTo>
                        <a:pt x="58103" y="119013"/>
                      </a:lnTo>
                      <a:lnTo>
                        <a:pt x="58103" y="119013"/>
                      </a:lnTo>
                      <a:lnTo>
                        <a:pt x="58103" y="185660"/>
                      </a:lnTo>
                      <a:lnTo>
                        <a:pt x="0" y="185660"/>
                      </a:lnTo>
                      <a:lnTo>
                        <a:pt x="0" y="0"/>
                      </a:lnTo>
                      <a:lnTo>
                        <a:pt x="86678" y="0"/>
                      </a:lnTo>
                      <a:cubicBezTo>
                        <a:pt x="101918" y="0"/>
                        <a:pt x="114300" y="2856"/>
                        <a:pt x="125730" y="7617"/>
                      </a:cubicBezTo>
                      <a:cubicBezTo>
                        <a:pt x="136208" y="13329"/>
                        <a:pt x="144780" y="19994"/>
                        <a:pt x="149543" y="29515"/>
                      </a:cubicBezTo>
                      <a:cubicBezTo>
                        <a:pt x="154305" y="39036"/>
                        <a:pt x="157163" y="49509"/>
                        <a:pt x="157163" y="60935"/>
                      </a:cubicBezTo>
                      <a:cubicBezTo>
                        <a:pt x="157163" y="73312"/>
                        <a:pt x="153353" y="84737"/>
                        <a:pt x="146685" y="94258"/>
                      </a:cubicBezTo>
                      <a:cubicBezTo>
                        <a:pt x="140018" y="103779"/>
                        <a:pt x="129540" y="110444"/>
                        <a:pt x="117158" y="115205"/>
                      </a:cubicBezTo>
                      <a:lnTo>
                        <a:pt x="157163" y="186612"/>
                      </a:lnTo>
                      <a:lnTo>
                        <a:pt x="93345" y="186612"/>
                      </a:lnTo>
                      <a:close/>
                      <a:moveTo>
                        <a:pt x="58103" y="79977"/>
                      </a:moveTo>
                      <a:lnTo>
                        <a:pt x="80963" y="79977"/>
                      </a:lnTo>
                      <a:cubicBezTo>
                        <a:pt x="86678" y="79977"/>
                        <a:pt x="90488" y="79025"/>
                        <a:pt x="93345" y="76168"/>
                      </a:cubicBezTo>
                      <a:cubicBezTo>
                        <a:pt x="96203" y="73312"/>
                        <a:pt x="97155" y="69504"/>
                        <a:pt x="97155" y="63791"/>
                      </a:cubicBezTo>
                      <a:cubicBezTo>
                        <a:pt x="97155" y="59030"/>
                        <a:pt x="95250" y="55222"/>
                        <a:pt x="92393" y="52366"/>
                      </a:cubicBezTo>
                      <a:cubicBezTo>
                        <a:pt x="89535" y="49509"/>
                        <a:pt x="85725" y="48557"/>
                        <a:pt x="80010" y="48557"/>
                      </a:cubicBezTo>
                      <a:lnTo>
                        <a:pt x="57150" y="48557"/>
                      </a:lnTo>
                      <a:lnTo>
                        <a:pt x="57150" y="79977"/>
                      </a:lnTo>
                      <a:close/>
                    </a:path>
                  </a:pathLst>
                </a:custGeom>
                <a:solidFill>
                  <a:srgbClr val="FFFFFF"/>
                </a:solidFill>
                <a:ln w="952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E5CFEA2-0DBA-7B32-B22A-71FE6EC0CFC3}"/>
                    </a:ext>
                  </a:extLst>
                </p:cNvPr>
                <p:cNvSpPr/>
                <p:nvPr/>
              </p:nvSpPr>
              <p:spPr>
                <a:xfrm>
                  <a:off x="11558269" y="5793149"/>
                  <a:ext cx="58102" cy="185660"/>
                </a:xfrm>
                <a:custGeom>
                  <a:avLst/>
                  <a:gdLst>
                    <a:gd name="connsiteX0" fmla="*/ 58103 w 58102"/>
                    <a:gd name="connsiteY0" fmla="*/ 0 h 185660"/>
                    <a:gd name="connsiteX1" fmla="*/ 58103 w 58102"/>
                    <a:gd name="connsiteY1" fmla="*/ 185660 h 185660"/>
                    <a:gd name="connsiteX2" fmla="*/ 0 w 58102"/>
                    <a:gd name="connsiteY2" fmla="*/ 185660 h 185660"/>
                    <a:gd name="connsiteX3" fmla="*/ 0 w 58102"/>
                    <a:gd name="connsiteY3" fmla="*/ 0 h 185660"/>
                    <a:gd name="connsiteX4" fmla="*/ 58103 w 58102"/>
                    <a:gd name="connsiteY4" fmla="*/ 0 h 18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5660">
                      <a:moveTo>
                        <a:pt x="58103" y="0"/>
                      </a:moveTo>
                      <a:lnTo>
                        <a:pt x="58103" y="185660"/>
                      </a:lnTo>
                      <a:lnTo>
                        <a:pt x="0" y="185660"/>
                      </a:lnTo>
                      <a:lnTo>
                        <a:pt x="0" y="0"/>
                      </a:lnTo>
                      <a:lnTo>
                        <a:pt x="58103" y="0"/>
                      </a:lnTo>
                      <a:close/>
                    </a:path>
                  </a:pathLst>
                </a:custGeom>
                <a:solidFill>
                  <a:srgbClr val="FFFFFF"/>
                </a:solidFill>
                <a:ln w="952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762E4429-085D-6291-9250-795C2F77E95C}"/>
                    </a:ext>
                  </a:extLst>
                </p:cNvPr>
                <p:cNvSpPr/>
                <p:nvPr/>
              </p:nvSpPr>
              <p:spPr>
                <a:xfrm>
                  <a:off x="10982007" y="6007373"/>
                  <a:ext cx="131445" cy="186612"/>
                </a:xfrm>
                <a:custGeom>
                  <a:avLst/>
                  <a:gdLst>
                    <a:gd name="connsiteX0" fmla="*/ 131445 w 131445"/>
                    <a:gd name="connsiteY0" fmla="*/ 0 h 186612"/>
                    <a:gd name="connsiteX1" fmla="*/ 131445 w 131445"/>
                    <a:gd name="connsiteY1" fmla="*/ 46653 h 186612"/>
                    <a:gd name="connsiteX2" fmla="*/ 58103 w 131445"/>
                    <a:gd name="connsiteY2" fmla="*/ 46653 h 186612"/>
                    <a:gd name="connsiteX3" fmla="*/ 58103 w 131445"/>
                    <a:gd name="connsiteY3" fmla="*/ 72360 h 186612"/>
                    <a:gd name="connsiteX4" fmla="*/ 110490 w 131445"/>
                    <a:gd name="connsiteY4" fmla="*/ 72360 h 186612"/>
                    <a:gd name="connsiteX5" fmla="*/ 110490 w 131445"/>
                    <a:gd name="connsiteY5" fmla="*/ 116157 h 186612"/>
                    <a:gd name="connsiteX6" fmla="*/ 58103 w 131445"/>
                    <a:gd name="connsiteY6" fmla="*/ 116157 h 186612"/>
                    <a:gd name="connsiteX7" fmla="*/ 58103 w 131445"/>
                    <a:gd name="connsiteY7" fmla="*/ 186612 h 186612"/>
                    <a:gd name="connsiteX8" fmla="*/ 0 w 131445"/>
                    <a:gd name="connsiteY8" fmla="*/ 186612 h 186612"/>
                    <a:gd name="connsiteX9" fmla="*/ 0 w 131445"/>
                    <a:gd name="connsiteY9" fmla="*/ 952 h 186612"/>
                    <a:gd name="connsiteX10" fmla="*/ 131445 w 131445"/>
                    <a:gd name="connsiteY10"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 h="186612">
                      <a:moveTo>
                        <a:pt x="131445" y="0"/>
                      </a:moveTo>
                      <a:lnTo>
                        <a:pt x="131445" y="46653"/>
                      </a:lnTo>
                      <a:lnTo>
                        <a:pt x="58103" y="46653"/>
                      </a:lnTo>
                      <a:lnTo>
                        <a:pt x="58103" y="72360"/>
                      </a:lnTo>
                      <a:lnTo>
                        <a:pt x="110490" y="72360"/>
                      </a:lnTo>
                      <a:lnTo>
                        <a:pt x="110490" y="116157"/>
                      </a:lnTo>
                      <a:lnTo>
                        <a:pt x="58103" y="116157"/>
                      </a:lnTo>
                      <a:lnTo>
                        <a:pt x="58103" y="186612"/>
                      </a:lnTo>
                      <a:lnTo>
                        <a:pt x="0" y="186612"/>
                      </a:lnTo>
                      <a:lnTo>
                        <a:pt x="0" y="952"/>
                      </a:lnTo>
                      <a:lnTo>
                        <a:pt x="131445" y="952"/>
                      </a:lnTo>
                      <a:close/>
                    </a:path>
                  </a:pathLst>
                </a:custGeom>
                <a:solidFill>
                  <a:srgbClr val="FFFFFF"/>
                </a:solidFill>
                <a:ln w="952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86208DB4-049F-300B-2910-F2EE7C7C1192}"/>
                    </a:ext>
                  </a:extLst>
                </p:cNvPr>
                <p:cNvSpPr/>
                <p:nvPr/>
              </p:nvSpPr>
              <p:spPr>
                <a:xfrm>
                  <a:off x="11126787" y="6002612"/>
                  <a:ext cx="191452" cy="192325"/>
                </a:xfrm>
                <a:custGeom>
                  <a:avLst/>
                  <a:gdLst>
                    <a:gd name="connsiteX0" fmla="*/ 48578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8" y="12377"/>
                      </a:cubicBezTo>
                      <a:cubicBezTo>
                        <a:pt x="62865" y="3808"/>
                        <a:pt x="79057" y="0"/>
                        <a:pt x="97155" y="0"/>
                      </a:cubicBezTo>
                      <a:cubicBezTo>
                        <a:pt x="115253" y="0"/>
                        <a:pt x="130493" y="3808"/>
                        <a:pt x="144780" y="12377"/>
                      </a:cubicBezTo>
                      <a:cubicBezTo>
                        <a:pt x="159068" y="20946"/>
                        <a:pt x="170497" y="31419"/>
                        <a:pt x="179070" y="46653"/>
                      </a:cubicBezTo>
                      <a:cubicBezTo>
                        <a:pt x="187643" y="60935"/>
                        <a:pt x="191453" y="77120"/>
                        <a:pt x="191453" y="96162"/>
                      </a:cubicBezTo>
                      <a:cubicBezTo>
                        <a:pt x="191453" y="114253"/>
                        <a:pt x="187643" y="130438"/>
                        <a:pt x="179070" y="145672"/>
                      </a:cubicBezTo>
                      <a:cubicBezTo>
                        <a:pt x="170497" y="159954"/>
                        <a:pt x="159068" y="171379"/>
                        <a:pt x="144780" y="179948"/>
                      </a:cubicBezTo>
                      <a:cubicBezTo>
                        <a:pt x="130493" y="188517"/>
                        <a:pt x="114300" y="192325"/>
                        <a:pt x="97155" y="192325"/>
                      </a:cubicBezTo>
                      <a:cubicBezTo>
                        <a:pt x="79057" y="192325"/>
                        <a:pt x="62865" y="188517"/>
                        <a:pt x="48578" y="179948"/>
                      </a:cubicBezTo>
                      <a:close/>
                      <a:moveTo>
                        <a:pt x="123825" y="126630"/>
                      </a:moveTo>
                      <a:cubicBezTo>
                        <a:pt x="130493" y="119013"/>
                        <a:pt x="133350" y="109492"/>
                        <a:pt x="133350" y="96162"/>
                      </a:cubicBezTo>
                      <a:cubicBezTo>
                        <a:pt x="133350" y="83785"/>
                        <a:pt x="130493" y="73312"/>
                        <a:pt x="123825" y="65695"/>
                      </a:cubicBezTo>
                      <a:cubicBezTo>
                        <a:pt x="117157" y="58078"/>
                        <a:pt x="108585" y="54270"/>
                        <a:pt x="97155" y="54270"/>
                      </a:cubicBezTo>
                      <a:cubicBezTo>
                        <a:pt x="85725" y="54270"/>
                        <a:pt x="76200" y="58078"/>
                        <a:pt x="70485" y="65695"/>
                      </a:cubicBezTo>
                      <a:cubicBezTo>
                        <a:pt x="63818" y="73312"/>
                        <a:pt x="60960" y="82833"/>
                        <a:pt x="60960" y="96162"/>
                      </a:cubicBezTo>
                      <a:cubicBezTo>
                        <a:pt x="60960" y="108540"/>
                        <a:pt x="63818" y="119013"/>
                        <a:pt x="70485" y="126630"/>
                      </a:cubicBezTo>
                      <a:cubicBezTo>
                        <a:pt x="77153"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C8828254-0383-7640-30E6-26907B30F60C}"/>
                    </a:ext>
                  </a:extLst>
                </p:cNvPr>
                <p:cNvSpPr/>
                <p:nvPr/>
              </p:nvSpPr>
              <p:spPr>
                <a:xfrm>
                  <a:off x="11333480" y="6002612"/>
                  <a:ext cx="191452" cy="192325"/>
                </a:xfrm>
                <a:custGeom>
                  <a:avLst/>
                  <a:gdLst>
                    <a:gd name="connsiteX0" fmla="*/ 48577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7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2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7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7"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7" y="12377"/>
                      </a:cubicBezTo>
                      <a:cubicBezTo>
                        <a:pt x="62865" y="3808"/>
                        <a:pt x="79057" y="0"/>
                        <a:pt x="97155" y="0"/>
                      </a:cubicBezTo>
                      <a:cubicBezTo>
                        <a:pt x="115252" y="0"/>
                        <a:pt x="130492" y="3808"/>
                        <a:pt x="144780" y="12377"/>
                      </a:cubicBezTo>
                      <a:cubicBezTo>
                        <a:pt x="159067" y="20946"/>
                        <a:pt x="170497" y="31419"/>
                        <a:pt x="179070" y="46653"/>
                      </a:cubicBezTo>
                      <a:cubicBezTo>
                        <a:pt x="187642" y="60935"/>
                        <a:pt x="191452" y="77120"/>
                        <a:pt x="191452" y="96162"/>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2"/>
                      </a:cubicBezTo>
                      <a:cubicBezTo>
                        <a:pt x="133350" y="83785"/>
                        <a:pt x="130492" y="73312"/>
                        <a:pt x="123825" y="65695"/>
                      </a:cubicBezTo>
                      <a:cubicBezTo>
                        <a:pt x="117157" y="58078"/>
                        <a:pt x="108585" y="54270"/>
                        <a:pt x="97155" y="54270"/>
                      </a:cubicBezTo>
                      <a:cubicBezTo>
                        <a:pt x="85725" y="54270"/>
                        <a:pt x="76200" y="58078"/>
                        <a:pt x="70485" y="65695"/>
                      </a:cubicBezTo>
                      <a:cubicBezTo>
                        <a:pt x="63817" y="73312"/>
                        <a:pt x="60960" y="82833"/>
                        <a:pt x="60960" y="96162"/>
                      </a:cubicBezTo>
                      <a:cubicBezTo>
                        <a:pt x="60960" y="108540"/>
                        <a:pt x="63817" y="119013"/>
                        <a:pt x="70485" y="126630"/>
                      </a:cubicBezTo>
                      <a:cubicBezTo>
                        <a:pt x="77152"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640FB5F-2D24-0E45-EBED-0CF82094BD34}"/>
                    </a:ext>
                  </a:extLst>
                </p:cNvPr>
                <p:cNvSpPr/>
                <p:nvPr/>
              </p:nvSpPr>
              <p:spPr>
                <a:xfrm>
                  <a:off x="11546840" y="6006420"/>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1390"/>
                        <a:pt x="103822" y="123774"/>
                      </a:cubicBezTo>
                      <a:close/>
                    </a:path>
                  </a:pathLst>
                </a:custGeom>
                <a:solidFill>
                  <a:srgbClr val="FFFFFF"/>
                </a:solidFill>
                <a:ln w="952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EBD0D415-7522-D9BD-257F-07DACE37F680}"/>
                    </a:ext>
                  </a:extLst>
                </p:cNvPr>
                <p:cNvSpPr/>
                <p:nvPr/>
              </p:nvSpPr>
              <p:spPr>
                <a:xfrm>
                  <a:off x="10982007" y="6221596"/>
                  <a:ext cx="123825" cy="185660"/>
                </a:xfrm>
                <a:custGeom>
                  <a:avLst/>
                  <a:gdLst>
                    <a:gd name="connsiteX0" fmla="*/ 58103 w 123825"/>
                    <a:gd name="connsiteY0" fmla="*/ 45701 h 185660"/>
                    <a:gd name="connsiteX1" fmla="*/ 58103 w 123825"/>
                    <a:gd name="connsiteY1" fmla="*/ 68552 h 185660"/>
                    <a:gd name="connsiteX2" fmla="*/ 116205 w 123825"/>
                    <a:gd name="connsiteY2" fmla="*/ 68552 h 185660"/>
                    <a:gd name="connsiteX3" fmla="*/ 116205 w 123825"/>
                    <a:gd name="connsiteY3" fmla="*/ 112348 h 185660"/>
                    <a:gd name="connsiteX4" fmla="*/ 58103 w 123825"/>
                    <a:gd name="connsiteY4" fmla="*/ 112348 h 185660"/>
                    <a:gd name="connsiteX5" fmla="*/ 58103 w 123825"/>
                    <a:gd name="connsiteY5" fmla="*/ 139007 h 185660"/>
                    <a:gd name="connsiteX6" fmla="*/ 123825 w 123825"/>
                    <a:gd name="connsiteY6" fmla="*/ 139007 h 185660"/>
                    <a:gd name="connsiteX7" fmla="*/ 123825 w 123825"/>
                    <a:gd name="connsiteY7" fmla="*/ 185660 h 185660"/>
                    <a:gd name="connsiteX8" fmla="*/ 0 w 123825"/>
                    <a:gd name="connsiteY8" fmla="*/ 185660 h 185660"/>
                    <a:gd name="connsiteX9" fmla="*/ 0 w 123825"/>
                    <a:gd name="connsiteY9" fmla="*/ 0 h 185660"/>
                    <a:gd name="connsiteX10" fmla="*/ 123825 w 123825"/>
                    <a:gd name="connsiteY10" fmla="*/ 0 h 185660"/>
                    <a:gd name="connsiteX11" fmla="*/ 123825 w 123825"/>
                    <a:gd name="connsiteY11" fmla="*/ 46653 h 185660"/>
                    <a:gd name="connsiteX12" fmla="*/ 58103 w 123825"/>
                    <a:gd name="connsiteY12" fmla="*/ 46653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185660">
                      <a:moveTo>
                        <a:pt x="58103" y="45701"/>
                      </a:moveTo>
                      <a:lnTo>
                        <a:pt x="58103" y="68552"/>
                      </a:lnTo>
                      <a:lnTo>
                        <a:pt x="116205" y="68552"/>
                      </a:lnTo>
                      <a:lnTo>
                        <a:pt x="116205" y="112348"/>
                      </a:lnTo>
                      <a:lnTo>
                        <a:pt x="58103" y="112348"/>
                      </a:lnTo>
                      <a:lnTo>
                        <a:pt x="58103" y="139007"/>
                      </a:lnTo>
                      <a:lnTo>
                        <a:pt x="123825" y="139007"/>
                      </a:lnTo>
                      <a:lnTo>
                        <a:pt x="123825" y="185660"/>
                      </a:lnTo>
                      <a:lnTo>
                        <a:pt x="0" y="185660"/>
                      </a:lnTo>
                      <a:lnTo>
                        <a:pt x="0" y="0"/>
                      </a:lnTo>
                      <a:lnTo>
                        <a:pt x="123825" y="0"/>
                      </a:lnTo>
                      <a:lnTo>
                        <a:pt x="123825" y="46653"/>
                      </a:lnTo>
                      <a:lnTo>
                        <a:pt x="58103" y="46653"/>
                      </a:lnTo>
                      <a:close/>
                    </a:path>
                  </a:pathLst>
                </a:custGeom>
                <a:solidFill>
                  <a:srgbClr val="FFFFFF"/>
                </a:solidFill>
                <a:ln w="952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239F06AA-3B86-0D88-2AF7-E6C79F973344}"/>
                    </a:ext>
                  </a:extLst>
                </p:cNvPr>
                <p:cNvSpPr/>
                <p:nvPr/>
              </p:nvSpPr>
              <p:spPr>
                <a:xfrm>
                  <a:off x="11127740" y="6220644"/>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0"/>
                        <a:pt x="114300" y="3809"/>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0438"/>
                        <a:pt x="103822" y="123774"/>
                      </a:cubicBezTo>
                      <a:close/>
                    </a:path>
                  </a:pathLst>
                </a:custGeom>
                <a:solidFill>
                  <a:srgbClr val="FFFFFF"/>
                </a:solidFill>
                <a:ln w="952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9E69E5E4-04A2-8538-F4AD-EC7EABFA9B2B}"/>
                    </a:ext>
                  </a:extLst>
                </p:cNvPr>
                <p:cNvSpPr/>
                <p:nvPr/>
              </p:nvSpPr>
              <p:spPr>
                <a:xfrm>
                  <a:off x="11321097" y="6220644"/>
                  <a:ext cx="165734" cy="188516"/>
                </a:xfrm>
                <a:custGeom>
                  <a:avLst/>
                  <a:gdLst>
                    <a:gd name="connsiteX0" fmla="*/ 59055 w 165734"/>
                    <a:gd name="connsiteY0" fmla="*/ 0 h 188516"/>
                    <a:gd name="connsiteX1" fmla="*/ 59055 w 165734"/>
                    <a:gd name="connsiteY1" fmla="*/ 104732 h 188516"/>
                    <a:gd name="connsiteX2" fmla="*/ 64770 w 165734"/>
                    <a:gd name="connsiteY2" fmla="*/ 124726 h 188516"/>
                    <a:gd name="connsiteX3" fmla="*/ 82868 w 165734"/>
                    <a:gd name="connsiteY3" fmla="*/ 132343 h 188516"/>
                    <a:gd name="connsiteX4" fmla="*/ 101918 w 165734"/>
                    <a:gd name="connsiteY4" fmla="*/ 124726 h 188516"/>
                    <a:gd name="connsiteX5" fmla="*/ 107633 w 165734"/>
                    <a:gd name="connsiteY5" fmla="*/ 104732 h 188516"/>
                    <a:gd name="connsiteX6" fmla="*/ 107633 w 165734"/>
                    <a:gd name="connsiteY6" fmla="*/ 0 h 188516"/>
                    <a:gd name="connsiteX7" fmla="*/ 165735 w 165734"/>
                    <a:gd name="connsiteY7" fmla="*/ 0 h 188516"/>
                    <a:gd name="connsiteX8" fmla="*/ 165735 w 165734"/>
                    <a:gd name="connsiteY8" fmla="*/ 104732 h 188516"/>
                    <a:gd name="connsiteX9" fmla="*/ 154305 w 165734"/>
                    <a:gd name="connsiteY9" fmla="*/ 150433 h 188516"/>
                    <a:gd name="connsiteX10" fmla="*/ 123825 w 165734"/>
                    <a:gd name="connsiteY10" fmla="*/ 178996 h 188516"/>
                    <a:gd name="connsiteX11" fmla="*/ 80963 w 165734"/>
                    <a:gd name="connsiteY11" fmla="*/ 188517 h 188516"/>
                    <a:gd name="connsiteX12" fmla="*/ 39053 w 165734"/>
                    <a:gd name="connsiteY12" fmla="*/ 178996 h 188516"/>
                    <a:gd name="connsiteX13" fmla="*/ 10478 w 165734"/>
                    <a:gd name="connsiteY13" fmla="*/ 150433 h 188516"/>
                    <a:gd name="connsiteX14" fmla="*/ 0 w 165734"/>
                    <a:gd name="connsiteY14" fmla="*/ 104732 h 188516"/>
                    <a:gd name="connsiteX15" fmla="*/ 0 w 165734"/>
                    <a:gd name="connsiteY15" fmla="*/ 0 h 188516"/>
                    <a:gd name="connsiteX16" fmla="*/ 59055 w 165734"/>
                    <a:gd name="connsiteY16" fmla="*/ 0 h 1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34" h="188516">
                      <a:moveTo>
                        <a:pt x="59055" y="0"/>
                      </a:moveTo>
                      <a:lnTo>
                        <a:pt x="59055" y="104732"/>
                      </a:lnTo>
                      <a:cubicBezTo>
                        <a:pt x="59055" y="113301"/>
                        <a:pt x="60960" y="119965"/>
                        <a:pt x="64770" y="124726"/>
                      </a:cubicBezTo>
                      <a:cubicBezTo>
                        <a:pt x="68580" y="129486"/>
                        <a:pt x="74295" y="132343"/>
                        <a:pt x="82868" y="132343"/>
                      </a:cubicBezTo>
                      <a:cubicBezTo>
                        <a:pt x="91440" y="132343"/>
                        <a:pt x="97155" y="129486"/>
                        <a:pt x="101918" y="124726"/>
                      </a:cubicBezTo>
                      <a:cubicBezTo>
                        <a:pt x="105728" y="119965"/>
                        <a:pt x="107633" y="113301"/>
                        <a:pt x="107633" y="104732"/>
                      </a:cubicBezTo>
                      <a:lnTo>
                        <a:pt x="107633" y="0"/>
                      </a:lnTo>
                      <a:lnTo>
                        <a:pt x="165735" y="0"/>
                      </a:lnTo>
                      <a:lnTo>
                        <a:pt x="165735" y="104732"/>
                      </a:lnTo>
                      <a:cubicBezTo>
                        <a:pt x="165735" y="122822"/>
                        <a:pt x="161925" y="137103"/>
                        <a:pt x="154305" y="150433"/>
                      </a:cubicBezTo>
                      <a:cubicBezTo>
                        <a:pt x="146685" y="162810"/>
                        <a:pt x="137160" y="172331"/>
                        <a:pt x="123825" y="178996"/>
                      </a:cubicBezTo>
                      <a:cubicBezTo>
                        <a:pt x="111443" y="185660"/>
                        <a:pt x="97155" y="188517"/>
                        <a:pt x="80963" y="188517"/>
                      </a:cubicBezTo>
                      <a:cubicBezTo>
                        <a:pt x="64770" y="188517"/>
                        <a:pt x="51435" y="185660"/>
                        <a:pt x="39053" y="178996"/>
                      </a:cubicBezTo>
                      <a:cubicBezTo>
                        <a:pt x="26670" y="172331"/>
                        <a:pt x="17145" y="163762"/>
                        <a:pt x="10478" y="150433"/>
                      </a:cubicBezTo>
                      <a:cubicBezTo>
                        <a:pt x="3810" y="138055"/>
                        <a:pt x="0" y="122822"/>
                        <a:pt x="0" y="104732"/>
                      </a:cubicBezTo>
                      <a:lnTo>
                        <a:pt x="0" y="0"/>
                      </a:lnTo>
                      <a:lnTo>
                        <a:pt x="59055" y="0"/>
                      </a:lnTo>
                      <a:close/>
                    </a:path>
                  </a:pathLst>
                </a:custGeom>
                <a:solidFill>
                  <a:srgbClr val="FFFFFF"/>
                </a:solidFill>
                <a:ln w="9525" cap="flat">
                  <a:noFill/>
                  <a:prstDash val="solid"/>
                  <a:miter/>
                </a:ln>
              </p:spPr>
              <p:txBody>
                <a:bodyPr rtlCol="0" anchor="ctr"/>
                <a:lstStyle/>
                <a:p>
                  <a:endParaRPr lang="en-US"/>
                </a:p>
              </p:txBody>
            </p:sp>
          </p:grpSp>
          <p:grpSp>
            <p:nvGrpSpPr>
              <p:cNvPr id="17" name="Graphic 47">
                <a:extLst>
                  <a:ext uri="{FF2B5EF4-FFF2-40B4-BE49-F238E27FC236}">
                    <a16:creationId xmlns:a16="http://schemas.microsoft.com/office/drawing/2014/main" id="{6F0CE7EB-260B-AED0-7ECB-0D4111FDB8BE}"/>
                  </a:ext>
                </a:extLst>
              </p:cNvPr>
              <p:cNvGrpSpPr/>
              <p:nvPr/>
            </p:nvGrpSpPr>
            <p:grpSpPr>
              <a:xfrm>
                <a:off x="10976292" y="5214269"/>
                <a:ext cx="904875" cy="408452"/>
                <a:chOff x="10976292" y="5214269"/>
                <a:chExt cx="904875" cy="408452"/>
              </a:xfrm>
              <a:solidFill>
                <a:srgbClr val="FFFFFF"/>
              </a:solidFill>
            </p:grpSpPr>
            <p:sp>
              <p:nvSpPr>
                <p:cNvPr id="161" name="Freeform 160">
                  <a:extLst>
                    <a:ext uri="{FF2B5EF4-FFF2-40B4-BE49-F238E27FC236}">
                      <a16:creationId xmlns:a16="http://schemas.microsoft.com/office/drawing/2014/main" id="{0922034D-04F9-9E4E-66FA-10EF7CF0286B}"/>
                    </a:ext>
                  </a:extLst>
                </p:cNvPr>
                <p:cNvSpPr/>
                <p:nvPr/>
              </p:nvSpPr>
              <p:spPr>
                <a:xfrm>
                  <a:off x="10982007" y="5219030"/>
                  <a:ext cx="160020" cy="186612"/>
                </a:xfrm>
                <a:custGeom>
                  <a:avLst/>
                  <a:gdLst>
                    <a:gd name="connsiteX0" fmla="*/ 150495 w 160020"/>
                    <a:gd name="connsiteY0" fmla="*/ 106636 h 186612"/>
                    <a:gd name="connsiteX1" fmla="*/ 160020 w 160020"/>
                    <a:gd name="connsiteY1" fmla="*/ 135199 h 186612"/>
                    <a:gd name="connsiteX2" fmla="*/ 143828 w 160020"/>
                    <a:gd name="connsiteY2" fmla="*/ 173283 h 186612"/>
                    <a:gd name="connsiteX3" fmla="*/ 97155 w 160020"/>
                    <a:gd name="connsiteY3" fmla="*/ 186613 h 186612"/>
                    <a:gd name="connsiteX4" fmla="*/ 0 w 160020"/>
                    <a:gd name="connsiteY4" fmla="*/ 186613 h 186612"/>
                    <a:gd name="connsiteX5" fmla="*/ 0 w 160020"/>
                    <a:gd name="connsiteY5" fmla="*/ 0 h 186612"/>
                    <a:gd name="connsiteX6" fmla="*/ 95250 w 160020"/>
                    <a:gd name="connsiteY6" fmla="*/ 0 h 186612"/>
                    <a:gd name="connsiteX7" fmla="*/ 140018 w 160020"/>
                    <a:gd name="connsiteY7" fmla="*/ 12377 h 186612"/>
                    <a:gd name="connsiteX8" fmla="*/ 156210 w 160020"/>
                    <a:gd name="connsiteY8" fmla="*/ 48557 h 186612"/>
                    <a:gd name="connsiteX9" fmla="*/ 147638 w 160020"/>
                    <a:gd name="connsiteY9" fmla="*/ 76168 h 186612"/>
                    <a:gd name="connsiteX10" fmla="*/ 124778 w 160020"/>
                    <a:gd name="connsiteY10" fmla="*/ 91402 h 186612"/>
                    <a:gd name="connsiteX11" fmla="*/ 150495 w 160020"/>
                    <a:gd name="connsiteY11" fmla="*/ 106636 h 186612"/>
                    <a:gd name="connsiteX12" fmla="*/ 58103 w 160020"/>
                    <a:gd name="connsiteY12" fmla="*/ 72360 h 186612"/>
                    <a:gd name="connsiteX13" fmla="*/ 80963 w 160020"/>
                    <a:gd name="connsiteY13" fmla="*/ 72360 h 186612"/>
                    <a:gd name="connsiteX14" fmla="*/ 92393 w 160020"/>
                    <a:gd name="connsiteY14" fmla="*/ 69504 h 186612"/>
                    <a:gd name="connsiteX15" fmla="*/ 96203 w 160020"/>
                    <a:gd name="connsiteY15" fmla="*/ 59983 h 186612"/>
                    <a:gd name="connsiteX16" fmla="*/ 92393 w 160020"/>
                    <a:gd name="connsiteY16" fmla="*/ 49509 h 186612"/>
                    <a:gd name="connsiteX17" fmla="*/ 80963 w 160020"/>
                    <a:gd name="connsiteY17" fmla="*/ 46653 h 186612"/>
                    <a:gd name="connsiteX18" fmla="*/ 58103 w 160020"/>
                    <a:gd name="connsiteY18" fmla="*/ 46653 h 186612"/>
                    <a:gd name="connsiteX19" fmla="*/ 58103 w 160020"/>
                    <a:gd name="connsiteY19" fmla="*/ 72360 h 186612"/>
                    <a:gd name="connsiteX20" fmla="*/ 96203 w 160020"/>
                    <a:gd name="connsiteY20" fmla="*/ 136151 h 186612"/>
                    <a:gd name="connsiteX21" fmla="*/ 100013 w 160020"/>
                    <a:gd name="connsiteY21" fmla="*/ 126630 h 186612"/>
                    <a:gd name="connsiteX22" fmla="*/ 84773 w 160020"/>
                    <a:gd name="connsiteY22" fmla="*/ 113300 h 186612"/>
                    <a:gd name="connsiteX23" fmla="*/ 58103 w 160020"/>
                    <a:gd name="connsiteY23" fmla="*/ 113300 h 186612"/>
                    <a:gd name="connsiteX24" fmla="*/ 58103 w 160020"/>
                    <a:gd name="connsiteY24" fmla="*/ 139959 h 186612"/>
                    <a:gd name="connsiteX25" fmla="*/ 84773 w 160020"/>
                    <a:gd name="connsiteY25" fmla="*/ 139959 h 186612"/>
                    <a:gd name="connsiteX26" fmla="*/ 96203 w 160020"/>
                    <a:gd name="connsiteY26" fmla="*/ 1361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 h="186612">
                      <a:moveTo>
                        <a:pt x="150495" y="106636"/>
                      </a:moveTo>
                      <a:cubicBezTo>
                        <a:pt x="157163" y="115205"/>
                        <a:pt x="160020" y="123774"/>
                        <a:pt x="160020" y="135199"/>
                      </a:cubicBezTo>
                      <a:cubicBezTo>
                        <a:pt x="160020" y="151385"/>
                        <a:pt x="154305" y="163762"/>
                        <a:pt x="143828" y="173283"/>
                      </a:cubicBezTo>
                      <a:cubicBezTo>
                        <a:pt x="133350" y="181852"/>
                        <a:pt x="117158" y="186613"/>
                        <a:pt x="97155" y="186613"/>
                      </a:cubicBezTo>
                      <a:lnTo>
                        <a:pt x="0" y="186613"/>
                      </a:lnTo>
                      <a:lnTo>
                        <a:pt x="0" y="0"/>
                      </a:lnTo>
                      <a:lnTo>
                        <a:pt x="95250" y="0"/>
                      </a:lnTo>
                      <a:cubicBezTo>
                        <a:pt x="114300" y="0"/>
                        <a:pt x="128588" y="3808"/>
                        <a:pt x="140018" y="12377"/>
                      </a:cubicBezTo>
                      <a:cubicBezTo>
                        <a:pt x="150495" y="20946"/>
                        <a:pt x="156210" y="32372"/>
                        <a:pt x="156210" y="48557"/>
                      </a:cubicBezTo>
                      <a:cubicBezTo>
                        <a:pt x="156210" y="59030"/>
                        <a:pt x="153353" y="68552"/>
                        <a:pt x="147638" y="76168"/>
                      </a:cubicBezTo>
                      <a:cubicBezTo>
                        <a:pt x="141923" y="83785"/>
                        <a:pt x="134303" y="88546"/>
                        <a:pt x="124778" y="91402"/>
                      </a:cubicBezTo>
                      <a:cubicBezTo>
                        <a:pt x="135255" y="93306"/>
                        <a:pt x="143828" y="98067"/>
                        <a:pt x="150495" y="106636"/>
                      </a:cubicBezTo>
                      <a:close/>
                      <a:moveTo>
                        <a:pt x="58103" y="72360"/>
                      </a:moveTo>
                      <a:lnTo>
                        <a:pt x="80963" y="72360"/>
                      </a:lnTo>
                      <a:cubicBezTo>
                        <a:pt x="86678" y="72360"/>
                        <a:pt x="90488" y="71408"/>
                        <a:pt x="92393" y="69504"/>
                      </a:cubicBezTo>
                      <a:cubicBezTo>
                        <a:pt x="95250" y="67599"/>
                        <a:pt x="96203" y="63791"/>
                        <a:pt x="96203" y="59983"/>
                      </a:cubicBezTo>
                      <a:cubicBezTo>
                        <a:pt x="96203" y="55222"/>
                        <a:pt x="95250" y="52366"/>
                        <a:pt x="92393" y="49509"/>
                      </a:cubicBezTo>
                      <a:cubicBezTo>
                        <a:pt x="89535" y="47605"/>
                        <a:pt x="85725" y="46653"/>
                        <a:pt x="80963" y="46653"/>
                      </a:cubicBezTo>
                      <a:lnTo>
                        <a:pt x="58103" y="46653"/>
                      </a:lnTo>
                      <a:lnTo>
                        <a:pt x="58103" y="72360"/>
                      </a:lnTo>
                      <a:close/>
                      <a:moveTo>
                        <a:pt x="96203" y="136151"/>
                      </a:moveTo>
                      <a:cubicBezTo>
                        <a:pt x="99060" y="134247"/>
                        <a:pt x="100013" y="130438"/>
                        <a:pt x="100013" y="126630"/>
                      </a:cubicBezTo>
                      <a:cubicBezTo>
                        <a:pt x="100013" y="118061"/>
                        <a:pt x="95250" y="113300"/>
                        <a:pt x="84773" y="113300"/>
                      </a:cubicBezTo>
                      <a:lnTo>
                        <a:pt x="58103" y="113300"/>
                      </a:lnTo>
                      <a:lnTo>
                        <a:pt x="58103" y="139959"/>
                      </a:lnTo>
                      <a:lnTo>
                        <a:pt x="84773" y="139959"/>
                      </a:lnTo>
                      <a:cubicBezTo>
                        <a:pt x="89535" y="139007"/>
                        <a:pt x="93345" y="138055"/>
                        <a:pt x="96203" y="136151"/>
                      </a:cubicBezTo>
                      <a:close/>
                    </a:path>
                  </a:pathLst>
                </a:custGeom>
                <a:solidFill>
                  <a:srgbClr val="FFFFFF"/>
                </a:solidFill>
                <a:ln w="952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DAAF524A-5DDB-1879-C10D-5EDA6B9E76D2}"/>
                    </a:ext>
                  </a:extLst>
                </p:cNvPr>
                <p:cNvSpPr/>
                <p:nvPr/>
              </p:nvSpPr>
              <p:spPr>
                <a:xfrm>
                  <a:off x="11162030" y="5219030"/>
                  <a:ext cx="114300" cy="185660"/>
                </a:xfrm>
                <a:custGeom>
                  <a:avLst/>
                  <a:gdLst>
                    <a:gd name="connsiteX0" fmla="*/ 58102 w 114300"/>
                    <a:gd name="connsiteY0" fmla="*/ 141864 h 185660"/>
                    <a:gd name="connsiteX1" fmla="*/ 114300 w 114300"/>
                    <a:gd name="connsiteY1" fmla="*/ 141864 h 185660"/>
                    <a:gd name="connsiteX2" fmla="*/ 114300 w 114300"/>
                    <a:gd name="connsiteY2" fmla="*/ 185660 h 185660"/>
                    <a:gd name="connsiteX3" fmla="*/ 0 w 114300"/>
                    <a:gd name="connsiteY3" fmla="*/ 185660 h 185660"/>
                    <a:gd name="connsiteX4" fmla="*/ 0 w 114300"/>
                    <a:gd name="connsiteY4" fmla="*/ 0 h 185660"/>
                    <a:gd name="connsiteX5" fmla="*/ 58102 w 114300"/>
                    <a:gd name="connsiteY5" fmla="*/ 0 h 185660"/>
                    <a:gd name="connsiteX6" fmla="*/ 58102 w 114300"/>
                    <a:gd name="connsiteY6" fmla="*/ 14186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85660">
                      <a:moveTo>
                        <a:pt x="58102" y="141864"/>
                      </a:moveTo>
                      <a:lnTo>
                        <a:pt x="114300" y="141864"/>
                      </a:lnTo>
                      <a:lnTo>
                        <a:pt x="114300" y="185660"/>
                      </a:lnTo>
                      <a:lnTo>
                        <a:pt x="0" y="185660"/>
                      </a:lnTo>
                      <a:lnTo>
                        <a:pt x="0" y="0"/>
                      </a:lnTo>
                      <a:lnTo>
                        <a:pt x="58102" y="0"/>
                      </a:lnTo>
                      <a:lnTo>
                        <a:pt x="58102" y="141864"/>
                      </a:lnTo>
                      <a:close/>
                    </a:path>
                  </a:pathLst>
                </a:custGeom>
                <a:solidFill>
                  <a:srgbClr val="FFFFFF"/>
                </a:solidFill>
                <a:ln w="952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F406C6D-8A8A-6BC2-EC3D-02505B9F9D55}"/>
                    </a:ext>
                  </a:extLst>
                </p:cNvPr>
                <p:cNvSpPr/>
                <p:nvPr/>
              </p:nvSpPr>
              <p:spPr>
                <a:xfrm>
                  <a:off x="11288712" y="5214269"/>
                  <a:ext cx="191452" cy="192325"/>
                </a:xfrm>
                <a:custGeom>
                  <a:avLst/>
                  <a:gdLst>
                    <a:gd name="connsiteX0" fmla="*/ 48578 w 191452"/>
                    <a:gd name="connsiteY0" fmla="*/ 179948 h 192325"/>
                    <a:gd name="connsiteX1" fmla="*/ 13335 w 191452"/>
                    <a:gd name="connsiteY1" fmla="*/ 145672 h 192325"/>
                    <a:gd name="connsiteX2" fmla="*/ 0 w 191452"/>
                    <a:gd name="connsiteY2" fmla="*/ 96163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3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2872 w 191452"/>
                    <a:gd name="connsiteY13" fmla="*/ 126630 h 192325"/>
                    <a:gd name="connsiteX14" fmla="*/ 132397 w 191452"/>
                    <a:gd name="connsiteY14" fmla="*/ 96163 h 192325"/>
                    <a:gd name="connsiteX15" fmla="*/ 122872 w 191452"/>
                    <a:gd name="connsiteY15" fmla="*/ 65695 h 192325"/>
                    <a:gd name="connsiteX16" fmla="*/ 96203 w 191452"/>
                    <a:gd name="connsiteY16" fmla="*/ 54270 h 192325"/>
                    <a:gd name="connsiteX17" fmla="*/ 69532 w 191452"/>
                    <a:gd name="connsiteY17" fmla="*/ 65695 h 192325"/>
                    <a:gd name="connsiteX18" fmla="*/ 60007 w 191452"/>
                    <a:gd name="connsiteY18" fmla="*/ 96163 h 192325"/>
                    <a:gd name="connsiteX19" fmla="*/ 69532 w 191452"/>
                    <a:gd name="connsiteY19" fmla="*/ 126630 h 192325"/>
                    <a:gd name="connsiteX20" fmla="*/ 96203 w 191452"/>
                    <a:gd name="connsiteY20" fmla="*/ 138055 h 192325"/>
                    <a:gd name="connsiteX21" fmla="*/ 122872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3"/>
                      </a:cubicBezTo>
                      <a:cubicBezTo>
                        <a:pt x="0" y="78073"/>
                        <a:pt x="4763" y="61887"/>
                        <a:pt x="13335" y="46653"/>
                      </a:cubicBezTo>
                      <a:cubicBezTo>
                        <a:pt x="21907" y="31419"/>
                        <a:pt x="33338" y="20946"/>
                        <a:pt x="48578" y="12377"/>
                      </a:cubicBezTo>
                      <a:cubicBezTo>
                        <a:pt x="62865" y="3808"/>
                        <a:pt x="79057" y="0"/>
                        <a:pt x="97155" y="0"/>
                      </a:cubicBezTo>
                      <a:cubicBezTo>
                        <a:pt x="114300" y="0"/>
                        <a:pt x="130493" y="3808"/>
                        <a:pt x="144780" y="12377"/>
                      </a:cubicBezTo>
                      <a:cubicBezTo>
                        <a:pt x="159068" y="20946"/>
                        <a:pt x="170497" y="31419"/>
                        <a:pt x="179070" y="46653"/>
                      </a:cubicBezTo>
                      <a:cubicBezTo>
                        <a:pt x="187643" y="61887"/>
                        <a:pt x="191453" y="77120"/>
                        <a:pt x="191453" y="96163"/>
                      </a:cubicBezTo>
                      <a:cubicBezTo>
                        <a:pt x="191453" y="114253"/>
                        <a:pt x="187643" y="130438"/>
                        <a:pt x="179070" y="145672"/>
                      </a:cubicBezTo>
                      <a:cubicBezTo>
                        <a:pt x="170497" y="160906"/>
                        <a:pt x="159068" y="171379"/>
                        <a:pt x="144780" y="179948"/>
                      </a:cubicBezTo>
                      <a:cubicBezTo>
                        <a:pt x="130493" y="188517"/>
                        <a:pt x="114300" y="192325"/>
                        <a:pt x="97155" y="192325"/>
                      </a:cubicBezTo>
                      <a:cubicBezTo>
                        <a:pt x="79057" y="192325"/>
                        <a:pt x="62865" y="188517"/>
                        <a:pt x="48578"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3"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3" y="138055"/>
                      </a:cubicBezTo>
                      <a:cubicBezTo>
                        <a:pt x="107632" y="138055"/>
                        <a:pt x="117157" y="134247"/>
                        <a:pt x="122872" y="126630"/>
                      </a:cubicBezTo>
                      <a:close/>
                    </a:path>
                  </a:pathLst>
                </a:custGeom>
                <a:solidFill>
                  <a:srgbClr val="FFFFFF"/>
                </a:solidFill>
                <a:ln w="952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218AA75D-B1F0-C675-17CB-A05E88DC15FC}"/>
                    </a:ext>
                  </a:extLst>
                </p:cNvPr>
                <p:cNvSpPr/>
                <p:nvPr/>
              </p:nvSpPr>
              <p:spPr>
                <a:xfrm>
                  <a:off x="11496357" y="5216174"/>
                  <a:ext cx="182880" cy="192325"/>
                </a:xfrm>
                <a:custGeom>
                  <a:avLst/>
                  <a:gdLst>
                    <a:gd name="connsiteX0" fmla="*/ 11430 w 182880"/>
                    <a:gd name="connsiteY0" fmla="*/ 45701 h 192325"/>
                    <a:gd name="connsiteX1" fmla="*/ 43815 w 182880"/>
                    <a:gd name="connsiteY1" fmla="*/ 12377 h 192325"/>
                    <a:gd name="connsiteX2" fmla="*/ 92393 w 182880"/>
                    <a:gd name="connsiteY2" fmla="*/ 0 h 192325"/>
                    <a:gd name="connsiteX3" fmla="*/ 135255 w 182880"/>
                    <a:gd name="connsiteY3" fmla="*/ 9521 h 192325"/>
                    <a:gd name="connsiteX4" fmla="*/ 166688 w 182880"/>
                    <a:gd name="connsiteY4" fmla="*/ 35228 h 192325"/>
                    <a:gd name="connsiteX5" fmla="*/ 182880 w 182880"/>
                    <a:gd name="connsiteY5" fmla="*/ 74264 h 192325"/>
                    <a:gd name="connsiteX6" fmla="*/ 120968 w 182880"/>
                    <a:gd name="connsiteY6" fmla="*/ 74264 h 192325"/>
                    <a:gd name="connsiteX7" fmla="*/ 108585 w 182880"/>
                    <a:gd name="connsiteY7" fmla="*/ 59983 h 192325"/>
                    <a:gd name="connsiteX8" fmla="*/ 90488 w 182880"/>
                    <a:gd name="connsiteY8" fmla="*/ 55222 h 192325"/>
                    <a:gd name="connsiteX9" fmla="*/ 67628 w 182880"/>
                    <a:gd name="connsiteY9" fmla="*/ 66647 h 192325"/>
                    <a:gd name="connsiteX10" fmla="*/ 59055 w 182880"/>
                    <a:gd name="connsiteY10" fmla="*/ 96163 h 192325"/>
                    <a:gd name="connsiteX11" fmla="*/ 67628 w 182880"/>
                    <a:gd name="connsiteY11" fmla="*/ 125678 h 192325"/>
                    <a:gd name="connsiteX12" fmla="*/ 90488 w 182880"/>
                    <a:gd name="connsiteY12" fmla="*/ 137103 h 192325"/>
                    <a:gd name="connsiteX13" fmla="*/ 108585 w 182880"/>
                    <a:gd name="connsiteY13" fmla="*/ 132343 h 192325"/>
                    <a:gd name="connsiteX14" fmla="*/ 120968 w 182880"/>
                    <a:gd name="connsiteY14" fmla="*/ 118061 h 192325"/>
                    <a:gd name="connsiteX15" fmla="*/ 182880 w 182880"/>
                    <a:gd name="connsiteY15" fmla="*/ 118061 h 192325"/>
                    <a:gd name="connsiteX16" fmla="*/ 166688 w 182880"/>
                    <a:gd name="connsiteY16" fmla="*/ 157097 h 192325"/>
                    <a:gd name="connsiteX17" fmla="*/ 135255 w 182880"/>
                    <a:gd name="connsiteY17" fmla="*/ 182804 h 192325"/>
                    <a:gd name="connsiteX18" fmla="*/ 92393 w 182880"/>
                    <a:gd name="connsiteY18" fmla="*/ 192325 h 192325"/>
                    <a:gd name="connsiteX19" fmla="*/ 43815 w 182880"/>
                    <a:gd name="connsiteY19" fmla="*/ 179948 h 192325"/>
                    <a:gd name="connsiteX20" fmla="*/ 11430 w 182880"/>
                    <a:gd name="connsiteY20" fmla="*/ 146624 h 192325"/>
                    <a:gd name="connsiteX21" fmla="*/ 0 w 182880"/>
                    <a:gd name="connsiteY21" fmla="*/ 97115 h 192325"/>
                    <a:gd name="connsiteX22" fmla="*/ 11430 w 182880"/>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 h="192325">
                      <a:moveTo>
                        <a:pt x="11430" y="45701"/>
                      </a:moveTo>
                      <a:cubicBezTo>
                        <a:pt x="19050" y="31419"/>
                        <a:pt x="29528" y="19994"/>
                        <a:pt x="43815" y="12377"/>
                      </a:cubicBezTo>
                      <a:cubicBezTo>
                        <a:pt x="58103" y="4761"/>
                        <a:pt x="74295" y="0"/>
                        <a:pt x="92393" y="0"/>
                      </a:cubicBezTo>
                      <a:cubicBezTo>
                        <a:pt x="108585" y="0"/>
                        <a:pt x="122873" y="2856"/>
                        <a:pt x="135255" y="9521"/>
                      </a:cubicBezTo>
                      <a:cubicBezTo>
                        <a:pt x="147638" y="15234"/>
                        <a:pt x="158115" y="23803"/>
                        <a:pt x="166688" y="35228"/>
                      </a:cubicBezTo>
                      <a:cubicBezTo>
                        <a:pt x="174308" y="46653"/>
                        <a:pt x="180023" y="59031"/>
                        <a:pt x="182880" y="74264"/>
                      </a:cubicBezTo>
                      <a:lnTo>
                        <a:pt x="120968" y="74264"/>
                      </a:lnTo>
                      <a:cubicBezTo>
                        <a:pt x="118110" y="68552"/>
                        <a:pt x="114300" y="63791"/>
                        <a:pt x="108585" y="59983"/>
                      </a:cubicBezTo>
                      <a:cubicBezTo>
                        <a:pt x="103823" y="56174"/>
                        <a:pt x="97155" y="55222"/>
                        <a:pt x="90488" y="55222"/>
                      </a:cubicBezTo>
                      <a:cubicBezTo>
                        <a:pt x="80963" y="55222"/>
                        <a:pt x="73343" y="59031"/>
                        <a:pt x="67628" y="66647"/>
                      </a:cubicBezTo>
                      <a:cubicBezTo>
                        <a:pt x="61913" y="74264"/>
                        <a:pt x="59055" y="83785"/>
                        <a:pt x="59055" y="96163"/>
                      </a:cubicBezTo>
                      <a:cubicBezTo>
                        <a:pt x="59055" y="108540"/>
                        <a:pt x="61913" y="118061"/>
                        <a:pt x="67628" y="125678"/>
                      </a:cubicBezTo>
                      <a:cubicBezTo>
                        <a:pt x="73343" y="133295"/>
                        <a:pt x="80963" y="137103"/>
                        <a:pt x="90488" y="137103"/>
                      </a:cubicBezTo>
                      <a:cubicBezTo>
                        <a:pt x="97155" y="137103"/>
                        <a:pt x="102870" y="135199"/>
                        <a:pt x="108585" y="132343"/>
                      </a:cubicBezTo>
                      <a:cubicBezTo>
                        <a:pt x="113348" y="128534"/>
                        <a:pt x="118110" y="123774"/>
                        <a:pt x="120968" y="118061"/>
                      </a:cubicBezTo>
                      <a:lnTo>
                        <a:pt x="182880" y="118061"/>
                      </a:lnTo>
                      <a:cubicBezTo>
                        <a:pt x="180023" y="132343"/>
                        <a:pt x="175260" y="145672"/>
                        <a:pt x="166688" y="157097"/>
                      </a:cubicBezTo>
                      <a:cubicBezTo>
                        <a:pt x="159068" y="168522"/>
                        <a:pt x="148590" y="177092"/>
                        <a:pt x="135255" y="182804"/>
                      </a:cubicBezTo>
                      <a:cubicBezTo>
                        <a:pt x="122873" y="188517"/>
                        <a:pt x="108585" y="192325"/>
                        <a:pt x="92393" y="192325"/>
                      </a:cubicBezTo>
                      <a:cubicBezTo>
                        <a:pt x="73343" y="192325"/>
                        <a:pt x="57150" y="188517"/>
                        <a:pt x="43815" y="179948"/>
                      </a:cubicBezTo>
                      <a:cubicBezTo>
                        <a:pt x="29528" y="172331"/>
                        <a:pt x="19050" y="160906"/>
                        <a:pt x="11430" y="146624"/>
                      </a:cubicBezTo>
                      <a:cubicBezTo>
                        <a:pt x="3810" y="132343"/>
                        <a:pt x="0" y="116157"/>
                        <a:pt x="0" y="97115"/>
                      </a:cubicBezTo>
                      <a:cubicBezTo>
                        <a:pt x="0" y="77121"/>
                        <a:pt x="3810" y="60935"/>
                        <a:pt x="11430" y="45701"/>
                      </a:cubicBezTo>
                      <a:close/>
                    </a:path>
                  </a:pathLst>
                </a:custGeom>
                <a:solidFill>
                  <a:srgbClr val="FFFFFF"/>
                </a:solidFill>
                <a:ln w="952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F90E105-AC27-D620-132B-7ECE86891876}"/>
                    </a:ext>
                  </a:extLst>
                </p:cNvPr>
                <p:cNvSpPr/>
                <p:nvPr/>
              </p:nvSpPr>
              <p:spPr>
                <a:xfrm>
                  <a:off x="11699240" y="5219030"/>
                  <a:ext cx="181927" cy="186612"/>
                </a:xfrm>
                <a:custGeom>
                  <a:avLst/>
                  <a:gdLst>
                    <a:gd name="connsiteX0" fmla="*/ 112395 w 181927"/>
                    <a:gd name="connsiteY0" fmla="*/ 185660 h 186612"/>
                    <a:gd name="connsiteX1" fmla="*/ 58103 w 181927"/>
                    <a:gd name="connsiteY1" fmla="*/ 104732 h 186612"/>
                    <a:gd name="connsiteX2" fmla="*/ 58103 w 181927"/>
                    <a:gd name="connsiteY2" fmla="*/ 185660 h 186612"/>
                    <a:gd name="connsiteX3" fmla="*/ 0 w 181927"/>
                    <a:gd name="connsiteY3" fmla="*/ 185660 h 186612"/>
                    <a:gd name="connsiteX4" fmla="*/ 0 w 181927"/>
                    <a:gd name="connsiteY4" fmla="*/ 0 h 186612"/>
                    <a:gd name="connsiteX5" fmla="*/ 58103 w 181927"/>
                    <a:gd name="connsiteY5" fmla="*/ 0 h 186612"/>
                    <a:gd name="connsiteX6" fmla="*/ 58103 w 181927"/>
                    <a:gd name="connsiteY6" fmla="*/ 78073 h 186612"/>
                    <a:gd name="connsiteX7" fmla="*/ 111442 w 181927"/>
                    <a:gd name="connsiteY7" fmla="*/ 0 h 186612"/>
                    <a:gd name="connsiteX8" fmla="*/ 177165 w 181927"/>
                    <a:gd name="connsiteY8" fmla="*/ 0 h 186612"/>
                    <a:gd name="connsiteX9" fmla="*/ 113347 w 181927"/>
                    <a:gd name="connsiteY9" fmla="*/ 89498 h 186612"/>
                    <a:gd name="connsiteX10" fmla="*/ 181928 w 181927"/>
                    <a:gd name="connsiteY10" fmla="*/ 186613 h 186612"/>
                    <a:gd name="connsiteX11" fmla="*/ 112395 w 181927"/>
                    <a:gd name="connsiteY11" fmla="*/ 186613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 h="186612">
                      <a:moveTo>
                        <a:pt x="112395" y="185660"/>
                      </a:moveTo>
                      <a:lnTo>
                        <a:pt x="58103" y="104732"/>
                      </a:lnTo>
                      <a:lnTo>
                        <a:pt x="58103" y="185660"/>
                      </a:lnTo>
                      <a:lnTo>
                        <a:pt x="0" y="185660"/>
                      </a:lnTo>
                      <a:lnTo>
                        <a:pt x="0" y="0"/>
                      </a:lnTo>
                      <a:lnTo>
                        <a:pt x="58103" y="0"/>
                      </a:lnTo>
                      <a:lnTo>
                        <a:pt x="58103" y="78073"/>
                      </a:lnTo>
                      <a:lnTo>
                        <a:pt x="111442" y="0"/>
                      </a:lnTo>
                      <a:lnTo>
                        <a:pt x="177165" y="0"/>
                      </a:lnTo>
                      <a:lnTo>
                        <a:pt x="113347" y="89498"/>
                      </a:lnTo>
                      <a:lnTo>
                        <a:pt x="181928" y="186613"/>
                      </a:lnTo>
                      <a:lnTo>
                        <a:pt x="112395" y="186613"/>
                      </a:lnTo>
                      <a:close/>
                    </a:path>
                  </a:pathLst>
                </a:custGeom>
                <a:solidFill>
                  <a:srgbClr val="FFFFFF"/>
                </a:solidFill>
                <a:ln w="952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E0FB056C-A7B3-4416-E68A-B8BCC51A4BB7}"/>
                    </a:ext>
                  </a:extLst>
                </p:cNvPr>
                <p:cNvSpPr/>
                <p:nvPr/>
              </p:nvSpPr>
              <p:spPr>
                <a:xfrm>
                  <a:off x="10976292" y="5430397"/>
                  <a:ext cx="181927" cy="192325"/>
                </a:xfrm>
                <a:custGeom>
                  <a:avLst/>
                  <a:gdLst>
                    <a:gd name="connsiteX0" fmla="*/ 11430 w 181927"/>
                    <a:gd name="connsiteY0" fmla="*/ 45701 h 192325"/>
                    <a:gd name="connsiteX1" fmla="*/ 42863 w 181927"/>
                    <a:gd name="connsiteY1" fmla="*/ 12377 h 192325"/>
                    <a:gd name="connsiteX2" fmla="*/ 91440 w 181927"/>
                    <a:gd name="connsiteY2" fmla="*/ 0 h 192325"/>
                    <a:gd name="connsiteX3" fmla="*/ 134302 w 181927"/>
                    <a:gd name="connsiteY3" fmla="*/ 9521 h 192325"/>
                    <a:gd name="connsiteX4" fmla="*/ 165735 w 181927"/>
                    <a:gd name="connsiteY4" fmla="*/ 35228 h 192325"/>
                    <a:gd name="connsiteX5" fmla="*/ 181927 w 181927"/>
                    <a:gd name="connsiteY5" fmla="*/ 74264 h 192325"/>
                    <a:gd name="connsiteX6" fmla="*/ 120015 w 181927"/>
                    <a:gd name="connsiteY6" fmla="*/ 74264 h 192325"/>
                    <a:gd name="connsiteX7" fmla="*/ 107632 w 181927"/>
                    <a:gd name="connsiteY7" fmla="*/ 59983 h 192325"/>
                    <a:gd name="connsiteX8" fmla="*/ 89535 w 181927"/>
                    <a:gd name="connsiteY8" fmla="*/ 55222 h 192325"/>
                    <a:gd name="connsiteX9" fmla="*/ 66675 w 181927"/>
                    <a:gd name="connsiteY9" fmla="*/ 66647 h 192325"/>
                    <a:gd name="connsiteX10" fmla="*/ 58102 w 181927"/>
                    <a:gd name="connsiteY10" fmla="*/ 96163 h 192325"/>
                    <a:gd name="connsiteX11" fmla="*/ 66675 w 181927"/>
                    <a:gd name="connsiteY11" fmla="*/ 125678 h 192325"/>
                    <a:gd name="connsiteX12" fmla="*/ 89535 w 181927"/>
                    <a:gd name="connsiteY12" fmla="*/ 137103 h 192325"/>
                    <a:gd name="connsiteX13" fmla="*/ 107632 w 181927"/>
                    <a:gd name="connsiteY13" fmla="*/ 132343 h 192325"/>
                    <a:gd name="connsiteX14" fmla="*/ 120015 w 181927"/>
                    <a:gd name="connsiteY14" fmla="*/ 118061 h 192325"/>
                    <a:gd name="connsiteX15" fmla="*/ 181927 w 181927"/>
                    <a:gd name="connsiteY15" fmla="*/ 118061 h 192325"/>
                    <a:gd name="connsiteX16" fmla="*/ 165735 w 181927"/>
                    <a:gd name="connsiteY16" fmla="*/ 157097 h 192325"/>
                    <a:gd name="connsiteX17" fmla="*/ 134302 w 181927"/>
                    <a:gd name="connsiteY17" fmla="*/ 182804 h 192325"/>
                    <a:gd name="connsiteX18" fmla="*/ 91440 w 181927"/>
                    <a:gd name="connsiteY18" fmla="*/ 192325 h 192325"/>
                    <a:gd name="connsiteX19" fmla="*/ 42863 w 181927"/>
                    <a:gd name="connsiteY19" fmla="*/ 179948 h 192325"/>
                    <a:gd name="connsiteX20" fmla="*/ 11430 w 181927"/>
                    <a:gd name="connsiteY20" fmla="*/ 146624 h 192325"/>
                    <a:gd name="connsiteX21" fmla="*/ 0 w 181927"/>
                    <a:gd name="connsiteY21" fmla="*/ 97115 h 192325"/>
                    <a:gd name="connsiteX22" fmla="*/ 11430 w 181927"/>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2325">
                      <a:moveTo>
                        <a:pt x="11430" y="45701"/>
                      </a:moveTo>
                      <a:cubicBezTo>
                        <a:pt x="19050" y="31419"/>
                        <a:pt x="29527" y="19994"/>
                        <a:pt x="42863" y="12377"/>
                      </a:cubicBezTo>
                      <a:cubicBezTo>
                        <a:pt x="57150" y="4761"/>
                        <a:pt x="73342" y="0"/>
                        <a:pt x="91440" y="0"/>
                      </a:cubicBezTo>
                      <a:cubicBezTo>
                        <a:pt x="107632" y="0"/>
                        <a:pt x="121920" y="2856"/>
                        <a:pt x="134302" y="9521"/>
                      </a:cubicBezTo>
                      <a:cubicBezTo>
                        <a:pt x="146685" y="15234"/>
                        <a:pt x="157163" y="23803"/>
                        <a:pt x="165735" y="35228"/>
                      </a:cubicBezTo>
                      <a:cubicBezTo>
                        <a:pt x="173355" y="46653"/>
                        <a:pt x="179070" y="59030"/>
                        <a:pt x="181927" y="74264"/>
                      </a:cubicBezTo>
                      <a:lnTo>
                        <a:pt x="120015" y="74264"/>
                      </a:lnTo>
                      <a:cubicBezTo>
                        <a:pt x="117157" y="68552"/>
                        <a:pt x="113347" y="63791"/>
                        <a:pt x="107632" y="59983"/>
                      </a:cubicBezTo>
                      <a:cubicBezTo>
                        <a:pt x="101917" y="56174"/>
                        <a:pt x="96202" y="55222"/>
                        <a:pt x="89535" y="55222"/>
                      </a:cubicBezTo>
                      <a:cubicBezTo>
                        <a:pt x="80010" y="55222"/>
                        <a:pt x="72390" y="59030"/>
                        <a:pt x="66675" y="66647"/>
                      </a:cubicBezTo>
                      <a:cubicBezTo>
                        <a:pt x="60960" y="74264"/>
                        <a:pt x="58102" y="83785"/>
                        <a:pt x="58102" y="96163"/>
                      </a:cubicBezTo>
                      <a:cubicBezTo>
                        <a:pt x="58102" y="108540"/>
                        <a:pt x="60960" y="118061"/>
                        <a:pt x="66675" y="125678"/>
                      </a:cubicBezTo>
                      <a:cubicBezTo>
                        <a:pt x="72390" y="133295"/>
                        <a:pt x="80010" y="137103"/>
                        <a:pt x="89535" y="137103"/>
                      </a:cubicBezTo>
                      <a:cubicBezTo>
                        <a:pt x="96202" y="137103"/>
                        <a:pt x="101917" y="135199"/>
                        <a:pt x="107632" y="132343"/>
                      </a:cubicBezTo>
                      <a:cubicBezTo>
                        <a:pt x="112395" y="128534"/>
                        <a:pt x="117157" y="123774"/>
                        <a:pt x="120015" y="118061"/>
                      </a:cubicBezTo>
                      <a:lnTo>
                        <a:pt x="181927" y="118061"/>
                      </a:lnTo>
                      <a:cubicBezTo>
                        <a:pt x="179070" y="132343"/>
                        <a:pt x="174307" y="145672"/>
                        <a:pt x="165735" y="157097"/>
                      </a:cubicBezTo>
                      <a:cubicBezTo>
                        <a:pt x="158115" y="168522"/>
                        <a:pt x="147638" y="177092"/>
                        <a:pt x="134302" y="182804"/>
                      </a:cubicBezTo>
                      <a:cubicBezTo>
                        <a:pt x="121920" y="188517"/>
                        <a:pt x="107632" y="192325"/>
                        <a:pt x="91440" y="192325"/>
                      </a:cubicBezTo>
                      <a:cubicBezTo>
                        <a:pt x="72390" y="192325"/>
                        <a:pt x="56197" y="188517"/>
                        <a:pt x="42863" y="179948"/>
                      </a:cubicBezTo>
                      <a:cubicBezTo>
                        <a:pt x="28575" y="172331"/>
                        <a:pt x="18097" y="160906"/>
                        <a:pt x="11430" y="146624"/>
                      </a:cubicBezTo>
                      <a:cubicBezTo>
                        <a:pt x="3810" y="132343"/>
                        <a:pt x="0" y="116157"/>
                        <a:pt x="0" y="97115"/>
                      </a:cubicBezTo>
                      <a:cubicBezTo>
                        <a:pt x="0" y="76168"/>
                        <a:pt x="3810" y="59983"/>
                        <a:pt x="11430" y="45701"/>
                      </a:cubicBezTo>
                      <a:close/>
                    </a:path>
                  </a:pathLst>
                </a:custGeom>
                <a:solidFill>
                  <a:srgbClr val="FFFFFF"/>
                </a:solidFill>
                <a:ln w="952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0734F01E-02F9-2649-01A4-47FDF6E16AE4}"/>
                    </a:ext>
                  </a:extLst>
                </p:cNvPr>
                <p:cNvSpPr/>
                <p:nvPr/>
              </p:nvSpPr>
              <p:spPr>
                <a:xfrm>
                  <a:off x="11179175" y="5432301"/>
                  <a:ext cx="172402" cy="186612"/>
                </a:xfrm>
                <a:custGeom>
                  <a:avLst/>
                  <a:gdLst>
                    <a:gd name="connsiteX0" fmla="*/ 172403 w 172402"/>
                    <a:gd name="connsiteY0" fmla="*/ 0 h 186612"/>
                    <a:gd name="connsiteX1" fmla="*/ 172403 w 172402"/>
                    <a:gd name="connsiteY1" fmla="*/ 186613 h 186612"/>
                    <a:gd name="connsiteX2" fmla="*/ 114300 w 172402"/>
                    <a:gd name="connsiteY2" fmla="*/ 186613 h 186612"/>
                    <a:gd name="connsiteX3" fmla="*/ 114300 w 172402"/>
                    <a:gd name="connsiteY3" fmla="*/ 114253 h 186612"/>
                    <a:gd name="connsiteX4" fmla="*/ 59055 w 172402"/>
                    <a:gd name="connsiteY4" fmla="*/ 114253 h 186612"/>
                    <a:gd name="connsiteX5" fmla="*/ 59055 w 172402"/>
                    <a:gd name="connsiteY5" fmla="*/ 186613 h 186612"/>
                    <a:gd name="connsiteX6" fmla="*/ 0 w 172402"/>
                    <a:gd name="connsiteY6" fmla="*/ 186613 h 186612"/>
                    <a:gd name="connsiteX7" fmla="*/ 0 w 172402"/>
                    <a:gd name="connsiteY7" fmla="*/ 952 h 186612"/>
                    <a:gd name="connsiteX8" fmla="*/ 58103 w 172402"/>
                    <a:gd name="connsiteY8" fmla="*/ 952 h 186612"/>
                    <a:gd name="connsiteX9" fmla="*/ 58103 w 172402"/>
                    <a:gd name="connsiteY9" fmla="*/ 67599 h 186612"/>
                    <a:gd name="connsiteX10" fmla="*/ 113347 w 172402"/>
                    <a:gd name="connsiteY10" fmla="*/ 67599 h 186612"/>
                    <a:gd name="connsiteX11" fmla="*/ 113347 w 172402"/>
                    <a:gd name="connsiteY11" fmla="*/ 952 h 186612"/>
                    <a:gd name="connsiteX12" fmla="*/ 172403 w 172402"/>
                    <a:gd name="connsiteY12"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402" h="186612">
                      <a:moveTo>
                        <a:pt x="172403" y="0"/>
                      </a:moveTo>
                      <a:lnTo>
                        <a:pt x="172403" y="186613"/>
                      </a:lnTo>
                      <a:lnTo>
                        <a:pt x="114300" y="186613"/>
                      </a:lnTo>
                      <a:lnTo>
                        <a:pt x="114300" y="114253"/>
                      </a:lnTo>
                      <a:lnTo>
                        <a:pt x="59055" y="114253"/>
                      </a:lnTo>
                      <a:lnTo>
                        <a:pt x="59055" y="186613"/>
                      </a:lnTo>
                      <a:lnTo>
                        <a:pt x="0" y="186613"/>
                      </a:lnTo>
                      <a:lnTo>
                        <a:pt x="0" y="952"/>
                      </a:lnTo>
                      <a:lnTo>
                        <a:pt x="58103" y="952"/>
                      </a:lnTo>
                      <a:lnTo>
                        <a:pt x="58103" y="67599"/>
                      </a:lnTo>
                      <a:lnTo>
                        <a:pt x="113347" y="67599"/>
                      </a:lnTo>
                      <a:lnTo>
                        <a:pt x="113347" y="952"/>
                      </a:lnTo>
                      <a:lnTo>
                        <a:pt x="172403" y="952"/>
                      </a:lnTo>
                      <a:close/>
                    </a:path>
                  </a:pathLst>
                </a:custGeom>
                <a:solidFill>
                  <a:srgbClr val="FFFFFF"/>
                </a:solidFill>
                <a:ln w="952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C9C948E3-EA5F-0E19-4A8C-929C0F9C6727}"/>
                    </a:ext>
                  </a:extLst>
                </p:cNvPr>
                <p:cNvSpPr/>
                <p:nvPr/>
              </p:nvSpPr>
              <p:spPr>
                <a:xfrm>
                  <a:off x="11364912" y="5433253"/>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2 w 202882"/>
                    <a:gd name="connsiteY6" fmla="*/ 185660 h 185660"/>
                    <a:gd name="connsiteX7" fmla="*/ 140970 w 202882"/>
                    <a:gd name="connsiteY7" fmla="*/ 185660 h 185660"/>
                    <a:gd name="connsiteX8" fmla="*/ 132397 w 202882"/>
                    <a:gd name="connsiteY8" fmla="*/ 157097 h 185660"/>
                    <a:gd name="connsiteX9" fmla="*/ 118110 w 202882"/>
                    <a:gd name="connsiteY9" fmla="*/ 113300 h 185660"/>
                    <a:gd name="connsiteX10" fmla="*/ 100965 w 202882"/>
                    <a:gd name="connsiteY10" fmla="*/ 61887 h 185660"/>
                    <a:gd name="connsiteX11" fmla="*/ 83820 w 202882"/>
                    <a:gd name="connsiteY11" fmla="*/ 113300 h 185660"/>
                    <a:gd name="connsiteX12" fmla="*/ 118110 w 202882"/>
                    <a:gd name="connsiteY12" fmla="*/ 11330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2"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w="952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B11006F7-1969-34A2-21F5-42AA5E725902}"/>
                    </a:ext>
                  </a:extLst>
                </p:cNvPr>
                <p:cNvSpPr/>
                <p:nvPr/>
              </p:nvSpPr>
              <p:spPr>
                <a:xfrm>
                  <a:off x="11581130" y="5432301"/>
                  <a:ext cx="58102" cy="186612"/>
                </a:xfrm>
                <a:custGeom>
                  <a:avLst/>
                  <a:gdLst>
                    <a:gd name="connsiteX0" fmla="*/ 58102 w 58102"/>
                    <a:gd name="connsiteY0" fmla="*/ 0 h 186612"/>
                    <a:gd name="connsiteX1" fmla="*/ 58102 w 58102"/>
                    <a:gd name="connsiteY1" fmla="*/ 186613 h 186612"/>
                    <a:gd name="connsiteX2" fmla="*/ 0 w 58102"/>
                    <a:gd name="connsiteY2" fmla="*/ 186613 h 186612"/>
                    <a:gd name="connsiteX3" fmla="*/ 0 w 58102"/>
                    <a:gd name="connsiteY3" fmla="*/ 952 h 186612"/>
                    <a:gd name="connsiteX4" fmla="*/ 58102 w 58102"/>
                    <a:gd name="connsiteY4" fmla="*/ 952 h 18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6612">
                      <a:moveTo>
                        <a:pt x="58102" y="0"/>
                      </a:moveTo>
                      <a:lnTo>
                        <a:pt x="58102" y="186613"/>
                      </a:lnTo>
                      <a:lnTo>
                        <a:pt x="0" y="186613"/>
                      </a:lnTo>
                      <a:lnTo>
                        <a:pt x="0" y="952"/>
                      </a:lnTo>
                      <a:lnTo>
                        <a:pt x="58102" y="952"/>
                      </a:lnTo>
                      <a:close/>
                    </a:path>
                  </a:pathLst>
                </a:custGeom>
                <a:solidFill>
                  <a:srgbClr val="FFFFFF"/>
                </a:solidFill>
                <a:ln w="952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536366E-3B53-47B6-4D89-77D2A09A9E96}"/>
                    </a:ext>
                  </a:extLst>
                </p:cNvPr>
                <p:cNvSpPr/>
                <p:nvPr/>
              </p:nvSpPr>
              <p:spPr>
                <a:xfrm>
                  <a:off x="11665902" y="5433253"/>
                  <a:ext cx="178117" cy="185660"/>
                </a:xfrm>
                <a:custGeom>
                  <a:avLst/>
                  <a:gdLst>
                    <a:gd name="connsiteX0" fmla="*/ 178117 w 178117"/>
                    <a:gd name="connsiteY0" fmla="*/ 185660 h 185660"/>
                    <a:gd name="connsiteX1" fmla="*/ 120015 w 178117"/>
                    <a:gd name="connsiteY1" fmla="*/ 185660 h 185660"/>
                    <a:gd name="connsiteX2" fmla="*/ 58103 w 178117"/>
                    <a:gd name="connsiteY2" fmla="*/ 92354 h 185660"/>
                    <a:gd name="connsiteX3" fmla="*/ 58103 w 178117"/>
                    <a:gd name="connsiteY3" fmla="*/ 185660 h 185660"/>
                    <a:gd name="connsiteX4" fmla="*/ 0 w 178117"/>
                    <a:gd name="connsiteY4" fmla="*/ 185660 h 185660"/>
                    <a:gd name="connsiteX5" fmla="*/ 0 w 178117"/>
                    <a:gd name="connsiteY5" fmla="*/ 0 h 185660"/>
                    <a:gd name="connsiteX6" fmla="*/ 58103 w 178117"/>
                    <a:gd name="connsiteY6" fmla="*/ 0 h 185660"/>
                    <a:gd name="connsiteX7" fmla="*/ 120015 w 178117"/>
                    <a:gd name="connsiteY7" fmla="*/ 95210 h 185660"/>
                    <a:gd name="connsiteX8" fmla="*/ 120015 w 178117"/>
                    <a:gd name="connsiteY8" fmla="*/ 0 h 185660"/>
                    <a:gd name="connsiteX9" fmla="*/ 178117 w 178117"/>
                    <a:gd name="connsiteY9" fmla="*/ 0 h 185660"/>
                    <a:gd name="connsiteX10" fmla="*/ 178117 w 178117"/>
                    <a:gd name="connsiteY10" fmla="*/ 18566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17" h="185660">
                      <a:moveTo>
                        <a:pt x="178117" y="185660"/>
                      </a:moveTo>
                      <a:lnTo>
                        <a:pt x="120015" y="185660"/>
                      </a:lnTo>
                      <a:lnTo>
                        <a:pt x="58103" y="92354"/>
                      </a:lnTo>
                      <a:lnTo>
                        <a:pt x="58103" y="185660"/>
                      </a:lnTo>
                      <a:lnTo>
                        <a:pt x="0" y="185660"/>
                      </a:lnTo>
                      <a:lnTo>
                        <a:pt x="0" y="0"/>
                      </a:lnTo>
                      <a:lnTo>
                        <a:pt x="58103" y="0"/>
                      </a:lnTo>
                      <a:lnTo>
                        <a:pt x="120015" y="95210"/>
                      </a:lnTo>
                      <a:lnTo>
                        <a:pt x="120015" y="0"/>
                      </a:lnTo>
                      <a:lnTo>
                        <a:pt x="178117" y="0"/>
                      </a:lnTo>
                      <a:lnTo>
                        <a:pt x="178117" y="185660"/>
                      </a:lnTo>
                      <a:close/>
                    </a:path>
                  </a:pathLst>
                </a:custGeom>
                <a:solidFill>
                  <a:srgbClr val="FFFFFF"/>
                </a:solidFill>
                <a:ln w="9525" cap="flat">
                  <a:noFill/>
                  <a:prstDash val="solid"/>
                  <a:miter/>
                </a:ln>
              </p:spPr>
              <p:txBody>
                <a:bodyPr rtlCol="0" anchor="ctr"/>
                <a:lstStyle/>
                <a:p>
                  <a:endParaRPr lang="en-US"/>
                </a:p>
              </p:txBody>
            </p:sp>
          </p:grpSp>
          <p:grpSp>
            <p:nvGrpSpPr>
              <p:cNvPr id="18" name="Graphic 47">
                <a:extLst>
                  <a:ext uri="{FF2B5EF4-FFF2-40B4-BE49-F238E27FC236}">
                    <a16:creationId xmlns:a16="http://schemas.microsoft.com/office/drawing/2014/main" id="{F189C371-8945-6FED-A350-9BD7D700359A}"/>
                  </a:ext>
                </a:extLst>
              </p:cNvPr>
              <p:cNvGrpSpPr/>
              <p:nvPr/>
            </p:nvGrpSpPr>
            <p:grpSpPr>
              <a:xfrm>
                <a:off x="11013440" y="5670327"/>
                <a:ext cx="207644" cy="85689"/>
                <a:chOff x="11013440" y="5670327"/>
                <a:chExt cx="207644" cy="85689"/>
              </a:xfrm>
              <a:solidFill>
                <a:srgbClr val="FFFFFF"/>
              </a:solidFill>
            </p:grpSpPr>
            <p:sp>
              <p:nvSpPr>
                <p:cNvPr id="19" name="Freeform 18">
                  <a:extLst>
                    <a:ext uri="{FF2B5EF4-FFF2-40B4-BE49-F238E27FC236}">
                      <a16:creationId xmlns:a16="http://schemas.microsoft.com/office/drawing/2014/main" id="{B8C3DD5D-5DD1-1AE2-3277-133F32140457}"/>
                    </a:ext>
                  </a:extLst>
                </p:cNvPr>
                <p:cNvSpPr/>
                <p:nvPr/>
              </p:nvSpPr>
              <p:spPr>
                <a:xfrm>
                  <a:off x="11013440" y="5673184"/>
                  <a:ext cx="45719" cy="81881"/>
                </a:xfrm>
                <a:custGeom>
                  <a:avLst/>
                  <a:gdLst>
                    <a:gd name="connsiteX0" fmla="*/ 45720 w 45719"/>
                    <a:gd name="connsiteY0" fmla="*/ 0 h 81881"/>
                    <a:gd name="connsiteX1" fmla="*/ 45720 w 45719"/>
                    <a:gd name="connsiteY1" fmla="*/ 8569 h 81881"/>
                    <a:gd name="connsiteX2" fmla="*/ 10478 w 45719"/>
                    <a:gd name="connsiteY2" fmla="*/ 8569 h 81881"/>
                    <a:gd name="connsiteX3" fmla="*/ 10478 w 45719"/>
                    <a:gd name="connsiteY3" fmla="*/ 36180 h 81881"/>
                    <a:gd name="connsiteX4" fmla="*/ 39053 w 45719"/>
                    <a:gd name="connsiteY4" fmla="*/ 36180 h 81881"/>
                    <a:gd name="connsiteX5" fmla="*/ 39053 w 45719"/>
                    <a:gd name="connsiteY5" fmla="*/ 44749 h 81881"/>
                    <a:gd name="connsiteX6" fmla="*/ 10478 w 45719"/>
                    <a:gd name="connsiteY6" fmla="*/ 44749 h 81881"/>
                    <a:gd name="connsiteX7" fmla="*/ 10478 w 45719"/>
                    <a:gd name="connsiteY7" fmla="*/ 81881 h 81881"/>
                    <a:gd name="connsiteX8" fmla="*/ 0 w 45719"/>
                    <a:gd name="connsiteY8" fmla="*/ 81881 h 81881"/>
                    <a:gd name="connsiteX9" fmla="*/ 0 w 45719"/>
                    <a:gd name="connsiteY9" fmla="*/ 0 h 81881"/>
                    <a:gd name="connsiteX10" fmla="*/ 45720 w 45719"/>
                    <a:gd name="connsiteY10" fmla="*/ 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81881">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w="952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E4CC3600-FB08-6DD3-EB8F-B241FB07DCA0}"/>
                    </a:ext>
                  </a:extLst>
                </p:cNvPr>
                <p:cNvSpPr/>
                <p:nvPr/>
              </p:nvSpPr>
              <p:spPr>
                <a:xfrm>
                  <a:off x="11066780" y="5670327"/>
                  <a:ext cx="83819" cy="85689"/>
                </a:xfrm>
                <a:custGeom>
                  <a:avLst/>
                  <a:gdLst>
                    <a:gd name="connsiteX0" fmla="*/ 20955 w 83819"/>
                    <a:gd name="connsiteY0" fmla="*/ 79977 h 85689"/>
                    <a:gd name="connsiteX1" fmla="*/ 5715 w 83819"/>
                    <a:gd name="connsiteY1" fmla="*/ 64743 h 85689"/>
                    <a:gd name="connsiteX2" fmla="*/ 0 w 83819"/>
                    <a:gd name="connsiteY2" fmla="*/ 42845 h 85689"/>
                    <a:gd name="connsiteX3" fmla="*/ 5715 w 83819"/>
                    <a:gd name="connsiteY3" fmla="*/ 20946 h 85689"/>
                    <a:gd name="connsiteX4" fmla="*/ 20955 w 83819"/>
                    <a:gd name="connsiteY4" fmla="*/ 5713 h 85689"/>
                    <a:gd name="connsiteX5" fmla="*/ 41910 w 83819"/>
                    <a:gd name="connsiteY5" fmla="*/ 0 h 85689"/>
                    <a:gd name="connsiteX6" fmla="*/ 62865 w 83819"/>
                    <a:gd name="connsiteY6" fmla="*/ 5713 h 85689"/>
                    <a:gd name="connsiteX7" fmla="*/ 78105 w 83819"/>
                    <a:gd name="connsiteY7" fmla="*/ 20946 h 85689"/>
                    <a:gd name="connsiteX8" fmla="*/ 83820 w 83819"/>
                    <a:gd name="connsiteY8" fmla="*/ 42845 h 85689"/>
                    <a:gd name="connsiteX9" fmla="*/ 78105 w 83819"/>
                    <a:gd name="connsiteY9" fmla="*/ 64743 h 85689"/>
                    <a:gd name="connsiteX10" fmla="*/ 62865 w 83819"/>
                    <a:gd name="connsiteY10" fmla="*/ 79977 h 85689"/>
                    <a:gd name="connsiteX11" fmla="*/ 41910 w 83819"/>
                    <a:gd name="connsiteY11" fmla="*/ 85689 h 85689"/>
                    <a:gd name="connsiteX12" fmla="*/ 20955 w 83819"/>
                    <a:gd name="connsiteY12" fmla="*/ 79977 h 85689"/>
                    <a:gd name="connsiteX13" fmla="*/ 58102 w 83819"/>
                    <a:gd name="connsiteY13" fmla="*/ 71408 h 85689"/>
                    <a:gd name="connsiteX14" fmla="*/ 68580 w 83819"/>
                    <a:gd name="connsiteY14" fmla="*/ 59983 h 85689"/>
                    <a:gd name="connsiteX15" fmla="*/ 72390 w 83819"/>
                    <a:gd name="connsiteY15" fmla="*/ 42845 h 85689"/>
                    <a:gd name="connsiteX16" fmla="*/ 68580 w 83819"/>
                    <a:gd name="connsiteY16" fmla="*/ 25707 h 85689"/>
                    <a:gd name="connsiteX17" fmla="*/ 58102 w 83819"/>
                    <a:gd name="connsiteY17" fmla="*/ 14282 h 85689"/>
                    <a:gd name="connsiteX18" fmla="*/ 42863 w 83819"/>
                    <a:gd name="connsiteY18" fmla="*/ 10473 h 85689"/>
                    <a:gd name="connsiteX19" fmla="*/ 27622 w 83819"/>
                    <a:gd name="connsiteY19" fmla="*/ 14282 h 85689"/>
                    <a:gd name="connsiteX20" fmla="*/ 17145 w 83819"/>
                    <a:gd name="connsiteY20" fmla="*/ 25707 h 85689"/>
                    <a:gd name="connsiteX21" fmla="*/ 13335 w 83819"/>
                    <a:gd name="connsiteY21" fmla="*/ 42845 h 85689"/>
                    <a:gd name="connsiteX22" fmla="*/ 17145 w 83819"/>
                    <a:gd name="connsiteY22" fmla="*/ 59983 h 85689"/>
                    <a:gd name="connsiteX23" fmla="*/ 27622 w 83819"/>
                    <a:gd name="connsiteY23" fmla="*/ 71408 h 85689"/>
                    <a:gd name="connsiteX24" fmla="*/ 42863 w 83819"/>
                    <a:gd name="connsiteY24" fmla="*/ 75216 h 85689"/>
                    <a:gd name="connsiteX25" fmla="*/ 58102 w 83819"/>
                    <a:gd name="connsiteY25" fmla="*/ 71408 h 8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819" h="85689">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4737"/>
                        <a:pt x="27622" y="82833"/>
                        <a:pt x="20955" y="79977"/>
                      </a:cubicBezTo>
                      <a:close/>
                      <a:moveTo>
                        <a:pt x="58102" y="71408"/>
                      </a:moveTo>
                      <a:cubicBezTo>
                        <a:pt x="62865" y="68552"/>
                        <a:pt x="66675" y="64743"/>
                        <a:pt x="68580" y="59983"/>
                      </a:cubicBezTo>
                      <a:cubicBezTo>
                        <a:pt x="71438" y="55222"/>
                        <a:pt x="72390" y="49510"/>
                        <a:pt x="72390" y="42845"/>
                      </a:cubicBezTo>
                      <a:cubicBezTo>
                        <a:pt x="72390" y="36180"/>
                        <a:pt x="71438" y="30467"/>
                        <a:pt x="68580" y="25707"/>
                      </a:cubicBezTo>
                      <a:cubicBezTo>
                        <a:pt x="65722" y="20946"/>
                        <a:pt x="61913" y="17138"/>
                        <a:pt x="58102" y="14282"/>
                      </a:cubicBezTo>
                      <a:cubicBezTo>
                        <a:pt x="53340" y="11425"/>
                        <a:pt x="48577" y="10473"/>
                        <a:pt x="42863" y="10473"/>
                      </a:cubicBezTo>
                      <a:cubicBezTo>
                        <a:pt x="37147" y="10473"/>
                        <a:pt x="31432" y="11425"/>
                        <a:pt x="27622" y="14282"/>
                      </a:cubicBezTo>
                      <a:cubicBezTo>
                        <a:pt x="22860" y="17138"/>
                        <a:pt x="19050" y="20946"/>
                        <a:pt x="17145" y="25707"/>
                      </a:cubicBezTo>
                      <a:cubicBezTo>
                        <a:pt x="14288" y="30467"/>
                        <a:pt x="13335" y="36180"/>
                        <a:pt x="13335" y="42845"/>
                      </a:cubicBezTo>
                      <a:cubicBezTo>
                        <a:pt x="13335" y="49510"/>
                        <a:pt x="14288" y="55222"/>
                        <a:pt x="17145" y="59983"/>
                      </a:cubicBezTo>
                      <a:cubicBezTo>
                        <a:pt x="20002" y="64743"/>
                        <a:pt x="23813" y="68552"/>
                        <a:pt x="27622" y="71408"/>
                      </a:cubicBezTo>
                      <a:cubicBezTo>
                        <a:pt x="32385" y="74264"/>
                        <a:pt x="37147" y="75216"/>
                        <a:pt x="42863" y="75216"/>
                      </a:cubicBezTo>
                      <a:cubicBezTo>
                        <a:pt x="48577" y="75216"/>
                        <a:pt x="53340" y="74264"/>
                        <a:pt x="58102" y="71408"/>
                      </a:cubicBezTo>
                      <a:close/>
                    </a:path>
                  </a:pathLst>
                </a:custGeom>
                <a:solidFill>
                  <a:srgbClr val="FFFFFF"/>
                </a:solidFill>
                <a:ln w="952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1CD92339-1DB4-A4E5-751B-5D49EA44F48D}"/>
                    </a:ext>
                  </a:extLst>
                </p:cNvPr>
                <p:cNvSpPr/>
                <p:nvPr/>
              </p:nvSpPr>
              <p:spPr>
                <a:xfrm>
                  <a:off x="11164887" y="5672232"/>
                  <a:ext cx="56197" cy="81880"/>
                </a:xfrm>
                <a:custGeom>
                  <a:avLst/>
                  <a:gdLst>
                    <a:gd name="connsiteX0" fmla="*/ 42863 w 56197"/>
                    <a:gd name="connsiteY0" fmla="*/ 81881 h 81880"/>
                    <a:gd name="connsiteX1" fmla="*/ 23813 w 56197"/>
                    <a:gd name="connsiteY1" fmla="*/ 48557 h 81880"/>
                    <a:gd name="connsiteX2" fmla="*/ 10478 w 56197"/>
                    <a:gd name="connsiteY2" fmla="*/ 48557 h 81880"/>
                    <a:gd name="connsiteX3" fmla="*/ 10478 w 56197"/>
                    <a:gd name="connsiteY3" fmla="*/ 81881 h 81880"/>
                    <a:gd name="connsiteX4" fmla="*/ 0 w 56197"/>
                    <a:gd name="connsiteY4" fmla="*/ 81881 h 81880"/>
                    <a:gd name="connsiteX5" fmla="*/ 0 w 56197"/>
                    <a:gd name="connsiteY5" fmla="*/ 0 h 81880"/>
                    <a:gd name="connsiteX6" fmla="*/ 26670 w 56197"/>
                    <a:gd name="connsiteY6" fmla="*/ 0 h 81880"/>
                    <a:gd name="connsiteX7" fmla="*/ 41910 w 56197"/>
                    <a:gd name="connsiteY7" fmla="*/ 2856 h 81880"/>
                    <a:gd name="connsiteX8" fmla="*/ 51435 w 56197"/>
                    <a:gd name="connsiteY8" fmla="*/ 11425 h 81880"/>
                    <a:gd name="connsiteX9" fmla="*/ 54293 w 56197"/>
                    <a:gd name="connsiteY9" fmla="*/ 23803 h 81880"/>
                    <a:gd name="connsiteX10" fmla="*/ 49530 w 56197"/>
                    <a:gd name="connsiteY10" fmla="*/ 39036 h 81880"/>
                    <a:gd name="connsiteX11" fmla="*/ 35243 w 56197"/>
                    <a:gd name="connsiteY11" fmla="*/ 47605 h 81880"/>
                    <a:gd name="connsiteX12" fmla="*/ 56197 w 56197"/>
                    <a:gd name="connsiteY12" fmla="*/ 81881 h 81880"/>
                    <a:gd name="connsiteX13" fmla="*/ 42863 w 56197"/>
                    <a:gd name="connsiteY13" fmla="*/ 81881 h 81880"/>
                    <a:gd name="connsiteX14" fmla="*/ 10478 w 56197"/>
                    <a:gd name="connsiteY14" fmla="*/ 39988 h 81880"/>
                    <a:gd name="connsiteX15" fmla="*/ 26670 w 56197"/>
                    <a:gd name="connsiteY15" fmla="*/ 39988 h 81880"/>
                    <a:gd name="connsiteX16" fmla="*/ 40005 w 56197"/>
                    <a:gd name="connsiteY16" fmla="*/ 36180 h 81880"/>
                    <a:gd name="connsiteX17" fmla="*/ 44768 w 56197"/>
                    <a:gd name="connsiteY17" fmla="*/ 24755 h 81880"/>
                    <a:gd name="connsiteX18" fmla="*/ 40957 w 56197"/>
                    <a:gd name="connsiteY18" fmla="*/ 13329 h 81880"/>
                    <a:gd name="connsiteX19" fmla="*/ 27622 w 56197"/>
                    <a:gd name="connsiteY19" fmla="*/ 9521 h 81880"/>
                    <a:gd name="connsiteX20" fmla="*/ 11430 w 56197"/>
                    <a:gd name="connsiteY20" fmla="*/ 9521 h 81880"/>
                    <a:gd name="connsiteX21" fmla="*/ 11430 w 56197"/>
                    <a:gd name="connsiteY21" fmla="*/ 39988 h 8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197" h="81880">
                      <a:moveTo>
                        <a:pt x="42863" y="81881"/>
                      </a:moveTo>
                      <a:lnTo>
                        <a:pt x="23813" y="48557"/>
                      </a:lnTo>
                      <a:lnTo>
                        <a:pt x="10478" y="48557"/>
                      </a:lnTo>
                      <a:lnTo>
                        <a:pt x="10478" y="81881"/>
                      </a:lnTo>
                      <a:lnTo>
                        <a:pt x="0" y="81881"/>
                      </a:lnTo>
                      <a:lnTo>
                        <a:pt x="0" y="0"/>
                      </a:lnTo>
                      <a:lnTo>
                        <a:pt x="26670" y="0"/>
                      </a:lnTo>
                      <a:cubicBezTo>
                        <a:pt x="32385" y="0"/>
                        <a:pt x="38100" y="952"/>
                        <a:pt x="41910" y="2856"/>
                      </a:cubicBezTo>
                      <a:cubicBezTo>
                        <a:pt x="45720" y="4761"/>
                        <a:pt x="49530" y="7617"/>
                        <a:pt x="51435" y="11425"/>
                      </a:cubicBezTo>
                      <a:cubicBezTo>
                        <a:pt x="53340" y="15234"/>
                        <a:pt x="54293" y="19042"/>
                        <a:pt x="54293" y="23803"/>
                      </a:cubicBezTo>
                      <a:cubicBezTo>
                        <a:pt x="54293" y="29515"/>
                        <a:pt x="52388" y="34276"/>
                        <a:pt x="49530" y="39036"/>
                      </a:cubicBezTo>
                      <a:cubicBezTo>
                        <a:pt x="46672" y="43797"/>
                        <a:pt x="40957" y="46653"/>
                        <a:pt x="35243" y="47605"/>
                      </a:cubicBezTo>
                      <a:lnTo>
                        <a:pt x="56197" y="81881"/>
                      </a:lnTo>
                      <a:lnTo>
                        <a:pt x="42863" y="81881"/>
                      </a:lnTo>
                      <a:close/>
                      <a:moveTo>
                        <a:pt x="10478" y="39988"/>
                      </a:moveTo>
                      <a:lnTo>
                        <a:pt x="26670" y="39988"/>
                      </a:lnTo>
                      <a:cubicBezTo>
                        <a:pt x="32385" y="39988"/>
                        <a:pt x="37147" y="39036"/>
                        <a:pt x="40005" y="36180"/>
                      </a:cubicBezTo>
                      <a:cubicBezTo>
                        <a:pt x="42863" y="33324"/>
                        <a:pt x="44768" y="29515"/>
                        <a:pt x="44768" y="24755"/>
                      </a:cubicBezTo>
                      <a:cubicBezTo>
                        <a:pt x="44768" y="19994"/>
                        <a:pt x="42863" y="16186"/>
                        <a:pt x="40957" y="13329"/>
                      </a:cubicBezTo>
                      <a:cubicBezTo>
                        <a:pt x="38100" y="10473"/>
                        <a:pt x="33338" y="9521"/>
                        <a:pt x="27622" y="9521"/>
                      </a:cubicBezTo>
                      <a:lnTo>
                        <a:pt x="11430" y="9521"/>
                      </a:lnTo>
                      <a:lnTo>
                        <a:pt x="11430" y="39988"/>
                      </a:lnTo>
                      <a:close/>
                    </a:path>
                  </a:pathLst>
                </a:custGeom>
                <a:solidFill>
                  <a:srgbClr val="FFFFFF"/>
                </a:solidFill>
                <a:ln w="9525" cap="flat">
                  <a:noFill/>
                  <a:prstDash val="solid"/>
                  <a:miter/>
                </a:ln>
              </p:spPr>
              <p:txBody>
                <a:bodyPr rtlCol="0" anchor="ctr"/>
                <a:lstStyle/>
                <a:p>
                  <a:endParaRPr lang="en-US"/>
                </a:p>
              </p:txBody>
            </p:sp>
          </p:grpSp>
        </p:grpSp>
      </p:grpSp>
      <p:sp>
        <p:nvSpPr>
          <p:cNvPr id="200" name="Text Placeholder 32">
            <a:extLst>
              <a:ext uri="{FF2B5EF4-FFF2-40B4-BE49-F238E27FC236}">
                <a16:creationId xmlns:a16="http://schemas.microsoft.com/office/drawing/2014/main" id="{F051E687-1A34-CAAD-989D-122ABB88D2EE}"/>
              </a:ext>
            </a:extLst>
          </p:cNvPr>
          <p:cNvSpPr>
            <a:spLocks noGrp="1"/>
          </p:cNvSpPr>
          <p:nvPr>
            <p:ph type="body" sz="quarter" idx="19" hasCustomPrompt="1"/>
          </p:nvPr>
        </p:nvSpPr>
        <p:spPr>
          <a:xfrm>
            <a:off x="926524" y="4210794"/>
            <a:ext cx="3335229" cy="756631"/>
          </a:xfrm>
          <a:prstGeom prst="rect">
            <a:avLst/>
          </a:prstGeom>
          <a:gradFill>
            <a:gsLst>
              <a:gs pos="0">
                <a:srgbClr val="6A9D56"/>
              </a:gs>
              <a:gs pos="56000">
                <a:srgbClr val="2D8784"/>
              </a:gs>
              <a:gs pos="100000">
                <a:srgbClr val="263D94"/>
              </a:gs>
            </a:gsLst>
            <a:lin ang="0" scaled="0"/>
          </a:gradFill>
        </p:spPr>
        <p:txBody>
          <a:bodyPr anchor="ctr">
            <a:noAutofit/>
          </a:bodyPr>
          <a:lstStyle>
            <a:lvl1pPr marL="0" indent="0" algn="l">
              <a:lnSpc>
                <a:spcPct val="100000"/>
              </a:lnSpc>
              <a:spcBef>
                <a:spcPts val="0"/>
              </a:spcBef>
              <a:buNone/>
              <a:defRPr sz="39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202" name="Text Placeholder 32">
            <a:extLst>
              <a:ext uri="{FF2B5EF4-FFF2-40B4-BE49-F238E27FC236}">
                <a16:creationId xmlns:a16="http://schemas.microsoft.com/office/drawing/2014/main" id="{F961FD57-F4AF-47CF-D2F7-BF7FB3131E95}"/>
              </a:ext>
            </a:extLst>
          </p:cNvPr>
          <p:cNvSpPr>
            <a:spLocks noGrp="1"/>
          </p:cNvSpPr>
          <p:nvPr>
            <p:ph type="body" sz="quarter" idx="21" hasCustomPrompt="1"/>
          </p:nvPr>
        </p:nvSpPr>
        <p:spPr>
          <a:xfrm>
            <a:off x="883983" y="5335740"/>
            <a:ext cx="3629734" cy="1038225"/>
          </a:xfrm>
          <a:prstGeom prst="rect">
            <a:avLst/>
          </a:prstGeom>
        </p:spPr>
        <p:txBody>
          <a:bodyPr>
            <a:noAutofit/>
          </a:bodyPr>
          <a:lstStyle>
            <a:lvl1pPr marL="0" indent="0">
              <a:lnSpc>
                <a:spcPts val="3120"/>
              </a:lnSpc>
              <a:spcBef>
                <a:spcPts val="0"/>
              </a:spcBef>
              <a:buNone/>
              <a:defRPr sz="3900" b="1" i="0">
                <a:solidFill>
                  <a:srgbClr val="2626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Blockchain for Agri Food Edu</a:t>
            </a:r>
            <a:endParaRPr lang="en-US" dirty="0"/>
          </a:p>
        </p:txBody>
      </p:sp>
    </p:spTree>
    <p:extLst>
      <p:ext uri="{BB962C8B-B14F-4D97-AF65-F5344CB8AC3E}">
        <p14:creationId xmlns:p14="http://schemas.microsoft.com/office/powerpoint/2010/main" val="424729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2643669" y="1937363"/>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3478966" y="19373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2643669" y="2649153"/>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3478966" y="264915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2643669" y="3360940"/>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3478966" y="336094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2643669" y="4072732"/>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3478966" y="4072732"/>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2643669" y="4767585"/>
            <a:ext cx="700387" cy="689518"/>
          </a:xfrm>
          <a:prstGeom prst="rect">
            <a:avLst/>
          </a:prstGeom>
          <a:noFill/>
        </p:spPr>
        <p:txBody>
          <a:bodyPr anchor="ctr">
            <a:noAutofit/>
          </a:bodyPr>
          <a:lstStyle>
            <a:lvl1pPr marL="0" indent="0" algn="ctr">
              <a:buNone/>
              <a:defRPr sz="3200" b="1"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3478966" y="4767585"/>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959545" y="5843126"/>
            <a:ext cx="5457798"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1050" b="0" i="0"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1050" b="0" i="0"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2799" y="5619"/>
            <a:ext cx="2185652" cy="6852379"/>
          </a:xfrm>
          <a:prstGeom prst="rect">
            <a:avLst/>
          </a:prstGeom>
          <a:gradFill>
            <a:gsLst>
              <a:gs pos="0">
                <a:srgbClr val="6A9D56"/>
              </a:gs>
              <a:gs pos="60540">
                <a:srgbClr val="2D8784"/>
              </a:gs>
              <a:gs pos="100000">
                <a:srgbClr val="263D9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2654199" y="734017"/>
            <a:ext cx="5041923" cy="720752"/>
          </a:xfrm>
          <a:prstGeom prst="rect">
            <a:avLst/>
          </a:prstGeom>
          <a:noFill/>
        </p:spPr>
        <p:txBody>
          <a:bodyPr anchor="ctr">
            <a:noAutofit/>
          </a:bodyPr>
          <a:lstStyle>
            <a:lvl1pPr marL="0" indent="0" algn="l">
              <a:buNone/>
              <a:defRPr sz="3600" b="1" i="0">
                <a:solidFill>
                  <a:srgbClr val="262626"/>
                </a:solidFill>
                <a:latin typeface="+mn-lt"/>
              </a:defRPr>
            </a:lvl1pPr>
          </a:lstStyle>
          <a:p>
            <a:pPr lvl="0"/>
            <a:r>
              <a:rPr lang="en-US" dirty="0"/>
              <a:t>TABLE OF CONTENTS</a:t>
            </a:r>
          </a:p>
        </p:txBody>
      </p:sp>
      <p:grpSp>
        <p:nvGrpSpPr>
          <p:cNvPr id="2" name="Group 1">
            <a:extLst>
              <a:ext uri="{FF2B5EF4-FFF2-40B4-BE49-F238E27FC236}">
                <a16:creationId xmlns:a16="http://schemas.microsoft.com/office/drawing/2014/main" id="{DD16246E-EAF0-2591-C676-C0CDCD9AA862}"/>
              </a:ext>
            </a:extLst>
          </p:cNvPr>
          <p:cNvGrpSpPr/>
          <p:nvPr userDrawn="1"/>
        </p:nvGrpSpPr>
        <p:grpSpPr>
          <a:xfrm>
            <a:off x="2600040" y="2646874"/>
            <a:ext cx="7753586" cy="2110705"/>
            <a:chOff x="1265109" y="2728756"/>
            <a:chExt cx="4752000" cy="1567084"/>
          </a:xfrm>
          <a:solidFill>
            <a:srgbClr val="6A9D56"/>
          </a:solidFill>
        </p:grpSpPr>
        <p:sp>
          <p:nvSpPr>
            <p:cNvPr id="3" name="Rectangle 2">
              <a:extLst>
                <a:ext uri="{FF2B5EF4-FFF2-40B4-BE49-F238E27FC236}">
                  <a16:creationId xmlns:a16="http://schemas.microsoft.com/office/drawing/2014/main" id="{06231B09-CEB4-43F4-B671-457B6A63A72E}"/>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10101"/>
                </a:solidFill>
                <a:latin typeface="Montserrat" panose="00000500000000000000" pitchFamily="50" charset="0"/>
              </a:endParaRPr>
            </a:p>
          </p:txBody>
        </p:sp>
        <p:sp>
          <p:nvSpPr>
            <p:cNvPr id="4" name="Rectangle 3">
              <a:extLst>
                <a:ext uri="{FF2B5EF4-FFF2-40B4-BE49-F238E27FC236}">
                  <a16:creationId xmlns:a16="http://schemas.microsoft.com/office/drawing/2014/main" id="{212B9FAD-9E74-90E4-3126-18AAD98951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10101"/>
                </a:solidFill>
                <a:latin typeface="Montserrat" panose="00000500000000000000" pitchFamily="50" charset="0"/>
              </a:endParaRPr>
            </a:p>
          </p:txBody>
        </p:sp>
        <p:sp>
          <p:nvSpPr>
            <p:cNvPr id="5" name="Rectangle 4">
              <a:extLst>
                <a:ext uri="{FF2B5EF4-FFF2-40B4-BE49-F238E27FC236}">
                  <a16:creationId xmlns:a16="http://schemas.microsoft.com/office/drawing/2014/main" id="{9FF3C6D7-7B7C-237B-8959-9D6E4B0F8599}"/>
                </a:ext>
              </a:extLst>
            </p:cNvPr>
            <p:cNvSpPr/>
            <p:nvPr userDrawn="1"/>
          </p:nvSpPr>
          <p:spPr>
            <a:xfrm>
              <a:off x="1265109" y="375211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10101"/>
                </a:solidFill>
                <a:latin typeface="Montserrat" panose="00000500000000000000" pitchFamily="50" charset="0"/>
              </a:endParaRPr>
            </a:p>
          </p:txBody>
        </p:sp>
        <p:sp>
          <p:nvSpPr>
            <p:cNvPr id="6" name="Rectangle 5">
              <a:extLst>
                <a:ext uri="{FF2B5EF4-FFF2-40B4-BE49-F238E27FC236}">
                  <a16:creationId xmlns:a16="http://schemas.microsoft.com/office/drawing/2014/main" id="{15DD351C-A634-8CC3-FDB4-B7E2F2171808}"/>
                </a:ext>
              </a:extLst>
            </p:cNvPr>
            <p:cNvSpPr/>
            <p:nvPr userDrawn="1"/>
          </p:nvSpPr>
          <p:spPr>
            <a:xfrm>
              <a:off x="1265109" y="427424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10101"/>
                </a:solidFill>
                <a:latin typeface="Montserrat" panose="00000500000000000000" pitchFamily="50" charset="0"/>
              </a:endParaRPr>
            </a:p>
          </p:txBody>
        </p:sp>
      </p:grpSp>
      <p:grpSp>
        <p:nvGrpSpPr>
          <p:cNvPr id="7" name="Group 6">
            <a:extLst>
              <a:ext uri="{FF2B5EF4-FFF2-40B4-BE49-F238E27FC236}">
                <a16:creationId xmlns:a16="http://schemas.microsoft.com/office/drawing/2014/main" id="{48CC97FC-73AC-A85F-6F4A-D922C317D56F}"/>
              </a:ext>
            </a:extLst>
          </p:cNvPr>
          <p:cNvGrpSpPr/>
          <p:nvPr userDrawn="1"/>
        </p:nvGrpSpPr>
        <p:grpSpPr>
          <a:xfrm>
            <a:off x="343586" y="4825263"/>
            <a:ext cx="1579575" cy="1540900"/>
            <a:chOff x="10968672" y="5214269"/>
            <a:chExt cx="1344930" cy="1312000"/>
          </a:xfrm>
        </p:grpSpPr>
        <p:grpSp>
          <p:nvGrpSpPr>
            <p:cNvPr id="8" name="Graphic 47">
              <a:extLst>
                <a:ext uri="{FF2B5EF4-FFF2-40B4-BE49-F238E27FC236}">
                  <a16:creationId xmlns:a16="http://schemas.microsoft.com/office/drawing/2014/main" id="{09CFD8E2-23DE-836F-0B89-B140F0732425}"/>
                </a:ext>
              </a:extLst>
            </p:cNvPr>
            <p:cNvGrpSpPr/>
            <p:nvPr/>
          </p:nvGrpSpPr>
          <p:grpSpPr>
            <a:xfrm>
              <a:off x="11799728" y="5338043"/>
              <a:ext cx="373379" cy="317050"/>
              <a:chOff x="11799728" y="5338043"/>
              <a:chExt cx="373379" cy="317050"/>
            </a:xfrm>
            <a:solidFill>
              <a:srgbClr val="FFFFFF"/>
            </a:solidFill>
          </p:grpSpPr>
          <p:sp>
            <p:nvSpPr>
              <p:cNvPr id="63" name="Freeform 62">
                <a:extLst>
                  <a:ext uri="{FF2B5EF4-FFF2-40B4-BE49-F238E27FC236}">
                    <a16:creationId xmlns:a16="http://schemas.microsoft.com/office/drawing/2014/main" id="{592324C3-CAF5-408C-43C9-D884862BE512}"/>
                  </a:ext>
                </a:extLst>
              </p:cNvPr>
              <p:cNvSpPr/>
              <p:nvPr/>
            </p:nvSpPr>
            <p:spPr>
              <a:xfrm>
                <a:off x="11896645" y="5489428"/>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9 h 165666"/>
                  <a:gd name="connsiteX4" fmla="*/ 89297 w 275748"/>
                  <a:gd name="connsiteY4" fmla="*/ 0 h 165666"/>
                  <a:gd name="connsiteX5" fmla="*/ 268367 w 275748"/>
                  <a:gd name="connsiteY5" fmla="*/ 0 h 165666"/>
                  <a:gd name="connsiteX6" fmla="*/ 275035 w 275748"/>
                  <a:gd name="connsiteY6" fmla="*/ 3809 h 165666"/>
                  <a:gd name="connsiteX7" fmla="*/ 275035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3107 w 275748"/>
                  <a:gd name="connsiteY12" fmla="*/ 14282 h 165666"/>
                  <a:gd name="connsiteX13" fmla="*/ 18812 w 275748"/>
                  <a:gd name="connsiteY13" fmla="*/ 149481 h 165666"/>
                  <a:gd name="connsiteX14" fmla="*/ 180737 w 275748"/>
                  <a:gd name="connsiteY14" fmla="*/ 149481 h 165666"/>
                  <a:gd name="connsiteX15" fmla="*/ 255032 w 275748"/>
                  <a:gd name="connsiteY15" fmla="*/ 14282 h 165666"/>
                  <a:gd name="connsiteX16" fmla="*/ 93107 w 275748"/>
                  <a:gd name="connsiteY16" fmla="*/ 1428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5" y="3809"/>
                    </a:cubicBezTo>
                    <a:cubicBezTo>
                      <a:pt x="275987" y="5713"/>
                      <a:pt x="275987" y="8569"/>
                      <a:pt x="275035" y="11425"/>
                    </a:cubicBezTo>
                    <a:lnTo>
                      <a:pt x="193120" y="161858"/>
                    </a:lnTo>
                    <a:cubicBezTo>
                      <a:pt x="192167" y="164714"/>
                      <a:pt x="189310" y="165666"/>
                      <a:pt x="186452" y="165666"/>
                    </a:cubicBezTo>
                    <a:lnTo>
                      <a:pt x="7382" y="165666"/>
                    </a:lnTo>
                    <a:cubicBezTo>
                      <a:pt x="5477" y="164714"/>
                      <a:pt x="4524" y="164714"/>
                      <a:pt x="3572" y="164714"/>
                    </a:cubicBezTo>
                    <a:close/>
                    <a:moveTo>
                      <a:pt x="93107" y="14282"/>
                    </a:moveTo>
                    <a:lnTo>
                      <a:pt x="18812" y="149481"/>
                    </a:lnTo>
                    <a:lnTo>
                      <a:pt x="180737" y="149481"/>
                    </a:lnTo>
                    <a:lnTo>
                      <a:pt x="255032" y="14282"/>
                    </a:lnTo>
                    <a:lnTo>
                      <a:pt x="93107" y="14282"/>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A9495B-CF00-4D5F-1C7F-5FC58634A1FD}"/>
                  </a:ext>
                </a:extLst>
              </p:cNvPr>
              <p:cNvSpPr/>
              <p:nvPr/>
            </p:nvSpPr>
            <p:spPr>
              <a:xfrm>
                <a:off x="11799728" y="5338995"/>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7097 h 316098"/>
                  <a:gd name="connsiteX13" fmla="*/ 103346 w 194310"/>
                  <a:gd name="connsiteY13" fmla="*/ 293248 h 316098"/>
                  <a:gd name="connsiteX14" fmla="*/ 177641 w 194310"/>
                  <a:gd name="connsiteY14" fmla="*/ 158049 h 316098"/>
                  <a:gd name="connsiteX15" fmla="*/ 90011 w 194310"/>
                  <a:gd name="connsiteY15" fmla="*/ 21898 h 316098"/>
                  <a:gd name="connsiteX16" fmla="*/ 15716 w 194310"/>
                  <a:gd name="connsiteY16" fmla="*/ 157097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7097"/>
                    </a:moveTo>
                    <a:lnTo>
                      <a:pt x="103346" y="293248"/>
                    </a:lnTo>
                    <a:lnTo>
                      <a:pt x="177641" y="158049"/>
                    </a:lnTo>
                    <a:lnTo>
                      <a:pt x="90011" y="21898"/>
                    </a:lnTo>
                    <a:lnTo>
                      <a:pt x="15716" y="157097"/>
                    </a:ln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CA80518-CBE9-E597-06FA-B069C63037A7}"/>
                  </a:ext>
                </a:extLst>
              </p:cNvPr>
              <p:cNvSpPr/>
              <p:nvPr/>
            </p:nvSpPr>
            <p:spPr>
              <a:xfrm>
                <a:off x="11881643" y="5338043"/>
                <a:ext cx="291464" cy="165666"/>
              </a:xfrm>
              <a:custGeom>
                <a:avLst/>
                <a:gdLst>
                  <a:gd name="connsiteX0" fmla="*/ 100489 w 291464"/>
                  <a:gd name="connsiteY0" fmla="*/ 164714 h 165666"/>
                  <a:gd name="connsiteX1" fmla="*/ 97631 w 291464"/>
                  <a:gd name="connsiteY1" fmla="*/ 161858 h 165666"/>
                  <a:gd name="connsiteX2" fmla="*/ 1429 w 291464"/>
                  <a:gd name="connsiteY2" fmla="*/ 11425 h 165666"/>
                  <a:gd name="connsiteX3" fmla="*/ 1429 w 291464"/>
                  <a:gd name="connsiteY3" fmla="*/ 3808 h 165666"/>
                  <a:gd name="connsiteX4" fmla="*/ 8096 w 291464"/>
                  <a:gd name="connsiteY4" fmla="*/ 0 h 165666"/>
                  <a:gd name="connsiteX5" fmla="*/ 187166 w 291464"/>
                  <a:gd name="connsiteY5" fmla="*/ 0 h 165666"/>
                  <a:gd name="connsiteX6" fmla="*/ 193834 w 291464"/>
                  <a:gd name="connsiteY6" fmla="*/ 3808 h 165666"/>
                  <a:gd name="connsiteX7" fmla="*/ 290036 w 291464"/>
                  <a:gd name="connsiteY7" fmla="*/ 154241 h 165666"/>
                  <a:gd name="connsiteX8" fmla="*/ 290036 w 291464"/>
                  <a:gd name="connsiteY8" fmla="*/ 161858 h 165666"/>
                  <a:gd name="connsiteX9" fmla="*/ 283369 w 291464"/>
                  <a:gd name="connsiteY9" fmla="*/ 165666 h 165666"/>
                  <a:gd name="connsiteX10" fmla="*/ 104299 w 291464"/>
                  <a:gd name="connsiteY10" fmla="*/ 165666 h 165666"/>
                  <a:gd name="connsiteX11" fmla="*/ 100489 w 291464"/>
                  <a:gd name="connsiteY11" fmla="*/ 164714 h 165666"/>
                  <a:gd name="connsiteX12" fmla="*/ 21431 w 291464"/>
                  <a:gd name="connsiteY12" fmla="*/ 16186 h 165666"/>
                  <a:gd name="connsiteX13" fmla="*/ 108109 w 291464"/>
                  <a:gd name="connsiteY13" fmla="*/ 151385 h 165666"/>
                  <a:gd name="connsiteX14" fmla="*/ 269081 w 291464"/>
                  <a:gd name="connsiteY14" fmla="*/ 151385 h 165666"/>
                  <a:gd name="connsiteX15" fmla="*/ 182404 w 291464"/>
                  <a:gd name="connsiteY15" fmla="*/ 16186 h 165666"/>
                  <a:gd name="connsiteX16" fmla="*/ 21431 w 291464"/>
                  <a:gd name="connsiteY16" fmla="*/ 16186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4"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2394" y="165666"/>
                      <a:pt x="101441" y="165666"/>
                      <a:pt x="100489" y="164714"/>
                    </a:cubicBezTo>
                    <a:close/>
                    <a:moveTo>
                      <a:pt x="21431" y="16186"/>
                    </a:moveTo>
                    <a:lnTo>
                      <a:pt x="108109" y="151385"/>
                    </a:lnTo>
                    <a:lnTo>
                      <a:pt x="269081" y="151385"/>
                    </a:lnTo>
                    <a:lnTo>
                      <a:pt x="182404" y="16186"/>
                    </a:lnTo>
                    <a:lnTo>
                      <a:pt x="21431" y="16186"/>
                    </a:lnTo>
                    <a:close/>
                  </a:path>
                </a:pathLst>
              </a:custGeom>
              <a:solidFill>
                <a:srgbClr val="FFFFFF"/>
              </a:solidFill>
              <a:ln w="9525" cap="flat">
                <a:noFill/>
                <a:prstDash val="solid"/>
                <a:miter/>
              </a:ln>
            </p:spPr>
            <p:txBody>
              <a:bodyPr rtlCol="0" anchor="ctr"/>
              <a:lstStyle/>
              <a:p>
                <a:endParaRPr lang="en-US"/>
              </a:p>
            </p:txBody>
          </p:sp>
        </p:grpSp>
        <p:grpSp>
          <p:nvGrpSpPr>
            <p:cNvPr id="9" name="Graphic 47">
              <a:extLst>
                <a:ext uri="{FF2B5EF4-FFF2-40B4-BE49-F238E27FC236}">
                  <a16:creationId xmlns:a16="http://schemas.microsoft.com/office/drawing/2014/main" id="{2CDD3A1D-9DA3-7643-C608-6EB47FCCF61D}"/>
                </a:ext>
              </a:extLst>
            </p:cNvPr>
            <p:cNvGrpSpPr/>
            <p:nvPr/>
          </p:nvGrpSpPr>
          <p:grpSpPr>
            <a:xfrm>
              <a:off x="11553031" y="5790293"/>
              <a:ext cx="373379" cy="316098"/>
              <a:chOff x="11553031" y="5790293"/>
              <a:chExt cx="373379" cy="316098"/>
            </a:xfrm>
            <a:solidFill>
              <a:srgbClr val="FFFFFF"/>
            </a:solidFill>
          </p:grpSpPr>
          <p:sp>
            <p:nvSpPr>
              <p:cNvPr id="58" name="Freeform 57">
                <a:extLst>
                  <a:ext uri="{FF2B5EF4-FFF2-40B4-BE49-F238E27FC236}">
                    <a16:creationId xmlns:a16="http://schemas.microsoft.com/office/drawing/2014/main" id="{F4DD0433-AD0F-BCD8-0395-14E3EBCE087D}"/>
                  </a:ext>
                </a:extLst>
              </p:cNvPr>
              <p:cNvSpPr/>
              <p:nvPr/>
            </p:nvSpPr>
            <p:spPr>
              <a:xfrm>
                <a:off x="11649948" y="5940725"/>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8 h 165666"/>
                  <a:gd name="connsiteX4" fmla="*/ 89297 w 275748"/>
                  <a:gd name="connsiteY4" fmla="*/ 0 h 165666"/>
                  <a:gd name="connsiteX5" fmla="*/ 268367 w 275748"/>
                  <a:gd name="connsiteY5" fmla="*/ 0 h 165666"/>
                  <a:gd name="connsiteX6" fmla="*/ 275034 w 275748"/>
                  <a:gd name="connsiteY6" fmla="*/ 3808 h 165666"/>
                  <a:gd name="connsiteX7" fmla="*/ 275034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4059 w 275748"/>
                  <a:gd name="connsiteY12" fmla="*/ 15234 h 165666"/>
                  <a:gd name="connsiteX13" fmla="*/ 19764 w 275748"/>
                  <a:gd name="connsiteY13" fmla="*/ 150433 h 165666"/>
                  <a:gd name="connsiteX14" fmla="*/ 181689 w 275748"/>
                  <a:gd name="connsiteY14" fmla="*/ 150433 h 165666"/>
                  <a:gd name="connsiteX15" fmla="*/ 255984 w 275748"/>
                  <a:gd name="connsiteY15" fmla="*/ 15234 h 165666"/>
                  <a:gd name="connsiteX16" fmla="*/ 94059 w 275748"/>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20" y="161858"/>
                    </a:lnTo>
                    <a:cubicBezTo>
                      <a:pt x="192167" y="164714"/>
                      <a:pt x="189309" y="165666"/>
                      <a:pt x="186452" y="165666"/>
                    </a:cubicBezTo>
                    <a:lnTo>
                      <a:pt x="7382" y="165666"/>
                    </a:lnTo>
                    <a:cubicBezTo>
                      <a:pt x="6429"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70AC0BB-0DBE-603A-695E-3EF2E0062637}"/>
                  </a:ext>
                </a:extLst>
              </p:cNvPr>
              <p:cNvSpPr/>
              <p:nvPr/>
            </p:nvSpPr>
            <p:spPr>
              <a:xfrm>
                <a:off x="11553031" y="5790293"/>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6669 w 194310"/>
                  <a:gd name="connsiteY12" fmla="*/ 158049 h 316098"/>
                  <a:gd name="connsiteX13" fmla="*/ 104299 w 194310"/>
                  <a:gd name="connsiteY13" fmla="*/ 294200 h 316098"/>
                  <a:gd name="connsiteX14" fmla="*/ 178594 w 194310"/>
                  <a:gd name="connsiteY14" fmla="*/ 159001 h 316098"/>
                  <a:gd name="connsiteX15" fmla="*/ 90964 w 194310"/>
                  <a:gd name="connsiteY15" fmla="*/ 22850 h 316098"/>
                  <a:gd name="connsiteX16" fmla="*/ 16669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0"/>
                    </a:lnTo>
                    <a:lnTo>
                      <a:pt x="16669" y="15804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5B5B243-0B02-5CF9-2579-6C0159B23572}"/>
                  </a:ext>
                </a:extLst>
              </p:cNvPr>
              <p:cNvSpPr/>
              <p:nvPr/>
            </p:nvSpPr>
            <p:spPr>
              <a:xfrm>
                <a:off x="11634946" y="5790293"/>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2394"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grpSp>
          <p:nvGrpSpPr>
            <p:cNvPr id="10" name="Graphic 47">
              <a:extLst>
                <a:ext uri="{FF2B5EF4-FFF2-40B4-BE49-F238E27FC236}">
                  <a16:creationId xmlns:a16="http://schemas.microsoft.com/office/drawing/2014/main" id="{797B3436-C911-5A7D-7B37-5D604DA7E3DB}"/>
                </a:ext>
              </a:extLst>
            </p:cNvPr>
            <p:cNvGrpSpPr/>
            <p:nvPr/>
          </p:nvGrpSpPr>
          <p:grpSpPr>
            <a:xfrm>
              <a:off x="12091193" y="5786484"/>
              <a:ext cx="221456" cy="316098"/>
              <a:chOff x="12091193" y="5786484"/>
              <a:chExt cx="221456" cy="316098"/>
            </a:xfrm>
            <a:solidFill>
              <a:srgbClr val="FFFFFF"/>
            </a:solidFill>
          </p:grpSpPr>
          <p:sp>
            <p:nvSpPr>
              <p:cNvPr id="55" name="Freeform 54">
                <a:extLst>
                  <a:ext uri="{FF2B5EF4-FFF2-40B4-BE49-F238E27FC236}">
                    <a16:creationId xmlns:a16="http://schemas.microsoft.com/office/drawing/2014/main" id="{E5F10092-DE61-C6A4-F49B-E7DE3AD4815B}"/>
                  </a:ext>
                </a:extLst>
              </p:cNvPr>
              <p:cNvSpPr/>
              <p:nvPr/>
            </p:nvSpPr>
            <p:spPr>
              <a:xfrm>
                <a:off x="12091193" y="5786484"/>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8049 h 316098"/>
                  <a:gd name="connsiteX13" fmla="*/ 103346 w 194310"/>
                  <a:gd name="connsiteY13" fmla="*/ 294200 h 316098"/>
                  <a:gd name="connsiteX14" fmla="*/ 177641 w 194310"/>
                  <a:gd name="connsiteY14" fmla="*/ 159001 h 316098"/>
                  <a:gd name="connsiteX15" fmla="*/ 90011 w 194310"/>
                  <a:gd name="connsiteY15" fmla="*/ 22850 h 316098"/>
                  <a:gd name="connsiteX16" fmla="*/ 15716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8049"/>
                    </a:moveTo>
                    <a:lnTo>
                      <a:pt x="103346" y="294200"/>
                    </a:lnTo>
                    <a:lnTo>
                      <a:pt x="177641" y="159001"/>
                    </a:lnTo>
                    <a:lnTo>
                      <a:pt x="90011" y="22850"/>
                    </a:lnTo>
                    <a:lnTo>
                      <a:pt x="15716" y="158049"/>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0B2F215-7011-EEDE-0E8E-09E2982699E9}"/>
                  </a:ext>
                </a:extLst>
              </p:cNvPr>
              <p:cNvSpPr/>
              <p:nvPr/>
            </p:nvSpPr>
            <p:spPr>
              <a:xfrm>
                <a:off x="12187158" y="5936917"/>
                <a:ext cx="125491" cy="165666"/>
              </a:xfrm>
              <a:custGeom>
                <a:avLst/>
                <a:gdLst>
                  <a:gd name="connsiteX0" fmla="*/ 125492 w 125491"/>
                  <a:gd name="connsiteY0" fmla="*/ 150433 h 165666"/>
                  <a:gd name="connsiteX1" fmla="*/ 19764 w 125491"/>
                  <a:gd name="connsiteY1" fmla="*/ 150433 h 165666"/>
                  <a:gd name="connsiteX2" fmla="*/ 94060 w 125491"/>
                  <a:gd name="connsiteY2" fmla="*/ 15234 h 165666"/>
                  <a:gd name="connsiteX3" fmla="*/ 125492 w 125491"/>
                  <a:gd name="connsiteY3" fmla="*/ 15234 h 165666"/>
                  <a:gd name="connsiteX4" fmla="*/ 125492 w 125491"/>
                  <a:gd name="connsiteY4" fmla="*/ 0 h 165666"/>
                  <a:gd name="connsiteX5" fmla="*/ 89297 w 125491"/>
                  <a:gd name="connsiteY5" fmla="*/ 0 h 165666"/>
                  <a:gd name="connsiteX6" fmla="*/ 82629 w 125491"/>
                  <a:gd name="connsiteY6" fmla="*/ 3809 h 165666"/>
                  <a:gd name="connsiteX7" fmla="*/ 714 w 125491"/>
                  <a:gd name="connsiteY7" fmla="*/ 154241 h 165666"/>
                  <a:gd name="connsiteX8" fmla="*/ 714 w 125491"/>
                  <a:gd name="connsiteY8" fmla="*/ 161858 h 165666"/>
                  <a:gd name="connsiteX9" fmla="*/ 3572 w 125491"/>
                  <a:gd name="connsiteY9" fmla="*/ 164714 h 165666"/>
                  <a:gd name="connsiteX10" fmla="*/ 7382 w 125491"/>
                  <a:gd name="connsiteY10" fmla="*/ 165666 h 165666"/>
                  <a:gd name="connsiteX11" fmla="*/ 125492 w 125491"/>
                  <a:gd name="connsiteY11" fmla="*/ 165666 h 165666"/>
                  <a:gd name="connsiteX12" fmla="*/ 125492 w 125491"/>
                  <a:gd name="connsiteY12" fmla="*/ 150433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91" h="165666">
                    <a:moveTo>
                      <a:pt x="125492" y="150433"/>
                    </a:moveTo>
                    <a:lnTo>
                      <a:pt x="19764" y="150433"/>
                    </a:lnTo>
                    <a:lnTo>
                      <a:pt x="94060" y="15234"/>
                    </a:lnTo>
                    <a:lnTo>
                      <a:pt x="125492" y="15234"/>
                    </a:lnTo>
                    <a:lnTo>
                      <a:pt x="125492" y="0"/>
                    </a:lnTo>
                    <a:lnTo>
                      <a:pt x="89297" y="0"/>
                    </a:lnTo>
                    <a:cubicBezTo>
                      <a:pt x="86439" y="0"/>
                      <a:pt x="83582" y="1904"/>
                      <a:pt x="82629" y="3809"/>
                    </a:cubicBezTo>
                    <a:lnTo>
                      <a:pt x="714" y="154241"/>
                    </a:lnTo>
                    <a:cubicBezTo>
                      <a:pt x="-238" y="156145"/>
                      <a:pt x="-238" y="159002"/>
                      <a:pt x="714" y="161858"/>
                    </a:cubicBezTo>
                    <a:cubicBezTo>
                      <a:pt x="1667" y="162810"/>
                      <a:pt x="2620" y="163762"/>
                      <a:pt x="3572" y="164714"/>
                    </a:cubicBezTo>
                    <a:cubicBezTo>
                      <a:pt x="4524" y="165666"/>
                      <a:pt x="5477" y="165666"/>
                      <a:pt x="7382" y="165666"/>
                    </a:cubicBezTo>
                    <a:lnTo>
                      <a:pt x="125492" y="165666"/>
                    </a:lnTo>
                    <a:lnTo>
                      <a:pt x="125492" y="150433"/>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49F9D11-A495-1075-FF08-60D468CBF4F8}"/>
                  </a:ext>
                </a:extLst>
              </p:cNvPr>
              <p:cNvSpPr/>
              <p:nvPr/>
            </p:nvSpPr>
            <p:spPr>
              <a:xfrm>
                <a:off x="12172870" y="5786484"/>
                <a:ext cx="139779" cy="165666"/>
              </a:xfrm>
              <a:custGeom>
                <a:avLst/>
                <a:gdLst>
                  <a:gd name="connsiteX0" fmla="*/ 139779 w 139779"/>
                  <a:gd name="connsiteY0" fmla="*/ 150432 h 165666"/>
                  <a:gd name="connsiteX1" fmla="*/ 107395 w 139779"/>
                  <a:gd name="connsiteY1" fmla="*/ 150432 h 165666"/>
                  <a:gd name="connsiteX2" fmla="*/ 20717 w 139779"/>
                  <a:gd name="connsiteY2" fmla="*/ 15234 h 165666"/>
                  <a:gd name="connsiteX3" fmla="*/ 139779 w 139779"/>
                  <a:gd name="connsiteY3" fmla="*/ 15234 h 165666"/>
                  <a:gd name="connsiteX4" fmla="*/ 139779 w 139779"/>
                  <a:gd name="connsiteY4" fmla="*/ 0 h 165666"/>
                  <a:gd name="connsiteX5" fmla="*/ 7382 w 139779"/>
                  <a:gd name="connsiteY5" fmla="*/ 0 h 165666"/>
                  <a:gd name="connsiteX6" fmla="*/ 714 w 139779"/>
                  <a:gd name="connsiteY6" fmla="*/ 3808 h 165666"/>
                  <a:gd name="connsiteX7" fmla="*/ 714 w 139779"/>
                  <a:gd name="connsiteY7" fmla="*/ 11425 h 165666"/>
                  <a:gd name="connsiteX8" fmla="*/ 96917 w 139779"/>
                  <a:gd name="connsiteY8" fmla="*/ 161858 h 165666"/>
                  <a:gd name="connsiteX9" fmla="*/ 99774 w 139779"/>
                  <a:gd name="connsiteY9" fmla="*/ 164714 h 165666"/>
                  <a:gd name="connsiteX10" fmla="*/ 103585 w 139779"/>
                  <a:gd name="connsiteY10" fmla="*/ 165666 h 165666"/>
                  <a:gd name="connsiteX11" fmla="*/ 139779 w 139779"/>
                  <a:gd name="connsiteY11" fmla="*/ 165666 h 165666"/>
                  <a:gd name="connsiteX12" fmla="*/ 139779 w 139779"/>
                  <a:gd name="connsiteY12" fmla="*/ 15043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79" h="165666">
                    <a:moveTo>
                      <a:pt x="139779" y="150432"/>
                    </a:moveTo>
                    <a:lnTo>
                      <a:pt x="107395" y="150432"/>
                    </a:lnTo>
                    <a:lnTo>
                      <a:pt x="20717" y="15234"/>
                    </a:lnTo>
                    <a:lnTo>
                      <a:pt x="139779" y="15234"/>
                    </a:lnTo>
                    <a:lnTo>
                      <a:pt x="139779" y="0"/>
                    </a:lnTo>
                    <a:lnTo>
                      <a:pt x="7382" y="0"/>
                    </a:lnTo>
                    <a:cubicBezTo>
                      <a:pt x="4524" y="0"/>
                      <a:pt x="1667" y="1904"/>
                      <a:pt x="714" y="3808"/>
                    </a:cubicBezTo>
                    <a:cubicBezTo>
                      <a:pt x="-238" y="6665"/>
                      <a:pt x="-238" y="9521"/>
                      <a:pt x="714" y="11425"/>
                    </a:cubicBezTo>
                    <a:lnTo>
                      <a:pt x="96917" y="161858"/>
                    </a:lnTo>
                    <a:cubicBezTo>
                      <a:pt x="97870" y="162810"/>
                      <a:pt x="98822" y="163762"/>
                      <a:pt x="99774" y="164714"/>
                    </a:cubicBezTo>
                    <a:cubicBezTo>
                      <a:pt x="100727" y="165666"/>
                      <a:pt x="101679" y="165666"/>
                      <a:pt x="103585" y="165666"/>
                    </a:cubicBezTo>
                    <a:lnTo>
                      <a:pt x="139779" y="165666"/>
                    </a:lnTo>
                    <a:lnTo>
                      <a:pt x="139779" y="150432"/>
                    </a:lnTo>
                    <a:close/>
                  </a:path>
                </a:pathLst>
              </a:custGeom>
              <a:solidFill>
                <a:srgbClr val="FFFFFF"/>
              </a:solidFill>
              <a:ln w="9525" cap="flat">
                <a:noFill/>
                <a:prstDash val="solid"/>
                <a:miter/>
              </a:ln>
            </p:spPr>
            <p:txBody>
              <a:bodyPr rtlCol="0" anchor="ctr"/>
              <a:lstStyle/>
              <a:p>
                <a:endParaRPr lang="en-US"/>
              </a:p>
            </p:txBody>
          </p:sp>
        </p:grpSp>
        <p:grpSp>
          <p:nvGrpSpPr>
            <p:cNvPr id="11" name="Graphic 47">
              <a:extLst>
                <a:ext uri="{FF2B5EF4-FFF2-40B4-BE49-F238E27FC236}">
                  <a16:creationId xmlns:a16="http://schemas.microsoft.com/office/drawing/2014/main" id="{4AC094B9-66D3-3E96-986E-CE62FE5BEADB}"/>
                </a:ext>
              </a:extLst>
            </p:cNvPr>
            <p:cNvGrpSpPr/>
            <p:nvPr/>
          </p:nvGrpSpPr>
          <p:grpSpPr>
            <a:xfrm>
              <a:off x="11846163" y="6237782"/>
              <a:ext cx="371713" cy="288487"/>
              <a:chOff x="11846163" y="6237782"/>
              <a:chExt cx="371713" cy="288487"/>
            </a:xfrm>
            <a:solidFill>
              <a:srgbClr val="FFFFFF"/>
            </a:solidFill>
          </p:grpSpPr>
          <p:sp>
            <p:nvSpPr>
              <p:cNvPr id="52" name="Freeform 51">
                <a:extLst>
                  <a:ext uri="{FF2B5EF4-FFF2-40B4-BE49-F238E27FC236}">
                    <a16:creationId xmlns:a16="http://schemas.microsoft.com/office/drawing/2014/main" id="{6138926A-5A7F-71FC-9CB6-142E34C07C15}"/>
                  </a:ext>
                </a:extLst>
              </p:cNvPr>
              <p:cNvSpPr/>
              <p:nvPr/>
            </p:nvSpPr>
            <p:spPr>
              <a:xfrm>
                <a:off x="11846163" y="6238734"/>
                <a:ext cx="192881" cy="287535"/>
              </a:xfrm>
              <a:custGeom>
                <a:avLst/>
                <a:gdLst>
                  <a:gd name="connsiteX0" fmla="*/ 79772 w 192881"/>
                  <a:gd name="connsiteY0" fmla="*/ 286583 h 287535"/>
                  <a:gd name="connsiteX1" fmla="*/ 97869 w 192881"/>
                  <a:gd name="connsiteY1" fmla="*/ 286583 h 287535"/>
                  <a:gd name="connsiteX2" fmla="*/ 15002 w 192881"/>
                  <a:gd name="connsiteY2" fmla="*/ 157097 h 287535"/>
                  <a:gd name="connsiteX3" fmla="*/ 89297 w 192881"/>
                  <a:gd name="connsiteY3" fmla="*/ 21898 h 287535"/>
                  <a:gd name="connsiteX4" fmla="*/ 176927 w 192881"/>
                  <a:gd name="connsiteY4" fmla="*/ 158049 h 287535"/>
                  <a:gd name="connsiteX5" fmla="*/ 106442 w 192881"/>
                  <a:gd name="connsiteY5" fmla="*/ 287536 h 287535"/>
                  <a:gd name="connsiteX6" fmla="*/ 123587 w 192881"/>
                  <a:gd name="connsiteY6" fmla="*/ 287536 h 287535"/>
                  <a:gd name="connsiteX7" fmla="*/ 192167 w 192881"/>
                  <a:gd name="connsiteY7" fmla="*/ 161858 h 287535"/>
                  <a:gd name="connsiteX8" fmla="*/ 192167 w 192881"/>
                  <a:gd name="connsiteY8" fmla="*/ 154241 h 287535"/>
                  <a:gd name="connsiteX9" fmla="*/ 95964 w 192881"/>
                  <a:gd name="connsiteY9" fmla="*/ 3808 h 287535"/>
                  <a:gd name="connsiteX10" fmla="*/ 89297 w 192881"/>
                  <a:gd name="connsiteY10" fmla="*/ 0 h 287535"/>
                  <a:gd name="connsiteX11" fmla="*/ 82629 w 192881"/>
                  <a:gd name="connsiteY11" fmla="*/ 3808 h 287535"/>
                  <a:gd name="connsiteX12" fmla="*/ 714 w 192881"/>
                  <a:gd name="connsiteY12" fmla="*/ 154241 h 287535"/>
                  <a:gd name="connsiteX13" fmla="*/ 714 w 192881"/>
                  <a:gd name="connsiteY13" fmla="*/ 161858 h 287535"/>
                  <a:gd name="connsiteX14" fmla="*/ 79772 w 192881"/>
                  <a:gd name="connsiteY14" fmla="*/ 286583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287535">
                    <a:moveTo>
                      <a:pt x="79772" y="286583"/>
                    </a:moveTo>
                    <a:lnTo>
                      <a:pt x="97869" y="286583"/>
                    </a:lnTo>
                    <a:lnTo>
                      <a:pt x="15002" y="157097"/>
                    </a:lnTo>
                    <a:lnTo>
                      <a:pt x="89297" y="21898"/>
                    </a:lnTo>
                    <a:lnTo>
                      <a:pt x="176927" y="158049"/>
                    </a:lnTo>
                    <a:lnTo>
                      <a:pt x="106442" y="287536"/>
                    </a:lnTo>
                    <a:lnTo>
                      <a:pt x="123587" y="287536"/>
                    </a:lnTo>
                    <a:lnTo>
                      <a:pt x="192167" y="161858"/>
                    </a:lnTo>
                    <a:cubicBezTo>
                      <a:pt x="193119" y="159001"/>
                      <a:pt x="193119" y="156145"/>
                      <a:pt x="192167" y="154241"/>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79772" y="286583"/>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EAD3D86-263F-5161-820E-A73992C3EB30}"/>
                  </a:ext>
                </a:extLst>
              </p:cNvPr>
              <p:cNvSpPr/>
              <p:nvPr/>
            </p:nvSpPr>
            <p:spPr>
              <a:xfrm>
                <a:off x="11951652" y="6388214"/>
                <a:ext cx="265509" cy="137103"/>
              </a:xfrm>
              <a:custGeom>
                <a:avLst/>
                <a:gdLst>
                  <a:gd name="connsiteX0" fmla="*/ 17145 w 265509"/>
                  <a:gd name="connsiteY0" fmla="*/ 137103 h 137103"/>
                  <a:gd name="connsiteX1" fmla="*/ 83820 w 265509"/>
                  <a:gd name="connsiteY1" fmla="*/ 15234 h 137103"/>
                  <a:gd name="connsiteX2" fmla="*/ 245745 w 265509"/>
                  <a:gd name="connsiteY2" fmla="*/ 15234 h 137103"/>
                  <a:gd name="connsiteX3" fmla="*/ 179070 w 265509"/>
                  <a:gd name="connsiteY3" fmla="*/ 137103 h 137103"/>
                  <a:gd name="connsiteX4" fmla="*/ 196215 w 265509"/>
                  <a:gd name="connsiteY4" fmla="*/ 137103 h 137103"/>
                  <a:gd name="connsiteX5" fmla="*/ 264795 w 265509"/>
                  <a:gd name="connsiteY5" fmla="*/ 11425 h 137103"/>
                  <a:gd name="connsiteX6" fmla="*/ 264795 w 265509"/>
                  <a:gd name="connsiteY6" fmla="*/ 3808 h 137103"/>
                  <a:gd name="connsiteX7" fmla="*/ 258128 w 265509"/>
                  <a:gd name="connsiteY7" fmla="*/ 0 h 137103"/>
                  <a:gd name="connsiteX8" fmla="*/ 79057 w 265509"/>
                  <a:gd name="connsiteY8" fmla="*/ 0 h 137103"/>
                  <a:gd name="connsiteX9" fmla="*/ 72390 w 265509"/>
                  <a:gd name="connsiteY9" fmla="*/ 3808 h 137103"/>
                  <a:gd name="connsiteX10" fmla="*/ 0 w 265509"/>
                  <a:gd name="connsiteY10" fmla="*/ 137103 h 137103"/>
                  <a:gd name="connsiteX11" fmla="*/ 17145 w 265509"/>
                  <a:gd name="connsiteY11" fmla="*/ 137103 h 1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509" h="137103">
                    <a:moveTo>
                      <a:pt x="17145" y="137103"/>
                    </a:moveTo>
                    <a:lnTo>
                      <a:pt x="83820" y="15234"/>
                    </a:lnTo>
                    <a:lnTo>
                      <a:pt x="245745" y="15234"/>
                    </a:lnTo>
                    <a:lnTo>
                      <a:pt x="179070" y="137103"/>
                    </a:lnTo>
                    <a:lnTo>
                      <a:pt x="196215" y="137103"/>
                    </a:lnTo>
                    <a:lnTo>
                      <a:pt x="264795" y="11425"/>
                    </a:lnTo>
                    <a:cubicBezTo>
                      <a:pt x="265747" y="9521"/>
                      <a:pt x="265747" y="6665"/>
                      <a:pt x="264795" y="3808"/>
                    </a:cubicBezTo>
                    <a:cubicBezTo>
                      <a:pt x="263842" y="1904"/>
                      <a:pt x="260985" y="0"/>
                      <a:pt x="258128" y="0"/>
                    </a:cubicBezTo>
                    <a:lnTo>
                      <a:pt x="79057" y="0"/>
                    </a:lnTo>
                    <a:cubicBezTo>
                      <a:pt x="76200" y="0"/>
                      <a:pt x="73342" y="1904"/>
                      <a:pt x="72390" y="3808"/>
                    </a:cubicBezTo>
                    <a:lnTo>
                      <a:pt x="0" y="137103"/>
                    </a:lnTo>
                    <a:lnTo>
                      <a:pt x="17145" y="137103"/>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4868319B-7472-F938-3FD1-BB755B209283}"/>
                  </a:ext>
                </a:extLst>
              </p:cNvPr>
              <p:cNvSpPr/>
              <p:nvPr/>
            </p:nvSpPr>
            <p:spPr>
              <a:xfrm>
                <a:off x="11926411" y="6237782"/>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B618F388-C3D0-A248-42C3-783DEC937ABF}"/>
                </a:ext>
              </a:extLst>
            </p:cNvPr>
            <p:cNvSpPr/>
            <p:nvPr/>
          </p:nvSpPr>
          <p:spPr>
            <a:xfrm>
              <a:off x="12064047" y="6116118"/>
              <a:ext cx="122667" cy="209052"/>
            </a:xfrm>
            <a:custGeom>
              <a:avLst/>
              <a:gdLst>
                <a:gd name="connsiteX0" fmla="*/ 118110 w 122667"/>
                <a:gd name="connsiteY0" fmla="*/ 747 h 209052"/>
                <a:gd name="connsiteX1" fmla="*/ 121920 w 122667"/>
                <a:gd name="connsiteY1" fmla="*/ 12172 h 209052"/>
                <a:gd name="connsiteX2" fmla="*/ 16193 w 122667"/>
                <a:gd name="connsiteY2" fmla="*/ 204497 h 209052"/>
                <a:gd name="connsiteX3" fmla="*/ 4763 w 122667"/>
                <a:gd name="connsiteY3" fmla="*/ 208306 h 209052"/>
                <a:gd name="connsiteX4" fmla="*/ 4763 w 122667"/>
                <a:gd name="connsiteY4" fmla="*/ 208306 h 209052"/>
                <a:gd name="connsiteX5" fmla="*/ 0 w 122667"/>
                <a:gd name="connsiteY5" fmla="*/ 200689 h 209052"/>
                <a:gd name="connsiteX6" fmla="*/ 953 w 122667"/>
                <a:gd name="connsiteY6" fmla="*/ 196880 h 209052"/>
                <a:gd name="connsiteX7" fmla="*/ 106680 w 122667"/>
                <a:gd name="connsiteY7" fmla="*/ 4555 h 209052"/>
                <a:gd name="connsiteX8" fmla="*/ 118110 w 122667"/>
                <a:gd name="connsiteY8" fmla="*/ 747 h 209052"/>
                <a:gd name="connsiteX9" fmla="*/ 118110 w 122667"/>
                <a:gd name="connsiteY9" fmla="*/ 747 h 20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052">
                  <a:moveTo>
                    <a:pt x="118110" y="747"/>
                  </a:moveTo>
                  <a:cubicBezTo>
                    <a:pt x="121920" y="2651"/>
                    <a:pt x="123825" y="8364"/>
                    <a:pt x="121920" y="12172"/>
                  </a:cubicBezTo>
                  <a:lnTo>
                    <a:pt x="16193" y="204497"/>
                  </a:lnTo>
                  <a:cubicBezTo>
                    <a:pt x="14288" y="208306"/>
                    <a:pt x="8572" y="210210"/>
                    <a:pt x="4763" y="208306"/>
                  </a:cubicBezTo>
                  <a:cubicBezTo>
                    <a:pt x="4763" y="208306"/>
                    <a:pt x="4763" y="208306"/>
                    <a:pt x="4763" y="208306"/>
                  </a:cubicBezTo>
                  <a:cubicBezTo>
                    <a:pt x="1905" y="206402"/>
                    <a:pt x="0" y="204497"/>
                    <a:pt x="0" y="200689"/>
                  </a:cubicBezTo>
                  <a:cubicBezTo>
                    <a:pt x="0" y="199737"/>
                    <a:pt x="0" y="197833"/>
                    <a:pt x="953" y="196880"/>
                  </a:cubicBezTo>
                  <a:lnTo>
                    <a:pt x="106680" y="4555"/>
                  </a:lnTo>
                  <a:cubicBezTo>
                    <a:pt x="108585" y="747"/>
                    <a:pt x="113347" y="-1157"/>
                    <a:pt x="118110" y="747"/>
                  </a:cubicBezTo>
                  <a:cubicBezTo>
                    <a:pt x="118110" y="747"/>
                    <a:pt x="118110" y="747"/>
                    <a:pt x="118110" y="747"/>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BF685FE-FFF5-399A-E6AA-F2989C5075F7}"/>
                </a:ext>
              </a:extLst>
            </p:cNvPr>
            <p:cNvSpPr/>
            <p:nvPr/>
          </p:nvSpPr>
          <p:spPr>
            <a:xfrm>
              <a:off x="11770677" y="5674698"/>
              <a:ext cx="122667" cy="209647"/>
            </a:xfrm>
            <a:custGeom>
              <a:avLst/>
              <a:gdLst>
                <a:gd name="connsiteX0" fmla="*/ 118110 w 122667"/>
                <a:gd name="connsiteY0" fmla="*/ 1342 h 209647"/>
                <a:gd name="connsiteX1" fmla="*/ 121920 w 122667"/>
                <a:gd name="connsiteY1" fmla="*/ 12767 h 209647"/>
                <a:gd name="connsiteX2" fmla="*/ 16192 w 122667"/>
                <a:gd name="connsiteY2" fmla="*/ 205092 h 209647"/>
                <a:gd name="connsiteX3" fmla="*/ 4763 w 122667"/>
                <a:gd name="connsiteY3" fmla="*/ 208901 h 209647"/>
                <a:gd name="connsiteX4" fmla="*/ 4763 w 122667"/>
                <a:gd name="connsiteY4" fmla="*/ 208901 h 209647"/>
                <a:gd name="connsiteX5" fmla="*/ 0 w 122667"/>
                <a:gd name="connsiteY5" fmla="*/ 201284 h 209647"/>
                <a:gd name="connsiteX6" fmla="*/ 953 w 122667"/>
                <a:gd name="connsiteY6" fmla="*/ 197476 h 209647"/>
                <a:gd name="connsiteX7" fmla="*/ 106680 w 122667"/>
                <a:gd name="connsiteY7" fmla="*/ 5150 h 209647"/>
                <a:gd name="connsiteX8" fmla="*/ 118110 w 122667"/>
                <a:gd name="connsiteY8" fmla="*/ 1342 h 209647"/>
                <a:gd name="connsiteX9" fmla="*/ 118110 w 122667"/>
                <a:gd name="connsiteY9" fmla="*/ 1342 h 20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647">
                  <a:moveTo>
                    <a:pt x="118110" y="1342"/>
                  </a:moveTo>
                  <a:cubicBezTo>
                    <a:pt x="121920" y="3246"/>
                    <a:pt x="123825" y="8959"/>
                    <a:pt x="121920" y="12767"/>
                  </a:cubicBezTo>
                  <a:lnTo>
                    <a:pt x="16192" y="205092"/>
                  </a:lnTo>
                  <a:cubicBezTo>
                    <a:pt x="14288" y="208901"/>
                    <a:pt x="8572"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8585" y="390"/>
                    <a:pt x="113347" y="-1514"/>
                    <a:pt x="118110" y="1342"/>
                  </a:cubicBezTo>
                  <a:cubicBezTo>
                    <a:pt x="118110" y="1342"/>
                    <a:pt x="118110" y="1342"/>
                    <a:pt x="118110" y="1342"/>
                  </a:cubicBezTo>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FD24180-F1A1-83A4-2F20-8064AD6E7330}"/>
                </a:ext>
              </a:extLst>
            </p:cNvPr>
            <p:cNvSpPr/>
            <p:nvPr/>
          </p:nvSpPr>
          <p:spPr>
            <a:xfrm>
              <a:off x="12188825" y="5489428"/>
              <a:ext cx="124777" cy="19994"/>
            </a:xfrm>
            <a:custGeom>
              <a:avLst/>
              <a:gdLst>
                <a:gd name="connsiteX0" fmla="*/ 123825 w 124777"/>
                <a:gd name="connsiteY0" fmla="*/ 0 h 19994"/>
                <a:gd name="connsiteX1" fmla="*/ 8572 w 124777"/>
                <a:gd name="connsiteY1" fmla="*/ 2856 h 19994"/>
                <a:gd name="connsiteX2" fmla="*/ 0 w 124777"/>
                <a:gd name="connsiteY2" fmla="*/ 11425 h 19994"/>
                <a:gd name="connsiteX3" fmla="*/ 4763 w 124777"/>
                <a:gd name="connsiteY3" fmla="*/ 19042 h 19994"/>
                <a:gd name="connsiteX4" fmla="*/ 8572 w 124777"/>
                <a:gd name="connsiteY4" fmla="*/ 19994 h 19994"/>
                <a:gd name="connsiteX5" fmla="*/ 124778 w 124777"/>
                <a:gd name="connsiteY5" fmla="*/ 17138 h 19994"/>
                <a:gd name="connsiteX6" fmla="*/ 124778 w 124777"/>
                <a:gd name="connsiteY6" fmla="*/ 0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660163-5EC6-ADF7-98DE-D4C1DDDFDBD4}"/>
                </a:ext>
              </a:extLst>
            </p:cNvPr>
            <p:cNvSpPr/>
            <p:nvPr/>
          </p:nvSpPr>
          <p:spPr>
            <a:xfrm>
              <a:off x="12258357" y="6392023"/>
              <a:ext cx="54292" cy="18090"/>
            </a:xfrm>
            <a:custGeom>
              <a:avLst/>
              <a:gdLst>
                <a:gd name="connsiteX0" fmla="*/ 54293 w 54292"/>
                <a:gd name="connsiteY0" fmla="*/ 0 h 18090"/>
                <a:gd name="connsiteX1" fmla="*/ 8573 w 54292"/>
                <a:gd name="connsiteY1" fmla="*/ 952 h 18090"/>
                <a:gd name="connsiteX2" fmla="*/ 0 w 54292"/>
                <a:gd name="connsiteY2" fmla="*/ 9521 h 18090"/>
                <a:gd name="connsiteX3" fmla="*/ 4763 w 54292"/>
                <a:gd name="connsiteY3" fmla="*/ 17138 h 18090"/>
                <a:gd name="connsiteX4" fmla="*/ 8573 w 54292"/>
                <a:gd name="connsiteY4" fmla="*/ 18090 h 18090"/>
                <a:gd name="connsiteX5" fmla="*/ 54293 w 54292"/>
                <a:gd name="connsiteY5" fmla="*/ 17138 h 18090"/>
                <a:gd name="connsiteX6" fmla="*/ 54293 w 54292"/>
                <a:gd name="connsiteY6" fmla="*/ 0 h 1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90">
                  <a:moveTo>
                    <a:pt x="54293" y="0"/>
                  </a:moveTo>
                  <a:lnTo>
                    <a:pt x="8573" y="952"/>
                  </a:lnTo>
                  <a:cubicBezTo>
                    <a:pt x="3810" y="952"/>
                    <a:pt x="0" y="4761"/>
                    <a:pt x="0" y="9521"/>
                  </a:cubicBezTo>
                  <a:cubicBezTo>
                    <a:pt x="0" y="12377"/>
                    <a:pt x="1905" y="15234"/>
                    <a:pt x="4763" y="17138"/>
                  </a:cubicBezTo>
                  <a:cubicBezTo>
                    <a:pt x="5715" y="18090"/>
                    <a:pt x="7620" y="18090"/>
                    <a:pt x="8573" y="18090"/>
                  </a:cubicBezTo>
                  <a:lnTo>
                    <a:pt x="54293" y="17138"/>
                  </a:lnTo>
                  <a:lnTo>
                    <a:pt x="54293" y="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CE33C3-2134-BC79-1F10-EFF3B6E7B737}"/>
                </a:ext>
              </a:extLst>
            </p:cNvPr>
            <p:cNvSpPr/>
            <p:nvPr/>
          </p:nvSpPr>
          <p:spPr>
            <a:xfrm>
              <a:off x="11787399" y="6011419"/>
              <a:ext cx="132291" cy="204940"/>
            </a:xfrm>
            <a:custGeom>
              <a:avLst/>
              <a:gdLst>
                <a:gd name="connsiteX0" fmla="*/ 12806 w 132291"/>
                <a:gd name="connsiteY0" fmla="*/ 714 h 204940"/>
                <a:gd name="connsiteX1" fmla="*/ 15663 w 132291"/>
                <a:gd name="connsiteY1" fmla="*/ 3570 h 204940"/>
                <a:gd name="connsiteX2" fmla="*/ 130916 w 132291"/>
                <a:gd name="connsiteY2" fmla="*/ 191135 h 204940"/>
                <a:gd name="connsiteX3" fmla="*/ 128058 w 132291"/>
                <a:gd name="connsiteY3" fmla="*/ 203512 h 204940"/>
                <a:gd name="connsiteX4" fmla="*/ 119486 w 132291"/>
                <a:gd name="connsiteY4" fmla="*/ 203512 h 204940"/>
                <a:gd name="connsiteX5" fmla="*/ 116628 w 132291"/>
                <a:gd name="connsiteY5" fmla="*/ 200656 h 204940"/>
                <a:gd name="connsiteX6" fmla="*/ 1376 w 132291"/>
                <a:gd name="connsiteY6" fmla="*/ 13092 h 204940"/>
                <a:gd name="connsiteX7" fmla="*/ 4233 w 132291"/>
                <a:gd name="connsiteY7" fmla="*/ 714 h 204940"/>
                <a:gd name="connsiteX8" fmla="*/ 12806 w 132291"/>
                <a:gd name="connsiteY8" fmla="*/ 714 h 2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4940">
                  <a:moveTo>
                    <a:pt x="12806" y="714"/>
                  </a:moveTo>
                  <a:cubicBezTo>
                    <a:pt x="13758" y="1666"/>
                    <a:pt x="14711" y="2618"/>
                    <a:pt x="15663" y="3570"/>
                  </a:cubicBezTo>
                  <a:lnTo>
                    <a:pt x="130916" y="191135"/>
                  </a:lnTo>
                  <a:cubicBezTo>
                    <a:pt x="133773" y="194943"/>
                    <a:pt x="131868" y="200656"/>
                    <a:pt x="128058" y="203512"/>
                  </a:cubicBezTo>
                  <a:cubicBezTo>
                    <a:pt x="125201" y="205417"/>
                    <a:pt x="122343" y="205417"/>
                    <a:pt x="119486" y="203512"/>
                  </a:cubicBezTo>
                  <a:cubicBezTo>
                    <a:pt x="118533" y="202560"/>
                    <a:pt x="117581" y="201608"/>
                    <a:pt x="116628" y="200656"/>
                  </a:cubicBezTo>
                  <a:lnTo>
                    <a:pt x="1376" y="13092"/>
                  </a:lnTo>
                  <a:cubicBezTo>
                    <a:pt x="-1482" y="9283"/>
                    <a:pt x="423" y="3570"/>
                    <a:pt x="4233" y="714"/>
                  </a:cubicBezTo>
                  <a:cubicBezTo>
                    <a:pt x="7091" y="-238"/>
                    <a:pt x="9948" y="-238"/>
                    <a:pt x="12806" y="714"/>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AE2F0A1-440E-2E86-AEF9-208F6480AD69}"/>
                </a:ext>
              </a:extLst>
            </p:cNvPr>
            <p:cNvSpPr/>
            <p:nvPr/>
          </p:nvSpPr>
          <p:spPr>
            <a:xfrm>
              <a:off x="12031239" y="5564168"/>
              <a:ext cx="132291" cy="205654"/>
            </a:xfrm>
            <a:custGeom>
              <a:avLst/>
              <a:gdLst>
                <a:gd name="connsiteX0" fmla="*/ 12806 w 132291"/>
                <a:gd name="connsiteY0" fmla="*/ 1428 h 205654"/>
                <a:gd name="connsiteX1" fmla="*/ 15663 w 132291"/>
                <a:gd name="connsiteY1" fmla="*/ 4284 h 205654"/>
                <a:gd name="connsiteX2" fmla="*/ 130916 w 132291"/>
                <a:gd name="connsiteY2" fmla="*/ 191849 h 205654"/>
                <a:gd name="connsiteX3" fmla="*/ 128058 w 132291"/>
                <a:gd name="connsiteY3" fmla="*/ 204226 h 205654"/>
                <a:gd name="connsiteX4" fmla="*/ 119486 w 132291"/>
                <a:gd name="connsiteY4" fmla="*/ 204226 h 205654"/>
                <a:gd name="connsiteX5" fmla="*/ 116628 w 132291"/>
                <a:gd name="connsiteY5" fmla="*/ 201370 h 205654"/>
                <a:gd name="connsiteX6" fmla="*/ 1376 w 132291"/>
                <a:gd name="connsiteY6" fmla="*/ 13806 h 205654"/>
                <a:gd name="connsiteX7" fmla="*/ 4233 w 132291"/>
                <a:gd name="connsiteY7" fmla="*/ 1428 h 205654"/>
                <a:gd name="connsiteX8" fmla="*/ 12806 w 132291"/>
                <a:gd name="connsiteY8" fmla="*/ 1428 h 20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5654">
                  <a:moveTo>
                    <a:pt x="12806" y="1428"/>
                  </a:moveTo>
                  <a:cubicBezTo>
                    <a:pt x="13758" y="2380"/>
                    <a:pt x="14711" y="3332"/>
                    <a:pt x="15663" y="4284"/>
                  </a:cubicBezTo>
                  <a:lnTo>
                    <a:pt x="130916" y="191849"/>
                  </a:lnTo>
                  <a:cubicBezTo>
                    <a:pt x="133773" y="195658"/>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9948" y="-476"/>
                    <a:pt x="12806" y="1428"/>
                  </a:cubicBezTo>
                </a:path>
              </a:pathLst>
            </a:custGeom>
            <a:solidFill>
              <a:srgbClr val="FFFFFF"/>
            </a:solidFill>
            <a:ln w="9525" cap="flat">
              <a:noFill/>
              <a:prstDash val="solid"/>
              <a:miter/>
            </a:ln>
          </p:spPr>
          <p:txBody>
            <a:bodyPr rtlCol="0" anchor="ctr"/>
            <a:lstStyle/>
            <a:p>
              <a:endParaRPr lang="en-US"/>
            </a:p>
          </p:txBody>
        </p:sp>
        <p:grpSp>
          <p:nvGrpSpPr>
            <p:cNvPr id="18" name="Graphic 47">
              <a:extLst>
                <a:ext uri="{FF2B5EF4-FFF2-40B4-BE49-F238E27FC236}">
                  <a16:creationId xmlns:a16="http://schemas.microsoft.com/office/drawing/2014/main" id="{2585782C-9F55-7B39-41AF-2BD78FC82D01}"/>
                </a:ext>
              </a:extLst>
            </p:cNvPr>
            <p:cNvGrpSpPr/>
            <p:nvPr/>
          </p:nvGrpSpPr>
          <p:grpSpPr>
            <a:xfrm>
              <a:off x="10968672" y="5214269"/>
              <a:ext cx="912495" cy="1194891"/>
              <a:chOff x="10968672" y="5214269"/>
              <a:chExt cx="912495" cy="1194891"/>
            </a:xfrm>
            <a:solidFill>
              <a:srgbClr val="FFFFFF"/>
            </a:solidFill>
          </p:grpSpPr>
          <p:grpSp>
            <p:nvGrpSpPr>
              <p:cNvPr id="20" name="Graphic 47">
                <a:extLst>
                  <a:ext uri="{FF2B5EF4-FFF2-40B4-BE49-F238E27FC236}">
                    <a16:creationId xmlns:a16="http://schemas.microsoft.com/office/drawing/2014/main" id="{8E140808-1446-31F1-C015-7B3EA9C0AD52}"/>
                  </a:ext>
                </a:extLst>
              </p:cNvPr>
              <p:cNvGrpSpPr/>
              <p:nvPr/>
            </p:nvGrpSpPr>
            <p:grpSpPr>
              <a:xfrm>
                <a:off x="10968672" y="5789340"/>
                <a:ext cx="751522" cy="619820"/>
                <a:chOff x="10968672" y="5789340"/>
                <a:chExt cx="751522" cy="619820"/>
              </a:xfrm>
              <a:solidFill>
                <a:srgbClr val="FFFFFF"/>
              </a:solidFill>
            </p:grpSpPr>
            <p:sp>
              <p:nvSpPr>
                <p:cNvPr id="40" name="Freeform 39">
                  <a:extLst>
                    <a:ext uri="{FF2B5EF4-FFF2-40B4-BE49-F238E27FC236}">
                      <a16:creationId xmlns:a16="http://schemas.microsoft.com/office/drawing/2014/main" id="{BEAD21C3-8BC4-BE46-D595-F2109170F680}"/>
                    </a:ext>
                  </a:extLst>
                </p:cNvPr>
                <p:cNvSpPr/>
                <p:nvPr/>
              </p:nvSpPr>
              <p:spPr>
                <a:xfrm>
                  <a:off x="10968672" y="5794101"/>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3 w 202882"/>
                    <a:gd name="connsiteY6" fmla="*/ 185660 h 185660"/>
                    <a:gd name="connsiteX7" fmla="*/ 140970 w 202882"/>
                    <a:gd name="connsiteY7" fmla="*/ 185660 h 185660"/>
                    <a:gd name="connsiteX8" fmla="*/ 132397 w 202882"/>
                    <a:gd name="connsiteY8" fmla="*/ 157097 h 185660"/>
                    <a:gd name="connsiteX9" fmla="*/ 118110 w 202882"/>
                    <a:gd name="connsiteY9" fmla="*/ 113301 h 185660"/>
                    <a:gd name="connsiteX10" fmla="*/ 100965 w 202882"/>
                    <a:gd name="connsiteY10" fmla="*/ 61887 h 185660"/>
                    <a:gd name="connsiteX11" fmla="*/ 83820 w 202882"/>
                    <a:gd name="connsiteY11" fmla="*/ 113301 h 185660"/>
                    <a:gd name="connsiteX12" fmla="*/ 118110 w 202882"/>
                    <a:gd name="connsiteY12" fmla="*/ 113301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3" y="185660"/>
                      </a:lnTo>
                      <a:lnTo>
                        <a:pt x="140970" y="185660"/>
                      </a:lnTo>
                      <a:lnTo>
                        <a:pt x="132397" y="157097"/>
                      </a:lnTo>
                      <a:close/>
                      <a:moveTo>
                        <a:pt x="118110" y="113301"/>
                      </a:moveTo>
                      <a:lnTo>
                        <a:pt x="100965" y="61887"/>
                      </a:lnTo>
                      <a:lnTo>
                        <a:pt x="83820" y="113301"/>
                      </a:lnTo>
                      <a:lnTo>
                        <a:pt x="118110" y="113301"/>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70E5EE4-04AF-4297-4688-6C9FF82794A7}"/>
                    </a:ext>
                  </a:extLst>
                </p:cNvPr>
                <p:cNvSpPr/>
                <p:nvPr/>
              </p:nvSpPr>
              <p:spPr>
                <a:xfrm>
                  <a:off x="11180127" y="5789340"/>
                  <a:ext cx="181927" cy="190420"/>
                </a:xfrm>
                <a:custGeom>
                  <a:avLst/>
                  <a:gdLst>
                    <a:gd name="connsiteX0" fmla="*/ 119063 w 181927"/>
                    <a:gd name="connsiteY0" fmla="*/ 67599 h 190420"/>
                    <a:gd name="connsiteX1" fmla="*/ 109538 w 181927"/>
                    <a:gd name="connsiteY1" fmla="*/ 59031 h 190420"/>
                    <a:gd name="connsiteX2" fmla="*/ 94297 w 181927"/>
                    <a:gd name="connsiteY2" fmla="*/ 56174 h 190420"/>
                    <a:gd name="connsiteX3" fmla="*/ 68580 w 181927"/>
                    <a:gd name="connsiteY3" fmla="*/ 66647 h 190420"/>
                    <a:gd name="connsiteX4" fmla="*/ 59055 w 181927"/>
                    <a:gd name="connsiteY4" fmla="*/ 96163 h 190420"/>
                    <a:gd name="connsiteX5" fmla="*/ 69532 w 181927"/>
                    <a:gd name="connsiteY5" fmla="*/ 128534 h 190420"/>
                    <a:gd name="connsiteX6" fmla="*/ 100965 w 181927"/>
                    <a:gd name="connsiteY6" fmla="*/ 139007 h 190420"/>
                    <a:gd name="connsiteX7" fmla="*/ 133350 w 181927"/>
                    <a:gd name="connsiteY7" fmla="*/ 122822 h 190420"/>
                    <a:gd name="connsiteX8" fmla="*/ 86678 w 181927"/>
                    <a:gd name="connsiteY8" fmla="*/ 122822 h 190420"/>
                    <a:gd name="connsiteX9" fmla="*/ 86678 w 181927"/>
                    <a:gd name="connsiteY9" fmla="*/ 81881 h 190420"/>
                    <a:gd name="connsiteX10" fmla="*/ 181928 w 181927"/>
                    <a:gd name="connsiteY10" fmla="*/ 81881 h 190420"/>
                    <a:gd name="connsiteX11" fmla="*/ 181928 w 181927"/>
                    <a:gd name="connsiteY11" fmla="*/ 139960 h 190420"/>
                    <a:gd name="connsiteX12" fmla="*/ 148590 w 181927"/>
                    <a:gd name="connsiteY12" fmla="*/ 175187 h 190420"/>
                    <a:gd name="connsiteX13" fmla="*/ 94297 w 181927"/>
                    <a:gd name="connsiteY13" fmla="*/ 190421 h 190420"/>
                    <a:gd name="connsiteX14" fmla="*/ 43815 w 181927"/>
                    <a:gd name="connsiteY14" fmla="*/ 178044 h 190420"/>
                    <a:gd name="connsiteX15" fmla="*/ 11430 w 181927"/>
                    <a:gd name="connsiteY15" fmla="*/ 144720 h 190420"/>
                    <a:gd name="connsiteX16" fmla="*/ 0 w 181927"/>
                    <a:gd name="connsiteY16" fmla="*/ 95210 h 190420"/>
                    <a:gd name="connsiteX17" fmla="*/ 11430 w 181927"/>
                    <a:gd name="connsiteY17" fmla="*/ 45701 h 190420"/>
                    <a:gd name="connsiteX18" fmla="*/ 43815 w 181927"/>
                    <a:gd name="connsiteY18" fmla="*/ 12377 h 190420"/>
                    <a:gd name="connsiteX19" fmla="*/ 93345 w 181927"/>
                    <a:gd name="connsiteY19" fmla="*/ 0 h 190420"/>
                    <a:gd name="connsiteX20" fmla="*/ 152400 w 181927"/>
                    <a:gd name="connsiteY20" fmla="*/ 17138 h 190420"/>
                    <a:gd name="connsiteX21" fmla="*/ 180022 w 181927"/>
                    <a:gd name="connsiteY21" fmla="*/ 64743 h 190420"/>
                    <a:gd name="connsiteX22" fmla="*/ 119063 w 181927"/>
                    <a:gd name="connsiteY22" fmla="*/ 64743 h 19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0420">
                      <a:moveTo>
                        <a:pt x="119063" y="67599"/>
                      </a:moveTo>
                      <a:cubicBezTo>
                        <a:pt x="117157" y="63791"/>
                        <a:pt x="113347" y="60935"/>
                        <a:pt x="109538" y="59031"/>
                      </a:cubicBezTo>
                      <a:cubicBezTo>
                        <a:pt x="105728" y="57126"/>
                        <a:pt x="100013" y="56174"/>
                        <a:pt x="94297" y="56174"/>
                      </a:cubicBezTo>
                      <a:cubicBezTo>
                        <a:pt x="82867" y="56174"/>
                        <a:pt x="74295" y="59983"/>
                        <a:pt x="68580" y="66647"/>
                      </a:cubicBezTo>
                      <a:cubicBezTo>
                        <a:pt x="62865" y="74264"/>
                        <a:pt x="59055" y="83785"/>
                        <a:pt x="59055" y="96163"/>
                      </a:cubicBezTo>
                      <a:cubicBezTo>
                        <a:pt x="59055" y="110444"/>
                        <a:pt x="62865" y="121869"/>
                        <a:pt x="69532" y="128534"/>
                      </a:cubicBezTo>
                      <a:cubicBezTo>
                        <a:pt x="76200" y="136151"/>
                        <a:pt x="86678" y="139007"/>
                        <a:pt x="100965" y="139007"/>
                      </a:cubicBezTo>
                      <a:cubicBezTo>
                        <a:pt x="114300" y="139007"/>
                        <a:pt x="125730" y="133295"/>
                        <a:pt x="133350" y="122822"/>
                      </a:cubicBezTo>
                      <a:lnTo>
                        <a:pt x="86678" y="122822"/>
                      </a:lnTo>
                      <a:lnTo>
                        <a:pt x="86678" y="81881"/>
                      </a:lnTo>
                      <a:lnTo>
                        <a:pt x="181928" y="81881"/>
                      </a:lnTo>
                      <a:lnTo>
                        <a:pt x="181928" y="139960"/>
                      </a:lnTo>
                      <a:cubicBezTo>
                        <a:pt x="174307" y="154241"/>
                        <a:pt x="162878" y="165666"/>
                        <a:pt x="148590" y="175187"/>
                      </a:cubicBezTo>
                      <a:cubicBezTo>
                        <a:pt x="134303" y="184708"/>
                        <a:pt x="116205" y="190421"/>
                        <a:pt x="94297" y="190421"/>
                      </a:cubicBezTo>
                      <a:cubicBezTo>
                        <a:pt x="75247" y="190421"/>
                        <a:pt x="58103" y="186613"/>
                        <a:pt x="43815" y="178044"/>
                      </a:cubicBezTo>
                      <a:cubicBezTo>
                        <a:pt x="29528" y="170427"/>
                        <a:pt x="19050" y="159002"/>
                        <a:pt x="11430" y="144720"/>
                      </a:cubicBezTo>
                      <a:cubicBezTo>
                        <a:pt x="3810" y="130438"/>
                        <a:pt x="0" y="114253"/>
                        <a:pt x="0" y="95210"/>
                      </a:cubicBezTo>
                      <a:cubicBezTo>
                        <a:pt x="0" y="77121"/>
                        <a:pt x="3810" y="60935"/>
                        <a:pt x="11430" y="45701"/>
                      </a:cubicBezTo>
                      <a:cubicBezTo>
                        <a:pt x="19050" y="31419"/>
                        <a:pt x="29528" y="19994"/>
                        <a:pt x="43815" y="12377"/>
                      </a:cubicBezTo>
                      <a:cubicBezTo>
                        <a:pt x="58103" y="4761"/>
                        <a:pt x="74295" y="0"/>
                        <a:pt x="93345" y="0"/>
                      </a:cubicBezTo>
                      <a:cubicBezTo>
                        <a:pt x="118110" y="0"/>
                        <a:pt x="137160" y="5713"/>
                        <a:pt x="152400" y="17138"/>
                      </a:cubicBezTo>
                      <a:cubicBezTo>
                        <a:pt x="167640" y="28563"/>
                        <a:pt x="177165" y="44749"/>
                        <a:pt x="180022" y="64743"/>
                      </a:cubicBezTo>
                      <a:lnTo>
                        <a:pt x="119063" y="64743"/>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168C947-0CA4-9344-00C6-C7EF65AA301E}"/>
                    </a:ext>
                  </a:extLst>
                </p:cNvPr>
                <p:cNvSpPr/>
                <p:nvPr/>
              </p:nvSpPr>
              <p:spPr>
                <a:xfrm>
                  <a:off x="11383009" y="5793149"/>
                  <a:ext cx="157162" cy="186612"/>
                </a:xfrm>
                <a:custGeom>
                  <a:avLst/>
                  <a:gdLst>
                    <a:gd name="connsiteX0" fmla="*/ 93345 w 157162"/>
                    <a:gd name="connsiteY0" fmla="*/ 185660 h 186612"/>
                    <a:gd name="connsiteX1" fmla="*/ 58103 w 157162"/>
                    <a:gd name="connsiteY1" fmla="*/ 119013 h 186612"/>
                    <a:gd name="connsiteX2" fmla="*/ 58103 w 157162"/>
                    <a:gd name="connsiteY2" fmla="*/ 119013 h 186612"/>
                    <a:gd name="connsiteX3" fmla="*/ 58103 w 157162"/>
                    <a:gd name="connsiteY3" fmla="*/ 185660 h 186612"/>
                    <a:gd name="connsiteX4" fmla="*/ 0 w 157162"/>
                    <a:gd name="connsiteY4" fmla="*/ 185660 h 186612"/>
                    <a:gd name="connsiteX5" fmla="*/ 0 w 157162"/>
                    <a:gd name="connsiteY5" fmla="*/ 0 h 186612"/>
                    <a:gd name="connsiteX6" fmla="*/ 86678 w 157162"/>
                    <a:gd name="connsiteY6" fmla="*/ 0 h 186612"/>
                    <a:gd name="connsiteX7" fmla="*/ 125730 w 157162"/>
                    <a:gd name="connsiteY7" fmla="*/ 7617 h 186612"/>
                    <a:gd name="connsiteX8" fmla="*/ 149543 w 157162"/>
                    <a:gd name="connsiteY8" fmla="*/ 29515 h 186612"/>
                    <a:gd name="connsiteX9" fmla="*/ 157163 w 157162"/>
                    <a:gd name="connsiteY9" fmla="*/ 60935 h 186612"/>
                    <a:gd name="connsiteX10" fmla="*/ 146685 w 157162"/>
                    <a:gd name="connsiteY10" fmla="*/ 94258 h 186612"/>
                    <a:gd name="connsiteX11" fmla="*/ 117158 w 157162"/>
                    <a:gd name="connsiteY11" fmla="*/ 115205 h 186612"/>
                    <a:gd name="connsiteX12" fmla="*/ 157163 w 157162"/>
                    <a:gd name="connsiteY12" fmla="*/ 186612 h 186612"/>
                    <a:gd name="connsiteX13" fmla="*/ 93345 w 157162"/>
                    <a:gd name="connsiteY13" fmla="*/ 186612 h 186612"/>
                    <a:gd name="connsiteX14" fmla="*/ 58103 w 157162"/>
                    <a:gd name="connsiteY14" fmla="*/ 79977 h 186612"/>
                    <a:gd name="connsiteX15" fmla="*/ 80963 w 157162"/>
                    <a:gd name="connsiteY15" fmla="*/ 79977 h 186612"/>
                    <a:gd name="connsiteX16" fmla="*/ 93345 w 157162"/>
                    <a:gd name="connsiteY16" fmla="*/ 76168 h 186612"/>
                    <a:gd name="connsiteX17" fmla="*/ 97155 w 157162"/>
                    <a:gd name="connsiteY17" fmla="*/ 63791 h 186612"/>
                    <a:gd name="connsiteX18" fmla="*/ 92393 w 157162"/>
                    <a:gd name="connsiteY18" fmla="*/ 52366 h 186612"/>
                    <a:gd name="connsiteX19" fmla="*/ 80010 w 157162"/>
                    <a:gd name="connsiteY19" fmla="*/ 48557 h 186612"/>
                    <a:gd name="connsiteX20" fmla="*/ 57150 w 157162"/>
                    <a:gd name="connsiteY20" fmla="*/ 48557 h 186612"/>
                    <a:gd name="connsiteX21" fmla="*/ 57150 w 157162"/>
                    <a:gd name="connsiteY21" fmla="*/ 79977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62" h="186612">
                      <a:moveTo>
                        <a:pt x="93345" y="185660"/>
                      </a:moveTo>
                      <a:lnTo>
                        <a:pt x="58103" y="119013"/>
                      </a:lnTo>
                      <a:lnTo>
                        <a:pt x="58103" y="119013"/>
                      </a:lnTo>
                      <a:lnTo>
                        <a:pt x="58103" y="185660"/>
                      </a:lnTo>
                      <a:lnTo>
                        <a:pt x="0" y="185660"/>
                      </a:lnTo>
                      <a:lnTo>
                        <a:pt x="0" y="0"/>
                      </a:lnTo>
                      <a:lnTo>
                        <a:pt x="86678" y="0"/>
                      </a:lnTo>
                      <a:cubicBezTo>
                        <a:pt x="101918" y="0"/>
                        <a:pt x="114300" y="2856"/>
                        <a:pt x="125730" y="7617"/>
                      </a:cubicBezTo>
                      <a:cubicBezTo>
                        <a:pt x="136208" y="13329"/>
                        <a:pt x="144780" y="19994"/>
                        <a:pt x="149543" y="29515"/>
                      </a:cubicBezTo>
                      <a:cubicBezTo>
                        <a:pt x="154305" y="39036"/>
                        <a:pt x="157163" y="49509"/>
                        <a:pt x="157163" y="60935"/>
                      </a:cubicBezTo>
                      <a:cubicBezTo>
                        <a:pt x="157163" y="73312"/>
                        <a:pt x="153353" y="84737"/>
                        <a:pt x="146685" y="94258"/>
                      </a:cubicBezTo>
                      <a:cubicBezTo>
                        <a:pt x="140018" y="103779"/>
                        <a:pt x="129540" y="110444"/>
                        <a:pt x="117158" y="115205"/>
                      </a:cubicBezTo>
                      <a:lnTo>
                        <a:pt x="157163" y="186612"/>
                      </a:lnTo>
                      <a:lnTo>
                        <a:pt x="93345" y="186612"/>
                      </a:lnTo>
                      <a:close/>
                      <a:moveTo>
                        <a:pt x="58103" y="79977"/>
                      </a:moveTo>
                      <a:lnTo>
                        <a:pt x="80963" y="79977"/>
                      </a:lnTo>
                      <a:cubicBezTo>
                        <a:pt x="86678" y="79977"/>
                        <a:pt x="90488" y="79025"/>
                        <a:pt x="93345" y="76168"/>
                      </a:cubicBezTo>
                      <a:cubicBezTo>
                        <a:pt x="96203" y="73312"/>
                        <a:pt x="97155" y="69504"/>
                        <a:pt x="97155" y="63791"/>
                      </a:cubicBezTo>
                      <a:cubicBezTo>
                        <a:pt x="97155" y="59030"/>
                        <a:pt x="95250" y="55222"/>
                        <a:pt x="92393" y="52366"/>
                      </a:cubicBezTo>
                      <a:cubicBezTo>
                        <a:pt x="89535" y="49509"/>
                        <a:pt x="85725" y="48557"/>
                        <a:pt x="80010" y="48557"/>
                      </a:cubicBezTo>
                      <a:lnTo>
                        <a:pt x="57150" y="48557"/>
                      </a:lnTo>
                      <a:lnTo>
                        <a:pt x="57150" y="7997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CEC47CF-D0C2-E545-02C1-D4B14D597574}"/>
                    </a:ext>
                  </a:extLst>
                </p:cNvPr>
                <p:cNvSpPr/>
                <p:nvPr/>
              </p:nvSpPr>
              <p:spPr>
                <a:xfrm>
                  <a:off x="11558269" y="5793149"/>
                  <a:ext cx="58102" cy="185660"/>
                </a:xfrm>
                <a:custGeom>
                  <a:avLst/>
                  <a:gdLst>
                    <a:gd name="connsiteX0" fmla="*/ 58103 w 58102"/>
                    <a:gd name="connsiteY0" fmla="*/ 0 h 185660"/>
                    <a:gd name="connsiteX1" fmla="*/ 58103 w 58102"/>
                    <a:gd name="connsiteY1" fmla="*/ 185660 h 185660"/>
                    <a:gd name="connsiteX2" fmla="*/ 0 w 58102"/>
                    <a:gd name="connsiteY2" fmla="*/ 185660 h 185660"/>
                    <a:gd name="connsiteX3" fmla="*/ 0 w 58102"/>
                    <a:gd name="connsiteY3" fmla="*/ 0 h 185660"/>
                    <a:gd name="connsiteX4" fmla="*/ 58103 w 58102"/>
                    <a:gd name="connsiteY4" fmla="*/ 0 h 18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5660">
                      <a:moveTo>
                        <a:pt x="58103" y="0"/>
                      </a:moveTo>
                      <a:lnTo>
                        <a:pt x="58103" y="185660"/>
                      </a:lnTo>
                      <a:lnTo>
                        <a:pt x="0" y="185660"/>
                      </a:lnTo>
                      <a:lnTo>
                        <a:pt x="0" y="0"/>
                      </a:lnTo>
                      <a:lnTo>
                        <a:pt x="58103" y="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0338FF7-C1D4-75A8-7AB3-3DBFAD76DFDC}"/>
                    </a:ext>
                  </a:extLst>
                </p:cNvPr>
                <p:cNvSpPr/>
                <p:nvPr/>
              </p:nvSpPr>
              <p:spPr>
                <a:xfrm>
                  <a:off x="10982007" y="6007373"/>
                  <a:ext cx="131445" cy="186612"/>
                </a:xfrm>
                <a:custGeom>
                  <a:avLst/>
                  <a:gdLst>
                    <a:gd name="connsiteX0" fmla="*/ 131445 w 131445"/>
                    <a:gd name="connsiteY0" fmla="*/ 0 h 186612"/>
                    <a:gd name="connsiteX1" fmla="*/ 131445 w 131445"/>
                    <a:gd name="connsiteY1" fmla="*/ 46653 h 186612"/>
                    <a:gd name="connsiteX2" fmla="*/ 58103 w 131445"/>
                    <a:gd name="connsiteY2" fmla="*/ 46653 h 186612"/>
                    <a:gd name="connsiteX3" fmla="*/ 58103 w 131445"/>
                    <a:gd name="connsiteY3" fmla="*/ 72360 h 186612"/>
                    <a:gd name="connsiteX4" fmla="*/ 110490 w 131445"/>
                    <a:gd name="connsiteY4" fmla="*/ 72360 h 186612"/>
                    <a:gd name="connsiteX5" fmla="*/ 110490 w 131445"/>
                    <a:gd name="connsiteY5" fmla="*/ 116157 h 186612"/>
                    <a:gd name="connsiteX6" fmla="*/ 58103 w 131445"/>
                    <a:gd name="connsiteY6" fmla="*/ 116157 h 186612"/>
                    <a:gd name="connsiteX7" fmla="*/ 58103 w 131445"/>
                    <a:gd name="connsiteY7" fmla="*/ 186612 h 186612"/>
                    <a:gd name="connsiteX8" fmla="*/ 0 w 131445"/>
                    <a:gd name="connsiteY8" fmla="*/ 186612 h 186612"/>
                    <a:gd name="connsiteX9" fmla="*/ 0 w 131445"/>
                    <a:gd name="connsiteY9" fmla="*/ 952 h 186612"/>
                    <a:gd name="connsiteX10" fmla="*/ 131445 w 131445"/>
                    <a:gd name="connsiteY10"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 h="186612">
                      <a:moveTo>
                        <a:pt x="131445" y="0"/>
                      </a:moveTo>
                      <a:lnTo>
                        <a:pt x="131445" y="46653"/>
                      </a:lnTo>
                      <a:lnTo>
                        <a:pt x="58103" y="46653"/>
                      </a:lnTo>
                      <a:lnTo>
                        <a:pt x="58103" y="72360"/>
                      </a:lnTo>
                      <a:lnTo>
                        <a:pt x="110490" y="72360"/>
                      </a:lnTo>
                      <a:lnTo>
                        <a:pt x="110490" y="116157"/>
                      </a:lnTo>
                      <a:lnTo>
                        <a:pt x="58103" y="116157"/>
                      </a:lnTo>
                      <a:lnTo>
                        <a:pt x="58103" y="186612"/>
                      </a:lnTo>
                      <a:lnTo>
                        <a:pt x="0" y="186612"/>
                      </a:lnTo>
                      <a:lnTo>
                        <a:pt x="0" y="952"/>
                      </a:lnTo>
                      <a:lnTo>
                        <a:pt x="131445" y="952"/>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E0A9A1-8C8A-2871-FDA4-02D5DFFEA45A}"/>
                    </a:ext>
                  </a:extLst>
                </p:cNvPr>
                <p:cNvSpPr/>
                <p:nvPr/>
              </p:nvSpPr>
              <p:spPr>
                <a:xfrm>
                  <a:off x="11126787" y="6002612"/>
                  <a:ext cx="191452" cy="192325"/>
                </a:xfrm>
                <a:custGeom>
                  <a:avLst/>
                  <a:gdLst>
                    <a:gd name="connsiteX0" fmla="*/ 48578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8" y="12377"/>
                      </a:cubicBezTo>
                      <a:cubicBezTo>
                        <a:pt x="62865" y="3808"/>
                        <a:pt x="79057" y="0"/>
                        <a:pt x="97155" y="0"/>
                      </a:cubicBezTo>
                      <a:cubicBezTo>
                        <a:pt x="115253" y="0"/>
                        <a:pt x="130493" y="3808"/>
                        <a:pt x="144780" y="12377"/>
                      </a:cubicBezTo>
                      <a:cubicBezTo>
                        <a:pt x="159068" y="20946"/>
                        <a:pt x="170497" y="31419"/>
                        <a:pt x="179070" y="46653"/>
                      </a:cubicBezTo>
                      <a:cubicBezTo>
                        <a:pt x="187643" y="60935"/>
                        <a:pt x="191453" y="77120"/>
                        <a:pt x="191453" y="96162"/>
                      </a:cubicBezTo>
                      <a:cubicBezTo>
                        <a:pt x="191453" y="114253"/>
                        <a:pt x="187643" y="130438"/>
                        <a:pt x="179070" y="145672"/>
                      </a:cubicBezTo>
                      <a:cubicBezTo>
                        <a:pt x="170497" y="159954"/>
                        <a:pt x="159068" y="171379"/>
                        <a:pt x="144780" y="179948"/>
                      </a:cubicBezTo>
                      <a:cubicBezTo>
                        <a:pt x="130493" y="188517"/>
                        <a:pt x="114300" y="192325"/>
                        <a:pt x="97155" y="192325"/>
                      </a:cubicBezTo>
                      <a:cubicBezTo>
                        <a:pt x="79057" y="192325"/>
                        <a:pt x="62865" y="188517"/>
                        <a:pt x="48578" y="179948"/>
                      </a:cubicBezTo>
                      <a:close/>
                      <a:moveTo>
                        <a:pt x="123825" y="126630"/>
                      </a:moveTo>
                      <a:cubicBezTo>
                        <a:pt x="130493" y="119013"/>
                        <a:pt x="133350" y="109492"/>
                        <a:pt x="133350" y="96162"/>
                      </a:cubicBezTo>
                      <a:cubicBezTo>
                        <a:pt x="133350" y="83785"/>
                        <a:pt x="130493" y="73312"/>
                        <a:pt x="123825" y="65695"/>
                      </a:cubicBezTo>
                      <a:cubicBezTo>
                        <a:pt x="117157" y="58078"/>
                        <a:pt x="108585" y="54270"/>
                        <a:pt x="97155" y="54270"/>
                      </a:cubicBezTo>
                      <a:cubicBezTo>
                        <a:pt x="85725" y="54270"/>
                        <a:pt x="76200" y="58078"/>
                        <a:pt x="70485" y="65695"/>
                      </a:cubicBezTo>
                      <a:cubicBezTo>
                        <a:pt x="63818" y="73312"/>
                        <a:pt x="60960" y="82833"/>
                        <a:pt x="60960" y="96162"/>
                      </a:cubicBezTo>
                      <a:cubicBezTo>
                        <a:pt x="60960" y="108540"/>
                        <a:pt x="63818" y="119013"/>
                        <a:pt x="70485" y="126630"/>
                      </a:cubicBezTo>
                      <a:cubicBezTo>
                        <a:pt x="77153"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C0CCB59-3B0E-45E9-56DB-7C5E8914BE94}"/>
                    </a:ext>
                  </a:extLst>
                </p:cNvPr>
                <p:cNvSpPr/>
                <p:nvPr/>
              </p:nvSpPr>
              <p:spPr>
                <a:xfrm>
                  <a:off x="11333480" y="6002612"/>
                  <a:ext cx="191452" cy="192325"/>
                </a:xfrm>
                <a:custGeom>
                  <a:avLst/>
                  <a:gdLst>
                    <a:gd name="connsiteX0" fmla="*/ 48577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7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2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7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7"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7" y="12377"/>
                      </a:cubicBezTo>
                      <a:cubicBezTo>
                        <a:pt x="62865" y="3808"/>
                        <a:pt x="79057" y="0"/>
                        <a:pt x="97155" y="0"/>
                      </a:cubicBezTo>
                      <a:cubicBezTo>
                        <a:pt x="115252" y="0"/>
                        <a:pt x="130492" y="3808"/>
                        <a:pt x="144780" y="12377"/>
                      </a:cubicBezTo>
                      <a:cubicBezTo>
                        <a:pt x="159067" y="20946"/>
                        <a:pt x="170497" y="31419"/>
                        <a:pt x="179070" y="46653"/>
                      </a:cubicBezTo>
                      <a:cubicBezTo>
                        <a:pt x="187642" y="60935"/>
                        <a:pt x="191452" y="77120"/>
                        <a:pt x="191452" y="96162"/>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2"/>
                      </a:cubicBezTo>
                      <a:cubicBezTo>
                        <a:pt x="133350" y="83785"/>
                        <a:pt x="130492" y="73312"/>
                        <a:pt x="123825" y="65695"/>
                      </a:cubicBezTo>
                      <a:cubicBezTo>
                        <a:pt x="117157" y="58078"/>
                        <a:pt x="108585" y="54270"/>
                        <a:pt x="97155" y="54270"/>
                      </a:cubicBezTo>
                      <a:cubicBezTo>
                        <a:pt x="85725" y="54270"/>
                        <a:pt x="76200" y="58078"/>
                        <a:pt x="70485" y="65695"/>
                      </a:cubicBezTo>
                      <a:cubicBezTo>
                        <a:pt x="63817" y="73312"/>
                        <a:pt x="60960" y="82833"/>
                        <a:pt x="60960" y="96162"/>
                      </a:cubicBezTo>
                      <a:cubicBezTo>
                        <a:pt x="60960" y="108540"/>
                        <a:pt x="63817" y="119013"/>
                        <a:pt x="70485" y="126630"/>
                      </a:cubicBezTo>
                      <a:cubicBezTo>
                        <a:pt x="77152"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AB0CA80-C455-C88C-2BDA-9E56210086E2}"/>
                    </a:ext>
                  </a:extLst>
                </p:cNvPr>
                <p:cNvSpPr/>
                <p:nvPr/>
              </p:nvSpPr>
              <p:spPr>
                <a:xfrm>
                  <a:off x="11546840" y="6006420"/>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1390"/>
                        <a:pt x="103822" y="123774"/>
                      </a:cubicBez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419C48B-881A-AAF3-7CA9-1E7C93779D7A}"/>
                    </a:ext>
                  </a:extLst>
                </p:cNvPr>
                <p:cNvSpPr/>
                <p:nvPr/>
              </p:nvSpPr>
              <p:spPr>
                <a:xfrm>
                  <a:off x="10982007" y="6221596"/>
                  <a:ext cx="123825" cy="185660"/>
                </a:xfrm>
                <a:custGeom>
                  <a:avLst/>
                  <a:gdLst>
                    <a:gd name="connsiteX0" fmla="*/ 58103 w 123825"/>
                    <a:gd name="connsiteY0" fmla="*/ 45701 h 185660"/>
                    <a:gd name="connsiteX1" fmla="*/ 58103 w 123825"/>
                    <a:gd name="connsiteY1" fmla="*/ 68552 h 185660"/>
                    <a:gd name="connsiteX2" fmla="*/ 116205 w 123825"/>
                    <a:gd name="connsiteY2" fmla="*/ 68552 h 185660"/>
                    <a:gd name="connsiteX3" fmla="*/ 116205 w 123825"/>
                    <a:gd name="connsiteY3" fmla="*/ 112348 h 185660"/>
                    <a:gd name="connsiteX4" fmla="*/ 58103 w 123825"/>
                    <a:gd name="connsiteY4" fmla="*/ 112348 h 185660"/>
                    <a:gd name="connsiteX5" fmla="*/ 58103 w 123825"/>
                    <a:gd name="connsiteY5" fmla="*/ 139007 h 185660"/>
                    <a:gd name="connsiteX6" fmla="*/ 123825 w 123825"/>
                    <a:gd name="connsiteY6" fmla="*/ 139007 h 185660"/>
                    <a:gd name="connsiteX7" fmla="*/ 123825 w 123825"/>
                    <a:gd name="connsiteY7" fmla="*/ 185660 h 185660"/>
                    <a:gd name="connsiteX8" fmla="*/ 0 w 123825"/>
                    <a:gd name="connsiteY8" fmla="*/ 185660 h 185660"/>
                    <a:gd name="connsiteX9" fmla="*/ 0 w 123825"/>
                    <a:gd name="connsiteY9" fmla="*/ 0 h 185660"/>
                    <a:gd name="connsiteX10" fmla="*/ 123825 w 123825"/>
                    <a:gd name="connsiteY10" fmla="*/ 0 h 185660"/>
                    <a:gd name="connsiteX11" fmla="*/ 123825 w 123825"/>
                    <a:gd name="connsiteY11" fmla="*/ 46653 h 185660"/>
                    <a:gd name="connsiteX12" fmla="*/ 58103 w 123825"/>
                    <a:gd name="connsiteY12" fmla="*/ 46653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185660">
                      <a:moveTo>
                        <a:pt x="58103" y="45701"/>
                      </a:moveTo>
                      <a:lnTo>
                        <a:pt x="58103" y="68552"/>
                      </a:lnTo>
                      <a:lnTo>
                        <a:pt x="116205" y="68552"/>
                      </a:lnTo>
                      <a:lnTo>
                        <a:pt x="116205" y="112348"/>
                      </a:lnTo>
                      <a:lnTo>
                        <a:pt x="58103" y="112348"/>
                      </a:lnTo>
                      <a:lnTo>
                        <a:pt x="58103" y="139007"/>
                      </a:lnTo>
                      <a:lnTo>
                        <a:pt x="123825" y="139007"/>
                      </a:lnTo>
                      <a:lnTo>
                        <a:pt x="123825" y="185660"/>
                      </a:lnTo>
                      <a:lnTo>
                        <a:pt x="0" y="185660"/>
                      </a:lnTo>
                      <a:lnTo>
                        <a:pt x="0" y="0"/>
                      </a:lnTo>
                      <a:lnTo>
                        <a:pt x="123825" y="0"/>
                      </a:lnTo>
                      <a:lnTo>
                        <a:pt x="123825" y="46653"/>
                      </a:lnTo>
                      <a:lnTo>
                        <a:pt x="58103" y="46653"/>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D5EA02B-9366-1E93-D02C-B3C662D761C5}"/>
                    </a:ext>
                  </a:extLst>
                </p:cNvPr>
                <p:cNvSpPr/>
                <p:nvPr/>
              </p:nvSpPr>
              <p:spPr>
                <a:xfrm>
                  <a:off x="11127740" y="6220644"/>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0"/>
                        <a:pt x="114300" y="3809"/>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0438"/>
                        <a:pt x="103822" y="123774"/>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E3410C5-4BF1-EC31-0C04-13FACDFC8217}"/>
                    </a:ext>
                  </a:extLst>
                </p:cNvPr>
                <p:cNvSpPr/>
                <p:nvPr/>
              </p:nvSpPr>
              <p:spPr>
                <a:xfrm>
                  <a:off x="11321097" y="6220644"/>
                  <a:ext cx="165734" cy="188516"/>
                </a:xfrm>
                <a:custGeom>
                  <a:avLst/>
                  <a:gdLst>
                    <a:gd name="connsiteX0" fmla="*/ 59055 w 165734"/>
                    <a:gd name="connsiteY0" fmla="*/ 0 h 188516"/>
                    <a:gd name="connsiteX1" fmla="*/ 59055 w 165734"/>
                    <a:gd name="connsiteY1" fmla="*/ 104732 h 188516"/>
                    <a:gd name="connsiteX2" fmla="*/ 64770 w 165734"/>
                    <a:gd name="connsiteY2" fmla="*/ 124726 h 188516"/>
                    <a:gd name="connsiteX3" fmla="*/ 82868 w 165734"/>
                    <a:gd name="connsiteY3" fmla="*/ 132343 h 188516"/>
                    <a:gd name="connsiteX4" fmla="*/ 101918 w 165734"/>
                    <a:gd name="connsiteY4" fmla="*/ 124726 h 188516"/>
                    <a:gd name="connsiteX5" fmla="*/ 107633 w 165734"/>
                    <a:gd name="connsiteY5" fmla="*/ 104732 h 188516"/>
                    <a:gd name="connsiteX6" fmla="*/ 107633 w 165734"/>
                    <a:gd name="connsiteY6" fmla="*/ 0 h 188516"/>
                    <a:gd name="connsiteX7" fmla="*/ 165735 w 165734"/>
                    <a:gd name="connsiteY7" fmla="*/ 0 h 188516"/>
                    <a:gd name="connsiteX8" fmla="*/ 165735 w 165734"/>
                    <a:gd name="connsiteY8" fmla="*/ 104732 h 188516"/>
                    <a:gd name="connsiteX9" fmla="*/ 154305 w 165734"/>
                    <a:gd name="connsiteY9" fmla="*/ 150433 h 188516"/>
                    <a:gd name="connsiteX10" fmla="*/ 123825 w 165734"/>
                    <a:gd name="connsiteY10" fmla="*/ 178996 h 188516"/>
                    <a:gd name="connsiteX11" fmla="*/ 80963 w 165734"/>
                    <a:gd name="connsiteY11" fmla="*/ 188517 h 188516"/>
                    <a:gd name="connsiteX12" fmla="*/ 39053 w 165734"/>
                    <a:gd name="connsiteY12" fmla="*/ 178996 h 188516"/>
                    <a:gd name="connsiteX13" fmla="*/ 10478 w 165734"/>
                    <a:gd name="connsiteY13" fmla="*/ 150433 h 188516"/>
                    <a:gd name="connsiteX14" fmla="*/ 0 w 165734"/>
                    <a:gd name="connsiteY14" fmla="*/ 104732 h 188516"/>
                    <a:gd name="connsiteX15" fmla="*/ 0 w 165734"/>
                    <a:gd name="connsiteY15" fmla="*/ 0 h 188516"/>
                    <a:gd name="connsiteX16" fmla="*/ 59055 w 165734"/>
                    <a:gd name="connsiteY16" fmla="*/ 0 h 1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34" h="188516">
                      <a:moveTo>
                        <a:pt x="59055" y="0"/>
                      </a:moveTo>
                      <a:lnTo>
                        <a:pt x="59055" y="104732"/>
                      </a:lnTo>
                      <a:cubicBezTo>
                        <a:pt x="59055" y="113301"/>
                        <a:pt x="60960" y="119965"/>
                        <a:pt x="64770" y="124726"/>
                      </a:cubicBezTo>
                      <a:cubicBezTo>
                        <a:pt x="68580" y="129486"/>
                        <a:pt x="74295" y="132343"/>
                        <a:pt x="82868" y="132343"/>
                      </a:cubicBezTo>
                      <a:cubicBezTo>
                        <a:pt x="91440" y="132343"/>
                        <a:pt x="97155" y="129486"/>
                        <a:pt x="101918" y="124726"/>
                      </a:cubicBezTo>
                      <a:cubicBezTo>
                        <a:pt x="105728" y="119965"/>
                        <a:pt x="107633" y="113301"/>
                        <a:pt x="107633" y="104732"/>
                      </a:cubicBezTo>
                      <a:lnTo>
                        <a:pt x="107633" y="0"/>
                      </a:lnTo>
                      <a:lnTo>
                        <a:pt x="165735" y="0"/>
                      </a:lnTo>
                      <a:lnTo>
                        <a:pt x="165735" y="104732"/>
                      </a:lnTo>
                      <a:cubicBezTo>
                        <a:pt x="165735" y="122822"/>
                        <a:pt x="161925" y="137103"/>
                        <a:pt x="154305" y="150433"/>
                      </a:cubicBezTo>
                      <a:cubicBezTo>
                        <a:pt x="146685" y="162810"/>
                        <a:pt x="137160" y="172331"/>
                        <a:pt x="123825" y="178996"/>
                      </a:cubicBezTo>
                      <a:cubicBezTo>
                        <a:pt x="111443" y="185660"/>
                        <a:pt x="97155" y="188517"/>
                        <a:pt x="80963" y="188517"/>
                      </a:cubicBezTo>
                      <a:cubicBezTo>
                        <a:pt x="64770" y="188517"/>
                        <a:pt x="51435" y="185660"/>
                        <a:pt x="39053" y="178996"/>
                      </a:cubicBezTo>
                      <a:cubicBezTo>
                        <a:pt x="26670" y="172331"/>
                        <a:pt x="17145" y="163762"/>
                        <a:pt x="10478" y="150433"/>
                      </a:cubicBezTo>
                      <a:cubicBezTo>
                        <a:pt x="3810" y="138055"/>
                        <a:pt x="0" y="122822"/>
                        <a:pt x="0" y="104732"/>
                      </a:cubicBezTo>
                      <a:lnTo>
                        <a:pt x="0" y="0"/>
                      </a:lnTo>
                      <a:lnTo>
                        <a:pt x="59055" y="0"/>
                      </a:lnTo>
                      <a:close/>
                    </a:path>
                  </a:pathLst>
                </a:custGeom>
                <a:solidFill>
                  <a:srgbClr val="FFFFFF"/>
                </a:solidFill>
                <a:ln w="9525" cap="flat">
                  <a:noFill/>
                  <a:prstDash val="solid"/>
                  <a:miter/>
                </a:ln>
              </p:spPr>
              <p:txBody>
                <a:bodyPr rtlCol="0" anchor="ctr"/>
                <a:lstStyle/>
                <a:p>
                  <a:endParaRPr lang="en-US"/>
                </a:p>
              </p:txBody>
            </p:sp>
          </p:grpSp>
          <p:grpSp>
            <p:nvGrpSpPr>
              <p:cNvPr id="21" name="Graphic 47">
                <a:extLst>
                  <a:ext uri="{FF2B5EF4-FFF2-40B4-BE49-F238E27FC236}">
                    <a16:creationId xmlns:a16="http://schemas.microsoft.com/office/drawing/2014/main" id="{78C8002C-601A-68CF-C5F9-D458A7D81825}"/>
                  </a:ext>
                </a:extLst>
              </p:cNvPr>
              <p:cNvGrpSpPr/>
              <p:nvPr/>
            </p:nvGrpSpPr>
            <p:grpSpPr>
              <a:xfrm>
                <a:off x="10976292" y="5214269"/>
                <a:ext cx="904875" cy="408452"/>
                <a:chOff x="10976292" y="5214269"/>
                <a:chExt cx="904875" cy="408452"/>
              </a:xfrm>
              <a:solidFill>
                <a:srgbClr val="FFFFFF"/>
              </a:solidFill>
            </p:grpSpPr>
            <p:sp>
              <p:nvSpPr>
                <p:cNvPr id="29" name="Freeform 28">
                  <a:extLst>
                    <a:ext uri="{FF2B5EF4-FFF2-40B4-BE49-F238E27FC236}">
                      <a16:creationId xmlns:a16="http://schemas.microsoft.com/office/drawing/2014/main" id="{36B09457-A3E7-5A0D-C36B-8EB93E29F655}"/>
                    </a:ext>
                  </a:extLst>
                </p:cNvPr>
                <p:cNvSpPr/>
                <p:nvPr/>
              </p:nvSpPr>
              <p:spPr>
                <a:xfrm>
                  <a:off x="10982007" y="5219030"/>
                  <a:ext cx="160020" cy="186612"/>
                </a:xfrm>
                <a:custGeom>
                  <a:avLst/>
                  <a:gdLst>
                    <a:gd name="connsiteX0" fmla="*/ 150495 w 160020"/>
                    <a:gd name="connsiteY0" fmla="*/ 106636 h 186612"/>
                    <a:gd name="connsiteX1" fmla="*/ 160020 w 160020"/>
                    <a:gd name="connsiteY1" fmla="*/ 135199 h 186612"/>
                    <a:gd name="connsiteX2" fmla="*/ 143828 w 160020"/>
                    <a:gd name="connsiteY2" fmla="*/ 173283 h 186612"/>
                    <a:gd name="connsiteX3" fmla="*/ 97155 w 160020"/>
                    <a:gd name="connsiteY3" fmla="*/ 186613 h 186612"/>
                    <a:gd name="connsiteX4" fmla="*/ 0 w 160020"/>
                    <a:gd name="connsiteY4" fmla="*/ 186613 h 186612"/>
                    <a:gd name="connsiteX5" fmla="*/ 0 w 160020"/>
                    <a:gd name="connsiteY5" fmla="*/ 0 h 186612"/>
                    <a:gd name="connsiteX6" fmla="*/ 95250 w 160020"/>
                    <a:gd name="connsiteY6" fmla="*/ 0 h 186612"/>
                    <a:gd name="connsiteX7" fmla="*/ 140018 w 160020"/>
                    <a:gd name="connsiteY7" fmla="*/ 12377 h 186612"/>
                    <a:gd name="connsiteX8" fmla="*/ 156210 w 160020"/>
                    <a:gd name="connsiteY8" fmla="*/ 48557 h 186612"/>
                    <a:gd name="connsiteX9" fmla="*/ 147638 w 160020"/>
                    <a:gd name="connsiteY9" fmla="*/ 76168 h 186612"/>
                    <a:gd name="connsiteX10" fmla="*/ 124778 w 160020"/>
                    <a:gd name="connsiteY10" fmla="*/ 91402 h 186612"/>
                    <a:gd name="connsiteX11" fmla="*/ 150495 w 160020"/>
                    <a:gd name="connsiteY11" fmla="*/ 106636 h 186612"/>
                    <a:gd name="connsiteX12" fmla="*/ 58103 w 160020"/>
                    <a:gd name="connsiteY12" fmla="*/ 72360 h 186612"/>
                    <a:gd name="connsiteX13" fmla="*/ 80963 w 160020"/>
                    <a:gd name="connsiteY13" fmla="*/ 72360 h 186612"/>
                    <a:gd name="connsiteX14" fmla="*/ 92393 w 160020"/>
                    <a:gd name="connsiteY14" fmla="*/ 69504 h 186612"/>
                    <a:gd name="connsiteX15" fmla="*/ 96203 w 160020"/>
                    <a:gd name="connsiteY15" fmla="*/ 59983 h 186612"/>
                    <a:gd name="connsiteX16" fmla="*/ 92393 w 160020"/>
                    <a:gd name="connsiteY16" fmla="*/ 49509 h 186612"/>
                    <a:gd name="connsiteX17" fmla="*/ 80963 w 160020"/>
                    <a:gd name="connsiteY17" fmla="*/ 46653 h 186612"/>
                    <a:gd name="connsiteX18" fmla="*/ 58103 w 160020"/>
                    <a:gd name="connsiteY18" fmla="*/ 46653 h 186612"/>
                    <a:gd name="connsiteX19" fmla="*/ 58103 w 160020"/>
                    <a:gd name="connsiteY19" fmla="*/ 72360 h 186612"/>
                    <a:gd name="connsiteX20" fmla="*/ 96203 w 160020"/>
                    <a:gd name="connsiteY20" fmla="*/ 136151 h 186612"/>
                    <a:gd name="connsiteX21" fmla="*/ 100013 w 160020"/>
                    <a:gd name="connsiteY21" fmla="*/ 126630 h 186612"/>
                    <a:gd name="connsiteX22" fmla="*/ 84773 w 160020"/>
                    <a:gd name="connsiteY22" fmla="*/ 113300 h 186612"/>
                    <a:gd name="connsiteX23" fmla="*/ 58103 w 160020"/>
                    <a:gd name="connsiteY23" fmla="*/ 113300 h 186612"/>
                    <a:gd name="connsiteX24" fmla="*/ 58103 w 160020"/>
                    <a:gd name="connsiteY24" fmla="*/ 139959 h 186612"/>
                    <a:gd name="connsiteX25" fmla="*/ 84773 w 160020"/>
                    <a:gd name="connsiteY25" fmla="*/ 139959 h 186612"/>
                    <a:gd name="connsiteX26" fmla="*/ 96203 w 160020"/>
                    <a:gd name="connsiteY26" fmla="*/ 1361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 h="186612">
                      <a:moveTo>
                        <a:pt x="150495" y="106636"/>
                      </a:moveTo>
                      <a:cubicBezTo>
                        <a:pt x="157163" y="115205"/>
                        <a:pt x="160020" y="123774"/>
                        <a:pt x="160020" y="135199"/>
                      </a:cubicBezTo>
                      <a:cubicBezTo>
                        <a:pt x="160020" y="151385"/>
                        <a:pt x="154305" y="163762"/>
                        <a:pt x="143828" y="173283"/>
                      </a:cubicBezTo>
                      <a:cubicBezTo>
                        <a:pt x="133350" y="181852"/>
                        <a:pt x="117158" y="186613"/>
                        <a:pt x="97155" y="186613"/>
                      </a:cubicBezTo>
                      <a:lnTo>
                        <a:pt x="0" y="186613"/>
                      </a:lnTo>
                      <a:lnTo>
                        <a:pt x="0" y="0"/>
                      </a:lnTo>
                      <a:lnTo>
                        <a:pt x="95250" y="0"/>
                      </a:lnTo>
                      <a:cubicBezTo>
                        <a:pt x="114300" y="0"/>
                        <a:pt x="128588" y="3808"/>
                        <a:pt x="140018" y="12377"/>
                      </a:cubicBezTo>
                      <a:cubicBezTo>
                        <a:pt x="150495" y="20946"/>
                        <a:pt x="156210" y="32372"/>
                        <a:pt x="156210" y="48557"/>
                      </a:cubicBezTo>
                      <a:cubicBezTo>
                        <a:pt x="156210" y="59030"/>
                        <a:pt x="153353" y="68552"/>
                        <a:pt x="147638" y="76168"/>
                      </a:cubicBezTo>
                      <a:cubicBezTo>
                        <a:pt x="141923" y="83785"/>
                        <a:pt x="134303" y="88546"/>
                        <a:pt x="124778" y="91402"/>
                      </a:cubicBezTo>
                      <a:cubicBezTo>
                        <a:pt x="135255" y="93306"/>
                        <a:pt x="143828" y="98067"/>
                        <a:pt x="150495" y="106636"/>
                      </a:cubicBezTo>
                      <a:close/>
                      <a:moveTo>
                        <a:pt x="58103" y="72360"/>
                      </a:moveTo>
                      <a:lnTo>
                        <a:pt x="80963" y="72360"/>
                      </a:lnTo>
                      <a:cubicBezTo>
                        <a:pt x="86678" y="72360"/>
                        <a:pt x="90488" y="71408"/>
                        <a:pt x="92393" y="69504"/>
                      </a:cubicBezTo>
                      <a:cubicBezTo>
                        <a:pt x="95250" y="67599"/>
                        <a:pt x="96203" y="63791"/>
                        <a:pt x="96203" y="59983"/>
                      </a:cubicBezTo>
                      <a:cubicBezTo>
                        <a:pt x="96203" y="55222"/>
                        <a:pt x="95250" y="52366"/>
                        <a:pt x="92393" y="49509"/>
                      </a:cubicBezTo>
                      <a:cubicBezTo>
                        <a:pt x="89535" y="47605"/>
                        <a:pt x="85725" y="46653"/>
                        <a:pt x="80963" y="46653"/>
                      </a:cubicBezTo>
                      <a:lnTo>
                        <a:pt x="58103" y="46653"/>
                      </a:lnTo>
                      <a:lnTo>
                        <a:pt x="58103" y="72360"/>
                      </a:lnTo>
                      <a:close/>
                      <a:moveTo>
                        <a:pt x="96203" y="136151"/>
                      </a:moveTo>
                      <a:cubicBezTo>
                        <a:pt x="99060" y="134247"/>
                        <a:pt x="100013" y="130438"/>
                        <a:pt x="100013" y="126630"/>
                      </a:cubicBezTo>
                      <a:cubicBezTo>
                        <a:pt x="100013" y="118061"/>
                        <a:pt x="95250" y="113300"/>
                        <a:pt x="84773" y="113300"/>
                      </a:cubicBezTo>
                      <a:lnTo>
                        <a:pt x="58103" y="113300"/>
                      </a:lnTo>
                      <a:lnTo>
                        <a:pt x="58103" y="139959"/>
                      </a:lnTo>
                      <a:lnTo>
                        <a:pt x="84773" y="139959"/>
                      </a:lnTo>
                      <a:cubicBezTo>
                        <a:pt x="89535" y="139007"/>
                        <a:pt x="93345" y="138055"/>
                        <a:pt x="96203" y="13615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F898054-A1EF-0945-D2F4-A584A471CEEB}"/>
                    </a:ext>
                  </a:extLst>
                </p:cNvPr>
                <p:cNvSpPr/>
                <p:nvPr/>
              </p:nvSpPr>
              <p:spPr>
                <a:xfrm>
                  <a:off x="11162030" y="5219030"/>
                  <a:ext cx="114300" cy="185660"/>
                </a:xfrm>
                <a:custGeom>
                  <a:avLst/>
                  <a:gdLst>
                    <a:gd name="connsiteX0" fmla="*/ 58102 w 114300"/>
                    <a:gd name="connsiteY0" fmla="*/ 141864 h 185660"/>
                    <a:gd name="connsiteX1" fmla="*/ 114300 w 114300"/>
                    <a:gd name="connsiteY1" fmla="*/ 141864 h 185660"/>
                    <a:gd name="connsiteX2" fmla="*/ 114300 w 114300"/>
                    <a:gd name="connsiteY2" fmla="*/ 185660 h 185660"/>
                    <a:gd name="connsiteX3" fmla="*/ 0 w 114300"/>
                    <a:gd name="connsiteY3" fmla="*/ 185660 h 185660"/>
                    <a:gd name="connsiteX4" fmla="*/ 0 w 114300"/>
                    <a:gd name="connsiteY4" fmla="*/ 0 h 185660"/>
                    <a:gd name="connsiteX5" fmla="*/ 58102 w 114300"/>
                    <a:gd name="connsiteY5" fmla="*/ 0 h 185660"/>
                    <a:gd name="connsiteX6" fmla="*/ 58102 w 114300"/>
                    <a:gd name="connsiteY6" fmla="*/ 14186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85660">
                      <a:moveTo>
                        <a:pt x="58102" y="141864"/>
                      </a:moveTo>
                      <a:lnTo>
                        <a:pt x="114300" y="141864"/>
                      </a:lnTo>
                      <a:lnTo>
                        <a:pt x="114300" y="185660"/>
                      </a:lnTo>
                      <a:lnTo>
                        <a:pt x="0" y="185660"/>
                      </a:lnTo>
                      <a:lnTo>
                        <a:pt x="0" y="0"/>
                      </a:lnTo>
                      <a:lnTo>
                        <a:pt x="58102" y="0"/>
                      </a:lnTo>
                      <a:lnTo>
                        <a:pt x="58102" y="141864"/>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0C9C8D0-1F44-6366-7F6A-B55D52DA61AD}"/>
                    </a:ext>
                  </a:extLst>
                </p:cNvPr>
                <p:cNvSpPr/>
                <p:nvPr/>
              </p:nvSpPr>
              <p:spPr>
                <a:xfrm>
                  <a:off x="11288712" y="5214269"/>
                  <a:ext cx="191452" cy="192325"/>
                </a:xfrm>
                <a:custGeom>
                  <a:avLst/>
                  <a:gdLst>
                    <a:gd name="connsiteX0" fmla="*/ 48578 w 191452"/>
                    <a:gd name="connsiteY0" fmla="*/ 179948 h 192325"/>
                    <a:gd name="connsiteX1" fmla="*/ 13335 w 191452"/>
                    <a:gd name="connsiteY1" fmla="*/ 145672 h 192325"/>
                    <a:gd name="connsiteX2" fmla="*/ 0 w 191452"/>
                    <a:gd name="connsiteY2" fmla="*/ 96163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3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2872 w 191452"/>
                    <a:gd name="connsiteY13" fmla="*/ 126630 h 192325"/>
                    <a:gd name="connsiteX14" fmla="*/ 132397 w 191452"/>
                    <a:gd name="connsiteY14" fmla="*/ 96163 h 192325"/>
                    <a:gd name="connsiteX15" fmla="*/ 122872 w 191452"/>
                    <a:gd name="connsiteY15" fmla="*/ 65695 h 192325"/>
                    <a:gd name="connsiteX16" fmla="*/ 96203 w 191452"/>
                    <a:gd name="connsiteY16" fmla="*/ 54270 h 192325"/>
                    <a:gd name="connsiteX17" fmla="*/ 69532 w 191452"/>
                    <a:gd name="connsiteY17" fmla="*/ 65695 h 192325"/>
                    <a:gd name="connsiteX18" fmla="*/ 60007 w 191452"/>
                    <a:gd name="connsiteY18" fmla="*/ 96163 h 192325"/>
                    <a:gd name="connsiteX19" fmla="*/ 69532 w 191452"/>
                    <a:gd name="connsiteY19" fmla="*/ 126630 h 192325"/>
                    <a:gd name="connsiteX20" fmla="*/ 96203 w 191452"/>
                    <a:gd name="connsiteY20" fmla="*/ 138055 h 192325"/>
                    <a:gd name="connsiteX21" fmla="*/ 122872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3"/>
                      </a:cubicBezTo>
                      <a:cubicBezTo>
                        <a:pt x="0" y="78073"/>
                        <a:pt x="4763" y="61887"/>
                        <a:pt x="13335" y="46653"/>
                      </a:cubicBezTo>
                      <a:cubicBezTo>
                        <a:pt x="21907" y="31419"/>
                        <a:pt x="33338" y="20946"/>
                        <a:pt x="48578" y="12377"/>
                      </a:cubicBezTo>
                      <a:cubicBezTo>
                        <a:pt x="62865" y="3808"/>
                        <a:pt x="79057" y="0"/>
                        <a:pt x="97155" y="0"/>
                      </a:cubicBezTo>
                      <a:cubicBezTo>
                        <a:pt x="114300" y="0"/>
                        <a:pt x="130493" y="3808"/>
                        <a:pt x="144780" y="12377"/>
                      </a:cubicBezTo>
                      <a:cubicBezTo>
                        <a:pt x="159068" y="20946"/>
                        <a:pt x="170497" y="31419"/>
                        <a:pt x="179070" y="46653"/>
                      </a:cubicBezTo>
                      <a:cubicBezTo>
                        <a:pt x="187643" y="61887"/>
                        <a:pt x="191453" y="77120"/>
                        <a:pt x="191453" y="96163"/>
                      </a:cubicBezTo>
                      <a:cubicBezTo>
                        <a:pt x="191453" y="114253"/>
                        <a:pt x="187643" y="130438"/>
                        <a:pt x="179070" y="145672"/>
                      </a:cubicBezTo>
                      <a:cubicBezTo>
                        <a:pt x="170497" y="160906"/>
                        <a:pt x="159068" y="171379"/>
                        <a:pt x="144780" y="179948"/>
                      </a:cubicBezTo>
                      <a:cubicBezTo>
                        <a:pt x="130493" y="188517"/>
                        <a:pt x="114300" y="192325"/>
                        <a:pt x="97155" y="192325"/>
                      </a:cubicBezTo>
                      <a:cubicBezTo>
                        <a:pt x="79057" y="192325"/>
                        <a:pt x="62865" y="188517"/>
                        <a:pt x="48578"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3"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3" y="138055"/>
                      </a:cubicBezTo>
                      <a:cubicBezTo>
                        <a:pt x="107632" y="138055"/>
                        <a:pt x="117157" y="134247"/>
                        <a:pt x="122872" y="12663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3100DB5-ECB3-2FCA-67B2-BBD75B3C4105}"/>
                    </a:ext>
                  </a:extLst>
                </p:cNvPr>
                <p:cNvSpPr/>
                <p:nvPr/>
              </p:nvSpPr>
              <p:spPr>
                <a:xfrm>
                  <a:off x="11496357" y="5216174"/>
                  <a:ext cx="182880" cy="192325"/>
                </a:xfrm>
                <a:custGeom>
                  <a:avLst/>
                  <a:gdLst>
                    <a:gd name="connsiteX0" fmla="*/ 11430 w 182880"/>
                    <a:gd name="connsiteY0" fmla="*/ 45701 h 192325"/>
                    <a:gd name="connsiteX1" fmla="*/ 43815 w 182880"/>
                    <a:gd name="connsiteY1" fmla="*/ 12377 h 192325"/>
                    <a:gd name="connsiteX2" fmla="*/ 92393 w 182880"/>
                    <a:gd name="connsiteY2" fmla="*/ 0 h 192325"/>
                    <a:gd name="connsiteX3" fmla="*/ 135255 w 182880"/>
                    <a:gd name="connsiteY3" fmla="*/ 9521 h 192325"/>
                    <a:gd name="connsiteX4" fmla="*/ 166688 w 182880"/>
                    <a:gd name="connsiteY4" fmla="*/ 35228 h 192325"/>
                    <a:gd name="connsiteX5" fmla="*/ 182880 w 182880"/>
                    <a:gd name="connsiteY5" fmla="*/ 74264 h 192325"/>
                    <a:gd name="connsiteX6" fmla="*/ 120968 w 182880"/>
                    <a:gd name="connsiteY6" fmla="*/ 74264 h 192325"/>
                    <a:gd name="connsiteX7" fmla="*/ 108585 w 182880"/>
                    <a:gd name="connsiteY7" fmla="*/ 59983 h 192325"/>
                    <a:gd name="connsiteX8" fmla="*/ 90488 w 182880"/>
                    <a:gd name="connsiteY8" fmla="*/ 55222 h 192325"/>
                    <a:gd name="connsiteX9" fmla="*/ 67628 w 182880"/>
                    <a:gd name="connsiteY9" fmla="*/ 66647 h 192325"/>
                    <a:gd name="connsiteX10" fmla="*/ 59055 w 182880"/>
                    <a:gd name="connsiteY10" fmla="*/ 96163 h 192325"/>
                    <a:gd name="connsiteX11" fmla="*/ 67628 w 182880"/>
                    <a:gd name="connsiteY11" fmla="*/ 125678 h 192325"/>
                    <a:gd name="connsiteX12" fmla="*/ 90488 w 182880"/>
                    <a:gd name="connsiteY12" fmla="*/ 137103 h 192325"/>
                    <a:gd name="connsiteX13" fmla="*/ 108585 w 182880"/>
                    <a:gd name="connsiteY13" fmla="*/ 132343 h 192325"/>
                    <a:gd name="connsiteX14" fmla="*/ 120968 w 182880"/>
                    <a:gd name="connsiteY14" fmla="*/ 118061 h 192325"/>
                    <a:gd name="connsiteX15" fmla="*/ 182880 w 182880"/>
                    <a:gd name="connsiteY15" fmla="*/ 118061 h 192325"/>
                    <a:gd name="connsiteX16" fmla="*/ 166688 w 182880"/>
                    <a:gd name="connsiteY16" fmla="*/ 157097 h 192325"/>
                    <a:gd name="connsiteX17" fmla="*/ 135255 w 182880"/>
                    <a:gd name="connsiteY17" fmla="*/ 182804 h 192325"/>
                    <a:gd name="connsiteX18" fmla="*/ 92393 w 182880"/>
                    <a:gd name="connsiteY18" fmla="*/ 192325 h 192325"/>
                    <a:gd name="connsiteX19" fmla="*/ 43815 w 182880"/>
                    <a:gd name="connsiteY19" fmla="*/ 179948 h 192325"/>
                    <a:gd name="connsiteX20" fmla="*/ 11430 w 182880"/>
                    <a:gd name="connsiteY20" fmla="*/ 146624 h 192325"/>
                    <a:gd name="connsiteX21" fmla="*/ 0 w 182880"/>
                    <a:gd name="connsiteY21" fmla="*/ 97115 h 192325"/>
                    <a:gd name="connsiteX22" fmla="*/ 11430 w 182880"/>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 h="192325">
                      <a:moveTo>
                        <a:pt x="11430" y="45701"/>
                      </a:moveTo>
                      <a:cubicBezTo>
                        <a:pt x="19050" y="31419"/>
                        <a:pt x="29528" y="19994"/>
                        <a:pt x="43815" y="12377"/>
                      </a:cubicBezTo>
                      <a:cubicBezTo>
                        <a:pt x="58103" y="4761"/>
                        <a:pt x="74295" y="0"/>
                        <a:pt x="92393" y="0"/>
                      </a:cubicBezTo>
                      <a:cubicBezTo>
                        <a:pt x="108585" y="0"/>
                        <a:pt x="122873" y="2856"/>
                        <a:pt x="135255" y="9521"/>
                      </a:cubicBezTo>
                      <a:cubicBezTo>
                        <a:pt x="147638" y="15234"/>
                        <a:pt x="158115" y="23803"/>
                        <a:pt x="166688" y="35228"/>
                      </a:cubicBezTo>
                      <a:cubicBezTo>
                        <a:pt x="174308" y="46653"/>
                        <a:pt x="180023" y="59031"/>
                        <a:pt x="182880" y="74264"/>
                      </a:cubicBezTo>
                      <a:lnTo>
                        <a:pt x="120968" y="74264"/>
                      </a:lnTo>
                      <a:cubicBezTo>
                        <a:pt x="118110" y="68552"/>
                        <a:pt x="114300" y="63791"/>
                        <a:pt x="108585" y="59983"/>
                      </a:cubicBezTo>
                      <a:cubicBezTo>
                        <a:pt x="103823" y="56174"/>
                        <a:pt x="97155" y="55222"/>
                        <a:pt x="90488" y="55222"/>
                      </a:cubicBezTo>
                      <a:cubicBezTo>
                        <a:pt x="80963" y="55222"/>
                        <a:pt x="73343" y="59031"/>
                        <a:pt x="67628" y="66647"/>
                      </a:cubicBezTo>
                      <a:cubicBezTo>
                        <a:pt x="61913" y="74264"/>
                        <a:pt x="59055" y="83785"/>
                        <a:pt x="59055" y="96163"/>
                      </a:cubicBezTo>
                      <a:cubicBezTo>
                        <a:pt x="59055" y="108540"/>
                        <a:pt x="61913" y="118061"/>
                        <a:pt x="67628" y="125678"/>
                      </a:cubicBezTo>
                      <a:cubicBezTo>
                        <a:pt x="73343" y="133295"/>
                        <a:pt x="80963" y="137103"/>
                        <a:pt x="90488" y="137103"/>
                      </a:cubicBezTo>
                      <a:cubicBezTo>
                        <a:pt x="97155" y="137103"/>
                        <a:pt x="102870" y="135199"/>
                        <a:pt x="108585" y="132343"/>
                      </a:cubicBezTo>
                      <a:cubicBezTo>
                        <a:pt x="113348" y="128534"/>
                        <a:pt x="118110" y="123774"/>
                        <a:pt x="120968" y="118061"/>
                      </a:cubicBezTo>
                      <a:lnTo>
                        <a:pt x="182880" y="118061"/>
                      </a:lnTo>
                      <a:cubicBezTo>
                        <a:pt x="180023" y="132343"/>
                        <a:pt x="175260" y="145672"/>
                        <a:pt x="166688" y="157097"/>
                      </a:cubicBezTo>
                      <a:cubicBezTo>
                        <a:pt x="159068" y="168522"/>
                        <a:pt x="148590" y="177092"/>
                        <a:pt x="135255" y="182804"/>
                      </a:cubicBezTo>
                      <a:cubicBezTo>
                        <a:pt x="122873" y="188517"/>
                        <a:pt x="108585" y="192325"/>
                        <a:pt x="92393" y="192325"/>
                      </a:cubicBezTo>
                      <a:cubicBezTo>
                        <a:pt x="73343" y="192325"/>
                        <a:pt x="57150" y="188517"/>
                        <a:pt x="43815" y="179948"/>
                      </a:cubicBezTo>
                      <a:cubicBezTo>
                        <a:pt x="29528" y="172331"/>
                        <a:pt x="19050" y="160906"/>
                        <a:pt x="11430" y="146624"/>
                      </a:cubicBezTo>
                      <a:cubicBezTo>
                        <a:pt x="3810" y="132343"/>
                        <a:pt x="0" y="116157"/>
                        <a:pt x="0" y="97115"/>
                      </a:cubicBezTo>
                      <a:cubicBezTo>
                        <a:pt x="0" y="77121"/>
                        <a:pt x="3810" y="60935"/>
                        <a:pt x="11430" y="4570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366484C-81EC-4613-71C1-9E96836B87DD}"/>
                    </a:ext>
                  </a:extLst>
                </p:cNvPr>
                <p:cNvSpPr/>
                <p:nvPr/>
              </p:nvSpPr>
              <p:spPr>
                <a:xfrm>
                  <a:off x="11699240" y="5219030"/>
                  <a:ext cx="181927" cy="186612"/>
                </a:xfrm>
                <a:custGeom>
                  <a:avLst/>
                  <a:gdLst>
                    <a:gd name="connsiteX0" fmla="*/ 112395 w 181927"/>
                    <a:gd name="connsiteY0" fmla="*/ 185660 h 186612"/>
                    <a:gd name="connsiteX1" fmla="*/ 58103 w 181927"/>
                    <a:gd name="connsiteY1" fmla="*/ 104732 h 186612"/>
                    <a:gd name="connsiteX2" fmla="*/ 58103 w 181927"/>
                    <a:gd name="connsiteY2" fmla="*/ 185660 h 186612"/>
                    <a:gd name="connsiteX3" fmla="*/ 0 w 181927"/>
                    <a:gd name="connsiteY3" fmla="*/ 185660 h 186612"/>
                    <a:gd name="connsiteX4" fmla="*/ 0 w 181927"/>
                    <a:gd name="connsiteY4" fmla="*/ 0 h 186612"/>
                    <a:gd name="connsiteX5" fmla="*/ 58103 w 181927"/>
                    <a:gd name="connsiteY5" fmla="*/ 0 h 186612"/>
                    <a:gd name="connsiteX6" fmla="*/ 58103 w 181927"/>
                    <a:gd name="connsiteY6" fmla="*/ 78073 h 186612"/>
                    <a:gd name="connsiteX7" fmla="*/ 111442 w 181927"/>
                    <a:gd name="connsiteY7" fmla="*/ 0 h 186612"/>
                    <a:gd name="connsiteX8" fmla="*/ 177165 w 181927"/>
                    <a:gd name="connsiteY8" fmla="*/ 0 h 186612"/>
                    <a:gd name="connsiteX9" fmla="*/ 113347 w 181927"/>
                    <a:gd name="connsiteY9" fmla="*/ 89498 h 186612"/>
                    <a:gd name="connsiteX10" fmla="*/ 181928 w 181927"/>
                    <a:gd name="connsiteY10" fmla="*/ 186613 h 186612"/>
                    <a:gd name="connsiteX11" fmla="*/ 112395 w 181927"/>
                    <a:gd name="connsiteY11" fmla="*/ 186613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 h="186612">
                      <a:moveTo>
                        <a:pt x="112395" y="185660"/>
                      </a:moveTo>
                      <a:lnTo>
                        <a:pt x="58103" y="104732"/>
                      </a:lnTo>
                      <a:lnTo>
                        <a:pt x="58103" y="185660"/>
                      </a:lnTo>
                      <a:lnTo>
                        <a:pt x="0" y="185660"/>
                      </a:lnTo>
                      <a:lnTo>
                        <a:pt x="0" y="0"/>
                      </a:lnTo>
                      <a:lnTo>
                        <a:pt x="58103" y="0"/>
                      </a:lnTo>
                      <a:lnTo>
                        <a:pt x="58103" y="78073"/>
                      </a:lnTo>
                      <a:lnTo>
                        <a:pt x="111442" y="0"/>
                      </a:lnTo>
                      <a:lnTo>
                        <a:pt x="177165" y="0"/>
                      </a:lnTo>
                      <a:lnTo>
                        <a:pt x="113347" y="89498"/>
                      </a:lnTo>
                      <a:lnTo>
                        <a:pt x="181928" y="186613"/>
                      </a:lnTo>
                      <a:lnTo>
                        <a:pt x="112395" y="186613"/>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3316520-C31B-BBA6-C8DB-58E5AC69D684}"/>
                    </a:ext>
                  </a:extLst>
                </p:cNvPr>
                <p:cNvSpPr/>
                <p:nvPr/>
              </p:nvSpPr>
              <p:spPr>
                <a:xfrm>
                  <a:off x="10976292" y="5430397"/>
                  <a:ext cx="181927" cy="192325"/>
                </a:xfrm>
                <a:custGeom>
                  <a:avLst/>
                  <a:gdLst>
                    <a:gd name="connsiteX0" fmla="*/ 11430 w 181927"/>
                    <a:gd name="connsiteY0" fmla="*/ 45701 h 192325"/>
                    <a:gd name="connsiteX1" fmla="*/ 42863 w 181927"/>
                    <a:gd name="connsiteY1" fmla="*/ 12377 h 192325"/>
                    <a:gd name="connsiteX2" fmla="*/ 91440 w 181927"/>
                    <a:gd name="connsiteY2" fmla="*/ 0 h 192325"/>
                    <a:gd name="connsiteX3" fmla="*/ 134302 w 181927"/>
                    <a:gd name="connsiteY3" fmla="*/ 9521 h 192325"/>
                    <a:gd name="connsiteX4" fmla="*/ 165735 w 181927"/>
                    <a:gd name="connsiteY4" fmla="*/ 35228 h 192325"/>
                    <a:gd name="connsiteX5" fmla="*/ 181927 w 181927"/>
                    <a:gd name="connsiteY5" fmla="*/ 74264 h 192325"/>
                    <a:gd name="connsiteX6" fmla="*/ 120015 w 181927"/>
                    <a:gd name="connsiteY6" fmla="*/ 74264 h 192325"/>
                    <a:gd name="connsiteX7" fmla="*/ 107632 w 181927"/>
                    <a:gd name="connsiteY7" fmla="*/ 59983 h 192325"/>
                    <a:gd name="connsiteX8" fmla="*/ 89535 w 181927"/>
                    <a:gd name="connsiteY8" fmla="*/ 55222 h 192325"/>
                    <a:gd name="connsiteX9" fmla="*/ 66675 w 181927"/>
                    <a:gd name="connsiteY9" fmla="*/ 66647 h 192325"/>
                    <a:gd name="connsiteX10" fmla="*/ 58102 w 181927"/>
                    <a:gd name="connsiteY10" fmla="*/ 96163 h 192325"/>
                    <a:gd name="connsiteX11" fmla="*/ 66675 w 181927"/>
                    <a:gd name="connsiteY11" fmla="*/ 125678 h 192325"/>
                    <a:gd name="connsiteX12" fmla="*/ 89535 w 181927"/>
                    <a:gd name="connsiteY12" fmla="*/ 137103 h 192325"/>
                    <a:gd name="connsiteX13" fmla="*/ 107632 w 181927"/>
                    <a:gd name="connsiteY13" fmla="*/ 132343 h 192325"/>
                    <a:gd name="connsiteX14" fmla="*/ 120015 w 181927"/>
                    <a:gd name="connsiteY14" fmla="*/ 118061 h 192325"/>
                    <a:gd name="connsiteX15" fmla="*/ 181927 w 181927"/>
                    <a:gd name="connsiteY15" fmla="*/ 118061 h 192325"/>
                    <a:gd name="connsiteX16" fmla="*/ 165735 w 181927"/>
                    <a:gd name="connsiteY16" fmla="*/ 157097 h 192325"/>
                    <a:gd name="connsiteX17" fmla="*/ 134302 w 181927"/>
                    <a:gd name="connsiteY17" fmla="*/ 182804 h 192325"/>
                    <a:gd name="connsiteX18" fmla="*/ 91440 w 181927"/>
                    <a:gd name="connsiteY18" fmla="*/ 192325 h 192325"/>
                    <a:gd name="connsiteX19" fmla="*/ 42863 w 181927"/>
                    <a:gd name="connsiteY19" fmla="*/ 179948 h 192325"/>
                    <a:gd name="connsiteX20" fmla="*/ 11430 w 181927"/>
                    <a:gd name="connsiteY20" fmla="*/ 146624 h 192325"/>
                    <a:gd name="connsiteX21" fmla="*/ 0 w 181927"/>
                    <a:gd name="connsiteY21" fmla="*/ 97115 h 192325"/>
                    <a:gd name="connsiteX22" fmla="*/ 11430 w 181927"/>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2325">
                      <a:moveTo>
                        <a:pt x="11430" y="45701"/>
                      </a:moveTo>
                      <a:cubicBezTo>
                        <a:pt x="19050" y="31419"/>
                        <a:pt x="29527" y="19994"/>
                        <a:pt x="42863" y="12377"/>
                      </a:cubicBezTo>
                      <a:cubicBezTo>
                        <a:pt x="57150" y="4761"/>
                        <a:pt x="73342" y="0"/>
                        <a:pt x="91440" y="0"/>
                      </a:cubicBezTo>
                      <a:cubicBezTo>
                        <a:pt x="107632" y="0"/>
                        <a:pt x="121920" y="2856"/>
                        <a:pt x="134302" y="9521"/>
                      </a:cubicBezTo>
                      <a:cubicBezTo>
                        <a:pt x="146685" y="15234"/>
                        <a:pt x="157163" y="23803"/>
                        <a:pt x="165735" y="35228"/>
                      </a:cubicBezTo>
                      <a:cubicBezTo>
                        <a:pt x="173355" y="46653"/>
                        <a:pt x="179070" y="59030"/>
                        <a:pt x="181927" y="74264"/>
                      </a:cubicBezTo>
                      <a:lnTo>
                        <a:pt x="120015" y="74264"/>
                      </a:lnTo>
                      <a:cubicBezTo>
                        <a:pt x="117157" y="68552"/>
                        <a:pt x="113347" y="63791"/>
                        <a:pt x="107632" y="59983"/>
                      </a:cubicBezTo>
                      <a:cubicBezTo>
                        <a:pt x="101917" y="56174"/>
                        <a:pt x="96202" y="55222"/>
                        <a:pt x="89535" y="55222"/>
                      </a:cubicBezTo>
                      <a:cubicBezTo>
                        <a:pt x="80010" y="55222"/>
                        <a:pt x="72390" y="59030"/>
                        <a:pt x="66675" y="66647"/>
                      </a:cubicBezTo>
                      <a:cubicBezTo>
                        <a:pt x="60960" y="74264"/>
                        <a:pt x="58102" y="83785"/>
                        <a:pt x="58102" y="96163"/>
                      </a:cubicBezTo>
                      <a:cubicBezTo>
                        <a:pt x="58102" y="108540"/>
                        <a:pt x="60960" y="118061"/>
                        <a:pt x="66675" y="125678"/>
                      </a:cubicBezTo>
                      <a:cubicBezTo>
                        <a:pt x="72390" y="133295"/>
                        <a:pt x="80010" y="137103"/>
                        <a:pt x="89535" y="137103"/>
                      </a:cubicBezTo>
                      <a:cubicBezTo>
                        <a:pt x="96202" y="137103"/>
                        <a:pt x="101917" y="135199"/>
                        <a:pt x="107632" y="132343"/>
                      </a:cubicBezTo>
                      <a:cubicBezTo>
                        <a:pt x="112395" y="128534"/>
                        <a:pt x="117157" y="123774"/>
                        <a:pt x="120015" y="118061"/>
                      </a:cubicBezTo>
                      <a:lnTo>
                        <a:pt x="181927" y="118061"/>
                      </a:lnTo>
                      <a:cubicBezTo>
                        <a:pt x="179070" y="132343"/>
                        <a:pt x="174307" y="145672"/>
                        <a:pt x="165735" y="157097"/>
                      </a:cubicBezTo>
                      <a:cubicBezTo>
                        <a:pt x="158115" y="168522"/>
                        <a:pt x="147638" y="177092"/>
                        <a:pt x="134302" y="182804"/>
                      </a:cubicBezTo>
                      <a:cubicBezTo>
                        <a:pt x="121920" y="188517"/>
                        <a:pt x="107632" y="192325"/>
                        <a:pt x="91440" y="192325"/>
                      </a:cubicBezTo>
                      <a:cubicBezTo>
                        <a:pt x="72390" y="192325"/>
                        <a:pt x="56197" y="188517"/>
                        <a:pt x="42863" y="179948"/>
                      </a:cubicBezTo>
                      <a:cubicBezTo>
                        <a:pt x="28575" y="172331"/>
                        <a:pt x="18097" y="160906"/>
                        <a:pt x="11430" y="146624"/>
                      </a:cubicBezTo>
                      <a:cubicBezTo>
                        <a:pt x="3810" y="132343"/>
                        <a:pt x="0" y="116157"/>
                        <a:pt x="0" y="97115"/>
                      </a:cubicBezTo>
                      <a:cubicBezTo>
                        <a:pt x="0" y="76168"/>
                        <a:pt x="3810" y="59983"/>
                        <a:pt x="11430" y="4570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9598DC-C415-0FED-A771-1DD493C5E833}"/>
                    </a:ext>
                  </a:extLst>
                </p:cNvPr>
                <p:cNvSpPr/>
                <p:nvPr/>
              </p:nvSpPr>
              <p:spPr>
                <a:xfrm>
                  <a:off x="11179175" y="5432301"/>
                  <a:ext cx="172402" cy="186612"/>
                </a:xfrm>
                <a:custGeom>
                  <a:avLst/>
                  <a:gdLst>
                    <a:gd name="connsiteX0" fmla="*/ 172403 w 172402"/>
                    <a:gd name="connsiteY0" fmla="*/ 0 h 186612"/>
                    <a:gd name="connsiteX1" fmla="*/ 172403 w 172402"/>
                    <a:gd name="connsiteY1" fmla="*/ 186613 h 186612"/>
                    <a:gd name="connsiteX2" fmla="*/ 114300 w 172402"/>
                    <a:gd name="connsiteY2" fmla="*/ 186613 h 186612"/>
                    <a:gd name="connsiteX3" fmla="*/ 114300 w 172402"/>
                    <a:gd name="connsiteY3" fmla="*/ 114253 h 186612"/>
                    <a:gd name="connsiteX4" fmla="*/ 59055 w 172402"/>
                    <a:gd name="connsiteY4" fmla="*/ 114253 h 186612"/>
                    <a:gd name="connsiteX5" fmla="*/ 59055 w 172402"/>
                    <a:gd name="connsiteY5" fmla="*/ 186613 h 186612"/>
                    <a:gd name="connsiteX6" fmla="*/ 0 w 172402"/>
                    <a:gd name="connsiteY6" fmla="*/ 186613 h 186612"/>
                    <a:gd name="connsiteX7" fmla="*/ 0 w 172402"/>
                    <a:gd name="connsiteY7" fmla="*/ 952 h 186612"/>
                    <a:gd name="connsiteX8" fmla="*/ 58103 w 172402"/>
                    <a:gd name="connsiteY8" fmla="*/ 952 h 186612"/>
                    <a:gd name="connsiteX9" fmla="*/ 58103 w 172402"/>
                    <a:gd name="connsiteY9" fmla="*/ 67599 h 186612"/>
                    <a:gd name="connsiteX10" fmla="*/ 113347 w 172402"/>
                    <a:gd name="connsiteY10" fmla="*/ 67599 h 186612"/>
                    <a:gd name="connsiteX11" fmla="*/ 113347 w 172402"/>
                    <a:gd name="connsiteY11" fmla="*/ 952 h 186612"/>
                    <a:gd name="connsiteX12" fmla="*/ 172403 w 172402"/>
                    <a:gd name="connsiteY12"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402" h="186612">
                      <a:moveTo>
                        <a:pt x="172403" y="0"/>
                      </a:moveTo>
                      <a:lnTo>
                        <a:pt x="172403" y="186613"/>
                      </a:lnTo>
                      <a:lnTo>
                        <a:pt x="114300" y="186613"/>
                      </a:lnTo>
                      <a:lnTo>
                        <a:pt x="114300" y="114253"/>
                      </a:lnTo>
                      <a:lnTo>
                        <a:pt x="59055" y="114253"/>
                      </a:lnTo>
                      <a:lnTo>
                        <a:pt x="59055" y="186613"/>
                      </a:lnTo>
                      <a:lnTo>
                        <a:pt x="0" y="186613"/>
                      </a:lnTo>
                      <a:lnTo>
                        <a:pt x="0" y="952"/>
                      </a:lnTo>
                      <a:lnTo>
                        <a:pt x="58103" y="952"/>
                      </a:lnTo>
                      <a:lnTo>
                        <a:pt x="58103" y="67599"/>
                      </a:lnTo>
                      <a:lnTo>
                        <a:pt x="113347" y="67599"/>
                      </a:lnTo>
                      <a:lnTo>
                        <a:pt x="113347" y="952"/>
                      </a:lnTo>
                      <a:lnTo>
                        <a:pt x="172403" y="952"/>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0C8D55A-2C4A-7E07-2ADB-56FBDBADBC35}"/>
                    </a:ext>
                  </a:extLst>
                </p:cNvPr>
                <p:cNvSpPr/>
                <p:nvPr/>
              </p:nvSpPr>
              <p:spPr>
                <a:xfrm>
                  <a:off x="11364912" y="5433253"/>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2 w 202882"/>
                    <a:gd name="connsiteY6" fmla="*/ 185660 h 185660"/>
                    <a:gd name="connsiteX7" fmla="*/ 140970 w 202882"/>
                    <a:gd name="connsiteY7" fmla="*/ 185660 h 185660"/>
                    <a:gd name="connsiteX8" fmla="*/ 132397 w 202882"/>
                    <a:gd name="connsiteY8" fmla="*/ 157097 h 185660"/>
                    <a:gd name="connsiteX9" fmla="*/ 118110 w 202882"/>
                    <a:gd name="connsiteY9" fmla="*/ 113300 h 185660"/>
                    <a:gd name="connsiteX10" fmla="*/ 100965 w 202882"/>
                    <a:gd name="connsiteY10" fmla="*/ 61887 h 185660"/>
                    <a:gd name="connsiteX11" fmla="*/ 83820 w 202882"/>
                    <a:gd name="connsiteY11" fmla="*/ 113300 h 185660"/>
                    <a:gd name="connsiteX12" fmla="*/ 118110 w 202882"/>
                    <a:gd name="connsiteY12" fmla="*/ 11330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2"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33066FE-ABEE-EDA5-BDCE-8992D88A23C2}"/>
                    </a:ext>
                  </a:extLst>
                </p:cNvPr>
                <p:cNvSpPr/>
                <p:nvPr/>
              </p:nvSpPr>
              <p:spPr>
                <a:xfrm>
                  <a:off x="11581130" y="5432301"/>
                  <a:ext cx="58102" cy="186612"/>
                </a:xfrm>
                <a:custGeom>
                  <a:avLst/>
                  <a:gdLst>
                    <a:gd name="connsiteX0" fmla="*/ 58102 w 58102"/>
                    <a:gd name="connsiteY0" fmla="*/ 0 h 186612"/>
                    <a:gd name="connsiteX1" fmla="*/ 58102 w 58102"/>
                    <a:gd name="connsiteY1" fmla="*/ 186613 h 186612"/>
                    <a:gd name="connsiteX2" fmla="*/ 0 w 58102"/>
                    <a:gd name="connsiteY2" fmla="*/ 186613 h 186612"/>
                    <a:gd name="connsiteX3" fmla="*/ 0 w 58102"/>
                    <a:gd name="connsiteY3" fmla="*/ 952 h 186612"/>
                    <a:gd name="connsiteX4" fmla="*/ 58102 w 58102"/>
                    <a:gd name="connsiteY4" fmla="*/ 952 h 18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6612">
                      <a:moveTo>
                        <a:pt x="58102" y="0"/>
                      </a:moveTo>
                      <a:lnTo>
                        <a:pt x="58102" y="186613"/>
                      </a:lnTo>
                      <a:lnTo>
                        <a:pt x="0" y="186613"/>
                      </a:lnTo>
                      <a:lnTo>
                        <a:pt x="0" y="952"/>
                      </a:lnTo>
                      <a:lnTo>
                        <a:pt x="58102" y="952"/>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98AF9D-68DD-6837-AC5D-786CA9FF248C}"/>
                    </a:ext>
                  </a:extLst>
                </p:cNvPr>
                <p:cNvSpPr/>
                <p:nvPr/>
              </p:nvSpPr>
              <p:spPr>
                <a:xfrm>
                  <a:off x="11665902" y="5433253"/>
                  <a:ext cx="178117" cy="185660"/>
                </a:xfrm>
                <a:custGeom>
                  <a:avLst/>
                  <a:gdLst>
                    <a:gd name="connsiteX0" fmla="*/ 178117 w 178117"/>
                    <a:gd name="connsiteY0" fmla="*/ 185660 h 185660"/>
                    <a:gd name="connsiteX1" fmla="*/ 120015 w 178117"/>
                    <a:gd name="connsiteY1" fmla="*/ 185660 h 185660"/>
                    <a:gd name="connsiteX2" fmla="*/ 58103 w 178117"/>
                    <a:gd name="connsiteY2" fmla="*/ 92354 h 185660"/>
                    <a:gd name="connsiteX3" fmla="*/ 58103 w 178117"/>
                    <a:gd name="connsiteY3" fmla="*/ 185660 h 185660"/>
                    <a:gd name="connsiteX4" fmla="*/ 0 w 178117"/>
                    <a:gd name="connsiteY4" fmla="*/ 185660 h 185660"/>
                    <a:gd name="connsiteX5" fmla="*/ 0 w 178117"/>
                    <a:gd name="connsiteY5" fmla="*/ 0 h 185660"/>
                    <a:gd name="connsiteX6" fmla="*/ 58103 w 178117"/>
                    <a:gd name="connsiteY6" fmla="*/ 0 h 185660"/>
                    <a:gd name="connsiteX7" fmla="*/ 120015 w 178117"/>
                    <a:gd name="connsiteY7" fmla="*/ 95210 h 185660"/>
                    <a:gd name="connsiteX8" fmla="*/ 120015 w 178117"/>
                    <a:gd name="connsiteY8" fmla="*/ 0 h 185660"/>
                    <a:gd name="connsiteX9" fmla="*/ 178117 w 178117"/>
                    <a:gd name="connsiteY9" fmla="*/ 0 h 185660"/>
                    <a:gd name="connsiteX10" fmla="*/ 178117 w 178117"/>
                    <a:gd name="connsiteY10" fmla="*/ 18566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17" h="185660">
                      <a:moveTo>
                        <a:pt x="178117" y="185660"/>
                      </a:moveTo>
                      <a:lnTo>
                        <a:pt x="120015" y="185660"/>
                      </a:lnTo>
                      <a:lnTo>
                        <a:pt x="58103" y="92354"/>
                      </a:lnTo>
                      <a:lnTo>
                        <a:pt x="58103" y="185660"/>
                      </a:lnTo>
                      <a:lnTo>
                        <a:pt x="0" y="185660"/>
                      </a:lnTo>
                      <a:lnTo>
                        <a:pt x="0" y="0"/>
                      </a:lnTo>
                      <a:lnTo>
                        <a:pt x="58103" y="0"/>
                      </a:lnTo>
                      <a:lnTo>
                        <a:pt x="120015" y="95210"/>
                      </a:lnTo>
                      <a:lnTo>
                        <a:pt x="120015" y="0"/>
                      </a:lnTo>
                      <a:lnTo>
                        <a:pt x="178117" y="0"/>
                      </a:lnTo>
                      <a:lnTo>
                        <a:pt x="178117" y="185660"/>
                      </a:lnTo>
                      <a:close/>
                    </a:path>
                  </a:pathLst>
                </a:custGeom>
                <a:solidFill>
                  <a:srgbClr val="FFFFFF"/>
                </a:solidFill>
                <a:ln w="9525" cap="flat">
                  <a:noFill/>
                  <a:prstDash val="solid"/>
                  <a:miter/>
                </a:ln>
              </p:spPr>
              <p:txBody>
                <a:bodyPr rtlCol="0" anchor="ctr"/>
                <a:lstStyle/>
                <a:p>
                  <a:endParaRPr lang="en-US"/>
                </a:p>
              </p:txBody>
            </p:sp>
          </p:grpSp>
          <p:grpSp>
            <p:nvGrpSpPr>
              <p:cNvPr id="22" name="Graphic 47">
                <a:extLst>
                  <a:ext uri="{FF2B5EF4-FFF2-40B4-BE49-F238E27FC236}">
                    <a16:creationId xmlns:a16="http://schemas.microsoft.com/office/drawing/2014/main" id="{6642D038-45AB-4C73-CFCB-1E78DCD1707D}"/>
                  </a:ext>
                </a:extLst>
              </p:cNvPr>
              <p:cNvGrpSpPr/>
              <p:nvPr/>
            </p:nvGrpSpPr>
            <p:grpSpPr>
              <a:xfrm>
                <a:off x="11013440" y="5670327"/>
                <a:ext cx="207644" cy="85689"/>
                <a:chOff x="11013440" y="5670327"/>
                <a:chExt cx="207644" cy="85689"/>
              </a:xfrm>
              <a:solidFill>
                <a:srgbClr val="FFFFFF"/>
              </a:solidFill>
            </p:grpSpPr>
            <p:sp>
              <p:nvSpPr>
                <p:cNvPr id="24" name="Freeform 23">
                  <a:extLst>
                    <a:ext uri="{FF2B5EF4-FFF2-40B4-BE49-F238E27FC236}">
                      <a16:creationId xmlns:a16="http://schemas.microsoft.com/office/drawing/2014/main" id="{0EB28037-11EB-2BBE-FDA5-89758DB3E7A6}"/>
                    </a:ext>
                  </a:extLst>
                </p:cNvPr>
                <p:cNvSpPr/>
                <p:nvPr/>
              </p:nvSpPr>
              <p:spPr>
                <a:xfrm>
                  <a:off x="11013440" y="5673184"/>
                  <a:ext cx="45719" cy="81881"/>
                </a:xfrm>
                <a:custGeom>
                  <a:avLst/>
                  <a:gdLst>
                    <a:gd name="connsiteX0" fmla="*/ 45720 w 45719"/>
                    <a:gd name="connsiteY0" fmla="*/ 0 h 81881"/>
                    <a:gd name="connsiteX1" fmla="*/ 45720 w 45719"/>
                    <a:gd name="connsiteY1" fmla="*/ 8569 h 81881"/>
                    <a:gd name="connsiteX2" fmla="*/ 10478 w 45719"/>
                    <a:gd name="connsiteY2" fmla="*/ 8569 h 81881"/>
                    <a:gd name="connsiteX3" fmla="*/ 10478 w 45719"/>
                    <a:gd name="connsiteY3" fmla="*/ 36180 h 81881"/>
                    <a:gd name="connsiteX4" fmla="*/ 39053 w 45719"/>
                    <a:gd name="connsiteY4" fmla="*/ 36180 h 81881"/>
                    <a:gd name="connsiteX5" fmla="*/ 39053 w 45719"/>
                    <a:gd name="connsiteY5" fmla="*/ 44749 h 81881"/>
                    <a:gd name="connsiteX6" fmla="*/ 10478 w 45719"/>
                    <a:gd name="connsiteY6" fmla="*/ 44749 h 81881"/>
                    <a:gd name="connsiteX7" fmla="*/ 10478 w 45719"/>
                    <a:gd name="connsiteY7" fmla="*/ 81881 h 81881"/>
                    <a:gd name="connsiteX8" fmla="*/ 0 w 45719"/>
                    <a:gd name="connsiteY8" fmla="*/ 81881 h 81881"/>
                    <a:gd name="connsiteX9" fmla="*/ 0 w 45719"/>
                    <a:gd name="connsiteY9" fmla="*/ 0 h 81881"/>
                    <a:gd name="connsiteX10" fmla="*/ 45720 w 45719"/>
                    <a:gd name="connsiteY10" fmla="*/ 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81881">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8DAE2A7-ACFE-EFE3-A967-F3F729C51C31}"/>
                    </a:ext>
                  </a:extLst>
                </p:cNvPr>
                <p:cNvSpPr/>
                <p:nvPr/>
              </p:nvSpPr>
              <p:spPr>
                <a:xfrm>
                  <a:off x="11066780" y="5670327"/>
                  <a:ext cx="83819" cy="85689"/>
                </a:xfrm>
                <a:custGeom>
                  <a:avLst/>
                  <a:gdLst>
                    <a:gd name="connsiteX0" fmla="*/ 20955 w 83819"/>
                    <a:gd name="connsiteY0" fmla="*/ 79977 h 85689"/>
                    <a:gd name="connsiteX1" fmla="*/ 5715 w 83819"/>
                    <a:gd name="connsiteY1" fmla="*/ 64743 h 85689"/>
                    <a:gd name="connsiteX2" fmla="*/ 0 w 83819"/>
                    <a:gd name="connsiteY2" fmla="*/ 42845 h 85689"/>
                    <a:gd name="connsiteX3" fmla="*/ 5715 w 83819"/>
                    <a:gd name="connsiteY3" fmla="*/ 20946 h 85689"/>
                    <a:gd name="connsiteX4" fmla="*/ 20955 w 83819"/>
                    <a:gd name="connsiteY4" fmla="*/ 5713 h 85689"/>
                    <a:gd name="connsiteX5" fmla="*/ 41910 w 83819"/>
                    <a:gd name="connsiteY5" fmla="*/ 0 h 85689"/>
                    <a:gd name="connsiteX6" fmla="*/ 62865 w 83819"/>
                    <a:gd name="connsiteY6" fmla="*/ 5713 h 85689"/>
                    <a:gd name="connsiteX7" fmla="*/ 78105 w 83819"/>
                    <a:gd name="connsiteY7" fmla="*/ 20946 h 85689"/>
                    <a:gd name="connsiteX8" fmla="*/ 83820 w 83819"/>
                    <a:gd name="connsiteY8" fmla="*/ 42845 h 85689"/>
                    <a:gd name="connsiteX9" fmla="*/ 78105 w 83819"/>
                    <a:gd name="connsiteY9" fmla="*/ 64743 h 85689"/>
                    <a:gd name="connsiteX10" fmla="*/ 62865 w 83819"/>
                    <a:gd name="connsiteY10" fmla="*/ 79977 h 85689"/>
                    <a:gd name="connsiteX11" fmla="*/ 41910 w 83819"/>
                    <a:gd name="connsiteY11" fmla="*/ 85689 h 85689"/>
                    <a:gd name="connsiteX12" fmla="*/ 20955 w 83819"/>
                    <a:gd name="connsiteY12" fmla="*/ 79977 h 85689"/>
                    <a:gd name="connsiteX13" fmla="*/ 58102 w 83819"/>
                    <a:gd name="connsiteY13" fmla="*/ 71408 h 85689"/>
                    <a:gd name="connsiteX14" fmla="*/ 68580 w 83819"/>
                    <a:gd name="connsiteY14" fmla="*/ 59983 h 85689"/>
                    <a:gd name="connsiteX15" fmla="*/ 72390 w 83819"/>
                    <a:gd name="connsiteY15" fmla="*/ 42845 h 85689"/>
                    <a:gd name="connsiteX16" fmla="*/ 68580 w 83819"/>
                    <a:gd name="connsiteY16" fmla="*/ 25707 h 85689"/>
                    <a:gd name="connsiteX17" fmla="*/ 58102 w 83819"/>
                    <a:gd name="connsiteY17" fmla="*/ 14282 h 85689"/>
                    <a:gd name="connsiteX18" fmla="*/ 42863 w 83819"/>
                    <a:gd name="connsiteY18" fmla="*/ 10473 h 85689"/>
                    <a:gd name="connsiteX19" fmla="*/ 27622 w 83819"/>
                    <a:gd name="connsiteY19" fmla="*/ 14282 h 85689"/>
                    <a:gd name="connsiteX20" fmla="*/ 17145 w 83819"/>
                    <a:gd name="connsiteY20" fmla="*/ 25707 h 85689"/>
                    <a:gd name="connsiteX21" fmla="*/ 13335 w 83819"/>
                    <a:gd name="connsiteY21" fmla="*/ 42845 h 85689"/>
                    <a:gd name="connsiteX22" fmla="*/ 17145 w 83819"/>
                    <a:gd name="connsiteY22" fmla="*/ 59983 h 85689"/>
                    <a:gd name="connsiteX23" fmla="*/ 27622 w 83819"/>
                    <a:gd name="connsiteY23" fmla="*/ 71408 h 85689"/>
                    <a:gd name="connsiteX24" fmla="*/ 42863 w 83819"/>
                    <a:gd name="connsiteY24" fmla="*/ 75216 h 85689"/>
                    <a:gd name="connsiteX25" fmla="*/ 58102 w 83819"/>
                    <a:gd name="connsiteY25" fmla="*/ 71408 h 8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819" h="85689">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4737"/>
                        <a:pt x="27622" y="82833"/>
                        <a:pt x="20955" y="79977"/>
                      </a:cubicBezTo>
                      <a:close/>
                      <a:moveTo>
                        <a:pt x="58102" y="71408"/>
                      </a:moveTo>
                      <a:cubicBezTo>
                        <a:pt x="62865" y="68552"/>
                        <a:pt x="66675" y="64743"/>
                        <a:pt x="68580" y="59983"/>
                      </a:cubicBezTo>
                      <a:cubicBezTo>
                        <a:pt x="71438" y="55222"/>
                        <a:pt x="72390" y="49510"/>
                        <a:pt x="72390" y="42845"/>
                      </a:cubicBezTo>
                      <a:cubicBezTo>
                        <a:pt x="72390" y="36180"/>
                        <a:pt x="71438" y="30467"/>
                        <a:pt x="68580" y="25707"/>
                      </a:cubicBezTo>
                      <a:cubicBezTo>
                        <a:pt x="65722" y="20946"/>
                        <a:pt x="61913" y="17138"/>
                        <a:pt x="58102" y="14282"/>
                      </a:cubicBezTo>
                      <a:cubicBezTo>
                        <a:pt x="53340" y="11425"/>
                        <a:pt x="48577" y="10473"/>
                        <a:pt x="42863" y="10473"/>
                      </a:cubicBezTo>
                      <a:cubicBezTo>
                        <a:pt x="37147" y="10473"/>
                        <a:pt x="31432" y="11425"/>
                        <a:pt x="27622" y="14282"/>
                      </a:cubicBezTo>
                      <a:cubicBezTo>
                        <a:pt x="22860" y="17138"/>
                        <a:pt x="19050" y="20946"/>
                        <a:pt x="17145" y="25707"/>
                      </a:cubicBezTo>
                      <a:cubicBezTo>
                        <a:pt x="14288" y="30467"/>
                        <a:pt x="13335" y="36180"/>
                        <a:pt x="13335" y="42845"/>
                      </a:cubicBezTo>
                      <a:cubicBezTo>
                        <a:pt x="13335" y="49510"/>
                        <a:pt x="14288" y="55222"/>
                        <a:pt x="17145" y="59983"/>
                      </a:cubicBezTo>
                      <a:cubicBezTo>
                        <a:pt x="20002" y="64743"/>
                        <a:pt x="23813" y="68552"/>
                        <a:pt x="27622" y="71408"/>
                      </a:cubicBezTo>
                      <a:cubicBezTo>
                        <a:pt x="32385" y="74264"/>
                        <a:pt x="37147" y="75216"/>
                        <a:pt x="42863" y="75216"/>
                      </a:cubicBezTo>
                      <a:cubicBezTo>
                        <a:pt x="48577" y="75216"/>
                        <a:pt x="53340" y="74264"/>
                        <a:pt x="58102" y="71408"/>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B47A92F-F7C3-FE7C-1910-704DE2016A89}"/>
                    </a:ext>
                  </a:extLst>
                </p:cNvPr>
                <p:cNvSpPr/>
                <p:nvPr/>
              </p:nvSpPr>
              <p:spPr>
                <a:xfrm>
                  <a:off x="11164887" y="5672232"/>
                  <a:ext cx="56197" cy="81880"/>
                </a:xfrm>
                <a:custGeom>
                  <a:avLst/>
                  <a:gdLst>
                    <a:gd name="connsiteX0" fmla="*/ 42863 w 56197"/>
                    <a:gd name="connsiteY0" fmla="*/ 81881 h 81880"/>
                    <a:gd name="connsiteX1" fmla="*/ 23813 w 56197"/>
                    <a:gd name="connsiteY1" fmla="*/ 48557 h 81880"/>
                    <a:gd name="connsiteX2" fmla="*/ 10478 w 56197"/>
                    <a:gd name="connsiteY2" fmla="*/ 48557 h 81880"/>
                    <a:gd name="connsiteX3" fmla="*/ 10478 w 56197"/>
                    <a:gd name="connsiteY3" fmla="*/ 81881 h 81880"/>
                    <a:gd name="connsiteX4" fmla="*/ 0 w 56197"/>
                    <a:gd name="connsiteY4" fmla="*/ 81881 h 81880"/>
                    <a:gd name="connsiteX5" fmla="*/ 0 w 56197"/>
                    <a:gd name="connsiteY5" fmla="*/ 0 h 81880"/>
                    <a:gd name="connsiteX6" fmla="*/ 26670 w 56197"/>
                    <a:gd name="connsiteY6" fmla="*/ 0 h 81880"/>
                    <a:gd name="connsiteX7" fmla="*/ 41910 w 56197"/>
                    <a:gd name="connsiteY7" fmla="*/ 2856 h 81880"/>
                    <a:gd name="connsiteX8" fmla="*/ 51435 w 56197"/>
                    <a:gd name="connsiteY8" fmla="*/ 11425 h 81880"/>
                    <a:gd name="connsiteX9" fmla="*/ 54293 w 56197"/>
                    <a:gd name="connsiteY9" fmla="*/ 23803 h 81880"/>
                    <a:gd name="connsiteX10" fmla="*/ 49530 w 56197"/>
                    <a:gd name="connsiteY10" fmla="*/ 39036 h 81880"/>
                    <a:gd name="connsiteX11" fmla="*/ 35243 w 56197"/>
                    <a:gd name="connsiteY11" fmla="*/ 47605 h 81880"/>
                    <a:gd name="connsiteX12" fmla="*/ 56197 w 56197"/>
                    <a:gd name="connsiteY12" fmla="*/ 81881 h 81880"/>
                    <a:gd name="connsiteX13" fmla="*/ 42863 w 56197"/>
                    <a:gd name="connsiteY13" fmla="*/ 81881 h 81880"/>
                    <a:gd name="connsiteX14" fmla="*/ 10478 w 56197"/>
                    <a:gd name="connsiteY14" fmla="*/ 39988 h 81880"/>
                    <a:gd name="connsiteX15" fmla="*/ 26670 w 56197"/>
                    <a:gd name="connsiteY15" fmla="*/ 39988 h 81880"/>
                    <a:gd name="connsiteX16" fmla="*/ 40005 w 56197"/>
                    <a:gd name="connsiteY16" fmla="*/ 36180 h 81880"/>
                    <a:gd name="connsiteX17" fmla="*/ 44768 w 56197"/>
                    <a:gd name="connsiteY17" fmla="*/ 24755 h 81880"/>
                    <a:gd name="connsiteX18" fmla="*/ 40957 w 56197"/>
                    <a:gd name="connsiteY18" fmla="*/ 13329 h 81880"/>
                    <a:gd name="connsiteX19" fmla="*/ 27622 w 56197"/>
                    <a:gd name="connsiteY19" fmla="*/ 9521 h 81880"/>
                    <a:gd name="connsiteX20" fmla="*/ 11430 w 56197"/>
                    <a:gd name="connsiteY20" fmla="*/ 9521 h 81880"/>
                    <a:gd name="connsiteX21" fmla="*/ 11430 w 56197"/>
                    <a:gd name="connsiteY21" fmla="*/ 39988 h 8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197" h="81880">
                      <a:moveTo>
                        <a:pt x="42863" y="81881"/>
                      </a:moveTo>
                      <a:lnTo>
                        <a:pt x="23813" y="48557"/>
                      </a:lnTo>
                      <a:lnTo>
                        <a:pt x="10478" y="48557"/>
                      </a:lnTo>
                      <a:lnTo>
                        <a:pt x="10478" y="81881"/>
                      </a:lnTo>
                      <a:lnTo>
                        <a:pt x="0" y="81881"/>
                      </a:lnTo>
                      <a:lnTo>
                        <a:pt x="0" y="0"/>
                      </a:lnTo>
                      <a:lnTo>
                        <a:pt x="26670" y="0"/>
                      </a:lnTo>
                      <a:cubicBezTo>
                        <a:pt x="32385" y="0"/>
                        <a:pt x="38100" y="952"/>
                        <a:pt x="41910" y="2856"/>
                      </a:cubicBezTo>
                      <a:cubicBezTo>
                        <a:pt x="45720" y="4761"/>
                        <a:pt x="49530" y="7617"/>
                        <a:pt x="51435" y="11425"/>
                      </a:cubicBezTo>
                      <a:cubicBezTo>
                        <a:pt x="53340" y="15234"/>
                        <a:pt x="54293" y="19042"/>
                        <a:pt x="54293" y="23803"/>
                      </a:cubicBezTo>
                      <a:cubicBezTo>
                        <a:pt x="54293" y="29515"/>
                        <a:pt x="52388" y="34276"/>
                        <a:pt x="49530" y="39036"/>
                      </a:cubicBezTo>
                      <a:cubicBezTo>
                        <a:pt x="46672" y="43797"/>
                        <a:pt x="40957" y="46653"/>
                        <a:pt x="35243" y="47605"/>
                      </a:cubicBezTo>
                      <a:lnTo>
                        <a:pt x="56197" y="81881"/>
                      </a:lnTo>
                      <a:lnTo>
                        <a:pt x="42863" y="81881"/>
                      </a:lnTo>
                      <a:close/>
                      <a:moveTo>
                        <a:pt x="10478" y="39988"/>
                      </a:moveTo>
                      <a:lnTo>
                        <a:pt x="26670" y="39988"/>
                      </a:lnTo>
                      <a:cubicBezTo>
                        <a:pt x="32385" y="39988"/>
                        <a:pt x="37147" y="39036"/>
                        <a:pt x="40005" y="36180"/>
                      </a:cubicBezTo>
                      <a:cubicBezTo>
                        <a:pt x="42863" y="33324"/>
                        <a:pt x="44768" y="29515"/>
                        <a:pt x="44768" y="24755"/>
                      </a:cubicBezTo>
                      <a:cubicBezTo>
                        <a:pt x="44768" y="19994"/>
                        <a:pt x="42863" y="16186"/>
                        <a:pt x="40957" y="13329"/>
                      </a:cubicBezTo>
                      <a:cubicBezTo>
                        <a:pt x="38100" y="10473"/>
                        <a:pt x="33338" y="9521"/>
                        <a:pt x="27622" y="9521"/>
                      </a:cubicBezTo>
                      <a:lnTo>
                        <a:pt x="11430" y="9521"/>
                      </a:lnTo>
                      <a:lnTo>
                        <a:pt x="11430" y="39988"/>
                      </a:lnTo>
                      <a:close/>
                    </a:path>
                  </a:pathLst>
                </a:custGeom>
                <a:solidFill>
                  <a:srgbClr val="FFFFFF"/>
                </a:solidFill>
                <a:ln w="9525" cap="flat">
                  <a:noFill/>
                  <a:prstDash val="solid"/>
                  <a:miter/>
                </a:ln>
              </p:spPr>
              <p:txBody>
                <a:bodyPr rtlCol="0" anchor="ctr"/>
                <a:lstStyle/>
                <a:p>
                  <a:endParaRPr lang="en-US"/>
                </a:p>
              </p:txBody>
            </p:sp>
          </p:grpSp>
        </p:grpSp>
      </p:grpSp>
      <p:grpSp>
        <p:nvGrpSpPr>
          <p:cNvPr id="66" name="Graphic 231">
            <a:extLst>
              <a:ext uri="{FF2B5EF4-FFF2-40B4-BE49-F238E27FC236}">
                <a16:creationId xmlns:a16="http://schemas.microsoft.com/office/drawing/2014/main" id="{C4593AA1-FD81-B5ED-07E6-1021F20ECC33}"/>
              </a:ext>
            </a:extLst>
          </p:cNvPr>
          <p:cNvGrpSpPr/>
          <p:nvPr userDrawn="1"/>
        </p:nvGrpSpPr>
        <p:grpSpPr>
          <a:xfrm rot="10800000" flipH="1">
            <a:off x="10347469"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73" name="Freeform 72">
              <a:extLst>
                <a:ext uri="{FF2B5EF4-FFF2-40B4-BE49-F238E27FC236}">
                  <a16:creationId xmlns:a16="http://schemas.microsoft.com/office/drawing/2014/main" id="{AC74B207-146A-DE52-689A-C472FEF535E1}"/>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C446C25-03B0-DB52-31A9-BF6DAB0181F7}"/>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CE423EF-9554-A288-CE57-1840E234E050}"/>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80AAEFF-EA3D-E305-F826-24F1B7BCE383}"/>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BEF9D74-862D-BB47-F12F-7E0C5529794A}"/>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B572F2D-DF9F-8EE9-7054-D9F438F7D60A}"/>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60540">
                <a:srgbClr val="2D8784"/>
              </a:gs>
              <a:gs pos="100000">
                <a:srgbClr val="263D94"/>
              </a:gs>
            </a:gsLst>
            <a:lin ang="5400000" scaled="0"/>
          </a:gradFill>
          <a:ln w="3060" cap="flat">
            <a:noFill/>
            <a:prstDash val="solid"/>
            <a:miter/>
          </a:ln>
        </p:spPr>
        <p:txBody>
          <a:bodyPr rtlCol="0" anchor="ct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6000">
                <a:srgbClr val="2D8784"/>
              </a:gs>
              <a:gs pos="100000">
                <a:srgbClr val="263D94"/>
              </a:gs>
            </a:gsLst>
            <a:lin ang="5400000" scaled="0"/>
          </a:gra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9" name="Text Placeholder 23">
            <a:extLst>
              <a:ext uri="{FF2B5EF4-FFF2-40B4-BE49-F238E27FC236}">
                <a16:creationId xmlns:a16="http://schemas.microsoft.com/office/drawing/2014/main" id="{4954F6C3-99B9-8369-3F2E-981DB8796214}"/>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6000">
                <a:srgbClr val="2D8784"/>
              </a:gs>
              <a:gs pos="100000">
                <a:srgbClr val="263D94"/>
              </a:gs>
            </a:gsLst>
            <a:lin ang="5400000" scaled="0"/>
          </a:gra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90115" y="846903"/>
            <a:ext cx="6562677" cy="339415"/>
          </a:xfrm>
          <a:prstGeom prst="rect">
            <a:avLst/>
          </a:prstGeom>
        </p:spPr>
        <p:txBody>
          <a:bodyPr>
            <a:noAutofit/>
          </a:bodyPr>
          <a:lstStyle>
            <a:lvl1pPr marL="0" indent="0" algn="r">
              <a:lnSpc>
                <a:spcPct val="100000"/>
              </a:lnSpc>
              <a:buNone/>
              <a:defRPr sz="2400" b="1" i="0">
                <a:solidFill>
                  <a:srgbClr val="26262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90116"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90114" y="2770036"/>
            <a:ext cx="6562677" cy="339415"/>
          </a:xfrm>
          <a:prstGeom prst="rect">
            <a:avLst/>
          </a:prstGeom>
        </p:spPr>
        <p:txBody>
          <a:bodyPr>
            <a:noAutofit/>
          </a:bodyPr>
          <a:lstStyle>
            <a:lvl1pPr marL="0" indent="0" algn="r">
              <a:lnSpc>
                <a:spcPct val="100000"/>
              </a:lnSpc>
              <a:buNone/>
              <a:defRPr sz="2400" b="1" i="0">
                <a:solidFill>
                  <a:srgbClr val="26262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90115"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5005612" y="4633833"/>
            <a:ext cx="6562677" cy="339415"/>
          </a:xfrm>
          <a:prstGeom prst="rect">
            <a:avLst/>
          </a:prstGeom>
        </p:spPr>
        <p:txBody>
          <a:bodyPr>
            <a:noAutofit/>
          </a:bodyPr>
          <a:lstStyle>
            <a:lvl1pPr marL="0" indent="0" algn="r">
              <a:lnSpc>
                <a:spcPct val="100000"/>
              </a:lnSpc>
              <a:buNone/>
              <a:defRPr sz="2400" b="1" i="0">
                <a:solidFill>
                  <a:srgbClr val="26262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5005613"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125567" y="726071"/>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262626"/>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0">
                <a:srgbClr val="6A9D56"/>
              </a:gs>
              <a:gs pos="56000">
                <a:srgbClr val="2D8784"/>
              </a:gs>
              <a:gs pos="100000">
                <a:srgbClr val="263D94"/>
              </a:gs>
            </a:gsLst>
            <a:lin ang="5400000" scaled="0"/>
          </a:gra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1" name="Text Placeholder 17">
            <a:extLst>
              <a:ext uri="{FF2B5EF4-FFF2-40B4-BE49-F238E27FC236}">
                <a16:creationId xmlns:a16="http://schemas.microsoft.com/office/drawing/2014/main" id="{D6D7A5B5-C505-2517-D6AB-E7398A432FC2}"/>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A3C26F62-43AC-3300-8E12-B64A6150B58A}"/>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62626"/>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974079" y="1623405"/>
            <a:ext cx="9357643"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928488" y="604434"/>
            <a:ext cx="9461245" cy="1018971"/>
          </a:xfrm>
          <a:prstGeom prst="rect">
            <a:avLst/>
          </a:prstGeom>
        </p:spPr>
        <p:txBody>
          <a:bodyPr>
            <a:noAutofit/>
          </a:bodyPr>
          <a:lstStyle>
            <a:lvl1pPr marL="0" indent="0" algn="l">
              <a:buNone/>
              <a:defRPr sz="3600" b="1" i="0">
                <a:solidFill>
                  <a:srgbClr val="262626"/>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aphic 231">
            <a:extLst>
              <a:ext uri="{FF2B5EF4-FFF2-40B4-BE49-F238E27FC236}">
                <a16:creationId xmlns:a16="http://schemas.microsoft.com/office/drawing/2014/main" id="{2C674085-34EA-23E4-E6C3-8A921C568C06}"/>
              </a:ext>
            </a:extLst>
          </p:cNvPr>
          <p:cNvGrpSpPr/>
          <p:nvPr userDrawn="1"/>
        </p:nvGrpSpPr>
        <p:grpSpPr>
          <a:xfrm flipH="1">
            <a:off x="13555" y="4319078"/>
            <a:ext cx="1654535" cy="2577830"/>
            <a:chOff x="12708052" y="5708395"/>
            <a:chExt cx="760809" cy="1185370"/>
          </a:xfrm>
          <a:gradFill>
            <a:gsLst>
              <a:gs pos="0">
                <a:srgbClr val="6A9D56"/>
              </a:gs>
              <a:gs pos="60540">
                <a:srgbClr val="2D8784"/>
              </a:gs>
              <a:gs pos="100000">
                <a:srgbClr val="263D94"/>
              </a:gs>
            </a:gsLst>
            <a:lin ang="5400000" scaled="0"/>
          </a:gradFill>
        </p:grpSpPr>
        <p:sp>
          <p:nvSpPr>
            <p:cNvPr id="4" name="Freeform 3">
              <a:extLst>
                <a:ext uri="{FF2B5EF4-FFF2-40B4-BE49-F238E27FC236}">
                  <a16:creationId xmlns:a16="http://schemas.microsoft.com/office/drawing/2014/main" id="{C463EA82-78CF-A77A-8E58-E94E27168EEE}"/>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BF5346DB-CEA8-749A-1A8A-49E06AD71AA2}"/>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114D44A-ACBB-4410-1ED3-2AE29AD3560A}"/>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A992A76-CD90-6610-EBD9-5245CAC54F76}"/>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4BBB1BCC-2937-52ED-F02A-2B24E43A45F0}"/>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9A74FBC-6585-E874-C8D7-F5DB385E0022}"/>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6A9D56"/>
            </a:solidFill>
            <a:prstDash val="solid"/>
            <a:miter lim="400000"/>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08D42670-A269-F633-26D6-D1C24903CEA7}"/>
              </a:ext>
            </a:extLst>
          </p:cNvPr>
          <p:cNvSpPr txBox="1"/>
          <p:nvPr userDrawn="1"/>
        </p:nvSpPr>
        <p:spPr>
          <a:xfrm rot="16200000">
            <a:off x="10556168" y="5125084"/>
            <a:ext cx="2687307" cy="153888"/>
          </a:xfrm>
          <a:prstGeom prst="rect">
            <a:avLst/>
          </a:prstGeom>
          <a:noFill/>
        </p:spPr>
        <p:txBody>
          <a:bodyPr wrap="square" rtlCol="0">
            <a:spAutoFit/>
          </a:bodyPr>
          <a:lstStyle/>
          <a:p>
            <a:r>
              <a:rPr lang="en-US" sz="400" b="0" spc="300" dirty="0">
                <a:solidFill>
                  <a:srgbClr val="010101"/>
                </a:solidFill>
              </a:rPr>
              <a:t>BLOCKCHAIN FOR AGRI FOOD EDU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creativecommons.org/licenses/by-sa/4.0/?ref=chooser-v1"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sciencedirect.com/science/article/pii/S030859612300085X#bib1" TargetMode="External"/><Relationship Id="rId2" Type="http://schemas.openxmlformats.org/officeDocument/2006/relationships/hyperlink" Target="https://www.sciencedirect.com/science/article/pii/S030859612300085X#fn2" TargetMode="External"/><Relationship Id="rId1" Type="http://schemas.openxmlformats.org/officeDocument/2006/relationships/slideLayout" Target="../slideLayouts/slideLayout8.xml"/><Relationship Id="rId5" Type="http://schemas.openxmlformats.org/officeDocument/2006/relationships/image" Target="../media/image8.gif"/><Relationship Id="rId4" Type="http://schemas.openxmlformats.org/officeDocument/2006/relationships/hyperlink" Target="https://iberchain.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cribd.com/document/554652392/Polish-Premium-Bief-pilot-project-Agreco"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aholddelhaize.com/en/news/juicy-details-albert-heijn-uses-blockchain-to-make-orange-juice-production-transparent/#:~:text=It%20is%20using%20blockchain%20technology%20to%20make%20the,completely%20transparent%2C%20in%20partnership%20with%20its%20supplier%2C%20Refresco."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s://techcrunch.com/2015/09/21/provenance-aims-to-use-blockchain-technology-to-prove-authenticity/"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video" Target="https://www.youtube.com/embed/QWkAx7Qw5v8?feature=oembed"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hyperlink" Target="https://belu.org/" TargetMode="Externa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belu.org/impact-report/"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belu.org/green-credentials-not-greenwash/" TargetMode="External"/><Relationship Id="rId2" Type="http://schemas.openxmlformats.org/officeDocument/2006/relationships/hyperlink" Target="https://www.provenance.org/case-studies/belu"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provenance.org/case-studies/napolina"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www.fujitsu.com/emeia/about/resources/news/press-releases/2019/emeai-20191105-fujitsu-and-rice-exchange-bring-to-market.html" TargetMode="External"/><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www.te-food.com/"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www.roucadil.com/" TargetMode="External"/><Relationship Id="rId2" Type="http://schemas.openxmlformats.org/officeDocument/2006/relationships/hyperlink" Target="https://www.auchan.fr/"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medium.com/te-food/te-food-has-been-implemented-for-prunes-traceability-in-france-e542c9169f33" TargetMode="Externa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s://www.nsai.ie/about/news/irish-agri-food-blockchain-pioneer-takes-home-the-european-standardsinnovat/"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channel/UC-n3Z2V9d2VAi1Dd1GiNU2A" TargetMode="External"/><Relationship Id="rId2" Type="http://schemas.openxmlformats.org/officeDocument/2006/relationships/slideLayout" Target="../slideLayouts/slideLayout8.xml"/><Relationship Id="rId1" Type="http://schemas.openxmlformats.org/officeDocument/2006/relationships/video" Target="https://www.youtube.com/embed/Vy744EDdiFs?feature=oembed" TargetMode="Externa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foodunfolded.com/"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hyperlink" Target="https://www.carrefour.com/en/group/food-transition/food-blockchain"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hyperlink" Target="https://www.carrefour.com/en/group/food-transition/food-blockchain"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carrefour.com/en/group/food-transition/food-blockchain" TargetMode="External"/><Relationship Id="rId1" Type="http://schemas.openxmlformats.org/officeDocument/2006/relationships/slideLayout" Target="../slideLayouts/slideLayout8.xml"/><Relationship Id="rId4" Type="http://schemas.openxmlformats.org/officeDocument/2006/relationships/hyperlink" Target="https://retailwire.com/discussion/carrefour-uses-blockchain-to-offer-consumers-greater-supply-chain-transparenc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foodunfolded.com/article/blockchain-in-agriculture-digitalising-the-food-system#ref3" TargetMode="External"/><Relationship Id="rId2" Type="http://schemas.openxmlformats.org/officeDocument/2006/relationships/hyperlink" Target="https://www.carrefour.com/en/group/food-transition/food-blockchain" TargetMode="External"/><Relationship Id="rId1" Type="http://schemas.openxmlformats.org/officeDocument/2006/relationships/slideLayout" Target="../slideLayouts/slideLayout8.xml"/><Relationship Id="rId5" Type="http://schemas.openxmlformats.org/officeDocument/2006/relationships/hyperlink" Target="https://drive.google.com/file/d/1xpJf_3F-UxHEDHrMmgnBMeD5FqtghoKp/view" TargetMode="Externa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hyperlink" Target="https://www.ibm.com/products/supply-chain-intelligence-suite/food-trust" TargetMode="Externa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s://www.ibm.com/docs/en/app-connect/container?topic=apps-food-trust" TargetMode="External"/><Relationship Id="rId2" Type="http://schemas.openxmlformats.org/officeDocument/2006/relationships/hyperlink" Target="https://www.ibm.com/products/supply-chain-intelligence-suite/food-trust" TargetMode="Externa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hyperlink" Target="https://www.ibm.com/downloads/cas/8QABQBDR"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theguardian.com/environment/2021/mar/15/revealed-seafood-happening-on-a-vast-global-scale" TargetMode="External"/><Relationship Id="rId2" Type="http://schemas.openxmlformats.org/officeDocument/2006/relationships/hyperlink" Target="https://oceana.org/sites/default/files/National_Seafood_Fraud_Testing_Results_Highlights_FINAL.pdf" TargetMode="External"/><Relationship Id="rId1" Type="http://schemas.openxmlformats.org/officeDocument/2006/relationships/slideLayout" Target="../slideLayouts/slideLayout8.xml"/><Relationship Id="rId5" Type="http://schemas.openxmlformats.org/officeDocument/2006/relationships/hyperlink" Target="https://static1.squarespace.com/static/5e2755963c421657bd408970/t/5f5f4c92a3738d07d52d9374/1600081043823/KvaroyArctic-Tech-Blockchain.pdf" TargetMode="External"/><Relationship Id="rId4" Type="http://schemas.openxmlformats.org/officeDocument/2006/relationships/hyperlink" Target="https://www.kvaroyarctic.com/blockchain-technology"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blockchainforagrifood.eu/"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video" Target="https://www.youtube.com/embed/6ImFBrRuGG0?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AE138943-35EB-F8A4-9BDB-2FC7DEA15CE7}"/>
              </a:ext>
            </a:extLst>
          </p:cNvPr>
          <p:cNvPicPr>
            <a:picLocks noGrp="1" noChangeAspect="1"/>
          </p:cNvPicPr>
          <p:nvPr>
            <p:ph type="pic" sz="quarter" idx="44"/>
          </p:nvPr>
        </p:nvPicPr>
        <p:blipFill>
          <a:blip r:embed="rId3"/>
          <a:srcRect t="19078" b="19078"/>
          <a:stretch>
            <a:fillRect/>
          </a:stretch>
        </p:blipFill>
        <p:spPr/>
      </p:pic>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9"/>
          </p:nvPr>
        </p:nvSpPr>
        <p:spPr>
          <a:prstGeom prst="rect">
            <a:avLst/>
          </a:prstGeom>
        </p:spPr>
        <p:txBody>
          <a:bodyPr/>
          <a:lstStyle/>
          <a:p>
            <a:r>
              <a:rPr lang="en-IE" b="0" dirty="0"/>
              <a:t>Module </a:t>
            </a:r>
            <a:r>
              <a:rPr lang="en-IE" dirty="0"/>
              <a:t>4</a:t>
            </a:r>
            <a:endParaRPr lang="en-IE"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21"/>
          </p:nvPr>
        </p:nvSpPr>
        <p:spPr>
          <a:xfrm>
            <a:off x="883982" y="5125435"/>
            <a:ext cx="6845887" cy="1038225"/>
          </a:xfrm>
          <a:prstGeom prst="rect">
            <a:avLst/>
          </a:prstGeom>
        </p:spPr>
        <p:txBody>
          <a:bodyPr/>
          <a:lstStyle/>
          <a:p>
            <a:r>
              <a:rPr lang="en-GB" b="1" dirty="0"/>
              <a:t>Blockchain in Practice - series of case studies</a:t>
            </a:r>
            <a:endParaRPr lang="en-US" b="1" dirty="0"/>
          </a:p>
        </p:txBody>
      </p:sp>
      <p:pic>
        <p:nvPicPr>
          <p:cNvPr id="3" name="Picture 2">
            <a:extLst>
              <a:ext uri="{FF2B5EF4-FFF2-40B4-BE49-F238E27FC236}">
                <a16:creationId xmlns:a16="http://schemas.microsoft.com/office/drawing/2014/main" id="{752B3FE1-9C91-9EC1-0EF4-0A4BED075540}"/>
              </a:ext>
            </a:extLst>
          </p:cNvPr>
          <p:cNvPicPr>
            <a:picLocks noChangeAspect="1"/>
          </p:cNvPicPr>
          <p:nvPr/>
        </p:nvPicPr>
        <p:blipFill>
          <a:blip r:embed="rId4"/>
          <a:stretch>
            <a:fillRect/>
          </a:stretch>
        </p:blipFill>
        <p:spPr>
          <a:xfrm>
            <a:off x="9809196" y="5393802"/>
            <a:ext cx="2009582" cy="420610"/>
          </a:xfrm>
          <a:prstGeom prst="rect">
            <a:avLst/>
          </a:prstGeom>
        </p:spPr>
      </p:pic>
      <p:sp>
        <p:nvSpPr>
          <p:cNvPr id="4" name="Rectangle 3">
            <a:extLst>
              <a:ext uri="{FF2B5EF4-FFF2-40B4-BE49-F238E27FC236}">
                <a16:creationId xmlns:a16="http://schemas.microsoft.com/office/drawing/2014/main" id="{119518D7-795F-DC30-FA5F-020F6BF5C1AD}"/>
              </a:ext>
            </a:extLst>
          </p:cNvPr>
          <p:cNvSpPr/>
          <p:nvPr/>
        </p:nvSpPr>
        <p:spPr>
          <a:xfrm>
            <a:off x="8150105" y="5825078"/>
            <a:ext cx="3668673" cy="90024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1050" b="0" i="0"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1050" b="0" i="0"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2" name="Rectangle 1">
            <a:extLst>
              <a:ext uri="{FF2B5EF4-FFF2-40B4-BE49-F238E27FC236}">
                <a16:creationId xmlns:a16="http://schemas.microsoft.com/office/drawing/2014/main" id="{C48B4F36-8729-8F45-67D4-A1910E13B5C0}"/>
              </a:ext>
            </a:extLst>
          </p:cNvPr>
          <p:cNvSpPr>
            <a:spLocks noChangeArrowheads="1"/>
          </p:cNvSpPr>
          <p:nvPr/>
        </p:nvSpPr>
        <p:spPr bwMode="auto">
          <a:xfrm>
            <a:off x="1003996" y="6128500"/>
            <a:ext cx="3180284" cy="600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33333"/>
                </a:solidFill>
                <a:effectLst/>
                <a:latin typeface="Source Sans Pro" panose="020B0503030403020204" pitchFamily="34" charset="0"/>
              </a:rPr>
              <a:t>Blockchain for </a:t>
            </a:r>
            <a:r>
              <a:rPr kumimoji="0" lang="en-US" altLang="en-US" sz="1100" b="0" i="0" u="none" strike="noStrike" cap="none" normalizeH="0" baseline="0" dirty="0" err="1">
                <a:ln>
                  <a:noFill/>
                </a:ln>
                <a:solidFill>
                  <a:srgbClr val="333333"/>
                </a:solidFill>
                <a:effectLst/>
                <a:latin typeface="Source Sans Pro" panose="020B0503030403020204" pitchFamily="34" charset="0"/>
              </a:rPr>
              <a:t>AgriFood</a:t>
            </a:r>
            <a:r>
              <a:rPr kumimoji="0" lang="en-US" altLang="en-US" sz="1100" b="0" i="0" u="none" strike="noStrike" cap="none" normalizeH="0" baseline="0" dirty="0">
                <a:ln>
                  <a:noFill/>
                </a:ln>
                <a:solidFill>
                  <a:srgbClr val="333333"/>
                </a:solidFill>
                <a:effectLst/>
                <a:latin typeface="Source Sans Pro" panose="020B0503030403020204" pitchFamily="34" charset="0"/>
              </a:rPr>
              <a:t> Open Educational Resources © 2023/2024 by Blockchain for </a:t>
            </a:r>
            <a:r>
              <a:rPr kumimoji="0" lang="en-US" altLang="en-US" sz="1100" b="0" i="0" u="none" strike="noStrike" cap="none" normalizeH="0" baseline="0" dirty="0" err="1">
                <a:ln>
                  <a:noFill/>
                </a:ln>
                <a:solidFill>
                  <a:srgbClr val="333333"/>
                </a:solidFill>
                <a:effectLst/>
                <a:latin typeface="Source Sans Pro" panose="020B0503030403020204" pitchFamily="34" charset="0"/>
              </a:rPr>
              <a:t>AgriFood</a:t>
            </a:r>
            <a:r>
              <a:rPr kumimoji="0" lang="en-US" altLang="en-US" sz="1100" b="0" i="0" u="none" strike="noStrike" cap="none" normalizeH="0" baseline="0" dirty="0">
                <a:ln>
                  <a:noFill/>
                </a:ln>
                <a:solidFill>
                  <a:srgbClr val="333333"/>
                </a:solidFill>
                <a:effectLst/>
                <a:latin typeface="Source Sans Pro" panose="020B0503030403020204" pitchFamily="34" charset="0"/>
              </a:rPr>
              <a:t> Consortium is licensed under </a:t>
            </a:r>
            <a:r>
              <a:rPr kumimoji="0" lang="en-US" altLang="en-US" sz="1100" b="0" i="0" u="none" strike="noStrike" cap="none" normalizeH="0" baseline="0" dirty="0">
                <a:ln>
                  <a:noFill/>
                </a:ln>
                <a:solidFill>
                  <a:srgbClr val="D14500"/>
                </a:solidFill>
                <a:effectLst/>
                <a:latin typeface="Source Sans Pro" panose="020B0503030403020204" pitchFamily="34" charset="0"/>
                <a:hlinkClick r:id="rId5"/>
              </a:rPr>
              <a:t>CC BY-SA 4.0  </a:t>
            </a:r>
            <a:r>
              <a:rPr kumimoji="0" lang="en-US" altLang="en-US" sz="1100" b="0" i="0" u="none" strike="noStrike" cap="none" normalizeH="0" baseline="0" dirty="0">
                <a:ln>
                  <a:noFill/>
                </a:ln>
                <a:solidFill>
                  <a:srgbClr val="D14500"/>
                </a:solidFill>
                <a:effectLst/>
                <a:latin typeface="Source Sans Pro" panose="020B0503030403020204" pitchFamily="34" charset="0"/>
              </a:rPr>
              <a:t>  </a:t>
            </a:r>
            <a:r>
              <a:rPr kumimoji="0" lang="en-US" altLang="en-US" sz="700" b="0" i="0" u="none" strike="noStrike" cap="none" normalizeH="0" baseline="0" dirty="0">
                <a:ln>
                  <a:noFill/>
                </a:ln>
                <a:solidFill>
                  <a:schemeClr val="tx1"/>
                </a:solidFill>
                <a:effectLst/>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5" name="Picture 6">
            <a:extLst>
              <a:ext uri="{FF2B5EF4-FFF2-40B4-BE49-F238E27FC236}">
                <a16:creationId xmlns:a16="http://schemas.microsoft.com/office/drawing/2014/main" id="{B708658B-4167-9996-8D2F-92BD6821D9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1752" y="6362124"/>
            <a:ext cx="903881" cy="31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29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2161608"/>
            <a:ext cx="5480760" cy="2743201"/>
          </a:xfrm>
          <a:prstGeom prst="rect">
            <a:avLst/>
          </a:prstGeom>
        </p:spPr>
        <p:txBody>
          <a:bodyPr>
            <a:normAutofit/>
          </a:bodyPr>
          <a:lstStyle/>
          <a:p>
            <a:r>
              <a:rPr lang="en-GB" b="1" i="0" dirty="0">
                <a:effectLst/>
                <a:latin typeface="Roboto" panose="02000000000000000000" pitchFamily="2" charset="0"/>
              </a:rPr>
              <a:t>2.1 Let’s meet </a:t>
            </a:r>
            <a:r>
              <a:rPr lang="en-GB" b="1" i="0" dirty="0" err="1">
                <a:effectLst/>
                <a:latin typeface="Roboto" panose="02000000000000000000" pitchFamily="2" charset="0"/>
              </a:rPr>
              <a:t>Iberchain</a:t>
            </a:r>
            <a:endParaRPr lang="en-GB" b="1" i="0" dirty="0">
              <a:effectLst/>
              <a:latin typeface="Roboto" panose="02000000000000000000" pitchFamily="2" charset="0"/>
            </a:endParaRPr>
          </a:p>
          <a:p>
            <a:r>
              <a:rPr lang="en-GB" i="0" dirty="0"/>
              <a:t>IMPLEMENTATION OF Blockchain Technology in the meat value chain labelled as Iberian 100% Autochthonous Breed</a:t>
            </a:r>
          </a:p>
          <a:p>
            <a:endParaRPr lang="en-US" i="1" dirty="0"/>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160991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338661" y="1107769"/>
            <a:ext cx="8245588" cy="5065552"/>
          </a:xfrm>
          <a:prstGeom prst="rect">
            <a:avLst/>
          </a:prstGeom>
        </p:spPr>
        <p:txBody>
          <a:bodyPr/>
          <a:lstStyle/>
          <a:p>
            <a:pPr marL="0" indent="0"/>
            <a:r>
              <a:rPr lang="en-GB" b="0" i="0" dirty="0">
                <a:solidFill>
                  <a:srgbClr val="2E2E2E"/>
                </a:solidFill>
                <a:effectLst/>
              </a:rPr>
              <a:t>The agri-food industry is the largest industrial subsector in the Spanish economy</a:t>
            </a:r>
            <a:r>
              <a:rPr lang="en-GB" b="0" i="0" u="none" strike="noStrike" baseline="30000" dirty="0">
                <a:solidFill>
                  <a:srgbClr val="0C7DBB"/>
                </a:solidFill>
                <a:effectLst/>
                <a:hlinkClick r:id="rId2"/>
              </a:rPr>
              <a:t>2</a:t>
            </a:r>
            <a:r>
              <a:rPr lang="en-GB" b="0" i="0" dirty="0">
                <a:solidFill>
                  <a:srgbClr val="2E2E2E"/>
                </a:solidFill>
                <a:effectLst/>
              </a:rPr>
              <a:t> (</a:t>
            </a:r>
            <a:r>
              <a:rPr lang="en-GB" b="0" i="0" u="none" strike="noStrike" dirty="0" err="1">
                <a:solidFill>
                  <a:srgbClr val="0C7DBB"/>
                </a:solidFill>
                <a:effectLst/>
                <a:hlinkClick r:id="rId3"/>
              </a:rPr>
              <a:t>Ministerio</a:t>
            </a:r>
            <a:r>
              <a:rPr lang="en-GB" b="0" i="0" u="none" strike="noStrike" dirty="0">
                <a:solidFill>
                  <a:srgbClr val="0C7DBB"/>
                </a:solidFill>
                <a:effectLst/>
                <a:hlinkClick r:id="rId3"/>
              </a:rPr>
              <a:t> de Agricultura, </a:t>
            </a:r>
            <a:r>
              <a:rPr lang="en-GB" b="0" i="0" u="none" strike="noStrike" dirty="0" err="1">
                <a:solidFill>
                  <a:srgbClr val="0C7DBB"/>
                </a:solidFill>
                <a:effectLst/>
                <a:hlinkClick r:id="rId3"/>
              </a:rPr>
              <a:t>Pesca</a:t>
            </a:r>
            <a:r>
              <a:rPr lang="en-GB" b="0" i="0" u="none" strike="noStrike" dirty="0">
                <a:solidFill>
                  <a:srgbClr val="0C7DBB"/>
                </a:solidFill>
                <a:effectLst/>
                <a:hlinkClick r:id="rId3"/>
              </a:rPr>
              <a:t> y </a:t>
            </a:r>
            <a:r>
              <a:rPr lang="en-GB" b="0" i="0" u="none" strike="noStrike" dirty="0" err="1">
                <a:solidFill>
                  <a:srgbClr val="0C7DBB"/>
                </a:solidFill>
                <a:effectLst/>
                <a:hlinkClick r:id="rId3"/>
              </a:rPr>
              <a:t>Alimentación</a:t>
            </a:r>
            <a:r>
              <a:rPr lang="en-GB" b="0" i="0" u="none" strike="noStrike" dirty="0">
                <a:solidFill>
                  <a:srgbClr val="0C7DBB"/>
                </a:solidFill>
                <a:effectLst/>
                <a:hlinkClick r:id="rId3"/>
              </a:rPr>
              <a:t>, 2021</a:t>
            </a:r>
            <a:r>
              <a:rPr lang="en-GB" b="0" i="0" dirty="0">
                <a:solidFill>
                  <a:srgbClr val="2E2E2E"/>
                </a:solidFill>
                <a:effectLst/>
              </a:rPr>
              <a:t>). According to key reports, it is in need of renewal and requires a thorough digital transformation. Additionally, the firms in the sector are small compared to its European counterparts,</a:t>
            </a:r>
            <a:r>
              <a:rPr lang="en-GB" b="0" i="0" baseline="30000" dirty="0">
                <a:solidFill>
                  <a:srgbClr val="0C7DBB"/>
                </a:solidFill>
                <a:effectLst/>
              </a:rPr>
              <a:t> </a:t>
            </a:r>
            <a:r>
              <a:rPr lang="en-GB" b="0" i="0" dirty="0">
                <a:solidFill>
                  <a:srgbClr val="2E2E2E"/>
                </a:solidFill>
                <a:effectLst/>
              </a:rPr>
              <a:t>which increases their difficulty to compete on a larger scale.</a:t>
            </a:r>
          </a:p>
          <a:p>
            <a:pPr marL="0" indent="0"/>
            <a:endParaRPr lang="en-GB" dirty="0">
              <a:solidFill>
                <a:srgbClr val="2E2E2E"/>
              </a:solidFill>
            </a:endParaRPr>
          </a:p>
          <a:p>
            <a:pPr marL="0" indent="0"/>
            <a:r>
              <a:rPr lang="en-GB" b="0" i="0" dirty="0">
                <a:solidFill>
                  <a:srgbClr val="2E2E2E"/>
                </a:solidFill>
                <a:effectLst/>
              </a:rPr>
              <a:t>The </a:t>
            </a:r>
            <a:r>
              <a:rPr lang="en-GB" b="1" i="0" dirty="0">
                <a:solidFill>
                  <a:srgbClr val="29608D"/>
                </a:solidFill>
                <a:effectLst/>
              </a:rPr>
              <a:t>IBERCHAIN Operational Group | Grupo </a:t>
            </a:r>
            <a:r>
              <a:rPr lang="en-GB" b="1" i="0" dirty="0" err="1">
                <a:solidFill>
                  <a:srgbClr val="29608D"/>
                </a:solidFill>
                <a:effectLst/>
              </a:rPr>
              <a:t>Operativo</a:t>
            </a:r>
            <a:r>
              <a:rPr lang="en-GB" b="1" i="0" dirty="0">
                <a:solidFill>
                  <a:srgbClr val="29608D"/>
                </a:solidFill>
                <a:effectLst/>
              </a:rPr>
              <a:t> IBERCHAIN </a:t>
            </a:r>
            <a:r>
              <a:rPr lang="en-GB" b="0" i="0" dirty="0">
                <a:solidFill>
                  <a:srgbClr val="2E2E2E"/>
                </a:solidFill>
                <a:effectLst/>
              </a:rPr>
              <a:t>was founded to tackle </a:t>
            </a:r>
            <a:r>
              <a:rPr lang="en-GB" dirty="0">
                <a:solidFill>
                  <a:srgbClr val="2E2E2E"/>
                </a:solidFill>
              </a:rPr>
              <a:t>to food fraud and </a:t>
            </a:r>
            <a:r>
              <a:rPr lang="en-GB" b="0" i="0" dirty="0">
                <a:solidFill>
                  <a:srgbClr val="2E2E2E"/>
                </a:solidFill>
                <a:effectLst/>
              </a:rPr>
              <a:t>the need to improve the traceability of meat.  With the implementation of a differentiated quality brand (100% native Iberian breed), and the technology that has established itself as the most reliable and effective today: the Blockchain,  it is now possible to identify 100% Iberian pig without margin of error. </a:t>
            </a:r>
          </a:p>
          <a:p>
            <a:pPr marL="0" indent="0"/>
            <a:endParaRPr lang="en-GB" b="0" i="0" dirty="0">
              <a:solidFill>
                <a:srgbClr val="2E2E2E"/>
              </a:solidFill>
              <a:effectLst/>
              <a:latin typeface="ElsevierGulliver"/>
            </a:endParaRPr>
          </a:p>
          <a:p>
            <a:pPr marL="0" indent="0"/>
            <a:endParaRPr lang="en-GB" dirty="0">
              <a:solidFill>
                <a:srgbClr val="2E2E2E"/>
              </a:solidFill>
              <a:latin typeface="ElsevierGulliver"/>
            </a:endParaRPr>
          </a:p>
          <a:p>
            <a:pPr marL="0" indent="0"/>
            <a:endParaRPr lang="en-GB" b="0" i="0" dirty="0">
              <a:solidFill>
                <a:srgbClr val="2E2E2E"/>
              </a:solidFill>
              <a:effectLst/>
              <a:latin typeface="ElsevierGulliver"/>
            </a:endParaRPr>
          </a:p>
          <a:p>
            <a:pPr marL="0" indent="0"/>
            <a:endParaRPr lang="en-GB" dirty="0">
              <a:solidFill>
                <a:srgbClr val="2E2E2E"/>
              </a:solidFill>
              <a:latin typeface="ElsevierGulliver"/>
            </a:endParaRPr>
          </a:p>
          <a:p>
            <a:pPr marL="0" indent="0"/>
            <a:r>
              <a:rPr lang="en-GB" b="1" i="0" dirty="0">
                <a:solidFill>
                  <a:srgbClr val="2E2E2E"/>
                </a:solidFill>
                <a:effectLst/>
                <a:latin typeface="ElsevierGulliver"/>
              </a:rPr>
              <a:t>CASE STUDY  </a:t>
            </a:r>
            <a:r>
              <a:rPr lang="en-GB" dirty="0" err="1">
                <a:hlinkClick r:id="rId4"/>
              </a:rPr>
              <a:t>Iberchain</a:t>
            </a:r>
            <a:r>
              <a:rPr lang="en-GB" dirty="0">
                <a:hlinkClick r:id="rId4"/>
              </a:rPr>
              <a:t> – Blockchain for 100% Iberian traceability – Grupo </a:t>
            </a:r>
            <a:r>
              <a:rPr lang="en-GB" dirty="0" err="1">
                <a:hlinkClick r:id="rId4"/>
              </a:rPr>
              <a:t>Operativo</a:t>
            </a:r>
            <a:endParaRPr lang="en-GB" b="1" i="0" dirty="0">
              <a:solidFill>
                <a:srgbClr val="2E2E2E"/>
              </a:solidFill>
              <a:effectLst/>
              <a:latin typeface="ElsevierGulliver"/>
            </a:endParaRPr>
          </a:p>
          <a:p>
            <a:pPr marL="0" indent="0"/>
            <a:r>
              <a:rPr lang="en-GB" b="1" i="0" dirty="0">
                <a:solidFill>
                  <a:srgbClr val="616161"/>
                </a:solidFill>
                <a:effectLst/>
                <a:latin typeface="var( --e-global-typography-text-font-family )"/>
              </a:rPr>
              <a:t>IMPLEMENTATION OF </a:t>
            </a:r>
            <a:r>
              <a:rPr lang="en-GB" b="1" i="0" dirty="0">
                <a:solidFill>
                  <a:srgbClr val="6A9D56"/>
                </a:solidFill>
                <a:effectLst/>
                <a:latin typeface="var( --e-global-typography-secondary-font-family )"/>
              </a:rPr>
              <a:t>Blockchain Technology </a:t>
            </a:r>
          </a:p>
          <a:p>
            <a:pPr marL="0" indent="0"/>
            <a:r>
              <a:rPr lang="en-GB" b="1" i="0" dirty="0">
                <a:solidFill>
                  <a:srgbClr val="616161"/>
                </a:solidFill>
                <a:effectLst/>
                <a:latin typeface="var( --e-global-typography-accent-font-family )"/>
              </a:rPr>
              <a:t>in the meat value chain labelled as</a:t>
            </a:r>
            <a:r>
              <a:rPr lang="en-GB" b="1" dirty="0">
                <a:solidFill>
                  <a:srgbClr val="6A9D56"/>
                </a:solidFill>
                <a:latin typeface="var( --e-global-typography-accent-font-family )"/>
              </a:rPr>
              <a:t> </a:t>
            </a:r>
            <a:r>
              <a:rPr lang="en-GB" b="1" i="0" dirty="0">
                <a:solidFill>
                  <a:srgbClr val="6A9D56"/>
                </a:solidFill>
                <a:effectLst/>
                <a:latin typeface="var( --e-global-typography-secondary-font-family )"/>
              </a:rPr>
              <a:t>Iberian 100% Autochthonous Breed</a:t>
            </a:r>
          </a:p>
          <a:p>
            <a:pPr marL="0" indent="0"/>
            <a:endParaRPr lang="en-US"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75900" y="273070"/>
            <a:ext cx="10595237" cy="803654"/>
          </a:xfrm>
          <a:prstGeom prst="rect">
            <a:avLst/>
          </a:prstGeom>
        </p:spPr>
        <p:txBody>
          <a:bodyPr/>
          <a:lstStyle/>
          <a:p>
            <a:r>
              <a:rPr lang="en-US" dirty="0"/>
              <a:t>Spotlight on </a:t>
            </a:r>
            <a:r>
              <a:rPr lang="en-US" dirty="0" err="1"/>
              <a:t>Iberchain</a:t>
            </a:r>
            <a:r>
              <a:rPr lang="en-US" dirty="0"/>
              <a:t>, Spain </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pic>
        <p:nvPicPr>
          <p:cNvPr id="1026" name="Picture 2">
            <a:extLst>
              <a:ext uri="{FF2B5EF4-FFF2-40B4-BE49-F238E27FC236}">
                <a16:creationId xmlns:a16="http://schemas.microsoft.com/office/drawing/2014/main" id="{BF5C5BB2-0470-2FF1-EC73-BCD06BD43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1732" y="-13889"/>
            <a:ext cx="3890268" cy="316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517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US" dirty="0"/>
              <a:t>Spotlight on </a:t>
            </a:r>
            <a:r>
              <a:rPr lang="en-US" dirty="0" err="1"/>
              <a:t>Iberchain</a:t>
            </a:r>
            <a:r>
              <a:rPr lang="en-US" dirty="0"/>
              <a:t>, Spain </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673355" y="1076724"/>
            <a:ext cx="9604661" cy="5447645"/>
          </a:xfrm>
          <a:prstGeom prst="rect">
            <a:avLst/>
          </a:prstGeom>
          <a:noFill/>
        </p:spPr>
        <p:txBody>
          <a:bodyPr wrap="square" rtlCol="0">
            <a:spAutoFit/>
          </a:bodyPr>
          <a:lstStyle/>
          <a:p>
            <a:pPr algn="l"/>
            <a:r>
              <a:rPr lang="en-GB" sz="2200" b="1" i="0" dirty="0">
                <a:solidFill>
                  <a:srgbClr val="6A9D56"/>
                </a:solidFill>
                <a:effectLst/>
              </a:rPr>
              <a:t>The Problem </a:t>
            </a:r>
            <a:r>
              <a:rPr lang="en-GB" sz="2200" b="0" i="0" dirty="0">
                <a:solidFill>
                  <a:srgbClr val="262626"/>
                </a:solidFill>
                <a:effectLst/>
              </a:rPr>
              <a:t>that affected the consumer and the producer to the same extent: </a:t>
            </a:r>
            <a:r>
              <a:rPr lang="en-GB" sz="2200" b="1" i="0" dirty="0">
                <a:solidFill>
                  <a:srgbClr val="262626"/>
                </a:solidFill>
                <a:effectLst/>
              </a:rPr>
              <a:t>fraud</a:t>
            </a:r>
            <a:r>
              <a:rPr lang="en-GB" sz="2200" b="0" i="0" dirty="0">
                <a:solidFill>
                  <a:srgbClr val="262626"/>
                </a:solidFill>
                <a:effectLst/>
              </a:rPr>
              <a:t>. Only 13% of the total Iberian pigs produced in Spain correspond to 100% Iberian pigs. The rest are pigs crossed with another non-Iberian breed although they are called Iberian.</a:t>
            </a:r>
          </a:p>
          <a:p>
            <a:pPr algn="l"/>
            <a:endParaRPr lang="en-GB" sz="2200" b="0" i="0" dirty="0">
              <a:solidFill>
                <a:srgbClr val="262626"/>
              </a:solidFill>
              <a:effectLst/>
            </a:endParaRPr>
          </a:p>
          <a:p>
            <a:pPr algn="l"/>
            <a:r>
              <a:rPr lang="en-GB" sz="2200" b="1" i="0" dirty="0">
                <a:solidFill>
                  <a:srgbClr val="6A9D56"/>
                </a:solidFill>
                <a:effectLst/>
                <a:cs typeface="Alef" panose="020F0502020204030204" pitchFamily="2" charset="-79"/>
              </a:rPr>
              <a:t>High-precision verification controls</a:t>
            </a:r>
          </a:p>
          <a:p>
            <a:pPr algn="l"/>
            <a:r>
              <a:rPr lang="en-GB" sz="2200" b="0" i="0" dirty="0">
                <a:solidFill>
                  <a:srgbClr val="262626"/>
                </a:solidFill>
                <a:effectLst/>
              </a:rPr>
              <a:t>Verification controls are made on the slaughter line from an intelligent measurement system that integrates </a:t>
            </a:r>
            <a:r>
              <a:rPr lang="en-GB" sz="2200" b="1" i="0" dirty="0">
                <a:solidFill>
                  <a:srgbClr val="262626"/>
                </a:solidFill>
                <a:effectLst/>
              </a:rPr>
              <a:t>two technologies</a:t>
            </a:r>
            <a:r>
              <a:rPr lang="en-GB" sz="2200" b="0" i="0" dirty="0">
                <a:solidFill>
                  <a:srgbClr val="262626"/>
                </a:solidFill>
                <a:effectLst/>
              </a:rPr>
              <a:t>: </a:t>
            </a:r>
            <a:endParaRPr lang="en-GB" sz="2200" dirty="0">
              <a:solidFill>
                <a:srgbClr val="262626"/>
              </a:solidFill>
            </a:endParaRPr>
          </a:p>
          <a:p>
            <a:pPr algn="l"/>
            <a:endParaRPr lang="en-GB" sz="2200" b="1" i="0" dirty="0">
              <a:solidFill>
                <a:srgbClr val="262626"/>
              </a:solidFill>
              <a:effectLst/>
            </a:endParaRPr>
          </a:p>
          <a:p>
            <a:pPr marL="1027113" indent="-400050" algn="l">
              <a:buAutoNum type="romanLcPeriod"/>
            </a:pPr>
            <a:r>
              <a:rPr lang="en-GB" sz="2200" b="1" i="0" dirty="0">
                <a:solidFill>
                  <a:srgbClr val="262626"/>
                </a:solidFill>
                <a:effectLst/>
              </a:rPr>
              <a:t>the microelectronic bioimpedance</a:t>
            </a:r>
            <a:r>
              <a:rPr lang="en-GB" sz="2200" b="0" i="0" dirty="0">
                <a:solidFill>
                  <a:srgbClr val="262626"/>
                </a:solidFill>
                <a:effectLst/>
              </a:rPr>
              <a:t> which through a non-destructive function obtains a pattern of the electrical properties of the meat tissue  </a:t>
            </a:r>
            <a:endParaRPr lang="en-GB" sz="2200" dirty="0">
              <a:solidFill>
                <a:srgbClr val="262626"/>
              </a:solidFill>
            </a:endParaRPr>
          </a:p>
          <a:p>
            <a:pPr marL="1027113" indent="-400050" algn="l">
              <a:buAutoNum type="romanLcPeriod"/>
            </a:pPr>
            <a:r>
              <a:rPr lang="en-GB" sz="2200" b="1" i="0" dirty="0">
                <a:solidFill>
                  <a:srgbClr val="262626"/>
                </a:solidFill>
                <a:effectLst/>
              </a:rPr>
              <a:t>NIRS technology</a:t>
            </a:r>
            <a:r>
              <a:rPr lang="en-GB" sz="2200" b="0" i="0" dirty="0">
                <a:solidFill>
                  <a:srgbClr val="262626"/>
                </a:solidFill>
                <a:effectLst/>
              </a:rPr>
              <a:t> which acts through a beam of light that is scattered by the meat piece and is collected again by the device. The difference between the emitted and reflected image generates a unique spectrum that makes it possible to distinguish the purity of the sample.</a:t>
            </a:r>
          </a:p>
          <a:p>
            <a:pPr algn="l"/>
            <a:endParaRPr lang="en-GB" b="0" i="0" dirty="0">
              <a:solidFill>
                <a:srgbClr val="7A7A7A"/>
              </a:solidFill>
              <a:effectLst/>
            </a:endParaRPr>
          </a:p>
        </p:txBody>
      </p:sp>
    </p:spTree>
    <p:extLst>
      <p:ext uri="{BB962C8B-B14F-4D97-AF65-F5344CB8AC3E}">
        <p14:creationId xmlns:p14="http://schemas.microsoft.com/office/powerpoint/2010/main" val="110577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US" dirty="0"/>
              <a:t>Spotlight on </a:t>
            </a:r>
            <a:r>
              <a:rPr lang="en-US" dirty="0" err="1"/>
              <a:t>Iberchain</a:t>
            </a:r>
            <a:r>
              <a:rPr lang="en-US" dirty="0"/>
              <a:t>, Spain </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728671" y="1193682"/>
            <a:ext cx="9604661" cy="5509200"/>
          </a:xfrm>
          <a:prstGeom prst="rect">
            <a:avLst/>
          </a:prstGeom>
          <a:noFill/>
        </p:spPr>
        <p:txBody>
          <a:bodyPr wrap="square" rtlCol="0">
            <a:spAutoFit/>
          </a:bodyPr>
          <a:lstStyle/>
          <a:p>
            <a:pPr algn="l"/>
            <a:r>
              <a:rPr lang="en-GB" sz="2200" b="1" i="0" dirty="0">
                <a:solidFill>
                  <a:srgbClr val="6A9D56"/>
                </a:solidFill>
                <a:effectLst/>
                <a:cs typeface="Alef" panose="020F0502020204030204" pitchFamily="2" charset="-79"/>
              </a:rPr>
              <a:t>Blockchain as an anti-fraud technology</a:t>
            </a:r>
          </a:p>
          <a:p>
            <a:pPr algn="l"/>
            <a:r>
              <a:rPr lang="en-GB" sz="2200" b="0" i="0" dirty="0">
                <a:solidFill>
                  <a:srgbClr val="262626"/>
                </a:solidFill>
                <a:effectLst/>
              </a:rPr>
              <a:t>Once this double check has been carried out, it is the turn of the </a:t>
            </a:r>
            <a:r>
              <a:rPr lang="en-GB" sz="2200" i="0" dirty="0">
                <a:solidFill>
                  <a:srgbClr val="262626"/>
                </a:solidFill>
                <a:effectLst/>
              </a:rPr>
              <a:t>blockchain technology implemented by </a:t>
            </a:r>
            <a:r>
              <a:rPr lang="en-GB" sz="2200" i="0" dirty="0" err="1">
                <a:solidFill>
                  <a:srgbClr val="262626"/>
                </a:solidFill>
                <a:effectLst/>
              </a:rPr>
              <a:t>Cedesa</a:t>
            </a:r>
            <a:r>
              <a:rPr lang="en-GB" sz="2200" i="0" dirty="0">
                <a:solidFill>
                  <a:srgbClr val="262626"/>
                </a:solidFill>
                <a:effectLst/>
              </a:rPr>
              <a:t> Digital. The data collected in the production chain is recorded and validated to create an anti-fraud database of maximum security and total independence. This guarantees the traceability of the meats, an essential requirement to incorporate a new quality brand, 100% native Iberian breed.</a:t>
            </a:r>
          </a:p>
          <a:p>
            <a:pPr algn="l"/>
            <a:endParaRPr lang="en-GB" sz="2200" i="0" dirty="0">
              <a:solidFill>
                <a:srgbClr val="262626"/>
              </a:solidFill>
              <a:effectLst/>
            </a:endParaRPr>
          </a:p>
          <a:p>
            <a:pPr algn="l"/>
            <a:r>
              <a:rPr lang="en-GB" sz="2200" i="0" dirty="0">
                <a:solidFill>
                  <a:srgbClr val="262626"/>
                </a:solidFill>
                <a:effectLst/>
              </a:rPr>
              <a:t>This process serves to strengthen the reliability of the production chain and restore consumer confidence. It will also consolidate the prestige of Iberian in Spain and in the world. This is a giant step for the sector that opens the door to any producer and other food sectors. The Operational Group also pays special attention to demanding livestock practices that are more respectful of the natural environment, the </a:t>
            </a:r>
            <a:r>
              <a:rPr lang="en-GB" sz="2200" i="0" dirty="0" err="1">
                <a:solidFill>
                  <a:srgbClr val="262626"/>
                </a:solidFill>
                <a:effectLst/>
              </a:rPr>
              <a:t>Dehesa</a:t>
            </a:r>
            <a:r>
              <a:rPr lang="en-GB" sz="2200" i="0" dirty="0">
                <a:solidFill>
                  <a:srgbClr val="262626"/>
                </a:solidFill>
                <a:effectLst/>
              </a:rPr>
              <a:t>, counting on internal advice from the scientific community and private companies specialized in the matter.</a:t>
            </a:r>
          </a:p>
          <a:p>
            <a:pPr algn="l"/>
            <a:endParaRPr lang="en-GB" sz="2200" i="0" dirty="0">
              <a:solidFill>
                <a:srgbClr val="262626"/>
              </a:solidFill>
              <a:effectLst/>
            </a:endParaRPr>
          </a:p>
        </p:txBody>
      </p:sp>
    </p:spTree>
    <p:extLst>
      <p:ext uri="{BB962C8B-B14F-4D97-AF65-F5344CB8AC3E}">
        <p14:creationId xmlns:p14="http://schemas.microsoft.com/office/powerpoint/2010/main" val="379416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2161608"/>
            <a:ext cx="5480760" cy="2743201"/>
          </a:xfrm>
          <a:prstGeom prst="rect">
            <a:avLst/>
          </a:prstGeom>
        </p:spPr>
        <p:txBody>
          <a:bodyPr>
            <a:normAutofit/>
          </a:bodyPr>
          <a:lstStyle/>
          <a:p>
            <a:r>
              <a:rPr lang="en-GB" b="1" i="0" dirty="0">
                <a:effectLst/>
                <a:latin typeface="Roboto" panose="02000000000000000000" pitchFamily="2" charset="0"/>
              </a:rPr>
              <a:t>2.2 Let’s meet </a:t>
            </a:r>
            <a:r>
              <a:rPr lang="en-IE" b="1" i="0" dirty="0"/>
              <a:t>Alpha Estate Winery, Greece</a:t>
            </a:r>
          </a:p>
          <a:p>
            <a:endParaRPr lang="en-IE" i="1" dirty="0"/>
          </a:p>
          <a:p>
            <a:r>
              <a:rPr lang="en-IE" i="1" dirty="0"/>
              <a:t>A blockchain message in a bottle</a:t>
            </a:r>
            <a:endParaRPr lang="en-US" i="1" dirty="0"/>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1912611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792337" y="291161"/>
            <a:ext cx="6178800" cy="803654"/>
          </a:xfrm>
          <a:prstGeom prst="rect">
            <a:avLst/>
          </a:prstGeom>
        </p:spPr>
        <p:txBody>
          <a:bodyPr/>
          <a:lstStyle/>
          <a:p>
            <a:r>
              <a:rPr lang="en-GB" dirty="0"/>
              <a:t>(a Blockchain) Message in a bottle (of wine)</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230472" y="2005130"/>
            <a:ext cx="6897442" cy="6986528"/>
          </a:xfrm>
          <a:prstGeom prst="rect">
            <a:avLst/>
          </a:prstGeom>
          <a:noFill/>
        </p:spPr>
        <p:txBody>
          <a:bodyPr wrap="square">
            <a:spAutoFit/>
          </a:bodyPr>
          <a:lstStyle/>
          <a:p>
            <a:r>
              <a:rPr lang="en-GB" sz="2400" dirty="0">
                <a:solidFill>
                  <a:srgbClr val="262626"/>
                </a:solidFill>
              </a:rPr>
              <a:t>Since 1997, Alpha Estate has operated as a state-of-the-art wine making experience and 220 ha privately owned vineyard in Greece, exporting to more than 30 countries around the globe.  It is a vertically integrated 45-person SME, implementing cutting-edge sustainable viticulture.</a:t>
            </a:r>
          </a:p>
          <a:p>
            <a:endParaRPr lang="en-GB" sz="2400" dirty="0">
              <a:solidFill>
                <a:srgbClr val="262626"/>
              </a:solidFill>
            </a:endParaRPr>
          </a:p>
          <a:p>
            <a:r>
              <a:rPr lang="en-GB" sz="2400" dirty="0">
                <a:solidFill>
                  <a:srgbClr val="262626"/>
                </a:solidFill>
              </a:rPr>
              <a:t>It’s first experience of blockchain was an ECA Blockchain Event in Luxembourg in November 2018, leading to  receiving EU support.  </a:t>
            </a: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r>
              <a:rPr lang="en-IE" sz="1600" dirty="0">
                <a:solidFill>
                  <a:srgbClr val="29608D"/>
                </a:solidFill>
              </a:rPr>
              <a:t>Source:  </a:t>
            </a:r>
            <a:r>
              <a:rPr lang="en-GB" sz="1600" dirty="0">
                <a:solidFill>
                  <a:srgbClr val="29608D"/>
                </a:solidFill>
              </a:rPr>
              <a:t>EU Blockchain Observatory | Online Workshop | November 23th 2020</a:t>
            </a:r>
          </a:p>
        </p:txBody>
      </p:sp>
      <p:pic>
        <p:nvPicPr>
          <p:cNvPr id="16" name="Picture 15">
            <a:extLst>
              <a:ext uri="{FF2B5EF4-FFF2-40B4-BE49-F238E27FC236}">
                <a16:creationId xmlns:a16="http://schemas.microsoft.com/office/drawing/2014/main" id="{31A5940B-BDC7-DAA3-2BF6-5FCF00D8B1EE}"/>
              </a:ext>
            </a:extLst>
          </p:cNvPr>
          <p:cNvPicPr>
            <a:picLocks noChangeAspect="1"/>
          </p:cNvPicPr>
          <p:nvPr/>
        </p:nvPicPr>
        <p:blipFill>
          <a:blip r:embed="rId2"/>
          <a:stretch>
            <a:fillRect/>
          </a:stretch>
        </p:blipFill>
        <p:spPr>
          <a:xfrm>
            <a:off x="78445" y="134269"/>
            <a:ext cx="4400550" cy="1619250"/>
          </a:xfrm>
          <a:prstGeom prst="rect">
            <a:avLst/>
          </a:prstGeom>
        </p:spPr>
      </p:pic>
      <p:pic>
        <p:nvPicPr>
          <p:cNvPr id="18" name="Picture 17">
            <a:extLst>
              <a:ext uri="{FF2B5EF4-FFF2-40B4-BE49-F238E27FC236}">
                <a16:creationId xmlns:a16="http://schemas.microsoft.com/office/drawing/2014/main" id="{B6829168-505F-944B-8535-0FBC6B40600F}"/>
              </a:ext>
            </a:extLst>
          </p:cNvPr>
          <p:cNvPicPr>
            <a:picLocks noChangeAspect="1"/>
          </p:cNvPicPr>
          <p:nvPr/>
        </p:nvPicPr>
        <p:blipFill>
          <a:blip r:embed="rId3"/>
          <a:stretch>
            <a:fillRect/>
          </a:stretch>
        </p:blipFill>
        <p:spPr>
          <a:xfrm>
            <a:off x="7291431" y="1509064"/>
            <a:ext cx="2933700" cy="5057775"/>
          </a:xfrm>
          <a:prstGeom prst="rect">
            <a:avLst/>
          </a:prstGeom>
        </p:spPr>
      </p:pic>
    </p:spTree>
    <p:extLst>
      <p:ext uri="{BB962C8B-B14F-4D97-AF65-F5344CB8AC3E}">
        <p14:creationId xmlns:p14="http://schemas.microsoft.com/office/powerpoint/2010/main" val="134050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792337" y="291161"/>
            <a:ext cx="6178800" cy="803654"/>
          </a:xfrm>
          <a:prstGeom prst="rect">
            <a:avLst/>
          </a:prstGeom>
        </p:spPr>
        <p:txBody>
          <a:bodyPr/>
          <a:lstStyle/>
          <a:p>
            <a:r>
              <a:rPr lang="en-GB" dirty="0"/>
              <a:t>(a Blockchain) Message in a bottle (of wine)</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230472" y="2005130"/>
            <a:ext cx="5355266" cy="7971413"/>
          </a:xfrm>
          <a:prstGeom prst="rect">
            <a:avLst/>
          </a:prstGeom>
          <a:noFill/>
        </p:spPr>
        <p:txBody>
          <a:bodyPr wrap="square">
            <a:spAutoFit/>
          </a:bodyPr>
          <a:lstStyle/>
          <a:p>
            <a:r>
              <a:rPr lang="en-GB" sz="2400" dirty="0">
                <a:solidFill>
                  <a:srgbClr val="262626"/>
                </a:solidFill>
              </a:rPr>
              <a:t>A bottle of unique wine is: </a:t>
            </a:r>
          </a:p>
          <a:p>
            <a:endParaRPr lang="en-GB" sz="2400" dirty="0">
              <a:solidFill>
                <a:srgbClr val="262626"/>
              </a:solidFill>
            </a:endParaRPr>
          </a:p>
          <a:p>
            <a:pPr marL="342900" indent="-342900">
              <a:buFont typeface="Arial" panose="020B0604020202020204" pitchFamily="34" charset="0"/>
              <a:buChar char="•"/>
            </a:pPr>
            <a:r>
              <a:rPr lang="en-GB" sz="2400" dirty="0">
                <a:solidFill>
                  <a:srgbClr val="262626"/>
                </a:solidFill>
              </a:rPr>
              <a:t> A “primary information” (from the ecosystem and the grapes of an area) </a:t>
            </a:r>
          </a:p>
          <a:p>
            <a:pPr marL="342900" indent="-342900">
              <a:buFont typeface="Arial" panose="020B0604020202020204" pitchFamily="34" charset="0"/>
              <a:buChar char="•"/>
            </a:pPr>
            <a:r>
              <a:rPr lang="en-GB" sz="2400" dirty="0">
                <a:solidFill>
                  <a:srgbClr val="262626"/>
                </a:solidFill>
              </a:rPr>
              <a:t>“secured” into a bottle  that can last through time </a:t>
            </a:r>
          </a:p>
          <a:p>
            <a:pPr marL="342900" indent="-342900">
              <a:buFont typeface="Arial" panose="020B0604020202020204" pitchFamily="34" charset="0"/>
              <a:buChar char="•"/>
            </a:pPr>
            <a:r>
              <a:rPr lang="en-GB" sz="2400" dirty="0">
                <a:solidFill>
                  <a:srgbClr val="262626"/>
                </a:solidFill>
              </a:rPr>
              <a:t>More appealing to new ages/markets (gen Y and Z)</a:t>
            </a:r>
          </a:p>
          <a:p>
            <a:pPr marL="342900" indent="-342900">
              <a:buFont typeface="Arial" panose="020B0604020202020204" pitchFamily="34" charset="0"/>
              <a:buChar char="•"/>
            </a:pPr>
            <a:r>
              <a:rPr lang="en-GB" sz="2400" dirty="0">
                <a:solidFill>
                  <a:srgbClr val="262626"/>
                </a:solidFill>
              </a:rPr>
              <a:t>Truth Certified</a:t>
            </a:r>
          </a:p>
          <a:p>
            <a:pPr marL="342900" indent="-342900">
              <a:buFont typeface="Arial" panose="020B0604020202020204" pitchFamily="34" charset="0"/>
              <a:buChar char="•"/>
            </a:pPr>
            <a:r>
              <a:rPr lang="en-GB" sz="2400" dirty="0">
                <a:solidFill>
                  <a:srgbClr val="262626"/>
                </a:solidFill>
              </a:rPr>
              <a:t>Finally provide to the “end beneficiary” the “pleasure” and “utility” of this “preservation</a:t>
            </a:r>
          </a:p>
          <a:p>
            <a:endParaRPr lang="en-GB" sz="2400" dirty="0">
              <a:solidFill>
                <a:srgbClr val="262626"/>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r>
              <a:rPr lang="en-IE" sz="1600" dirty="0">
                <a:solidFill>
                  <a:srgbClr val="29608D"/>
                </a:solidFill>
              </a:rPr>
              <a:t>Source:  </a:t>
            </a:r>
            <a:r>
              <a:rPr lang="en-GB" sz="1600" dirty="0">
                <a:solidFill>
                  <a:srgbClr val="29608D"/>
                </a:solidFill>
              </a:rPr>
              <a:t>EU Blockchain Observatory | Online Workshop | November 23th 2020</a:t>
            </a:r>
          </a:p>
        </p:txBody>
      </p:sp>
      <p:pic>
        <p:nvPicPr>
          <p:cNvPr id="16" name="Picture 15">
            <a:extLst>
              <a:ext uri="{FF2B5EF4-FFF2-40B4-BE49-F238E27FC236}">
                <a16:creationId xmlns:a16="http://schemas.microsoft.com/office/drawing/2014/main" id="{31A5940B-BDC7-DAA3-2BF6-5FCF00D8B1EE}"/>
              </a:ext>
            </a:extLst>
          </p:cNvPr>
          <p:cNvPicPr>
            <a:picLocks noChangeAspect="1"/>
          </p:cNvPicPr>
          <p:nvPr/>
        </p:nvPicPr>
        <p:blipFill>
          <a:blip r:embed="rId2"/>
          <a:stretch>
            <a:fillRect/>
          </a:stretch>
        </p:blipFill>
        <p:spPr>
          <a:xfrm>
            <a:off x="78445" y="134269"/>
            <a:ext cx="4400550" cy="1619250"/>
          </a:xfrm>
          <a:prstGeom prst="rect">
            <a:avLst/>
          </a:prstGeom>
        </p:spPr>
      </p:pic>
      <p:pic>
        <p:nvPicPr>
          <p:cNvPr id="11" name="Picture 10">
            <a:extLst>
              <a:ext uri="{FF2B5EF4-FFF2-40B4-BE49-F238E27FC236}">
                <a16:creationId xmlns:a16="http://schemas.microsoft.com/office/drawing/2014/main" id="{64921E32-31A1-6D54-AB86-829CB0DF03AC}"/>
              </a:ext>
            </a:extLst>
          </p:cNvPr>
          <p:cNvPicPr>
            <a:picLocks noChangeAspect="1"/>
          </p:cNvPicPr>
          <p:nvPr/>
        </p:nvPicPr>
        <p:blipFill>
          <a:blip r:embed="rId3"/>
          <a:stretch>
            <a:fillRect/>
          </a:stretch>
        </p:blipFill>
        <p:spPr>
          <a:xfrm>
            <a:off x="6096000" y="2153246"/>
            <a:ext cx="5355265" cy="4091289"/>
          </a:xfrm>
          <a:prstGeom prst="rect">
            <a:avLst/>
          </a:prstGeom>
        </p:spPr>
      </p:pic>
    </p:spTree>
    <p:extLst>
      <p:ext uri="{BB962C8B-B14F-4D97-AF65-F5344CB8AC3E}">
        <p14:creationId xmlns:p14="http://schemas.microsoft.com/office/powerpoint/2010/main" val="158032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792337" y="291161"/>
            <a:ext cx="6178800" cy="803654"/>
          </a:xfrm>
          <a:prstGeom prst="rect">
            <a:avLst/>
          </a:prstGeom>
        </p:spPr>
        <p:txBody>
          <a:bodyPr/>
          <a:lstStyle/>
          <a:p>
            <a:r>
              <a:rPr lang="en-GB" dirty="0"/>
              <a:t>(a Blockchain) Message in a bottle (of wine)</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78445" y="2015227"/>
            <a:ext cx="9764768" cy="8463855"/>
          </a:xfrm>
          <a:prstGeom prst="rect">
            <a:avLst/>
          </a:prstGeom>
          <a:noFill/>
        </p:spPr>
        <p:txBody>
          <a:bodyPr wrap="square">
            <a:spAutoFit/>
          </a:bodyPr>
          <a:lstStyle/>
          <a:p>
            <a:r>
              <a:rPr lang="en-GB" sz="2400" dirty="0">
                <a:solidFill>
                  <a:srgbClr val="262626"/>
                </a:solidFill>
              </a:rPr>
              <a:t>For Alpha Estate, the advantages of blockchain are</a:t>
            </a:r>
          </a:p>
          <a:p>
            <a:endParaRPr lang="en-GB" sz="1000" dirty="0">
              <a:solidFill>
                <a:srgbClr val="262626"/>
              </a:solidFill>
            </a:endParaRPr>
          </a:p>
          <a:p>
            <a:pPr marL="342900" indent="-342900">
              <a:buFont typeface="Arial" panose="020B0604020202020204" pitchFamily="34" charset="0"/>
              <a:buChar char="•"/>
            </a:pPr>
            <a:r>
              <a:rPr lang="en-GB" sz="2400" dirty="0">
                <a:solidFill>
                  <a:srgbClr val="262626"/>
                </a:solidFill>
              </a:rPr>
              <a:t>Direct 1 to 1 connection between winemaker and final consumer</a:t>
            </a:r>
          </a:p>
          <a:p>
            <a:pPr marL="342900" indent="-342900">
              <a:buFont typeface="Arial" panose="020B0604020202020204" pitchFamily="34" charset="0"/>
              <a:buChar char="•"/>
            </a:pPr>
            <a:r>
              <a:rPr lang="en-GB" sz="2400" dirty="0">
                <a:solidFill>
                  <a:srgbClr val="262626"/>
                </a:solidFill>
              </a:rPr>
              <a:t>Advanced loyalty </a:t>
            </a:r>
          </a:p>
          <a:p>
            <a:r>
              <a:rPr lang="en-GB" sz="2400" dirty="0">
                <a:solidFill>
                  <a:srgbClr val="262626"/>
                </a:solidFill>
              </a:rPr>
              <a:t>      opportunities (traceability, </a:t>
            </a:r>
          </a:p>
          <a:p>
            <a:r>
              <a:rPr lang="en-GB" sz="2400" dirty="0">
                <a:solidFill>
                  <a:srgbClr val="262626"/>
                </a:solidFill>
              </a:rPr>
              <a:t>      geolocation)</a:t>
            </a:r>
          </a:p>
          <a:p>
            <a:pPr marL="342900" indent="-342900">
              <a:buFont typeface="Arial" panose="020B0604020202020204" pitchFamily="34" charset="0"/>
              <a:buChar char="•"/>
            </a:pPr>
            <a:r>
              <a:rPr lang="en-GB" sz="2400" dirty="0">
                <a:solidFill>
                  <a:srgbClr val="262626"/>
                </a:solidFill>
              </a:rPr>
              <a:t>Mediator-free markets</a:t>
            </a:r>
          </a:p>
          <a:p>
            <a:pPr marL="342900" indent="-342900">
              <a:buFont typeface="Arial" panose="020B0604020202020204" pitchFamily="34" charset="0"/>
              <a:buChar char="•"/>
            </a:pPr>
            <a:r>
              <a:rPr lang="en-GB" sz="2400" dirty="0">
                <a:solidFill>
                  <a:srgbClr val="262626"/>
                </a:solidFill>
              </a:rPr>
              <a:t>Real-time market survey</a:t>
            </a:r>
          </a:p>
          <a:p>
            <a:pPr marL="342900" indent="-342900">
              <a:buFont typeface="Arial" panose="020B0604020202020204" pitchFamily="34" charset="0"/>
              <a:buChar char="•"/>
            </a:pPr>
            <a:r>
              <a:rPr lang="en-GB" sz="2400" dirty="0">
                <a:solidFill>
                  <a:srgbClr val="262626"/>
                </a:solidFill>
              </a:rPr>
              <a:t>“Securely” interconnected </a:t>
            </a:r>
          </a:p>
          <a:p>
            <a:r>
              <a:rPr lang="en-GB" sz="2400" dirty="0">
                <a:solidFill>
                  <a:srgbClr val="262626"/>
                </a:solidFill>
              </a:rPr>
              <a:t>      customers</a:t>
            </a:r>
          </a:p>
          <a:p>
            <a:pPr marL="342900" indent="-342900">
              <a:buFont typeface="Arial" panose="020B0604020202020204" pitchFamily="34" charset="0"/>
              <a:buChar char="•"/>
            </a:pPr>
            <a:r>
              <a:rPr lang="en-GB" sz="2400" dirty="0">
                <a:solidFill>
                  <a:srgbClr val="262626"/>
                </a:solidFill>
              </a:rPr>
              <a:t>From vineyard-to-shelf intact info provided</a:t>
            </a:r>
          </a:p>
          <a:p>
            <a:pPr marL="342900" indent="-342900">
              <a:buFont typeface="Arial" panose="020B0604020202020204" pitchFamily="34" charset="0"/>
              <a:buChar char="•"/>
            </a:pPr>
            <a:r>
              <a:rPr lang="en-GB" sz="2400" dirty="0">
                <a:solidFill>
                  <a:srgbClr val="262626"/>
                </a:solidFill>
              </a:rPr>
              <a:t>Not just  for consumers but </a:t>
            </a:r>
          </a:p>
          <a:p>
            <a:pPr marL="342900" indent="-342900">
              <a:buFont typeface="Arial" panose="020B0604020202020204" pitchFamily="34" charset="0"/>
              <a:buChar char="•"/>
            </a:pPr>
            <a:r>
              <a:rPr lang="en-GB" sz="2400" dirty="0">
                <a:solidFill>
                  <a:srgbClr val="262626"/>
                </a:solidFill>
              </a:rPr>
              <a:t>evangelists of the experience</a:t>
            </a:r>
          </a:p>
          <a:p>
            <a:endParaRPr lang="en-GB" sz="2400" dirty="0">
              <a:solidFill>
                <a:srgbClr val="262626"/>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r>
              <a:rPr lang="en-IE" sz="1600" dirty="0">
                <a:solidFill>
                  <a:srgbClr val="29608D"/>
                </a:solidFill>
              </a:rPr>
              <a:t>Source:  </a:t>
            </a:r>
            <a:r>
              <a:rPr lang="en-GB" sz="1600" dirty="0">
                <a:solidFill>
                  <a:srgbClr val="29608D"/>
                </a:solidFill>
              </a:rPr>
              <a:t>EU Blockchain Observatory | Online Workshop | November 23th 2020</a:t>
            </a:r>
          </a:p>
        </p:txBody>
      </p:sp>
      <p:pic>
        <p:nvPicPr>
          <p:cNvPr id="16" name="Picture 15">
            <a:extLst>
              <a:ext uri="{FF2B5EF4-FFF2-40B4-BE49-F238E27FC236}">
                <a16:creationId xmlns:a16="http://schemas.microsoft.com/office/drawing/2014/main" id="{31A5940B-BDC7-DAA3-2BF6-5FCF00D8B1EE}"/>
              </a:ext>
            </a:extLst>
          </p:cNvPr>
          <p:cNvPicPr>
            <a:picLocks noChangeAspect="1"/>
          </p:cNvPicPr>
          <p:nvPr/>
        </p:nvPicPr>
        <p:blipFill>
          <a:blip r:embed="rId2"/>
          <a:stretch>
            <a:fillRect/>
          </a:stretch>
        </p:blipFill>
        <p:spPr>
          <a:xfrm>
            <a:off x="78445" y="134269"/>
            <a:ext cx="4400550" cy="1619250"/>
          </a:xfrm>
          <a:prstGeom prst="rect">
            <a:avLst/>
          </a:prstGeom>
        </p:spPr>
      </p:pic>
      <p:pic>
        <p:nvPicPr>
          <p:cNvPr id="11" name="Picture 10">
            <a:extLst>
              <a:ext uri="{FF2B5EF4-FFF2-40B4-BE49-F238E27FC236}">
                <a16:creationId xmlns:a16="http://schemas.microsoft.com/office/drawing/2014/main" id="{C5F61A73-ACEB-98A1-587C-2C600C651B9F}"/>
              </a:ext>
            </a:extLst>
          </p:cNvPr>
          <p:cNvPicPr>
            <a:picLocks noChangeAspect="1"/>
          </p:cNvPicPr>
          <p:nvPr/>
        </p:nvPicPr>
        <p:blipFill>
          <a:blip r:embed="rId3"/>
          <a:stretch>
            <a:fillRect/>
          </a:stretch>
        </p:blipFill>
        <p:spPr>
          <a:xfrm>
            <a:off x="4689172" y="3375789"/>
            <a:ext cx="7498312" cy="3309666"/>
          </a:xfrm>
          <a:prstGeom prst="rect">
            <a:avLst/>
          </a:prstGeom>
        </p:spPr>
      </p:pic>
    </p:spTree>
    <p:extLst>
      <p:ext uri="{BB962C8B-B14F-4D97-AF65-F5344CB8AC3E}">
        <p14:creationId xmlns:p14="http://schemas.microsoft.com/office/powerpoint/2010/main" val="3464628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792337" y="291161"/>
            <a:ext cx="6178800" cy="803654"/>
          </a:xfrm>
          <a:prstGeom prst="rect">
            <a:avLst/>
          </a:prstGeom>
        </p:spPr>
        <p:txBody>
          <a:bodyPr/>
          <a:lstStyle/>
          <a:p>
            <a:r>
              <a:rPr lang="en-GB" dirty="0"/>
              <a:t>(a Blockchain) Message in a bottle (of wine)</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230471" y="2005130"/>
            <a:ext cx="7510031" cy="6247864"/>
          </a:xfrm>
          <a:prstGeom prst="rect">
            <a:avLst/>
          </a:prstGeom>
          <a:noFill/>
        </p:spPr>
        <p:txBody>
          <a:bodyPr wrap="square">
            <a:spAutoFit/>
          </a:bodyPr>
          <a:lstStyle/>
          <a:p>
            <a:r>
              <a:rPr lang="en-GB" sz="2400" dirty="0">
                <a:solidFill>
                  <a:srgbClr val="262626"/>
                </a:solidFill>
              </a:rPr>
              <a:t>And the Challenges/Bottlenecks</a:t>
            </a:r>
          </a:p>
          <a:p>
            <a:endParaRPr lang="en-GB" sz="2400" dirty="0">
              <a:solidFill>
                <a:srgbClr val="262626"/>
              </a:solidFill>
            </a:endParaRPr>
          </a:p>
          <a:p>
            <a:r>
              <a:rPr lang="en-GB" sz="2400" dirty="0">
                <a:solidFill>
                  <a:srgbClr val="262626"/>
                </a:solidFill>
              </a:rPr>
              <a:t>• No ready-to-use (out of the box) machinery</a:t>
            </a:r>
          </a:p>
          <a:p>
            <a:r>
              <a:rPr lang="en-GB" sz="2400" dirty="0">
                <a:solidFill>
                  <a:srgbClr val="262626"/>
                </a:solidFill>
              </a:rPr>
              <a:t>• «Hand-made» solutions – Increased initial costs</a:t>
            </a:r>
          </a:p>
          <a:p>
            <a:r>
              <a:rPr lang="en-GB" sz="2400" dirty="0">
                <a:solidFill>
                  <a:srgbClr val="262626"/>
                </a:solidFill>
              </a:rPr>
              <a:t>• Issues when trying to scale up the approach to all products</a:t>
            </a:r>
          </a:p>
          <a:p>
            <a:r>
              <a:rPr lang="en-GB" sz="2400" dirty="0">
                <a:solidFill>
                  <a:srgbClr val="262626"/>
                </a:solidFill>
              </a:rPr>
              <a:t>• Difficult capacity building inside the company</a:t>
            </a:r>
          </a:p>
          <a:p>
            <a:r>
              <a:rPr lang="en-GB" sz="2400" dirty="0">
                <a:solidFill>
                  <a:srgbClr val="262626"/>
                </a:solidFill>
              </a:rPr>
              <a:t>• Lack of Blockchain providers (with proven expertise)</a:t>
            </a: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r>
              <a:rPr lang="en-IE" sz="1600" dirty="0">
                <a:solidFill>
                  <a:srgbClr val="29608D"/>
                </a:solidFill>
              </a:rPr>
              <a:t>Source:  </a:t>
            </a:r>
            <a:r>
              <a:rPr lang="en-GB" sz="1600" dirty="0">
                <a:solidFill>
                  <a:srgbClr val="29608D"/>
                </a:solidFill>
              </a:rPr>
              <a:t>EU Blockchain Observatory | Online Workshop | November 23th 2020</a:t>
            </a:r>
          </a:p>
        </p:txBody>
      </p:sp>
      <p:pic>
        <p:nvPicPr>
          <p:cNvPr id="16" name="Picture 15">
            <a:extLst>
              <a:ext uri="{FF2B5EF4-FFF2-40B4-BE49-F238E27FC236}">
                <a16:creationId xmlns:a16="http://schemas.microsoft.com/office/drawing/2014/main" id="{31A5940B-BDC7-DAA3-2BF6-5FCF00D8B1EE}"/>
              </a:ext>
            </a:extLst>
          </p:cNvPr>
          <p:cNvPicPr>
            <a:picLocks noChangeAspect="1"/>
          </p:cNvPicPr>
          <p:nvPr/>
        </p:nvPicPr>
        <p:blipFill>
          <a:blip r:embed="rId2"/>
          <a:stretch>
            <a:fillRect/>
          </a:stretch>
        </p:blipFill>
        <p:spPr>
          <a:xfrm>
            <a:off x="78445" y="134269"/>
            <a:ext cx="4400550" cy="1619250"/>
          </a:xfrm>
          <a:prstGeom prst="rect">
            <a:avLst/>
          </a:prstGeom>
        </p:spPr>
      </p:pic>
      <p:pic>
        <p:nvPicPr>
          <p:cNvPr id="14" name="Picture 13">
            <a:extLst>
              <a:ext uri="{FF2B5EF4-FFF2-40B4-BE49-F238E27FC236}">
                <a16:creationId xmlns:a16="http://schemas.microsoft.com/office/drawing/2014/main" id="{BD2AA6CD-4E4E-64DF-A923-90699ECFFCD4}"/>
              </a:ext>
            </a:extLst>
          </p:cNvPr>
          <p:cNvPicPr>
            <a:picLocks noChangeAspect="1"/>
          </p:cNvPicPr>
          <p:nvPr/>
        </p:nvPicPr>
        <p:blipFill>
          <a:blip r:embed="rId3"/>
          <a:stretch>
            <a:fillRect/>
          </a:stretch>
        </p:blipFill>
        <p:spPr>
          <a:xfrm>
            <a:off x="8244972" y="1562132"/>
            <a:ext cx="1852432" cy="5104481"/>
          </a:xfrm>
          <a:prstGeom prst="rect">
            <a:avLst/>
          </a:prstGeom>
        </p:spPr>
      </p:pic>
    </p:spTree>
    <p:extLst>
      <p:ext uri="{BB962C8B-B14F-4D97-AF65-F5344CB8AC3E}">
        <p14:creationId xmlns:p14="http://schemas.microsoft.com/office/powerpoint/2010/main" val="1569858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2161608"/>
            <a:ext cx="5480760" cy="2743201"/>
          </a:xfrm>
          <a:prstGeom prst="rect">
            <a:avLst/>
          </a:prstGeom>
        </p:spPr>
        <p:txBody>
          <a:bodyPr>
            <a:normAutofit/>
          </a:bodyPr>
          <a:lstStyle/>
          <a:p>
            <a:r>
              <a:rPr lang="en-GB" b="1" i="0" dirty="0">
                <a:effectLst/>
                <a:latin typeface="Roboto" panose="02000000000000000000" pitchFamily="2" charset="0"/>
              </a:rPr>
              <a:t>2.3 Let’s meet Polish Premium Beef and other examples</a:t>
            </a:r>
            <a:endParaRPr lang="en-GB" i="0" dirty="0"/>
          </a:p>
          <a:p>
            <a:endParaRPr lang="en-US" i="1" dirty="0"/>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709251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3478966" y="1959634"/>
            <a:ext cx="6874660" cy="689519"/>
          </a:xfrm>
        </p:spPr>
        <p:txBody>
          <a:bodyPr/>
          <a:lstStyle/>
          <a:p>
            <a:r>
              <a:rPr lang="en-US" dirty="0"/>
              <a:t>The Power of Case Studies, a Module 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3478966" y="2641170"/>
            <a:ext cx="6874660" cy="689519"/>
          </a:xfrm>
        </p:spPr>
        <p:txBody>
          <a:bodyPr/>
          <a:lstStyle/>
          <a:p>
            <a:r>
              <a:rPr lang="en-US" dirty="0"/>
              <a:t>Blockchain in Agri Supply Chains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The Rise of Intermediary Platforms</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3478966" y="4285383"/>
            <a:ext cx="6874660" cy="689519"/>
          </a:xfrm>
        </p:spPr>
        <p:txBody>
          <a:bodyPr lIns="91440" tIns="45720" rIns="91440" bIns="45720" anchor="ctr">
            <a:noAutofit/>
          </a:bodyPr>
          <a:lstStyle/>
          <a:p>
            <a:r>
              <a:rPr lang="en-IE" i="0" dirty="0">
                <a:solidFill>
                  <a:srgbClr val="27262B"/>
                </a:solidFill>
                <a:effectLst/>
                <a:latin typeface="Calibri"/>
                <a:ea typeface="Calibri"/>
                <a:cs typeface="Calibri"/>
              </a:rPr>
              <a:t>Retailers Are On Board</a:t>
            </a:r>
          </a:p>
          <a:p>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a:t>Learning Exercise and Conclusions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prstGeom prst="rect">
            <a:avLst/>
          </a:prstGeom>
        </p:spPr>
        <p:txBody>
          <a:bodyPr/>
          <a:lstStyle/>
          <a:p>
            <a:r>
              <a:rPr lang="en-US" dirty="0"/>
              <a:t>contents</a:t>
            </a:r>
          </a:p>
        </p:txBody>
      </p:sp>
      <p:sp>
        <p:nvSpPr>
          <p:cNvPr id="2" name="Rectangle 1">
            <a:extLst>
              <a:ext uri="{FF2B5EF4-FFF2-40B4-BE49-F238E27FC236}">
                <a16:creationId xmlns:a16="http://schemas.microsoft.com/office/drawing/2014/main" id="{577F93D3-2639-D89E-812A-C13A8D96D7B6}"/>
              </a:ext>
            </a:extLst>
          </p:cNvPr>
          <p:cNvSpPr/>
          <p:nvPr/>
        </p:nvSpPr>
        <p:spPr>
          <a:xfrm>
            <a:off x="4959545" y="5843126"/>
            <a:ext cx="5457798"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1050" b="0" i="0"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1050" b="0" i="0"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pic>
        <p:nvPicPr>
          <p:cNvPr id="3" name="Picture 2">
            <a:extLst>
              <a:ext uri="{FF2B5EF4-FFF2-40B4-BE49-F238E27FC236}">
                <a16:creationId xmlns:a16="http://schemas.microsoft.com/office/drawing/2014/main" id="{DBFF7603-115F-EC10-2CFC-B390E22B5624}"/>
              </a:ext>
            </a:extLst>
          </p:cNvPr>
          <p:cNvPicPr>
            <a:picLocks noChangeAspect="1"/>
          </p:cNvPicPr>
          <p:nvPr/>
        </p:nvPicPr>
        <p:blipFill>
          <a:blip r:embed="rId3"/>
          <a:stretch>
            <a:fillRect/>
          </a:stretch>
        </p:blipFill>
        <p:spPr>
          <a:xfrm>
            <a:off x="2782231" y="5939305"/>
            <a:ext cx="2009582" cy="420610"/>
          </a:xfrm>
          <a:prstGeom prst="rect">
            <a:avLst/>
          </a:prstGeom>
        </p:spPr>
      </p:pic>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75900" y="291161"/>
            <a:ext cx="10595237" cy="803654"/>
          </a:xfrm>
          <a:prstGeom prst="rect">
            <a:avLst/>
          </a:prstGeom>
        </p:spPr>
        <p:txBody>
          <a:bodyPr/>
          <a:lstStyle/>
          <a:p>
            <a:r>
              <a:rPr lang="en-US" dirty="0"/>
              <a:t>Pilot Project on use of Blockchain and IoT Technologies</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375900" y="959963"/>
            <a:ext cx="9604661" cy="1200329"/>
          </a:xfrm>
          <a:prstGeom prst="rect">
            <a:avLst/>
          </a:prstGeom>
          <a:noFill/>
        </p:spPr>
        <p:txBody>
          <a:bodyPr wrap="square" rtlCol="0">
            <a:spAutoFit/>
          </a:bodyPr>
          <a:lstStyle/>
          <a:p>
            <a:pPr algn="l"/>
            <a:r>
              <a:rPr lang="en-GB" sz="2400" dirty="0">
                <a:solidFill>
                  <a:srgbClr val="262626"/>
                </a:solidFill>
              </a:rPr>
              <a:t>Polish Premium Beef was a pilot project on the use of blockchain and IoT technologies in cooperation between farmers, processors and advisers in high quality beef production.</a:t>
            </a:r>
            <a:endParaRPr lang="en-GB" sz="2200" i="0" dirty="0">
              <a:solidFill>
                <a:srgbClr val="262626"/>
              </a:solidFill>
              <a:effectLst/>
            </a:endParaRPr>
          </a:p>
        </p:txBody>
      </p:sp>
      <p:sp>
        <p:nvSpPr>
          <p:cNvPr id="12" name="TextBox 11">
            <a:extLst>
              <a:ext uri="{FF2B5EF4-FFF2-40B4-BE49-F238E27FC236}">
                <a16:creationId xmlns:a16="http://schemas.microsoft.com/office/drawing/2014/main" id="{6AF56015-9BD2-7647-43E0-A858417FF63F}"/>
              </a:ext>
            </a:extLst>
          </p:cNvPr>
          <p:cNvSpPr txBox="1"/>
          <p:nvPr/>
        </p:nvSpPr>
        <p:spPr>
          <a:xfrm>
            <a:off x="417160" y="2297483"/>
            <a:ext cx="9831356" cy="830997"/>
          </a:xfrm>
          <a:prstGeom prst="rect">
            <a:avLst/>
          </a:prstGeom>
          <a:noFill/>
        </p:spPr>
        <p:txBody>
          <a:bodyPr wrap="square">
            <a:spAutoFit/>
          </a:bodyPr>
          <a:lstStyle/>
          <a:p>
            <a:r>
              <a:rPr lang="en-IE" sz="2400" dirty="0">
                <a:hlinkClick r:id="rId2"/>
              </a:rPr>
              <a:t>Polish Premium </a:t>
            </a:r>
            <a:r>
              <a:rPr lang="en-IE" sz="2400" dirty="0" err="1">
                <a:hlinkClick r:id="rId2"/>
              </a:rPr>
              <a:t>Bief</a:t>
            </a:r>
            <a:r>
              <a:rPr lang="en-IE" sz="2400" dirty="0">
                <a:hlinkClick r:id="rId2"/>
              </a:rPr>
              <a:t> Pilot Project - </a:t>
            </a:r>
            <a:r>
              <a:rPr lang="en-IE" sz="2400" dirty="0" err="1">
                <a:hlinkClick r:id="rId2"/>
              </a:rPr>
              <a:t>Agreco</a:t>
            </a:r>
            <a:r>
              <a:rPr lang="en-IE" sz="2400" dirty="0">
                <a:hlinkClick r:id="rId2"/>
              </a:rPr>
              <a:t> | PDF | Sustainability | Foods (scribd.com)</a:t>
            </a:r>
            <a:endParaRPr lang="en-IE" sz="2400" dirty="0">
              <a:solidFill>
                <a:srgbClr val="262626"/>
              </a:solidFill>
            </a:endParaRPr>
          </a:p>
        </p:txBody>
      </p:sp>
      <p:sp>
        <p:nvSpPr>
          <p:cNvPr id="13" name="TextBox 12">
            <a:extLst>
              <a:ext uri="{FF2B5EF4-FFF2-40B4-BE49-F238E27FC236}">
                <a16:creationId xmlns:a16="http://schemas.microsoft.com/office/drawing/2014/main" id="{85290946-C509-CC1F-E19A-5A2D4D26E05F}"/>
              </a:ext>
            </a:extLst>
          </p:cNvPr>
          <p:cNvSpPr txBox="1"/>
          <p:nvPr/>
        </p:nvSpPr>
        <p:spPr>
          <a:xfrm>
            <a:off x="622006" y="6285826"/>
            <a:ext cx="6687878" cy="369332"/>
          </a:xfrm>
          <a:prstGeom prst="rect">
            <a:avLst/>
          </a:prstGeom>
          <a:noFill/>
        </p:spPr>
        <p:txBody>
          <a:bodyPr wrap="square">
            <a:spAutoFit/>
          </a:bodyPr>
          <a:lstStyle/>
          <a:p>
            <a:r>
              <a:rPr lang="pl-PL" dirty="0"/>
              <a:t>www.agrego.pl</a:t>
            </a:r>
            <a:endParaRPr lang="en-IE" dirty="0"/>
          </a:p>
        </p:txBody>
      </p:sp>
      <p:pic>
        <p:nvPicPr>
          <p:cNvPr id="15" name="Picture 14">
            <a:extLst>
              <a:ext uri="{FF2B5EF4-FFF2-40B4-BE49-F238E27FC236}">
                <a16:creationId xmlns:a16="http://schemas.microsoft.com/office/drawing/2014/main" id="{130450A4-ACF3-2144-E45A-B9C5FE1C2E5E}"/>
              </a:ext>
            </a:extLst>
          </p:cNvPr>
          <p:cNvPicPr>
            <a:picLocks noChangeAspect="1"/>
          </p:cNvPicPr>
          <p:nvPr/>
        </p:nvPicPr>
        <p:blipFill>
          <a:blip r:embed="rId3"/>
          <a:stretch>
            <a:fillRect/>
          </a:stretch>
        </p:blipFill>
        <p:spPr>
          <a:xfrm>
            <a:off x="3728888" y="2727583"/>
            <a:ext cx="3602445" cy="3927575"/>
          </a:xfrm>
          <a:prstGeom prst="rect">
            <a:avLst/>
          </a:prstGeom>
        </p:spPr>
      </p:pic>
    </p:spTree>
    <p:extLst>
      <p:ext uri="{BB962C8B-B14F-4D97-AF65-F5344CB8AC3E}">
        <p14:creationId xmlns:p14="http://schemas.microsoft.com/office/powerpoint/2010/main" val="3310116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19489" y="568022"/>
            <a:ext cx="6178800" cy="803654"/>
          </a:xfrm>
          <a:prstGeom prst="rect">
            <a:avLst/>
          </a:prstGeom>
        </p:spPr>
        <p:txBody>
          <a:bodyPr/>
          <a:lstStyle/>
          <a:p>
            <a:r>
              <a:rPr lang="en-GB" dirty="0"/>
              <a:t>From Oranges to Juice</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6AF56015-9BD2-7647-43E0-A858417FF63F}"/>
              </a:ext>
            </a:extLst>
          </p:cNvPr>
          <p:cNvSpPr txBox="1"/>
          <p:nvPr/>
        </p:nvSpPr>
        <p:spPr>
          <a:xfrm>
            <a:off x="176550" y="1371676"/>
            <a:ext cx="8308231" cy="7109639"/>
          </a:xfrm>
          <a:prstGeom prst="rect">
            <a:avLst/>
          </a:prstGeom>
          <a:noFill/>
        </p:spPr>
        <p:txBody>
          <a:bodyPr wrap="square">
            <a:spAutoFit/>
          </a:bodyPr>
          <a:lstStyle/>
          <a:p>
            <a:r>
              <a:rPr lang="en-GB" sz="2400" dirty="0">
                <a:solidFill>
                  <a:srgbClr val="262626"/>
                </a:solidFill>
              </a:rPr>
              <a:t>In Brazil, Albert </a:t>
            </a:r>
            <a:r>
              <a:rPr lang="en-GB" sz="2400" dirty="0" err="1">
                <a:solidFill>
                  <a:srgbClr val="262626"/>
                </a:solidFill>
              </a:rPr>
              <a:t>Heijn</a:t>
            </a:r>
            <a:r>
              <a:rPr lang="en-GB" sz="2400" dirty="0">
                <a:solidFill>
                  <a:srgbClr val="262626"/>
                </a:solidFill>
              </a:rPr>
              <a:t> works with the orange groves of LDC Juice where the fruit is harvested. The oranges are picked by hand on the plantations and collected in large nets. In this step, the following certificates, controls and data are verified and added to the blockchain </a:t>
            </a:r>
          </a:p>
          <a:p>
            <a:endParaRPr lang="en-GB" sz="2400" dirty="0">
              <a:solidFill>
                <a:srgbClr val="262626"/>
              </a:solidFill>
            </a:endParaRPr>
          </a:p>
          <a:p>
            <a:pPr marL="342900" indent="-342900">
              <a:buFont typeface="Arial" panose="020B0604020202020204" pitchFamily="34" charset="0"/>
              <a:buChar char="•"/>
            </a:pPr>
            <a:r>
              <a:rPr lang="en-GB" sz="2400" dirty="0">
                <a:solidFill>
                  <a:srgbClr val="262626"/>
                </a:solidFill>
              </a:rPr>
              <a:t>Harvest period</a:t>
            </a:r>
          </a:p>
          <a:p>
            <a:pPr marL="342900" indent="-342900">
              <a:buFont typeface="Arial" panose="020B0604020202020204" pitchFamily="34" charset="0"/>
              <a:buChar char="•"/>
            </a:pPr>
            <a:r>
              <a:rPr lang="en-GB" sz="2400" dirty="0">
                <a:solidFill>
                  <a:srgbClr val="262626"/>
                </a:solidFill>
              </a:rPr>
              <a:t>Location and name of plantation</a:t>
            </a:r>
          </a:p>
          <a:p>
            <a:pPr marL="342900" indent="-342900">
              <a:buFont typeface="Arial" panose="020B0604020202020204" pitchFamily="34" charset="0"/>
              <a:buChar char="•"/>
            </a:pPr>
            <a:r>
              <a:rPr lang="en-GB" sz="2400" dirty="0">
                <a:solidFill>
                  <a:srgbClr val="262626"/>
                </a:solidFill>
              </a:rPr>
              <a:t>Rainforest Alliance Certificate</a:t>
            </a:r>
          </a:p>
          <a:p>
            <a:pPr marL="342900" indent="-342900">
              <a:buFont typeface="Arial" panose="020B0604020202020204" pitchFamily="34" charset="0"/>
              <a:buChar char="•"/>
            </a:pPr>
            <a:r>
              <a:rPr lang="en-GB" sz="2400" dirty="0">
                <a:solidFill>
                  <a:srgbClr val="262626"/>
                </a:solidFill>
              </a:rPr>
              <a:t>Responsible and ethical working conditions </a:t>
            </a:r>
          </a:p>
          <a:p>
            <a:pPr marL="342900" indent="-342900">
              <a:buFont typeface="Arial" panose="020B0604020202020204" pitchFamily="34" charset="0"/>
              <a:buChar char="•"/>
            </a:pPr>
            <a:endParaRPr lang="en-GB" sz="2400" dirty="0">
              <a:solidFill>
                <a:srgbClr val="262626"/>
              </a:solidFill>
            </a:endParaRPr>
          </a:p>
          <a:p>
            <a:r>
              <a:rPr lang="en-GB" sz="2400" dirty="0">
                <a:solidFill>
                  <a:srgbClr val="262626"/>
                </a:solidFill>
              </a:rPr>
              <a:t>Read more </a:t>
            </a:r>
            <a:r>
              <a:rPr lang="en-IE" sz="2400" dirty="0">
                <a:hlinkClick r:id="rId2"/>
              </a:rPr>
              <a:t>Juicy details: Albert </a:t>
            </a:r>
            <a:r>
              <a:rPr lang="en-IE" sz="2400" dirty="0" err="1">
                <a:hlinkClick r:id="rId2"/>
              </a:rPr>
              <a:t>Heijn</a:t>
            </a:r>
            <a:r>
              <a:rPr lang="en-IE" sz="2400" dirty="0">
                <a:hlinkClick r:id="rId2"/>
              </a:rPr>
              <a:t> uses blockchain to make orange juice production transparent | </a:t>
            </a:r>
            <a:r>
              <a:rPr lang="en-IE" sz="2400" dirty="0" err="1">
                <a:hlinkClick r:id="rId2"/>
              </a:rPr>
              <a:t>Ahold</a:t>
            </a:r>
            <a:r>
              <a:rPr lang="en-IE" sz="2400" dirty="0">
                <a:hlinkClick r:id="rId2"/>
              </a:rPr>
              <a:t> Delhaize</a:t>
            </a:r>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a:p>
            <a:endParaRPr lang="en-GB" sz="2400" dirty="0">
              <a:solidFill>
                <a:srgbClr val="29608D"/>
              </a:solidFill>
            </a:endParaRPr>
          </a:p>
        </p:txBody>
      </p:sp>
      <p:pic>
        <p:nvPicPr>
          <p:cNvPr id="16" name="Picture 15">
            <a:extLst>
              <a:ext uri="{FF2B5EF4-FFF2-40B4-BE49-F238E27FC236}">
                <a16:creationId xmlns:a16="http://schemas.microsoft.com/office/drawing/2014/main" id="{FD82773E-0828-02CC-8D26-5E53AEB7D6D2}"/>
              </a:ext>
            </a:extLst>
          </p:cNvPr>
          <p:cNvPicPr>
            <a:picLocks noChangeAspect="1"/>
          </p:cNvPicPr>
          <p:nvPr/>
        </p:nvPicPr>
        <p:blipFill>
          <a:blip r:embed="rId3"/>
          <a:stretch>
            <a:fillRect/>
          </a:stretch>
        </p:blipFill>
        <p:spPr>
          <a:xfrm>
            <a:off x="8562596" y="0"/>
            <a:ext cx="3641322" cy="6858000"/>
          </a:xfrm>
          <a:prstGeom prst="rect">
            <a:avLst/>
          </a:prstGeom>
        </p:spPr>
      </p:pic>
    </p:spTree>
    <p:extLst>
      <p:ext uri="{BB962C8B-B14F-4D97-AF65-F5344CB8AC3E}">
        <p14:creationId xmlns:p14="http://schemas.microsoft.com/office/powerpoint/2010/main" val="3746698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41760" y="2817221"/>
            <a:ext cx="5150436" cy="2757828"/>
          </a:xfrm>
        </p:spPr>
        <p:txBody>
          <a:bodyPr/>
          <a:lstStyle/>
          <a:p>
            <a:r>
              <a:rPr lang="en-US" dirty="0"/>
              <a:t>The Rise of Intermediary Platforms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3876657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1906416"/>
            <a:ext cx="5480760" cy="2743201"/>
          </a:xfrm>
          <a:prstGeom prst="rect">
            <a:avLst/>
          </a:prstGeom>
        </p:spPr>
        <p:txBody>
          <a:bodyPr/>
          <a:lstStyle/>
          <a:p>
            <a:r>
              <a:rPr lang="en-GB" b="1" i="0" dirty="0">
                <a:effectLst/>
                <a:latin typeface="Roboto" panose="02000000000000000000" pitchFamily="2" charset="0"/>
              </a:rPr>
              <a:t>3.1  Let’s meet Provenance</a:t>
            </a:r>
          </a:p>
          <a:p>
            <a:r>
              <a:rPr lang="en-GB" b="0" i="0" dirty="0">
                <a:effectLst/>
                <a:latin typeface="Roboto" panose="02000000000000000000" pitchFamily="2" charset="0"/>
              </a:rPr>
              <a:t>UK company Revolutionizing Transparency</a:t>
            </a:r>
          </a:p>
          <a:p>
            <a:r>
              <a:rPr lang="en-GB" b="0" i="0" dirty="0">
                <a:effectLst/>
                <a:latin typeface="Roboto" panose="02000000000000000000" pitchFamily="2" charset="0"/>
              </a:rPr>
              <a:t>https://www.provenance.org/</a:t>
            </a:r>
          </a:p>
          <a:p>
            <a:endParaRPr lang="en-US" i="1" dirty="0"/>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78950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US" dirty="0">
                <a:solidFill>
                  <a:srgbClr val="6A9D56"/>
                </a:solidFill>
              </a:rPr>
              <a:t>PROVENANCE  </a:t>
            </a:r>
            <a:r>
              <a:rPr lang="en-GB" b="0" i="0" dirty="0">
                <a:solidFill>
                  <a:srgbClr val="6A9D56"/>
                </a:solidFill>
                <a:effectLst/>
                <a:latin typeface="Roboto" panose="02000000000000000000" pitchFamily="2" charset="0"/>
              </a:rPr>
              <a:t>https://www.provenance.org/</a:t>
            </a:r>
          </a:p>
          <a:p>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87282" y="864073"/>
            <a:ext cx="9990446" cy="6001643"/>
          </a:xfrm>
          <a:prstGeom prst="rect">
            <a:avLst/>
          </a:prstGeom>
          <a:noFill/>
        </p:spPr>
        <p:txBody>
          <a:bodyPr wrap="square" rtlCol="0">
            <a:spAutoFit/>
          </a:bodyPr>
          <a:lstStyle/>
          <a:p>
            <a:pPr algn="l"/>
            <a:r>
              <a:rPr lang="en-GB" sz="2400" b="0" i="0" dirty="0">
                <a:solidFill>
                  <a:srgbClr val="262626"/>
                </a:solidFill>
                <a:effectLst/>
              </a:rPr>
              <a:t>Founded in 2013 by Jessi Baker.</a:t>
            </a:r>
          </a:p>
          <a:p>
            <a:pPr algn="l"/>
            <a:r>
              <a:rPr lang="en-GB" sz="2400" b="0" i="0" dirty="0">
                <a:solidFill>
                  <a:srgbClr val="262626"/>
                </a:solidFill>
                <a:effectLst/>
              </a:rPr>
              <a:t> </a:t>
            </a:r>
          </a:p>
          <a:p>
            <a:pPr algn="l"/>
            <a:r>
              <a:rPr lang="en-GB" sz="2400" b="0" i="0" dirty="0">
                <a:solidFill>
                  <a:srgbClr val="262626"/>
                </a:solidFill>
                <a:effectLst/>
              </a:rPr>
              <a:t>Mission: 	Empower brands to take steps toward greater transparency.</a:t>
            </a:r>
          </a:p>
          <a:p>
            <a:pPr algn="l"/>
            <a:r>
              <a:rPr lang="en-GB" sz="2400" b="0" i="0" dirty="0">
                <a:solidFill>
                  <a:srgbClr val="262626"/>
                </a:solidFill>
                <a:effectLst/>
              </a:rPr>
              <a:t>Tool: 		Blockchain-powered platform to trace products' origins.</a:t>
            </a:r>
          </a:p>
          <a:p>
            <a:pPr algn="l"/>
            <a:r>
              <a:rPr lang="en-GB" sz="2400" b="0" i="0" dirty="0">
                <a:solidFill>
                  <a:srgbClr val="262626"/>
                </a:solidFill>
                <a:effectLst/>
              </a:rPr>
              <a:t>  </a:t>
            </a:r>
          </a:p>
          <a:p>
            <a:r>
              <a:rPr lang="en-GB" sz="2400" b="0" i="0" dirty="0">
                <a:solidFill>
                  <a:srgbClr val="262626"/>
                </a:solidFill>
                <a:effectLst/>
              </a:rPr>
              <a:t>Jessi Baker recognized the disconnect between products and their origins.  With a </a:t>
            </a:r>
            <a:r>
              <a:rPr lang="en-GB" sz="2400" b="0" i="0" dirty="0" err="1">
                <a:solidFill>
                  <a:srgbClr val="262626"/>
                </a:solidFill>
                <a:effectLst/>
              </a:rPr>
              <a:t>a</a:t>
            </a:r>
            <a:r>
              <a:rPr lang="en-GB" sz="2400" b="0" i="0" dirty="0">
                <a:solidFill>
                  <a:srgbClr val="262626"/>
                </a:solidFill>
                <a:effectLst/>
              </a:rPr>
              <a:t> Master’s in Engineering (Cambridge University) and Design (Royal College of Art), she founded Provenance whilst doing a PhD in Computer Science (UCL). </a:t>
            </a:r>
          </a:p>
          <a:p>
            <a:endParaRPr lang="en-GB" sz="2400" dirty="0">
              <a:solidFill>
                <a:srgbClr val="262626"/>
              </a:solidFill>
            </a:endParaRPr>
          </a:p>
          <a:p>
            <a:r>
              <a:rPr lang="en-GB" sz="2400" b="0" i="0" dirty="0">
                <a:solidFill>
                  <a:srgbClr val="262626"/>
                </a:solidFill>
                <a:effectLst/>
              </a:rPr>
              <a:t>Provenance is a digital platform enabling producers, manufacturers and retailers to track the journey of people, places and ingredients behind their products. They use blockchain and smart tagging technologies to revolutionise supply chain transparency. With Provenance, businesses can drastically reduce risk in their supply chain and foster a new form of consumer trust.</a:t>
            </a:r>
          </a:p>
          <a:p>
            <a:pPr algn="l"/>
            <a:endParaRPr lang="en-GB" sz="2400" b="0" i="0" dirty="0">
              <a:solidFill>
                <a:srgbClr val="7A7A7A"/>
              </a:solidFill>
              <a:effectLst/>
            </a:endParaRPr>
          </a:p>
        </p:txBody>
      </p:sp>
    </p:spTree>
    <p:extLst>
      <p:ext uri="{BB962C8B-B14F-4D97-AF65-F5344CB8AC3E}">
        <p14:creationId xmlns:p14="http://schemas.microsoft.com/office/powerpoint/2010/main" val="2986167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US" dirty="0"/>
              <a:t>PROVENANCE, </a:t>
            </a:r>
            <a:r>
              <a:rPr lang="en-US" dirty="0">
                <a:solidFill>
                  <a:srgbClr val="29608D"/>
                </a:solidFill>
              </a:rPr>
              <a:t>a Pioneering Company</a:t>
            </a: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673355" y="970339"/>
            <a:ext cx="9715293" cy="6186309"/>
          </a:xfrm>
          <a:prstGeom prst="rect">
            <a:avLst/>
          </a:prstGeom>
          <a:noFill/>
        </p:spPr>
        <p:txBody>
          <a:bodyPr wrap="square" rtlCol="0">
            <a:spAutoFit/>
          </a:bodyPr>
          <a:lstStyle/>
          <a:p>
            <a:r>
              <a:rPr lang="en-GB" sz="2400" b="0" i="0" dirty="0">
                <a:solidFill>
                  <a:srgbClr val="262626"/>
                </a:solidFill>
                <a:effectLst/>
              </a:rPr>
              <a:t>As a proud social enterprise and B Corp, they  are committed to making business a force for good. The first to apply blockchain technology to supply chain in 2013, Provenance are now working with businesses in the UK and across global supply chains, including The Co-op supermarket, Sainsbury’s, Unilever, The World Bank, Greenpeace, organic certified farms across Europe and luxury brands in the food and fashion industry. </a:t>
            </a:r>
          </a:p>
          <a:p>
            <a:pPr algn="l"/>
            <a:endParaRPr lang="en-GB" sz="2400" b="0" i="0" dirty="0">
              <a:solidFill>
                <a:srgbClr val="262626"/>
              </a:solidFill>
              <a:effectLst/>
            </a:endParaRPr>
          </a:p>
          <a:p>
            <a:pPr algn="l"/>
            <a:r>
              <a:rPr lang="en-GB" sz="2400" b="0" i="0" dirty="0">
                <a:solidFill>
                  <a:srgbClr val="262626"/>
                </a:solidFill>
                <a:effectLst/>
              </a:rPr>
              <a:t>They are a member of the Ellen MacArthur foundation CE100 – pioneering open traceability systems for a circular economy and were featured in over 100 news titles in 2017.</a:t>
            </a:r>
          </a:p>
          <a:p>
            <a:pPr algn="l"/>
            <a:endParaRPr lang="en-GB" sz="1800" b="0" i="0" dirty="0">
              <a:solidFill>
                <a:srgbClr val="7A7A7A"/>
              </a:solidFill>
              <a:effectLst/>
            </a:endParaRPr>
          </a:p>
          <a:p>
            <a:pPr algn="l"/>
            <a:r>
              <a:rPr lang="en-GB" sz="2400" b="1" i="0" dirty="0">
                <a:solidFill>
                  <a:srgbClr val="ECECEC"/>
                </a:solidFill>
                <a:effectLst/>
                <a:highlight>
                  <a:srgbClr val="6A9D56"/>
                </a:highlight>
              </a:rPr>
              <a:t>FURTHER READING</a:t>
            </a:r>
            <a:r>
              <a:rPr lang="en-GB" sz="2400" b="0" i="0" dirty="0">
                <a:solidFill>
                  <a:srgbClr val="7A7A7A"/>
                </a:solidFill>
                <a:effectLst/>
                <a:highlight>
                  <a:srgbClr val="6A9D56"/>
                </a:highlight>
              </a:rPr>
              <a:t> </a:t>
            </a:r>
          </a:p>
          <a:p>
            <a:pPr algn="l"/>
            <a:endParaRPr lang="en-GB" sz="2400" b="0" i="0" dirty="0">
              <a:solidFill>
                <a:srgbClr val="7A7A7A"/>
              </a:solidFill>
              <a:effectLst/>
            </a:endParaRPr>
          </a:p>
          <a:p>
            <a:pPr marL="285750" indent="-285750" algn="l">
              <a:buFont typeface="Arial" panose="020B0604020202020204" pitchFamily="34" charset="0"/>
              <a:buChar char="•"/>
            </a:pPr>
            <a:r>
              <a:rPr lang="en-GB" sz="2400" b="0" i="0" dirty="0">
                <a:solidFill>
                  <a:srgbClr val="262626"/>
                </a:solidFill>
                <a:effectLst/>
              </a:rPr>
              <a:t>TechCrunch – Provenance’s Story </a:t>
            </a:r>
            <a:r>
              <a:rPr lang="en-GB" sz="2400" b="0" i="0" dirty="0">
                <a:solidFill>
                  <a:srgbClr val="7A7A7A"/>
                </a:solidFill>
                <a:effectLst/>
                <a:hlinkClick r:id="rId2"/>
              </a:rPr>
              <a:t>https://techcrunch.com/2015/09/21/provenance-aims-to-use-blockchain-technology-to-prove-authenticity/</a:t>
            </a:r>
            <a:r>
              <a:rPr lang="en-GB" sz="2400" b="0" i="0" dirty="0">
                <a:solidFill>
                  <a:srgbClr val="7A7A7A"/>
                </a:solidFill>
                <a:effectLst/>
              </a:rPr>
              <a:t> </a:t>
            </a:r>
          </a:p>
          <a:p>
            <a:pPr algn="l"/>
            <a:endParaRPr lang="en-GB" b="0" i="0" dirty="0">
              <a:solidFill>
                <a:srgbClr val="7A7A7A"/>
              </a:solidFill>
              <a:effectLst/>
              <a:latin typeface="Roboto" panose="02000000000000000000" pitchFamily="2" charset="0"/>
            </a:endParaRPr>
          </a:p>
        </p:txBody>
      </p:sp>
    </p:spTree>
    <p:extLst>
      <p:ext uri="{BB962C8B-B14F-4D97-AF65-F5344CB8AC3E}">
        <p14:creationId xmlns:p14="http://schemas.microsoft.com/office/powerpoint/2010/main" val="41860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5837276" y="1213051"/>
            <a:ext cx="5709682" cy="3913188"/>
          </a:xfrm>
          <a:prstGeom prst="rect">
            <a:avLst/>
          </a:prstGeom>
        </p:spPr>
        <p:txBody>
          <a:bodyPr/>
          <a:lstStyle/>
          <a:p>
            <a:pPr marL="285750" indent="-285750" algn="l">
              <a:buFont typeface="Arial" panose="020B0604020202020204" pitchFamily="34" charset="0"/>
              <a:buChar char="•"/>
            </a:pPr>
            <a:r>
              <a:rPr lang="en-GB" sz="2400" b="0" i="0" dirty="0">
                <a:solidFill>
                  <a:srgbClr val="262626"/>
                </a:solidFill>
                <a:effectLst/>
              </a:rPr>
              <a:t>Initial </a:t>
            </a:r>
            <a:r>
              <a:rPr lang="en-GB" sz="2400" b="0" i="0" dirty="0" err="1">
                <a:solidFill>
                  <a:srgbClr val="262626"/>
                </a:solidFill>
                <a:effectLst/>
              </a:rPr>
              <a:t>skepticism</a:t>
            </a:r>
            <a:r>
              <a:rPr lang="en-GB" sz="2400" b="0" i="0" dirty="0">
                <a:solidFill>
                  <a:srgbClr val="262626"/>
                </a:solidFill>
                <a:effectLst/>
              </a:rPr>
              <a:t> about blockchain’s application outside of finance.</a:t>
            </a:r>
          </a:p>
          <a:p>
            <a:pPr marL="285750" indent="-285750" algn="l">
              <a:buFont typeface="Arial" panose="020B0604020202020204" pitchFamily="34" charset="0"/>
              <a:buChar char="•"/>
            </a:pPr>
            <a:r>
              <a:rPr lang="en-GB" sz="2400" b="0" i="0" dirty="0">
                <a:solidFill>
                  <a:srgbClr val="262626"/>
                </a:solidFill>
                <a:effectLst/>
              </a:rPr>
              <a:t> Bringing brands on board with the concept.</a:t>
            </a:r>
          </a:p>
          <a:p>
            <a:pPr marL="285750" indent="-285750" algn="l">
              <a:buFont typeface="Arial" panose="020B0604020202020204" pitchFamily="34" charset="0"/>
              <a:buChar char="•"/>
            </a:pPr>
            <a:r>
              <a:rPr lang="en-GB" sz="2400" b="0" i="0" dirty="0">
                <a:solidFill>
                  <a:srgbClr val="262626"/>
                </a:solidFill>
                <a:effectLst/>
              </a:rPr>
              <a:t> Integrating with diverse and complex supply chains.</a:t>
            </a:r>
          </a:p>
          <a:p>
            <a:pPr marL="285750" indent="-285750" algn="l">
              <a:buFont typeface="Arial" panose="020B0604020202020204" pitchFamily="34" charset="0"/>
              <a:buChar char="•"/>
            </a:pPr>
            <a:endParaRPr lang="en-GB" sz="2400" dirty="0">
              <a:solidFill>
                <a:srgbClr val="262626"/>
              </a:solidFill>
            </a:endParaRPr>
          </a:p>
          <a:p>
            <a:pPr marL="0" indent="0" algn="l"/>
            <a:r>
              <a:rPr lang="en-GB" sz="2400" b="0" i="0" dirty="0">
                <a:solidFill>
                  <a:srgbClr val="262626"/>
                </a:solidFill>
                <a:effectLst/>
              </a:rPr>
              <a:t>Let’s look deeper into the founder story and meet Jessi Baker, </a:t>
            </a:r>
            <a:r>
              <a:rPr lang="en-GB" sz="2400" b="1" i="0" dirty="0">
                <a:solidFill>
                  <a:schemeClr val="bg1"/>
                </a:solidFill>
                <a:effectLst/>
                <a:highlight>
                  <a:srgbClr val="6A9D56"/>
                </a:highlight>
              </a:rPr>
              <a:t>click play on the screen</a:t>
            </a:r>
          </a:p>
          <a:p>
            <a:endParaRPr lang="en-US"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1924494" y="451658"/>
            <a:ext cx="8886118" cy="992652"/>
          </a:xfrm>
          <a:prstGeom prst="rect">
            <a:avLst/>
          </a:prstGeom>
        </p:spPr>
        <p:txBody>
          <a:bodyPr/>
          <a:lstStyle/>
          <a:p>
            <a:pPr algn="l"/>
            <a:r>
              <a:rPr lang="en-US" dirty="0"/>
              <a:t>PROVENANCE  </a:t>
            </a:r>
            <a:r>
              <a:rPr lang="en-GB" i="0" dirty="0">
                <a:solidFill>
                  <a:srgbClr val="29608D"/>
                </a:solidFill>
                <a:effectLst/>
              </a:rPr>
              <a:t>Roadblocks and Hurdles</a:t>
            </a:r>
          </a:p>
        </p:txBody>
      </p:sp>
      <p:pic>
        <p:nvPicPr>
          <p:cNvPr id="7" name="Picture Placeholder 6">
            <a:extLst>
              <a:ext uri="{FF2B5EF4-FFF2-40B4-BE49-F238E27FC236}">
                <a16:creationId xmlns:a16="http://schemas.microsoft.com/office/drawing/2014/main" id="{2325D71C-9DD7-7CEB-AE61-0F1A77669A5C}"/>
              </a:ext>
            </a:extLst>
          </p:cNvPr>
          <p:cNvPicPr>
            <a:picLocks noGrp="1" noChangeAspect="1"/>
          </p:cNvPicPr>
          <p:nvPr>
            <p:ph type="pic" sz="quarter" idx="10"/>
          </p:nvPr>
        </p:nvPicPr>
        <p:blipFill>
          <a:blip r:embed="rId4"/>
          <a:srcRect l="6295" r="6295"/>
          <a:stretch>
            <a:fillRect/>
          </a:stretch>
        </p:blipFill>
        <p:spPr/>
      </p:pic>
      <p:pic>
        <p:nvPicPr>
          <p:cNvPr id="3" name="Online Media 3" title="The story of Provenance - The blockchain startup revolutionising supply chains">
            <a:hlinkClick r:id="" action="ppaction://media"/>
            <a:extLst>
              <a:ext uri="{FF2B5EF4-FFF2-40B4-BE49-F238E27FC236}">
                <a16:creationId xmlns:a16="http://schemas.microsoft.com/office/drawing/2014/main" id="{ABD94454-D537-4494-8623-C2BEF20BCDD9}"/>
              </a:ext>
            </a:extLst>
          </p:cNvPr>
          <p:cNvPicPr>
            <a:picLocks noRot="1" noChangeAspect="1"/>
          </p:cNvPicPr>
          <p:nvPr>
            <a:videoFile r:link="rId1"/>
          </p:nvPr>
        </p:nvPicPr>
        <p:blipFill>
          <a:blip r:embed="rId5"/>
          <a:stretch>
            <a:fillRect/>
          </a:stretch>
        </p:blipFill>
        <p:spPr>
          <a:xfrm>
            <a:off x="49821" y="1996828"/>
            <a:ext cx="5160025" cy="3913188"/>
          </a:xfrm>
          <a:prstGeom prst="rect">
            <a:avLst/>
          </a:prstGeom>
        </p:spPr>
      </p:pic>
    </p:spTree>
    <p:extLst>
      <p:ext uri="{BB962C8B-B14F-4D97-AF65-F5344CB8AC3E}">
        <p14:creationId xmlns:p14="http://schemas.microsoft.com/office/powerpoint/2010/main" val="400909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90864" y="83342"/>
            <a:ext cx="10595237" cy="803654"/>
          </a:xfrm>
          <a:prstGeom prst="rect">
            <a:avLst/>
          </a:prstGeom>
        </p:spPr>
        <p:txBody>
          <a:bodyPr/>
          <a:lstStyle/>
          <a:p>
            <a:pPr algn="l"/>
            <a:r>
              <a:rPr lang="en-US" dirty="0"/>
              <a:t>PROVENANCE  </a:t>
            </a:r>
            <a:r>
              <a:rPr lang="en-GB" dirty="0">
                <a:solidFill>
                  <a:srgbClr val="29608D"/>
                </a:solidFill>
              </a:rPr>
              <a:t>BELU</a:t>
            </a:r>
            <a:r>
              <a:rPr lang="en-GB" i="0" dirty="0">
                <a:solidFill>
                  <a:srgbClr val="29608D"/>
                </a:solidFill>
                <a:effectLst/>
              </a:rPr>
              <a:t> Water Brand</a:t>
            </a:r>
          </a:p>
          <a:p>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623634" y="1917066"/>
            <a:ext cx="7321382" cy="1015663"/>
          </a:xfrm>
          <a:prstGeom prst="rect">
            <a:avLst/>
          </a:prstGeom>
          <a:noFill/>
        </p:spPr>
        <p:txBody>
          <a:bodyPr wrap="square" rtlCol="0">
            <a:spAutoFit/>
          </a:bodyPr>
          <a:lstStyle/>
          <a:p>
            <a:pPr algn="l"/>
            <a:endParaRPr lang="en-GB" sz="2400" b="0" i="0" dirty="0">
              <a:solidFill>
                <a:srgbClr val="262626"/>
              </a:solidFill>
              <a:effectLst/>
            </a:endParaRPr>
          </a:p>
          <a:p>
            <a:pPr algn="l"/>
            <a:r>
              <a:rPr lang="en-GB" b="0" i="0" dirty="0">
                <a:solidFill>
                  <a:srgbClr val="7A7A7A"/>
                </a:solidFill>
                <a:effectLst/>
                <a:latin typeface="Roboto" panose="02000000000000000000" pitchFamily="2" charset="0"/>
              </a:rPr>
              <a:t> </a:t>
            </a:r>
          </a:p>
          <a:p>
            <a:pPr algn="l"/>
            <a:endParaRPr lang="en-GB" b="0" i="0" dirty="0">
              <a:solidFill>
                <a:srgbClr val="7A7A7A"/>
              </a:solidFill>
              <a:effectLst/>
              <a:latin typeface="Roboto" panose="02000000000000000000" pitchFamily="2" charset="0"/>
            </a:endParaRPr>
          </a:p>
        </p:txBody>
      </p:sp>
      <p:pic>
        <p:nvPicPr>
          <p:cNvPr id="2050" name="Picture 2">
            <a:extLst>
              <a:ext uri="{FF2B5EF4-FFF2-40B4-BE49-F238E27FC236}">
                <a16:creationId xmlns:a16="http://schemas.microsoft.com/office/drawing/2014/main" id="{9BE88844-2FF4-CD72-DB03-0505CF6C1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1871" y="1792448"/>
            <a:ext cx="4570129" cy="45701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6F70F45-C4EC-3E5D-540A-79E7D3F3B29B}"/>
              </a:ext>
            </a:extLst>
          </p:cNvPr>
          <p:cNvSpPr txBox="1"/>
          <p:nvPr/>
        </p:nvSpPr>
        <p:spPr>
          <a:xfrm>
            <a:off x="451058" y="889843"/>
            <a:ext cx="7170813" cy="5909310"/>
          </a:xfrm>
          <a:prstGeom prst="rect">
            <a:avLst/>
          </a:prstGeom>
          <a:noFill/>
        </p:spPr>
        <p:txBody>
          <a:bodyPr wrap="square">
            <a:spAutoFit/>
          </a:bodyPr>
          <a:lstStyle/>
          <a:p>
            <a:pPr algn="l"/>
            <a:r>
              <a:rPr lang="en-GB" sz="2400" b="0" i="0" dirty="0">
                <a:solidFill>
                  <a:srgbClr val="262626"/>
                </a:solidFill>
                <a:effectLst/>
              </a:rPr>
              <a:t>Launched in 2007, the </a:t>
            </a:r>
            <a:r>
              <a:rPr lang="en-GB" sz="2400" b="0" i="0" dirty="0" err="1">
                <a:solidFill>
                  <a:srgbClr val="262626"/>
                </a:solidFill>
                <a:effectLst/>
              </a:rPr>
              <a:t>Belu</a:t>
            </a:r>
            <a:r>
              <a:rPr lang="en-GB" sz="2400" b="0" i="0" dirty="0">
                <a:solidFill>
                  <a:srgbClr val="262626"/>
                </a:solidFill>
                <a:effectLst/>
              </a:rPr>
              <a:t> </a:t>
            </a:r>
            <a:r>
              <a:rPr lang="en-IE" sz="2400" dirty="0">
                <a:hlinkClick r:id="rId3"/>
              </a:rPr>
              <a:t>Homepage - </a:t>
            </a:r>
            <a:r>
              <a:rPr lang="en-IE" sz="2400" dirty="0" err="1">
                <a:hlinkClick r:id="rId3"/>
              </a:rPr>
              <a:t>Belu</a:t>
            </a:r>
            <a:r>
              <a:rPr lang="en-GB" sz="2400" b="0" i="0" dirty="0">
                <a:solidFill>
                  <a:srgbClr val="000000"/>
                </a:solidFill>
                <a:effectLst/>
              </a:rPr>
              <a:t> </a:t>
            </a:r>
            <a:r>
              <a:rPr lang="en-GB" sz="2400" b="0" i="0" dirty="0">
                <a:solidFill>
                  <a:srgbClr val="262626"/>
                </a:solidFill>
                <a:effectLst/>
              </a:rPr>
              <a:t>purpose is to change the way the world sees water.  They invest profits into saving carbon emissions from entering the atmosphere, championing a circular economy and ending water poverty. </a:t>
            </a:r>
          </a:p>
          <a:p>
            <a:pPr algn="l"/>
            <a:endParaRPr lang="en-GB" sz="2400" dirty="0">
              <a:solidFill>
                <a:srgbClr val="262626"/>
              </a:solidFill>
            </a:endParaRPr>
          </a:p>
          <a:p>
            <a:pPr algn="l"/>
            <a:r>
              <a:rPr lang="en-GB" sz="2400" b="0" i="0" dirty="0">
                <a:solidFill>
                  <a:srgbClr val="000000"/>
                </a:solidFill>
                <a:effectLst/>
              </a:rPr>
              <a:t>Since 2011, </a:t>
            </a:r>
            <a:r>
              <a:rPr lang="en-GB" sz="2400" dirty="0">
                <a:solidFill>
                  <a:srgbClr val="000000"/>
                </a:solidFill>
              </a:rPr>
              <a:t>social enterprise </a:t>
            </a:r>
            <a:r>
              <a:rPr lang="en-GB" sz="2400" b="0" i="0" dirty="0" err="1">
                <a:solidFill>
                  <a:srgbClr val="000000"/>
                </a:solidFill>
                <a:effectLst/>
              </a:rPr>
              <a:t>Belu</a:t>
            </a:r>
            <a:r>
              <a:rPr lang="en-GB" sz="2400" b="0" i="0" dirty="0">
                <a:solidFill>
                  <a:srgbClr val="000000"/>
                </a:solidFill>
                <a:effectLst/>
              </a:rPr>
              <a:t> has committed to directing all of its net profit to WaterAid, a partnership that aims to bring clean water, decent toilets and good hygiene to everyone, everywhere. To date, they’ve sent over £5.5m</a:t>
            </a:r>
            <a:r>
              <a:rPr lang="en-GB" sz="2400" dirty="0">
                <a:solidFill>
                  <a:srgbClr val="000000"/>
                </a:solidFill>
              </a:rPr>
              <a:t>. </a:t>
            </a:r>
            <a:r>
              <a:rPr lang="en-GB" sz="2400" b="0" i="0" dirty="0">
                <a:solidFill>
                  <a:srgbClr val="000000"/>
                </a:solidFill>
                <a:effectLst/>
              </a:rPr>
              <a:t>But,  BELU faced a challenge in translating its high-level brand purpose, and alignment with the UN’s Sustainable Development Goals, into tangible facts and claims that customers could easily understand and trust.  It partnered with PROVENANCE. </a:t>
            </a:r>
          </a:p>
          <a:p>
            <a:pPr algn="l"/>
            <a:endParaRPr lang="en-GB" dirty="0">
              <a:solidFill>
                <a:srgbClr val="000000"/>
              </a:solidFill>
              <a:latin typeface="Dmsans"/>
            </a:endParaRPr>
          </a:p>
        </p:txBody>
      </p:sp>
    </p:spTree>
    <p:extLst>
      <p:ext uri="{BB962C8B-B14F-4D97-AF65-F5344CB8AC3E}">
        <p14:creationId xmlns:p14="http://schemas.microsoft.com/office/powerpoint/2010/main" val="2530405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623634" y="1917066"/>
            <a:ext cx="7321382" cy="1015663"/>
          </a:xfrm>
          <a:prstGeom prst="rect">
            <a:avLst/>
          </a:prstGeom>
          <a:noFill/>
        </p:spPr>
        <p:txBody>
          <a:bodyPr wrap="square" rtlCol="0">
            <a:spAutoFit/>
          </a:bodyPr>
          <a:lstStyle/>
          <a:p>
            <a:pPr algn="l"/>
            <a:endParaRPr lang="en-GB" sz="2400" b="0" i="0" dirty="0">
              <a:solidFill>
                <a:srgbClr val="262626"/>
              </a:solidFill>
              <a:effectLst/>
            </a:endParaRPr>
          </a:p>
          <a:p>
            <a:pPr algn="l"/>
            <a:r>
              <a:rPr lang="en-GB" b="0" i="0" dirty="0">
                <a:solidFill>
                  <a:srgbClr val="7A7A7A"/>
                </a:solidFill>
                <a:effectLst/>
                <a:latin typeface="Roboto" panose="02000000000000000000" pitchFamily="2" charset="0"/>
              </a:rPr>
              <a:t> </a:t>
            </a:r>
          </a:p>
          <a:p>
            <a:pPr algn="l"/>
            <a:endParaRPr lang="en-GB" b="0" i="0" dirty="0">
              <a:solidFill>
                <a:srgbClr val="7A7A7A"/>
              </a:solidFill>
              <a:effectLst/>
              <a:latin typeface="Roboto" panose="02000000000000000000" pitchFamily="2" charset="0"/>
            </a:endParaRPr>
          </a:p>
        </p:txBody>
      </p:sp>
      <p:sp>
        <p:nvSpPr>
          <p:cNvPr id="12" name="TextBox 11">
            <a:extLst>
              <a:ext uri="{FF2B5EF4-FFF2-40B4-BE49-F238E27FC236}">
                <a16:creationId xmlns:a16="http://schemas.microsoft.com/office/drawing/2014/main" id="{26F70F45-C4EC-3E5D-540A-79E7D3F3B29B}"/>
              </a:ext>
            </a:extLst>
          </p:cNvPr>
          <p:cNvSpPr txBox="1"/>
          <p:nvPr/>
        </p:nvSpPr>
        <p:spPr>
          <a:xfrm>
            <a:off x="138436" y="273070"/>
            <a:ext cx="10356326" cy="1200329"/>
          </a:xfrm>
          <a:prstGeom prst="rect">
            <a:avLst/>
          </a:prstGeom>
          <a:noFill/>
        </p:spPr>
        <p:txBody>
          <a:bodyPr wrap="square">
            <a:spAutoFit/>
          </a:bodyPr>
          <a:lstStyle/>
          <a:p>
            <a:r>
              <a:rPr lang="en-GB" sz="2400" dirty="0">
                <a:solidFill>
                  <a:srgbClr val="000000"/>
                </a:solidFill>
                <a:latin typeface="Dmsans"/>
              </a:rPr>
              <a:t>BELU publish a remarkable </a:t>
            </a:r>
            <a:r>
              <a:rPr lang="en-IE" sz="2400" dirty="0">
                <a:hlinkClick r:id="rId2"/>
              </a:rPr>
              <a:t>Impact Report – </a:t>
            </a:r>
            <a:r>
              <a:rPr lang="en-IE" sz="2400" dirty="0" err="1">
                <a:hlinkClick r:id="rId2"/>
              </a:rPr>
              <a:t>Belu</a:t>
            </a:r>
            <a:r>
              <a:rPr lang="en-GB" sz="2400" dirty="0">
                <a:solidFill>
                  <a:srgbClr val="000000"/>
                </a:solidFill>
                <a:latin typeface="Dmsans"/>
              </a:rPr>
              <a:t>, an easy overview of their impact initiatives, and allowing us to click through to see more information and proof. </a:t>
            </a:r>
          </a:p>
          <a:p>
            <a:pPr algn="l"/>
            <a:endParaRPr lang="en-GB" sz="2400" dirty="0">
              <a:solidFill>
                <a:srgbClr val="000000"/>
              </a:solidFill>
              <a:latin typeface="Dmsans"/>
            </a:endParaRPr>
          </a:p>
        </p:txBody>
      </p:sp>
      <p:pic>
        <p:nvPicPr>
          <p:cNvPr id="13" name="Picture 12">
            <a:extLst>
              <a:ext uri="{FF2B5EF4-FFF2-40B4-BE49-F238E27FC236}">
                <a16:creationId xmlns:a16="http://schemas.microsoft.com/office/drawing/2014/main" id="{434BD6FD-ECB0-E474-D016-3B6E4A2FC0C5}"/>
              </a:ext>
            </a:extLst>
          </p:cNvPr>
          <p:cNvPicPr>
            <a:picLocks noChangeAspect="1"/>
          </p:cNvPicPr>
          <p:nvPr/>
        </p:nvPicPr>
        <p:blipFill>
          <a:blip r:embed="rId3"/>
          <a:stretch>
            <a:fillRect/>
          </a:stretch>
        </p:blipFill>
        <p:spPr>
          <a:xfrm>
            <a:off x="0" y="1374622"/>
            <a:ext cx="12192000" cy="5771318"/>
          </a:xfrm>
          <a:prstGeom prst="rect">
            <a:avLst/>
          </a:prstGeom>
        </p:spPr>
      </p:pic>
    </p:spTree>
    <p:extLst>
      <p:ext uri="{BB962C8B-B14F-4D97-AF65-F5344CB8AC3E}">
        <p14:creationId xmlns:p14="http://schemas.microsoft.com/office/powerpoint/2010/main" val="1286271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90864" y="83342"/>
            <a:ext cx="10595237" cy="803654"/>
          </a:xfrm>
          <a:prstGeom prst="rect">
            <a:avLst/>
          </a:prstGeom>
        </p:spPr>
        <p:txBody>
          <a:bodyPr/>
          <a:lstStyle/>
          <a:p>
            <a:pPr algn="l"/>
            <a:r>
              <a:rPr lang="en-US" dirty="0"/>
              <a:t>PROVENANCE  </a:t>
            </a:r>
            <a:r>
              <a:rPr lang="en-GB" dirty="0">
                <a:solidFill>
                  <a:srgbClr val="29608D"/>
                </a:solidFill>
              </a:rPr>
              <a:t>BELU</a:t>
            </a:r>
            <a:r>
              <a:rPr lang="en-GB" i="0" dirty="0">
                <a:solidFill>
                  <a:srgbClr val="29608D"/>
                </a:solidFill>
                <a:effectLst/>
              </a:rPr>
              <a:t> Water Brand </a:t>
            </a:r>
          </a:p>
          <a:p>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623634" y="1917066"/>
            <a:ext cx="7321382" cy="1015663"/>
          </a:xfrm>
          <a:prstGeom prst="rect">
            <a:avLst/>
          </a:prstGeom>
          <a:noFill/>
        </p:spPr>
        <p:txBody>
          <a:bodyPr wrap="square" rtlCol="0">
            <a:spAutoFit/>
          </a:bodyPr>
          <a:lstStyle/>
          <a:p>
            <a:pPr algn="l"/>
            <a:endParaRPr lang="en-GB" sz="2400" b="0" i="0" dirty="0">
              <a:solidFill>
                <a:srgbClr val="262626"/>
              </a:solidFill>
              <a:effectLst/>
            </a:endParaRPr>
          </a:p>
          <a:p>
            <a:pPr algn="l"/>
            <a:r>
              <a:rPr lang="en-GB" b="0" i="0" dirty="0">
                <a:solidFill>
                  <a:srgbClr val="7A7A7A"/>
                </a:solidFill>
                <a:effectLst/>
                <a:latin typeface="Roboto" panose="02000000000000000000" pitchFamily="2" charset="0"/>
              </a:rPr>
              <a:t> </a:t>
            </a:r>
          </a:p>
          <a:p>
            <a:pPr algn="l"/>
            <a:endParaRPr lang="en-GB" b="0" i="0" dirty="0">
              <a:solidFill>
                <a:srgbClr val="7A7A7A"/>
              </a:solidFill>
              <a:effectLst/>
              <a:latin typeface="Roboto" panose="02000000000000000000" pitchFamily="2" charset="0"/>
            </a:endParaRPr>
          </a:p>
        </p:txBody>
      </p:sp>
      <p:sp>
        <p:nvSpPr>
          <p:cNvPr id="12" name="TextBox 11">
            <a:extLst>
              <a:ext uri="{FF2B5EF4-FFF2-40B4-BE49-F238E27FC236}">
                <a16:creationId xmlns:a16="http://schemas.microsoft.com/office/drawing/2014/main" id="{26F70F45-C4EC-3E5D-540A-79E7D3F3B29B}"/>
              </a:ext>
            </a:extLst>
          </p:cNvPr>
          <p:cNvSpPr txBox="1"/>
          <p:nvPr/>
        </p:nvSpPr>
        <p:spPr>
          <a:xfrm>
            <a:off x="259152" y="734017"/>
            <a:ext cx="9958967" cy="5078313"/>
          </a:xfrm>
          <a:prstGeom prst="rect">
            <a:avLst/>
          </a:prstGeom>
          <a:noFill/>
        </p:spPr>
        <p:txBody>
          <a:bodyPr wrap="square">
            <a:spAutoFit/>
          </a:bodyPr>
          <a:lstStyle/>
          <a:p>
            <a:pPr algn="l"/>
            <a:r>
              <a:rPr lang="en-GB" sz="2400" dirty="0">
                <a:solidFill>
                  <a:srgbClr val="000000"/>
                </a:solidFill>
                <a:latin typeface="Dmsans"/>
              </a:rPr>
              <a:t>Where they once articulated their brand purpose at a more abstract level, they are now communicating their impact in a way that their customers can easily pin down. BELU’s Proof Points also provide a useful asset in pitches to hospitality stockists, many of whom are increasingly focused on sustainable sourcing.</a:t>
            </a:r>
          </a:p>
          <a:p>
            <a:pPr algn="l"/>
            <a:endParaRPr lang="en-GB" sz="2400" dirty="0">
              <a:solidFill>
                <a:srgbClr val="000000"/>
              </a:solidFill>
              <a:latin typeface="Dmsans"/>
            </a:endParaRPr>
          </a:p>
          <a:p>
            <a:pPr algn="l"/>
            <a:r>
              <a:rPr lang="en-GB" sz="2400" dirty="0">
                <a:solidFill>
                  <a:srgbClr val="000000"/>
                </a:solidFill>
                <a:latin typeface="Dmsans"/>
              </a:rPr>
              <a:t>READ MORE ABOUT PROVENANCE EMPOWERING BELU TRANSPARENCY</a:t>
            </a:r>
          </a:p>
          <a:p>
            <a:pPr algn="l"/>
            <a:endParaRPr lang="en-GB" sz="2400" dirty="0">
              <a:solidFill>
                <a:srgbClr val="000000"/>
              </a:solidFill>
              <a:latin typeface="Dmsans"/>
            </a:endParaRPr>
          </a:p>
          <a:p>
            <a:pPr algn="l"/>
            <a:r>
              <a:rPr lang="en-GB" sz="2400" dirty="0">
                <a:hlinkClick r:id="rId2"/>
              </a:rPr>
              <a:t>BELU sustainability and transparency food &amp; drink case study | Provenance | Provenance</a:t>
            </a:r>
            <a:endParaRPr lang="en-GB" sz="2400" dirty="0"/>
          </a:p>
          <a:p>
            <a:pPr algn="l"/>
            <a:endParaRPr lang="en-GB" sz="2400" b="0" i="0" dirty="0">
              <a:solidFill>
                <a:srgbClr val="000000"/>
              </a:solidFill>
              <a:effectLst/>
              <a:latin typeface="Dmsans"/>
            </a:endParaRPr>
          </a:p>
          <a:p>
            <a:pPr algn="l"/>
            <a:r>
              <a:rPr lang="en-GB" sz="2400" dirty="0">
                <a:hlinkClick r:id="rId3"/>
              </a:rPr>
              <a:t>Green credentials, not greenwash - </a:t>
            </a:r>
            <a:r>
              <a:rPr lang="en-GB" sz="2400" dirty="0" err="1">
                <a:hlinkClick r:id="rId3"/>
              </a:rPr>
              <a:t>Belu</a:t>
            </a:r>
            <a:endParaRPr lang="en-GB" sz="2400" b="0" i="0" dirty="0">
              <a:solidFill>
                <a:srgbClr val="000000"/>
              </a:solidFill>
              <a:effectLst/>
              <a:latin typeface="Dmsans"/>
            </a:endParaRPr>
          </a:p>
          <a:p>
            <a:br>
              <a:rPr lang="en-GB" dirty="0"/>
            </a:br>
            <a:endParaRPr lang="en-IE" dirty="0"/>
          </a:p>
        </p:txBody>
      </p:sp>
    </p:spTree>
    <p:extLst>
      <p:ext uri="{BB962C8B-B14F-4D97-AF65-F5344CB8AC3E}">
        <p14:creationId xmlns:p14="http://schemas.microsoft.com/office/powerpoint/2010/main" val="383711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530549" y="13265"/>
            <a:ext cx="5041923" cy="720752"/>
          </a:xfrm>
          <a:prstGeom prst="rect">
            <a:avLst/>
          </a:prstGeom>
        </p:spPr>
        <p:txBody>
          <a:bodyPr/>
          <a:lstStyle/>
          <a:p>
            <a:r>
              <a:rPr lang="en-US" dirty="0"/>
              <a:t>Module Description</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530549" y="829340"/>
            <a:ext cx="8006316" cy="6001643"/>
          </a:xfrm>
          <a:prstGeom prst="rect">
            <a:avLst/>
          </a:prstGeom>
          <a:solidFill>
            <a:schemeClr val="bg1"/>
          </a:solidFill>
        </p:spPr>
        <p:txBody>
          <a:bodyPr wrap="square" rtlCol="0">
            <a:spAutoFit/>
          </a:bodyPr>
          <a:lstStyle/>
          <a:p>
            <a:r>
              <a:rPr lang="en-GB" sz="2400" b="0" i="0" dirty="0">
                <a:solidFill>
                  <a:srgbClr val="2E2E2E"/>
                </a:solidFill>
                <a:effectLst/>
                <a:latin typeface="ElsevierGulliver"/>
              </a:rPr>
              <a:t>Welcome to </a:t>
            </a:r>
            <a:r>
              <a:rPr lang="en-GB" sz="2400" b="1" i="0" dirty="0">
                <a:solidFill>
                  <a:srgbClr val="2E2E2E"/>
                </a:solidFill>
                <a:effectLst/>
                <a:latin typeface="ElsevierGulliver"/>
              </a:rPr>
              <a:t>Blockchain in Practice</a:t>
            </a:r>
            <a:r>
              <a:rPr lang="en-GB" sz="2400" b="0" i="0" dirty="0">
                <a:solidFill>
                  <a:srgbClr val="2E2E2E"/>
                </a:solidFill>
                <a:effectLst/>
                <a:latin typeface="ElsevierGulliver"/>
              </a:rPr>
              <a:t>, a module dedicated to understanding the real-world application of blockchain within the agrifood sector through the lens of case studies. </a:t>
            </a:r>
          </a:p>
          <a:p>
            <a:endParaRPr lang="en-GB" sz="2400" b="0" i="0" dirty="0">
              <a:solidFill>
                <a:srgbClr val="374151"/>
              </a:solidFill>
              <a:effectLst/>
              <a:latin typeface="Söhne"/>
            </a:endParaRPr>
          </a:p>
          <a:p>
            <a:r>
              <a:rPr lang="en-GB" sz="2400" b="0" i="0" dirty="0">
                <a:solidFill>
                  <a:srgbClr val="374151"/>
                </a:solidFill>
                <a:effectLst/>
                <a:latin typeface="Söhne"/>
              </a:rPr>
              <a:t>This module takes you through a practical journey of blockchain applications in agrifood. We begin with an insightful introduction to the power of case studies in learning. The module then explores the role of blockchain in agricultural supply chains, highlighting the emergence of intermediary platforms and the involvement of retailers.</a:t>
            </a:r>
          </a:p>
          <a:p>
            <a:endParaRPr lang="en-GB" sz="2400" dirty="0">
              <a:solidFill>
                <a:srgbClr val="374151"/>
              </a:solidFill>
              <a:latin typeface="Söhne"/>
            </a:endParaRPr>
          </a:p>
          <a:p>
            <a:r>
              <a:rPr lang="en-GB" sz="2400" b="0" i="0" dirty="0">
                <a:solidFill>
                  <a:srgbClr val="374151"/>
                </a:solidFill>
                <a:effectLst/>
                <a:latin typeface="Söhne"/>
              </a:rPr>
              <a:t>These sections are designed to showcase how blockchain is being adopted across the agrifood industry, from production to point-of-sale, and the impact this technology is having on the sector. Join us to discover through real-life examples how blockchain is revolutionising the agrifood ecosystem.</a:t>
            </a:r>
            <a:endParaRPr lang="en-IE" sz="2400" dirty="0"/>
          </a:p>
        </p:txBody>
      </p:sp>
    </p:spTree>
    <p:extLst>
      <p:ext uri="{BB962C8B-B14F-4D97-AF65-F5344CB8AC3E}">
        <p14:creationId xmlns:p14="http://schemas.microsoft.com/office/powerpoint/2010/main" val="3871858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173514" y="311172"/>
            <a:ext cx="10595237" cy="803654"/>
          </a:xfrm>
          <a:prstGeom prst="rect">
            <a:avLst/>
          </a:prstGeom>
        </p:spPr>
        <p:txBody>
          <a:bodyPr/>
          <a:lstStyle/>
          <a:p>
            <a:pPr algn="l"/>
            <a:r>
              <a:rPr lang="en-IE" dirty="0"/>
              <a:t>PROVENANCE + NAPOLINA</a:t>
            </a:r>
            <a:endParaRPr lang="en-GB" i="0" dirty="0">
              <a:solidFill>
                <a:srgbClr val="29608D"/>
              </a:solidFill>
              <a:effectLst/>
            </a:endParaRPr>
          </a:p>
          <a:p>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623634" y="1917066"/>
            <a:ext cx="7321382" cy="1015663"/>
          </a:xfrm>
          <a:prstGeom prst="rect">
            <a:avLst/>
          </a:prstGeom>
          <a:noFill/>
        </p:spPr>
        <p:txBody>
          <a:bodyPr wrap="square" rtlCol="0">
            <a:spAutoFit/>
          </a:bodyPr>
          <a:lstStyle/>
          <a:p>
            <a:pPr algn="l"/>
            <a:endParaRPr lang="en-GB" sz="2400" b="0" i="0" dirty="0">
              <a:solidFill>
                <a:srgbClr val="262626"/>
              </a:solidFill>
              <a:effectLst/>
            </a:endParaRPr>
          </a:p>
          <a:p>
            <a:pPr algn="l"/>
            <a:r>
              <a:rPr lang="en-GB" b="0" i="0" dirty="0">
                <a:solidFill>
                  <a:srgbClr val="7A7A7A"/>
                </a:solidFill>
                <a:effectLst/>
                <a:latin typeface="Roboto" panose="02000000000000000000" pitchFamily="2" charset="0"/>
              </a:rPr>
              <a:t> </a:t>
            </a:r>
          </a:p>
          <a:p>
            <a:pPr algn="l"/>
            <a:endParaRPr lang="en-GB" b="0" i="0" dirty="0">
              <a:solidFill>
                <a:srgbClr val="7A7A7A"/>
              </a:solidFill>
              <a:effectLst/>
              <a:latin typeface="Roboto" panose="02000000000000000000" pitchFamily="2" charset="0"/>
            </a:endParaRPr>
          </a:p>
        </p:txBody>
      </p:sp>
      <p:sp>
        <p:nvSpPr>
          <p:cNvPr id="12" name="TextBox 11">
            <a:extLst>
              <a:ext uri="{FF2B5EF4-FFF2-40B4-BE49-F238E27FC236}">
                <a16:creationId xmlns:a16="http://schemas.microsoft.com/office/drawing/2014/main" id="{485A03B8-464D-B276-353A-5C0D103B6D07}"/>
              </a:ext>
            </a:extLst>
          </p:cNvPr>
          <p:cNvSpPr txBox="1"/>
          <p:nvPr/>
        </p:nvSpPr>
        <p:spPr>
          <a:xfrm>
            <a:off x="173514" y="1255048"/>
            <a:ext cx="5450120" cy="5355312"/>
          </a:xfrm>
          <a:prstGeom prst="rect">
            <a:avLst/>
          </a:prstGeom>
          <a:noFill/>
        </p:spPr>
        <p:txBody>
          <a:bodyPr wrap="square">
            <a:spAutoFit/>
          </a:bodyPr>
          <a:lstStyle/>
          <a:p>
            <a:pPr algn="l"/>
            <a:r>
              <a:rPr lang="en-GB" b="0" i="0" dirty="0" err="1">
                <a:solidFill>
                  <a:srgbClr val="0A3942"/>
                </a:solidFill>
                <a:effectLst/>
                <a:latin typeface="Basisgrotesquearabicpro"/>
              </a:rPr>
              <a:t>Napolina</a:t>
            </a:r>
            <a:r>
              <a:rPr lang="en-GB" b="0" i="0" dirty="0">
                <a:solidFill>
                  <a:srgbClr val="0A3942"/>
                </a:solidFill>
                <a:effectLst/>
                <a:latin typeface="Basisgrotesquearabicpro"/>
              </a:rPr>
              <a:t> is protecting long-term brand value with proof-backed communications</a:t>
            </a:r>
          </a:p>
          <a:p>
            <a:pPr algn="l"/>
            <a:r>
              <a:rPr lang="en-GB" b="0" i="0" dirty="0">
                <a:solidFill>
                  <a:srgbClr val="636973"/>
                </a:solidFill>
                <a:effectLst/>
                <a:latin typeface="Dmsans"/>
              </a:rPr>
              <a:t>With Provenance, </a:t>
            </a:r>
            <a:r>
              <a:rPr lang="en-GB" b="0" i="0" dirty="0" err="1">
                <a:solidFill>
                  <a:srgbClr val="636973"/>
                </a:solidFill>
                <a:effectLst/>
                <a:latin typeface="Dmsans"/>
              </a:rPr>
              <a:t>Napolina</a:t>
            </a:r>
            <a:r>
              <a:rPr lang="en-GB" b="0" i="0" dirty="0">
                <a:solidFill>
                  <a:srgbClr val="636973"/>
                </a:solidFill>
                <a:effectLst/>
                <a:latin typeface="Dmsans"/>
              </a:rPr>
              <a:t> is sharing proof of its progress on tackling illegal labour with shoppers and industry stakeholders.</a:t>
            </a:r>
          </a:p>
          <a:p>
            <a:pPr algn="l"/>
            <a:endParaRPr lang="en-GB" dirty="0">
              <a:solidFill>
                <a:srgbClr val="636973"/>
              </a:solidFill>
              <a:latin typeface="Dmsans"/>
            </a:endParaRPr>
          </a:p>
          <a:p>
            <a:pPr algn="l"/>
            <a:endParaRPr lang="en-GB" b="0" i="0" dirty="0">
              <a:solidFill>
                <a:srgbClr val="636973"/>
              </a:solidFill>
              <a:effectLst/>
              <a:latin typeface="Dmsans"/>
            </a:endParaRPr>
          </a:p>
          <a:p>
            <a:pPr algn="l"/>
            <a:r>
              <a:rPr lang="en-GB" b="0" i="0" dirty="0">
                <a:solidFill>
                  <a:srgbClr val="636973"/>
                </a:solidFill>
                <a:effectLst/>
                <a:latin typeface="Dmsans"/>
              </a:rPr>
              <a:t>With Provenance, </a:t>
            </a:r>
            <a:r>
              <a:rPr lang="en-GB" b="0" i="0" dirty="0" err="1">
                <a:solidFill>
                  <a:srgbClr val="636973"/>
                </a:solidFill>
                <a:effectLst/>
                <a:latin typeface="Dmsans"/>
              </a:rPr>
              <a:t>Napolina</a:t>
            </a:r>
            <a:r>
              <a:rPr lang="en-GB" b="0" i="0" dirty="0">
                <a:solidFill>
                  <a:srgbClr val="636973"/>
                </a:solidFill>
                <a:effectLst/>
                <a:latin typeface="Dmsans"/>
              </a:rPr>
              <a:t> turned its supply chain data into a shopper-facing digital experience showing the sourcing and impact of its tomatoes. This experience was made accessible via a QR code on more than 3 million cans of tomatoes and via integrated Proof Points on </a:t>
            </a:r>
            <a:r>
              <a:rPr lang="en-GB" b="0" i="0" dirty="0" err="1">
                <a:solidFill>
                  <a:srgbClr val="636973"/>
                </a:solidFill>
                <a:effectLst/>
                <a:latin typeface="Dmsans"/>
              </a:rPr>
              <a:t>Napolina’s</a:t>
            </a:r>
            <a:r>
              <a:rPr lang="en-GB" b="0" i="0" dirty="0">
                <a:solidFill>
                  <a:srgbClr val="636973"/>
                </a:solidFill>
                <a:effectLst/>
                <a:latin typeface="Dmsans"/>
              </a:rPr>
              <a:t> corporate Responsible Sourcing webpage. To protect </a:t>
            </a:r>
            <a:r>
              <a:rPr lang="en-GB" b="0" i="0" dirty="0" err="1">
                <a:solidFill>
                  <a:srgbClr val="636973"/>
                </a:solidFill>
                <a:effectLst/>
                <a:latin typeface="Dmsans"/>
              </a:rPr>
              <a:t>Napolina</a:t>
            </a:r>
            <a:r>
              <a:rPr lang="en-GB" b="0" i="0" dirty="0">
                <a:solidFill>
                  <a:srgbClr val="636973"/>
                </a:solidFill>
                <a:effectLst/>
                <a:latin typeface="Dmsans"/>
              </a:rPr>
              <a:t> and its customers from greenwashing, every claim was connected to evidence or third-party verification.</a:t>
            </a:r>
          </a:p>
          <a:p>
            <a:pPr algn="l"/>
            <a:endParaRPr lang="en-GB" dirty="0">
              <a:solidFill>
                <a:srgbClr val="636973"/>
              </a:solidFill>
              <a:latin typeface="Dmsans"/>
            </a:endParaRPr>
          </a:p>
          <a:p>
            <a:pPr algn="l"/>
            <a:r>
              <a:rPr lang="en-GB" dirty="0" err="1">
                <a:hlinkClick r:id="rId2"/>
              </a:rPr>
              <a:t>Napolina</a:t>
            </a:r>
            <a:r>
              <a:rPr lang="en-GB" dirty="0">
                <a:hlinkClick r:id="rId2"/>
              </a:rPr>
              <a:t>: A Supply Chain Transparency Case Study | Provenance | Provenance</a:t>
            </a:r>
            <a:endParaRPr lang="en-GB" b="0" i="0" dirty="0">
              <a:solidFill>
                <a:srgbClr val="636973"/>
              </a:solidFill>
              <a:effectLst/>
              <a:latin typeface="Dmsans"/>
            </a:endParaRPr>
          </a:p>
        </p:txBody>
      </p:sp>
      <p:pic>
        <p:nvPicPr>
          <p:cNvPr id="3074" name="Picture 2">
            <a:extLst>
              <a:ext uri="{FF2B5EF4-FFF2-40B4-BE49-F238E27FC236}">
                <a16:creationId xmlns:a16="http://schemas.microsoft.com/office/drawing/2014/main" id="{4D4F9C73-933E-524C-9A25-8BA7E7E4E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026" y="2754"/>
            <a:ext cx="6376593" cy="636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168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pPr algn="l"/>
            <a:r>
              <a:rPr lang="en-US" dirty="0"/>
              <a:t>PROVENANCE  </a:t>
            </a:r>
            <a:r>
              <a:rPr lang="en-GB" i="0" dirty="0">
                <a:solidFill>
                  <a:srgbClr val="29608D"/>
                </a:solidFill>
                <a:effectLst/>
              </a:rPr>
              <a:t>Notable Successes</a:t>
            </a:r>
          </a:p>
          <a:p>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673355" y="1076724"/>
            <a:ext cx="9604661" cy="3139321"/>
          </a:xfrm>
          <a:prstGeom prst="rect">
            <a:avLst/>
          </a:prstGeom>
          <a:noFill/>
        </p:spPr>
        <p:txBody>
          <a:bodyPr wrap="square" rtlCol="0">
            <a:spAutoFit/>
          </a:bodyPr>
          <a:lstStyle/>
          <a:p>
            <a:pPr marL="342900" indent="-342900" algn="l">
              <a:buFont typeface="Arial" panose="020B0604020202020204" pitchFamily="34" charset="0"/>
              <a:buChar char="•"/>
            </a:pPr>
            <a:r>
              <a:rPr lang="en-GB" sz="2400" b="0" i="0" dirty="0">
                <a:solidFill>
                  <a:srgbClr val="262626"/>
                </a:solidFill>
                <a:effectLst/>
              </a:rPr>
              <a:t>Provenance showcases the potential of blockchain beyond finance.</a:t>
            </a:r>
          </a:p>
          <a:p>
            <a:pPr marL="342900" indent="-342900" algn="l">
              <a:buFont typeface="Arial" panose="020B0604020202020204" pitchFamily="34" charset="0"/>
              <a:buChar char="•"/>
            </a:pPr>
            <a:r>
              <a:rPr lang="en-GB" sz="2400" b="0" i="0" dirty="0">
                <a:solidFill>
                  <a:srgbClr val="262626"/>
                </a:solidFill>
                <a:effectLst/>
              </a:rPr>
              <a:t>Pioneering the movement towards transparency and ethical consumption.</a:t>
            </a:r>
          </a:p>
          <a:p>
            <a:pPr marL="342900" indent="-342900" algn="l">
              <a:buFont typeface="Arial" panose="020B0604020202020204" pitchFamily="34" charset="0"/>
              <a:buChar char="•"/>
            </a:pPr>
            <a:r>
              <a:rPr lang="en-GB" sz="2400" b="0" i="0" dirty="0">
                <a:solidFill>
                  <a:srgbClr val="262626"/>
                </a:solidFill>
                <a:effectLst/>
              </a:rPr>
              <a:t>A testament to the value of authentic brand storytelling</a:t>
            </a:r>
          </a:p>
          <a:p>
            <a:pPr marL="342900" indent="-342900" algn="l">
              <a:buFont typeface="Arial" panose="020B0604020202020204" pitchFamily="34" charset="0"/>
              <a:buChar char="•"/>
            </a:pPr>
            <a:r>
              <a:rPr lang="en-GB" sz="2400" b="0" i="0" dirty="0">
                <a:solidFill>
                  <a:srgbClr val="262626"/>
                </a:solidFill>
                <a:effectLst/>
              </a:rPr>
              <a:t>Supported by significant investors, including Humanity United</a:t>
            </a:r>
            <a:endParaRPr lang="en-GB" sz="2400" dirty="0">
              <a:solidFill>
                <a:srgbClr val="7A7A7A"/>
              </a:solidFill>
            </a:endParaRPr>
          </a:p>
          <a:p>
            <a:pPr marL="342900" indent="-342900" algn="l">
              <a:buFont typeface="Arial" panose="020B0604020202020204" pitchFamily="34" charset="0"/>
              <a:buChar char="•"/>
            </a:pPr>
            <a:endParaRPr lang="en-GB" sz="2400" b="0" i="0" dirty="0">
              <a:solidFill>
                <a:srgbClr val="7A7A7A"/>
              </a:solidFill>
              <a:effectLst/>
            </a:endParaRPr>
          </a:p>
          <a:p>
            <a:pPr algn="l"/>
            <a:endParaRPr lang="en-GB" b="0" i="0" dirty="0">
              <a:solidFill>
                <a:srgbClr val="7A7A7A"/>
              </a:solidFill>
              <a:effectLst/>
              <a:latin typeface="Roboto" panose="02000000000000000000" pitchFamily="2" charset="0"/>
            </a:endParaRPr>
          </a:p>
          <a:p>
            <a:pPr algn="l"/>
            <a:r>
              <a:rPr lang="en-GB" b="0" i="0" dirty="0">
                <a:solidFill>
                  <a:srgbClr val="7A7A7A"/>
                </a:solidFill>
                <a:effectLst/>
                <a:latin typeface="Roboto" panose="02000000000000000000" pitchFamily="2" charset="0"/>
              </a:rPr>
              <a:t>-</a:t>
            </a:r>
          </a:p>
          <a:p>
            <a:pPr algn="l"/>
            <a:endParaRPr lang="en-GB" b="0" i="0" dirty="0">
              <a:solidFill>
                <a:srgbClr val="7A7A7A"/>
              </a:solidFill>
              <a:effectLst/>
              <a:latin typeface="Roboto" panose="02000000000000000000" pitchFamily="2" charset="0"/>
            </a:endParaRPr>
          </a:p>
        </p:txBody>
      </p:sp>
    </p:spTree>
    <p:extLst>
      <p:ext uri="{BB962C8B-B14F-4D97-AF65-F5344CB8AC3E}">
        <p14:creationId xmlns:p14="http://schemas.microsoft.com/office/powerpoint/2010/main" val="3046083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2597532"/>
            <a:ext cx="5480760" cy="2743201"/>
          </a:xfrm>
          <a:prstGeom prst="rect">
            <a:avLst/>
          </a:prstGeom>
        </p:spPr>
        <p:txBody>
          <a:bodyPr>
            <a:normAutofit fontScale="85000" lnSpcReduction="10000"/>
          </a:bodyPr>
          <a:lstStyle/>
          <a:p>
            <a:r>
              <a:rPr lang="en-GB" b="1" i="0" dirty="0">
                <a:effectLst/>
                <a:latin typeface="Roboto" panose="02000000000000000000" pitchFamily="2" charset="0"/>
              </a:rPr>
              <a:t>3.2 Let’s meet The Rice Exchange</a:t>
            </a:r>
          </a:p>
          <a:p>
            <a:r>
              <a:rPr lang="en-GB" b="0" i="0" dirty="0">
                <a:effectLst/>
                <a:latin typeface="Roboto" panose="02000000000000000000" pitchFamily="2" charset="0"/>
              </a:rPr>
              <a:t>How industry is bringing </a:t>
            </a:r>
          </a:p>
          <a:p>
            <a:r>
              <a:rPr lang="en-GB" b="0" i="0" dirty="0">
                <a:effectLst/>
                <a:latin typeface="Roboto" panose="02000000000000000000" pitchFamily="2" charset="0"/>
              </a:rPr>
              <a:t>transparency to the </a:t>
            </a:r>
          </a:p>
          <a:p>
            <a:r>
              <a:rPr lang="en-GB" b="0" i="0" dirty="0">
                <a:effectLst/>
                <a:latin typeface="Roboto" panose="02000000000000000000" pitchFamily="2" charset="0"/>
              </a:rPr>
              <a:t>agri-food sector </a:t>
            </a:r>
          </a:p>
          <a:p>
            <a:r>
              <a:rPr lang="en-GB" b="0" i="0" dirty="0">
                <a:effectLst/>
                <a:latin typeface="Roboto" panose="02000000000000000000" pitchFamily="2" charset="0"/>
              </a:rPr>
              <a:t>using Fujitsu Blockchain</a:t>
            </a:r>
          </a:p>
          <a:p>
            <a:r>
              <a:rPr lang="en-GB" b="0" i="0" dirty="0">
                <a:effectLst/>
                <a:latin typeface="Roboto" panose="02000000000000000000" pitchFamily="2" charset="0"/>
              </a:rPr>
              <a:t>solutions</a:t>
            </a:r>
          </a:p>
          <a:p>
            <a:endParaRPr lang="en-US" i="1" dirty="0"/>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4067162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338660" y="2301070"/>
            <a:ext cx="6205746" cy="3785652"/>
          </a:xfrm>
          <a:prstGeom prst="rect">
            <a:avLst/>
          </a:prstGeom>
          <a:noFill/>
        </p:spPr>
        <p:txBody>
          <a:bodyPr wrap="square" rtlCol="0">
            <a:spAutoFit/>
          </a:bodyPr>
          <a:lstStyle/>
          <a:p>
            <a:pPr algn="l"/>
            <a:r>
              <a:rPr lang="en-IE" sz="2400" b="1" dirty="0">
                <a:solidFill>
                  <a:srgbClr val="29608D"/>
                </a:solidFill>
              </a:rPr>
              <a:t>Key challenge -rice market dysfunction</a:t>
            </a:r>
          </a:p>
          <a:p>
            <a:pPr algn="l"/>
            <a:endParaRPr lang="en-IE" sz="2400" b="1" i="0" dirty="0">
              <a:solidFill>
                <a:srgbClr val="29608D"/>
              </a:solidFill>
              <a:effectLst/>
              <a:latin typeface="Roboto" panose="02000000000000000000" pitchFamily="2" charset="0"/>
            </a:endParaRPr>
          </a:p>
          <a:p>
            <a:pPr marL="342900" indent="-342900" algn="l">
              <a:buFont typeface="Arial" panose="020B0604020202020204" pitchFamily="34" charset="0"/>
              <a:buChar char="•"/>
            </a:pPr>
            <a:r>
              <a:rPr lang="en-GB" sz="2400" dirty="0">
                <a:solidFill>
                  <a:srgbClr val="262626"/>
                </a:solidFill>
              </a:rPr>
              <a:t>Highly fragmented </a:t>
            </a:r>
          </a:p>
          <a:p>
            <a:pPr marL="342900" indent="-342900" algn="l">
              <a:buFont typeface="Arial" panose="020B0604020202020204" pitchFamily="34" charset="0"/>
              <a:buChar char="•"/>
            </a:pPr>
            <a:r>
              <a:rPr lang="en-GB" sz="2400" dirty="0">
                <a:solidFill>
                  <a:srgbClr val="262626"/>
                </a:solidFill>
              </a:rPr>
              <a:t>Low trust </a:t>
            </a:r>
          </a:p>
          <a:p>
            <a:pPr marL="342900" indent="-342900" algn="l">
              <a:buFont typeface="Arial" panose="020B0604020202020204" pitchFamily="34" charset="0"/>
              <a:buChar char="•"/>
            </a:pPr>
            <a:r>
              <a:rPr lang="en-GB" sz="2400" dirty="0">
                <a:solidFill>
                  <a:srgbClr val="262626"/>
                </a:solidFill>
              </a:rPr>
              <a:t>Reliance on hardcopy paperwork </a:t>
            </a:r>
          </a:p>
          <a:p>
            <a:pPr marL="342900" indent="-342900" algn="l">
              <a:buFont typeface="Arial" panose="020B0604020202020204" pitchFamily="34" charset="0"/>
              <a:buChar char="•"/>
            </a:pPr>
            <a:r>
              <a:rPr lang="en-GB" sz="2400" dirty="0">
                <a:solidFill>
                  <a:srgbClr val="262626"/>
                </a:solidFill>
              </a:rPr>
              <a:t>Under-financed </a:t>
            </a:r>
          </a:p>
          <a:p>
            <a:pPr marL="342900" indent="-342900" algn="l">
              <a:buFont typeface="Arial" panose="020B0604020202020204" pitchFamily="34" charset="0"/>
              <a:buChar char="•"/>
            </a:pPr>
            <a:r>
              <a:rPr lang="en-GB" sz="2400" dirty="0">
                <a:solidFill>
                  <a:srgbClr val="262626"/>
                </a:solidFill>
              </a:rPr>
              <a:t>Scarcity of market data</a:t>
            </a:r>
          </a:p>
          <a:p>
            <a:pPr marL="342900" indent="-342900" algn="l">
              <a:buFont typeface="Arial" panose="020B0604020202020204" pitchFamily="34" charset="0"/>
              <a:buChar char="•"/>
            </a:pPr>
            <a:r>
              <a:rPr lang="en-GB" sz="2400" dirty="0">
                <a:solidFill>
                  <a:srgbClr val="262626"/>
                </a:solidFill>
              </a:rPr>
              <a:t> Lack of price transparency </a:t>
            </a:r>
          </a:p>
          <a:p>
            <a:pPr marL="342900" indent="-342900" algn="l">
              <a:buFont typeface="Arial" panose="020B0604020202020204" pitchFamily="34" charset="0"/>
              <a:buChar char="•"/>
            </a:pPr>
            <a:r>
              <a:rPr lang="en-GB" sz="2400" dirty="0">
                <a:solidFill>
                  <a:srgbClr val="262626"/>
                </a:solidFill>
              </a:rPr>
              <a:t>Fraud </a:t>
            </a:r>
          </a:p>
          <a:p>
            <a:pPr marL="342900" indent="-342900" algn="l">
              <a:buFont typeface="Arial" panose="020B0604020202020204" pitchFamily="34" charset="0"/>
              <a:buChar char="•"/>
            </a:pPr>
            <a:r>
              <a:rPr lang="en-GB" sz="2400" dirty="0">
                <a:solidFill>
                  <a:srgbClr val="262626"/>
                </a:solidFill>
              </a:rPr>
              <a:t>Limited futures and hedging</a:t>
            </a:r>
            <a:endParaRPr lang="en-GB" sz="2400" b="1" i="0" dirty="0">
              <a:solidFill>
                <a:srgbClr val="262626"/>
              </a:solidFill>
              <a:effectLst/>
              <a:latin typeface="Roboto" panose="02000000000000000000" pitchFamily="2" charset="0"/>
            </a:endParaRPr>
          </a:p>
        </p:txBody>
      </p:sp>
      <p:pic>
        <p:nvPicPr>
          <p:cNvPr id="14" name="Picture 13">
            <a:extLst>
              <a:ext uri="{FF2B5EF4-FFF2-40B4-BE49-F238E27FC236}">
                <a16:creationId xmlns:a16="http://schemas.microsoft.com/office/drawing/2014/main" id="{853DAB6D-8A04-9D9D-EC85-DBBF6A531249}"/>
              </a:ext>
            </a:extLst>
          </p:cNvPr>
          <p:cNvPicPr>
            <a:picLocks noChangeAspect="1"/>
          </p:cNvPicPr>
          <p:nvPr/>
        </p:nvPicPr>
        <p:blipFill>
          <a:blip r:embed="rId2"/>
          <a:stretch>
            <a:fillRect/>
          </a:stretch>
        </p:blipFill>
        <p:spPr>
          <a:xfrm>
            <a:off x="960855" y="187255"/>
            <a:ext cx="3622156" cy="1989371"/>
          </a:xfrm>
          <a:prstGeom prst="rect">
            <a:avLst/>
          </a:prstGeom>
        </p:spPr>
      </p:pic>
      <p:cxnSp>
        <p:nvCxnSpPr>
          <p:cNvPr id="16" name="Straight Connector 15">
            <a:extLst>
              <a:ext uri="{FF2B5EF4-FFF2-40B4-BE49-F238E27FC236}">
                <a16:creationId xmlns:a16="http://schemas.microsoft.com/office/drawing/2014/main" id="{C9BDA844-4982-5751-0B30-7BF9F2AB3739}"/>
              </a:ext>
            </a:extLst>
          </p:cNvPr>
          <p:cNvCxnSpPr/>
          <p:nvPr/>
        </p:nvCxnSpPr>
        <p:spPr>
          <a:xfrm>
            <a:off x="6220047" y="1002013"/>
            <a:ext cx="0" cy="5196768"/>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2C7681A-5A70-981C-0E8C-83A9EFFE48E6}"/>
              </a:ext>
            </a:extLst>
          </p:cNvPr>
          <p:cNvPicPr>
            <a:picLocks noChangeAspect="1"/>
          </p:cNvPicPr>
          <p:nvPr/>
        </p:nvPicPr>
        <p:blipFill>
          <a:blip r:embed="rId3"/>
          <a:stretch>
            <a:fillRect/>
          </a:stretch>
        </p:blipFill>
        <p:spPr>
          <a:xfrm>
            <a:off x="6443758" y="1952468"/>
            <a:ext cx="4391757" cy="4176475"/>
          </a:xfrm>
          <a:prstGeom prst="rect">
            <a:avLst/>
          </a:prstGeom>
        </p:spPr>
      </p:pic>
    </p:spTree>
    <p:extLst>
      <p:ext uri="{BB962C8B-B14F-4D97-AF65-F5344CB8AC3E}">
        <p14:creationId xmlns:p14="http://schemas.microsoft.com/office/powerpoint/2010/main" val="3489962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115824" y="153062"/>
            <a:ext cx="6585183" cy="6370975"/>
          </a:xfrm>
          <a:prstGeom prst="rect">
            <a:avLst/>
          </a:prstGeom>
          <a:noFill/>
        </p:spPr>
        <p:txBody>
          <a:bodyPr wrap="square" rtlCol="0">
            <a:spAutoFit/>
          </a:bodyPr>
          <a:lstStyle/>
          <a:p>
            <a:pPr algn="l"/>
            <a:r>
              <a:rPr lang="en-GB" sz="2400" dirty="0">
                <a:solidFill>
                  <a:srgbClr val="262626"/>
                </a:solidFill>
              </a:rPr>
              <a:t>Rice Exchange is a digital rice marketplace with an integrated supply chain solution.</a:t>
            </a:r>
          </a:p>
          <a:p>
            <a:pPr algn="l"/>
            <a:endParaRPr lang="en-GB" sz="2400" b="1" i="0" dirty="0">
              <a:solidFill>
                <a:srgbClr val="262626"/>
              </a:solidFill>
              <a:effectLst/>
              <a:latin typeface="Roboto" panose="02000000000000000000" pitchFamily="2" charset="0"/>
            </a:endParaRPr>
          </a:p>
          <a:p>
            <a:pPr marL="342900" indent="-342900" algn="l">
              <a:buFont typeface="Arial" panose="020B0604020202020204" pitchFamily="34" charset="0"/>
              <a:buChar char="•"/>
            </a:pPr>
            <a:r>
              <a:rPr lang="en-GB" sz="2400" dirty="0">
                <a:solidFill>
                  <a:srgbClr val="262626"/>
                </a:solidFill>
              </a:rPr>
              <a:t>It is not just about using technology, but using it to bring security, transparency, traceability and finality to a complex trade and commercialization of an eco-system with multiple stakeholders.</a:t>
            </a:r>
          </a:p>
          <a:p>
            <a:pPr marL="342900" indent="-342900" algn="l">
              <a:buFont typeface="Arial" panose="020B0604020202020204" pitchFamily="34" charset="0"/>
              <a:buChar char="•"/>
            </a:pPr>
            <a:r>
              <a:rPr lang="en-GB" sz="2400" dirty="0">
                <a:solidFill>
                  <a:srgbClr val="262626"/>
                </a:solidFill>
              </a:rPr>
              <a:t>In Rice Exchange, blockchain ensures all involved stakeholders are looking at the same verifiable data, in real-time whilst accelerating the removal of friction and delays in the supply chain. </a:t>
            </a:r>
          </a:p>
          <a:p>
            <a:pPr marL="342900" indent="-342900" algn="l">
              <a:buFont typeface="Arial" panose="020B0604020202020204" pitchFamily="34" charset="0"/>
              <a:buChar char="•"/>
            </a:pPr>
            <a:r>
              <a:rPr lang="en-GB" sz="2400" dirty="0">
                <a:solidFill>
                  <a:srgbClr val="262626"/>
                </a:solidFill>
              </a:rPr>
              <a:t> The primary question driving Blockchain is ‘do I trust the data I am using, and can I rely on it to assess my risk?’  In Rice Exchange, uncertainty is replaced by transparency and stakeholders can better manage their risk</a:t>
            </a:r>
            <a:endParaRPr lang="en-GB" sz="2400" b="1" i="0" dirty="0">
              <a:solidFill>
                <a:srgbClr val="262626"/>
              </a:solidFill>
              <a:effectLst/>
              <a:latin typeface="Roboto" panose="02000000000000000000" pitchFamily="2" charset="0"/>
            </a:endParaRPr>
          </a:p>
        </p:txBody>
      </p:sp>
      <p:pic>
        <p:nvPicPr>
          <p:cNvPr id="5" name="Picture 4">
            <a:extLst>
              <a:ext uri="{FF2B5EF4-FFF2-40B4-BE49-F238E27FC236}">
                <a16:creationId xmlns:a16="http://schemas.microsoft.com/office/drawing/2014/main" id="{74BFD694-4D20-F1C0-ED8C-736B3FB81984}"/>
              </a:ext>
            </a:extLst>
          </p:cNvPr>
          <p:cNvPicPr>
            <a:picLocks noChangeAspect="1"/>
          </p:cNvPicPr>
          <p:nvPr/>
        </p:nvPicPr>
        <p:blipFill>
          <a:blip r:embed="rId2"/>
          <a:stretch>
            <a:fillRect/>
          </a:stretch>
        </p:blipFill>
        <p:spPr>
          <a:xfrm>
            <a:off x="6996684" y="1952524"/>
            <a:ext cx="5190800" cy="2952951"/>
          </a:xfrm>
          <a:prstGeom prst="rect">
            <a:avLst/>
          </a:prstGeom>
        </p:spPr>
      </p:pic>
      <p:sp>
        <p:nvSpPr>
          <p:cNvPr id="12" name="TextBox 11">
            <a:extLst>
              <a:ext uri="{FF2B5EF4-FFF2-40B4-BE49-F238E27FC236}">
                <a16:creationId xmlns:a16="http://schemas.microsoft.com/office/drawing/2014/main" id="{5F93D14B-BE3E-5B96-6759-AA3B133BD59E}"/>
              </a:ext>
            </a:extLst>
          </p:cNvPr>
          <p:cNvSpPr txBox="1"/>
          <p:nvPr/>
        </p:nvSpPr>
        <p:spPr>
          <a:xfrm>
            <a:off x="6996684" y="5247998"/>
            <a:ext cx="4582044" cy="923330"/>
          </a:xfrm>
          <a:prstGeom prst="rect">
            <a:avLst/>
          </a:prstGeom>
          <a:noFill/>
        </p:spPr>
        <p:txBody>
          <a:bodyPr wrap="square">
            <a:spAutoFit/>
          </a:bodyPr>
          <a:lstStyle/>
          <a:p>
            <a:r>
              <a:rPr lang="en-GB" b="1" dirty="0">
                <a:hlinkClick r:id="rId3"/>
              </a:rPr>
              <a:t>SOURCE </a:t>
            </a:r>
            <a:r>
              <a:rPr lang="en-GB" dirty="0">
                <a:hlinkClick r:id="rId3"/>
              </a:rPr>
              <a:t>  Fujitsu and Rice Exchange Bring to Market First Global Blockchain Rice Trading Platform - Fujitsu EMEIA</a:t>
            </a:r>
            <a:endParaRPr lang="en-IE" dirty="0"/>
          </a:p>
        </p:txBody>
      </p:sp>
    </p:spTree>
    <p:extLst>
      <p:ext uri="{BB962C8B-B14F-4D97-AF65-F5344CB8AC3E}">
        <p14:creationId xmlns:p14="http://schemas.microsoft.com/office/powerpoint/2010/main" val="664195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321277" y="288083"/>
            <a:ext cx="10173485" cy="461665"/>
          </a:xfrm>
          <a:prstGeom prst="rect">
            <a:avLst/>
          </a:prstGeom>
          <a:noFill/>
        </p:spPr>
        <p:txBody>
          <a:bodyPr wrap="square" rtlCol="0">
            <a:spAutoFit/>
          </a:bodyPr>
          <a:lstStyle/>
          <a:p>
            <a:pPr algn="l"/>
            <a:r>
              <a:rPr lang="en-GB" sz="2400" dirty="0">
                <a:solidFill>
                  <a:srgbClr val="262626"/>
                </a:solidFill>
              </a:rPr>
              <a:t>Rice Exchange is opening new possibilities for actors in the rice trading sector</a:t>
            </a:r>
            <a:endParaRPr lang="en-GB" sz="2400" b="1" i="0" dirty="0">
              <a:solidFill>
                <a:srgbClr val="262626"/>
              </a:solidFill>
              <a:effectLst/>
              <a:latin typeface="Roboto" panose="02000000000000000000" pitchFamily="2" charset="0"/>
            </a:endParaRPr>
          </a:p>
        </p:txBody>
      </p:sp>
      <p:graphicFrame>
        <p:nvGraphicFramePr>
          <p:cNvPr id="4" name="Table 3">
            <a:extLst>
              <a:ext uri="{FF2B5EF4-FFF2-40B4-BE49-F238E27FC236}">
                <a16:creationId xmlns:a16="http://schemas.microsoft.com/office/drawing/2014/main" id="{0395A413-5A2D-BC24-4725-7E9AEC9AD247}"/>
              </a:ext>
            </a:extLst>
          </p:cNvPr>
          <p:cNvGraphicFramePr>
            <a:graphicFrameLocks noGrp="1"/>
          </p:cNvGraphicFramePr>
          <p:nvPr>
            <p:extLst>
              <p:ext uri="{D42A27DB-BD31-4B8C-83A1-F6EECF244321}">
                <p14:modId xmlns:p14="http://schemas.microsoft.com/office/powerpoint/2010/main" val="817850386"/>
              </p:ext>
            </p:extLst>
          </p:nvPr>
        </p:nvGraphicFramePr>
        <p:xfrm>
          <a:off x="338661" y="1095975"/>
          <a:ext cx="8864409" cy="4206240"/>
        </p:xfrm>
        <a:graphic>
          <a:graphicData uri="http://schemas.openxmlformats.org/drawingml/2006/table">
            <a:tbl>
              <a:tblPr firstRow="1" bandRow="1">
                <a:tableStyleId>{5C22544A-7EE6-4342-B048-85BDC9FD1C3A}</a:tableStyleId>
              </a:tblPr>
              <a:tblGrid>
                <a:gridCol w="2954803">
                  <a:extLst>
                    <a:ext uri="{9D8B030D-6E8A-4147-A177-3AD203B41FA5}">
                      <a16:colId xmlns:a16="http://schemas.microsoft.com/office/drawing/2014/main" val="1331189164"/>
                    </a:ext>
                  </a:extLst>
                </a:gridCol>
                <a:gridCol w="2954803">
                  <a:extLst>
                    <a:ext uri="{9D8B030D-6E8A-4147-A177-3AD203B41FA5}">
                      <a16:colId xmlns:a16="http://schemas.microsoft.com/office/drawing/2014/main" val="2614639650"/>
                    </a:ext>
                  </a:extLst>
                </a:gridCol>
                <a:gridCol w="2954803">
                  <a:extLst>
                    <a:ext uri="{9D8B030D-6E8A-4147-A177-3AD203B41FA5}">
                      <a16:colId xmlns:a16="http://schemas.microsoft.com/office/drawing/2014/main" val="1299394795"/>
                    </a:ext>
                  </a:extLst>
                </a:gridCol>
              </a:tblGrid>
              <a:tr h="370840">
                <a:tc>
                  <a:txBody>
                    <a:bodyPr/>
                    <a:lstStyle/>
                    <a:p>
                      <a:r>
                        <a:rPr lang="en-IE" sz="2200" dirty="0"/>
                        <a:t>Immediate benefits</a:t>
                      </a:r>
                    </a:p>
                  </a:txBody>
                  <a:tcPr/>
                </a:tc>
                <a:tc>
                  <a:txBody>
                    <a:bodyPr/>
                    <a:lstStyle/>
                    <a:p>
                      <a:r>
                        <a:rPr lang="en-IE" sz="2200" dirty="0"/>
                        <a:t>Valuable metrics</a:t>
                      </a:r>
                    </a:p>
                  </a:txBody>
                  <a:tcPr/>
                </a:tc>
                <a:tc>
                  <a:txBody>
                    <a:bodyPr/>
                    <a:lstStyle/>
                    <a:p>
                      <a:r>
                        <a:rPr lang="en-IE" sz="2200" dirty="0"/>
                        <a:t>In production </a:t>
                      </a:r>
                    </a:p>
                  </a:txBody>
                  <a:tcPr/>
                </a:tc>
                <a:extLst>
                  <a:ext uri="{0D108BD9-81ED-4DB2-BD59-A6C34878D82A}">
                    <a16:rowId xmlns:a16="http://schemas.microsoft.com/office/drawing/2014/main" val="1780423380"/>
                  </a:ext>
                </a:extLst>
              </a:tr>
              <a:tr h="370840">
                <a:tc>
                  <a:txBody>
                    <a:bodyPr/>
                    <a:lstStyle/>
                    <a:p>
                      <a:pPr marL="285750" indent="-285750">
                        <a:buFont typeface="Arial" panose="020B0604020202020204" pitchFamily="34" charset="0"/>
                        <a:buChar char="•"/>
                      </a:pPr>
                      <a:r>
                        <a:rPr lang="en-IE" sz="2200" dirty="0"/>
                        <a:t>Open new business possibilities</a:t>
                      </a:r>
                    </a:p>
                    <a:p>
                      <a:pPr marL="285750" indent="-285750">
                        <a:buFont typeface="Arial" panose="020B0604020202020204" pitchFamily="34" charset="0"/>
                        <a:buChar char="•"/>
                      </a:pPr>
                      <a:r>
                        <a:rPr lang="en-GB" sz="2200" dirty="0"/>
                        <a:t>Farmers can get more out of their production</a:t>
                      </a:r>
                    </a:p>
                    <a:p>
                      <a:pPr marL="285750" indent="-285750">
                        <a:buFont typeface="Arial" panose="020B0604020202020204" pitchFamily="34" charset="0"/>
                        <a:buChar char="•"/>
                      </a:pPr>
                      <a:r>
                        <a:rPr lang="en-GB" sz="2200" dirty="0"/>
                        <a:t>Secure settlement - all information is verified with a document matching tool</a:t>
                      </a:r>
                      <a:endParaRPr lang="en-IE" sz="2200" dirty="0"/>
                    </a:p>
                  </a:txBody>
                  <a:tcPr/>
                </a:tc>
                <a:tc>
                  <a:txBody>
                    <a:bodyPr/>
                    <a:lstStyle/>
                    <a:p>
                      <a:pPr marL="342900" indent="-342900">
                        <a:buFont typeface="Arial" panose="020B0604020202020204" pitchFamily="34" charset="0"/>
                        <a:buChar char="•"/>
                      </a:pPr>
                      <a:r>
                        <a:rPr lang="en-GB" sz="2200" dirty="0"/>
                        <a:t>Cost of trade significantly reduced (20%)</a:t>
                      </a:r>
                    </a:p>
                    <a:p>
                      <a:pPr marL="342900" indent="-342900">
                        <a:buFont typeface="Arial" panose="020B0604020202020204" pitchFamily="34" charset="0"/>
                        <a:buChar char="•"/>
                      </a:pPr>
                      <a:r>
                        <a:rPr lang="en-GB" sz="2200" dirty="0"/>
                        <a:t>90% of trades are completed in less than 6 minutes</a:t>
                      </a:r>
                    </a:p>
                    <a:p>
                      <a:pPr marL="342900" indent="-342900">
                        <a:buFont typeface="Arial" panose="020B0604020202020204" pitchFamily="34" charset="0"/>
                        <a:buChar char="•"/>
                      </a:pPr>
                      <a:r>
                        <a:rPr lang="en-GB" sz="2200" dirty="0"/>
                        <a:t>In 2020, used by 300+ organizations, handling over $250m in trades per quarter within a year</a:t>
                      </a:r>
                      <a:endParaRPr lang="en-IE" sz="2200" dirty="0"/>
                    </a:p>
                  </a:txBody>
                  <a:tcPr/>
                </a:tc>
                <a:tc>
                  <a:txBody>
                    <a:bodyPr/>
                    <a:lstStyle/>
                    <a:p>
                      <a:pPr marL="342900" indent="-342900">
                        <a:buFont typeface="Arial" panose="020B0604020202020204" pitchFamily="34" charset="0"/>
                        <a:buChar char="•"/>
                      </a:pPr>
                      <a:r>
                        <a:rPr lang="en-IE" sz="2200" dirty="0"/>
                        <a:t>Up and running since September 2020</a:t>
                      </a:r>
                    </a:p>
                    <a:p>
                      <a:endParaRPr lang="en-IE" sz="2200" dirty="0"/>
                    </a:p>
                  </a:txBody>
                  <a:tcPr/>
                </a:tc>
                <a:extLst>
                  <a:ext uri="{0D108BD9-81ED-4DB2-BD59-A6C34878D82A}">
                    <a16:rowId xmlns:a16="http://schemas.microsoft.com/office/drawing/2014/main" val="3138761995"/>
                  </a:ext>
                </a:extLst>
              </a:tr>
            </a:tbl>
          </a:graphicData>
        </a:graphic>
      </p:graphicFrame>
    </p:spTree>
    <p:extLst>
      <p:ext uri="{BB962C8B-B14F-4D97-AF65-F5344CB8AC3E}">
        <p14:creationId xmlns:p14="http://schemas.microsoft.com/office/powerpoint/2010/main" val="887550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17CB8F-72FF-E240-A915-F4EC7D83352F}"/>
              </a:ext>
            </a:extLst>
          </p:cNvPr>
          <p:cNvSpPr>
            <a:spLocks noGrp="1"/>
          </p:cNvSpPr>
          <p:nvPr>
            <p:ph type="body" sz="quarter" idx="13"/>
          </p:nvPr>
        </p:nvSpPr>
        <p:spPr>
          <a:xfrm>
            <a:off x="6485646" y="525780"/>
            <a:ext cx="4235693" cy="5452734"/>
          </a:xfrm>
        </p:spPr>
        <p:txBody>
          <a:bodyPr/>
          <a:lstStyle/>
          <a:p>
            <a:r>
              <a:rPr lang="en-US" i="0" dirty="0"/>
              <a:t>3.3. Let’s meet TE-FOOD: End-to-End Food Traceability</a:t>
            </a:r>
          </a:p>
        </p:txBody>
      </p:sp>
      <p:pic>
        <p:nvPicPr>
          <p:cNvPr id="6" name="Picture Placeholder 5">
            <a:extLst>
              <a:ext uri="{FF2B5EF4-FFF2-40B4-BE49-F238E27FC236}">
                <a16:creationId xmlns:a16="http://schemas.microsoft.com/office/drawing/2014/main" id="{10024F94-BFB4-872A-F4CC-EA4E0737B10F}"/>
              </a:ext>
            </a:extLst>
          </p:cNvPr>
          <p:cNvPicPr>
            <a:picLocks noGrp="1" noChangeAspect="1"/>
          </p:cNvPicPr>
          <p:nvPr>
            <p:ph type="pic" sz="quarter" idx="44"/>
          </p:nvPr>
        </p:nvPicPr>
        <p:blipFill>
          <a:blip r:embed="rId2"/>
          <a:srcRect l="24652" r="24652"/>
          <a:stretch>
            <a:fillRect/>
          </a:stretch>
        </p:blipFill>
        <p:spPr/>
      </p:pic>
      <p:grpSp>
        <p:nvGrpSpPr>
          <p:cNvPr id="8" name="Graphic 231">
            <a:extLst>
              <a:ext uri="{FF2B5EF4-FFF2-40B4-BE49-F238E27FC236}">
                <a16:creationId xmlns:a16="http://schemas.microsoft.com/office/drawing/2014/main" id="{F05D0A1E-7E58-3ABC-6182-2C22FE2163C9}"/>
              </a:ext>
            </a:extLst>
          </p:cNvPr>
          <p:cNvGrpSpPr/>
          <p:nvPr/>
        </p:nvGrpSpPr>
        <p:grpSpPr>
          <a:xfrm rot="5400000">
            <a:off x="655943" y="4097332"/>
            <a:ext cx="1882891" cy="2933617"/>
            <a:chOff x="12708052" y="5708395"/>
            <a:chExt cx="760809" cy="1185370"/>
          </a:xfrm>
          <a:solidFill>
            <a:schemeClr val="bg1">
              <a:alpha val="52000"/>
            </a:schemeClr>
          </a:solidFill>
        </p:grpSpPr>
        <p:sp>
          <p:nvSpPr>
            <p:cNvPr id="37" name="Freeform 36">
              <a:extLst>
                <a:ext uri="{FF2B5EF4-FFF2-40B4-BE49-F238E27FC236}">
                  <a16:creationId xmlns:a16="http://schemas.microsoft.com/office/drawing/2014/main" id="{8ACBF91F-2F94-3FDE-EC3D-01AEDD90902D}"/>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818F5BF-FBBC-A654-7C08-7BD2694ED1BF}"/>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9827687-B6AE-39E9-EA5E-DB279C65249D}"/>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448329A-FDA4-9BC9-0A30-569402B1FF08}"/>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A434AAC-3A95-0C17-CB1C-D85C9639BBC8}"/>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B127696-1F71-5F1D-679C-C726DAC83163}"/>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79508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pPr algn="l"/>
            <a:r>
              <a:rPr lang="en-US" dirty="0"/>
              <a:t>TE-FOOD  </a:t>
            </a:r>
            <a:r>
              <a:rPr lang="en-GB" sz="3600" b="0" i="0" dirty="0">
                <a:solidFill>
                  <a:srgbClr val="7A7A7A"/>
                </a:solidFill>
                <a:effectLst/>
                <a:hlinkClick r:id="rId2"/>
              </a:rPr>
              <a:t>https://www.te-food.com/</a:t>
            </a:r>
            <a:r>
              <a:rPr lang="en-GB" sz="3600" b="0" i="0" dirty="0">
                <a:solidFill>
                  <a:srgbClr val="7A7A7A"/>
                </a:solidFill>
                <a:effectLst/>
              </a:rPr>
              <a:t> </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673355" y="1076724"/>
            <a:ext cx="9604661" cy="4893647"/>
          </a:xfrm>
          <a:prstGeom prst="rect">
            <a:avLst/>
          </a:prstGeom>
          <a:noFill/>
        </p:spPr>
        <p:txBody>
          <a:bodyPr wrap="square" rtlCol="0">
            <a:spAutoFit/>
          </a:bodyPr>
          <a:lstStyle/>
          <a:p>
            <a:pPr algn="l"/>
            <a:r>
              <a:rPr lang="en-GB" sz="2400" b="0" i="0" dirty="0">
                <a:solidFill>
                  <a:srgbClr val="262626"/>
                </a:solidFill>
                <a:effectLst/>
              </a:rPr>
              <a:t>Founded in 2016 with operations in Germany and Vietna</a:t>
            </a:r>
            <a:r>
              <a:rPr lang="en-GB" sz="2400" dirty="0">
                <a:solidFill>
                  <a:srgbClr val="262626"/>
                </a:solidFill>
              </a:rPr>
              <a:t>m as a </a:t>
            </a:r>
            <a:r>
              <a:rPr lang="en-GB" sz="2400" b="0" i="0" dirty="0">
                <a:solidFill>
                  <a:srgbClr val="262626"/>
                </a:solidFill>
                <a:effectLst/>
              </a:rPr>
              <a:t>response to the global need for food safety. </a:t>
            </a:r>
            <a:r>
              <a:rPr lang="en-GB" sz="2400" dirty="0">
                <a:solidFill>
                  <a:srgbClr val="262626"/>
                </a:solidFill>
              </a:rPr>
              <a:t>It claims to the l</a:t>
            </a:r>
            <a:r>
              <a:rPr lang="en-GB" sz="2400" b="0" i="0" dirty="0">
                <a:solidFill>
                  <a:srgbClr val="262626"/>
                </a:solidFill>
                <a:effectLst/>
              </a:rPr>
              <a:t>argest farm-to-table traceability solution globally with </a:t>
            </a:r>
            <a:r>
              <a:rPr lang="en-GB" sz="2400" dirty="0">
                <a:solidFill>
                  <a:srgbClr val="262626"/>
                </a:solidFill>
              </a:rPr>
              <a:t>o</a:t>
            </a:r>
            <a:r>
              <a:rPr lang="en-GB" sz="2400" b="0" i="0" dirty="0">
                <a:solidFill>
                  <a:srgbClr val="262626"/>
                </a:solidFill>
                <a:effectLst/>
              </a:rPr>
              <a:t>ver 6,000 business customers, tracking 400,000+ operations daily.</a:t>
            </a:r>
          </a:p>
          <a:p>
            <a:pPr algn="l"/>
            <a:endParaRPr lang="en-GB" sz="2400" dirty="0">
              <a:solidFill>
                <a:srgbClr val="262626"/>
              </a:solidFill>
            </a:endParaRPr>
          </a:p>
          <a:p>
            <a:pPr algn="l"/>
            <a:r>
              <a:rPr lang="en-GB" sz="2400" b="1" i="0" dirty="0">
                <a:solidFill>
                  <a:srgbClr val="6A9D56"/>
                </a:solidFill>
                <a:effectLst/>
              </a:rPr>
              <a:t>Goal: </a:t>
            </a:r>
          </a:p>
          <a:p>
            <a:pPr algn="l"/>
            <a:r>
              <a:rPr lang="en-GB" sz="2400" b="0" i="0" dirty="0">
                <a:solidFill>
                  <a:srgbClr val="262626"/>
                </a:solidFill>
                <a:effectLst/>
              </a:rPr>
              <a:t>Reduce epidemic outbreaks &amp; fraud in the food industry and leveraging blockchain for immutable data and trust.</a:t>
            </a:r>
          </a:p>
          <a:p>
            <a:pPr algn="l"/>
            <a:r>
              <a:rPr lang="en-GB" sz="2400" b="0" i="0" dirty="0">
                <a:solidFill>
                  <a:srgbClr val="7A7A7A"/>
                </a:solidFill>
                <a:effectLst/>
                <a:latin typeface="Roboto" panose="02000000000000000000" pitchFamily="2" charset="0"/>
              </a:rPr>
              <a:t> </a:t>
            </a:r>
          </a:p>
          <a:p>
            <a:pPr algn="l"/>
            <a:r>
              <a:rPr lang="en-GB" sz="2400" b="1" i="0" dirty="0">
                <a:solidFill>
                  <a:srgbClr val="6A9D56"/>
                </a:solidFill>
                <a:effectLst/>
              </a:rPr>
              <a:t>Key Challenges:</a:t>
            </a:r>
          </a:p>
          <a:p>
            <a:pPr marL="342900" indent="-342900" algn="l">
              <a:buFont typeface="Arial" panose="020B0604020202020204" pitchFamily="34" charset="0"/>
              <a:buChar char="•"/>
            </a:pPr>
            <a:r>
              <a:rPr lang="en-GB" sz="2400" b="0" i="0" dirty="0">
                <a:solidFill>
                  <a:srgbClr val="262626"/>
                </a:solidFill>
                <a:effectLst/>
              </a:rPr>
              <a:t> Educating a traditional sector about modern blockchain technology.</a:t>
            </a:r>
          </a:p>
          <a:p>
            <a:pPr marL="342900" indent="-342900" algn="l">
              <a:buFont typeface="Arial" panose="020B0604020202020204" pitchFamily="34" charset="0"/>
              <a:buChar char="•"/>
            </a:pPr>
            <a:r>
              <a:rPr lang="en-GB" sz="2400" b="0" i="0" dirty="0">
                <a:solidFill>
                  <a:srgbClr val="262626"/>
                </a:solidFill>
                <a:effectLst/>
              </a:rPr>
              <a:t>Towards a Safer Food Future: Set global standards for food traceability.</a:t>
            </a:r>
          </a:p>
          <a:p>
            <a:pPr algn="l"/>
            <a:r>
              <a:rPr lang="en-GB" sz="2400" b="0" i="0" dirty="0">
                <a:solidFill>
                  <a:srgbClr val="262626"/>
                </a:solidFill>
                <a:effectLst/>
              </a:rPr>
              <a:t>  </a:t>
            </a:r>
            <a:endParaRPr lang="en-GB" b="0" i="0" dirty="0">
              <a:solidFill>
                <a:srgbClr val="262626"/>
              </a:solidFill>
              <a:effectLst/>
            </a:endParaRPr>
          </a:p>
        </p:txBody>
      </p:sp>
    </p:spTree>
    <p:extLst>
      <p:ext uri="{BB962C8B-B14F-4D97-AF65-F5344CB8AC3E}">
        <p14:creationId xmlns:p14="http://schemas.microsoft.com/office/powerpoint/2010/main" val="1597793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84273" y="294509"/>
            <a:ext cx="10595237" cy="803654"/>
          </a:xfrm>
          <a:prstGeom prst="rect">
            <a:avLst/>
          </a:prstGeom>
        </p:spPr>
        <p:txBody>
          <a:bodyPr/>
          <a:lstStyle/>
          <a:p>
            <a:r>
              <a:rPr lang="en-US" dirty="0"/>
              <a:t>TE-FOOD  </a:t>
            </a:r>
            <a:r>
              <a:rPr lang="en-GB" b="0" dirty="0">
                <a:solidFill>
                  <a:srgbClr val="6A9D56"/>
                </a:solidFill>
                <a:latin typeface="Roboto" panose="02000000000000000000" pitchFamily="2" charset="0"/>
              </a:rPr>
              <a:t>Collaboration in Action</a:t>
            </a:r>
            <a:endParaRPr lang="en-GB" sz="3600" b="0" i="0" dirty="0">
              <a:solidFill>
                <a:srgbClr val="6A9D56"/>
              </a:solidFill>
              <a:effectLst/>
              <a:latin typeface="Roboto" panose="02000000000000000000" pitchFamily="2" charset="0"/>
            </a:endParaRPr>
          </a:p>
          <a:p>
            <a:pPr algn="l"/>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87282" y="885338"/>
            <a:ext cx="9612284" cy="6832640"/>
          </a:xfrm>
          <a:prstGeom prst="rect">
            <a:avLst/>
          </a:prstGeom>
          <a:noFill/>
        </p:spPr>
        <p:txBody>
          <a:bodyPr wrap="square" rtlCol="0">
            <a:spAutoFit/>
          </a:bodyPr>
          <a:lstStyle/>
          <a:p>
            <a:pPr algn="l"/>
            <a:endParaRPr lang="en-GB" sz="2400" b="0" i="0" dirty="0">
              <a:solidFill>
                <a:srgbClr val="7A7A7A"/>
              </a:solidFill>
              <a:effectLst/>
              <a:latin typeface="Roboto" panose="02000000000000000000" pitchFamily="2" charset="0"/>
            </a:endParaRPr>
          </a:p>
          <a:p>
            <a:pPr algn="l"/>
            <a:r>
              <a:rPr lang="en-GB" sz="2400" b="0" i="0" dirty="0">
                <a:solidFill>
                  <a:srgbClr val="242424"/>
                </a:solidFill>
                <a:effectLst/>
                <a:latin typeface="source-serif-pro"/>
              </a:rPr>
              <a:t>TE-Food has enabled </a:t>
            </a:r>
            <a:r>
              <a:rPr lang="en-GB" sz="2400" b="1" i="0" dirty="0">
                <a:solidFill>
                  <a:srgbClr val="242424"/>
                </a:solidFill>
                <a:effectLst/>
                <a:latin typeface="source-serif-pro"/>
                <a:hlinkClick r:id="rId2"/>
              </a:rPr>
              <a:t>Auchan</a:t>
            </a:r>
            <a:r>
              <a:rPr lang="en-GB" sz="2400" b="0" i="0" dirty="0">
                <a:solidFill>
                  <a:srgbClr val="242424"/>
                </a:solidFill>
                <a:effectLst/>
                <a:latin typeface="source-serif-pro"/>
              </a:rPr>
              <a:t>, the </a:t>
            </a:r>
            <a:r>
              <a:rPr lang="en-GB" sz="2400" i="0" dirty="0">
                <a:solidFill>
                  <a:srgbClr val="242424"/>
                </a:solidFill>
                <a:effectLst/>
              </a:rPr>
              <a:t>F</a:t>
            </a:r>
            <a:r>
              <a:rPr lang="en-IE" sz="2400" i="0" dirty="0" err="1">
                <a:solidFill>
                  <a:srgbClr val="111111"/>
                </a:solidFill>
                <a:effectLst/>
              </a:rPr>
              <a:t>rench</a:t>
            </a:r>
            <a:r>
              <a:rPr lang="en-IE" sz="2400" i="0" dirty="0">
                <a:solidFill>
                  <a:srgbClr val="111111"/>
                </a:solidFill>
                <a:effectLst/>
              </a:rPr>
              <a:t> multinational retail group,  </a:t>
            </a:r>
            <a:r>
              <a:rPr lang="en-GB" sz="2400" b="0" i="0" dirty="0">
                <a:solidFill>
                  <a:srgbClr val="242424"/>
                </a:solidFill>
                <a:effectLst/>
                <a:latin typeface="source-serif-pro"/>
              </a:rPr>
              <a:t>to implement the traceability of prunes products. </a:t>
            </a:r>
          </a:p>
          <a:p>
            <a:pPr algn="l"/>
            <a:endParaRPr lang="en-GB" sz="2400" dirty="0">
              <a:solidFill>
                <a:srgbClr val="242424"/>
              </a:solidFill>
              <a:latin typeface="source-serif-pro"/>
            </a:endParaRPr>
          </a:p>
          <a:p>
            <a:pPr algn="l"/>
            <a:r>
              <a:rPr lang="en-GB" sz="2400" b="0" i="0" dirty="0">
                <a:solidFill>
                  <a:srgbClr val="242424"/>
                </a:solidFill>
                <a:effectLst/>
                <a:latin typeface="source-serif-pro"/>
              </a:rPr>
              <a:t>Auchan works together with </a:t>
            </a:r>
            <a:r>
              <a:rPr lang="en-GB" sz="2400" b="0" i="0" u="sng" dirty="0">
                <a:solidFill>
                  <a:srgbClr val="242424"/>
                </a:solidFill>
                <a:effectLst/>
                <a:latin typeface="source-serif-pro"/>
                <a:hlinkClick r:id="rId3"/>
              </a:rPr>
              <a:t>Maison </a:t>
            </a:r>
            <a:r>
              <a:rPr lang="en-GB" sz="2400" b="0" i="0" u="sng" dirty="0" err="1">
                <a:solidFill>
                  <a:srgbClr val="242424"/>
                </a:solidFill>
                <a:effectLst/>
                <a:latin typeface="source-serif-pro"/>
                <a:hlinkClick r:id="rId3"/>
              </a:rPr>
              <a:t>Roucadil</a:t>
            </a:r>
            <a:r>
              <a:rPr lang="en-GB" sz="2400" b="0" i="0" dirty="0">
                <a:solidFill>
                  <a:srgbClr val="242424"/>
                </a:solidFill>
                <a:effectLst/>
                <a:latin typeface="source-serif-pro"/>
              </a:rPr>
              <a:t>, a 130-year-old farming and agricultural processing company.  </a:t>
            </a:r>
            <a:r>
              <a:rPr lang="en-GB" sz="2400" b="0" i="0" dirty="0" err="1">
                <a:solidFill>
                  <a:srgbClr val="242424"/>
                </a:solidFill>
                <a:effectLst/>
                <a:latin typeface="source-serif-pro"/>
              </a:rPr>
              <a:t>Roucadil</a:t>
            </a:r>
            <a:r>
              <a:rPr lang="en-GB" sz="2400" b="0" i="0" dirty="0">
                <a:solidFill>
                  <a:srgbClr val="242424"/>
                </a:solidFill>
                <a:effectLst/>
                <a:latin typeface="source-serif-pro"/>
              </a:rPr>
              <a:t> has been IFS (International Food Standard) certified, as well as Zero Pesticide Residue and HVE (High Environmental Value) certified. </a:t>
            </a:r>
          </a:p>
          <a:p>
            <a:pPr algn="l"/>
            <a:endParaRPr lang="en-GB" sz="2400" dirty="0">
              <a:solidFill>
                <a:srgbClr val="242424"/>
              </a:solidFill>
              <a:latin typeface="source-serif-pro"/>
            </a:endParaRPr>
          </a:p>
          <a:p>
            <a:pPr algn="l"/>
            <a:r>
              <a:rPr lang="en-GB" sz="2400" b="0" i="0" dirty="0">
                <a:solidFill>
                  <a:srgbClr val="242424"/>
                </a:solidFill>
                <a:effectLst/>
                <a:latin typeface="source-serif-pro"/>
              </a:rPr>
              <a:t>Their products are Protected Geographical Indication certified as well, which guarantees that </a:t>
            </a:r>
            <a:r>
              <a:rPr lang="en-GB" sz="2400" b="0" i="0" dirty="0" err="1">
                <a:solidFill>
                  <a:srgbClr val="242424"/>
                </a:solidFill>
                <a:effectLst/>
                <a:latin typeface="source-serif-pro"/>
              </a:rPr>
              <a:t>Agen</a:t>
            </a:r>
            <a:r>
              <a:rPr lang="en-GB" sz="2400" b="0" i="0" dirty="0">
                <a:solidFill>
                  <a:srgbClr val="242424"/>
                </a:solidFill>
                <a:effectLst/>
                <a:latin typeface="source-serif-pro"/>
              </a:rPr>
              <a:t> prunes are exclusively obtained from </a:t>
            </a:r>
            <a:r>
              <a:rPr lang="en-GB" sz="2400" b="0" i="0" dirty="0" err="1">
                <a:solidFill>
                  <a:srgbClr val="242424"/>
                </a:solidFill>
                <a:effectLst/>
                <a:latin typeface="source-serif-pro"/>
              </a:rPr>
              <a:t>Ente</a:t>
            </a:r>
            <a:r>
              <a:rPr lang="en-GB" sz="2400" b="0" i="0" dirty="0">
                <a:solidFill>
                  <a:srgbClr val="242424"/>
                </a:solidFill>
                <a:effectLst/>
                <a:latin typeface="source-serif-pro"/>
              </a:rPr>
              <a:t> plum orchards planted in the delimited production area and that they are dried, conditioned and processed by companies established in a designated territory in France.</a:t>
            </a:r>
          </a:p>
          <a:p>
            <a:br>
              <a:rPr lang="en-GB" sz="2400" b="0" i="0" dirty="0">
                <a:effectLst/>
                <a:latin typeface="medium-content-sans-serif-font"/>
              </a:rPr>
            </a:br>
            <a:endParaRPr lang="en-GB" sz="2400" b="0" i="0" dirty="0">
              <a:solidFill>
                <a:srgbClr val="7A7A7A"/>
              </a:solidFill>
              <a:effectLst/>
            </a:endParaRPr>
          </a:p>
          <a:p>
            <a:pPr algn="l"/>
            <a:endParaRPr lang="en-GB" b="0" i="0" dirty="0">
              <a:solidFill>
                <a:srgbClr val="7A7A7A"/>
              </a:solidFill>
              <a:effectLst/>
              <a:latin typeface="Roboto" panose="02000000000000000000" pitchFamily="2" charset="0"/>
            </a:endParaRPr>
          </a:p>
          <a:p>
            <a:pPr algn="l"/>
            <a:r>
              <a:rPr lang="en-GB" b="0" i="0" dirty="0">
                <a:solidFill>
                  <a:srgbClr val="7A7A7A"/>
                </a:solidFill>
                <a:effectLst/>
                <a:latin typeface="Roboto" panose="02000000000000000000" pitchFamily="2" charset="0"/>
              </a:rPr>
              <a:t>-</a:t>
            </a:r>
          </a:p>
          <a:p>
            <a:pPr algn="l"/>
            <a:endParaRPr lang="en-GB" b="0" i="0" dirty="0">
              <a:solidFill>
                <a:srgbClr val="7A7A7A"/>
              </a:solidFill>
              <a:effectLst/>
              <a:latin typeface="Roboto" panose="02000000000000000000" pitchFamily="2" charset="0"/>
            </a:endParaRPr>
          </a:p>
        </p:txBody>
      </p:sp>
    </p:spTree>
    <p:extLst>
      <p:ext uri="{BB962C8B-B14F-4D97-AF65-F5344CB8AC3E}">
        <p14:creationId xmlns:p14="http://schemas.microsoft.com/office/powerpoint/2010/main" val="3129067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84273" y="294509"/>
            <a:ext cx="10595237" cy="803654"/>
          </a:xfrm>
          <a:prstGeom prst="rect">
            <a:avLst/>
          </a:prstGeom>
        </p:spPr>
        <p:txBody>
          <a:bodyPr/>
          <a:lstStyle/>
          <a:p>
            <a:r>
              <a:rPr lang="en-US" dirty="0"/>
              <a:t>TE-FOOD  </a:t>
            </a:r>
            <a:r>
              <a:rPr lang="en-GB" b="0" dirty="0">
                <a:solidFill>
                  <a:srgbClr val="6A9D56"/>
                </a:solidFill>
                <a:latin typeface="Roboto" panose="02000000000000000000" pitchFamily="2" charset="0"/>
              </a:rPr>
              <a:t>Collaboration in Action</a:t>
            </a:r>
            <a:endParaRPr lang="en-GB" sz="3600" b="0" i="0" dirty="0">
              <a:solidFill>
                <a:srgbClr val="6A9D56"/>
              </a:solidFill>
              <a:effectLst/>
              <a:latin typeface="Roboto" panose="02000000000000000000" pitchFamily="2" charset="0"/>
            </a:endParaRPr>
          </a:p>
          <a:p>
            <a:pPr algn="l"/>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pic>
        <p:nvPicPr>
          <p:cNvPr id="4098" name="Picture 2">
            <a:extLst>
              <a:ext uri="{FF2B5EF4-FFF2-40B4-BE49-F238E27FC236}">
                <a16:creationId xmlns:a16="http://schemas.microsoft.com/office/drawing/2014/main" id="{82BAD330-2F2C-EAAE-CF29-2930263FB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07" y="1753519"/>
            <a:ext cx="9890841" cy="39739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C88DD0E-93EB-4A5E-3BE0-C441E549DD63}"/>
              </a:ext>
            </a:extLst>
          </p:cNvPr>
          <p:cNvSpPr txBox="1"/>
          <p:nvPr/>
        </p:nvSpPr>
        <p:spPr>
          <a:xfrm>
            <a:off x="9083414" y="5939317"/>
            <a:ext cx="6687878" cy="369332"/>
          </a:xfrm>
          <a:prstGeom prst="rect">
            <a:avLst/>
          </a:prstGeom>
          <a:noFill/>
        </p:spPr>
        <p:txBody>
          <a:bodyPr wrap="square">
            <a:spAutoFit/>
          </a:bodyPr>
          <a:lstStyle/>
          <a:p>
            <a:r>
              <a:rPr lang="en-GB" dirty="0">
                <a:hlinkClick r:id="rId3"/>
              </a:rPr>
              <a:t>Source</a:t>
            </a:r>
            <a:endParaRPr lang="en-IE" dirty="0"/>
          </a:p>
        </p:txBody>
      </p:sp>
    </p:spTree>
    <p:extLst>
      <p:ext uri="{BB962C8B-B14F-4D97-AF65-F5344CB8AC3E}">
        <p14:creationId xmlns:p14="http://schemas.microsoft.com/office/powerpoint/2010/main" val="132150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275368" y="13635"/>
            <a:ext cx="5041923" cy="720752"/>
          </a:xfrm>
          <a:prstGeom prst="rect">
            <a:avLst/>
          </a:prstGeom>
        </p:spPr>
        <p:txBody>
          <a:bodyPr/>
          <a:lstStyle/>
          <a:p>
            <a:r>
              <a:rPr lang="en-US" dirty="0"/>
              <a:t>Learning Outcomes </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371059" y="590361"/>
            <a:ext cx="8335925" cy="6278642"/>
          </a:xfrm>
          <a:prstGeom prst="rect">
            <a:avLst/>
          </a:prstGeom>
          <a:solidFill>
            <a:schemeClr val="bg1"/>
          </a:solidFill>
        </p:spPr>
        <p:txBody>
          <a:bodyPr wrap="square" rtlCol="0">
            <a:spAutoFit/>
          </a:bodyPr>
          <a:lstStyle/>
          <a:p>
            <a:r>
              <a:rPr lang="en-GB" sz="2200" dirty="0">
                <a:solidFill>
                  <a:srgbClr val="262626"/>
                </a:solidFill>
              </a:rPr>
              <a:t>By the end of Module 4, participants will be able to:</a:t>
            </a:r>
          </a:p>
          <a:p>
            <a:endParaRPr lang="en-GB" sz="600" dirty="0">
              <a:solidFill>
                <a:srgbClr val="262626"/>
              </a:solidFill>
            </a:endParaRPr>
          </a:p>
          <a:p>
            <a:pPr marL="342900" indent="-342900">
              <a:buFont typeface="Arial" panose="020B0604020202020204" pitchFamily="34" charset="0"/>
              <a:buChar char="•"/>
            </a:pPr>
            <a:r>
              <a:rPr lang="en-GB" sz="2200" dirty="0">
                <a:solidFill>
                  <a:srgbClr val="262626"/>
                </a:solidFill>
              </a:rPr>
              <a:t>Grasp the key principles and mechanisms that underpin blockchain technology in applied ways in the agrifood sector.</a:t>
            </a:r>
          </a:p>
          <a:p>
            <a:pPr marL="342900" indent="-342900">
              <a:buFont typeface="Arial" panose="020B0604020202020204" pitchFamily="34" charset="0"/>
              <a:buChar char="•"/>
            </a:pPr>
            <a:r>
              <a:rPr lang="en-GB" sz="2200" dirty="0">
                <a:solidFill>
                  <a:srgbClr val="262626"/>
                </a:solidFill>
              </a:rPr>
              <a:t>Recognise the role of blockchain in agrifood supply chains and identify the benefits and challenges of implementing blockchain in agricultural supply chains.</a:t>
            </a:r>
          </a:p>
          <a:p>
            <a:pPr marL="342900" indent="-342900">
              <a:buFont typeface="Arial" panose="020B0604020202020204" pitchFamily="34" charset="0"/>
              <a:buChar char="•"/>
            </a:pPr>
            <a:r>
              <a:rPr lang="en-GB" sz="2200" dirty="0">
                <a:solidFill>
                  <a:srgbClr val="262626"/>
                </a:solidFill>
              </a:rPr>
              <a:t>Analyse the impact of intermediary platforms. Evaluate the emergence and influence of intermediary platforms in the agrifood market.</a:t>
            </a:r>
          </a:p>
          <a:p>
            <a:pPr marL="342900" indent="-342900">
              <a:buFont typeface="Arial" panose="020B0604020202020204" pitchFamily="34" charset="0"/>
              <a:buChar char="•"/>
            </a:pPr>
            <a:r>
              <a:rPr lang="en-GB" sz="2200" dirty="0">
                <a:solidFill>
                  <a:srgbClr val="262626"/>
                </a:solidFill>
              </a:rPr>
              <a:t>Assess retailer integration of blockchain. Understand the motivations and strategies behind retailer adoption of blockchain technologies and the implications for the supply chain and end consumers.</a:t>
            </a:r>
          </a:p>
          <a:p>
            <a:pPr marL="342900" indent="-342900">
              <a:buFont typeface="Arial" panose="020B0604020202020204" pitchFamily="34" charset="0"/>
              <a:buChar char="•"/>
            </a:pPr>
            <a:r>
              <a:rPr lang="en-GB" sz="2200" dirty="0">
                <a:solidFill>
                  <a:srgbClr val="262626"/>
                </a:solidFill>
              </a:rPr>
              <a:t>Apply knowledge gained to real-world contexts by analysing case studies that demonstrate the practical application and outcomes of blockchain in the agrifood industry.</a:t>
            </a:r>
          </a:p>
          <a:p>
            <a:pPr marL="342900" indent="-342900">
              <a:buFont typeface="Arial" panose="020B0604020202020204" pitchFamily="34" charset="0"/>
              <a:buChar char="•"/>
            </a:pPr>
            <a:r>
              <a:rPr lang="en-GB" sz="2200" dirty="0">
                <a:solidFill>
                  <a:srgbClr val="262626"/>
                </a:solidFill>
              </a:rPr>
              <a:t>Critically reflect on blockchain's potential to assess the transformative potential of blockchain for future developments in the agrifood sector.</a:t>
            </a:r>
            <a:endParaRPr lang="en-IE" sz="2200" dirty="0">
              <a:solidFill>
                <a:srgbClr val="262626"/>
              </a:solidFill>
            </a:endParaRPr>
          </a:p>
        </p:txBody>
      </p:sp>
    </p:spTree>
    <p:extLst>
      <p:ext uri="{BB962C8B-B14F-4D97-AF65-F5344CB8AC3E}">
        <p14:creationId xmlns:p14="http://schemas.microsoft.com/office/powerpoint/2010/main" val="3752698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84273" y="294509"/>
            <a:ext cx="10595237" cy="803654"/>
          </a:xfrm>
          <a:prstGeom prst="rect">
            <a:avLst/>
          </a:prstGeom>
        </p:spPr>
        <p:txBody>
          <a:bodyPr/>
          <a:lstStyle/>
          <a:p>
            <a:r>
              <a:rPr lang="en-US" dirty="0"/>
              <a:t>TE-FOOD  </a:t>
            </a:r>
            <a:r>
              <a:rPr lang="en-GB" b="0" dirty="0">
                <a:solidFill>
                  <a:srgbClr val="6A9D56"/>
                </a:solidFill>
                <a:latin typeface="Roboto" panose="02000000000000000000" pitchFamily="2" charset="0"/>
              </a:rPr>
              <a:t>Collaboration in Action</a:t>
            </a:r>
            <a:endParaRPr lang="en-GB" sz="3600" b="0" i="0" dirty="0">
              <a:solidFill>
                <a:srgbClr val="6A9D56"/>
              </a:solidFill>
              <a:effectLst/>
              <a:latin typeface="Roboto" panose="02000000000000000000" pitchFamily="2" charset="0"/>
            </a:endParaRPr>
          </a:p>
          <a:p>
            <a:endParaRPr lang="en-GB" sz="3600" b="0" i="0" dirty="0">
              <a:solidFill>
                <a:srgbClr val="6A9D56"/>
              </a:solidFill>
              <a:effectLst/>
              <a:latin typeface="Roboto" panose="02000000000000000000" pitchFamily="2" charset="0"/>
            </a:endParaRPr>
          </a:p>
          <a:p>
            <a:pPr algn="l"/>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87282" y="885338"/>
            <a:ext cx="9612284" cy="3600986"/>
          </a:xfrm>
          <a:prstGeom prst="rect">
            <a:avLst/>
          </a:prstGeom>
          <a:noFill/>
        </p:spPr>
        <p:txBody>
          <a:bodyPr wrap="square" rtlCol="0">
            <a:spAutoFit/>
          </a:bodyPr>
          <a:lstStyle/>
          <a:p>
            <a:pPr algn="l"/>
            <a:endParaRPr lang="en-GB" sz="2400" b="0" i="0" dirty="0">
              <a:solidFill>
                <a:srgbClr val="7A7A7A"/>
              </a:solidFill>
              <a:effectLst/>
              <a:latin typeface="Roboto" panose="02000000000000000000" pitchFamily="2" charset="0"/>
            </a:endParaRPr>
          </a:p>
          <a:p>
            <a:pPr algn="l"/>
            <a:r>
              <a:rPr lang="en-GB" sz="2400" b="0" i="0" dirty="0">
                <a:solidFill>
                  <a:srgbClr val="242424"/>
                </a:solidFill>
                <a:effectLst/>
                <a:latin typeface="source-serif-pro"/>
              </a:rPr>
              <a:t>Consumers can follow the history of each production lot from the harvest to the packaging and distribution. </a:t>
            </a:r>
          </a:p>
          <a:p>
            <a:pPr algn="l"/>
            <a:endParaRPr lang="en-GB" sz="2400" dirty="0">
              <a:solidFill>
                <a:srgbClr val="242424"/>
              </a:solidFill>
              <a:latin typeface="source-serif-pro"/>
            </a:endParaRPr>
          </a:p>
          <a:p>
            <a:pPr algn="l"/>
            <a:r>
              <a:rPr lang="en-GB" sz="2400" b="0" i="0" dirty="0">
                <a:solidFill>
                  <a:srgbClr val="242424"/>
                </a:solidFill>
                <a:effectLst/>
                <a:latin typeface="source-serif-pro"/>
              </a:rPr>
              <a:t>Maison </a:t>
            </a:r>
            <a:r>
              <a:rPr lang="en-GB" sz="2400" b="0" i="0" dirty="0" err="1">
                <a:solidFill>
                  <a:srgbClr val="242424"/>
                </a:solidFill>
                <a:effectLst/>
                <a:latin typeface="source-serif-pro"/>
              </a:rPr>
              <a:t>Roucadil</a:t>
            </a:r>
            <a:r>
              <a:rPr lang="en-GB" sz="2400" b="0" i="0" dirty="0">
                <a:solidFill>
                  <a:srgbClr val="242424"/>
                </a:solidFill>
                <a:effectLst/>
                <a:latin typeface="source-serif-pro"/>
              </a:rPr>
              <a:t> provides insights of the agricultural approach they follow, from the planting methodologies, plant protection protocols, to the processing activities from drying, sorting, calibration, rehydration and pitting.</a:t>
            </a:r>
            <a:endParaRPr lang="en-GB" b="0" i="0" dirty="0">
              <a:solidFill>
                <a:srgbClr val="7A7A7A"/>
              </a:solidFill>
              <a:effectLst/>
              <a:latin typeface="Roboto" panose="02000000000000000000" pitchFamily="2" charset="0"/>
            </a:endParaRPr>
          </a:p>
          <a:p>
            <a:pPr algn="l"/>
            <a:r>
              <a:rPr lang="en-GB" b="0" i="0" dirty="0">
                <a:solidFill>
                  <a:srgbClr val="7A7A7A"/>
                </a:solidFill>
                <a:effectLst/>
                <a:latin typeface="Roboto" panose="02000000000000000000" pitchFamily="2" charset="0"/>
              </a:rPr>
              <a:t>-</a:t>
            </a:r>
          </a:p>
          <a:p>
            <a:pPr algn="l"/>
            <a:endParaRPr lang="en-GB" b="0" i="0" dirty="0">
              <a:solidFill>
                <a:srgbClr val="7A7A7A"/>
              </a:solidFill>
              <a:effectLst/>
              <a:latin typeface="Roboto" panose="02000000000000000000" pitchFamily="2" charset="0"/>
            </a:endParaRPr>
          </a:p>
        </p:txBody>
      </p:sp>
    </p:spTree>
    <p:extLst>
      <p:ext uri="{BB962C8B-B14F-4D97-AF65-F5344CB8AC3E}">
        <p14:creationId xmlns:p14="http://schemas.microsoft.com/office/powerpoint/2010/main" val="532222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17CB8F-72FF-E240-A915-F4EC7D83352F}"/>
              </a:ext>
            </a:extLst>
          </p:cNvPr>
          <p:cNvSpPr>
            <a:spLocks noGrp="1"/>
          </p:cNvSpPr>
          <p:nvPr>
            <p:ph type="body" sz="quarter" idx="13"/>
          </p:nvPr>
        </p:nvSpPr>
        <p:spPr>
          <a:xfrm>
            <a:off x="6485646" y="525780"/>
            <a:ext cx="4235693" cy="5452734"/>
          </a:xfrm>
        </p:spPr>
        <p:txBody>
          <a:bodyPr/>
          <a:lstStyle/>
          <a:p>
            <a:r>
              <a:rPr lang="en-US" i="0" dirty="0"/>
              <a:t>3.4 Let’s meet @OriginChain, Irish Agritech Company</a:t>
            </a:r>
          </a:p>
          <a:p>
            <a:endParaRPr lang="en-US" i="0" dirty="0"/>
          </a:p>
        </p:txBody>
      </p:sp>
      <p:pic>
        <p:nvPicPr>
          <p:cNvPr id="6" name="Picture Placeholder 5">
            <a:extLst>
              <a:ext uri="{FF2B5EF4-FFF2-40B4-BE49-F238E27FC236}">
                <a16:creationId xmlns:a16="http://schemas.microsoft.com/office/drawing/2014/main" id="{10024F94-BFB4-872A-F4CC-EA4E0737B10F}"/>
              </a:ext>
            </a:extLst>
          </p:cNvPr>
          <p:cNvPicPr>
            <a:picLocks noGrp="1" noChangeAspect="1"/>
          </p:cNvPicPr>
          <p:nvPr>
            <p:ph type="pic" sz="quarter" idx="44"/>
          </p:nvPr>
        </p:nvPicPr>
        <p:blipFill>
          <a:blip r:embed="rId2"/>
          <a:srcRect l="24652" r="24652"/>
          <a:stretch>
            <a:fillRect/>
          </a:stretch>
        </p:blipFill>
        <p:spPr/>
      </p:pic>
      <p:grpSp>
        <p:nvGrpSpPr>
          <p:cNvPr id="8" name="Graphic 231">
            <a:extLst>
              <a:ext uri="{FF2B5EF4-FFF2-40B4-BE49-F238E27FC236}">
                <a16:creationId xmlns:a16="http://schemas.microsoft.com/office/drawing/2014/main" id="{F05D0A1E-7E58-3ABC-6182-2C22FE2163C9}"/>
              </a:ext>
            </a:extLst>
          </p:cNvPr>
          <p:cNvGrpSpPr/>
          <p:nvPr/>
        </p:nvGrpSpPr>
        <p:grpSpPr>
          <a:xfrm rot="5400000">
            <a:off x="655943" y="4097332"/>
            <a:ext cx="1882891" cy="2933617"/>
            <a:chOff x="12708052" y="5708395"/>
            <a:chExt cx="760809" cy="1185370"/>
          </a:xfrm>
          <a:solidFill>
            <a:schemeClr val="bg1">
              <a:alpha val="52000"/>
            </a:schemeClr>
          </a:solidFill>
        </p:grpSpPr>
        <p:sp>
          <p:nvSpPr>
            <p:cNvPr id="37" name="Freeform 36">
              <a:extLst>
                <a:ext uri="{FF2B5EF4-FFF2-40B4-BE49-F238E27FC236}">
                  <a16:creationId xmlns:a16="http://schemas.microsoft.com/office/drawing/2014/main" id="{8ACBF91F-2F94-3FDE-EC3D-01AEDD90902D}"/>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818F5BF-FBBC-A654-7C08-7BD2694ED1BF}"/>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9827687-B6AE-39E9-EA5E-DB279C65249D}"/>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448329A-FDA4-9BC9-0A30-569402B1FF08}"/>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A434AAC-3A95-0C17-CB1C-D85C9639BBC8}"/>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B127696-1F71-5F1D-679C-C726DAC83163}"/>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82506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673356" y="1107769"/>
            <a:ext cx="9321884" cy="5065552"/>
          </a:xfrm>
          <a:prstGeom prst="rect">
            <a:avLst/>
          </a:prstGeom>
        </p:spPr>
        <p:txBody>
          <a:bodyPr/>
          <a:lstStyle/>
          <a:p>
            <a:pPr marL="0" indent="0"/>
            <a:r>
              <a:rPr lang="en-GB" dirty="0"/>
              <a:t>@OriginChain is committed to forging a future of food we trust.  The Irish company are engineering a multi-party, DLT-based system with a credential-focussed </a:t>
            </a:r>
            <a:r>
              <a:rPr lang="en-GB" dirty="0" err="1"/>
              <a:t>agri</a:t>
            </a:r>
            <a:r>
              <a:rPr lang="en-GB" dirty="0"/>
              <a:t>-trust layer. They </a:t>
            </a:r>
          </a:p>
          <a:p>
            <a:pPr marL="342900" indent="-342900">
              <a:buFont typeface="Arial" panose="020B0604020202020204" pitchFamily="34" charset="0"/>
              <a:buChar char="•"/>
            </a:pPr>
            <a:r>
              <a:rPr lang="en-GB" dirty="0"/>
              <a:t>help farmers to report with pride on the origins and sustainability of the food they produce. </a:t>
            </a:r>
          </a:p>
          <a:p>
            <a:pPr marL="342900" indent="-342900">
              <a:buFont typeface="Arial" panose="020B0604020202020204" pitchFamily="34" charset="0"/>
              <a:buChar char="•"/>
            </a:pPr>
            <a:r>
              <a:rPr lang="en-GB" dirty="0"/>
              <a:t>use autonomous processes to help reporting bodies to certify environmental KPIs and sustainable farming practises that protect biodiverse habitats, enhance water quality and promote a blend of commercial and environmental farming objectives.</a:t>
            </a:r>
          </a:p>
          <a:p>
            <a:pPr marL="0" indent="0"/>
            <a:endParaRPr lang="en-GB" dirty="0"/>
          </a:p>
          <a:p>
            <a:pPr marL="0" indent="0"/>
            <a:r>
              <a:rPr lang="en-GB" dirty="0"/>
              <a:t>Interestingly, they highlight they use tech that 86% of farmers already have to hand – their own smart phones.</a:t>
            </a:r>
          </a:p>
          <a:p>
            <a:pPr marL="0" indent="0"/>
            <a:r>
              <a:rPr lang="en-GB" b="1" dirty="0">
                <a:solidFill>
                  <a:srgbClr val="6A9D56"/>
                </a:solidFill>
              </a:rPr>
              <a:t>Read more   </a:t>
            </a:r>
            <a:r>
              <a:rPr lang="en-GB" dirty="0">
                <a:hlinkClick r:id="rId2"/>
              </a:rPr>
              <a:t>Irish agri-food blockchain pioneer takes home the European '</a:t>
            </a:r>
            <a:r>
              <a:rPr lang="en-GB" dirty="0" err="1">
                <a:hlinkClick r:id="rId2"/>
              </a:rPr>
              <a:t>Standards+Innovation</a:t>
            </a:r>
            <a:r>
              <a:rPr lang="en-GB" dirty="0">
                <a:hlinkClick r:id="rId2"/>
              </a:rPr>
              <a:t>' Award | NSAI</a:t>
            </a:r>
            <a:endParaRPr lang="en-GB"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GB" dirty="0"/>
              <a:t>@OriginChain, Irish Agritech Company</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13370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673356" y="1107769"/>
            <a:ext cx="9321884" cy="5065552"/>
          </a:xfrm>
          <a:prstGeom prst="rect">
            <a:avLst/>
          </a:prstGeom>
        </p:spPr>
        <p:txBody>
          <a:bodyPr/>
          <a:lstStyle/>
          <a:p>
            <a:pPr marL="0" indent="0"/>
            <a:r>
              <a:rPr lang="en-GB" b="0" i="0" dirty="0">
                <a:solidFill>
                  <a:srgbClr val="000000"/>
                </a:solidFill>
                <a:effectLst/>
                <a:latin typeface="Red Hat Display"/>
              </a:rPr>
              <a:t>We can learn from </a:t>
            </a:r>
            <a:r>
              <a:rPr lang="en-GB" dirty="0"/>
              <a:t>@OriginChain </a:t>
            </a:r>
            <a:r>
              <a:rPr lang="en-GB" b="0" i="0" dirty="0">
                <a:solidFill>
                  <a:srgbClr val="000000"/>
                </a:solidFill>
                <a:effectLst/>
                <a:latin typeface="Red Hat Display"/>
              </a:rPr>
              <a:t>CEO,  Fiona Delaney, who contributes to</a:t>
            </a:r>
            <a:r>
              <a:rPr lang="en-GB" b="0" i="0" u="sng" dirty="0">
                <a:effectLst/>
                <a:latin typeface="Red Hat Display"/>
                <a:hlinkClick r:id="rId3"/>
              </a:rPr>
              <a:t> John G. Keogh’</a:t>
            </a:r>
            <a:r>
              <a:rPr lang="en-GB" b="0" i="0" dirty="0">
                <a:solidFill>
                  <a:srgbClr val="000000"/>
                </a:solidFill>
                <a:effectLst/>
                <a:latin typeface="Red Hat Display"/>
              </a:rPr>
              <a:t>s 2020 Future of Food 10×10 Blockchain Series</a:t>
            </a:r>
          </a:p>
          <a:p>
            <a:pPr marL="0" indent="0"/>
            <a:endParaRPr lang="en-GB" dirty="0">
              <a:solidFill>
                <a:srgbClr val="000000"/>
              </a:solidFill>
              <a:latin typeface="Red Hat Display"/>
            </a:endParaRPr>
          </a:p>
          <a:p>
            <a:pPr marL="0" indent="0"/>
            <a:endParaRPr lang="en-GB" b="0" i="0" dirty="0">
              <a:solidFill>
                <a:srgbClr val="000000"/>
              </a:solidFill>
              <a:effectLst/>
              <a:latin typeface="Red Hat Display"/>
            </a:endParaRPr>
          </a:p>
          <a:p>
            <a:pPr marL="0" indent="0"/>
            <a:endParaRPr lang="en-GB" dirty="0">
              <a:solidFill>
                <a:srgbClr val="000000"/>
              </a:solidFill>
              <a:latin typeface="Red Hat Display"/>
            </a:endParaRPr>
          </a:p>
          <a:p>
            <a:pPr marL="0" indent="0"/>
            <a:endParaRPr lang="en-GB"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US" dirty="0"/>
              <a:t>Spotlight on </a:t>
            </a:r>
            <a:r>
              <a:rPr lang="en-GB" dirty="0"/>
              <a:t>@OriginChain</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pic>
        <p:nvPicPr>
          <p:cNvPr id="11" name="Online Media 10" title="2020 Future of Food 10x10 Blockchain Series: Fiona Delaney Origin Chain Networks">
            <a:hlinkClick r:id="" action="ppaction://media"/>
            <a:extLst>
              <a:ext uri="{FF2B5EF4-FFF2-40B4-BE49-F238E27FC236}">
                <a16:creationId xmlns:a16="http://schemas.microsoft.com/office/drawing/2014/main" id="{920BF83D-23F3-BF68-9FE1-9DF8CF0C75F9}"/>
              </a:ext>
            </a:extLst>
          </p:cNvPr>
          <p:cNvPicPr>
            <a:picLocks noRot="1" noChangeAspect="1"/>
          </p:cNvPicPr>
          <p:nvPr>
            <a:videoFile r:link="rId1"/>
          </p:nvPr>
        </p:nvPicPr>
        <p:blipFill>
          <a:blip r:embed="rId4"/>
          <a:stretch>
            <a:fillRect/>
          </a:stretch>
        </p:blipFill>
        <p:spPr>
          <a:xfrm>
            <a:off x="3189649" y="2407984"/>
            <a:ext cx="5562648" cy="3142896"/>
          </a:xfrm>
          <a:prstGeom prst="rect">
            <a:avLst/>
          </a:prstGeom>
        </p:spPr>
      </p:pic>
    </p:spTree>
    <p:extLst>
      <p:ext uri="{BB962C8B-B14F-4D97-AF65-F5344CB8AC3E}">
        <p14:creationId xmlns:p14="http://schemas.microsoft.com/office/powerpoint/2010/main" val="368983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17CB8F-72FF-E240-A915-F4EC7D83352F}"/>
              </a:ext>
            </a:extLst>
          </p:cNvPr>
          <p:cNvSpPr>
            <a:spLocks noGrp="1"/>
          </p:cNvSpPr>
          <p:nvPr>
            <p:ph type="body" sz="quarter" idx="13"/>
          </p:nvPr>
        </p:nvSpPr>
        <p:spPr>
          <a:xfrm>
            <a:off x="6485646" y="525780"/>
            <a:ext cx="4235693" cy="5452734"/>
          </a:xfrm>
        </p:spPr>
        <p:txBody>
          <a:bodyPr/>
          <a:lstStyle/>
          <a:p>
            <a:r>
              <a:rPr lang="en-US" i="0" dirty="0"/>
              <a:t>3.5 Let’s meet EIT Food Unfolded</a:t>
            </a:r>
          </a:p>
          <a:p>
            <a:endParaRPr lang="en-US" i="0" dirty="0"/>
          </a:p>
        </p:txBody>
      </p:sp>
      <p:pic>
        <p:nvPicPr>
          <p:cNvPr id="6" name="Picture Placeholder 5">
            <a:extLst>
              <a:ext uri="{FF2B5EF4-FFF2-40B4-BE49-F238E27FC236}">
                <a16:creationId xmlns:a16="http://schemas.microsoft.com/office/drawing/2014/main" id="{10024F94-BFB4-872A-F4CC-EA4E0737B10F}"/>
              </a:ext>
            </a:extLst>
          </p:cNvPr>
          <p:cNvPicPr>
            <a:picLocks noGrp="1" noChangeAspect="1"/>
          </p:cNvPicPr>
          <p:nvPr>
            <p:ph type="pic" sz="quarter" idx="44"/>
          </p:nvPr>
        </p:nvPicPr>
        <p:blipFill>
          <a:blip r:embed="rId2"/>
          <a:srcRect l="24652" r="24652"/>
          <a:stretch>
            <a:fillRect/>
          </a:stretch>
        </p:blipFill>
        <p:spPr/>
      </p:pic>
      <p:grpSp>
        <p:nvGrpSpPr>
          <p:cNvPr id="8" name="Graphic 231">
            <a:extLst>
              <a:ext uri="{FF2B5EF4-FFF2-40B4-BE49-F238E27FC236}">
                <a16:creationId xmlns:a16="http://schemas.microsoft.com/office/drawing/2014/main" id="{F05D0A1E-7E58-3ABC-6182-2C22FE2163C9}"/>
              </a:ext>
            </a:extLst>
          </p:cNvPr>
          <p:cNvGrpSpPr/>
          <p:nvPr/>
        </p:nvGrpSpPr>
        <p:grpSpPr>
          <a:xfrm rot="5400000">
            <a:off x="655943" y="4097332"/>
            <a:ext cx="1882891" cy="2933617"/>
            <a:chOff x="12708052" y="5708395"/>
            <a:chExt cx="760809" cy="1185370"/>
          </a:xfrm>
          <a:solidFill>
            <a:schemeClr val="bg1">
              <a:alpha val="52000"/>
            </a:schemeClr>
          </a:solidFill>
        </p:grpSpPr>
        <p:sp>
          <p:nvSpPr>
            <p:cNvPr id="37" name="Freeform 36">
              <a:extLst>
                <a:ext uri="{FF2B5EF4-FFF2-40B4-BE49-F238E27FC236}">
                  <a16:creationId xmlns:a16="http://schemas.microsoft.com/office/drawing/2014/main" id="{8ACBF91F-2F94-3FDE-EC3D-01AEDD90902D}"/>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818F5BF-FBBC-A654-7C08-7BD2694ED1BF}"/>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9827687-B6AE-39E9-EA5E-DB279C65249D}"/>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448329A-FDA4-9BC9-0A30-569402B1FF08}"/>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A434AAC-3A95-0C17-CB1C-D85C9639BBC8}"/>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B127696-1F71-5F1D-679C-C726DAC83163}"/>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24564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34603" y="265316"/>
            <a:ext cx="10595237" cy="803654"/>
          </a:xfrm>
          <a:prstGeom prst="rect">
            <a:avLst/>
          </a:prstGeom>
        </p:spPr>
        <p:txBody>
          <a:bodyPr/>
          <a:lstStyle/>
          <a:p>
            <a:r>
              <a:rPr lang="en-US" dirty="0"/>
              <a:t>Spotlight on </a:t>
            </a:r>
            <a:r>
              <a:rPr lang="en-GB" dirty="0"/>
              <a:t>EIT’s Food Unfolded</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3" name="Text Placeholder 12">
            <a:extLst>
              <a:ext uri="{FF2B5EF4-FFF2-40B4-BE49-F238E27FC236}">
                <a16:creationId xmlns:a16="http://schemas.microsoft.com/office/drawing/2014/main" id="{D805FB0F-B454-A534-F487-EBCC419B36F0}"/>
              </a:ext>
            </a:extLst>
          </p:cNvPr>
          <p:cNvSpPr>
            <a:spLocks noGrp="1"/>
          </p:cNvSpPr>
          <p:nvPr>
            <p:ph type="body" sz="quarter" idx="18"/>
          </p:nvPr>
        </p:nvSpPr>
        <p:spPr>
          <a:xfrm>
            <a:off x="456325" y="1081574"/>
            <a:ext cx="9665870" cy="3849918"/>
          </a:xfrm>
        </p:spPr>
        <p:txBody>
          <a:bodyPr/>
          <a:lstStyle/>
          <a:p>
            <a:pPr marL="0" indent="0"/>
            <a:r>
              <a:rPr lang="en-GB" dirty="0"/>
              <a:t>The EIT Food Trust Tracker® Results show:</a:t>
            </a:r>
          </a:p>
          <a:p>
            <a:pPr marL="0" indent="0"/>
            <a:r>
              <a:rPr lang="en-GB" dirty="0"/>
              <a:t>The OPENNESS of food system actors is of primary importance  in establishing consumer trust. Their activities, the information they offer  and their honesty.</a:t>
            </a:r>
          </a:p>
          <a:p>
            <a:pPr marL="0" indent="0"/>
            <a:endParaRPr lang="en-GB" dirty="0"/>
          </a:p>
          <a:p>
            <a:pPr marL="0" indent="0"/>
            <a:endParaRPr lang="en-GB" dirty="0"/>
          </a:p>
          <a:p>
            <a:pPr marL="0" indent="0"/>
            <a:r>
              <a:rPr lang="en-GB" dirty="0"/>
              <a:t>A community of people engaged in dialogue around the origins and future of our food </a:t>
            </a:r>
          </a:p>
          <a:p>
            <a:r>
              <a:rPr lang="en-IE" dirty="0">
                <a:hlinkClick r:id="rId2"/>
              </a:rPr>
              <a:t>www.foodunfolded.com</a:t>
            </a:r>
            <a:endParaRPr lang="en-IE" dirty="0"/>
          </a:p>
          <a:p>
            <a:r>
              <a:rPr lang="en-IE" dirty="0"/>
              <a:t>@food.unfolded</a:t>
            </a:r>
          </a:p>
        </p:txBody>
      </p:sp>
      <p:pic>
        <p:nvPicPr>
          <p:cNvPr id="17" name="Picture 16">
            <a:extLst>
              <a:ext uri="{FF2B5EF4-FFF2-40B4-BE49-F238E27FC236}">
                <a16:creationId xmlns:a16="http://schemas.microsoft.com/office/drawing/2014/main" id="{D61339AE-E9D8-D860-677F-14BCCBABAFC2}"/>
              </a:ext>
            </a:extLst>
          </p:cNvPr>
          <p:cNvPicPr>
            <a:picLocks noChangeAspect="1"/>
          </p:cNvPicPr>
          <p:nvPr/>
        </p:nvPicPr>
        <p:blipFill>
          <a:blip r:embed="rId3"/>
          <a:stretch>
            <a:fillRect/>
          </a:stretch>
        </p:blipFill>
        <p:spPr>
          <a:xfrm>
            <a:off x="4294679" y="2894484"/>
            <a:ext cx="2552700" cy="495300"/>
          </a:xfrm>
          <a:prstGeom prst="rect">
            <a:avLst/>
          </a:prstGeom>
        </p:spPr>
      </p:pic>
    </p:spTree>
    <p:extLst>
      <p:ext uri="{BB962C8B-B14F-4D97-AF65-F5344CB8AC3E}">
        <p14:creationId xmlns:p14="http://schemas.microsoft.com/office/powerpoint/2010/main" val="2390996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41760" y="2817221"/>
            <a:ext cx="5150436" cy="2757828"/>
          </a:xfrm>
        </p:spPr>
        <p:txBody>
          <a:bodyPr/>
          <a:lstStyle/>
          <a:p>
            <a:r>
              <a:rPr lang="en-US" dirty="0"/>
              <a:t>Retailers are on Board</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8244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1906416"/>
            <a:ext cx="5480760" cy="2743201"/>
          </a:xfrm>
          <a:prstGeom prst="rect">
            <a:avLst/>
          </a:prstGeom>
        </p:spPr>
        <p:txBody>
          <a:bodyPr/>
          <a:lstStyle/>
          <a:p>
            <a:r>
              <a:rPr lang="en-GB" b="1" i="0" dirty="0">
                <a:effectLst/>
                <a:latin typeface="Roboto" panose="02000000000000000000" pitchFamily="2" charset="0"/>
              </a:rPr>
              <a:t>4.1 Let’s meet Carrefour</a:t>
            </a:r>
          </a:p>
          <a:p>
            <a:r>
              <a:rPr lang="en-GB" b="0" i="0" dirty="0">
                <a:effectLst/>
                <a:latin typeface="Roboto" panose="02000000000000000000" pitchFamily="2" charset="0"/>
              </a:rPr>
              <a:t>Launched Europe’s first food blockchain for its free-range Auvergne chicken</a:t>
            </a:r>
          </a:p>
          <a:p>
            <a:endParaRPr lang="en-US" i="1" dirty="0"/>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2180590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US" dirty="0">
                <a:solidFill>
                  <a:srgbClr val="6A9D56"/>
                </a:solidFill>
              </a:rPr>
              <a:t>CARREFOUR  </a:t>
            </a:r>
            <a:r>
              <a:rPr lang="en-IE" dirty="0">
                <a:hlinkClick r:id="rId2"/>
              </a:rPr>
              <a:t>Food blockchain | Carrefour Group</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87281" y="864073"/>
            <a:ext cx="10098819" cy="6001643"/>
          </a:xfrm>
          <a:prstGeom prst="rect">
            <a:avLst/>
          </a:prstGeom>
          <a:noFill/>
        </p:spPr>
        <p:txBody>
          <a:bodyPr wrap="square" rtlCol="0">
            <a:spAutoFit/>
          </a:bodyPr>
          <a:lstStyle/>
          <a:p>
            <a:pPr algn="l"/>
            <a:r>
              <a:rPr lang="en-GB" sz="2400" b="1" i="0" dirty="0">
                <a:solidFill>
                  <a:srgbClr val="333333"/>
                </a:solidFill>
                <a:effectLst/>
              </a:rPr>
              <a:t>In 2018, leading French-based retailer Carrefour has launched Europe’s first food blockchain through its free-range Auvergne chicken, one million of which were sold every year. </a:t>
            </a:r>
            <a:r>
              <a:rPr lang="en-GB" sz="2400" b="0" i="0" dirty="0">
                <a:solidFill>
                  <a:srgbClr val="333333"/>
                </a:solidFill>
                <a:effectLst/>
              </a:rPr>
              <a:t>The company has since </a:t>
            </a:r>
            <a:r>
              <a:rPr lang="en-GB" sz="2400" dirty="0">
                <a:solidFill>
                  <a:srgbClr val="333333"/>
                </a:solidFill>
              </a:rPr>
              <a:t>e</a:t>
            </a:r>
            <a:r>
              <a:rPr lang="en-GB" sz="2400" b="0" i="0" dirty="0">
                <a:solidFill>
                  <a:srgbClr val="333333"/>
                </a:solidFill>
                <a:effectLst/>
              </a:rPr>
              <a:t>xtended the technology to many more animal and vegetable product lines, including eggs. </a:t>
            </a:r>
          </a:p>
          <a:p>
            <a:pPr algn="l"/>
            <a:endParaRPr lang="en-GB" sz="2400" dirty="0">
              <a:solidFill>
                <a:srgbClr val="333333"/>
              </a:solidFill>
            </a:endParaRPr>
          </a:p>
          <a:p>
            <a:pPr algn="l"/>
            <a:r>
              <a:rPr lang="en-GB" sz="2400" b="1" i="0" dirty="0">
                <a:solidFill>
                  <a:srgbClr val="29608D"/>
                </a:solidFill>
                <a:effectLst/>
              </a:rPr>
              <a:t>Traceability</a:t>
            </a:r>
          </a:p>
          <a:p>
            <a:pPr algn="l"/>
            <a:r>
              <a:rPr lang="en-GB" sz="2400" i="0" dirty="0">
                <a:solidFill>
                  <a:srgbClr val="333333"/>
                </a:solidFill>
                <a:effectLst/>
              </a:rPr>
              <a:t>Carrefour </a:t>
            </a:r>
            <a:r>
              <a:rPr lang="en-GB" sz="2400" b="0" i="0" dirty="0">
                <a:solidFill>
                  <a:srgbClr val="333333"/>
                </a:solidFill>
                <a:effectLst/>
              </a:rPr>
              <a:t>is using blockchain in the food sector so that each and every party along the length of the supply chain, including producers, processors and distributors, </a:t>
            </a:r>
            <a:r>
              <a:rPr lang="en-GB" sz="2400" dirty="0">
                <a:solidFill>
                  <a:srgbClr val="333333"/>
                </a:solidFill>
              </a:rPr>
              <a:t>to </a:t>
            </a:r>
            <a:r>
              <a:rPr lang="en-GB" sz="2400" b="0" i="0" dirty="0">
                <a:solidFill>
                  <a:srgbClr val="333333"/>
                </a:solidFill>
                <a:effectLst/>
              </a:rPr>
              <a:t>provide traceability information about their particular role. For example, each batch – dates, places, farm buildings, distributed channels, potential treatments – can be traced and added to the database.</a:t>
            </a:r>
          </a:p>
          <a:p>
            <a:pPr algn="l"/>
            <a:r>
              <a:rPr lang="en-GB" sz="2400" b="0" i="0" dirty="0">
                <a:solidFill>
                  <a:srgbClr val="333333"/>
                </a:solidFill>
                <a:effectLst/>
              </a:rPr>
              <a:t>As a result, it can provide consumers a guarantee of complete product traceability, meets the growing desire for transparency from farm to fork.</a:t>
            </a:r>
          </a:p>
          <a:p>
            <a:pPr algn="l"/>
            <a:r>
              <a:rPr lang="en-GB" sz="2400" b="0" i="0" dirty="0">
                <a:solidFill>
                  <a:srgbClr val="333333"/>
                </a:solidFill>
                <a:effectLst/>
              </a:rPr>
              <a:t>Carrefour said it would be able to use it to share a secure database with all of its partners as well as guaranteeing higher levels of food safety for its customers.</a:t>
            </a:r>
          </a:p>
          <a:p>
            <a:pPr algn="l"/>
            <a:endParaRPr lang="en-GB" sz="2400" b="0" i="0" dirty="0">
              <a:solidFill>
                <a:srgbClr val="7A7A7A"/>
              </a:solidFill>
              <a:effectLst/>
            </a:endParaRPr>
          </a:p>
        </p:txBody>
      </p:sp>
    </p:spTree>
    <p:extLst>
      <p:ext uri="{BB962C8B-B14F-4D97-AF65-F5344CB8AC3E}">
        <p14:creationId xmlns:p14="http://schemas.microsoft.com/office/powerpoint/2010/main" val="963514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US" dirty="0">
                <a:solidFill>
                  <a:srgbClr val="6A9D56"/>
                </a:solidFill>
              </a:rPr>
              <a:t>CARREFOUR  </a:t>
            </a:r>
            <a:r>
              <a:rPr lang="en-IE" dirty="0">
                <a:hlinkClick r:id="rId2"/>
              </a:rPr>
              <a:t>Food blockchain | Carrefour Group</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338660" y="864073"/>
            <a:ext cx="10442753" cy="6001643"/>
          </a:xfrm>
          <a:prstGeom prst="rect">
            <a:avLst/>
          </a:prstGeom>
          <a:noFill/>
        </p:spPr>
        <p:txBody>
          <a:bodyPr wrap="square" rtlCol="0">
            <a:spAutoFit/>
          </a:bodyPr>
          <a:lstStyle/>
          <a:p>
            <a:pPr algn="l"/>
            <a:r>
              <a:rPr lang="en-GB" sz="2400" b="1" i="0" dirty="0">
                <a:solidFill>
                  <a:srgbClr val="000000"/>
                </a:solidFill>
                <a:effectLst/>
              </a:rPr>
              <a:t>QR code</a:t>
            </a:r>
          </a:p>
          <a:p>
            <a:pPr algn="l"/>
            <a:r>
              <a:rPr lang="en-GB" sz="2400" b="0" i="0" dirty="0">
                <a:solidFill>
                  <a:srgbClr val="333333"/>
                </a:solidFill>
                <a:effectLst/>
              </a:rPr>
              <a:t>So how does it work?  In concrete terms, each product’s label features a QR code which consumers will be able to scan using their smartphones. This will provide them with information about the product and the journey it has taken – from where it was reared right up to when it was placed on the shelves: for example, for free-range Carrefour Quality Line Auvergne chicken, consumers were able to find out the following information:</a:t>
            </a:r>
          </a:p>
          <a:p>
            <a:pPr algn="l"/>
            <a:endParaRPr lang="en-GB" sz="2400" b="0" i="0" dirty="0">
              <a:solidFill>
                <a:srgbClr val="333333"/>
              </a:solidFill>
              <a:effectLst/>
            </a:endParaRPr>
          </a:p>
          <a:p>
            <a:pPr marL="342900" indent="-342900" algn="l">
              <a:buFont typeface="Arial" panose="020B0604020202020204" pitchFamily="34" charset="0"/>
              <a:buChar char="•"/>
            </a:pPr>
            <a:r>
              <a:rPr lang="en-GB" sz="2400" b="0" i="0" dirty="0">
                <a:solidFill>
                  <a:srgbClr val="333333"/>
                </a:solidFill>
                <a:effectLst/>
              </a:rPr>
              <a:t>Where the bird was reared</a:t>
            </a:r>
          </a:p>
          <a:p>
            <a:pPr marL="342900" indent="-342900" algn="l">
              <a:buFont typeface="Arial" panose="020B0604020202020204" pitchFamily="34" charset="0"/>
              <a:buChar char="•"/>
            </a:pPr>
            <a:r>
              <a:rPr lang="en-GB" sz="2400" b="0" i="0" dirty="0">
                <a:solidFill>
                  <a:srgbClr val="333333"/>
                </a:solidFill>
                <a:effectLst/>
              </a:rPr>
              <a:t>The name of the farmer</a:t>
            </a:r>
          </a:p>
          <a:p>
            <a:pPr marL="342900" indent="-342900" algn="l">
              <a:buFont typeface="Arial" panose="020B0604020202020204" pitchFamily="34" charset="0"/>
              <a:buChar char="•"/>
            </a:pPr>
            <a:r>
              <a:rPr lang="en-GB" sz="2400" b="0" i="0" dirty="0">
                <a:solidFill>
                  <a:srgbClr val="333333"/>
                </a:solidFill>
                <a:effectLst/>
              </a:rPr>
              <a:t>What feed was used (whether or not they were fed on French cereals and soya beans, on GMO products etc)</a:t>
            </a:r>
          </a:p>
          <a:p>
            <a:pPr marL="342900" indent="-342900" algn="l">
              <a:buFont typeface="Arial" panose="020B0604020202020204" pitchFamily="34" charset="0"/>
              <a:buChar char="•"/>
            </a:pPr>
            <a:r>
              <a:rPr lang="en-GB" sz="2400" b="0" i="0" dirty="0">
                <a:solidFill>
                  <a:srgbClr val="333333"/>
                </a:solidFill>
                <a:effectLst/>
              </a:rPr>
              <a:t>Any quality labels</a:t>
            </a:r>
          </a:p>
          <a:p>
            <a:pPr marL="342900" indent="-342900" algn="l">
              <a:buFont typeface="Arial" panose="020B0604020202020204" pitchFamily="34" charset="0"/>
              <a:buChar char="•"/>
            </a:pPr>
            <a:r>
              <a:rPr lang="en-GB" sz="2400" b="0" i="0" dirty="0">
                <a:solidFill>
                  <a:srgbClr val="333333"/>
                </a:solidFill>
                <a:effectLst/>
              </a:rPr>
              <a:t>Where the bird was slaughtered</a:t>
            </a:r>
          </a:p>
          <a:p>
            <a:pPr algn="l"/>
            <a:endParaRPr lang="en-GB" sz="2400" b="0" i="0" dirty="0">
              <a:solidFill>
                <a:srgbClr val="333333"/>
              </a:solidFill>
              <a:effectLst/>
            </a:endParaRPr>
          </a:p>
          <a:p>
            <a:pPr algn="l"/>
            <a:endParaRPr lang="en-GB" sz="2400" b="0" i="0" dirty="0">
              <a:solidFill>
                <a:srgbClr val="7A7A7A"/>
              </a:solidFill>
              <a:effectLst/>
            </a:endParaRPr>
          </a:p>
        </p:txBody>
      </p:sp>
    </p:spTree>
    <p:extLst>
      <p:ext uri="{BB962C8B-B14F-4D97-AF65-F5344CB8AC3E}">
        <p14:creationId xmlns:p14="http://schemas.microsoft.com/office/powerpoint/2010/main" val="1942778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41760" y="2817221"/>
            <a:ext cx="5150436" cy="2757828"/>
          </a:xfrm>
        </p:spPr>
        <p:txBody>
          <a:bodyPr/>
          <a:lstStyle/>
          <a:p>
            <a:r>
              <a:rPr lang="en-US" dirty="0"/>
              <a:t>The Power of Case Studies, a Module Introduction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US" dirty="0">
                <a:solidFill>
                  <a:srgbClr val="6A9D56"/>
                </a:solidFill>
              </a:rPr>
              <a:t>CARREFOUR  </a:t>
            </a:r>
            <a:r>
              <a:rPr lang="en-IE" dirty="0">
                <a:hlinkClick r:id="rId2"/>
              </a:rPr>
              <a:t>Food blockchain | Carrefour Group</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pic>
        <p:nvPicPr>
          <p:cNvPr id="12" name="Picture 11">
            <a:extLst>
              <a:ext uri="{FF2B5EF4-FFF2-40B4-BE49-F238E27FC236}">
                <a16:creationId xmlns:a16="http://schemas.microsoft.com/office/drawing/2014/main" id="{3C797A46-B1C9-6A0E-5F6F-69361E91037C}"/>
              </a:ext>
            </a:extLst>
          </p:cNvPr>
          <p:cNvPicPr>
            <a:picLocks noChangeAspect="1"/>
          </p:cNvPicPr>
          <p:nvPr/>
        </p:nvPicPr>
        <p:blipFill>
          <a:blip r:embed="rId3"/>
          <a:stretch>
            <a:fillRect/>
          </a:stretch>
        </p:blipFill>
        <p:spPr>
          <a:xfrm>
            <a:off x="446166" y="970339"/>
            <a:ext cx="9570214" cy="5797447"/>
          </a:xfrm>
          <a:prstGeom prst="rect">
            <a:avLst/>
          </a:prstGeom>
        </p:spPr>
      </p:pic>
      <p:sp>
        <p:nvSpPr>
          <p:cNvPr id="14" name="TextBox 13">
            <a:extLst>
              <a:ext uri="{FF2B5EF4-FFF2-40B4-BE49-F238E27FC236}">
                <a16:creationId xmlns:a16="http://schemas.microsoft.com/office/drawing/2014/main" id="{6C303CA3-9281-BB13-F882-B54EBD8F3AD2}"/>
              </a:ext>
            </a:extLst>
          </p:cNvPr>
          <p:cNvSpPr txBox="1"/>
          <p:nvPr/>
        </p:nvSpPr>
        <p:spPr>
          <a:xfrm>
            <a:off x="10136068" y="3921554"/>
            <a:ext cx="1728657" cy="2585323"/>
          </a:xfrm>
          <a:prstGeom prst="rect">
            <a:avLst/>
          </a:prstGeom>
          <a:noFill/>
        </p:spPr>
        <p:txBody>
          <a:bodyPr wrap="square">
            <a:spAutoFit/>
          </a:bodyPr>
          <a:lstStyle/>
          <a:p>
            <a:pPr algn="l"/>
            <a:endParaRPr lang="en-GB" sz="1800" dirty="0">
              <a:solidFill>
                <a:srgbClr val="333333"/>
              </a:solidFill>
            </a:endParaRPr>
          </a:p>
          <a:p>
            <a:r>
              <a:rPr lang="en-GB" sz="1800" b="1" i="0" dirty="0">
                <a:solidFill>
                  <a:srgbClr val="262626"/>
                </a:solidFill>
                <a:effectLst/>
              </a:rPr>
              <a:t>Read more  </a:t>
            </a:r>
            <a:r>
              <a:rPr lang="en-GB" sz="1800" dirty="0">
                <a:hlinkClick r:id="rId4"/>
              </a:rPr>
              <a:t>Carrefour uses blockchain to offer consumers greater supply chain transparency - </a:t>
            </a:r>
            <a:r>
              <a:rPr lang="en-GB" sz="1800" dirty="0" err="1">
                <a:hlinkClick r:id="rId4"/>
              </a:rPr>
              <a:t>RetailWire</a:t>
            </a:r>
            <a:r>
              <a:rPr lang="en-GB" sz="1800" b="0" i="0" dirty="0">
                <a:solidFill>
                  <a:srgbClr val="262626"/>
                </a:solidFill>
                <a:effectLst/>
              </a:rPr>
              <a:t>  </a:t>
            </a:r>
          </a:p>
        </p:txBody>
      </p:sp>
    </p:spTree>
    <p:extLst>
      <p:ext uri="{BB962C8B-B14F-4D97-AF65-F5344CB8AC3E}">
        <p14:creationId xmlns:p14="http://schemas.microsoft.com/office/powerpoint/2010/main" val="2433625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3355" y="273070"/>
            <a:ext cx="10595237" cy="803654"/>
          </a:xfrm>
          <a:prstGeom prst="rect">
            <a:avLst/>
          </a:prstGeom>
        </p:spPr>
        <p:txBody>
          <a:bodyPr/>
          <a:lstStyle/>
          <a:p>
            <a:r>
              <a:rPr lang="en-US" dirty="0">
                <a:solidFill>
                  <a:srgbClr val="6A9D56"/>
                </a:solidFill>
              </a:rPr>
              <a:t>CARREFOUR  </a:t>
            </a:r>
            <a:r>
              <a:rPr lang="en-IE" dirty="0">
                <a:hlinkClick r:id="rId2"/>
              </a:rPr>
              <a:t>Food blockchain | Carrefour Group</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4" name="TextBox 13">
            <a:extLst>
              <a:ext uri="{FF2B5EF4-FFF2-40B4-BE49-F238E27FC236}">
                <a16:creationId xmlns:a16="http://schemas.microsoft.com/office/drawing/2014/main" id="{6C303CA3-9281-BB13-F882-B54EBD8F3AD2}"/>
              </a:ext>
            </a:extLst>
          </p:cNvPr>
          <p:cNvSpPr txBox="1"/>
          <p:nvPr/>
        </p:nvSpPr>
        <p:spPr>
          <a:xfrm>
            <a:off x="233383" y="3556510"/>
            <a:ext cx="10595237" cy="2893100"/>
          </a:xfrm>
          <a:prstGeom prst="rect">
            <a:avLst/>
          </a:prstGeom>
          <a:noFill/>
        </p:spPr>
        <p:txBody>
          <a:bodyPr wrap="square">
            <a:spAutoFit/>
          </a:bodyPr>
          <a:lstStyle/>
          <a:p>
            <a:pPr algn="l"/>
            <a:endParaRPr lang="en-GB" sz="2400" dirty="0">
              <a:solidFill>
                <a:srgbClr val="333333"/>
              </a:solidFill>
            </a:endParaRPr>
          </a:p>
          <a:p>
            <a:r>
              <a:rPr lang="en-GB" sz="2400" b="1" dirty="0">
                <a:solidFill>
                  <a:srgbClr val="262626"/>
                </a:solidFill>
              </a:rPr>
              <a:t>The tr</a:t>
            </a:r>
            <a:r>
              <a:rPr lang="en-GB" sz="2400" b="1" i="0" dirty="0">
                <a:solidFill>
                  <a:srgbClr val="262626"/>
                </a:solidFill>
                <a:effectLst/>
              </a:rPr>
              <a:t>end for accurate and broader information is surging</a:t>
            </a:r>
          </a:p>
          <a:p>
            <a:pPr marL="342900" indent="-342900">
              <a:buFont typeface="Arial" panose="020B0604020202020204" pitchFamily="34" charset="0"/>
              <a:buChar char="•"/>
            </a:pPr>
            <a:r>
              <a:rPr lang="en-GB" sz="2400" b="0" i="0" dirty="0">
                <a:solidFill>
                  <a:srgbClr val="262626"/>
                </a:solidFill>
                <a:effectLst/>
              </a:rPr>
              <a:t>73% of customers willing to pay for more quality / information</a:t>
            </a:r>
          </a:p>
          <a:p>
            <a:pPr marL="342900" indent="-342900">
              <a:buFont typeface="Arial" panose="020B0604020202020204" pitchFamily="34" charset="0"/>
              <a:buChar char="•"/>
            </a:pPr>
            <a:r>
              <a:rPr lang="en-GB" sz="1400" b="0" i="0" u="none" strike="noStrike" dirty="0">
                <a:solidFill>
                  <a:srgbClr val="FFFFFF"/>
                </a:solidFill>
                <a:effectLst/>
                <a:latin typeface="Trenda"/>
                <a:hlinkClick r:id="rId3"/>
              </a:rPr>
              <a:t>(2016). “Driving Long Term Trust and Loyalty Through Transparency”. Accessed 22nd June 2020.</a:t>
            </a:r>
          </a:p>
          <a:p>
            <a:pPr marL="342900" indent="-342900">
              <a:buFont typeface="Arial" panose="020B0604020202020204" pitchFamily="34" charset="0"/>
              <a:buChar char="•"/>
            </a:pPr>
            <a:r>
              <a:rPr lang="en-GB" sz="2400" b="0" i="0" dirty="0">
                <a:solidFill>
                  <a:srgbClr val="262626"/>
                </a:solidFill>
                <a:effectLst/>
              </a:rPr>
              <a:t>Labels and certification are numerous</a:t>
            </a:r>
          </a:p>
          <a:p>
            <a:pPr marL="342900" indent="-342900">
              <a:buFont typeface="Arial" panose="020B0604020202020204" pitchFamily="34" charset="0"/>
              <a:buChar char="•"/>
            </a:pPr>
            <a:r>
              <a:rPr lang="en-GB" sz="2400" b="0" i="0" dirty="0">
                <a:solidFill>
                  <a:srgbClr val="262626"/>
                </a:solidFill>
                <a:effectLst/>
              </a:rPr>
              <a:t> Demand for local provenance</a:t>
            </a:r>
          </a:p>
          <a:p>
            <a:pPr marL="342900" indent="-342900">
              <a:buFont typeface="Arial" panose="020B0604020202020204" pitchFamily="34" charset="0"/>
              <a:buChar char="•"/>
            </a:pPr>
            <a:r>
              <a:rPr lang="en-GB" sz="2400" b="0" i="0" dirty="0">
                <a:solidFill>
                  <a:srgbClr val="262626"/>
                </a:solidFill>
                <a:effectLst/>
              </a:rPr>
              <a:t>« free of » segments rising </a:t>
            </a:r>
          </a:p>
          <a:p>
            <a:pPr marL="342900" indent="-342900">
              <a:buFont typeface="Arial" panose="020B0604020202020204" pitchFamily="34" charset="0"/>
              <a:buChar char="•"/>
            </a:pPr>
            <a:r>
              <a:rPr lang="en-GB" sz="2400" b="0" i="0" dirty="0">
                <a:solidFill>
                  <a:srgbClr val="262626"/>
                </a:solidFill>
                <a:effectLst/>
              </a:rPr>
              <a:t> Customers are shifting from abundance to quality &amp; trust</a:t>
            </a:r>
          </a:p>
        </p:txBody>
      </p:sp>
      <p:pic>
        <p:nvPicPr>
          <p:cNvPr id="11" name="Picture 10">
            <a:extLst>
              <a:ext uri="{FF2B5EF4-FFF2-40B4-BE49-F238E27FC236}">
                <a16:creationId xmlns:a16="http://schemas.microsoft.com/office/drawing/2014/main" id="{FC61DABA-CBE0-1626-3E51-6FA0ABE66125}"/>
              </a:ext>
            </a:extLst>
          </p:cNvPr>
          <p:cNvPicPr>
            <a:picLocks noChangeAspect="1"/>
          </p:cNvPicPr>
          <p:nvPr/>
        </p:nvPicPr>
        <p:blipFill>
          <a:blip r:embed="rId4"/>
          <a:stretch>
            <a:fillRect/>
          </a:stretch>
        </p:blipFill>
        <p:spPr>
          <a:xfrm>
            <a:off x="923408" y="1096316"/>
            <a:ext cx="9024657" cy="2509948"/>
          </a:xfrm>
          <a:prstGeom prst="rect">
            <a:avLst/>
          </a:prstGeom>
        </p:spPr>
      </p:pic>
      <p:sp>
        <p:nvSpPr>
          <p:cNvPr id="13" name="TextBox 12">
            <a:extLst>
              <a:ext uri="{FF2B5EF4-FFF2-40B4-BE49-F238E27FC236}">
                <a16:creationId xmlns:a16="http://schemas.microsoft.com/office/drawing/2014/main" id="{7DBFE46C-7121-7AD2-1F36-7DA7AE41BA01}"/>
              </a:ext>
            </a:extLst>
          </p:cNvPr>
          <p:cNvSpPr txBox="1"/>
          <p:nvPr/>
        </p:nvSpPr>
        <p:spPr>
          <a:xfrm>
            <a:off x="8878186" y="4131884"/>
            <a:ext cx="2783815" cy="2031325"/>
          </a:xfrm>
          <a:prstGeom prst="rect">
            <a:avLst/>
          </a:prstGeom>
          <a:noFill/>
        </p:spPr>
        <p:txBody>
          <a:bodyPr wrap="square" rtlCol="0">
            <a:spAutoFit/>
          </a:bodyPr>
          <a:lstStyle/>
          <a:p>
            <a:r>
              <a:rPr lang="en-IE" b="1" dirty="0"/>
              <a:t>DOWNLOAD</a:t>
            </a:r>
            <a:r>
              <a:rPr lang="en-IE" dirty="0"/>
              <a:t> </a:t>
            </a:r>
          </a:p>
          <a:p>
            <a:r>
              <a:rPr lang="en-IE" dirty="0"/>
              <a:t>THE CARREFOUR BLOCKCHAIN PRESENTATION ON </a:t>
            </a:r>
            <a:r>
              <a:rPr lang="en-GB" dirty="0">
                <a:hlinkClick r:id="rId5"/>
              </a:rPr>
              <a:t>Trust through traceability - Carrefour.pdf - Google Drive</a:t>
            </a:r>
            <a:endParaRPr lang="en-IE" dirty="0"/>
          </a:p>
        </p:txBody>
      </p:sp>
    </p:spTree>
    <p:extLst>
      <p:ext uri="{BB962C8B-B14F-4D97-AF65-F5344CB8AC3E}">
        <p14:creationId xmlns:p14="http://schemas.microsoft.com/office/powerpoint/2010/main" val="2551163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8AB20F8-388F-B488-7300-3E153C3F4B07}"/>
              </a:ext>
            </a:extLst>
          </p:cNvPr>
          <p:cNvPicPr>
            <a:picLocks noGrp="1" noChangeAspect="1"/>
          </p:cNvPicPr>
          <p:nvPr>
            <p:ph type="pic" sz="quarter" idx="44"/>
          </p:nvPr>
        </p:nvPicPr>
        <p:blipFill>
          <a:blip r:embed="rId2"/>
          <a:srcRect t="7765" b="7765"/>
          <a:stretch>
            <a:fillRect/>
          </a:stretch>
        </p:blipFill>
        <p:spPr/>
      </p:pic>
      <p:sp>
        <p:nvSpPr>
          <p:cNvPr id="4" name="Text Placeholder 3">
            <a:extLst>
              <a:ext uri="{FF2B5EF4-FFF2-40B4-BE49-F238E27FC236}">
                <a16:creationId xmlns:a16="http://schemas.microsoft.com/office/drawing/2014/main" id="{BC2369F1-8EF6-AE46-9816-72DCBDD8F90A}"/>
              </a:ext>
            </a:extLst>
          </p:cNvPr>
          <p:cNvSpPr>
            <a:spLocks noGrp="1"/>
          </p:cNvSpPr>
          <p:nvPr>
            <p:ph type="body" sz="quarter" idx="13"/>
          </p:nvPr>
        </p:nvSpPr>
        <p:spPr>
          <a:xfrm>
            <a:off x="377780" y="1906416"/>
            <a:ext cx="5480760" cy="2743201"/>
          </a:xfrm>
          <a:prstGeom prst="rect">
            <a:avLst/>
          </a:prstGeom>
        </p:spPr>
        <p:txBody>
          <a:bodyPr/>
          <a:lstStyle/>
          <a:p>
            <a:r>
              <a:rPr lang="en-GB" b="1" i="0" dirty="0">
                <a:effectLst/>
                <a:latin typeface="Roboto" panose="02000000000000000000" pitchFamily="2" charset="0"/>
              </a:rPr>
              <a:t>4.2 Let’s meet IBM Food Trust™ Platform</a:t>
            </a:r>
          </a:p>
          <a:p>
            <a:endParaRPr lang="en-US" i="1" dirty="0"/>
          </a:p>
        </p:txBody>
      </p:sp>
      <p:sp>
        <p:nvSpPr>
          <p:cNvPr id="9" name="Text Placeholder 4">
            <a:extLst>
              <a:ext uri="{FF2B5EF4-FFF2-40B4-BE49-F238E27FC236}">
                <a16:creationId xmlns:a16="http://schemas.microsoft.com/office/drawing/2014/main" id="{79A07C7B-8585-6C4C-BE36-FFD487927B0F}"/>
              </a:ext>
            </a:extLst>
          </p:cNvPr>
          <p:cNvSpPr txBox="1">
            <a:spLocks/>
          </p:cNvSpPr>
          <p:nvPr/>
        </p:nvSpPr>
        <p:spPr>
          <a:xfrm>
            <a:off x="0" y="4103398"/>
            <a:ext cx="6095999" cy="153265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p>
        </p:txBody>
      </p:sp>
    </p:spTree>
    <p:extLst>
      <p:ext uri="{BB962C8B-B14F-4D97-AF65-F5344CB8AC3E}">
        <p14:creationId xmlns:p14="http://schemas.microsoft.com/office/powerpoint/2010/main" val="2575090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484273" y="166685"/>
            <a:ext cx="10595237" cy="803654"/>
          </a:xfrm>
          <a:prstGeom prst="rect">
            <a:avLst/>
          </a:prstGeom>
        </p:spPr>
        <p:txBody>
          <a:bodyPr/>
          <a:lstStyle/>
          <a:p>
            <a:r>
              <a:rPr lang="en-IE" dirty="0">
                <a:solidFill>
                  <a:srgbClr val="6A9D56"/>
                </a:solidFill>
              </a:rPr>
              <a:t>IBM Food Trust</a:t>
            </a:r>
            <a:r>
              <a:rPr lang="en-GB" sz="3600" b="0" i="0" dirty="0">
                <a:solidFill>
                  <a:srgbClr val="111111"/>
                </a:solidFill>
                <a:effectLst/>
                <a:latin typeface="-apple-system"/>
              </a:rPr>
              <a:t>™</a:t>
            </a:r>
            <a:r>
              <a:rPr lang="en-IE" dirty="0">
                <a:solidFill>
                  <a:srgbClr val="6A9D56"/>
                </a:solidFill>
              </a:rPr>
              <a:t> Platform</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535779" y="1076724"/>
            <a:ext cx="9990446" cy="5632311"/>
          </a:xfrm>
          <a:prstGeom prst="rect">
            <a:avLst/>
          </a:prstGeom>
          <a:noFill/>
        </p:spPr>
        <p:txBody>
          <a:bodyPr wrap="square" rtlCol="0">
            <a:spAutoFit/>
          </a:bodyPr>
          <a:lstStyle/>
          <a:p>
            <a:pPr algn="l"/>
            <a:r>
              <a:rPr lang="en-GB" sz="2400" b="0" i="0" dirty="0">
                <a:solidFill>
                  <a:srgbClr val="262626"/>
                </a:solidFill>
                <a:effectLst/>
              </a:rPr>
              <a:t>In 2018, Carrefour joined other participants in building the IBM Food Trust</a:t>
            </a:r>
            <a:r>
              <a:rPr lang="en-GB" sz="2400" b="0" i="0" dirty="0">
                <a:solidFill>
                  <a:srgbClr val="111111"/>
                </a:solidFill>
                <a:effectLst/>
                <a:latin typeface="-apple-system"/>
              </a:rPr>
              <a:t> ™</a:t>
            </a:r>
            <a:r>
              <a:rPr lang="en-GB" sz="2400" b="0" i="0" dirty="0">
                <a:solidFill>
                  <a:srgbClr val="262626"/>
                </a:solidFill>
                <a:effectLst/>
              </a:rPr>
              <a:t> platform. The objective of the collaboration between Carrefour and IBM Food Trust is to implement a global food traceability standard across all of the links in the chain – from producers through to sales channels</a:t>
            </a:r>
            <a:r>
              <a:rPr lang="en-GB" sz="2400" dirty="0">
                <a:solidFill>
                  <a:srgbClr val="262626"/>
                </a:solidFill>
              </a:rPr>
              <a:t>, including</a:t>
            </a:r>
            <a:r>
              <a:rPr lang="en-GB" sz="2400" b="0" i="0" dirty="0">
                <a:solidFill>
                  <a:srgbClr val="111111"/>
                </a:solidFill>
                <a:effectLst/>
                <a:latin typeface="-apple-system"/>
              </a:rPr>
              <a:t>:</a:t>
            </a:r>
          </a:p>
          <a:p>
            <a:pPr marL="342900" indent="-342900" algn="l">
              <a:buFont typeface="Arial" panose="020B0604020202020204" pitchFamily="34" charset="0"/>
              <a:buChar char="•"/>
            </a:pPr>
            <a:r>
              <a:rPr lang="en-GB" sz="2400" b="1" i="0" dirty="0">
                <a:solidFill>
                  <a:srgbClr val="111111"/>
                </a:solidFill>
                <a:effectLst/>
                <a:latin typeface="-apple-system"/>
              </a:rPr>
              <a:t>Growers</a:t>
            </a:r>
            <a:r>
              <a:rPr lang="en-GB" sz="2400" b="0" i="0" dirty="0">
                <a:solidFill>
                  <a:srgbClr val="111111"/>
                </a:solidFill>
                <a:effectLst/>
                <a:latin typeface="-apple-system"/>
              </a:rPr>
              <a:t>: The people who cultivate the food.</a:t>
            </a:r>
          </a:p>
          <a:p>
            <a:pPr marL="342900" indent="-342900" algn="l">
              <a:buFont typeface="Arial" panose="020B0604020202020204" pitchFamily="34" charset="0"/>
              <a:buChar char="•"/>
            </a:pPr>
            <a:r>
              <a:rPr lang="en-GB" sz="2400" b="1" i="0" dirty="0">
                <a:solidFill>
                  <a:srgbClr val="111111"/>
                </a:solidFill>
                <a:effectLst/>
                <a:latin typeface="-apple-system"/>
              </a:rPr>
              <a:t>Processors</a:t>
            </a:r>
            <a:r>
              <a:rPr lang="en-GB" sz="2400" b="0" i="0" dirty="0">
                <a:solidFill>
                  <a:srgbClr val="111111"/>
                </a:solidFill>
                <a:effectLst/>
                <a:latin typeface="-apple-system"/>
              </a:rPr>
              <a:t>: The entities that convert raw food materials into consumable food items.</a:t>
            </a:r>
          </a:p>
          <a:p>
            <a:pPr marL="342900" indent="-342900" algn="l">
              <a:buFont typeface="Arial" panose="020B0604020202020204" pitchFamily="34" charset="0"/>
              <a:buChar char="•"/>
            </a:pPr>
            <a:r>
              <a:rPr lang="en-GB" sz="2400" b="1" i="0" dirty="0">
                <a:solidFill>
                  <a:srgbClr val="111111"/>
                </a:solidFill>
                <a:effectLst/>
                <a:latin typeface="-apple-system"/>
              </a:rPr>
              <a:t>Wholesalers</a:t>
            </a:r>
            <a:r>
              <a:rPr lang="en-GB" sz="2400" b="0" i="0" dirty="0">
                <a:solidFill>
                  <a:srgbClr val="111111"/>
                </a:solidFill>
                <a:effectLst/>
                <a:latin typeface="-apple-system"/>
              </a:rPr>
              <a:t>: The businesses that buy large quantities of goods from producers or vendors and resell them to retailers.</a:t>
            </a:r>
          </a:p>
          <a:p>
            <a:pPr marL="342900" indent="-342900" algn="l">
              <a:buFont typeface="Arial" panose="020B0604020202020204" pitchFamily="34" charset="0"/>
              <a:buChar char="•"/>
            </a:pPr>
            <a:r>
              <a:rPr lang="en-GB" sz="2400" b="1" i="0" dirty="0">
                <a:solidFill>
                  <a:srgbClr val="111111"/>
                </a:solidFill>
                <a:effectLst/>
                <a:latin typeface="-apple-system"/>
              </a:rPr>
              <a:t>Distributors</a:t>
            </a:r>
            <a:r>
              <a:rPr lang="en-GB" sz="2400" b="0" i="0" dirty="0">
                <a:solidFill>
                  <a:srgbClr val="111111"/>
                </a:solidFill>
                <a:effectLst/>
                <a:latin typeface="-apple-system"/>
              </a:rPr>
              <a:t>: The intermediaries that deliver goods from producers to retailers.</a:t>
            </a:r>
          </a:p>
          <a:p>
            <a:pPr marL="342900" indent="-342900" algn="l">
              <a:buFont typeface="Arial" panose="020B0604020202020204" pitchFamily="34" charset="0"/>
              <a:buChar char="•"/>
            </a:pPr>
            <a:r>
              <a:rPr lang="en-GB" sz="2400" b="1" i="0" dirty="0">
                <a:solidFill>
                  <a:srgbClr val="111111"/>
                </a:solidFill>
                <a:effectLst/>
                <a:latin typeface="-apple-system"/>
              </a:rPr>
              <a:t>Manufacturers</a:t>
            </a:r>
            <a:r>
              <a:rPr lang="en-GB" sz="2400" b="0" i="0" dirty="0">
                <a:solidFill>
                  <a:srgbClr val="111111"/>
                </a:solidFill>
                <a:effectLst/>
                <a:latin typeface="-apple-system"/>
              </a:rPr>
              <a:t>: The companies that produce finished goods from raw materials.</a:t>
            </a:r>
          </a:p>
          <a:p>
            <a:pPr marL="342900" indent="-342900" algn="l">
              <a:buFont typeface="Arial" panose="020B0604020202020204" pitchFamily="34" charset="0"/>
              <a:buChar char="•"/>
            </a:pPr>
            <a:r>
              <a:rPr lang="en-GB" sz="2400" b="1" i="0" dirty="0">
                <a:solidFill>
                  <a:srgbClr val="262626"/>
                </a:solidFill>
                <a:effectLst/>
                <a:latin typeface="-apple-system"/>
                <a:hlinkClick r:id="rId2">
                  <a:extLst>
                    <a:ext uri="{A12FA001-AC4F-418D-AE19-62706E023703}">
                      <ahyp:hlinkClr xmlns:ahyp="http://schemas.microsoft.com/office/drawing/2018/hyperlinkcolor" val="tx"/>
                    </a:ext>
                  </a:extLst>
                </a:hlinkClick>
              </a:rPr>
              <a:t>Retailers</a:t>
            </a:r>
            <a:r>
              <a:rPr lang="en-GB" sz="2400" b="0" i="0" dirty="0">
                <a:solidFill>
                  <a:srgbClr val="262626"/>
                </a:solidFill>
                <a:effectLst/>
                <a:latin typeface="-apple-system"/>
                <a:hlinkClick r:id="rId2">
                  <a:extLst>
                    <a:ext uri="{A12FA001-AC4F-418D-AE19-62706E023703}">
                      <ahyp:hlinkClr xmlns:ahyp="http://schemas.microsoft.com/office/drawing/2018/hyperlinkcolor" val="tx"/>
                    </a:ext>
                  </a:extLst>
                </a:hlinkClick>
              </a:rPr>
              <a:t>: The businesses that sell goods directly to consumers</a:t>
            </a:r>
            <a:r>
              <a:rPr lang="en-GB" sz="2400" b="0" i="0" u="none" strike="noStrike" baseline="30000" dirty="0">
                <a:solidFill>
                  <a:srgbClr val="262626"/>
                </a:solidFill>
                <a:effectLst/>
                <a:latin typeface="-apple-system"/>
                <a:hlinkClick r:id="rId2">
                  <a:extLst>
                    <a:ext uri="{A12FA001-AC4F-418D-AE19-62706E023703}">
                      <ahyp:hlinkClr xmlns:ahyp="http://schemas.microsoft.com/office/drawing/2018/hyperlinkcolor" val="tx"/>
                    </a:ext>
                  </a:extLst>
                </a:hlinkClick>
              </a:rPr>
              <a:t>1</a:t>
            </a:r>
            <a:r>
              <a:rPr lang="en-GB" sz="2400" b="0" i="0" dirty="0">
                <a:solidFill>
                  <a:srgbClr val="262626"/>
                </a:solidFill>
                <a:effectLst/>
                <a:latin typeface="-apple-system"/>
              </a:rPr>
              <a:t>.</a:t>
            </a:r>
          </a:p>
          <a:p>
            <a:pPr algn="l"/>
            <a:endParaRPr lang="en-GB" sz="2400" dirty="0">
              <a:solidFill>
                <a:srgbClr val="6B6B6B"/>
              </a:solidFill>
              <a:latin typeface="Ubuntu" panose="020B0504030602030204" pitchFamily="34" charset="0"/>
            </a:endParaRPr>
          </a:p>
        </p:txBody>
      </p:sp>
    </p:spTree>
    <p:extLst>
      <p:ext uri="{BB962C8B-B14F-4D97-AF65-F5344CB8AC3E}">
        <p14:creationId xmlns:p14="http://schemas.microsoft.com/office/powerpoint/2010/main" val="2410348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75900" y="198359"/>
            <a:ext cx="10595237" cy="803654"/>
          </a:xfrm>
          <a:prstGeom prst="rect">
            <a:avLst/>
          </a:prstGeom>
        </p:spPr>
        <p:txBody>
          <a:bodyPr/>
          <a:lstStyle/>
          <a:p>
            <a:r>
              <a:rPr lang="en-IE" dirty="0">
                <a:solidFill>
                  <a:srgbClr val="6A9D56"/>
                </a:solidFill>
              </a:rPr>
              <a:t>IBM Food Trust Platform</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329367" y="831635"/>
            <a:ext cx="7012903" cy="6001643"/>
          </a:xfrm>
          <a:prstGeom prst="rect">
            <a:avLst/>
          </a:prstGeom>
          <a:noFill/>
        </p:spPr>
        <p:txBody>
          <a:bodyPr wrap="square" rtlCol="0">
            <a:spAutoFit/>
          </a:bodyPr>
          <a:lstStyle/>
          <a:p>
            <a:pPr algn="l"/>
            <a:r>
              <a:rPr lang="en-GB" sz="2400" b="0" i="0" dirty="0">
                <a:solidFill>
                  <a:srgbClr val="111111"/>
                </a:solidFill>
                <a:effectLst/>
                <a:latin typeface="-apple-system"/>
              </a:rPr>
              <a:t>These participants work together to enhance visibility and accountability across the food supply chain. They connect through a permissioned, immutable, and shared record of food provenance, transaction data, processing details, and more. This helps ensure safety, quality, and sustainability in our food ecosystem.</a:t>
            </a:r>
            <a:endParaRPr lang="en-GB" sz="2400" b="0" i="0" dirty="0">
              <a:solidFill>
                <a:srgbClr val="262626"/>
              </a:solidFill>
              <a:effectLst/>
            </a:endParaRPr>
          </a:p>
          <a:p>
            <a:pPr algn="l"/>
            <a:endParaRPr lang="en-GB" sz="2400" dirty="0">
              <a:solidFill>
                <a:srgbClr val="262626"/>
              </a:solidFill>
            </a:endParaRPr>
          </a:p>
          <a:p>
            <a:pPr algn="l"/>
            <a:r>
              <a:rPr lang="en-GB" sz="2400" b="0" i="0" dirty="0">
                <a:solidFill>
                  <a:srgbClr val="262626"/>
                </a:solidFill>
                <a:effectLst/>
              </a:rPr>
              <a:t>IBM Food Trust is a software-as-a-service (SaaS) food-safety solution that is powered by the IBM Blockchain Platform. </a:t>
            </a:r>
          </a:p>
          <a:p>
            <a:pPr algn="l"/>
            <a:endParaRPr lang="en-GB" sz="2400" dirty="0">
              <a:solidFill>
                <a:srgbClr val="262626"/>
              </a:solidFill>
            </a:endParaRPr>
          </a:p>
          <a:p>
            <a:pPr algn="l"/>
            <a:endParaRPr lang="en-GB" sz="2400" dirty="0">
              <a:solidFill>
                <a:srgbClr val="262626"/>
              </a:solidFill>
            </a:endParaRPr>
          </a:p>
          <a:p>
            <a:pPr algn="l"/>
            <a:r>
              <a:rPr lang="en-IE" sz="2400" dirty="0">
                <a:hlinkClick r:id="rId2"/>
              </a:rPr>
              <a:t>https://www.ibm.com/products/supply-chain-intelligence-suite/food-trust</a:t>
            </a:r>
            <a:endParaRPr lang="en-IE" sz="2400" dirty="0"/>
          </a:p>
          <a:p>
            <a:pPr algn="l"/>
            <a:r>
              <a:rPr lang="en-GB" sz="2400" dirty="0">
                <a:hlinkClick r:id="rId3"/>
              </a:rPr>
              <a:t>How to use IBM App Connect with IBM Food Trust - IBM Documentation</a:t>
            </a:r>
            <a:endParaRPr lang="en-GB" sz="2400" b="0" i="0" dirty="0">
              <a:solidFill>
                <a:srgbClr val="262626"/>
              </a:solidFill>
              <a:effectLst/>
            </a:endParaRPr>
          </a:p>
        </p:txBody>
      </p:sp>
      <p:pic>
        <p:nvPicPr>
          <p:cNvPr id="12" name="Picture 11">
            <a:hlinkClick r:id="rId4"/>
            <a:extLst>
              <a:ext uri="{FF2B5EF4-FFF2-40B4-BE49-F238E27FC236}">
                <a16:creationId xmlns:a16="http://schemas.microsoft.com/office/drawing/2014/main" id="{62D8F49E-9B71-ED65-CB3A-ED34227BCC81}"/>
              </a:ext>
            </a:extLst>
          </p:cNvPr>
          <p:cNvPicPr>
            <a:picLocks noChangeAspect="1"/>
          </p:cNvPicPr>
          <p:nvPr/>
        </p:nvPicPr>
        <p:blipFill>
          <a:blip r:embed="rId5"/>
          <a:stretch>
            <a:fillRect/>
          </a:stretch>
        </p:blipFill>
        <p:spPr>
          <a:xfrm>
            <a:off x="7414381" y="0"/>
            <a:ext cx="4777619" cy="6858000"/>
          </a:xfrm>
          <a:prstGeom prst="rect">
            <a:avLst/>
          </a:prstGeom>
        </p:spPr>
      </p:pic>
      <p:sp>
        <p:nvSpPr>
          <p:cNvPr id="13" name="TextBox 12">
            <a:extLst>
              <a:ext uri="{FF2B5EF4-FFF2-40B4-BE49-F238E27FC236}">
                <a16:creationId xmlns:a16="http://schemas.microsoft.com/office/drawing/2014/main" id="{B23FCE14-FF99-9763-029B-2AF022EB3C03}"/>
              </a:ext>
            </a:extLst>
          </p:cNvPr>
          <p:cNvSpPr txBox="1"/>
          <p:nvPr/>
        </p:nvSpPr>
        <p:spPr>
          <a:xfrm>
            <a:off x="7687340" y="198359"/>
            <a:ext cx="3721396" cy="830997"/>
          </a:xfrm>
          <a:prstGeom prst="rect">
            <a:avLst/>
          </a:prstGeom>
          <a:solidFill>
            <a:schemeClr val="bg1"/>
          </a:solidFill>
        </p:spPr>
        <p:txBody>
          <a:bodyPr wrap="square" rtlCol="0">
            <a:spAutoFit/>
          </a:bodyPr>
          <a:lstStyle/>
          <a:p>
            <a:r>
              <a:rPr lang="en-IE" sz="2400" b="1" dirty="0"/>
              <a:t>Click </a:t>
            </a:r>
            <a:r>
              <a:rPr lang="en-IE" sz="2400" b="1" dirty="0">
                <a:hlinkClick r:id="rId4"/>
              </a:rPr>
              <a:t>here to DOWNLOAD </a:t>
            </a:r>
            <a:r>
              <a:rPr lang="en-IE" sz="2400" b="1" dirty="0"/>
              <a:t>the GUIDE TO FOOD TRUST</a:t>
            </a:r>
          </a:p>
        </p:txBody>
      </p:sp>
    </p:spTree>
    <p:extLst>
      <p:ext uri="{BB962C8B-B14F-4D97-AF65-F5344CB8AC3E}">
        <p14:creationId xmlns:p14="http://schemas.microsoft.com/office/powerpoint/2010/main" val="2232263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75900" y="198359"/>
            <a:ext cx="10595237" cy="803654"/>
          </a:xfrm>
          <a:prstGeom prst="rect">
            <a:avLst/>
          </a:prstGeom>
        </p:spPr>
        <p:txBody>
          <a:bodyPr/>
          <a:lstStyle/>
          <a:p>
            <a:r>
              <a:rPr lang="en-IE" dirty="0">
                <a:solidFill>
                  <a:srgbClr val="6A9D56"/>
                </a:solidFill>
              </a:rPr>
              <a:t>IBM Food Trust Platform</a:t>
            </a:r>
            <a:endParaRPr lang="en-US" dirty="0"/>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70E501FE-E41F-8018-BFAA-DCBC2D8F6B1B}"/>
              </a:ext>
            </a:extLst>
          </p:cNvPr>
          <p:cNvSpPr txBox="1"/>
          <p:nvPr/>
        </p:nvSpPr>
        <p:spPr>
          <a:xfrm>
            <a:off x="329367" y="831635"/>
            <a:ext cx="10059281" cy="4154984"/>
          </a:xfrm>
          <a:prstGeom prst="rect">
            <a:avLst/>
          </a:prstGeom>
          <a:noFill/>
        </p:spPr>
        <p:txBody>
          <a:bodyPr wrap="square" rtlCol="0">
            <a:spAutoFit/>
          </a:bodyPr>
          <a:lstStyle/>
          <a:p>
            <a:pPr algn="l"/>
            <a:r>
              <a:rPr lang="en-GB" sz="2400" dirty="0">
                <a:solidFill>
                  <a:srgbClr val="333333"/>
                </a:solidFill>
              </a:rPr>
              <a:t>The </a:t>
            </a:r>
            <a:r>
              <a:rPr lang="en-GB" sz="2400" b="0" i="0" dirty="0">
                <a:solidFill>
                  <a:srgbClr val="333333"/>
                </a:solidFill>
                <a:effectLst/>
              </a:rPr>
              <a:t>seafood watchdog, </a:t>
            </a:r>
            <a:r>
              <a:rPr lang="en-GB" sz="2400" b="0" i="0" u="none" strike="noStrike" dirty="0">
                <a:solidFill>
                  <a:srgbClr val="003891"/>
                </a:solidFill>
                <a:effectLst/>
                <a:hlinkClick r:id="rId2" tooltip="https://oceana.org/sites/default/files/National_Seafood_Fraud_Testing_Results_Highlights_FINAL.pdf"/>
              </a:rPr>
              <a:t>Oceana.org</a:t>
            </a:r>
            <a:r>
              <a:rPr lang="en-GB" sz="2400" b="0" i="0" dirty="0">
                <a:solidFill>
                  <a:srgbClr val="333333"/>
                </a:solidFill>
                <a:effectLst/>
              </a:rPr>
              <a:t>, stated in a study that one in three seafood products is </a:t>
            </a:r>
            <a:r>
              <a:rPr lang="en-GB" sz="2400" b="0" i="0" dirty="0" err="1">
                <a:solidFill>
                  <a:srgbClr val="333333"/>
                </a:solidFill>
                <a:effectLst/>
              </a:rPr>
              <a:t>mislabeled</a:t>
            </a:r>
            <a:r>
              <a:rPr lang="en-GB" sz="2400" b="0" i="0" dirty="0">
                <a:solidFill>
                  <a:srgbClr val="333333"/>
                </a:solidFill>
                <a:effectLst/>
              </a:rPr>
              <a:t> nationwide. </a:t>
            </a:r>
            <a:r>
              <a:rPr lang="en-GB" sz="2400" dirty="0">
                <a:hlinkClick r:id="rId3"/>
              </a:rPr>
              <a:t>Revealed: seafood fraud happening on a vast global scale | Fish | The Guardian</a:t>
            </a:r>
            <a:endParaRPr lang="en-GB" sz="2400" b="0" i="0" dirty="0">
              <a:solidFill>
                <a:srgbClr val="333333"/>
              </a:solidFill>
              <a:effectLst/>
            </a:endParaRPr>
          </a:p>
          <a:p>
            <a:pPr algn="l"/>
            <a:endParaRPr lang="en-GB" sz="2400" dirty="0">
              <a:solidFill>
                <a:srgbClr val="333333"/>
              </a:solidFill>
            </a:endParaRPr>
          </a:p>
          <a:p>
            <a:pPr algn="l"/>
            <a:r>
              <a:rPr lang="en-GB" sz="2400" b="0" i="0" dirty="0" err="1">
                <a:solidFill>
                  <a:srgbClr val="333333"/>
                </a:solidFill>
                <a:effectLst/>
              </a:rPr>
              <a:t>Kvarøy</a:t>
            </a:r>
            <a:r>
              <a:rPr lang="en-GB" sz="2400" b="0" i="0" dirty="0">
                <a:solidFill>
                  <a:srgbClr val="333333"/>
                </a:solidFill>
                <a:effectLst/>
              </a:rPr>
              <a:t> Arctic, a large producer of Norwegian-farmed salmon for stores like Whole Foods, joined IBM’s blockchain-based Food Trust.  </a:t>
            </a:r>
            <a:r>
              <a:rPr lang="en-IE" sz="2400" dirty="0">
                <a:hlinkClick r:id="rId4"/>
              </a:rPr>
              <a:t>Blockchain Technology — </a:t>
            </a:r>
            <a:r>
              <a:rPr lang="en-IE" sz="2400" dirty="0" err="1">
                <a:hlinkClick r:id="rId4"/>
              </a:rPr>
              <a:t>Kvaroy</a:t>
            </a:r>
            <a:r>
              <a:rPr lang="en-IE" sz="2400" dirty="0">
                <a:hlinkClick r:id="rId4"/>
              </a:rPr>
              <a:t> Arctic</a:t>
            </a:r>
            <a:endParaRPr lang="en-IE" sz="2400" dirty="0"/>
          </a:p>
          <a:p>
            <a:pPr algn="l"/>
            <a:endParaRPr lang="en-IE" sz="2400" b="0" i="0" dirty="0">
              <a:solidFill>
                <a:srgbClr val="333333"/>
              </a:solidFill>
              <a:effectLst/>
            </a:endParaRPr>
          </a:p>
          <a:p>
            <a:pPr algn="l"/>
            <a:r>
              <a:rPr lang="en-IE" sz="2400" dirty="0">
                <a:solidFill>
                  <a:srgbClr val="333333"/>
                </a:solidFill>
              </a:rPr>
              <a:t>They </a:t>
            </a:r>
            <a:r>
              <a:rPr lang="en-IE" sz="2400" dirty="0">
                <a:hlinkClick r:id="rId5"/>
              </a:rPr>
              <a:t>KvaroyArctic-Tech-Blockchain.pdf (squarespace.com)</a:t>
            </a:r>
            <a:endParaRPr lang="en-GB" sz="2400" b="0" i="0" dirty="0">
              <a:solidFill>
                <a:srgbClr val="333333"/>
              </a:solidFill>
              <a:effectLst/>
            </a:endParaRPr>
          </a:p>
          <a:p>
            <a:pPr algn="l"/>
            <a:endParaRPr lang="en-GB" sz="2400" dirty="0">
              <a:solidFill>
                <a:srgbClr val="333333"/>
              </a:solidFill>
              <a:latin typeface="Georgia" panose="02040502050405020303" pitchFamily="18" charset="0"/>
            </a:endParaRPr>
          </a:p>
          <a:p>
            <a:pPr algn="l"/>
            <a:endParaRPr lang="en-GB" sz="2400" b="0" i="0" dirty="0">
              <a:solidFill>
                <a:srgbClr val="262626"/>
              </a:solidFill>
              <a:effectLst/>
            </a:endParaRPr>
          </a:p>
        </p:txBody>
      </p:sp>
    </p:spTree>
    <p:extLst>
      <p:ext uri="{BB962C8B-B14F-4D97-AF65-F5344CB8AC3E}">
        <p14:creationId xmlns:p14="http://schemas.microsoft.com/office/powerpoint/2010/main" val="2698020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275368" y="13635"/>
            <a:ext cx="7963785" cy="720752"/>
          </a:xfrm>
          <a:prstGeom prst="rect">
            <a:avLst/>
          </a:prstGeom>
        </p:spPr>
        <p:txBody>
          <a:bodyPr/>
          <a:lstStyle/>
          <a:p>
            <a:r>
              <a:rPr lang="en-US" dirty="0">
                <a:solidFill>
                  <a:srgbClr val="6A9D56"/>
                </a:solidFill>
              </a:rPr>
              <a:t>Interactive Learning Activity (classroom)</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371060" y="734387"/>
            <a:ext cx="8070112" cy="5847755"/>
          </a:xfrm>
          <a:prstGeom prst="rect">
            <a:avLst/>
          </a:prstGeom>
          <a:solidFill>
            <a:schemeClr val="bg1"/>
          </a:solidFill>
        </p:spPr>
        <p:txBody>
          <a:bodyPr wrap="square" rtlCol="0">
            <a:spAutoFit/>
          </a:bodyPr>
          <a:lstStyle/>
          <a:p>
            <a:endParaRPr lang="en-GB" sz="2200" dirty="0">
              <a:solidFill>
                <a:srgbClr val="262626"/>
              </a:solidFill>
            </a:endParaRPr>
          </a:p>
          <a:p>
            <a:r>
              <a:rPr lang="en-GB" sz="2200" b="1" dirty="0">
                <a:solidFill>
                  <a:srgbClr val="29608D"/>
                </a:solidFill>
              </a:rPr>
              <a:t>Activity Title: Blockchain Decision-Making Simulation</a:t>
            </a:r>
          </a:p>
          <a:p>
            <a:r>
              <a:rPr lang="en-GB" sz="2200" b="1" dirty="0">
                <a:solidFill>
                  <a:srgbClr val="262626"/>
                </a:solidFill>
              </a:rPr>
              <a:t>This simulation game places students in the role of a Supply Chain Manager for an agrifood company that is considering adopting blockchain technology.  Best delivered in a classroom setting. </a:t>
            </a:r>
          </a:p>
          <a:p>
            <a:endParaRPr lang="en-GB" sz="2200" dirty="0">
              <a:solidFill>
                <a:srgbClr val="262626"/>
              </a:solidFill>
            </a:endParaRPr>
          </a:p>
          <a:p>
            <a:r>
              <a:rPr lang="en-GB" sz="2200" b="1" dirty="0">
                <a:solidFill>
                  <a:srgbClr val="29608D"/>
                </a:solidFill>
              </a:rPr>
              <a:t>Meet the Company:  The Organic F&amp;V Co. Dilemma</a:t>
            </a:r>
          </a:p>
          <a:p>
            <a:r>
              <a:rPr lang="en-GB" sz="2200" dirty="0">
                <a:solidFill>
                  <a:srgbClr val="262626"/>
                </a:solidFill>
              </a:rPr>
              <a:t>Welcome to The Organic F&amp;V Co., a mid-sized company known for sourcing and distributing organic fruits and vegetables. Despite a strong ethos of quality and integrity, The Organic F&amp;V Co. has recently been troubled by incidents of food fraud within their supply chain, involving the mislabelling of non-organic produce as organic. Additionally, their manual tracking methods have led to bottlenecks and losses, with delays in identifying the origins of produce during food safety recalls. Transparency is also a concern, as consumers are demanding more information about the sourcing and handling of their food. </a:t>
            </a:r>
          </a:p>
        </p:txBody>
      </p:sp>
    </p:spTree>
    <p:extLst>
      <p:ext uri="{BB962C8B-B14F-4D97-AF65-F5344CB8AC3E}">
        <p14:creationId xmlns:p14="http://schemas.microsoft.com/office/powerpoint/2010/main" val="69294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275368" y="13635"/>
            <a:ext cx="7963785" cy="720752"/>
          </a:xfrm>
          <a:prstGeom prst="rect">
            <a:avLst/>
          </a:prstGeom>
        </p:spPr>
        <p:txBody>
          <a:bodyPr/>
          <a:lstStyle/>
          <a:p>
            <a:r>
              <a:rPr lang="en-US" dirty="0">
                <a:solidFill>
                  <a:srgbClr val="6A9D56"/>
                </a:solidFill>
              </a:rPr>
              <a:t>Interactive Learning Activity (classroom)</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371060" y="734387"/>
            <a:ext cx="8070112" cy="5878532"/>
          </a:xfrm>
          <a:prstGeom prst="rect">
            <a:avLst/>
          </a:prstGeom>
          <a:solidFill>
            <a:schemeClr val="bg1"/>
          </a:solidFill>
        </p:spPr>
        <p:txBody>
          <a:bodyPr wrap="square" rtlCol="0">
            <a:spAutoFit/>
          </a:bodyPr>
          <a:lstStyle/>
          <a:p>
            <a:r>
              <a:rPr lang="en-GB" sz="2200" b="1" dirty="0">
                <a:solidFill>
                  <a:srgbClr val="29608D"/>
                </a:solidFill>
              </a:rPr>
              <a:t>The Challenge</a:t>
            </a:r>
          </a:p>
          <a:p>
            <a:r>
              <a:rPr lang="en-GB" sz="2200" dirty="0">
                <a:solidFill>
                  <a:srgbClr val="262626"/>
                </a:solidFill>
              </a:rPr>
              <a:t>The company is in need of a robust solution to restore The Organic F&amp;V Co reputation for quality and trust in the market. Blockchain technology might just be the answer to their problems, offering a way to track their produce journey transparently and efficiently.</a:t>
            </a:r>
          </a:p>
          <a:p>
            <a:endParaRPr lang="en-GB" sz="1200" dirty="0">
              <a:solidFill>
                <a:srgbClr val="262626"/>
              </a:solidFill>
            </a:endParaRPr>
          </a:p>
          <a:p>
            <a:r>
              <a:rPr lang="en-GB" sz="2200" b="1" dirty="0">
                <a:solidFill>
                  <a:srgbClr val="29608D"/>
                </a:solidFill>
              </a:rPr>
              <a:t>Our Exercise </a:t>
            </a:r>
          </a:p>
          <a:p>
            <a:r>
              <a:rPr lang="en-GB" sz="2200" dirty="0">
                <a:solidFill>
                  <a:srgbClr val="262626"/>
                </a:solidFill>
              </a:rPr>
              <a:t>Through a series of decisions, students must implement blockchain technology to improve the supply chain while balancing budget, stakeholder interests, and regulatory requirements. Use template. </a:t>
            </a:r>
          </a:p>
          <a:p>
            <a:endParaRPr lang="en-GB" sz="1200" dirty="0">
              <a:solidFill>
                <a:srgbClr val="262626"/>
              </a:solidFill>
            </a:endParaRPr>
          </a:p>
          <a:p>
            <a:r>
              <a:rPr lang="en-GB" sz="2200" b="1" dirty="0">
                <a:solidFill>
                  <a:srgbClr val="29608D"/>
                </a:solidFill>
              </a:rPr>
              <a:t>Gameplay Mechanics</a:t>
            </a:r>
          </a:p>
          <a:p>
            <a:r>
              <a:rPr lang="en-GB" sz="2200" dirty="0">
                <a:solidFill>
                  <a:srgbClr val="262626"/>
                </a:solidFill>
              </a:rPr>
              <a:t>Students are presented with a series of decision points for The Organic F&amp;V Co (e.g., choosing a blockchain platform, deciding which parts of the supply chain to integrate first, etc.). Each decision affects the company's budget, trust level with consumers, and operational efficiency. Students must also navigate unexpected challenges such as food recalls or changes in regulation.</a:t>
            </a:r>
          </a:p>
        </p:txBody>
      </p:sp>
      <p:graphicFrame>
        <p:nvGraphicFramePr>
          <p:cNvPr id="3" name="Object 2">
            <a:extLst>
              <a:ext uri="{FF2B5EF4-FFF2-40B4-BE49-F238E27FC236}">
                <a16:creationId xmlns:a16="http://schemas.microsoft.com/office/drawing/2014/main" id="{6691E8FD-EE18-D986-BB36-CFFAB818906E}"/>
              </a:ext>
            </a:extLst>
          </p:cNvPr>
          <p:cNvGraphicFramePr>
            <a:graphicFrameLocks noChangeAspect="1"/>
          </p:cNvGraphicFramePr>
          <p:nvPr>
            <p:extLst>
              <p:ext uri="{D42A27DB-BD31-4B8C-83A1-F6EECF244321}">
                <p14:modId xmlns:p14="http://schemas.microsoft.com/office/powerpoint/2010/main" val="930085761"/>
              </p:ext>
            </p:extLst>
          </p:nvPr>
        </p:nvGraphicFramePr>
        <p:xfrm>
          <a:off x="10441172" y="3130513"/>
          <a:ext cx="1622386" cy="1430854"/>
        </p:xfrm>
        <a:graphic>
          <a:graphicData uri="http://schemas.openxmlformats.org/presentationml/2006/ole">
            <mc:AlternateContent xmlns:mc="http://schemas.openxmlformats.org/markup-compatibility/2006">
              <mc:Choice xmlns:v="urn:schemas-microsoft-com:vml" Requires="v">
                <p:oleObj name="Document" showAsIcon="1" r:id="rId3" imgW="914400" imgH="806400" progId="Word.Document.12">
                  <p:embed/>
                </p:oleObj>
              </mc:Choice>
              <mc:Fallback>
                <p:oleObj name="Document" showAsIcon="1" r:id="rId3" imgW="914400" imgH="806400" progId="Word.Document.12">
                  <p:embed/>
                  <p:pic>
                    <p:nvPicPr>
                      <p:cNvPr id="0" name=""/>
                      <p:cNvPicPr/>
                      <p:nvPr/>
                    </p:nvPicPr>
                    <p:blipFill>
                      <a:blip r:embed="rId4"/>
                      <a:stretch>
                        <a:fillRect/>
                      </a:stretch>
                    </p:blipFill>
                    <p:spPr>
                      <a:xfrm>
                        <a:off x="10441172" y="3130513"/>
                        <a:ext cx="1622386" cy="143085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2AB5EA7-230D-536C-CF0F-D8D661AAAB28}"/>
              </a:ext>
            </a:extLst>
          </p:cNvPr>
          <p:cNvSpPr txBox="1"/>
          <p:nvPr/>
        </p:nvSpPr>
        <p:spPr>
          <a:xfrm>
            <a:off x="10536864" y="4465674"/>
            <a:ext cx="1547958" cy="646331"/>
          </a:xfrm>
          <a:prstGeom prst="rect">
            <a:avLst/>
          </a:prstGeom>
          <a:noFill/>
        </p:spPr>
        <p:txBody>
          <a:bodyPr wrap="square" rtlCol="0">
            <a:spAutoFit/>
          </a:bodyPr>
          <a:lstStyle/>
          <a:p>
            <a:r>
              <a:rPr lang="en-IE" dirty="0"/>
              <a:t>Double click to download</a:t>
            </a:r>
          </a:p>
        </p:txBody>
      </p:sp>
      <p:cxnSp>
        <p:nvCxnSpPr>
          <p:cNvPr id="6" name="Straight Connector 5">
            <a:extLst>
              <a:ext uri="{FF2B5EF4-FFF2-40B4-BE49-F238E27FC236}">
                <a16:creationId xmlns:a16="http://schemas.microsoft.com/office/drawing/2014/main" id="{0F7CE89E-8ED7-7783-A756-A70FCE758D57}"/>
              </a:ext>
            </a:extLst>
          </p:cNvPr>
          <p:cNvCxnSpPr/>
          <p:nvPr/>
        </p:nvCxnSpPr>
        <p:spPr>
          <a:xfrm>
            <a:off x="10441172" y="3130513"/>
            <a:ext cx="0" cy="222829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897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275368" y="13635"/>
            <a:ext cx="7963785" cy="720752"/>
          </a:xfrm>
          <a:prstGeom prst="rect">
            <a:avLst/>
          </a:prstGeom>
        </p:spPr>
        <p:txBody>
          <a:bodyPr/>
          <a:lstStyle/>
          <a:p>
            <a:r>
              <a:rPr lang="en-US" dirty="0">
                <a:solidFill>
                  <a:srgbClr val="6A9D56"/>
                </a:solidFill>
              </a:rPr>
              <a:t>Interactive Learning Activity (classroom)</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371060" y="734387"/>
            <a:ext cx="8070112" cy="5847755"/>
          </a:xfrm>
          <a:prstGeom prst="rect">
            <a:avLst/>
          </a:prstGeom>
          <a:solidFill>
            <a:schemeClr val="bg1"/>
          </a:solidFill>
        </p:spPr>
        <p:txBody>
          <a:bodyPr wrap="square" rtlCol="0">
            <a:spAutoFit/>
          </a:bodyPr>
          <a:lstStyle/>
          <a:p>
            <a:r>
              <a:rPr lang="en-GB" sz="2200" dirty="0">
                <a:solidFill>
                  <a:srgbClr val="262626"/>
                </a:solidFill>
              </a:rPr>
              <a:t>After completing the simulation, students discuss in groups how their choices impacted the overall supply chain and compare outcomes. They should also consider what they might do differently and how their decisions would scale in a real-world environment.</a:t>
            </a:r>
          </a:p>
          <a:p>
            <a:endParaRPr lang="en-GB" sz="2200" dirty="0">
              <a:solidFill>
                <a:srgbClr val="262626"/>
              </a:solidFill>
            </a:endParaRPr>
          </a:p>
          <a:p>
            <a:r>
              <a:rPr lang="en-GB" sz="2200" b="1" dirty="0">
                <a:solidFill>
                  <a:srgbClr val="29608D"/>
                </a:solidFill>
              </a:rPr>
              <a:t>Learning Acquired:</a:t>
            </a:r>
          </a:p>
          <a:p>
            <a:pPr marL="342900" indent="-342900">
              <a:buFont typeface="Arial" panose="020B0604020202020204" pitchFamily="34" charset="0"/>
              <a:buChar char="•"/>
            </a:pPr>
            <a:r>
              <a:rPr lang="en-GB" sz="2200" dirty="0">
                <a:solidFill>
                  <a:srgbClr val="262626"/>
                </a:solidFill>
              </a:rPr>
              <a:t>Students learn the complexities of integrating blockchain into existing systems.</a:t>
            </a:r>
          </a:p>
          <a:p>
            <a:pPr marL="342900" indent="-342900">
              <a:buFont typeface="Arial" panose="020B0604020202020204" pitchFamily="34" charset="0"/>
              <a:buChar char="•"/>
            </a:pPr>
            <a:r>
              <a:rPr lang="en-GB" sz="2200" dirty="0">
                <a:solidFill>
                  <a:srgbClr val="262626"/>
                </a:solidFill>
              </a:rPr>
              <a:t>They understand the trade-offs and decision-making processes involved in adopting new technologies.</a:t>
            </a:r>
          </a:p>
          <a:p>
            <a:pPr marL="342900" indent="-342900">
              <a:buFont typeface="Arial" panose="020B0604020202020204" pitchFamily="34" charset="0"/>
              <a:buChar char="•"/>
            </a:pPr>
            <a:r>
              <a:rPr lang="en-GB" sz="2200" dirty="0">
                <a:solidFill>
                  <a:srgbClr val="262626"/>
                </a:solidFill>
              </a:rPr>
              <a:t>They get to reflect on the importance of blockchain for transparency and efficiency in the agrifood supply chain.</a:t>
            </a:r>
          </a:p>
          <a:p>
            <a:pPr marL="342900" indent="-342900">
              <a:buFont typeface="Arial" panose="020B0604020202020204" pitchFamily="34" charset="0"/>
              <a:buChar char="•"/>
            </a:pPr>
            <a:r>
              <a:rPr lang="en-GB" sz="2200" dirty="0">
                <a:solidFill>
                  <a:srgbClr val="262626"/>
                </a:solidFill>
              </a:rPr>
              <a:t>This simulation encourages active learning and helps solidify the theoretical knowledge gained from the module through practical application.</a:t>
            </a:r>
          </a:p>
          <a:p>
            <a:endParaRPr lang="en-GB" sz="2200" dirty="0">
              <a:solidFill>
                <a:srgbClr val="262626"/>
              </a:solidFill>
            </a:endParaRPr>
          </a:p>
          <a:p>
            <a:endParaRPr lang="en-GB" sz="2200" dirty="0">
              <a:solidFill>
                <a:srgbClr val="262626"/>
              </a:solidFill>
            </a:endParaRPr>
          </a:p>
        </p:txBody>
      </p:sp>
    </p:spTree>
    <p:extLst>
      <p:ext uri="{BB962C8B-B14F-4D97-AF65-F5344CB8AC3E}">
        <p14:creationId xmlns:p14="http://schemas.microsoft.com/office/powerpoint/2010/main" val="2050386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2275368" y="13635"/>
            <a:ext cx="7963785" cy="720752"/>
          </a:xfrm>
          <a:prstGeom prst="rect">
            <a:avLst/>
          </a:prstGeom>
        </p:spPr>
        <p:txBody>
          <a:bodyPr/>
          <a:lstStyle/>
          <a:p>
            <a:r>
              <a:rPr lang="en-US" dirty="0">
                <a:solidFill>
                  <a:srgbClr val="6A9D56"/>
                </a:solidFill>
              </a:rPr>
              <a:t>Conclusions</a:t>
            </a:r>
          </a:p>
        </p:txBody>
      </p:sp>
      <p:sp>
        <p:nvSpPr>
          <p:cNvPr id="34" name="TextBox 33">
            <a:extLst>
              <a:ext uri="{FF2B5EF4-FFF2-40B4-BE49-F238E27FC236}">
                <a16:creationId xmlns:a16="http://schemas.microsoft.com/office/drawing/2014/main" id="{BF7458A0-7891-E000-5514-DF211F41E124}"/>
              </a:ext>
            </a:extLst>
          </p:cNvPr>
          <p:cNvSpPr txBox="1"/>
          <p:nvPr/>
        </p:nvSpPr>
        <p:spPr>
          <a:xfrm>
            <a:off x="2371060" y="978935"/>
            <a:ext cx="8070112" cy="5847755"/>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GB" sz="2200" dirty="0">
                <a:solidFill>
                  <a:srgbClr val="262626"/>
                </a:solidFill>
              </a:rPr>
              <a:t>The transformative potential of blockchain in the agrifood sector is shared via diverse international case studies which help us understand how different agricultural and retail players are applying blockchain in agrifood.</a:t>
            </a:r>
          </a:p>
          <a:p>
            <a:pPr marL="342900" indent="-342900">
              <a:buFont typeface="Arial" panose="020B0604020202020204" pitchFamily="34" charset="0"/>
              <a:buChar char="•"/>
            </a:pPr>
            <a:r>
              <a:rPr lang="en-GB" sz="2200" dirty="0">
                <a:solidFill>
                  <a:srgbClr val="262626"/>
                </a:solidFill>
              </a:rPr>
              <a:t>The case studies have provided us with real-world insights into how this technology enhances transparency, efficiency, and trust from farm to table.</a:t>
            </a:r>
          </a:p>
          <a:p>
            <a:pPr marL="342900" indent="-342900">
              <a:buFont typeface="Arial" panose="020B0604020202020204" pitchFamily="34" charset="0"/>
              <a:buChar char="•"/>
            </a:pPr>
            <a:r>
              <a:rPr lang="en-GB" sz="2200" dirty="0">
                <a:solidFill>
                  <a:srgbClr val="262626"/>
                </a:solidFill>
              </a:rPr>
              <a:t>We have seen how blockchain can combat food fraud, streamline supply chains, and bring retailers closer to the source.  We have seen sustainability and ethics in action and cases where blockchain is a major marketing advantage.</a:t>
            </a:r>
          </a:p>
          <a:p>
            <a:pPr marL="342900" indent="-342900">
              <a:buFont typeface="Arial" panose="020B0604020202020204" pitchFamily="34" charset="0"/>
              <a:buChar char="•"/>
            </a:pPr>
            <a:r>
              <a:rPr lang="en-GB" sz="2200" dirty="0">
                <a:solidFill>
                  <a:srgbClr val="262626"/>
                </a:solidFill>
              </a:rPr>
              <a:t>The future of food security and supply chain management is here, and it is deeply entwined with the advancements in blockchain technology.</a:t>
            </a:r>
          </a:p>
          <a:p>
            <a:pPr marL="342900" indent="-342900">
              <a:buFont typeface="Arial" panose="020B0604020202020204" pitchFamily="34" charset="0"/>
              <a:buChar char="•"/>
            </a:pPr>
            <a:r>
              <a:rPr lang="en-GB" sz="2200" dirty="0">
                <a:solidFill>
                  <a:srgbClr val="262626"/>
                </a:solidFill>
              </a:rPr>
              <a:t>As the industry continues to evolve, so too will the opportunities for blockchain to address its complex challenges.</a:t>
            </a:r>
          </a:p>
          <a:p>
            <a:endParaRPr lang="en-GB" sz="2200" dirty="0">
              <a:solidFill>
                <a:srgbClr val="262626"/>
              </a:solidFill>
            </a:endParaRPr>
          </a:p>
        </p:txBody>
      </p:sp>
    </p:spTree>
    <p:extLst>
      <p:ext uri="{BB962C8B-B14F-4D97-AF65-F5344CB8AC3E}">
        <p14:creationId xmlns:p14="http://schemas.microsoft.com/office/powerpoint/2010/main" val="4207289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338660" y="1107769"/>
            <a:ext cx="10239068" cy="5065552"/>
          </a:xfrm>
          <a:prstGeom prst="rect">
            <a:avLst/>
          </a:prstGeom>
        </p:spPr>
        <p:txBody>
          <a:bodyPr/>
          <a:lstStyle/>
          <a:p>
            <a:pPr marL="0" indent="0"/>
            <a:r>
              <a:rPr lang="en-GB" b="1" i="0" dirty="0">
                <a:solidFill>
                  <a:srgbClr val="2E2E2E"/>
                </a:solidFill>
                <a:effectLst/>
                <a:latin typeface="ElsevierGulliver"/>
              </a:rPr>
              <a:t>Case studies are a powerful educational tool. They provide the following benefits:</a:t>
            </a:r>
          </a:p>
          <a:p>
            <a:pPr marL="0" indent="0"/>
            <a:r>
              <a:rPr lang="en-GB" b="1" i="0" dirty="0">
                <a:solidFill>
                  <a:srgbClr val="6A9D56"/>
                </a:solidFill>
                <a:effectLst/>
                <a:latin typeface="ElsevierGulliver"/>
              </a:rPr>
              <a:t>1. Real-world Context: </a:t>
            </a:r>
            <a:r>
              <a:rPr lang="en-GB" b="0" i="0" dirty="0">
                <a:solidFill>
                  <a:srgbClr val="2E2E2E"/>
                </a:solidFill>
                <a:effectLst/>
                <a:latin typeface="ElsevierGulliver"/>
              </a:rPr>
              <a:t>Through case studies, theoretical knowledge finds practical grounding. We're not just discussing concepts; we're looking at how they play out in real scenarios.</a:t>
            </a:r>
          </a:p>
          <a:p>
            <a:pPr marL="0" indent="0"/>
            <a:endParaRPr lang="en-GB" b="0" i="0" dirty="0">
              <a:solidFill>
                <a:srgbClr val="2E2E2E"/>
              </a:solidFill>
              <a:effectLst/>
              <a:latin typeface="ElsevierGulliver"/>
            </a:endParaRPr>
          </a:p>
          <a:p>
            <a:pPr marL="0" indent="0"/>
            <a:r>
              <a:rPr lang="en-GB" b="1" i="0" dirty="0">
                <a:solidFill>
                  <a:srgbClr val="6A9D56"/>
                </a:solidFill>
                <a:effectLst/>
                <a:latin typeface="ElsevierGulliver"/>
              </a:rPr>
              <a:t>2. Problem-Solving: </a:t>
            </a:r>
            <a:r>
              <a:rPr lang="en-GB" b="0" i="0" dirty="0">
                <a:solidFill>
                  <a:srgbClr val="2E2E2E"/>
                </a:solidFill>
                <a:effectLst/>
                <a:latin typeface="ElsevierGulliver"/>
              </a:rPr>
              <a:t>Each case study presents a unique set of challenges. By diving into these situations, you're actively engaging in problem-solving, fostering critical thinking and analytical skills.</a:t>
            </a:r>
          </a:p>
          <a:p>
            <a:pPr marL="0" indent="0"/>
            <a:endParaRPr lang="en-GB" dirty="0">
              <a:solidFill>
                <a:srgbClr val="2E2E2E"/>
              </a:solidFill>
              <a:latin typeface="ElsevierGulliver"/>
            </a:endParaRPr>
          </a:p>
          <a:p>
            <a:pPr marL="0" indent="0"/>
            <a:endParaRPr lang="en-GB" b="0" i="0" dirty="0">
              <a:solidFill>
                <a:srgbClr val="2E2E2E"/>
              </a:solidFill>
              <a:effectLst/>
              <a:latin typeface="ElsevierGulliver"/>
            </a:endParaRPr>
          </a:p>
          <a:p>
            <a:pPr marL="0" indent="0"/>
            <a:endParaRPr lang="en-GB" dirty="0">
              <a:solidFill>
                <a:srgbClr val="2E2E2E"/>
              </a:solidFill>
              <a:latin typeface="ElsevierGulliver"/>
            </a:endParaRPr>
          </a:p>
          <a:p>
            <a:pPr marL="0" indent="0"/>
            <a:endParaRPr lang="en-US"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75900" y="273070"/>
            <a:ext cx="10595237" cy="803654"/>
          </a:xfrm>
          <a:prstGeom prst="rect">
            <a:avLst/>
          </a:prstGeom>
        </p:spPr>
        <p:txBody>
          <a:bodyPr/>
          <a:lstStyle/>
          <a:p>
            <a:r>
              <a:rPr lang="en-GB" i="0" dirty="0">
                <a:solidFill>
                  <a:srgbClr val="29608D"/>
                </a:solidFill>
                <a:effectLst/>
                <a:latin typeface="ElsevierGulliver"/>
              </a:rPr>
              <a:t>The Power of Case Studies</a:t>
            </a:r>
            <a:endParaRPr lang="en-US"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094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8"/>
          </p:nvPr>
        </p:nvSpPr>
        <p:spPr>
          <a:prstGeom prst="rect">
            <a:avLst/>
          </a:prstGeom>
        </p:spPr>
        <p:txBody>
          <a:bodyPr/>
          <a:lstStyle/>
          <a:p>
            <a:r>
              <a:rPr lang="en-US" dirty="0"/>
              <a:t>Click to type</a:t>
            </a:r>
          </a:p>
          <a:p>
            <a:endParaRPr lang="en-US" dirty="0"/>
          </a:p>
        </p:txBody>
      </p:sp>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6"/>
          </p:nvPr>
        </p:nvSpPr>
        <p:spPr>
          <a:prstGeom prst="rect">
            <a:avLst/>
          </a:prstGeom>
        </p:spPr>
        <p:txBody>
          <a:bodyPr/>
          <a:lstStyle/>
          <a:p>
            <a:r>
              <a:rPr lang="en-US" dirty="0"/>
              <a:t>In the next Module, you will learn</a:t>
            </a:r>
          </a:p>
        </p:txBody>
      </p:sp>
      <p:pic>
        <p:nvPicPr>
          <p:cNvPr id="7" name="Picture Placeholder 6">
            <a:extLst>
              <a:ext uri="{FF2B5EF4-FFF2-40B4-BE49-F238E27FC236}">
                <a16:creationId xmlns:a16="http://schemas.microsoft.com/office/drawing/2014/main" id="{7C36F457-CA9C-AABC-671B-46D11B48A7EF}"/>
              </a:ext>
            </a:extLst>
          </p:cNvPr>
          <p:cNvPicPr>
            <a:picLocks noGrp="1" noChangeAspect="1"/>
          </p:cNvPicPr>
          <p:nvPr>
            <p:ph type="pic" sz="quarter" idx="44"/>
          </p:nvPr>
        </p:nvPicPr>
        <p:blipFill>
          <a:blip r:embed="rId2"/>
          <a:srcRect l="23666" r="23666"/>
          <a:stretch>
            <a:fillRect/>
          </a:stretch>
        </p:blipFill>
        <p:spPr/>
      </p:pic>
      <p:grpSp>
        <p:nvGrpSpPr>
          <p:cNvPr id="35" name="Graphic 231">
            <a:extLst>
              <a:ext uri="{FF2B5EF4-FFF2-40B4-BE49-F238E27FC236}">
                <a16:creationId xmlns:a16="http://schemas.microsoft.com/office/drawing/2014/main" id="{5FA7F887-78BA-90AE-0D6B-B610F9BEBDA2}"/>
              </a:ext>
            </a:extLst>
          </p:cNvPr>
          <p:cNvGrpSpPr/>
          <p:nvPr/>
        </p:nvGrpSpPr>
        <p:grpSpPr>
          <a:xfrm rot="5400000">
            <a:off x="525363" y="4714958"/>
            <a:ext cx="1882891" cy="2933617"/>
            <a:chOff x="12708052" y="5708395"/>
            <a:chExt cx="760809" cy="1185370"/>
          </a:xfrm>
          <a:solidFill>
            <a:schemeClr val="bg1">
              <a:alpha val="52000"/>
            </a:schemeClr>
          </a:solidFill>
        </p:grpSpPr>
        <p:sp>
          <p:nvSpPr>
            <p:cNvPr id="36" name="Freeform 35">
              <a:extLst>
                <a:ext uri="{FF2B5EF4-FFF2-40B4-BE49-F238E27FC236}">
                  <a16:creationId xmlns:a16="http://schemas.microsoft.com/office/drawing/2014/main" id="{C96A1C3E-435E-437F-8A72-B895FBA535D4}"/>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E2557D7-0523-4C88-7CF7-3822EAEF4D03}"/>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C7E3216-138C-A88E-6E9E-31E5F684F947}"/>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15E91B-B662-2749-3EFA-462F032C9A3E}"/>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EA884E5-F86E-5B4E-C557-C596E9E448BF}"/>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1540D2E-F9E4-AD45-2675-546610175071}"/>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63509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 name="Text Placeholder 1">
            <a:extLst>
              <a:ext uri="{FF2B5EF4-FFF2-40B4-BE49-F238E27FC236}">
                <a16:creationId xmlns:a16="http://schemas.microsoft.com/office/drawing/2014/main" id="{D87329F1-1306-7B46-8DBA-BE11725FA73E}"/>
              </a:ext>
            </a:extLst>
          </p:cNvPr>
          <p:cNvSpPr>
            <a:spLocks noGrp="1"/>
          </p:cNvSpPr>
          <p:nvPr>
            <p:ph type="body" sz="quarter" idx="21"/>
          </p:nvPr>
        </p:nvSpPr>
        <p:spPr>
          <a:xfrm>
            <a:off x="5622588" y="1267137"/>
            <a:ext cx="6055028" cy="837258"/>
          </a:xfrm>
          <a:prstGeom prst="rect">
            <a:avLst/>
          </a:prstGeom>
        </p:spPr>
        <p:txBody>
          <a:bodyPr>
            <a:normAutofit/>
          </a:bodyPr>
          <a:lstStyle/>
          <a:p>
            <a:r>
              <a:rPr lang="en-US" dirty="0">
                <a:hlinkClick r:id="rId3"/>
              </a:rPr>
              <a:t>https://blockchainforagrifood.eu/</a:t>
            </a:r>
            <a:r>
              <a:rPr lang="en-US" dirty="0"/>
              <a:t> </a:t>
            </a:r>
          </a:p>
        </p:txBody>
      </p:sp>
      <p:pic>
        <p:nvPicPr>
          <p:cNvPr id="3" name="Picture 2">
            <a:extLst>
              <a:ext uri="{FF2B5EF4-FFF2-40B4-BE49-F238E27FC236}">
                <a16:creationId xmlns:a16="http://schemas.microsoft.com/office/drawing/2014/main" id="{5216BD06-15CB-D60D-40BF-733ED307D6ED}"/>
              </a:ext>
            </a:extLst>
          </p:cNvPr>
          <p:cNvPicPr>
            <a:picLocks noChangeAspect="1"/>
          </p:cNvPicPr>
          <p:nvPr/>
        </p:nvPicPr>
        <p:blipFill>
          <a:blip r:embed="rId4"/>
          <a:stretch>
            <a:fillRect/>
          </a:stretch>
        </p:blipFill>
        <p:spPr>
          <a:xfrm>
            <a:off x="605556" y="6026281"/>
            <a:ext cx="2009582" cy="420610"/>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338660" y="1107769"/>
            <a:ext cx="10007089" cy="5065552"/>
          </a:xfrm>
          <a:prstGeom prst="rect">
            <a:avLst/>
          </a:prstGeom>
        </p:spPr>
        <p:txBody>
          <a:bodyPr/>
          <a:lstStyle/>
          <a:p>
            <a:pPr marL="0" indent="0"/>
            <a:r>
              <a:rPr lang="en-GB" b="1" i="0" dirty="0">
                <a:solidFill>
                  <a:srgbClr val="6A9D56"/>
                </a:solidFill>
                <a:effectLst/>
                <a:latin typeface="ElsevierGulliver"/>
              </a:rPr>
              <a:t>3. Relatable Learning: </a:t>
            </a:r>
            <a:r>
              <a:rPr lang="en-GB" b="0" i="0" dirty="0">
                <a:solidFill>
                  <a:srgbClr val="2E2E2E"/>
                </a:solidFill>
                <a:effectLst/>
                <a:latin typeface="ElsevierGulliver"/>
              </a:rPr>
              <a:t>By seeing blockchain in action within familiar agrifood settings, the knowledge becomes more relatable and easier to grasp.</a:t>
            </a:r>
          </a:p>
          <a:p>
            <a:pPr marL="0" indent="0"/>
            <a:endParaRPr lang="en-GB" b="0" i="0" dirty="0">
              <a:solidFill>
                <a:srgbClr val="2E2E2E"/>
              </a:solidFill>
              <a:effectLst/>
              <a:latin typeface="ElsevierGulliver"/>
            </a:endParaRPr>
          </a:p>
          <a:p>
            <a:pPr marL="0" indent="0"/>
            <a:r>
              <a:rPr lang="en-GB" b="1" i="0" dirty="0">
                <a:solidFill>
                  <a:srgbClr val="6A9D56"/>
                </a:solidFill>
                <a:effectLst/>
                <a:latin typeface="ElsevierGulliver"/>
              </a:rPr>
              <a:t>4. Diverse Perspectives: </a:t>
            </a:r>
            <a:r>
              <a:rPr lang="en-GB" b="0" i="0" dirty="0">
                <a:solidFill>
                  <a:srgbClr val="2E2E2E"/>
                </a:solidFill>
                <a:effectLst/>
                <a:latin typeface="ElsevierGulliver"/>
              </a:rPr>
              <a:t>Case studies often showcase a variety of stakeholder viewpoints, from farmers to distributors, thus enriching our understanding of the topic.</a:t>
            </a:r>
          </a:p>
          <a:p>
            <a:pPr marL="0" indent="0"/>
            <a:endParaRPr lang="en-GB" b="0" i="0" dirty="0">
              <a:solidFill>
                <a:srgbClr val="2E2E2E"/>
              </a:solidFill>
              <a:effectLst/>
              <a:latin typeface="ElsevierGulliver"/>
            </a:endParaRPr>
          </a:p>
          <a:p>
            <a:pPr marL="0" indent="0"/>
            <a:r>
              <a:rPr lang="en-GB" b="0" i="0" dirty="0">
                <a:solidFill>
                  <a:srgbClr val="2E2E2E"/>
                </a:solidFill>
                <a:effectLst/>
                <a:latin typeface="ElsevierGulliver"/>
              </a:rPr>
              <a:t>As we delve into these case studies, keep in mind the broader impact and potential of blockchain within the agrifood sector. Consider the challenges faced, the solutions proposed, and the outcomes achieved.</a:t>
            </a:r>
          </a:p>
          <a:p>
            <a:pPr marL="0" indent="0"/>
            <a:endParaRPr lang="en-GB" b="0" i="0" dirty="0">
              <a:solidFill>
                <a:srgbClr val="2E2E2E"/>
              </a:solidFill>
              <a:effectLst/>
              <a:latin typeface="ElsevierGulliver"/>
            </a:endParaRPr>
          </a:p>
          <a:p>
            <a:pPr marL="0" indent="0"/>
            <a:r>
              <a:rPr lang="en-GB" b="0" i="0" dirty="0">
                <a:solidFill>
                  <a:srgbClr val="2E2E2E"/>
                </a:solidFill>
                <a:effectLst/>
                <a:latin typeface="ElsevierGulliver"/>
              </a:rPr>
              <a:t>We hope this module offers you a comprehensive understanding of the practical uses and benefits of blockchain in the agrifood domain. Let's begin our exploration.</a:t>
            </a:r>
          </a:p>
          <a:p>
            <a:pPr marL="0" indent="0"/>
            <a:endParaRPr lang="en-GB" dirty="0">
              <a:solidFill>
                <a:srgbClr val="2E2E2E"/>
              </a:solidFill>
              <a:latin typeface="ElsevierGulliver"/>
            </a:endParaRPr>
          </a:p>
          <a:p>
            <a:pPr marL="0" indent="0"/>
            <a:endParaRPr lang="en-GB" b="0" i="0" dirty="0">
              <a:solidFill>
                <a:srgbClr val="2E2E2E"/>
              </a:solidFill>
              <a:effectLst/>
              <a:latin typeface="ElsevierGulliver"/>
            </a:endParaRPr>
          </a:p>
          <a:p>
            <a:pPr marL="0" indent="0"/>
            <a:endParaRPr lang="en-GB" dirty="0">
              <a:solidFill>
                <a:srgbClr val="2E2E2E"/>
              </a:solidFill>
              <a:latin typeface="ElsevierGulliver"/>
            </a:endParaRPr>
          </a:p>
          <a:p>
            <a:pPr marL="0" indent="0"/>
            <a:endParaRPr lang="en-US"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75900" y="273070"/>
            <a:ext cx="10595237" cy="803654"/>
          </a:xfrm>
          <a:prstGeom prst="rect">
            <a:avLst/>
          </a:prstGeom>
        </p:spPr>
        <p:txBody>
          <a:bodyPr/>
          <a:lstStyle/>
          <a:p>
            <a:r>
              <a:rPr lang="en-GB" i="0" dirty="0">
                <a:solidFill>
                  <a:srgbClr val="29608D"/>
                </a:solidFill>
                <a:effectLst/>
                <a:latin typeface="ElsevierGulliver"/>
              </a:rPr>
              <a:t>The Power of Case Studies</a:t>
            </a:r>
            <a:endParaRPr lang="en-US"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86434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41760" y="2817221"/>
            <a:ext cx="5150436" cy="2757828"/>
          </a:xfrm>
        </p:spPr>
        <p:txBody>
          <a:bodyPr/>
          <a:lstStyle/>
          <a:p>
            <a:r>
              <a:rPr lang="en-US" dirty="0"/>
              <a:t>Blockchain in Agri Supply Chains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993153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75900" y="273070"/>
            <a:ext cx="10595237" cy="803654"/>
          </a:xfrm>
          <a:prstGeom prst="rect">
            <a:avLst/>
          </a:prstGeom>
        </p:spPr>
        <p:txBody>
          <a:bodyPr/>
          <a:lstStyle/>
          <a:p>
            <a:r>
              <a:rPr lang="en-GB" dirty="0">
                <a:solidFill>
                  <a:srgbClr val="29608D"/>
                </a:solidFill>
                <a:latin typeface="ElsevierGulliver"/>
              </a:rPr>
              <a:t>Watch and learn</a:t>
            </a:r>
            <a:endParaRPr lang="en-US" dirty="0">
              <a:solidFill>
                <a:srgbClr val="29608D"/>
              </a:solidFill>
            </a:endParaRPr>
          </a:p>
        </p:txBody>
      </p:sp>
      <p:grpSp>
        <p:nvGrpSpPr>
          <p:cNvPr id="2" name="Graphic 231">
            <a:extLst>
              <a:ext uri="{FF2B5EF4-FFF2-40B4-BE49-F238E27FC236}">
                <a16:creationId xmlns:a16="http://schemas.microsoft.com/office/drawing/2014/main" id="{C77468DD-2C86-3395-507F-21BC77DC377D}"/>
              </a:ext>
            </a:extLst>
          </p:cNvPr>
          <p:cNvGrpSpPr/>
          <p:nvPr/>
        </p:nvGrpSpPr>
        <p:grpSpPr>
          <a:xfrm rot="10800000" flipH="1">
            <a:off x="10388648" y="0"/>
            <a:ext cx="1803352" cy="2809693"/>
            <a:chOff x="12708052" y="5708395"/>
            <a:chExt cx="760809" cy="1185370"/>
          </a:xfrm>
          <a:gradFill>
            <a:gsLst>
              <a:gs pos="0">
                <a:srgbClr val="6A9D56"/>
              </a:gs>
              <a:gs pos="60540">
                <a:srgbClr val="2D8784"/>
              </a:gs>
              <a:gs pos="100000">
                <a:srgbClr val="263D94"/>
              </a:gs>
            </a:gsLst>
            <a:lin ang="5400000" scaled="0"/>
          </a:gradFill>
        </p:grpSpPr>
        <p:sp>
          <p:nvSpPr>
            <p:cNvPr id="3" name="Freeform 2">
              <a:extLst>
                <a:ext uri="{FF2B5EF4-FFF2-40B4-BE49-F238E27FC236}">
                  <a16:creationId xmlns:a16="http://schemas.microsoft.com/office/drawing/2014/main" id="{5B8E1EE3-35B4-BD0D-5B4D-773DF087A2C7}"/>
                </a:ext>
              </a:extLst>
            </p:cNvPr>
            <p:cNvSpPr/>
            <p:nvPr/>
          </p:nvSpPr>
          <p:spPr>
            <a:xfrm>
              <a:off x="12953796" y="5708395"/>
              <a:ext cx="372189" cy="429161"/>
            </a:xfrm>
            <a:custGeom>
              <a:avLst/>
              <a:gdLst>
                <a:gd name="connsiteX0" fmla="*/ 97870 w 372189"/>
                <a:gd name="connsiteY0" fmla="*/ 311338 h 429161"/>
                <a:gd name="connsiteX1" fmla="*/ 100727 w 372189"/>
                <a:gd name="connsiteY1" fmla="*/ 314195 h 429161"/>
                <a:gd name="connsiteX2" fmla="*/ 104537 w 372189"/>
                <a:gd name="connsiteY2" fmla="*/ 315147 h 429161"/>
                <a:gd name="connsiteX3" fmla="*/ 104537 w 372189"/>
                <a:gd name="connsiteY3" fmla="*/ 315147 h 429161"/>
                <a:gd name="connsiteX4" fmla="*/ 280749 w 372189"/>
                <a:gd name="connsiteY4" fmla="*/ 315147 h 429161"/>
                <a:gd name="connsiteX5" fmla="*/ 348377 w 372189"/>
                <a:gd name="connsiteY5" fmla="*/ 425591 h 429161"/>
                <a:gd name="connsiteX6" fmla="*/ 351235 w 372189"/>
                <a:gd name="connsiteY6" fmla="*/ 428447 h 429161"/>
                <a:gd name="connsiteX7" fmla="*/ 359807 w 372189"/>
                <a:gd name="connsiteY7" fmla="*/ 428447 h 429161"/>
                <a:gd name="connsiteX8" fmla="*/ 362665 w 372189"/>
                <a:gd name="connsiteY8" fmla="*/ 416070 h 429161"/>
                <a:gd name="connsiteX9" fmla="*/ 293132 w 372189"/>
                <a:gd name="connsiteY9" fmla="*/ 303721 h 429161"/>
                <a:gd name="connsiteX10" fmla="*/ 371237 w 372189"/>
                <a:gd name="connsiteY10" fmla="*/ 160906 h 429161"/>
                <a:gd name="connsiteX11" fmla="*/ 372190 w 372189"/>
                <a:gd name="connsiteY11" fmla="*/ 157097 h 429161"/>
                <a:gd name="connsiteX12" fmla="*/ 372190 w 372189"/>
                <a:gd name="connsiteY12" fmla="*/ 156145 h 429161"/>
                <a:gd name="connsiteX13" fmla="*/ 371237 w 372189"/>
                <a:gd name="connsiteY13" fmla="*/ 154241 h 429161"/>
                <a:gd name="connsiteX14" fmla="*/ 371237 w 372189"/>
                <a:gd name="connsiteY14" fmla="*/ 154241 h 429161"/>
                <a:gd name="connsiteX15" fmla="*/ 371237 w 372189"/>
                <a:gd name="connsiteY15" fmla="*/ 154241 h 429161"/>
                <a:gd name="connsiteX16" fmla="*/ 275035 w 372189"/>
                <a:gd name="connsiteY16" fmla="*/ 3808 h 429161"/>
                <a:gd name="connsiteX17" fmla="*/ 268367 w 372189"/>
                <a:gd name="connsiteY17" fmla="*/ 0 h 429161"/>
                <a:gd name="connsiteX18" fmla="*/ 89297 w 372189"/>
                <a:gd name="connsiteY18" fmla="*/ 0 h 429161"/>
                <a:gd name="connsiteX19" fmla="*/ 89297 w 372189"/>
                <a:gd name="connsiteY19" fmla="*/ 0 h 429161"/>
                <a:gd name="connsiteX20" fmla="*/ 89297 w 372189"/>
                <a:gd name="connsiteY20" fmla="*/ 0 h 429161"/>
                <a:gd name="connsiteX21" fmla="*/ 89297 w 372189"/>
                <a:gd name="connsiteY21" fmla="*/ 0 h 429161"/>
                <a:gd name="connsiteX22" fmla="*/ 85487 w 372189"/>
                <a:gd name="connsiteY22" fmla="*/ 952 h 429161"/>
                <a:gd name="connsiteX23" fmla="*/ 85487 w 372189"/>
                <a:gd name="connsiteY23" fmla="*/ 952 h 429161"/>
                <a:gd name="connsiteX24" fmla="*/ 82629 w 372189"/>
                <a:gd name="connsiteY24" fmla="*/ 3808 h 429161"/>
                <a:gd name="connsiteX25" fmla="*/ 715 w 372189"/>
                <a:gd name="connsiteY25" fmla="*/ 154241 h 429161"/>
                <a:gd name="connsiteX26" fmla="*/ 715 w 372189"/>
                <a:gd name="connsiteY26" fmla="*/ 161858 h 429161"/>
                <a:gd name="connsiteX27" fmla="*/ 97870 w 372189"/>
                <a:gd name="connsiteY27" fmla="*/ 311338 h 429161"/>
                <a:gd name="connsiteX28" fmla="*/ 284560 w 372189"/>
                <a:gd name="connsiteY28" fmla="*/ 287536 h 429161"/>
                <a:gd name="connsiteX29" fmla="*/ 247412 w 372189"/>
                <a:gd name="connsiteY29" fmla="*/ 227553 h 429161"/>
                <a:gd name="connsiteX30" fmla="*/ 244554 w 372189"/>
                <a:gd name="connsiteY30" fmla="*/ 224697 h 429161"/>
                <a:gd name="connsiteX31" fmla="*/ 235982 w 372189"/>
                <a:gd name="connsiteY31" fmla="*/ 224697 h 429161"/>
                <a:gd name="connsiteX32" fmla="*/ 233124 w 372189"/>
                <a:gd name="connsiteY32" fmla="*/ 237074 h 429161"/>
                <a:gd name="connsiteX33" fmla="*/ 271224 w 372189"/>
                <a:gd name="connsiteY33" fmla="*/ 298961 h 429161"/>
                <a:gd name="connsiteX34" fmla="*/ 116920 w 372189"/>
                <a:gd name="connsiteY34" fmla="*/ 298961 h 429161"/>
                <a:gd name="connsiteX35" fmla="*/ 191215 w 372189"/>
                <a:gd name="connsiteY35" fmla="*/ 163762 h 429161"/>
                <a:gd name="connsiteX36" fmla="*/ 327422 w 372189"/>
                <a:gd name="connsiteY36" fmla="*/ 163762 h 429161"/>
                <a:gd name="connsiteX37" fmla="*/ 352187 w 372189"/>
                <a:gd name="connsiteY37" fmla="*/ 163762 h 429161"/>
                <a:gd name="connsiteX38" fmla="*/ 284560 w 372189"/>
                <a:gd name="connsiteY38" fmla="*/ 287536 h 429161"/>
                <a:gd name="connsiteX39" fmla="*/ 351235 w 372189"/>
                <a:gd name="connsiteY39" fmla="*/ 148528 h 429161"/>
                <a:gd name="connsiteX40" fmla="*/ 190262 w 372189"/>
                <a:gd name="connsiteY40" fmla="*/ 148528 h 429161"/>
                <a:gd name="connsiteX41" fmla="*/ 152162 w 372189"/>
                <a:gd name="connsiteY41" fmla="*/ 88546 h 429161"/>
                <a:gd name="connsiteX42" fmla="*/ 103585 w 372189"/>
                <a:gd name="connsiteY42" fmla="*/ 13329 h 429161"/>
                <a:gd name="connsiteX43" fmla="*/ 264557 w 372189"/>
                <a:gd name="connsiteY43" fmla="*/ 13329 h 429161"/>
                <a:gd name="connsiteX44" fmla="*/ 351235 w 372189"/>
                <a:gd name="connsiteY44" fmla="*/ 148528 h 429161"/>
                <a:gd name="connsiteX45" fmla="*/ 90249 w 372189"/>
                <a:gd name="connsiteY45" fmla="*/ 20946 h 429161"/>
                <a:gd name="connsiteX46" fmla="*/ 163592 w 372189"/>
                <a:gd name="connsiteY46" fmla="*/ 134247 h 429161"/>
                <a:gd name="connsiteX47" fmla="*/ 177879 w 372189"/>
                <a:gd name="connsiteY47" fmla="*/ 157097 h 429161"/>
                <a:gd name="connsiteX48" fmla="*/ 103585 w 372189"/>
                <a:gd name="connsiteY48" fmla="*/ 292296 h 429161"/>
                <a:gd name="connsiteX49" fmla="*/ 15954 w 372189"/>
                <a:gd name="connsiteY49" fmla="*/ 156145 h 429161"/>
                <a:gd name="connsiteX50" fmla="*/ 90249 w 372189"/>
                <a:gd name="connsiteY50" fmla="*/ 20946 h 4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2189" h="429161">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pFill/>
            <a:ln w="952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C29405C-3D04-FAB7-77B3-7519EBCF789D}"/>
                </a:ext>
              </a:extLst>
            </p:cNvPr>
            <p:cNvSpPr/>
            <p:nvPr/>
          </p:nvSpPr>
          <p:spPr>
            <a:xfrm>
              <a:off x="13245262" y="6153980"/>
              <a:ext cx="221694" cy="317050"/>
            </a:xfrm>
            <a:custGeom>
              <a:avLst/>
              <a:gdLst>
                <a:gd name="connsiteX0" fmla="*/ 89297 w 221694"/>
                <a:gd name="connsiteY0" fmla="*/ 952 h 317050"/>
                <a:gd name="connsiteX1" fmla="*/ 89297 w 221694"/>
                <a:gd name="connsiteY1" fmla="*/ 952 h 317050"/>
                <a:gd name="connsiteX2" fmla="*/ 89297 w 221694"/>
                <a:gd name="connsiteY2" fmla="*/ 952 h 317050"/>
                <a:gd name="connsiteX3" fmla="*/ 85487 w 221694"/>
                <a:gd name="connsiteY3" fmla="*/ 1904 h 317050"/>
                <a:gd name="connsiteX4" fmla="*/ 85487 w 221694"/>
                <a:gd name="connsiteY4" fmla="*/ 1904 h 317050"/>
                <a:gd name="connsiteX5" fmla="*/ 82630 w 221694"/>
                <a:gd name="connsiteY5" fmla="*/ 4761 h 317050"/>
                <a:gd name="connsiteX6" fmla="*/ 82630 w 221694"/>
                <a:gd name="connsiteY6" fmla="*/ 4761 h 317050"/>
                <a:gd name="connsiteX7" fmla="*/ 714 w 221694"/>
                <a:gd name="connsiteY7" fmla="*/ 155193 h 317050"/>
                <a:gd name="connsiteX8" fmla="*/ 714 w 221694"/>
                <a:gd name="connsiteY8" fmla="*/ 162810 h 317050"/>
                <a:gd name="connsiteX9" fmla="*/ 96917 w 221694"/>
                <a:gd name="connsiteY9" fmla="*/ 313242 h 317050"/>
                <a:gd name="connsiteX10" fmla="*/ 99774 w 221694"/>
                <a:gd name="connsiteY10" fmla="*/ 316099 h 317050"/>
                <a:gd name="connsiteX11" fmla="*/ 103584 w 221694"/>
                <a:gd name="connsiteY11" fmla="*/ 317051 h 317050"/>
                <a:gd name="connsiteX12" fmla="*/ 103584 w 221694"/>
                <a:gd name="connsiteY12" fmla="*/ 317051 h 317050"/>
                <a:gd name="connsiteX13" fmla="*/ 221694 w 221694"/>
                <a:gd name="connsiteY13" fmla="*/ 317051 h 317050"/>
                <a:gd name="connsiteX14" fmla="*/ 221694 w 221694"/>
                <a:gd name="connsiteY14" fmla="*/ 301817 h 317050"/>
                <a:gd name="connsiteX15" fmla="*/ 115967 w 221694"/>
                <a:gd name="connsiteY15" fmla="*/ 301817 h 317050"/>
                <a:gd name="connsiteX16" fmla="*/ 190262 w 221694"/>
                <a:gd name="connsiteY16" fmla="*/ 166618 h 317050"/>
                <a:gd name="connsiteX17" fmla="*/ 221694 w 221694"/>
                <a:gd name="connsiteY17" fmla="*/ 166618 h 317050"/>
                <a:gd name="connsiteX18" fmla="*/ 221694 w 221694"/>
                <a:gd name="connsiteY18" fmla="*/ 150432 h 317050"/>
                <a:gd name="connsiteX19" fmla="*/ 221694 w 221694"/>
                <a:gd name="connsiteY19" fmla="*/ 150432 h 317050"/>
                <a:gd name="connsiteX20" fmla="*/ 189309 w 221694"/>
                <a:gd name="connsiteY20" fmla="*/ 150432 h 317050"/>
                <a:gd name="connsiteX21" fmla="*/ 102632 w 221694"/>
                <a:gd name="connsiteY21" fmla="*/ 15233 h 317050"/>
                <a:gd name="connsiteX22" fmla="*/ 221694 w 221694"/>
                <a:gd name="connsiteY22" fmla="*/ 15233 h 317050"/>
                <a:gd name="connsiteX23" fmla="*/ 221694 w 221694"/>
                <a:gd name="connsiteY23" fmla="*/ 0 h 317050"/>
                <a:gd name="connsiteX24" fmla="*/ 89297 w 221694"/>
                <a:gd name="connsiteY24" fmla="*/ 952 h 317050"/>
                <a:gd name="connsiteX25" fmla="*/ 89297 w 221694"/>
                <a:gd name="connsiteY25" fmla="*/ 952 h 317050"/>
                <a:gd name="connsiteX26" fmla="*/ 90249 w 221694"/>
                <a:gd name="connsiteY26" fmla="*/ 22850 h 317050"/>
                <a:gd name="connsiteX27" fmla="*/ 175974 w 221694"/>
                <a:gd name="connsiteY27" fmla="*/ 156145 h 317050"/>
                <a:gd name="connsiteX28" fmla="*/ 177880 w 221694"/>
                <a:gd name="connsiteY28" fmla="*/ 159001 h 317050"/>
                <a:gd name="connsiteX29" fmla="*/ 123587 w 221694"/>
                <a:gd name="connsiteY29" fmla="*/ 258972 h 317050"/>
                <a:gd name="connsiteX30" fmla="*/ 104537 w 221694"/>
                <a:gd name="connsiteY30" fmla="*/ 294200 h 317050"/>
                <a:gd name="connsiteX31" fmla="*/ 16907 w 221694"/>
                <a:gd name="connsiteY31" fmla="*/ 158049 h 317050"/>
                <a:gd name="connsiteX32" fmla="*/ 90249 w 221694"/>
                <a:gd name="connsiteY32" fmla="*/ 22850 h 3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694" h="31705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p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5D74E2B-3820-61C9-3F48-49349727FC4F}"/>
                </a:ext>
              </a:extLst>
            </p:cNvPr>
            <p:cNvSpPr/>
            <p:nvPr/>
          </p:nvSpPr>
          <p:spPr>
            <a:xfrm>
              <a:off x="12999517" y="6484393"/>
              <a:ext cx="372189" cy="409372"/>
            </a:xfrm>
            <a:custGeom>
              <a:avLst/>
              <a:gdLst>
                <a:gd name="connsiteX0" fmla="*/ 372189 w 372189"/>
                <a:gd name="connsiteY0" fmla="*/ 278934 h 409372"/>
                <a:gd name="connsiteX1" fmla="*/ 372189 w 372189"/>
                <a:gd name="connsiteY1" fmla="*/ 277982 h 409372"/>
                <a:gd name="connsiteX2" fmla="*/ 371237 w 372189"/>
                <a:gd name="connsiteY2" fmla="*/ 275126 h 409372"/>
                <a:gd name="connsiteX3" fmla="*/ 371237 w 372189"/>
                <a:gd name="connsiteY3" fmla="*/ 275126 h 409372"/>
                <a:gd name="connsiteX4" fmla="*/ 371237 w 372189"/>
                <a:gd name="connsiteY4" fmla="*/ 275126 h 409372"/>
                <a:gd name="connsiteX5" fmla="*/ 276939 w 372189"/>
                <a:gd name="connsiteY5" fmla="*/ 128502 h 409372"/>
                <a:gd name="connsiteX6" fmla="*/ 340757 w 372189"/>
                <a:gd name="connsiteY6" fmla="*/ 12345 h 409372"/>
                <a:gd name="connsiteX7" fmla="*/ 336947 w 372189"/>
                <a:gd name="connsiteY7" fmla="*/ 920 h 409372"/>
                <a:gd name="connsiteX8" fmla="*/ 336947 w 372189"/>
                <a:gd name="connsiteY8" fmla="*/ 920 h 409372"/>
                <a:gd name="connsiteX9" fmla="*/ 325516 w 372189"/>
                <a:gd name="connsiteY9" fmla="*/ 4728 h 409372"/>
                <a:gd name="connsiteX10" fmla="*/ 260747 w 372189"/>
                <a:gd name="connsiteY10" fmla="*/ 121837 h 409372"/>
                <a:gd name="connsiteX11" fmla="*/ 89297 w 372189"/>
                <a:gd name="connsiteY11" fmla="*/ 121837 h 409372"/>
                <a:gd name="connsiteX12" fmla="*/ 89297 w 372189"/>
                <a:gd name="connsiteY12" fmla="*/ 121837 h 409372"/>
                <a:gd name="connsiteX13" fmla="*/ 89297 w 372189"/>
                <a:gd name="connsiteY13" fmla="*/ 121837 h 409372"/>
                <a:gd name="connsiteX14" fmla="*/ 89297 w 372189"/>
                <a:gd name="connsiteY14" fmla="*/ 121837 h 409372"/>
                <a:gd name="connsiteX15" fmla="*/ 85487 w 372189"/>
                <a:gd name="connsiteY15" fmla="*/ 122789 h 409372"/>
                <a:gd name="connsiteX16" fmla="*/ 85487 w 372189"/>
                <a:gd name="connsiteY16" fmla="*/ 122789 h 409372"/>
                <a:gd name="connsiteX17" fmla="*/ 82629 w 372189"/>
                <a:gd name="connsiteY17" fmla="*/ 125645 h 409372"/>
                <a:gd name="connsiteX18" fmla="*/ 82629 w 372189"/>
                <a:gd name="connsiteY18" fmla="*/ 125645 h 409372"/>
                <a:gd name="connsiteX19" fmla="*/ 714 w 372189"/>
                <a:gd name="connsiteY19" fmla="*/ 276078 h 409372"/>
                <a:gd name="connsiteX20" fmla="*/ 714 w 372189"/>
                <a:gd name="connsiteY20" fmla="*/ 283695 h 409372"/>
                <a:gd name="connsiteX21" fmla="*/ 80724 w 372189"/>
                <a:gd name="connsiteY21" fmla="*/ 408420 h 409372"/>
                <a:gd name="connsiteX22" fmla="*/ 98822 w 372189"/>
                <a:gd name="connsiteY22" fmla="*/ 408420 h 409372"/>
                <a:gd name="connsiteX23" fmla="*/ 15954 w 372189"/>
                <a:gd name="connsiteY23" fmla="*/ 278934 h 409372"/>
                <a:gd name="connsiteX24" fmla="*/ 90249 w 372189"/>
                <a:gd name="connsiteY24" fmla="*/ 143735 h 409372"/>
                <a:gd name="connsiteX25" fmla="*/ 177879 w 372189"/>
                <a:gd name="connsiteY25" fmla="*/ 279886 h 409372"/>
                <a:gd name="connsiteX26" fmla="*/ 107394 w 372189"/>
                <a:gd name="connsiteY26" fmla="*/ 409372 h 409372"/>
                <a:gd name="connsiteX27" fmla="*/ 124539 w 372189"/>
                <a:gd name="connsiteY27" fmla="*/ 409372 h 409372"/>
                <a:gd name="connsiteX28" fmla="*/ 191214 w 372189"/>
                <a:gd name="connsiteY28" fmla="*/ 287503 h 409372"/>
                <a:gd name="connsiteX29" fmla="*/ 346472 w 372189"/>
                <a:gd name="connsiteY29" fmla="*/ 287503 h 409372"/>
                <a:gd name="connsiteX30" fmla="*/ 353139 w 372189"/>
                <a:gd name="connsiteY30" fmla="*/ 287503 h 409372"/>
                <a:gd name="connsiteX31" fmla="*/ 286464 w 372189"/>
                <a:gd name="connsiteY31" fmla="*/ 409372 h 409372"/>
                <a:gd name="connsiteX32" fmla="*/ 303609 w 372189"/>
                <a:gd name="connsiteY32" fmla="*/ 409372 h 409372"/>
                <a:gd name="connsiteX33" fmla="*/ 372189 w 372189"/>
                <a:gd name="connsiteY33" fmla="*/ 283695 h 409372"/>
                <a:gd name="connsiteX34" fmla="*/ 372189 w 372189"/>
                <a:gd name="connsiteY34" fmla="*/ 283695 h 409372"/>
                <a:gd name="connsiteX35" fmla="*/ 372189 w 372189"/>
                <a:gd name="connsiteY35" fmla="*/ 283695 h 409372"/>
                <a:gd name="connsiteX36" fmla="*/ 372189 w 372189"/>
                <a:gd name="connsiteY36" fmla="*/ 278934 h 409372"/>
                <a:gd name="connsiteX37" fmla="*/ 222647 w 372189"/>
                <a:gd name="connsiteY37" fmla="*/ 207526 h 409372"/>
                <a:gd name="connsiteX38" fmla="*/ 222647 w 372189"/>
                <a:gd name="connsiteY38" fmla="*/ 207526 h 409372"/>
                <a:gd name="connsiteX39" fmla="*/ 235029 w 372189"/>
                <a:gd name="connsiteY39" fmla="*/ 203718 h 409372"/>
                <a:gd name="connsiteX40" fmla="*/ 268366 w 372189"/>
                <a:gd name="connsiteY40" fmla="*/ 142783 h 409372"/>
                <a:gd name="connsiteX41" fmla="*/ 351234 w 372189"/>
                <a:gd name="connsiteY41" fmla="*/ 271317 h 409372"/>
                <a:gd name="connsiteX42" fmla="*/ 190262 w 372189"/>
                <a:gd name="connsiteY42" fmla="*/ 271317 h 409372"/>
                <a:gd name="connsiteX43" fmla="*/ 103584 w 372189"/>
                <a:gd name="connsiteY43" fmla="*/ 136119 h 409372"/>
                <a:gd name="connsiteX44" fmla="*/ 253127 w 372189"/>
                <a:gd name="connsiteY44" fmla="*/ 136119 h 409372"/>
                <a:gd name="connsiteX45" fmla="*/ 219789 w 372189"/>
                <a:gd name="connsiteY45" fmla="*/ 196101 h 409372"/>
                <a:gd name="connsiteX46" fmla="*/ 218837 w 372189"/>
                <a:gd name="connsiteY46" fmla="*/ 199909 h 409372"/>
                <a:gd name="connsiteX47" fmla="*/ 222647 w 372189"/>
                <a:gd name="connsiteY47" fmla="*/ 207526 h 40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2189" h="409372">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D38FB16-E184-4367-EF24-11A564AB979A}"/>
                </a:ext>
              </a:extLst>
            </p:cNvPr>
            <p:cNvSpPr/>
            <p:nvPr/>
          </p:nvSpPr>
          <p:spPr>
            <a:xfrm>
              <a:off x="13344083" y="5857876"/>
              <a:ext cx="124777" cy="19994"/>
            </a:xfrm>
            <a:custGeom>
              <a:avLst/>
              <a:gdLst>
                <a:gd name="connsiteX0" fmla="*/ 8573 w 124777"/>
                <a:gd name="connsiteY0" fmla="*/ 2856 h 19994"/>
                <a:gd name="connsiteX1" fmla="*/ 0 w 124777"/>
                <a:gd name="connsiteY1" fmla="*/ 11425 h 19994"/>
                <a:gd name="connsiteX2" fmla="*/ 4763 w 124777"/>
                <a:gd name="connsiteY2" fmla="*/ 19042 h 19994"/>
                <a:gd name="connsiteX3" fmla="*/ 8573 w 124777"/>
                <a:gd name="connsiteY3" fmla="*/ 19994 h 19994"/>
                <a:gd name="connsiteX4" fmla="*/ 124778 w 124777"/>
                <a:gd name="connsiteY4" fmla="*/ 17138 h 19994"/>
                <a:gd name="connsiteX5" fmla="*/ 124778 w 124777"/>
                <a:gd name="connsiteY5" fmla="*/ 0 h 19994"/>
                <a:gd name="connsiteX6" fmla="*/ 8573 w 124777"/>
                <a:gd name="connsiteY6" fmla="*/ 2856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083115F-AF24-F60C-E7BE-4A1344464EF6}"/>
                </a:ext>
              </a:extLst>
            </p:cNvPr>
            <p:cNvSpPr/>
            <p:nvPr/>
          </p:nvSpPr>
          <p:spPr>
            <a:xfrm>
              <a:off x="13413616" y="6760471"/>
              <a:ext cx="54292" cy="18089"/>
            </a:xfrm>
            <a:custGeom>
              <a:avLst/>
              <a:gdLst>
                <a:gd name="connsiteX0" fmla="*/ 0 w 54292"/>
                <a:gd name="connsiteY0" fmla="*/ 9521 h 18089"/>
                <a:gd name="connsiteX1" fmla="*/ 4763 w 54292"/>
                <a:gd name="connsiteY1" fmla="*/ 17138 h 18089"/>
                <a:gd name="connsiteX2" fmla="*/ 8572 w 54292"/>
                <a:gd name="connsiteY2" fmla="*/ 18090 h 18089"/>
                <a:gd name="connsiteX3" fmla="*/ 54292 w 54292"/>
                <a:gd name="connsiteY3" fmla="*/ 17138 h 18089"/>
                <a:gd name="connsiteX4" fmla="*/ 54292 w 54292"/>
                <a:gd name="connsiteY4" fmla="*/ 0 h 18089"/>
                <a:gd name="connsiteX5" fmla="*/ 8572 w 54292"/>
                <a:gd name="connsiteY5" fmla="*/ 952 h 18089"/>
                <a:gd name="connsiteX6" fmla="*/ 0 w 54292"/>
                <a:gd name="connsiteY6" fmla="*/ 9521 h 1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89">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4C160A-1DE5-28D3-3CCC-884309C6E90F}"/>
                </a:ext>
              </a:extLst>
            </p:cNvPr>
            <p:cNvSpPr/>
            <p:nvPr/>
          </p:nvSpPr>
          <p:spPr>
            <a:xfrm>
              <a:off x="12708052" y="6043569"/>
              <a:ext cx="371236" cy="540524"/>
            </a:xfrm>
            <a:custGeom>
              <a:avLst/>
              <a:gdLst>
                <a:gd name="connsiteX0" fmla="*/ 350282 w 371236"/>
                <a:gd name="connsiteY0" fmla="*/ 536954 h 540524"/>
                <a:gd name="connsiteX1" fmla="*/ 353140 w 371236"/>
                <a:gd name="connsiteY1" fmla="*/ 539811 h 540524"/>
                <a:gd name="connsiteX2" fmla="*/ 361712 w 371236"/>
                <a:gd name="connsiteY2" fmla="*/ 539811 h 540524"/>
                <a:gd name="connsiteX3" fmla="*/ 364569 w 371236"/>
                <a:gd name="connsiteY3" fmla="*/ 527433 h 540524"/>
                <a:gd name="connsiteX4" fmla="*/ 295037 w 371236"/>
                <a:gd name="connsiteY4" fmla="*/ 415085 h 540524"/>
                <a:gd name="connsiteX5" fmla="*/ 370285 w 371236"/>
                <a:gd name="connsiteY5" fmla="*/ 277030 h 540524"/>
                <a:gd name="connsiteX6" fmla="*/ 371237 w 371236"/>
                <a:gd name="connsiteY6" fmla="*/ 273221 h 540524"/>
                <a:gd name="connsiteX7" fmla="*/ 371237 w 371236"/>
                <a:gd name="connsiteY7" fmla="*/ 272269 h 540524"/>
                <a:gd name="connsiteX8" fmla="*/ 370285 w 371236"/>
                <a:gd name="connsiteY8" fmla="*/ 269413 h 540524"/>
                <a:gd name="connsiteX9" fmla="*/ 370285 w 371236"/>
                <a:gd name="connsiteY9" fmla="*/ 269413 h 540524"/>
                <a:gd name="connsiteX10" fmla="*/ 370285 w 371236"/>
                <a:gd name="connsiteY10" fmla="*/ 269413 h 540524"/>
                <a:gd name="connsiteX11" fmla="*/ 276940 w 371236"/>
                <a:gd name="connsiteY11" fmla="*/ 123741 h 540524"/>
                <a:gd name="connsiteX12" fmla="*/ 337899 w 371236"/>
                <a:gd name="connsiteY12" fmla="*/ 12345 h 540524"/>
                <a:gd name="connsiteX13" fmla="*/ 334090 w 371236"/>
                <a:gd name="connsiteY13" fmla="*/ 920 h 540524"/>
                <a:gd name="connsiteX14" fmla="*/ 334090 w 371236"/>
                <a:gd name="connsiteY14" fmla="*/ 920 h 540524"/>
                <a:gd name="connsiteX15" fmla="*/ 322660 w 371236"/>
                <a:gd name="connsiteY15" fmla="*/ 4728 h 540524"/>
                <a:gd name="connsiteX16" fmla="*/ 261699 w 371236"/>
                <a:gd name="connsiteY16" fmla="*/ 115172 h 540524"/>
                <a:gd name="connsiteX17" fmla="*/ 89297 w 371236"/>
                <a:gd name="connsiteY17" fmla="*/ 115172 h 540524"/>
                <a:gd name="connsiteX18" fmla="*/ 89297 w 371236"/>
                <a:gd name="connsiteY18" fmla="*/ 115172 h 540524"/>
                <a:gd name="connsiteX19" fmla="*/ 89297 w 371236"/>
                <a:gd name="connsiteY19" fmla="*/ 115172 h 540524"/>
                <a:gd name="connsiteX20" fmla="*/ 89297 w 371236"/>
                <a:gd name="connsiteY20" fmla="*/ 115172 h 540524"/>
                <a:gd name="connsiteX21" fmla="*/ 85487 w 371236"/>
                <a:gd name="connsiteY21" fmla="*/ 116124 h 540524"/>
                <a:gd name="connsiteX22" fmla="*/ 85487 w 371236"/>
                <a:gd name="connsiteY22" fmla="*/ 116124 h 540524"/>
                <a:gd name="connsiteX23" fmla="*/ 82629 w 371236"/>
                <a:gd name="connsiteY23" fmla="*/ 118980 h 540524"/>
                <a:gd name="connsiteX24" fmla="*/ 715 w 371236"/>
                <a:gd name="connsiteY24" fmla="*/ 269413 h 540524"/>
                <a:gd name="connsiteX25" fmla="*/ 715 w 371236"/>
                <a:gd name="connsiteY25" fmla="*/ 277030 h 540524"/>
                <a:gd name="connsiteX26" fmla="*/ 96917 w 371236"/>
                <a:gd name="connsiteY26" fmla="*/ 427462 h 540524"/>
                <a:gd name="connsiteX27" fmla="*/ 99774 w 371236"/>
                <a:gd name="connsiteY27" fmla="*/ 430319 h 540524"/>
                <a:gd name="connsiteX28" fmla="*/ 103585 w 371236"/>
                <a:gd name="connsiteY28" fmla="*/ 431271 h 540524"/>
                <a:gd name="connsiteX29" fmla="*/ 103585 w 371236"/>
                <a:gd name="connsiteY29" fmla="*/ 431271 h 540524"/>
                <a:gd name="connsiteX30" fmla="*/ 282654 w 371236"/>
                <a:gd name="connsiteY30" fmla="*/ 431271 h 540524"/>
                <a:gd name="connsiteX31" fmla="*/ 284560 w 371236"/>
                <a:gd name="connsiteY31" fmla="*/ 431271 h 540524"/>
                <a:gd name="connsiteX32" fmla="*/ 350282 w 371236"/>
                <a:gd name="connsiteY32" fmla="*/ 536954 h 540524"/>
                <a:gd name="connsiteX33" fmla="*/ 220742 w 371236"/>
                <a:gd name="connsiteY33" fmla="*/ 207526 h 540524"/>
                <a:gd name="connsiteX34" fmla="*/ 220742 w 371236"/>
                <a:gd name="connsiteY34" fmla="*/ 207526 h 540524"/>
                <a:gd name="connsiteX35" fmla="*/ 233124 w 371236"/>
                <a:gd name="connsiteY35" fmla="*/ 203718 h 540524"/>
                <a:gd name="connsiteX36" fmla="*/ 269319 w 371236"/>
                <a:gd name="connsiteY36" fmla="*/ 138023 h 540524"/>
                <a:gd name="connsiteX37" fmla="*/ 351235 w 371236"/>
                <a:gd name="connsiteY37" fmla="*/ 264652 h 540524"/>
                <a:gd name="connsiteX38" fmla="*/ 190262 w 371236"/>
                <a:gd name="connsiteY38" fmla="*/ 264652 h 540524"/>
                <a:gd name="connsiteX39" fmla="*/ 152162 w 371236"/>
                <a:gd name="connsiteY39" fmla="*/ 204670 h 540524"/>
                <a:gd name="connsiteX40" fmla="*/ 103585 w 371236"/>
                <a:gd name="connsiteY40" fmla="*/ 129454 h 540524"/>
                <a:gd name="connsiteX41" fmla="*/ 254079 w 371236"/>
                <a:gd name="connsiteY41" fmla="*/ 129454 h 540524"/>
                <a:gd name="connsiteX42" fmla="*/ 216932 w 371236"/>
                <a:gd name="connsiteY42" fmla="*/ 196101 h 540524"/>
                <a:gd name="connsiteX43" fmla="*/ 215979 w 371236"/>
                <a:gd name="connsiteY43" fmla="*/ 199909 h 540524"/>
                <a:gd name="connsiteX44" fmla="*/ 220742 w 371236"/>
                <a:gd name="connsiteY44" fmla="*/ 207526 h 540524"/>
                <a:gd name="connsiteX45" fmla="*/ 90249 w 371236"/>
                <a:gd name="connsiteY45" fmla="*/ 137070 h 540524"/>
                <a:gd name="connsiteX46" fmla="*/ 166449 w 371236"/>
                <a:gd name="connsiteY46" fmla="*/ 256083 h 540524"/>
                <a:gd name="connsiteX47" fmla="*/ 176927 w 371236"/>
                <a:gd name="connsiteY47" fmla="*/ 273221 h 540524"/>
                <a:gd name="connsiteX48" fmla="*/ 122635 w 371236"/>
                <a:gd name="connsiteY48" fmla="*/ 373192 h 540524"/>
                <a:gd name="connsiteX49" fmla="*/ 103585 w 371236"/>
                <a:gd name="connsiteY49" fmla="*/ 408420 h 540524"/>
                <a:gd name="connsiteX50" fmla="*/ 15954 w 371236"/>
                <a:gd name="connsiteY50" fmla="*/ 272269 h 540524"/>
                <a:gd name="connsiteX51" fmla="*/ 90249 w 371236"/>
                <a:gd name="connsiteY51" fmla="*/ 137070 h 540524"/>
                <a:gd name="connsiteX52" fmla="*/ 116919 w 371236"/>
                <a:gd name="connsiteY52" fmla="*/ 416037 h 540524"/>
                <a:gd name="connsiteX53" fmla="*/ 191215 w 371236"/>
                <a:gd name="connsiteY53" fmla="*/ 280838 h 540524"/>
                <a:gd name="connsiteX54" fmla="*/ 327422 w 371236"/>
                <a:gd name="connsiteY54" fmla="*/ 280838 h 540524"/>
                <a:gd name="connsiteX55" fmla="*/ 352187 w 371236"/>
                <a:gd name="connsiteY55" fmla="*/ 280838 h 540524"/>
                <a:gd name="connsiteX56" fmla="*/ 286465 w 371236"/>
                <a:gd name="connsiteY56" fmla="*/ 400804 h 540524"/>
                <a:gd name="connsiteX57" fmla="*/ 249317 w 371236"/>
                <a:gd name="connsiteY57" fmla="*/ 340821 h 540524"/>
                <a:gd name="connsiteX58" fmla="*/ 246460 w 371236"/>
                <a:gd name="connsiteY58" fmla="*/ 337965 h 540524"/>
                <a:gd name="connsiteX59" fmla="*/ 237887 w 371236"/>
                <a:gd name="connsiteY59" fmla="*/ 337965 h 540524"/>
                <a:gd name="connsiteX60" fmla="*/ 235029 w 371236"/>
                <a:gd name="connsiteY60" fmla="*/ 350342 h 540524"/>
                <a:gd name="connsiteX61" fmla="*/ 275035 w 371236"/>
                <a:gd name="connsiteY61" fmla="*/ 416037 h 540524"/>
                <a:gd name="connsiteX62" fmla="*/ 116919 w 371236"/>
                <a:gd name="connsiteY62" fmla="*/ 416037 h 5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71236" h="540524">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pFill/>
            <a:ln w="9525" cap="flat">
              <a:noFill/>
              <a:prstDash val="solid"/>
              <a:miter/>
            </a:ln>
          </p:spPr>
          <p:txBody>
            <a:bodyPr rtlCol="0" anchor="ctr"/>
            <a:lstStyle/>
            <a:p>
              <a:endParaRPr lang="en-US"/>
            </a:p>
          </p:txBody>
        </p:sp>
      </p:grpSp>
      <p:sp>
        <p:nvSpPr>
          <p:cNvPr id="12" name="Text Placeholder 11">
            <a:extLst>
              <a:ext uri="{FF2B5EF4-FFF2-40B4-BE49-F238E27FC236}">
                <a16:creationId xmlns:a16="http://schemas.microsoft.com/office/drawing/2014/main" id="{93BF0F69-F239-55D6-EEDC-C71DE148FCFE}"/>
              </a:ext>
            </a:extLst>
          </p:cNvPr>
          <p:cNvSpPr>
            <a:spLocks noGrp="1"/>
          </p:cNvSpPr>
          <p:nvPr>
            <p:ph type="body" sz="quarter" idx="18"/>
          </p:nvPr>
        </p:nvSpPr>
        <p:spPr>
          <a:xfrm>
            <a:off x="375900" y="1254564"/>
            <a:ext cx="5720100" cy="3849918"/>
          </a:xfrm>
        </p:spPr>
        <p:txBody>
          <a:bodyPr/>
          <a:lstStyle/>
          <a:p>
            <a:pPr marL="0" indent="0"/>
            <a:r>
              <a:rPr lang="en-IE" dirty="0"/>
              <a:t>Before we learn about excellent examples of  blockchain in action in agri supply chains, please take 4.5 minutes which </a:t>
            </a:r>
            <a:r>
              <a:rPr lang="en-GB" dirty="0"/>
              <a:t>shows how Infosys blockchain can help to create a trusted network and enable stakeholders' transactions through smart contracts</a:t>
            </a:r>
            <a:r>
              <a:rPr lang="en-IE" dirty="0"/>
              <a:t>.</a:t>
            </a:r>
          </a:p>
          <a:p>
            <a:pPr marL="0" indent="0"/>
            <a:r>
              <a:rPr lang="en-GB" dirty="0"/>
              <a:t>Agricultural supply chain involves complex interconnected processes between various stakeholders. The typical challenges include tracking provenance and Place of origin, tracing custodian information, lack of trust &amp; transparency between stakeholders leading to potential delays in downstream decision making.</a:t>
            </a:r>
          </a:p>
          <a:p>
            <a:pPr marL="0" indent="0"/>
            <a:r>
              <a:rPr lang="en-GB" b="1" dirty="0">
                <a:solidFill>
                  <a:srgbClr val="6A9D56"/>
                </a:solidFill>
              </a:rPr>
              <a:t>Click the arrow to play.</a:t>
            </a:r>
            <a:endParaRPr lang="en-IE" b="1" dirty="0">
              <a:solidFill>
                <a:srgbClr val="6A9D56"/>
              </a:solidFill>
            </a:endParaRPr>
          </a:p>
          <a:p>
            <a:pPr marL="0" indent="0"/>
            <a:endParaRPr lang="en-IE" dirty="0"/>
          </a:p>
        </p:txBody>
      </p:sp>
      <p:pic>
        <p:nvPicPr>
          <p:cNvPr id="13" name="Online Media 12" title="Blockchain for agricultural supply chain">
            <a:hlinkClick r:id="" action="ppaction://media"/>
            <a:extLst>
              <a:ext uri="{FF2B5EF4-FFF2-40B4-BE49-F238E27FC236}">
                <a16:creationId xmlns:a16="http://schemas.microsoft.com/office/drawing/2014/main" id="{9E0E6921-0531-B100-515A-9227E433C470}"/>
              </a:ext>
            </a:extLst>
          </p:cNvPr>
          <p:cNvPicPr>
            <a:picLocks noRot="1" noChangeAspect="1"/>
          </p:cNvPicPr>
          <p:nvPr>
            <a:videoFile r:link="rId1"/>
          </p:nvPr>
        </p:nvPicPr>
        <p:blipFill>
          <a:blip r:embed="rId3"/>
          <a:stretch>
            <a:fillRect/>
          </a:stretch>
        </p:blipFill>
        <p:spPr>
          <a:xfrm>
            <a:off x="6724291" y="2015227"/>
            <a:ext cx="5467709" cy="3089255"/>
          </a:xfrm>
          <a:prstGeom prst="rect">
            <a:avLst/>
          </a:prstGeom>
        </p:spPr>
      </p:pic>
    </p:spTree>
    <p:extLst>
      <p:ext uri="{BB962C8B-B14F-4D97-AF65-F5344CB8AC3E}">
        <p14:creationId xmlns:p14="http://schemas.microsoft.com/office/powerpoint/2010/main" val="388159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499425-232d-46a9-a4b2-ccd4a8f006e6" xsi:nil="true"/>
    <lcf76f155ced4ddcb4097134ff3c332f xmlns="70c7cfa0-a170-42e4-a713-239d21ceef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8CD9FFBF167504091ADB0A958B57D7A" ma:contentTypeVersion="12" ma:contentTypeDescription="Create a new document." ma:contentTypeScope="" ma:versionID="038b2339ec1e182a3872d8bd088646e6">
  <xsd:schema xmlns:xsd="http://www.w3.org/2001/XMLSchema" xmlns:xs="http://www.w3.org/2001/XMLSchema" xmlns:p="http://schemas.microsoft.com/office/2006/metadata/properties" xmlns:ns2="70c7cfa0-a170-42e4-a713-239d21ceefc5" xmlns:ns3="5f499425-232d-46a9-a4b2-ccd4a8f006e6" targetNamespace="http://schemas.microsoft.com/office/2006/metadata/properties" ma:root="true" ma:fieldsID="34c7ae28dddc2e9987b29bfb0aa33bdf" ns2:_="" ns3:_="">
    <xsd:import namespace="70c7cfa0-a170-42e4-a713-239d21ceefc5"/>
    <xsd:import namespace="5f499425-232d-46a9-a4b2-ccd4a8f006e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7cfa0-a170-42e4-a713-239d21ceef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499425-232d-46a9-a4b2-ccd4a8f006e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a5635f8-627e-48fc-93dc-0e5eac168b7e}" ma:internalName="TaxCatchAll" ma:showField="CatchAllData" ma:web="5f499425-232d-46a9-a4b2-ccd4a8f006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8B1AE5-56BB-4C21-B904-CB18F18FA170}">
  <ds:schemaRefs>
    <ds:schemaRef ds:uri="http://schemas.microsoft.com/office/2006/metadata/properties"/>
    <ds:schemaRef ds:uri="http://schemas.microsoft.com/office/infopath/2007/PartnerControls"/>
    <ds:schemaRef ds:uri="5f499425-232d-46a9-a4b2-ccd4a8f006e6"/>
    <ds:schemaRef ds:uri="70c7cfa0-a170-42e4-a713-239d21ceefc5"/>
  </ds:schemaRefs>
</ds:datastoreItem>
</file>

<file path=customXml/itemProps2.xml><?xml version="1.0" encoding="utf-8"?>
<ds:datastoreItem xmlns:ds="http://schemas.openxmlformats.org/officeDocument/2006/customXml" ds:itemID="{7C92B784-B464-4039-A930-9E3515DB4680}">
  <ds:schemaRefs>
    <ds:schemaRef ds:uri="http://schemas.microsoft.com/sharepoint/v3/contenttype/forms"/>
  </ds:schemaRefs>
</ds:datastoreItem>
</file>

<file path=customXml/itemProps3.xml><?xml version="1.0" encoding="utf-8"?>
<ds:datastoreItem xmlns:ds="http://schemas.openxmlformats.org/officeDocument/2006/customXml" ds:itemID="{F06D2FBF-C58D-4D79-833B-862710757A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c7cfa0-a170-42e4-a713-239d21ceefc5"/>
    <ds:schemaRef ds:uri="5f499425-232d-46a9-a4b2-ccd4a8f006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2564</TotalTime>
  <Words>4677</Words>
  <Application>Microsoft Office PowerPoint</Application>
  <PresentationFormat>Widescreen</PresentationFormat>
  <Paragraphs>431</Paragraphs>
  <Slides>61</Slides>
  <Notes>14</Notes>
  <HiddenSlides>0</HiddenSlides>
  <MMClips>3</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84" baseType="lpstr">
      <vt:lpstr>Alef</vt:lpstr>
      <vt:lpstr>-apple-system</vt:lpstr>
      <vt:lpstr>Arial</vt:lpstr>
      <vt:lpstr>Basisgrotesquearabicpro</vt:lpstr>
      <vt:lpstr>Calibri</vt:lpstr>
      <vt:lpstr>Dmsans</vt:lpstr>
      <vt:lpstr>ElsevierGulliver</vt:lpstr>
      <vt:lpstr>Georgia</vt:lpstr>
      <vt:lpstr>medium-content-sans-serif-font</vt:lpstr>
      <vt:lpstr>Montserrat</vt:lpstr>
      <vt:lpstr>Montserrat Light</vt:lpstr>
      <vt:lpstr>Red Hat Display</vt:lpstr>
      <vt:lpstr>Roboto</vt:lpstr>
      <vt:lpstr>Söhne</vt:lpstr>
      <vt:lpstr>Source Sans Pro</vt:lpstr>
      <vt:lpstr>source-serif-pro</vt:lpstr>
      <vt:lpstr>Trenda</vt:lpstr>
      <vt:lpstr>Ubuntu</vt:lpstr>
      <vt:lpstr>var( --e-global-typography-accent-font-family )</vt:lpstr>
      <vt:lpstr>var( --e-global-typography-secondary-font-family )</vt:lpstr>
      <vt:lpstr>var( --e-global-typography-text-font-family )</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Hamill</cp:lastModifiedBy>
  <cp:revision>33</cp:revision>
  <dcterms:created xsi:type="dcterms:W3CDTF">2022-05-09T10:29:33Z</dcterms:created>
  <dcterms:modified xsi:type="dcterms:W3CDTF">2024-05-08T10:33:20Z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0x010100C8CD9FFBF167504091ADB0A958B57D7A</vt:lpwstr>
  </property>
  <property fmtid="{D5CDD505-2E9C-101B-9397-08002B2CF9AE}" pid="3" name="MediaServiceImageTags">
    <vt:lpwstr/>
  </property>
</Properties>
</file>